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8" r:id="rId3"/>
    <p:sldId id="1308" r:id="rId4"/>
    <p:sldId id="1311" r:id="rId5"/>
    <p:sldId id="1312" r:id="rId6"/>
    <p:sldId id="1313" r:id="rId7"/>
    <p:sldId id="1314" r:id="rId8"/>
    <p:sldId id="1316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60"/>
    <p:restoredTop sz="96170"/>
  </p:normalViewPr>
  <p:slideViewPr>
    <p:cSldViewPr>
      <p:cViewPr varScale="1">
        <p:scale>
          <a:sx n="123" d="100"/>
          <a:sy n="123" d="100"/>
        </p:scale>
        <p:origin x="156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44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6380-AAA8-4CDA-ADCB-92A8BF0FF792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0E21-6F59-4A04-9D4E-BDB308A3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F98A-4AE9-4D6B-AD5A-E7C7C3EDD0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773FD-1338-A21A-2A72-01285EDC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4DE9E-69D3-944D-A041-7DB520ACB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F4FCA-DABC-7336-FDB6-BFF865CC9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809A4-31EA-E0B6-7F31-3C7A4D6D6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1539C-5602-42D7-A923-FEAEDEA766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EF5B-70B4-644D-AD91-A6F7D3C3D838}" type="datetime5">
              <a:rPr lang="en-US" smtClean="0"/>
              <a:t>7-Oct-24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79A8-1495-D64D-9C6E-7E1FBFFDFEC3}" type="datetime5">
              <a:rPr lang="en-US" smtClean="0"/>
              <a:t>7-Oct-24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656E-7EF8-4E41-A6E8-7814DB04A7E1}" type="datetime5">
              <a:rPr lang="en-US" smtClean="0"/>
              <a:t>7-Oct-24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67828" y="6588876"/>
            <a:ext cx="3206052" cy="138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70970" y="6345484"/>
            <a:ext cx="1825497" cy="17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516" y="1792808"/>
            <a:ext cx="8597392" cy="1100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EAF8-1659-9E46-9D45-393C3379C557}" type="datetime5">
              <a:rPr lang="en-US" smtClean="0"/>
              <a:t>7-Oct-24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67828" y="6588876"/>
            <a:ext cx="3206052" cy="138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70970" y="6345484"/>
            <a:ext cx="1825497" cy="17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614" y="1503933"/>
            <a:ext cx="8832215" cy="12829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4939-EB84-BB4E-9DA5-7FD7E571AC12}" type="datetime5">
              <a:rPr lang="en-US" smtClean="0"/>
              <a:t>7-Oct-24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B4C5-1E36-DB4B-B960-CF10A5FCEFB3}" type="datetime5">
              <a:rPr lang="en-US" smtClean="0"/>
              <a:t>7-Oct-24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894-589F-4395-AB71-B22471FB2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67828" y="6588876"/>
            <a:ext cx="3206052" cy="138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70970" y="6345484"/>
            <a:ext cx="1825497" cy="1746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249" y="216915"/>
            <a:ext cx="8299500" cy="9961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316" y="1223390"/>
            <a:ext cx="8633367" cy="3313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0510-11EF-F745-9931-0129C2B6BE2F}" type="datetime5">
              <a:rPr lang="en-US" smtClean="0"/>
              <a:t>7-Oct-24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39814"/>
            <a:ext cx="206248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axios.com/2024/10/01/hurricane-helene-iv-fluid-shortage-health-supply-chai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9275FB-8E7C-8837-7349-0F91FB66D6C8}"/>
              </a:ext>
            </a:extLst>
          </p:cNvPr>
          <p:cNvSpPr txBox="1">
            <a:spLocks/>
          </p:cNvSpPr>
          <p:nvPr/>
        </p:nvSpPr>
        <p:spPr bwMode="auto">
          <a:xfrm>
            <a:off x="244078" y="4432435"/>
            <a:ext cx="8579644" cy="13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/>
              <a:t>John B. Holcomb, MD, FACS</a:t>
            </a:r>
          </a:p>
          <a:p>
            <a:pPr eaLnBrk="1" hangingPunct="1"/>
            <a:r>
              <a:rPr lang="en-US" sz="2000" kern="0" dirty="0"/>
              <a:t>COL (Ret) US Army</a:t>
            </a:r>
          </a:p>
          <a:p>
            <a:pPr eaLnBrk="1" hangingPunct="1"/>
            <a:r>
              <a:rPr lang="en-US" sz="2000" kern="0" dirty="0"/>
              <a:t>Professor of Surgery</a:t>
            </a:r>
          </a:p>
          <a:p>
            <a:pPr eaLnBrk="1" hangingPunct="1"/>
            <a:r>
              <a:rPr lang="en-US" sz="2000" kern="0" dirty="0"/>
              <a:t>University of Alabama at Birmingham and</a:t>
            </a:r>
          </a:p>
          <a:p>
            <a:pPr eaLnBrk="1" hangingPunct="1"/>
            <a:r>
              <a:rPr lang="en-US" sz="2000" kern="0" dirty="0"/>
              <a:t>Uniformed Services University of the Health Sciences</a:t>
            </a:r>
          </a:p>
        </p:txBody>
      </p:sp>
      <p:pic>
        <p:nvPicPr>
          <p:cNvPr id="7" name="93BE0236-A9BB-4DB8-8B5F-4A8799ADBD68" descr="BFCB5F53-303C-4D76-A129-DEC90D28ECCB@uab">
            <a:extLst>
              <a:ext uri="{FF2B5EF4-FFF2-40B4-BE49-F238E27FC236}">
                <a16:creationId xmlns:a16="http://schemas.microsoft.com/office/drawing/2014/main" id="{70872517-7894-E80C-853B-AE560BC9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8418"/>
            <a:ext cx="16811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58BE4-5ABB-E0CB-BF4C-0E9050C2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402976"/>
            <a:ext cx="1981200" cy="20613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43B32E-1695-7CEE-F22F-5F0CE94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89894-589F-4395-AB71-B22471FB23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8DAD1-D79C-2D77-D29A-B5B3CB2F2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29" y="2140215"/>
            <a:ext cx="2570541" cy="1739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EF057-DB57-098B-B350-18CB8E077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7" y="383503"/>
            <a:ext cx="8603388" cy="9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252C-2640-77CB-A040-F55D297B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837"/>
            <a:ext cx="7315200" cy="5647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13B95-F6E2-BE58-650F-6432F36D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DA0D19A-DE3E-4D1D-83AE-AB57F67BE7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348AF9-2F31-82ED-53A6-35AE5CC9E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82" y="1600200"/>
            <a:ext cx="7569818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Decisio</a:t>
            </a:r>
            <a:r>
              <a:rPr lang="en-US" sz="2800" dirty="0">
                <a:solidFill>
                  <a:schemeClr val="tx1"/>
                </a:solidFill>
              </a:rPr>
              <a:t> Health 	                   Founder and </a:t>
            </a:r>
            <a:r>
              <a:rPr lang="en-US" sz="2800" dirty="0" err="1">
                <a:solidFill>
                  <a:schemeClr val="tx1"/>
                </a:solidFill>
              </a:rPr>
              <a:t>BoD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Zibrio</a:t>
            </a:r>
            <a:r>
              <a:rPr lang="en-US" sz="2800" dirty="0">
                <a:solidFill>
                  <a:schemeClr val="tx1"/>
                </a:solidFill>
              </a:rPr>
              <a:t> 				 </a:t>
            </a:r>
            <a:r>
              <a:rPr lang="en-US" sz="2800" dirty="0" err="1">
                <a:solidFill>
                  <a:schemeClr val="tx1"/>
                </a:solidFill>
              </a:rPr>
              <a:t>BoD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QinFlow</a:t>
            </a:r>
            <a:r>
              <a:rPr lang="en-US" sz="2800" dirty="0">
                <a:solidFill>
                  <a:schemeClr val="tx1"/>
                </a:solidFill>
              </a:rPr>
              <a:t>				 </a:t>
            </a:r>
            <a:r>
              <a:rPr lang="en-US" sz="2800" dirty="0" err="1">
                <a:solidFill>
                  <a:schemeClr val="tx1"/>
                </a:solidFill>
              </a:rPr>
              <a:t>BoD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CCJ Medical			 </a:t>
            </a:r>
            <a:r>
              <a:rPr lang="en-US" sz="2800" dirty="0" err="1">
                <a:solidFill>
                  <a:schemeClr val="tx1"/>
                </a:solidFill>
              </a:rPr>
              <a:t>BoD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WFIRM 				 Consultant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Aspen Medical 		          Consultant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Co-Inventor of the JETT	 Royalty from UT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DoD, NIH, DARPA and CSL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906D-E778-DB6E-C5A9-72206C7B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E870-BF2F-8270-73B2-4075E4AC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Crystalloid Tangent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CF73-078F-C860-DF35-1476C267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NS is poison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Good for dehydration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Boiling pasta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Diarrhea</a:t>
            </a:r>
          </a:p>
          <a:p>
            <a:r>
              <a:rPr lang="en-US" dirty="0">
                <a:solidFill>
                  <a:schemeClr val="bg1"/>
                </a:solidFill>
              </a:rPr>
              <a:t>Causes </a:t>
            </a:r>
            <a:r>
              <a:rPr lang="en-US" dirty="0" err="1">
                <a:solidFill>
                  <a:schemeClr val="bg1"/>
                </a:solidFill>
              </a:rPr>
              <a:t>Hyperchloremic</a:t>
            </a:r>
            <a:r>
              <a:rPr lang="en-US" dirty="0">
                <a:solidFill>
                  <a:schemeClr val="bg1"/>
                </a:solidFill>
              </a:rPr>
              <a:t> metabolic acidosis ….increased death and AKI</a:t>
            </a:r>
          </a:p>
          <a:p>
            <a:r>
              <a:rPr lang="en-US" dirty="0">
                <a:solidFill>
                  <a:schemeClr val="bg1"/>
                </a:solidFill>
              </a:rPr>
              <a:t>Tradition and Cheap and its Everywhere</a:t>
            </a:r>
          </a:p>
          <a:p>
            <a:r>
              <a:rPr lang="en-US" dirty="0">
                <a:solidFill>
                  <a:schemeClr val="bg1"/>
                </a:solidFill>
              </a:rPr>
              <a:t>God and Hurricanes have helped us!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 err="1">
                <a:solidFill>
                  <a:schemeClr val="bg1"/>
                </a:solidFill>
              </a:rPr>
              <a:t>Semler</a:t>
            </a:r>
            <a:r>
              <a:rPr lang="en-US" sz="1800" dirty="0">
                <a:solidFill>
                  <a:schemeClr val="bg1"/>
                </a:solidFill>
              </a:rPr>
              <a:t> MW, et al. NEJM, 2017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E9911-7F27-41E0-1D83-2A7F3CB0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DA0D19A-DE3E-4D1D-83AE-AB57F67BE7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256AE5CB-9347-0876-4FB4-853167D5B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846461"/>
            <a:ext cx="7772400" cy="1793630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F6F6BD60-6D56-B628-4F71-E039E260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7772400" cy="985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2B616C-B305-5DDB-F984-9D3C5D2DB085}"/>
              </a:ext>
            </a:extLst>
          </p:cNvPr>
          <p:cNvSpPr txBox="1"/>
          <p:nvPr/>
        </p:nvSpPr>
        <p:spPr>
          <a:xfrm>
            <a:off x="609600" y="4411591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https://www.axios.com/2024/10/01/hurricane-helene-iv-fluid-shortage-health-supply-chain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8E035-10AC-EA2C-A16C-16D8FD70C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2" y="1469026"/>
            <a:ext cx="6019799" cy="35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603B-D15D-7153-AEB3-37C4505F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92E7-C5AC-4229-3D56-029E4BDF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Unpublished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98B4-810B-313B-2A52-9C57B2329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49" y="1447800"/>
            <a:ext cx="8633367" cy="4953000"/>
          </a:xfrm>
        </p:spPr>
        <p:txBody>
          <a:bodyPr/>
          <a:lstStyle/>
          <a:p>
            <a:pPr marL="0" marR="0" algn="ctr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Prehospital Blood Transfusions: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A Public Health Initiative to Reduce Motor Vehicle Crash Deaths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Christine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Carico</a:t>
            </a:r>
            <a:r>
              <a:rPr lang="en-US" sz="180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</a:rPr>
              <a:t>, Randall Schaefer, Eric A Bank, John B Holcomb, Zain G Hashmi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objective of this study is to determine the trend of prehospital blood product use among patients injured in MVCs. </a:t>
            </a:r>
          </a:p>
          <a:p>
            <a:endParaRPr lang="en-US" sz="2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Methods: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 &gt;14 years of age injured in MVCs that were included in NEMSIS 2020-2023 were identified.</a:t>
            </a:r>
          </a:p>
          <a:p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 were classified as eligible for transfusion if their shock index, calculated by dividing the patient’s heart rate (HR) by systolic blood pressure (SBP), was ≥1.  </a:t>
            </a:r>
          </a:p>
          <a:p>
            <a:endParaRPr lang="en-US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99D20-892D-420D-8C4C-C4DB520B72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4256" y="6248400"/>
            <a:ext cx="501143" cy="394613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3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8E02-51BC-193D-0307-F40A20073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DC3D-CC31-EBA3-FDC8-0B2BE9A7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More Unpublished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E4DD0-CDCC-6C1B-E8A0-72BE09E2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49" y="1447800"/>
            <a:ext cx="8633367" cy="39624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5.1 million trauma patients were included in our analysis. Of these, 294,523 patients had a shock index of ≥1 and were considered eligible for pre-hospital transfusion of blood product. 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nly 0.62% of eligible trauma patients received pre-hospital blood product between 2020 and 2023.  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6A3C1-568A-AB8F-1D8E-3ED7C2FF8C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4256" y="6248400"/>
            <a:ext cx="501143" cy="394613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10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D8366-06C9-D4FD-389D-EA483FC6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06D4-2C2D-EE09-7395-BB011109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More Unpublished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B5670-EE5C-BA83-4847-519CF7A6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49" y="2443937"/>
            <a:ext cx="8633367" cy="2438400"/>
          </a:xfrm>
        </p:spPr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Less than 1% of hemodynamically unstable trauma patients injured in MVCs received a prehospital blood transfusion during 2020-2023.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data underscore the need to evaluate and resolve barriers to wider use of prehospital blood transfusions in patients experiencing traumatic injuries from MVCs. 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EB23-3C35-1257-DDF3-3EC761CF91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4256" y="6248400"/>
            <a:ext cx="501143" cy="394613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14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39E70E-DC61-7FBF-36F9-0E6F72C0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350" y="922020"/>
            <a:ext cx="7772400" cy="762000"/>
          </a:xfrm>
        </p:spPr>
        <p:txBody>
          <a:bodyPr/>
          <a:lstStyle/>
          <a:p>
            <a:pPr algn="ctr"/>
            <a:r>
              <a:rPr lang="en-US" sz="3600" dirty="0"/>
              <a:t>Why so low?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2CF341-5362-FA61-EA74-1FA1F701CB8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1828800"/>
            <a:ext cx="7958950" cy="17145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reasons…..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we trying to use on only WB, when our best data and supply and cost and history is with plasma?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the same…. But wildly more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B4C70-68A7-6F87-AAB7-AEA0021127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lang="en-US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39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CD4AD-F778-50E5-E371-8F17EACD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C181964-7E31-EB2C-EC7C-256F9FF2EC7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/>
            <a:fld id="{4723737F-64E5-4D5F-8DDC-76C5C288817B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C723B23-47C7-7C92-5B08-F56D4B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5608638"/>
            <a:ext cx="1841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altLang="en-US" sz="3200" b="1"/>
          </a:p>
          <a:p>
            <a:endParaRPr lang="en-US" altLang="en-US" sz="3200" b="1"/>
          </a:p>
        </p:txBody>
      </p:sp>
      <p:pic>
        <p:nvPicPr>
          <p:cNvPr id="14341" name="Picture 7" descr="_DSC2336">
            <a:extLst>
              <a:ext uri="{FF2B5EF4-FFF2-40B4-BE49-F238E27FC236}">
                <a16:creationId xmlns:a16="http://schemas.microsoft.com/office/drawing/2014/main" id="{53B43095-0BEC-27E2-94B9-2E76FDC2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730"/>
          <a:stretch>
            <a:fillRect/>
          </a:stretch>
        </p:blipFill>
        <p:spPr bwMode="auto">
          <a:xfrm>
            <a:off x="685799" y="1742652"/>
            <a:ext cx="8001000" cy="43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B02D0-F261-0EB0-249F-B65E0D907A51}"/>
              </a:ext>
            </a:extLst>
          </p:cNvPr>
          <p:cNvSpPr txBox="1"/>
          <p:nvPr/>
        </p:nvSpPr>
        <p:spPr>
          <a:xfrm>
            <a:off x="2666645" y="469281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2DF62-C2CC-8FDB-E0CC-BDFE141B4354}"/>
              </a:ext>
            </a:extLst>
          </p:cNvPr>
          <p:cNvSpPr txBox="1"/>
          <p:nvPr/>
        </p:nvSpPr>
        <p:spPr>
          <a:xfrm>
            <a:off x="2726640" y="119608"/>
            <a:ext cx="38265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Thank You!</a:t>
            </a:r>
          </a:p>
          <a:p>
            <a:r>
              <a:rPr lang="en-US" sz="2800" b="1" dirty="0" err="1"/>
              <a:t>JBHolcomb@uabmc.edu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1F065-363B-44A9-ED58-F64FD789E64D}"/>
              </a:ext>
            </a:extLst>
          </p:cNvPr>
          <p:cNvSpPr txBox="1"/>
          <p:nvPr/>
        </p:nvSpPr>
        <p:spPr>
          <a:xfrm>
            <a:off x="4457489" y="1828800"/>
            <a:ext cx="184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2B716-5D40-E753-3019-F296809AD8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14256" y="6539587"/>
            <a:ext cx="272543" cy="242213"/>
          </a:xfrm>
        </p:spPr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61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412</Words>
  <Application>Microsoft Macintosh PowerPoint</Application>
  <PresentationFormat>On-screen Show (4:3)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Times New Roman</vt:lpstr>
      <vt:lpstr>Office Theme</vt:lpstr>
      <vt:lpstr>PowerPoint Presentation</vt:lpstr>
      <vt:lpstr>Disclosures</vt:lpstr>
      <vt:lpstr>Crystalloid Tangent</vt:lpstr>
      <vt:lpstr>Unpublished data</vt:lpstr>
      <vt:lpstr>More Unpublished data</vt:lpstr>
      <vt:lpstr>More Unpublished data</vt:lpstr>
      <vt:lpstr>Why so low?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NATIONAL  TRAUMA CARE SYSTEM</dc:title>
  <dc:creator>Elena Ovaitt Weiss</dc:creator>
  <cp:lastModifiedBy>Holcomb, John B</cp:lastModifiedBy>
  <cp:revision>224</cp:revision>
  <dcterms:created xsi:type="dcterms:W3CDTF">2016-06-20T09:20:44Z</dcterms:created>
  <dcterms:modified xsi:type="dcterms:W3CDTF">2024-10-07T11:21:05Z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LastSaved">
    <vt:filetime>2016-06-20T00:00:00Z</vt:filetime>
  </property>
</Properties>
</file>