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handoutMasterIdLst>
    <p:handoutMasterId r:id="rId19"/>
  </p:handoutMasterIdLst>
  <p:sldIdLst>
    <p:sldId id="273" r:id="rId5"/>
    <p:sldId id="615" r:id="rId6"/>
    <p:sldId id="611" r:id="rId7"/>
    <p:sldId id="614" r:id="rId8"/>
    <p:sldId id="610" r:id="rId9"/>
    <p:sldId id="616" r:id="rId10"/>
    <p:sldId id="618" r:id="rId11"/>
    <p:sldId id="621" r:id="rId12"/>
    <p:sldId id="623" r:id="rId13"/>
    <p:sldId id="613" r:id="rId14"/>
    <p:sldId id="622" r:id="rId15"/>
    <p:sldId id="617" r:id="rId16"/>
    <p:sldId id="61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647D"/>
    <a:srgbClr val="1F4150"/>
    <a:srgbClr val="EAEFF2"/>
    <a:srgbClr val="1B477B"/>
    <a:srgbClr val="21558A"/>
    <a:srgbClr val="F4801C"/>
    <a:srgbClr val="E731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255" autoAdjust="0"/>
  </p:normalViewPr>
  <p:slideViewPr>
    <p:cSldViewPr snapToGrid="0" snapToObjects="1">
      <p:cViewPr varScale="1">
        <p:scale>
          <a:sx n="67" d="100"/>
          <a:sy n="67" d="100"/>
        </p:scale>
        <p:origin x="1244"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8CEF12-CC81-4827-AE4C-1AD484371986}"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49666F13-B0A1-43A2-96D1-ED41F7400215}">
      <dgm:prSet phldrT="[Text]"/>
      <dgm:spPr/>
      <dgm:t>
        <a:bodyPr/>
        <a:lstStyle/>
        <a:p>
          <a:r>
            <a:rPr lang="en-US" dirty="0"/>
            <a:t>September 2023</a:t>
          </a:r>
        </a:p>
      </dgm:t>
    </dgm:pt>
    <dgm:pt modelId="{14383FF7-67FD-4CC5-B6A6-4FF32D9928DE}" type="parTrans" cxnId="{94A830FA-1399-4895-8B06-A6FDDA365A89}">
      <dgm:prSet/>
      <dgm:spPr/>
      <dgm:t>
        <a:bodyPr/>
        <a:lstStyle/>
        <a:p>
          <a:endParaRPr lang="en-US"/>
        </a:p>
      </dgm:t>
    </dgm:pt>
    <dgm:pt modelId="{770ADEDD-B3AA-4402-AECD-D0E658D541F2}" type="sibTrans" cxnId="{94A830FA-1399-4895-8B06-A6FDDA365A89}">
      <dgm:prSet/>
      <dgm:spPr/>
      <dgm:t>
        <a:bodyPr/>
        <a:lstStyle/>
        <a:p>
          <a:endParaRPr lang="en-US"/>
        </a:p>
      </dgm:t>
    </dgm:pt>
    <dgm:pt modelId="{0A96C666-757B-4819-9A8D-17C8CB364921}">
      <dgm:prSet phldrT="[Text]"/>
      <dgm:spPr/>
      <dgm:t>
        <a:bodyPr/>
        <a:lstStyle/>
        <a:p>
          <a:r>
            <a:rPr lang="en-US" dirty="0"/>
            <a:t>Committee Formation</a:t>
          </a:r>
        </a:p>
      </dgm:t>
    </dgm:pt>
    <dgm:pt modelId="{9DF97245-FE95-4B3E-BECC-A5EDEF44199C}" type="parTrans" cxnId="{7E872A64-032A-4D23-A19C-32B738DAD5E2}">
      <dgm:prSet/>
      <dgm:spPr/>
      <dgm:t>
        <a:bodyPr/>
        <a:lstStyle/>
        <a:p>
          <a:endParaRPr lang="en-US"/>
        </a:p>
      </dgm:t>
    </dgm:pt>
    <dgm:pt modelId="{F6C31223-C7E9-417F-A80A-CD44E90BA2FC}" type="sibTrans" cxnId="{7E872A64-032A-4D23-A19C-32B738DAD5E2}">
      <dgm:prSet/>
      <dgm:spPr/>
      <dgm:t>
        <a:bodyPr/>
        <a:lstStyle/>
        <a:p>
          <a:endParaRPr lang="en-US"/>
        </a:p>
      </dgm:t>
    </dgm:pt>
    <dgm:pt modelId="{7A48DF37-A754-448F-A004-1406A07117DA}">
      <dgm:prSet phldrT="[Text]"/>
      <dgm:spPr/>
      <dgm:t>
        <a:bodyPr/>
        <a:lstStyle/>
        <a:p>
          <a:r>
            <a:rPr lang="en-US" dirty="0"/>
            <a:t>Committee Chair</a:t>
          </a:r>
        </a:p>
      </dgm:t>
    </dgm:pt>
    <dgm:pt modelId="{DB264D45-6BE8-4C81-B28F-304766649D77}" type="parTrans" cxnId="{9434F09F-66E1-419B-BDAD-14E61E84BACE}">
      <dgm:prSet/>
      <dgm:spPr/>
      <dgm:t>
        <a:bodyPr/>
        <a:lstStyle/>
        <a:p>
          <a:endParaRPr lang="en-US"/>
        </a:p>
      </dgm:t>
    </dgm:pt>
    <dgm:pt modelId="{B8C6F6DB-7E33-49B2-933E-09FA1A36AB94}" type="sibTrans" cxnId="{9434F09F-66E1-419B-BDAD-14E61E84BACE}">
      <dgm:prSet/>
      <dgm:spPr/>
      <dgm:t>
        <a:bodyPr/>
        <a:lstStyle/>
        <a:p>
          <a:endParaRPr lang="en-US"/>
        </a:p>
      </dgm:t>
    </dgm:pt>
    <dgm:pt modelId="{6F3DDCE1-D752-46E3-BE9D-E98DF822741F}">
      <dgm:prSet phldrT="[Text]"/>
      <dgm:spPr/>
      <dgm:t>
        <a:bodyPr/>
        <a:lstStyle/>
        <a:p>
          <a:r>
            <a:rPr lang="en-US" dirty="0"/>
            <a:t>Q4 2023 – Q2 2024</a:t>
          </a:r>
        </a:p>
      </dgm:t>
    </dgm:pt>
    <dgm:pt modelId="{3A2285EA-F2D3-46D1-8CE3-FA236F3FF1A5}" type="parTrans" cxnId="{916A622E-2D04-4109-8769-627796750F94}">
      <dgm:prSet/>
      <dgm:spPr/>
      <dgm:t>
        <a:bodyPr/>
        <a:lstStyle/>
        <a:p>
          <a:endParaRPr lang="en-US"/>
        </a:p>
      </dgm:t>
    </dgm:pt>
    <dgm:pt modelId="{53F93823-320F-4DDE-8D7D-A6B4D2A4CEEF}" type="sibTrans" cxnId="{916A622E-2D04-4109-8769-627796750F94}">
      <dgm:prSet/>
      <dgm:spPr/>
      <dgm:t>
        <a:bodyPr/>
        <a:lstStyle/>
        <a:p>
          <a:endParaRPr lang="en-US"/>
        </a:p>
      </dgm:t>
    </dgm:pt>
    <dgm:pt modelId="{C16F1CE2-291B-4CC7-B18A-2D7838574BE3}">
      <dgm:prSet phldrT="[Text]"/>
      <dgm:spPr/>
      <dgm:t>
        <a:bodyPr/>
        <a:lstStyle/>
        <a:p>
          <a:r>
            <a:rPr lang="en-US" dirty="0"/>
            <a:t>Develop the Standards</a:t>
          </a:r>
        </a:p>
      </dgm:t>
    </dgm:pt>
    <dgm:pt modelId="{B35548EE-BAD9-4CB2-9D13-46B6B8B0B379}" type="parTrans" cxnId="{E8EDA6FE-E9ED-40F2-AFA1-13A09EF7AD77}">
      <dgm:prSet/>
      <dgm:spPr/>
      <dgm:t>
        <a:bodyPr/>
        <a:lstStyle/>
        <a:p>
          <a:endParaRPr lang="en-US"/>
        </a:p>
      </dgm:t>
    </dgm:pt>
    <dgm:pt modelId="{D34602BD-4F4B-418D-9694-365BF9BDD144}" type="sibTrans" cxnId="{E8EDA6FE-E9ED-40F2-AFA1-13A09EF7AD77}">
      <dgm:prSet/>
      <dgm:spPr/>
      <dgm:t>
        <a:bodyPr/>
        <a:lstStyle/>
        <a:p>
          <a:endParaRPr lang="en-US"/>
        </a:p>
      </dgm:t>
    </dgm:pt>
    <dgm:pt modelId="{15B933A4-2143-4571-B74A-A02C0AFE427D}">
      <dgm:prSet phldrT="[Text]"/>
      <dgm:spPr/>
      <dgm:t>
        <a:bodyPr/>
        <a:lstStyle/>
        <a:p>
          <a:r>
            <a:rPr lang="en-US" dirty="0"/>
            <a:t>Series of zoom calls</a:t>
          </a:r>
        </a:p>
      </dgm:t>
    </dgm:pt>
    <dgm:pt modelId="{C3F68F38-B721-4FEE-9B58-1E03E6E4D68D}" type="parTrans" cxnId="{3733EF97-BB43-4BE6-9863-5F5268799728}">
      <dgm:prSet/>
      <dgm:spPr/>
      <dgm:t>
        <a:bodyPr/>
        <a:lstStyle/>
        <a:p>
          <a:endParaRPr lang="en-US"/>
        </a:p>
      </dgm:t>
    </dgm:pt>
    <dgm:pt modelId="{838925F3-F16A-409F-9CA4-6E073F25DE4B}" type="sibTrans" cxnId="{3733EF97-BB43-4BE6-9863-5F5268799728}">
      <dgm:prSet/>
      <dgm:spPr/>
      <dgm:t>
        <a:bodyPr/>
        <a:lstStyle/>
        <a:p>
          <a:endParaRPr lang="en-US"/>
        </a:p>
      </dgm:t>
    </dgm:pt>
    <dgm:pt modelId="{F4395CBA-FAD0-4668-BF04-34A9AD0719D6}">
      <dgm:prSet phldrT="[Text]"/>
      <dgm:spPr/>
      <dgm:t>
        <a:bodyPr/>
        <a:lstStyle/>
        <a:p>
          <a:r>
            <a:rPr lang="en-US" dirty="0"/>
            <a:t>Q3 2024 - Present</a:t>
          </a:r>
        </a:p>
      </dgm:t>
    </dgm:pt>
    <dgm:pt modelId="{DBC8ED74-F2DB-49DC-B833-34BA9557FAED}" type="parTrans" cxnId="{9AFCDE4D-2CF1-49BB-8D48-3943CF149144}">
      <dgm:prSet/>
      <dgm:spPr/>
      <dgm:t>
        <a:bodyPr/>
        <a:lstStyle/>
        <a:p>
          <a:endParaRPr lang="en-US"/>
        </a:p>
      </dgm:t>
    </dgm:pt>
    <dgm:pt modelId="{38480DD8-0460-4773-B6BF-85B463B651DC}" type="sibTrans" cxnId="{9AFCDE4D-2CF1-49BB-8D48-3943CF149144}">
      <dgm:prSet/>
      <dgm:spPr/>
      <dgm:t>
        <a:bodyPr/>
        <a:lstStyle/>
        <a:p>
          <a:endParaRPr lang="en-US"/>
        </a:p>
      </dgm:t>
    </dgm:pt>
    <dgm:pt modelId="{0D102D63-4722-4F8F-B90C-526F406B390F}">
      <dgm:prSet phldrT="[Text]"/>
      <dgm:spPr/>
      <dgm:t>
        <a:bodyPr/>
        <a:lstStyle/>
        <a:p>
          <a:r>
            <a:rPr lang="en-US" dirty="0"/>
            <a:t>Refine and Publish</a:t>
          </a:r>
        </a:p>
      </dgm:t>
    </dgm:pt>
    <dgm:pt modelId="{72F1C6AA-2D06-4A25-8D18-7BD9CBE74D02}" type="parTrans" cxnId="{2451F60B-E5A9-4C85-BDB9-58D49B90566F}">
      <dgm:prSet/>
      <dgm:spPr/>
      <dgm:t>
        <a:bodyPr/>
        <a:lstStyle/>
        <a:p>
          <a:endParaRPr lang="en-US"/>
        </a:p>
      </dgm:t>
    </dgm:pt>
    <dgm:pt modelId="{743152F9-4795-496A-9A4F-E68B0902BA12}" type="sibTrans" cxnId="{2451F60B-E5A9-4C85-BDB9-58D49B90566F}">
      <dgm:prSet/>
      <dgm:spPr/>
      <dgm:t>
        <a:bodyPr/>
        <a:lstStyle/>
        <a:p>
          <a:endParaRPr lang="en-US"/>
        </a:p>
      </dgm:t>
    </dgm:pt>
    <dgm:pt modelId="{2E8F3589-BDFA-4023-9963-F7F2BE439146}">
      <dgm:prSet phldrT="[Text]"/>
      <dgm:spPr/>
      <dgm:t>
        <a:bodyPr/>
        <a:lstStyle/>
        <a:p>
          <a:r>
            <a:rPr lang="en-US" dirty="0"/>
            <a:t>Public Comment</a:t>
          </a:r>
        </a:p>
      </dgm:t>
    </dgm:pt>
    <dgm:pt modelId="{5609C9DF-97C5-4A0A-80D9-01D7C3718F26}" type="parTrans" cxnId="{6BDA550A-3122-4F6D-9419-C4DE5551C522}">
      <dgm:prSet/>
      <dgm:spPr/>
      <dgm:t>
        <a:bodyPr/>
        <a:lstStyle/>
        <a:p>
          <a:endParaRPr lang="en-US"/>
        </a:p>
      </dgm:t>
    </dgm:pt>
    <dgm:pt modelId="{746741CD-FF95-4D8B-A9FB-D413C3DE7EEB}" type="sibTrans" cxnId="{6BDA550A-3122-4F6D-9419-C4DE5551C522}">
      <dgm:prSet/>
      <dgm:spPr/>
      <dgm:t>
        <a:bodyPr/>
        <a:lstStyle/>
        <a:p>
          <a:endParaRPr lang="en-US"/>
        </a:p>
      </dgm:t>
    </dgm:pt>
    <dgm:pt modelId="{F7A9EE83-9DAF-447F-AF13-59DF8D988CF4}">
      <dgm:prSet phldrT="[Text]"/>
      <dgm:spPr/>
      <dgm:t>
        <a:bodyPr/>
        <a:lstStyle/>
        <a:p>
          <a:r>
            <a:rPr lang="en-US" dirty="0"/>
            <a:t>Invite Committee Members</a:t>
          </a:r>
        </a:p>
      </dgm:t>
    </dgm:pt>
    <dgm:pt modelId="{224A365E-E251-4161-8637-434CE317528F}" type="parTrans" cxnId="{F24932A6-9021-4E17-BB05-184E1C5CAA7D}">
      <dgm:prSet/>
      <dgm:spPr/>
      <dgm:t>
        <a:bodyPr/>
        <a:lstStyle/>
        <a:p>
          <a:endParaRPr lang="en-US"/>
        </a:p>
      </dgm:t>
    </dgm:pt>
    <dgm:pt modelId="{BEA83339-8E66-4D4B-92E9-4F91E85C67DF}" type="sibTrans" cxnId="{F24932A6-9021-4E17-BB05-184E1C5CAA7D}">
      <dgm:prSet/>
      <dgm:spPr/>
      <dgm:t>
        <a:bodyPr/>
        <a:lstStyle/>
        <a:p>
          <a:endParaRPr lang="en-US"/>
        </a:p>
      </dgm:t>
    </dgm:pt>
    <dgm:pt modelId="{31442453-C6C6-4733-80DB-CE062D4DEEC4}">
      <dgm:prSet phldrT="[Text]"/>
      <dgm:spPr/>
      <dgm:t>
        <a:bodyPr/>
        <a:lstStyle/>
        <a:p>
          <a:r>
            <a:rPr lang="en-US" dirty="0"/>
            <a:t>Equal representation – Out of hospital and Prehospital</a:t>
          </a:r>
        </a:p>
      </dgm:t>
    </dgm:pt>
    <dgm:pt modelId="{4AFE4A42-8E7E-4312-9D2B-27358A8B709D}" type="parTrans" cxnId="{BC105C5A-2859-438E-825F-EFE8432ABFA4}">
      <dgm:prSet/>
      <dgm:spPr/>
      <dgm:t>
        <a:bodyPr/>
        <a:lstStyle/>
        <a:p>
          <a:endParaRPr lang="en-US"/>
        </a:p>
      </dgm:t>
    </dgm:pt>
    <dgm:pt modelId="{D9C1F061-5BD8-4A02-9FF0-2F2C1D98E19B}" type="sibTrans" cxnId="{BC105C5A-2859-438E-825F-EFE8432ABFA4}">
      <dgm:prSet/>
      <dgm:spPr/>
      <dgm:t>
        <a:bodyPr/>
        <a:lstStyle/>
        <a:p>
          <a:endParaRPr lang="en-US"/>
        </a:p>
      </dgm:t>
    </dgm:pt>
    <dgm:pt modelId="{873E70C9-4432-4804-BB2D-C4F8C195BB52}">
      <dgm:prSet phldrT="[Text]"/>
      <dgm:spPr/>
      <dgm:t>
        <a:bodyPr/>
        <a:lstStyle/>
        <a:p>
          <a:r>
            <a:rPr lang="en-US" dirty="0"/>
            <a:t>One “in person” meeting – STB&amp;T</a:t>
          </a:r>
        </a:p>
      </dgm:t>
    </dgm:pt>
    <dgm:pt modelId="{14784DD6-85A2-4E4A-954A-445B026BBEC2}" type="parTrans" cxnId="{39000D64-B84A-4007-9775-6AF1DCB8AA1B}">
      <dgm:prSet/>
      <dgm:spPr/>
      <dgm:t>
        <a:bodyPr/>
        <a:lstStyle/>
        <a:p>
          <a:endParaRPr lang="en-US"/>
        </a:p>
      </dgm:t>
    </dgm:pt>
    <dgm:pt modelId="{52E50810-A09D-406A-87CC-518D34B4F80D}" type="sibTrans" cxnId="{39000D64-B84A-4007-9775-6AF1DCB8AA1B}">
      <dgm:prSet/>
      <dgm:spPr/>
      <dgm:t>
        <a:bodyPr/>
        <a:lstStyle/>
        <a:p>
          <a:endParaRPr lang="en-US"/>
        </a:p>
      </dgm:t>
    </dgm:pt>
    <dgm:pt modelId="{75696844-CD70-4277-A2CF-47CFE3762725}">
      <dgm:prSet phldrT="[Text]"/>
      <dgm:spPr/>
      <dgm:t>
        <a:bodyPr/>
        <a:lstStyle/>
        <a:p>
          <a:endParaRPr lang="en-US" dirty="0"/>
        </a:p>
      </dgm:t>
    </dgm:pt>
    <dgm:pt modelId="{20DD3A31-FA4B-4FA2-8694-351C6C9EEBCE}" type="parTrans" cxnId="{AD09A060-3D36-4738-BD45-84C738A1D07E}">
      <dgm:prSet/>
      <dgm:spPr/>
      <dgm:t>
        <a:bodyPr/>
        <a:lstStyle/>
        <a:p>
          <a:endParaRPr lang="en-US"/>
        </a:p>
      </dgm:t>
    </dgm:pt>
    <dgm:pt modelId="{6DC0F2C8-A4B6-464A-BB88-7090CAE96756}" type="sibTrans" cxnId="{AD09A060-3D36-4738-BD45-84C738A1D07E}">
      <dgm:prSet/>
      <dgm:spPr/>
      <dgm:t>
        <a:bodyPr/>
        <a:lstStyle/>
        <a:p>
          <a:endParaRPr lang="en-US"/>
        </a:p>
      </dgm:t>
    </dgm:pt>
    <dgm:pt modelId="{D1517390-6207-4604-8182-74C4D35215C6}">
      <dgm:prSet phldrT="[Text]"/>
      <dgm:spPr/>
      <dgm:t>
        <a:bodyPr/>
        <a:lstStyle/>
        <a:p>
          <a:r>
            <a:rPr lang="en-US" dirty="0"/>
            <a:t>AABB Staff Comments</a:t>
          </a:r>
        </a:p>
      </dgm:t>
    </dgm:pt>
    <dgm:pt modelId="{D4C597A7-B3F7-4A3A-B58D-5558DA5B94B1}" type="parTrans" cxnId="{D7E2D5CB-29B3-4170-8D81-52F618100182}">
      <dgm:prSet/>
      <dgm:spPr/>
      <dgm:t>
        <a:bodyPr/>
        <a:lstStyle/>
        <a:p>
          <a:endParaRPr lang="en-US"/>
        </a:p>
      </dgm:t>
    </dgm:pt>
    <dgm:pt modelId="{D70ACC7E-BCA4-40B8-9163-DFFE4FD3C444}" type="sibTrans" cxnId="{D7E2D5CB-29B3-4170-8D81-52F618100182}">
      <dgm:prSet/>
      <dgm:spPr/>
      <dgm:t>
        <a:bodyPr/>
        <a:lstStyle/>
        <a:p>
          <a:endParaRPr lang="en-US"/>
        </a:p>
      </dgm:t>
    </dgm:pt>
    <dgm:pt modelId="{F685F357-A3AF-419D-BAC8-762F90221EBB}">
      <dgm:prSet phldrT="[Text]"/>
      <dgm:spPr/>
      <dgm:t>
        <a:bodyPr/>
        <a:lstStyle/>
        <a:p>
          <a:r>
            <a:rPr lang="en-US" dirty="0"/>
            <a:t>AABB Board of Directors</a:t>
          </a:r>
        </a:p>
      </dgm:t>
    </dgm:pt>
    <dgm:pt modelId="{655F3FE3-BC8A-453E-AE7E-47540F405AC3}" type="parTrans" cxnId="{0A3B2C25-03FD-49C6-9127-7F310A9F4E4D}">
      <dgm:prSet/>
      <dgm:spPr/>
      <dgm:t>
        <a:bodyPr/>
        <a:lstStyle/>
        <a:p>
          <a:endParaRPr lang="en-US"/>
        </a:p>
      </dgm:t>
    </dgm:pt>
    <dgm:pt modelId="{A8D69B31-5FD4-4B88-BAAE-91BBA1F3C448}" type="sibTrans" cxnId="{0A3B2C25-03FD-49C6-9127-7F310A9F4E4D}">
      <dgm:prSet/>
      <dgm:spPr/>
      <dgm:t>
        <a:bodyPr/>
        <a:lstStyle/>
        <a:p>
          <a:endParaRPr lang="en-US"/>
        </a:p>
      </dgm:t>
    </dgm:pt>
    <dgm:pt modelId="{8F25947C-6811-48DE-9B65-40A5CA189437}">
      <dgm:prSet phldrT="[Text]"/>
      <dgm:spPr/>
      <dgm:t>
        <a:bodyPr/>
        <a:lstStyle/>
        <a:p>
          <a:r>
            <a:rPr lang="en-US" dirty="0"/>
            <a:t>Series of zoom calls</a:t>
          </a:r>
        </a:p>
      </dgm:t>
    </dgm:pt>
    <dgm:pt modelId="{9BEE88B3-41A7-4191-9F6E-1F9FA28E7278}" type="parTrans" cxnId="{F5F913CC-265E-4CE7-A7DD-0B8FA3635142}">
      <dgm:prSet/>
      <dgm:spPr/>
      <dgm:t>
        <a:bodyPr/>
        <a:lstStyle/>
        <a:p>
          <a:endParaRPr lang="en-US"/>
        </a:p>
      </dgm:t>
    </dgm:pt>
    <dgm:pt modelId="{D060FEAD-D59E-46C8-9F3E-253B858226E4}" type="sibTrans" cxnId="{F5F913CC-265E-4CE7-A7DD-0B8FA3635142}">
      <dgm:prSet/>
      <dgm:spPr/>
      <dgm:t>
        <a:bodyPr/>
        <a:lstStyle/>
        <a:p>
          <a:endParaRPr lang="en-US"/>
        </a:p>
      </dgm:t>
    </dgm:pt>
    <dgm:pt modelId="{1D460263-41D7-4D44-AAB0-C4BCACD560DB}" type="pres">
      <dgm:prSet presAssocID="{FB8CEF12-CC81-4827-AE4C-1AD484371986}" presName="Name0" presStyleCnt="0">
        <dgm:presLayoutVars>
          <dgm:chMax/>
          <dgm:chPref val="3"/>
          <dgm:dir/>
          <dgm:animOne val="branch"/>
          <dgm:animLvl val="lvl"/>
        </dgm:presLayoutVars>
      </dgm:prSet>
      <dgm:spPr/>
    </dgm:pt>
    <dgm:pt modelId="{D1F0E47E-0ABA-4423-9906-7D122E260585}" type="pres">
      <dgm:prSet presAssocID="{49666F13-B0A1-43A2-96D1-ED41F7400215}" presName="composite" presStyleCnt="0"/>
      <dgm:spPr/>
    </dgm:pt>
    <dgm:pt modelId="{C568B991-D1BC-45E6-B32D-169A48B737FE}" type="pres">
      <dgm:prSet presAssocID="{49666F13-B0A1-43A2-96D1-ED41F7400215}" presName="FirstChild" presStyleLbl="revTx" presStyleIdx="0" presStyleCnt="6">
        <dgm:presLayoutVars>
          <dgm:chMax val="0"/>
          <dgm:chPref val="0"/>
          <dgm:bulletEnabled val="1"/>
        </dgm:presLayoutVars>
      </dgm:prSet>
      <dgm:spPr/>
    </dgm:pt>
    <dgm:pt modelId="{CB9E7A75-2582-4B91-9B6C-39CF60E37F71}" type="pres">
      <dgm:prSet presAssocID="{49666F13-B0A1-43A2-96D1-ED41F7400215}" presName="Parent" presStyleLbl="alignNode1" presStyleIdx="0" presStyleCnt="3">
        <dgm:presLayoutVars>
          <dgm:chMax val="3"/>
          <dgm:chPref val="3"/>
          <dgm:bulletEnabled val="1"/>
        </dgm:presLayoutVars>
      </dgm:prSet>
      <dgm:spPr/>
    </dgm:pt>
    <dgm:pt modelId="{11F28DD3-F319-4A85-938F-7B814EFB9BF3}" type="pres">
      <dgm:prSet presAssocID="{49666F13-B0A1-43A2-96D1-ED41F7400215}" presName="Accent" presStyleLbl="parChTrans1D1" presStyleIdx="0" presStyleCnt="3"/>
      <dgm:spPr/>
    </dgm:pt>
    <dgm:pt modelId="{88EF034A-3567-4192-978A-0890367597EE}" type="pres">
      <dgm:prSet presAssocID="{49666F13-B0A1-43A2-96D1-ED41F7400215}" presName="Child" presStyleLbl="revTx" presStyleIdx="1" presStyleCnt="6">
        <dgm:presLayoutVars>
          <dgm:chMax val="0"/>
          <dgm:chPref val="0"/>
          <dgm:bulletEnabled val="1"/>
        </dgm:presLayoutVars>
      </dgm:prSet>
      <dgm:spPr/>
    </dgm:pt>
    <dgm:pt modelId="{A623A842-6451-46A0-B4D5-B1D2110FB429}" type="pres">
      <dgm:prSet presAssocID="{770ADEDD-B3AA-4402-AECD-D0E658D541F2}" presName="sibTrans" presStyleCnt="0"/>
      <dgm:spPr/>
    </dgm:pt>
    <dgm:pt modelId="{218B30F0-D1E6-4F5D-AF6D-346540DC197A}" type="pres">
      <dgm:prSet presAssocID="{6F3DDCE1-D752-46E3-BE9D-E98DF822741F}" presName="composite" presStyleCnt="0"/>
      <dgm:spPr/>
    </dgm:pt>
    <dgm:pt modelId="{A5C28609-9854-4642-BDA3-056B7DDC1888}" type="pres">
      <dgm:prSet presAssocID="{6F3DDCE1-D752-46E3-BE9D-E98DF822741F}" presName="FirstChild" presStyleLbl="revTx" presStyleIdx="2" presStyleCnt="6">
        <dgm:presLayoutVars>
          <dgm:chMax val="0"/>
          <dgm:chPref val="0"/>
          <dgm:bulletEnabled val="1"/>
        </dgm:presLayoutVars>
      </dgm:prSet>
      <dgm:spPr/>
    </dgm:pt>
    <dgm:pt modelId="{95D43600-A9A0-4057-94E5-D173B188DC81}" type="pres">
      <dgm:prSet presAssocID="{6F3DDCE1-D752-46E3-BE9D-E98DF822741F}" presName="Parent" presStyleLbl="alignNode1" presStyleIdx="1" presStyleCnt="3">
        <dgm:presLayoutVars>
          <dgm:chMax val="3"/>
          <dgm:chPref val="3"/>
          <dgm:bulletEnabled val="1"/>
        </dgm:presLayoutVars>
      </dgm:prSet>
      <dgm:spPr/>
    </dgm:pt>
    <dgm:pt modelId="{B9248C48-B1E0-4CA2-A375-601BE0F5482E}" type="pres">
      <dgm:prSet presAssocID="{6F3DDCE1-D752-46E3-BE9D-E98DF822741F}" presName="Accent" presStyleLbl="parChTrans1D1" presStyleIdx="1" presStyleCnt="3"/>
      <dgm:spPr/>
    </dgm:pt>
    <dgm:pt modelId="{D00B0452-2740-4957-BE22-9F7DADABA972}" type="pres">
      <dgm:prSet presAssocID="{6F3DDCE1-D752-46E3-BE9D-E98DF822741F}" presName="Child" presStyleLbl="revTx" presStyleIdx="3" presStyleCnt="6">
        <dgm:presLayoutVars>
          <dgm:chMax val="0"/>
          <dgm:chPref val="0"/>
          <dgm:bulletEnabled val="1"/>
        </dgm:presLayoutVars>
      </dgm:prSet>
      <dgm:spPr/>
    </dgm:pt>
    <dgm:pt modelId="{9D9439C3-98C0-47E0-9A05-73048EF4ACC3}" type="pres">
      <dgm:prSet presAssocID="{53F93823-320F-4DDE-8D7D-A6B4D2A4CEEF}" presName="sibTrans" presStyleCnt="0"/>
      <dgm:spPr/>
    </dgm:pt>
    <dgm:pt modelId="{CF757B18-52D3-4AC3-A303-DAB0C4F3F05B}" type="pres">
      <dgm:prSet presAssocID="{F4395CBA-FAD0-4668-BF04-34A9AD0719D6}" presName="composite" presStyleCnt="0"/>
      <dgm:spPr/>
    </dgm:pt>
    <dgm:pt modelId="{22D69F84-55F1-4FC6-B50A-830E9F1984E6}" type="pres">
      <dgm:prSet presAssocID="{F4395CBA-FAD0-4668-BF04-34A9AD0719D6}" presName="FirstChild" presStyleLbl="revTx" presStyleIdx="4" presStyleCnt="6">
        <dgm:presLayoutVars>
          <dgm:chMax val="0"/>
          <dgm:chPref val="0"/>
          <dgm:bulletEnabled val="1"/>
        </dgm:presLayoutVars>
      </dgm:prSet>
      <dgm:spPr/>
    </dgm:pt>
    <dgm:pt modelId="{53763739-CBB8-44E8-97AA-DE66EED78016}" type="pres">
      <dgm:prSet presAssocID="{F4395CBA-FAD0-4668-BF04-34A9AD0719D6}" presName="Parent" presStyleLbl="alignNode1" presStyleIdx="2" presStyleCnt="3">
        <dgm:presLayoutVars>
          <dgm:chMax val="3"/>
          <dgm:chPref val="3"/>
          <dgm:bulletEnabled val="1"/>
        </dgm:presLayoutVars>
      </dgm:prSet>
      <dgm:spPr/>
    </dgm:pt>
    <dgm:pt modelId="{B8A25B8E-BA0A-4678-8164-8C321EE116B7}" type="pres">
      <dgm:prSet presAssocID="{F4395CBA-FAD0-4668-BF04-34A9AD0719D6}" presName="Accent" presStyleLbl="parChTrans1D1" presStyleIdx="2" presStyleCnt="3"/>
      <dgm:spPr/>
    </dgm:pt>
    <dgm:pt modelId="{BDF4EA0F-F223-4C97-9EDE-1CC4ED8C4CF6}" type="pres">
      <dgm:prSet presAssocID="{F4395CBA-FAD0-4668-BF04-34A9AD0719D6}" presName="Child" presStyleLbl="revTx" presStyleIdx="5" presStyleCnt="6">
        <dgm:presLayoutVars>
          <dgm:chMax val="0"/>
          <dgm:chPref val="0"/>
          <dgm:bulletEnabled val="1"/>
        </dgm:presLayoutVars>
      </dgm:prSet>
      <dgm:spPr/>
    </dgm:pt>
  </dgm:ptLst>
  <dgm:cxnLst>
    <dgm:cxn modelId="{6BDA550A-3122-4F6D-9419-C4DE5551C522}" srcId="{F4395CBA-FAD0-4668-BF04-34A9AD0719D6}" destId="{2E8F3589-BDFA-4023-9963-F7F2BE439146}" srcOrd="1" destOrd="0" parTransId="{5609C9DF-97C5-4A0A-80D9-01D7C3718F26}" sibTransId="{746741CD-FF95-4D8B-A9FB-D413C3DE7EEB}"/>
    <dgm:cxn modelId="{2451F60B-E5A9-4C85-BDB9-58D49B90566F}" srcId="{F4395CBA-FAD0-4668-BF04-34A9AD0719D6}" destId="{0D102D63-4722-4F8F-B90C-526F406B390F}" srcOrd="0" destOrd="0" parTransId="{72F1C6AA-2D06-4A25-8D18-7BD9CBE74D02}" sibTransId="{743152F9-4795-496A-9A4F-E68B0902BA12}"/>
    <dgm:cxn modelId="{11215915-BB29-4AB8-915D-DFCB7E203362}" type="presOf" srcId="{15B933A4-2143-4571-B74A-A02C0AFE427D}" destId="{D00B0452-2740-4957-BE22-9F7DADABA972}" srcOrd="0" destOrd="0" presId="urn:microsoft.com/office/officeart/2011/layout/TabList"/>
    <dgm:cxn modelId="{A9530A17-3438-41AD-AA83-F1FD566C7271}" type="presOf" srcId="{D1517390-6207-4604-8182-74C4D35215C6}" destId="{BDF4EA0F-F223-4C97-9EDE-1CC4ED8C4CF6}" srcOrd="0" destOrd="1" presId="urn:microsoft.com/office/officeart/2011/layout/TabList"/>
    <dgm:cxn modelId="{8CC5A319-0BB8-4574-8DEE-AC11DCE2C666}" type="presOf" srcId="{31442453-C6C6-4733-80DB-CE062D4DEEC4}" destId="{88EF034A-3567-4192-978A-0890367597EE}" srcOrd="0" destOrd="2" presId="urn:microsoft.com/office/officeart/2011/layout/TabList"/>
    <dgm:cxn modelId="{0A3B2C25-03FD-49C6-9127-7F310A9F4E4D}" srcId="{F4395CBA-FAD0-4668-BF04-34A9AD0719D6}" destId="{F685F357-A3AF-419D-BAC8-762F90221EBB}" srcOrd="3" destOrd="0" parTransId="{655F3FE3-BC8A-453E-AE7E-47540F405AC3}" sibTransId="{A8D69B31-5FD4-4B88-BAAE-91BBA1F3C448}"/>
    <dgm:cxn modelId="{916A622E-2D04-4109-8769-627796750F94}" srcId="{FB8CEF12-CC81-4827-AE4C-1AD484371986}" destId="{6F3DDCE1-D752-46E3-BE9D-E98DF822741F}" srcOrd="1" destOrd="0" parTransId="{3A2285EA-F2D3-46D1-8CE3-FA236F3FF1A5}" sibTransId="{53F93823-320F-4DDE-8D7D-A6B4D2A4CEEF}"/>
    <dgm:cxn modelId="{B44B2E3F-F69D-43E0-9639-2EC27E4FBBB2}" type="presOf" srcId="{F4395CBA-FAD0-4668-BF04-34A9AD0719D6}" destId="{53763739-CBB8-44E8-97AA-DE66EED78016}" srcOrd="0" destOrd="0" presId="urn:microsoft.com/office/officeart/2011/layout/TabList"/>
    <dgm:cxn modelId="{79C16240-31EA-424D-A485-5787C5A63720}" type="presOf" srcId="{C16F1CE2-291B-4CC7-B18A-2D7838574BE3}" destId="{A5C28609-9854-4642-BDA3-056B7DDC1888}" srcOrd="0" destOrd="0" presId="urn:microsoft.com/office/officeart/2011/layout/TabList"/>
    <dgm:cxn modelId="{AD09A060-3D36-4738-BD45-84C738A1D07E}" srcId="{F4395CBA-FAD0-4668-BF04-34A9AD0719D6}" destId="{75696844-CD70-4277-A2CF-47CFE3762725}" srcOrd="4" destOrd="0" parTransId="{20DD3A31-FA4B-4FA2-8694-351C6C9EEBCE}" sibTransId="{6DC0F2C8-A4B6-464A-BB88-7090CAE96756}"/>
    <dgm:cxn modelId="{69A47E61-EBDA-4418-9764-9D1B77059D62}" type="presOf" srcId="{873E70C9-4432-4804-BB2D-C4F8C195BB52}" destId="{D00B0452-2740-4957-BE22-9F7DADABA972}" srcOrd="0" destOrd="1" presId="urn:microsoft.com/office/officeart/2011/layout/TabList"/>
    <dgm:cxn modelId="{FE6CC863-7263-4C5C-B0BA-E5FDCC3251C3}" type="presOf" srcId="{75696844-CD70-4277-A2CF-47CFE3762725}" destId="{BDF4EA0F-F223-4C97-9EDE-1CC4ED8C4CF6}" srcOrd="0" destOrd="3" presId="urn:microsoft.com/office/officeart/2011/layout/TabList"/>
    <dgm:cxn modelId="{39000D64-B84A-4007-9775-6AF1DCB8AA1B}" srcId="{6F3DDCE1-D752-46E3-BE9D-E98DF822741F}" destId="{873E70C9-4432-4804-BB2D-C4F8C195BB52}" srcOrd="2" destOrd="0" parTransId="{14784DD6-85A2-4E4A-954A-445B026BBEC2}" sibTransId="{52E50810-A09D-406A-87CC-518D34B4F80D}"/>
    <dgm:cxn modelId="{7E872A64-032A-4D23-A19C-32B738DAD5E2}" srcId="{49666F13-B0A1-43A2-96D1-ED41F7400215}" destId="{0A96C666-757B-4819-9A8D-17C8CB364921}" srcOrd="0" destOrd="0" parTransId="{9DF97245-FE95-4B3E-BECC-A5EDEF44199C}" sibTransId="{F6C31223-C7E9-417F-A80A-CD44E90BA2FC}"/>
    <dgm:cxn modelId="{B2E0FD45-8550-4148-B1E3-D106A10DD32D}" type="presOf" srcId="{6F3DDCE1-D752-46E3-BE9D-E98DF822741F}" destId="{95D43600-A9A0-4057-94E5-D173B188DC81}" srcOrd="0" destOrd="0" presId="urn:microsoft.com/office/officeart/2011/layout/TabList"/>
    <dgm:cxn modelId="{9AFCDE4D-2CF1-49BB-8D48-3943CF149144}" srcId="{FB8CEF12-CC81-4827-AE4C-1AD484371986}" destId="{F4395CBA-FAD0-4668-BF04-34A9AD0719D6}" srcOrd="2" destOrd="0" parTransId="{DBC8ED74-F2DB-49DC-B833-34BA9557FAED}" sibTransId="{38480DD8-0460-4773-B6BF-85B463B651DC}"/>
    <dgm:cxn modelId="{9CFB0654-A498-4732-BA40-498229852A60}" type="presOf" srcId="{7A48DF37-A754-448F-A004-1406A07117DA}" destId="{88EF034A-3567-4192-978A-0890367597EE}" srcOrd="0" destOrd="0" presId="urn:microsoft.com/office/officeart/2011/layout/TabList"/>
    <dgm:cxn modelId="{01DEAF58-70BF-48EA-B895-E6F98E25803D}" type="presOf" srcId="{F685F357-A3AF-419D-BAC8-762F90221EBB}" destId="{BDF4EA0F-F223-4C97-9EDE-1CC4ED8C4CF6}" srcOrd="0" destOrd="2" presId="urn:microsoft.com/office/officeart/2011/layout/TabList"/>
    <dgm:cxn modelId="{BC105C5A-2859-438E-825F-EFE8432ABFA4}" srcId="{49666F13-B0A1-43A2-96D1-ED41F7400215}" destId="{31442453-C6C6-4733-80DB-CE062D4DEEC4}" srcOrd="3" destOrd="0" parTransId="{4AFE4A42-8E7E-4312-9D2B-27358A8B709D}" sibTransId="{D9C1F061-5BD8-4A02-9FF0-2F2C1D98E19B}"/>
    <dgm:cxn modelId="{87D85F87-49AC-48CA-BF84-E060C2E3C818}" type="presOf" srcId="{49666F13-B0A1-43A2-96D1-ED41F7400215}" destId="{CB9E7A75-2582-4B91-9B6C-39CF60E37F71}" srcOrd="0" destOrd="0" presId="urn:microsoft.com/office/officeart/2011/layout/TabList"/>
    <dgm:cxn modelId="{3733EF97-BB43-4BE6-9863-5F5268799728}" srcId="{6F3DDCE1-D752-46E3-BE9D-E98DF822741F}" destId="{15B933A4-2143-4571-B74A-A02C0AFE427D}" srcOrd="1" destOrd="0" parTransId="{C3F68F38-B721-4FEE-9B58-1E03E6E4D68D}" sibTransId="{838925F3-F16A-409F-9CA4-6E073F25DE4B}"/>
    <dgm:cxn modelId="{128C649A-C4E4-4202-9F57-D53AD4B8F36E}" type="presOf" srcId="{FB8CEF12-CC81-4827-AE4C-1AD484371986}" destId="{1D460263-41D7-4D44-AAB0-C4BCACD560DB}" srcOrd="0" destOrd="0" presId="urn:microsoft.com/office/officeart/2011/layout/TabList"/>
    <dgm:cxn modelId="{9434F09F-66E1-419B-BDAD-14E61E84BACE}" srcId="{49666F13-B0A1-43A2-96D1-ED41F7400215}" destId="{7A48DF37-A754-448F-A004-1406A07117DA}" srcOrd="1" destOrd="0" parTransId="{DB264D45-6BE8-4C81-B28F-304766649D77}" sibTransId="{B8C6F6DB-7E33-49B2-933E-09FA1A36AB94}"/>
    <dgm:cxn modelId="{F24932A6-9021-4E17-BB05-184E1C5CAA7D}" srcId="{49666F13-B0A1-43A2-96D1-ED41F7400215}" destId="{F7A9EE83-9DAF-447F-AF13-59DF8D988CF4}" srcOrd="2" destOrd="0" parTransId="{224A365E-E251-4161-8637-434CE317528F}" sibTransId="{BEA83339-8E66-4D4B-92E9-4F91E85C67DF}"/>
    <dgm:cxn modelId="{7A719AA9-43AA-4630-933A-1126A39555E2}" type="presOf" srcId="{0A96C666-757B-4819-9A8D-17C8CB364921}" destId="{C568B991-D1BC-45E6-B32D-169A48B737FE}" srcOrd="0" destOrd="0" presId="urn:microsoft.com/office/officeart/2011/layout/TabList"/>
    <dgm:cxn modelId="{1E3C5CAD-24DD-4008-8931-E485745EA36C}" type="presOf" srcId="{F7A9EE83-9DAF-447F-AF13-59DF8D988CF4}" destId="{88EF034A-3567-4192-978A-0890367597EE}" srcOrd="0" destOrd="1" presId="urn:microsoft.com/office/officeart/2011/layout/TabList"/>
    <dgm:cxn modelId="{D7E2D5CB-29B3-4170-8D81-52F618100182}" srcId="{F4395CBA-FAD0-4668-BF04-34A9AD0719D6}" destId="{D1517390-6207-4604-8182-74C4D35215C6}" srcOrd="2" destOrd="0" parTransId="{D4C597A7-B3F7-4A3A-B58D-5558DA5B94B1}" sibTransId="{D70ACC7E-BCA4-40B8-9163-DFFE4FD3C444}"/>
    <dgm:cxn modelId="{F5F913CC-265E-4CE7-A7DD-0B8FA3635142}" srcId="{6F3DDCE1-D752-46E3-BE9D-E98DF822741F}" destId="{8F25947C-6811-48DE-9B65-40A5CA189437}" srcOrd="3" destOrd="0" parTransId="{9BEE88B3-41A7-4191-9F6E-1F9FA28E7278}" sibTransId="{D060FEAD-D59E-46C8-9F3E-253B858226E4}"/>
    <dgm:cxn modelId="{D82468ED-42FD-46A9-8DAF-70B75928A491}" type="presOf" srcId="{0D102D63-4722-4F8F-B90C-526F406B390F}" destId="{22D69F84-55F1-4FC6-B50A-830E9F1984E6}" srcOrd="0" destOrd="0" presId="urn:microsoft.com/office/officeart/2011/layout/TabList"/>
    <dgm:cxn modelId="{C7B7C8F0-2A35-4FE3-A78F-E9D31A9A4091}" type="presOf" srcId="{2E8F3589-BDFA-4023-9963-F7F2BE439146}" destId="{BDF4EA0F-F223-4C97-9EDE-1CC4ED8C4CF6}" srcOrd="0" destOrd="0" presId="urn:microsoft.com/office/officeart/2011/layout/TabList"/>
    <dgm:cxn modelId="{94A830FA-1399-4895-8B06-A6FDDA365A89}" srcId="{FB8CEF12-CC81-4827-AE4C-1AD484371986}" destId="{49666F13-B0A1-43A2-96D1-ED41F7400215}" srcOrd="0" destOrd="0" parTransId="{14383FF7-67FD-4CC5-B6A6-4FF32D9928DE}" sibTransId="{770ADEDD-B3AA-4402-AECD-D0E658D541F2}"/>
    <dgm:cxn modelId="{599C12FB-BBB5-465D-8296-36CBC6FDD9D8}" type="presOf" srcId="{8F25947C-6811-48DE-9B65-40A5CA189437}" destId="{D00B0452-2740-4957-BE22-9F7DADABA972}" srcOrd="0" destOrd="2" presId="urn:microsoft.com/office/officeart/2011/layout/TabList"/>
    <dgm:cxn modelId="{E8EDA6FE-E9ED-40F2-AFA1-13A09EF7AD77}" srcId="{6F3DDCE1-D752-46E3-BE9D-E98DF822741F}" destId="{C16F1CE2-291B-4CC7-B18A-2D7838574BE3}" srcOrd="0" destOrd="0" parTransId="{B35548EE-BAD9-4CB2-9D13-46B6B8B0B379}" sibTransId="{D34602BD-4F4B-418D-9694-365BF9BDD144}"/>
    <dgm:cxn modelId="{208CA68C-E98F-459B-9978-5C82F3EE3122}" type="presParOf" srcId="{1D460263-41D7-4D44-AAB0-C4BCACD560DB}" destId="{D1F0E47E-0ABA-4423-9906-7D122E260585}" srcOrd="0" destOrd="0" presId="urn:microsoft.com/office/officeart/2011/layout/TabList"/>
    <dgm:cxn modelId="{32C2E73A-8612-48AA-93EB-3A0E69229BBC}" type="presParOf" srcId="{D1F0E47E-0ABA-4423-9906-7D122E260585}" destId="{C568B991-D1BC-45E6-B32D-169A48B737FE}" srcOrd="0" destOrd="0" presId="urn:microsoft.com/office/officeart/2011/layout/TabList"/>
    <dgm:cxn modelId="{55030062-0C56-4B79-A4D6-04530326BC30}" type="presParOf" srcId="{D1F0E47E-0ABA-4423-9906-7D122E260585}" destId="{CB9E7A75-2582-4B91-9B6C-39CF60E37F71}" srcOrd="1" destOrd="0" presId="urn:microsoft.com/office/officeart/2011/layout/TabList"/>
    <dgm:cxn modelId="{9A30DF7F-7E3A-4F35-BF38-1AE1CFA0011F}" type="presParOf" srcId="{D1F0E47E-0ABA-4423-9906-7D122E260585}" destId="{11F28DD3-F319-4A85-938F-7B814EFB9BF3}" srcOrd="2" destOrd="0" presId="urn:microsoft.com/office/officeart/2011/layout/TabList"/>
    <dgm:cxn modelId="{8ABDB431-A411-4E43-B7A3-AE4E938C9899}" type="presParOf" srcId="{1D460263-41D7-4D44-AAB0-C4BCACD560DB}" destId="{88EF034A-3567-4192-978A-0890367597EE}" srcOrd="1" destOrd="0" presId="urn:microsoft.com/office/officeart/2011/layout/TabList"/>
    <dgm:cxn modelId="{29663B57-5622-4A5F-A288-88170D45546C}" type="presParOf" srcId="{1D460263-41D7-4D44-AAB0-C4BCACD560DB}" destId="{A623A842-6451-46A0-B4D5-B1D2110FB429}" srcOrd="2" destOrd="0" presId="urn:microsoft.com/office/officeart/2011/layout/TabList"/>
    <dgm:cxn modelId="{988C9DB1-D46B-447C-8DCB-37599782F2DF}" type="presParOf" srcId="{1D460263-41D7-4D44-AAB0-C4BCACD560DB}" destId="{218B30F0-D1E6-4F5D-AF6D-346540DC197A}" srcOrd="3" destOrd="0" presId="urn:microsoft.com/office/officeart/2011/layout/TabList"/>
    <dgm:cxn modelId="{8CCC0D1E-7545-4101-82D5-C33C04C43425}" type="presParOf" srcId="{218B30F0-D1E6-4F5D-AF6D-346540DC197A}" destId="{A5C28609-9854-4642-BDA3-056B7DDC1888}" srcOrd="0" destOrd="0" presId="urn:microsoft.com/office/officeart/2011/layout/TabList"/>
    <dgm:cxn modelId="{63A635C7-DD9C-4AC9-A92B-DCBF3407276B}" type="presParOf" srcId="{218B30F0-D1E6-4F5D-AF6D-346540DC197A}" destId="{95D43600-A9A0-4057-94E5-D173B188DC81}" srcOrd="1" destOrd="0" presId="urn:microsoft.com/office/officeart/2011/layout/TabList"/>
    <dgm:cxn modelId="{59769BDB-3238-44C9-9CD7-0A59BE2AE85D}" type="presParOf" srcId="{218B30F0-D1E6-4F5D-AF6D-346540DC197A}" destId="{B9248C48-B1E0-4CA2-A375-601BE0F5482E}" srcOrd="2" destOrd="0" presId="urn:microsoft.com/office/officeart/2011/layout/TabList"/>
    <dgm:cxn modelId="{25EEAF2A-577F-4AB8-B4E5-0F6923132E54}" type="presParOf" srcId="{1D460263-41D7-4D44-AAB0-C4BCACD560DB}" destId="{D00B0452-2740-4957-BE22-9F7DADABA972}" srcOrd="4" destOrd="0" presId="urn:microsoft.com/office/officeart/2011/layout/TabList"/>
    <dgm:cxn modelId="{696DEEEF-E346-4AF8-A68B-6F1D3D97BE35}" type="presParOf" srcId="{1D460263-41D7-4D44-AAB0-C4BCACD560DB}" destId="{9D9439C3-98C0-47E0-9A05-73048EF4ACC3}" srcOrd="5" destOrd="0" presId="urn:microsoft.com/office/officeart/2011/layout/TabList"/>
    <dgm:cxn modelId="{24028217-39B3-40F4-82F2-8DF1C0FCD14E}" type="presParOf" srcId="{1D460263-41D7-4D44-AAB0-C4BCACD560DB}" destId="{CF757B18-52D3-4AC3-A303-DAB0C4F3F05B}" srcOrd="6" destOrd="0" presId="urn:microsoft.com/office/officeart/2011/layout/TabList"/>
    <dgm:cxn modelId="{11B699B6-3581-4BE6-BE29-EAF6395F2D7C}" type="presParOf" srcId="{CF757B18-52D3-4AC3-A303-DAB0C4F3F05B}" destId="{22D69F84-55F1-4FC6-B50A-830E9F1984E6}" srcOrd="0" destOrd="0" presId="urn:microsoft.com/office/officeart/2011/layout/TabList"/>
    <dgm:cxn modelId="{77554FC7-D308-429C-86D7-41A7582030AA}" type="presParOf" srcId="{CF757B18-52D3-4AC3-A303-DAB0C4F3F05B}" destId="{53763739-CBB8-44E8-97AA-DE66EED78016}" srcOrd="1" destOrd="0" presId="urn:microsoft.com/office/officeart/2011/layout/TabList"/>
    <dgm:cxn modelId="{B3B16034-944C-410D-B90E-A21944CCC009}" type="presParOf" srcId="{CF757B18-52D3-4AC3-A303-DAB0C4F3F05B}" destId="{B8A25B8E-BA0A-4678-8164-8C321EE116B7}" srcOrd="2" destOrd="0" presId="urn:microsoft.com/office/officeart/2011/layout/TabList"/>
    <dgm:cxn modelId="{FE716C4F-4FF1-4379-9B5F-C1E9A23B4FDD}" type="presParOf" srcId="{1D460263-41D7-4D44-AAB0-C4BCACD560DB}" destId="{BDF4EA0F-F223-4C97-9EDE-1CC4ED8C4CF6}" srcOrd="7" destOrd="0" presId="urn:microsoft.com/office/officeart/2011/layout/TabList"/>
  </dgm:cxnLst>
  <dgm:bg/>
  <dgm:whole>
    <a:ln w="12700"/>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25B8E-BA0A-4678-8164-8C321EE116B7}">
      <dsp:nvSpPr>
        <dsp:cNvPr id="0" name=""/>
        <dsp:cNvSpPr/>
      </dsp:nvSpPr>
      <dsp:spPr>
        <a:xfrm>
          <a:off x="0" y="3501160"/>
          <a:ext cx="82296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248C48-B1E0-4CA2-A375-601BE0F5482E}">
      <dsp:nvSpPr>
        <dsp:cNvPr id="0" name=""/>
        <dsp:cNvSpPr/>
      </dsp:nvSpPr>
      <dsp:spPr>
        <a:xfrm>
          <a:off x="0" y="1997356"/>
          <a:ext cx="82296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F28DD3-F319-4A85-938F-7B814EFB9BF3}">
      <dsp:nvSpPr>
        <dsp:cNvPr id="0" name=""/>
        <dsp:cNvSpPr/>
      </dsp:nvSpPr>
      <dsp:spPr>
        <a:xfrm>
          <a:off x="0" y="493552"/>
          <a:ext cx="822960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68B991-D1BC-45E6-B32D-169A48B737FE}">
      <dsp:nvSpPr>
        <dsp:cNvPr id="0" name=""/>
        <dsp:cNvSpPr/>
      </dsp:nvSpPr>
      <dsp:spPr>
        <a:xfrm>
          <a:off x="2139695" y="550"/>
          <a:ext cx="6089904" cy="493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kern="1200" dirty="0"/>
            <a:t>Committee Formation</a:t>
          </a:r>
        </a:p>
      </dsp:txBody>
      <dsp:txXfrm>
        <a:off x="2139695" y="550"/>
        <a:ext cx="6089904" cy="493002"/>
      </dsp:txXfrm>
    </dsp:sp>
    <dsp:sp modelId="{CB9E7A75-2582-4B91-9B6C-39CF60E37F71}">
      <dsp:nvSpPr>
        <dsp:cNvPr id="0" name=""/>
        <dsp:cNvSpPr/>
      </dsp:nvSpPr>
      <dsp:spPr>
        <a:xfrm>
          <a:off x="0" y="550"/>
          <a:ext cx="2139696" cy="493002"/>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September 2023</a:t>
          </a:r>
        </a:p>
      </dsp:txBody>
      <dsp:txXfrm>
        <a:off x="24071" y="24621"/>
        <a:ext cx="2091554" cy="468931"/>
      </dsp:txXfrm>
    </dsp:sp>
    <dsp:sp modelId="{88EF034A-3567-4192-978A-0890367597EE}">
      <dsp:nvSpPr>
        <dsp:cNvPr id="0" name=""/>
        <dsp:cNvSpPr/>
      </dsp:nvSpPr>
      <dsp:spPr>
        <a:xfrm>
          <a:off x="0" y="493552"/>
          <a:ext cx="8229600" cy="986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Committee Chair</a:t>
          </a:r>
        </a:p>
        <a:p>
          <a:pPr marL="114300" lvl="1" indent="-114300" algn="l" defTabSz="622300">
            <a:lnSpc>
              <a:spcPct val="90000"/>
            </a:lnSpc>
            <a:spcBef>
              <a:spcPct val="0"/>
            </a:spcBef>
            <a:spcAft>
              <a:spcPct val="15000"/>
            </a:spcAft>
            <a:buChar char="•"/>
          </a:pPr>
          <a:r>
            <a:rPr lang="en-US" sz="1400" kern="1200" dirty="0"/>
            <a:t>Invite Committee Members</a:t>
          </a:r>
        </a:p>
        <a:p>
          <a:pPr marL="114300" lvl="1" indent="-114300" algn="l" defTabSz="622300">
            <a:lnSpc>
              <a:spcPct val="90000"/>
            </a:lnSpc>
            <a:spcBef>
              <a:spcPct val="0"/>
            </a:spcBef>
            <a:spcAft>
              <a:spcPct val="15000"/>
            </a:spcAft>
            <a:buChar char="•"/>
          </a:pPr>
          <a:r>
            <a:rPr lang="en-US" sz="1400" kern="1200" dirty="0"/>
            <a:t>Equal representation – Out of hospital and Prehospital</a:t>
          </a:r>
        </a:p>
      </dsp:txBody>
      <dsp:txXfrm>
        <a:off x="0" y="493552"/>
        <a:ext cx="8229600" cy="986152"/>
      </dsp:txXfrm>
    </dsp:sp>
    <dsp:sp modelId="{A5C28609-9854-4642-BDA3-056B7DDC1888}">
      <dsp:nvSpPr>
        <dsp:cNvPr id="0" name=""/>
        <dsp:cNvSpPr/>
      </dsp:nvSpPr>
      <dsp:spPr>
        <a:xfrm>
          <a:off x="2139695" y="1504354"/>
          <a:ext cx="6089904" cy="493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kern="1200" dirty="0"/>
            <a:t>Develop the Standards</a:t>
          </a:r>
        </a:p>
      </dsp:txBody>
      <dsp:txXfrm>
        <a:off x="2139695" y="1504354"/>
        <a:ext cx="6089904" cy="493002"/>
      </dsp:txXfrm>
    </dsp:sp>
    <dsp:sp modelId="{95D43600-A9A0-4057-94E5-D173B188DC81}">
      <dsp:nvSpPr>
        <dsp:cNvPr id="0" name=""/>
        <dsp:cNvSpPr/>
      </dsp:nvSpPr>
      <dsp:spPr>
        <a:xfrm>
          <a:off x="0" y="1504354"/>
          <a:ext cx="2139696" cy="493002"/>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Q4 2023 – Q2 2024</a:t>
          </a:r>
        </a:p>
      </dsp:txBody>
      <dsp:txXfrm>
        <a:off x="24071" y="1528425"/>
        <a:ext cx="2091554" cy="468931"/>
      </dsp:txXfrm>
    </dsp:sp>
    <dsp:sp modelId="{D00B0452-2740-4957-BE22-9F7DADABA972}">
      <dsp:nvSpPr>
        <dsp:cNvPr id="0" name=""/>
        <dsp:cNvSpPr/>
      </dsp:nvSpPr>
      <dsp:spPr>
        <a:xfrm>
          <a:off x="0" y="1997356"/>
          <a:ext cx="8229600" cy="986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Series of zoom calls</a:t>
          </a:r>
        </a:p>
        <a:p>
          <a:pPr marL="114300" lvl="1" indent="-114300" algn="l" defTabSz="622300">
            <a:lnSpc>
              <a:spcPct val="90000"/>
            </a:lnSpc>
            <a:spcBef>
              <a:spcPct val="0"/>
            </a:spcBef>
            <a:spcAft>
              <a:spcPct val="15000"/>
            </a:spcAft>
            <a:buChar char="•"/>
          </a:pPr>
          <a:r>
            <a:rPr lang="en-US" sz="1400" kern="1200" dirty="0"/>
            <a:t>One “in person” meeting – STB&amp;T</a:t>
          </a:r>
        </a:p>
        <a:p>
          <a:pPr marL="114300" lvl="1" indent="-114300" algn="l" defTabSz="622300">
            <a:lnSpc>
              <a:spcPct val="90000"/>
            </a:lnSpc>
            <a:spcBef>
              <a:spcPct val="0"/>
            </a:spcBef>
            <a:spcAft>
              <a:spcPct val="15000"/>
            </a:spcAft>
            <a:buChar char="•"/>
          </a:pPr>
          <a:r>
            <a:rPr lang="en-US" sz="1400" kern="1200" dirty="0"/>
            <a:t>Series of zoom calls</a:t>
          </a:r>
        </a:p>
      </dsp:txBody>
      <dsp:txXfrm>
        <a:off x="0" y="1997356"/>
        <a:ext cx="8229600" cy="986152"/>
      </dsp:txXfrm>
    </dsp:sp>
    <dsp:sp modelId="{22D69F84-55F1-4FC6-B50A-830E9F1984E6}">
      <dsp:nvSpPr>
        <dsp:cNvPr id="0" name=""/>
        <dsp:cNvSpPr/>
      </dsp:nvSpPr>
      <dsp:spPr>
        <a:xfrm>
          <a:off x="2139695" y="3008158"/>
          <a:ext cx="6089904" cy="493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marL="0" lvl="0" indent="0" algn="l" defTabSz="889000">
            <a:lnSpc>
              <a:spcPct val="90000"/>
            </a:lnSpc>
            <a:spcBef>
              <a:spcPct val="0"/>
            </a:spcBef>
            <a:spcAft>
              <a:spcPct val="35000"/>
            </a:spcAft>
            <a:buNone/>
          </a:pPr>
          <a:r>
            <a:rPr lang="en-US" sz="2000" kern="1200" dirty="0"/>
            <a:t>Refine and Publish</a:t>
          </a:r>
        </a:p>
      </dsp:txBody>
      <dsp:txXfrm>
        <a:off x="2139695" y="3008158"/>
        <a:ext cx="6089904" cy="493002"/>
      </dsp:txXfrm>
    </dsp:sp>
    <dsp:sp modelId="{53763739-CBB8-44E8-97AA-DE66EED78016}">
      <dsp:nvSpPr>
        <dsp:cNvPr id="0" name=""/>
        <dsp:cNvSpPr/>
      </dsp:nvSpPr>
      <dsp:spPr>
        <a:xfrm>
          <a:off x="0" y="3008158"/>
          <a:ext cx="2139696" cy="493002"/>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Q3 2024 - Present</a:t>
          </a:r>
        </a:p>
      </dsp:txBody>
      <dsp:txXfrm>
        <a:off x="24071" y="3032229"/>
        <a:ext cx="2091554" cy="468931"/>
      </dsp:txXfrm>
    </dsp:sp>
    <dsp:sp modelId="{BDF4EA0F-F223-4C97-9EDE-1CC4ED8C4CF6}">
      <dsp:nvSpPr>
        <dsp:cNvPr id="0" name=""/>
        <dsp:cNvSpPr/>
      </dsp:nvSpPr>
      <dsp:spPr>
        <a:xfrm>
          <a:off x="0" y="3501160"/>
          <a:ext cx="8229600" cy="986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Public Comment</a:t>
          </a:r>
        </a:p>
        <a:p>
          <a:pPr marL="114300" lvl="1" indent="-114300" algn="l" defTabSz="622300">
            <a:lnSpc>
              <a:spcPct val="90000"/>
            </a:lnSpc>
            <a:spcBef>
              <a:spcPct val="0"/>
            </a:spcBef>
            <a:spcAft>
              <a:spcPct val="15000"/>
            </a:spcAft>
            <a:buChar char="•"/>
          </a:pPr>
          <a:r>
            <a:rPr lang="en-US" sz="1400" kern="1200" dirty="0"/>
            <a:t>AABB Staff Comments</a:t>
          </a:r>
        </a:p>
        <a:p>
          <a:pPr marL="114300" lvl="1" indent="-114300" algn="l" defTabSz="622300">
            <a:lnSpc>
              <a:spcPct val="90000"/>
            </a:lnSpc>
            <a:spcBef>
              <a:spcPct val="0"/>
            </a:spcBef>
            <a:spcAft>
              <a:spcPct val="15000"/>
            </a:spcAft>
            <a:buChar char="•"/>
          </a:pPr>
          <a:r>
            <a:rPr lang="en-US" sz="1400" kern="1200" dirty="0"/>
            <a:t>AABB Board of Directors</a:t>
          </a:r>
        </a:p>
        <a:p>
          <a:pPr marL="114300" lvl="1" indent="-114300" algn="l" defTabSz="622300">
            <a:lnSpc>
              <a:spcPct val="90000"/>
            </a:lnSpc>
            <a:spcBef>
              <a:spcPct val="0"/>
            </a:spcBef>
            <a:spcAft>
              <a:spcPct val="15000"/>
            </a:spcAft>
            <a:buChar char="•"/>
          </a:pPr>
          <a:endParaRPr lang="en-US" sz="1400" kern="1200" dirty="0"/>
        </a:p>
      </dsp:txBody>
      <dsp:txXfrm>
        <a:off x="0" y="3501160"/>
        <a:ext cx="8229600" cy="986152"/>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E25AF0-4FCE-2442-87DF-34E8EADE6A69}" type="datetimeFigureOut">
              <a:rPr lang="en-US" smtClean="0"/>
              <a:t>10/6/2024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342E0D-4A3F-D34D-9DFC-D3805DF99997}" type="slidenum">
              <a:rPr lang="en-US" smtClean="0"/>
              <a:t>‹#›</a:t>
            </a:fld>
            <a:endParaRPr lang="en-US" dirty="0"/>
          </a:p>
        </p:txBody>
      </p:sp>
    </p:spTree>
    <p:extLst>
      <p:ext uri="{BB962C8B-B14F-4D97-AF65-F5344CB8AC3E}">
        <p14:creationId xmlns:p14="http://schemas.microsoft.com/office/powerpoint/2010/main" val="28885223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2C5539-FDD8-0A46-B898-0196D4BEB7C8}" type="datetimeFigureOut">
              <a:rPr lang="en-US" smtClean="0"/>
              <a:t>10/6/2024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57E8D1-22E4-DA40-9EC1-5D949C7A6466}" type="slidenum">
              <a:rPr lang="en-US" smtClean="0"/>
              <a:t>‹#›</a:t>
            </a:fld>
            <a:endParaRPr lang="en-US" dirty="0"/>
          </a:p>
        </p:txBody>
      </p:sp>
    </p:spTree>
    <p:extLst>
      <p:ext uri="{BB962C8B-B14F-4D97-AF65-F5344CB8AC3E}">
        <p14:creationId xmlns:p14="http://schemas.microsoft.com/office/powerpoint/2010/main" val="4051574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57E8D1-22E4-DA40-9EC1-5D949C7A6466}" type="slidenum">
              <a:rPr lang="en-US" smtClean="0"/>
              <a:t>5</a:t>
            </a:fld>
            <a:endParaRPr lang="en-US" dirty="0"/>
          </a:p>
        </p:txBody>
      </p:sp>
    </p:spTree>
    <p:extLst>
      <p:ext uri="{BB962C8B-B14F-4D97-AF65-F5344CB8AC3E}">
        <p14:creationId xmlns:p14="http://schemas.microsoft.com/office/powerpoint/2010/main" val="11090040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767840" y="1546861"/>
            <a:ext cx="7019235" cy="3311892"/>
          </a:xfrm>
        </p:spPr>
        <p:txBody>
          <a:bodyPr>
            <a:normAutofit/>
          </a:bodyPr>
          <a:lstStyle>
            <a:lvl1pPr algn="l">
              <a:defRPr sz="5400">
                <a:solidFill>
                  <a:srgbClr val="35647D"/>
                </a:solidFill>
                <a:latin typeface="Arial"/>
                <a:cs typeface="Arial"/>
              </a:defRPr>
            </a:lvl1pPr>
          </a:lstStyle>
          <a:p>
            <a:r>
              <a:rPr lang="en-US" dirty="0"/>
              <a:t>Sample Presentation Title</a:t>
            </a:r>
          </a:p>
        </p:txBody>
      </p:sp>
      <p:sp>
        <p:nvSpPr>
          <p:cNvPr id="3" name="Subtitle 2"/>
          <p:cNvSpPr>
            <a:spLocks noGrp="1"/>
          </p:cNvSpPr>
          <p:nvPr>
            <p:ph type="subTitle" idx="1" hasCustomPrompt="1"/>
          </p:nvPr>
        </p:nvSpPr>
        <p:spPr>
          <a:xfrm>
            <a:off x="1757309" y="4921833"/>
            <a:ext cx="7029765" cy="1143848"/>
          </a:xfrm>
        </p:spPr>
        <p:txBody>
          <a:bodyPr>
            <a:normAutofit/>
          </a:bodyPr>
          <a:lstStyle>
            <a:lvl1pPr marL="0" indent="0" algn="l">
              <a:buNone/>
              <a:defRPr sz="2200" b="1">
                <a:solidFill>
                  <a:srgbClr val="35647D"/>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Sample Presentation Subtitle</a:t>
            </a:r>
          </a:p>
        </p:txBody>
      </p:sp>
    </p:spTree>
    <p:extLst>
      <p:ext uri="{BB962C8B-B14F-4D97-AF65-F5344CB8AC3E}">
        <p14:creationId xmlns:p14="http://schemas.microsoft.com/office/powerpoint/2010/main" val="1020705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F2230-BE39-6746-B280-CD68BF4E2A51}"/>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B3A097E-DC5E-5647-B5C3-CE9C1235FB0F}"/>
              </a:ext>
            </a:extLst>
          </p:cNvPr>
          <p:cNvSpPr>
            <a:spLocks noGrp="1"/>
          </p:cNvSpPr>
          <p:nvPr>
            <p:ph type="sldNum" sz="quarter" idx="10"/>
          </p:nvPr>
        </p:nvSpPr>
        <p:spPr/>
        <p:txBody>
          <a:bodyPr/>
          <a:lstStyle/>
          <a:p>
            <a:r>
              <a:rPr lang="en-US" dirty="0"/>
              <a:t>aabb.org | </a:t>
            </a:r>
            <a:fld id="{F444AADB-30E9-674A-B4EF-AEB5AAC956EC}" type="slidenum">
              <a:rPr lang="en-US" smtClean="0"/>
              <a:pPr/>
              <a:t>‹#›</a:t>
            </a:fld>
            <a:endParaRPr lang="en-US" dirty="0"/>
          </a:p>
        </p:txBody>
      </p:sp>
      <p:sp>
        <p:nvSpPr>
          <p:cNvPr id="5" name="Text Placeholder 2">
            <a:extLst>
              <a:ext uri="{FF2B5EF4-FFF2-40B4-BE49-F238E27FC236}">
                <a16:creationId xmlns:a16="http://schemas.microsoft.com/office/drawing/2014/main" id="{6F9F9F83-B76B-A541-91D4-1878478C29CB}"/>
              </a:ext>
            </a:extLst>
          </p:cNvPr>
          <p:cNvSpPr>
            <a:spLocks noGrp="1"/>
          </p:cNvSpPr>
          <p:nvPr>
            <p:ph idx="1"/>
          </p:nvPr>
        </p:nvSpPr>
        <p:spPr>
          <a:xfrm>
            <a:off x="457200" y="1600200"/>
            <a:ext cx="8229600" cy="44881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7195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ubtitle 2"/>
          <p:cNvSpPr>
            <a:spLocks noGrp="1"/>
          </p:cNvSpPr>
          <p:nvPr>
            <p:ph type="subTitle" idx="1" hasCustomPrompt="1"/>
          </p:nvPr>
        </p:nvSpPr>
        <p:spPr>
          <a:xfrm>
            <a:off x="386506" y="4825795"/>
            <a:ext cx="8400568" cy="1143848"/>
          </a:xfrm>
        </p:spPr>
        <p:txBody>
          <a:bodyPr>
            <a:normAutofit/>
          </a:bodyPr>
          <a:lstStyle>
            <a:lvl1pPr marL="0" indent="0" algn="ctr">
              <a:buNone/>
              <a:defRPr sz="2200" b="1">
                <a:solidFill>
                  <a:srgbClr val="35647D"/>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text</a:t>
            </a:r>
          </a:p>
        </p:txBody>
      </p:sp>
      <p:sp>
        <p:nvSpPr>
          <p:cNvPr id="2" name="Title 1">
            <a:extLst>
              <a:ext uri="{FF2B5EF4-FFF2-40B4-BE49-F238E27FC236}">
                <a16:creationId xmlns:a16="http://schemas.microsoft.com/office/drawing/2014/main" id="{FCA4DC5F-6426-D142-85F1-90230604518F}"/>
              </a:ext>
            </a:extLst>
          </p:cNvPr>
          <p:cNvSpPr>
            <a:spLocks noGrp="1"/>
          </p:cNvSpPr>
          <p:nvPr>
            <p:ph type="title" hasCustomPrompt="1"/>
          </p:nvPr>
        </p:nvSpPr>
        <p:spPr>
          <a:xfrm>
            <a:off x="386506" y="1448117"/>
            <a:ext cx="8406974" cy="3377677"/>
          </a:xfrm>
        </p:spPr>
        <p:txBody>
          <a:bodyPr>
            <a:normAutofit/>
          </a:bodyPr>
          <a:lstStyle>
            <a:lvl1pPr algn="ctr">
              <a:defRPr sz="4400">
                <a:solidFill>
                  <a:srgbClr val="35647D"/>
                </a:solidFill>
              </a:defRPr>
            </a:lvl1pPr>
          </a:lstStyle>
          <a:p>
            <a:r>
              <a:rPr lang="en-US" dirty="0"/>
              <a:t>Divider Slide</a:t>
            </a:r>
          </a:p>
        </p:txBody>
      </p:sp>
      <p:sp>
        <p:nvSpPr>
          <p:cNvPr id="3" name="Slide Number Placeholder 2">
            <a:extLst>
              <a:ext uri="{FF2B5EF4-FFF2-40B4-BE49-F238E27FC236}">
                <a16:creationId xmlns:a16="http://schemas.microsoft.com/office/drawing/2014/main" id="{9119D3AC-B46A-FE4D-9B47-6FA3C6C4B9E7}"/>
              </a:ext>
            </a:extLst>
          </p:cNvPr>
          <p:cNvSpPr>
            <a:spLocks noGrp="1"/>
          </p:cNvSpPr>
          <p:nvPr>
            <p:ph type="sldNum" sz="quarter" idx="10"/>
          </p:nvPr>
        </p:nvSpPr>
        <p:spPr/>
        <p:txBody>
          <a:bodyPr/>
          <a:lstStyle>
            <a:lvl1pPr>
              <a:defRPr>
                <a:solidFill>
                  <a:srgbClr val="35647D"/>
                </a:solidFill>
              </a:defRPr>
            </a:lvl1pPr>
          </a:lstStyle>
          <a:p>
            <a:r>
              <a:rPr lang="en-US" dirty="0"/>
              <a:t>aabb.org | </a:t>
            </a:r>
            <a:fld id="{F444AADB-30E9-674A-B4EF-AEB5AAC956EC}" type="slidenum">
              <a:rPr lang="en-US" smtClean="0"/>
              <a:pPr/>
              <a:t>‹#›</a:t>
            </a:fld>
            <a:endParaRPr lang="en-US" dirty="0"/>
          </a:p>
        </p:txBody>
      </p:sp>
    </p:spTree>
    <p:extLst>
      <p:ext uri="{BB962C8B-B14F-4D97-AF65-F5344CB8AC3E}">
        <p14:creationId xmlns:p14="http://schemas.microsoft.com/office/powerpoint/2010/main" val="718042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solidFill>
                  <a:srgbClr val="35647D"/>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1"/>
            <a:ext cx="4038600" cy="4488178"/>
          </a:xfrm>
        </p:spPr>
        <p:txBody>
          <a:bodyPr/>
          <a:lstStyle>
            <a:lvl1pPr>
              <a:defRPr sz="22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488179"/>
          </a:xfrm>
        </p:spPr>
        <p:txBody>
          <a:bodyPr/>
          <a:lstStyle>
            <a:lvl1pPr>
              <a:defRPr sz="22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7750CEBE-495D-F145-83D7-A9F7B7DB64C5}"/>
              </a:ext>
            </a:extLst>
          </p:cNvPr>
          <p:cNvSpPr>
            <a:spLocks noGrp="1"/>
          </p:cNvSpPr>
          <p:nvPr>
            <p:ph type="sldNum" sz="quarter" idx="10"/>
          </p:nvPr>
        </p:nvSpPr>
        <p:spPr/>
        <p:txBody>
          <a:bodyPr/>
          <a:lstStyle/>
          <a:p>
            <a:r>
              <a:rPr lang="en-US" dirty="0"/>
              <a:t>aabb.org | </a:t>
            </a:r>
            <a:fld id="{F444AADB-30E9-674A-B4EF-AEB5AAC956EC}" type="slidenum">
              <a:rPr lang="en-US" smtClean="0"/>
              <a:pPr/>
              <a:t>‹#›</a:t>
            </a:fld>
            <a:endParaRPr lang="en-US" dirty="0"/>
          </a:p>
        </p:txBody>
      </p:sp>
    </p:spTree>
    <p:extLst>
      <p:ext uri="{BB962C8B-B14F-4D97-AF65-F5344CB8AC3E}">
        <p14:creationId xmlns:p14="http://schemas.microsoft.com/office/powerpoint/2010/main" val="1051992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solidFill>
                  <a:srgbClr val="35647D"/>
                </a:solidFi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rgbClr val="35647D"/>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13504"/>
          </a:xfrm>
        </p:spPr>
        <p:txBody>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rgbClr val="35647D"/>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13504"/>
          </a:xfrm>
        </p:spPr>
        <p:txBody>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005D29E6-4673-B943-8AF9-A016AEC35695}"/>
              </a:ext>
            </a:extLst>
          </p:cNvPr>
          <p:cNvSpPr>
            <a:spLocks noGrp="1"/>
          </p:cNvSpPr>
          <p:nvPr>
            <p:ph type="sldNum" sz="quarter" idx="10"/>
          </p:nvPr>
        </p:nvSpPr>
        <p:spPr/>
        <p:txBody>
          <a:bodyPr/>
          <a:lstStyle/>
          <a:p>
            <a:r>
              <a:rPr lang="en-US" dirty="0"/>
              <a:t>aabb.org | </a:t>
            </a:r>
            <a:fld id="{F444AADB-30E9-674A-B4EF-AEB5AAC956EC}" type="slidenum">
              <a:rPr lang="en-US" smtClean="0"/>
              <a:pPr/>
              <a:t>‹#›</a:t>
            </a:fld>
            <a:endParaRPr lang="en-US" dirty="0"/>
          </a:p>
        </p:txBody>
      </p:sp>
    </p:spTree>
    <p:extLst>
      <p:ext uri="{BB962C8B-B14F-4D97-AF65-F5344CB8AC3E}">
        <p14:creationId xmlns:p14="http://schemas.microsoft.com/office/powerpoint/2010/main" val="34197840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4881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553200" y="6409943"/>
            <a:ext cx="2133600" cy="311532"/>
          </a:xfrm>
          <a:prstGeom prst="rect">
            <a:avLst/>
          </a:prstGeom>
        </p:spPr>
        <p:txBody>
          <a:bodyPr vert="horz" lIns="91440" tIns="45720" rIns="91440" bIns="45720" rtlCol="0" anchor="ctr"/>
          <a:lstStyle>
            <a:lvl1pPr algn="r">
              <a:defRPr sz="1000" b="1">
                <a:solidFill>
                  <a:srgbClr val="1F4150"/>
                </a:solidFill>
                <a:latin typeface="Arial"/>
                <a:cs typeface="Arial"/>
              </a:defRPr>
            </a:lvl1pPr>
          </a:lstStyle>
          <a:p>
            <a:r>
              <a:rPr lang="en-US" dirty="0"/>
              <a:t>aabb.org | </a:t>
            </a:r>
            <a:fld id="{F444AADB-30E9-674A-B4EF-AEB5AAC956EC}" type="slidenum">
              <a:rPr lang="en-US" smtClean="0"/>
              <a:pPr/>
              <a:t>‹#›</a:t>
            </a:fld>
            <a:endParaRPr lang="en-US" dirty="0"/>
          </a:p>
        </p:txBody>
      </p:sp>
    </p:spTree>
    <p:extLst>
      <p:ext uri="{BB962C8B-B14F-4D97-AF65-F5344CB8AC3E}">
        <p14:creationId xmlns:p14="http://schemas.microsoft.com/office/powerpoint/2010/main" val="210445693"/>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1" r:id="rId3"/>
    <p:sldLayoutId id="2147483652" r:id="rId4"/>
    <p:sldLayoutId id="2147483653" r:id="rId5"/>
  </p:sldLayoutIdLst>
  <p:hf hdr="0" dt="0"/>
  <p:txStyles>
    <p:titleStyle>
      <a:lvl1pPr algn="l" defTabSz="457200" rtl="0" eaLnBrk="1" latinLnBrk="0" hangingPunct="1">
        <a:spcBef>
          <a:spcPct val="0"/>
        </a:spcBef>
        <a:buNone/>
        <a:defRPr sz="3600" kern="1200">
          <a:solidFill>
            <a:srgbClr val="35647D"/>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19A3D-32B3-E64C-9627-3070155FE1D3}"/>
              </a:ext>
            </a:extLst>
          </p:cNvPr>
          <p:cNvSpPr>
            <a:spLocks noGrp="1"/>
          </p:cNvSpPr>
          <p:nvPr>
            <p:ph type="ctrTitle"/>
          </p:nvPr>
        </p:nvSpPr>
        <p:spPr>
          <a:xfrm>
            <a:off x="897839" y="1491467"/>
            <a:ext cx="7752602" cy="3080085"/>
          </a:xfrm>
        </p:spPr>
        <p:txBody>
          <a:bodyPr>
            <a:normAutofit/>
          </a:bodyPr>
          <a:lstStyle/>
          <a:p>
            <a:pPr algn="ctr"/>
            <a:r>
              <a:rPr lang="en-US" sz="2800" i="1" dirty="0"/>
              <a:t>Update</a:t>
            </a:r>
            <a:r>
              <a:rPr lang="en-US" sz="2800" dirty="0"/>
              <a:t> - 1</a:t>
            </a:r>
            <a:r>
              <a:rPr lang="en-US" sz="2800" baseline="30000" dirty="0"/>
              <a:t>st</a:t>
            </a:r>
            <a:r>
              <a:rPr lang="en-US" sz="2800" dirty="0"/>
              <a:t> Edition Scheduled Out of Hospital and Emergency Prehospital Transfusion Services</a:t>
            </a:r>
          </a:p>
        </p:txBody>
      </p:sp>
      <p:sp>
        <p:nvSpPr>
          <p:cNvPr id="3" name="Subtitle 2">
            <a:extLst>
              <a:ext uri="{FF2B5EF4-FFF2-40B4-BE49-F238E27FC236}">
                <a16:creationId xmlns:a16="http://schemas.microsoft.com/office/drawing/2014/main" id="{755F5B42-3320-354A-9BFB-CA99D149C942}"/>
              </a:ext>
            </a:extLst>
          </p:cNvPr>
          <p:cNvSpPr>
            <a:spLocks noGrp="1"/>
          </p:cNvSpPr>
          <p:nvPr>
            <p:ph type="subTitle" idx="1"/>
          </p:nvPr>
        </p:nvSpPr>
        <p:spPr>
          <a:xfrm>
            <a:off x="1020452" y="4661256"/>
            <a:ext cx="7752600" cy="1410554"/>
          </a:xfrm>
        </p:spPr>
        <p:txBody>
          <a:bodyPr>
            <a:normAutofit/>
          </a:bodyPr>
          <a:lstStyle/>
          <a:p>
            <a:pPr algn="ctr"/>
            <a:r>
              <a:rPr lang="en-US" i="1" dirty="0"/>
              <a:t>Audra L. Taylor – Committee Chair</a:t>
            </a:r>
          </a:p>
          <a:p>
            <a:pPr algn="ctr"/>
            <a:r>
              <a:rPr lang="en-US" i="1" dirty="0"/>
              <a:t>THOR - Miami</a:t>
            </a:r>
          </a:p>
          <a:p>
            <a:pPr algn="ctr"/>
            <a:r>
              <a:rPr lang="en-US" i="1" dirty="0"/>
              <a:t>7 October 2024</a:t>
            </a:r>
          </a:p>
        </p:txBody>
      </p:sp>
      <p:sp>
        <p:nvSpPr>
          <p:cNvPr id="4" name="Subtitle 2">
            <a:extLst>
              <a:ext uri="{FF2B5EF4-FFF2-40B4-BE49-F238E27FC236}">
                <a16:creationId xmlns:a16="http://schemas.microsoft.com/office/drawing/2014/main" id="{8040B32F-36CA-99E9-D198-D86C2B3AEC70}"/>
              </a:ext>
            </a:extLst>
          </p:cNvPr>
          <p:cNvSpPr txBox="1">
            <a:spLocks/>
          </p:cNvSpPr>
          <p:nvPr/>
        </p:nvSpPr>
        <p:spPr>
          <a:xfrm>
            <a:off x="3958162" y="6065680"/>
            <a:ext cx="4828914" cy="792319"/>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200" b="1" kern="1200">
                <a:solidFill>
                  <a:srgbClr val="35647D"/>
                </a:solidFill>
                <a:latin typeface="Arial"/>
                <a:ea typeface="+mn-ea"/>
                <a:cs typeface="Arial"/>
              </a:defRPr>
            </a:lvl1pPr>
            <a:lvl2pPr marL="457200" indent="0" algn="ctr" defTabSz="457200" rtl="0" eaLnBrk="1" latinLnBrk="0" hangingPunct="1">
              <a:spcBef>
                <a:spcPct val="20000"/>
              </a:spcBef>
              <a:buFont typeface="Arial"/>
              <a:buNone/>
              <a:defRPr sz="22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18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14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14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i="1" dirty="0"/>
          </a:p>
        </p:txBody>
      </p:sp>
    </p:spTree>
    <p:extLst>
      <p:ext uri="{BB962C8B-B14F-4D97-AF65-F5344CB8AC3E}">
        <p14:creationId xmlns:p14="http://schemas.microsoft.com/office/powerpoint/2010/main" val="3258858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12703B8-6314-8532-81D2-B350E7646837}"/>
              </a:ext>
            </a:extLst>
          </p:cNvPr>
          <p:cNvSpPr>
            <a:spLocks noGrp="1"/>
          </p:cNvSpPr>
          <p:nvPr>
            <p:ph type="title"/>
          </p:nvPr>
        </p:nvSpPr>
        <p:spPr/>
        <p:txBody>
          <a:bodyPr/>
          <a:lstStyle/>
          <a:p>
            <a:r>
              <a:rPr lang="en-US" dirty="0"/>
              <a:t>Timeline</a:t>
            </a:r>
          </a:p>
        </p:txBody>
      </p:sp>
      <p:sp>
        <p:nvSpPr>
          <p:cNvPr id="7" name="Slide Number Placeholder 6">
            <a:extLst>
              <a:ext uri="{FF2B5EF4-FFF2-40B4-BE49-F238E27FC236}">
                <a16:creationId xmlns:a16="http://schemas.microsoft.com/office/drawing/2014/main" id="{235CA429-FD79-0A8D-CF62-91F63880DE8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F4150"/>
                </a:solidFill>
                <a:effectLst/>
                <a:uLnTx/>
                <a:uFillTx/>
                <a:latin typeface="Arial"/>
                <a:ea typeface="+mn-ea"/>
                <a:cs typeface="Arial"/>
              </a:rPr>
              <a:t>aabb.org | </a:t>
            </a:r>
            <a:fld id="{F444AADB-30E9-674A-B4EF-AEB5AAC956EC}" type="slidenum">
              <a:rPr kumimoji="0" lang="en-US" sz="1000" b="1" i="0" u="none" strike="noStrike" kern="1200" cap="none" spc="0" normalizeH="0" baseline="0" noProof="0" smtClean="0">
                <a:ln>
                  <a:noFill/>
                </a:ln>
                <a:solidFill>
                  <a:srgbClr val="1F415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000" b="1" i="0" u="none" strike="noStrike" kern="1200" cap="none" spc="0" normalizeH="0" baseline="0" noProof="0" dirty="0">
              <a:ln>
                <a:noFill/>
              </a:ln>
              <a:solidFill>
                <a:srgbClr val="1F4150"/>
              </a:solidFill>
              <a:effectLst/>
              <a:uLnTx/>
              <a:uFillTx/>
              <a:latin typeface="Arial"/>
              <a:ea typeface="+mn-ea"/>
              <a:cs typeface="Arial"/>
            </a:endParaRPr>
          </a:p>
        </p:txBody>
      </p:sp>
      <p:graphicFrame>
        <p:nvGraphicFramePr>
          <p:cNvPr id="3" name="Content Placeholder 2">
            <a:extLst>
              <a:ext uri="{FF2B5EF4-FFF2-40B4-BE49-F238E27FC236}">
                <a16:creationId xmlns:a16="http://schemas.microsoft.com/office/drawing/2014/main" id="{85FBC5F7-F93C-13F8-FB2F-52BD8088ABB9}"/>
              </a:ext>
            </a:extLst>
          </p:cNvPr>
          <p:cNvGraphicFramePr>
            <a:graphicFrameLocks noGrp="1"/>
          </p:cNvGraphicFramePr>
          <p:nvPr>
            <p:ph idx="1"/>
            <p:extLst>
              <p:ext uri="{D42A27DB-BD31-4B8C-83A1-F6EECF244321}">
                <p14:modId xmlns:p14="http://schemas.microsoft.com/office/powerpoint/2010/main" val="2874584860"/>
              </p:ext>
            </p:extLst>
          </p:nvPr>
        </p:nvGraphicFramePr>
        <p:xfrm>
          <a:off x="457200" y="1600200"/>
          <a:ext cx="8229600" cy="4487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638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12703B8-6314-8532-81D2-B350E7646837}"/>
              </a:ext>
            </a:extLst>
          </p:cNvPr>
          <p:cNvSpPr>
            <a:spLocks noGrp="1"/>
          </p:cNvSpPr>
          <p:nvPr>
            <p:ph type="title"/>
          </p:nvPr>
        </p:nvSpPr>
        <p:spPr/>
        <p:txBody>
          <a:bodyPr/>
          <a:lstStyle/>
          <a:p>
            <a:r>
              <a:rPr lang="en-US" dirty="0"/>
              <a:t>So……What’s Next?</a:t>
            </a:r>
          </a:p>
        </p:txBody>
      </p:sp>
      <p:sp>
        <p:nvSpPr>
          <p:cNvPr id="7" name="Slide Number Placeholder 6">
            <a:extLst>
              <a:ext uri="{FF2B5EF4-FFF2-40B4-BE49-F238E27FC236}">
                <a16:creationId xmlns:a16="http://schemas.microsoft.com/office/drawing/2014/main" id="{235CA429-FD79-0A8D-CF62-91F63880DE8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F4150"/>
                </a:solidFill>
                <a:effectLst/>
                <a:uLnTx/>
                <a:uFillTx/>
                <a:latin typeface="Arial"/>
                <a:ea typeface="+mn-ea"/>
                <a:cs typeface="Arial"/>
              </a:rPr>
              <a:t>aabb.org | </a:t>
            </a:r>
            <a:fld id="{F444AADB-30E9-674A-B4EF-AEB5AAC956EC}" type="slidenum">
              <a:rPr kumimoji="0" lang="en-US" sz="1000" b="1" i="0" u="none" strike="noStrike" kern="1200" cap="none" spc="0" normalizeH="0" baseline="0" noProof="0" smtClean="0">
                <a:ln>
                  <a:noFill/>
                </a:ln>
                <a:solidFill>
                  <a:srgbClr val="1F415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000" b="1" i="0" u="none" strike="noStrike" kern="1200" cap="none" spc="0" normalizeH="0" baseline="0" noProof="0" dirty="0">
              <a:ln>
                <a:noFill/>
              </a:ln>
              <a:solidFill>
                <a:srgbClr val="1F4150"/>
              </a:solidFill>
              <a:effectLst/>
              <a:uLnTx/>
              <a:uFillTx/>
              <a:latin typeface="Arial"/>
              <a:ea typeface="+mn-ea"/>
              <a:cs typeface="Arial"/>
            </a:endParaRPr>
          </a:p>
        </p:txBody>
      </p:sp>
      <p:sp>
        <p:nvSpPr>
          <p:cNvPr id="9" name="Content Placeholder 8">
            <a:extLst>
              <a:ext uri="{FF2B5EF4-FFF2-40B4-BE49-F238E27FC236}">
                <a16:creationId xmlns:a16="http://schemas.microsoft.com/office/drawing/2014/main" id="{B8276D3C-54F5-5121-3834-1D8CAF467DB0}"/>
              </a:ext>
            </a:extLst>
          </p:cNvPr>
          <p:cNvSpPr>
            <a:spLocks noGrp="1"/>
          </p:cNvSpPr>
          <p:nvPr>
            <p:ph idx="1"/>
          </p:nvPr>
        </p:nvSpPr>
        <p:spPr>
          <a:xfrm>
            <a:off x="457200" y="1417638"/>
            <a:ext cx="8153400" cy="4695825"/>
          </a:xfrm>
        </p:spPr>
        <p:txBody>
          <a:bodyPr>
            <a:normAutofit fontScale="92500" lnSpcReduction="20000"/>
          </a:bodyPr>
          <a:lstStyle/>
          <a:p>
            <a:pPr marR="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rPr>
              <a:t>To develop and update standards for out of hospital and prehospital services.</a:t>
            </a:r>
          </a:p>
          <a:p>
            <a:pPr marR="0">
              <a:spcBef>
                <a:spcPts val="0"/>
              </a:spcBef>
              <a:spcAft>
                <a:spcPts val="0"/>
              </a:spcAft>
              <a:buFont typeface="+mj-lt"/>
              <a:buAutoNum type="arabicPeriod"/>
            </a:pPr>
            <a:endParaRPr lang="en-US" sz="1800" dirty="0">
              <a:latin typeface="Calibri" panose="020F0502020204030204" pitchFamily="34" charset="0"/>
              <a:ea typeface="Calibri" panose="020F0502020204030204" pitchFamily="34" charset="0"/>
            </a:endParaRPr>
          </a:p>
          <a:p>
            <a:pPr marR="0">
              <a:spcBef>
                <a:spcPts val="0"/>
              </a:spcBef>
              <a:spcAft>
                <a:spcPts val="0"/>
              </a:spcAft>
              <a:buFont typeface="+mj-lt"/>
              <a:buAutoNum type="arabicPeriod"/>
            </a:pPr>
            <a:r>
              <a:rPr lang="en-US" sz="1800" b="1" i="1" dirty="0">
                <a:effectLst/>
                <a:latin typeface="Calibri" panose="020F0502020204030204" pitchFamily="34" charset="0"/>
                <a:ea typeface="Calibri" panose="020F0502020204030204" pitchFamily="34" charset="0"/>
              </a:rPr>
              <a:t>Obtain input and review existing requirements of the Standards for Out of Hospital Transfusion Administration and expand the Standards to include prehospital requirements.</a:t>
            </a:r>
          </a:p>
          <a:p>
            <a:pPr marR="0">
              <a:spcBef>
                <a:spcPts val="0"/>
              </a:spcBef>
              <a:spcAft>
                <a:spcPts val="0"/>
              </a:spcAft>
              <a:buFont typeface="+mj-lt"/>
              <a:buAutoNum type="arabicPeriod"/>
            </a:pPr>
            <a:endParaRPr lang="en-US" sz="1800" b="1" i="1" dirty="0">
              <a:effectLst/>
              <a:latin typeface="Calibri" panose="020F0502020204030204" pitchFamily="34" charset="0"/>
              <a:ea typeface="Calibri" panose="020F0502020204030204" pitchFamily="34" charset="0"/>
            </a:endParaRPr>
          </a:p>
          <a:p>
            <a:pPr marR="0">
              <a:spcBef>
                <a:spcPts val="0"/>
              </a:spcBef>
              <a:spcAft>
                <a:spcPts val="0"/>
              </a:spcAft>
              <a:buFont typeface="+mj-lt"/>
              <a:buAutoNum type="arabicPeriod"/>
            </a:pPr>
            <a:r>
              <a:rPr lang="en-US" sz="1800" b="1" i="1" dirty="0">
                <a:solidFill>
                  <a:srgbClr val="000000"/>
                </a:solidFill>
                <a:effectLst/>
                <a:latin typeface="Calibri" panose="020F0502020204030204" pitchFamily="34" charset="0"/>
                <a:ea typeface="Calibri" panose="020F0502020204030204" pitchFamily="34" charset="0"/>
              </a:rPr>
              <a:t>In coordination with staff, develop guidance for the Standards and create records of rationales for changes existing requirements.</a:t>
            </a:r>
          </a:p>
          <a:p>
            <a:pPr marR="0">
              <a:spcBef>
                <a:spcPts val="0"/>
              </a:spcBef>
              <a:spcAft>
                <a:spcPts val="0"/>
              </a:spcAft>
              <a:buFont typeface="+mj-lt"/>
              <a:buAutoNum type="arabicPeriod"/>
            </a:pPr>
            <a:endParaRPr lang="en-US" sz="1800" b="1" i="1" dirty="0">
              <a:latin typeface="Calibri" panose="020F0502020204030204" pitchFamily="34" charset="0"/>
              <a:ea typeface="Calibri" panose="020F0502020204030204" pitchFamily="34" charset="0"/>
            </a:endParaRPr>
          </a:p>
          <a:p>
            <a:pPr marR="0">
              <a:spcBef>
                <a:spcPts val="0"/>
              </a:spcBef>
              <a:spcAft>
                <a:spcPts val="0"/>
              </a:spcAft>
              <a:buFont typeface="+mj-lt"/>
              <a:buAutoNum type="arabicPeriod"/>
            </a:pPr>
            <a:r>
              <a:rPr lang="en-US" sz="1800" b="1" i="1" dirty="0">
                <a:solidFill>
                  <a:srgbClr val="000000"/>
                </a:solidFill>
                <a:effectLst/>
                <a:latin typeface="Calibri" panose="020F0502020204030204" pitchFamily="34" charset="0"/>
                <a:ea typeface="Calibri" panose="020F0502020204030204" pitchFamily="34" charset="0"/>
              </a:rPr>
              <a:t>Update the Standards to reflect recommendations of the Donor History Questionnaire Task Force, Transfusion Transmitted Diseases Committee and the associated Accreditation Committee.</a:t>
            </a:r>
          </a:p>
          <a:p>
            <a:pPr marR="0">
              <a:spcBef>
                <a:spcPts val="0"/>
              </a:spcBef>
              <a:spcAft>
                <a:spcPts val="0"/>
              </a:spcAft>
              <a:buFont typeface="+mj-lt"/>
              <a:buAutoNum type="arabicPeriod"/>
            </a:pPr>
            <a:endParaRPr lang="en-US" sz="1800" b="1" i="1" dirty="0">
              <a:latin typeface="Calibri" panose="020F0502020204030204" pitchFamily="34" charset="0"/>
              <a:ea typeface="Calibri" panose="020F0502020204030204" pitchFamily="34" charset="0"/>
            </a:endParaRPr>
          </a:p>
          <a:p>
            <a:pPr marR="0">
              <a:spcBef>
                <a:spcPts val="0"/>
              </a:spcBef>
              <a:spcAft>
                <a:spcPts val="0"/>
              </a:spcAft>
              <a:buFont typeface="+mj-lt"/>
              <a:buAutoNum type="arabicPeriod"/>
            </a:pPr>
            <a:r>
              <a:rPr lang="en-US" sz="1800" b="1" i="1" dirty="0">
                <a:solidFill>
                  <a:srgbClr val="000000"/>
                </a:solidFill>
                <a:effectLst/>
                <a:latin typeface="Calibri" panose="020F0502020204030204" pitchFamily="34" charset="0"/>
                <a:ea typeface="Calibri" panose="020F0502020204030204" pitchFamily="34" charset="0"/>
              </a:rPr>
              <a:t>Review and respond to requests for clarification and variances to the Standards as needed.</a:t>
            </a:r>
          </a:p>
          <a:p>
            <a:pPr marR="0">
              <a:spcBef>
                <a:spcPts val="0"/>
              </a:spcBef>
              <a:spcAft>
                <a:spcPts val="0"/>
              </a:spcAft>
              <a:buFont typeface="+mj-lt"/>
              <a:buAutoNum type="arabicPeriod"/>
            </a:pPr>
            <a:endParaRPr lang="en-US" sz="1800" b="1" i="1" dirty="0">
              <a:latin typeface="Calibri" panose="020F0502020204030204" pitchFamily="34" charset="0"/>
              <a:ea typeface="Calibri" panose="020F0502020204030204" pitchFamily="34" charset="0"/>
            </a:endParaRPr>
          </a:p>
          <a:p>
            <a:pPr marR="0">
              <a:spcBef>
                <a:spcPts val="0"/>
              </a:spcBef>
              <a:spcAft>
                <a:spcPts val="0"/>
              </a:spcAft>
              <a:buFont typeface="+mj-lt"/>
              <a:buAutoNum type="arabicPeriod"/>
            </a:pPr>
            <a:r>
              <a:rPr lang="en-US" sz="1800" b="1" i="1" dirty="0">
                <a:solidFill>
                  <a:srgbClr val="000000"/>
                </a:solidFill>
                <a:effectLst/>
                <a:latin typeface="Calibri" panose="020F0502020204030204" pitchFamily="34" charset="0"/>
                <a:ea typeface="Calibri" panose="020F0502020204030204" pitchFamily="34" charset="0"/>
              </a:rPr>
              <a:t>Develop interim/emergent standards as needed for submission to the Board of Directors</a:t>
            </a:r>
          </a:p>
          <a:p>
            <a:pPr marR="0">
              <a:spcBef>
                <a:spcPts val="0"/>
              </a:spcBef>
              <a:spcAft>
                <a:spcPts val="0"/>
              </a:spcAft>
              <a:buFont typeface="+mj-lt"/>
              <a:buAutoNum type="arabicPeriod"/>
            </a:pPr>
            <a:endParaRPr lang="en-US" sz="1800" b="1" i="1" dirty="0">
              <a:solidFill>
                <a:srgbClr val="000000"/>
              </a:solidFill>
              <a:effectLst/>
              <a:latin typeface="Calibri" panose="020F0502020204030204" pitchFamily="34" charset="0"/>
              <a:ea typeface="Calibri" panose="020F0502020204030204" pitchFamily="34" charset="0"/>
            </a:endParaRPr>
          </a:p>
          <a:p>
            <a:pPr marR="0">
              <a:spcBef>
                <a:spcPts val="0"/>
              </a:spcBef>
              <a:spcAft>
                <a:spcPts val="0"/>
              </a:spcAft>
              <a:buFont typeface="+mj-lt"/>
              <a:buAutoNum type="arabicPeriod"/>
            </a:pPr>
            <a:r>
              <a:rPr lang="en-US" sz="1800" b="1" i="1" dirty="0">
                <a:solidFill>
                  <a:srgbClr val="000000"/>
                </a:solidFill>
                <a:effectLst/>
                <a:latin typeface="Calibri" panose="020F0502020204030204" pitchFamily="34" charset="0"/>
                <a:ea typeface="Calibri" panose="020F0502020204030204" pitchFamily="34" charset="0"/>
              </a:rPr>
              <a:t>Monitor the development of new technologies with potential application to cellular therapies and develop or modify standards when appropriate.</a:t>
            </a:r>
            <a:endParaRPr lang="en-US" sz="1800" b="1" i="1" dirty="0">
              <a:effectLst/>
              <a:latin typeface="Calibri" panose="020F0502020204030204" pitchFamily="34" charset="0"/>
              <a:ea typeface="Calibri" panose="020F0502020204030204" pitchFamily="34" charset="0"/>
            </a:endParaRPr>
          </a:p>
          <a:p>
            <a:pPr marL="0" indent="0">
              <a:buNone/>
            </a:pPr>
            <a:endParaRPr lang="en-US" sz="2000" u="sng" dirty="0"/>
          </a:p>
        </p:txBody>
      </p:sp>
    </p:spTree>
    <p:extLst>
      <p:ext uri="{BB962C8B-B14F-4D97-AF65-F5344CB8AC3E}">
        <p14:creationId xmlns:p14="http://schemas.microsoft.com/office/powerpoint/2010/main" val="964897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12703B8-6314-8532-81D2-B350E7646837}"/>
              </a:ext>
            </a:extLst>
          </p:cNvPr>
          <p:cNvSpPr>
            <a:spLocks noGrp="1"/>
          </p:cNvSpPr>
          <p:nvPr>
            <p:ph type="title"/>
          </p:nvPr>
        </p:nvSpPr>
        <p:spPr/>
        <p:txBody>
          <a:bodyPr/>
          <a:lstStyle/>
          <a:p>
            <a:r>
              <a:rPr lang="en-US" dirty="0"/>
              <a:t>What is Accreditation?</a:t>
            </a:r>
          </a:p>
        </p:txBody>
      </p:sp>
      <p:sp>
        <p:nvSpPr>
          <p:cNvPr id="7" name="Slide Number Placeholder 6">
            <a:extLst>
              <a:ext uri="{FF2B5EF4-FFF2-40B4-BE49-F238E27FC236}">
                <a16:creationId xmlns:a16="http://schemas.microsoft.com/office/drawing/2014/main" id="{235CA429-FD79-0A8D-CF62-91F63880DE8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F4150"/>
                </a:solidFill>
                <a:effectLst/>
                <a:uLnTx/>
                <a:uFillTx/>
                <a:latin typeface="Arial"/>
                <a:ea typeface="+mn-ea"/>
                <a:cs typeface="Arial"/>
              </a:rPr>
              <a:t>aabb.org | </a:t>
            </a:r>
            <a:fld id="{F444AADB-30E9-674A-B4EF-AEB5AAC956EC}" type="slidenum">
              <a:rPr kumimoji="0" lang="en-US" sz="1000" b="1" i="0" u="none" strike="noStrike" kern="1200" cap="none" spc="0" normalizeH="0" baseline="0" noProof="0" smtClean="0">
                <a:ln>
                  <a:noFill/>
                </a:ln>
                <a:solidFill>
                  <a:srgbClr val="1F415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000" b="1" i="0" u="none" strike="noStrike" kern="1200" cap="none" spc="0" normalizeH="0" baseline="0" noProof="0" dirty="0">
              <a:ln>
                <a:noFill/>
              </a:ln>
              <a:solidFill>
                <a:srgbClr val="1F4150"/>
              </a:solidFill>
              <a:effectLst/>
              <a:uLnTx/>
              <a:uFillTx/>
              <a:latin typeface="Arial"/>
              <a:ea typeface="+mn-ea"/>
              <a:cs typeface="Arial"/>
            </a:endParaRPr>
          </a:p>
        </p:txBody>
      </p:sp>
      <p:sp>
        <p:nvSpPr>
          <p:cNvPr id="16" name="Content Placeholder 15">
            <a:extLst>
              <a:ext uri="{FF2B5EF4-FFF2-40B4-BE49-F238E27FC236}">
                <a16:creationId xmlns:a16="http://schemas.microsoft.com/office/drawing/2014/main" id="{FBCEEC9D-607C-CF92-B999-60B00CDA496D}"/>
              </a:ext>
            </a:extLst>
          </p:cNvPr>
          <p:cNvSpPr>
            <a:spLocks noGrp="1"/>
          </p:cNvSpPr>
          <p:nvPr>
            <p:ph idx="1"/>
          </p:nvPr>
        </p:nvSpPr>
        <p:spPr>
          <a:xfrm>
            <a:off x="390525" y="1463676"/>
            <a:ext cx="8229600" cy="4488179"/>
          </a:xfrm>
        </p:spPr>
        <p:txBody>
          <a:bodyPr>
            <a:normAutofit/>
          </a:bodyPr>
          <a:lstStyle/>
          <a:p>
            <a:r>
              <a:rPr lang="en-US" sz="2000" dirty="0"/>
              <a:t>AABB has been a leader in developing standards and accrediting facilities in the blood and biotherapies community since 1958.</a:t>
            </a:r>
          </a:p>
          <a:p>
            <a:pPr marL="0" indent="0">
              <a:buNone/>
            </a:pPr>
            <a:endParaRPr lang="en-US" sz="2000" dirty="0"/>
          </a:p>
          <a:p>
            <a:r>
              <a:rPr lang="en-US" sz="2000" dirty="0"/>
              <a:t>AABB Accreditation promotes the highest standards of quality and safety for blood and biotherapies facilities.</a:t>
            </a:r>
          </a:p>
          <a:p>
            <a:pPr marL="0" indent="0">
              <a:buNone/>
            </a:pPr>
            <a:endParaRPr lang="en-US" sz="2000" dirty="0"/>
          </a:p>
          <a:p>
            <a:r>
              <a:rPr lang="en-US" sz="2000" dirty="0"/>
              <a:t>The AABB Accreditation program is internationally recognized as a symbol of quality, and facilities that have achieved AABB Accreditation are known to provide quality products and services.</a:t>
            </a:r>
          </a:p>
          <a:p>
            <a:pPr marL="0" indent="0">
              <a:buNone/>
            </a:pPr>
            <a:endParaRPr lang="en-US" sz="2000" dirty="0"/>
          </a:p>
          <a:p>
            <a:r>
              <a:rPr lang="en-US" sz="2000" dirty="0"/>
              <a:t>To become accredited, a facility must be in compliance with the current edition of Standards and adhere to other accreditation requirements.</a:t>
            </a:r>
          </a:p>
          <a:p>
            <a:pPr marL="0" indent="0">
              <a:buNone/>
            </a:pPr>
            <a:endParaRPr lang="en-US" sz="2000" dirty="0"/>
          </a:p>
        </p:txBody>
      </p:sp>
    </p:spTree>
    <p:extLst>
      <p:ext uri="{BB962C8B-B14F-4D97-AF65-F5344CB8AC3E}">
        <p14:creationId xmlns:p14="http://schemas.microsoft.com/office/powerpoint/2010/main" val="548987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82344"/>
            <a:ext cx="9143997"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282344"/>
            <a:ext cx="6086475"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282344"/>
            <a:ext cx="9143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1">
            <a:extLst>
              <a:ext uri="{FF2B5EF4-FFF2-40B4-BE49-F238E27FC236}">
                <a16:creationId xmlns:a16="http://schemas.microsoft.com/office/drawing/2014/main" id="{07EE80BE-E82E-4BF3-9867-135A6D615986}"/>
              </a:ext>
            </a:extLst>
          </p:cNvPr>
          <p:cNvSpPr>
            <a:spLocks noGrp="1"/>
          </p:cNvSpPr>
          <p:nvPr>
            <p:ph type="title"/>
          </p:nvPr>
        </p:nvSpPr>
        <p:spPr>
          <a:xfrm>
            <a:off x="448585" y="5479026"/>
            <a:ext cx="5485490" cy="1159200"/>
          </a:xfrm>
        </p:spPr>
        <p:txBody>
          <a:bodyPr vert="horz" lIns="91440" tIns="45720" rIns="91440" bIns="45720" rtlCol="0" anchor="ctr">
            <a:normAutofit/>
          </a:bodyPr>
          <a:lstStyle/>
          <a:p>
            <a:pPr algn="l" defTabSz="914400">
              <a:lnSpc>
                <a:spcPct val="90000"/>
              </a:lnSpc>
            </a:pPr>
            <a:r>
              <a:rPr lang="en-US" sz="2400" kern="1200" dirty="0">
                <a:solidFill>
                  <a:srgbClr val="FFFFFF"/>
                </a:solidFill>
                <a:latin typeface="+mj-lt"/>
                <a:ea typeface="+mj-ea"/>
                <a:cs typeface="+mj-cs"/>
              </a:rPr>
              <a:t>Audra L. Taylor</a:t>
            </a:r>
            <a:br>
              <a:rPr lang="en-US" sz="2400" kern="1200" dirty="0">
                <a:solidFill>
                  <a:srgbClr val="FFFFFF"/>
                </a:solidFill>
                <a:latin typeface="+mj-lt"/>
                <a:ea typeface="+mj-ea"/>
                <a:cs typeface="+mj-cs"/>
              </a:rPr>
            </a:br>
            <a:r>
              <a:rPr lang="en-US" sz="2400" kern="1200" dirty="0">
                <a:solidFill>
                  <a:srgbClr val="FFFFFF"/>
                </a:solidFill>
                <a:latin typeface="+mj-lt"/>
                <a:ea typeface="+mj-ea"/>
                <a:cs typeface="+mj-cs"/>
              </a:rPr>
              <a:t>Vice President, Blood Operations at STB&amp;T</a:t>
            </a:r>
            <a:br>
              <a:rPr lang="en-US" sz="2400" kern="1200" dirty="0">
                <a:solidFill>
                  <a:srgbClr val="FFFFFF"/>
                </a:solidFill>
                <a:latin typeface="+mj-lt"/>
                <a:ea typeface="+mj-ea"/>
                <a:cs typeface="+mj-cs"/>
              </a:rPr>
            </a:br>
            <a:r>
              <a:rPr lang="en-US" sz="2400" kern="1200" dirty="0">
                <a:solidFill>
                  <a:srgbClr val="FFFFFF"/>
                </a:solidFill>
                <a:latin typeface="+mj-lt"/>
                <a:ea typeface="+mj-ea"/>
                <a:cs typeface="+mj-cs"/>
              </a:rPr>
              <a:t>Audra.Taylor@southtexasblood.org</a:t>
            </a:r>
          </a:p>
        </p:txBody>
      </p:sp>
      <p:sp>
        <p:nvSpPr>
          <p:cNvPr id="13" name="Subtitle 12">
            <a:extLst>
              <a:ext uri="{FF2B5EF4-FFF2-40B4-BE49-F238E27FC236}">
                <a16:creationId xmlns:a16="http://schemas.microsoft.com/office/drawing/2014/main" id="{1E952D6A-32C9-438C-CA3A-890D9B7AAA3D}"/>
              </a:ext>
            </a:extLst>
          </p:cNvPr>
          <p:cNvSpPr>
            <a:spLocks noGrp="1"/>
          </p:cNvSpPr>
          <p:nvPr>
            <p:ph type="subTitle" idx="1"/>
          </p:nvPr>
        </p:nvSpPr>
        <p:spPr>
          <a:xfrm>
            <a:off x="6342391" y="5633765"/>
            <a:ext cx="2556416" cy="873612"/>
          </a:xfrm>
        </p:spPr>
        <p:txBody>
          <a:bodyPr vert="horz" lIns="91440" tIns="45720" rIns="91440" bIns="45720" rtlCol="0" anchor="ctr">
            <a:normAutofit/>
          </a:bodyPr>
          <a:lstStyle/>
          <a:p>
            <a:pPr defTabSz="914400">
              <a:lnSpc>
                <a:spcPct val="90000"/>
              </a:lnSpc>
              <a:spcBef>
                <a:spcPts val="1000"/>
              </a:spcBef>
            </a:pPr>
            <a:r>
              <a:rPr lang="en-US" sz="1700" dirty="0">
                <a:solidFill>
                  <a:srgbClr val="FFFFFF"/>
                </a:solidFill>
                <a:latin typeface="+mn-lt"/>
                <a:cs typeface="+mn-cs"/>
              </a:rPr>
              <a:t>Thank You!</a:t>
            </a:r>
            <a:endParaRPr lang="en-US" sz="1700" kern="1200" dirty="0">
              <a:solidFill>
                <a:srgbClr val="FFFFFF"/>
              </a:solidFill>
              <a:latin typeface="+mn-lt"/>
              <a:ea typeface="+mn-ea"/>
              <a:cs typeface="+mn-cs"/>
            </a:endParaRPr>
          </a:p>
        </p:txBody>
      </p:sp>
      <p:pic>
        <p:nvPicPr>
          <p:cNvPr id="9" name="Picture 8">
            <a:extLst>
              <a:ext uri="{FF2B5EF4-FFF2-40B4-BE49-F238E27FC236}">
                <a16:creationId xmlns:a16="http://schemas.microsoft.com/office/drawing/2014/main" id="{572E4C7F-4B09-B9E8-77EE-214EE5E8B521}"/>
              </a:ext>
            </a:extLst>
          </p:cNvPr>
          <p:cNvPicPr>
            <a:picLocks noChangeAspect="1"/>
          </p:cNvPicPr>
          <p:nvPr/>
        </p:nvPicPr>
        <p:blipFill>
          <a:blip r:embed="rId2"/>
          <a:stretch>
            <a:fillRect/>
          </a:stretch>
        </p:blipFill>
        <p:spPr>
          <a:xfrm>
            <a:off x="324165" y="1523735"/>
            <a:ext cx="8495662" cy="2824807"/>
          </a:xfrm>
          <a:prstGeom prst="rect">
            <a:avLst/>
          </a:prstGeom>
          <a:ln w="19050">
            <a:solidFill>
              <a:schemeClr val="tx1"/>
            </a:solidFill>
          </a:ln>
        </p:spPr>
      </p:pic>
      <p:sp>
        <p:nvSpPr>
          <p:cNvPr id="7" name="Slide Number Placeholder 6">
            <a:extLst>
              <a:ext uri="{FF2B5EF4-FFF2-40B4-BE49-F238E27FC236}">
                <a16:creationId xmlns:a16="http://schemas.microsoft.com/office/drawing/2014/main" id="{235CA429-FD79-0A8D-CF62-91F63880DE8C}"/>
              </a:ext>
            </a:extLst>
          </p:cNvPr>
          <p:cNvSpPr>
            <a:spLocks noGrp="1"/>
          </p:cNvSpPr>
          <p:nvPr>
            <p:ph type="sldNum" sz="quarter" idx="10"/>
          </p:nvPr>
        </p:nvSpPr>
        <p:spPr>
          <a:xfrm>
            <a:off x="8778239" y="6455664"/>
            <a:ext cx="336042" cy="365125"/>
          </a:xfrm>
        </p:spPr>
        <p:txBody>
          <a:bodyPr vert="horz" lIns="91440" tIns="45720" rIns="91440" bIns="45720" rtlCol="0" anchor="ctr">
            <a:normAutofit fontScale="92500" lnSpcReduction="20000"/>
          </a:bodyPr>
          <a:lstStyle/>
          <a:p>
            <a:pPr defTabSz="914400">
              <a:lnSpc>
                <a:spcPct val="90000"/>
              </a:lnSpc>
              <a:spcAft>
                <a:spcPts val="600"/>
              </a:spcAft>
            </a:pPr>
            <a:r>
              <a:rPr lang="en-US" sz="600" dirty="0">
                <a:solidFill>
                  <a:srgbClr val="FFFFFF"/>
                </a:solidFill>
                <a:latin typeface="+mn-lt"/>
                <a:cs typeface="+mn-cs"/>
              </a:rPr>
              <a:t>aabb.org | </a:t>
            </a:r>
            <a:fld id="{F444AADB-30E9-674A-B4EF-AEB5AAC956EC}" type="slidenum">
              <a:rPr lang="en-US" sz="600">
                <a:solidFill>
                  <a:srgbClr val="FFFFFF"/>
                </a:solidFill>
                <a:latin typeface="+mn-lt"/>
                <a:cs typeface="+mn-cs"/>
              </a:rPr>
              <a:pPr defTabSz="914400">
                <a:lnSpc>
                  <a:spcPct val="90000"/>
                </a:lnSpc>
                <a:spcAft>
                  <a:spcPts val="600"/>
                </a:spcAft>
              </a:pPr>
              <a:t>13</a:t>
            </a:fld>
            <a:endParaRPr lang="en-US" sz="600" dirty="0">
              <a:solidFill>
                <a:srgbClr val="FFFFFF"/>
              </a:solidFill>
              <a:latin typeface="+mn-lt"/>
              <a:cs typeface="+mn-cs"/>
            </a:endParaRPr>
          </a:p>
        </p:txBody>
      </p:sp>
    </p:spTree>
    <p:extLst>
      <p:ext uri="{BB962C8B-B14F-4D97-AF65-F5344CB8AC3E}">
        <p14:creationId xmlns:p14="http://schemas.microsoft.com/office/powerpoint/2010/main" val="3622569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12703B8-6314-8532-81D2-B350E7646837}"/>
              </a:ext>
            </a:extLst>
          </p:cNvPr>
          <p:cNvSpPr>
            <a:spLocks noGrp="1"/>
          </p:cNvSpPr>
          <p:nvPr>
            <p:ph type="title"/>
          </p:nvPr>
        </p:nvSpPr>
        <p:spPr/>
        <p:txBody>
          <a:bodyPr/>
          <a:lstStyle/>
          <a:p>
            <a:r>
              <a:rPr lang="en-US" dirty="0"/>
              <a:t>Who is AABB? </a:t>
            </a:r>
          </a:p>
        </p:txBody>
      </p:sp>
      <p:sp>
        <p:nvSpPr>
          <p:cNvPr id="7" name="Slide Number Placeholder 6">
            <a:extLst>
              <a:ext uri="{FF2B5EF4-FFF2-40B4-BE49-F238E27FC236}">
                <a16:creationId xmlns:a16="http://schemas.microsoft.com/office/drawing/2014/main" id="{235CA429-FD79-0A8D-CF62-91F63880DE8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F4150"/>
                </a:solidFill>
                <a:effectLst/>
                <a:uLnTx/>
                <a:uFillTx/>
                <a:latin typeface="Arial"/>
                <a:ea typeface="+mn-ea"/>
                <a:cs typeface="Arial"/>
              </a:rPr>
              <a:t>aabb.org | </a:t>
            </a:r>
            <a:fld id="{F444AADB-30E9-674A-B4EF-AEB5AAC956EC}" type="slidenum">
              <a:rPr kumimoji="0" lang="en-US" sz="1000" b="1" i="0" u="none" strike="noStrike" kern="1200" cap="none" spc="0" normalizeH="0" baseline="0" noProof="0" smtClean="0">
                <a:ln>
                  <a:noFill/>
                </a:ln>
                <a:solidFill>
                  <a:srgbClr val="1F415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000" b="1" i="0" u="none" strike="noStrike" kern="1200" cap="none" spc="0" normalizeH="0" baseline="0" noProof="0" dirty="0">
              <a:ln>
                <a:noFill/>
              </a:ln>
              <a:solidFill>
                <a:srgbClr val="1F4150"/>
              </a:solidFill>
              <a:effectLst/>
              <a:uLnTx/>
              <a:uFillTx/>
              <a:latin typeface="Arial"/>
              <a:ea typeface="+mn-ea"/>
              <a:cs typeface="Arial"/>
            </a:endParaRPr>
          </a:p>
        </p:txBody>
      </p:sp>
      <p:sp>
        <p:nvSpPr>
          <p:cNvPr id="3" name="Content Placeholder 2">
            <a:extLst>
              <a:ext uri="{FF2B5EF4-FFF2-40B4-BE49-F238E27FC236}">
                <a16:creationId xmlns:a16="http://schemas.microsoft.com/office/drawing/2014/main" id="{3526B4AC-2AD2-9CC8-CCFD-A99DF4E3EA0A}"/>
              </a:ext>
            </a:extLst>
          </p:cNvPr>
          <p:cNvSpPr>
            <a:spLocks noGrp="1"/>
          </p:cNvSpPr>
          <p:nvPr>
            <p:ph idx="1"/>
          </p:nvPr>
        </p:nvSpPr>
        <p:spPr>
          <a:xfrm>
            <a:off x="457200" y="1394715"/>
            <a:ext cx="8229600" cy="4488179"/>
          </a:xfrm>
          <a:ln w="6350">
            <a:solidFill>
              <a:schemeClr val="tx1"/>
            </a:solidFill>
          </a:ln>
        </p:spPr>
        <p:txBody>
          <a:bodyPr>
            <a:normAutofit lnSpcReduction="10000"/>
          </a:bodyPr>
          <a:lstStyle/>
          <a:p>
            <a:r>
              <a:rPr lang="en-US" sz="2000" dirty="0"/>
              <a:t>Association for the Advancement of Blood and Biotherapies.</a:t>
            </a:r>
          </a:p>
          <a:p>
            <a:pPr marL="0" indent="0">
              <a:buNone/>
            </a:pPr>
            <a:endParaRPr lang="en-US" sz="2000" dirty="0"/>
          </a:p>
          <a:p>
            <a:r>
              <a:rPr lang="en-US" sz="2000" dirty="0"/>
              <a:t>Inception in 1947.</a:t>
            </a:r>
          </a:p>
          <a:p>
            <a:pPr marL="0" indent="0">
              <a:buNone/>
            </a:pPr>
            <a:endParaRPr lang="en-US" sz="2000" dirty="0"/>
          </a:p>
          <a:p>
            <a:r>
              <a:rPr lang="en-US" sz="2000" dirty="0"/>
              <a:t>Core objectives to provide high standards of safety for patients, donors and facilities.</a:t>
            </a:r>
          </a:p>
          <a:p>
            <a:pPr marL="0" indent="0">
              <a:buNone/>
            </a:pPr>
            <a:endParaRPr lang="en-US" sz="2000" dirty="0"/>
          </a:p>
          <a:p>
            <a:r>
              <a:rPr lang="en-US" sz="2000" dirty="0"/>
              <a:t>Governed by its Board of Directors.</a:t>
            </a:r>
          </a:p>
          <a:p>
            <a:pPr marL="0" indent="0">
              <a:buNone/>
            </a:pPr>
            <a:r>
              <a:rPr lang="en-US" sz="2000" dirty="0"/>
              <a:t> </a:t>
            </a:r>
          </a:p>
          <a:p>
            <a:r>
              <a:rPr lang="en-US" sz="2000" dirty="0"/>
              <a:t>Membership includes physicians, nurses, scientists, researchers, administrators, clinical laboratory scientists and other health care providers. AABB members are located in more than 80 countries and AABB accredits institutions in more than 50 countries.</a:t>
            </a:r>
          </a:p>
          <a:p>
            <a:pPr marL="0" indent="0">
              <a:buNone/>
            </a:pPr>
            <a:endParaRPr lang="en-US" sz="2000" dirty="0"/>
          </a:p>
        </p:txBody>
      </p:sp>
    </p:spTree>
    <p:extLst>
      <p:ext uri="{BB962C8B-B14F-4D97-AF65-F5344CB8AC3E}">
        <p14:creationId xmlns:p14="http://schemas.microsoft.com/office/powerpoint/2010/main" val="3604208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0087D53-9295-4463-AAE4-D5C626046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CE80322F-21D3-C42E-CC57-C051685CC744}"/>
              </a:ext>
            </a:extLst>
          </p:cNvPr>
          <p:cNvSpPr>
            <a:spLocks noGrp="1"/>
          </p:cNvSpPr>
          <p:nvPr>
            <p:ph type="title"/>
          </p:nvPr>
        </p:nvSpPr>
        <p:spPr>
          <a:xfrm>
            <a:off x="479160" y="4501453"/>
            <a:ext cx="8182230" cy="1065836"/>
          </a:xfrm>
        </p:spPr>
        <p:txBody>
          <a:bodyPr vert="horz" lIns="91440" tIns="45720" rIns="91440" bIns="45720" rtlCol="0" anchor="ctr">
            <a:normAutofit/>
          </a:bodyPr>
          <a:lstStyle/>
          <a:p>
            <a:pPr defTabSz="914400">
              <a:lnSpc>
                <a:spcPct val="90000"/>
              </a:lnSpc>
            </a:pPr>
            <a:r>
              <a:rPr lang="en-US" sz="5700" dirty="0">
                <a:solidFill>
                  <a:schemeClr val="tx1"/>
                </a:solidFill>
                <a:latin typeface="+mj-lt"/>
                <a:cs typeface="+mj-cs"/>
              </a:rPr>
              <a:t>In The Beginning </a:t>
            </a:r>
          </a:p>
        </p:txBody>
      </p:sp>
      <p:sp>
        <p:nvSpPr>
          <p:cNvPr id="2" name="Subtitle 1">
            <a:extLst>
              <a:ext uri="{FF2B5EF4-FFF2-40B4-BE49-F238E27FC236}">
                <a16:creationId xmlns:a16="http://schemas.microsoft.com/office/drawing/2014/main" id="{A5572053-392C-D89C-F343-763214228AAB}"/>
              </a:ext>
            </a:extLst>
          </p:cNvPr>
          <p:cNvSpPr>
            <a:spLocks noGrp="1"/>
          </p:cNvSpPr>
          <p:nvPr>
            <p:ph type="subTitle" idx="1"/>
          </p:nvPr>
        </p:nvSpPr>
        <p:spPr>
          <a:xfrm>
            <a:off x="479160" y="5647503"/>
            <a:ext cx="8182233" cy="552659"/>
          </a:xfrm>
        </p:spPr>
        <p:txBody>
          <a:bodyPr vert="horz" lIns="91440" tIns="45720" rIns="91440" bIns="45720" rtlCol="0" anchor="ctr">
            <a:normAutofit/>
          </a:bodyPr>
          <a:lstStyle/>
          <a:p>
            <a:pPr defTabSz="914400">
              <a:lnSpc>
                <a:spcPct val="90000"/>
              </a:lnSpc>
              <a:spcBef>
                <a:spcPts val="1000"/>
              </a:spcBef>
            </a:pPr>
            <a:endParaRPr lang="en-US" sz="2400" dirty="0">
              <a:solidFill>
                <a:schemeClr val="tx1"/>
              </a:solidFill>
              <a:latin typeface="+mn-lt"/>
              <a:cs typeface="+mn-cs"/>
            </a:endParaRPr>
          </a:p>
        </p:txBody>
      </p:sp>
      <p:pic>
        <p:nvPicPr>
          <p:cNvPr id="8" name="Picture 7">
            <a:extLst>
              <a:ext uri="{FF2B5EF4-FFF2-40B4-BE49-F238E27FC236}">
                <a16:creationId xmlns:a16="http://schemas.microsoft.com/office/drawing/2014/main" id="{FCD87477-69CB-9120-8FE7-1199E441D78F}"/>
              </a:ext>
            </a:extLst>
          </p:cNvPr>
          <p:cNvPicPr>
            <a:picLocks noChangeAspect="1"/>
          </p:cNvPicPr>
          <p:nvPr/>
        </p:nvPicPr>
        <p:blipFill>
          <a:blip r:embed="rId2"/>
          <a:stretch>
            <a:fillRect/>
          </a:stretch>
        </p:blipFill>
        <p:spPr>
          <a:xfrm>
            <a:off x="621103" y="320040"/>
            <a:ext cx="2748842" cy="3895344"/>
          </a:xfrm>
          <a:prstGeom prst="rect">
            <a:avLst/>
          </a:prstGeom>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 name="Picture 5">
            <a:extLst>
              <a:ext uri="{FF2B5EF4-FFF2-40B4-BE49-F238E27FC236}">
                <a16:creationId xmlns:a16="http://schemas.microsoft.com/office/drawing/2014/main" id="{33C4B43D-3A08-7CFD-31FF-1010B11761A0}"/>
              </a:ext>
            </a:extLst>
          </p:cNvPr>
          <p:cNvPicPr>
            <a:picLocks noChangeAspect="1"/>
          </p:cNvPicPr>
          <p:nvPr/>
        </p:nvPicPr>
        <p:blipFill>
          <a:blip r:embed="rId3"/>
          <a:stretch>
            <a:fillRect/>
          </a:stretch>
        </p:blipFill>
        <p:spPr>
          <a:xfrm>
            <a:off x="3551279" y="1851957"/>
            <a:ext cx="5110114" cy="2363427"/>
          </a:xfrm>
          <a:prstGeom prst="rect">
            <a:avLst/>
          </a:prstGeom>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5"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560" y="5594358"/>
            <a:ext cx="2468880" cy="18288"/>
          </a:xfrm>
          <a:custGeom>
            <a:avLst/>
            <a:gdLst>
              <a:gd name="connsiteX0" fmla="*/ 0 w 2468880"/>
              <a:gd name="connsiteY0" fmla="*/ 0 h 18288"/>
              <a:gd name="connsiteX1" fmla="*/ 592531 w 2468880"/>
              <a:gd name="connsiteY1" fmla="*/ 0 h 18288"/>
              <a:gd name="connsiteX2" fmla="*/ 1160374 w 2468880"/>
              <a:gd name="connsiteY2" fmla="*/ 0 h 18288"/>
              <a:gd name="connsiteX3" fmla="*/ 1728216 w 2468880"/>
              <a:gd name="connsiteY3" fmla="*/ 0 h 18288"/>
              <a:gd name="connsiteX4" fmla="*/ 2468880 w 2468880"/>
              <a:gd name="connsiteY4" fmla="*/ 0 h 18288"/>
              <a:gd name="connsiteX5" fmla="*/ 2468880 w 2468880"/>
              <a:gd name="connsiteY5" fmla="*/ 18288 h 18288"/>
              <a:gd name="connsiteX6" fmla="*/ 1802282 w 2468880"/>
              <a:gd name="connsiteY6" fmla="*/ 18288 h 18288"/>
              <a:gd name="connsiteX7" fmla="*/ 1209751 w 2468880"/>
              <a:gd name="connsiteY7" fmla="*/ 18288 h 18288"/>
              <a:gd name="connsiteX8" fmla="*/ 641909 w 2468880"/>
              <a:gd name="connsiteY8" fmla="*/ 18288 h 18288"/>
              <a:gd name="connsiteX9" fmla="*/ 0 w 2468880"/>
              <a:gd name="connsiteY9" fmla="*/ 18288 h 18288"/>
              <a:gd name="connsiteX10" fmla="*/ 0 w 246888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8288" fill="none" extrusionOk="0">
                <a:moveTo>
                  <a:pt x="0" y="0"/>
                </a:moveTo>
                <a:cubicBezTo>
                  <a:pt x="171523" y="-1510"/>
                  <a:pt x="416079" y="20036"/>
                  <a:pt x="592531" y="0"/>
                </a:cubicBezTo>
                <a:cubicBezTo>
                  <a:pt x="768983" y="-20036"/>
                  <a:pt x="878305" y="13110"/>
                  <a:pt x="1160374" y="0"/>
                </a:cubicBezTo>
                <a:cubicBezTo>
                  <a:pt x="1442443" y="-13110"/>
                  <a:pt x="1612108" y="24695"/>
                  <a:pt x="1728216" y="0"/>
                </a:cubicBezTo>
                <a:cubicBezTo>
                  <a:pt x="1844324" y="-24695"/>
                  <a:pt x="2271040" y="20667"/>
                  <a:pt x="2468880" y="0"/>
                </a:cubicBezTo>
                <a:cubicBezTo>
                  <a:pt x="2468302" y="4771"/>
                  <a:pt x="2469633" y="12323"/>
                  <a:pt x="2468880" y="18288"/>
                </a:cubicBezTo>
                <a:cubicBezTo>
                  <a:pt x="2229297" y="-14659"/>
                  <a:pt x="2066775" y="30253"/>
                  <a:pt x="1802282" y="18288"/>
                </a:cubicBezTo>
                <a:cubicBezTo>
                  <a:pt x="1537789" y="6323"/>
                  <a:pt x="1379930" y="22266"/>
                  <a:pt x="1209751" y="18288"/>
                </a:cubicBezTo>
                <a:cubicBezTo>
                  <a:pt x="1039572" y="14310"/>
                  <a:pt x="837025" y="12850"/>
                  <a:pt x="641909" y="18288"/>
                </a:cubicBezTo>
                <a:cubicBezTo>
                  <a:pt x="446793" y="23726"/>
                  <a:pt x="170561" y="18472"/>
                  <a:pt x="0" y="18288"/>
                </a:cubicBezTo>
                <a:cubicBezTo>
                  <a:pt x="841" y="12879"/>
                  <a:pt x="-726" y="3977"/>
                  <a:pt x="0" y="0"/>
                </a:cubicBezTo>
                <a:close/>
              </a:path>
              <a:path w="2468880" h="18288" stroke="0" extrusionOk="0">
                <a:moveTo>
                  <a:pt x="0" y="0"/>
                </a:moveTo>
                <a:cubicBezTo>
                  <a:pt x="190931" y="24910"/>
                  <a:pt x="333688" y="11559"/>
                  <a:pt x="567842" y="0"/>
                </a:cubicBezTo>
                <a:cubicBezTo>
                  <a:pt x="801996" y="-11559"/>
                  <a:pt x="939971" y="-5677"/>
                  <a:pt x="1234440" y="0"/>
                </a:cubicBezTo>
                <a:cubicBezTo>
                  <a:pt x="1528909" y="5677"/>
                  <a:pt x="1658539" y="5184"/>
                  <a:pt x="1777594" y="0"/>
                </a:cubicBezTo>
                <a:cubicBezTo>
                  <a:pt x="1896649" y="-5184"/>
                  <a:pt x="2186164" y="23915"/>
                  <a:pt x="2468880" y="0"/>
                </a:cubicBezTo>
                <a:cubicBezTo>
                  <a:pt x="2468266" y="8857"/>
                  <a:pt x="2469384" y="13619"/>
                  <a:pt x="2468880" y="18288"/>
                </a:cubicBezTo>
                <a:cubicBezTo>
                  <a:pt x="2271330" y="36599"/>
                  <a:pt x="2001027" y="31554"/>
                  <a:pt x="1876349" y="18288"/>
                </a:cubicBezTo>
                <a:cubicBezTo>
                  <a:pt x="1751671" y="5022"/>
                  <a:pt x="1364652" y="15063"/>
                  <a:pt x="1209751" y="18288"/>
                </a:cubicBezTo>
                <a:cubicBezTo>
                  <a:pt x="1054850" y="21513"/>
                  <a:pt x="748438" y="20074"/>
                  <a:pt x="617220" y="18288"/>
                </a:cubicBezTo>
                <a:cubicBezTo>
                  <a:pt x="486002" y="16502"/>
                  <a:pt x="237432" y="27200"/>
                  <a:pt x="0" y="18288"/>
                </a:cubicBezTo>
                <a:cubicBezTo>
                  <a:pt x="-487" y="10816"/>
                  <a:pt x="-839" y="605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2F5CADA5-C995-D826-02A7-1594C4765A25}"/>
              </a:ext>
            </a:extLst>
          </p:cNvPr>
          <p:cNvSpPr>
            <a:spLocks noGrp="1"/>
          </p:cNvSpPr>
          <p:nvPr>
            <p:ph type="sldNum" sz="quarter" idx="10"/>
          </p:nvPr>
        </p:nvSpPr>
        <p:spPr>
          <a:xfrm>
            <a:off x="6457950" y="6356350"/>
            <a:ext cx="2057400" cy="365125"/>
          </a:xfrm>
        </p:spPr>
        <p:txBody>
          <a:bodyPr vert="horz" lIns="91440" tIns="45720" rIns="91440" bIns="45720" rtlCol="0" anchor="ctr">
            <a:normAutofit/>
          </a:bodyPr>
          <a:lstStyle/>
          <a:p>
            <a:pPr defTabSz="914400">
              <a:spcAft>
                <a:spcPts val="600"/>
              </a:spcAft>
            </a:pPr>
            <a:r>
              <a:rPr lang="en-US" sz="1200" dirty="0">
                <a:solidFill>
                  <a:schemeClr val="tx1">
                    <a:tint val="75000"/>
                  </a:schemeClr>
                </a:solidFill>
                <a:latin typeface="+mn-lt"/>
                <a:cs typeface="+mn-cs"/>
              </a:rPr>
              <a:t>aabb.org | </a:t>
            </a:r>
            <a:fld id="{F444AADB-30E9-674A-B4EF-AEB5AAC956EC}" type="slidenum">
              <a:rPr lang="en-US" sz="1200" smtClean="0">
                <a:solidFill>
                  <a:schemeClr val="tx1">
                    <a:tint val="75000"/>
                  </a:schemeClr>
                </a:solidFill>
                <a:latin typeface="+mn-lt"/>
                <a:cs typeface="+mn-cs"/>
              </a:rPr>
              <a:pPr defTabSz="914400">
                <a:spcAft>
                  <a:spcPts val="600"/>
                </a:spcAft>
              </a:pPr>
              <a:t>3</a:t>
            </a:fld>
            <a:endParaRPr lang="en-US" sz="1200" dirty="0">
              <a:solidFill>
                <a:schemeClr val="tx1">
                  <a:tint val="75000"/>
                </a:schemeClr>
              </a:solidFill>
              <a:latin typeface="+mn-lt"/>
              <a:cs typeface="+mn-cs"/>
            </a:endParaRPr>
          </a:p>
        </p:txBody>
      </p:sp>
    </p:spTree>
    <p:extLst>
      <p:ext uri="{BB962C8B-B14F-4D97-AF65-F5344CB8AC3E}">
        <p14:creationId xmlns:p14="http://schemas.microsoft.com/office/powerpoint/2010/main" val="2147975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12703B8-6314-8532-81D2-B350E7646837}"/>
              </a:ext>
            </a:extLst>
          </p:cNvPr>
          <p:cNvSpPr>
            <a:spLocks noGrp="1"/>
          </p:cNvSpPr>
          <p:nvPr>
            <p:ph type="title"/>
          </p:nvPr>
        </p:nvSpPr>
        <p:spPr/>
        <p:txBody>
          <a:bodyPr/>
          <a:lstStyle/>
          <a:p>
            <a:r>
              <a:rPr lang="en-US" dirty="0"/>
              <a:t>Charge By Board of Directors</a:t>
            </a:r>
          </a:p>
        </p:txBody>
      </p:sp>
      <p:sp>
        <p:nvSpPr>
          <p:cNvPr id="7" name="Slide Number Placeholder 6">
            <a:extLst>
              <a:ext uri="{FF2B5EF4-FFF2-40B4-BE49-F238E27FC236}">
                <a16:creationId xmlns:a16="http://schemas.microsoft.com/office/drawing/2014/main" id="{235CA429-FD79-0A8D-CF62-91F63880DE8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F4150"/>
                </a:solidFill>
                <a:effectLst/>
                <a:uLnTx/>
                <a:uFillTx/>
                <a:latin typeface="Arial"/>
                <a:ea typeface="+mn-ea"/>
                <a:cs typeface="Arial"/>
              </a:rPr>
              <a:t>aabb.org | </a:t>
            </a:r>
            <a:fld id="{F444AADB-30E9-674A-B4EF-AEB5AAC956EC}" type="slidenum">
              <a:rPr kumimoji="0" lang="en-US" sz="1000" b="1" i="0" u="none" strike="noStrike" kern="1200" cap="none" spc="0" normalizeH="0" baseline="0" noProof="0" smtClean="0">
                <a:ln>
                  <a:noFill/>
                </a:ln>
                <a:solidFill>
                  <a:srgbClr val="1F415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000" b="1" i="0" u="none" strike="noStrike" kern="1200" cap="none" spc="0" normalizeH="0" baseline="0" noProof="0" dirty="0">
              <a:ln>
                <a:noFill/>
              </a:ln>
              <a:solidFill>
                <a:srgbClr val="1F4150"/>
              </a:solidFill>
              <a:effectLst/>
              <a:uLnTx/>
              <a:uFillTx/>
              <a:latin typeface="Arial"/>
              <a:ea typeface="+mn-ea"/>
              <a:cs typeface="Arial"/>
            </a:endParaRPr>
          </a:p>
        </p:txBody>
      </p:sp>
      <p:sp>
        <p:nvSpPr>
          <p:cNvPr id="9" name="Content Placeholder 8">
            <a:extLst>
              <a:ext uri="{FF2B5EF4-FFF2-40B4-BE49-F238E27FC236}">
                <a16:creationId xmlns:a16="http://schemas.microsoft.com/office/drawing/2014/main" id="{B8276D3C-54F5-5121-3834-1D8CAF467DB0}"/>
              </a:ext>
            </a:extLst>
          </p:cNvPr>
          <p:cNvSpPr>
            <a:spLocks noGrp="1"/>
          </p:cNvSpPr>
          <p:nvPr>
            <p:ph idx="1"/>
          </p:nvPr>
        </p:nvSpPr>
        <p:spPr>
          <a:xfrm>
            <a:off x="381000" y="1455738"/>
            <a:ext cx="8229600" cy="4488179"/>
          </a:xfrm>
        </p:spPr>
        <p:txBody>
          <a:bodyPr>
            <a:normAutofit lnSpcReduction="10000"/>
          </a:bodyPr>
          <a:lstStyle/>
          <a:p>
            <a:pPr marL="0" indent="0">
              <a:buNone/>
            </a:pPr>
            <a:r>
              <a:rPr lang="en-US" sz="2000" dirty="0"/>
              <a:t>AABB released the first edition of </a:t>
            </a:r>
            <a:r>
              <a:rPr lang="en-US" sz="2000" i="1" u="sng" dirty="0"/>
              <a:t>Standards for Out of Hospital Transfusion Administration Services in 2018</a:t>
            </a:r>
            <a:r>
              <a:rPr lang="en-US" sz="2000" dirty="0"/>
              <a:t>, while in 2022, in conjunction with members of THOR, staff worked on the </a:t>
            </a:r>
            <a:r>
              <a:rPr lang="en-US" sz="2000" i="1" u="sng" dirty="0"/>
              <a:t>Pillars of Prehospital Recommendations</a:t>
            </a:r>
            <a:r>
              <a:rPr lang="en-US" sz="2000" dirty="0"/>
              <a:t>. </a:t>
            </a:r>
          </a:p>
          <a:p>
            <a:pPr marL="0" indent="0">
              <a:buNone/>
            </a:pPr>
            <a:endParaRPr lang="en-US" sz="2000" dirty="0"/>
          </a:p>
          <a:p>
            <a:pPr marL="0" indent="0">
              <a:buNone/>
            </a:pPr>
            <a:r>
              <a:rPr lang="en-US" sz="2000" dirty="0"/>
              <a:t>Throughout 2022 and early 2023 AABB has received queries from the membership surrounding prehospital and out of hospital concerning the need for standardization and the desire for accreditation. </a:t>
            </a:r>
          </a:p>
          <a:p>
            <a:pPr marL="0" indent="0">
              <a:buNone/>
            </a:pPr>
            <a:endParaRPr lang="en-US" sz="2000" dirty="0"/>
          </a:p>
          <a:p>
            <a:pPr marL="0" indent="0">
              <a:buNone/>
            </a:pPr>
            <a:r>
              <a:rPr lang="en-US" sz="2000" dirty="0"/>
              <a:t>AABB staff requests from the AABB Board of Directors approval to stand up a new standards committee focused on merging the </a:t>
            </a:r>
            <a:r>
              <a:rPr lang="en-US" sz="2000" u="sng" dirty="0"/>
              <a:t>Out of Hospital Transfusion Administration Standards with elements of the Pillars of Prehospital Recommendations into a cohesive document based on AABB’s updated quality system essentials for out of hospital and pre hospital accreditation.</a:t>
            </a:r>
          </a:p>
        </p:txBody>
      </p:sp>
    </p:spTree>
    <p:extLst>
      <p:ext uri="{BB962C8B-B14F-4D97-AF65-F5344CB8AC3E}">
        <p14:creationId xmlns:p14="http://schemas.microsoft.com/office/powerpoint/2010/main" val="2332717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9DDE1-9A96-7F84-4317-523A05482F8C}"/>
              </a:ext>
            </a:extLst>
          </p:cNvPr>
          <p:cNvSpPr>
            <a:spLocks noGrp="1"/>
          </p:cNvSpPr>
          <p:nvPr>
            <p:ph type="title"/>
          </p:nvPr>
        </p:nvSpPr>
        <p:spPr/>
        <p:txBody>
          <a:bodyPr/>
          <a:lstStyle/>
          <a:p>
            <a:r>
              <a:rPr lang="en-US" dirty="0"/>
              <a:t>Committee Members</a:t>
            </a:r>
          </a:p>
        </p:txBody>
      </p:sp>
      <p:sp>
        <p:nvSpPr>
          <p:cNvPr id="3" name="Content Placeholder 2">
            <a:extLst>
              <a:ext uri="{FF2B5EF4-FFF2-40B4-BE49-F238E27FC236}">
                <a16:creationId xmlns:a16="http://schemas.microsoft.com/office/drawing/2014/main" id="{EAE9243E-A195-95BF-D623-CE58D23FF62F}"/>
              </a:ext>
            </a:extLst>
          </p:cNvPr>
          <p:cNvSpPr>
            <a:spLocks noGrp="1"/>
          </p:cNvSpPr>
          <p:nvPr>
            <p:ph sz="half" idx="1"/>
          </p:nvPr>
        </p:nvSpPr>
        <p:spPr>
          <a:xfrm>
            <a:off x="533399" y="1417638"/>
            <a:ext cx="4627179" cy="4808482"/>
          </a:xfrm>
        </p:spPr>
        <p:txBody>
          <a:bodyPr>
            <a:normAutofit fontScale="92500" lnSpcReduction="10000"/>
          </a:bodyPr>
          <a:lstStyle/>
          <a:p>
            <a:pPr marL="0" indent="0">
              <a:buNone/>
            </a:pPr>
            <a:r>
              <a:rPr lang="en-US" sz="1700" dirty="0"/>
              <a:t>Chair – Audra Taylor</a:t>
            </a:r>
          </a:p>
          <a:p>
            <a:endParaRPr lang="en-US" sz="1700" dirty="0"/>
          </a:p>
          <a:p>
            <a:pPr marL="0" indent="0">
              <a:buNone/>
            </a:pPr>
            <a:r>
              <a:rPr lang="en-US" sz="1700" dirty="0"/>
              <a:t>Representatives</a:t>
            </a:r>
          </a:p>
          <a:p>
            <a:r>
              <a:rPr lang="en-US" sz="1700" dirty="0"/>
              <a:t>Eric Bank -  </a:t>
            </a:r>
            <a:r>
              <a:rPr lang="en-US" sz="1500" i="1" dirty="0"/>
              <a:t>International Association of Emergency Medical Services Chiefs</a:t>
            </a:r>
          </a:p>
          <a:p>
            <a:r>
              <a:rPr lang="en-US" sz="1700" dirty="0"/>
              <a:t>Victor Baum – </a:t>
            </a:r>
            <a:r>
              <a:rPr lang="en-US" sz="1500" i="1" dirty="0"/>
              <a:t>FDA (OBRR) </a:t>
            </a:r>
          </a:p>
          <a:p>
            <a:r>
              <a:rPr lang="en-US" sz="1700" dirty="0"/>
              <a:t>Martin Schreiber – </a:t>
            </a:r>
            <a:r>
              <a:rPr lang="en-US" sz="1500" i="1" dirty="0"/>
              <a:t>Trauma Centers of America</a:t>
            </a:r>
          </a:p>
          <a:p>
            <a:r>
              <a:rPr lang="en-US" sz="1700" dirty="0"/>
              <a:t>David Tan - </a:t>
            </a:r>
            <a:r>
              <a:rPr lang="en-US" sz="1500" i="1" dirty="0"/>
              <a:t>National Association of EMS Physicians </a:t>
            </a:r>
          </a:p>
          <a:p>
            <a:r>
              <a:rPr lang="en-US" sz="1700" dirty="0"/>
              <a:t>Gerad Troutman - </a:t>
            </a:r>
            <a:r>
              <a:rPr lang="en-US" sz="1500" i="1" dirty="0"/>
              <a:t>American Ambulance Association</a:t>
            </a:r>
          </a:p>
          <a:p>
            <a:endParaRPr lang="en-US" sz="1700" dirty="0"/>
          </a:p>
          <a:p>
            <a:pPr marL="0" indent="0">
              <a:buNone/>
            </a:pPr>
            <a:r>
              <a:rPr lang="en-US" sz="1700" dirty="0"/>
              <a:t>Members</a:t>
            </a:r>
          </a:p>
          <a:p>
            <a:r>
              <a:rPr lang="en-US" sz="1700" dirty="0"/>
              <a:t>Shraddha Patel Babariya</a:t>
            </a:r>
          </a:p>
          <a:p>
            <a:r>
              <a:rPr lang="en-US" sz="1700" dirty="0"/>
              <a:t>Kevin Blaine</a:t>
            </a:r>
          </a:p>
          <a:p>
            <a:r>
              <a:rPr lang="en-US" sz="1700" dirty="0"/>
              <a:t>Dayand Borge</a:t>
            </a:r>
          </a:p>
          <a:p>
            <a:r>
              <a:rPr lang="en-US" sz="1700" dirty="0"/>
              <a:t>Alexandra Budhai</a:t>
            </a:r>
          </a:p>
          <a:p>
            <a:r>
              <a:rPr lang="en-US" sz="1700" dirty="0"/>
              <a:t>William Bullock</a:t>
            </a:r>
          </a:p>
          <a:p>
            <a:pPr marL="0" indent="0">
              <a:buNone/>
            </a:pPr>
            <a:endParaRPr lang="en-US" sz="1700" dirty="0"/>
          </a:p>
          <a:p>
            <a:pPr marL="0" indent="0">
              <a:buNone/>
            </a:pPr>
            <a:endParaRPr lang="en-US" sz="1400" dirty="0"/>
          </a:p>
          <a:p>
            <a:endParaRPr lang="en-US" sz="1400" dirty="0"/>
          </a:p>
        </p:txBody>
      </p:sp>
      <p:sp>
        <p:nvSpPr>
          <p:cNvPr id="4" name="Content Placeholder 3">
            <a:extLst>
              <a:ext uri="{FF2B5EF4-FFF2-40B4-BE49-F238E27FC236}">
                <a16:creationId xmlns:a16="http://schemas.microsoft.com/office/drawing/2014/main" id="{AA5DDA64-E4EB-92B4-EDB1-966367F34608}"/>
              </a:ext>
            </a:extLst>
          </p:cNvPr>
          <p:cNvSpPr>
            <a:spLocks noGrp="1"/>
          </p:cNvSpPr>
          <p:nvPr>
            <p:ph sz="half" idx="2"/>
          </p:nvPr>
        </p:nvSpPr>
        <p:spPr>
          <a:xfrm>
            <a:off x="5105400" y="1457383"/>
            <a:ext cx="4038600" cy="4488179"/>
          </a:xfrm>
        </p:spPr>
        <p:txBody>
          <a:bodyPr>
            <a:noAutofit/>
          </a:bodyPr>
          <a:lstStyle/>
          <a:p>
            <a:pPr marL="0" indent="0">
              <a:buNone/>
            </a:pPr>
            <a:r>
              <a:rPr lang="en-US" sz="1600" dirty="0"/>
              <a:t>Members</a:t>
            </a:r>
          </a:p>
          <a:p>
            <a:r>
              <a:rPr lang="en-US" sz="1600" dirty="0"/>
              <a:t>William Bullock</a:t>
            </a:r>
          </a:p>
          <a:p>
            <a:r>
              <a:rPr lang="en-US" sz="1600" dirty="0"/>
              <a:t>Liz Carter</a:t>
            </a:r>
          </a:p>
          <a:p>
            <a:r>
              <a:rPr lang="en-US" sz="1600" dirty="0"/>
              <a:t>Rozalinde Christodoulos</a:t>
            </a:r>
          </a:p>
          <a:p>
            <a:r>
              <a:rPr lang="en-US" sz="1600" dirty="0"/>
              <a:t>Andres Elizondo III </a:t>
            </a:r>
          </a:p>
          <a:p>
            <a:r>
              <a:rPr lang="en-US" sz="1600" dirty="0"/>
              <a:t>Amanda Graham</a:t>
            </a:r>
          </a:p>
          <a:p>
            <a:r>
              <a:rPr lang="en-US" sz="1600" dirty="0"/>
              <a:t>Daniela Hermelin</a:t>
            </a:r>
          </a:p>
          <a:p>
            <a:r>
              <a:rPr lang="en-US" sz="1600" dirty="0"/>
              <a:t>John Holcomb</a:t>
            </a:r>
          </a:p>
          <a:p>
            <a:r>
              <a:rPr lang="en-US" sz="1600" dirty="0"/>
              <a:t>Courtney Hopkins</a:t>
            </a:r>
          </a:p>
          <a:p>
            <a:r>
              <a:rPr lang="en-US" sz="1600" dirty="0"/>
              <a:t>Donald Jenkins</a:t>
            </a:r>
          </a:p>
          <a:p>
            <a:r>
              <a:rPr lang="en-US" sz="1600" dirty="0"/>
              <a:t>Samantha Ngamsuntikul</a:t>
            </a:r>
          </a:p>
          <a:p>
            <a:r>
              <a:rPr lang="en-US" sz="1600" dirty="0"/>
              <a:t>Sandhya Panch </a:t>
            </a:r>
          </a:p>
          <a:p>
            <a:r>
              <a:rPr lang="en-US" sz="1600" dirty="0"/>
              <a:t>Nicholas Price </a:t>
            </a:r>
          </a:p>
          <a:p>
            <a:r>
              <a:rPr lang="en-US" sz="1600" dirty="0"/>
              <a:t>Jose Quesada</a:t>
            </a:r>
          </a:p>
          <a:p>
            <a:r>
              <a:rPr lang="en-US" sz="1600" dirty="0"/>
              <a:t>Randall Schaefer </a:t>
            </a:r>
          </a:p>
          <a:p>
            <a:r>
              <a:rPr lang="en-US" sz="1600" dirty="0"/>
              <a:t>Mark Yazer </a:t>
            </a:r>
          </a:p>
        </p:txBody>
      </p:sp>
      <p:sp>
        <p:nvSpPr>
          <p:cNvPr id="5" name="Slide Number Placeholder 4">
            <a:extLst>
              <a:ext uri="{FF2B5EF4-FFF2-40B4-BE49-F238E27FC236}">
                <a16:creationId xmlns:a16="http://schemas.microsoft.com/office/drawing/2014/main" id="{C1B399B4-14D8-8BA1-14EE-56E42EBEFD89}"/>
              </a:ext>
            </a:extLst>
          </p:cNvPr>
          <p:cNvSpPr>
            <a:spLocks noGrp="1"/>
          </p:cNvSpPr>
          <p:nvPr>
            <p:ph type="sldNum" sz="quarter" idx="10"/>
          </p:nvPr>
        </p:nvSpPr>
        <p:spPr>
          <a:xfrm>
            <a:off x="6591300" y="6409943"/>
            <a:ext cx="2133600" cy="311532"/>
          </a:xfrm>
        </p:spPr>
        <p:txBody>
          <a:bodyPr/>
          <a:lstStyle/>
          <a:p>
            <a:r>
              <a:rPr lang="en-US" dirty="0"/>
              <a:t>aabb.org | </a:t>
            </a:r>
            <a:fld id="{F444AADB-30E9-674A-B4EF-AEB5AAC956EC}" type="slidenum">
              <a:rPr lang="en-US" smtClean="0"/>
              <a:pPr/>
              <a:t>5</a:t>
            </a:fld>
            <a:endParaRPr lang="en-US" dirty="0"/>
          </a:p>
        </p:txBody>
      </p:sp>
    </p:spTree>
    <p:extLst>
      <p:ext uri="{BB962C8B-B14F-4D97-AF65-F5344CB8AC3E}">
        <p14:creationId xmlns:p14="http://schemas.microsoft.com/office/powerpoint/2010/main" val="4131151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12703B8-6314-8532-81D2-B350E7646837}"/>
              </a:ext>
            </a:extLst>
          </p:cNvPr>
          <p:cNvSpPr>
            <a:spLocks noGrp="1"/>
          </p:cNvSpPr>
          <p:nvPr>
            <p:ph type="title"/>
          </p:nvPr>
        </p:nvSpPr>
        <p:spPr/>
        <p:txBody>
          <a:bodyPr/>
          <a:lstStyle/>
          <a:p>
            <a:r>
              <a:rPr lang="en-US" dirty="0"/>
              <a:t>What are Standards</a:t>
            </a:r>
          </a:p>
        </p:txBody>
      </p:sp>
      <p:sp>
        <p:nvSpPr>
          <p:cNvPr id="7" name="Slide Number Placeholder 6">
            <a:extLst>
              <a:ext uri="{FF2B5EF4-FFF2-40B4-BE49-F238E27FC236}">
                <a16:creationId xmlns:a16="http://schemas.microsoft.com/office/drawing/2014/main" id="{235CA429-FD79-0A8D-CF62-91F63880DE8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F4150"/>
                </a:solidFill>
                <a:effectLst/>
                <a:uLnTx/>
                <a:uFillTx/>
                <a:latin typeface="Arial"/>
                <a:ea typeface="+mn-ea"/>
                <a:cs typeface="Arial"/>
              </a:rPr>
              <a:t>aabb.org | </a:t>
            </a:r>
            <a:fld id="{F444AADB-30E9-674A-B4EF-AEB5AAC956EC}" type="slidenum">
              <a:rPr kumimoji="0" lang="en-US" sz="1000" b="1" i="0" u="none" strike="noStrike" kern="1200" cap="none" spc="0" normalizeH="0" baseline="0" noProof="0" smtClean="0">
                <a:ln>
                  <a:noFill/>
                </a:ln>
                <a:solidFill>
                  <a:srgbClr val="1F415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000" b="1" i="0" u="none" strike="noStrike" kern="1200" cap="none" spc="0" normalizeH="0" baseline="0" noProof="0" dirty="0">
              <a:ln>
                <a:noFill/>
              </a:ln>
              <a:solidFill>
                <a:srgbClr val="1F4150"/>
              </a:solidFill>
              <a:effectLst/>
              <a:uLnTx/>
              <a:uFillTx/>
              <a:latin typeface="Arial"/>
              <a:ea typeface="+mn-ea"/>
              <a:cs typeface="Arial"/>
            </a:endParaRPr>
          </a:p>
        </p:txBody>
      </p:sp>
      <p:sp>
        <p:nvSpPr>
          <p:cNvPr id="5" name="Content Placeholder 4">
            <a:extLst>
              <a:ext uri="{FF2B5EF4-FFF2-40B4-BE49-F238E27FC236}">
                <a16:creationId xmlns:a16="http://schemas.microsoft.com/office/drawing/2014/main" id="{6A707C8A-4B62-1224-FAFC-B26C1EA841B7}"/>
              </a:ext>
            </a:extLst>
          </p:cNvPr>
          <p:cNvSpPr>
            <a:spLocks noGrp="1"/>
          </p:cNvSpPr>
          <p:nvPr>
            <p:ph idx="1"/>
          </p:nvPr>
        </p:nvSpPr>
        <p:spPr>
          <a:xfrm>
            <a:off x="457200" y="1247776"/>
            <a:ext cx="8324850" cy="4677092"/>
          </a:xfrm>
        </p:spPr>
        <p:txBody>
          <a:bodyPr>
            <a:normAutofit lnSpcReduction="10000"/>
          </a:bodyPr>
          <a:lstStyle/>
          <a:p>
            <a:r>
              <a:rPr lang="en-US" sz="1600" dirty="0"/>
              <a:t>Since 1957, AABB standards have been the backbone of AABB’s mission.</a:t>
            </a:r>
          </a:p>
          <a:p>
            <a:pPr marL="0" indent="0">
              <a:buNone/>
            </a:pPr>
            <a:r>
              <a:rPr lang="en-US" sz="1600" dirty="0"/>
              <a:t> </a:t>
            </a:r>
          </a:p>
          <a:p>
            <a:r>
              <a:rPr lang="en-US" sz="1600" dirty="0"/>
              <a:t>Combine the field’s leading quality management system essentials with technical requirements designed to ensure optimal quality and safety for donors, patients and staff.</a:t>
            </a:r>
          </a:p>
          <a:p>
            <a:pPr marL="0" indent="0">
              <a:buNone/>
            </a:pPr>
            <a:endParaRPr lang="en-US" sz="1600" dirty="0"/>
          </a:p>
          <a:p>
            <a:r>
              <a:rPr lang="en-US" sz="1600" dirty="0"/>
              <a:t>AABB standards: </a:t>
            </a:r>
          </a:p>
          <a:p>
            <a:pPr lvl="1"/>
            <a:r>
              <a:rPr lang="en-US" sz="1600" dirty="0"/>
              <a:t>are currently applied to AABB-Accredited facilities in more than 50 countries and other facilities to advance their quality and safety measures.</a:t>
            </a:r>
          </a:p>
          <a:p>
            <a:pPr lvl="1"/>
            <a:r>
              <a:rPr lang="en-US" sz="1600" dirty="0"/>
              <a:t>combine internationally accepted quality management system requirements with relevant technical requirements for each discipline.</a:t>
            </a:r>
          </a:p>
          <a:p>
            <a:pPr lvl="1"/>
            <a:r>
              <a:rPr lang="en-US" sz="1600" dirty="0"/>
              <a:t>are based on AABB’s quality system framework which leads the field in quality standards worldwide.</a:t>
            </a:r>
          </a:p>
          <a:p>
            <a:pPr lvl="1"/>
            <a:r>
              <a:rPr lang="en-US" sz="1600" dirty="0"/>
              <a:t>incorporate both technical and quality systems standards </a:t>
            </a:r>
          </a:p>
          <a:p>
            <a:pPr marL="457200" lvl="1" indent="0">
              <a:buNone/>
            </a:pPr>
            <a:endParaRPr lang="en-US" sz="1600" dirty="0"/>
          </a:p>
          <a:p>
            <a:r>
              <a:rPr lang="en-US" sz="1600" dirty="0"/>
              <a:t>Each edition of AABB's Standards are based on best medical practice, scientific data, principles associated with good manufacturing practices and quality assurance, and applicable regulations. </a:t>
            </a:r>
          </a:p>
        </p:txBody>
      </p:sp>
    </p:spTree>
    <p:extLst>
      <p:ext uri="{BB962C8B-B14F-4D97-AF65-F5344CB8AC3E}">
        <p14:creationId xmlns:p14="http://schemas.microsoft.com/office/powerpoint/2010/main" val="407588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35CA429-FD79-0A8D-CF62-91F63880DE8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F4150"/>
                </a:solidFill>
                <a:effectLst/>
                <a:uLnTx/>
                <a:uFillTx/>
                <a:latin typeface="Arial"/>
                <a:ea typeface="+mn-ea"/>
                <a:cs typeface="Arial"/>
              </a:rPr>
              <a:t>aabb.org | </a:t>
            </a:r>
            <a:fld id="{F444AADB-30E9-674A-B4EF-AEB5AAC956EC}" type="slidenum">
              <a:rPr kumimoji="0" lang="en-US" sz="1000" b="1" i="0" u="none" strike="noStrike" kern="1200" cap="none" spc="0" normalizeH="0" baseline="0" noProof="0" smtClean="0">
                <a:ln>
                  <a:noFill/>
                </a:ln>
                <a:solidFill>
                  <a:srgbClr val="1F415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000" b="1" i="0" u="none" strike="noStrike" kern="1200" cap="none" spc="0" normalizeH="0" baseline="0" noProof="0" dirty="0">
              <a:ln>
                <a:noFill/>
              </a:ln>
              <a:solidFill>
                <a:srgbClr val="1F4150"/>
              </a:solidFill>
              <a:effectLst/>
              <a:uLnTx/>
              <a:uFillTx/>
              <a:latin typeface="Arial"/>
              <a:ea typeface="+mn-ea"/>
              <a:cs typeface="Arial"/>
            </a:endParaRPr>
          </a:p>
        </p:txBody>
      </p:sp>
      <p:sp>
        <p:nvSpPr>
          <p:cNvPr id="5" name="Content Placeholder 4">
            <a:extLst>
              <a:ext uri="{FF2B5EF4-FFF2-40B4-BE49-F238E27FC236}">
                <a16:creationId xmlns:a16="http://schemas.microsoft.com/office/drawing/2014/main" id="{6A707C8A-4B62-1224-FAFC-B26C1EA841B7}"/>
              </a:ext>
            </a:extLst>
          </p:cNvPr>
          <p:cNvSpPr>
            <a:spLocks noGrp="1"/>
          </p:cNvSpPr>
          <p:nvPr>
            <p:ph idx="1"/>
          </p:nvPr>
        </p:nvSpPr>
        <p:spPr>
          <a:xfrm>
            <a:off x="457200" y="1417638"/>
            <a:ext cx="8229600" cy="4488179"/>
          </a:xfrm>
        </p:spPr>
        <p:txBody>
          <a:bodyPr>
            <a:normAutofit fontScale="92500" lnSpcReduction="10000"/>
          </a:bodyPr>
          <a:lstStyle/>
          <a:p>
            <a:r>
              <a:rPr lang="en-US" sz="1800" dirty="0"/>
              <a:t>All sets of AABB Standards are </a:t>
            </a:r>
            <a:r>
              <a:rPr lang="en-US" sz="1800" i="1" u="sng" dirty="0"/>
              <a:t>effective for two years </a:t>
            </a:r>
            <a:r>
              <a:rPr lang="en-US" sz="1800" dirty="0"/>
              <a:t>and represent requirements that must be implemented by AABB-accredited facilities. </a:t>
            </a:r>
          </a:p>
          <a:p>
            <a:endParaRPr lang="en-US" sz="1800" dirty="0"/>
          </a:p>
          <a:p>
            <a:r>
              <a:rPr lang="en-US" sz="1800" i="1" u="sng" dirty="0"/>
              <a:t>A requirement contains the word “shall,” which indicates that the statement is mandatory.</a:t>
            </a:r>
            <a:r>
              <a:rPr lang="en-US" sz="1800" dirty="0"/>
              <a:t> Failure to meet the requirement would constitute a nonconformance under the AABB Accreditation Program. </a:t>
            </a:r>
          </a:p>
          <a:p>
            <a:pPr marL="0" indent="0">
              <a:buNone/>
            </a:pPr>
            <a:endParaRPr lang="en-US" sz="1800" dirty="0"/>
          </a:p>
          <a:p>
            <a:r>
              <a:rPr lang="en-US" sz="1800" dirty="0"/>
              <a:t>There are rare instances in which a standard uses the term “may.” A statement that uses “may” is not a requirement.</a:t>
            </a:r>
          </a:p>
          <a:p>
            <a:pPr marL="0" indent="0">
              <a:buNone/>
            </a:pPr>
            <a:endParaRPr lang="en-US" sz="1800" dirty="0"/>
          </a:p>
          <a:p>
            <a:r>
              <a:rPr lang="en-US" sz="1800" i="1" u="sng" dirty="0"/>
              <a:t>When the pencil symbol precedes a standard, users are required to maintain a record of that activity in order to meet the standard.</a:t>
            </a:r>
          </a:p>
          <a:p>
            <a:pPr marL="0" indent="0">
              <a:buNone/>
            </a:pPr>
            <a:endParaRPr lang="en-US" sz="1800" dirty="0"/>
          </a:p>
          <a:p>
            <a:r>
              <a:rPr lang="en-US" sz="1800" dirty="0"/>
              <a:t>A requirement in the AABB Standards may be associated with a requirement in the U.S. Code of Federal Regulations (CFR). Unless the standard specifically requires users to follow the requirements in the CFR, the reference is for information only.</a:t>
            </a:r>
          </a:p>
        </p:txBody>
      </p:sp>
      <p:sp>
        <p:nvSpPr>
          <p:cNvPr id="8" name="Title 7">
            <a:extLst>
              <a:ext uri="{FF2B5EF4-FFF2-40B4-BE49-F238E27FC236}">
                <a16:creationId xmlns:a16="http://schemas.microsoft.com/office/drawing/2014/main" id="{712703B8-6314-8532-81D2-B350E7646837}"/>
              </a:ext>
            </a:extLst>
          </p:cNvPr>
          <p:cNvSpPr>
            <a:spLocks noGrp="1"/>
          </p:cNvSpPr>
          <p:nvPr>
            <p:ph type="title"/>
          </p:nvPr>
        </p:nvSpPr>
        <p:spPr/>
        <p:txBody>
          <a:bodyPr/>
          <a:lstStyle/>
          <a:p>
            <a:r>
              <a:rPr lang="en-US" dirty="0"/>
              <a:t>What are Standards</a:t>
            </a:r>
          </a:p>
        </p:txBody>
      </p:sp>
    </p:spTree>
    <p:extLst>
      <p:ext uri="{BB962C8B-B14F-4D97-AF65-F5344CB8AC3E}">
        <p14:creationId xmlns:p14="http://schemas.microsoft.com/office/powerpoint/2010/main" val="67528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12703B8-6314-8532-81D2-B350E7646837}"/>
              </a:ext>
            </a:extLst>
          </p:cNvPr>
          <p:cNvSpPr>
            <a:spLocks noGrp="1"/>
          </p:cNvSpPr>
          <p:nvPr>
            <p:ph type="title"/>
          </p:nvPr>
        </p:nvSpPr>
        <p:spPr/>
        <p:txBody>
          <a:bodyPr/>
          <a:lstStyle/>
          <a:p>
            <a:r>
              <a:rPr lang="en-US" dirty="0"/>
              <a:t>Quality System Essentials (QSEs)</a:t>
            </a:r>
          </a:p>
        </p:txBody>
      </p:sp>
      <p:sp>
        <p:nvSpPr>
          <p:cNvPr id="7" name="Slide Number Placeholder 6">
            <a:extLst>
              <a:ext uri="{FF2B5EF4-FFF2-40B4-BE49-F238E27FC236}">
                <a16:creationId xmlns:a16="http://schemas.microsoft.com/office/drawing/2014/main" id="{235CA429-FD79-0A8D-CF62-91F63880DE8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F4150"/>
                </a:solidFill>
                <a:effectLst/>
                <a:uLnTx/>
                <a:uFillTx/>
                <a:latin typeface="Arial"/>
                <a:ea typeface="+mn-ea"/>
                <a:cs typeface="Arial"/>
              </a:rPr>
              <a:t>aabb.org | </a:t>
            </a:r>
            <a:fld id="{F444AADB-30E9-674A-B4EF-AEB5AAC956EC}" type="slidenum">
              <a:rPr kumimoji="0" lang="en-US" sz="1000" b="1" i="0" u="none" strike="noStrike" kern="1200" cap="none" spc="0" normalizeH="0" baseline="0" noProof="0" smtClean="0">
                <a:ln>
                  <a:noFill/>
                </a:ln>
                <a:solidFill>
                  <a:srgbClr val="1F415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000" b="1" i="0" u="none" strike="noStrike" kern="1200" cap="none" spc="0" normalizeH="0" baseline="0" noProof="0" dirty="0">
              <a:ln>
                <a:noFill/>
              </a:ln>
              <a:solidFill>
                <a:srgbClr val="1F4150"/>
              </a:solidFill>
              <a:effectLst/>
              <a:uLnTx/>
              <a:uFillTx/>
              <a:latin typeface="Arial"/>
              <a:ea typeface="+mn-ea"/>
              <a:cs typeface="Arial"/>
            </a:endParaRPr>
          </a:p>
        </p:txBody>
      </p:sp>
      <p:sp>
        <p:nvSpPr>
          <p:cNvPr id="5" name="Content Placeholder 4">
            <a:extLst>
              <a:ext uri="{FF2B5EF4-FFF2-40B4-BE49-F238E27FC236}">
                <a16:creationId xmlns:a16="http://schemas.microsoft.com/office/drawing/2014/main" id="{6A707C8A-4B62-1224-FAFC-B26C1EA841B7}"/>
              </a:ext>
            </a:extLst>
          </p:cNvPr>
          <p:cNvSpPr>
            <a:spLocks noGrp="1"/>
          </p:cNvSpPr>
          <p:nvPr>
            <p:ph idx="1"/>
          </p:nvPr>
        </p:nvSpPr>
        <p:spPr>
          <a:xfrm>
            <a:off x="457200" y="1417638"/>
            <a:ext cx="8229600" cy="4670741"/>
          </a:xfrm>
        </p:spPr>
        <p:txBody>
          <a:bodyPr>
            <a:normAutofit fontScale="92500" lnSpcReduction="20000"/>
          </a:bodyPr>
          <a:lstStyle/>
          <a:p>
            <a:pPr marL="0" indent="0">
              <a:lnSpc>
                <a:spcPct val="110000"/>
              </a:lnSpc>
              <a:buNone/>
            </a:pPr>
            <a:r>
              <a:rPr lang="en-US" sz="1800" b="1" i="1" dirty="0"/>
              <a:t>QSE 1 – Organization </a:t>
            </a:r>
          </a:p>
          <a:p>
            <a:pPr marL="0" indent="0">
              <a:lnSpc>
                <a:spcPct val="110000"/>
              </a:lnSpc>
              <a:buNone/>
            </a:pPr>
            <a:r>
              <a:rPr lang="en-US" sz="1800" dirty="0"/>
              <a:t>QSE 2 – Resources</a:t>
            </a:r>
          </a:p>
          <a:p>
            <a:pPr marL="0" indent="0">
              <a:lnSpc>
                <a:spcPct val="110000"/>
              </a:lnSpc>
              <a:buNone/>
            </a:pPr>
            <a:r>
              <a:rPr lang="en-US" sz="1800" b="1" i="1" dirty="0"/>
              <a:t>QSE 3 – Equipment</a:t>
            </a:r>
          </a:p>
          <a:p>
            <a:pPr marL="0" indent="0">
              <a:lnSpc>
                <a:spcPct val="110000"/>
              </a:lnSpc>
              <a:buNone/>
            </a:pPr>
            <a:r>
              <a:rPr lang="en-US" sz="1800" b="1" i="1" dirty="0"/>
              <a:t>QSE 4 – Suppliers and Customers</a:t>
            </a:r>
          </a:p>
          <a:p>
            <a:pPr marL="0" indent="0">
              <a:lnSpc>
                <a:spcPct val="110000"/>
              </a:lnSpc>
              <a:buNone/>
            </a:pPr>
            <a:r>
              <a:rPr lang="en-US" sz="1800" b="1" i="1" dirty="0"/>
              <a:t>QSE 5 – Process Control:</a:t>
            </a:r>
          </a:p>
          <a:p>
            <a:pPr marL="0" indent="0">
              <a:lnSpc>
                <a:spcPct val="110000"/>
              </a:lnSpc>
              <a:buNone/>
            </a:pPr>
            <a:r>
              <a:rPr lang="en-US" sz="1800" b="1" i="1" dirty="0"/>
              <a:t>		Out of Hospital Activities</a:t>
            </a:r>
          </a:p>
          <a:p>
            <a:pPr marL="0" indent="0">
              <a:lnSpc>
                <a:spcPct val="110000"/>
              </a:lnSpc>
              <a:buNone/>
            </a:pPr>
            <a:r>
              <a:rPr lang="en-US" sz="1800" b="1" i="1" dirty="0"/>
              <a:t>		Prehospital Activities	  </a:t>
            </a:r>
          </a:p>
          <a:p>
            <a:pPr marL="0" indent="0">
              <a:lnSpc>
                <a:spcPct val="110000"/>
              </a:lnSpc>
              <a:buNone/>
            </a:pPr>
            <a:r>
              <a:rPr lang="en-US" sz="1800" dirty="0"/>
              <a:t>QSE 6 – Documents and Records</a:t>
            </a:r>
          </a:p>
          <a:p>
            <a:pPr marL="0" indent="0">
              <a:lnSpc>
                <a:spcPct val="110000"/>
              </a:lnSpc>
              <a:buNone/>
            </a:pPr>
            <a:r>
              <a:rPr lang="en-US" sz="1800" b="1" i="1" dirty="0"/>
              <a:t>QSE 7 – Deviations, Nonconformances, and Adverse Events</a:t>
            </a:r>
          </a:p>
          <a:p>
            <a:pPr marL="0" indent="0">
              <a:lnSpc>
                <a:spcPct val="110000"/>
              </a:lnSpc>
              <a:buNone/>
            </a:pPr>
            <a:r>
              <a:rPr lang="en-US" sz="1800" dirty="0"/>
              <a:t>QSE 8 – Internal and External Assessments</a:t>
            </a:r>
          </a:p>
          <a:p>
            <a:pPr marL="0" indent="0">
              <a:lnSpc>
                <a:spcPct val="110000"/>
              </a:lnSpc>
              <a:buNone/>
            </a:pPr>
            <a:r>
              <a:rPr lang="en-US" sz="1800" dirty="0"/>
              <a:t>QSE 9 – Process Improvement</a:t>
            </a:r>
          </a:p>
          <a:p>
            <a:pPr marL="0" indent="0">
              <a:lnSpc>
                <a:spcPct val="110000"/>
              </a:lnSpc>
              <a:buNone/>
            </a:pPr>
            <a:r>
              <a:rPr lang="en-US" sz="1800" dirty="0"/>
              <a:t>QSE 10 – Facilities and Safety</a:t>
            </a:r>
          </a:p>
          <a:p>
            <a:pPr marL="0" indent="0">
              <a:buNone/>
            </a:pPr>
            <a:endParaRPr lang="en-US" sz="1800" dirty="0"/>
          </a:p>
          <a:p>
            <a:pPr marL="0" indent="0">
              <a:buNone/>
            </a:pPr>
            <a:r>
              <a:rPr lang="en-US" sz="1800" dirty="0"/>
              <a:t>Glossary</a:t>
            </a:r>
          </a:p>
          <a:p>
            <a:pPr marL="0" indent="0">
              <a:buNone/>
            </a:pPr>
            <a:endParaRPr lang="en-US" sz="1800" dirty="0"/>
          </a:p>
          <a:p>
            <a:pPr marL="0" indent="0">
              <a:buNone/>
            </a:pPr>
            <a:r>
              <a:rPr lang="en-US" sz="1800" dirty="0"/>
              <a:t>*Guidance</a:t>
            </a:r>
          </a:p>
          <a:p>
            <a:pPr marL="0" indent="0">
              <a:buNone/>
            </a:pPr>
            <a:endParaRPr lang="en-US" sz="1800" dirty="0"/>
          </a:p>
        </p:txBody>
      </p:sp>
      <p:pic>
        <p:nvPicPr>
          <p:cNvPr id="4" name="Picture 3">
            <a:extLst>
              <a:ext uri="{FF2B5EF4-FFF2-40B4-BE49-F238E27FC236}">
                <a16:creationId xmlns:a16="http://schemas.microsoft.com/office/drawing/2014/main" id="{A1FB3992-D60C-9264-844E-72118124F38C}"/>
              </a:ext>
            </a:extLst>
          </p:cNvPr>
          <p:cNvPicPr>
            <a:picLocks noChangeAspect="1"/>
          </p:cNvPicPr>
          <p:nvPr/>
        </p:nvPicPr>
        <p:blipFill>
          <a:blip r:embed="rId2"/>
          <a:stretch>
            <a:fillRect/>
          </a:stretch>
        </p:blipFill>
        <p:spPr>
          <a:xfrm>
            <a:off x="2124075" y="5064353"/>
            <a:ext cx="6324600" cy="1184808"/>
          </a:xfrm>
          <a:prstGeom prst="rect">
            <a:avLst/>
          </a:prstGeom>
          <a:ln w="19050">
            <a:solidFill>
              <a:schemeClr val="tx1"/>
            </a:solidFill>
          </a:ln>
        </p:spPr>
      </p:pic>
    </p:spTree>
    <p:extLst>
      <p:ext uri="{BB962C8B-B14F-4D97-AF65-F5344CB8AC3E}">
        <p14:creationId xmlns:p14="http://schemas.microsoft.com/office/powerpoint/2010/main" val="1219325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12703B8-6314-8532-81D2-B350E7646837}"/>
              </a:ext>
            </a:extLst>
          </p:cNvPr>
          <p:cNvSpPr>
            <a:spLocks noGrp="1"/>
          </p:cNvSpPr>
          <p:nvPr>
            <p:ph type="title"/>
          </p:nvPr>
        </p:nvSpPr>
        <p:spPr>
          <a:xfrm>
            <a:off x="390525" y="332108"/>
            <a:ext cx="8229600" cy="1143000"/>
          </a:xfrm>
        </p:spPr>
        <p:txBody>
          <a:bodyPr>
            <a:normAutofit fontScale="90000"/>
          </a:bodyPr>
          <a:lstStyle/>
          <a:p>
            <a:r>
              <a:rPr lang="en-US" dirty="0"/>
              <a:t>Transfusion Administration Service (TAS) – </a:t>
            </a:r>
            <a:br>
              <a:rPr lang="en-US" dirty="0"/>
            </a:br>
            <a:r>
              <a:rPr lang="en-US" sz="1300" dirty="0"/>
              <a:t>A service provider responsible for receiving and transmitting orders of blood for transfusion, transporting blood to the transfusion site, performing the transfusion, monitoring the patient during transfusion, reporting outcomes, and ensuring the traceability of the unit is maintained. </a:t>
            </a:r>
            <a:br>
              <a:rPr lang="en-US" sz="1300" dirty="0"/>
            </a:br>
            <a:endParaRPr lang="en-US" sz="1300" dirty="0"/>
          </a:p>
        </p:txBody>
      </p:sp>
      <p:sp>
        <p:nvSpPr>
          <p:cNvPr id="7" name="Slide Number Placeholder 6">
            <a:extLst>
              <a:ext uri="{FF2B5EF4-FFF2-40B4-BE49-F238E27FC236}">
                <a16:creationId xmlns:a16="http://schemas.microsoft.com/office/drawing/2014/main" id="{235CA429-FD79-0A8D-CF62-91F63880DE8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F4150"/>
                </a:solidFill>
                <a:effectLst/>
                <a:uLnTx/>
                <a:uFillTx/>
                <a:latin typeface="Arial"/>
                <a:ea typeface="+mn-ea"/>
                <a:cs typeface="Arial"/>
              </a:rPr>
              <a:t>aabb.org | </a:t>
            </a:r>
            <a:fld id="{F444AADB-30E9-674A-B4EF-AEB5AAC956EC}" type="slidenum">
              <a:rPr kumimoji="0" lang="en-US" sz="1000" b="1" i="0" u="none" strike="noStrike" kern="1200" cap="none" spc="0" normalizeH="0" baseline="0" noProof="0" smtClean="0">
                <a:ln>
                  <a:noFill/>
                </a:ln>
                <a:solidFill>
                  <a:srgbClr val="1F415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000" b="1" i="0" u="none" strike="noStrike" kern="1200" cap="none" spc="0" normalizeH="0" baseline="0" noProof="0" dirty="0">
              <a:ln>
                <a:noFill/>
              </a:ln>
              <a:solidFill>
                <a:srgbClr val="1F4150"/>
              </a:solidFill>
              <a:effectLst/>
              <a:uLnTx/>
              <a:uFillTx/>
              <a:latin typeface="Arial"/>
              <a:ea typeface="+mn-ea"/>
              <a:cs typeface="Arial"/>
            </a:endParaRPr>
          </a:p>
        </p:txBody>
      </p:sp>
      <p:pic>
        <p:nvPicPr>
          <p:cNvPr id="3" name="Picture 2">
            <a:extLst>
              <a:ext uri="{FF2B5EF4-FFF2-40B4-BE49-F238E27FC236}">
                <a16:creationId xmlns:a16="http://schemas.microsoft.com/office/drawing/2014/main" id="{AB3522A8-3FDB-0984-0B75-D25B3C73BF95}"/>
              </a:ext>
            </a:extLst>
          </p:cNvPr>
          <p:cNvPicPr>
            <a:picLocks noChangeAspect="1"/>
          </p:cNvPicPr>
          <p:nvPr/>
        </p:nvPicPr>
        <p:blipFill>
          <a:blip r:embed="rId2"/>
          <a:stretch>
            <a:fillRect/>
          </a:stretch>
        </p:blipFill>
        <p:spPr>
          <a:xfrm>
            <a:off x="764359" y="1570038"/>
            <a:ext cx="7481931" cy="4573587"/>
          </a:xfrm>
          <a:prstGeom prst="rect">
            <a:avLst/>
          </a:prstGeom>
          <a:ln w="19050">
            <a:solidFill>
              <a:schemeClr val="tx1"/>
            </a:solidFill>
          </a:ln>
        </p:spPr>
      </p:pic>
    </p:spTree>
    <p:extLst>
      <p:ext uri="{BB962C8B-B14F-4D97-AF65-F5344CB8AC3E}">
        <p14:creationId xmlns:p14="http://schemas.microsoft.com/office/powerpoint/2010/main" val="4057288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ABB-PresentationTemplate-Standard-Light" id="{701239D8-21EB-EA4B-815E-5CEF1413628E}" vid="{179FC9C4-0B20-0742-91DC-EB7F4D0B05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1BF04A2ADBDCB4590C69CD6BF13A10B" ma:contentTypeVersion="12" ma:contentTypeDescription="Create a new document." ma:contentTypeScope="" ma:versionID="dcb8d414b073383da9bf24d0df597ea3">
  <xsd:schema xmlns:xsd="http://www.w3.org/2001/XMLSchema" xmlns:xs="http://www.w3.org/2001/XMLSchema" xmlns:p="http://schemas.microsoft.com/office/2006/metadata/properties" xmlns:ns2="833a30b2-b9d4-4e3c-a01a-1adb91da3fa9" xmlns:ns3="f1e4fbb4-7773-4884-912c-e71cc8e0b3d1" targetNamespace="http://schemas.microsoft.com/office/2006/metadata/properties" ma:root="true" ma:fieldsID="abf3a2efb92a5cb583491d1fd725c78b" ns2:_="" ns3:_="">
    <xsd:import namespace="833a30b2-b9d4-4e3c-a01a-1adb91da3fa9"/>
    <xsd:import namespace="f1e4fbb4-7773-4884-912c-e71cc8e0b3d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3a30b2-b9d4-4e3c-a01a-1adb91da3f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e4fbb4-7773-4884-912c-e71cc8e0b3d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DAAC50-2623-48D5-8DC3-1B5061B63FB6}">
  <ds:schemaRefs>
    <ds:schemaRef ds:uri="http://schemas.microsoft.com/sharepoint/v3/contenttype/forms"/>
  </ds:schemaRefs>
</ds:datastoreItem>
</file>

<file path=customXml/itemProps2.xml><?xml version="1.0" encoding="utf-8"?>
<ds:datastoreItem xmlns:ds="http://schemas.openxmlformats.org/officeDocument/2006/customXml" ds:itemID="{7491BB87-D5F8-4202-BCB1-D7BEE6A8E188}">
  <ds:schemaRefs>
    <ds:schemaRef ds:uri="http://www.w3.org/XML/1998/namespace"/>
    <ds:schemaRef ds:uri="http://purl.org/dc/dcmitype/"/>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purl.org/dc/terms/"/>
    <ds:schemaRef ds:uri="http://schemas.openxmlformats.org/package/2006/metadata/core-properties"/>
    <ds:schemaRef ds:uri="469eb4a3-20d6-48b3-b975-85858b529567"/>
  </ds:schemaRefs>
</ds:datastoreItem>
</file>

<file path=customXml/itemProps3.xml><?xml version="1.0" encoding="utf-8"?>
<ds:datastoreItem xmlns:ds="http://schemas.openxmlformats.org/officeDocument/2006/customXml" ds:itemID="{8E41B523-963C-4AC6-8FAC-F5F11BAAB2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3a30b2-b9d4-4e3c-a01a-1adb91da3fa9"/>
    <ds:schemaRef ds:uri="f1e4fbb4-7773-4884-912c-e71cc8e0b3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AABB-PresentationTemplate-Standard-Light</Template>
  <TotalTime>1496</TotalTime>
  <Words>1115</Words>
  <Application>Microsoft Office PowerPoint</Application>
  <PresentationFormat>On-screen Show (4:3)</PresentationFormat>
  <Paragraphs>147</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Update - 1st Edition Scheduled Out of Hospital and Emergency Prehospital Transfusion Services</vt:lpstr>
      <vt:lpstr>Who is AABB? </vt:lpstr>
      <vt:lpstr>In The Beginning </vt:lpstr>
      <vt:lpstr>Charge By Board of Directors</vt:lpstr>
      <vt:lpstr>Committee Members</vt:lpstr>
      <vt:lpstr>What are Standards</vt:lpstr>
      <vt:lpstr>What are Standards</vt:lpstr>
      <vt:lpstr>Quality System Essentials (QSEs)</vt:lpstr>
      <vt:lpstr>Transfusion Administration Service (TAS) –  A service provider responsible for receiving and transmitting orders of blood for transfusion, transporting blood to the transfusion site, performing the transfusion, monitoring the patient during transfusion, reporting outcomes, and ensuring the traceability of the unit is maintained.  </vt:lpstr>
      <vt:lpstr>Timeline</vt:lpstr>
      <vt:lpstr>So……What’s Next?</vt:lpstr>
      <vt:lpstr>What is Accreditation?</vt:lpstr>
      <vt:lpstr>Audra L. Taylor Vice President, Blood Operations at STB&amp;T Audra.Taylor@southtexasblood.org</vt:lpstr>
    </vt:vector>
  </TitlesOfParts>
  <Company>13seventy-nine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B. Williams</dc:creator>
  <cp:lastModifiedBy>Audra Taylor</cp:lastModifiedBy>
  <cp:revision>15</cp:revision>
  <dcterms:created xsi:type="dcterms:W3CDTF">2021-10-26T17:51:08Z</dcterms:created>
  <dcterms:modified xsi:type="dcterms:W3CDTF">2024-10-07T12:03:29Z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0x010100B1BF04A2ADBDCB4590C69CD6BF13A10B</vt:lpwstr>
  </property>
  <property fmtid="{D5CDD505-2E9C-101B-9397-08002B2CF9AE}" pid="3" name="_dlc_DocIdItemGuid">
    <vt:lpwstr>241ff989-b7dd-4419-b495-cac79ede3029</vt:lpwstr>
  </property>
</Properties>
</file>