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431" r:id="rId3"/>
    <p:sldId id="2416" r:id="rId4"/>
    <p:sldId id="2418" r:id="rId5"/>
    <p:sldId id="2414" r:id="rId6"/>
    <p:sldId id="2410" r:id="rId7"/>
    <p:sldId id="2420" r:id="rId8"/>
    <p:sldId id="2421" r:id="rId9"/>
    <p:sldId id="2419" r:id="rId10"/>
    <p:sldId id="2430" r:id="rId11"/>
    <p:sldId id="2424" r:id="rId12"/>
    <p:sldId id="2425" r:id="rId13"/>
    <p:sldId id="2426" r:id="rId14"/>
    <p:sldId id="2427" r:id="rId15"/>
    <p:sldId id="2428" r:id="rId16"/>
    <p:sldId id="239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1"/>
    <p:restoredTop sz="59969"/>
  </p:normalViewPr>
  <p:slideViewPr>
    <p:cSldViewPr snapToGrid="0" snapToObjects="1">
      <p:cViewPr varScale="1">
        <p:scale>
          <a:sx n="58" d="100"/>
          <a:sy n="58" d="100"/>
        </p:scale>
        <p:origin x="11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1F594-6837-7247-A026-21058C1B68D6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D848E-1943-2149-9861-117F85E2B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548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Primary, body speeds up, </a:t>
            </a:r>
            <a:r>
              <a:rPr lang="en-GB" dirty="0" err="1"/>
              <a:t>ie</a:t>
            </a:r>
            <a:r>
              <a:rPr lang="en-GB" dirty="0"/>
              <a:t> the “jump” WHEN SOMEONE JUMPS OUT Is nothing you can’t  do much about it. Secondary is the other stuff.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DF3994-A4AD-9E4E-9EB5-58795A7B279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441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Meaningful social connections . People withdraw and that a bad thing. Especially if shame/ guilt/ anger</a:t>
            </a:r>
          </a:p>
          <a:p>
            <a:endParaRPr lang="en-GB" dirty="0"/>
          </a:p>
          <a:p>
            <a:r>
              <a:rPr lang="en-GB" dirty="0" err="1"/>
              <a:t>Lonliness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5E964-D99E-458E-987D-AA13D407435B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075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Twith</a:t>
            </a:r>
            <a:r>
              <a:rPr lang="en-GB" dirty="0"/>
              <a:t> an athlete the most important part of the training session is the recovery session.</a:t>
            </a:r>
          </a:p>
          <a:p>
            <a:endParaRPr lang="en-GB" dirty="0"/>
          </a:p>
          <a:p>
            <a:r>
              <a:rPr lang="en-GB" dirty="0"/>
              <a:t>Burnout is lack </a:t>
            </a:r>
            <a:r>
              <a:rPr lang="en-GB"/>
              <a:t>of recovery </a:t>
            </a:r>
            <a:r>
              <a:rPr lang="en-GB" dirty="0"/>
              <a:t>time and that is organisation.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DF3994-A4AD-9E4E-9EB5-58795A7B279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51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Should be able to take in the big picture. But body narrows down and assume where the “threat is coming from:” and that could be wrong. </a:t>
            </a:r>
          </a:p>
          <a:p>
            <a:r>
              <a:rPr lang="en-GB" dirty="0"/>
              <a:t>Drawn down the rabbit hole. </a:t>
            </a:r>
          </a:p>
          <a:p>
            <a:r>
              <a:rPr lang="en-GB" dirty="0"/>
              <a:t>Therefore focussing he energy in the wrong area.</a:t>
            </a:r>
          </a:p>
          <a:p>
            <a:endParaRPr lang="en-GB" dirty="0"/>
          </a:p>
          <a:p>
            <a:r>
              <a:rPr lang="en-GB" dirty="0"/>
              <a:t>Can’t fight the  physical </a:t>
            </a:r>
            <a:r>
              <a:rPr lang="en-GB" dirty="0" err="1"/>
              <a:t>ie</a:t>
            </a:r>
            <a:r>
              <a:rPr lang="en-GB" dirty="0"/>
              <a:t> heart rate goes up. But vision focuses </a:t>
            </a:r>
          </a:p>
          <a:p>
            <a:endParaRPr lang="en-GB" dirty="0"/>
          </a:p>
          <a:p>
            <a:r>
              <a:rPr lang="en-GB" dirty="0"/>
              <a:t>Learn not to be sucked down the rabbit hole.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DF3994-A4AD-9E4E-9EB5-58795A7B279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444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Prevent downward spiral.</a:t>
            </a:r>
          </a:p>
          <a:p>
            <a:endParaRPr lang="en-GB" dirty="0"/>
          </a:p>
          <a:p>
            <a:r>
              <a:rPr lang="en-GB" dirty="0"/>
              <a:t>Train to do our job and then train under pressure, but allow reflection. Time to process the </a:t>
            </a:r>
            <a:r>
              <a:rPr lang="en-GB" dirty="0" err="1"/>
              <a:t>informatoin</a:t>
            </a:r>
            <a:r>
              <a:rPr lang="en-GB" dirty="0"/>
              <a:t> between lessons.</a:t>
            </a:r>
          </a:p>
          <a:p>
            <a:endParaRPr lang="en-GB" dirty="0"/>
          </a:p>
          <a:p>
            <a:r>
              <a:rPr lang="en-GB" dirty="0"/>
              <a:t>When you go to bed and the problem becomes </a:t>
            </a:r>
            <a:r>
              <a:rPr lang="en-GB" dirty="0" err="1"/>
              <a:t>aparengt</a:t>
            </a:r>
            <a:r>
              <a:rPr lang="en-GB" dirty="0"/>
              <a:t> in your sleep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DF3994-A4AD-9E4E-9EB5-58795A7B279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54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Challenge unwanted appraisals of stress</a:t>
            </a:r>
          </a:p>
          <a:p>
            <a:endParaRPr lang="en-GB" dirty="0"/>
          </a:p>
          <a:p>
            <a:r>
              <a:rPr lang="en-GB" dirty="0"/>
              <a:t>Different physical patterns of stress response – challenge or threat. CV reactivity – cardiac output, vascular resistance – how hard to get to muscles</a:t>
            </a:r>
          </a:p>
          <a:p>
            <a:r>
              <a:rPr lang="en-GB" dirty="0"/>
              <a:t>Challenge – increase in output, decrease in resistance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Threat – no change in output, increase in resistance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Challenge – better performance than threat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Challenge state – approach state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Threat – avoidance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Understanding the stress response is to understand that we are primed to react in this way, high arousal is automatic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Suppressing anxiety and attempting to express inauthentic emotions is energetically costly – body budget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Reappraising – lower cost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5E964-D99E-458E-987D-AA13D407435B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563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Posture - Diaphragm needs space to create the vacuum to draw in air. Extend neck, drop shoulders</a:t>
            </a:r>
          </a:p>
          <a:p>
            <a:r>
              <a:rPr lang="en-GB" dirty="0"/>
              <a:t>Pattern – breathing is from chest down, not up – so not with shoulders. Expand belly – fill out, not up</a:t>
            </a:r>
          </a:p>
          <a:p>
            <a:r>
              <a:rPr lang="en-GB" dirty="0"/>
              <a:t>Pace – 2 types: Rapid 2 part double inhale, slower single exhale, engages phrenic nerve – powerful calming effect when experiencing emotional arousal.</a:t>
            </a:r>
          </a:p>
          <a:p>
            <a:r>
              <a:rPr lang="en-GB" dirty="0"/>
              <a:t>6 breaths per minute – 5secs in 5 out – addresses imbalance and activates parasympathetic system – when in state of anticipation.</a:t>
            </a:r>
          </a:p>
          <a:p>
            <a:r>
              <a:rPr lang="en-GB" dirty="0"/>
              <a:t>Paused – rhythm, box breathing – stimulates parasympathetic system</a:t>
            </a:r>
          </a:p>
          <a:p>
            <a:r>
              <a:rPr lang="en-GB" dirty="0"/>
              <a:t>3 times a day </a:t>
            </a:r>
          </a:p>
          <a:p>
            <a:endParaRPr lang="en-GB" dirty="0"/>
          </a:p>
          <a:p>
            <a:r>
              <a:rPr lang="en-GB" dirty="0"/>
              <a:t>So as you stress, vision narrows down.</a:t>
            </a:r>
          </a:p>
          <a:p>
            <a:endParaRPr lang="en-GB" dirty="0"/>
          </a:p>
          <a:p>
            <a:r>
              <a:rPr lang="en-GB" dirty="0"/>
              <a:t>Look up. look at something in the distance, then </a:t>
            </a:r>
            <a:r>
              <a:rPr lang="en-GB" dirty="0" err="1"/>
              <a:t>relaxand</a:t>
            </a:r>
            <a:r>
              <a:rPr lang="en-GB" dirty="0"/>
              <a:t> look at the periphery.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D848E-1943-2149-9861-117F85E2BEF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547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Themes to discuss as we take on stressors. </a:t>
            </a:r>
            <a:r>
              <a:rPr lang="en-GB" dirty="0" err="1"/>
              <a:t>Ie</a:t>
            </a:r>
            <a:r>
              <a:rPr lang="en-GB" dirty="0"/>
              <a:t> planning about what you might experience</a:t>
            </a:r>
          </a:p>
          <a:p>
            <a:r>
              <a:rPr lang="en-GB" dirty="0"/>
              <a:t>Rule of P’s</a:t>
            </a:r>
          </a:p>
          <a:p>
            <a:endParaRPr lang="en-GB" dirty="0"/>
          </a:p>
          <a:p>
            <a:r>
              <a:rPr lang="en-GB" dirty="0"/>
              <a:t>Shared mental model</a:t>
            </a:r>
          </a:p>
          <a:p>
            <a:endParaRPr lang="en-GB" dirty="0"/>
          </a:p>
          <a:p>
            <a:r>
              <a:rPr lang="en-GB" dirty="0"/>
              <a:t>Gives you a point of reference to make sense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5E964-D99E-458E-987D-AA13D407435B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566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Ecognising</a:t>
            </a:r>
            <a:r>
              <a:rPr lang="en-GB" dirty="0"/>
              <a:t> you can do it yourself  first. DO the basics well for your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5E964-D99E-458E-987D-AA13D407435B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869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 true to your self.</a:t>
            </a:r>
          </a:p>
          <a:p>
            <a:endParaRPr lang="en-GB" dirty="0"/>
          </a:p>
          <a:p>
            <a:r>
              <a:rPr lang="en-GB" dirty="0"/>
              <a:t>It may not be helpful. Rumination is normal, if </a:t>
            </a:r>
            <a:r>
              <a:rPr lang="en-GB" dirty="0" err="1"/>
              <a:t>yu</a:t>
            </a:r>
            <a:r>
              <a:rPr lang="en-GB" dirty="0"/>
              <a:t> overdo it your losing focus or </a:t>
            </a:r>
            <a:r>
              <a:rPr lang="en-GB" dirty="0" err="1"/>
              <a:t>reilaince</a:t>
            </a:r>
            <a:r>
              <a:rPr lang="en-GB" dirty="0"/>
              <a:t> </a:t>
            </a:r>
            <a:r>
              <a:rPr lang="en-GB" dirty="0" err="1"/>
              <a:t>oif</a:t>
            </a:r>
            <a:r>
              <a:rPr lang="en-GB" dirty="0"/>
              <a:t> fading.</a:t>
            </a:r>
          </a:p>
          <a:p>
            <a:endParaRPr lang="en-GB" dirty="0"/>
          </a:p>
          <a:p>
            <a:r>
              <a:rPr lang="en-GB" dirty="0"/>
              <a:t>We know how are team work, if we see someone odd we worry. Same is true with inner </a:t>
            </a:r>
            <a:r>
              <a:rPr lang="en-GB" dirty="0" err="1"/>
              <a:t>dialoge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Recognise your own profile. You need to know yourself to help your self.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5E964-D99E-458E-987D-AA13D407435B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398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Transition between work and domestic life.</a:t>
            </a:r>
          </a:p>
          <a:p>
            <a:endParaRPr lang="en-GB" dirty="0"/>
          </a:p>
          <a:p>
            <a:r>
              <a:rPr lang="en-GB" dirty="0"/>
              <a:t>Whiz through these. </a:t>
            </a:r>
          </a:p>
          <a:p>
            <a:endParaRPr lang="en-GB" dirty="0"/>
          </a:p>
          <a:p>
            <a:r>
              <a:rPr lang="en-GB" dirty="0"/>
              <a:t>Turn off soldier/ doctor to become father/ husband etc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5E964-D99E-458E-987D-AA13D407435B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738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87589-E40B-F444-8476-E25F01F0D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8360" y="1006026"/>
            <a:ext cx="9144000" cy="2387600"/>
          </a:xfrm>
          <a:solidFill>
            <a:srgbClr val="7030A0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6AC3F9-775D-6848-B68B-E1956FAC5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8360" y="3393626"/>
            <a:ext cx="9144000" cy="1655762"/>
          </a:xfrm>
          <a:solidFill>
            <a:srgbClr val="7030A0"/>
          </a:solidFill>
        </p:spPr>
        <p:txBody>
          <a:bodyPr anchor="b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A3627-8254-184A-819D-643B28EA0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840-974C-D547-A63E-B0529AE24524}" type="datetime1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64629-8A37-814E-B01F-2D17525D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3CEA7-E2D2-2240-B4BF-4AF121CD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44B94-292D-8342-9E9D-DEAF1B555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1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0381-96F7-ED4B-A6FB-079A4FADE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8129"/>
            <a:ext cx="10515600" cy="118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AD75B-9D8C-6E48-BE42-3B6B21177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7617B-AF05-E048-AAF0-40531D147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515-59E2-F14F-AAAB-2ED4792C2346}" type="datetime1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E851B-F264-3948-84A4-677202277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91EB7-DBD0-0F48-8FD3-2385A5E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44B94-292D-8342-9E9D-DEAF1B555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25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7349F-A0F0-0441-90AF-D5948424C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9" y="1184805"/>
            <a:ext cx="7325783" cy="2852737"/>
          </a:xfrm>
          <a:solidFill>
            <a:srgbClr val="7030A0"/>
          </a:solidFill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EAA97-4C15-8D40-85CB-2A13C61E0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44949" y="4037542"/>
            <a:ext cx="7325783" cy="1500187"/>
          </a:xfrm>
          <a:solidFill>
            <a:srgbClr val="7030A0"/>
          </a:solidFill>
        </p:spPr>
        <p:txBody>
          <a:bodyPr anchor="b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4A8A5-B64E-5641-9753-DCB505197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836D-4F2A-024B-873C-F7A4D4EC7744}" type="datetime1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BC54B-32D3-9E4B-8B2E-5B13114D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9A164-879B-4542-B3BA-7838174E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44B94-292D-8342-9E9D-DEAF1B555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44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48E24-4674-FF40-A447-AADCF80D3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8129"/>
            <a:ext cx="10515600" cy="118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78BCF-F195-6B47-B3ED-2DE66834B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95515"/>
            <a:ext cx="5181600" cy="40814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1CDDA-7CFD-F043-BA63-EC2FB979A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95515"/>
            <a:ext cx="5181600" cy="40814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FCACE-7C4F-9343-AE3E-88CA158E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192-7946-FC43-A2CF-8AD4251929FF}" type="datetime1">
              <a:rPr lang="en-GB" smtClean="0"/>
              <a:t>05/10/2024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8ECFC-72DE-A449-9865-FBB9F6710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657E4B-86CA-0042-97CC-F5EBAC8C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44B94-292D-8342-9E9D-DEAF1B555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09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304B-C9DF-BE47-8CE2-782E5A90F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5D5ED2-93AA-B14B-8C3F-1748BA0B3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E8A6-D4BF-D241-9D6D-5A1BA0504DB7}" type="datetime1">
              <a:rPr lang="en-GB" smtClean="0"/>
              <a:t>05/10/2024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2128-7F3D-4747-B69A-F071276B8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C37AE-000C-6F48-A055-ECBE8311B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44B94-292D-8342-9E9D-DEAF1B555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9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80A3B6-4C96-684B-B97E-B69833FF0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01A3-5C22-CE42-8881-F5B01EA996DA}" type="datetime1">
              <a:rPr lang="en-GB" smtClean="0"/>
              <a:t>05/10/2024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805A07-8DBC-C140-B3BB-344662C9B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865D8-0154-C445-AFE6-8C704BA5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44B94-292D-8342-9E9D-DEAF1B555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59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2" y="958850"/>
            <a:ext cx="10515600" cy="731838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Text and image slide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CBD7C-D988-4682-B402-893F85B5959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4" y="1825629"/>
            <a:ext cx="5162551" cy="4073525"/>
          </a:xfrm>
          <a:prstGeom prst="rect">
            <a:avLst/>
          </a:prstGeom>
        </p:spPr>
        <p:txBody>
          <a:bodyPr/>
          <a:lstStyle>
            <a:lvl1pPr marL="128590" marR="0" indent="-128590" algn="l" defTabSz="514357" rtl="0" eaLnBrk="1" fontAlgn="auto" latinLnBrk="0" hangingPunct="1">
              <a:lnSpc>
                <a:spcPct val="90000"/>
              </a:lnSpc>
              <a:spcBef>
                <a:spcPts val="564"/>
              </a:spcBef>
              <a:spcAft>
                <a:spcPts val="0"/>
              </a:spcAft>
              <a:buClrTx/>
              <a:buSzTx/>
              <a:buFont typeface="HelveticaNeueLT Std" panose="020B0604020202020204" pitchFamily="34" charset="0"/>
              <a:buChar char="–"/>
              <a:tabLst/>
              <a:defRPr lang="en-US" sz="12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21472" marR="0" indent="-182168" algn="l" defTabSz="514357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 typeface="HelveticaNeueLT Std" panose="020B0604020202020204" pitchFamily="34" charset="0"/>
              <a:buChar char="–"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128590" marR="0" lvl="0" indent="-128590" algn="l" defTabSz="514357" rtl="0" eaLnBrk="1" fontAlgn="auto" latinLnBrk="0" hangingPunct="1">
              <a:lnSpc>
                <a:spcPct val="90000"/>
              </a:lnSpc>
              <a:spcBef>
                <a:spcPts val="564"/>
              </a:spcBef>
              <a:spcAft>
                <a:spcPts val="0"/>
              </a:spcAft>
              <a:buClrTx/>
              <a:buSzTx/>
              <a:buFont typeface="HelveticaNeueLT Std" panose="020B0604020202020204" pitchFamily="34" charset="0"/>
              <a:buChar char="–"/>
              <a:tabLst/>
            </a:pPr>
            <a:r>
              <a:rPr lang="en-US"/>
              <a:t>First level</a:t>
            </a:r>
          </a:p>
          <a:p>
            <a:pPr marL="321472" marR="0" lvl="1" indent="-182168" algn="l" defTabSz="514357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 typeface="HelveticaNeueLT Std" panose="020B0604020202020204" pitchFamily="34" charset="0"/>
              <a:buChar char="–"/>
              <a:tabLst/>
              <a:defRPr/>
            </a:pPr>
            <a:r>
              <a:rPr lang="en-US"/>
              <a:t>Tab forward to second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91253" y="1844678"/>
            <a:ext cx="5126039" cy="4073525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00"/>
            </a:lvl1pPr>
          </a:lstStyle>
          <a:p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049001" y="6446523"/>
            <a:ext cx="6705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140342A-434F-4AB3-8A4E-61E1B8090664}" type="slidenum">
              <a:rPr lang="en-GB" sz="700" smtClean="0">
                <a:solidFill>
                  <a:schemeClr val="tx1"/>
                </a:solidFill>
              </a:rPr>
              <a:pPr algn="r"/>
              <a:t>‹#›</a:t>
            </a:fld>
            <a:endParaRPr lang="en-GB" sz="7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1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60ECFB-8020-9D48-9C05-275012BF4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8129"/>
            <a:ext cx="10515600" cy="118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918DE-EE99-9B41-A726-54E4C0B47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84907"/>
            <a:ext cx="10515600" cy="3941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75701-E652-F649-8982-BB997AA89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7FD1B-3B98-E84F-8704-EC3DE1D3950B}" type="datetime1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0B98D-2ACC-2147-B7DF-5933B887A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CCD01-01EF-0045-B5CA-1252346E6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44B94-292D-8342-9E9D-DEAF1B55524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C0D987-4107-0B48-B916-7E18469703A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308" y="195099"/>
            <a:ext cx="3505761" cy="44948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C2497D6-F7F2-7147-B9DF-EA42CCD08B45}"/>
              </a:ext>
            </a:extLst>
          </p:cNvPr>
          <p:cNvCxnSpPr/>
          <p:nvPr userDrawn="1"/>
        </p:nvCxnSpPr>
        <p:spPr>
          <a:xfrm>
            <a:off x="0" y="6146795"/>
            <a:ext cx="12192000" cy="0"/>
          </a:xfrm>
          <a:prstGeom prst="line">
            <a:avLst/>
          </a:prstGeom>
          <a:ln w="1016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20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8F412-8DA7-D845-8588-BA9CE139CD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Resilience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6EB00-21E7-EC40-B8BF-4402BD5A90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Col Tom Woolley</a:t>
            </a:r>
          </a:p>
          <a:p>
            <a:r>
              <a:rPr lang="en-GB" dirty="0"/>
              <a:t>Emeritus Defence Professor Anaesthetics and Critical Care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FFE5A-6067-CB4A-9011-6AAFB5AA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840-974C-D547-A63E-B0529AE24524}" type="datetime1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2E0E9-A800-E24A-9C7E-AF2799783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A043B-009C-464E-95ED-23EAEEF8C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44B94-292D-8342-9E9D-DEAF1B555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734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BF8F1-F0B0-6F42-8A83-CEC6A0423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Biological Literacy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D08B4-B969-564B-A4FB-2DAE1A64A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Stress and Breathing</a:t>
            </a:r>
          </a:p>
          <a:p>
            <a:pPr lvl="1"/>
            <a:r>
              <a:rPr lang="en-GB" dirty="0"/>
              <a:t>Posture, Pattern, Pace, Practice	</a:t>
            </a:r>
          </a:p>
          <a:p>
            <a:r>
              <a:rPr lang="en-GB" dirty="0"/>
              <a:t>Stress and movement</a:t>
            </a:r>
          </a:p>
          <a:p>
            <a:pPr lvl="1"/>
            <a:r>
              <a:rPr lang="en-GB" dirty="0"/>
              <a:t>Movement in any form</a:t>
            </a:r>
          </a:p>
          <a:p>
            <a:r>
              <a:rPr lang="en-GB" dirty="0"/>
              <a:t>Stress and vision</a:t>
            </a:r>
          </a:p>
          <a:p>
            <a:pPr marL="914400" lvl="1" indent="-457200"/>
            <a: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  <a:t>Vision focusses down under stress</a:t>
            </a:r>
          </a:p>
          <a:p>
            <a:pPr marL="914400" lvl="1" indent="-457200"/>
            <a: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  <a:t>Zooming out, softening gaze, being more aware of peripheral vision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FBDDD-295D-1F4E-A7E2-5B5A4BB1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515-59E2-F14F-AAAB-2ED4792C2346}" type="datetime1">
              <a:rPr lang="en-GB" smtClean="0"/>
              <a:t>05/10/2024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A7238-E2DB-BE48-9436-A4429ECA2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A7ABC-A7A7-334A-8B2C-31988185B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44B94-292D-8342-9E9D-DEAF1B55524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477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24148-AEEE-BC4E-B111-BBBC4BEE6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will you/ your team cope with stress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Rule of P’s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Shared mental models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Point  of reference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548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122" y="567539"/>
            <a:ext cx="11187779" cy="977310"/>
          </a:xfrm>
          <a:noFill/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care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3545987-3660-844A-5321-A7AAE3747151}"/>
              </a:ext>
            </a:extLst>
          </p:cNvPr>
          <p:cNvSpPr txBox="1">
            <a:spLocks/>
          </p:cNvSpPr>
          <p:nvPr/>
        </p:nvSpPr>
        <p:spPr>
          <a:xfrm>
            <a:off x="485297" y="1928804"/>
            <a:ext cx="10434494" cy="458283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28590" marR="0" indent="-128590" algn="l" defTabSz="514357" rtl="0" eaLnBrk="1" fontAlgn="auto" latinLnBrk="0" hangingPunct="1">
              <a:lnSpc>
                <a:spcPct val="90000"/>
              </a:lnSpc>
              <a:spcBef>
                <a:spcPts val="564"/>
              </a:spcBef>
              <a:spcAft>
                <a:spcPts val="0"/>
              </a:spcAft>
              <a:buClrTx/>
              <a:buSzTx/>
              <a:buFont typeface="HelveticaNeueLT Std" panose="020B0604020202020204" pitchFamily="34" charset="0"/>
              <a:buChar char="–"/>
              <a:tabLst/>
              <a:defRPr lang="en-US" sz="12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21472" marR="0" indent="-182168" algn="l" defTabSz="514357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 typeface="HelveticaNeueLT Std" panose="020B0604020202020204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 you you can  treat yourself first</a:t>
            </a:r>
          </a:p>
        </p:txBody>
      </p:sp>
    </p:spTree>
    <p:extLst>
      <p:ext uri="{BB962C8B-B14F-4D97-AF65-F5344CB8AC3E}">
        <p14:creationId xmlns:p14="http://schemas.microsoft.com/office/powerpoint/2010/main" val="3182239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dialogue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7EC9A-45D1-C943-9DF5-292C0A4EB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do you speak to your self?</a:t>
            </a:r>
          </a:p>
          <a:p>
            <a:r>
              <a:rPr lang="en-GB" dirty="0"/>
              <a:t>Don’t lie</a:t>
            </a:r>
          </a:p>
          <a:p>
            <a:r>
              <a:rPr lang="en-GB" dirty="0"/>
              <a:t>What do you do if your inner dialogue doesn’t sound like you?</a:t>
            </a:r>
          </a:p>
        </p:txBody>
      </p:sp>
    </p:spTree>
    <p:extLst>
      <p:ext uri="{BB962C8B-B14F-4D97-AF65-F5344CB8AC3E}">
        <p14:creationId xmlns:p14="http://schemas.microsoft.com/office/powerpoint/2010/main" val="1402305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122" y="567539"/>
            <a:ext cx="11187779" cy="977310"/>
          </a:xfrm>
          <a:noFill/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 breakers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3545987-3660-844A-5321-A7AAE3747151}"/>
              </a:ext>
            </a:extLst>
          </p:cNvPr>
          <p:cNvSpPr txBox="1">
            <a:spLocks/>
          </p:cNvSpPr>
          <p:nvPr/>
        </p:nvSpPr>
        <p:spPr>
          <a:xfrm>
            <a:off x="485297" y="1928804"/>
            <a:ext cx="10434494" cy="458283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28590" marR="0" indent="-128590" algn="l" defTabSz="514357" rtl="0" eaLnBrk="1" fontAlgn="auto" latinLnBrk="0" hangingPunct="1">
              <a:lnSpc>
                <a:spcPct val="90000"/>
              </a:lnSpc>
              <a:spcBef>
                <a:spcPts val="564"/>
              </a:spcBef>
              <a:spcAft>
                <a:spcPts val="0"/>
              </a:spcAft>
              <a:buClrTx/>
              <a:buSzTx/>
              <a:buFont typeface="HelveticaNeueLT Std" panose="020B0604020202020204" pitchFamily="34" charset="0"/>
              <a:buChar char="–"/>
              <a:tabLst/>
              <a:defRPr lang="en-US" sz="12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21472" marR="0" indent="-182168" algn="l" defTabSz="514357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 typeface="HelveticaNeueLT Std" panose="020B0604020202020204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 between stresses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do we transition from work to home/ operations to home?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Turn off the doctor and become the father/ husband</a:t>
            </a:r>
          </a:p>
        </p:txBody>
      </p:sp>
    </p:spTree>
    <p:extLst>
      <p:ext uri="{BB962C8B-B14F-4D97-AF65-F5344CB8AC3E}">
        <p14:creationId xmlns:p14="http://schemas.microsoft.com/office/powerpoint/2010/main" val="1894948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Ecosystem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AC7CC-FFC5-BC45-97A7-865A540D4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Help your  fiends and colleagues</a:t>
            </a:r>
          </a:p>
          <a:p>
            <a:r>
              <a:rPr lang="en-GB" dirty="0"/>
              <a:t>Meaningful social connections</a:t>
            </a:r>
          </a:p>
        </p:txBody>
      </p:sp>
    </p:spTree>
    <p:extLst>
      <p:ext uri="{BB962C8B-B14F-4D97-AF65-F5344CB8AC3E}">
        <p14:creationId xmlns:p14="http://schemas.microsoft.com/office/powerpoint/2010/main" val="2777998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62B4A-3ACD-A443-B7A9-1945F71D2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Pressure is unavoidable, burnout should be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Harness stress to improve performance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identification is key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delay your coping strategy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Take time to reappraise and try different behaviours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self compassion, compassionate leadership and support, pressure may lead to personal and professional growth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35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B8239-EAD2-F54C-A243-0F0548FE5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9407F-6A89-9847-91D2-DF2149364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Capt</a:t>
            </a:r>
            <a:r>
              <a:rPr lang="en-GB" dirty="0"/>
              <a:t> Marcus Stutt RAMC			1999</a:t>
            </a:r>
          </a:p>
          <a:p>
            <a:r>
              <a:rPr lang="en-GB" dirty="0" err="1"/>
              <a:t>Surg</a:t>
            </a:r>
            <a:r>
              <a:rPr lang="en-GB" dirty="0"/>
              <a:t> Lt Cdr Dave Hughes			2004</a:t>
            </a:r>
          </a:p>
          <a:p>
            <a:r>
              <a:rPr lang="en-GB" dirty="0" err="1"/>
              <a:t>Surg</a:t>
            </a:r>
            <a:r>
              <a:rPr lang="en-GB" dirty="0"/>
              <a:t> Lt Cdr Alexander Shearman		2009</a:t>
            </a:r>
          </a:p>
          <a:p>
            <a:r>
              <a:rPr lang="en-GB" dirty="0"/>
              <a:t>Maj Vijay Ahuja					2012</a:t>
            </a:r>
          </a:p>
          <a:p>
            <a:r>
              <a:rPr lang="en-GB" dirty="0"/>
              <a:t>Lt Col Bret Webster				2022</a:t>
            </a:r>
          </a:p>
          <a:p>
            <a:r>
              <a:rPr lang="en-GB" dirty="0"/>
              <a:t>Lt Col Andy Haldane				2022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D5184-116E-594E-807D-16A9E3CB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515-59E2-F14F-AAAB-2ED4792C2346}" type="datetime1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537F6-55B3-F548-A72D-3D30BA0E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E3007-DCEC-2B4A-A975-C3AE8ABA7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44B94-292D-8342-9E9D-DEAF1B55524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85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66CE7-1650-AF43-BD07-7633E6CB2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Situation that is important to you</a:t>
            </a:r>
          </a:p>
          <a:p>
            <a:pPr marL="914400" lvl="1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Novelty</a:t>
            </a:r>
          </a:p>
          <a:p>
            <a:pPr marL="914400" lvl="1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Uncertainty</a:t>
            </a:r>
          </a:p>
          <a:p>
            <a:pPr marL="914400" lvl="1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Threat (scrutiny)</a:t>
            </a:r>
          </a:p>
          <a:p>
            <a:pPr marL="914400" lvl="1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Sense of low control</a:t>
            </a:r>
          </a:p>
          <a:p>
            <a:pPr marL="914400" lvl="1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and secondary</a:t>
            </a:r>
          </a:p>
          <a:p>
            <a:pPr marL="457200" indent="-457200"/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we the ability to cope with it?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634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3EAA3E-AFF8-4D3C-A0F1-9700667E97E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457200" indent="-457200"/>
            <a:r>
              <a:rPr lang="en-GB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Brain receives information</a:t>
            </a:r>
          </a:p>
          <a:p>
            <a:pPr marL="914400" lvl="1" indent="-457200"/>
            <a:r>
              <a:rPr lang="en-GB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Full or partial</a:t>
            </a:r>
          </a:p>
          <a:p>
            <a:pPr marL="457200" indent="-457200"/>
            <a:r>
              <a:rPr lang="en-GB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stress increases, a biological cascade begins </a:t>
            </a:r>
          </a:p>
          <a:p>
            <a:pPr marL="914400" lvl="1" indent="-457200"/>
            <a:r>
              <a:rPr lang="en-GB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visceral first and cognitive second</a:t>
            </a:r>
          </a:p>
          <a:p>
            <a:pPr marL="457200" indent="-457200"/>
            <a:r>
              <a:rPr lang="en-GB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Body makes predictions about the body’s energy needs</a:t>
            </a:r>
          </a:p>
          <a:p>
            <a:pPr marL="457200" indent="-457200"/>
            <a:r>
              <a:rPr lang="en-GB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Attention narrows to focus on what is deemed important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90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Burnout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ADC0-FC40-FB45-BEF5-1852587D5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Burnout is a syndrome conceptualized as resulting from chronic workplace stress that has not been successfully managed. </a:t>
            </a:r>
            <a:r>
              <a:rPr lang="en-GB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Health Organization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/>
            <a:r>
              <a:rPr lang="en-GB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occupational phenomenon, not a medical condition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25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Burnout and coping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18588-71C4-3942-82E9-82A522643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4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is early identification</a:t>
            </a:r>
          </a:p>
          <a:p>
            <a:pPr marL="457200" indent="-457200"/>
            <a:r>
              <a:rPr lang="en-GB" sz="4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of a well-rehearsed coping strategy</a:t>
            </a:r>
          </a:p>
          <a:p>
            <a:pPr marL="457200" indent="-457200"/>
            <a:r>
              <a:rPr lang="en-GB" sz="4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Reflect, repeat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72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Resilient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48ABC-465E-8943-B7F3-5E09C187D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maintenance or improved execution of competence under situational pressure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than the ability to bounce back after adversity</a:t>
            </a:r>
          </a:p>
          <a:p>
            <a:pPr marL="914400" lvl="1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time between stress is important.</a:t>
            </a:r>
          </a:p>
          <a:p>
            <a:pPr marL="914400" lvl="1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 to process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Impacted by day to day stress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/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655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BASICS of resilient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1F10D-8895-6944-9718-37B14F36C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Strategies to manage that body budget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 Andy McCann - Manchester Metropolitan University</a:t>
            </a:r>
          </a:p>
          <a:p>
            <a:pPr marL="457200" indent="-457200"/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Biological literacy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Attitude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Self-care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Inner dialogue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Circuit breakers</a:t>
            </a:r>
          </a:p>
          <a:p>
            <a:pPr marL="457200" indent="-457200"/>
            <a:r>
              <a:rPr lang="en-GB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 ecosystem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49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A669-D187-4066-B731-48837066475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Biological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1CCCB-562D-234B-B04F-BE4F3BAD4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GB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Understanding the stress response</a:t>
            </a:r>
          </a:p>
          <a:p>
            <a:pPr marL="914400" lvl="1" indent="-457200"/>
            <a:r>
              <a:rPr lang="en-GB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do you respond to stress:</a:t>
            </a:r>
          </a:p>
          <a:p>
            <a:pPr marL="1371600" lvl="2" indent="-457200"/>
            <a:r>
              <a:rPr lang="en-GB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Challenge</a:t>
            </a:r>
          </a:p>
          <a:p>
            <a:pPr marL="1371600" lvl="2" indent="-457200"/>
            <a:r>
              <a:rPr lang="en-GB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Threat</a:t>
            </a:r>
          </a:p>
          <a:p>
            <a:pPr marL="457200" indent="-457200"/>
            <a:r>
              <a:rPr lang="en-GB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Threatened by the response itself</a:t>
            </a:r>
          </a:p>
          <a:p>
            <a:pPr marL="914400" lvl="1" indent="-457200"/>
            <a:r>
              <a:rPr lang="en-GB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Supressing it is energetically costly</a:t>
            </a:r>
          </a:p>
        </p:txBody>
      </p:sp>
    </p:spTree>
    <p:extLst>
      <p:ext uri="{BB962C8B-B14F-4D97-AF65-F5344CB8AC3E}">
        <p14:creationId xmlns:p14="http://schemas.microsoft.com/office/powerpoint/2010/main" val="23368261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EC7790B-1558-2144-8728-2D81CA363A8A}" vid="{5ACEC673-1EBB-1646-A439-AE079CAA05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1013</Words>
  <Application>Microsoft Macintosh PowerPoint</Application>
  <PresentationFormat>Widescreen</PresentationFormat>
  <Paragraphs>167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HelveticaNeueLT Std</vt:lpstr>
      <vt:lpstr>Tahoma</vt:lpstr>
      <vt:lpstr>Office Theme</vt:lpstr>
      <vt:lpstr>Resilience</vt:lpstr>
      <vt:lpstr>PowerPoint Presentation</vt:lpstr>
      <vt:lpstr>Stress</vt:lpstr>
      <vt:lpstr>Biology</vt:lpstr>
      <vt:lpstr>Burnout</vt:lpstr>
      <vt:lpstr>Burnout and coping</vt:lpstr>
      <vt:lpstr>Resilient Performance</vt:lpstr>
      <vt:lpstr>BASICS of resilient performance</vt:lpstr>
      <vt:lpstr>Biological Literacy</vt:lpstr>
      <vt:lpstr>Biological Literacy</vt:lpstr>
      <vt:lpstr>Attitude</vt:lpstr>
      <vt:lpstr>Self care</vt:lpstr>
      <vt:lpstr>Inner dialogue</vt:lpstr>
      <vt:lpstr>Circuit breakers</vt:lpstr>
      <vt:lpstr>Social Ecosystem</vt:lpstr>
      <vt:lpstr>Summary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Resilience</dc:title>
  <dc:creator>Tom Woolley</dc:creator>
  <cp:lastModifiedBy>Tom Woolley</cp:lastModifiedBy>
  <cp:revision>4</cp:revision>
  <dcterms:created xsi:type="dcterms:W3CDTF">2024-10-05T16:08:31Z</dcterms:created>
  <dcterms:modified xsi:type="dcterms:W3CDTF">2024-10-05T16:47:09Z</dcterms:modified>
</cp:coreProperties>
</file>