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74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2" r:id="rId11"/>
    <p:sldId id="275" r:id="rId12"/>
    <p:sldId id="271" r:id="rId13"/>
    <p:sldId id="268" r:id="rId14"/>
    <p:sldId id="273" r:id="rId15"/>
    <p:sldId id="270" r:id="rId16"/>
    <p:sldId id="266" r:id="rId17"/>
    <p:sldId id="276" r:id="rId18"/>
    <p:sldId id="258" r:id="rId19"/>
    <p:sldId id="267" r:id="rId20"/>
  </p:sldIdLst>
  <p:sldSz cx="8640763" cy="6480175"/>
  <p:notesSz cx="6797675" cy="9928225"/>
  <p:defaultTextStyle>
    <a:defPPr>
      <a:defRPr lang="en-GB"/>
    </a:defPPr>
    <a:lvl1pPr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5450" indent="31750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52488" indent="61913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79525" indent="92075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706563" indent="122238" algn="l" defTabSz="852488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7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7" autoAdjust="0"/>
    <p:restoredTop sz="87427" autoAdjust="0"/>
  </p:normalViewPr>
  <p:slideViewPr>
    <p:cSldViewPr snapToObjects="1">
      <p:cViewPr varScale="1">
        <p:scale>
          <a:sx n="68" d="100"/>
          <a:sy n="68" d="100"/>
        </p:scale>
        <p:origin x="-1356" y="-96"/>
      </p:cViewPr>
      <p:guideLst>
        <p:guide orient="horz" pos="2041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E94305-7124-45B4-BDDE-EF88951DD55E}" type="datetimeFigureOut">
              <a:rPr lang="en-GB"/>
              <a:pPr>
                <a:defRPr/>
              </a:pPr>
              <a:t>24/06/2019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Crown copyright 2013 Dstl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01CBF3-AB5B-4949-8F31-A2712C29B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30626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Uncontrolled copy when printed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6A474E-1B5D-45AE-BCC4-478D823291E4}" type="datetimeFigureOut">
              <a:rPr lang="en-GB"/>
              <a:pPr>
                <a:defRPr/>
              </a:pPr>
              <a:t>24/06/2019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42950"/>
            <a:ext cx="3905250" cy="2930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2575" y="3870325"/>
            <a:ext cx="6232525" cy="5313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2013 Dstl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53318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92CF65-795A-4F28-885C-D18136CF27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56230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25450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52488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279525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06563" algn="l" defTabSz="85248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133295" algn="l" defTabSz="853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59954" algn="l" defTabSz="853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86613" algn="l" defTabSz="853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13272" algn="l" defTabSz="85331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9453A4C-4938-4314-9C9D-B954249EEA4F}" type="datetime1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2013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492CF65-795A-4F28-885C-D18136CF274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48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3B0FDC6-3F42-448A-A5C2-4F1C2EF8D3AF}" type="datetime1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2013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492CF65-795A-4F28-885C-D18136CF274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75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Uncontrolled copy when printed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AE58C6A-B626-458B-BC7A-EBB895AF2325}" type="datetime1">
              <a:rPr lang="en-GB" smtClean="0"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2013 Dstl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492CF65-795A-4F28-885C-D18136CF274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7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charset="0"/>
                <a:cs typeface="Arial" charset="0"/>
              </a:rPr>
              <a:t>This slide may be shown at the end of the presentation.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fld id="{47D15CF7-405C-44F2-B637-59FEE10259EC}" type="slidenum">
              <a:rPr lang="en-GB" altLang="en-US" sz="1200" smtClean="0"/>
              <a:pPr defTabSz="852488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z="1200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fld id="{91F27395-1940-4AC8-82D6-21C2AC08A001}" type="datetime1">
              <a:rPr lang="en-GB" altLang="en-US" sz="1200" smtClean="0"/>
              <a:pPr defTabSz="852488" eaLnBrk="1" fontAlgn="base" hangingPunct="1">
                <a:spcBef>
                  <a:spcPct val="0"/>
                </a:spcBef>
                <a:spcAft>
                  <a:spcPct val="0"/>
                </a:spcAft>
              </a:pPr>
              <a:t>24/06/2019</a:t>
            </a:fld>
            <a:endParaRPr lang="en-GB" altLang="en-US" sz="1200" smtClean="0"/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/>
              <a:t>© Crown copyright 2012 Dstl</a:t>
            </a:r>
          </a:p>
        </p:txBody>
      </p:sp>
      <p:sp>
        <p:nvSpPr>
          <p:cNvPr id="8199" name="Header Placeholder 6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200" smtClean="0"/>
              <a:t>Uncontrolled copy when printed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799" y="1727919"/>
            <a:ext cx="7775575" cy="165618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773" y="3779555"/>
            <a:ext cx="7775602" cy="16560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26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3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6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3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15D1-0652-43CE-AE78-6C46140E6CDD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7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9138" y="1138238"/>
            <a:ext cx="7200900" cy="3340100"/>
            <a:chOff x="863962" y="1205021"/>
            <a:chExt cx="7200000" cy="3339418"/>
          </a:xfrm>
        </p:grpSpPr>
        <p:pic>
          <p:nvPicPr>
            <p:cNvPr id="3" name="Picture 5" descr="dstl-logo-trans-blac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962" y="1205021"/>
              <a:ext cx="7200000" cy="33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dstl-logo-trans-blu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863962" y="1205021"/>
              <a:ext cx="7200000" cy="3339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7"/>
          <p:cNvSpPr/>
          <p:nvPr/>
        </p:nvSpPr>
        <p:spPr bwMode="white">
          <a:xfrm>
            <a:off x="0" y="5616575"/>
            <a:ext cx="1474788" cy="8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1" tIns="44880" rIns="89761" bIns="44880" anchor="ctr"/>
          <a:lstStyle/>
          <a:p>
            <a:pPr algn="ctr" defTabSz="85331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143B-8B98-4102-BF78-AFD39169DC77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63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259508"/>
            <a:ext cx="7775337" cy="1080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539066"/>
            <a:ext cx="7775337" cy="3879082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defRPr/>
            </a:lvl1pPr>
            <a:lvl2pPr>
              <a:lnSpc>
                <a:spcPct val="120000"/>
              </a:lnSpc>
              <a:spcBef>
                <a:spcPts val="300"/>
              </a:spcBef>
              <a:defRPr/>
            </a:lvl2pPr>
            <a:lvl3pPr>
              <a:lnSpc>
                <a:spcPct val="120000"/>
              </a:lnSpc>
              <a:spcBef>
                <a:spcPts val="300"/>
              </a:spcBef>
              <a:defRPr/>
            </a:lvl3pPr>
            <a:lvl4pPr>
              <a:lnSpc>
                <a:spcPct val="120000"/>
              </a:lnSpc>
              <a:spcBef>
                <a:spcPts val="300"/>
              </a:spcBef>
              <a:defRPr/>
            </a:lvl4pPr>
            <a:lvl5pPr>
              <a:lnSpc>
                <a:spcPct val="12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3C79-5E2D-45F9-AFFE-A4D6B400DB6F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1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259508"/>
            <a:ext cx="7775337" cy="1080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1038" y="1512042"/>
            <a:ext cx="3816337" cy="392355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spcBef>
                <a:spcPts val="300"/>
              </a:spcBef>
              <a:defRPr sz="2000"/>
            </a:lvl2pPr>
            <a:lvl3pPr>
              <a:lnSpc>
                <a:spcPct val="120000"/>
              </a:lnSpc>
              <a:spcBef>
                <a:spcPts val="300"/>
              </a:spcBef>
              <a:defRPr sz="2000"/>
            </a:lvl3pPr>
            <a:lvl4pPr>
              <a:lnSpc>
                <a:spcPct val="120000"/>
              </a:lnSpc>
              <a:spcBef>
                <a:spcPts val="300"/>
              </a:spcBef>
              <a:defRPr sz="1800"/>
            </a:lvl4pPr>
            <a:lvl5pPr>
              <a:lnSpc>
                <a:spcPct val="120000"/>
              </a:lnSpc>
              <a:spcBef>
                <a:spcPts val="300"/>
              </a:spcBef>
              <a:defRPr sz="18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32038" y="1512042"/>
            <a:ext cx="3816350" cy="3924300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spcBef>
                <a:spcPts val="300"/>
              </a:spcBef>
              <a:defRPr/>
            </a:lvl2pPr>
            <a:lvl3pPr>
              <a:lnSpc>
                <a:spcPct val="120000"/>
              </a:lnSpc>
              <a:spcBef>
                <a:spcPts val="300"/>
              </a:spcBef>
              <a:defRPr/>
            </a:lvl3pPr>
            <a:lvl4pPr>
              <a:lnSpc>
                <a:spcPct val="120000"/>
              </a:lnSpc>
              <a:spcBef>
                <a:spcPts val="300"/>
              </a:spcBef>
              <a:defRPr/>
            </a:lvl4pPr>
            <a:lvl5pPr>
              <a:lnSpc>
                <a:spcPct val="12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7053-EBDA-40DF-9EE6-4605402AE903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31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9" y="259508"/>
            <a:ext cx="3816112" cy="1080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4380035" y="-1"/>
            <a:ext cx="4260728" cy="561657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spcBef>
                <a:spcPts val="300"/>
              </a:spcBef>
              <a:defRPr/>
            </a:lvl2pPr>
            <a:lvl3pPr>
              <a:lnSpc>
                <a:spcPct val="120000"/>
              </a:lnSpc>
              <a:spcBef>
                <a:spcPts val="300"/>
              </a:spcBef>
              <a:defRPr/>
            </a:lvl3pPr>
            <a:lvl4pPr>
              <a:lnSpc>
                <a:spcPct val="120000"/>
              </a:lnSpc>
              <a:spcBef>
                <a:spcPts val="300"/>
              </a:spcBef>
              <a:defRPr/>
            </a:lvl4pPr>
            <a:lvl5pPr>
              <a:lnSpc>
                <a:spcPct val="1200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31949" y="1511300"/>
            <a:ext cx="3816337" cy="3924300"/>
          </a:xfrm>
        </p:spPr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lvl2pPr>
            <a:lvl3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lvl3pPr>
            <a:lvl4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lvl4pPr>
            <a:lvl5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1C58-C940-4D62-B317-FEA13988871F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77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84BB-E534-4A44-B929-4F17FA38EF4D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0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C34F-0E05-48DA-A45C-027383006FC9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95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40763" cy="5616575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6659" indent="0">
              <a:buNone/>
              <a:defRPr sz="2600"/>
            </a:lvl2pPr>
            <a:lvl3pPr marL="853318" indent="0">
              <a:buNone/>
              <a:defRPr sz="2200"/>
            </a:lvl3pPr>
            <a:lvl4pPr marL="1279977" indent="0">
              <a:buNone/>
              <a:defRPr sz="1900"/>
            </a:lvl4pPr>
            <a:lvl5pPr marL="1706636" indent="0">
              <a:buNone/>
              <a:defRPr sz="1900"/>
            </a:lvl5pPr>
            <a:lvl6pPr marL="2133295" indent="0">
              <a:buNone/>
              <a:defRPr sz="1900"/>
            </a:lvl6pPr>
            <a:lvl7pPr marL="2559954" indent="0">
              <a:buNone/>
              <a:defRPr sz="1900"/>
            </a:lvl7pPr>
            <a:lvl8pPr marL="2986613" indent="0">
              <a:buNone/>
              <a:defRPr sz="1900"/>
            </a:lvl8pPr>
            <a:lvl9pPr marL="3413272" indent="0">
              <a:buNone/>
              <a:defRPr sz="19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147" y="4657626"/>
            <a:ext cx="8301616" cy="76052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00"/>
              </a:spcBef>
              <a:buNone/>
              <a:defRPr sz="2400"/>
            </a:lvl1pPr>
            <a:lvl2pPr marL="426659" indent="0">
              <a:buNone/>
              <a:defRPr sz="1100"/>
            </a:lvl2pPr>
            <a:lvl3pPr marL="853318" indent="0">
              <a:buNone/>
              <a:defRPr sz="900"/>
            </a:lvl3pPr>
            <a:lvl4pPr marL="1279977" indent="0">
              <a:buNone/>
              <a:defRPr sz="800"/>
            </a:lvl4pPr>
            <a:lvl5pPr marL="1706636" indent="0">
              <a:buNone/>
              <a:defRPr sz="800"/>
            </a:lvl5pPr>
            <a:lvl6pPr marL="2133295" indent="0">
              <a:buNone/>
              <a:defRPr sz="800"/>
            </a:lvl6pPr>
            <a:lvl7pPr marL="2559954" indent="0">
              <a:buNone/>
              <a:defRPr sz="800"/>
            </a:lvl7pPr>
            <a:lvl8pPr marL="2986613" indent="0">
              <a:buNone/>
              <a:defRPr sz="800"/>
            </a:lvl8pPr>
            <a:lvl9pPr marL="341327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5720F-03B1-4988-A74F-F2413F4C31C4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Four Quadra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107913" y="3455988"/>
            <a:ext cx="4211674" cy="2087563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3"/>
          </p:nvPr>
        </p:nvSpPr>
        <p:spPr>
          <a:xfrm>
            <a:off x="107913" y="1368425"/>
            <a:ext cx="4211674" cy="2087563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319589" y="3455988"/>
            <a:ext cx="4211674" cy="2087563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5"/>
          </p:nvPr>
        </p:nvSpPr>
        <p:spPr>
          <a:xfrm>
            <a:off x="4319589" y="1368425"/>
            <a:ext cx="4211674" cy="2087563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-1" y="-1"/>
            <a:ext cx="4319587" cy="13684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321176" y="-1"/>
            <a:ext cx="4319587" cy="13684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59E2-3876-4730-99D7-3657EFFA210C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08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(Single Quadra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>
            <a:spLocks noGrp="1" noChangeAspect="1"/>
          </p:cNvSpPr>
          <p:nvPr>
            <p:ph sz="quarter" idx="13"/>
          </p:nvPr>
        </p:nvSpPr>
        <p:spPr>
          <a:xfrm>
            <a:off x="692586" y="1621712"/>
            <a:ext cx="7254000" cy="3595526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1pPr>
            <a:lvl2pPr marL="36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2pPr>
            <a:lvl3pPr marL="54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3pPr>
            <a:lvl4pPr marL="72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4pPr>
            <a:lvl5pPr marL="900000" indent="-180000">
              <a:lnSpc>
                <a:spcPct val="100000"/>
              </a:lnSpc>
              <a:spcBef>
                <a:spcPts val="300"/>
              </a:spcBef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-1" y="-1"/>
            <a:ext cx="4319587" cy="13684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4321176" y="-1"/>
            <a:ext cx="4319587" cy="13684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132138" y="5616575"/>
            <a:ext cx="2374900" cy="863600"/>
          </a:xfr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CFD66-FAB3-45D5-BBEF-196FEEDE1C0D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4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5616575"/>
            <a:ext cx="8640763" cy="86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761" tIns="44880" rIns="89761" bIns="44880" anchor="ctr"/>
          <a:lstStyle/>
          <a:p>
            <a:pPr algn="ctr" defTabSz="85331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31800" y="258763"/>
            <a:ext cx="77771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2" tIns="42666" rIns="85332" bIns="42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1800" y="1538288"/>
            <a:ext cx="77771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32" tIns="42666" rIns="85332" bIns="42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4788" y="6048375"/>
            <a:ext cx="1657350" cy="287338"/>
          </a:xfrm>
          <a:prstGeom prst="rect">
            <a:avLst/>
          </a:prstGeom>
        </p:spPr>
        <p:txBody>
          <a:bodyPr vert="horz" lIns="85332" tIns="42666" rIns="85332" bIns="42666" rtlCol="0" anchor="t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Crown copyright 2019 Dstl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4788" y="5761038"/>
            <a:ext cx="1657350" cy="287337"/>
          </a:xfrm>
          <a:prstGeom prst="rect">
            <a:avLst/>
          </a:prstGeom>
        </p:spPr>
        <p:txBody>
          <a:bodyPr vert="horz" lIns="85332" tIns="42666" rIns="85332" bIns="42666" rtlCol="0" anchor="b"/>
          <a:lstStyle>
            <a:lvl1pPr algn="l" defTabSz="853318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03E18-909E-466D-BF03-69231AC83863}" type="datetime4">
              <a:rPr lang="en-GB"/>
              <a:pPr>
                <a:defRPr/>
              </a:pPr>
              <a:t>24 June 2019</a:t>
            </a:fld>
            <a:endParaRPr lang="en-GB" dirty="0"/>
          </a:p>
        </p:txBody>
      </p:sp>
      <p:grpSp>
        <p:nvGrpSpPr>
          <p:cNvPr id="1031" name="Group 14"/>
          <p:cNvGrpSpPr>
            <a:grpSpLocks/>
          </p:cNvGrpSpPr>
          <p:nvPr/>
        </p:nvGrpSpPr>
        <p:grpSpPr bwMode="auto">
          <a:xfrm>
            <a:off x="177800" y="5781675"/>
            <a:ext cx="1241425" cy="576263"/>
            <a:chOff x="177800" y="5782383"/>
            <a:chExt cx="1241809" cy="576001"/>
          </a:xfrm>
        </p:grpSpPr>
        <p:pic>
          <p:nvPicPr>
            <p:cNvPr id="1035" name="Picture 14" descr="\\rnet.dstl.gov.uk\home\921756d\my documents\My Pictures\Logos &amp; Crests\dstl-logo-trans-black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5782384"/>
              <a:ext cx="124180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3" descr="\\rnet.dstl.gov.uk\home\921756d\my documents\My Pictures\Logos &amp; Crests\dstl-logo-trans-white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7800" y="5782383"/>
              <a:ext cx="124180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2" name="Group 17"/>
          <p:cNvGrpSpPr>
            <a:grpSpLocks/>
          </p:cNvGrpSpPr>
          <p:nvPr/>
        </p:nvGrpSpPr>
        <p:grpSpPr bwMode="auto">
          <a:xfrm>
            <a:off x="7685088" y="5784850"/>
            <a:ext cx="773112" cy="576263"/>
            <a:chOff x="7684553" y="5784298"/>
            <a:chExt cx="772854" cy="576467"/>
          </a:xfrm>
        </p:grpSpPr>
        <p:pic>
          <p:nvPicPr>
            <p:cNvPr id="1033" name="Picture 12" descr="\\rnet.dstl.gov.uk\home\921756d\my documents\My Pictures\Logos &amp; Crests\MOD\MOD_BLACK_AW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553" y="5784298"/>
              <a:ext cx="772627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1" descr="\\rnet.dstl.gov.uk\home\921756d\my documents\My Pictures\Logos &amp; Crests\MOD\MOD_WHITE_AW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7684780" y="5784765"/>
              <a:ext cx="772627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</p:sldLayoutIdLst>
  <p:hf sldNum="0" hdr="0"/>
  <p:txStyles>
    <p:titleStyle>
      <a:lvl1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defTabSz="852488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852488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852488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852488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852488" rtl="0" eaLnBrk="1" fontAlgn="base" hangingPunct="1">
        <a:lnSpc>
          <a:spcPts val="435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19088" indent="-319088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92150" indent="-265113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65213" indent="-212725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92250" indent="-212725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19288" indent="-212725" algn="l" defTabSz="852488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46625" indent="-213330" algn="l" defTabSz="8533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3284" indent="-213330" algn="l" defTabSz="8533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3" indent="-213330" algn="l" defTabSz="8533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602" indent="-213330" algn="l" defTabSz="85331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59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318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77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636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95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954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613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272" algn="l" defTabSz="85331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31800" y="1727200"/>
            <a:ext cx="7775575" cy="16573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Permissive Hypotension in Animal Models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31800" y="3779838"/>
            <a:ext cx="7775575" cy="1655762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Dr Sarah Watts MRCVS</a:t>
            </a:r>
          </a:p>
          <a:p>
            <a:r>
              <a:rPr lang="en-US" altLang="en-US" dirty="0" smtClean="0">
                <a:latin typeface="Arial" charset="0"/>
                <a:cs typeface="Arial" charset="0"/>
              </a:rPr>
              <a:t>Dr Emrys Kirkman OBE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52488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latin typeface="Arial" charset="0"/>
                <a:cs typeface="Arial" charset="0"/>
              </a:rPr>
              <a:t>© Crown copyright 2019 Dstl</a:t>
            </a:r>
          </a:p>
        </p:txBody>
      </p:sp>
      <p:sp>
        <p:nvSpPr>
          <p:cNvPr id="4102" name="Date Placeholder 5"/>
          <p:cNvSpPr>
            <a:spLocks noGrp="1"/>
          </p:cNvSpPr>
          <p:nvPr>
            <p:ph type="dt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52488" fontAlgn="base">
              <a:spcBef>
                <a:spcPct val="0"/>
              </a:spcBef>
              <a:spcAft>
                <a:spcPct val="0"/>
              </a:spcAft>
            </a:pPr>
            <a:fld id="{FE67CEFB-62C6-4F05-A39E-23A5BCF5337C}" type="datetime4">
              <a:rPr lang="en-GB" altLang="en-US" smtClean="0">
                <a:latin typeface="Arial" charset="0"/>
                <a:cs typeface="Arial" charset="0"/>
              </a:rPr>
              <a:pPr defTabSz="852488" fontAlgn="base">
                <a:spcBef>
                  <a:spcPct val="0"/>
                </a:spcBef>
                <a:spcAft>
                  <a:spcPct val="0"/>
                </a:spcAft>
              </a:pPr>
              <a:t>24 June 2019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933" y="431775"/>
            <a:ext cx="3600400" cy="44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  <a:spcBef>
                <a:spcPts val="24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THOR 25</a:t>
            </a:r>
            <a:r>
              <a:rPr lang="en-GB" sz="2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June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–’</a:t>
            </a:r>
            <a:r>
              <a:rPr lang="en-GB" dirty="0" err="1" smtClean="0"/>
              <a:t>Burden’of</a:t>
            </a:r>
            <a:r>
              <a:rPr lang="en-GB" dirty="0" smtClean="0"/>
              <a:t> Shock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2051" name="Picture 3" descr="\\rnet.dstl.gov.uk\home\811816e\My Documents\Haem res\HR_New\presentations\THOR\au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7" y="1871935"/>
            <a:ext cx="3813048" cy="29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4397" y="2808039"/>
            <a:ext cx="41044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AUC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Resuscitation Phase: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Saline+NA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sig diff to other groups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Sal sig diff to FFP</a:t>
            </a:r>
          </a:p>
        </p:txBody>
      </p:sp>
    </p:spTree>
    <p:extLst>
      <p:ext uri="{BB962C8B-B14F-4D97-AF65-F5344CB8AC3E}">
        <p14:creationId xmlns:p14="http://schemas.microsoft.com/office/powerpoint/2010/main" val="34196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</a:t>
            </a:r>
            <a:r>
              <a:rPr lang="en-GB" dirty="0"/>
              <a:t>V</a:t>
            </a:r>
            <a:r>
              <a:rPr lang="en-GB" dirty="0" smtClean="0"/>
              <a:t>olume of Fluid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2050" name="Picture 2" descr="\\rnet.dstl.gov.uk\home\811816e\My Documents\Haem res\HR_New\presentations\THOR\Culm flu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" y="1295871"/>
            <a:ext cx="5175504" cy="26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36405" y="2520007"/>
            <a:ext cx="403244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Shock Phase: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sig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diff between groups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Resuscitation Phase: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diff between groups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effect of time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Pattern sig diff between groups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diff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FFP v Saline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FWB v Saline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PRBC:FFP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Saline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FWB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v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Saline+NA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</a:t>
            </a:r>
            <a:r>
              <a:rPr lang="en-GB" dirty="0"/>
              <a:t>V</a:t>
            </a:r>
            <a:r>
              <a:rPr lang="en-GB" dirty="0" smtClean="0"/>
              <a:t>olume of Fluid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2050" name="Picture 2" descr="\\rnet.dstl.gov.uk\home\811816e\My Documents\Haem res\HR_New\presentations\THOR\Culm flu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" y="1655911"/>
            <a:ext cx="5175504" cy="26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04357" y="3672135"/>
            <a:ext cx="44644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Crystalloid Resuscitation</a:t>
            </a: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Saline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Saline+NA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diff at 30 and 60 min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sig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diff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at 120 and 480 min</a:t>
            </a:r>
          </a:p>
        </p:txBody>
      </p:sp>
      <p:sp>
        <p:nvSpPr>
          <p:cNvPr id="3" name="Oval 2"/>
          <p:cNvSpPr/>
          <p:nvPr/>
        </p:nvSpPr>
        <p:spPr>
          <a:xfrm>
            <a:off x="863997" y="2520007"/>
            <a:ext cx="792088" cy="1584176"/>
          </a:xfrm>
          <a:prstGeom prst="ellipse">
            <a:avLst/>
          </a:prstGeom>
          <a:noFill/>
          <a:ln>
            <a:solidFill>
              <a:srgbClr val="0704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-273"/>
            <a:ext cx="7775337" cy="1080029"/>
          </a:xfrm>
        </p:spPr>
        <p:txBody>
          <a:bodyPr/>
          <a:lstStyle/>
          <a:p>
            <a:r>
              <a:rPr lang="en-GB" dirty="0"/>
              <a:t>Results </a:t>
            </a:r>
            <a:r>
              <a:rPr lang="en-GB" dirty="0" smtClean="0"/>
              <a:t>– When to give Fluid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3074" name="Picture 2" descr="\\rnet.dstl.gov.uk\home\811816e\My Documents\Haem res\HR_New\presentations\THOR\sa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02" y="663946"/>
            <a:ext cx="2899105" cy="26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net.dstl.gov.uk\home\811816e\My Documents\Haem res\HR_New\presentations\THOR\saline+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04" y="647799"/>
            <a:ext cx="2899105" cy="26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rnet.dstl.gov.uk\home\811816e\My Documents\Haem res\HR_New\presentations\THOR\PRBC_FF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" y="3148841"/>
            <a:ext cx="2899105" cy="26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rnet.dstl.gov.uk\home\811816e\My Documents\Haem res\HR_New\presentations\THOR\FWB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444" y="3148269"/>
            <a:ext cx="2899105" cy="26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rnet.dstl.gov.uk\home\811816e\My Documents\Haem res\HR_New\presentations\THOR\FF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56" y="3148841"/>
            <a:ext cx="2899105" cy="261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-273"/>
            <a:ext cx="7775337" cy="1080029"/>
          </a:xfrm>
        </p:spPr>
        <p:txBody>
          <a:bodyPr/>
          <a:lstStyle/>
          <a:p>
            <a:r>
              <a:rPr lang="en-GB" dirty="0" smtClean="0"/>
              <a:t>Results - </a:t>
            </a:r>
            <a:r>
              <a:rPr lang="en-GB" dirty="0" err="1" smtClean="0"/>
              <a:t>haemodilution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5124" name="Picture 4" descr="\\rnet.dstl.gov.uk\home\811816e\My Documents\Haem res\HR_New\presentations\THOR\HCT - no T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07" y="3096071"/>
            <a:ext cx="4386460" cy="24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rnet.dstl.gov.uk\home\811816e\My Documents\Haem res\HR_New\presentations\THOR\Hb - No T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06" y="791815"/>
            <a:ext cx="4475157" cy="24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4353" y="647799"/>
            <a:ext cx="4326410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Hb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Injury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Phase: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No difference between groups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diff over time P&lt;0.000001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No diff in pattern between groups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Resuscitation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Phase: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diff between groups P&lt;0.000001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change over time P&lt;0.000001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diff in pattern between groups P=0.000001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Sig Diff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FWB v FFP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FWB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v PRBC:FFP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FWB v Saline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FWB v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Saline+NA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PRBC:FFP V FFP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PRBC:FFP v Saline</a:t>
            </a:r>
          </a:p>
          <a:p>
            <a:pPr marL="71120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PRBC:FFP v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Saline+NA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4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71735"/>
            <a:ext cx="7775337" cy="1080029"/>
          </a:xfrm>
        </p:spPr>
        <p:txBody>
          <a:bodyPr/>
          <a:lstStyle/>
          <a:p>
            <a:r>
              <a:rPr lang="en-GB" dirty="0" smtClean="0"/>
              <a:t>Results - Coagulation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1027" name="Picture 3" descr="U:\My Documents\Haem res\HR_New\presentations\THOR\d dimer - no Tx - FBR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12" y="719807"/>
            <a:ext cx="4431682" cy="24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My Documents\Haem res\HR_New\presentations\THOR\PT - no Tx -fbr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" y="730060"/>
            <a:ext cx="4329851" cy="24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rnet.dstl.gov.uk\home\811816e\My Documents\Haem res\HR_New\presentations\THOR\fibrinogen - no t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0" y="3106323"/>
            <a:ext cx="4431682" cy="24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My Documents\Haem res\HR_New\presentations\THOR\appt - no Tx -fbr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" y="3162101"/>
            <a:ext cx="4329851" cy="24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Summary/conclusions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2038" y="1079847"/>
            <a:ext cx="7775337" cy="3879082"/>
          </a:xfrm>
        </p:spPr>
        <p:txBody>
          <a:bodyPr/>
          <a:lstStyle/>
          <a:p>
            <a:r>
              <a:rPr lang="en-GB" dirty="0" smtClean="0"/>
              <a:t>We have developed a poly-trauma model which is 100% lethal without resuscitation</a:t>
            </a:r>
          </a:p>
          <a:p>
            <a:pPr lvl="1"/>
            <a:r>
              <a:rPr lang="en-GB" dirty="0" smtClean="0"/>
              <a:t>Limitations </a:t>
            </a:r>
          </a:p>
          <a:p>
            <a:pPr lvl="2"/>
            <a:r>
              <a:rPr lang="en-GB" dirty="0" smtClean="0"/>
              <a:t>No ongoing bleeding (good clot on liver)</a:t>
            </a:r>
          </a:p>
          <a:p>
            <a:pPr lvl="2"/>
            <a:r>
              <a:rPr lang="en-GB" dirty="0" smtClean="0"/>
              <a:t>No </a:t>
            </a:r>
            <a:r>
              <a:rPr lang="en-GB" dirty="0" smtClean="0"/>
              <a:t>TBI</a:t>
            </a:r>
          </a:p>
          <a:p>
            <a:r>
              <a:rPr lang="en-GB" dirty="0" smtClean="0"/>
              <a:t>Fluid resuscitation resulted in significantly better survival</a:t>
            </a:r>
          </a:p>
          <a:p>
            <a:pPr lvl="1"/>
            <a:r>
              <a:rPr lang="en-GB" dirty="0" smtClean="0"/>
              <a:t>Over 8 hours ‘blood’ resuscitation was significantly better than crystalloid</a:t>
            </a:r>
          </a:p>
          <a:p>
            <a:r>
              <a:rPr lang="en-GB" dirty="0" smtClean="0"/>
              <a:t>The burden of shock was highest in </a:t>
            </a:r>
            <a:r>
              <a:rPr lang="en-GB" dirty="0" err="1" smtClean="0"/>
              <a:t>Saline+NA</a:t>
            </a:r>
            <a:r>
              <a:rPr lang="en-GB" dirty="0" smtClean="0"/>
              <a:t> group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78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-273"/>
            <a:ext cx="7775337" cy="1080029"/>
          </a:xfrm>
        </p:spPr>
        <p:txBody>
          <a:bodyPr/>
          <a:lstStyle/>
          <a:p>
            <a:r>
              <a:rPr lang="en-GB" dirty="0" smtClean="0"/>
              <a:t>Summary/conclusions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2038" y="791815"/>
            <a:ext cx="7775337" cy="3879082"/>
          </a:xfrm>
        </p:spPr>
        <p:txBody>
          <a:bodyPr/>
          <a:lstStyle/>
          <a:p>
            <a:r>
              <a:rPr lang="en-GB" dirty="0" smtClean="0"/>
              <a:t>Significantly more fluid was administered in the Saline group compared to the groups given a blood product</a:t>
            </a:r>
          </a:p>
          <a:p>
            <a:pPr lvl="1"/>
            <a:r>
              <a:rPr lang="en-GB" dirty="0" smtClean="0"/>
              <a:t>Resulting in significantly more </a:t>
            </a:r>
            <a:r>
              <a:rPr lang="en-GB" dirty="0" err="1" smtClean="0"/>
              <a:t>haemodilution</a:t>
            </a:r>
            <a:r>
              <a:rPr lang="en-GB" dirty="0" smtClean="0"/>
              <a:t> compared to FWB and PRBC:FFP groups</a:t>
            </a:r>
          </a:p>
          <a:p>
            <a:pPr lvl="2"/>
            <a:r>
              <a:rPr lang="en-GB" dirty="0" smtClean="0"/>
              <a:t>Least </a:t>
            </a:r>
            <a:r>
              <a:rPr lang="en-GB" dirty="0" err="1" smtClean="0"/>
              <a:t>haemodilution</a:t>
            </a:r>
            <a:r>
              <a:rPr lang="en-GB" dirty="0" smtClean="0"/>
              <a:t> in the FWB blood</a:t>
            </a:r>
            <a:endParaRPr lang="en-GB" dirty="0" smtClean="0"/>
          </a:p>
          <a:p>
            <a:r>
              <a:rPr lang="en-GB" dirty="0" smtClean="0"/>
              <a:t>There was significant saline volume sparing with the addition </a:t>
            </a:r>
            <a:r>
              <a:rPr lang="en-GB" dirty="0" smtClean="0"/>
              <a:t>of </a:t>
            </a:r>
            <a:r>
              <a:rPr lang="en-GB" dirty="0" smtClean="0"/>
              <a:t>noradrenaline during the first 60 min of resuscitation</a:t>
            </a:r>
          </a:p>
          <a:p>
            <a:pPr lvl="1"/>
            <a:r>
              <a:rPr lang="en-GB" dirty="0" smtClean="0"/>
              <a:t>Effect was lost by 120 min</a:t>
            </a:r>
          </a:p>
          <a:p>
            <a:r>
              <a:rPr lang="en-GB" dirty="0" smtClean="0"/>
              <a:t>Lot of data yet to be analysed</a:t>
            </a:r>
          </a:p>
          <a:p>
            <a:r>
              <a:rPr lang="en-GB" dirty="0" smtClean="0"/>
              <a:t>Where next……..?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424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800" smtClean="0">
                <a:solidFill>
                  <a:schemeClr val="bg1"/>
                </a:solidFill>
              </a:rPr>
              <a:t>© Crown copyright 2019 Dstl</a:t>
            </a:r>
          </a:p>
        </p:txBody>
      </p:sp>
      <p:sp>
        <p:nvSpPr>
          <p:cNvPr id="5123" name="Date Placehold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852488" eaLnBrk="1" fontAlgn="base" hangingPunct="1">
              <a:spcBef>
                <a:spcPct val="0"/>
              </a:spcBef>
              <a:spcAft>
                <a:spcPct val="0"/>
              </a:spcAft>
            </a:pPr>
            <a:fld id="{517BCE5A-6C3C-4FDC-AC84-E87158AA8E0F}" type="datetime4">
              <a:rPr lang="en-GB" altLang="en-US" sz="800" smtClean="0">
                <a:solidFill>
                  <a:schemeClr val="bg1"/>
                </a:solidFill>
              </a:rPr>
              <a:pPr defTabSz="852488" eaLnBrk="1" fontAlgn="base" hangingPunct="1">
                <a:spcBef>
                  <a:spcPct val="0"/>
                </a:spcBef>
                <a:spcAft>
                  <a:spcPct val="0"/>
                </a:spcAft>
              </a:pPr>
              <a:t>24 June 2019</a:t>
            </a:fld>
            <a:endParaRPr lang="en-GB" altLang="en-US" sz="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4098" name="Picture 2" descr="\\rnet.dstl.gov.uk\home\811816e\My Documents\Haem res\HR_New\presentations\THOR\chlor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7" y="503783"/>
            <a:ext cx="5093208" cy="28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rnet.dstl.gov.uk\home\811816e\My Documents\Haem res\HR_New\presentations\THOR\B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2790825"/>
            <a:ext cx="501967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animal work done in accordance with A(SP)A 1986</a:t>
            </a:r>
          </a:p>
          <a:p>
            <a:r>
              <a:rPr lang="en-GB" dirty="0" smtClean="0"/>
              <a:t>Data </a:t>
            </a:r>
            <a:r>
              <a:rPr lang="en-GB" dirty="0" smtClean="0"/>
              <a:t>presented has yet to have final verification</a:t>
            </a:r>
          </a:p>
          <a:p>
            <a:r>
              <a:rPr lang="en-GB" dirty="0" smtClean="0"/>
              <a:t>Data analysis still ongoing</a:t>
            </a:r>
          </a:p>
          <a:p>
            <a:pPr lvl="1"/>
            <a:r>
              <a:rPr lang="en-GB" dirty="0" smtClean="0"/>
              <a:t>Treat as preliminary results</a:t>
            </a:r>
          </a:p>
          <a:p>
            <a:pPr lvl="2"/>
            <a:r>
              <a:rPr lang="en-GB" dirty="0" smtClean="0"/>
              <a:t>DO PHOTOGRAPH or SHARE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7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2088050"/>
            <a:ext cx="7775337" cy="1080029"/>
          </a:xfrm>
        </p:spPr>
        <p:txBody>
          <a:bodyPr/>
          <a:lstStyle/>
          <a:p>
            <a:pPr algn="ctr"/>
            <a:r>
              <a:rPr lang="en-GB" dirty="0" smtClean="0"/>
              <a:t>Dstl </a:t>
            </a:r>
            <a:r>
              <a:rPr lang="en-GB" dirty="0" smtClean="0"/>
              <a:t>resuscitation study for prolonged pre-hospital care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7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51"/>
            <a:ext cx="8640763" cy="1080029"/>
          </a:xfrm>
        </p:spPr>
        <p:txBody>
          <a:bodyPr/>
          <a:lstStyle/>
          <a:p>
            <a:r>
              <a:rPr lang="en-GB" dirty="0" smtClean="0"/>
              <a:t>Remote Damage Control Resuscitation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Opinion </a:t>
            </a:r>
            <a:r>
              <a:rPr lang="en-GB" dirty="0" smtClean="0"/>
              <a:t>piece</a:t>
            </a:r>
          </a:p>
          <a:p>
            <a:pPr lvl="1"/>
            <a:r>
              <a:rPr lang="en-GB" dirty="0" smtClean="0"/>
              <a:t>Blood based resuscitation where possible</a:t>
            </a:r>
          </a:p>
          <a:p>
            <a:pPr lvl="2"/>
            <a:r>
              <a:rPr lang="en-GB" dirty="0" smtClean="0"/>
              <a:t>“salt water is for cooking pasta” </a:t>
            </a:r>
            <a:r>
              <a:rPr lang="en-GB" i="1" dirty="0" smtClean="0"/>
              <a:t>P Spinella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7839"/>
            <a:ext cx="8640861" cy="30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8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RDCR Principle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223863"/>
            <a:ext cx="7775337" cy="387908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BLOOD BASED RESUSCITATION WHERE POSSIBLE</a:t>
            </a:r>
          </a:p>
          <a:p>
            <a:r>
              <a:rPr lang="en-GB" dirty="0" smtClean="0"/>
              <a:t>Delivering blood far forward</a:t>
            </a:r>
          </a:p>
          <a:p>
            <a:pPr lvl="1"/>
            <a:r>
              <a:rPr lang="en-GB" dirty="0" smtClean="0"/>
              <a:t>Logistic constraints</a:t>
            </a:r>
          </a:p>
          <a:p>
            <a:pPr lvl="2"/>
            <a:r>
              <a:rPr lang="en-GB" dirty="0"/>
              <a:t>Prolonged timelines</a:t>
            </a:r>
          </a:p>
          <a:p>
            <a:pPr lvl="3"/>
            <a:r>
              <a:rPr lang="en-GB" dirty="0" smtClean="0"/>
              <a:t>Finite resource?</a:t>
            </a:r>
          </a:p>
          <a:p>
            <a:pPr lvl="4"/>
            <a:r>
              <a:rPr lang="en-GB" dirty="0" smtClean="0"/>
              <a:t>Supply and re-supply</a:t>
            </a:r>
            <a:endParaRPr lang="en-GB" dirty="0"/>
          </a:p>
          <a:p>
            <a:pPr lvl="2"/>
            <a:r>
              <a:rPr lang="en-GB" dirty="0"/>
              <a:t>Mass casualties</a:t>
            </a:r>
          </a:p>
          <a:p>
            <a:pPr lvl="3"/>
            <a:r>
              <a:rPr lang="en-GB" dirty="0" smtClean="0"/>
              <a:t>Not an infinite resource?</a:t>
            </a:r>
          </a:p>
          <a:p>
            <a:r>
              <a:rPr lang="en-GB" dirty="0" smtClean="0"/>
              <a:t>Administering blood far forward</a:t>
            </a:r>
          </a:p>
          <a:p>
            <a:pPr lvl="1"/>
            <a:r>
              <a:rPr lang="en-GB" dirty="0" smtClean="0"/>
              <a:t>How and when?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8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38" y="1223863"/>
            <a:ext cx="7775337" cy="3879082"/>
          </a:xfrm>
        </p:spPr>
        <p:txBody>
          <a:bodyPr/>
          <a:lstStyle/>
          <a:p>
            <a:r>
              <a:rPr lang="en-GB" dirty="0" smtClean="0"/>
              <a:t>Evaluate different fluid resuscitation strategies for prolonged pre-hospital care in a model of trauma and shock</a:t>
            </a:r>
            <a:endParaRPr lang="en-GB" dirty="0"/>
          </a:p>
          <a:p>
            <a:endParaRPr lang="en-GB" dirty="0"/>
          </a:p>
          <a:p>
            <a:pPr lvl="1"/>
            <a:r>
              <a:rPr lang="en-GB" dirty="0" smtClean="0"/>
              <a:t>PRBC:FFP </a:t>
            </a:r>
          </a:p>
          <a:p>
            <a:pPr lvl="1"/>
            <a:r>
              <a:rPr lang="en-GB" dirty="0" smtClean="0"/>
              <a:t>FWB (warm non-</a:t>
            </a:r>
            <a:r>
              <a:rPr lang="en-GB" dirty="0" err="1" smtClean="0"/>
              <a:t>leukodepleted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FFP</a:t>
            </a:r>
          </a:p>
          <a:p>
            <a:pPr lvl="1"/>
            <a:r>
              <a:rPr lang="en-GB" dirty="0" smtClean="0"/>
              <a:t>0.9% saline</a:t>
            </a:r>
          </a:p>
          <a:p>
            <a:pPr lvl="1"/>
            <a:r>
              <a:rPr lang="en-GB" dirty="0" smtClean="0"/>
              <a:t>0.9% saline + noradrenaline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8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18" y="259508"/>
            <a:ext cx="8352928" cy="1080029"/>
          </a:xfrm>
        </p:spPr>
        <p:txBody>
          <a:bodyPr/>
          <a:lstStyle/>
          <a:p>
            <a:pPr algn="ctr"/>
            <a:r>
              <a:rPr lang="en-GB" dirty="0" smtClean="0"/>
              <a:t>Methods 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-99" y="3170981"/>
            <a:ext cx="8640959" cy="1077218"/>
            <a:chOff x="-99" y="2234877"/>
            <a:chExt cx="8640959" cy="1077218"/>
          </a:xfrm>
        </p:grpSpPr>
        <p:sp>
          <p:nvSpPr>
            <p:cNvPr id="7" name="TextBox 6"/>
            <p:cNvSpPr txBox="1"/>
            <p:nvPr/>
          </p:nvSpPr>
          <p:spPr>
            <a:xfrm>
              <a:off x="-99" y="2303983"/>
              <a:ext cx="1440160" cy="836126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50"/>
                </a:lnSpc>
                <a:spcBef>
                  <a:spcPts val="2400"/>
                </a:spcBef>
              </a:pPr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Instrumentation Phase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00101" y="2234877"/>
              <a:ext cx="1440160" cy="107721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Injury Phase</a:t>
              </a:r>
            </a:p>
            <a:p>
              <a:pPr algn="ctr">
                <a:spcBef>
                  <a:spcPts val="0"/>
                </a:spcBef>
              </a:pP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(MSKI +</a:t>
              </a:r>
            </a:p>
            <a:p>
              <a:pPr algn="ctr">
                <a:spcBef>
                  <a:spcPts val="0"/>
                </a:spcBef>
              </a:pP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30% BV HGE + liver injury)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8293" y="2303983"/>
              <a:ext cx="1368152" cy="830997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‘Buddy aid’ Phase </a:t>
              </a: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(30min)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4061" y="2265074"/>
              <a:ext cx="3376799" cy="830997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Resuscitation Phase </a:t>
              </a: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(480min)</a:t>
              </a:r>
            </a:p>
            <a:p>
              <a:pPr algn="ctr">
                <a:spcBef>
                  <a:spcPts val="0"/>
                </a:spcBef>
              </a:pP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Target SBP 80mmHg </a:t>
              </a:r>
            </a:p>
            <a:p>
              <a:pPr algn="ctr">
                <a:spcBef>
                  <a:spcPts val="0"/>
                </a:spcBef>
              </a:pPr>
              <a:r>
                <a:rPr lang="en-GB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(3ml/kg fluid bolus)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440061" y="2467423"/>
              <a:ext cx="43204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240261" y="2447999"/>
              <a:ext cx="367617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896445" y="2447999"/>
              <a:ext cx="504056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16525" y="4085019"/>
            <a:ext cx="27363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Max NA dose 2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g/kg/hr</a:t>
            </a:r>
          </a:p>
          <a:p>
            <a:pPr algn="ctr">
              <a:spcBef>
                <a:spcPts val="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Max 4 units (blood products)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919" y="1295871"/>
            <a:ext cx="2520278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  <a:spcBef>
                <a:spcPts val="2400"/>
              </a:spcBef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Terminally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anaesthetised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poly-trauma pig model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6077" y="4104183"/>
            <a:ext cx="147237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Max 500ml SBP≥60mmHg 0.9% saline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919" y="4968279"/>
            <a:ext cx="27363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N = 9 each group</a:t>
            </a:r>
          </a:p>
        </p:txBody>
      </p:sp>
    </p:spTree>
    <p:extLst>
      <p:ext uri="{BB962C8B-B14F-4D97-AF65-F5344CB8AC3E}">
        <p14:creationId xmlns:p14="http://schemas.microsoft.com/office/powerpoint/2010/main" val="25978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38" y="71735"/>
            <a:ext cx="7775337" cy="1080029"/>
          </a:xfrm>
        </p:spPr>
        <p:txBody>
          <a:bodyPr/>
          <a:lstStyle/>
          <a:p>
            <a:r>
              <a:rPr lang="en-GB" dirty="0" smtClean="0"/>
              <a:t>Results – Survival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1026" name="Picture 2" descr="\\rnet.dstl.gov.uk\home\811816e\My Documents\Haem res\HR_New\presentations\THOR\survival - No T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33" y="1029788"/>
            <a:ext cx="513892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rnet.dstl.gov.uk\home\811816e\My Documents\Haem res\HR_New\presentations\THOR\survival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86" y="1007839"/>
            <a:ext cx="512127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3917" y="3694084"/>
            <a:ext cx="835292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No treatment significantly worse than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Saline+NA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P&lt;0.001</a:t>
            </a: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No significant difference between Saline and </a:t>
            </a: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Saline+NA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Over the 480 min of this study Saline significantly different to combined ‘blood’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groups P=0.017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“salt water is for cooking pasta”……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917" y="5133781"/>
            <a:ext cx="83529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				………… but “salt water is not cyanide”</a:t>
            </a:r>
          </a:p>
        </p:txBody>
      </p:sp>
    </p:spTree>
    <p:extLst>
      <p:ext uri="{BB962C8B-B14F-4D97-AF65-F5344CB8AC3E}">
        <p14:creationId xmlns:p14="http://schemas.microsoft.com/office/powerpoint/2010/main" val="25978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‘Burden’ of Shock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official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Crown copyright 2019 Dstl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56A3C79-5E2D-45F9-AFFE-A4D6B400DB6F}" type="datetime4">
              <a:rPr lang="en-GB" smtClean="0"/>
              <a:pPr>
                <a:defRPr/>
              </a:pPr>
              <a:t>24 June 2019</a:t>
            </a:fld>
            <a:endParaRPr lang="en-GB" dirty="0"/>
          </a:p>
        </p:txBody>
      </p:sp>
      <p:pic>
        <p:nvPicPr>
          <p:cNvPr id="3074" name="Picture 2" descr="\\rnet.dstl.gov.uk\home\811816e\My Documents\Haem res\HR_New\presentations\THOR\lactate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" y="1079847"/>
            <a:ext cx="5020056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rnet.dstl.gov.uk\home\811816e\My Documents\Haem res\HR_New\presentations\THOR\B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2790825"/>
            <a:ext cx="501967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96446" y="1079847"/>
            <a:ext cx="374431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AUC</a:t>
            </a: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Injury Phase: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No sig diff between groups</a:t>
            </a: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Resuscitation Phase: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Sig diff between groups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itchFamily="34" charset="0"/>
                <a:cs typeface="Arial" pitchFamily="34" charset="0"/>
              </a:rPr>
              <a:t>Saline+NA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 diff to all other groups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9" y="4497322"/>
            <a:ext cx="37443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AUC</a:t>
            </a:r>
          </a:p>
          <a:p>
            <a:pPr>
              <a:spcBef>
                <a:spcPts val="0"/>
              </a:spcBef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Injury Phase: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no sig diff between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groups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dstltemplatev19">
  <a:themeElements>
    <a:clrScheme name="Dstl">
      <a:dk1>
        <a:srgbClr val="005C7E"/>
      </a:dk1>
      <a:lt1>
        <a:sysClr val="window" lastClr="FFFFFF"/>
      </a:lt1>
      <a:dk2>
        <a:srgbClr val="005C7E"/>
      </a:dk2>
      <a:lt2>
        <a:srgbClr val="FFFFFF"/>
      </a:lt2>
      <a:accent1>
        <a:srgbClr val="F5821F"/>
      </a:accent1>
      <a:accent2>
        <a:srgbClr val="BDD73D"/>
      </a:accent2>
      <a:accent3>
        <a:srgbClr val="0092CF"/>
      </a:accent3>
      <a:accent4>
        <a:srgbClr val="EE3224"/>
      </a:accent4>
      <a:accent5>
        <a:srgbClr val="A7B1B7"/>
      </a:accent5>
      <a:accent6>
        <a:srgbClr val="506D15"/>
      </a:accent6>
      <a:hlink>
        <a:srgbClr val="0092CF"/>
      </a:hlink>
      <a:folHlink>
        <a:srgbClr val="7379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lnSpc>
            <a:spcPts val="2850"/>
          </a:lnSpc>
          <a:spcBef>
            <a:spcPts val="2400"/>
          </a:spcBef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dstltemplatev19</Template>
  <TotalTime>685</TotalTime>
  <Words>764</Words>
  <Application>Microsoft Office PowerPoint</Application>
  <PresentationFormat>Custom</PresentationFormat>
  <Paragraphs>200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dstltemplatev19</vt:lpstr>
      <vt:lpstr>Permissive Hypotension in Animal Models</vt:lpstr>
      <vt:lpstr>Disclaimer</vt:lpstr>
      <vt:lpstr>Dstl resuscitation study for prolonged pre-hospital care</vt:lpstr>
      <vt:lpstr>Remote Damage Control Resuscitation</vt:lpstr>
      <vt:lpstr>RDCR Principle</vt:lpstr>
      <vt:lpstr>Study Aim</vt:lpstr>
      <vt:lpstr>Methods  </vt:lpstr>
      <vt:lpstr>Results – Survival </vt:lpstr>
      <vt:lpstr>Results – ‘Burden’ of Shock</vt:lpstr>
      <vt:lpstr>Results –’Burden’of Shock</vt:lpstr>
      <vt:lpstr>Results – Volume of Fluid</vt:lpstr>
      <vt:lpstr>Results – Volume of Fluid</vt:lpstr>
      <vt:lpstr>Results – When to give Fluid</vt:lpstr>
      <vt:lpstr>Results - haemodilution</vt:lpstr>
      <vt:lpstr>Results - Coagulation</vt:lpstr>
      <vt:lpstr>Summary/conclusions</vt:lpstr>
      <vt:lpstr>Summary/conclusions</vt:lpstr>
      <vt:lpstr>PowerPoint Presentation</vt:lpstr>
      <vt:lpstr>PowerPoint Presentation</vt:lpstr>
    </vt:vector>
  </TitlesOfParts>
  <Company>Dstl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Watts Sarah A</dc:creator>
  <cp:lastModifiedBy>Watts Sarah A</cp:lastModifiedBy>
  <cp:revision>36</cp:revision>
  <dcterms:created xsi:type="dcterms:W3CDTF">2019-05-29T10:32:34Z</dcterms:created>
  <dcterms:modified xsi:type="dcterms:W3CDTF">2019-06-24T21:02:50Z</dcterms:modified>
</cp:coreProperties>
</file>