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8" r:id="rId4"/>
    <p:sldId id="282" r:id="rId5"/>
    <p:sldId id="287" r:id="rId6"/>
    <p:sldId id="258" r:id="rId7"/>
    <p:sldId id="259" r:id="rId8"/>
    <p:sldId id="260" r:id="rId9"/>
    <p:sldId id="261" r:id="rId10"/>
    <p:sldId id="268" r:id="rId11"/>
    <p:sldId id="262" r:id="rId12"/>
    <p:sldId id="263" r:id="rId13"/>
    <p:sldId id="264" r:id="rId14"/>
    <p:sldId id="269" r:id="rId15"/>
    <p:sldId id="270" r:id="rId16"/>
    <p:sldId id="271" r:id="rId17"/>
    <p:sldId id="272" r:id="rId18"/>
    <p:sldId id="273" r:id="rId19"/>
    <p:sldId id="274" r:id="rId20"/>
    <p:sldId id="289" r:id="rId21"/>
    <p:sldId id="265" r:id="rId22"/>
    <p:sldId id="266" r:id="rId23"/>
    <p:sldId id="267" r:id="rId24"/>
    <p:sldId id="275" r:id="rId25"/>
    <p:sldId id="455" r:id="rId26"/>
    <p:sldId id="279" r:id="rId27"/>
    <p:sldId id="281" r:id="rId28"/>
    <p:sldId id="276" r:id="rId29"/>
    <p:sldId id="292" r:id="rId30"/>
    <p:sldId id="291" r:id="rId31"/>
    <p:sldId id="284" r:id="rId32"/>
    <p:sldId id="286" r:id="rId33"/>
    <p:sldId id="285" r:id="rId34"/>
    <p:sldId id="294" r:id="rId35"/>
    <p:sldId id="290" r:id="rId36"/>
    <p:sldId id="293" r:id="rId37"/>
    <p:sldId id="277" r:id="rId38"/>
    <p:sldId id="283" r:id="rId39"/>
    <p:sldId id="456" r:id="rId40"/>
    <p:sldId id="278" r:id="rId41"/>
    <p:sldId id="280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2B843-18BE-4AF3-9318-891D64E1E489}" v="48" dt="2022-06-28T07:14:56.3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0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0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AF6E3-18F8-4C16-96E5-8EE079F5C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152" y="792040"/>
            <a:ext cx="8096860" cy="2387600"/>
          </a:xfrm>
        </p:spPr>
        <p:txBody>
          <a:bodyPr/>
          <a:lstStyle/>
          <a:p>
            <a:r>
              <a:rPr lang="en-US" dirty="0"/>
              <a:t>Reflections of a curmudgeon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A2DF3-8F7A-4C85-B533-51D1906F6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5250" y="2901951"/>
            <a:ext cx="9001462" cy="1655762"/>
          </a:xfrm>
        </p:spPr>
        <p:txBody>
          <a:bodyPr/>
          <a:lstStyle/>
          <a:p>
            <a:r>
              <a:rPr lang="en-US" dirty="0"/>
              <a:t>Or maybe not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D5667-81A7-4021-8E84-88B24D39A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914" y="246458"/>
            <a:ext cx="3498056" cy="3242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F37A95-1187-45AC-92B1-B8F48FC5C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62" y="3640934"/>
            <a:ext cx="8096859" cy="2685077"/>
          </a:xfrm>
          <a:prstGeom prst="rect">
            <a:avLst/>
          </a:prstGeom>
        </p:spPr>
      </p:pic>
      <p:pic>
        <p:nvPicPr>
          <p:cNvPr id="6" name="Picture 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EA538864-E7D5-413A-F975-310C295095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853"/>
          <a:stretch/>
        </p:blipFill>
        <p:spPr>
          <a:xfrm>
            <a:off x="9116387" y="3640934"/>
            <a:ext cx="2660650" cy="2937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B3E251-D767-73BB-823D-48369A041A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>
            <a:off x="191827" y="175513"/>
            <a:ext cx="1653906" cy="16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15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EF93D-CE59-4BC1-BFE6-C7FF8549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52414"/>
            <a:ext cx="10353761" cy="719138"/>
          </a:xfrm>
        </p:spPr>
        <p:txBody>
          <a:bodyPr/>
          <a:lstStyle/>
          <a:p>
            <a:r>
              <a:rPr lang="en-US"/>
              <a:t>Finger Thoracostomy</a:t>
            </a:r>
            <a:endParaRPr lang="en-US" dirty="0"/>
          </a:p>
        </p:txBody>
      </p:sp>
      <p:pic>
        <p:nvPicPr>
          <p:cNvPr id="4" name="Picture 3" descr="A close up of a womans face&#10;&#10;Description generated with high confidence">
            <a:extLst>
              <a:ext uri="{FF2B5EF4-FFF2-40B4-BE49-F238E27FC236}">
                <a16:creationId xmlns:a16="http://schemas.microsoft.com/office/drawing/2014/main" id="{2B1D33DE-5BFD-44F2-B9AB-0EF440E957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6578" y="967434"/>
            <a:ext cx="5474075" cy="5482311"/>
          </a:xfrm>
          <a:prstGeom prst="rect">
            <a:avLst/>
          </a:prstGeom>
        </p:spPr>
      </p:pic>
      <p:pic>
        <p:nvPicPr>
          <p:cNvPr id="6" name="Picture 5" descr="A picture containing indoor, banana&#10;&#10;Description generated with high confidence">
            <a:extLst>
              <a:ext uri="{FF2B5EF4-FFF2-40B4-BE49-F238E27FC236}">
                <a16:creationId xmlns:a16="http://schemas.microsoft.com/office/drawing/2014/main" id="{24BC5BB3-1454-4173-9C39-4109FA8503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288" y="1168124"/>
            <a:ext cx="5143501" cy="52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84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2469E-37B6-4F80-AF94-E2A650A61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13" y="206188"/>
            <a:ext cx="10353761" cy="1326321"/>
          </a:xfrm>
        </p:spPr>
        <p:txBody>
          <a:bodyPr/>
          <a:lstStyle/>
          <a:p>
            <a:r>
              <a:rPr lang="en-US" dirty="0"/>
              <a:t>Needle thoracostomy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326BD-F651-4C03-97EF-A6B150351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06" y="1164416"/>
            <a:ext cx="10353762" cy="5258962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Here come’s the curmudgeon part</a:t>
            </a:r>
          </a:p>
          <a:p>
            <a:r>
              <a:rPr lang="en-US" sz="3200" dirty="0"/>
              <a:t>If I think it is used too frequently in the deployed setting--- double that down in spades in my civilian practice</a:t>
            </a:r>
          </a:p>
          <a:p>
            <a:r>
              <a:rPr lang="en-US" sz="3200" dirty="0"/>
              <a:t>I wouldn’t allow this procedure to be done @ BAMC without a follow up CXR and follow up </a:t>
            </a:r>
          </a:p>
          <a:p>
            <a:endParaRPr lang="en-US" sz="2400" dirty="0"/>
          </a:p>
          <a:p>
            <a:pPr lvl="1"/>
            <a:r>
              <a:rPr lang="en-US" sz="2200" dirty="0"/>
              <a:t>There is no such thing as a free lunch</a:t>
            </a:r>
          </a:p>
          <a:p>
            <a:pPr lvl="1"/>
            <a:r>
              <a:rPr lang="en-US" sz="2200" dirty="0"/>
              <a:t>You won’t know if you don’t look</a:t>
            </a:r>
          </a:p>
          <a:p>
            <a:pPr lvl="1"/>
            <a:r>
              <a:rPr lang="en-US" sz="2200" dirty="0"/>
              <a:t>Data/record keeping non-existent in the deployed setting</a:t>
            </a:r>
          </a:p>
        </p:txBody>
      </p:sp>
    </p:spTree>
    <p:extLst>
      <p:ext uri="{BB962C8B-B14F-4D97-AF65-F5344CB8AC3E}">
        <p14:creationId xmlns:p14="http://schemas.microsoft.com/office/powerpoint/2010/main" val="313113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297CE5D-0812-4B7C-9A5E-8D778F2755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955" y="3186426"/>
            <a:ext cx="3887099" cy="2938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429723-210F-4F7F-9BF5-C0D492699D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582" y="2281206"/>
            <a:ext cx="3887099" cy="2992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A37C27-671E-49FB-AF2B-C07B3CDC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77" y="173831"/>
            <a:ext cx="10353761" cy="1326321"/>
          </a:xfrm>
        </p:spPr>
        <p:txBody>
          <a:bodyPr/>
          <a:lstStyle/>
          <a:p>
            <a:r>
              <a:rPr lang="en-US" dirty="0"/>
              <a:t>Shock and awe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EED65B-9116-4DE7-BA80-E05BA1A83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84564" y="1256537"/>
            <a:ext cx="6905271" cy="53140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0080ED-1B32-4B3F-B7CF-DE01FD7223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46" y="672217"/>
            <a:ext cx="3334316" cy="2628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09621F-CEDD-4FB0-AF08-06D4A899E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2165" y="1306616"/>
            <a:ext cx="7261307" cy="537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1D70-70A2-4BE9-B384-BE0892A7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65323"/>
            <a:ext cx="10353761" cy="1326321"/>
          </a:xfrm>
        </p:spPr>
        <p:txBody>
          <a:bodyPr/>
          <a:lstStyle/>
          <a:p>
            <a:r>
              <a:rPr lang="en-US" dirty="0"/>
              <a:t>What about the other needle?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9CEA0C-6275-469C-97F8-4D59B6D4D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3657" y="1237266"/>
            <a:ext cx="8544683" cy="52655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F4EC-9873-43C8-A0EA-73960BCC5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657" y="1046483"/>
            <a:ext cx="7596185" cy="5456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ABE3E3-DF74-43B9-9FFD-22156C040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565" y="1036334"/>
            <a:ext cx="84867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5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DED905-2C00-48A2-8B0B-10E7A1EC1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90525"/>
            <a:ext cx="8382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0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up, white, sitting&#10;&#10;Description generated with high confidence">
            <a:extLst>
              <a:ext uri="{FF2B5EF4-FFF2-40B4-BE49-F238E27FC236}">
                <a16:creationId xmlns:a16="http://schemas.microsoft.com/office/drawing/2014/main" id="{B26EE14B-1C09-4D58-8B54-E7AE16F87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3" y="823707"/>
            <a:ext cx="5478407" cy="4761305"/>
          </a:xfrm>
          <a:prstGeom prst="rect">
            <a:avLst/>
          </a:prstGeom>
        </p:spPr>
      </p:pic>
      <p:pic>
        <p:nvPicPr>
          <p:cNvPr id="5" name="Picture 4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54170B99-31B1-45D7-8C8C-F93ACE16A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012" y="995082"/>
            <a:ext cx="5304783" cy="462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00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272ED-F5F2-4DAB-A964-1BADA71F6E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77" y="271462"/>
            <a:ext cx="4428564" cy="6315075"/>
          </a:xfrm>
          <a:prstGeom prst="rect">
            <a:avLst/>
          </a:prstGeom>
        </p:spPr>
      </p:pic>
      <p:pic>
        <p:nvPicPr>
          <p:cNvPr id="5" name="Picture 4" descr="A picture containing object, indoor, table&#10;&#10;Description generated with high confidence">
            <a:extLst>
              <a:ext uri="{FF2B5EF4-FFF2-40B4-BE49-F238E27FC236}">
                <a16:creationId xmlns:a16="http://schemas.microsoft.com/office/drawing/2014/main" id="{DA6649A1-35E2-484B-9552-A2787E6D6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494" y="372035"/>
            <a:ext cx="6909971" cy="61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67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&#10;&#10;Description generated with high confidence">
            <a:extLst>
              <a:ext uri="{FF2B5EF4-FFF2-40B4-BE49-F238E27FC236}">
                <a16:creationId xmlns:a16="http://schemas.microsoft.com/office/drawing/2014/main" id="{DF265BAF-5FEA-4821-B35E-A163E34303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666" y="1299883"/>
            <a:ext cx="5701331" cy="4258234"/>
          </a:xfrm>
          <a:prstGeom prst="rect">
            <a:avLst/>
          </a:prstGeom>
        </p:spPr>
      </p:pic>
      <p:pic>
        <p:nvPicPr>
          <p:cNvPr id="5" name="Picture 4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F5A014CD-ED66-4AA9-932F-24A51585F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56447"/>
            <a:ext cx="6015318" cy="460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36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X-ray film&#10;&#10;Description generated with very high confidence">
            <a:extLst>
              <a:ext uri="{FF2B5EF4-FFF2-40B4-BE49-F238E27FC236}">
                <a16:creationId xmlns:a16="http://schemas.microsoft.com/office/drawing/2014/main" id="{3ECFDB23-1605-4A76-9BF7-707651DE5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318" y="502979"/>
            <a:ext cx="6754659" cy="61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16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X-ray film&#10;&#10;Description generated with very high confidence">
            <a:extLst>
              <a:ext uri="{FF2B5EF4-FFF2-40B4-BE49-F238E27FC236}">
                <a16:creationId xmlns:a16="http://schemas.microsoft.com/office/drawing/2014/main" id="{CB41D58C-7AC6-4EF3-95A1-A1E2B61B6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142" y="0"/>
            <a:ext cx="6803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77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9A351-9B58-4507-A98E-60BB7563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45" y="180976"/>
            <a:ext cx="10353761" cy="754856"/>
          </a:xfrm>
        </p:spPr>
        <p:txBody>
          <a:bodyPr anchor="t"/>
          <a:lstStyle/>
          <a:p>
            <a:r>
              <a:rPr lang="en-US" dirty="0"/>
              <a:t>Disclosure(s)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508BB-670F-4DB3-8E03-A031F9EE7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857249"/>
            <a:ext cx="10353762" cy="5286375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THOR - thank you</a:t>
            </a:r>
          </a:p>
          <a:p>
            <a:r>
              <a:rPr lang="en-US" sz="2800" dirty="0"/>
              <a:t>I trashed my entire slide deck yesterday and rewrote last night</a:t>
            </a:r>
          </a:p>
          <a:p>
            <a:r>
              <a:rPr lang="en-US" sz="2800" dirty="0"/>
              <a:t>I am a little bit on the defensive because I would love to have a data driven argument….. But have precious little </a:t>
            </a:r>
          </a:p>
          <a:p>
            <a:r>
              <a:rPr lang="en-US" sz="2800" dirty="0"/>
              <a:t>This is meant to be a dialogue </a:t>
            </a:r>
          </a:p>
          <a:p>
            <a:r>
              <a:rPr lang="en-US" sz="2800" dirty="0"/>
              <a:t>I have concerns about certain procedures– this is one of them</a:t>
            </a:r>
          </a:p>
          <a:p>
            <a:r>
              <a:rPr lang="en-US" sz="2800" dirty="0"/>
              <a:t>I was a paramedic and firefighter in a civilian setting a long time ago </a:t>
            </a:r>
          </a:p>
          <a:p>
            <a:endParaRPr lang="en-US" sz="2800" dirty="0"/>
          </a:p>
          <a:p>
            <a:r>
              <a:rPr lang="en-US" sz="2800" dirty="0"/>
              <a:t>I do not pretend to have extensive operational experience in the forward or field environment – my deepest respect for you</a:t>
            </a:r>
          </a:p>
        </p:txBody>
      </p:sp>
    </p:spTree>
    <p:extLst>
      <p:ext uri="{BB962C8B-B14F-4D97-AF65-F5344CB8AC3E}">
        <p14:creationId xmlns:p14="http://schemas.microsoft.com/office/powerpoint/2010/main" val="4169005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lectronics, indoor, monitor&#10;&#10;Description automatically generated">
            <a:extLst>
              <a:ext uri="{FF2B5EF4-FFF2-40B4-BE49-F238E27FC236}">
                <a16:creationId xmlns:a16="http://schemas.microsoft.com/office/drawing/2014/main" id="{1996EE34-C346-59A4-D7AE-2706E3F4C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7" t="6970" b="13417"/>
          <a:stretch/>
        </p:blipFill>
        <p:spPr>
          <a:xfrm>
            <a:off x="152320" y="575593"/>
            <a:ext cx="4857014" cy="3960159"/>
          </a:xfrm>
          <a:prstGeom prst="rect">
            <a:avLst/>
          </a:prstGeom>
        </p:spPr>
      </p:pic>
      <p:pic>
        <p:nvPicPr>
          <p:cNvPr id="7" name="Picture 6" descr="A picture containing person, person, white, shirt&#10;&#10;Description automatically generated">
            <a:extLst>
              <a:ext uri="{FF2B5EF4-FFF2-40B4-BE49-F238E27FC236}">
                <a16:creationId xmlns:a16="http://schemas.microsoft.com/office/drawing/2014/main" id="{CE18DE58-E09C-F297-AA96-58F74A7B9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1" r="24085" b="33726"/>
          <a:stretch/>
        </p:blipFill>
        <p:spPr>
          <a:xfrm>
            <a:off x="5305409" y="396193"/>
            <a:ext cx="4226156" cy="4289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4B1FCB-3BD2-D946-7EF6-00ABF0B6DDAF}"/>
              </a:ext>
            </a:extLst>
          </p:cNvPr>
          <p:cNvSpPr txBox="1"/>
          <p:nvPr/>
        </p:nvSpPr>
        <p:spPr>
          <a:xfrm>
            <a:off x="152319" y="4835857"/>
            <a:ext cx="98657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20000" dir="5400000" sy="-100000" algn="bl" rotWithShape="0"/>
                </a:effectLst>
              </a:rPr>
              <a:t>Shouldn’t we regard this as a stab wound to the chest?</a:t>
            </a:r>
          </a:p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20000" dir="5400000" sy="-100000" algn="bl" rotWithShape="0"/>
                </a:effectLst>
              </a:rPr>
              <a:t>Or a case of</a:t>
            </a:r>
          </a:p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20000" dir="5400000" sy="-100000" algn="bl" rotWithShape="0"/>
                </a:effectLst>
              </a:rPr>
              <a:t>Not so Friendly Fire?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B0D775-F9BD-4AF2-3226-008EB2530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843" y="4685804"/>
            <a:ext cx="1551836" cy="204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5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84B95-87C4-4842-9AAD-AE8A1124B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224589"/>
            <a:ext cx="10353761" cy="589799"/>
          </a:xfrm>
        </p:spPr>
        <p:txBody>
          <a:bodyPr anchor="t">
            <a:normAutofit/>
          </a:bodyPr>
          <a:lstStyle/>
          <a:p>
            <a:r>
              <a:rPr lang="en-US" sz="2800" dirty="0"/>
              <a:t>A recent interesting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6E8A9-8A83-435C-83B5-E72B5178B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79" y="1159430"/>
            <a:ext cx="10585994" cy="547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43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DB7E8-B6A5-422E-805E-BDD170C25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Food for Thought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03AD2-6D40-4A3F-95F0-EF70D7F34B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Seven Fresh Cadavers</a:t>
            </a:r>
          </a:p>
          <a:p>
            <a:r>
              <a:rPr lang="en-US" dirty="0"/>
              <a:t>Four different types of devices</a:t>
            </a:r>
          </a:p>
          <a:p>
            <a:r>
              <a:rPr lang="en-US" dirty="0"/>
              <a:t>VATS to evaluate placement and to guide measurement of Chest wall thickness</a:t>
            </a:r>
          </a:p>
          <a:p>
            <a:r>
              <a:rPr lang="en-US" dirty="0"/>
              <a:t>“Casualties” (cadavers) placed on vents and then “transported” on NATO litters and log rolled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3DCC1F-7EC9-4E3A-9B65-2ACC285F97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799" y="1393031"/>
            <a:ext cx="6011095" cy="49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04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923F8-468E-4DF1-8FD5-F47D4409C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Fidnings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4E29A8-D31C-4087-9F48-0615B76D8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830" y="2400300"/>
            <a:ext cx="9669174" cy="3082925"/>
          </a:xfrm>
        </p:spPr>
      </p:pic>
    </p:spTree>
    <p:extLst>
      <p:ext uri="{BB962C8B-B14F-4D97-AF65-F5344CB8AC3E}">
        <p14:creationId xmlns:p14="http://schemas.microsoft.com/office/powerpoint/2010/main" val="2930251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20B5DEB-0013-B705-E065-15DB2DFE0BFA}"/>
              </a:ext>
            </a:extLst>
          </p:cNvPr>
          <p:cNvGrpSpPr/>
          <p:nvPr/>
        </p:nvGrpSpPr>
        <p:grpSpPr>
          <a:xfrm>
            <a:off x="8001000" y="169149"/>
            <a:ext cx="3939367" cy="6211479"/>
            <a:chOff x="7336618" y="169150"/>
            <a:chExt cx="4603750" cy="6076950"/>
          </a:xfrm>
        </p:grpSpPr>
        <p:pic>
          <p:nvPicPr>
            <p:cNvPr id="6" name="Picture 5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B1C72F8E-1F26-4A32-9A41-C39F9A764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36618" y="169150"/>
              <a:ext cx="4603750" cy="1403350"/>
            </a:xfrm>
            <a:prstGeom prst="rect">
              <a:avLst/>
            </a:prstGeom>
          </p:spPr>
        </p:pic>
        <p:pic>
          <p:nvPicPr>
            <p:cNvPr id="8" name="Picture 7" descr="A screenshot of a social media post&#10;&#10;Description generated with very high confidence">
              <a:extLst>
                <a:ext uri="{FF2B5EF4-FFF2-40B4-BE49-F238E27FC236}">
                  <a16:creationId xmlns:a16="http://schemas.microsoft.com/office/drawing/2014/main" id="{306C4E57-96F3-4A4B-AF15-783DD54D3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6618" y="1572500"/>
              <a:ext cx="4603750" cy="46736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322E025-3703-5F32-EDAF-38238ECA8767}"/>
              </a:ext>
            </a:extLst>
          </p:cNvPr>
          <p:cNvSpPr/>
          <p:nvPr/>
        </p:nvSpPr>
        <p:spPr>
          <a:xfrm>
            <a:off x="0" y="893653"/>
            <a:ext cx="810952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EVIL DOWNSIDE OF GUIDELINES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Absolve you of critical thinking ?</a:t>
            </a:r>
          </a:p>
          <a:p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Absolve you as responsible for </a:t>
            </a:r>
          </a:p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the decision to intervene?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0678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>
            <a:extLst>
              <a:ext uri="{FF2B5EF4-FFF2-40B4-BE49-F238E27FC236}">
                <a16:creationId xmlns:a16="http://schemas.microsoft.com/office/drawing/2014/main" id="{14017018-4A09-4E37-81FA-FCD9447E3EFD}"/>
              </a:ext>
            </a:extLst>
          </p:cNvPr>
          <p:cNvSpPr/>
          <p:nvPr/>
        </p:nvSpPr>
        <p:spPr>
          <a:xfrm>
            <a:off x="1582259" y="3327202"/>
            <a:ext cx="1181397" cy="1130498"/>
          </a:xfrm>
          <a:prstGeom prst="pen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Point of Injury</a:t>
            </a:r>
          </a:p>
          <a:p>
            <a:pPr algn="ctr"/>
            <a:endParaRPr lang="en-US" sz="135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28EE43-7C77-498D-9A6A-4028880945A8}"/>
              </a:ext>
            </a:extLst>
          </p:cNvPr>
          <p:cNvGrpSpPr/>
          <p:nvPr/>
        </p:nvGrpSpPr>
        <p:grpSpPr>
          <a:xfrm>
            <a:off x="5142979" y="2044526"/>
            <a:ext cx="3954517" cy="2895534"/>
            <a:chOff x="2767903" y="1804489"/>
            <a:chExt cx="5272689" cy="3860712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52B9E122-63EA-4909-A183-D44540CF79D6}"/>
                </a:ext>
              </a:extLst>
            </p:cNvPr>
            <p:cNvSpPr/>
            <p:nvPr/>
          </p:nvSpPr>
          <p:spPr>
            <a:xfrm>
              <a:off x="3621879" y="3848496"/>
              <a:ext cx="2454443" cy="1816705"/>
            </a:xfrm>
            <a:prstGeom prst="cube">
              <a:avLst/>
            </a:prstGeom>
            <a:solidFill>
              <a:srgbClr val="FF0000"/>
            </a:solidFill>
            <a:effectLst>
              <a:glow rad="228600">
                <a:schemeClr val="accent1">
                  <a:lumMod val="50000"/>
                  <a:alpha val="40000"/>
                </a:schemeClr>
              </a:glow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advanced medical/surgical care</a:t>
              </a:r>
            </a:p>
          </p:txBody>
        </p:sp>
        <p:sp>
          <p:nvSpPr>
            <p:cNvPr id="6" name="Rectangle: Beveled 5">
              <a:extLst>
                <a:ext uri="{FF2B5EF4-FFF2-40B4-BE49-F238E27FC236}">
                  <a16:creationId xmlns:a16="http://schemas.microsoft.com/office/drawing/2014/main" id="{65F61AD1-ED16-4CDA-ADC3-3A22DF11DD7C}"/>
                </a:ext>
              </a:extLst>
            </p:cNvPr>
            <p:cNvSpPr/>
            <p:nvPr/>
          </p:nvSpPr>
          <p:spPr>
            <a:xfrm>
              <a:off x="2767903" y="3511947"/>
              <a:ext cx="1235869" cy="978694"/>
            </a:xfrm>
            <a:prstGeom prst="bevel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/>
                <a:t>LSI</a:t>
              </a:r>
            </a:p>
            <a:p>
              <a:pPr algn="ctr"/>
              <a:r>
                <a:rPr lang="en-US" sz="1200" dirty="0"/>
                <a:t>surgery</a:t>
              </a:r>
            </a:p>
          </p:txBody>
        </p:sp>
        <p:sp>
          <p:nvSpPr>
            <p:cNvPr id="7" name="Rectangle: Beveled 6">
              <a:extLst>
                <a:ext uri="{FF2B5EF4-FFF2-40B4-BE49-F238E27FC236}">
                  <a16:creationId xmlns:a16="http://schemas.microsoft.com/office/drawing/2014/main" id="{2C8880C3-BC8C-47F8-90C9-D7838BC94A00}"/>
                </a:ext>
              </a:extLst>
            </p:cNvPr>
            <p:cNvSpPr/>
            <p:nvPr/>
          </p:nvSpPr>
          <p:spPr>
            <a:xfrm>
              <a:off x="6219824" y="2869803"/>
              <a:ext cx="1235869" cy="978694"/>
            </a:xfrm>
            <a:prstGeom prst="bevel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/>
                <a:t>LSI</a:t>
              </a:r>
            </a:p>
            <a:p>
              <a:pPr algn="ctr"/>
              <a:r>
                <a:rPr lang="en-US" sz="900" dirty="0"/>
                <a:t>tourniquets</a:t>
              </a:r>
            </a:p>
          </p:txBody>
        </p:sp>
        <p:sp>
          <p:nvSpPr>
            <p:cNvPr id="9" name="Rectangle: Beveled 8">
              <a:extLst>
                <a:ext uri="{FF2B5EF4-FFF2-40B4-BE49-F238E27FC236}">
                  <a16:creationId xmlns:a16="http://schemas.microsoft.com/office/drawing/2014/main" id="{4CF9076D-BDD0-4BC6-B861-A038811F3168}"/>
                </a:ext>
              </a:extLst>
            </p:cNvPr>
            <p:cNvSpPr/>
            <p:nvPr/>
          </p:nvSpPr>
          <p:spPr>
            <a:xfrm>
              <a:off x="4380732" y="1804489"/>
              <a:ext cx="1235869" cy="978695"/>
            </a:xfrm>
            <a:prstGeom prst="bevel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LSI</a:t>
              </a:r>
            </a:p>
            <a:p>
              <a:pPr algn="ctr"/>
              <a:r>
                <a:rPr lang="en-US" sz="1350" dirty="0"/>
                <a:t>Airway</a:t>
              </a:r>
            </a:p>
          </p:txBody>
        </p:sp>
        <p:sp>
          <p:nvSpPr>
            <p:cNvPr id="10" name="Rectangle: Beveled 9">
              <a:extLst>
                <a:ext uri="{FF2B5EF4-FFF2-40B4-BE49-F238E27FC236}">
                  <a16:creationId xmlns:a16="http://schemas.microsoft.com/office/drawing/2014/main" id="{990C23EF-0E68-4324-9003-703FE9AB1AD0}"/>
                </a:ext>
              </a:extLst>
            </p:cNvPr>
            <p:cNvSpPr/>
            <p:nvPr/>
          </p:nvSpPr>
          <p:spPr>
            <a:xfrm>
              <a:off x="5606653" y="3821906"/>
              <a:ext cx="1235869" cy="978694"/>
            </a:xfrm>
            <a:prstGeom prst="bevel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/>
                <a:t>LSI</a:t>
              </a:r>
            </a:p>
            <a:p>
              <a:pPr algn="ctr"/>
              <a:r>
                <a:rPr lang="en-US" sz="900" dirty="0"/>
                <a:t>Hemorrhage control</a:t>
              </a:r>
            </a:p>
          </p:txBody>
        </p:sp>
        <p:sp>
          <p:nvSpPr>
            <p:cNvPr id="11" name="Rectangle: Beveled 10">
              <a:extLst>
                <a:ext uri="{FF2B5EF4-FFF2-40B4-BE49-F238E27FC236}">
                  <a16:creationId xmlns:a16="http://schemas.microsoft.com/office/drawing/2014/main" id="{2B82D491-9B4E-4E37-8173-C92865F0EDF7}"/>
                </a:ext>
              </a:extLst>
            </p:cNvPr>
            <p:cNvSpPr/>
            <p:nvPr/>
          </p:nvSpPr>
          <p:spPr>
            <a:xfrm>
              <a:off x="4979190" y="2979935"/>
              <a:ext cx="1235869" cy="978694"/>
            </a:xfrm>
            <a:prstGeom prst="bevel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/>
                <a:t>LSI</a:t>
              </a:r>
            </a:p>
            <a:p>
              <a:pPr algn="ctr"/>
              <a:r>
                <a:rPr lang="en-US" sz="1200" dirty="0"/>
                <a:t>Tension PTX</a:t>
              </a:r>
            </a:p>
          </p:txBody>
        </p:sp>
        <p:sp>
          <p:nvSpPr>
            <p:cNvPr id="14" name="Rectangle: Beveled 13">
              <a:extLst>
                <a:ext uri="{FF2B5EF4-FFF2-40B4-BE49-F238E27FC236}">
                  <a16:creationId xmlns:a16="http://schemas.microsoft.com/office/drawing/2014/main" id="{F9598F83-5C60-4A67-9331-267DAE0CD6D2}"/>
                </a:ext>
              </a:extLst>
            </p:cNvPr>
            <p:cNvSpPr/>
            <p:nvPr/>
          </p:nvSpPr>
          <p:spPr>
            <a:xfrm>
              <a:off x="6746679" y="2027832"/>
              <a:ext cx="1235869" cy="978694"/>
            </a:xfrm>
            <a:prstGeom prst="bevel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/>
                <a:t>LSI</a:t>
              </a:r>
            </a:p>
            <a:p>
              <a:pPr algn="ctr"/>
              <a:r>
                <a:rPr lang="en-US" sz="825" dirty="0"/>
                <a:t>Blood component(s)</a:t>
              </a:r>
            </a:p>
          </p:txBody>
        </p:sp>
        <p:sp>
          <p:nvSpPr>
            <p:cNvPr id="19" name="Rectangle: Beveled 18">
              <a:extLst>
                <a:ext uri="{FF2B5EF4-FFF2-40B4-BE49-F238E27FC236}">
                  <a16:creationId xmlns:a16="http://schemas.microsoft.com/office/drawing/2014/main" id="{56F3FCF8-7410-44CD-88D3-E5889F73F440}"/>
                </a:ext>
              </a:extLst>
            </p:cNvPr>
            <p:cNvSpPr/>
            <p:nvPr/>
          </p:nvSpPr>
          <p:spPr>
            <a:xfrm>
              <a:off x="6804723" y="3821906"/>
              <a:ext cx="1235869" cy="978694"/>
            </a:xfrm>
            <a:prstGeom prst="bevel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/>
                <a:t>LSI</a:t>
              </a:r>
            </a:p>
            <a:p>
              <a:pPr algn="ctr"/>
              <a:r>
                <a:rPr lang="en-US" sz="1200" dirty="0"/>
                <a:t>LTOWB</a:t>
              </a:r>
            </a:p>
          </p:txBody>
        </p:sp>
      </p:grp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1EF39A6-C53A-4DAE-9E1F-77C9CD7E3985}"/>
              </a:ext>
            </a:extLst>
          </p:cNvPr>
          <p:cNvSpPr/>
          <p:nvPr/>
        </p:nvSpPr>
        <p:spPr>
          <a:xfrm>
            <a:off x="2117036" y="4509881"/>
            <a:ext cx="3489394" cy="48236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En route Care/Transport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4FDE2FE-1D03-4C10-A861-78738A7DFE41}"/>
              </a:ext>
            </a:extLst>
          </p:cNvPr>
          <p:cNvSpPr/>
          <p:nvPr/>
        </p:nvSpPr>
        <p:spPr>
          <a:xfrm>
            <a:off x="8170594" y="4523328"/>
            <a:ext cx="3489394" cy="48236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En route Care/Transport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FC47DF-E8CB-EF9D-FE1A-A7D98D41E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888355"/>
          </a:xfrm>
        </p:spPr>
        <p:txBody>
          <a:bodyPr/>
          <a:lstStyle/>
          <a:p>
            <a:r>
              <a:rPr lang="en-US" dirty="0"/>
              <a:t>SHIFTING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2494771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BD2DD-4057-4C1E-A942-EE64B25B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70" y="138112"/>
            <a:ext cx="10353761" cy="704851"/>
          </a:xfrm>
        </p:spPr>
        <p:txBody>
          <a:bodyPr anchor="t"/>
          <a:lstStyle/>
          <a:p>
            <a:r>
              <a:rPr lang="en-US" dirty="0"/>
              <a:t>Shouldn’t we be tracking this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A76F0-B640-4A2B-94AA-CA2335AB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181" y="842963"/>
            <a:ext cx="11615738" cy="5586411"/>
          </a:xfrm>
        </p:spPr>
        <p:txBody>
          <a:bodyPr>
            <a:normAutofit fontScale="85000" lnSpcReduction="20000"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sz="3400" dirty="0"/>
              <a:t>THOR/CoTCCC and other communities have pushed advanced procedures to the prehospital setting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400" dirty="0"/>
              <a:t>If these same procedures are done inside the hospital, are they tracked more effectively ?</a:t>
            </a:r>
          </a:p>
          <a:p>
            <a:pPr lvl="3"/>
            <a:r>
              <a:rPr lang="en-US" sz="3000" dirty="0"/>
              <a:t>I want to make a proposal to work with the CoTCCC to design the appropriate Prospective civilian trial to examine ALL needle decompressions in the field</a:t>
            </a:r>
          </a:p>
          <a:p>
            <a:pPr lvl="3"/>
            <a:r>
              <a:rPr lang="en-US" sz="3000" dirty="0"/>
              <a:t>What are the numerator and denominator?</a:t>
            </a:r>
          </a:p>
          <a:p>
            <a:pPr lvl="3"/>
            <a:r>
              <a:rPr lang="en-US" sz="3000" dirty="0"/>
              <a:t>How wide is the anatomic variation in placement?</a:t>
            </a:r>
          </a:p>
          <a:p>
            <a:pPr lvl="3"/>
            <a:r>
              <a:rPr lang="en-US" sz="3000" dirty="0"/>
              <a:t>Are there significant complications?</a:t>
            </a:r>
          </a:p>
          <a:p>
            <a:pPr lvl="3"/>
            <a:r>
              <a:rPr lang="en-US" sz="3000" dirty="0"/>
              <a:t>Is the incidence of lethal tension Pneumothorax still what we think it is?</a:t>
            </a:r>
          </a:p>
        </p:txBody>
      </p:sp>
    </p:spTree>
    <p:extLst>
      <p:ext uri="{BB962C8B-B14F-4D97-AF65-F5344CB8AC3E}">
        <p14:creationId xmlns:p14="http://schemas.microsoft.com/office/powerpoint/2010/main" val="2103048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CF974-C35D-4BE4-9605-C6D3512DA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18" y="311009"/>
            <a:ext cx="11015935" cy="854869"/>
          </a:xfrm>
        </p:spPr>
        <p:txBody>
          <a:bodyPr>
            <a:normAutofit fontScale="90000"/>
          </a:bodyPr>
          <a:lstStyle/>
          <a:p>
            <a:r>
              <a:rPr lang="en-US" dirty="0"/>
              <a:t>Confessions of a catholic/surgeon/medic</a:t>
            </a:r>
          </a:p>
        </p:txBody>
      </p:sp>
      <p:pic>
        <p:nvPicPr>
          <p:cNvPr id="1026" name="Picture 2" descr="Image result for catholic confessional">
            <a:extLst>
              <a:ext uri="{FF2B5EF4-FFF2-40B4-BE49-F238E27FC236}">
                <a16:creationId xmlns:a16="http://schemas.microsoft.com/office/drawing/2014/main" id="{E6C9F642-48D9-4C6D-AF1A-DD67F8ED4F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468" y="1405583"/>
            <a:ext cx="3693852" cy="494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992258-3CC8-4732-B4AD-E8C53DD104E0}"/>
              </a:ext>
            </a:extLst>
          </p:cNvPr>
          <p:cNvSpPr txBox="1"/>
          <p:nvPr/>
        </p:nvSpPr>
        <p:spPr>
          <a:xfrm>
            <a:off x="4508205" y="1290917"/>
            <a:ext cx="71212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Surgeons– certainly older ones; were submitted/subjected/participated in a unique confessional called Morbidity and Mortality 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It is a unique way of forming a surgical conscience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 was taught of the “sacred privilege” of the knife</a:t>
            </a:r>
          </a:p>
        </p:txBody>
      </p:sp>
    </p:spTree>
    <p:extLst>
      <p:ext uri="{BB962C8B-B14F-4D97-AF65-F5344CB8AC3E}">
        <p14:creationId xmlns:p14="http://schemas.microsoft.com/office/powerpoint/2010/main" val="3967817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25348-D0DA-4B34-8FF3-A3EDB3C79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6903" y="628651"/>
            <a:ext cx="4478821" cy="34956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Truth and Consequences</a:t>
            </a:r>
          </a:p>
        </p:txBody>
      </p:sp>
      <p:pic>
        <p:nvPicPr>
          <p:cNvPr id="7" name="Picture 6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AEC359E5-C796-4304-850B-893C5C1BE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41" y="1101763"/>
            <a:ext cx="3056465" cy="2292348"/>
          </a:xfrm>
          <a:prstGeom prst="rect">
            <a:avLst/>
          </a:prstGeom>
        </p:spPr>
      </p:pic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12C1EA5E-E8CB-4FBF-9FB0-B5077CE2A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036" y="571904"/>
            <a:ext cx="3499942" cy="571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44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E387A54C-5965-9D4C-0D65-53B678A105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35" y="353155"/>
            <a:ext cx="3872475" cy="6322408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89415E40-604A-DF72-8FCA-2001CB677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767" y="244666"/>
            <a:ext cx="3056465" cy="22923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0C0AA5F-93CF-D493-DB5C-87EAB9D94720}"/>
              </a:ext>
            </a:extLst>
          </p:cNvPr>
          <p:cNvSpPr txBox="1">
            <a:spLocks/>
          </p:cNvSpPr>
          <p:nvPr/>
        </p:nvSpPr>
        <p:spPr>
          <a:xfrm>
            <a:off x="4447822" y="2602089"/>
            <a:ext cx="7143543" cy="3868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/>
              <a:t>Truth and Consequences</a:t>
            </a:r>
          </a:p>
          <a:p>
            <a:endParaRPr lang="en-US" sz="3700" dirty="0"/>
          </a:p>
          <a:p>
            <a:endParaRPr lang="en-US" sz="3700" dirty="0"/>
          </a:p>
          <a:p>
            <a:pPr algn="l"/>
            <a:r>
              <a:rPr lang="en-US" sz="3700" dirty="0"/>
              <a:t>We owe it to our patients…..</a:t>
            </a:r>
          </a:p>
          <a:p>
            <a:pPr algn="l"/>
            <a:r>
              <a:rPr lang="en-US" sz="3700" dirty="0"/>
              <a:t> 		</a:t>
            </a:r>
            <a:r>
              <a:rPr lang="en-US" sz="3200" dirty="0"/>
              <a:t>and to our medics</a:t>
            </a:r>
            <a:endParaRPr lang="en-US" sz="3700" dirty="0"/>
          </a:p>
        </p:txBody>
      </p:sp>
    </p:spTree>
    <p:extLst>
      <p:ext uri="{BB962C8B-B14F-4D97-AF65-F5344CB8AC3E}">
        <p14:creationId xmlns:p14="http://schemas.microsoft.com/office/powerpoint/2010/main" val="3805304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94488-8BE4-87F9-6B62-2C3DF4BE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83" y="307041"/>
            <a:ext cx="10353761" cy="1326321"/>
          </a:xfrm>
        </p:spPr>
        <p:txBody>
          <a:bodyPr/>
          <a:lstStyle/>
          <a:p>
            <a:r>
              <a:rPr lang="en-US" dirty="0"/>
              <a:t>curmudgeon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726EE-80F4-5AE2-49E3-4EB564953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13" y="1329995"/>
            <a:ext cx="8021030" cy="4721181"/>
          </a:xfrm>
        </p:spPr>
        <p:txBody>
          <a:bodyPr>
            <a:normAutofit fontScale="92500" lnSpcReduction="20000"/>
          </a:bodyPr>
          <a:lstStyle/>
          <a:p>
            <a:r>
              <a:rPr lang="en-US" sz="2400" b="0" i="0" dirty="0">
                <a:effectLst/>
                <a:latin typeface="Open Sans" panose="020B0606030504020204" pitchFamily="34" charset="0"/>
              </a:rPr>
              <a:t>Old, cranky, and more than a little stubborn, a </a:t>
            </a:r>
            <a:r>
              <a:rPr lang="en-US" sz="2400" b="0" i="1" dirty="0">
                <a:effectLst/>
                <a:latin typeface="Open Sans" panose="020B0606030504020204" pitchFamily="34" charset="0"/>
              </a:rPr>
              <a:t>curmudgeon</a:t>
            </a:r>
            <a:r>
              <a:rPr lang="en-US" sz="2400" b="0" i="0" dirty="0">
                <a:effectLst/>
                <a:latin typeface="Open Sans" panose="020B0606030504020204" pitchFamily="34" charset="0"/>
              </a:rPr>
              <a:t> is the gruff, grey-haired neighbor who refuses to hand out candy at Halloween and shoos away holiday carolers with a "bah humbug!“</a:t>
            </a:r>
          </a:p>
          <a:p>
            <a:r>
              <a:rPr lang="en-US" sz="2400" dirty="0"/>
              <a:t> Don't worry though, you’ll know a curmudgeon when you see one: He’ll be ill-tempered and miserly, eager to shake his fist and </a:t>
            </a:r>
            <a:r>
              <a:rPr lang="en-US" sz="2400" b="1" i="1" u="sng" dirty="0"/>
              <a:t>spout disagreeable opinions</a:t>
            </a:r>
            <a:r>
              <a:rPr lang="en-US" sz="2400" dirty="0"/>
              <a:t>.</a:t>
            </a:r>
          </a:p>
          <a:p>
            <a:r>
              <a:rPr lang="en-US" sz="2400" b="0" i="0" dirty="0">
                <a:effectLst/>
                <a:latin typeface="Open Sans" panose="020B0604020202020204" pitchFamily="34" charset="0"/>
              </a:rPr>
              <a:t>a crusty irascible cantankerous old person full of stubborn ideas</a:t>
            </a:r>
          </a:p>
          <a:p>
            <a:endParaRPr lang="en-US" sz="2400" dirty="0">
              <a:effectLst/>
              <a:latin typeface="Open Sans" panose="020B0604020202020204" pitchFamily="34" charset="0"/>
            </a:endParaRPr>
          </a:p>
          <a:p>
            <a:r>
              <a:rPr lang="en-US" sz="2400" dirty="0">
                <a:effectLst/>
                <a:latin typeface="Open Sans" panose="020B0604020202020204" pitchFamily="34" charset="0"/>
              </a:rPr>
              <a:t>Perhaps I can convince you that there is a reason for concern for some of these stubborn ideas</a:t>
            </a:r>
            <a:endParaRPr lang="en-US" sz="2400" dirty="0"/>
          </a:p>
        </p:txBody>
      </p:sp>
      <p:pic>
        <p:nvPicPr>
          <p:cNvPr id="5" name="Picture 4" descr="A picture containing person, toy&#10;&#10;Description automatically generated">
            <a:extLst>
              <a:ext uri="{FF2B5EF4-FFF2-40B4-BE49-F238E27FC236}">
                <a16:creationId xmlns:a16="http://schemas.microsoft.com/office/drawing/2014/main" id="{04EDE470-6056-455C-72C1-ECB2C96F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485" y="2279420"/>
            <a:ext cx="3235550" cy="427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1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6F23-0BA7-8087-9950-4CCE5342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546" y="356513"/>
            <a:ext cx="6609229" cy="1326321"/>
          </a:xfrm>
        </p:spPr>
        <p:txBody>
          <a:bodyPr>
            <a:normAutofit/>
          </a:bodyPr>
          <a:lstStyle/>
          <a:p>
            <a:r>
              <a:rPr lang="en-US" dirty="0"/>
              <a:t>The sword of Damocles</a:t>
            </a:r>
          </a:p>
        </p:txBody>
      </p:sp>
      <p:pic>
        <p:nvPicPr>
          <p:cNvPr id="4" name="Picture 3" descr="A painting of a person sitting in a chair with a group of people around him&#10;&#10;Description automatically generated with low confidence">
            <a:extLst>
              <a:ext uri="{FF2B5EF4-FFF2-40B4-BE49-F238E27FC236}">
                <a16:creationId xmlns:a16="http://schemas.microsoft.com/office/drawing/2014/main" id="{5D85B077-A6DA-9245-C85C-94FD291E3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70" y="255193"/>
            <a:ext cx="4424251" cy="5857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89AAC3-976D-1098-BA17-5AE5E9B0DFF9}"/>
              </a:ext>
            </a:extLst>
          </p:cNvPr>
          <p:cNvSpPr txBox="1"/>
          <p:nvPr/>
        </p:nvSpPr>
        <p:spPr>
          <a:xfrm>
            <a:off x="4865130" y="2640272"/>
            <a:ext cx="6813084" cy="1588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With great power comes great responsibility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Voltaire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b="1" cap="all" dirty="0">
              <a:effectLst>
                <a:outerShdw blurRad="50800" dist="63500" dir="2700000" algn="tl" rotWithShape="0">
                  <a:srgbClr val="000000">
                    <a:alpha val="4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b="1" cap="all" dirty="0">
              <a:effectLst>
                <a:outerShdw blurRad="50800" dist="63500" dir="2700000" algn="tl" rotWithShape="0">
                  <a:srgbClr val="000000">
                    <a:alpha val="4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The price of greatness is responsibility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Winston Churchill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BA829-5BF4-D1B7-8A50-49B2414706CF}"/>
              </a:ext>
            </a:extLst>
          </p:cNvPr>
          <p:cNvSpPr txBox="1"/>
          <p:nvPr/>
        </p:nvSpPr>
        <p:spPr>
          <a:xfrm>
            <a:off x="5244353" y="4447173"/>
            <a:ext cx="49417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Would we allow this procedure to be done in the hospital without….</a:t>
            </a:r>
          </a:p>
          <a:p>
            <a:r>
              <a:rPr lang="en-US" dirty="0"/>
              <a:t>	documentation </a:t>
            </a:r>
          </a:p>
          <a:p>
            <a:r>
              <a:rPr lang="en-US" dirty="0"/>
              <a:t>	follow up </a:t>
            </a:r>
          </a:p>
          <a:p>
            <a:r>
              <a:rPr lang="en-US" dirty="0"/>
              <a:t>	improvement plan</a:t>
            </a:r>
          </a:p>
        </p:txBody>
      </p:sp>
    </p:spTree>
    <p:extLst>
      <p:ext uri="{BB962C8B-B14F-4D97-AF65-F5344CB8AC3E}">
        <p14:creationId xmlns:p14="http://schemas.microsoft.com/office/powerpoint/2010/main" val="2238613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94A7-6C64-4A12-87BB-61D880A2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guy is a genius---</a:t>
            </a:r>
            <a:br>
              <a:rPr lang="en-US" dirty="0"/>
            </a:br>
            <a:r>
              <a:rPr lang="en-US" dirty="0"/>
              <a:t>I wish I had written this </a:t>
            </a:r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CE2E186-0773-47E3-B88C-2A83C8ED8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6865" y="2095500"/>
            <a:ext cx="6648744" cy="3695700"/>
          </a:xfrm>
        </p:spPr>
      </p:pic>
    </p:spTree>
    <p:extLst>
      <p:ext uri="{BB962C8B-B14F-4D97-AF65-F5344CB8AC3E}">
        <p14:creationId xmlns:p14="http://schemas.microsoft.com/office/powerpoint/2010/main" val="2410003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210D1-DB78-453F-B259-43BF2F1C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302" y="202406"/>
            <a:ext cx="10229334" cy="1931194"/>
          </a:xfrm>
        </p:spPr>
        <p:txBody>
          <a:bodyPr>
            <a:normAutofit/>
          </a:bodyPr>
          <a:lstStyle/>
          <a:p>
            <a:r>
              <a:rPr lang="en-US" dirty="0"/>
              <a:t>Sometimes,</a:t>
            </a:r>
            <a:br>
              <a:rPr lang="en-US" dirty="0"/>
            </a:br>
            <a:r>
              <a:rPr lang="en-US" sz="2800" dirty="0"/>
              <a:t>the hardest thing in the world</a:t>
            </a:r>
            <a:br>
              <a:rPr lang="en-US" sz="2800" dirty="0"/>
            </a:br>
            <a:r>
              <a:rPr lang="en-US" sz="2800" dirty="0"/>
              <a:t>is to sit on your hands </a:t>
            </a:r>
            <a:r>
              <a:rPr lang="en-US" sz="2800"/>
              <a:t>and watch,</a:t>
            </a:r>
            <a:br>
              <a:rPr lang="en-US" sz="2800" dirty="0"/>
            </a:br>
            <a:r>
              <a:rPr lang="en-US" sz="2800" dirty="0"/>
              <a:t>and do nothing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C0DCB-1416-4FB4-9E4F-A5F600CA3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277035"/>
            <a:ext cx="4733970" cy="4378559"/>
          </a:xfrm>
        </p:spPr>
        <p:txBody>
          <a:bodyPr/>
          <a:lstStyle/>
          <a:p>
            <a:r>
              <a:rPr lang="en-US" dirty="0"/>
              <a:t>“Junior--- I want you to sit in a chair next to that patient’s bed; and sit on your hands and do nothing for the next five minutes”</a:t>
            </a:r>
          </a:p>
          <a:p>
            <a:pPr lvl="3"/>
            <a:r>
              <a:rPr lang="en-US" dirty="0"/>
              <a:t>James Hurst MD  to Jay Johannigman  -- many years ago</a:t>
            </a:r>
          </a:p>
        </p:txBody>
      </p:sp>
      <p:pic>
        <p:nvPicPr>
          <p:cNvPr id="5" name="Picture 4" descr="A picture containing person, indoor&#10;&#10;Description generated with very high confidence">
            <a:extLst>
              <a:ext uri="{FF2B5EF4-FFF2-40B4-BE49-F238E27FC236}">
                <a16:creationId xmlns:a16="http://schemas.microsoft.com/office/drawing/2014/main" id="{FBABB30B-0E9C-4592-91D4-5493ED241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675" y="3290504"/>
            <a:ext cx="4541466" cy="308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47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ACC36D3-99D4-45F8-9BED-DDF58FD18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94" y="728245"/>
            <a:ext cx="10094259" cy="58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96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E25A73-561B-261D-5C65-71BAFD008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200" y="1656921"/>
            <a:ext cx="7346379" cy="4895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8A55C7-9731-DDC3-2FD3-163017E81185}"/>
              </a:ext>
            </a:extLst>
          </p:cNvPr>
          <p:cNvSpPr txBox="1"/>
          <p:nvPr/>
        </p:nvSpPr>
        <p:spPr>
          <a:xfrm>
            <a:off x="295633" y="1656921"/>
            <a:ext cx="44400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highly skilled group who readily </a:t>
            </a:r>
          </a:p>
          <a:p>
            <a:r>
              <a:rPr lang="en-US" dirty="0"/>
              <a:t>achieve a fund of knowledge and</a:t>
            </a:r>
          </a:p>
          <a:p>
            <a:r>
              <a:rPr lang="en-US" dirty="0"/>
              <a:t>combine this with extraordinary </a:t>
            </a:r>
          </a:p>
          <a:p>
            <a:r>
              <a:rPr lang="en-US" dirty="0"/>
              <a:t>motor skills.</a:t>
            </a:r>
          </a:p>
          <a:p>
            <a:endParaRPr lang="en-US" dirty="0"/>
          </a:p>
          <a:p>
            <a:r>
              <a:rPr lang="en-US" dirty="0"/>
              <a:t>If they are told to put lead on target</a:t>
            </a:r>
          </a:p>
          <a:p>
            <a:r>
              <a:rPr lang="en-US" dirty="0"/>
              <a:t>There will be lead on target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you tell them they should do </a:t>
            </a:r>
          </a:p>
          <a:p>
            <a:r>
              <a:rPr lang="en-US" dirty="0"/>
              <a:t>Something when they spot equivocal</a:t>
            </a:r>
          </a:p>
          <a:p>
            <a:r>
              <a:rPr lang="en-US" dirty="0"/>
              <a:t>findings– they will do something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0DCA11-5FDC-2696-5ED4-44FE747CE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03964"/>
            <a:ext cx="10353761" cy="1326321"/>
          </a:xfrm>
        </p:spPr>
        <p:txBody>
          <a:bodyPr>
            <a:normAutofit/>
          </a:bodyPr>
          <a:lstStyle/>
          <a:p>
            <a:r>
              <a:rPr lang="en-US" sz="5400" dirty="0"/>
              <a:t>The “doer”</a:t>
            </a:r>
          </a:p>
        </p:txBody>
      </p:sp>
    </p:spTree>
    <p:extLst>
      <p:ext uri="{BB962C8B-B14F-4D97-AF65-F5344CB8AC3E}">
        <p14:creationId xmlns:p14="http://schemas.microsoft.com/office/powerpoint/2010/main" val="1076090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3DB0-E48A-D772-6D98-EF7C759CB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31" y="681878"/>
            <a:ext cx="5238750" cy="52387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E120F5-B24F-B3AC-9A5F-B5FC8566F6A1}"/>
              </a:ext>
            </a:extLst>
          </p:cNvPr>
          <p:cNvSpPr/>
          <p:nvPr/>
        </p:nvSpPr>
        <p:spPr>
          <a:xfrm>
            <a:off x="5768622" y="381183"/>
            <a:ext cx="6277454" cy="843661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Am I there yet ?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824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5580-AFC1-FBF0-2CD1-87D103CD2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4819137"/>
            <a:ext cx="10353761" cy="183258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400" dirty="0"/>
              <a:t>Religion is usually defined as a social-cultural system of designated behaviors and practices, morals, beliefs, worldviews, texts, sanctified places, prophecies, ethics, or organizations, that generally relates humanity to supernatural, transcendental, and spiritual elements</a:t>
            </a:r>
          </a:p>
        </p:txBody>
      </p:sp>
      <p:pic>
        <p:nvPicPr>
          <p:cNvPr id="4" name="Picture 3" descr="A picture containing person, indoor, laying&#10;&#10;Description automatically generated">
            <a:extLst>
              <a:ext uri="{FF2B5EF4-FFF2-40B4-BE49-F238E27FC236}">
                <a16:creationId xmlns:a16="http://schemas.microsoft.com/office/drawing/2014/main" id="{EFF3D605-AFCC-22F6-C30D-73C660F1A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573" y="206279"/>
            <a:ext cx="7235855" cy="461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27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erformance improvement cycle">
            <a:extLst>
              <a:ext uri="{FF2B5EF4-FFF2-40B4-BE49-F238E27FC236}">
                <a16:creationId xmlns:a16="http://schemas.microsoft.com/office/drawing/2014/main" id="{64AAF2A7-674E-4FD1-BC11-88447EACA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88108" y="2905229"/>
            <a:ext cx="3171406" cy="324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0EF555-1957-44AD-9B06-9F59853962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86" y="2183413"/>
            <a:ext cx="8724976" cy="4510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8A9089-FE5D-4D14-B06C-DB20119241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334" y="253544"/>
            <a:ext cx="2428953" cy="23982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C220C6-A25B-93B8-C05F-A618FB0CE03E}"/>
              </a:ext>
            </a:extLst>
          </p:cNvPr>
          <p:cNvSpPr txBox="1"/>
          <p:nvPr/>
        </p:nvSpPr>
        <p:spPr>
          <a:xfrm>
            <a:off x="437029" y="369794"/>
            <a:ext cx="76244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PROCEDURAL CONSCIENCE</a:t>
            </a:r>
          </a:p>
          <a:p>
            <a:r>
              <a:rPr lang="en-US" sz="3600" dirty="0"/>
              <a:t>	doesn’t happen without data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26409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46D37-6ED7-4F45-A984-1004659E1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374BD-C905-4261-AB42-1B0407351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Why do we assume that doing something is better than doing nothing</a:t>
            </a:r>
          </a:p>
          <a:p>
            <a:r>
              <a:rPr lang="en-US" sz="3200" dirty="0"/>
              <a:t>We somehow think that technology trumps common sense</a:t>
            </a:r>
          </a:p>
          <a:p>
            <a:r>
              <a:rPr lang="en-US" sz="3200" dirty="0"/>
              <a:t>Sometimes the hardest thing in the world is to sit on your hands and watch</a:t>
            </a:r>
          </a:p>
        </p:txBody>
      </p:sp>
    </p:spTree>
    <p:extLst>
      <p:ext uri="{BB962C8B-B14F-4D97-AF65-F5344CB8AC3E}">
        <p14:creationId xmlns:p14="http://schemas.microsoft.com/office/powerpoint/2010/main" val="683538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16621E-E421-D113-E643-7A4DE3FE3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4" y="675392"/>
            <a:ext cx="4593695" cy="4593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322F1-45AB-39A4-24C1-2A2B28E944BF}"/>
              </a:ext>
            </a:extLst>
          </p:cNvPr>
          <p:cNvSpPr txBox="1"/>
          <p:nvPr/>
        </p:nvSpPr>
        <p:spPr>
          <a:xfrm>
            <a:off x="5204177" y="570088"/>
            <a:ext cx="585893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Stop placing needles in spontaneously breathing patients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BAN LEFT SIDED 5</a:t>
            </a:r>
            <a:r>
              <a:rPr lang="en-US" sz="2800" baseline="30000" dirty="0"/>
              <a:t>TH</a:t>
            </a:r>
            <a:r>
              <a:rPr lang="en-US" sz="2800" dirty="0"/>
              <a:t> ACL APPROACH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Leave all prehospital needles in place until after CT scan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Collect data on all needles placed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CHALLENGE OUR EXISTING GUIDELINES THAT FOREGO CRITICAL THINKING </a:t>
            </a:r>
          </a:p>
        </p:txBody>
      </p:sp>
    </p:spTree>
    <p:extLst>
      <p:ext uri="{BB962C8B-B14F-4D97-AF65-F5344CB8AC3E}">
        <p14:creationId xmlns:p14="http://schemas.microsoft.com/office/powerpoint/2010/main" val="1152830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A199-03A7-436C-825B-5F25D1D3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45" y="283369"/>
            <a:ext cx="10353761" cy="783431"/>
          </a:xfrm>
        </p:spPr>
        <p:txBody>
          <a:bodyPr>
            <a:noAutofit/>
          </a:bodyPr>
          <a:lstStyle/>
          <a:p>
            <a:r>
              <a:rPr lang="en-US" sz="4000" dirty="0"/>
              <a:t>OK</a:t>
            </a:r>
            <a:br>
              <a:rPr lang="en-US" sz="4000" dirty="0"/>
            </a:br>
            <a:r>
              <a:rPr lang="en-US" sz="4000" dirty="0"/>
              <a:t>So the other title for this little discourse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DBC81F-CA3E-4FD3-B420-3509328E8B8A}"/>
              </a:ext>
            </a:extLst>
          </p:cNvPr>
          <p:cNvSpPr/>
          <p:nvPr/>
        </p:nvSpPr>
        <p:spPr>
          <a:xfrm>
            <a:off x="222579" y="3429000"/>
            <a:ext cx="11598944" cy="830997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Don’t just do something----stand there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69691F-9E75-9CF2-E44D-FB67830C9C72}"/>
              </a:ext>
            </a:extLst>
          </p:cNvPr>
          <p:cNvSpPr txBox="1"/>
          <p:nvPr/>
        </p:nvSpPr>
        <p:spPr>
          <a:xfrm>
            <a:off x="283091" y="4430788"/>
            <a:ext cx="79304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27000" dir="5400000" sy="-100000" algn="bl" rotWithShape="0"/>
                </a:effectLst>
              </a:rPr>
              <a:t>Primum</a:t>
            </a:r>
            <a:r>
              <a:rPr lang="en-US" sz="2400" dirty="0">
                <a:effectLst>
                  <a:reflection blurRad="6350" stA="55000" endA="300" endPos="27000" dir="5400000" sy="-100000" algn="bl" rotWithShape="0"/>
                </a:effectLst>
              </a:rPr>
              <a:t>  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27000" dir="5400000" sy="-100000" algn="bl" rotWithShape="0"/>
                </a:effectLst>
              </a:rPr>
              <a:t>non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27000" dir="5400000" sy="-100000" algn="bl" rotWithShape="0"/>
                </a:effectLst>
              </a:rPr>
              <a:t>nocere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5000" endA="300" endPos="27000" dir="5400000" sy="-100000" algn="bl" rotWithShape="0"/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3639A6-74BE-F277-AEF9-91A730C5DD68}"/>
              </a:ext>
            </a:extLst>
          </p:cNvPr>
          <p:cNvSpPr/>
          <p:nvPr/>
        </p:nvSpPr>
        <p:spPr>
          <a:xfrm>
            <a:off x="222579" y="2427212"/>
            <a:ext cx="10015819" cy="830997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chemeClr val="tx2">
                      <a:lumMod val="25000"/>
                    </a:schemeClr>
                  </a:outerShdw>
                </a:effectLst>
              </a:rPr>
              <a:t>You stabbed who? With what????</a:t>
            </a:r>
          </a:p>
        </p:txBody>
      </p:sp>
    </p:spTree>
    <p:extLst>
      <p:ext uri="{BB962C8B-B14F-4D97-AF65-F5344CB8AC3E}">
        <p14:creationId xmlns:p14="http://schemas.microsoft.com/office/powerpoint/2010/main" val="4896094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9031-4593-4E06-91C2-46B6B2681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don’t know can hurt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7B814-8BF9-4035-B3D7-A3A2F5F65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I am grateful to </a:t>
            </a:r>
            <a:r>
              <a:rPr lang="en-US" sz="3200"/>
              <a:t>the THOR </a:t>
            </a:r>
            <a:r>
              <a:rPr lang="en-US" sz="3200" dirty="0"/>
              <a:t>for allowing me to participate</a:t>
            </a:r>
          </a:p>
          <a:p>
            <a:r>
              <a:rPr lang="en-US" sz="3200" dirty="0"/>
              <a:t>I am awed by the exponential progress made</a:t>
            </a:r>
          </a:p>
          <a:p>
            <a:r>
              <a:rPr lang="en-US" sz="3200" dirty="0"/>
              <a:t>As we introduce increasingly invasive and advanced procedures to the far forward pre-hospital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2476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40131-2C8F-4764-AA9E-E7AC23A3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444" y="609600"/>
            <a:ext cx="3113112" cy="132632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We must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1F5FF-F4C8-44AA-AD22-D86B77869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8115" y="1621631"/>
            <a:ext cx="4229092" cy="462676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Redouble our efforts to collect data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Is it time to rethink the entire data collection process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This is the one committee capable of doing it</a:t>
            </a:r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3200" dirty="0"/>
              <a:t>Primum non </a:t>
            </a:r>
            <a:r>
              <a:rPr lang="en-US" sz="3200" dirty="0" err="1"/>
              <a:t>Nocere</a:t>
            </a:r>
            <a:endParaRPr lang="en-US" sz="3200" dirty="0"/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I 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828F3C-78E0-412B-8867-E9D2F42FFA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8" r="-2" b="2582"/>
          <a:stretch/>
        </p:blipFill>
        <p:spPr>
          <a:xfrm>
            <a:off x="400218" y="264319"/>
            <a:ext cx="2542573" cy="2384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F43E6C-4B67-86B0-BA25-F15CBD9E2D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>
            <a:off x="2407192" y="1966890"/>
            <a:ext cx="4505262" cy="46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77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C4E198-3B2E-4AF1-A5F2-A9BC0632E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80" y="358140"/>
            <a:ext cx="8397240" cy="61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65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2814-1AFD-46C1-8409-AD2961904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Shoulda</a:t>
            </a:r>
            <a:r>
              <a:rPr lang="en-US" dirty="0"/>
              <a:t> done it long ago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B2BBB7-9072-4664-88EC-61D54EA2A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437" y="2095500"/>
            <a:ext cx="4927600" cy="3695700"/>
          </a:xfrm>
        </p:spPr>
      </p:pic>
    </p:spTree>
    <p:extLst>
      <p:ext uri="{BB962C8B-B14F-4D97-AF65-F5344CB8AC3E}">
        <p14:creationId xmlns:p14="http://schemas.microsoft.com/office/powerpoint/2010/main" val="1834306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40AD-6D02-4A29-AAEB-5030826E5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534" y="609600"/>
            <a:ext cx="4754022" cy="1326321"/>
          </a:xfrm>
        </p:spPr>
        <p:txBody>
          <a:bodyPr>
            <a:normAutofit/>
          </a:bodyPr>
          <a:lstStyle/>
          <a:p>
            <a:r>
              <a:rPr lang="en-US" dirty="0"/>
              <a:t>September to January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5665F-3DD7-4CA0-B944-52C56BA3B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534" y="2096064"/>
            <a:ext cx="4754022" cy="3695136"/>
          </a:xfrm>
        </p:spPr>
        <p:txBody>
          <a:bodyPr>
            <a:normAutofit/>
          </a:bodyPr>
          <a:lstStyle/>
          <a:p>
            <a:r>
              <a:rPr lang="en-US" dirty="0"/>
              <a:t>Ops tempo slower than in the past</a:t>
            </a:r>
          </a:p>
          <a:p>
            <a:r>
              <a:rPr lang="en-US" dirty="0"/>
              <a:t>Ten to fifteen critically injured patients</a:t>
            </a:r>
          </a:p>
          <a:p>
            <a:pPr lvl="1"/>
            <a:r>
              <a:rPr lang="en-US" dirty="0"/>
              <a:t>Significant TBI, torso injuries, penetrating injuries, GSW and fragmentary injuries</a:t>
            </a:r>
          </a:p>
          <a:p>
            <a:pPr lvl="1"/>
            <a:r>
              <a:rPr lang="en-US" dirty="0"/>
              <a:t>The usual mix</a:t>
            </a:r>
          </a:p>
        </p:txBody>
      </p:sp>
      <p:pic>
        <p:nvPicPr>
          <p:cNvPr id="5" name="Picture 4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DCC4E015-BEC0-43F3-996C-633F66EF1D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09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50F3C-1BD1-4F8F-8379-191900BD1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Observations – on “doing things”</a:t>
            </a:r>
            <a:br>
              <a:rPr lang="en-US" dirty="0"/>
            </a:br>
            <a:br>
              <a:rPr lang="en-US" dirty="0"/>
            </a:br>
            <a:r>
              <a:rPr lang="en-US" u="sng" dirty="0"/>
              <a:t>not documented by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6ED70-2A20-4359-B0B3-0918CBE5B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032" y="2164521"/>
            <a:ext cx="11530011" cy="4614897"/>
          </a:xfrm>
        </p:spPr>
        <p:txBody>
          <a:bodyPr>
            <a:normAutofit/>
          </a:bodyPr>
          <a:lstStyle/>
          <a:p>
            <a:r>
              <a:rPr lang="en-US" sz="3200" dirty="0"/>
              <a:t>Ten patients had advanced airway management</a:t>
            </a:r>
          </a:p>
          <a:p>
            <a:pPr lvl="1"/>
            <a:r>
              <a:rPr lang="en-US" sz="2800" dirty="0"/>
              <a:t>All were </a:t>
            </a:r>
            <a:r>
              <a:rPr lang="en-US" sz="2800" dirty="0" err="1"/>
              <a:t>cryc’ed</a:t>
            </a:r>
            <a:endParaRPr lang="en-US" sz="2800" dirty="0"/>
          </a:p>
          <a:p>
            <a:pPr lvl="1"/>
            <a:r>
              <a:rPr lang="en-US" sz="2800" dirty="0"/>
              <a:t>Only one had any form of facial/cervical trauma that may have compromised visualization or led to airway obstruction </a:t>
            </a:r>
          </a:p>
          <a:p>
            <a:pPr lvl="1"/>
            <a:r>
              <a:rPr lang="en-US" sz="2800" dirty="0"/>
              <a:t>1/10 not in the airway </a:t>
            </a:r>
          </a:p>
          <a:p>
            <a:pPr lvl="1"/>
            <a:r>
              <a:rPr lang="en-US" sz="2800" dirty="0"/>
              <a:t>1/10 supraglottic</a:t>
            </a:r>
          </a:p>
          <a:p>
            <a:pPr lvl="1"/>
            <a:r>
              <a:rPr lang="en-US" sz="2800" dirty="0"/>
              <a:t>2/10 dislodged during transport; one successfully replaced, one not</a:t>
            </a:r>
          </a:p>
        </p:txBody>
      </p:sp>
    </p:spTree>
    <p:extLst>
      <p:ext uri="{BB962C8B-B14F-4D97-AF65-F5344CB8AC3E}">
        <p14:creationId xmlns:p14="http://schemas.microsoft.com/office/powerpoint/2010/main" val="3081217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8A132-FD04-4331-BA51-F42FA35CB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14" y="180975"/>
            <a:ext cx="10353761" cy="1326321"/>
          </a:xfrm>
        </p:spPr>
        <p:txBody>
          <a:bodyPr/>
          <a:lstStyle/>
          <a:p>
            <a:r>
              <a:rPr lang="en-US" dirty="0"/>
              <a:t>Needle thoracostomy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ADB35-440F-46F2-ABE2-C98EB6766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9" y="1507296"/>
            <a:ext cx="10353762" cy="4162460"/>
          </a:xfrm>
        </p:spPr>
        <p:txBody>
          <a:bodyPr/>
          <a:lstStyle/>
          <a:p>
            <a:r>
              <a:rPr lang="en-US" sz="3200" dirty="0"/>
              <a:t>Ubiquitous– almost every patient had needles placed</a:t>
            </a:r>
          </a:p>
          <a:p>
            <a:r>
              <a:rPr lang="en-US" sz="3200" dirty="0"/>
              <a:t>Finger thoracostomy– WTF?</a:t>
            </a:r>
          </a:p>
          <a:p>
            <a:pPr lvl="1"/>
            <a:r>
              <a:rPr lang="en-US" sz="2800" dirty="0"/>
              <a:t>One patient with large open chest wound at exit posteriorly, lung expanded and palpable through the exit wound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08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292</TotalTime>
  <Words>1117</Words>
  <Application>Microsoft Office PowerPoint</Application>
  <PresentationFormat>Widescreen</PresentationFormat>
  <Paragraphs>159</Paragraphs>
  <Slides>41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Bookman Old Style</vt:lpstr>
      <vt:lpstr>Open Sans</vt:lpstr>
      <vt:lpstr>Rockwell</vt:lpstr>
      <vt:lpstr>Damask</vt:lpstr>
      <vt:lpstr>Reflections of a curmudgeon</vt:lpstr>
      <vt:lpstr>Disclosure(s)</vt:lpstr>
      <vt:lpstr>curmudgeon</vt:lpstr>
      <vt:lpstr>OK So the other title for this little discourse </vt:lpstr>
      <vt:lpstr>PowerPoint Presentation</vt:lpstr>
      <vt:lpstr>Shoulda done it long ago</vt:lpstr>
      <vt:lpstr>September to January</vt:lpstr>
      <vt:lpstr>Observations – on “doing things”  not documented by Records</vt:lpstr>
      <vt:lpstr>Needle thoracostomy</vt:lpstr>
      <vt:lpstr>Finger Thoracostomy</vt:lpstr>
      <vt:lpstr>Needle thoracostomy</vt:lpstr>
      <vt:lpstr>Shock and awe</vt:lpstr>
      <vt:lpstr>What about the other needle?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recent interesting study</vt:lpstr>
      <vt:lpstr>Food for Thought</vt:lpstr>
      <vt:lpstr>Fidnings</vt:lpstr>
      <vt:lpstr>PowerPoint Presentation</vt:lpstr>
      <vt:lpstr>SHIFTING RESPONSIBILITY</vt:lpstr>
      <vt:lpstr>Shouldn’t we be tracking this ?</vt:lpstr>
      <vt:lpstr>Confessions of a catholic/surgeon/medic</vt:lpstr>
      <vt:lpstr>Truth and Consequences</vt:lpstr>
      <vt:lpstr>PowerPoint Presentation</vt:lpstr>
      <vt:lpstr>The sword of Damocles</vt:lpstr>
      <vt:lpstr>This guy is a genius--- I wish I had written this </vt:lpstr>
      <vt:lpstr>Sometimes, the hardest thing in the world is to sit on your hands and watch, and do nothing</vt:lpstr>
      <vt:lpstr>PowerPoint Presentation</vt:lpstr>
      <vt:lpstr>The “doer”</vt:lpstr>
      <vt:lpstr>PowerPoint Presentation</vt:lpstr>
      <vt:lpstr>Religion is usually defined as a social-cultural system of designated behaviors and practices, morals, beliefs, worldviews, texts, sanctified places, prophecies, ethics, or organizations, that generally relates humanity to supernatural, transcendental, and spiritual elements</vt:lpstr>
      <vt:lpstr>PowerPoint Presentation</vt:lpstr>
      <vt:lpstr>Why</vt:lpstr>
      <vt:lpstr>PowerPoint Presentation</vt:lpstr>
      <vt:lpstr>What we don’t know can hurt them</vt:lpstr>
      <vt:lpstr>We must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Reflections of a curmudgeon</dc:title>
  <dc:creator>Jay Johannigman</dc:creator>
  <cp:lastModifiedBy>Jay Johannigman</cp:lastModifiedBy>
  <cp:revision>8</cp:revision>
  <dcterms:created xsi:type="dcterms:W3CDTF">2018-09-06T13:03:50Z</dcterms:created>
  <dcterms:modified xsi:type="dcterms:W3CDTF">2022-06-28T07:17:13Z</dcterms:modified>
</cp:coreProperties>
</file>