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55" r:id="rId1"/>
  </p:sldMasterIdLst>
  <p:notesMasterIdLst>
    <p:notesMasterId r:id="rId38"/>
  </p:notesMasterIdLst>
  <p:sldIdLst>
    <p:sldId id="396" r:id="rId2"/>
    <p:sldId id="418" r:id="rId3"/>
    <p:sldId id="403" r:id="rId4"/>
    <p:sldId id="409" r:id="rId5"/>
    <p:sldId id="412" r:id="rId6"/>
    <p:sldId id="443" r:id="rId7"/>
    <p:sldId id="445" r:id="rId8"/>
    <p:sldId id="444" r:id="rId9"/>
    <p:sldId id="410" r:id="rId10"/>
    <p:sldId id="435" r:id="rId11"/>
    <p:sldId id="414" r:id="rId12"/>
    <p:sldId id="417" r:id="rId13"/>
    <p:sldId id="420" r:id="rId14"/>
    <p:sldId id="421" r:id="rId15"/>
    <p:sldId id="423" r:id="rId16"/>
    <p:sldId id="424" r:id="rId17"/>
    <p:sldId id="416" r:id="rId18"/>
    <p:sldId id="436" r:id="rId19"/>
    <p:sldId id="439" r:id="rId20"/>
    <p:sldId id="413" r:id="rId21"/>
    <p:sldId id="401" r:id="rId22"/>
    <p:sldId id="446" r:id="rId23"/>
    <p:sldId id="426" r:id="rId24"/>
    <p:sldId id="427" r:id="rId25"/>
    <p:sldId id="428" r:id="rId26"/>
    <p:sldId id="429" r:id="rId27"/>
    <p:sldId id="430" r:id="rId28"/>
    <p:sldId id="438" r:id="rId29"/>
    <p:sldId id="419" r:id="rId30"/>
    <p:sldId id="408" r:id="rId31"/>
    <p:sldId id="405" r:id="rId32"/>
    <p:sldId id="441" r:id="rId33"/>
    <p:sldId id="434" r:id="rId34"/>
    <p:sldId id="404" r:id="rId35"/>
    <p:sldId id="447" r:id="rId36"/>
    <p:sldId id="406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27"/>
    <p:restoredTop sz="94632"/>
  </p:normalViewPr>
  <p:slideViewPr>
    <p:cSldViewPr snapToGrid="0" snapToObjects="1">
      <p:cViewPr>
        <p:scale>
          <a:sx n="100" d="100"/>
          <a:sy n="100" d="100"/>
        </p:scale>
        <p:origin x="188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96B04-3AD6-D341-A156-F24CF3CFA069}" type="datetimeFigureOut">
              <a:rPr lang="en-US" smtClean="0"/>
              <a:t>6/26/19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48BEB-545E-1446-80D5-5163AADD0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66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44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0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06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87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15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69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96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22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7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75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1160EA64-D806-43AC-9DF2-F8C432F32B4C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1160EA64-D806-43AC-9DF2-F8C432F32B4C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1160EA64-D806-43AC-9DF2-F8C432F32B4C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6/26/19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79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  <p:sldLayoutId id="2147484467" r:id="rId12"/>
    <p:sldLayoutId id="2147484468" r:id="rId13"/>
    <p:sldLayoutId id="2147484469" r:id="rId14"/>
    <p:sldLayoutId id="2147484470" r:id="rId15"/>
    <p:sldLayoutId id="2147484471" r:id="rId16"/>
    <p:sldLayoutId id="214748447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Relationship Id="rId3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Relationship Id="rId3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Relationship Id="rId3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Relationship Id="rId3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2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Relationship Id="rId3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f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B32011-DBDF-794A-B1E3-4959B586A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270" y="2703049"/>
            <a:ext cx="6591837" cy="1029803"/>
          </a:xfrm>
        </p:spPr>
        <p:txBody>
          <a:bodyPr/>
          <a:lstStyle/>
          <a:p>
            <a:pPr algn="ctr"/>
            <a:r>
              <a:rPr lang="en-US" sz="2400" dirty="0"/>
              <a:t/>
            </a:r>
            <a:br>
              <a:rPr lang="en-US" sz="2400" dirty="0"/>
            </a:br>
            <a:r>
              <a:rPr lang="en-US" sz="4000" dirty="0"/>
              <a:t>Evidence &amp; Guidelines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3625774-8B0B-B241-AC6B-3208797D0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7427811" cy="2192290"/>
          </a:xfrm>
        </p:spPr>
        <p:txBody>
          <a:bodyPr>
            <a:noAutofit/>
          </a:bodyPr>
          <a:lstStyle/>
          <a:p>
            <a:pPr algn="ctr"/>
            <a:r>
              <a:rPr lang="en-US" sz="2400" dirty="0" err="1" smtClean="0"/>
              <a:t>Dr</a:t>
            </a:r>
            <a:r>
              <a:rPr lang="en-US" sz="2400" dirty="0" smtClean="0"/>
              <a:t> Tony Hudson</a:t>
            </a:r>
          </a:p>
          <a:p>
            <a:pPr algn="ctr"/>
            <a:r>
              <a:rPr lang="en-US" sz="2400" dirty="0" smtClean="0"/>
              <a:t>Consultant Emergency Physician</a:t>
            </a:r>
          </a:p>
          <a:p>
            <a:pPr algn="ctr"/>
            <a:r>
              <a:rPr lang="en-US" sz="2400" dirty="0" smtClean="0"/>
              <a:t>Royal Devon &amp; Exeter Hospital</a:t>
            </a:r>
          </a:p>
          <a:p>
            <a:pPr algn="ctr"/>
            <a:r>
              <a:rPr lang="en-US" sz="2400" dirty="0" smtClean="0"/>
              <a:t>Peninsula Trauma Network Clinical Director</a:t>
            </a:r>
          </a:p>
          <a:p>
            <a:pPr algn="ctr"/>
            <a:r>
              <a:rPr lang="en-US" sz="2400" dirty="0" smtClean="0"/>
              <a:t>UK NHS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3080" y="2747392"/>
            <a:ext cx="1369943" cy="13851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011" y="1424539"/>
            <a:ext cx="8238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Airway Management in </a:t>
            </a:r>
            <a:r>
              <a:rPr lang="en-US" sz="3200" dirty="0" err="1"/>
              <a:t>haemorrhagic</a:t>
            </a:r>
            <a:r>
              <a:rPr lang="en-US" sz="3200" dirty="0"/>
              <a:t> shock</a:t>
            </a:r>
          </a:p>
        </p:txBody>
      </p:sp>
    </p:spTree>
    <p:extLst>
      <p:ext uri="{BB962C8B-B14F-4D97-AF65-F5344CB8AC3E}">
        <p14:creationId xmlns:p14="http://schemas.microsoft.com/office/powerpoint/2010/main" val="272584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33" y="114970"/>
            <a:ext cx="6257469" cy="231906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550863" y="2787650"/>
            <a:ext cx="8593137" cy="35369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Retrospective trauma database review </a:t>
            </a:r>
          </a:p>
          <a:p>
            <a:r>
              <a:rPr lang="en-US" dirty="0" smtClean="0"/>
              <a:t>GCS 13 -15, age &gt; 16, max AIS ≤ 3 per body region, no transfusion in ED, documented data regarding intubation.</a:t>
            </a:r>
          </a:p>
          <a:p>
            <a:r>
              <a:rPr lang="en-US" dirty="0" smtClean="0"/>
              <a:t>Matched with 600 non intubated patients</a:t>
            </a:r>
          </a:p>
          <a:p>
            <a:r>
              <a:rPr lang="en-US" dirty="0" smtClean="0"/>
              <a:t>Very similar groups in all parameters (age, ISS, mechanism, pattern of injuries, vital signs, probability of survival) </a:t>
            </a:r>
          </a:p>
          <a:p>
            <a:r>
              <a:rPr lang="en-US" dirty="0" smtClean="0"/>
              <a:t>Intubated patients had prolonged pre-hospital times, higher volume fluid replacement, worse coagulation parameters, elevated sepsis rates and more prevalent multi-organ failure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3" y="182023"/>
            <a:ext cx="7537316" cy="224586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327378" y="2555875"/>
            <a:ext cx="8178447" cy="39497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Retrospective trauma database review</a:t>
            </a:r>
          </a:p>
          <a:p>
            <a:r>
              <a:rPr lang="en-US" dirty="0" smtClean="0"/>
              <a:t>552 trauma pts with </a:t>
            </a:r>
            <a:r>
              <a:rPr lang="en-US" dirty="0" err="1" smtClean="0"/>
              <a:t>haemorrhagic</a:t>
            </a:r>
            <a:r>
              <a:rPr lang="en-US" dirty="0" smtClean="0"/>
              <a:t> shock requiring massive transfusion (≥ 6 units first 24 </a:t>
            </a:r>
            <a:r>
              <a:rPr lang="en-US" dirty="0" err="1" smtClean="0"/>
              <a:t>hrs</a:t>
            </a:r>
            <a:r>
              <a:rPr lang="en-US" dirty="0" smtClean="0"/>
              <a:t>)</a:t>
            </a:r>
          </a:p>
          <a:p>
            <a:r>
              <a:rPr lang="en-US" dirty="0" smtClean="0"/>
              <a:t>63 (11%) had field intubation (FI) v 489 (89</a:t>
            </a:r>
            <a:r>
              <a:rPr lang="en-US" dirty="0"/>
              <a:t>%) no </a:t>
            </a:r>
            <a:r>
              <a:rPr lang="en-US" dirty="0" smtClean="0"/>
              <a:t>FI</a:t>
            </a:r>
          </a:p>
          <a:p>
            <a:r>
              <a:rPr lang="en-US" dirty="0" smtClean="0"/>
              <a:t>FI group v Non FI group had lower median GCS (3 v 14), Systolic BP ( 86 v 104 mmHg) and higher ISS (41 v 29)</a:t>
            </a:r>
          </a:p>
          <a:p>
            <a:r>
              <a:rPr lang="en-US" dirty="0" smtClean="0"/>
              <a:t>Mortality in FI group 83% v 43% in non FI group</a:t>
            </a:r>
          </a:p>
          <a:p>
            <a:r>
              <a:rPr lang="en-US" dirty="0" smtClean="0"/>
              <a:t>“After adjusting for confounders FI group had increased odd of mortality: 2.89 (CI 1.08 </a:t>
            </a:r>
            <a:r>
              <a:rPr lang="mr-IN" dirty="0" smtClean="0"/>
              <a:t>–</a:t>
            </a:r>
            <a:r>
              <a:rPr lang="en-US" dirty="0" smtClean="0"/>
              <a:t> 7.78)”</a:t>
            </a:r>
          </a:p>
          <a:p>
            <a:r>
              <a:rPr lang="en-US" dirty="0" smtClean="0"/>
              <a:t>“FI may be associated with higher mortality in pts with </a:t>
            </a:r>
            <a:r>
              <a:rPr lang="en-US" dirty="0" err="1" smtClean="0"/>
              <a:t>haemorrhagic</a:t>
            </a:r>
            <a:r>
              <a:rPr lang="en-US" dirty="0" smtClean="0"/>
              <a:t> shock”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4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52" y="409685"/>
            <a:ext cx="4216400" cy="326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014" y="3993931"/>
            <a:ext cx="55284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“No amount of statistical adjustment can compensate for such a strong selection bias whereby members of the comparison group would not be considered candidates for the intervention under evaluation”</a:t>
            </a:r>
            <a:endParaRPr lang="en-US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09728" y="6132576"/>
            <a:ext cx="8839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Floccare</a:t>
            </a:r>
            <a:r>
              <a:rPr lang="en-US" sz="1400" dirty="0"/>
              <a:t>, D., </a:t>
            </a:r>
            <a:r>
              <a:rPr lang="en-US" sz="1400" dirty="0" err="1"/>
              <a:t>Galvagno</a:t>
            </a:r>
            <a:r>
              <a:rPr lang="en-US" sz="1400" dirty="0"/>
              <a:t>, S. (2016). Field intubation for hemorrhagic shock: A flawed syllogism. </a:t>
            </a:r>
            <a:r>
              <a:rPr lang="en-US" sz="1400" i="1" dirty="0"/>
              <a:t>J Trauma Acute Care </a:t>
            </a:r>
            <a:r>
              <a:rPr lang="en-US" sz="1400" i="1" dirty="0" err="1"/>
              <a:t>Surg</a:t>
            </a:r>
            <a:r>
              <a:rPr lang="en-US" sz="1400" i="1" dirty="0"/>
              <a:t>, 81(3),</a:t>
            </a:r>
            <a:r>
              <a:rPr lang="en-US" sz="1400" dirty="0"/>
              <a:t> 615</a:t>
            </a:r>
            <a:endParaRPr lang="en-GB" sz="14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5188" y="2483319"/>
            <a:ext cx="8591550" cy="387898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Retrospective trauma registry review</a:t>
            </a:r>
          </a:p>
          <a:p>
            <a:r>
              <a:rPr lang="en-US" sz="2000" dirty="0" smtClean="0"/>
              <a:t>444 adult trauma patients undergoing Endotracheal Intubation in ED</a:t>
            </a:r>
          </a:p>
          <a:p>
            <a:r>
              <a:rPr lang="en-US" sz="2000" dirty="0" smtClean="0"/>
              <a:t>Post Intubation Hypotension</a:t>
            </a:r>
          </a:p>
          <a:p>
            <a:pPr lvl="2"/>
            <a:r>
              <a:rPr lang="en-US" sz="1600" dirty="0" smtClean="0"/>
              <a:t>SBP ≤ 80 mmHg or decrease SBP ≥ 20% from baseline</a:t>
            </a:r>
          </a:p>
          <a:p>
            <a:pPr lvl="2"/>
            <a:r>
              <a:rPr lang="en-US" sz="1600" dirty="0" smtClean="0"/>
              <a:t>MAP ≤ 60 mm Hg</a:t>
            </a:r>
          </a:p>
          <a:p>
            <a:pPr lvl="2"/>
            <a:r>
              <a:rPr lang="en-US" sz="1600" dirty="0" smtClean="0"/>
              <a:t>If SBP ≤ 90 mmHg pre-intubation any SBP decrease &gt; 5 mmHg</a:t>
            </a:r>
          </a:p>
          <a:p>
            <a:pPr lvl="2"/>
            <a:r>
              <a:rPr lang="en-US" sz="1600" dirty="0" smtClean="0"/>
              <a:t>Administration of vasopressor</a:t>
            </a:r>
            <a:endParaRPr lang="en-US" sz="1600" dirty="0"/>
          </a:p>
          <a:p>
            <a:r>
              <a:rPr lang="en-US" sz="2000" dirty="0" smtClean="0"/>
              <a:t>PIH group older and more likely to have ISS ≥ 12</a:t>
            </a:r>
          </a:p>
          <a:p>
            <a:r>
              <a:rPr lang="en-US" sz="2000" dirty="0" smtClean="0"/>
              <a:t>36.3% experienced post intubation hypotension</a:t>
            </a:r>
          </a:p>
          <a:p>
            <a:pPr lvl="1"/>
            <a:r>
              <a:rPr lang="en-US" sz="1800" dirty="0" smtClean="0"/>
              <a:t>PIH group in-hospital mortality 29.8%</a:t>
            </a:r>
          </a:p>
          <a:p>
            <a:pPr lvl="1"/>
            <a:r>
              <a:rPr lang="en-US" sz="1800" dirty="0" smtClean="0"/>
              <a:t>Non PIH group in-hospital mortality 15.9%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53" y="190940"/>
            <a:ext cx="7469586" cy="2003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8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2" y="90342"/>
            <a:ext cx="7478829" cy="37360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4326" y="4331368"/>
            <a:ext cx="3185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YES, but </a:t>
            </a:r>
            <a:r>
              <a:rPr lang="mr-IN" sz="3600" i="1" dirty="0" smtClean="0"/>
              <a:t>…</a:t>
            </a:r>
            <a:r>
              <a:rPr lang="en-GB" sz="3600" i="1" dirty="0" smtClean="0"/>
              <a:t>..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10582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10030" y="2495868"/>
            <a:ext cx="8574087" cy="3519487"/>
          </a:xfrm>
        </p:spPr>
        <p:txBody>
          <a:bodyPr>
            <a:normAutofit/>
          </a:bodyPr>
          <a:lstStyle/>
          <a:p>
            <a:r>
              <a:rPr lang="en-US" dirty="0" smtClean="0"/>
              <a:t>Prospective observational study of patients undergoing prehospital RSI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/>
              <a:t>Shock index </a:t>
            </a:r>
            <a:r>
              <a:rPr lang="en-US" dirty="0" smtClean="0"/>
              <a:t>(Heart </a:t>
            </a:r>
            <a:r>
              <a:rPr lang="en-US" dirty="0"/>
              <a:t>rate/Systolic </a:t>
            </a:r>
            <a:r>
              <a:rPr lang="en-US" dirty="0" smtClean="0"/>
              <a:t>BP) pre ketamine RSI</a:t>
            </a:r>
            <a:endParaRPr lang="en-US" dirty="0"/>
          </a:p>
          <a:p>
            <a:pPr lvl="2"/>
            <a:r>
              <a:rPr lang="en-US" dirty="0" smtClean="0"/>
              <a:t>SI &gt; 0.9 predicts increased mortality and likely need for transfusion</a:t>
            </a:r>
          </a:p>
          <a:p>
            <a:r>
              <a:rPr lang="en-US" dirty="0" smtClean="0"/>
              <a:t>Low shock index (</a:t>
            </a:r>
            <a:r>
              <a:rPr lang="en-US" dirty="0" err="1" smtClean="0"/>
              <a:t>ie</a:t>
            </a:r>
            <a:r>
              <a:rPr lang="en-US" dirty="0" smtClean="0"/>
              <a:t> &lt;0.9) v high SI (≥0.9) groups</a:t>
            </a:r>
          </a:p>
          <a:p>
            <a:pPr lvl="1"/>
            <a:r>
              <a:rPr lang="en-US" dirty="0" smtClean="0"/>
              <a:t>Low SI group 1.4mg/kg v High SI group 1.2 mg/kg</a:t>
            </a:r>
          </a:p>
          <a:p>
            <a:r>
              <a:rPr lang="en-US" dirty="0" smtClean="0"/>
              <a:t>More High Shock Index patients (26%) became hypotensive than low SI patients (2%)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2" y="117476"/>
            <a:ext cx="7565457" cy="2091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SBP for Low and High SI groups pre and post RSI with ketamine: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81" y="2760400"/>
            <a:ext cx="8909818" cy="37490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1170" y="2149968"/>
            <a:ext cx="277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Shock </a:t>
            </a:r>
            <a:r>
              <a:rPr lang="en-US" smtClean="0"/>
              <a:t>Index patients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44273" y="2190652"/>
            <a:ext cx="322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High Shock </a:t>
            </a:r>
            <a:r>
              <a:rPr lang="en-US" dirty="0" smtClean="0"/>
              <a:t>Index patients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2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7" y="2457450"/>
            <a:ext cx="8815180" cy="27622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pressure ventilation: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8" y="158005"/>
            <a:ext cx="7606290" cy="197880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83822" y="2336800"/>
            <a:ext cx="8044216" cy="41957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8 intubated pigs. Ventilated with 12 ml/kg tidal volume, FiO</a:t>
            </a:r>
            <a:r>
              <a:rPr lang="en-US" baseline="-25000" dirty="0" smtClean="0"/>
              <a:t>2</a:t>
            </a:r>
            <a:r>
              <a:rPr lang="en-US" dirty="0" smtClean="0"/>
              <a:t> 28%, </a:t>
            </a:r>
            <a:r>
              <a:rPr lang="en-US" dirty="0" err="1" smtClean="0"/>
              <a:t>haemorrhaged</a:t>
            </a:r>
            <a:r>
              <a:rPr lang="en-US" dirty="0" smtClean="0"/>
              <a:t> to SBP &lt; 65mmHg, RR 12 bpm</a:t>
            </a:r>
          </a:p>
          <a:p>
            <a:r>
              <a:rPr lang="en-US" dirty="0" smtClean="0"/>
              <a:t>RR changed every 10 mins to 6, 20, 30 then 6 bpm</a:t>
            </a:r>
          </a:p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At RR 6 bpm all subjects maintained pH &gt;7.25, SaO</a:t>
            </a:r>
            <a:r>
              <a:rPr lang="en-US" baseline="-25000" dirty="0" smtClean="0"/>
              <a:t>2 </a:t>
            </a:r>
            <a:r>
              <a:rPr lang="en-US" dirty="0" smtClean="0"/>
              <a:t>&gt; 99% and increased SBP (mean 65 -84 mmHg)</a:t>
            </a:r>
          </a:p>
          <a:p>
            <a:pPr lvl="1"/>
            <a:r>
              <a:rPr lang="en-US" dirty="0" smtClean="0"/>
              <a:t>At higher respiratory rates, SBP and cardiac output diminished</a:t>
            </a:r>
          </a:p>
          <a:p>
            <a:r>
              <a:rPr lang="en-US" dirty="0" smtClean="0"/>
              <a:t>Conclusion</a:t>
            </a:r>
          </a:p>
          <a:p>
            <a:pPr lvl="1"/>
            <a:r>
              <a:rPr lang="en-US" dirty="0" smtClean="0"/>
              <a:t>After moderate </a:t>
            </a:r>
            <a:r>
              <a:rPr lang="en-US" dirty="0" err="1" smtClean="0"/>
              <a:t>haemorrhage</a:t>
            </a:r>
            <a:r>
              <a:rPr lang="en-US" dirty="0" smtClean="0"/>
              <a:t> animals maintain adequate oxygenation and acid base status with lower frequency respiratory rates whereas increasing respiratory rates impair </a:t>
            </a:r>
            <a:r>
              <a:rPr lang="en-US" dirty="0" err="1" smtClean="0"/>
              <a:t>haemodynamics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Influence of ventilation strategies on survival in severe controlled hemorrhagic shock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2178756"/>
            <a:ext cx="8647289" cy="4380088"/>
          </a:xfrm>
        </p:spPr>
        <p:txBody>
          <a:bodyPr/>
          <a:lstStyle/>
          <a:p>
            <a:r>
              <a:rPr lang="en-US" dirty="0" smtClean="0"/>
              <a:t>Porcine model, 65% reduction of blood volume. 24 subjects </a:t>
            </a:r>
          </a:p>
          <a:p>
            <a:r>
              <a:rPr lang="en-US" dirty="0" smtClean="0"/>
              <a:t>3 ventilation strategies</a:t>
            </a:r>
          </a:p>
          <a:p>
            <a:pPr lvl="1"/>
            <a:r>
              <a:rPr lang="en-US" dirty="0" smtClean="0"/>
              <a:t>O cm H</a:t>
            </a:r>
            <a:r>
              <a:rPr lang="en-US" baseline="-25000" dirty="0" smtClean="0"/>
              <a:t>2</a:t>
            </a:r>
            <a:r>
              <a:rPr lang="en-US" dirty="0" smtClean="0"/>
              <a:t>O PEEP, RR 14 bpm</a:t>
            </a:r>
          </a:p>
          <a:p>
            <a:pPr lvl="1"/>
            <a:r>
              <a:rPr lang="en-US" dirty="0" smtClean="0"/>
              <a:t>5 cm PEEP, RR 28, half Tidal Volume</a:t>
            </a:r>
          </a:p>
          <a:p>
            <a:pPr lvl="1"/>
            <a:r>
              <a:rPr lang="en-US" dirty="0" smtClean="0"/>
              <a:t>5 cm PEEP, RR 14</a:t>
            </a:r>
          </a:p>
          <a:p>
            <a:r>
              <a:rPr lang="en-US" dirty="0" smtClean="0"/>
              <a:t>O, 14 group </a:t>
            </a:r>
            <a:r>
              <a:rPr lang="mr-IN" dirty="0" smtClean="0"/>
              <a:t>–</a:t>
            </a:r>
            <a:r>
              <a:rPr lang="en-US" dirty="0" smtClean="0"/>
              <a:t> all survived</a:t>
            </a:r>
          </a:p>
          <a:p>
            <a:r>
              <a:rPr lang="en-US" dirty="0" smtClean="0"/>
              <a:t>5, 28 group </a:t>
            </a:r>
            <a:r>
              <a:rPr lang="mr-IN" dirty="0" smtClean="0"/>
              <a:t>–</a:t>
            </a:r>
            <a:r>
              <a:rPr lang="en-US" dirty="0" smtClean="0"/>
              <a:t> 6 of 7 died</a:t>
            </a:r>
          </a:p>
          <a:p>
            <a:r>
              <a:rPr lang="en-US" dirty="0" smtClean="0"/>
              <a:t>5, 14 group </a:t>
            </a:r>
            <a:r>
              <a:rPr lang="mr-IN" dirty="0" smtClean="0"/>
              <a:t>–</a:t>
            </a:r>
            <a:r>
              <a:rPr lang="en-US" dirty="0" smtClean="0"/>
              <a:t> all died</a:t>
            </a:r>
          </a:p>
          <a:p>
            <a:r>
              <a:rPr lang="en-US" dirty="0" smtClean="0"/>
              <a:t>Reduction of PEEP was most important ventilation strategy.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079" y="6113721"/>
            <a:ext cx="8463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charset="0"/>
              <a:buChar char="•"/>
            </a:pPr>
            <a:r>
              <a:rPr lang="en-US" sz="1400" dirty="0" err="1"/>
              <a:t>Herff</a:t>
            </a:r>
            <a:r>
              <a:rPr lang="en-US" sz="1400" dirty="0"/>
              <a:t> H, </a:t>
            </a:r>
            <a:r>
              <a:rPr lang="en-US" sz="1400" dirty="0" err="1"/>
              <a:t>Paal</a:t>
            </a:r>
            <a:r>
              <a:rPr lang="en-US" sz="1400" dirty="0"/>
              <a:t> P, von </a:t>
            </a:r>
            <a:r>
              <a:rPr lang="en-US" sz="1400" dirty="0" err="1"/>
              <a:t>Goedecke</a:t>
            </a:r>
            <a:r>
              <a:rPr lang="en-US" sz="1400" dirty="0"/>
              <a:t> A, Lindner KH, Severing AC, Wenzel V. Influence of ventilation strategies on survival in severe controlled hemorrhagic shock.</a:t>
            </a:r>
            <a:r>
              <a:rPr lang="en-US" sz="1400" i="1" dirty="0"/>
              <a:t> </a:t>
            </a:r>
            <a:r>
              <a:rPr lang="en-US" sz="1400" i="1" dirty="0" err="1"/>
              <a:t>Crit</a:t>
            </a:r>
            <a:r>
              <a:rPr lang="en-US" sz="1400" i="1" dirty="0"/>
              <a:t> Care Med</a:t>
            </a:r>
            <a:r>
              <a:rPr lang="en-US" sz="1400" dirty="0"/>
              <a:t>. 2008;36(9):2613-20.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766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9275"/>
            <a:ext cx="3460282" cy="1143000"/>
          </a:xfrm>
        </p:spPr>
        <p:txBody>
          <a:bodyPr/>
          <a:lstStyle/>
          <a:p>
            <a:r>
              <a:rPr lang="en-US" dirty="0" smtClean="0"/>
              <a:t>Declaration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The opinions or assertions contained herein are the private views of the author and are not to be construed as official or as reflecting the views of </a:t>
            </a:r>
            <a:r>
              <a:rPr lang="en-US" i="1" dirty="0" smtClean="0"/>
              <a:t>any given </a:t>
            </a:r>
            <a:r>
              <a:rPr lang="en-US" i="1" dirty="0" err="1" smtClean="0"/>
              <a:t>organisation</a:t>
            </a:r>
            <a:endParaRPr lang="en-US" i="1" dirty="0" smtClean="0"/>
          </a:p>
          <a:p>
            <a:r>
              <a:rPr lang="en-US" i="1" dirty="0" smtClean="0"/>
              <a:t>Conflicts of interest </a:t>
            </a:r>
            <a:r>
              <a:rPr lang="mr-IN" i="1" dirty="0" smtClean="0"/>
              <a:t>–</a:t>
            </a:r>
            <a:r>
              <a:rPr lang="en-US" i="1" dirty="0" smtClean="0"/>
              <a:t> </a:t>
            </a:r>
          </a:p>
          <a:p>
            <a:pPr lvl="1"/>
            <a:r>
              <a:rPr lang="en-US" i="1" dirty="0" smtClean="0"/>
              <a:t>Medical Director ATEM Ltd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8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" y="173925"/>
            <a:ext cx="7245641" cy="2369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945" y="2869324"/>
            <a:ext cx="80824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Results: </a:t>
            </a:r>
          </a:p>
          <a:p>
            <a:r>
              <a:rPr lang="en-US" sz="2000" dirty="0" smtClean="0"/>
              <a:t>Median mortality rate 48% (8-94%) pre-hospital v 29% (6-67%) in ED</a:t>
            </a:r>
          </a:p>
          <a:p>
            <a:endParaRPr lang="en-US" sz="2000" dirty="0"/>
          </a:p>
          <a:p>
            <a:r>
              <a:rPr lang="en-US" sz="2000" dirty="0" smtClean="0"/>
              <a:t>Conclusion:</a:t>
            </a:r>
          </a:p>
          <a:p>
            <a:r>
              <a:rPr lang="en-US" sz="2000" dirty="0" smtClean="0"/>
              <a:t>“The rationale for wide and unspecific indications for pre-hospital intubation seems to lack support in the literature, despite several publications involving a relatively large number of patients. Pre-hospital intubation is a complex intervention where guidelines and research findings should be approached cautiously”.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0" y="2849563"/>
            <a:ext cx="9144000" cy="380206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Retrospective database review. SBP &lt; 90 mmHg: GCS 13-15</a:t>
            </a:r>
          </a:p>
          <a:p>
            <a:r>
              <a:rPr lang="en-US" dirty="0" smtClean="0"/>
              <a:t>236 patients identified</a:t>
            </a:r>
          </a:p>
          <a:p>
            <a:r>
              <a:rPr lang="en-US" dirty="0" smtClean="0"/>
              <a:t>101 underwent PHEA: 15 died (14.9%). </a:t>
            </a:r>
            <a:r>
              <a:rPr lang="en-US" dirty="0"/>
              <a:t>Non PHEA: 6 died (4.4</a:t>
            </a:r>
            <a:r>
              <a:rPr lang="en-US" dirty="0" smtClean="0"/>
              <a:t>%)</a:t>
            </a:r>
          </a:p>
          <a:p>
            <a:r>
              <a:rPr lang="en-US" dirty="0" smtClean="0"/>
              <a:t>58 PHEA pts </a:t>
            </a:r>
            <a:r>
              <a:rPr lang="en-US" dirty="0"/>
              <a:t>(57.4%) </a:t>
            </a:r>
            <a:r>
              <a:rPr lang="en-US" dirty="0" smtClean="0"/>
              <a:t>judged </a:t>
            </a:r>
            <a:r>
              <a:rPr lang="en-US" dirty="0" err="1" smtClean="0"/>
              <a:t>hypovolaemic</a:t>
            </a:r>
            <a:r>
              <a:rPr lang="en-US" dirty="0" smtClean="0"/>
              <a:t>. 14 (24%) of these died</a:t>
            </a:r>
          </a:p>
          <a:p>
            <a:r>
              <a:rPr lang="en-US" dirty="0" smtClean="0"/>
              <a:t>43 PHEA pts (42.6%) not </a:t>
            </a:r>
            <a:r>
              <a:rPr lang="en-US" dirty="0" err="1" smtClean="0"/>
              <a:t>hypovolaemic</a:t>
            </a:r>
            <a:r>
              <a:rPr lang="en-US" dirty="0" smtClean="0"/>
              <a:t>. 1 (2%) died</a:t>
            </a:r>
          </a:p>
          <a:p>
            <a:r>
              <a:rPr lang="en-US" dirty="0" smtClean="0"/>
              <a:t>Adjusted odds ratio for survival (age, injury mechanism, HR):       </a:t>
            </a:r>
            <a:r>
              <a:rPr lang="en-US" b="1" dirty="0" smtClean="0"/>
              <a:t>9.99 (1.69 </a:t>
            </a:r>
            <a:r>
              <a:rPr lang="mr-IN" b="1" dirty="0" smtClean="0"/>
              <a:t>–</a:t>
            </a:r>
            <a:r>
              <a:rPr lang="en-US" b="1" dirty="0" smtClean="0"/>
              <a:t> 58.98) p 0.01</a:t>
            </a:r>
          </a:p>
          <a:p>
            <a:r>
              <a:rPr lang="en-US" i="1" dirty="0" smtClean="0"/>
              <a:t>“if </a:t>
            </a:r>
            <a:r>
              <a:rPr lang="en-US" i="1" dirty="0" err="1" smtClean="0"/>
              <a:t>pt</a:t>
            </a:r>
            <a:r>
              <a:rPr lang="en-US" i="1" dirty="0" smtClean="0"/>
              <a:t> awake and </a:t>
            </a:r>
            <a:r>
              <a:rPr lang="en-US" i="1" dirty="0" err="1" smtClean="0"/>
              <a:t>hypovolaemic</a:t>
            </a:r>
            <a:r>
              <a:rPr lang="en-US" i="1" dirty="0" smtClean="0"/>
              <a:t> at scene it might, where possible, be appropriate to delay induction of </a:t>
            </a:r>
            <a:r>
              <a:rPr lang="en-US" i="1" dirty="0" err="1" smtClean="0"/>
              <a:t>anaesthesia</a:t>
            </a:r>
            <a:r>
              <a:rPr lang="en-US" i="1" dirty="0" smtClean="0"/>
              <a:t> until hospital arrival”</a:t>
            </a:r>
            <a:endParaRPr lang="en-US" i="1" dirty="0"/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1" y="75495"/>
            <a:ext cx="7577751" cy="2603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alternatives?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75" y="2169040"/>
            <a:ext cx="2780835" cy="41670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87209" y="2732567"/>
            <a:ext cx="4295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LAW 13. </a:t>
            </a:r>
            <a:r>
              <a:rPr lang="en-US" sz="2400" b="1" i="1" dirty="0" smtClean="0"/>
              <a:t>The </a:t>
            </a:r>
            <a:r>
              <a:rPr lang="en-US" sz="2400" b="1" i="1" dirty="0"/>
              <a:t>delivery of good medical care is to do as much nothing as </a:t>
            </a:r>
            <a:r>
              <a:rPr lang="en-US" sz="2400" b="1" i="1" dirty="0" smtClean="0"/>
              <a:t>possible</a:t>
            </a:r>
            <a:endParaRPr lang="en-US" sz="2400" b="1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0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231" y="782638"/>
            <a:ext cx="7681819" cy="1249362"/>
          </a:xfrm>
        </p:spPr>
        <p:txBody>
          <a:bodyPr>
            <a:noAutofit/>
          </a:bodyPr>
          <a:lstStyle/>
          <a:p>
            <a:r>
              <a:rPr lang="en-US" sz="2400" dirty="0"/>
              <a:t>Does intubation and manual ventilation confer survival advantage over BVM </a:t>
            </a:r>
            <a:r>
              <a:rPr lang="en-US" sz="2400" dirty="0" smtClean="0"/>
              <a:t>ventilation in </a:t>
            </a:r>
            <a:r>
              <a:rPr lang="en-US" sz="2400" dirty="0" err="1" smtClean="0"/>
              <a:t>haemorrhagic</a:t>
            </a:r>
            <a:r>
              <a:rPr lang="en-US" sz="2400" dirty="0" smtClean="0"/>
              <a:t> shock?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8706" y="2160589"/>
            <a:ext cx="8531412" cy="43354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Swine model of exsanguinating </a:t>
            </a:r>
            <a:r>
              <a:rPr lang="en-US" sz="2000" dirty="0" err="1" smtClean="0"/>
              <a:t>haemorrhage</a:t>
            </a:r>
            <a:endParaRPr lang="en-US" sz="2000" dirty="0" smtClean="0"/>
          </a:p>
          <a:p>
            <a:r>
              <a:rPr lang="en-US" sz="2000" dirty="0" err="1" smtClean="0"/>
              <a:t>Propofol</a:t>
            </a:r>
            <a:r>
              <a:rPr lang="en-US" sz="2000" dirty="0" smtClean="0"/>
              <a:t> infusion + exsanguinating </a:t>
            </a:r>
            <a:r>
              <a:rPr lang="en-US" sz="2000" dirty="0" err="1" smtClean="0"/>
              <a:t>haemorrhage</a:t>
            </a:r>
            <a:endParaRPr lang="en-US" sz="2000" dirty="0" smtClean="0"/>
          </a:p>
          <a:p>
            <a:r>
              <a:rPr lang="en-US" sz="2000" dirty="0" smtClean="0"/>
              <a:t>Intubation + ventilation group versus bag valve mask ventilation alone group</a:t>
            </a:r>
          </a:p>
          <a:p>
            <a:r>
              <a:rPr lang="en-US" sz="2000" dirty="0" smtClean="0"/>
              <a:t>No difference in time to death between groups</a:t>
            </a:r>
          </a:p>
          <a:p>
            <a:r>
              <a:rPr lang="en-US" sz="2000" dirty="0" smtClean="0"/>
              <a:t>Greater blood loss from intubated group</a:t>
            </a:r>
          </a:p>
          <a:p>
            <a:r>
              <a:rPr lang="en-US" sz="2000" dirty="0" smtClean="0"/>
              <a:t>Intubated animals more hypothermic</a:t>
            </a:r>
          </a:p>
          <a:p>
            <a:r>
              <a:rPr lang="en-US" sz="2000" dirty="0" smtClean="0"/>
              <a:t>Higher lactate in intubated group at 10 </a:t>
            </a:r>
            <a:r>
              <a:rPr lang="en-US" sz="2000" dirty="0" err="1" smtClean="0"/>
              <a:t>mins</a:t>
            </a:r>
            <a:r>
              <a:rPr lang="en-US" sz="2000" dirty="0" smtClean="0"/>
              <a:t> (2.4 v 1.8)</a:t>
            </a:r>
          </a:p>
          <a:p>
            <a:r>
              <a:rPr lang="en-US" sz="2000" dirty="0" smtClean="0"/>
              <a:t>Conclusion</a:t>
            </a:r>
          </a:p>
          <a:p>
            <a:pPr lvl="1"/>
            <a:r>
              <a:rPr lang="en-US" sz="1800" dirty="0" smtClean="0"/>
              <a:t>“Intubation does not confer survival advantage and may result in more profuse hemorrhage, worse hypothermia and higher lactate compared with BVM ventilation”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70650"/>
            <a:ext cx="8229600" cy="365125"/>
          </a:xfrm>
        </p:spPr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Taghavi</a:t>
            </a:r>
            <a:r>
              <a:rPr lang="en-GB" dirty="0">
                <a:solidFill>
                  <a:schemeClr val="tx1"/>
                </a:solidFill>
              </a:rPr>
              <a:t>, S., </a:t>
            </a:r>
            <a:r>
              <a:rPr lang="en-GB" dirty="0" err="1">
                <a:solidFill>
                  <a:schemeClr val="tx1"/>
                </a:solidFill>
              </a:rPr>
              <a:t>Jayarajan</a:t>
            </a:r>
            <a:r>
              <a:rPr lang="en-GB" dirty="0">
                <a:solidFill>
                  <a:schemeClr val="tx1"/>
                </a:solidFill>
              </a:rPr>
              <a:t>, S. N., </a:t>
            </a:r>
            <a:r>
              <a:rPr lang="en-GB" dirty="0" err="1">
                <a:solidFill>
                  <a:schemeClr val="tx1"/>
                </a:solidFill>
              </a:rPr>
              <a:t>Khoche</a:t>
            </a:r>
            <a:r>
              <a:rPr lang="en-GB" dirty="0">
                <a:solidFill>
                  <a:schemeClr val="tx1"/>
                </a:solidFill>
              </a:rPr>
              <a:t>, S., Duran, J. M., Cruz-</a:t>
            </a:r>
            <a:r>
              <a:rPr lang="en-GB" dirty="0" err="1">
                <a:solidFill>
                  <a:schemeClr val="tx1"/>
                </a:solidFill>
              </a:rPr>
              <a:t>Schiavone</a:t>
            </a:r>
            <a:r>
              <a:rPr lang="en-GB" dirty="0">
                <a:solidFill>
                  <a:schemeClr val="tx1"/>
                </a:solidFill>
              </a:rPr>
              <a:t>, G. E., Milner, R. E., . . . Goldberg, A. J. (2013). Examining prehospital intubation for penetrating trauma in a swine </a:t>
            </a:r>
            <a:r>
              <a:rPr lang="en-GB" dirty="0" err="1">
                <a:solidFill>
                  <a:schemeClr val="tx1"/>
                </a:solidFill>
              </a:rPr>
              <a:t>hemorrhagic</a:t>
            </a:r>
            <a:r>
              <a:rPr lang="en-GB" dirty="0">
                <a:solidFill>
                  <a:schemeClr val="tx1"/>
                </a:solidFill>
              </a:rPr>
              <a:t> shock model. </a:t>
            </a:r>
            <a:r>
              <a:rPr lang="en-GB" i="1" dirty="0">
                <a:solidFill>
                  <a:schemeClr val="tx1"/>
                </a:solidFill>
              </a:rPr>
              <a:t>J Trauma Acute Care </a:t>
            </a:r>
            <a:r>
              <a:rPr lang="en-GB" i="1" dirty="0" err="1">
                <a:solidFill>
                  <a:schemeClr val="tx1"/>
                </a:solidFill>
              </a:rPr>
              <a:t>Surg</a:t>
            </a:r>
            <a:r>
              <a:rPr lang="en-GB" i="1" dirty="0">
                <a:solidFill>
                  <a:schemeClr val="tx1"/>
                </a:solidFill>
              </a:rPr>
              <a:t>, 74</a:t>
            </a:r>
            <a:r>
              <a:rPr lang="en-GB" dirty="0">
                <a:solidFill>
                  <a:schemeClr val="tx1"/>
                </a:solidFill>
              </a:rPr>
              <a:t>(5), 1246-1251.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 there a role for spontaneous ventilation?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Swine model of exsanguinating </a:t>
            </a:r>
            <a:r>
              <a:rPr lang="en-US" dirty="0" err="1" smtClean="0"/>
              <a:t>haemorrhage</a:t>
            </a:r>
            <a:endParaRPr lang="en-US" dirty="0" smtClean="0"/>
          </a:p>
          <a:p>
            <a:pPr lvl="1"/>
            <a:r>
              <a:rPr lang="en-US" dirty="0" err="1"/>
              <a:t>Propofol</a:t>
            </a:r>
            <a:r>
              <a:rPr lang="en-US" dirty="0"/>
              <a:t> </a:t>
            </a:r>
            <a:r>
              <a:rPr lang="en-US" dirty="0" smtClean="0"/>
              <a:t>infusion </a:t>
            </a:r>
            <a:r>
              <a:rPr lang="en-US" dirty="0"/>
              <a:t>+ exsanguinating </a:t>
            </a:r>
            <a:r>
              <a:rPr lang="en-US" dirty="0" err="1"/>
              <a:t>haemorrhage</a:t>
            </a:r>
            <a:endParaRPr lang="en-US" dirty="0"/>
          </a:p>
          <a:p>
            <a:pPr lvl="1"/>
            <a:r>
              <a:rPr lang="en-US" dirty="0" smtClean="0"/>
              <a:t>Group 1 </a:t>
            </a:r>
            <a:r>
              <a:rPr lang="mr-IN" dirty="0" smtClean="0"/>
              <a:t>–</a:t>
            </a:r>
            <a:r>
              <a:rPr lang="en-US" dirty="0" smtClean="0"/>
              <a:t> intubated + PPV (manually)</a:t>
            </a:r>
          </a:p>
          <a:p>
            <a:pPr lvl="1"/>
            <a:r>
              <a:rPr lang="en-US" dirty="0" smtClean="0"/>
              <a:t>Group 2 </a:t>
            </a:r>
            <a:r>
              <a:rPr lang="mr-IN" dirty="0" smtClean="0"/>
              <a:t>–</a:t>
            </a:r>
            <a:r>
              <a:rPr lang="en-US" dirty="0" smtClean="0"/>
              <a:t> PPV via BVM</a:t>
            </a:r>
          </a:p>
          <a:p>
            <a:pPr lvl="1"/>
            <a:r>
              <a:rPr lang="en-US" dirty="0" smtClean="0"/>
              <a:t>Group 3 </a:t>
            </a:r>
            <a:r>
              <a:rPr lang="mr-IN" dirty="0" smtClean="0"/>
              <a:t>–</a:t>
            </a:r>
            <a:r>
              <a:rPr lang="en-US" dirty="0" smtClean="0"/>
              <a:t> supplemental O</a:t>
            </a:r>
            <a:r>
              <a:rPr lang="en-US" baseline="-25000" dirty="0" smtClean="0"/>
              <a:t>2</a:t>
            </a:r>
            <a:r>
              <a:rPr lang="en-US" dirty="0" smtClean="0"/>
              <a:t> via facemask </a:t>
            </a:r>
          </a:p>
          <a:p>
            <a:r>
              <a:rPr lang="en-US" dirty="0" smtClean="0"/>
              <a:t>Results:</a:t>
            </a:r>
          </a:p>
          <a:p>
            <a:pPr lvl="1"/>
            <a:r>
              <a:rPr lang="en-US" dirty="0"/>
              <a:t>Mean survival time similar in all groups</a:t>
            </a:r>
          </a:p>
          <a:p>
            <a:pPr lvl="1"/>
            <a:r>
              <a:rPr lang="en-US" dirty="0" smtClean="0"/>
              <a:t>Physiological parameters:</a:t>
            </a:r>
          </a:p>
          <a:p>
            <a:pPr lvl="1"/>
            <a:endParaRPr lang="en-US" baseline="-25000" dirty="0" smtClean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822960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Taghavi</a:t>
            </a:r>
            <a:r>
              <a:rPr lang="en-US" dirty="0" smtClean="0">
                <a:solidFill>
                  <a:schemeClr val="tx1"/>
                </a:solidFill>
              </a:rPr>
              <a:t>, S., </a:t>
            </a:r>
            <a:r>
              <a:rPr lang="en-US" dirty="0" err="1" smtClean="0">
                <a:solidFill>
                  <a:schemeClr val="tx1"/>
                </a:solidFill>
              </a:rPr>
              <a:t>Jayarajan</a:t>
            </a:r>
            <a:r>
              <a:rPr lang="en-US" dirty="0" smtClean="0">
                <a:solidFill>
                  <a:schemeClr val="tx1"/>
                </a:solidFill>
              </a:rPr>
              <a:t>, S. N., Ferrer, L. M., </a:t>
            </a:r>
            <a:r>
              <a:rPr lang="en-US" dirty="0" err="1" smtClean="0">
                <a:solidFill>
                  <a:schemeClr val="tx1"/>
                </a:solidFill>
              </a:rPr>
              <a:t>Vora</a:t>
            </a:r>
            <a:r>
              <a:rPr lang="en-US" dirty="0" smtClean="0">
                <a:solidFill>
                  <a:schemeClr val="tx1"/>
                </a:solidFill>
              </a:rPr>
              <a:t>, H., McKee, C., Milner, R. E., . . . Goldberg, A. J. (2014). "Permissive hypoventilation" in a swine model of hemorrhagic shock. </a:t>
            </a:r>
            <a:r>
              <a:rPr lang="en-US" i="1" dirty="0" smtClean="0">
                <a:solidFill>
                  <a:schemeClr val="tx1"/>
                </a:solidFill>
              </a:rPr>
              <a:t>J Trauma Acute Care </a:t>
            </a:r>
            <a:r>
              <a:rPr lang="en-US" i="1" dirty="0" err="1" smtClean="0">
                <a:solidFill>
                  <a:schemeClr val="tx1"/>
                </a:solidFill>
              </a:rPr>
              <a:t>Surg</a:t>
            </a:r>
            <a:r>
              <a:rPr lang="en-US" i="1" dirty="0" smtClean="0">
                <a:solidFill>
                  <a:schemeClr val="tx1"/>
                </a:solidFill>
              </a:rPr>
              <a:t>, 77(1), </a:t>
            </a:r>
            <a:r>
              <a:rPr lang="en-US" dirty="0" smtClean="0">
                <a:solidFill>
                  <a:schemeClr val="tx1"/>
                </a:solidFill>
              </a:rPr>
              <a:t>14-19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7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27"/>
          <a:stretch/>
        </p:blipFill>
        <p:spPr>
          <a:xfrm>
            <a:off x="196122" y="290945"/>
            <a:ext cx="8823188" cy="575805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4672" y="6356350"/>
            <a:ext cx="8297874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Taghavi</a:t>
            </a:r>
            <a:r>
              <a:rPr lang="en-US" dirty="0" smtClean="0">
                <a:solidFill>
                  <a:schemeClr val="tx1"/>
                </a:solidFill>
              </a:rPr>
              <a:t>, S., </a:t>
            </a:r>
            <a:r>
              <a:rPr lang="en-US" dirty="0" err="1" smtClean="0">
                <a:solidFill>
                  <a:schemeClr val="tx1"/>
                </a:solidFill>
              </a:rPr>
              <a:t>Jayarajan</a:t>
            </a:r>
            <a:r>
              <a:rPr lang="en-US" dirty="0" smtClean="0">
                <a:solidFill>
                  <a:schemeClr val="tx1"/>
                </a:solidFill>
              </a:rPr>
              <a:t>, S. N., Ferrer, L. M., </a:t>
            </a:r>
            <a:r>
              <a:rPr lang="en-US" dirty="0" err="1" smtClean="0">
                <a:solidFill>
                  <a:schemeClr val="tx1"/>
                </a:solidFill>
              </a:rPr>
              <a:t>Vora</a:t>
            </a:r>
            <a:r>
              <a:rPr lang="en-US" dirty="0" smtClean="0">
                <a:solidFill>
                  <a:schemeClr val="tx1"/>
                </a:solidFill>
              </a:rPr>
              <a:t>, H., McKee, C., Milner, R. E., . . . Goldberg, A. J. (2014). "Permissive hypoventilation" in a swine model of hemorrhagic shock. </a:t>
            </a:r>
            <a:r>
              <a:rPr lang="en-US" i="1" dirty="0" smtClean="0">
                <a:solidFill>
                  <a:schemeClr val="tx1"/>
                </a:solidFill>
              </a:rPr>
              <a:t>J Trauma Acute Care </a:t>
            </a:r>
            <a:r>
              <a:rPr lang="en-US" i="1" dirty="0" err="1" smtClean="0">
                <a:solidFill>
                  <a:schemeClr val="tx1"/>
                </a:solidFill>
              </a:rPr>
              <a:t>Surg</a:t>
            </a:r>
            <a:r>
              <a:rPr lang="en-US" i="1" dirty="0" smtClean="0">
                <a:solidFill>
                  <a:schemeClr val="tx1"/>
                </a:solidFill>
              </a:rPr>
              <a:t>, 77(1), </a:t>
            </a:r>
            <a:r>
              <a:rPr lang="en-US" dirty="0" smtClean="0">
                <a:solidFill>
                  <a:schemeClr val="tx1"/>
                </a:solidFill>
              </a:rPr>
              <a:t>14-19.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3463636"/>
            <a:ext cx="4156364" cy="25853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62"/>
          <a:stretch/>
        </p:blipFill>
        <p:spPr>
          <a:xfrm>
            <a:off x="166255" y="180821"/>
            <a:ext cx="8839200" cy="598651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1339" y="6356350"/>
            <a:ext cx="8182893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Taghavi</a:t>
            </a:r>
            <a:r>
              <a:rPr lang="en-US" dirty="0" smtClean="0">
                <a:solidFill>
                  <a:schemeClr val="tx1"/>
                </a:solidFill>
              </a:rPr>
              <a:t>, S., </a:t>
            </a:r>
            <a:r>
              <a:rPr lang="en-US" dirty="0" err="1" smtClean="0">
                <a:solidFill>
                  <a:schemeClr val="tx1"/>
                </a:solidFill>
              </a:rPr>
              <a:t>Jayarajan</a:t>
            </a:r>
            <a:r>
              <a:rPr lang="en-US" dirty="0" smtClean="0">
                <a:solidFill>
                  <a:schemeClr val="tx1"/>
                </a:solidFill>
              </a:rPr>
              <a:t>, S. N., Ferrer, L. M., </a:t>
            </a:r>
            <a:r>
              <a:rPr lang="en-US" dirty="0" err="1" smtClean="0">
                <a:solidFill>
                  <a:schemeClr val="tx1"/>
                </a:solidFill>
              </a:rPr>
              <a:t>Vora</a:t>
            </a:r>
            <a:r>
              <a:rPr lang="en-US" dirty="0" smtClean="0">
                <a:solidFill>
                  <a:schemeClr val="tx1"/>
                </a:solidFill>
              </a:rPr>
              <a:t>, H., McKee, C., Milner, R. E., . . . Goldberg, A. J. (2014). "Permissive hypoventilation" in a swine model of hemorrhagic shock. </a:t>
            </a:r>
            <a:r>
              <a:rPr lang="en-US" i="1" dirty="0" smtClean="0">
                <a:solidFill>
                  <a:schemeClr val="tx1"/>
                </a:solidFill>
              </a:rPr>
              <a:t>J Trauma Acute Care </a:t>
            </a:r>
            <a:r>
              <a:rPr lang="en-US" i="1" dirty="0" err="1" smtClean="0">
                <a:solidFill>
                  <a:schemeClr val="tx1"/>
                </a:solidFill>
              </a:rPr>
              <a:t>Surg</a:t>
            </a:r>
            <a:r>
              <a:rPr lang="en-US" i="1" dirty="0" smtClean="0">
                <a:solidFill>
                  <a:schemeClr val="tx1"/>
                </a:solidFill>
              </a:rPr>
              <a:t>, 77(1), </a:t>
            </a:r>
            <a:r>
              <a:rPr lang="en-US" dirty="0" smtClean="0">
                <a:solidFill>
                  <a:schemeClr val="tx1"/>
                </a:solidFill>
              </a:rPr>
              <a:t>14-19.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655" y="3408218"/>
            <a:ext cx="4433454" cy="27475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9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“PPV </a:t>
            </a:r>
            <a:r>
              <a:rPr lang="en-US" dirty="0"/>
              <a:t>in severe hemorrhagic shock does not result in a survival </a:t>
            </a:r>
            <a:r>
              <a:rPr lang="en-US" dirty="0" smtClean="0"/>
              <a:t>advantage and may result in greater hemodynamic suppression when compared with passive ventilation by facemask”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822960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Taghavi</a:t>
            </a:r>
            <a:r>
              <a:rPr lang="en-US" dirty="0" smtClean="0">
                <a:solidFill>
                  <a:schemeClr val="tx1"/>
                </a:solidFill>
              </a:rPr>
              <a:t>, S., </a:t>
            </a:r>
            <a:r>
              <a:rPr lang="en-US" dirty="0" err="1" smtClean="0">
                <a:solidFill>
                  <a:schemeClr val="tx1"/>
                </a:solidFill>
              </a:rPr>
              <a:t>Jayarajan</a:t>
            </a:r>
            <a:r>
              <a:rPr lang="en-US" dirty="0" smtClean="0">
                <a:solidFill>
                  <a:schemeClr val="tx1"/>
                </a:solidFill>
              </a:rPr>
              <a:t>, S. N., Ferrer, L. M., </a:t>
            </a:r>
            <a:r>
              <a:rPr lang="en-US" dirty="0" err="1" smtClean="0">
                <a:solidFill>
                  <a:schemeClr val="tx1"/>
                </a:solidFill>
              </a:rPr>
              <a:t>Vora</a:t>
            </a:r>
            <a:r>
              <a:rPr lang="en-US" dirty="0" smtClean="0">
                <a:solidFill>
                  <a:schemeClr val="tx1"/>
                </a:solidFill>
              </a:rPr>
              <a:t>, H., McKee, C., Milner, R. E., . . . Goldberg, A. J. (2014). "Permissive hypoventilation" in a swine model of hemorrhagic shock. J Trauma Acute Care </a:t>
            </a:r>
            <a:r>
              <a:rPr lang="en-US" dirty="0" err="1" smtClean="0">
                <a:solidFill>
                  <a:schemeClr val="tx1"/>
                </a:solidFill>
              </a:rPr>
              <a:t>Surg</a:t>
            </a:r>
            <a:r>
              <a:rPr lang="en-US" dirty="0" smtClean="0">
                <a:solidFill>
                  <a:schemeClr val="tx1"/>
                </a:solidFill>
              </a:rPr>
              <a:t>, 77(1), 14-19.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forget </a:t>
            </a:r>
            <a:r>
              <a:rPr lang="mr-IN" dirty="0" smtClean="0"/>
              <a:t>…</a:t>
            </a:r>
            <a:r>
              <a:rPr lang="en-GB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785" y="2238153"/>
            <a:ext cx="4146697" cy="41466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6521" y="2711302"/>
            <a:ext cx="30090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Simpler than RSI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L</a:t>
            </a:r>
            <a:r>
              <a:rPr lang="en-US" dirty="0" smtClean="0"/>
              <a:t>ocal </a:t>
            </a:r>
            <a:r>
              <a:rPr lang="en-US" dirty="0" err="1" smtClean="0"/>
              <a:t>anaesthetic</a:t>
            </a:r>
            <a:r>
              <a:rPr lang="en-US" dirty="0" smtClean="0"/>
              <a:t> technique (or no drugs)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May facilitate spontaneous (negative pressure) ventilation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7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7834"/>
            <a:ext cx="6607743" cy="1143000"/>
          </a:xfrm>
        </p:spPr>
        <p:txBody>
          <a:bodyPr/>
          <a:lstStyle/>
          <a:p>
            <a:r>
              <a:rPr lang="en-US" dirty="0" smtClean="0"/>
              <a:t>Surgical airway success rates: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1" y="2146436"/>
            <a:ext cx="8606118" cy="3118584"/>
          </a:xfrm>
        </p:spPr>
        <p:txBody>
          <a:bodyPr>
            <a:normAutofit/>
          </a:bodyPr>
          <a:lstStyle/>
          <a:p>
            <a:r>
              <a:rPr lang="en-US" dirty="0" smtClean="0"/>
              <a:t>UK </a:t>
            </a:r>
          </a:p>
          <a:p>
            <a:pPr lvl="1"/>
            <a:r>
              <a:rPr lang="en-US" dirty="0" smtClean="0"/>
              <a:t>92%. Combat Medical Technicians or GDMOs. 24% survived to hospital discharge</a:t>
            </a:r>
            <a:r>
              <a:rPr lang="en-US" baseline="30000" dirty="0" smtClean="0"/>
              <a:t>1</a:t>
            </a:r>
          </a:p>
          <a:p>
            <a:r>
              <a:rPr lang="en-US" dirty="0" smtClean="0"/>
              <a:t>Israeli</a:t>
            </a:r>
          </a:p>
          <a:p>
            <a:pPr lvl="1"/>
            <a:r>
              <a:rPr lang="en-US" dirty="0" smtClean="0"/>
              <a:t>93%. Paramedic or physician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US</a:t>
            </a:r>
            <a:endParaRPr lang="en-US" dirty="0"/>
          </a:p>
          <a:p>
            <a:pPr lvl="1"/>
            <a:r>
              <a:rPr lang="en-US" dirty="0" smtClean="0"/>
              <a:t>68% (combat medic 67% v </a:t>
            </a:r>
            <a:r>
              <a:rPr lang="en-US" dirty="0" err="1" smtClean="0"/>
              <a:t>Dr</a:t>
            </a:r>
            <a:r>
              <a:rPr lang="en-US" dirty="0" smtClean="0"/>
              <a:t>/PA 85%)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82%. Combat medic or </a:t>
            </a:r>
            <a:r>
              <a:rPr lang="en-US" dirty="0" err="1" smtClean="0"/>
              <a:t>aeromed</a:t>
            </a:r>
            <a:r>
              <a:rPr lang="en-US" dirty="0" smtClean="0"/>
              <a:t> medic</a:t>
            </a:r>
            <a:r>
              <a:rPr lang="en-US" baseline="30000" dirty="0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8941" y="5056094"/>
            <a:ext cx="8417859" cy="1665382"/>
          </a:xfrm>
        </p:spPr>
        <p:txBody>
          <a:bodyPr/>
          <a:lstStyle/>
          <a:p>
            <a:pPr algn="l"/>
            <a:endParaRPr lang="en-GB" dirty="0" smtClean="0">
              <a:solidFill>
                <a:schemeClr val="tx1"/>
              </a:solidFill>
            </a:endParaRPr>
          </a:p>
          <a:p>
            <a:pPr algn="l"/>
            <a:r>
              <a:rPr lang="en-GB" dirty="0" smtClean="0">
                <a:solidFill>
                  <a:schemeClr val="tx1"/>
                </a:solidFill>
              </a:rPr>
              <a:t>1. Kyle</a:t>
            </a:r>
            <a:r>
              <a:rPr lang="en-GB" dirty="0">
                <a:solidFill>
                  <a:schemeClr val="tx1"/>
                </a:solidFill>
              </a:rPr>
              <a:t>, T., le </a:t>
            </a:r>
            <a:r>
              <a:rPr lang="en-GB" dirty="0" err="1">
                <a:solidFill>
                  <a:schemeClr val="tx1"/>
                </a:solidFill>
              </a:rPr>
              <a:t>Clerc</a:t>
            </a:r>
            <a:r>
              <a:rPr lang="en-GB" dirty="0">
                <a:solidFill>
                  <a:schemeClr val="tx1"/>
                </a:solidFill>
              </a:rPr>
              <a:t>, S., Thomas, A., Greaves, I., Whittaker, V., &amp; Smith, J. E. (2016). The success of battlefield surgical airway insertion in severely injured military patients: a UK perspective. </a:t>
            </a:r>
            <a:r>
              <a:rPr lang="en-GB" i="1" dirty="0">
                <a:solidFill>
                  <a:schemeClr val="tx1"/>
                </a:solidFill>
              </a:rPr>
              <a:t>J R Army Med Corps, 162</a:t>
            </a:r>
            <a:r>
              <a:rPr lang="en-GB" dirty="0">
                <a:solidFill>
                  <a:schemeClr val="tx1"/>
                </a:solidFill>
              </a:rPr>
              <a:t>(6), 460-464. </a:t>
            </a:r>
            <a:endParaRPr lang="en-GB" dirty="0" smtClean="0">
              <a:solidFill>
                <a:schemeClr val="tx1"/>
              </a:solidFill>
            </a:endParaRPr>
          </a:p>
          <a:p>
            <a:pPr algn="l"/>
            <a:r>
              <a:rPr lang="en-GB" dirty="0" smtClean="0">
                <a:solidFill>
                  <a:schemeClr val="tx1"/>
                </a:solidFill>
              </a:rPr>
              <a:t>2. </a:t>
            </a:r>
            <a:r>
              <a:rPr lang="en-GB" dirty="0" err="1" smtClean="0">
                <a:solidFill>
                  <a:schemeClr val="tx1"/>
                </a:solidFill>
              </a:rPr>
              <a:t>Katzenell</a:t>
            </a:r>
            <a:r>
              <a:rPr lang="en-GB" dirty="0">
                <a:solidFill>
                  <a:schemeClr val="tx1"/>
                </a:solidFill>
              </a:rPr>
              <a:t>, U., </a:t>
            </a:r>
            <a:r>
              <a:rPr lang="en-GB" dirty="0" err="1">
                <a:solidFill>
                  <a:schemeClr val="tx1"/>
                </a:solidFill>
              </a:rPr>
              <a:t>Lipsky</a:t>
            </a:r>
            <a:r>
              <a:rPr lang="en-GB" dirty="0">
                <a:solidFill>
                  <a:schemeClr val="tx1"/>
                </a:solidFill>
              </a:rPr>
              <a:t>, A. M., </a:t>
            </a:r>
            <a:r>
              <a:rPr lang="en-GB" dirty="0" err="1">
                <a:solidFill>
                  <a:schemeClr val="tx1"/>
                </a:solidFill>
              </a:rPr>
              <a:t>Abramovich</a:t>
            </a:r>
            <a:r>
              <a:rPr lang="en-GB" dirty="0">
                <a:solidFill>
                  <a:schemeClr val="tx1"/>
                </a:solidFill>
              </a:rPr>
              <a:t>, A., Huberman, D., </a:t>
            </a:r>
            <a:r>
              <a:rPr lang="en-GB" dirty="0" err="1">
                <a:solidFill>
                  <a:schemeClr val="tx1"/>
                </a:solidFill>
              </a:rPr>
              <a:t>Sergeev</a:t>
            </a:r>
            <a:r>
              <a:rPr lang="en-GB" dirty="0">
                <a:solidFill>
                  <a:schemeClr val="tx1"/>
                </a:solidFill>
              </a:rPr>
              <a:t>, I., </a:t>
            </a:r>
            <a:r>
              <a:rPr lang="en-GB" dirty="0" err="1">
                <a:solidFill>
                  <a:schemeClr val="tx1"/>
                </a:solidFill>
              </a:rPr>
              <a:t>Deckel</a:t>
            </a:r>
            <a:r>
              <a:rPr lang="en-GB" dirty="0">
                <a:solidFill>
                  <a:schemeClr val="tx1"/>
                </a:solidFill>
              </a:rPr>
              <a:t>, A., . . . </a:t>
            </a:r>
            <a:r>
              <a:rPr lang="en-GB" dirty="0" err="1">
                <a:solidFill>
                  <a:schemeClr val="tx1"/>
                </a:solidFill>
              </a:rPr>
              <a:t>Glassberg</a:t>
            </a:r>
            <a:r>
              <a:rPr lang="en-GB" dirty="0">
                <a:solidFill>
                  <a:schemeClr val="tx1"/>
                </a:solidFill>
              </a:rPr>
              <a:t>, E. (2013). Prehospital intubation success rates among Israel </a:t>
            </a:r>
            <a:r>
              <a:rPr lang="en-GB" dirty="0" err="1">
                <a:solidFill>
                  <a:schemeClr val="tx1"/>
                </a:solidFill>
              </a:rPr>
              <a:t>Defense</a:t>
            </a:r>
            <a:r>
              <a:rPr lang="en-GB" dirty="0">
                <a:solidFill>
                  <a:schemeClr val="tx1"/>
                </a:solidFill>
              </a:rPr>
              <a:t> Forces providers: epidemiologic analysis and effect on doctrine. </a:t>
            </a:r>
            <a:r>
              <a:rPr lang="en-GB" i="1" dirty="0">
                <a:solidFill>
                  <a:schemeClr val="tx1"/>
                </a:solidFill>
              </a:rPr>
              <a:t>J Trauma Acute Care </a:t>
            </a:r>
            <a:r>
              <a:rPr lang="en-GB" i="1" dirty="0" err="1">
                <a:solidFill>
                  <a:schemeClr val="tx1"/>
                </a:solidFill>
              </a:rPr>
              <a:t>Surg</a:t>
            </a:r>
            <a:r>
              <a:rPr lang="en-GB" i="1" dirty="0">
                <a:solidFill>
                  <a:schemeClr val="tx1"/>
                </a:solidFill>
              </a:rPr>
              <a:t>, 75</a:t>
            </a:r>
            <a:r>
              <a:rPr lang="en-GB" dirty="0">
                <a:solidFill>
                  <a:schemeClr val="tx1"/>
                </a:solidFill>
              </a:rPr>
              <a:t>(2 </a:t>
            </a:r>
            <a:r>
              <a:rPr lang="en-GB" dirty="0" err="1">
                <a:solidFill>
                  <a:schemeClr val="tx1"/>
                </a:solidFill>
              </a:rPr>
              <a:t>Suppl</a:t>
            </a:r>
            <a:r>
              <a:rPr lang="en-GB" dirty="0">
                <a:solidFill>
                  <a:schemeClr val="tx1"/>
                </a:solidFill>
              </a:rPr>
              <a:t> 2), S178-183. </a:t>
            </a:r>
            <a:endParaRPr lang="en-GB" dirty="0" smtClean="0">
              <a:solidFill>
                <a:schemeClr val="tx1"/>
              </a:solidFill>
            </a:endParaRPr>
          </a:p>
          <a:p>
            <a:pPr algn="l"/>
            <a:r>
              <a:rPr lang="en-GB" dirty="0" smtClean="0">
                <a:solidFill>
                  <a:schemeClr val="tx1"/>
                </a:solidFill>
              </a:rPr>
              <a:t>3. Mabry</a:t>
            </a:r>
            <a:r>
              <a:rPr lang="en-GB" dirty="0">
                <a:solidFill>
                  <a:schemeClr val="tx1"/>
                </a:solidFill>
              </a:rPr>
              <a:t>, R. L. (2012). An analysis of battlefield </a:t>
            </a:r>
            <a:r>
              <a:rPr lang="en-GB" dirty="0" err="1">
                <a:solidFill>
                  <a:schemeClr val="tx1"/>
                </a:solidFill>
              </a:rPr>
              <a:t>cricothyrotomy</a:t>
            </a:r>
            <a:r>
              <a:rPr lang="en-GB" dirty="0">
                <a:solidFill>
                  <a:schemeClr val="tx1"/>
                </a:solidFill>
              </a:rPr>
              <a:t> in Iraq and Afghanistan. </a:t>
            </a:r>
            <a:r>
              <a:rPr lang="en-GB" i="1" dirty="0">
                <a:solidFill>
                  <a:schemeClr val="tx1"/>
                </a:solidFill>
              </a:rPr>
              <a:t>J Spec </a:t>
            </a:r>
            <a:r>
              <a:rPr lang="en-GB" i="1" dirty="0" err="1">
                <a:solidFill>
                  <a:schemeClr val="tx1"/>
                </a:solidFill>
              </a:rPr>
              <a:t>Oper</a:t>
            </a:r>
            <a:r>
              <a:rPr lang="en-GB" i="1" dirty="0">
                <a:solidFill>
                  <a:schemeClr val="tx1"/>
                </a:solidFill>
              </a:rPr>
              <a:t> Med, 12</a:t>
            </a:r>
            <a:r>
              <a:rPr lang="en-GB" dirty="0">
                <a:solidFill>
                  <a:schemeClr val="tx1"/>
                </a:solidFill>
              </a:rPr>
              <a:t>(1), 17-23. </a:t>
            </a:r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4. Barnard, E. B., Ervin, A. T., Mabry, R. L., &amp; </a:t>
            </a:r>
            <a:r>
              <a:rPr lang="en-US" dirty="0" err="1" smtClean="0">
                <a:solidFill>
                  <a:schemeClr val="tx1"/>
                </a:solidFill>
              </a:rPr>
              <a:t>Bebarta</a:t>
            </a:r>
            <a:r>
              <a:rPr lang="en-US" dirty="0" smtClean="0">
                <a:solidFill>
                  <a:schemeClr val="tx1"/>
                </a:solidFill>
              </a:rPr>
              <a:t>, V. S. (2014). Prehospital and </a:t>
            </a:r>
            <a:r>
              <a:rPr lang="en-US" dirty="0" err="1" smtClean="0">
                <a:solidFill>
                  <a:schemeClr val="tx1"/>
                </a:solidFill>
              </a:rPr>
              <a:t>en</a:t>
            </a:r>
            <a:r>
              <a:rPr lang="en-US" dirty="0" smtClean="0">
                <a:solidFill>
                  <a:schemeClr val="tx1"/>
                </a:solidFill>
              </a:rPr>
              <a:t> route </a:t>
            </a:r>
            <a:r>
              <a:rPr lang="en-US" dirty="0" err="1" smtClean="0">
                <a:solidFill>
                  <a:schemeClr val="tx1"/>
                </a:solidFill>
              </a:rPr>
              <a:t>cricothyrotomy</a:t>
            </a:r>
            <a:r>
              <a:rPr lang="en-US" dirty="0" smtClean="0">
                <a:solidFill>
                  <a:schemeClr val="tx1"/>
                </a:solidFill>
              </a:rPr>
              <a:t> performed in the combat setting: a prospective, multicenter, observational study. </a:t>
            </a:r>
            <a:r>
              <a:rPr lang="en-US" i="1" dirty="0" smtClean="0">
                <a:solidFill>
                  <a:schemeClr val="tx1"/>
                </a:solidFill>
              </a:rPr>
              <a:t>J Spec </a:t>
            </a:r>
            <a:r>
              <a:rPr lang="en-US" i="1" dirty="0" err="1" smtClean="0">
                <a:solidFill>
                  <a:schemeClr val="tx1"/>
                </a:solidFill>
              </a:rPr>
              <a:t>Oper</a:t>
            </a:r>
            <a:r>
              <a:rPr lang="en-US" i="1" dirty="0" smtClean="0">
                <a:solidFill>
                  <a:schemeClr val="tx1"/>
                </a:solidFill>
              </a:rPr>
              <a:t> Med</a:t>
            </a:r>
            <a:r>
              <a:rPr lang="en-US" dirty="0" smtClean="0">
                <a:solidFill>
                  <a:schemeClr val="tx1"/>
                </a:solidFill>
              </a:rPr>
              <a:t>, 14(4), 35-39.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5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9154" y="2200940"/>
            <a:ext cx="3278871" cy="4444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78" y="446566"/>
            <a:ext cx="5016929" cy="376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0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Guidelines: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6887389" cy="428530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Training</a:t>
            </a:r>
          </a:p>
          <a:p>
            <a:r>
              <a:rPr lang="en-US" dirty="0" smtClean="0"/>
              <a:t>Checklists/ cognitive aids</a:t>
            </a:r>
          </a:p>
          <a:p>
            <a:r>
              <a:rPr lang="en-US" dirty="0" smtClean="0"/>
              <a:t>Pre-oxygenation strategies</a:t>
            </a:r>
          </a:p>
          <a:p>
            <a:r>
              <a:rPr lang="en-US" dirty="0" err="1" smtClean="0"/>
              <a:t>Apnoeic</a:t>
            </a:r>
            <a:r>
              <a:rPr lang="en-US" dirty="0" smtClean="0"/>
              <a:t> oxygenation</a:t>
            </a:r>
          </a:p>
          <a:p>
            <a:r>
              <a:rPr lang="en-US" dirty="0" smtClean="0"/>
              <a:t>Induction agent choices and dose considerations</a:t>
            </a:r>
          </a:p>
          <a:p>
            <a:r>
              <a:rPr lang="en-US" dirty="0" smtClean="0"/>
              <a:t>Neuromuscular blocking agent (NMBA)</a:t>
            </a:r>
          </a:p>
          <a:p>
            <a:r>
              <a:rPr lang="en-US" dirty="0" smtClean="0"/>
              <a:t>Alternative drug strategies</a:t>
            </a:r>
          </a:p>
          <a:p>
            <a:r>
              <a:rPr lang="en-US" dirty="0" smtClean="0"/>
              <a:t>Laryngoscopy technique/equipment</a:t>
            </a:r>
          </a:p>
          <a:p>
            <a:r>
              <a:rPr lang="en-US" dirty="0" smtClean="0"/>
              <a:t>Cricoid</a:t>
            </a:r>
            <a:r>
              <a:rPr lang="en-US" dirty="0"/>
              <a:t> </a:t>
            </a:r>
            <a:r>
              <a:rPr lang="en-US" dirty="0" smtClean="0"/>
              <a:t>pressure</a:t>
            </a:r>
          </a:p>
          <a:p>
            <a:r>
              <a:rPr lang="en-US" dirty="0" smtClean="0"/>
              <a:t>Ventilation strategies</a:t>
            </a:r>
          </a:p>
          <a:p>
            <a:r>
              <a:rPr lang="en-US" dirty="0" smtClean="0"/>
              <a:t>Governance/Quality Improvement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7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494"/>
          <a:stretch/>
        </p:blipFill>
        <p:spPr>
          <a:xfrm>
            <a:off x="902178" y="137284"/>
            <a:ext cx="6234803" cy="3063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079" y="3359888"/>
            <a:ext cx="86123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Hypothermia management pre-intubation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Establishment of a Massive Transfusion Protocol &amp; effective communication with the blood bank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Standard induction agent doses should be reduced and titrated to balance induction of </a:t>
            </a:r>
            <a:r>
              <a:rPr lang="en-US" sz="2000" dirty="0" err="1" smtClean="0"/>
              <a:t>anaesthesia</a:t>
            </a:r>
            <a:r>
              <a:rPr lang="en-US" sz="2000" dirty="0" smtClean="0"/>
              <a:t> with </a:t>
            </a:r>
            <a:r>
              <a:rPr lang="en-US" sz="2000" dirty="0" err="1" smtClean="0"/>
              <a:t>haemodynamic</a:t>
            </a:r>
            <a:r>
              <a:rPr lang="en-US" sz="2000" dirty="0" smtClean="0"/>
              <a:t> changes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Succinylcholine 1mg/kg or </a:t>
            </a:r>
            <a:r>
              <a:rPr lang="en-US" sz="2000" dirty="0" err="1" smtClean="0"/>
              <a:t>Rocuronium</a:t>
            </a:r>
            <a:r>
              <a:rPr lang="en-US" sz="2000" dirty="0" smtClean="0"/>
              <a:t> 1 -1.2 mg/kg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Have a few, simple airway adjuncts available including gum elastic </a:t>
            </a:r>
            <a:r>
              <a:rPr lang="en-US" sz="2000" dirty="0" err="1" smtClean="0"/>
              <a:t>bougie</a:t>
            </a:r>
            <a:r>
              <a:rPr lang="en-US" sz="2000" dirty="0" smtClean="0"/>
              <a:t>. Video laryngoscopy may be useful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EtCO</a:t>
            </a:r>
            <a:r>
              <a:rPr lang="en-US" sz="2000" baseline="-25000" dirty="0" smtClean="0"/>
              <a:t>2 </a:t>
            </a:r>
            <a:r>
              <a:rPr lang="en-US" sz="2000" dirty="0" smtClean="0"/>
              <a:t> monitoring/confirmation of placement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Consider low lung volume ventilation strategies (6ml/kg)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Performance improvement monitoring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29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55" y="144259"/>
            <a:ext cx="4831645" cy="6531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89" y="2607733"/>
            <a:ext cx="2967613" cy="3753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4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2" y="204088"/>
            <a:ext cx="7488455" cy="2670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55" y="3274828"/>
            <a:ext cx="8914550" cy="21903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2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4" y="385852"/>
            <a:ext cx="7256298" cy="2350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59" y="3346676"/>
            <a:ext cx="8537608" cy="923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6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488" y="317401"/>
            <a:ext cx="6149008" cy="6210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958" y="116956"/>
            <a:ext cx="4742121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charset="0"/>
              <a:buChar char="•"/>
            </a:pPr>
            <a:r>
              <a:rPr lang="en-US" sz="1000" dirty="0"/>
              <a:t>Adams BD, </a:t>
            </a:r>
            <a:r>
              <a:rPr lang="en-US" sz="1000" dirty="0" err="1"/>
              <a:t>Cuniowski</a:t>
            </a:r>
            <a:r>
              <a:rPr lang="en-US" sz="1000" dirty="0"/>
              <a:t> PA, Muck A, De Lorenzo RA. Registry of emergency airways arriving at combat hospitals.</a:t>
            </a:r>
            <a:r>
              <a:rPr lang="en-US" sz="1000" i="1" dirty="0"/>
              <a:t> J Trauma</a:t>
            </a:r>
            <a:r>
              <a:rPr lang="en-US" sz="1000" dirty="0"/>
              <a:t>. 2008;64(6):1548-54.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/>
              <a:t>Barnard EB, Ervin AT, Mabry RL, </a:t>
            </a:r>
            <a:r>
              <a:rPr lang="en-US" sz="1000" dirty="0" err="1"/>
              <a:t>Bebarta</a:t>
            </a:r>
            <a:r>
              <a:rPr lang="en-US" sz="1000" dirty="0"/>
              <a:t> VS. Prehospital and </a:t>
            </a:r>
            <a:r>
              <a:rPr lang="en-US" sz="1000" dirty="0" err="1"/>
              <a:t>en</a:t>
            </a:r>
            <a:r>
              <a:rPr lang="en-US" sz="1000" dirty="0"/>
              <a:t> route </a:t>
            </a:r>
            <a:r>
              <a:rPr lang="en-US" sz="1000" dirty="0" err="1"/>
              <a:t>cricothyrotomy</a:t>
            </a:r>
            <a:r>
              <a:rPr lang="en-US" sz="1000" dirty="0"/>
              <a:t> performed in the combat setting: a prospective, multicenter, observational study.</a:t>
            </a:r>
            <a:r>
              <a:rPr lang="en-US" sz="1000" i="1" dirty="0"/>
              <a:t> J Spec </a:t>
            </a:r>
            <a:r>
              <a:rPr lang="en-US" sz="1000" i="1" dirty="0" err="1"/>
              <a:t>Oper</a:t>
            </a:r>
            <a:r>
              <a:rPr lang="en-US" sz="1000" i="1" dirty="0"/>
              <a:t> Med</a:t>
            </a:r>
            <a:r>
              <a:rPr lang="en-US" sz="1000" dirty="0"/>
              <a:t>. 2014;14(4):35-9.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/>
              <a:t>Bernard SA, Nguyen V, Cameron P, </a:t>
            </a:r>
            <a:r>
              <a:rPr lang="en-US" sz="1000" dirty="0" err="1"/>
              <a:t>Masci</a:t>
            </a:r>
            <a:r>
              <a:rPr lang="en-US" sz="1000" dirty="0"/>
              <a:t> K, Fitzgerald M, Cooper DJ, Walker T, </a:t>
            </a:r>
            <a:r>
              <a:rPr lang="en-US" sz="1000" dirty="0" err="1"/>
              <a:t>Std</a:t>
            </a:r>
            <a:r>
              <a:rPr lang="en-US" sz="1000" dirty="0"/>
              <a:t> BP, Myles P, Murray L, et al. Prehospital rapid sequence intubation improves functional outcome for patients with severe traumatic brain injury: a randomized controlled trial.</a:t>
            </a:r>
            <a:r>
              <a:rPr lang="en-US" sz="1000" i="1" dirty="0"/>
              <a:t> Ann Surg</a:t>
            </a:r>
            <a:r>
              <a:rPr lang="en-US" sz="1000" dirty="0"/>
              <a:t>. 2010;252(6):959-65.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/>
              <a:t>Chou D, Harada MY, </a:t>
            </a:r>
            <a:r>
              <a:rPr lang="en-US" sz="1000" dirty="0" err="1"/>
              <a:t>Barmparas</a:t>
            </a:r>
            <a:r>
              <a:rPr lang="en-US" sz="1000" dirty="0"/>
              <a:t> G, </a:t>
            </a:r>
            <a:r>
              <a:rPr lang="en-US" sz="1000" dirty="0" err="1"/>
              <a:t>Ko</a:t>
            </a:r>
            <a:r>
              <a:rPr lang="en-US" sz="1000" dirty="0"/>
              <a:t> A, Ley EJ, Margulies DR, Alban RF. Field intubation in civilian patients with hemorrhagic shock is associated with higher mortality.</a:t>
            </a:r>
            <a:r>
              <a:rPr lang="en-US" sz="1000" i="1" dirty="0"/>
              <a:t> J Trauma Acute Care Surg</a:t>
            </a:r>
            <a:r>
              <a:rPr lang="en-US" sz="1000" dirty="0"/>
              <a:t>. 2016;80(2):278-82.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/>
              <a:t>Cournand A, Motley HL, et al. Physiological studies of the effects of intermittent positive pressure breathing on cardiac output in man.</a:t>
            </a:r>
            <a:r>
              <a:rPr lang="en-US" sz="1000" i="1" dirty="0"/>
              <a:t> Am J Physiol</a:t>
            </a:r>
            <a:r>
              <a:rPr lang="en-US" sz="1000" dirty="0"/>
              <a:t>. 1948;152(1):162-74.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 err="1"/>
              <a:t>Crewdson</a:t>
            </a:r>
            <a:r>
              <a:rPr lang="en-US" sz="1000" dirty="0"/>
              <a:t> K, </a:t>
            </a:r>
            <a:r>
              <a:rPr lang="en-US" sz="1000" dirty="0" err="1"/>
              <a:t>Lockey</a:t>
            </a:r>
            <a:r>
              <a:rPr lang="en-US" sz="1000" dirty="0"/>
              <a:t> D, </a:t>
            </a:r>
            <a:r>
              <a:rPr lang="en-US" sz="1000" dirty="0" err="1"/>
              <a:t>Voelckel</a:t>
            </a:r>
            <a:r>
              <a:rPr lang="en-US" sz="1000" dirty="0"/>
              <a:t> W, </a:t>
            </a:r>
            <a:r>
              <a:rPr lang="en-US" sz="1000" dirty="0" err="1"/>
              <a:t>Temesvari</a:t>
            </a:r>
            <a:r>
              <a:rPr lang="en-US" sz="1000" dirty="0"/>
              <a:t> P, </a:t>
            </a:r>
            <a:r>
              <a:rPr lang="en-US" sz="1000" dirty="0" err="1"/>
              <a:t>Lossius</a:t>
            </a:r>
            <a:r>
              <a:rPr lang="en-US" sz="1000" dirty="0"/>
              <a:t> HM, Group EMW. Best practice advice on pre-hospital emergency </a:t>
            </a:r>
            <a:r>
              <a:rPr lang="en-US" sz="1000" dirty="0" err="1"/>
              <a:t>anaesthesia</a:t>
            </a:r>
            <a:r>
              <a:rPr lang="en-US" sz="1000" dirty="0"/>
              <a:t> &amp; advanced airway management.</a:t>
            </a:r>
            <a:r>
              <a:rPr lang="en-US" sz="1000" i="1" dirty="0"/>
              <a:t> </a:t>
            </a:r>
            <a:r>
              <a:rPr lang="en-US" sz="1000" i="1" dirty="0" err="1"/>
              <a:t>Scand</a:t>
            </a:r>
            <a:r>
              <a:rPr lang="en-US" sz="1000" i="1" dirty="0"/>
              <a:t> J Trauma </a:t>
            </a:r>
            <a:r>
              <a:rPr lang="en-US" sz="1000" i="1" dirty="0" err="1"/>
              <a:t>Resusc</a:t>
            </a:r>
            <a:r>
              <a:rPr lang="en-US" sz="1000" i="1" dirty="0"/>
              <a:t> </a:t>
            </a:r>
            <a:r>
              <a:rPr lang="en-US" sz="1000" i="1" dirty="0" err="1"/>
              <a:t>Emerg</a:t>
            </a:r>
            <a:r>
              <a:rPr lang="en-US" sz="1000" i="1" dirty="0"/>
              <a:t> Med</a:t>
            </a:r>
            <a:r>
              <a:rPr lang="en-US" sz="1000" dirty="0"/>
              <a:t>. 2019;27(1):6.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 err="1"/>
              <a:t>Crewdson</a:t>
            </a:r>
            <a:r>
              <a:rPr lang="en-US" sz="1000" dirty="0"/>
              <a:t> K, Rehn M, </a:t>
            </a:r>
            <a:r>
              <a:rPr lang="en-US" sz="1000" dirty="0" err="1"/>
              <a:t>Brohi</a:t>
            </a:r>
            <a:r>
              <a:rPr lang="en-US" sz="1000" dirty="0"/>
              <a:t> K, </a:t>
            </a:r>
            <a:r>
              <a:rPr lang="en-US" sz="1000" dirty="0" err="1"/>
              <a:t>Lockey</a:t>
            </a:r>
            <a:r>
              <a:rPr lang="en-US" sz="1000" dirty="0"/>
              <a:t> DJ. Pre-hospital emergency </a:t>
            </a:r>
            <a:r>
              <a:rPr lang="en-US" sz="1000" dirty="0" err="1"/>
              <a:t>anaesthesia</a:t>
            </a:r>
            <a:r>
              <a:rPr lang="en-US" sz="1000" dirty="0"/>
              <a:t> in awake hypotensive trauma patients: beneficial or detrimental?</a:t>
            </a:r>
            <a:r>
              <a:rPr lang="en-US" sz="1000" i="1" dirty="0"/>
              <a:t> </a:t>
            </a:r>
            <a:r>
              <a:rPr lang="en-US" sz="1000" i="1" dirty="0" err="1"/>
              <a:t>Acta</a:t>
            </a:r>
            <a:r>
              <a:rPr lang="en-US" sz="1000" i="1" dirty="0"/>
              <a:t> </a:t>
            </a:r>
            <a:r>
              <a:rPr lang="en-US" sz="1000" i="1" dirty="0" err="1"/>
              <a:t>Anaesthesiol</a:t>
            </a:r>
            <a:r>
              <a:rPr lang="en-US" sz="1000" i="1" dirty="0"/>
              <a:t> Scand</a:t>
            </a:r>
            <a:r>
              <a:rPr lang="en-US" sz="1000" dirty="0"/>
              <a:t>. 2018.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 err="1"/>
              <a:t>Fevang</a:t>
            </a:r>
            <a:r>
              <a:rPr lang="en-US" sz="1000" dirty="0"/>
              <a:t> E, Perkins Z, </a:t>
            </a:r>
            <a:r>
              <a:rPr lang="en-US" sz="1000" dirty="0" err="1"/>
              <a:t>Lockey</a:t>
            </a:r>
            <a:r>
              <a:rPr lang="en-US" sz="1000" dirty="0"/>
              <a:t> D, </a:t>
            </a:r>
            <a:r>
              <a:rPr lang="en-US" sz="1000" dirty="0" err="1"/>
              <a:t>Jeppesen</a:t>
            </a:r>
            <a:r>
              <a:rPr lang="en-US" sz="1000" dirty="0"/>
              <a:t> E, </a:t>
            </a:r>
            <a:r>
              <a:rPr lang="en-US" sz="1000" dirty="0" err="1"/>
              <a:t>Lossius</a:t>
            </a:r>
            <a:r>
              <a:rPr lang="en-US" sz="1000" dirty="0"/>
              <a:t> HM. A systematic review and meta-analysis comparing mortality in pre-hospital tracheal intubation to emergency department intubation in trauma patients.</a:t>
            </a:r>
            <a:r>
              <a:rPr lang="en-US" sz="1000" i="1" dirty="0"/>
              <a:t> </a:t>
            </a:r>
            <a:r>
              <a:rPr lang="en-US" sz="1000" i="1" dirty="0" err="1"/>
              <a:t>Crit</a:t>
            </a:r>
            <a:r>
              <a:rPr lang="en-US" sz="1000" i="1" dirty="0"/>
              <a:t> Care</a:t>
            </a:r>
            <a:r>
              <a:rPr lang="en-US" sz="1000" dirty="0"/>
              <a:t>. 2017;21(1):192.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 err="1"/>
              <a:t>Floccare</a:t>
            </a:r>
            <a:r>
              <a:rPr lang="en-US" sz="1000" dirty="0"/>
              <a:t> DJ, </a:t>
            </a:r>
            <a:r>
              <a:rPr lang="en-US" sz="1000" dirty="0" err="1"/>
              <a:t>Galvagno</a:t>
            </a:r>
            <a:r>
              <a:rPr lang="en-US" sz="1000" dirty="0"/>
              <a:t> SM, Jr. Field intubation for hemorrhagic shock: A flawed syllogism.</a:t>
            </a:r>
            <a:r>
              <a:rPr lang="en-US" sz="1000" i="1" dirty="0"/>
              <a:t> J Trauma Acute Care Surg</a:t>
            </a:r>
            <a:r>
              <a:rPr lang="en-US" sz="1000" dirty="0"/>
              <a:t>. 2016;81(3):615.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/>
              <a:t>Green RS, Butler MB, Erdogan M. Increased mortality in trauma patients who develop post-intubation hypotension.</a:t>
            </a:r>
            <a:r>
              <a:rPr lang="en-US" sz="1000" i="1" dirty="0"/>
              <a:t> J Trauma Acute Care Surg</a:t>
            </a:r>
            <a:r>
              <a:rPr lang="en-US" sz="1000" dirty="0"/>
              <a:t>. 2017.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 err="1"/>
              <a:t>Herff</a:t>
            </a:r>
            <a:r>
              <a:rPr lang="en-US" sz="1000" dirty="0"/>
              <a:t> H, </a:t>
            </a:r>
            <a:r>
              <a:rPr lang="en-US" sz="1000" dirty="0" err="1"/>
              <a:t>Paal</a:t>
            </a:r>
            <a:r>
              <a:rPr lang="en-US" sz="1000" dirty="0"/>
              <a:t> P, von </a:t>
            </a:r>
            <a:r>
              <a:rPr lang="en-US" sz="1000" dirty="0" err="1"/>
              <a:t>Goedecke</a:t>
            </a:r>
            <a:r>
              <a:rPr lang="en-US" sz="1000" dirty="0"/>
              <a:t> A, Lindner KH, Severing AC, Wenzel V. Influence of ventilation strategies on survival in severe controlled hemorrhagic shock.</a:t>
            </a:r>
            <a:r>
              <a:rPr lang="en-US" sz="1000" i="1" dirty="0"/>
              <a:t> </a:t>
            </a:r>
            <a:r>
              <a:rPr lang="en-US" sz="1000" i="1" dirty="0" err="1"/>
              <a:t>Crit</a:t>
            </a:r>
            <a:r>
              <a:rPr lang="en-US" sz="1000" i="1" dirty="0"/>
              <a:t> Care Med</a:t>
            </a:r>
            <a:r>
              <a:rPr lang="en-US" sz="1000" dirty="0"/>
              <a:t>. 2008;36(9):2613-20.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/>
              <a:t>Hussmann B, </a:t>
            </a:r>
            <a:r>
              <a:rPr lang="en-US" sz="1000" dirty="0" err="1"/>
              <a:t>Lefering</a:t>
            </a:r>
            <a:r>
              <a:rPr lang="en-US" sz="1000" dirty="0"/>
              <a:t> R, </a:t>
            </a:r>
            <a:r>
              <a:rPr lang="en-US" sz="1000" dirty="0" err="1"/>
              <a:t>Waydhas</a:t>
            </a:r>
            <a:r>
              <a:rPr lang="en-US" sz="1000" dirty="0"/>
              <a:t> C, </a:t>
            </a:r>
            <a:r>
              <a:rPr lang="en-US" sz="1000" dirty="0" err="1"/>
              <a:t>Ruchholtz</a:t>
            </a:r>
            <a:r>
              <a:rPr lang="en-US" sz="1000" dirty="0"/>
              <a:t> S, </a:t>
            </a:r>
            <a:r>
              <a:rPr lang="en-US" sz="1000" dirty="0" err="1"/>
              <a:t>Wafaisade</a:t>
            </a:r>
            <a:r>
              <a:rPr lang="en-US" sz="1000" dirty="0"/>
              <a:t> A, </a:t>
            </a:r>
            <a:r>
              <a:rPr lang="en-US" sz="1000" dirty="0" err="1"/>
              <a:t>Kauther</a:t>
            </a:r>
            <a:r>
              <a:rPr lang="en-US" sz="1000" dirty="0"/>
              <a:t> MD, </a:t>
            </a:r>
            <a:r>
              <a:rPr lang="en-US" sz="1000" dirty="0" err="1"/>
              <a:t>Lendemans</a:t>
            </a:r>
            <a:r>
              <a:rPr lang="en-US" sz="1000" dirty="0"/>
              <a:t> S. Prehospital intubation of the moderately injured patient: a cause of morbidity? A matched-pairs analysis of 1,200 patients from the DGU Trauma Registry.</a:t>
            </a:r>
            <a:r>
              <a:rPr lang="en-US" sz="1000" i="1" dirty="0"/>
              <a:t> </a:t>
            </a:r>
            <a:r>
              <a:rPr lang="en-US" sz="1000" i="1" dirty="0" err="1"/>
              <a:t>Crit</a:t>
            </a:r>
            <a:r>
              <a:rPr lang="en-US" sz="1000" i="1" dirty="0"/>
              <a:t> Care</a:t>
            </a:r>
            <a:r>
              <a:rPr lang="en-US" sz="1000" dirty="0"/>
              <a:t>. 2011;15(5):R207.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 err="1"/>
              <a:t>Katzenell</a:t>
            </a:r>
            <a:r>
              <a:rPr lang="en-US" sz="1000" dirty="0"/>
              <a:t> U, </a:t>
            </a:r>
            <a:r>
              <a:rPr lang="en-US" sz="1000" dirty="0" err="1"/>
              <a:t>Lipsky</a:t>
            </a:r>
            <a:r>
              <a:rPr lang="en-US" sz="1000" dirty="0"/>
              <a:t> AM, </a:t>
            </a:r>
            <a:r>
              <a:rPr lang="en-US" sz="1000" dirty="0" err="1"/>
              <a:t>Abramovich</a:t>
            </a:r>
            <a:r>
              <a:rPr lang="en-US" sz="1000" dirty="0"/>
              <a:t> A, Huberman D, </a:t>
            </a:r>
            <a:r>
              <a:rPr lang="en-US" sz="1000" dirty="0" err="1"/>
              <a:t>Sergeev</a:t>
            </a:r>
            <a:r>
              <a:rPr lang="en-US" sz="1000" dirty="0"/>
              <a:t> I, </a:t>
            </a:r>
            <a:r>
              <a:rPr lang="en-US" sz="1000" dirty="0" err="1"/>
              <a:t>Deckel</a:t>
            </a:r>
            <a:r>
              <a:rPr lang="en-US" sz="1000" dirty="0"/>
              <a:t> A, </a:t>
            </a:r>
            <a:r>
              <a:rPr lang="en-US" sz="1000" dirty="0" err="1"/>
              <a:t>Kreiss</a:t>
            </a:r>
            <a:r>
              <a:rPr lang="en-US" sz="1000" dirty="0"/>
              <a:t> Y, </a:t>
            </a:r>
            <a:r>
              <a:rPr lang="en-US" sz="1000" dirty="0" err="1"/>
              <a:t>Glassberg</a:t>
            </a:r>
            <a:r>
              <a:rPr lang="en-US" sz="1000" dirty="0"/>
              <a:t> E. Prehospital intubation success rates among Israel Defense Forces providers: epidemiologic analysis and effect on doctrine.</a:t>
            </a:r>
            <a:r>
              <a:rPr lang="en-US" sz="1000" i="1" dirty="0"/>
              <a:t> J Trauma Acute Care Surg</a:t>
            </a:r>
            <a:r>
              <a:rPr lang="en-US" sz="1000" dirty="0"/>
              <a:t>. 2013;75(2 </a:t>
            </a:r>
            <a:r>
              <a:rPr lang="en-US" sz="1000" dirty="0" err="1"/>
              <a:t>Suppl</a:t>
            </a:r>
            <a:r>
              <a:rPr lang="en-US" sz="1000" dirty="0"/>
              <a:t> 2):S178-83.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/>
              <a:t>Kyle T, le </a:t>
            </a:r>
            <a:r>
              <a:rPr lang="en-US" sz="1000" dirty="0" err="1"/>
              <a:t>Clerc</a:t>
            </a:r>
            <a:r>
              <a:rPr lang="en-US" sz="1000" dirty="0"/>
              <a:t> S, Thomas A, Greaves I, Whittaker V, Smith JE. The success of battlefield surgical airway insertion in severely injured military patients: a UK perspective.</a:t>
            </a:r>
            <a:r>
              <a:rPr lang="en-US" sz="1000" i="1" dirty="0"/>
              <a:t> J R Army Med Corps</a:t>
            </a:r>
            <a:r>
              <a:rPr lang="en-US" sz="1000" dirty="0"/>
              <a:t>. 2016;162(6):460-4.</a:t>
            </a:r>
            <a:endParaRPr lang="en-GB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4784651" y="127590"/>
            <a:ext cx="425382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charset="0"/>
              <a:buChar char="•"/>
            </a:pPr>
            <a:r>
              <a:rPr lang="en-US" sz="1000" dirty="0" err="1"/>
              <a:t>Lockey</a:t>
            </a:r>
            <a:r>
              <a:rPr lang="en-US" sz="1000" dirty="0"/>
              <a:t> DJ, </a:t>
            </a:r>
            <a:r>
              <a:rPr lang="en-US" sz="1000" dirty="0" err="1"/>
              <a:t>Crewdson</a:t>
            </a:r>
            <a:r>
              <a:rPr lang="en-US" sz="1000" dirty="0"/>
              <a:t> K, Davies G, Jenkins B, Klein J, Laird C, Mahoney PF, Nolan J, </a:t>
            </a:r>
            <a:r>
              <a:rPr lang="en-US" sz="1000" dirty="0" err="1"/>
              <a:t>Pountney</a:t>
            </a:r>
            <a:r>
              <a:rPr lang="en-US" sz="1000" dirty="0"/>
              <a:t> A, </a:t>
            </a:r>
            <a:r>
              <a:rPr lang="en-US" sz="1000" dirty="0" err="1"/>
              <a:t>Shinde</a:t>
            </a:r>
            <a:r>
              <a:rPr lang="en-US" sz="1000" dirty="0"/>
              <a:t> S, et al. AAGBI: Safer pre-hospital </a:t>
            </a:r>
            <a:r>
              <a:rPr lang="en-US" sz="1000" dirty="0" err="1"/>
              <a:t>anaesthesia</a:t>
            </a:r>
            <a:r>
              <a:rPr lang="en-US" sz="1000" dirty="0"/>
              <a:t> 2017: Association of </a:t>
            </a:r>
            <a:r>
              <a:rPr lang="en-US" sz="1000" dirty="0" err="1"/>
              <a:t>Anaesthetists</a:t>
            </a:r>
            <a:r>
              <a:rPr lang="en-US" sz="1000" dirty="0"/>
              <a:t> of Great Britain and Ireland.</a:t>
            </a:r>
            <a:r>
              <a:rPr lang="en-US" sz="1000" i="1" dirty="0"/>
              <a:t> </a:t>
            </a:r>
            <a:r>
              <a:rPr lang="en-US" sz="1000" i="1" dirty="0" err="1"/>
              <a:t>Anaesthesia</a:t>
            </a:r>
            <a:r>
              <a:rPr lang="en-US" sz="1000" dirty="0"/>
              <a:t>. 2017;72(3):379-90.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/>
              <a:t>Mabry RL. An analysis of battlefield </a:t>
            </a:r>
            <a:r>
              <a:rPr lang="en-US" sz="1000" dirty="0" err="1"/>
              <a:t>cricothyrotomy</a:t>
            </a:r>
            <a:r>
              <a:rPr lang="en-US" sz="1000" dirty="0"/>
              <a:t> in Iraq and Afghanistan.</a:t>
            </a:r>
            <a:r>
              <a:rPr lang="en-US" sz="1000" i="1" dirty="0"/>
              <a:t> J Spec </a:t>
            </a:r>
            <a:r>
              <a:rPr lang="en-US" sz="1000" i="1" dirty="0" err="1"/>
              <a:t>Oper</a:t>
            </a:r>
            <a:r>
              <a:rPr lang="en-US" sz="1000" i="1" dirty="0"/>
              <a:t> Med</a:t>
            </a:r>
            <a:r>
              <a:rPr lang="en-US" sz="1000" dirty="0"/>
              <a:t>. 2012;12(1):17-23.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/>
              <a:t>Miller M, </a:t>
            </a:r>
            <a:r>
              <a:rPr lang="en-US" sz="1000" dirty="0" err="1"/>
              <a:t>Kruit</a:t>
            </a:r>
            <a:r>
              <a:rPr lang="en-US" sz="1000" dirty="0"/>
              <a:t> N, </a:t>
            </a:r>
            <a:r>
              <a:rPr lang="en-US" sz="1000" dirty="0" err="1"/>
              <a:t>Heldreich</a:t>
            </a:r>
            <a:r>
              <a:rPr lang="en-US" sz="1000" dirty="0"/>
              <a:t> C, Ware S, </a:t>
            </a:r>
            <a:r>
              <a:rPr lang="en-US" sz="1000" dirty="0" err="1"/>
              <a:t>Habig</a:t>
            </a:r>
            <a:r>
              <a:rPr lang="en-US" sz="1000" dirty="0"/>
              <a:t> K, Reid C, Burns B. Hemodynamic Response After Rapid Sequence Induction With Ketamine in Out-of-Hospital Patients at Risk of Shock as Defined by the Shock Index.</a:t>
            </a:r>
            <a:r>
              <a:rPr lang="en-US" sz="1000" i="1" dirty="0"/>
              <a:t> Ann </a:t>
            </a:r>
            <a:r>
              <a:rPr lang="en-US" sz="1000" i="1" dirty="0" err="1"/>
              <a:t>Emerg</a:t>
            </a:r>
            <a:r>
              <a:rPr lang="en-US" sz="1000" i="1" dirty="0"/>
              <a:t> Med</a:t>
            </a:r>
            <a:r>
              <a:rPr lang="en-US" sz="1000" dirty="0"/>
              <a:t>. 2016;68(2):181-8.e2.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/>
              <a:t>Morris C, Perris A, Klein J, Mahoney P. </a:t>
            </a:r>
            <a:r>
              <a:rPr lang="en-US" sz="1000" dirty="0" err="1"/>
              <a:t>Anaesthesia</a:t>
            </a:r>
            <a:r>
              <a:rPr lang="en-US" sz="1000" dirty="0"/>
              <a:t> in </a:t>
            </a:r>
            <a:r>
              <a:rPr lang="en-US" sz="1000" dirty="0" err="1"/>
              <a:t>haemodynamically</a:t>
            </a:r>
            <a:r>
              <a:rPr lang="en-US" sz="1000" dirty="0"/>
              <a:t> compromised emergency patients: does ketamine represent the best choice of induction agent?</a:t>
            </a:r>
            <a:r>
              <a:rPr lang="en-US" sz="1000" i="1" dirty="0"/>
              <a:t> </a:t>
            </a:r>
            <a:r>
              <a:rPr lang="en-US" sz="1000" i="1" dirty="0" err="1"/>
              <a:t>Anaesthesia</a:t>
            </a:r>
            <a:r>
              <a:rPr lang="en-US" sz="1000" dirty="0"/>
              <a:t>. 2009;64(5):532-9.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/>
              <a:t>Pepe PE, Lurie KG, </a:t>
            </a:r>
            <a:r>
              <a:rPr lang="en-US" sz="1000" dirty="0" err="1"/>
              <a:t>Wigginton</a:t>
            </a:r>
            <a:r>
              <a:rPr lang="en-US" sz="1000" dirty="0"/>
              <a:t> JG, </a:t>
            </a:r>
            <a:r>
              <a:rPr lang="en-US" sz="1000" dirty="0" err="1"/>
              <a:t>Raedler</a:t>
            </a:r>
            <a:r>
              <a:rPr lang="en-US" sz="1000" dirty="0"/>
              <a:t> C, Idris AH. Detrimental hemodynamic effects of assisted ventilation in hemorrhagic states.</a:t>
            </a:r>
            <a:r>
              <a:rPr lang="en-US" sz="1000" i="1" dirty="0"/>
              <a:t> </a:t>
            </a:r>
            <a:r>
              <a:rPr lang="en-US" sz="1000" i="1" dirty="0" err="1"/>
              <a:t>Crit</a:t>
            </a:r>
            <a:r>
              <a:rPr lang="en-US" sz="1000" i="1" dirty="0"/>
              <a:t> Care Med</a:t>
            </a:r>
            <a:r>
              <a:rPr lang="en-US" sz="1000" dirty="0"/>
              <a:t>. 2004;32(9 </a:t>
            </a:r>
            <a:r>
              <a:rPr lang="en-US" sz="1000" dirty="0" err="1"/>
              <a:t>Suppl</a:t>
            </a:r>
            <a:r>
              <a:rPr lang="en-US" sz="1000" dirty="0"/>
              <a:t>):S414-20.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/>
              <a:t>Pepe PE, </a:t>
            </a:r>
            <a:r>
              <a:rPr lang="en-US" sz="1000" dirty="0" err="1"/>
              <a:t>Roppolo</a:t>
            </a:r>
            <a:r>
              <a:rPr lang="en-US" sz="1000" dirty="0"/>
              <a:t> LP, Fowler RL. The detrimental effects of ventilation during low-blood-flow states.</a:t>
            </a:r>
            <a:r>
              <a:rPr lang="en-US" sz="1000" i="1" dirty="0"/>
              <a:t> </a:t>
            </a:r>
            <a:r>
              <a:rPr lang="en-US" sz="1000" i="1" dirty="0" err="1"/>
              <a:t>Curr</a:t>
            </a:r>
            <a:r>
              <a:rPr lang="en-US" sz="1000" i="1" dirty="0"/>
              <a:t> </a:t>
            </a:r>
            <a:r>
              <a:rPr lang="en-US" sz="1000" i="1" dirty="0" err="1"/>
              <a:t>Opin</a:t>
            </a:r>
            <a:r>
              <a:rPr lang="en-US" sz="1000" i="1" dirty="0"/>
              <a:t> </a:t>
            </a:r>
            <a:r>
              <a:rPr lang="en-US" sz="1000" i="1" dirty="0" err="1"/>
              <a:t>Crit</a:t>
            </a:r>
            <a:r>
              <a:rPr lang="en-US" sz="1000" i="1" dirty="0"/>
              <a:t> Care</a:t>
            </a:r>
            <a:r>
              <a:rPr lang="en-US" sz="1000" dirty="0"/>
              <a:t>. 2005;11(3):212-8.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/>
              <a:t>Rehn M, </a:t>
            </a:r>
            <a:r>
              <a:rPr lang="en-US" sz="1000" dirty="0" err="1"/>
              <a:t>Hyldmo</a:t>
            </a:r>
            <a:r>
              <a:rPr lang="en-US" sz="1000" dirty="0"/>
              <a:t> PK, Magnusson V, </a:t>
            </a:r>
            <a:r>
              <a:rPr lang="en-US" sz="1000" dirty="0" err="1"/>
              <a:t>Kurola</a:t>
            </a:r>
            <a:r>
              <a:rPr lang="en-US" sz="1000" dirty="0"/>
              <a:t> J, </a:t>
            </a:r>
            <a:r>
              <a:rPr lang="en-US" sz="1000" dirty="0" err="1"/>
              <a:t>Kongstad</a:t>
            </a:r>
            <a:r>
              <a:rPr lang="en-US" sz="1000" dirty="0"/>
              <a:t> P, </a:t>
            </a:r>
            <a:r>
              <a:rPr lang="en-US" sz="1000" dirty="0" err="1"/>
              <a:t>Rognas</a:t>
            </a:r>
            <a:r>
              <a:rPr lang="en-US" sz="1000" dirty="0"/>
              <a:t> L, </a:t>
            </a:r>
            <a:r>
              <a:rPr lang="en-US" sz="1000" dirty="0" err="1"/>
              <a:t>Juvet</a:t>
            </a:r>
            <a:r>
              <a:rPr lang="en-US" sz="1000" dirty="0"/>
              <a:t> LK, Sandberg M. Scandinavian SSAI clinical practice guideline on pre-hospital airway management.</a:t>
            </a:r>
            <a:r>
              <a:rPr lang="en-US" sz="1000" i="1" dirty="0"/>
              <a:t> </a:t>
            </a:r>
            <a:r>
              <a:rPr lang="en-US" sz="1000" i="1" dirty="0" err="1"/>
              <a:t>Acta</a:t>
            </a:r>
            <a:r>
              <a:rPr lang="en-US" sz="1000" i="1" dirty="0"/>
              <a:t> </a:t>
            </a:r>
            <a:r>
              <a:rPr lang="en-US" sz="1000" i="1" dirty="0" err="1"/>
              <a:t>Anaesthesiol</a:t>
            </a:r>
            <a:r>
              <a:rPr lang="en-US" sz="1000" i="1" dirty="0"/>
              <a:t> Scand</a:t>
            </a:r>
            <a:r>
              <a:rPr lang="en-US" sz="1000" dirty="0"/>
              <a:t>. 2016;60(7):852-64.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 err="1"/>
              <a:t>Rossaint</a:t>
            </a:r>
            <a:r>
              <a:rPr lang="en-US" sz="1000" dirty="0"/>
              <a:t> R, Bouillon B, </a:t>
            </a:r>
            <a:r>
              <a:rPr lang="en-US" sz="1000" dirty="0" err="1"/>
              <a:t>Cerny</a:t>
            </a:r>
            <a:r>
              <a:rPr lang="en-US" sz="1000" dirty="0"/>
              <a:t> V, Coats TJ, </a:t>
            </a:r>
            <a:r>
              <a:rPr lang="en-US" sz="1000" dirty="0" err="1"/>
              <a:t>Duranteau</a:t>
            </a:r>
            <a:r>
              <a:rPr lang="en-US" sz="1000" dirty="0"/>
              <a:t> J, Fernandez-</a:t>
            </a:r>
            <a:r>
              <a:rPr lang="en-US" sz="1000" dirty="0" err="1"/>
              <a:t>Mondejar</a:t>
            </a:r>
            <a:r>
              <a:rPr lang="en-US" sz="1000" dirty="0"/>
              <a:t> E, </a:t>
            </a:r>
            <a:r>
              <a:rPr lang="en-US" sz="1000" dirty="0" err="1"/>
              <a:t>Filipescu</a:t>
            </a:r>
            <a:r>
              <a:rPr lang="en-US" sz="1000" dirty="0"/>
              <a:t> D, Hunt BJ, </a:t>
            </a:r>
            <a:r>
              <a:rPr lang="en-US" sz="1000" dirty="0" err="1"/>
              <a:t>Komadina</a:t>
            </a:r>
            <a:r>
              <a:rPr lang="en-US" sz="1000" dirty="0"/>
              <a:t> R, </a:t>
            </a:r>
            <a:r>
              <a:rPr lang="en-US" sz="1000" dirty="0" err="1"/>
              <a:t>Nardi</a:t>
            </a:r>
            <a:r>
              <a:rPr lang="en-US" sz="1000" dirty="0"/>
              <a:t> G, et al. The European guideline on management of major bleeding and coagulopathy following trauma: fourth edition.</a:t>
            </a:r>
            <a:r>
              <a:rPr lang="en-US" sz="1000" i="1" dirty="0"/>
              <a:t> </a:t>
            </a:r>
            <a:r>
              <a:rPr lang="en-US" sz="1000" i="1" dirty="0" err="1"/>
              <a:t>Crit</a:t>
            </a:r>
            <a:r>
              <a:rPr lang="en-US" sz="1000" i="1" dirty="0"/>
              <a:t> Care</a:t>
            </a:r>
            <a:r>
              <a:rPr lang="en-US" sz="1000" dirty="0"/>
              <a:t>. 2016;20:100.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 err="1"/>
              <a:t>Taghavi</a:t>
            </a:r>
            <a:r>
              <a:rPr lang="en-US" sz="1000" dirty="0"/>
              <a:t> S, </a:t>
            </a:r>
            <a:r>
              <a:rPr lang="en-US" sz="1000" dirty="0" err="1"/>
              <a:t>Jayarajan</a:t>
            </a:r>
            <a:r>
              <a:rPr lang="en-US" sz="1000" dirty="0"/>
              <a:t> SN, Ferrer LM, </a:t>
            </a:r>
            <a:r>
              <a:rPr lang="en-US" sz="1000" dirty="0" err="1"/>
              <a:t>Vora</a:t>
            </a:r>
            <a:r>
              <a:rPr lang="en-US" sz="1000" dirty="0"/>
              <a:t> H, McKee C, Milner RE, </a:t>
            </a:r>
            <a:r>
              <a:rPr lang="en-US" sz="1000" dirty="0" err="1"/>
              <a:t>Gaughan</a:t>
            </a:r>
            <a:r>
              <a:rPr lang="en-US" sz="1000" dirty="0"/>
              <a:t> JP, </a:t>
            </a:r>
            <a:r>
              <a:rPr lang="en-US" sz="1000" dirty="0" err="1"/>
              <a:t>Dujon</a:t>
            </a:r>
            <a:r>
              <a:rPr lang="en-US" sz="1000" dirty="0"/>
              <a:t> J, Sjoholm LO, Pathak A, et al. "Permissive hypoventilation" in a swine model of hemorrhagic shock.</a:t>
            </a:r>
            <a:r>
              <a:rPr lang="en-US" sz="1000" i="1" dirty="0"/>
              <a:t> J Trauma Acute Care Surg</a:t>
            </a:r>
            <a:r>
              <a:rPr lang="en-US" sz="1000" dirty="0"/>
              <a:t>. 2014;77(1):14-9.</a:t>
            </a:r>
            <a:endParaRPr lang="en-GB" sz="1000" dirty="0"/>
          </a:p>
          <a:p>
            <a:pPr marL="171450" lvl="0" indent="-171450">
              <a:buFont typeface="Arial" charset="0"/>
              <a:buChar char="•"/>
            </a:pPr>
            <a:r>
              <a:rPr lang="en-US" sz="1000" dirty="0" err="1"/>
              <a:t>Taghavi</a:t>
            </a:r>
            <a:r>
              <a:rPr lang="en-US" sz="1000" dirty="0"/>
              <a:t> S, </a:t>
            </a:r>
            <a:r>
              <a:rPr lang="en-US" sz="1000" dirty="0" err="1"/>
              <a:t>Jayarajan</a:t>
            </a:r>
            <a:r>
              <a:rPr lang="en-US" sz="1000" dirty="0"/>
              <a:t> SN, </a:t>
            </a:r>
            <a:r>
              <a:rPr lang="en-US" sz="1000" dirty="0" err="1"/>
              <a:t>Khoche</a:t>
            </a:r>
            <a:r>
              <a:rPr lang="en-US" sz="1000" dirty="0"/>
              <a:t> S, Duran JM, Cruz-</a:t>
            </a:r>
            <a:r>
              <a:rPr lang="en-US" sz="1000" dirty="0" err="1"/>
              <a:t>Schiavone</a:t>
            </a:r>
            <a:r>
              <a:rPr lang="en-US" sz="1000" dirty="0"/>
              <a:t> GE, Milner RE, Holt-Bright L, </a:t>
            </a:r>
            <a:r>
              <a:rPr lang="en-US" sz="1000" dirty="0" err="1"/>
              <a:t>Gaughan</a:t>
            </a:r>
            <a:r>
              <a:rPr lang="en-US" sz="1000" dirty="0"/>
              <a:t> JP, </a:t>
            </a:r>
            <a:r>
              <a:rPr lang="en-US" sz="1000" dirty="0" err="1"/>
              <a:t>Rappold</a:t>
            </a:r>
            <a:r>
              <a:rPr lang="en-US" sz="1000" dirty="0"/>
              <a:t> JF, Sjoholm LO, et al. Examining prehospital intubation for penetrating trauma in a swine hemorrhagic shock model.</a:t>
            </a:r>
            <a:r>
              <a:rPr lang="en-US" sz="1000" i="1" dirty="0"/>
              <a:t> J Trauma Acute Care Surg</a:t>
            </a:r>
            <a:r>
              <a:rPr lang="en-US" sz="1000" dirty="0"/>
              <a:t>. 2013;74(5):1246-51.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8145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04" y="2078798"/>
            <a:ext cx="6921654" cy="45709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2505" y="753228"/>
            <a:ext cx="7235668" cy="1080938"/>
          </a:xfrm>
        </p:spPr>
        <p:txBody>
          <a:bodyPr/>
          <a:lstStyle/>
          <a:p>
            <a:r>
              <a:rPr lang="en-US" dirty="0" smtClean="0"/>
              <a:t>Does this patient need intubation?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6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Where’s the evidence?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1639" y="4983892"/>
            <a:ext cx="72936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charset="0"/>
                <a:ea typeface="Calibri" charset="0"/>
                <a:cs typeface="Times New Roman" charset="0"/>
              </a:rPr>
              <a:t>“There are well-defined situations in which intubation is mandatory, for example airway obstruction, </a:t>
            </a:r>
            <a:r>
              <a:rPr lang="en-US" sz="2400" b="1" i="1" dirty="0">
                <a:latin typeface="Calibri" charset="0"/>
                <a:ea typeface="Calibri" charset="0"/>
                <a:cs typeface="Times New Roman" charset="0"/>
              </a:rPr>
              <a:t>altered consciousness [Glasgow Coma Score (GCS) ≤8]</a:t>
            </a:r>
            <a:r>
              <a:rPr lang="en-US" sz="2400" dirty="0">
                <a:latin typeface="Calibri" charset="0"/>
                <a:ea typeface="Calibri" charset="0"/>
                <a:cs typeface="Times New Roman" charset="0"/>
              </a:rPr>
              <a:t>, </a:t>
            </a:r>
            <a:r>
              <a:rPr lang="en-US" sz="2400" b="1" i="1" dirty="0" err="1" smtClean="0">
                <a:latin typeface="Calibri" charset="0"/>
                <a:ea typeface="Calibri" charset="0"/>
                <a:cs typeface="Times New Roman" charset="0"/>
              </a:rPr>
              <a:t>haemorrhagic</a:t>
            </a:r>
            <a:r>
              <a:rPr lang="en-US" sz="2400" b="1" i="1" dirty="0" smtClean="0">
                <a:latin typeface="Calibri" charset="0"/>
                <a:ea typeface="Calibri" charset="0"/>
                <a:cs typeface="Times New Roman" charset="0"/>
              </a:rPr>
              <a:t> shock</a:t>
            </a:r>
            <a:r>
              <a:rPr lang="en-US" sz="2400" dirty="0" smtClean="0">
                <a:latin typeface="Calibri" charset="0"/>
                <a:ea typeface="Calibri" charset="0"/>
                <a:cs typeface="Times New Roman" charset="0"/>
              </a:rPr>
              <a:t>, hypoventilation </a:t>
            </a:r>
            <a:r>
              <a:rPr lang="en-US" sz="2400" dirty="0">
                <a:latin typeface="Calibri" charset="0"/>
                <a:ea typeface="Calibri" charset="0"/>
                <a:cs typeface="Times New Roman" charset="0"/>
              </a:rPr>
              <a:t>or </a:t>
            </a:r>
            <a:r>
              <a:rPr lang="en-US" sz="2400" dirty="0" err="1">
                <a:latin typeface="Calibri" charset="0"/>
                <a:ea typeface="Calibri" charset="0"/>
                <a:cs typeface="Times New Roman" charset="0"/>
              </a:rPr>
              <a:t>hypoxaemia</a:t>
            </a:r>
            <a:r>
              <a:rPr lang="en-US" sz="2400" dirty="0">
                <a:latin typeface="Calibri" charset="0"/>
                <a:ea typeface="Calibri" charset="0"/>
                <a:cs typeface="Times New Roman" charset="0"/>
              </a:rPr>
              <a:t>” </a:t>
            </a:r>
            <a:endParaRPr lang="en-GB" sz="2400" baseline="30000" dirty="0">
              <a:latin typeface="Calibri" charset="0"/>
              <a:ea typeface="Calibri" charset="0"/>
              <a:cs typeface="Times New Roman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38" y="2095894"/>
            <a:ext cx="7408745" cy="2600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2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guidelines?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16" y="2088578"/>
            <a:ext cx="5859424" cy="3157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1117" y="5528930"/>
            <a:ext cx="7591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“Lack of a gag reflex or GCS &lt;9 as described by EMST/ATLS or even GCS Motor score &lt; 4 CANNOT be relied upon as the sole indicator of the need for intubation”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751674" y="3125972"/>
            <a:ext cx="2147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Sydney HEMS PHEA Manual V3.0 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9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Where’s the evidence that it improves outcomes?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6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46" y="187992"/>
            <a:ext cx="6483442" cy="2225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339649" y="2498725"/>
            <a:ext cx="8559800" cy="41671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Median extended Glasgow Outcome Scale (</a:t>
            </a:r>
            <a:r>
              <a:rPr lang="en-US" dirty="0" err="1"/>
              <a:t>GOSe</a:t>
            </a:r>
            <a:r>
              <a:rPr lang="en-US" dirty="0"/>
              <a:t>) at </a:t>
            </a:r>
            <a:r>
              <a:rPr lang="en-US" dirty="0" smtClean="0"/>
              <a:t>6/12</a:t>
            </a:r>
          </a:p>
          <a:p>
            <a:r>
              <a:rPr lang="en-US" dirty="0" smtClean="0"/>
              <a:t>Pre-hospital RSI v standard treatment</a:t>
            </a:r>
          </a:p>
          <a:p>
            <a:r>
              <a:rPr lang="en-US" dirty="0" err="1"/>
              <a:t>Favourable</a:t>
            </a:r>
            <a:r>
              <a:rPr lang="en-US" dirty="0"/>
              <a:t> neurological outcome (</a:t>
            </a:r>
            <a:r>
              <a:rPr lang="en-US" dirty="0" err="1"/>
              <a:t>GOSe</a:t>
            </a:r>
            <a:r>
              <a:rPr lang="en-US" dirty="0"/>
              <a:t> 5- 8) at </a:t>
            </a:r>
            <a:r>
              <a:rPr lang="en-US" dirty="0" smtClean="0"/>
              <a:t>6/12 if RSI</a:t>
            </a:r>
          </a:p>
          <a:p>
            <a:pPr lvl="1"/>
            <a:r>
              <a:rPr lang="en-GB" dirty="0">
                <a:latin typeface="Calibri" charset="0"/>
                <a:ea typeface="Calibri" charset="0"/>
                <a:cs typeface="Times New Roman" charset="0"/>
              </a:rPr>
              <a:t>51% in RSI group v 39% in non RSI </a:t>
            </a:r>
            <a:r>
              <a:rPr lang="en-GB" dirty="0" smtClean="0">
                <a:latin typeface="Calibri" charset="0"/>
                <a:ea typeface="Calibri" charset="0"/>
                <a:cs typeface="Times New Roman" charset="0"/>
              </a:rPr>
              <a:t>group</a:t>
            </a:r>
          </a:p>
          <a:p>
            <a:r>
              <a:rPr lang="en-US" dirty="0"/>
              <a:t>Median </a:t>
            </a:r>
            <a:r>
              <a:rPr lang="en-US" dirty="0" err="1"/>
              <a:t>GOSe</a:t>
            </a:r>
            <a:r>
              <a:rPr lang="en-US" dirty="0"/>
              <a:t> at 6/12 higher in RSI group (5) v non RSI (3)</a:t>
            </a:r>
          </a:p>
          <a:p>
            <a:pPr lvl="1"/>
            <a:r>
              <a:rPr lang="en-US" dirty="0" smtClean="0">
                <a:latin typeface="Calibri" charset="0"/>
                <a:ea typeface="Calibri" charset="0"/>
                <a:cs typeface="Times New Roman" charset="0"/>
              </a:rPr>
              <a:t>B</a:t>
            </a:r>
            <a:r>
              <a:rPr lang="en-GB" dirty="0" err="1" smtClean="0">
                <a:latin typeface="Calibri" charset="0"/>
                <a:ea typeface="Calibri" charset="0"/>
                <a:cs typeface="Times New Roman" charset="0"/>
              </a:rPr>
              <a:t>ut</a:t>
            </a:r>
            <a:r>
              <a:rPr lang="en-GB" dirty="0" smtClean="0">
                <a:latin typeface="Calibri" charset="0"/>
                <a:ea typeface="Calibri" charset="0"/>
                <a:cs typeface="Times New Roman" charset="0"/>
              </a:rPr>
              <a:t> not statistically significant</a:t>
            </a:r>
          </a:p>
          <a:p>
            <a:r>
              <a:rPr lang="en-US" dirty="0"/>
              <a:t>More cardiac arrests in RSI group (6.3% v 1.3%) but no </a:t>
            </a:r>
            <a:r>
              <a:rPr lang="en-US" dirty="0" smtClean="0"/>
              <a:t>significant difference </a:t>
            </a:r>
            <a:r>
              <a:rPr lang="en-US" dirty="0"/>
              <a:t>in overall </a:t>
            </a:r>
            <a:r>
              <a:rPr lang="en-US" dirty="0" smtClean="0"/>
              <a:t>survival</a:t>
            </a:r>
          </a:p>
          <a:p>
            <a:r>
              <a:rPr lang="en-US" dirty="0" smtClean="0"/>
              <a:t>NB: </a:t>
            </a:r>
            <a:r>
              <a:rPr lang="en-US" dirty="0"/>
              <a:t>Proportionally more patients lost to follow up from non RSI group </a:t>
            </a:r>
            <a:r>
              <a:rPr lang="mr-IN" dirty="0"/>
              <a:t>–</a:t>
            </a:r>
            <a:r>
              <a:rPr lang="en-US" dirty="0"/>
              <a:t> if good outcomes inclusion may have confounded results</a:t>
            </a:r>
          </a:p>
          <a:p>
            <a:endParaRPr lang="en-US" dirty="0"/>
          </a:p>
          <a:p>
            <a:endParaRPr lang="en-GB" dirty="0" smtClean="0">
              <a:latin typeface="Calibri" charset="0"/>
              <a:ea typeface="Calibri" charset="0"/>
              <a:cs typeface="Times New Roman" charset="0"/>
            </a:endParaRPr>
          </a:p>
          <a:p>
            <a:pPr lvl="1"/>
            <a:endParaRPr lang="en-GB" dirty="0" smtClean="0">
              <a:latin typeface="Calibri" charset="0"/>
              <a:ea typeface="Calibri" charset="0"/>
              <a:cs typeface="Times New Roman" charset="0"/>
            </a:endParaRPr>
          </a:p>
          <a:p>
            <a:endParaRPr lang="en-GB" dirty="0">
              <a:latin typeface="Calibri" charset="0"/>
              <a:ea typeface="Calibri" charset="0"/>
              <a:cs typeface="Times New Roman" charset="0"/>
            </a:endParaRPr>
          </a:p>
          <a:p>
            <a:pPr lvl="1"/>
            <a:endParaRPr lang="en-US" dirty="0" smtClean="0"/>
          </a:p>
          <a:p>
            <a:pPr lvl="1"/>
            <a:endParaRPr lang="en-US" sz="1600" dirty="0">
              <a:highlight>
                <a:srgbClr val="FFFF00"/>
              </a:highlight>
              <a:latin typeface="Calibri" charset="0"/>
              <a:ea typeface="Calibri" charset="0"/>
              <a:cs typeface="Times New Roman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96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risks?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75" y="2130372"/>
            <a:ext cx="6365051" cy="426090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22" y="672781"/>
            <a:ext cx="1243552" cy="12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9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9073</TotalTime>
  <Words>3013</Words>
  <Application>Microsoft Macintosh PowerPoint</Application>
  <PresentationFormat>On-screen Show (4:3)</PresentationFormat>
  <Paragraphs>192</Paragraphs>
  <Slides>36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Calibri</vt:lpstr>
      <vt:lpstr>Mangal</vt:lpstr>
      <vt:lpstr>Times New Roman</vt:lpstr>
      <vt:lpstr>Trebuchet MS</vt:lpstr>
      <vt:lpstr>Arial</vt:lpstr>
      <vt:lpstr>Berlin</vt:lpstr>
      <vt:lpstr> Evidence &amp; Guidelines</vt:lpstr>
      <vt:lpstr>Declaration</vt:lpstr>
      <vt:lpstr>PowerPoint Presentation</vt:lpstr>
      <vt:lpstr>Does this patient need intubation?</vt:lpstr>
      <vt:lpstr>Where’s the evidence?</vt:lpstr>
      <vt:lpstr>What about guidelines?</vt:lpstr>
      <vt:lpstr>Where’s the evidence that it improves outcomes?</vt:lpstr>
      <vt:lpstr>PowerPoint Presentation</vt:lpstr>
      <vt:lpstr>What are the risks?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SBP for Low and High SI groups pre and post RSI with ketamine:</vt:lpstr>
      <vt:lpstr>Positive pressure ventilation:</vt:lpstr>
      <vt:lpstr>PowerPoint Presentation</vt:lpstr>
      <vt:lpstr>Influence of ventilation strategies on survival in severe controlled hemorrhagic shock </vt:lpstr>
      <vt:lpstr>PowerPoint Presentation</vt:lpstr>
      <vt:lpstr>PowerPoint Presentation</vt:lpstr>
      <vt:lpstr>What are the alternatives?</vt:lpstr>
      <vt:lpstr>Does intubation and manual ventilation confer survival advantage over BVM ventilation in haemorrhagic shock? </vt:lpstr>
      <vt:lpstr>Is there a role for spontaneous ventilation?</vt:lpstr>
      <vt:lpstr>PowerPoint Presentation</vt:lpstr>
      <vt:lpstr>PowerPoint Presentation</vt:lpstr>
      <vt:lpstr>Conclusions:</vt:lpstr>
      <vt:lpstr>Don’t forget ….</vt:lpstr>
      <vt:lpstr>Surgical airway success rates:</vt:lpstr>
      <vt:lpstr>Guidelines: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Military Trauma Resuscitation - 2</dc:title>
  <dc:creator>Microsoft Office User</dc:creator>
  <cp:lastModifiedBy>Anthony Hudson</cp:lastModifiedBy>
  <cp:revision>161</cp:revision>
  <dcterms:created xsi:type="dcterms:W3CDTF">2018-12-07T14:12:17Z</dcterms:created>
  <dcterms:modified xsi:type="dcterms:W3CDTF">2019-06-26T09:21:03Z</dcterms:modified>
</cp:coreProperties>
</file>