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51"/>
  </p:notesMasterIdLst>
  <p:sldIdLst>
    <p:sldId id="256" r:id="rId2"/>
    <p:sldId id="257" r:id="rId3"/>
    <p:sldId id="2494" r:id="rId4"/>
    <p:sldId id="2495" r:id="rId5"/>
    <p:sldId id="2516" r:id="rId6"/>
    <p:sldId id="259" r:id="rId7"/>
    <p:sldId id="2474" r:id="rId8"/>
    <p:sldId id="2492" r:id="rId9"/>
    <p:sldId id="258" r:id="rId10"/>
    <p:sldId id="522" r:id="rId11"/>
    <p:sldId id="2508" r:id="rId12"/>
    <p:sldId id="262" r:id="rId13"/>
    <p:sldId id="2475" r:id="rId14"/>
    <p:sldId id="2501" r:id="rId15"/>
    <p:sldId id="2464" r:id="rId16"/>
    <p:sldId id="518" r:id="rId17"/>
    <p:sldId id="2480" r:id="rId18"/>
    <p:sldId id="2505" r:id="rId19"/>
    <p:sldId id="2496" r:id="rId20"/>
    <p:sldId id="2467" r:id="rId21"/>
    <p:sldId id="524" r:id="rId22"/>
    <p:sldId id="2477" r:id="rId23"/>
    <p:sldId id="2478" r:id="rId24"/>
    <p:sldId id="2502" r:id="rId25"/>
    <p:sldId id="2472" r:id="rId26"/>
    <p:sldId id="2466" r:id="rId27"/>
    <p:sldId id="2504" r:id="rId28"/>
    <p:sldId id="2490" r:id="rId29"/>
    <p:sldId id="515" r:id="rId30"/>
    <p:sldId id="530" r:id="rId31"/>
    <p:sldId id="2506" r:id="rId32"/>
    <p:sldId id="2509" r:id="rId33"/>
    <p:sldId id="2469" r:id="rId34"/>
    <p:sldId id="2510" r:id="rId35"/>
    <p:sldId id="2498" r:id="rId36"/>
    <p:sldId id="2499" r:id="rId37"/>
    <p:sldId id="2497" r:id="rId38"/>
    <p:sldId id="2511" r:id="rId39"/>
    <p:sldId id="527" r:id="rId40"/>
    <p:sldId id="2515" r:id="rId41"/>
    <p:sldId id="2500" r:id="rId42"/>
    <p:sldId id="2514" r:id="rId43"/>
    <p:sldId id="2471" r:id="rId44"/>
    <p:sldId id="2483" r:id="rId45"/>
    <p:sldId id="2513" r:id="rId46"/>
    <p:sldId id="2484" r:id="rId47"/>
    <p:sldId id="528" r:id="rId48"/>
    <p:sldId id="2473" r:id="rId49"/>
    <p:sldId id="2486" r:id="rId50"/>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92"/>
    <p:restoredTop sz="93817" autoAdjust="0"/>
  </p:normalViewPr>
  <p:slideViewPr>
    <p:cSldViewPr snapToGrid="0">
      <p:cViewPr varScale="1">
        <p:scale>
          <a:sx n="89" d="100"/>
          <a:sy n="89" d="100"/>
        </p:scale>
        <p:origin x="89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28447742546886"/>
          <c:y val="0.27516758884869119"/>
          <c:w val="0.78510057634217678"/>
          <c:h val="0.41152260134149904"/>
        </c:manualLayout>
      </c:layout>
      <c:barChart>
        <c:barDir val="col"/>
        <c:grouping val="clustered"/>
        <c:varyColors val="1"/>
        <c:ser>
          <c:idx val="0"/>
          <c:order val="0"/>
          <c:tx>
            <c:strRef>
              <c:f>Лист1!$B$1</c:f>
              <c:strCache>
                <c:ptCount val="1"/>
                <c:pt idx="0">
                  <c:v>Column1</c:v>
                </c:pt>
              </c:strCache>
            </c:strRef>
          </c:tx>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AF50-46C3-AC9B-95863EC5576A}"/>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AF50-46C3-AC9B-95863EC5576A}"/>
              </c:ext>
            </c:extLst>
          </c:dPt>
          <c:dPt>
            <c:idx val="2"/>
            <c:invertIfNegative val="0"/>
            <c:bubble3D val="0"/>
            <c:spPr>
              <a:solidFill>
                <a:srgbClr val="2C2153"/>
              </a:solidFill>
              <a:ln>
                <a:noFill/>
              </a:ln>
              <a:effectLst/>
            </c:spPr>
            <c:extLst>
              <c:ext xmlns:c16="http://schemas.microsoft.com/office/drawing/2014/chart" uri="{C3380CC4-5D6E-409C-BE32-E72D297353CC}">
                <c16:uniqueId val="{00000005-AF50-46C3-AC9B-95863EC5576A}"/>
              </c:ext>
            </c:extLst>
          </c:dPt>
          <c:dLbls>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Roboto" panose="02000000000000000000" pitchFamily="2" charset="0"/>
                    <a:ea typeface="Roboto" panose="02000000000000000000" pitchFamily="2"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Лист1!$A$2:$A$4</c:f>
              <c:numCache>
                <c:formatCode>General</c:formatCode>
                <c:ptCount val="3"/>
                <c:pt idx="0">
                  <c:v>2016</c:v>
                </c:pt>
                <c:pt idx="1">
                  <c:v>2017</c:v>
                </c:pt>
                <c:pt idx="2">
                  <c:v>2018</c:v>
                </c:pt>
              </c:numCache>
            </c:numRef>
          </c:cat>
          <c:val>
            <c:numRef>
              <c:f>Лист1!$B$2:$B$4</c:f>
              <c:numCache>
                <c:formatCode>0%</c:formatCode>
                <c:ptCount val="3"/>
                <c:pt idx="0">
                  <c:v>0.56000000000000005</c:v>
                </c:pt>
                <c:pt idx="1">
                  <c:v>0.85</c:v>
                </c:pt>
                <c:pt idx="2">
                  <c:v>0.99</c:v>
                </c:pt>
              </c:numCache>
            </c:numRef>
          </c:val>
          <c:extLst>
            <c:ext xmlns:c16="http://schemas.microsoft.com/office/drawing/2014/chart" uri="{C3380CC4-5D6E-409C-BE32-E72D297353CC}">
              <c16:uniqueId val="{00000006-AF50-46C3-AC9B-95863EC5576A}"/>
            </c:ext>
          </c:extLst>
        </c:ser>
        <c:dLbls>
          <c:showLegendKey val="0"/>
          <c:showVal val="0"/>
          <c:showCatName val="0"/>
          <c:showSerName val="0"/>
          <c:showPercent val="0"/>
          <c:showBubbleSize val="0"/>
        </c:dLbls>
        <c:gapWidth val="75"/>
        <c:overlap val="-25"/>
        <c:axId val="109048576"/>
        <c:axId val="109051264"/>
      </c:barChart>
      <c:catAx>
        <c:axId val="109048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chemeClr val="bg1">
                    <a:lumMod val="65000"/>
                  </a:schemeClr>
                </a:solidFill>
                <a:latin typeface="Roboto Light" panose="02000000000000000000" pitchFamily="2" charset="0"/>
                <a:ea typeface="Roboto Light" panose="02000000000000000000" pitchFamily="2" charset="0"/>
                <a:cs typeface="Open Sans Light" panose="020B0306030504020204" pitchFamily="34" charset="0"/>
              </a:defRPr>
            </a:pPr>
            <a:endParaRPr lang="en-US"/>
          </a:p>
        </c:txPr>
        <c:crossAx val="109051264"/>
        <c:crosses val="autoZero"/>
        <c:auto val="1"/>
        <c:lblAlgn val="ctr"/>
        <c:lblOffset val="100"/>
        <c:noMultiLvlLbl val="0"/>
      </c:catAx>
      <c:valAx>
        <c:axId val="109051264"/>
        <c:scaling>
          <c:orientation val="minMax"/>
          <c:max val="1"/>
          <c:min val="0.5"/>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chemeClr val="bg1">
                    <a:lumMod val="65000"/>
                  </a:schemeClr>
                </a:solidFill>
                <a:latin typeface="Roboto Light" panose="02000000000000000000" pitchFamily="2" charset="0"/>
                <a:ea typeface="Roboto Light" panose="02000000000000000000" pitchFamily="2" charset="0"/>
                <a:cs typeface="Open Sans Light" panose="020B0306030504020204" pitchFamily="34" charset="0"/>
              </a:defRPr>
            </a:pPr>
            <a:endParaRPr lang="en-US"/>
          </a:p>
        </c:txPr>
        <c:crossAx val="109048576"/>
        <c:crosses val="autoZero"/>
        <c:crossBetween val="between"/>
        <c:majorUnit val="0.1"/>
        <c:minorUnit val="1.0000000000000004E-2"/>
      </c:valAx>
      <c:spPr>
        <a:noFill/>
        <a:ln w="25400">
          <a:noFill/>
        </a:ln>
        <a:effectLst/>
      </c:spPr>
    </c:plotArea>
    <c:legend>
      <c:legendPos val="b"/>
      <c:layout>
        <c:manualLayout>
          <c:xMode val="edge"/>
          <c:yMode val="edge"/>
          <c:x val="9.978931151404552E-2"/>
          <c:y val="0.84015296004666051"/>
          <c:w val="0.83638784212941708"/>
          <c:h val="0.1050793234179061"/>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j-lt"/>
              <a:ea typeface="Roboto" panose="02000000000000000000" pitchFamily="2" charset="0"/>
              <a:cs typeface="+mn-cs"/>
            </a:defRPr>
          </a:pPr>
          <a:endParaRPr lang="en-US"/>
        </a:p>
      </c:txPr>
    </c:legend>
    <c:plotVisOnly val="1"/>
    <c:dispBlanksAs val="gap"/>
    <c:showDLblsOverMax val="0"/>
  </c:chart>
  <c:spPr>
    <a:solidFill>
      <a:schemeClr val="bg1"/>
    </a:solidFill>
    <a:ln>
      <a:solidFill>
        <a:schemeClr val="tx1"/>
      </a:solidFill>
    </a:ln>
    <a:effectLst/>
  </c:spPr>
  <c:txPr>
    <a:bodyPr/>
    <a:lstStyle/>
    <a:p>
      <a:pPr>
        <a:defRPr sz="1500">
          <a:latin typeface="Roboto" panose="02000000000000000000" pitchFamily="2" charset="0"/>
          <a:ea typeface="Roboto" panose="02000000000000000000" pitchFamily="2"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0873C274-79E9-42EF-8CFE-9716FDC2B9DD}" type="datetimeFigureOut">
              <a:rPr lang="he-IL" smtClean="0"/>
              <a:t>כ"א.סיון.תשע"ט</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72B4F027-B7F3-47BD-9F2B-427772920DCC}" type="slidenum">
              <a:rPr lang="he-IL" smtClean="0"/>
              <a:t>‹#›</a:t>
            </a:fld>
            <a:endParaRPr lang="he-IL"/>
          </a:p>
        </p:txBody>
      </p:sp>
    </p:spTree>
    <p:extLst>
      <p:ext uri="{BB962C8B-B14F-4D97-AF65-F5344CB8AC3E}">
        <p14:creationId xmlns:p14="http://schemas.microsoft.com/office/powerpoint/2010/main" val="58626759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rtl="0"/>
            <a:endParaRPr lang="en-US" altLang="he-IL" dirty="0"/>
          </a:p>
        </p:txBody>
      </p:sp>
      <p:sp>
        <p:nvSpPr>
          <p:cNvPr id="4" name="Slide Number Placeholder 3"/>
          <p:cNvSpPr>
            <a:spLocks noGrp="1"/>
          </p:cNvSpPr>
          <p:nvPr>
            <p:ph type="sldNum" sz="quarter" idx="5"/>
          </p:nvPr>
        </p:nvSpPr>
        <p:spPr/>
        <p:txBody>
          <a:bodyPr/>
          <a:lstStyle/>
          <a:p>
            <a:pPr>
              <a:defRPr/>
            </a:pPr>
            <a:fld id="{741A40BC-F9D1-4014-9D6F-AE9D72E848AE}" type="slidenum">
              <a:rPr lang="he-IL" smtClean="0"/>
              <a:pPr>
                <a:defRPr/>
              </a:pPr>
              <a:t>10</a:t>
            </a:fld>
            <a:endParaRPr lang="he-IL"/>
          </a:p>
        </p:txBody>
      </p:sp>
    </p:spTree>
    <p:extLst>
      <p:ext uri="{BB962C8B-B14F-4D97-AF65-F5344CB8AC3E}">
        <p14:creationId xmlns:p14="http://schemas.microsoft.com/office/powerpoint/2010/main" val="2910048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rtl="0"/>
            <a:endParaRPr lang="en-US" altLang="he-IL" dirty="0"/>
          </a:p>
        </p:txBody>
      </p:sp>
      <p:sp>
        <p:nvSpPr>
          <p:cNvPr id="4" name="Slide Number Placeholder 3"/>
          <p:cNvSpPr>
            <a:spLocks noGrp="1"/>
          </p:cNvSpPr>
          <p:nvPr>
            <p:ph type="sldNum" sz="quarter" idx="5"/>
          </p:nvPr>
        </p:nvSpPr>
        <p:spPr/>
        <p:txBody>
          <a:bodyPr/>
          <a:lstStyle/>
          <a:p>
            <a:pPr>
              <a:defRPr/>
            </a:pPr>
            <a:fld id="{741A40BC-F9D1-4014-9D6F-AE9D72E848AE}" type="slidenum">
              <a:rPr lang="he-IL" smtClean="0"/>
              <a:pPr>
                <a:defRPr/>
              </a:pPr>
              <a:t>11</a:t>
            </a:fld>
            <a:endParaRPr lang="he-IL"/>
          </a:p>
        </p:txBody>
      </p:sp>
    </p:spTree>
    <p:extLst>
      <p:ext uri="{BB962C8B-B14F-4D97-AF65-F5344CB8AC3E}">
        <p14:creationId xmlns:p14="http://schemas.microsoft.com/office/powerpoint/2010/main" val="494795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r>
              <a:rPr lang="he-IL" dirty="0"/>
              <a:t>במרבית</a:t>
            </a:r>
            <a:r>
              <a:rPr lang="he-IL" baseline="0" dirty="0"/>
              <a:t> הגדודים הוצבו במילואים מטפלים בכירים נוספים, כך שבמלחמה יהיה לגדוד ממוצע 5 מטפלים בכירים. הכמות הזו מאפשרת להציב חלק מן מהטפלים ברמת הפלוגה, בתצורה שנקראת חוליה רפואית – מטפל בכיר, חובש תאג"ד (מיומן בהגשת פרוצדורות) </a:t>
            </a:r>
            <a:r>
              <a:rPr lang="he-IL" baseline="0" dirty="0" err="1"/>
              <a:t>וחופ"ל</a:t>
            </a:r>
            <a:r>
              <a:rPr lang="he-IL" baseline="0" dirty="0"/>
              <a:t>. המטפל הבכיר בחוליה </a:t>
            </a:r>
            <a:r>
              <a:rPr lang="he-IL" baseline="0" dirty="0" err="1"/>
              <a:t>מצוייד</a:t>
            </a:r>
            <a:r>
              <a:rPr lang="he-IL" baseline="0" dirty="0"/>
              <a:t> בווסט מטפל בכיר שעבר רענון – </a:t>
            </a:r>
            <a:r>
              <a:rPr lang="he-IL" baseline="0" dirty="0" err="1"/>
              <a:t>פאלס</a:t>
            </a:r>
            <a:r>
              <a:rPr lang="he-IL" baseline="0" dirty="0"/>
              <a:t> אצבע, </a:t>
            </a:r>
            <a:r>
              <a:rPr lang="he-IL" baseline="0" dirty="0" err="1"/>
              <a:t>קפנו</a:t>
            </a:r>
            <a:r>
              <a:rPr lang="he-IL" baseline="0" dirty="0"/>
              <a:t> חד פעמי.</a:t>
            </a:r>
          </a:p>
          <a:p>
            <a:endParaRPr lang="he-IL" baseline="0" dirty="0"/>
          </a:p>
          <a:p>
            <a:r>
              <a:rPr lang="he-IL" baseline="0" dirty="0"/>
              <a:t>ניקוז בית חזה מתבצע ע"י מטפל בכיר, אנחנו מנחים את המטפלים לשמור על רמת חשד גבוהה מאוד </a:t>
            </a:r>
            <a:r>
              <a:rPr lang="he-IL" baseline="0" dirty="0" err="1"/>
              <a:t>לטנשיין</a:t>
            </a:r>
            <a:r>
              <a:rPr lang="he-IL" baseline="0" dirty="0"/>
              <a:t> </a:t>
            </a:r>
            <a:r>
              <a:rPr lang="he-IL" baseline="0" dirty="0" err="1"/>
              <a:t>פנאומוטורקס</a:t>
            </a:r>
            <a:r>
              <a:rPr lang="he-IL" baseline="0" dirty="0"/>
              <a:t>, אבל ניקוז בפועל יעשה רק כאשר יש פגיעת חזה בשילוב עם תסמיני שוק המודינמי או עם "רעב לאוויר". זהו פרוטוקול פחות אגרסיבי מההנחיות האמריקאיות, ראשית מכיוון שלמטפל בכיר יש יותר יכולות קליניות והוא יכול לזהות שוק גם לפי מדדים עוד לפני שיש ירידה ברמת ההכרה, ושנית כי אנחנו לא רוצים לבצע פרוצדורות מיותרות שגם הן לוקחות זמן. צריך להדגיש – </a:t>
            </a:r>
            <a:r>
              <a:rPr lang="en-US" baseline="0" dirty="0"/>
              <a:t>NA</a:t>
            </a:r>
            <a:r>
              <a:rPr lang="he-IL" baseline="0" dirty="0"/>
              <a:t> היא רק פעולה המגשרת עד להכנסת נקז חזה – בין אם ע"י מטפל מנוסה יותר (669, </a:t>
            </a:r>
            <a:r>
              <a:rPr lang="he-IL" baseline="0" dirty="0" err="1"/>
              <a:t>פלה"ק</a:t>
            </a:r>
            <a:r>
              <a:rPr lang="he-IL" baseline="0" dirty="0"/>
              <a:t>) או בנסיבות מבצעיות נוחות יותר. </a:t>
            </a:r>
            <a:r>
              <a:rPr lang="en-US" baseline="0" dirty="0"/>
              <a:t>NA</a:t>
            </a:r>
            <a:r>
              <a:rPr lang="he-IL" baseline="0" dirty="0"/>
              <a:t> הוא לא טיפול </a:t>
            </a:r>
            <a:r>
              <a:rPr lang="he-IL" baseline="0" dirty="0" err="1"/>
              <a:t>דפניטיבי</a:t>
            </a:r>
            <a:r>
              <a:rPr lang="he-IL" baseline="0" dirty="0"/>
              <a:t>.</a:t>
            </a:r>
          </a:p>
          <a:p>
            <a:r>
              <a:rPr lang="he-IL" baseline="0" dirty="0"/>
              <a:t>מחט הבחירה לניקוז חזה היא לא </a:t>
            </a:r>
            <a:r>
              <a:rPr lang="he-IL" baseline="0" dirty="0" err="1"/>
              <a:t>וונפלון</a:t>
            </a:r>
            <a:r>
              <a:rPr lang="he-IL" baseline="0" dirty="0"/>
              <a:t> 14</a:t>
            </a:r>
            <a:r>
              <a:rPr lang="en-US" baseline="0" dirty="0"/>
              <a:t>G</a:t>
            </a:r>
            <a:r>
              <a:rPr lang="he-IL" baseline="0" dirty="0"/>
              <a:t> אלא </a:t>
            </a:r>
            <a:r>
              <a:rPr lang="he-IL" baseline="0" dirty="0" err="1"/>
              <a:t>ווייגון</a:t>
            </a:r>
            <a:r>
              <a:rPr lang="he-IL" baseline="0" dirty="0"/>
              <a:t> (במקור נקז חזה של פגים). ממחקר שבוצעו דווקא ע"י האמריקאים עולה </a:t>
            </a:r>
            <a:r>
              <a:rPr lang="he-IL" baseline="0" dirty="0" err="1"/>
              <a:t>שוונפלון</a:t>
            </a:r>
            <a:r>
              <a:rPr lang="he-IL" baseline="0" dirty="0"/>
              <a:t> 14</a:t>
            </a:r>
            <a:r>
              <a:rPr lang="en-US" baseline="0" dirty="0"/>
              <a:t>G</a:t>
            </a:r>
            <a:r>
              <a:rPr lang="he-IL" baseline="0" dirty="0"/>
              <a:t> הוא לא ארוך מספיק כדי לחדור את כל עובי דופן החזה של לוחם, והוא גם נוטה להיסתם מהר יותר </a:t>
            </a:r>
            <a:r>
              <a:rPr lang="he-IL" baseline="0" dirty="0" err="1"/>
              <a:t>מהווייגון</a:t>
            </a:r>
            <a:r>
              <a:rPr lang="he-IL" baseline="0" dirty="0"/>
              <a:t>.</a:t>
            </a:r>
            <a:endParaRPr lang="he-IL" dirty="0"/>
          </a:p>
        </p:txBody>
      </p:sp>
      <p:sp>
        <p:nvSpPr>
          <p:cNvPr id="4" name="מציין מיקום של מספר שקופית 3"/>
          <p:cNvSpPr>
            <a:spLocks noGrp="1"/>
          </p:cNvSpPr>
          <p:nvPr>
            <p:ph type="sldNum" sz="quarter" idx="10"/>
          </p:nvPr>
        </p:nvSpPr>
        <p:spPr/>
        <p:txBody>
          <a:bodyPr/>
          <a:lstStyle/>
          <a:p>
            <a:fld id="{E1F5DF23-356A-4BE9-A10D-B4130BCADAC1}" type="slidenum">
              <a:rPr lang="he-IL" smtClean="0"/>
              <a:pPr/>
              <a:t>28</a:t>
            </a:fld>
            <a:endParaRPr lang="he-IL"/>
          </a:p>
        </p:txBody>
      </p:sp>
    </p:spTree>
    <p:extLst>
      <p:ext uri="{BB962C8B-B14F-4D97-AF65-F5344CB8AC3E}">
        <p14:creationId xmlns:p14="http://schemas.microsoft.com/office/powerpoint/2010/main" val="3273137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normAutofit/>
          </a:bodyPr>
          <a:lstStyle/>
          <a:p>
            <a:r>
              <a:rPr lang="he-IL" dirty="0"/>
              <a:t>במרבית</a:t>
            </a:r>
            <a:r>
              <a:rPr lang="he-IL" baseline="0" dirty="0"/>
              <a:t> הגדודים הוצבו במילואים מטפלים בכירים נוספים, כך שבמלחמה יהיה לגדוד ממוצע 5 מטפלים בכירים. הכמות הזו מאפשרת להציב חלק מן מהטפלים ברמת הפלוגה, בתצורה שנקראת חוליה רפואית – מטפל בכיר, חובש תאג"ד (מיומן בהגשת פרוצדורות) </a:t>
            </a:r>
            <a:r>
              <a:rPr lang="he-IL" baseline="0" dirty="0" err="1"/>
              <a:t>וחופ"ל</a:t>
            </a:r>
            <a:r>
              <a:rPr lang="he-IL" baseline="0" dirty="0"/>
              <a:t>. המטפל הבכיר בחוליה </a:t>
            </a:r>
            <a:r>
              <a:rPr lang="he-IL" baseline="0" dirty="0" err="1"/>
              <a:t>מצוייד</a:t>
            </a:r>
            <a:r>
              <a:rPr lang="he-IL" baseline="0" dirty="0"/>
              <a:t> בווסט מטפל בכיר שעבר רענון – </a:t>
            </a:r>
            <a:r>
              <a:rPr lang="he-IL" baseline="0" dirty="0" err="1"/>
              <a:t>פאלס</a:t>
            </a:r>
            <a:r>
              <a:rPr lang="he-IL" baseline="0" dirty="0"/>
              <a:t> אצבע, </a:t>
            </a:r>
            <a:r>
              <a:rPr lang="he-IL" baseline="0" dirty="0" err="1"/>
              <a:t>קפנו</a:t>
            </a:r>
            <a:r>
              <a:rPr lang="he-IL" baseline="0" dirty="0"/>
              <a:t> חד פעמי.</a:t>
            </a:r>
          </a:p>
          <a:p>
            <a:endParaRPr lang="he-IL" baseline="0" dirty="0"/>
          </a:p>
          <a:p>
            <a:r>
              <a:rPr lang="he-IL" baseline="0" dirty="0"/>
              <a:t>ניקוז בית חזה מתבצע ע"י מטפל בכיר, אנחנו מנחים את המטפלים לשמור על רמת חשד גבוהה מאוד </a:t>
            </a:r>
            <a:r>
              <a:rPr lang="he-IL" baseline="0" dirty="0" err="1"/>
              <a:t>לטנשיין</a:t>
            </a:r>
            <a:r>
              <a:rPr lang="he-IL" baseline="0" dirty="0"/>
              <a:t> </a:t>
            </a:r>
            <a:r>
              <a:rPr lang="he-IL" baseline="0" dirty="0" err="1"/>
              <a:t>פנאומוטורקס</a:t>
            </a:r>
            <a:r>
              <a:rPr lang="he-IL" baseline="0" dirty="0"/>
              <a:t>, אבל ניקוז בפועל יעשה רק כאשר יש פגיעת חזה בשילוב עם תסמיני שוק המודינמי או עם "רעב לאוויר". זהו פרוטוקול פחות אגרסיבי מההנחיות האמריקאיות, ראשית מכיוון שלמטפל בכיר יש יותר יכולות קליניות והוא יכול לזהות שוק גם לפי מדדים עוד לפני שיש ירידה ברמת ההכרה, ושנית כי אנחנו לא רוצים לבצע פרוצדורות מיותרות שגם הן לוקחות זמן. צריך להדגיש – </a:t>
            </a:r>
            <a:r>
              <a:rPr lang="en-US" baseline="0" dirty="0"/>
              <a:t>NA</a:t>
            </a:r>
            <a:r>
              <a:rPr lang="he-IL" baseline="0" dirty="0"/>
              <a:t> היא רק פעולה המגשרת עד להכנסת נקז חזה – בין אם ע"י מטפל מנוסה יותר (669, </a:t>
            </a:r>
            <a:r>
              <a:rPr lang="he-IL" baseline="0" dirty="0" err="1"/>
              <a:t>פלה"ק</a:t>
            </a:r>
            <a:r>
              <a:rPr lang="he-IL" baseline="0" dirty="0"/>
              <a:t>) או בנסיבות מבצעיות נוחות יותר. </a:t>
            </a:r>
            <a:r>
              <a:rPr lang="en-US" baseline="0" dirty="0"/>
              <a:t>NA</a:t>
            </a:r>
            <a:r>
              <a:rPr lang="he-IL" baseline="0" dirty="0"/>
              <a:t> הוא לא טיפול </a:t>
            </a:r>
            <a:r>
              <a:rPr lang="he-IL" baseline="0" dirty="0" err="1"/>
              <a:t>דפניטיבי</a:t>
            </a:r>
            <a:r>
              <a:rPr lang="he-IL" baseline="0" dirty="0"/>
              <a:t>.</a:t>
            </a:r>
          </a:p>
          <a:p>
            <a:r>
              <a:rPr lang="he-IL" baseline="0" dirty="0"/>
              <a:t>מחט הבחירה לניקוז חזה היא לא </a:t>
            </a:r>
            <a:r>
              <a:rPr lang="he-IL" baseline="0" dirty="0" err="1"/>
              <a:t>וונפלון</a:t>
            </a:r>
            <a:r>
              <a:rPr lang="he-IL" baseline="0" dirty="0"/>
              <a:t> 14</a:t>
            </a:r>
            <a:r>
              <a:rPr lang="en-US" baseline="0" dirty="0"/>
              <a:t>G</a:t>
            </a:r>
            <a:r>
              <a:rPr lang="he-IL" baseline="0" dirty="0"/>
              <a:t> אלא </a:t>
            </a:r>
            <a:r>
              <a:rPr lang="he-IL" baseline="0" dirty="0" err="1"/>
              <a:t>ווייגון</a:t>
            </a:r>
            <a:r>
              <a:rPr lang="he-IL" baseline="0" dirty="0"/>
              <a:t> (במקור נקז חזה של פגים). ממחקר שבוצעו דווקא ע"י האמריקאים עולה </a:t>
            </a:r>
            <a:r>
              <a:rPr lang="he-IL" baseline="0" dirty="0" err="1"/>
              <a:t>שוונפלון</a:t>
            </a:r>
            <a:r>
              <a:rPr lang="he-IL" baseline="0" dirty="0"/>
              <a:t> 14</a:t>
            </a:r>
            <a:r>
              <a:rPr lang="en-US" baseline="0" dirty="0"/>
              <a:t>G</a:t>
            </a:r>
            <a:r>
              <a:rPr lang="he-IL" baseline="0" dirty="0"/>
              <a:t> הוא לא ארוך מספיק כדי לחדור את כל עובי דופן החזה של לוחם, והוא גם נוטה להיסתם מהר יותר </a:t>
            </a:r>
            <a:r>
              <a:rPr lang="he-IL" baseline="0" dirty="0" err="1"/>
              <a:t>מהווייגון</a:t>
            </a:r>
            <a:r>
              <a:rPr lang="he-IL" baseline="0" dirty="0"/>
              <a:t>.</a:t>
            </a:r>
            <a:endParaRPr lang="he-IL" dirty="0"/>
          </a:p>
        </p:txBody>
      </p:sp>
      <p:sp>
        <p:nvSpPr>
          <p:cNvPr id="4" name="מציין מיקום של מספר שקופית 3"/>
          <p:cNvSpPr>
            <a:spLocks noGrp="1"/>
          </p:cNvSpPr>
          <p:nvPr>
            <p:ph type="sldNum" sz="quarter" idx="10"/>
          </p:nvPr>
        </p:nvSpPr>
        <p:spPr/>
        <p:txBody>
          <a:bodyPr/>
          <a:lstStyle/>
          <a:p>
            <a:fld id="{E1F5DF23-356A-4BE9-A10D-B4130BCADAC1}" type="slidenum">
              <a:rPr lang="he-IL" smtClean="0"/>
              <a:pPr/>
              <a:t>29</a:t>
            </a:fld>
            <a:endParaRPr lang="he-IL"/>
          </a:p>
        </p:txBody>
      </p:sp>
    </p:spTree>
    <p:extLst>
      <p:ext uri="{BB962C8B-B14F-4D97-AF65-F5344CB8AC3E}">
        <p14:creationId xmlns:p14="http://schemas.microsoft.com/office/powerpoint/2010/main" val="988800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72B4F027-B7F3-47BD-9F2B-427772920DCC}" type="slidenum">
              <a:rPr lang="he-IL" smtClean="0"/>
              <a:t>48</a:t>
            </a:fld>
            <a:endParaRPr lang="he-IL"/>
          </a:p>
        </p:txBody>
      </p:sp>
    </p:spTree>
    <p:extLst>
      <p:ext uri="{BB962C8B-B14F-4D97-AF65-F5344CB8AC3E}">
        <p14:creationId xmlns:p14="http://schemas.microsoft.com/office/powerpoint/2010/main" val="247631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1DE6B48-C531-4776-AC8B-0D8750671DE9}"/>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587DFBD0-EEE5-45DD-BBD4-F978FC9D7C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483151CA-84A0-482A-97B4-F29A3D0878C1}"/>
              </a:ext>
            </a:extLst>
          </p:cNvPr>
          <p:cNvSpPr>
            <a:spLocks noGrp="1"/>
          </p:cNvSpPr>
          <p:nvPr>
            <p:ph type="dt" sz="half" idx="10"/>
          </p:nvPr>
        </p:nvSpPr>
        <p:spPr/>
        <p:txBody>
          <a:bodyPr/>
          <a:lstStyle/>
          <a:p>
            <a:fld id="{4B2DAB14-2431-4890-A28D-CC2C909B1105}" type="datetimeFigureOut">
              <a:rPr lang="he-IL" smtClean="0"/>
              <a:t>כ"א.סיון.תשע"ט</a:t>
            </a:fld>
            <a:endParaRPr lang="he-IL"/>
          </a:p>
        </p:txBody>
      </p:sp>
      <p:sp>
        <p:nvSpPr>
          <p:cNvPr id="5" name="מציין מיקום של כותרת תחתונה 4">
            <a:extLst>
              <a:ext uri="{FF2B5EF4-FFF2-40B4-BE49-F238E27FC236}">
                <a16:creationId xmlns:a16="http://schemas.microsoft.com/office/drawing/2014/main" id="{7757507D-E2B2-4EB1-B21C-E8F1A8CA6CA0}"/>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3A346FB-4D16-4188-8204-5A1D2FB95BB5}"/>
              </a:ext>
            </a:extLst>
          </p:cNvPr>
          <p:cNvSpPr>
            <a:spLocks noGrp="1"/>
          </p:cNvSpPr>
          <p:nvPr>
            <p:ph type="sldNum" sz="quarter" idx="12"/>
          </p:nvPr>
        </p:nvSpPr>
        <p:spPr/>
        <p:txBody>
          <a:bodyPr/>
          <a:lstStyle/>
          <a:p>
            <a:fld id="{B72CF349-002A-4710-9EE9-D98E99606F82}" type="slidenum">
              <a:rPr lang="he-IL" smtClean="0"/>
              <a:t>‹#›</a:t>
            </a:fld>
            <a:endParaRPr lang="he-IL"/>
          </a:p>
        </p:txBody>
      </p:sp>
    </p:spTree>
    <p:extLst>
      <p:ext uri="{BB962C8B-B14F-4D97-AF65-F5344CB8AC3E}">
        <p14:creationId xmlns:p14="http://schemas.microsoft.com/office/powerpoint/2010/main" val="1841866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07DC2F0-EE59-42B8-A96E-0814AB2CBE16}"/>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4155360B-9C15-446D-9807-F1E813C08B76}"/>
              </a:ext>
            </a:extLst>
          </p:cNvPr>
          <p:cNvSpPr>
            <a:spLocks noGrp="1"/>
          </p:cNvSpPr>
          <p:nvPr>
            <p:ph type="body" orient="vert" idx="1"/>
          </p:nvPr>
        </p:nvSpPr>
        <p:spPr/>
        <p:txBody>
          <a:bodyPr vert="eaVe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F49FF242-8349-4E23-AD8E-59594EE560E0}"/>
              </a:ext>
            </a:extLst>
          </p:cNvPr>
          <p:cNvSpPr>
            <a:spLocks noGrp="1"/>
          </p:cNvSpPr>
          <p:nvPr>
            <p:ph type="dt" sz="half" idx="10"/>
          </p:nvPr>
        </p:nvSpPr>
        <p:spPr/>
        <p:txBody>
          <a:bodyPr/>
          <a:lstStyle/>
          <a:p>
            <a:fld id="{4B2DAB14-2431-4890-A28D-CC2C909B1105}" type="datetimeFigureOut">
              <a:rPr lang="he-IL" smtClean="0"/>
              <a:t>כ"א.סיון.תשע"ט</a:t>
            </a:fld>
            <a:endParaRPr lang="he-IL"/>
          </a:p>
        </p:txBody>
      </p:sp>
      <p:sp>
        <p:nvSpPr>
          <p:cNvPr id="5" name="מציין מיקום של כותרת תחתונה 4">
            <a:extLst>
              <a:ext uri="{FF2B5EF4-FFF2-40B4-BE49-F238E27FC236}">
                <a16:creationId xmlns:a16="http://schemas.microsoft.com/office/drawing/2014/main" id="{9F20D2BE-F9A0-4287-B824-81621435C817}"/>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7BFD7CB5-0C31-4900-BB25-B23536151032}"/>
              </a:ext>
            </a:extLst>
          </p:cNvPr>
          <p:cNvSpPr>
            <a:spLocks noGrp="1"/>
          </p:cNvSpPr>
          <p:nvPr>
            <p:ph type="sldNum" sz="quarter" idx="12"/>
          </p:nvPr>
        </p:nvSpPr>
        <p:spPr/>
        <p:txBody>
          <a:bodyPr/>
          <a:lstStyle/>
          <a:p>
            <a:fld id="{B72CF349-002A-4710-9EE9-D98E99606F82}" type="slidenum">
              <a:rPr lang="he-IL" smtClean="0"/>
              <a:t>‹#›</a:t>
            </a:fld>
            <a:endParaRPr lang="he-IL"/>
          </a:p>
        </p:txBody>
      </p:sp>
    </p:spTree>
    <p:extLst>
      <p:ext uri="{BB962C8B-B14F-4D97-AF65-F5344CB8AC3E}">
        <p14:creationId xmlns:p14="http://schemas.microsoft.com/office/powerpoint/2010/main" val="3014220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3942083B-D357-4D95-8FC6-854F1CA7A5E0}"/>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9AC89110-6B4A-4646-8494-C0D83C5EEB80}"/>
              </a:ext>
            </a:extLst>
          </p:cNvPr>
          <p:cNvSpPr>
            <a:spLocks noGrp="1"/>
          </p:cNvSpPr>
          <p:nvPr>
            <p:ph type="body" orient="vert" idx="1"/>
          </p:nvPr>
        </p:nvSpPr>
        <p:spPr>
          <a:xfrm>
            <a:off x="838200" y="365125"/>
            <a:ext cx="7734300" cy="5811838"/>
          </a:xfrm>
        </p:spPr>
        <p:txBody>
          <a:bodyPr vert="eaVe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5AB62D25-2A99-46A9-B59E-F16C5BFBD0DB}"/>
              </a:ext>
            </a:extLst>
          </p:cNvPr>
          <p:cNvSpPr>
            <a:spLocks noGrp="1"/>
          </p:cNvSpPr>
          <p:nvPr>
            <p:ph type="dt" sz="half" idx="10"/>
          </p:nvPr>
        </p:nvSpPr>
        <p:spPr/>
        <p:txBody>
          <a:bodyPr/>
          <a:lstStyle/>
          <a:p>
            <a:fld id="{4B2DAB14-2431-4890-A28D-CC2C909B1105}" type="datetimeFigureOut">
              <a:rPr lang="he-IL" smtClean="0"/>
              <a:t>כ"א.סיון.תשע"ט</a:t>
            </a:fld>
            <a:endParaRPr lang="he-IL"/>
          </a:p>
        </p:txBody>
      </p:sp>
      <p:sp>
        <p:nvSpPr>
          <p:cNvPr id="5" name="מציין מיקום של כותרת תחתונה 4">
            <a:extLst>
              <a:ext uri="{FF2B5EF4-FFF2-40B4-BE49-F238E27FC236}">
                <a16:creationId xmlns:a16="http://schemas.microsoft.com/office/drawing/2014/main" id="{F555109D-C04A-4451-B709-9E3D96F39AE9}"/>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D6B74912-C693-43D5-90A8-1747BAEB145C}"/>
              </a:ext>
            </a:extLst>
          </p:cNvPr>
          <p:cNvSpPr>
            <a:spLocks noGrp="1"/>
          </p:cNvSpPr>
          <p:nvPr>
            <p:ph type="sldNum" sz="quarter" idx="12"/>
          </p:nvPr>
        </p:nvSpPr>
        <p:spPr/>
        <p:txBody>
          <a:bodyPr/>
          <a:lstStyle/>
          <a:p>
            <a:fld id="{B72CF349-002A-4710-9EE9-D98E99606F82}" type="slidenum">
              <a:rPr lang="he-IL" smtClean="0"/>
              <a:t>‹#›</a:t>
            </a:fld>
            <a:endParaRPr lang="he-IL"/>
          </a:p>
        </p:txBody>
      </p:sp>
    </p:spTree>
    <p:extLst>
      <p:ext uri="{BB962C8B-B14F-4D97-AF65-F5344CB8AC3E}">
        <p14:creationId xmlns:p14="http://schemas.microsoft.com/office/powerpoint/2010/main" val="1780125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3B8AE7B-276E-48D8-B1A6-A2E7CFCD757D}"/>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EE4E42EB-8F6B-4408-B2F7-1DE9CEDA5714}"/>
              </a:ext>
            </a:extLst>
          </p:cNvPr>
          <p:cNvSpPr>
            <a:spLocks noGrp="1"/>
          </p:cNvSpPr>
          <p:nvPr>
            <p:ph idx="1"/>
          </p:nvPr>
        </p:nvSpPr>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CBF3CB1E-AB37-4E45-808D-2B6A5B039D0C}"/>
              </a:ext>
            </a:extLst>
          </p:cNvPr>
          <p:cNvSpPr>
            <a:spLocks noGrp="1"/>
          </p:cNvSpPr>
          <p:nvPr>
            <p:ph type="dt" sz="half" idx="10"/>
          </p:nvPr>
        </p:nvSpPr>
        <p:spPr/>
        <p:txBody>
          <a:bodyPr/>
          <a:lstStyle/>
          <a:p>
            <a:fld id="{4B2DAB14-2431-4890-A28D-CC2C909B1105}" type="datetimeFigureOut">
              <a:rPr lang="he-IL" smtClean="0"/>
              <a:t>כ"א.סיון.תשע"ט</a:t>
            </a:fld>
            <a:endParaRPr lang="he-IL"/>
          </a:p>
        </p:txBody>
      </p:sp>
      <p:sp>
        <p:nvSpPr>
          <p:cNvPr id="5" name="מציין מיקום של כותרת תחתונה 4">
            <a:extLst>
              <a:ext uri="{FF2B5EF4-FFF2-40B4-BE49-F238E27FC236}">
                <a16:creationId xmlns:a16="http://schemas.microsoft.com/office/drawing/2014/main" id="{775A50D6-EF53-42DA-BC6F-73780F80F937}"/>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E6D52C9B-C148-4772-9F90-09E82C79FAD7}"/>
              </a:ext>
            </a:extLst>
          </p:cNvPr>
          <p:cNvSpPr>
            <a:spLocks noGrp="1"/>
          </p:cNvSpPr>
          <p:nvPr>
            <p:ph type="sldNum" sz="quarter" idx="12"/>
          </p:nvPr>
        </p:nvSpPr>
        <p:spPr/>
        <p:txBody>
          <a:bodyPr/>
          <a:lstStyle/>
          <a:p>
            <a:fld id="{B72CF349-002A-4710-9EE9-D98E99606F82}" type="slidenum">
              <a:rPr lang="he-IL" smtClean="0"/>
              <a:t>‹#›</a:t>
            </a:fld>
            <a:endParaRPr lang="he-IL"/>
          </a:p>
        </p:txBody>
      </p:sp>
    </p:spTree>
    <p:extLst>
      <p:ext uri="{BB962C8B-B14F-4D97-AF65-F5344CB8AC3E}">
        <p14:creationId xmlns:p14="http://schemas.microsoft.com/office/powerpoint/2010/main" val="667327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DD5A8B8-8FFF-4825-9823-DC999C1C76E2}"/>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CF85FEF6-D81F-45E0-899D-4C80764C69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ערוך סגנונות טקסט של תבנית בסיס</a:t>
            </a:r>
          </a:p>
        </p:txBody>
      </p:sp>
      <p:sp>
        <p:nvSpPr>
          <p:cNvPr id="4" name="מציין מיקום של תאריך 3">
            <a:extLst>
              <a:ext uri="{FF2B5EF4-FFF2-40B4-BE49-F238E27FC236}">
                <a16:creationId xmlns:a16="http://schemas.microsoft.com/office/drawing/2014/main" id="{CDE30444-FA4C-4938-8EAD-63428FA1EB65}"/>
              </a:ext>
            </a:extLst>
          </p:cNvPr>
          <p:cNvSpPr>
            <a:spLocks noGrp="1"/>
          </p:cNvSpPr>
          <p:nvPr>
            <p:ph type="dt" sz="half" idx="10"/>
          </p:nvPr>
        </p:nvSpPr>
        <p:spPr/>
        <p:txBody>
          <a:bodyPr/>
          <a:lstStyle/>
          <a:p>
            <a:fld id="{4B2DAB14-2431-4890-A28D-CC2C909B1105}" type="datetimeFigureOut">
              <a:rPr lang="he-IL" smtClean="0"/>
              <a:t>כ"א.סיון.תשע"ט</a:t>
            </a:fld>
            <a:endParaRPr lang="he-IL"/>
          </a:p>
        </p:txBody>
      </p:sp>
      <p:sp>
        <p:nvSpPr>
          <p:cNvPr id="5" name="מציין מיקום של כותרת תחתונה 4">
            <a:extLst>
              <a:ext uri="{FF2B5EF4-FFF2-40B4-BE49-F238E27FC236}">
                <a16:creationId xmlns:a16="http://schemas.microsoft.com/office/drawing/2014/main" id="{94D4D2FD-1042-4AC3-9342-EB451B637C02}"/>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FAD9EAD2-DFC5-4063-867D-90030D1C7A28}"/>
              </a:ext>
            </a:extLst>
          </p:cNvPr>
          <p:cNvSpPr>
            <a:spLocks noGrp="1"/>
          </p:cNvSpPr>
          <p:nvPr>
            <p:ph type="sldNum" sz="quarter" idx="12"/>
          </p:nvPr>
        </p:nvSpPr>
        <p:spPr/>
        <p:txBody>
          <a:bodyPr/>
          <a:lstStyle/>
          <a:p>
            <a:fld id="{B72CF349-002A-4710-9EE9-D98E99606F82}" type="slidenum">
              <a:rPr lang="he-IL" smtClean="0"/>
              <a:t>‹#›</a:t>
            </a:fld>
            <a:endParaRPr lang="he-IL"/>
          </a:p>
        </p:txBody>
      </p:sp>
    </p:spTree>
    <p:extLst>
      <p:ext uri="{BB962C8B-B14F-4D97-AF65-F5344CB8AC3E}">
        <p14:creationId xmlns:p14="http://schemas.microsoft.com/office/powerpoint/2010/main" val="2040681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C9AB819-DBBF-4221-9F5A-00192463D802}"/>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0DAB7FBD-010E-46E1-BDE6-97FEF147E54C}"/>
              </a:ext>
            </a:extLst>
          </p:cNvPr>
          <p:cNvSpPr>
            <a:spLocks noGrp="1"/>
          </p:cNvSpPr>
          <p:nvPr>
            <p:ph sz="half" idx="1"/>
          </p:nvPr>
        </p:nvSpPr>
        <p:spPr>
          <a:xfrm>
            <a:off x="838200" y="1825625"/>
            <a:ext cx="5181600" cy="435133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F1973A60-161D-4A44-8D6D-2EEBF66AC0B2}"/>
              </a:ext>
            </a:extLst>
          </p:cNvPr>
          <p:cNvSpPr>
            <a:spLocks noGrp="1"/>
          </p:cNvSpPr>
          <p:nvPr>
            <p:ph sz="half" idx="2"/>
          </p:nvPr>
        </p:nvSpPr>
        <p:spPr>
          <a:xfrm>
            <a:off x="6172200" y="1825625"/>
            <a:ext cx="5181600" cy="435133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66664BA7-9144-4C77-ACF3-92C307DD1AE5}"/>
              </a:ext>
            </a:extLst>
          </p:cNvPr>
          <p:cNvSpPr>
            <a:spLocks noGrp="1"/>
          </p:cNvSpPr>
          <p:nvPr>
            <p:ph type="dt" sz="half" idx="10"/>
          </p:nvPr>
        </p:nvSpPr>
        <p:spPr/>
        <p:txBody>
          <a:bodyPr/>
          <a:lstStyle/>
          <a:p>
            <a:fld id="{4B2DAB14-2431-4890-A28D-CC2C909B1105}" type="datetimeFigureOut">
              <a:rPr lang="he-IL" smtClean="0"/>
              <a:t>כ"א.סיון.תשע"ט</a:t>
            </a:fld>
            <a:endParaRPr lang="he-IL"/>
          </a:p>
        </p:txBody>
      </p:sp>
      <p:sp>
        <p:nvSpPr>
          <p:cNvPr id="6" name="מציין מיקום של כותרת תחתונה 5">
            <a:extLst>
              <a:ext uri="{FF2B5EF4-FFF2-40B4-BE49-F238E27FC236}">
                <a16:creationId xmlns:a16="http://schemas.microsoft.com/office/drawing/2014/main" id="{939D10A3-BE86-4B15-8ADB-986EA3A0DFB2}"/>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FA503CE3-DEAF-434B-A0AD-210303D351B2}"/>
              </a:ext>
            </a:extLst>
          </p:cNvPr>
          <p:cNvSpPr>
            <a:spLocks noGrp="1"/>
          </p:cNvSpPr>
          <p:nvPr>
            <p:ph type="sldNum" sz="quarter" idx="12"/>
          </p:nvPr>
        </p:nvSpPr>
        <p:spPr/>
        <p:txBody>
          <a:bodyPr/>
          <a:lstStyle/>
          <a:p>
            <a:fld id="{B72CF349-002A-4710-9EE9-D98E99606F82}" type="slidenum">
              <a:rPr lang="he-IL" smtClean="0"/>
              <a:t>‹#›</a:t>
            </a:fld>
            <a:endParaRPr lang="he-IL"/>
          </a:p>
        </p:txBody>
      </p:sp>
    </p:spTree>
    <p:extLst>
      <p:ext uri="{BB962C8B-B14F-4D97-AF65-F5344CB8AC3E}">
        <p14:creationId xmlns:p14="http://schemas.microsoft.com/office/powerpoint/2010/main" val="601754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7F9DA04-2753-43CF-8520-003ADA0056AA}"/>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C6622FEB-7CB8-40AA-83E9-DEE7400C0E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4" name="מציין מיקום תוכן 3">
            <a:extLst>
              <a:ext uri="{FF2B5EF4-FFF2-40B4-BE49-F238E27FC236}">
                <a16:creationId xmlns:a16="http://schemas.microsoft.com/office/drawing/2014/main" id="{D0BF9600-BD6E-4EB4-A1BC-8DCD01B3AF0B}"/>
              </a:ext>
            </a:extLst>
          </p:cNvPr>
          <p:cNvSpPr>
            <a:spLocks noGrp="1"/>
          </p:cNvSpPr>
          <p:nvPr>
            <p:ph sz="half" idx="2"/>
          </p:nvPr>
        </p:nvSpPr>
        <p:spPr>
          <a:xfrm>
            <a:off x="839788" y="2505075"/>
            <a:ext cx="5157787" cy="368458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2A681722-F632-4F53-B748-59DA7A78F1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6" name="מציין מיקום תוכן 5">
            <a:extLst>
              <a:ext uri="{FF2B5EF4-FFF2-40B4-BE49-F238E27FC236}">
                <a16:creationId xmlns:a16="http://schemas.microsoft.com/office/drawing/2014/main" id="{A82C0EB9-E76E-4B22-8339-DF127823E0F7}"/>
              </a:ext>
            </a:extLst>
          </p:cNvPr>
          <p:cNvSpPr>
            <a:spLocks noGrp="1"/>
          </p:cNvSpPr>
          <p:nvPr>
            <p:ph sz="quarter" idx="4"/>
          </p:nvPr>
        </p:nvSpPr>
        <p:spPr>
          <a:xfrm>
            <a:off x="6172200" y="2505075"/>
            <a:ext cx="5183188" cy="3684588"/>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1E32B227-0B0D-4CC1-BDBF-28ADCA92CB0F}"/>
              </a:ext>
            </a:extLst>
          </p:cNvPr>
          <p:cNvSpPr>
            <a:spLocks noGrp="1"/>
          </p:cNvSpPr>
          <p:nvPr>
            <p:ph type="dt" sz="half" idx="10"/>
          </p:nvPr>
        </p:nvSpPr>
        <p:spPr/>
        <p:txBody>
          <a:bodyPr/>
          <a:lstStyle/>
          <a:p>
            <a:fld id="{4B2DAB14-2431-4890-A28D-CC2C909B1105}" type="datetimeFigureOut">
              <a:rPr lang="he-IL" smtClean="0"/>
              <a:t>כ"א.סיון.תשע"ט</a:t>
            </a:fld>
            <a:endParaRPr lang="he-IL"/>
          </a:p>
        </p:txBody>
      </p:sp>
      <p:sp>
        <p:nvSpPr>
          <p:cNvPr id="8" name="מציין מיקום של כותרת תחתונה 7">
            <a:extLst>
              <a:ext uri="{FF2B5EF4-FFF2-40B4-BE49-F238E27FC236}">
                <a16:creationId xmlns:a16="http://schemas.microsoft.com/office/drawing/2014/main" id="{1F796DA9-6744-4BF1-AA2D-BFC8FE602E54}"/>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ACD1377D-023F-480B-B05A-15C8BF32D894}"/>
              </a:ext>
            </a:extLst>
          </p:cNvPr>
          <p:cNvSpPr>
            <a:spLocks noGrp="1"/>
          </p:cNvSpPr>
          <p:nvPr>
            <p:ph type="sldNum" sz="quarter" idx="12"/>
          </p:nvPr>
        </p:nvSpPr>
        <p:spPr/>
        <p:txBody>
          <a:bodyPr/>
          <a:lstStyle/>
          <a:p>
            <a:fld id="{B72CF349-002A-4710-9EE9-D98E99606F82}" type="slidenum">
              <a:rPr lang="he-IL" smtClean="0"/>
              <a:t>‹#›</a:t>
            </a:fld>
            <a:endParaRPr lang="he-IL"/>
          </a:p>
        </p:txBody>
      </p:sp>
    </p:spTree>
    <p:extLst>
      <p:ext uri="{BB962C8B-B14F-4D97-AF65-F5344CB8AC3E}">
        <p14:creationId xmlns:p14="http://schemas.microsoft.com/office/powerpoint/2010/main" val="3055376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E4C838A-0B0D-439F-9B4E-931DECF1595B}"/>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DE740EA6-3A44-441C-9F29-9105C3A18DFD}"/>
              </a:ext>
            </a:extLst>
          </p:cNvPr>
          <p:cNvSpPr>
            <a:spLocks noGrp="1"/>
          </p:cNvSpPr>
          <p:nvPr>
            <p:ph type="dt" sz="half" idx="10"/>
          </p:nvPr>
        </p:nvSpPr>
        <p:spPr/>
        <p:txBody>
          <a:bodyPr/>
          <a:lstStyle/>
          <a:p>
            <a:fld id="{4B2DAB14-2431-4890-A28D-CC2C909B1105}" type="datetimeFigureOut">
              <a:rPr lang="he-IL" smtClean="0"/>
              <a:t>כ"א.סיון.תשע"ט</a:t>
            </a:fld>
            <a:endParaRPr lang="he-IL"/>
          </a:p>
        </p:txBody>
      </p:sp>
      <p:sp>
        <p:nvSpPr>
          <p:cNvPr id="4" name="מציין מיקום של כותרת תחתונה 3">
            <a:extLst>
              <a:ext uri="{FF2B5EF4-FFF2-40B4-BE49-F238E27FC236}">
                <a16:creationId xmlns:a16="http://schemas.microsoft.com/office/drawing/2014/main" id="{57F684B9-EBAF-4150-AD2E-7F1A828F6CD4}"/>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C568537F-671B-4423-8E90-6077ED149F7F}"/>
              </a:ext>
            </a:extLst>
          </p:cNvPr>
          <p:cNvSpPr>
            <a:spLocks noGrp="1"/>
          </p:cNvSpPr>
          <p:nvPr>
            <p:ph type="sldNum" sz="quarter" idx="12"/>
          </p:nvPr>
        </p:nvSpPr>
        <p:spPr/>
        <p:txBody>
          <a:bodyPr/>
          <a:lstStyle/>
          <a:p>
            <a:fld id="{B72CF349-002A-4710-9EE9-D98E99606F82}" type="slidenum">
              <a:rPr lang="he-IL" smtClean="0"/>
              <a:t>‹#›</a:t>
            </a:fld>
            <a:endParaRPr lang="he-IL"/>
          </a:p>
        </p:txBody>
      </p:sp>
    </p:spTree>
    <p:extLst>
      <p:ext uri="{BB962C8B-B14F-4D97-AF65-F5344CB8AC3E}">
        <p14:creationId xmlns:p14="http://schemas.microsoft.com/office/powerpoint/2010/main" val="2300166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0CEE5FA6-8F26-43B3-80A5-62FE6EF39C77}"/>
              </a:ext>
            </a:extLst>
          </p:cNvPr>
          <p:cNvSpPr>
            <a:spLocks noGrp="1"/>
          </p:cNvSpPr>
          <p:nvPr>
            <p:ph type="dt" sz="half" idx="10"/>
          </p:nvPr>
        </p:nvSpPr>
        <p:spPr/>
        <p:txBody>
          <a:bodyPr/>
          <a:lstStyle/>
          <a:p>
            <a:fld id="{4B2DAB14-2431-4890-A28D-CC2C909B1105}" type="datetimeFigureOut">
              <a:rPr lang="he-IL" smtClean="0"/>
              <a:t>כ"א.סיון.תשע"ט</a:t>
            </a:fld>
            <a:endParaRPr lang="he-IL"/>
          </a:p>
        </p:txBody>
      </p:sp>
      <p:sp>
        <p:nvSpPr>
          <p:cNvPr id="3" name="מציין מיקום של כותרת תחתונה 2">
            <a:extLst>
              <a:ext uri="{FF2B5EF4-FFF2-40B4-BE49-F238E27FC236}">
                <a16:creationId xmlns:a16="http://schemas.microsoft.com/office/drawing/2014/main" id="{0DC6FBF9-EB2E-4954-A649-B6305D44F258}"/>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EC09A52E-B86C-4FE7-8716-AF31157238E9}"/>
              </a:ext>
            </a:extLst>
          </p:cNvPr>
          <p:cNvSpPr>
            <a:spLocks noGrp="1"/>
          </p:cNvSpPr>
          <p:nvPr>
            <p:ph type="sldNum" sz="quarter" idx="12"/>
          </p:nvPr>
        </p:nvSpPr>
        <p:spPr/>
        <p:txBody>
          <a:bodyPr/>
          <a:lstStyle/>
          <a:p>
            <a:fld id="{B72CF349-002A-4710-9EE9-D98E99606F82}" type="slidenum">
              <a:rPr lang="he-IL" smtClean="0"/>
              <a:t>‹#›</a:t>
            </a:fld>
            <a:endParaRPr lang="he-IL"/>
          </a:p>
        </p:txBody>
      </p:sp>
    </p:spTree>
    <p:extLst>
      <p:ext uri="{BB962C8B-B14F-4D97-AF65-F5344CB8AC3E}">
        <p14:creationId xmlns:p14="http://schemas.microsoft.com/office/powerpoint/2010/main" val="450519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A1F87B0-616C-46B8-8516-2C03A194F0B7}"/>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E53B73C3-511B-44A7-A513-0A4CD8875A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F09E1970-5424-48CA-82F9-F9A358F6FE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מציין מיקום של תאריך 4">
            <a:extLst>
              <a:ext uri="{FF2B5EF4-FFF2-40B4-BE49-F238E27FC236}">
                <a16:creationId xmlns:a16="http://schemas.microsoft.com/office/drawing/2014/main" id="{0E32270D-0D70-492E-89C1-35E36BCFE8B0}"/>
              </a:ext>
            </a:extLst>
          </p:cNvPr>
          <p:cNvSpPr>
            <a:spLocks noGrp="1"/>
          </p:cNvSpPr>
          <p:nvPr>
            <p:ph type="dt" sz="half" idx="10"/>
          </p:nvPr>
        </p:nvSpPr>
        <p:spPr/>
        <p:txBody>
          <a:bodyPr/>
          <a:lstStyle/>
          <a:p>
            <a:fld id="{4B2DAB14-2431-4890-A28D-CC2C909B1105}" type="datetimeFigureOut">
              <a:rPr lang="he-IL" smtClean="0"/>
              <a:t>כ"א.סיון.תשע"ט</a:t>
            </a:fld>
            <a:endParaRPr lang="he-IL"/>
          </a:p>
        </p:txBody>
      </p:sp>
      <p:sp>
        <p:nvSpPr>
          <p:cNvPr id="6" name="מציין מיקום של כותרת תחתונה 5">
            <a:extLst>
              <a:ext uri="{FF2B5EF4-FFF2-40B4-BE49-F238E27FC236}">
                <a16:creationId xmlns:a16="http://schemas.microsoft.com/office/drawing/2014/main" id="{C898A75A-66AC-46C2-8B6E-8FAD9873F15A}"/>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E47CE762-40C5-4259-9ACA-4E80896488D8}"/>
              </a:ext>
            </a:extLst>
          </p:cNvPr>
          <p:cNvSpPr>
            <a:spLocks noGrp="1"/>
          </p:cNvSpPr>
          <p:nvPr>
            <p:ph type="sldNum" sz="quarter" idx="12"/>
          </p:nvPr>
        </p:nvSpPr>
        <p:spPr/>
        <p:txBody>
          <a:bodyPr/>
          <a:lstStyle/>
          <a:p>
            <a:fld id="{B72CF349-002A-4710-9EE9-D98E99606F82}" type="slidenum">
              <a:rPr lang="he-IL" smtClean="0"/>
              <a:t>‹#›</a:t>
            </a:fld>
            <a:endParaRPr lang="he-IL"/>
          </a:p>
        </p:txBody>
      </p:sp>
    </p:spTree>
    <p:extLst>
      <p:ext uri="{BB962C8B-B14F-4D97-AF65-F5344CB8AC3E}">
        <p14:creationId xmlns:p14="http://schemas.microsoft.com/office/powerpoint/2010/main" val="1702562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75213BE-8DBD-4934-920E-24ED152CDF2D}"/>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2B656391-3E37-4684-A56E-3FA4520259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91D46F68-DA74-4EA9-B023-A7B0989B56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מציין מיקום של תאריך 4">
            <a:extLst>
              <a:ext uri="{FF2B5EF4-FFF2-40B4-BE49-F238E27FC236}">
                <a16:creationId xmlns:a16="http://schemas.microsoft.com/office/drawing/2014/main" id="{0C2A30BB-D949-49ED-9F5F-414F73D89A77}"/>
              </a:ext>
            </a:extLst>
          </p:cNvPr>
          <p:cNvSpPr>
            <a:spLocks noGrp="1"/>
          </p:cNvSpPr>
          <p:nvPr>
            <p:ph type="dt" sz="half" idx="10"/>
          </p:nvPr>
        </p:nvSpPr>
        <p:spPr/>
        <p:txBody>
          <a:bodyPr/>
          <a:lstStyle/>
          <a:p>
            <a:fld id="{4B2DAB14-2431-4890-A28D-CC2C909B1105}" type="datetimeFigureOut">
              <a:rPr lang="he-IL" smtClean="0"/>
              <a:t>כ"א.סיון.תשע"ט</a:t>
            </a:fld>
            <a:endParaRPr lang="he-IL"/>
          </a:p>
        </p:txBody>
      </p:sp>
      <p:sp>
        <p:nvSpPr>
          <p:cNvPr id="6" name="מציין מיקום של כותרת תחתונה 5">
            <a:extLst>
              <a:ext uri="{FF2B5EF4-FFF2-40B4-BE49-F238E27FC236}">
                <a16:creationId xmlns:a16="http://schemas.microsoft.com/office/drawing/2014/main" id="{B23532E1-C672-4DEA-BFF0-33E2A7914ED6}"/>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0D185CE3-162F-48AC-9717-21DD0B12D66B}"/>
              </a:ext>
            </a:extLst>
          </p:cNvPr>
          <p:cNvSpPr>
            <a:spLocks noGrp="1"/>
          </p:cNvSpPr>
          <p:nvPr>
            <p:ph type="sldNum" sz="quarter" idx="12"/>
          </p:nvPr>
        </p:nvSpPr>
        <p:spPr/>
        <p:txBody>
          <a:bodyPr/>
          <a:lstStyle/>
          <a:p>
            <a:fld id="{B72CF349-002A-4710-9EE9-D98E99606F82}" type="slidenum">
              <a:rPr lang="he-IL" smtClean="0"/>
              <a:t>‹#›</a:t>
            </a:fld>
            <a:endParaRPr lang="he-IL"/>
          </a:p>
        </p:txBody>
      </p:sp>
    </p:spTree>
    <p:extLst>
      <p:ext uri="{BB962C8B-B14F-4D97-AF65-F5344CB8AC3E}">
        <p14:creationId xmlns:p14="http://schemas.microsoft.com/office/powerpoint/2010/main" val="1271561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827D54DC-35FA-4390-B8AB-DF2EFEEF88BC}"/>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4097D341-5E12-428A-B52D-5B3568CD4E4A}"/>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15832BBA-B5E3-42E7-870C-2C2DDAAFA76C}"/>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4B2DAB14-2431-4890-A28D-CC2C909B1105}" type="datetimeFigureOut">
              <a:rPr lang="he-IL" smtClean="0"/>
              <a:t>כ"א.סיון.תשע"ט</a:t>
            </a:fld>
            <a:endParaRPr lang="he-IL"/>
          </a:p>
        </p:txBody>
      </p:sp>
      <p:sp>
        <p:nvSpPr>
          <p:cNvPr id="5" name="מציין מיקום של כותרת תחתונה 4">
            <a:extLst>
              <a:ext uri="{FF2B5EF4-FFF2-40B4-BE49-F238E27FC236}">
                <a16:creationId xmlns:a16="http://schemas.microsoft.com/office/drawing/2014/main" id="{6D91032C-F871-4757-B703-79A5BDAC8D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912D0EAB-B299-4077-BA66-4730BFCF7B9D}"/>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B72CF349-002A-4710-9EE9-D98E99606F82}" type="slidenum">
              <a:rPr lang="he-IL" smtClean="0"/>
              <a:t>‹#›</a:t>
            </a:fld>
            <a:endParaRPr lang="he-IL"/>
          </a:p>
        </p:txBody>
      </p:sp>
    </p:spTree>
    <p:extLst>
      <p:ext uri="{BB962C8B-B14F-4D97-AF65-F5344CB8AC3E}">
        <p14:creationId xmlns:p14="http://schemas.microsoft.com/office/powerpoint/2010/main" val="42146160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9.emf"/></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6.xml"/><Relationship Id="rId4" Type="http://schemas.openxmlformats.org/officeDocument/2006/relationships/image" Target="../media/image22.emf"/></Relationships>
</file>

<file path=ppt/slides/_rels/slide2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9.emf"/></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 Id="rId5" Type="http://schemas.openxmlformats.org/officeDocument/2006/relationships/image" Target="../media/image35.jpeg"/><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6.png"/><Relationship Id="rId7" Type="http://schemas.openxmlformats.org/officeDocument/2006/relationships/image" Target="../media/image34.jpeg"/><Relationship Id="rId2" Type="http://schemas.openxmlformats.org/officeDocument/2006/relationships/image" Target="../media/image32.jpeg"/><Relationship Id="rId1" Type="http://schemas.openxmlformats.org/officeDocument/2006/relationships/slideLayout" Target="../slideLayouts/slideLayout6.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E5194ED-7C43-4A90-A20E-895A9180CD45}"/>
              </a:ext>
            </a:extLst>
          </p:cNvPr>
          <p:cNvSpPr>
            <a:spLocks noGrp="1"/>
          </p:cNvSpPr>
          <p:nvPr>
            <p:ph type="ctrTitle"/>
          </p:nvPr>
        </p:nvSpPr>
        <p:spPr>
          <a:xfrm>
            <a:off x="1524000" y="1565423"/>
            <a:ext cx="9144000" cy="2387600"/>
          </a:xfrm>
        </p:spPr>
        <p:txBody>
          <a:bodyPr>
            <a:normAutofit fontScale="90000"/>
          </a:bodyPr>
          <a:lstStyle/>
          <a:p>
            <a:r>
              <a:rPr lang="en-US" dirty="0"/>
              <a:t>Challenges in the implementation of RDCR </a:t>
            </a:r>
            <a:br>
              <a:rPr lang="en-US" dirty="0"/>
            </a:br>
            <a:endParaRPr lang="he-IL" dirty="0"/>
          </a:p>
        </p:txBody>
      </p:sp>
      <p:sp>
        <p:nvSpPr>
          <p:cNvPr id="3" name="כותרת משנה 2">
            <a:extLst>
              <a:ext uri="{FF2B5EF4-FFF2-40B4-BE49-F238E27FC236}">
                <a16:creationId xmlns:a16="http://schemas.microsoft.com/office/drawing/2014/main" id="{29BCEE4E-7205-43D2-AE07-64F4AC848711}"/>
              </a:ext>
            </a:extLst>
          </p:cNvPr>
          <p:cNvSpPr>
            <a:spLocks noGrp="1"/>
          </p:cNvSpPr>
          <p:nvPr>
            <p:ph type="subTitle" idx="1"/>
          </p:nvPr>
        </p:nvSpPr>
        <p:spPr>
          <a:xfrm>
            <a:off x="1524000" y="4571259"/>
            <a:ext cx="9144000" cy="1655762"/>
          </a:xfrm>
        </p:spPr>
        <p:txBody>
          <a:bodyPr/>
          <a:lstStyle/>
          <a:p>
            <a:r>
              <a:rPr lang="en-US" dirty="0"/>
              <a:t> Elon Glassberg, MD MHA</a:t>
            </a:r>
            <a:endParaRPr lang="he-IL" dirty="0"/>
          </a:p>
          <a:p>
            <a:r>
              <a:rPr lang="en-US" dirty="0"/>
              <a:t>IDF Medical Corps</a:t>
            </a:r>
          </a:p>
          <a:p>
            <a:pPr rtl="0"/>
            <a:r>
              <a:rPr lang="en-US" dirty="0"/>
              <a:t>Prof of Surgery, Bar </a:t>
            </a:r>
            <a:r>
              <a:rPr lang="en-US" dirty="0" err="1"/>
              <a:t>Ilan</a:t>
            </a:r>
            <a:r>
              <a:rPr lang="en-US" dirty="0"/>
              <a:t> University</a:t>
            </a:r>
            <a:endParaRPr lang="he-IL" dirty="0"/>
          </a:p>
        </p:txBody>
      </p:sp>
    </p:spTree>
    <p:extLst>
      <p:ext uri="{BB962C8B-B14F-4D97-AF65-F5344CB8AC3E}">
        <p14:creationId xmlns:p14="http://schemas.microsoft.com/office/powerpoint/2010/main" val="42515627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Red\AppData\Local\Temp\20130611_152817.jpg">
            <a:extLst>
              <a:ext uri="{FF2B5EF4-FFF2-40B4-BE49-F238E27FC236}">
                <a16:creationId xmlns:a16="http://schemas.microsoft.com/office/drawing/2014/main" id="{30DA88EB-7ABE-4114-B933-CDC91785F9FC}"/>
              </a:ext>
            </a:extLst>
          </p:cNvPr>
          <p:cNvPicPr>
            <a:picLocks noChangeAspect="1" noChangeArrowheads="1"/>
          </p:cNvPicPr>
          <p:nvPr/>
        </p:nvPicPr>
        <p:blipFill>
          <a:blip r:embed="rId3" cstate="email"/>
          <a:srcRect/>
          <a:stretch>
            <a:fillRect/>
          </a:stretch>
        </p:blipFill>
        <p:spPr bwMode="auto">
          <a:xfrm rot="5400000">
            <a:off x="7820929" y="2262918"/>
            <a:ext cx="3520710" cy="4141929"/>
          </a:xfrm>
          <a:prstGeom prst="rect">
            <a:avLst/>
          </a:prstGeom>
          <a:noFill/>
          <a:ln>
            <a:noFill/>
          </a:ln>
        </p:spPr>
      </p:pic>
      <p:pic>
        <p:nvPicPr>
          <p:cNvPr id="6" name="תמונה 1">
            <a:extLst>
              <a:ext uri="{FF2B5EF4-FFF2-40B4-BE49-F238E27FC236}">
                <a16:creationId xmlns:a16="http://schemas.microsoft.com/office/drawing/2014/main" id="{BEFB1BCF-A448-492A-8B46-08C8B13F16D1}"/>
              </a:ext>
            </a:extLst>
          </p:cNvPr>
          <p:cNvPicPr>
            <a:picLocks noChangeAspect="1"/>
          </p:cNvPicPr>
          <p:nvPr/>
        </p:nvPicPr>
        <p:blipFill>
          <a:blip r:embed="rId4"/>
          <a:stretch>
            <a:fillRect/>
          </a:stretch>
        </p:blipFill>
        <p:spPr>
          <a:xfrm>
            <a:off x="7326171" y="477986"/>
            <a:ext cx="4510229" cy="1945597"/>
          </a:xfrm>
          <a:prstGeom prst="rect">
            <a:avLst/>
          </a:prstGeom>
        </p:spPr>
      </p:pic>
    </p:spTree>
    <p:extLst>
      <p:ext uri="{BB962C8B-B14F-4D97-AF65-F5344CB8AC3E}">
        <p14:creationId xmlns:p14="http://schemas.microsoft.com/office/powerpoint/2010/main" val="1685733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Red\AppData\Local\Temp\20130611_152817.jpg">
            <a:extLst>
              <a:ext uri="{FF2B5EF4-FFF2-40B4-BE49-F238E27FC236}">
                <a16:creationId xmlns:a16="http://schemas.microsoft.com/office/drawing/2014/main" id="{30DA88EB-7ABE-4114-B933-CDC91785F9FC}"/>
              </a:ext>
            </a:extLst>
          </p:cNvPr>
          <p:cNvPicPr>
            <a:picLocks noChangeAspect="1" noChangeArrowheads="1"/>
          </p:cNvPicPr>
          <p:nvPr/>
        </p:nvPicPr>
        <p:blipFill>
          <a:blip r:embed="rId3" cstate="email"/>
          <a:srcRect/>
          <a:stretch>
            <a:fillRect/>
          </a:stretch>
        </p:blipFill>
        <p:spPr bwMode="auto">
          <a:xfrm rot="5400000">
            <a:off x="7820929" y="2262918"/>
            <a:ext cx="3520710" cy="4141929"/>
          </a:xfrm>
          <a:prstGeom prst="rect">
            <a:avLst/>
          </a:prstGeom>
          <a:noFill/>
          <a:ln>
            <a:noFill/>
          </a:ln>
        </p:spPr>
      </p:pic>
      <p:pic>
        <p:nvPicPr>
          <p:cNvPr id="6" name="תמונה 1">
            <a:extLst>
              <a:ext uri="{FF2B5EF4-FFF2-40B4-BE49-F238E27FC236}">
                <a16:creationId xmlns:a16="http://schemas.microsoft.com/office/drawing/2014/main" id="{BEFB1BCF-A448-492A-8B46-08C8B13F16D1}"/>
              </a:ext>
            </a:extLst>
          </p:cNvPr>
          <p:cNvPicPr>
            <a:picLocks noChangeAspect="1"/>
          </p:cNvPicPr>
          <p:nvPr/>
        </p:nvPicPr>
        <p:blipFill>
          <a:blip r:embed="rId4"/>
          <a:stretch>
            <a:fillRect/>
          </a:stretch>
        </p:blipFill>
        <p:spPr>
          <a:xfrm>
            <a:off x="7326171" y="477986"/>
            <a:ext cx="4510229" cy="1945597"/>
          </a:xfrm>
          <a:prstGeom prst="rect">
            <a:avLst/>
          </a:prstGeom>
        </p:spPr>
      </p:pic>
      <p:pic>
        <p:nvPicPr>
          <p:cNvPr id="4" name="תמונה 3">
            <a:extLst>
              <a:ext uri="{FF2B5EF4-FFF2-40B4-BE49-F238E27FC236}">
                <a16:creationId xmlns:a16="http://schemas.microsoft.com/office/drawing/2014/main" id="{06EFB1D0-2B5D-4E33-9933-A5A87074794B}"/>
              </a:ext>
            </a:extLst>
          </p:cNvPr>
          <p:cNvPicPr>
            <a:picLocks noChangeAspect="1"/>
          </p:cNvPicPr>
          <p:nvPr/>
        </p:nvPicPr>
        <p:blipFill>
          <a:blip r:embed="rId5"/>
          <a:stretch>
            <a:fillRect/>
          </a:stretch>
        </p:blipFill>
        <p:spPr>
          <a:xfrm>
            <a:off x="275076" y="2057429"/>
            <a:ext cx="6661345" cy="3303426"/>
          </a:xfrm>
          <a:prstGeom prst="rect">
            <a:avLst/>
          </a:prstGeom>
          <a:ln>
            <a:solidFill>
              <a:schemeClr val="tx1"/>
            </a:solidFill>
          </a:ln>
        </p:spPr>
      </p:pic>
      <p:grpSp>
        <p:nvGrpSpPr>
          <p:cNvPr id="7" name="קבוצה 7">
            <a:extLst>
              <a:ext uri="{FF2B5EF4-FFF2-40B4-BE49-F238E27FC236}">
                <a16:creationId xmlns:a16="http://schemas.microsoft.com/office/drawing/2014/main" id="{358A8E6D-E63C-4A5B-BD3B-8C3C22772F88}"/>
              </a:ext>
            </a:extLst>
          </p:cNvPr>
          <p:cNvGrpSpPr/>
          <p:nvPr/>
        </p:nvGrpSpPr>
        <p:grpSpPr>
          <a:xfrm>
            <a:off x="329844" y="5137455"/>
            <a:ext cx="1444225" cy="1471334"/>
            <a:chOff x="-1863647" y="-513970"/>
            <a:chExt cx="3447490" cy="2739895"/>
          </a:xfrm>
        </p:grpSpPr>
        <p:sp>
          <p:nvSpPr>
            <p:cNvPr id="8" name="סימן ''אסור'' 8">
              <a:extLst>
                <a:ext uri="{FF2B5EF4-FFF2-40B4-BE49-F238E27FC236}">
                  <a16:creationId xmlns:a16="http://schemas.microsoft.com/office/drawing/2014/main" id="{AD01ADAE-2738-4F0B-B8F9-EB2C184E218B}"/>
                </a:ext>
              </a:extLst>
            </p:cNvPr>
            <p:cNvSpPr/>
            <p:nvPr/>
          </p:nvSpPr>
          <p:spPr>
            <a:xfrm rot="15866462">
              <a:off x="-1509850" y="-867767"/>
              <a:ext cx="2739895" cy="3447490"/>
            </a:xfrm>
            <a:prstGeom prst="noSmoking">
              <a:avLst/>
            </a:prstGeom>
            <a:pattFill prst="ltHorz">
              <a:fgClr>
                <a:schemeClr val="dk1"/>
              </a:fgClr>
              <a:bgClr>
                <a:schemeClr val="bg1"/>
              </a:bgClr>
            </a:pattFill>
            <a:ln>
              <a:headEnd type="none" w="med" len="med"/>
              <a:tailEnd type="none" w="med" len="med"/>
            </a:ln>
          </p:spPr>
          <p:style>
            <a:lnRef idx="3">
              <a:schemeClr val="lt1"/>
            </a:lnRef>
            <a:fillRef idx="1">
              <a:schemeClr val="dk1"/>
            </a:fillRef>
            <a:effectRef idx="1">
              <a:schemeClr val="dk1"/>
            </a:effectRef>
            <a:fontRef idx="minor">
              <a:schemeClr val="lt1"/>
            </a:fontRef>
          </p:style>
          <p:txBody>
            <a:bodyPr rtlCol="1" anchor="ctr"/>
            <a:lstStyle/>
            <a:p>
              <a:pPr algn="ctr"/>
              <a:endParaRPr lang="he-IL" dirty="0">
                <a:solidFill>
                  <a:schemeClr val="tx1"/>
                </a:solidFill>
              </a:endParaRPr>
            </a:p>
          </p:txBody>
        </p:sp>
        <p:sp>
          <p:nvSpPr>
            <p:cNvPr id="9" name="מלבן 9">
              <a:extLst>
                <a:ext uri="{FF2B5EF4-FFF2-40B4-BE49-F238E27FC236}">
                  <a16:creationId xmlns:a16="http://schemas.microsoft.com/office/drawing/2014/main" id="{DC1E57C9-3245-4484-81B7-3C7BB5D240D8}"/>
                </a:ext>
              </a:extLst>
            </p:cNvPr>
            <p:cNvSpPr/>
            <p:nvPr/>
          </p:nvSpPr>
          <p:spPr>
            <a:xfrm rot="18723900">
              <a:off x="-1485815" y="-448910"/>
              <a:ext cx="2691828" cy="2571413"/>
            </a:xfrm>
            <a:prstGeom prst="rect">
              <a:avLst/>
            </a:prstGeom>
            <a:noFill/>
          </p:spPr>
          <p:txBody>
            <a:bodyPr wrap="square" lIns="91440" tIns="45720" rIns="91440" bIns="45720">
              <a:spAutoFit/>
            </a:bodyPr>
            <a:lstStyle/>
            <a:p>
              <a:pPr algn="ctr"/>
              <a:r>
                <a:rPr lang="en-US" sz="3200" b="1" dirty="0">
                  <a:ln w="0"/>
                  <a:solidFill>
                    <a:srgbClr val="FF0000"/>
                  </a:solidFill>
                  <a:effectLst>
                    <a:outerShdw blurRad="38100" dist="19050" dir="2700000" algn="tl" rotWithShape="0">
                      <a:schemeClr val="dk1">
                        <a:alpha val="40000"/>
                      </a:schemeClr>
                    </a:outerShdw>
                  </a:effectLst>
                </a:rPr>
                <a:t>IDF data</a:t>
              </a:r>
              <a:endParaRPr lang="he-IL" sz="3200" b="1" cap="none" spc="0" dirty="0">
                <a:ln w="0"/>
                <a:solidFill>
                  <a:srgbClr val="FF0000"/>
                </a:solidFill>
                <a:effectLst>
                  <a:outerShdw blurRad="38100" dist="19050" dir="2700000" algn="tl" rotWithShape="0">
                    <a:schemeClr val="dk1">
                      <a:alpha val="40000"/>
                    </a:schemeClr>
                  </a:outerShdw>
                </a:effectLst>
              </a:endParaRPr>
            </a:p>
          </p:txBody>
        </p:sp>
      </p:grpSp>
    </p:spTree>
    <p:extLst>
      <p:ext uri="{BB962C8B-B14F-4D97-AF65-F5344CB8AC3E}">
        <p14:creationId xmlns:p14="http://schemas.microsoft.com/office/powerpoint/2010/main" val="242099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a:extLst>
              <a:ext uri="{FF2B5EF4-FFF2-40B4-BE49-F238E27FC236}">
                <a16:creationId xmlns:a16="http://schemas.microsoft.com/office/drawing/2014/main" id="{BAD7FF69-18CE-48CC-91A8-374730AB13B3}"/>
              </a:ext>
            </a:extLst>
          </p:cNvPr>
          <p:cNvPicPr>
            <a:picLocks noChangeAspect="1"/>
          </p:cNvPicPr>
          <p:nvPr/>
        </p:nvPicPr>
        <p:blipFill>
          <a:blip r:embed="rId2"/>
          <a:stretch>
            <a:fillRect/>
          </a:stretch>
        </p:blipFill>
        <p:spPr>
          <a:xfrm>
            <a:off x="254900" y="926461"/>
            <a:ext cx="6524774" cy="2921797"/>
          </a:xfrm>
          <a:prstGeom prst="rect">
            <a:avLst/>
          </a:prstGeom>
          <a:ln>
            <a:solidFill>
              <a:schemeClr val="tx1"/>
            </a:solidFill>
          </a:ln>
        </p:spPr>
      </p:pic>
      <p:pic>
        <p:nvPicPr>
          <p:cNvPr id="2" name="תמונה 1">
            <a:extLst>
              <a:ext uri="{FF2B5EF4-FFF2-40B4-BE49-F238E27FC236}">
                <a16:creationId xmlns:a16="http://schemas.microsoft.com/office/drawing/2014/main" id="{B394374A-A621-4207-9ADB-49E242836DE9}"/>
              </a:ext>
            </a:extLst>
          </p:cNvPr>
          <p:cNvPicPr>
            <a:picLocks noChangeAspect="1"/>
          </p:cNvPicPr>
          <p:nvPr/>
        </p:nvPicPr>
        <p:blipFill>
          <a:blip r:embed="rId3"/>
          <a:stretch>
            <a:fillRect/>
          </a:stretch>
        </p:blipFill>
        <p:spPr>
          <a:xfrm>
            <a:off x="6286500" y="3480420"/>
            <a:ext cx="5678236" cy="2451117"/>
          </a:xfrm>
          <a:prstGeom prst="rect">
            <a:avLst/>
          </a:prstGeom>
          <a:ln>
            <a:solidFill>
              <a:schemeClr val="tx1"/>
            </a:solidFill>
          </a:ln>
        </p:spPr>
      </p:pic>
      <p:sp>
        <p:nvSpPr>
          <p:cNvPr id="9" name="סימן ''אסור'' 8">
            <a:extLst>
              <a:ext uri="{FF2B5EF4-FFF2-40B4-BE49-F238E27FC236}">
                <a16:creationId xmlns:a16="http://schemas.microsoft.com/office/drawing/2014/main" id="{F9D4F71E-E29C-4B7C-A52D-5B136C5632BD}"/>
              </a:ext>
            </a:extLst>
          </p:cNvPr>
          <p:cNvSpPr/>
          <p:nvPr/>
        </p:nvSpPr>
        <p:spPr>
          <a:xfrm rot="15866462">
            <a:off x="309214" y="4681109"/>
            <a:ext cx="1471334" cy="1444225"/>
          </a:xfrm>
          <a:prstGeom prst="noSmoking">
            <a:avLst/>
          </a:prstGeom>
          <a:pattFill prst="ltHorz">
            <a:fgClr>
              <a:schemeClr val="dk1"/>
            </a:fgClr>
            <a:bgClr>
              <a:schemeClr val="bg1"/>
            </a:bgClr>
          </a:pattFill>
          <a:ln>
            <a:headEnd type="none" w="med" len="med"/>
            <a:tailEnd type="none" w="med" len="med"/>
          </a:ln>
        </p:spPr>
        <p:style>
          <a:lnRef idx="3">
            <a:schemeClr val="lt1"/>
          </a:lnRef>
          <a:fillRef idx="1">
            <a:schemeClr val="dk1"/>
          </a:fillRef>
          <a:effectRef idx="1">
            <a:schemeClr val="dk1"/>
          </a:effectRef>
          <a:fontRef idx="minor">
            <a:schemeClr val="lt1"/>
          </a:fontRef>
        </p:style>
        <p:txBody>
          <a:bodyPr rtlCol="1" anchor="ctr"/>
          <a:lstStyle/>
          <a:p>
            <a:pPr algn="ctr"/>
            <a:endParaRPr lang="he-IL" dirty="0">
              <a:solidFill>
                <a:schemeClr val="tx1"/>
              </a:solidFill>
            </a:endParaRPr>
          </a:p>
        </p:txBody>
      </p:sp>
      <p:sp>
        <p:nvSpPr>
          <p:cNvPr id="10" name="מלבן 9">
            <a:extLst>
              <a:ext uri="{FF2B5EF4-FFF2-40B4-BE49-F238E27FC236}">
                <a16:creationId xmlns:a16="http://schemas.microsoft.com/office/drawing/2014/main" id="{060F814D-B2AA-4164-8838-355B5E7D9F84}"/>
              </a:ext>
            </a:extLst>
          </p:cNvPr>
          <p:cNvSpPr/>
          <p:nvPr/>
        </p:nvSpPr>
        <p:spPr>
          <a:xfrm rot="18723900">
            <a:off x="322121" y="4854312"/>
            <a:ext cx="1445522" cy="1077218"/>
          </a:xfrm>
          <a:prstGeom prst="rect">
            <a:avLst/>
          </a:prstGeom>
          <a:noFill/>
        </p:spPr>
        <p:txBody>
          <a:bodyPr wrap="square" lIns="91440" tIns="45720" rIns="91440" bIns="45720">
            <a:spAutoFit/>
          </a:bodyPr>
          <a:lstStyle/>
          <a:p>
            <a:pPr algn="ctr"/>
            <a:r>
              <a:rPr lang="en-US" sz="3200" b="1" dirty="0">
                <a:ln w="0"/>
                <a:solidFill>
                  <a:srgbClr val="FF0000"/>
                </a:solidFill>
                <a:effectLst>
                  <a:outerShdw blurRad="38100" dist="19050" dir="2700000" algn="tl" rotWithShape="0">
                    <a:schemeClr val="dk1">
                      <a:alpha val="40000"/>
                    </a:schemeClr>
                  </a:outerShdw>
                </a:effectLst>
              </a:rPr>
              <a:t>IDF data</a:t>
            </a:r>
            <a:endParaRPr lang="he-IL" sz="3200" b="1" cap="none" spc="0" dirty="0">
              <a:ln w="0"/>
              <a:solidFill>
                <a:srgbClr val="FF0000"/>
              </a:solidFill>
              <a:effectLst>
                <a:outerShdw blurRad="38100" dist="19050" dir="2700000" algn="tl" rotWithShape="0">
                  <a:schemeClr val="dk1">
                    <a:alpha val="40000"/>
                  </a:schemeClr>
                </a:outerShdw>
              </a:effectLst>
            </a:endParaRPr>
          </a:p>
        </p:txBody>
      </p:sp>
      <p:sp>
        <p:nvSpPr>
          <p:cNvPr id="5" name="Title 4">
            <a:extLst>
              <a:ext uri="{FF2B5EF4-FFF2-40B4-BE49-F238E27FC236}">
                <a16:creationId xmlns:a16="http://schemas.microsoft.com/office/drawing/2014/main" id="{C6F0C2A3-5A89-4AB2-B153-DB3457319D4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86042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a:extLst>
              <a:ext uri="{FF2B5EF4-FFF2-40B4-BE49-F238E27FC236}">
                <a16:creationId xmlns:a16="http://schemas.microsoft.com/office/drawing/2014/main" id="{EFF7F957-12B3-4E38-A5AE-6A77B3F66CBF}"/>
              </a:ext>
            </a:extLst>
          </p:cNvPr>
          <p:cNvPicPr>
            <a:picLocks noChangeAspect="1"/>
          </p:cNvPicPr>
          <p:nvPr/>
        </p:nvPicPr>
        <p:blipFill>
          <a:blip r:embed="rId2"/>
          <a:stretch>
            <a:fillRect/>
          </a:stretch>
        </p:blipFill>
        <p:spPr>
          <a:xfrm>
            <a:off x="1729021" y="1026675"/>
            <a:ext cx="8286918" cy="1597899"/>
          </a:xfrm>
          <a:prstGeom prst="rect">
            <a:avLst/>
          </a:prstGeom>
          <a:ln>
            <a:solidFill>
              <a:schemeClr val="tx1"/>
            </a:solidFill>
          </a:ln>
        </p:spPr>
      </p:pic>
      <p:pic>
        <p:nvPicPr>
          <p:cNvPr id="2" name="תמונה 1">
            <a:extLst>
              <a:ext uri="{FF2B5EF4-FFF2-40B4-BE49-F238E27FC236}">
                <a16:creationId xmlns:a16="http://schemas.microsoft.com/office/drawing/2014/main" id="{8669B489-F7AD-4637-B2F6-B4C74445949C}"/>
              </a:ext>
            </a:extLst>
          </p:cNvPr>
          <p:cNvPicPr>
            <a:picLocks noChangeAspect="1"/>
          </p:cNvPicPr>
          <p:nvPr/>
        </p:nvPicPr>
        <p:blipFill>
          <a:blip r:embed="rId3"/>
          <a:stretch>
            <a:fillRect/>
          </a:stretch>
        </p:blipFill>
        <p:spPr>
          <a:xfrm>
            <a:off x="3074169" y="2851343"/>
            <a:ext cx="6043661" cy="2352335"/>
          </a:xfrm>
          <a:prstGeom prst="rect">
            <a:avLst/>
          </a:prstGeom>
          <a:ln>
            <a:solidFill>
              <a:schemeClr val="tx1"/>
            </a:solidFill>
          </a:ln>
        </p:spPr>
      </p:pic>
    </p:spTree>
    <p:extLst>
      <p:ext uri="{BB962C8B-B14F-4D97-AF65-F5344CB8AC3E}">
        <p14:creationId xmlns:p14="http://schemas.microsoft.com/office/powerpoint/2010/main" val="1033509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C:\Users\Avishai\Desktop\unnamed (1).jpg">
            <a:extLst>
              <a:ext uri="{FF2B5EF4-FFF2-40B4-BE49-F238E27FC236}">
                <a16:creationId xmlns:a16="http://schemas.microsoft.com/office/drawing/2014/main" id="{9523AD4C-8BEF-4AC0-9D03-79CB09BA9D23}"/>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2156363" y="897164"/>
            <a:ext cx="7478312" cy="5063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064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ª××× × ×§×©××¨×">
            <a:extLst>
              <a:ext uri="{FF2B5EF4-FFF2-40B4-BE49-F238E27FC236}">
                <a16:creationId xmlns:a16="http://schemas.microsoft.com/office/drawing/2014/main" id="{4DB20C89-E2CC-4097-B5A8-910A23A06C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9381" y="1262207"/>
            <a:ext cx="6833237" cy="4805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658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descr="Chart goes here">
            <a:extLst>
              <a:ext uri="{FF2B5EF4-FFF2-40B4-BE49-F238E27FC236}">
                <a16:creationId xmlns:a16="http://schemas.microsoft.com/office/drawing/2014/main" id="{F3199899-10F4-4E2A-BB54-85BEC915C08B}"/>
              </a:ext>
            </a:extLst>
          </p:cNvPr>
          <p:cNvGraphicFramePr>
            <a:graphicFrameLocks/>
          </p:cNvGraphicFramePr>
          <p:nvPr>
            <p:extLst>
              <p:ext uri="{D42A27DB-BD31-4B8C-83A1-F6EECF244321}">
                <p14:modId xmlns:p14="http://schemas.microsoft.com/office/powerpoint/2010/main" val="1779008005"/>
              </p:ext>
            </p:extLst>
          </p:nvPr>
        </p:nvGraphicFramePr>
        <p:xfrm>
          <a:off x="804268" y="1228476"/>
          <a:ext cx="9450607" cy="4987198"/>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CF95184B-DFF6-41C9-820A-90A9A6C479CA}"/>
              </a:ext>
            </a:extLst>
          </p:cNvPr>
          <p:cNvSpPr txBox="1"/>
          <p:nvPr/>
        </p:nvSpPr>
        <p:spPr>
          <a:xfrm>
            <a:off x="1722499" y="1483492"/>
            <a:ext cx="7614144" cy="523220"/>
          </a:xfrm>
          <a:prstGeom prst="rect">
            <a:avLst/>
          </a:prstGeom>
          <a:noFill/>
        </p:spPr>
        <p:txBody>
          <a:bodyPr wrap="square" rtlCol="0">
            <a:spAutoFit/>
          </a:bodyPr>
          <a:lstStyle/>
          <a:p>
            <a:pPr algn="ctr" rtl="0"/>
            <a:r>
              <a:rPr lang="en-US" sz="2800" b="1" dirty="0" err="1">
                <a:solidFill>
                  <a:prstClr val="black">
                    <a:lumMod val="65000"/>
                    <a:lumOff val="35000"/>
                  </a:prstClr>
                </a:solidFill>
                <a:latin typeface="+mj-lt"/>
              </a:rPr>
              <a:t>IDF</a:t>
            </a:r>
            <a:r>
              <a:rPr lang="en-US" sz="2800" b="1" dirty="0">
                <a:solidFill>
                  <a:prstClr val="black">
                    <a:lumMod val="65000"/>
                    <a:lumOff val="35000"/>
                  </a:prstClr>
                </a:solidFill>
                <a:latin typeface="+mj-lt"/>
              </a:rPr>
              <a:t> Trauma registry capture rates (ALS providers) %</a:t>
            </a:r>
            <a:endParaRPr lang="en-IL" sz="2800" b="1" dirty="0">
              <a:solidFill>
                <a:prstClr val="black">
                  <a:lumMod val="65000"/>
                  <a:lumOff val="35000"/>
                </a:prstClr>
              </a:solidFill>
              <a:latin typeface="+mj-lt"/>
            </a:endParaRPr>
          </a:p>
        </p:txBody>
      </p:sp>
      <p:sp>
        <p:nvSpPr>
          <p:cNvPr id="11" name="סימן ''אסור'' 8">
            <a:extLst>
              <a:ext uri="{FF2B5EF4-FFF2-40B4-BE49-F238E27FC236}">
                <a16:creationId xmlns:a16="http://schemas.microsoft.com/office/drawing/2014/main" id="{0AD937D7-F9B9-499D-8275-F6C09A98B8D9}"/>
              </a:ext>
            </a:extLst>
          </p:cNvPr>
          <p:cNvSpPr/>
          <p:nvPr/>
        </p:nvSpPr>
        <p:spPr>
          <a:xfrm rot="15866462">
            <a:off x="9862084" y="4630311"/>
            <a:ext cx="1471334" cy="1444225"/>
          </a:xfrm>
          <a:prstGeom prst="noSmoking">
            <a:avLst/>
          </a:prstGeom>
          <a:pattFill prst="ltHorz">
            <a:fgClr>
              <a:schemeClr val="dk1"/>
            </a:fgClr>
            <a:bgClr>
              <a:schemeClr val="bg1"/>
            </a:bgClr>
          </a:pattFill>
          <a:ln>
            <a:headEnd type="none" w="med" len="med"/>
            <a:tailEnd type="none" w="med" len="med"/>
          </a:ln>
        </p:spPr>
        <p:style>
          <a:lnRef idx="3">
            <a:schemeClr val="lt1"/>
          </a:lnRef>
          <a:fillRef idx="1">
            <a:schemeClr val="dk1"/>
          </a:fillRef>
          <a:effectRef idx="1">
            <a:schemeClr val="dk1"/>
          </a:effectRef>
          <a:fontRef idx="minor">
            <a:schemeClr val="lt1"/>
          </a:fontRef>
        </p:style>
        <p:txBody>
          <a:bodyPr rtlCol="1" anchor="ctr"/>
          <a:lstStyle/>
          <a:p>
            <a:pPr algn="ctr"/>
            <a:endParaRPr lang="he-IL" dirty="0">
              <a:solidFill>
                <a:schemeClr val="tx1"/>
              </a:solidFill>
            </a:endParaRPr>
          </a:p>
        </p:txBody>
      </p:sp>
      <p:sp>
        <p:nvSpPr>
          <p:cNvPr id="12" name="מלבן 9">
            <a:extLst>
              <a:ext uri="{FF2B5EF4-FFF2-40B4-BE49-F238E27FC236}">
                <a16:creationId xmlns:a16="http://schemas.microsoft.com/office/drawing/2014/main" id="{A2BFD925-556A-4D55-8A0B-D353F70A8165}"/>
              </a:ext>
            </a:extLst>
          </p:cNvPr>
          <p:cNvSpPr/>
          <p:nvPr/>
        </p:nvSpPr>
        <p:spPr>
          <a:xfrm rot="18723900">
            <a:off x="9874990" y="4718553"/>
            <a:ext cx="1445522" cy="1077218"/>
          </a:xfrm>
          <a:prstGeom prst="rect">
            <a:avLst/>
          </a:prstGeom>
          <a:noFill/>
        </p:spPr>
        <p:txBody>
          <a:bodyPr wrap="square" lIns="91440" tIns="45720" rIns="91440" bIns="45720">
            <a:spAutoFit/>
          </a:bodyPr>
          <a:lstStyle/>
          <a:p>
            <a:pPr algn="ctr"/>
            <a:r>
              <a:rPr lang="en-US" sz="3200" b="1" dirty="0">
                <a:ln w="0"/>
                <a:solidFill>
                  <a:srgbClr val="FF0000"/>
                </a:solidFill>
                <a:effectLst>
                  <a:outerShdw blurRad="38100" dist="19050" dir="2700000" algn="tl" rotWithShape="0">
                    <a:schemeClr val="dk1">
                      <a:alpha val="40000"/>
                    </a:schemeClr>
                  </a:outerShdw>
                </a:effectLst>
              </a:rPr>
              <a:t>IDF data</a:t>
            </a:r>
            <a:endParaRPr lang="he-IL" sz="3200" b="1"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2789091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8141ECC-6196-4EAC-B07A-DAF24254BA90}"/>
              </a:ext>
            </a:extLst>
          </p:cNvPr>
          <p:cNvSpPr txBox="1">
            <a:spLocks/>
          </p:cNvSpPr>
          <p:nvPr/>
        </p:nvSpPr>
        <p:spPr>
          <a:xfrm>
            <a:off x="2152650" y="115417"/>
            <a:ext cx="7886700" cy="739056"/>
          </a:xfrm>
          <a:prstGeom prst="rect">
            <a:avLst/>
          </a:prstGeom>
        </p:spPr>
        <p:txBody>
          <a:bodyP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 </a:t>
            </a:r>
          </a:p>
        </p:txBody>
      </p:sp>
      <p:pic>
        <p:nvPicPr>
          <p:cNvPr id="2" name="תמונה 1">
            <a:extLst>
              <a:ext uri="{FF2B5EF4-FFF2-40B4-BE49-F238E27FC236}">
                <a16:creationId xmlns:a16="http://schemas.microsoft.com/office/drawing/2014/main" id="{B5246EAE-E6EE-4EC3-82E2-568C8A50959F}"/>
              </a:ext>
            </a:extLst>
          </p:cNvPr>
          <p:cNvPicPr>
            <a:picLocks noChangeAspect="1"/>
          </p:cNvPicPr>
          <p:nvPr/>
        </p:nvPicPr>
        <p:blipFill>
          <a:blip r:embed="rId2"/>
          <a:stretch>
            <a:fillRect/>
          </a:stretch>
        </p:blipFill>
        <p:spPr>
          <a:xfrm>
            <a:off x="2359542" y="513852"/>
            <a:ext cx="7886700" cy="6046511"/>
          </a:xfrm>
          <a:prstGeom prst="rect">
            <a:avLst/>
          </a:prstGeom>
          <a:ln>
            <a:solidFill>
              <a:schemeClr val="tx1"/>
            </a:solidFill>
          </a:ln>
        </p:spPr>
      </p:pic>
      <p:sp>
        <p:nvSpPr>
          <p:cNvPr id="10" name="סימן ''אסור'' 8">
            <a:extLst>
              <a:ext uri="{FF2B5EF4-FFF2-40B4-BE49-F238E27FC236}">
                <a16:creationId xmlns:a16="http://schemas.microsoft.com/office/drawing/2014/main" id="{7BB1B927-8221-4600-9BE5-AA960831EF10}"/>
              </a:ext>
            </a:extLst>
          </p:cNvPr>
          <p:cNvSpPr/>
          <p:nvPr/>
        </p:nvSpPr>
        <p:spPr>
          <a:xfrm rot="15866462">
            <a:off x="420110" y="3893710"/>
            <a:ext cx="1471334" cy="1444225"/>
          </a:xfrm>
          <a:prstGeom prst="noSmoking">
            <a:avLst/>
          </a:prstGeom>
          <a:pattFill prst="ltHorz">
            <a:fgClr>
              <a:schemeClr val="dk1"/>
            </a:fgClr>
            <a:bgClr>
              <a:schemeClr val="bg1"/>
            </a:bgClr>
          </a:pattFill>
          <a:ln>
            <a:headEnd type="none" w="med" len="med"/>
            <a:tailEnd type="none" w="med" len="med"/>
          </a:ln>
        </p:spPr>
        <p:style>
          <a:lnRef idx="3">
            <a:schemeClr val="lt1"/>
          </a:lnRef>
          <a:fillRef idx="1">
            <a:schemeClr val="dk1"/>
          </a:fillRef>
          <a:effectRef idx="1">
            <a:schemeClr val="dk1"/>
          </a:effectRef>
          <a:fontRef idx="minor">
            <a:schemeClr val="lt1"/>
          </a:fontRef>
        </p:style>
        <p:txBody>
          <a:bodyPr rtlCol="1" anchor="ctr"/>
          <a:lstStyle/>
          <a:p>
            <a:pPr algn="ctr"/>
            <a:endParaRPr lang="he-IL" dirty="0">
              <a:solidFill>
                <a:schemeClr val="tx1"/>
              </a:solidFill>
            </a:endParaRPr>
          </a:p>
        </p:txBody>
      </p:sp>
      <p:sp>
        <p:nvSpPr>
          <p:cNvPr id="11" name="מלבן 9">
            <a:extLst>
              <a:ext uri="{FF2B5EF4-FFF2-40B4-BE49-F238E27FC236}">
                <a16:creationId xmlns:a16="http://schemas.microsoft.com/office/drawing/2014/main" id="{8A3E25D7-37F2-4088-83B7-F5B130244E10}"/>
              </a:ext>
            </a:extLst>
          </p:cNvPr>
          <p:cNvSpPr/>
          <p:nvPr/>
        </p:nvSpPr>
        <p:spPr>
          <a:xfrm rot="18723900">
            <a:off x="433017" y="4066913"/>
            <a:ext cx="1445522" cy="1077218"/>
          </a:xfrm>
          <a:prstGeom prst="rect">
            <a:avLst/>
          </a:prstGeom>
          <a:noFill/>
        </p:spPr>
        <p:txBody>
          <a:bodyPr wrap="square" lIns="91440" tIns="45720" rIns="91440" bIns="45720">
            <a:spAutoFit/>
          </a:bodyPr>
          <a:lstStyle/>
          <a:p>
            <a:pPr algn="ctr"/>
            <a:r>
              <a:rPr lang="en-US" sz="3200" b="1" dirty="0">
                <a:ln w="0"/>
                <a:solidFill>
                  <a:srgbClr val="FF0000"/>
                </a:solidFill>
                <a:effectLst>
                  <a:outerShdw blurRad="38100" dist="19050" dir="2700000" algn="tl" rotWithShape="0">
                    <a:schemeClr val="dk1">
                      <a:alpha val="40000"/>
                    </a:schemeClr>
                  </a:outerShdw>
                </a:effectLst>
              </a:rPr>
              <a:t>IDF data</a:t>
            </a:r>
            <a:endParaRPr lang="he-IL" sz="3200" b="1"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5877012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a:extLst>
              <a:ext uri="{FF2B5EF4-FFF2-40B4-BE49-F238E27FC236}">
                <a16:creationId xmlns:a16="http://schemas.microsoft.com/office/drawing/2014/main" id="{3AE63A60-D21F-43B8-9322-4443933D9717}"/>
              </a:ext>
            </a:extLst>
          </p:cNvPr>
          <p:cNvSpPr>
            <a:spLocks noGrp="1"/>
          </p:cNvSpPr>
          <p:nvPr>
            <p:ph type="title"/>
          </p:nvPr>
        </p:nvSpPr>
        <p:spPr>
          <a:xfrm>
            <a:off x="838200" y="-63356"/>
            <a:ext cx="10515600" cy="1325563"/>
          </a:xfrm>
        </p:spPr>
        <p:txBody>
          <a:bodyPr/>
          <a:lstStyle/>
          <a:p>
            <a:pPr algn="ctr" rtl="0"/>
            <a:r>
              <a:rPr lang="en-US" dirty="0"/>
              <a:t>So…..we’re Good!!! </a:t>
            </a:r>
            <a:endParaRPr lang="he-IL" dirty="0"/>
          </a:p>
        </p:txBody>
      </p:sp>
    </p:spTree>
    <p:extLst>
      <p:ext uri="{BB962C8B-B14F-4D97-AF65-F5344CB8AC3E}">
        <p14:creationId xmlns:p14="http://schemas.microsoft.com/office/powerpoint/2010/main" val="574099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a:extLst>
              <a:ext uri="{FF2B5EF4-FFF2-40B4-BE49-F238E27FC236}">
                <a16:creationId xmlns:a16="http://schemas.microsoft.com/office/drawing/2014/main" id="{3AE63A60-D21F-43B8-9322-4443933D9717}"/>
              </a:ext>
            </a:extLst>
          </p:cNvPr>
          <p:cNvSpPr>
            <a:spLocks noGrp="1"/>
          </p:cNvSpPr>
          <p:nvPr>
            <p:ph type="title"/>
          </p:nvPr>
        </p:nvSpPr>
        <p:spPr>
          <a:xfrm>
            <a:off x="838200" y="-63356"/>
            <a:ext cx="10515600" cy="1325563"/>
          </a:xfrm>
        </p:spPr>
        <p:txBody>
          <a:bodyPr/>
          <a:lstStyle/>
          <a:p>
            <a:pPr algn="ctr" rtl="0"/>
            <a:r>
              <a:rPr lang="en-US" dirty="0"/>
              <a:t>We’re Good!!! </a:t>
            </a:r>
            <a:endParaRPr lang="he-IL" dirty="0"/>
          </a:p>
        </p:txBody>
      </p:sp>
      <p:pic>
        <p:nvPicPr>
          <p:cNvPr id="1026" name="Picture 2" descr="×ª××¦××ª ×ª××× × ×¢×××¨ âªsmugâ¬â">
            <a:extLst>
              <a:ext uri="{FF2B5EF4-FFF2-40B4-BE49-F238E27FC236}">
                <a16:creationId xmlns:a16="http://schemas.microsoft.com/office/drawing/2014/main" id="{330E26AE-C1D9-4620-A2FC-D947C5FEF5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992" r="9460"/>
          <a:stretch/>
        </p:blipFill>
        <p:spPr bwMode="auto">
          <a:xfrm>
            <a:off x="893105" y="96115"/>
            <a:ext cx="10460695" cy="6665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414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descr="תמונה שמכילה חוץ, שמים, דשא, הר&#10;&#10;התיאור נוצר באופן אוטומטי">
            <a:extLst>
              <a:ext uri="{FF2B5EF4-FFF2-40B4-BE49-F238E27FC236}">
                <a16:creationId xmlns:a16="http://schemas.microsoft.com/office/drawing/2014/main" id="{3D868FDF-5866-40CC-A06A-E6060722AA03}"/>
              </a:ext>
            </a:extLst>
          </p:cNvPr>
          <p:cNvPicPr>
            <a:picLocks noChangeAspect="1"/>
          </p:cNvPicPr>
          <p:nvPr/>
        </p:nvPicPr>
        <p:blipFill rotWithShape="1">
          <a:blip r:embed="rId2">
            <a:extLst>
              <a:ext uri="{28A0092B-C50C-407E-A947-70E740481C1C}">
                <a14:useLocalDpi xmlns:a14="http://schemas.microsoft.com/office/drawing/2010/main" val="0"/>
              </a:ext>
            </a:extLst>
          </a:blip>
          <a:srcRect t="5568" b="7151"/>
          <a:stretch/>
        </p:blipFill>
        <p:spPr>
          <a:xfrm>
            <a:off x="0" y="0"/>
            <a:ext cx="12192000" cy="6858000"/>
          </a:xfrm>
          <a:prstGeom prst="rect">
            <a:avLst/>
          </a:prstGeom>
        </p:spPr>
      </p:pic>
      <p:sp>
        <p:nvSpPr>
          <p:cNvPr id="2" name="כותרת 1">
            <a:extLst>
              <a:ext uri="{FF2B5EF4-FFF2-40B4-BE49-F238E27FC236}">
                <a16:creationId xmlns:a16="http://schemas.microsoft.com/office/drawing/2014/main" id="{611B8DDE-1BAC-4973-A6B9-2CAF3D7AA517}"/>
              </a:ext>
            </a:extLst>
          </p:cNvPr>
          <p:cNvSpPr>
            <a:spLocks noGrp="1"/>
          </p:cNvSpPr>
          <p:nvPr>
            <p:ph type="title"/>
          </p:nvPr>
        </p:nvSpPr>
        <p:spPr>
          <a:xfrm>
            <a:off x="838200" y="365125"/>
            <a:ext cx="10515600" cy="1325563"/>
          </a:xfrm>
        </p:spPr>
        <p:txBody>
          <a:bodyPr/>
          <a:lstStyle/>
          <a:p>
            <a:pPr algn="ctr" rtl="0"/>
            <a:r>
              <a:rPr lang="en-US" dirty="0"/>
              <a:t>Greetings from the holy land</a:t>
            </a:r>
            <a:endParaRPr lang="he-IL" dirty="0"/>
          </a:p>
        </p:txBody>
      </p:sp>
    </p:spTree>
    <p:extLst>
      <p:ext uri="{BB962C8B-B14F-4D97-AF65-F5344CB8AC3E}">
        <p14:creationId xmlns:p14="http://schemas.microsoft.com/office/powerpoint/2010/main" val="42581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a:extLst>
              <a:ext uri="{FF2B5EF4-FFF2-40B4-BE49-F238E27FC236}">
                <a16:creationId xmlns:a16="http://schemas.microsoft.com/office/drawing/2014/main" id="{3AE63A60-D21F-43B8-9322-4443933D9717}"/>
              </a:ext>
            </a:extLst>
          </p:cNvPr>
          <p:cNvSpPr>
            <a:spLocks noGrp="1"/>
          </p:cNvSpPr>
          <p:nvPr>
            <p:ph type="title"/>
          </p:nvPr>
        </p:nvSpPr>
        <p:spPr>
          <a:xfrm>
            <a:off x="838200" y="-63356"/>
            <a:ext cx="10515600" cy="1325563"/>
          </a:xfrm>
        </p:spPr>
        <p:txBody>
          <a:bodyPr/>
          <a:lstStyle/>
          <a:p>
            <a:pPr algn="ctr" rtl="0"/>
            <a:r>
              <a:rPr lang="en-US" dirty="0"/>
              <a:t>So…..we’re Good!!! </a:t>
            </a:r>
            <a:endParaRPr lang="he-IL" dirty="0"/>
          </a:p>
        </p:txBody>
      </p:sp>
      <p:pic>
        <p:nvPicPr>
          <p:cNvPr id="7" name="Too Sexy For My Shirt (Simpsons Version)">
            <a:hlinkClick r:id="" action="ppaction://media"/>
            <a:extLst>
              <a:ext uri="{FF2B5EF4-FFF2-40B4-BE49-F238E27FC236}">
                <a16:creationId xmlns:a16="http://schemas.microsoft.com/office/drawing/2014/main" id="{702A5E9B-2274-499E-AE3D-E49A9E782672}"/>
              </a:ext>
            </a:extLst>
          </p:cNvPr>
          <p:cNvPicPr>
            <a:picLocks noChangeAspect="1"/>
          </p:cNvPicPr>
          <p:nvPr>
            <a:videoFile r:link="rId1"/>
            <p:extLst>
              <p:ext uri="{DAA4B4D4-6D71-4841-9C94-3DE7FCFB9230}">
                <p14:media xmlns:p14="http://schemas.microsoft.com/office/powerpoint/2010/main" r:embed="rId2">
                  <p14:trim st="86895" end="69797"/>
                  <p14:fade out="12000"/>
                </p14:media>
              </p:ext>
            </p:extLst>
          </p:nvPr>
        </p:nvPicPr>
        <p:blipFill>
          <a:blip r:embed="rId4"/>
          <a:stretch>
            <a:fillRect/>
          </a:stretch>
        </p:blipFill>
        <p:spPr>
          <a:xfrm>
            <a:off x="2698750" y="1518047"/>
            <a:ext cx="6794500" cy="3821906"/>
          </a:xfrm>
          <a:prstGeom prst="rect">
            <a:avLst/>
          </a:prstGeom>
        </p:spPr>
      </p:pic>
    </p:spTree>
    <p:extLst>
      <p:ext uri="{BB962C8B-B14F-4D97-AF65-F5344CB8AC3E}">
        <p14:creationId xmlns:p14="http://schemas.microsoft.com/office/powerpoint/2010/main" val="290774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0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a:extLst>
              <a:ext uri="{FF2B5EF4-FFF2-40B4-BE49-F238E27FC236}">
                <a16:creationId xmlns:a16="http://schemas.microsoft.com/office/drawing/2014/main" id="{3AE63A60-D21F-43B8-9322-4443933D9717}"/>
              </a:ext>
            </a:extLst>
          </p:cNvPr>
          <p:cNvSpPr>
            <a:spLocks noGrp="1"/>
          </p:cNvSpPr>
          <p:nvPr>
            <p:ph type="title"/>
          </p:nvPr>
        </p:nvSpPr>
        <p:spPr>
          <a:xfrm>
            <a:off x="838200" y="-63356"/>
            <a:ext cx="10515600" cy="1325563"/>
          </a:xfrm>
        </p:spPr>
        <p:txBody>
          <a:bodyPr/>
          <a:lstStyle/>
          <a:p>
            <a:pPr algn="ctr"/>
            <a:r>
              <a:rPr lang="en-US" dirty="0"/>
              <a:t>The Bad</a:t>
            </a:r>
            <a:endParaRPr lang="he-IL" dirty="0"/>
          </a:p>
        </p:txBody>
      </p:sp>
      <p:pic>
        <p:nvPicPr>
          <p:cNvPr id="13" name="Picture 2" descr="×ª××¦××ª ×ª××× × ×¢×××¨ âªthe good the bad the uglyâ¬â">
            <a:extLst>
              <a:ext uri="{FF2B5EF4-FFF2-40B4-BE49-F238E27FC236}">
                <a16:creationId xmlns:a16="http://schemas.microsoft.com/office/drawing/2014/main" id="{D546AFF3-C6A5-43EE-BF5E-2064E3206E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033" r="33433"/>
          <a:stretch/>
        </p:blipFill>
        <p:spPr bwMode="auto">
          <a:xfrm>
            <a:off x="4266152" y="1098820"/>
            <a:ext cx="3659695" cy="5456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1202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6605287D-5948-43AD-B681-DA4406DF60BB}"/>
              </a:ext>
            </a:extLst>
          </p:cNvPr>
          <p:cNvPicPr>
            <a:picLocks noChangeAspect="1"/>
          </p:cNvPicPr>
          <p:nvPr/>
        </p:nvPicPr>
        <p:blipFill>
          <a:blip r:embed="rId2"/>
          <a:stretch>
            <a:fillRect/>
          </a:stretch>
        </p:blipFill>
        <p:spPr>
          <a:xfrm>
            <a:off x="2323783" y="667086"/>
            <a:ext cx="7969404" cy="1955726"/>
          </a:xfrm>
          <a:prstGeom prst="rect">
            <a:avLst/>
          </a:prstGeom>
          <a:ln>
            <a:solidFill>
              <a:schemeClr val="tx1"/>
            </a:solidFill>
          </a:ln>
        </p:spPr>
      </p:pic>
      <p:pic>
        <p:nvPicPr>
          <p:cNvPr id="4" name="תמונה 3">
            <a:extLst>
              <a:ext uri="{FF2B5EF4-FFF2-40B4-BE49-F238E27FC236}">
                <a16:creationId xmlns:a16="http://schemas.microsoft.com/office/drawing/2014/main" id="{96F4EFD6-1C1C-44F9-A92E-B06E2F108BA5}"/>
              </a:ext>
            </a:extLst>
          </p:cNvPr>
          <p:cNvPicPr>
            <a:picLocks noChangeAspect="1"/>
          </p:cNvPicPr>
          <p:nvPr/>
        </p:nvPicPr>
        <p:blipFill>
          <a:blip r:embed="rId3"/>
          <a:stretch>
            <a:fillRect/>
          </a:stretch>
        </p:blipFill>
        <p:spPr>
          <a:xfrm>
            <a:off x="2323783" y="2975106"/>
            <a:ext cx="4187811" cy="3230416"/>
          </a:xfrm>
          <a:prstGeom prst="rect">
            <a:avLst/>
          </a:prstGeom>
          <a:ln>
            <a:solidFill>
              <a:schemeClr val="tx1"/>
            </a:solidFill>
          </a:ln>
        </p:spPr>
      </p:pic>
      <p:pic>
        <p:nvPicPr>
          <p:cNvPr id="5" name="תמונה 4">
            <a:extLst>
              <a:ext uri="{FF2B5EF4-FFF2-40B4-BE49-F238E27FC236}">
                <a16:creationId xmlns:a16="http://schemas.microsoft.com/office/drawing/2014/main" id="{29D9E640-9AFD-45EB-89E1-06343275474D}"/>
              </a:ext>
            </a:extLst>
          </p:cNvPr>
          <p:cNvPicPr>
            <a:picLocks noChangeAspect="1"/>
          </p:cNvPicPr>
          <p:nvPr/>
        </p:nvPicPr>
        <p:blipFill>
          <a:blip r:embed="rId4"/>
          <a:stretch>
            <a:fillRect/>
          </a:stretch>
        </p:blipFill>
        <p:spPr>
          <a:xfrm>
            <a:off x="6920677" y="2975106"/>
            <a:ext cx="3372510" cy="3219188"/>
          </a:xfrm>
          <a:prstGeom prst="rect">
            <a:avLst/>
          </a:prstGeom>
          <a:ln>
            <a:solidFill>
              <a:schemeClr val="tx1"/>
            </a:solidFill>
          </a:ln>
        </p:spPr>
      </p:pic>
      <p:sp>
        <p:nvSpPr>
          <p:cNvPr id="2" name="Oval 1">
            <a:extLst>
              <a:ext uri="{FF2B5EF4-FFF2-40B4-BE49-F238E27FC236}">
                <a16:creationId xmlns:a16="http://schemas.microsoft.com/office/drawing/2014/main" id="{9E49DAB7-87BB-48BA-8451-758C0E4A6722}"/>
              </a:ext>
            </a:extLst>
          </p:cNvPr>
          <p:cNvSpPr/>
          <p:nvPr/>
        </p:nvSpPr>
        <p:spPr>
          <a:xfrm>
            <a:off x="8915400" y="4184389"/>
            <a:ext cx="1687023" cy="18415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384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75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7AA12269-5744-41A6-B8E2-5AB06B4259AF}"/>
              </a:ext>
            </a:extLst>
          </p:cNvPr>
          <p:cNvPicPr>
            <a:picLocks noChangeAspect="1"/>
          </p:cNvPicPr>
          <p:nvPr/>
        </p:nvPicPr>
        <p:blipFill>
          <a:blip r:embed="rId2"/>
          <a:stretch>
            <a:fillRect/>
          </a:stretch>
        </p:blipFill>
        <p:spPr>
          <a:xfrm>
            <a:off x="2504321" y="1536160"/>
            <a:ext cx="7183358" cy="1790700"/>
          </a:xfrm>
          <a:prstGeom prst="rect">
            <a:avLst/>
          </a:prstGeom>
          <a:ln>
            <a:solidFill>
              <a:schemeClr val="tx1"/>
            </a:solidFill>
          </a:ln>
        </p:spPr>
      </p:pic>
      <p:pic>
        <p:nvPicPr>
          <p:cNvPr id="7" name="תמונה 6">
            <a:extLst>
              <a:ext uri="{FF2B5EF4-FFF2-40B4-BE49-F238E27FC236}">
                <a16:creationId xmlns:a16="http://schemas.microsoft.com/office/drawing/2014/main" id="{6DDCC9AA-3D7D-4718-B7D9-FEE399FC21AF}"/>
              </a:ext>
            </a:extLst>
          </p:cNvPr>
          <p:cNvPicPr>
            <a:picLocks noChangeAspect="1"/>
          </p:cNvPicPr>
          <p:nvPr/>
        </p:nvPicPr>
        <p:blipFill>
          <a:blip r:embed="rId3"/>
          <a:stretch>
            <a:fillRect/>
          </a:stretch>
        </p:blipFill>
        <p:spPr>
          <a:xfrm>
            <a:off x="981296" y="3689433"/>
            <a:ext cx="10229407" cy="1632407"/>
          </a:xfrm>
          <a:prstGeom prst="rect">
            <a:avLst/>
          </a:prstGeom>
          <a:ln>
            <a:solidFill>
              <a:schemeClr val="tx1"/>
            </a:solidFill>
          </a:ln>
        </p:spPr>
      </p:pic>
    </p:spTree>
    <p:extLst>
      <p:ext uri="{BB962C8B-B14F-4D97-AF65-F5344CB8AC3E}">
        <p14:creationId xmlns:p14="http://schemas.microsoft.com/office/powerpoint/2010/main" val="3873145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ª××¦××ª ×ª××× × ×¢×××¨ âªembarrassedâ¬â">
            <a:extLst>
              <a:ext uri="{FF2B5EF4-FFF2-40B4-BE49-F238E27FC236}">
                <a16:creationId xmlns:a16="http://schemas.microsoft.com/office/drawing/2014/main" id="{FDFB1C2D-1C2F-4DCF-8194-1A585486CA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989740"/>
            <a:ext cx="4878520" cy="4878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7390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ª××× × ×§×©××¨×">
            <a:extLst>
              <a:ext uri="{FF2B5EF4-FFF2-40B4-BE49-F238E27FC236}">
                <a16:creationId xmlns:a16="http://schemas.microsoft.com/office/drawing/2014/main" id="{0C8F2258-357E-47A8-BA71-31140682C3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1003"/>
          <a:stretch/>
        </p:blipFill>
        <p:spPr bwMode="auto">
          <a:xfrm>
            <a:off x="3092981" y="685800"/>
            <a:ext cx="6006037" cy="5506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066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8141ECC-6196-4EAC-B07A-DAF24254BA90}"/>
              </a:ext>
            </a:extLst>
          </p:cNvPr>
          <p:cNvSpPr txBox="1">
            <a:spLocks/>
          </p:cNvSpPr>
          <p:nvPr/>
        </p:nvSpPr>
        <p:spPr>
          <a:xfrm>
            <a:off x="2152650" y="115417"/>
            <a:ext cx="7886700" cy="739056"/>
          </a:xfrm>
          <a:prstGeom prst="rect">
            <a:avLst/>
          </a:prstGeom>
        </p:spPr>
        <p:txBody>
          <a:bodyP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 </a:t>
            </a:r>
          </a:p>
        </p:txBody>
      </p:sp>
      <p:pic>
        <p:nvPicPr>
          <p:cNvPr id="11" name="תמונה 10">
            <a:extLst>
              <a:ext uri="{FF2B5EF4-FFF2-40B4-BE49-F238E27FC236}">
                <a16:creationId xmlns:a16="http://schemas.microsoft.com/office/drawing/2014/main" id="{28BB2130-64A2-4EF8-8970-68750E1334EE}"/>
              </a:ext>
            </a:extLst>
          </p:cNvPr>
          <p:cNvPicPr>
            <a:picLocks noChangeAspect="1"/>
          </p:cNvPicPr>
          <p:nvPr/>
        </p:nvPicPr>
        <p:blipFill>
          <a:blip r:embed="rId2"/>
          <a:stretch>
            <a:fillRect/>
          </a:stretch>
        </p:blipFill>
        <p:spPr>
          <a:xfrm>
            <a:off x="1582762" y="1440980"/>
            <a:ext cx="9026476" cy="4749800"/>
          </a:xfrm>
          <a:prstGeom prst="rect">
            <a:avLst/>
          </a:prstGeom>
        </p:spPr>
      </p:pic>
      <p:sp>
        <p:nvSpPr>
          <p:cNvPr id="8" name="כותרת 3">
            <a:extLst>
              <a:ext uri="{FF2B5EF4-FFF2-40B4-BE49-F238E27FC236}">
                <a16:creationId xmlns:a16="http://schemas.microsoft.com/office/drawing/2014/main" id="{E2D21EF5-22A8-43E6-91D3-06AC8BC516A1}"/>
              </a:ext>
            </a:extLst>
          </p:cNvPr>
          <p:cNvSpPr>
            <a:spLocks noGrp="1"/>
          </p:cNvSpPr>
          <p:nvPr>
            <p:ph type="title"/>
          </p:nvPr>
        </p:nvSpPr>
        <p:spPr>
          <a:xfrm>
            <a:off x="838200" y="-63356"/>
            <a:ext cx="10515600" cy="1325563"/>
          </a:xfrm>
        </p:spPr>
        <p:txBody>
          <a:bodyPr/>
          <a:lstStyle/>
          <a:p>
            <a:pPr algn="ctr"/>
            <a:r>
              <a:rPr lang="en-US" b="1" dirty="0"/>
              <a:t>When do you have to shoot?</a:t>
            </a:r>
            <a:endParaRPr lang="he-IL" b="1" dirty="0"/>
          </a:p>
        </p:txBody>
      </p:sp>
      <p:sp>
        <p:nvSpPr>
          <p:cNvPr id="13" name="סימן ''אסור'' 8">
            <a:extLst>
              <a:ext uri="{FF2B5EF4-FFF2-40B4-BE49-F238E27FC236}">
                <a16:creationId xmlns:a16="http://schemas.microsoft.com/office/drawing/2014/main" id="{28BA5423-696E-4F59-9906-3BB041514166}"/>
              </a:ext>
            </a:extLst>
          </p:cNvPr>
          <p:cNvSpPr/>
          <p:nvPr/>
        </p:nvSpPr>
        <p:spPr>
          <a:xfrm rot="15866462">
            <a:off x="346896" y="5092704"/>
            <a:ext cx="1471334" cy="1444225"/>
          </a:xfrm>
          <a:prstGeom prst="noSmoking">
            <a:avLst/>
          </a:prstGeom>
          <a:pattFill prst="ltHorz">
            <a:fgClr>
              <a:schemeClr val="dk1"/>
            </a:fgClr>
            <a:bgClr>
              <a:schemeClr val="bg1"/>
            </a:bgClr>
          </a:pattFill>
          <a:ln>
            <a:headEnd type="none" w="med" len="med"/>
            <a:tailEnd type="none" w="med" len="med"/>
          </a:ln>
        </p:spPr>
        <p:style>
          <a:lnRef idx="3">
            <a:schemeClr val="lt1"/>
          </a:lnRef>
          <a:fillRef idx="1">
            <a:schemeClr val="dk1"/>
          </a:fillRef>
          <a:effectRef idx="1">
            <a:schemeClr val="dk1"/>
          </a:effectRef>
          <a:fontRef idx="minor">
            <a:schemeClr val="lt1"/>
          </a:fontRef>
        </p:style>
        <p:txBody>
          <a:bodyPr rtlCol="1" anchor="ctr"/>
          <a:lstStyle/>
          <a:p>
            <a:pPr algn="ctr"/>
            <a:endParaRPr lang="he-IL" dirty="0">
              <a:solidFill>
                <a:schemeClr val="tx1"/>
              </a:solidFill>
            </a:endParaRPr>
          </a:p>
        </p:txBody>
      </p:sp>
      <p:sp>
        <p:nvSpPr>
          <p:cNvPr id="14" name="מלבן 9">
            <a:extLst>
              <a:ext uri="{FF2B5EF4-FFF2-40B4-BE49-F238E27FC236}">
                <a16:creationId xmlns:a16="http://schemas.microsoft.com/office/drawing/2014/main" id="{511133C1-27BF-4765-940B-0F7BC6839853}"/>
              </a:ext>
            </a:extLst>
          </p:cNvPr>
          <p:cNvSpPr/>
          <p:nvPr/>
        </p:nvSpPr>
        <p:spPr>
          <a:xfrm rot="18723900">
            <a:off x="359802" y="5180944"/>
            <a:ext cx="1445522" cy="1077218"/>
          </a:xfrm>
          <a:prstGeom prst="rect">
            <a:avLst/>
          </a:prstGeom>
          <a:noFill/>
        </p:spPr>
        <p:txBody>
          <a:bodyPr wrap="square" lIns="91440" tIns="45720" rIns="91440" bIns="45720">
            <a:spAutoFit/>
          </a:bodyPr>
          <a:lstStyle/>
          <a:p>
            <a:pPr algn="ctr"/>
            <a:r>
              <a:rPr lang="en-US" sz="3200" b="1" dirty="0">
                <a:ln w="0"/>
                <a:solidFill>
                  <a:srgbClr val="FF0000"/>
                </a:solidFill>
                <a:effectLst>
                  <a:outerShdw blurRad="38100" dist="19050" dir="2700000" algn="tl" rotWithShape="0">
                    <a:schemeClr val="dk1">
                      <a:alpha val="40000"/>
                    </a:schemeClr>
                  </a:outerShdw>
                </a:effectLst>
              </a:rPr>
              <a:t>IDF data</a:t>
            </a:r>
            <a:endParaRPr lang="he-IL" sz="3200" b="1" cap="none" spc="0"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094413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AFD7722F-43A5-4EF5-AA37-0EB480BE4819}"/>
              </a:ext>
            </a:extLst>
          </p:cNvPr>
          <p:cNvPicPr>
            <a:picLocks noChangeAspect="1"/>
          </p:cNvPicPr>
          <p:nvPr/>
        </p:nvPicPr>
        <p:blipFill>
          <a:blip r:embed="rId2"/>
          <a:stretch>
            <a:fillRect/>
          </a:stretch>
        </p:blipFill>
        <p:spPr>
          <a:xfrm>
            <a:off x="2661114" y="2527300"/>
            <a:ext cx="6047156" cy="4266992"/>
          </a:xfrm>
          <a:prstGeom prst="rect">
            <a:avLst/>
          </a:prstGeom>
        </p:spPr>
      </p:pic>
      <p:pic>
        <p:nvPicPr>
          <p:cNvPr id="3" name="תמונה 2">
            <a:extLst>
              <a:ext uri="{FF2B5EF4-FFF2-40B4-BE49-F238E27FC236}">
                <a16:creationId xmlns:a16="http://schemas.microsoft.com/office/drawing/2014/main" id="{8706ED18-38F5-4776-B48F-88CEBE22BA50}"/>
              </a:ext>
            </a:extLst>
          </p:cNvPr>
          <p:cNvPicPr>
            <a:picLocks noChangeAspect="1"/>
          </p:cNvPicPr>
          <p:nvPr/>
        </p:nvPicPr>
        <p:blipFill>
          <a:blip r:embed="rId3"/>
          <a:stretch>
            <a:fillRect/>
          </a:stretch>
        </p:blipFill>
        <p:spPr>
          <a:xfrm>
            <a:off x="2834046" y="987290"/>
            <a:ext cx="6197667" cy="1325563"/>
          </a:xfrm>
          <a:prstGeom prst="rect">
            <a:avLst/>
          </a:prstGeom>
        </p:spPr>
      </p:pic>
      <p:sp>
        <p:nvSpPr>
          <p:cNvPr id="5" name="Arrow: Right 4">
            <a:extLst>
              <a:ext uri="{FF2B5EF4-FFF2-40B4-BE49-F238E27FC236}">
                <a16:creationId xmlns:a16="http://schemas.microsoft.com/office/drawing/2014/main" id="{E9520582-40A8-4D4B-BC7D-43BBA82D1A4D}"/>
              </a:ext>
            </a:extLst>
          </p:cNvPr>
          <p:cNvSpPr/>
          <p:nvPr/>
        </p:nvSpPr>
        <p:spPr>
          <a:xfrm rot="1102974">
            <a:off x="1002560" y="3727450"/>
            <a:ext cx="1797514" cy="5969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כותרת 3">
            <a:extLst>
              <a:ext uri="{FF2B5EF4-FFF2-40B4-BE49-F238E27FC236}">
                <a16:creationId xmlns:a16="http://schemas.microsoft.com/office/drawing/2014/main" id="{68DB84AE-AD6C-454D-80CC-E6756A709FF0}"/>
              </a:ext>
            </a:extLst>
          </p:cNvPr>
          <p:cNvSpPr>
            <a:spLocks noGrp="1"/>
          </p:cNvSpPr>
          <p:nvPr>
            <p:ph type="title"/>
          </p:nvPr>
        </p:nvSpPr>
        <p:spPr>
          <a:xfrm>
            <a:off x="838200" y="-63356"/>
            <a:ext cx="10515600" cy="1325563"/>
          </a:xfrm>
        </p:spPr>
        <p:txBody>
          <a:bodyPr/>
          <a:lstStyle/>
          <a:p>
            <a:pPr algn="ctr"/>
            <a:r>
              <a:rPr lang="en-US" b="1" dirty="0"/>
              <a:t>What do we shoot?</a:t>
            </a:r>
            <a:endParaRPr lang="he-IL" b="1" dirty="0"/>
          </a:p>
        </p:txBody>
      </p:sp>
    </p:spTree>
    <p:extLst>
      <p:ext uri="{BB962C8B-B14F-4D97-AF65-F5344CB8AC3E}">
        <p14:creationId xmlns:p14="http://schemas.microsoft.com/office/powerpoint/2010/main" val="152287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כותרת 3">
            <a:extLst>
              <a:ext uri="{FF2B5EF4-FFF2-40B4-BE49-F238E27FC236}">
                <a16:creationId xmlns:a16="http://schemas.microsoft.com/office/drawing/2014/main" id="{97670A79-425A-4F88-93E7-660CE36CA9A3}"/>
              </a:ext>
            </a:extLst>
          </p:cNvPr>
          <p:cNvSpPr>
            <a:spLocks noGrp="1"/>
          </p:cNvSpPr>
          <p:nvPr>
            <p:ph type="title"/>
          </p:nvPr>
        </p:nvSpPr>
        <p:spPr>
          <a:xfrm>
            <a:off x="838200" y="-60276"/>
            <a:ext cx="10515600" cy="1325563"/>
          </a:xfrm>
        </p:spPr>
        <p:txBody>
          <a:bodyPr/>
          <a:lstStyle/>
          <a:p>
            <a:pPr algn="ctr"/>
            <a:r>
              <a:rPr lang="en-US" b="1" dirty="0"/>
              <a:t>Can we shoot??</a:t>
            </a:r>
            <a:endParaRPr lang="he-IL" b="1" dirty="0"/>
          </a:p>
        </p:txBody>
      </p:sp>
      <p:pic>
        <p:nvPicPr>
          <p:cNvPr id="2" name="תמונה 1">
            <a:extLst>
              <a:ext uri="{FF2B5EF4-FFF2-40B4-BE49-F238E27FC236}">
                <a16:creationId xmlns:a16="http://schemas.microsoft.com/office/drawing/2014/main" id="{E81B8249-82FC-4585-9A45-835AA46AC33F}"/>
              </a:ext>
            </a:extLst>
          </p:cNvPr>
          <p:cNvPicPr>
            <a:picLocks noChangeAspect="1"/>
          </p:cNvPicPr>
          <p:nvPr/>
        </p:nvPicPr>
        <p:blipFill>
          <a:blip r:embed="rId3"/>
          <a:stretch>
            <a:fillRect/>
          </a:stretch>
        </p:blipFill>
        <p:spPr>
          <a:xfrm>
            <a:off x="3802966" y="2579268"/>
            <a:ext cx="5461177" cy="3578339"/>
          </a:xfrm>
          <a:prstGeom prst="rect">
            <a:avLst/>
          </a:prstGeom>
        </p:spPr>
      </p:pic>
      <p:sp>
        <p:nvSpPr>
          <p:cNvPr id="10" name="אליפסה 9">
            <a:extLst>
              <a:ext uri="{FF2B5EF4-FFF2-40B4-BE49-F238E27FC236}">
                <a16:creationId xmlns:a16="http://schemas.microsoft.com/office/drawing/2014/main" id="{E74EDDED-27C6-4BFF-9022-1F3A60BD4419}"/>
              </a:ext>
            </a:extLst>
          </p:cNvPr>
          <p:cNvSpPr/>
          <p:nvPr/>
        </p:nvSpPr>
        <p:spPr>
          <a:xfrm>
            <a:off x="3416301" y="3200400"/>
            <a:ext cx="3860800" cy="12600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649924DD-A89B-4246-8365-2B977CEF0EAB}"/>
              </a:ext>
            </a:extLst>
          </p:cNvPr>
          <p:cNvPicPr>
            <a:picLocks noChangeAspect="1"/>
          </p:cNvPicPr>
          <p:nvPr/>
        </p:nvPicPr>
        <p:blipFill>
          <a:blip r:embed="rId4"/>
          <a:stretch>
            <a:fillRect/>
          </a:stretch>
        </p:blipFill>
        <p:spPr>
          <a:xfrm>
            <a:off x="2481940" y="1137495"/>
            <a:ext cx="8346755" cy="1260003"/>
          </a:xfrm>
          <a:prstGeom prst="rect">
            <a:avLst/>
          </a:prstGeom>
        </p:spPr>
      </p:pic>
    </p:spTree>
    <p:extLst>
      <p:ext uri="{BB962C8B-B14F-4D97-AF65-F5344CB8AC3E}">
        <p14:creationId xmlns:p14="http://schemas.microsoft.com/office/powerpoint/2010/main" val="41902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כותרת 3">
            <a:extLst>
              <a:ext uri="{FF2B5EF4-FFF2-40B4-BE49-F238E27FC236}">
                <a16:creationId xmlns:a16="http://schemas.microsoft.com/office/drawing/2014/main" id="{97670A79-425A-4F88-93E7-660CE36CA9A3}"/>
              </a:ext>
            </a:extLst>
          </p:cNvPr>
          <p:cNvSpPr>
            <a:spLocks noGrp="1"/>
          </p:cNvSpPr>
          <p:nvPr>
            <p:ph type="title"/>
          </p:nvPr>
        </p:nvSpPr>
        <p:spPr>
          <a:xfrm>
            <a:off x="838200" y="-60276"/>
            <a:ext cx="10515600" cy="1325563"/>
          </a:xfrm>
        </p:spPr>
        <p:txBody>
          <a:bodyPr/>
          <a:lstStyle/>
          <a:p>
            <a:pPr algn="ctr"/>
            <a:r>
              <a:rPr lang="en-US" b="1" dirty="0"/>
              <a:t>Can we shoot??</a:t>
            </a:r>
            <a:endParaRPr lang="he-IL" b="1" dirty="0"/>
          </a:p>
        </p:txBody>
      </p:sp>
      <p:pic>
        <p:nvPicPr>
          <p:cNvPr id="2" name="Picture 1">
            <a:extLst>
              <a:ext uri="{FF2B5EF4-FFF2-40B4-BE49-F238E27FC236}">
                <a16:creationId xmlns:a16="http://schemas.microsoft.com/office/drawing/2014/main" id="{06058962-96DA-4A12-AA33-AA8BD5C9B057}"/>
              </a:ext>
            </a:extLst>
          </p:cNvPr>
          <p:cNvPicPr>
            <a:picLocks noChangeAspect="1"/>
          </p:cNvPicPr>
          <p:nvPr/>
        </p:nvPicPr>
        <p:blipFill>
          <a:blip r:embed="rId3"/>
          <a:stretch>
            <a:fillRect/>
          </a:stretch>
        </p:blipFill>
        <p:spPr>
          <a:xfrm>
            <a:off x="838200" y="1104875"/>
            <a:ext cx="10689484" cy="1325564"/>
          </a:xfrm>
          <a:prstGeom prst="rect">
            <a:avLst/>
          </a:prstGeom>
        </p:spPr>
      </p:pic>
      <p:pic>
        <p:nvPicPr>
          <p:cNvPr id="3" name="Picture 2">
            <a:extLst>
              <a:ext uri="{FF2B5EF4-FFF2-40B4-BE49-F238E27FC236}">
                <a16:creationId xmlns:a16="http://schemas.microsoft.com/office/drawing/2014/main" id="{011422CF-85B4-442E-82F4-7B91CBE5A7EB}"/>
              </a:ext>
            </a:extLst>
          </p:cNvPr>
          <p:cNvPicPr>
            <a:picLocks noChangeAspect="1"/>
          </p:cNvPicPr>
          <p:nvPr/>
        </p:nvPicPr>
        <p:blipFill>
          <a:blip r:embed="rId4"/>
          <a:stretch>
            <a:fillRect/>
          </a:stretch>
        </p:blipFill>
        <p:spPr>
          <a:xfrm>
            <a:off x="3276600" y="2680017"/>
            <a:ext cx="5638800" cy="3895725"/>
          </a:xfrm>
          <a:prstGeom prst="rect">
            <a:avLst/>
          </a:prstGeom>
          <a:ln>
            <a:solidFill>
              <a:schemeClr val="accent1">
                <a:shade val="50000"/>
              </a:schemeClr>
            </a:solidFill>
          </a:ln>
        </p:spPr>
      </p:pic>
      <p:sp>
        <p:nvSpPr>
          <p:cNvPr id="8" name="אליפסה 7">
            <a:extLst>
              <a:ext uri="{FF2B5EF4-FFF2-40B4-BE49-F238E27FC236}">
                <a16:creationId xmlns:a16="http://schemas.microsoft.com/office/drawing/2014/main" id="{D4C18E13-68C8-41B8-AC49-75DFCC4EF893}"/>
              </a:ext>
            </a:extLst>
          </p:cNvPr>
          <p:cNvSpPr/>
          <p:nvPr/>
        </p:nvSpPr>
        <p:spPr>
          <a:xfrm>
            <a:off x="2696754" y="4504737"/>
            <a:ext cx="3399246" cy="5791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אליפסה 7">
            <a:extLst>
              <a:ext uri="{FF2B5EF4-FFF2-40B4-BE49-F238E27FC236}">
                <a16:creationId xmlns:a16="http://schemas.microsoft.com/office/drawing/2014/main" id="{85D55FB4-09EF-4EB0-ABB7-8DBD18296833}"/>
              </a:ext>
            </a:extLst>
          </p:cNvPr>
          <p:cNvSpPr/>
          <p:nvPr/>
        </p:nvSpPr>
        <p:spPr>
          <a:xfrm>
            <a:off x="5090160" y="5043875"/>
            <a:ext cx="1005840" cy="5791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58775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E5194ED-7C43-4A90-A20E-895A9180CD45}"/>
              </a:ext>
            </a:extLst>
          </p:cNvPr>
          <p:cNvSpPr>
            <a:spLocks noGrp="1"/>
          </p:cNvSpPr>
          <p:nvPr>
            <p:ph type="ctrTitle"/>
          </p:nvPr>
        </p:nvSpPr>
        <p:spPr>
          <a:xfrm>
            <a:off x="1524000" y="1565423"/>
            <a:ext cx="9144000" cy="2387600"/>
          </a:xfrm>
        </p:spPr>
        <p:txBody>
          <a:bodyPr>
            <a:normAutofit fontScale="90000"/>
          </a:bodyPr>
          <a:lstStyle/>
          <a:p>
            <a:r>
              <a:rPr lang="en-US" dirty="0"/>
              <a:t>Challenges in the implementation of RDCR </a:t>
            </a:r>
            <a:br>
              <a:rPr lang="en-US" dirty="0"/>
            </a:br>
            <a:endParaRPr lang="he-IL" dirty="0"/>
          </a:p>
        </p:txBody>
      </p:sp>
    </p:spTree>
    <p:extLst>
      <p:ext uri="{BB962C8B-B14F-4D97-AF65-F5344CB8AC3E}">
        <p14:creationId xmlns:p14="http://schemas.microsoft.com/office/powerpoint/2010/main" val="24628355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a:extLst>
              <a:ext uri="{FF2B5EF4-FFF2-40B4-BE49-F238E27FC236}">
                <a16:creationId xmlns:a16="http://schemas.microsoft.com/office/drawing/2014/main" id="{3AE63A60-D21F-43B8-9322-4443933D9717}"/>
              </a:ext>
            </a:extLst>
          </p:cNvPr>
          <p:cNvSpPr>
            <a:spLocks noGrp="1"/>
          </p:cNvSpPr>
          <p:nvPr>
            <p:ph type="title"/>
          </p:nvPr>
        </p:nvSpPr>
        <p:spPr>
          <a:xfrm>
            <a:off x="838200" y="-63356"/>
            <a:ext cx="10515600" cy="1325563"/>
          </a:xfrm>
        </p:spPr>
        <p:txBody>
          <a:bodyPr/>
          <a:lstStyle/>
          <a:p>
            <a:pPr algn="ctr"/>
            <a:r>
              <a:rPr lang="en-US" dirty="0"/>
              <a:t>The Ugly</a:t>
            </a:r>
            <a:endParaRPr lang="he-IL" dirty="0"/>
          </a:p>
        </p:txBody>
      </p:sp>
      <p:pic>
        <p:nvPicPr>
          <p:cNvPr id="5" name="Picture 2" descr="×ª××¦××ª ×ª××× × ×¢×××¨ âªthe good the bad the uglyâ¬â">
            <a:extLst>
              <a:ext uri="{FF2B5EF4-FFF2-40B4-BE49-F238E27FC236}">
                <a16:creationId xmlns:a16="http://schemas.microsoft.com/office/drawing/2014/main" id="{45A964CF-B68A-4847-9BAC-6BB9CED457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801"/>
          <a:stretch/>
        </p:blipFill>
        <p:spPr bwMode="auto">
          <a:xfrm>
            <a:off x="4548554" y="1394241"/>
            <a:ext cx="3094891" cy="4661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703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6A433-C028-49EC-B433-F1BD883E3931}"/>
              </a:ext>
            </a:extLst>
          </p:cNvPr>
          <p:cNvSpPr>
            <a:spLocks noGrp="1"/>
          </p:cNvSpPr>
          <p:nvPr>
            <p:ph type="title"/>
          </p:nvPr>
        </p:nvSpPr>
        <p:spPr>
          <a:xfrm>
            <a:off x="838200" y="-220664"/>
            <a:ext cx="10515600" cy="1325563"/>
          </a:xfrm>
        </p:spPr>
        <p:txBody>
          <a:bodyPr/>
          <a:lstStyle/>
          <a:p>
            <a:pPr algn="ctr" rtl="0"/>
            <a:r>
              <a:rPr lang="en-US" b="1" dirty="0"/>
              <a:t>Our state- of- the- art arsenal:</a:t>
            </a:r>
          </a:p>
        </p:txBody>
      </p:sp>
      <p:pic>
        <p:nvPicPr>
          <p:cNvPr id="1026" name="Picture 2" descr="×ª××¦××ª ×ª××× × ×¢×××¨ âªcat tourniquetâ¬â">
            <a:extLst>
              <a:ext uri="{FF2B5EF4-FFF2-40B4-BE49-F238E27FC236}">
                <a16:creationId xmlns:a16="http://schemas.microsoft.com/office/drawing/2014/main" id="{FA30596B-9F5F-4922-913F-0AEB4F6661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0457" y="982060"/>
            <a:ext cx="1693644" cy="169364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ª××¦××ª ×ª××× × ×¢×××¨ âªbloodâ¬â">
            <a:extLst>
              <a:ext uri="{FF2B5EF4-FFF2-40B4-BE49-F238E27FC236}">
                <a16:creationId xmlns:a16="http://schemas.microsoft.com/office/drawing/2014/main" id="{72D5F07D-9466-4A99-86AF-8107B090FD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313858">
            <a:off x="3873120" y="1483719"/>
            <a:ext cx="2119619" cy="141307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ª××¦××ª ×ª××× × ×¢×××¨ âªreboaâ¬â">
            <a:extLst>
              <a:ext uri="{FF2B5EF4-FFF2-40B4-BE49-F238E27FC236}">
                <a16:creationId xmlns:a16="http://schemas.microsoft.com/office/drawing/2014/main" id="{B992D499-2AFE-48A5-942C-0F5767CCFF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709" y="1162415"/>
            <a:ext cx="1656574" cy="151156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ª××¦××ª ×ª××× × ×¢×××¨ âªcombat gauzeâ¬â">
            <a:extLst>
              <a:ext uri="{FF2B5EF4-FFF2-40B4-BE49-F238E27FC236}">
                <a16:creationId xmlns:a16="http://schemas.microsoft.com/office/drawing/2014/main" id="{7CC7C3A0-182C-43A0-B6F0-F41677029B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5218" y="4397981"/>
            <a:ext cx="2279662" cy="2279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5425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ª××¦××ª ×ª××× × ×¢×××¨ âªcat tourniquetâ¬â">
            <a:extLst>
              <a:ext uri="{FF2B5EF4-FFF2-40B4-BE49-F238E27FC236}">
                <a16:creationId xmlns:a16="http://schemas.microsoft.com/office/drawing/2014/main" id="{FA30596B-9F5F-4922-913F-0AEB4F6661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0457" y="982060"/>
            <a:ext cx="1693644" cy="16936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ª××¦××ª ×ª××× × ×¢×××¨ âªold tourniquetâ¬â">
            <a:extLst>
              <a:ext uri="{FF2B5EF4-FFF2-40B4-BE49-F238E27FC236}">
                <a16:creationId xmlns:a16="http://schemas.microsoft.com/office/drawing/2014/main" id="{B471B05A-6C9D-4BE0-9612-C5494313C8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4101" y="865328"/>
            <a:ext cx="1695855" cy="192710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a:extLst>
              <a:ext uri="{FF2B5EF4-FFF2-40B4-BE49-F238E27FC236}">
                <a16:creationId xmlns:a16="http://schemas.microsoft.com/office/drawing/2014/main" id="{036F7F10-E1D0-4C6C-A565-D8CB6832F11C}"/>
              </a:ext>
            </a:extLst>
          </p:cNvPr>
          <p:cNvSpPr/>
          <p:nvPr/>
        </p:nvSpPr>
        <p:spPr>
          <a:xfrm>
            <a:off x="9066632" y="3103131"/>
            <a:ext cx="2579398" cy="461665"/>
          </a:xfrm>
          <a:prstGeom prst="rect">
            <a:avLst/>
          </a:prstGeom>
        </p:spPr>
        <p:txBody>
          <a:bodyPr wrap="square">
            <a:spAutoFit/>
          </a:bodyPr>
          <a:lstStyle/>
          <a:p>
            <a:pPr algn="ctr" rtl="0"/>
            <a:r>
              <a:rPr lang="en-US" sz="2400" b="1" dirty="0">
                <a:ln w="0"/>
                <a:solidFill>
                  <a:srgbClr val="FF0000"/>
                </a:solidFill>
                <a:effectLst>
                  <a:outerShdw blurRad="38100" dist="19050" dir="2700000" algn="tl" rotWithShape="0">
                    <a:schemeClr val="dk1">
                      <a:alpha val="40000"/>
                    </a:schemeClr>
                  </a:outerShdw>
                </a:effectLst>
              </a:rPr>
              <a:t>2000+ years</a:t>
            </a:r>
            <a:endParaRPr lang="he-IL" sz="2400" b="1" dirty="0">
              <a:ln w="0"/>
              <a:solidFill>
                <a:srgbClr val="FF0000"/>
              </a:solidFill>
              <a:effectLst>
                <a:outerShdw blurRad="38100" dist="19050" dir="2700000" algn="tl" rotWithShape="0">
                  <a:schemeClr val="dk1">
                    <a:alpha val="40000"/>
                  </a:schemeClr>
                </a:outerShdw>
              </a:effectLst>
            </a:endParaRPr>
          </a:p>
        </p:txBody>
      </p:sp>
      <p:pic>
        <p:nvPicPr>
          <p:cNvPr id="1030" name="Picture 6" descr="×ª××¦××ª ×ª××× × ×¢×××¨ âªbloodâ¬â">
            <a:extLst>
              <a:ext uri="{FF2B5EF4-FFF2-40B4-BE49-F238E27FC236}">
                <a16:creationId xmlns:a16="http://schemas.microsoft.com/office/drawing/2014/main" id="{72D5F07D-9466-4A99-86AF-8107B090FD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313858">
            <a:off x="3873120" y="1483719"/>
            <a:ext cx="2119619" cy="141307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ª××¦××ª ×ª××× × ×¢×××¨ âªblood historyâ¬â">
            <a:extLst>
              <a:ext uri="{FF2B5EF4-FFF2-40B4-BE49-F238E27FC236}">
                <a16:creationId xmlns:a16="http://schemas.microsoft.com/office/drawing/2014/main" id="{898843A1-A7BF-42E0-A102-586016CACF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2529" y="994273"/>
            <a:ext cx="2476500" cy="18478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C2E4CF2D-AEA8-4B88-B04B-BCEB1359D4D9}"/>
              </a:ext>
            </a:extLst>
          </p:cNvPr>
          <p:cNvSpPr/>
          <p:nvPr/>
        </p:nvSpPr>
        <p:spPr>
          <a:xfrm>
            <a:off x="5009228" y="3103131"/>
            <a:ext cx="2579398" cy="461665"/>
          </a:xfrm>
          <a:prstGeom prst="rect">
            <a:avLst/>
          </a:prstGeom>
        </p:spPr>
        <p:txBody>
          <a:bodyPr wrap="square">
            <a:spAutoFit/>
          </a:bodyPr>
          <a:lstStyle/>
          <a:p>
            <a:pPr algn="ctr"/>
            <a:r>
              <a:rPr lang="en-US" sz="2400" b="1" dirty="0">
                <a:ln w="0"/>
                <a:solidFill>
                  <a:srgbClr val="FF0000"/>
                </a:solidFill>
                <a:effectLst>
                  <a:outerShdw blurRad="38100" dist="19050" dir="2700000" algn="tl" rotWithShape="0">
                    <a:schemeClr val="dk1">
                      <a:alpha val="40000"/>
                    </a:schemeClr>
                  </a:outerShdw>
                </a:effectLst>
              </a:rPr>
              <a:t>100 years</a:t>
            </a:r>
            <a:endParaRPr lang="he-IL" sz="2400" b="1" dirty="0">
              <a:ln w="0"/>
              <a:solidFill>
                <a:srgbClr val="FF0000"/>
              </a:solidFill>
              <a:effectLst>
                <a:outerShdw blurRad="38100" dist="19050" dir="2700000" algn="tl" rotWithShape="0">
                  <a:schemeClr val="dk1">
                    <a:alpha val="40000"/>
                  </a:schemeClr>
                </a:outerShdw>
              </a:effectLst>
            </a:endParaRPr>
          </a:p>
        </p:txBody>
      </p:sp>
      <p:pic>
        <p:nvPicPr>
          <p:cNvPr id="1034" name="Picture 10" descr="Hughes' original balloon catheter for aortic occlusion, compliments of the US Army Medical Department's Office of Medical History. (http://history.amedd.army.mil/booksdocs/korea/Vol3-BattleCasualties/Chap03.html)">
            <a:extLst>
              <a:ext uri="{FF2B5EF4-FFF2-40B4-BE49-F238E27FC236}">
                <a16:creationId xmlns:a16="http://schemas.microsoft.com/office/drawing/2014/main" id="{A809C12F-6140-49C5-80E7-92D2C81CE8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6564" y="1162416"/>
            <a:ext cx="1891907" cy="151156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ª××¦××ª ×ª××× × ×¢×××¨ âªreboaâ¬â">
            <a:extLst>
              <a:ext uri="{FF2B5EF4-FFF2-40B4-BE49-F238E27FC236}">
                <a16:creationId xmlns:a16="http://schemas.microsoft.com/office/drawing/2014/main" id="{B992D499-2AFE-48A5-942C-0F5767CCFF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0709" y="1162415"/>
            <a:ext cx="1656574" cy="151156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5">
            <a:extLst>
              <a:ext uri="{FF2B5EF4-FFF2-40B4-BE49-F238E27FC236}">
                <a16:creationId xmlns:a16="http://schemas.microsoft.com/office/drawing/2014/main" id="{7980E991-D8D0-40CC-A0AF-C80F564678A4}"/>
              </a:ext>
            </a:extLst>
          </p:cNvPr>
          <p:cNvSpPr/>
          <p:nvPr/>
        </p:nvSpPr>
        <p:spPr>
          <a:xfrm>
            <a:off x="517584" y="3103130"/>
            <a:ext cx="2579398" cy="461665"/>
          </a:xfrm>
          <a:prstGeom prst="rect">
            <a:avLst/>
          </a:prstGeom>
        </p:spPr>
        <p:txBody>
          <a:bodyPr wrap="square">
            <a:spAutoFit/>
          </a:bodyPr>
          <a:lstStyle/>
          <a:p>
            <a:pPr algn="ctr"/>
            <a:r>
              <a:rPr lang="en-US" sz="2400" b="1" dirty="0">
                <a:ln w="0"/>
                <a:solidFill>
                  <a:srgbClr val="FF0000"/>
                </a:solidFill>
                <a:effectLst>
                  <a:outerShdw blurRad="38100" dist="19050" dir="2700000" algn="tl" rotWithShape="0">
                    <a:schemeClr val="dk1">
                      <a:alpha val="40000"/>
                    </a:schemeClr>
                  </a:outerShdw>
                </a:effectLst>
              </a:rPr>
              <a:t>50 years</a:t>
            </a:r>
            <a:endParaRPr lang="he-IL" sz="2400" b="1" dirty="0">
              <a:ln w="0"/>
              <a:solidFill>
                <a:srgbClr val="FF0000"/>
              </a:solidFill>
              <a:effectLst>
                <a:outerShdw blurRad="38100" dist="19050" dir="2700000" algn="tl" rotWithShape="0">
                  <a:schemeClr val="dk1">
                    <a:alpha val="40000"/>
                  </a:schemeClr>
                </a:outerShdw>
              </a:effectLst>
            </a:endParaRPr>
          </a:p>
        </p:txBody>
      </p:sp>
      <p:pic>
        <p:nvPicPr>
          <p:cNvPr id="1038" name="Picture 14" descr="×ª××¦××ª ×ª××× × ×¢×××¨ âªcombat gauzeâ¬â">
            <a:extLst>
              <a:ext uri="{FF2B5EF4-FFF2-40B4-BE49-F238E27FC236}">
                <a16:creationId xmlns:a16="http://schemas.microsoft.com/office/drawing/2014/main" id="{7CC7C3A0-182C-43A0-B6F0-F41677029B5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25218" y="4397981"/>
            <a:ext cx="2279662" cy="227966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5">
            <a:extLst>
              <a:ext uri="{FF2B5EF4-FFF2-40B4-BE49-F238E27FC236}">
                <a16:creationId xmlns:a16="http://schemas.microsoft.com/office/drawing/2014/main" id="{68813540-C8B6-403F-AB31-31B4927E0170}"/>
              </a:ext>
            </a:extLst>
          </p:cNvPr>
          <p:cNvSpPr/>
          <p:nvPr/>
        </p:nvSpPr>
        <p:spPr>
          <a:xfrm>
            <a:off x="5039078" y="4907316"/>
            <a:ext cx="2860583" cy="461665"/>
          </a:xfrm>
          <a:prstGeom prst="rect">
            <a:avLst/>
          </a:prstGeom>
        </p:spPr>
        <p:txBody>
          <a:bodyPr wrap="square">
            <a:spAutoFit/>
          </a:bodyPr>
          <a:lstStyle/>
          <a:p>
            <a:pPr algn="ctr"/>
            <a:r>
              <a:rPr lang="en-US" sz="2400" b="1" dirty="0">
                <a:ln w="0"/>
                <a:solidFill>
                  <a:srgbClr val="FF0000"/>
                </a:solidFill>
                <a:effectLst>
                  <a:outerShdw blurRad="38100" dist="19050" dir="2700000" algn="tl" rotWithShape="0">
                    <a:schemeClr val="dk1">
                      <a:alpha val="40000"/>
                    </a:schemeClr>
                  </a:outerShdw>
                </a:effectLst>
              </a:rPr>
              <a:t>15 years</a:t>
            </a:r>
            <a:endParaRPr lang="he-IL" sz="2400" b="1" dirty="0">
              <a:ln w="0"/>
              <a:solidFill>
                <a:srgbClr val="FF000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7352167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a:extLst>
              <a:ext uri="{FF2B5EF4-FFF2-40B4-BE49-F238E27FC236}">
                <a16:creationId xmlns:a16="http://schemas.microsoft.com/office/drawing/2014/main" id="{3AE63A60-D21F-43B8-9322-4443933D9717}"/>
              </a:ext>
            </a:extLst>
          </p:cNvPr>
          <p:cNvSpPr>
            <a:spLocks noGrp="1"/>
          </p:cNvSpPr>
          <p:nvPr>
            <p:ph type="title"/>
          </p:nvPr>
        </p:nvSpPr>
        <p:spPr>
          <a:xfrm>
            <a:off x="838200" y="150737"/>
            <a:ext cx="10515600" cy="1325563"/>
          </a:xfrm>
        </p:spPr>
        <p:txBody>
          <a:bodyPr/>
          <a:lstStyle/>
          <a:p>
            <a:pPr algn="ctr"/>
            <a:r>
              <a:rPr lang="en-US" dirty="0"/>
              <a:t>What about the progress we’ve made over the last decade?</a:t>
            </a:r>
            <a:endParaRPr lang="he-IL" dirty="0"/>
          </a:p>
        </p:txBody>
      </p:sp>
      <p:sp>
        <p:nvSpPr>
          <p:cNvPr id="2" name="Content Placeholder 1">
            <a:extLst>
              <a:ext uri="{FF2B5EF4-FFF2-40B4-BE49-F238E27FC236}">
                <a16:creationId xmlns:a16="http://schemas.microsoft.com/office/drawing/2014/main" id="{2FA9F389-F9A2-468F-9430-0CDE3110506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9289021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a:extLst>
              <a:ext uri="{FF2B5EF4-FFF2-40B4-BE49-F238E27FC236}">
                <a16:creationId xmlns:a16="http://schemas.microsoft.com/office/drawing/2014/main" id="{3AE63A60-D21F-43B8-9322-4443933D9717}"/>
              </a:ext>
            </a:extLst>
          </p:cNvPr>
          <p:cNvSpPr>
            <a:spLocks noGrp="1"/>
          </p:cNvSpPr>
          <p:nvPr>
            <p:ph type="title"/>
          </p:nvPr>
        </p:nvSpPr>
        <p:spPr>
          <a:xfrm>
            <a:off x="838200" y="-63356"/>
            <a:ext cx="10515600" cy="1325563"/>
          </a:xfrm>
        </p:spPr>
        <p:txBody>
          <a:bodyPr/>
          <a:lstStyle/>
          <a:p>
            <a:pPr algn="ctr"/>
            <a:r>
              <a:rPr lang="en-US" dirty="0"/>
              <a:t>New? More of the same?</a:t>
            </a:r>
            <a:endParaRPr lang="he-IL" dirty="0"/>
          </a:p>
        </p:txBody>
      </p:sp>
      <p:pic>
        <p:nvPicPr>
          <p:cNvPr id="10" name="Content Placeholder 9" descr="C:\Users\Avishai\Desktop\unnamed (1).jpg">
            <a:extLst>
              <a:ext uri="{FF2B5EF4-FFF2-40B4-BE49-F238E27FC236}">
                <a16:creationId xmlns:a16="http://schemas.microsoft.com/office/drawing/2014/main" id="{9523AD4C-8BEF-4AC0-9D03-79CB09BA9D23}"/>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412882" y="1868564"/>
            <a:ext cx="5433383" cy="453223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4.bp.blogspot.com/-Od8L-DpB_n8/TWRBwsxPJcI/AAAAAAAAAD4/Y-bYdGHGjDI/s1600/posterfinal.gif">
            <a:extLst>
              <a:ext uri="{FF2B5EF4-FFF2-40B4-BE49-F238E27FC236}">
                <a16:creationId xmlns:a16="http://schemas.microsoft.com/office/drawing/2014/main" id="{6632F129-D58E-4462-B7FB-6970ECB6DC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99" t="6666" r="9033" b="22778"/>
          <a:stretch/>
        </p:blipFill>
        <p:spPr bwMode="auto">
          <a:xfrm>
            <a:off x="7454900" y="1868563"/>
            <a:ext cx="3898900" cy="483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3802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E61E4-FDD8-4843-892B-D1263DA973BC}"/>
              </a:ext>
            </a:extLst>
          </p:cNvPr>
          <p:cNvSpPr>
            <a:spLocks noGrp="1"/>
          </p:cNvSpPr>
          <p:nvPr>
            <p:ph type="title"/>
          </p:nvPr>
        </p:nvSpPr>
        <p:spPr/>
        <p:txBody>
          <a:bodyPr/>
          <a:lstStyle/>
          <a:p>
            <a:pPr algn="ctr"/>
            <a:r>
              <a:rPr lang="en-US" dirty="0"/>
              <a:t>Let me take you back to 2010…</a:t>
            </a:r>
          </a:p>
        </p:txBody>
      </p:sp>
      <p:pic>
        <p:nvPicPr>
          <p:cNvPr id="8" name="Picture 2" descr="×ª××¦××ª ×ª××× × ×¢×××¨ âªsmart phones in 2009â¬â">
            <a:extLst>
              <a:ext uri="{FF2B5EF4-FFF2-40B4-BE49-F238E27FC236}">
                <a16:creationId xmlns:a16="http://schemas.microsoft.com/office/drawing/2014/main" id="{CE946D3F-9F63-43F2-B613-3CB34467AA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0422" y="1690688"/>
            <a:ext cx="3951156" cy="440149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98FB76D4-98EA-4EA0-8113-CDE31EEDA7EA}"/>
              </a:ext>
            </a:extLst>
          </p:cNvPr>
          <p:cNvSpPr/>
          <p:nvPr/>
        </p:nvSpPr>
        <p:spPr>
          <a:xfrm rot="821349">
            <a:off x="8306119" y="3568269"/>
            <a:ext cx="3864286" cy="646331"/>
          </a:xfrm>
          <a:prstGeom prst="rect">
            <a:avLst/>
          </a:prstGeom>
          <a:ln>
            <a:solidFill>
              <a:schemeClr val="accent1">
                <a:shade val="50000"/>
              </a:schemeClr>
            </a:solidFill>
          </a:ln>
        </p:spPr>
        <p:txBody>
          <a:bodyPr wrap="square">
            <a:spAutoFit/>
          </a:bodyPr>
          <a:lstStyle/>
          <a:p>
            <a:pPr algn="ctr"/>
            <a:r>
              <a:rPr lang="en-US" dirty="0"/>
              <a:t>The iPhone had a market share </a:t>
            </a:r>
          </a:p>
          <a:p>
            <a:pPr algn="ctr"/>
            <a:r>
              <a:rPr lang="en-US" dirty="0"/>
              <a:t>of barely 4% of all cell phones</a:t>
            </a:r>
          </a:p>
        </p:txBody>
      </p:sp>
    </p:spTree>
    <p:extLst>
      <p:ext uri="{BB962C8B-B14F-4D97-AF65-F5344CB8AC3E}">
        <p14:creationId xmlns:p14="http://schemas.microsoft.com/office/powerpoint/2010/main" val="28717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E61E4-FDD8-4843-892B-D1263DA973BC}"/>
              </a:ext>
            </a:extLst>
          </p:cNvPr>
          <p:cNvSpPr>
            <a:spLocks noGrp="1"/>
          </p:cNvSpPr>
          <p:nvPr>
            <p:ph type="title"/>
          </p:nvPr>
        </p:nvSpPr>
        <p:spPr/>
        <p:txBody>
          <a:bodyPr/>
          <a:lstStyle/>
          <a:p>
            <a:pPr algn="ctr"/>
            <a:r>
              <a:rPr lang="en-US" dirty="0"/>
              <a:t>2010…</a:t>
            </a:r>
          </a:p>
        </p:txBody>
      </p:sp>
      <p:pic>
        <p:nvPicPr>
          <p:cNvPr id="6" name="Picture 1">
            <a:extLst>
              <a:ext uri="{FF2B5EF4-FFF2-40B4-BE49-F238E27FC236}">
                <a16:creationId xmlns:a16="http://schemas.microsoft.com/office/drawing/2014/main" id="{490A3324-AB1F-4B93-9A2A-CA33099E4AA8}"/>
              </a:ext>
            </a:extLst>
          </p:cNvPr>
          <p:cNvPicPr>
            <a:picLocks noChangeAspect="1"/>
          </p:cNvPicPr>
          <p:nvPr/>
        </p:nvPicPr>
        <p:blipFill rotWithShape="1">
          <a:blip r:embed="rId2"/>
          <a:srcRect l="16671" r="11778"/>
          <a:stretch/>
        </p:blipFill>
        <p:spPr>
          <a:xfrm>
            <a:off x="1567010" y="1690537"/>
            <a:ext cx="3669351" cy="3076954"/>
          </a:xfrm>
          <a:prstGeom prst="rect">
            <a:avLst/>
          </a:prstGeom>
          <a:ln>
            <a:solidFill>
              <a:schemeClr val="tx1"/>
            </a:solidFill>
          </a:ln>
        </p:spPr>
      </p:pic>
      <p:pic>
        <p:nvPicPr>
          <p:cNvPr id="7" name="Picture 6" descr="×ª××¦××ª ×ª××× × ×¢×××¨ âª2010 world cupâ¬â">
            <a:extLst>
              <a:ext uri="{FF2B5EF4-FFF2-40B4-BE49-F238E27FC236}">
                <a16:creationId xmlns:a16="http://schemas.microsoft.com/office/drawing/2014/main" id="{7F87E3A3-0D7A-4C84-8371-303B764594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5639" y="3932457"/>
            <a:ext cx="4859322" cy="2388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71588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E61E4-FDD8-4843-892B-D1263DA973BC}"/>
              </a:ext>
            </a:extLst>
          </p:cNvPr>
          <p:cNvSpPr>
            <a:spLocks noGrp="1"/>
          </p:cNvSpPr>
          <p:nvPr>
            <p:ph type="title"/>
          </p:nvPr>
        </p:nvSpPr>
        <p:spPr/>
        <p:txBody>
          <a:bodyPr/>
          <a:lstStyle/>
          <a:p>
            <a:pPr algn="ctr"/>
            <a:r>
              <a:rPr lang="en-US" dirty="0"/>
              <a:t>This is how we looked in 2010….</a:t>
            </a:r>
          </a:p>
        </p:txBody>
      </p:sp>
      <p:pic>
        <p:nvPicPr>
          <p:cNvPr id="5" name="תמונה 2" descr="תמונה שמכילה אדם, חוץ, איש, צילום&#10;&#10;התיאור נוצר באופן אוטומטי">
            <a:extLst>
              <a:ext uri="{FF2B5EF4-FFF2-40B4-BE49-F238E27FC236}">
                <a16:creationId xmlns:a16="http://schemas.microsoft.com/office/drawing/2014/main" id="{6EEAE91B-F9A6-4DA9-B64E-BE141D4B49E0}"/>
              </a:ext>
            </a:extLst>
          </p:cNvPr>
          <p:cNvPicPr>
            <a:picLocks noChangeAspect="1"/>
          </p:cNvPicPr>
          <p:nvPr/>
        </p:nvPicPr>
        <p:blipFill rotWithShape="1">
          <a:blip r:embed="rId2">
            <a:extLst>
              <a:ext uri="{28A0092B-C50C-407E-A947-70E740481C1C}">
                <a14:useLocalDpi xmlns:a14="http://schemas.microsoft.com/office/drawing/2010/main" val="0"/>
              </a:ext>
            </a:extLst>
          </a:blip>
          <a:srcRect l="32161" r="29133"/>
          <a:stretch/>
        </p:blipFill>
        <p:spPr>
          <a:xfrm>
            <a:off x="4758497" y="1690688"/>
            <a:ext cx="2925156" cy="4695951"/>
          </a:xfrm>
          <a:prstGeom prst="rect">
            <a:avLst/>
          </a:prstGeom>
        </p:spPr>
      </p:pic>
    </p:spTree>
    <p:extLst>
      <p:ext uri="{BB962C8B-B14F-4D97-AF65-F5344CB8AC3E}">
        <p14:creationId xmlns:p14="http://schemas.microsoft.com/office/powerpoint/2010/main" val="17524412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C:\Users\Avishai\Desktop\unnamed (1).jpg">
            <a:extLst>
              <a:ext uri="{FF2B5EF4-FFF2-40B4-BE49-F238E27FC236}">
                <a16:creationId xmlns:a16="http://schemas.microsoft.com/office/drawing/2014/main" id="{9523AD4C-8BEF-4AC0-9D03-79CB09BA9D23}"/>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412883" y="3160294"/>
            <a:ext cx="3884816" cy="32405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ª××× × ×§×©××¨×">
            <a:extLst>
              <a:ext uri="{FF2B5EF4-FFF2-40B4-BE49-F238E27FC236}">
                <a16:creationId xmlns:a16="http://schemas.microsoft.com/office/drawing/2014/main" id="{41AD31AF-C15B-424E-A256-AF6964E5AD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003"/>
          <a:stretch/>
        </p:blipFill>
        <p:spPr bwMode="auto">
          <a:xfrm rot="20142122">
            <a:off x="5164561" y="675835"/>
            <a:ext cx="6006037" cy="5506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3104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מציין מיקום תוכן 3">
            <a:extLst>
              <a:ext uri="{FF2B5EF4-FFF2-40B4-BE49-F238E27FC236}">
                <a16:creationId xmlns:a16="http://schemas.microsoft.com/office/drawing/2014/main" id="{BF988279-5569-4264-8F1D-D7BA4B59883A}"/>
              </a:ext>
            </a:extLst>
          </p:cNvPr>
          <p:cNvPicPr>
            <a:picLocks noGrp="1" noChangeAspect="1"/>
          </p:cNvPicPr>
          <p:nvPr>
            <p:ph idx="1"/>
          </p:nvPr>
        </p:nvPicPr>
        <p:blipFill>
          <a:blip r:embed="rId2"/>
          <a:stretch>
            <a:fillRect/>
          </a:stretch>
        </p:blipFill>
        <p:spPr>
          <a:xfrm>
            <a:off x="2610478" y="3223701"/>
            <a:ext cx="7602667" cy="3540659"/>
          </a:xfrm>
          <a:prstGeom prst="rect">
            <a:avLst/>
          </a:prstGeom>
          <a:ln>
            <a:solidFill>
              <a:schemeClr val="tx1"/>
            </a:solidFill>
          </a:ln>
        </p:spPr>
      </p:pic>
      <p:sp>
        <p:nvSpPr>
          <p:cNvPr id="2" name="אליפסה 1">
            <a:extLst>
              <a:ext uri="{FF2B5EF4-FFF2-40B4-BE49-F238E27FC236}">
                <a16:creationId xmlns:a16="http://schemas.microsoft.com/office/drawing/2014/main" id="{DCC5E343-B805-42E5-99B0-DCDE6B1703CE}"/>
              </a:ext>
            </a:extLst>
          </p:cNvPr>
          <p:cNvSpPr/>
          <p:nvPr/>
        </p:nvSpPr>
        <p:spPr>
          <a:xfrm>
            <a:off x="6898820" y="5205047"/>
            <a:ext cx="3460653" cy="102694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737FBC6A-53D3-4FDD-AD77-B68B2E0334BE}"/>
              </a:ext>
            </a:extLst>
          </p:cNvPr>
          <p:cNvPicPr>
            <a:picLocks noChangeAspect="1"/>
          </p:cNvPicPr>
          <p:nvPr/>
        </p:nvPicPr>
        <p:blipFill>
          <a:blip r:embed="rId3"/>
          <a:stretch>
            <a:fillRect/>
          </a:stretch>
        </p:blipFill>
        <p:spPr>
          <a:xfrm>
            <a:off x="2610478" y="1131076"/>
            <a:ext cx="7602667" cy="2028201"/>
          </a:xfrm>
          <a:prstGeom prst="rect">
            <a:avLst/>
          </a:prstGeom>
        </p:spPr>
      </p:pic>
    </p:spTree>
    <p:extLst>
      <p:ext uri="{BB962C8B-B14F-4D97-AF65-F5344CB8AC3E}">
        <p14:creationId xmlns:p14="http://schemas.microsoft.com/office/powerpoint/2010/main" val="133986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1">
            <a:extLst>
              <a:ext uri="{FF2B5EF4-FFF2-40B4-BE49-F238E27FC236}">
                <a16:creationId xmlns:a16="http://schemas.microsoft.com/office/drawing/2014/main" id="{006F1E6E-7AA7-4BA7-AA73-2C976D54B3EC}"/>
              </a:ext>
            </a:extLst>
          </p:cNvPr>
          <p:cNvSpPr txBox="1">
            <a:spLocks/>
          </p:cNvSpPr>
          <p:nvPr/>
        </p:nvSpPr>
        <p:spPr>
          <a:xfrm>
            <a:off x="736600" y="1279525"/>
            <a:ext cx="10515600" cy="1325563"/>
          </a:xfrm>
          <a:prstGeom prst="rect">
            <a:avLst/>
          </a:prstGeom>
        </p:spPr>
        <p:txBody>
          <a:bodyPr vert="horz" lIns="91440" tIns="45720" rIns="91440" bIns="45720" rtlCol="1" anchor="b">
            <a:norm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rtl="0"/>
            <a:r>
              <a:rPr lang="en-US" dirty="0"/>
              <a:t>The Good, the Bad &amp; the Ugly</a:t>
            </a:r>
            <a:endParaRPr lang="he-IL" dirty="0"/>
          </a:p>
        </p:txBody>
      </p:sp>
    </p:spTree>
    <p:extLst>
      <p:ext uri="{BB962C8B-B14F-4D97-AF65-F5344CB8AC3E}">
        <p14:creationId xmlns:p14="http://schemas.microsoft.com/office/powerpoint/2010/main" val="18206005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6665A9-AF7F-4F8E-97B0-28A87FD052CF}"/>
              </a:ext>
            </a:extLst>
          </p:cNvPr>
          <p:cNvPicPr>
            <a:picLocks noChangeAspect="1"/>
          </p:cNvPicPr>
          <p:nvPr/>
        </p:nvPicPr>
        <p:blipFill>
          <a:blip r:embed="rId2"/>
          <a:stretch>
            <a:fillRect/>
          </a:stretch>
        </p:blipFill>
        <p:spPr>
          <a:xfrm>
            <a:off x="4461778" y="978568"/>
            <a:ext cx="3268443" cy="4900863"/>
          </a:xfrm>
          <a:prstGeom prst="rect">
            <a:avLst/>
          </a:prstGeom>
        </p:spPr>
      </p:pic>
    </p:spTree>
    <p:extLst>
      <p:ext uri="{BB962C8B-B14F-4D97-AF65-F5344CB8AC3E}">
        <p14:creationId xmlns:p14="http://schemas.microsoft.com/office/powerpoint/2010/main" val="1151943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B2CD4-20A1-4965-93B1-323E5DAD2381}"/>
              </a:ext>
            </a:extLst>
          </p:cNvPr>
          <p:cNvSpPr>
            <a:spLocks noGrp="1"/>
          </p:cNvSpPr>
          <p:nvPr>
            <p:ph type="title"/>
          </p:nvPr>
        </p:nvSpPr>
        <p:spPr>
          <a:xfrm>
            <a:off x="675640" y="2000885"/>
            <a:ext cx="10515600" cy="1325563"/>
          </a:xfrm>
        </p:spPr>
        <p:txBody>
          <a:bodyPr>
            <a:normAutofit/>
          </a:bodyPr>
          <a:lstStyle/>
          <a:p>
            <a:pPr algn="ctr"/>
            <a:r>
              <a:rPr lang="en-US" dirty="0"/>
              <a:t>Would you take pride in treating cancer using a 100 year old technology?!</a:t>
            </a:r>
          </a:p>
        </p:txBody>
      </p:sp>
    </p:spTree>
    <p:extLst>
      <p:ext uri="{BB962C8B-B14F-4D97-AF65-F5344CB8AC3E}">
        <p14:creationId xmlns:p14="http://schemas.microsoft.com/office/powerpoint/2010/main" val="16649782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hatsApp Video 2019-06-23 at 23.27.53">
            <a:hlinkClick r:id="" action="ppaction://media"/>
            <a:extLst>
              <a:ext uri="{FF2B5EF4-FFF2-40B4-BE49-F238E27FC236}">
                <a16:creationId xmlns:a16="http://schemas.microsoft.com/office/drawing/2014/main" id="{685FC9B6-A04D-4B71-987E-6620EF84631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243112" y="4246880"/>
            <a:ext cx="3231848" cy="1696720"/>
          </a:xfrm>
          <a:prstGeom prst="rect">
            <a:avLst/>
          </a:prstGeom>
        </p:spPr>
      </p:pic>
      <p:sp>
        <p:nvSpPr>
          <p:cNvPr id="6" name="Title 1">
            <a:extLst>
              <a:ext uri="{FF2B5EF4-FFF2-40B4-BE49-F238E27FC236}">
                <a16:creationId xmlns:a16="http://schemas.microsoft.com/office/drawing/2014/main" id="{80D8AAF2-5186-6E4F-90FC-348FB02343A3}"/>
              </a:ext>
            </a:extLst>
          </p:cNvPr>
          <p:cNvSpPr txBox="1">
            <a:spLocks/>
          </p:cNvSpPr>
          <p:nvPr/>
        </p:nvSpPr>
        <p:spPr>
          <a:xfrm>
            <a:off x="675640" y="2000885"/>
            <a:ext cx="10515600"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t>Would you take pride in treating cancer using a 100 year old technology?!</a:t>
            </a:r>
            <a:endParaRPr lang="en-US" dirty="0"/>
          </a:p>
        </p:txBody>
      </p:sp>
    </p:spTree>
    <p:extLst>
      <p:ext uri="{BB962C8B-B14F-4D97-AF65-F5344CB8AC3E}">
        <p14:creationId xmlns:p14="http://schemas.microsoft.com/office/powerpoint/2010/main" val="157487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ª××¦××ª ×ª××× × ×¢×××¨ ×××¤×© ××ª××ª ××¤× ×¡">
            <a:extLst>
              <a:ext uri="{FF2B5EF4-FFF2-40B4-BE49-F238E27FC236}">
                <a16:creationId xmlns:a16="http://schemas.microsoft.com/office/drawing/2014/main" id="{41EAABD5-4750-40BF-A6E1-AEE9ADFAED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7002" y="2295183"/>
            <a:ext cx="4581408" cy="3979471"/>
          </a:xfrm>
          <a:prstGeom prst="rect">
            <a:avLst/>
          </a:prstGeom>
          <a:noFill/>
          <a:extLst>
            <a:ext uri="{909E8E84-426E-40DD-AFC4-6F175D3DCCD1}">
              <a14:hiddenFill xmlns:a14="http://schemas.microsoft.com/office/drawing/2010/main">
                <a:solidFill>
                  <a:srgbClr val="FFFFFF"/>
                </a:solidFill>
              </a14:hiddenFill>
            </a:ext>
          </a:extLst>
        </p:spPr>
      </p:pic>
      <p:sp>
        <p:nvSpPr>
          <p:cNvPr id="11" name="כותרת 3">
            <a:extLst>
              <a:ext uri="{FF2B5EF4-FFF2-40B4-BE49-F238E27FC236}">
                <a16:creationId xmlns:a16="http://schemas.microsoft.com/office/drawing/2014/main" id="{C4A85F72-F517-4C66-9D3A-D43B4DCFE023}"/>
              </a:ext>
            </a:extLst>
          </p:cNvPr>
          <p:cNvSpPr txBox="1">
            <a:spLocks/>
          </p:cNvSpPr>
          <p:nvPr/>
        </p:nvSpPr>
        <p:spPr>
          <a:xfrm>
            <a:off x="3675006" y="404714"/>
            <a:ext cx="5105400" cy="1325562"/>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rtl="0"/>
            <a:r>
              <a:rPr lang="en-US" dirty="0"/>
              <a:t>Are we searching under the lamppost? </a:t>
            </a:r>
          </a:p>
        </p:txBody>
      </p:sp>
    </p:spTree>
    <p:extLst>
      <p:ext uri="{BB962C8B-B14F-4D97-AF65-F5344CB8AC3E}">
        <p14:creationId xmlns:p14="http://schemas.microsoft.com/office/powerpoint/2010/main" val="2323239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3">
            <a:extLst>
              <a:ext uri="{FF2B5EF4-FFF2-40B4-BE49-F238E27FC236}">
                <a16:creationId xmlns:a16="http://schemas.microsoft.com/office/drawing/2014/main" id="{D0E41EBB-7D3A-469B-B890-8926C96A3D65}"/>
              </a:ext>
            </a:extLst>
          </p:cNvPr>
          <p:cNvSpPr txBox="1">
            <a:spLocks/>
          </p:cNvSpPr>
          <p:nvPr/>
        </p:nvSpPr>
        <p:spPr>
          <a:xfrm>
            <a:off x="1514779" y="595959"/>
            <a:ext cx="9071491" cy="1325562"/>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rtl="0"/>
            <a:r>
              <a:rPr lang="en-US" dirty="0"/>
              <a:t>The obvious answer is not always the correct one</a:t>
            </a:r>
          </a:p>
        </p:txBody>
      </p:sp>
      <p:pic>
        <p:nvPicPr>
          <p:cNvPr id="3074" name="Picture 2" descr="×ª××¦××ª ×ª××× × ×¢×××¨ âªairplane hit analysisâ¬â">
            <a:extLst>
              <a:ext uri="{FF2B5EF4-FFF2-40B4-BE49-F238E27FC236}">
                <a16:creationId xmlns:a16="http://schemas.microsoft.com/office/drawing/2014/main" id="{7D769F9B-0D14-45CE-9100-1D460E07F9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9019" y="1921521"/>
            <a:ext cx="4718049" cy="4161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65322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3">
            <a:extLst>
              <a:ext uri="{FF2B5EF4-FFF2-40B4-BE49-F238E27FC236}">
                <a16:creationId xmlns:a16="http://schemas.microsoft.com/office/drawing/2014/main" id="{D0E41EBB-7D3A-469B-B890-8926C96A3D65}"/>
              </a:ext>
            </a:extLst>
          </p:cNvPr>
          <p:cNvSpPr txBox="1">
            <a:spLocks/>
          </p:cNvSpPr>
          <p:nvPr/>
        </p:nvSpPr>
        <p:spPr>
          <a:xfrm>
            <a:off x="1514779" y="595959"/>
            <a:ext cx="9071491" cy="1325562"/>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rtl="0"/>
            <a:r>
              <a:rPr lang="en-US" dirty="0"/>
              <a:t>The obvious answer is not always the correct one</a:t>
            </a:r>
          </a:p>
        </p:txBody>
      </p:sp>
      <p:pic>
        <p:nvPicPr>
          <p:cNvPr id="3074" name="Picture 2" descr="×ª××¦××ª ×ª××× × ×¢×××¨ âªairplane hit analysisâ¬â">
            <a:extLst>
              <a:ext uri="{FF2B5EF4-FFF2-40B4-BE49-F238E27FC236}">
                <a16:creationId xmlns:a16="http://schemas.microsoft.com/office/drawing/2014/main" id="{7D769F9B-0D14-45CE-9100-1D460E07F9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9019" y="1921521"/>
            <a:ext cx="4718049" cy="4161684"/>
          </a:xfrm>
          <a:prstGeom prst="rect">
            <a:avLst/>
          </a:prstGeom>
          <a:noFill/>
          <a:extLst>
            <a:ext uri="{909E8E84-426E-40DD-AFC4-6F175D3DCCD1}">
              <a14:hiddenFill xmlns:a14="http://schemas.microsoft.com/office/drawing/2010/main">
                <a:solidFill>
                  <a:srgbClr val="FFFFFF"/>
                </a:solidFill>
              </a14:hiddenFill>
            </a:ext>
          </a:extLst>
        </p:spPr>
      </p:pic>
      <p:sp>
        <p:nvSpPr>
          <p:cNvPr id="2" name="מלבן 1">
            <a:extLst>
              <a:ext uri="{FF2B5EF4-FFF2-40B4-BE49-F238E27FC236}">
                <a16:creationId xmlns:a16="http://schemas.microsoft.com/office/drawing/2014/main" id="{447FA4A8-21CA-4397-8E1C-80773B1143AA}"/>
              </a:ext>
            </a:extLst>
          </p:cNvPr>
          <p:cNvSpPr/>
          <p:nvPr/>
        </p:nvSpPr>
        <p:spPr>
          <a:xfrm>
            <a:off x="1361617" y="5800376"/>
            <a:ext cx="2957669" cy="461665"/>
          </a:xfrm>
          <a:prstGeom prst="rect">
            <a:avLst/>
          </a:prstGeom>
        </p:spPr>
        <p:txBody>
          <a:bodyPr wrap="none">
            <a:spAutoFit/>
          </a:bodyPr>
          <a:lstStyle/>
          <a:p>
            <a:r>
              <a:rPr lang="en-US" sz="2400" dirty="0">
                <a:solidFill>
                  <a:srgbClr val="1A1A1B"/>
                </a:solidFill>
                <a:latin typeface="Noto Sans"/>
              </a:rPr>
              <a:t>Abraham Wald, WWII</a:t>
            </a:r>
            <a:endParaRPr lang="he-IL" sz="2400" dirty="0"/>
          </a:p>
        </p:txBody>
      </p:sp>
      <p:sp>
        <p:nvSpPr>
          <p:cNvPr id="3" name="Rectangle 2">
            <a:extLst>
              <a:ext uri="{FF2B5EF4-FFF2-40B4-BE49-F238E27FC236}">
                <a16:creationId xmlns:a16="http://schemas.microsoft.com/office/drawing/2014/main" id="{68DD6A18-2105-4C7C-9D51-6C6989A045CE}"/>
              </a:ext>
            </a:extLst>
          </p:cNvPr>
          <p:cNvSpPr/>
          <p:nvPr/>
        </p:nvSpPr>
        <p:spPr>
          <a:xfrm>
            <a:off x="-45476" y="4211608"/>
            <a:ext cx="6096000" cy="1200329"/>
          </a:xfrm>
          <a:prstGeom prst="rect">
            <a:avLst/>
          </a:prstGeom>
          <a:solidFill>
            <a:schemeClr val="bg1">
              <a:lumMod val="95000"/>
            </a:schemeClr>
          </a:solidFill>
          <a:ln>
            <a:solidFill>
              <a:schemeClr val="tx1">
                <a:lumMod val="65000"/>
                <a:lumOff val="35000"/>
              </a:schemeClr>
            </a:solidFill>
          </a:ln>
        </p:spPr>
        <p:txBody>
          <a:bodyPr>
            <a:spAutoFit/>
          </a:bodyPr>
          <a:lstStyle/>
          <a:p>
            <a:pPr algn="ctr" rtl="0"/>
            <a:r>
              <a:rPr lang="en-US" sz="2400" dirty="0"/>
              <a:t>The armor, doesn’t go where the bullet holes are. </a:t>
            </a:r>
            <a:endParaRPr lang="he-IL" sz="2400" dirty="0"/>
          </a:p>
          <a:p>
            <a:pPr algn="ctr" rtl="0"/>
            <a:r>
              <a:rPr lang="en-US" sz="2400" dirty="0"/>
              <a:t>It goes where the bullet holes </a:t>
            </a:r>
            <a:r>
              <a:rPr lang="en-US" sz="2400" b="1" dirty="0"/>
              <a:t>aren’t</a:t>
            </a:r>
            <a:r>
              <a:rPr lang="en-US" sz="2400" dirty="0"/>
              <a:t>….</a:t>
            </a:r>
          </a:p>
        </p:txBody>
      </p:sp>
    </p:spTree>
    <p:extLst>
      <p:ext uri="{BB962C8B-B14F-4D97-AF65-F5344CB8AC3E}">
        <p14:creationId xmlns:p14="http://schemas.microsoft.com/office/powerpoint/2010/main" val="313318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כותרת 3">
            <a:extLst>
              <a:ext uri="{FF2B5EF4-FFF2-40B4-BE49-F238E27FC236}">
                <a16:creationId xmlns:a16="http://schemas.microsoft.com/office/drawing/2014/main" id="{3AE63A60-D21F-43B8-9322-4443933D9717}"/>
              </a:ext>
            </a:extLst>
          </p:cNvPr>
          <p:cNvSpPr>
            <a:spLocks noGrp="1"/>
          </p:cNvSpPr>
          <p:nvPr>
            <p:ph type="title"/>
          </p:nvPr>
        </p:nvSpPr>
        <p:spPr>
          <a:xfrm>
            <a:off x="838200" y="2049928"/>
            <a:ext cx="10515600" cy="1325563"/>
          </a:xfrm>
        </p:spPr>
        <p:txBody>
          <a:bodyPr/>
          <a:lstStyle/>
          <a:p>
            <a:pPr algn="ctr" rtl="0"/>
            <a:r>
              <a:rPr lang="en-US" dirty="0"/>
              <a:t>Convey the correct message</a:t>
            </a:r>
            <a:endParaRPr lang="he-IL" dirty="0"/>
          </a:p>
        </p:txBody>
      </p:sp>
      <p:pic>
        <p:nvPicPr>
          <p:cNvPr id="5124" name="Picture 4" descr="×ª××¦××ª ×ª××× × ×¢×××¨ âªkid with smartphoneâ¬â">
            <a:extLst>
              <a:ext uri="{FF2B5EF4-FFF2-40B4-BE49-F238E27FC236}">
                <a16:creationId xmlns:a16="http://schemas.microsoft.com/office/drawing/2014/main" id="{DA367798-2D14-432A-A7AF-F34A358302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6566" y="1309655"/>
            <a:ext cx="4891314" cy="2751364"/>
          </a:xfrm>
          <a:prstGeom prst="rect">
            <a:avLst/>
          </a:prstGeom>
          <a:noFill/>
          <a:extLst>
            <a:ext uri="{909E8E84-426E-40DD-AFC4-6F175D3DCCD1}">
              <a14:hiddenFill xmlns:a14="http://schemas.microsoft.com/office/drawing/2010/main">
                <a:solidFill>
                  <a:srgbClr val="FFFFFF"/>
                </a:solidFill>
              </a14:hiddenFill>
            </a:ext>
          </a:extLst>
        </p:spPr>
      </p:pic>
      <p:pic>
        <p:nvPicPr>
          <p:cNvPr id="5" name="תמונה 4" descr="תמונה שמכילה צילום מסך&#10;&#10;התיאור נוצר באופן אוטומטי">
            <a:extLst>
              <a:ext uri="{FF2B5EF4-FFF2-40B4-BE49-F238E27FC236}">
                <a16:creationId xmlns:a16="http://schemas.microsoft.com/office/drawing/2014/main" id="{25513CCE-F7A6-452E-8824-782C80FAE0A4}"/>
              </a:ext>
            </a:extLst>
          </p:cNvPr>
          <p:cNvPicPr>
            <a:picLocks noChangeAspect="1"/>
          </p:cNvPicPr>
          <p:nvPr/>
        </p:nvPicPr>
        <p:blipFill rotWithShape="1">
          <a:blip r:embed="rId3">
            <a:extLst>
              <a:ext uri="{28A0092B-C50C-407E-A947-70E740481C1C}">
                <a14:useLocalDpi xmlns:a14="http://schemas.microsoft.com/office/drawing/2010/main" val="0"/>
              </a:ext>
            </a:extLst>
          </a:blip>
          <a:srcRect l="24003" b="44786"/>
          <a:stretch/>
        </p:blipFill>
        <p:spPr>
          <a:xfrm>
            <a:off x="3209152" y="4378917"/>
            <a:ext cx="5566142" cy="2015329"/>
          </a:xfrm>
          <a:prstGeom prst="rect">
            <a:avLst/>
          </a:prstGeom>
        </p:spPr>
      </p:pic>
      <p:sp>
        <p:nvSpPr>
          <p:cNvPr id="9" name="כותרת 3">
            <a:extLst>
              <a:ext uri="{FF2B5EF4-FFF2-40B4-BE49-F238E27FC236}">
                <a16:creationId xmlns:a16="http://schemas.microsoft.com/office/drawing/2014/main" id="{F7867D70-B663-43D2-9472-3108C8F53914}"/>
              </a:ext>
            </a:extLst>
          </p:cNvPr>
          <p:cNvSpPr txBox="1">
            <a:spLocks/>
          </p:cNvSpPr>
          <p:nvPr/>
        </p:nvSpPr>
        <p:spPr>
          <a:xfrm>
            <a:off x="441960" y="-15908"/>
            <a:ext cx="10515600"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rtl="0"/>
            <a:r>
              <a:rPr lang="en-US" dirty="0"/>
              <a:t>Correctly conveying the message</a:t>
            </a:r>
            <a:endParaRPr lang="he-IL" dirty="0"/>
          </a:p>
        </p:txBody>
      </p:sp>
    </p:spTree>
    <p:extLst>
      <p:ext uri="{BB962C8B-B14F-4D97-AF65-F5344CB8AC3E}">
        <p14:creationId xmlns:p14="http://schemas.microsoft.com/office/powerpoint/2010/main" val="208626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xit" presetSubtype="0" fill="hold" grpId="0"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ª××¦××ª ×ª××× × ×¢×××¨ âªrun as fast as you can wonderlandâ¬â">
            <a:extLst>
              <a:ext uri="{FF2B5EF4-FFF2-40B4-BE49-F238E27FC236}">
                <a16:creationId xmlns:a16="http://schemas.microsoft.com/office/drawing/2014/main" id="{1AB306AA-9243-49CB-9E3C-4F9F7FEF5E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216" t="27134" r="5310"/>
          <a:stretch/>
        </p:blipFill>
        <p:spPr bwMode="auto">
          <a:xfrm>
            <a:off x="1187700" y="812800"/>
            <a:ext cx="9816600" cy="48786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1486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a:extLst>
              <a:ext uri="{FF2B5EF4-FFF2-40B4-BE49-F238E27FC236}">
                <a16:creationId xmlns:a16="http://schemas.microsoft.com/office/drawing/2014/main" id="{3AE63A60-D21F-43B8-9322-4443933D9717}"/>
              </a:ext>
            </a:extLst>
          </p:cNvPr>
          <p:cNvSpPr>
            <a:spLocks noGrp="1"/>
          </p:cNvSpPr>
          <p:nvPr>
            <p:ph type="title"/>
          </p:nvPr>
        </p:nvSpPr>
        <p:spPr>
          <a:xfrm>
            <a:off x="838200" y="353204"/>
            <a:ext cx="10515600" cy="1325563"/>
          </a:xfrm>
        </p:spPr>
        <p:txBody>
          <a:bodyPr/>
          <a:lstStyle/>
          <a:p>
            <a:pPr algn="ctr"/>
            <a:r>
              <a:rPr lang="en-US" dirty="0"/>
              <a:t>Nearly there???</a:t>
            </a:r>
            <a:endParaRPr lang="he-IL" dirty="0"/>
          </a:p>
        </p:txBody>
      </p:sp>
      <p:pic>
        <p:nvPicPr>
          <p:cNvPr id="7" name="Picture 2" descr="https://pbs.twimg.com/media/C6zwwByWsAAjfpj.jpg">
            <a:extLst>
              <a:ext uri="{FF2B5EF4-FFF2-40B4-BE49-F238E27FC236}">
                <a16:creationId xmlns:a16="http://schemas.microsoft.com/office/drawing/2014/main" id="{476E40BC-536F-464B-A918-B219C81438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15" t="3409" r="2729" b="2550"/>
          <a:stretch/>
        </p:blipFill>
        <p:spPr bwMode="auto">
          <a:xfrm>
            <a:off x="1653070" y="2047715"/>
            <a:ext cx="8609464" cy="3941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20721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E5194ED-7C43-4A90-A20E-895A9180CD45}"/>
              </a:ext>
            </a:extLst>
          </p:cNvPr>
          <p:cNvSpPr>
            <a:spLocks noGrp="1"/>
          </p:cNvSpPr>
          <p:nvPr>
            <p:ph type="ctrTitle"/>
          </p:nvPr>
        </p:nvSpPr>
        <p:spPr>
          <a:xfrm>
            <a:off x="1397000" y="-90657"/>
            <a:ext cx="9144000" cy="1655762"/>
          </a:xfrm>
        </p:spPr>
        <p:txBody>
          <a:bodyPr>
            <a:normAutofit/>
          </a:bodyPr>
          <a:lstStyle/>
          <a:p>
            <a:r>
              <a:rPr lang="en-US" dirty="0"/>
              <a:t>Thank you</a:t>
            </a:r>
            <a:endParaRPr lang="he-IL" dirty="0"/>
          </a:p>
        </p:txBody>
      </p:sp>
      <p:sp>
        <p:nvSpPr>
          <p:cNvPr id="3" name="כותרת משנה 2">
            <a:extLst>
              <a:ext uri="{FF2B5EF4-FFF2-40B4-BE49-F238E27FC236}">
                <a16:creationId xmlns:a16="http://schemas.microsoft.com/office/drawing/2014/main" id="{29BCEE4E-7205-43D2-AE07-64F4AC848711}"/>
              </a:ext>
            </a:extLst>
          </p:cNvPr>
          <p:cNvSpPr>
            <a:spLocks noGrp="1"/>
          </p:cNvSpPr>
          <p:nvPr>
            <p:ph type="subTitle" idx="1"/>
          </p:nvPr>
        </p:nvSpPr>
        <p:spPr>
          <a:xfrm>
            <a:off x="1524000" y="4916699"/>
            <a:ext cx="9144000" cy="1655762"/>
          </a:xfrm>
        </p:spPr>
        <p:txBody>
          <a:bodyPr/>
          <a:lstStyle/>
          <a:p>
            <a:r>
              <a:rPr lang="en-US" dirty="0"/>
              <a:t> Elon Glassberg, MD MHA</a:t>
            </a:r>
            <a:endParaRPr lang="he-IL" dirty="0"/>
          </a:p>
          <a:p>
            <a:r>
              <a:rPr lang="en-US" dirty="0"/>
              <a:t>IDF Medical Corps</a:t>
            </a:r>
          </a:p>
          <a:p>
            <a:pPr rtl="0"/>
            <a:r>
              <a:rPr lang="en-US" dirty="0"/>
              <a:t>Professor of Surgery, Bar </a:t>
            </a:r>
            <a:r>
              <a:rPr lang="en-US" dirty="0" err="1"/>
              <a:t>Ilan</a:t>
            </a:r>
            <a:r>
              <a:rPr lang="en-US" dirty="0"/>
              <a:t> University</a:t>
            </a:r>
            <a:endParaRPr lang="he-IL" dirty="0"/>
          </a:p>
        </p:txBody>
      </p:sp>
      <p:pic>
        <p:nvPicPr>
          <p:cNvPr id="4" name="Picture 2" descr="×ª××¦××ª ×ª××× × ×¢×××¨ âªthe good the bad the uglyâ¬â">
            <a:extLst>
              <a:ext uri="{FF2B5EF4-FFF2-40B4-BE49-F238E27FC236}">
                <a16:creationId xmlns:a16="http://schemas.microsoft.com/office/drawing/2014/main" id="{27F6F527-F159-4C1C-9774-86DB8914FB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0130" y="1565105"/>
            <a:ext cx="7191740" cy="3351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862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1">
            <a:extLst>
              <a:ext uri="{FF2B5EF4-FFF2-40B4-BE49-F238E27FC236}">
                <a16:creationId xmlns:a16="http://schemas.microsoft.com/office/drawing/2014/main" id="{006F1E6E-7AA7-4BA7-AA73-2C976D54B3EC}"/>
              </a:ext>
            </a:extLst>
          </p:cNvPr>
          <p:cNvSpPr txBox="1">
            <a:spLocks/>
          </p:cNvSpPr>
          <p:nvPr/>
        </p:nvSpPr>
        <p:spPr>
          <a:xfrm>
            <a:off x="736600" y="1279525"/>
            <a:ext cx="10515600" cy="1325563"/>
          </a:xfrm>
          <a:prstGeom prst="rect">
            <a:avLst/>
          </a:prstGeom>
        </p:spPr>
        <p:txBody>
          <a:bodyPr vert="horz" lIns="91440" tIns="45720" rIns="91440" bIns="45720" rtlCol="1" anchor="b">
            <a:norm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rtl="0"/>
            <a:r>
              <a:rPr lang="en-US" dirty="0"/>
              <a:t>The Good, the Bad &amp; the Ugly</a:t>
            </a:r>
            <a:endParaRPr lang="he-IL" dirty="0"/>
          </a:p>
        </p:txBody>
      </p:sp>
      <p:pic>
        <p:nvPicPr>
          <p:cNvPr id="3" name="Picture 2" descr="×ª××¦××ª ×ª××× × ×¢×××¨ âªthe good the bad the uglyâ¬â">
            <a:extLst>
              <a:ext uri="{FF2B5EF4-FFF2-40B4-BE49-F238E27FC236}">
                <a16:creationId xmlns:a16="http://schemas.microsoft.com/office/drawing/2014/main" id="{0D78B7FA-0AF7-4474-BF24-B9C0EE1E06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0570" y="2753360"/>
            <a:ext cx="777086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868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ª××¦××ª ×ª××× × ×¢×××¨ âªthe good the bad the uglyâ¬â">
            <a:extLst>
              <a:ext uri="{FF2B5EF4-FFF2-40B4-BE49-F238E27FC236}">
                <a16:creationId xmlns:a16="http://schemas.microsoft.com/office/drawing/2014/main" id="{907824BC-038B-4946-B983-9F2C714B31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6723"/>
          <a:stretch/>
        </p:blipFill>
        <p:spPr bwMode="auto">
          <a:xfrm>
            <a:off x="4408243" y="1421059"/>
            <a:ext cx="3375514" cy="507181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96832F28-2E62-4CF7-8E5E-9D084ACB1CAA}"/>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690075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2">
            <a:extLst>
              <a:ext uri="{FF2B5EF4-FFF2-40B4-BE49-F238E27FC236}">
                <a16:creationId xmlns:a16="http://schemas.microsoft.com/office/drawing/2014/main" id="{B080420C-6A1F-4434-AC77-A5940903A6DA}"/>
              </a:ext>
            </a:extLst>
          </p:cNvPr>
          <p:cNvPicPr>
            <a:picLocks noChangeAspect="1"/>
          </p:cNvPicPr>
          <p:nvPr/>
        </p:nvPicPr>
        <p:blipFill>
          <a:blip r:embed="rId2"/>
          <a:stretch>
            <a:fillRect/>
          </a:stretch>
        </p:blipFill>
        <p:spPr>
          <a:xfrm>
            <a:off x="430585" y="1208737"/>
            <a:ext cx="6015568" cy="3772213"/>
          </a:xfrm>
          <a:prstGeom prst="rect">
            <a:avLst/>
          </a:prstGeom>
          <a:ln>
            <a:solidFill>
              <a:schemeClr val="tx1"/>
            </a:solidFill>
          </a:ln>
        </p:spPr>
      </p:pic>
    </p:spTree>
    <p:extLst>
      <p:ext uri="{BB962C8B-B14F-4D97-AF65-F5344CB8AC3E}">
        <p14:creationId xmlns:p14="http://schemas.microsoft.com/office/powerpoint/2010/main" val="41133901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2">
            <a:extLst>
              <a:ext uri="{FF2B5EF4-FFF2-40B4-BE49-F238E27FC236}">
                <a16:creationId xmlns:a16="http://schemas.microsoft.com/office/drawing/2014/main" id="{B080420C-6A1F-4434-AC77-A5940903A6DA}"/>
              </a:ext>
            </a:extLst>
          </p:cNvPr>
          <p:cNvPicPr>
            <a:picLocks noChangeAspect="1"/>
          </p:cNvPicPr>
          <p:nvPr/>
        </p:nvPicPr>
        <p:blipFill>
          <a:blip r:embed="rId2"/>
          <a:stretch>
            <a:fillRect/>
          </a:stretch>
        </p:blipFill>
        <p:spPr>
          <a:xfrm>
            <a:off x="259143" y="1033903"/>
            <a:ext cx="6015568" cy="3772213"/>
          </a:xfrm>
          <a:prstGeom prst="rect">
            <a:avLst/>
          </a:prstGeom>
          <a:ln>
            <a:solidFill>
              <a:schemeClr val="tx1"/>
            </a:solidFill>
          </a:ln>
        </p:spPr>
      </p:pic>
      <p:pic>
        <p:nvPicPr>
          <p:cNvPr id="7" name="Content Placeholder 8">
            <a:extLst>
              <a:ext uri="{FF2B5EF4-FFF2-40B4-BE49-F238E27FC236}">
                <a16:creationId xmlns:a16="http://schemas.microsoft.com/office/drawing/2014/main" id="{3E3A7A03-70E3-4089-8BF7-EDCF4627FFC2}"/>
              </a:ext>
            </a:extLst>
          </p:cNvPr>
          <p:cNvPicPr>
            <a:picLocks noGrp="1" noChangeAspect="1"/>
          </p:cNvPicPr>
          <p:nvPr>
            <p:ph sz="half" idx="1"/>
          </p:nvPr>
        </p:nvPicPr>
        <p:blipFill>
          <a:blip r:embed="rId3"/>
          <a:stretch>
            <a:fillRect/>
          </a:stretch>
        </p:blipFill>
        <p:spPr>
          <a:xfrm>
            <a:off x="6436518" y="3429000"/>
            <a:ext cx="5181600" cy="2716719"/>
          </a:xfrm>
          <a:prstGeom prst="rect">
            <a:avLst/>
          </a:prstGeom>
          <a:ln>
            <a:solidFill>
              <a:schemeClr val="tx1"/>
            </a:solidFill>
          </a:ln>
        </p:spPr>
      </p:pic>
      <p:pic>
        <p:nvPicPr>
          <p:cNvPr id="8" name="Picture 12">
            <a:extLst>
              <a:ext uri="{FF2B5EF4-FFF2-40B4-BE49-F238E27FC236}">
                <a16:creationId xmlns:a16="http://schemas.microsoft.com/office/drawing/2014/main" id="{E27BC359-3B3F-4AF3-B91A-0D1F99A383A4}"/>
              </a:ext>
            </a:extLst>
          </p:cNvPr>
          <p:cNvPicPr>
            <a:picLocks noChangeAspect="1"/>
          </p:cNvPicPr>
          <p:nvPr/>
        </p:nvPicPr>
        <p:blipFill>
          <a:blip r:embed="rId4"/>
          <a:stretch>
            <a:fillRect/>
          </a:stretch>
        </p:blipFill>
        <p:spPr>
          <a:xfrm>
            <a:off x="6274711" y="1033903"/>
            <a:ext cx="5873554" cy="2039496"/>
          </a:xfrm>
          <a:prstGeom prst="rect">
            <a:avLst/>
          </a:prstGeom>
          <a:ln>
            <a:solidFill>
              <a:schemeClr val="tx1"/>
            </a:solidFill>
          </a:ln>
        </p:spPr>
      </p:pic>
    </p:spTree>
    <p:extLst>
      <p:ext uri="{BB962C8B-B14F-4D97-AF65-F5344CB8AC3E}">
        <p14:creationId xmlns:p14="http://schemas.microsoft.com/office/powerpoint/2010/main" val="3415268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AFD7722F-43A5-4EF5-AA37-0EB480BE4819}"/>
              </a:ext>
            </a:extLst>
          </p:cNvPr>
          <p:cNvPicPr>
            <a:picLocks noChangeAspect="1"/>
          </p:cNvPicPr>
          <p:nvPr/>
        </p:nvPicPr>
        <p:blipFill>
          <a:blip r:embed="rId2"/>
          <a:stretch>
            <a:fillRect/>
          </a:stretch>
        </p:blipFill>
        <p:spPr>
          <a:xfrm>
            <a:off x="3436888" y="3074702"/>
            <a:ext cx="5271381" cy="3719590"/>
          </a:xfrm>
          <a:prstGeom prst="rect">
            <a:avLst/>
          </a:prstGeom>
        </p:spPr>
      </p:pic>
      <p:pic>
        <p:nvPicPr>
          <p:cNvPr id="3" name="תמונה 2">
            <a:extLst>
              <a:ext uri="{FF2B5EF4-FFF2-40B4-BE49-F238E27FC236}">
                <a16:creationId xmlns:a16="http://schemas.microsoft.com/office/drawing/2014/main" id="{8706ED18-38F5-4776-B48F-88CEBE22BA50}"/>
              </a:ext>
            </a:extLst>
          </p:cNvPr>
          <p:cNvPicPr>
            <a:picLocks noChangeAspect="1"/>
          </p:cNvPicPr>
          <p:nvPr/>
        </p:nvPicPr>
        <p:blipFill>
          <a:blip r:embed="rId3"/>
          <a:stretch>
            <a:fillRect/>
          </a:stretch>
        </p:blipFill>
        <p:spPr>
          <a:xfrm>
            <a:off x="2973746" y="1302612"/>
            <a:ext cx="6197667" cy="1505541"/>
          </a:xfrm>
          <a:prstGeom prst="rect">
            <a:avLst/>
          </a:prstGeom>
        </p:spPr>
      </p:pic>
    </p:spTree>
    <p:extLst>
      <p:ext uri="{BB962C8B-B14F-4D97-AF65-F5344CB8AC3E}">
        <p14:creationId xmlns:p14="http://schemas.microsoft.com/office/powerpoint/2010/main" val="2692421420"/>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10858</TotalTime>
  <Words>742</Words>
  <Application>Microsoft Macintosh PowerPoint</Application>
  <PresentationFormat>Widescreen</PresentationFormat>
  <Paragraphs>65</Paragraphs>
  <Slides>49</Slides>
  <Notes>5</Notes>
  <HiddenSlides>1</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Calibri</vt:lpstr>
      <vt:lpstr>Calibri Light</vt:lpstr>
      <vt:lpstr>Noto Sans</vt:lpstr>
      <vt:lpstr>ערכת נושא Office</vt:lpstr>
      <vt:lpstr>Challenges in the implementation of RDCR  </vt:lpstr>
      <vt:lpstr>Greetings from the holy land</vt:lpstr>
      <vt:lpstr>Challenges in the implementation of RDCR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So…..we’re Good!!! </vt:lpstr>
      <vt:lpstr>We’re Good!!! </vt:lpstr>
      <vt:lpstr>So…..we’re Good!!! </vt:lpstr>
      <vt:lpstr>The Bad</vt:lpstr>
      <vt:lpstr>PowerPoint Presentation</vt:lpstr>
      <vt:lpstr>PowerPoint Presentation</vt:lpstr>
      <vt:lpstr>PowerPoint Presentation</vt:lpstr>
      <vt:lpstr>PowerPoint Presentation</vt:lpstr>
      <vt:lpstr>When do you have to shoot?</vt:lpstr>
      <vt:lpstr>What do we shoot?</vt:lpstr>
      <vt:lpstr>Can we shoot??</vt:lpstr>
      <vt:lpstr>Can we shoot??</vt:lpstr>
      <vt:lpstr>The Ugly</vt:lpstr>
      <vt:lpstr>Our state- of- the- art arsenal:</vt:lpstr>
      <vt:lpstr>PowerPoint Presentation</vt:lpstr>
      <vt:lpstr>What about the progress we’ve made over the last decade?</vt:lpstr>
      <vt:lpstr>New? More of the same?</vt:lpstr>
      <vt:lpstr>Let me take you back to 2010…</vt:lpstr>
      <vt:lpstr>2010…</vt:lpstr>
      <vt:lpstr>This is how we looked in 2010….</vt:lpstr>
      <vt:lpstr>PowerPoint Presentation</vt:lpstr>
      <vt:lpstr>PowerPoint Presentation</vt:lpstr>
      <vt:lpstr>PowerPoint Presentation</vt:lpstr>
      <vt:lpstr>Would you take pride in treating cancer using a 100 year old technology?!</vt:lpstr>
      <vt:lpstr>PowerPoint Presentation</vt:lpstr>
      <vt:lpstr>PowerPoint Presentation</vt:lpstr>
      <vt:lpstr>PowerPoint Presentation</vt:lpstr>
      <vt:lpstr>PowerPoint Presentation</vt:lpstr>
      <vt:lpstr>Convey the correct message</vt:lpstr>
      <vt:lpstr>PowerPoint Presentation</vt:lpstr>
      <vt:lpstr>Nearly there???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Challenges in implementation of RDCR  The Good, The Bad, The Ugly</dc:title>
  <dc:creator>רועי ולירון נדלר</dc:creator>
  <cp:lastModifiedBy>Kimberly Martin</cp:lastModifiedBy>
  <cp:revision>65</cp:revision>
  <dcterms:created xsi:type="dcterms:W3CDTF">2019-05-02T08:51:36Z</dcterms:created>
  <dcterms:modified xsi:type="dcterms:W3CDTF">2019-06-24T06:02:58Z</dcterms:modified>
</cp:coreProperties>
</file>