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303" r:id="rId2"/>
    <p:sldId id="316" r:id="rId3"/>
    <p:sldId id="319" r:id="rId4"/>
    <p:sldId id="420" r:id="rId5"/>
    <p:sldId id="421" r:id="rId6"/>
    <p:sldId id="419" r:id="rId7"/>
    <p:sldId id="398" r:id="rId8"/>
    <p:sldId id="399" r:id="rId9"/>
    <p:sldId id="400" r:id="rId10"/>
    <p:sldId id="448" r:id="rId11"/>
    <p:sldId id="412" r:id="rId12"/>
    <p:sldId id="364" r:id="rId13"/>
    <p:sldId id="418" r:id="rId14"/>
    <p:sldId id="365" r:id="rId15"/>
    <p:sldId id="430" r:id="rId16"/>
    <p:sldId id="431" r:id="rId17"/>
    <p:sldId id="432" r:id="rId18"/>
    <p:sldId id="433" r:id="rId19"/>
    <p:sldId id="435" r:id="rId20"/>
    <p:sldId id="436" r:id="rId21"/>
    <p:sldId id="437" r:id="rId22"/>
    <p:sldId id="438" r:id="rId23"/>
    <p:sldId id="366" r:id="rId24"/>
    <p:sldId id="410" r:id="rId25"/>
    <p:sldId id="439" r:id="rId26"/>
    <p:sldId id="411" r:id="rId27"/>
    <p:sldId id="440" r:id="rId28"/>
    <p:sldId id="449" r:id="rId29"/>
    <p:sldId id="450" r:id="rId30"/>
    <p:sldId id="378" r:id="rId31"/>
    <p:sldId id="379" r:id="rId32"/>
    <p:sldId id="381" r:id="rId33"/>
    <p:sldId id="382" r:id="rId34"/>
    <p:sldId id="383" r:id="rId35"/>
    <p:sldId id="386" r:id="rId36"/>
    <p:sldId id="384" r:id="rId37"/>
    <p:sldId id="394" r:id="rId38"/>
    <p:sldId id="443" r:id="rId39"/>
    <p:sldId id="445" r:id="rId40"/>
    <p:sldId id="395" r:id="rId41"/>
    <p:sldId id="396" r:id="rId42"/>
    <p:sldId id="447" r:id="rId43"/>
    <p:sldId id="320" r:id="rId44"/>
    <p:sldId id="315" r:id="rId4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runn Oveland Apelseth" initials="TOA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6F2"/>
    <a:srgbClr val="B61212"/>
    <a:srgbClr val="507BC8"/>
    <a:srgbClr val="CC6600"/>
    <a:srgbClr val="2A4B86"/>
    <a:srgbClr val="27467D"/>
    <a:srgbClr val="254275"/>
    <a:srgbClr val="810D0D"/>
    <a:srgbClr val="950F0F"/>
    <a:srgbClr val="C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6" autoAdjust="0"/>
    <p:restoredTop sz="77738" autoAdjust="0"/>
  </p:normalViewPr>
  <p:slideViewPr>
    <p:cSldViewPr snapToGrid="0">
      <p:cViewPr varScale="1">
        <p:scale>
          <a:sx n="65" d="100"/>
          <a:sy n="65" d="100"/>
        </p:scale>
        <p:origin x="1171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58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ovto\AppData\Local\Microsoft\Windows\Temporary%20Internet%20Files\Content.Outlook\PFF3UEHJ\labdata%20til%20Torunn%20150618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vto\AppData\Local\Microsoft\Windows\Temporary%20Internet%20Files\Content.Outlook\PFF3UEHJ\torunn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vto\AppData\Local\Microsoft\Windows\Temporary%20Internet%20Files\Content.Outlook\PFF3UEHJ\torunn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ovto\AppData\Local\Microsoft\Windows\Temporary%20Internet%20Files\Content.Outlook\PFF3UEHJ\labdata%20til%20Torunn%20150618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ihelse.net\hjem\BGO-J\jots\Form&#248;te_nasjonal_blodbankkonferanse_2018\torunn2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ihelse.net\hjem\BGO-J\jots\Form&#248;te_nasjonal_blodbankkonferanse_2018\torunn2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vto\AppData\Local\Microsoft\Windows\Temporary%20Internet%20Files\Content.Outlook\PFF3UEHJ\torunn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vto\AppData\Local\Microsoft\Windows\Temporary%20Internet%20Files\Content.Outlook\PFF3UEHJ\torunn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vto\AppData\Local\Microsoft\Windows\Temporary%20Internet%20Files\Content.Outlook\PFF3UEHJ\torunn2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ihelse.net\hjem\BGO-J\jots\Form&#248;te_nasjonal_blodbankkonferanse_2018\torunn2.xlsx" TargetMode="External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vto\AppData\Local\Microsoft\Windows\Temporary%20Internet%20Files\Content.Outlook\PFF3UEHJ\torunn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802100802308432E-2"/>
          <c:y val="0.15925818050173196"/>
          <c:w val="0.88644806823082201"/>
          <c:h val="0.63537267872863856"/>
        </c:manualLayout>
      </c:layout>
      <c:lineChart>
        <c:grouping val="standard"/>
        <c:varyColors val="0"/>
        <c:ser>
          <c:idx val="0"/>
          <c:order val="0"/>
          <c:tx>
            <c:strRef>
              <c:f>labdata!$A$2</c:f>
              <c:strCache>
                <c:ptCount val="1"/>
                <c:pt idx="0">
                  <c:v>Warm 7 days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labdata!$A$9:$D$9</c:f>
              <c:numCache>
                <c:formatCode>General</c:formatCode>
                <c:ptCount val="4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</c:numCache>
            </c:numRef>
          </c:cat>
          <c:val>
            <c:numRef>
              <c:f>labdata!$V$2:$W$2</c:f>
              <c:numCache>
                <c:formatCode>0</c:formatCode>
                <c:ptCount val="2"/>
                <c:pt idx="0">
                  <c:v>340.02</c:v>
                </c:pt>
                <c:pt idx="1">
                  <c:v>329.17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B2-4DFA-BD60-AF00B505FEB7}"/>
            </c:ext>
          </c:extLst>
        </c:ser>
        <c:ser>
          <c:idx val="3"/>
          <c:order val="1"/>
          <c:tx>
            <c:strRef>
              <c:f>labdata!$A$5</c:f>
              <c:strCache>
                <c:ptCount val="1"/>
                <c:pt idx="0">
                  <c:v>Cold delayed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labdata!$V$5:$Y$5</c:f>
              <c:numCache>
                <c:formatCode>0</c:formatCode>
                <c:ptCount val="4"/>
                <c:pt idx="1">
                  <c:v>329.17</c:v>
                </c:pt>
                <c:pt idx="2">
                  <c:v>329.35</c:v>
                </c:pt>
                <c:pt idx="3">
                  <c:v>309.81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4B2-4DFA-BD60-AF00B505FEB7}"/>
            </c:ext>
          </c:extLst>
        </c:ser>
        <c:ser>
          <c:idx val="1"/>
          <c:order val="2"/>
          <c:tx>
            <c:strRef>
              <c:f>labdata!$A$3</c:f>
              <c:strCache>
                <c:ptCount val="1"/>
                <c:pt idx="0">
                  <c:v>Cold no agitation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4-A4B2-4DFA-BD60-AF00B505FEB7}"/>
              </c:ext>
            </c:extLst>
          </c:dPt>
          <c:cat>
            <c:numRef>
              <c:f>labdata!$A$9:$D$9</c:f>
              <c:numCache>
                <c:formatCode>General</c:formatCode>
                <c:ptCount val="4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</c:numCache>
            </c:numRef>
          </c:cat>
          <c:val>
            <c:numRef>
              <c:f>labdata!$V$3:$Y$3</c:f>
              <c:numCache>
                <c:formatCode>0</c:formatCode>
                <c:ptCount val="4"/>
                <c:pt idx="0">
                  <c:v>339.08</c:v>
                </c:pt>
                <c:pt idx="1">
                  <c:v>334.69</c:v>
                </c:pt>
                <c:pt idx="2">
                  <c:v>313.55</c:v>
                </c:pt>
                <c:pt idx="3">
                  <c:v>297.49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B2-4DFA-BD60-AF00B505F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703616"/>
        <c:axId val="94705152"/>
      </c:lineChart>
      <c:catAx>
        <c:axId val="9470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4705152"/>
        <c:crosses val="autoZero"/>
        <c:auto val="1"/>
        <c:lblAlgn val="ctr"/>
        <c:lblOffset val="100"/>
        <c:noMultiLvlLbl val="0"/>
      </c:catAx>
      <c:valAx>
        <c:axId val="94705152"/>
        <c:scaling>
          <c:orientation val="minMax"/>
          <c:min val="1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470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045260801836114E-2"/>
          <c:y val="0.14990922397492196"/>
          <c:w val="0.46391521089343718"/>
          <c:h val="0.82436414426011306"/>
        </c:manualLayout>
      </c:layout>
      <c:pieChart>
        <c:varyColors val="1"/>
        <c:ser>
          <c:idx val="0"/>
          <c:order val="0"/>
          <c:tx>
            <c:strRef>
              <c:f>'Ark1'!$A$10</c:f>
              <c:strCache>
                <c:ptCount val="1"/>
                <c:pt idx="0">
                  <c:v>Tapper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D0EF-4A27-970F-F41B859C62E7}"/>
              </c:ext>
            </c:extLst>
          </c:dPt>
          <c:dPt>
            <c:idx val="1"/>
            <c:bubble3D val="0"/>
            <c:spPr>
              <a:solidFill>
                <a:srgbClr val="CC0000"/>
              </a:solidFill>
            </c:spPr>
            <c:extLst>
              <c:ext xmlns:c16="http://schemas.microsoft.com/office/drawing/2014/chart" uri="{C3380CC4-5D6E-409C-BE32-E72D297353CC}">
                <c16:uniqueId val="{00000003-D0EF-4A27-970F-F41B859C62E7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D0EF-4A27-970F-F41B859C62E7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100"/>
                  </a:pPr>
                  <a:endParaRPr lang="nb-NO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D0EF-4A27-970F-F41B859C62E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'Ark1'!$A$11:$A$12</c:f>
              <c:strCache>
                <c:ptCount val="2"/>
                <c:pt idx="0">
                  <c:v>Ja</c:v>
                </c:pt>
                <c:pt idx="1">
                  <c:v>Nei</c:v>
                </c:pt>
              </c:strCache>
            </c:strRef>
          </c:cat>
          <c:val>
            <c:numRef>
              <c:f>'Ark1'!$C$11:$C$12</c:f>
              <c:numCache>
                <c:formatCode>General</c:formatCode>
                <c:ptCount val="2"/>
                <c:pt idx="0">
                  <c:v>21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EF-4A27-970F-F41B859C62E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nb-N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045260801836114E-2"/>
          <c:y val="0.14990922397492196"/>
          <c:w val="0.46391521089343718"/>
          <c:h val="0.82436414426011306"/>
        </c:manualLayout>
      </c:layout>
      <c:pieChart>
        <c:varyColors val="1"/>
        <c:ser>
          <c:idx val="0"/>
          <c:order val="0"/>
          <c:tx>
            <c:strRef>
              <c:f>'Ark1'!$A$10</c:f>
              <c:strCache>
                <c:ptCount val="1"/>
                <c:pt idx="0">
                  <c:v>Tapper</c:v>
                </c:pt>
              </c:strCache>
            </c:strRef>
          </c:tx>
          <c:spPr>
            <a:solidFill>
              <a:srgbClr val="92D050"/>
            </a:solidFill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14CB-4504-98AD-3CC7F283CA0D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1-14CB-4504-98AD-3CC7F283CA0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CB-4504-98AD-3CC7F283CA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'Ark1'!$A$11:$A$12</c:f>
              <c:strCache>
                <c:ptCount val="2"/>
                <c:pt idx="0">
                  <c:v>Ja</c:v>
                </c:pt>
                <c:pt idx="1">
                  <c:v>Nei</c:v>
                </c:pt>
              </c:strCache>
            </c:strRef>
          </c:cat>
          <c:val>
            <c:numRef>
              <c:f>'Ark1'!$D$11:$D$12</c:f>
              <c:numCache>
                <c:formatCode>General</c:formatCode>
                <c:ptCount val="2"/>
                <c:pt idx="0">
                  <c:v>8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CB-4504-98AD-3CC7F283CA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3361700369735399"/>
          <c:y val="0.24267023855367822"/>
          <c:w val="0.11671818343583658"/>
          <c:h val="0.1680394337440260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002405949256337E-2"/>
          <c:y val="0.16531930890459592"/>
          <c:w val="0.86235870516185475"/>
          <c:h val="0.641077637070401"/>
        </c:manualLayout>
      </c:layout>
      <c:lineChart>
        <c:grouping val="standard"/>
        <c:varyColors val="0"/>
        <c:ser>
          <c:idx val="0"/>
          <c:order val="0"/>
          <c:tx>
            <c:strRef>
              <c:f>labdata!$A$2</c:f>
              <c:strCache>
                <c:ptCount val="1"/>
                <c:pt idx="0">
                  <c:v>Warm 7 days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labdata!$A$9:$E$9</c:f>
              <c:numCache>
                <c:formatCode>General</c:formatCode>
                <c:ptCount val="5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</c:numCache>
            </c:numRef>
          </c:cat>
          <c:val>
            <c:numRef>
              <c:f>labdata!$J$2:$K$2</c:f>
              <c:numCache>
                <c:formatCode>0.00</c:formatCode>
                <c:ptCount val="2"/>
                <c:pt idx="0">
                  <c:v>7.3689999999999998</c:v>
                </c:pt>
                <c:pt idx="1">
                  <c:v>7.4899999999999993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B2-4C7D-8728-E82EAF2FC308}"/>
            </c:ext>
          </c:extLst>
        </c:ser>
        <c:ser>
          <c:idx val="3"/>
          <c:order val="1"/>
          <c:tx>
            <c:strRef>
              <c:f>labdata!$A$5</c:f>
              <c:strCache>
                <c:ptCount val="1"/>
                <c:pt idx="0">
                  <c:v>Cold delayed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labdata!$J$5:$M$5</c:f>
              <c:numCache>
                <c:formatCode>0.00</c:formatCode>
                <c:ptCount val="4"/>
                <c:pt idx="1">
                  <c:v>7.4899999999999993</c:v>
                </c:pt>
                <c:pt idx="2">
                  <c:v>7.2959999999999994</c:v>
                </c:pt>
                <c:pt idx="3">
                  <c:v>7.3360000000000003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DB2-4C7D-8728-E82EAF2FC308}"/>
            </c:ext>
          </c:extLst>
        </c:ser>
        <c:ser>
          <c:idx val="1"/>
          <c:order val="2"/>
          <c:tx>
            <c:strRef>
              <c:f>labdata!$A$3</c:f>
              <c:strCache>
                <c:ptCount val="1"/>
                <c:pt idx="0">
                  <c:v>Cold no agitation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labdata!$A$9:$E$9</c:f>
              <c:numCache>
                <c:formatCode>General</c:formatCode>
                <c:ptCount val="5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</c:numCache>
            </c:numRef>
          </c:cat>
          <c:val>
            <c:numRef>
              <c:f>labdata!$J$3:$M$3</c:f>
              <c:numCache>
                <c:formatCode>0.00</c:formatCode>
                <c:ptCount val="4"/>
                <c:pt idx="0">
                  <c:v>7.277000000000001</c:v>
                </c:pt>
                <c:pt idx="1">
                  <c:v>7.2610000000000001</c:v>
                </c:pt>
                <c:pt idx="2">
                  <c:v>7.194</c:v>
                </c:pt>
                <c:pt idx="3">
                  <c:v>7.0239999999999991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B2-4C7D-8728-E82EAF2FC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738304"/>
        <c:axId val="94739840"/>
      </c:lineChart>
      <c:catAx>
        <c:axId val="9473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4739840"/>
        <c:crosses val="autoZero"/>
        <c:auto val="1"/>
        <c:lblAlgn val="ctr"/>
        <c:lblOffset val="100"/>
        <c:noMultiLvlLbl val="0"/>
      </c:catAx>
      <c:valAx>
        <c:axId val="94739840"/>
        <c:scaling>
          <c:orientation val="minMax"/>
          <c:min val="6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47383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045260801836114E-2"/>
          <c:y val="0.14990922397492196"/>
          <c:w val="0.46391521089343718"/>
          <c:h val="0.8243641442601130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0"/>
      </a:pPr>
      <a:endParaRPr lang="nb-NO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045260801836114E-2"/>
          <c:y val="0.14990922397492196"/>
          <c:w val="0.46391521089343718"/>
          <c:h val="0.8243641442601130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49280565137463078"/>
          <c:y val="0.23322847222222223"/>
          <c:w val="0.50447324393666038"/>
          <c:h val="0.4652190972222222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0"/>
      </a:pPr>
      <a:endParaRPr lang="nb-NO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576349908101934E-2"/>
          <c:y val="0.19081161173799066"/>
          <c:w val="0.46391521089343718"/>
          <c:h val="0.82436414426011306"/>
        </c:manualLayout>
      </c:layout>
      <c:pieChart>
        <c:varyColors val="1"/>
        <c:ser>
          <c:idx val="1"/>
          <c:order val="0"/>
          <c:tx>
            <c:strRef>
              <c:f>'Ark1'!$A$5</c:f>
              <c:strCache>
                <c:ptCount val="1"/>
                <c:pt idx="0">
                  <c:v>Tilgjengelige blodkomponenter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6B1-48B3-A1DF-F4A38944B8C7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06B1-48B3-A1DF-F4A38944B8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06B1-48B3-A1DF-F4A38944B8C7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050"/>
                  </a:pPr>
                  <a:endParaRPr lang="nb-NO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06B1-48B3-A1DF-F4A38944B8C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B1-48B3-A1DF-F4A38944B8C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'Ark1'!$A$6:$A$8</c:f>
              <c:strCache>
                <c:ptCount val="3"/>
                <c:pt idx="0">
                  <c:v>Erytrocytter og plasma</c:v>
                </c:pt>
                <c:pt idx="1">
                  <c:v>Erytrocytter, plasma og trombocytter</c:v>
                </c:pt>
                <c:pt idx="2">
                  <c:v>Erytrocytter, plasma, trombocytter og fullblod</c:v>
                </c:pt>
              </c:strCache>
            </c:strRef>
          </c:cat>
          <c:val>
            <c:numRef>
              <c:f>'Ark1'!$B$6:$B$8</c:f>
              <c:numCache>
                <c:formatCode>General</c:formatCode>
                <c:ptCount val="3"/>
                <c:pt idx="0">
                  <c:v>19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6B1-48B3-A1DF-F4A38944B8C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0"/>
      </a:pPr>
      <a:endParaRPr lang="nb-N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045260801836114E-2"/>
          <c:y val="0.14990922397492196"/>
          <c:w val="0.46391521089343718"/>
          <c:h val="0.82436414426011306"/>
        </c:manualLayout>
      </c:layout>
      <c:pieChart>
        <c:varyColors val="1"/>
        <c:ser>
          <c:idx val="0"/>
          <c:order val="0"/>
          <c:tx>
            <c:strRef>
              <c:f>'Ark1'!$A$5</c:f>
              <c:strCache>
                <c:ptCount val="1"/>
                <c:pt idx="0">
                  <c:v>Tilgjengelige blodkomponenter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C7F-42BB-B517-C0D7AF3CF715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AC7F-42BB-B517-C0D7AF3CF7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AC7F-42BB-B517-C0D7AF3CF715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7F-42BB-B517-C0D7AF3CF71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'Ark1'!$A$6:$A$8</c:f>
              <c:strCache>
                <c:ptCount val="3"/>
                <c:pt idx="0">
                  <c:v>Erytrocytter og plasma</c:v>
                </c:pt>
                <c:pt idx="1">
                  <c:v>Erytrocytter, plasma og trombocytter</c:v>
                </c:pt>
                <c:pt idx="2">
                  <c:v>Erytrocytter, plasma, trombocytter og fullblod</c:v>
                </c:pt>
              </c:strCache>
            </c:strRef>
          </c:cat>
          <c:val>
            <c:numRef>
              <c:f>'Ark1'!$C$6:$C$8</c:f>
              <c:numCache>
                <c:formatCode>General</c:formatCode>
                <c:ptCount val="3"/>
                <c:pt idx="0">
                  <c:v>4</c:v>
                </c:pt>
                <c:pt idx="1">
                  <c:v>18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7F-42BB-B517-C0D7AF3CF71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0"/>
      </a:pPr>
      <a:endParaRPr lang="nb-N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045260801836114E-2"/>
          <c:y val="0.14990922397492196"/>
          <c:w val="0.46391521089343718"/>
          <c:h val="0.82436414426011306"/>
        </c:manualLayout>
      </c:layout>
      <c:pieChart>
        <c:varyColors val="1"/>
        <c:ser>
          <c:idx val="0"/>
          <c:order val="0"/>
          <c:tx>
            <c:strRef>
              <c:f>'Ark1'!$A$5</c:f>
              <c:strCache>
                <c:ptCount val="1"/>
                <c:pt idx="0">
                  <c:v>Tilgjengelige blodkomponenter</c:v>
                </c:pt>
              </c:strCache>
            </c:strRef>
          </c:tx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2300-4065-8E7F-C1B4AE42AFB9}"/>
              </c:ext>
            </c:extLst>
          </c:dPt>
          <c:dPt>
            <c:idx val="2"/>
            <c:bubble3D val="0"/>
            <c:spPr>
              <a:solidFill>
                <a:srgbClr val="669900"/>
              </a:solidFill>
            </c:spPr>
            <c:extLst>
              <c:ext xmlns:c16="http://schemas.microsoft.com/office/drawing/2014/chart" uri="{C3380CC4-5D6E-409C-BE32-E72D297353CC}">
                <c16:uniqueId val="{00000003-2300-4065-8E7F-C1B4AE42AFB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00-4065-8E7F-C1B4AE42AF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'Ark1'!$A$6:$A$8</c:f>
              <c:strCache>
                <c:ptCount val="3"/>
                <c:pt idx="0">
                  <c:v>Erytrocytter og plasma</c:v>
                </c:pt>
                <c:pt idx="1">
                  <c:v>Erytrocytter, plasma og trombocytter</c:v>
                </c:pt>
                <c:pt idx="2">
                  <c:v>Erytrocytter, plasma, trombocytter og fullblod</c:v>
                </c:pt>
              </c:strCache>
            </c:strRef>
          </c:cat>
          <c:val>
            <c:numRef>
              <c:f>'Ark1'!$D$6:$D$8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300-4065-8E7F-C1B4AE42AFB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9280565137463078"/>
          <c:y val="0.23322847222222223"/>
          <c:w val="0.50447324393666038"/>
          <c:h val="0.4652190972222222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0"/>
      </a:pPr>
      <a:endParaRPr lang="nb-N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045260801836114E-2"/>
          <c:y val="0.14990922397492196"/>
          <c:w val="0.46391521089343718"/>
          <c:h val="0.8243641442601130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nb-NO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045260801836114E-2"/>
          <c:y val="0.14990922397492196"/>
          <c:w val="0.46391521089343718"/>
          <c:h val="0.82436414426011306"/>
        </c:manualLayout>
      </c:layout>
      <c:pieChart>
        <c:varyColors val="1"/>
        <c:ser>
          <c:idx val="0"/>
          <c:order val="0"/>
          <c:tx>
            <c:strRef>
              <c:f>'Ark1'!$A$10</c:f>
              <c:strCache>
                <c:ptCount val="1"/>
                <c:pt idx="0">
                  <c:v>Tapper</c:v>
                </c:pt>
              </c:strCache>
            </c:strRef>
          </c:tx>
          <c:spPr>
            <a:solidFill>
              <a:srgbClr val="CC0000"/>
            </a:solidFill>
          </c:spPr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77E3-4892-B153-12763ECFAE0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77E3-4892-B153-12763ECFAE0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77E3-4892-B153-12763ECFAE0B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'Ark1'!$A$11:$A$12</c:f>
              <c:strCache>
                <c:ptCount val="2"/>
                <c:pt idx="0">
                  <c:v>Ja</c:v>
                </c:pt>
                <c:pt idx="1">
                  <c:v>Nei</c:v>
                </c:pt>
              </c:strCache>
            </c:strRef>
          </c:cat>
          <c:val>
            <c:numRef>
              <c:f>'Ark1'!$B$11:$B$12</c:f>
              <c:numCache>
                <c:formatCode>General</c:formatCode>
                <c:ptCount val="2"/>
                <c:pt idx="0">
                  <c:v>18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E3-4892-B153-12763ECFAE0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nb-NO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0.38134</cdr:x>
      <cdr:y>0.02821</cdr:y>
    </cdr:from>
    <cdr:to>
      <cdr:x>0.7351</cdr:x>
      <cdr:y>0.16614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1342064" y="65213"/>
          <a:ext cx="1245019" cy="318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n-NO" sz="1800" dirty="0"/>
            <a:t>PLT/</a:t>
          </a:r>
          <a:r>
            <a:rPr lang="nn-NO" sz="1800" dirty="0" err="1"/>
            <a:t>unit</a:t>
          </a:r>
          <a:endParaRPr lang="nn-NO" sz="1800" dirty="0"/>
        </a:p>
      </cdr:txBody>
    </cdr:sp>
  </cdr:relSizeAnchor>
  <cdr:relSizeAnchor xmlns:cdr="http://schemas.openxmlformats.org/drawingml/2006/chartDrawing">
    <cdr:from>
      <cdr:x>0.08316</cdr:x>
      <cdr:y>0.72414</cdr:y>
    </cdr:from>
    <cdr:to>
      <cdr:x>0.9716</cdr:x>
      <cdr:y>0.72414</cdr:y>
    </cdr:to>
    <cdr:cxnSp macro="">
      <cdr:nvCxnSpPr>
        <cdr:cNvPr id="6" name="Rett linje 5"/>
        <cdr:cNvCxnSpPr/>
      </cdr:nvCxnSpPr>
      <cdr:spPr>
        <a:xfrm xmlns:a="http://schemas.openxmlformats.org/drawingml/2006/main">
          <a:off x="390526" y="2200276"/>
          <a:ext cx="4171950" cy="0"/>
        </a:xfrm>
        <a:prstGeom xmlns:a="http://schemas.openxmlformats.org/drawingml/2006/main" prst="line">
          <a:avLst/>
        </a:prstGeom>
        <a:effectLst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0.44167</cdr:x>
      <cdr:y>0.01024</cdr:y>
    </cdr:from>
    <cdr:to>
      <cdr:x>0.6</cdr:x>
      <cdr:y>0.15773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2019300" y="31830"/>
          <a:ext cx="723899" cy="4587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n-NO" sz="2000"/>
            <a:t>pH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41F8C-B192-429A-8838-AB8DF1F5E082}" type="datetimeFigureOut">
              <a:rPr lang="nb-NO" smtClean="0"/>
              <a:t>25.06.2019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EC6D4-4AF4-4B7F-845A-0346FC03CC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147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Blood Far Forward was initiated by the Norwegian Naval Special Operation Commando in 2010 and collaborators and participants today includes: Dep. of Immunology and Transfusion medicine Haukeland University Hospital, The Norwegian Armed Forces Medical Services, Norwegian Special Operation Command, Norwegian Army Special Operation Commando and US Army Institute of Surgical Research.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EC6D4-4AF4-4B7F-845A-0346FC03CC6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9087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Our whole blood is low titer group O leukoreduced with a platelet-sparing filter. We aim to start treatment as early as possible with whole blood and continue with components based on monitoring.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5587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Samlet flere analyser</a:t>
            </a:r>
            <a:r>
              <a:rPr lang="nb-NO" baseline="0" dirty="0" smtClean="0"/>
              <a:t> for å </a:t>
            </a:r>
            <a:r>
              <a:rPr lang="nb-NO" baseline="0" dirty="0" err="1" smtClean="0"/>
              <a:t>monitorere</a:t>
            </a:r>
            <a:r>
              <a:rPr lang="nb-NO" baseline="0" dirty="0" smtClean="0"/>
              <a:t> pasienten med tanke på </a:t>
            </a:r>
            <a:r>
              <a:rPr lang="nb-NO" baseline="0" dirty="0" err="1" smtClean="0"/>
              <a:t>hemolyseparametre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Hb</a:t>
            </a:r>
            <a:r>
              <a:rPr lang="nb-NO" baseline="0" dirty="0" smtClean="0"/>
              <a:t> + </a:t>
            </a:r>
            <a:r>
              <a:rPr lang="nb-NO" baseline="0" dirty="0" err="1" smtClean="0"/>
              <a:t>tpk</a:t>
            </a:r>
            <a:r>
              <a:rPr lang="nb-NO" baseline="0" dirty="0" smtClean="0"/>
              <a:t> for å avgjøre evt. behov for ytterligere transfusjon med komponenter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07520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EC6D4-4AF4-4B7F-845A-0346FC03CC6D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4073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I</a:t>
            </a:r>
            <a:r>
              <a:rPr lang="en-US" baseline="0" noProof="0" dirty="0" smtClean="0"/>
              <a:t> thank all the highly skilled members of the Blood Far Forward research Group in Bergen. Our group is a joint effort by the civilian and military health care services and include specialists in transfusion medicine, anesthesiologists and cardiac surgeons.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noProof="0" dirty="0" smtClean="0"/>
              <a:t>I also thank our eminent collaborators at the US Army Institute of Surgical Research Doctor Andre Cap and James Aden, I also thank Doctor Phil Spinella, and all our advisors, debaters and critics at the THOR Network.</a:t>
            </a:r>
          </a:p>
          <a:p>
            <a:r>
              <a:rPr lang="en-US" baseline="0" noProof="0" dirty="0" smtClean="0"/>
              <a:t> </a:t>
            </a:r>
            <a:endParaRPr lang="en-US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334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EC6D4-4AF4-4B7F-845A-0346FC03CC6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0419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conference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challenged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evaluation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leukoreduction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platelet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-sparing filter in CPDA-1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And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difference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platelet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concentration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platelet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funcion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evaluated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TEG MA.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EC6D4-4AF4-4B7F-845A-0346FC03CC6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644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conference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challenged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evaluation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leukoreduction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platelet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-sparing filter in CPDA-1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And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difference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platelet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concentration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platelet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funcion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evaluated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TEG MA.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EC6D4-4AF4-4B7F-845A-0346FC03CC6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5662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investigating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platelet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ADP-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induced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light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transmission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aggregometry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21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No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difference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observed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VIII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levels</a:t>
            </a:r>
            <a:r>
              <a:rPr lang="nb-NO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better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preserved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leukoreduced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EC6D4-4AF4-4B7F-845A-0346FC03CC6D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644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937DC-4D53-FA49-9485-315DE8B266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43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937DC-4D53-FA49-9485-315DE8B266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52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Hovedhensikten med studien er å skaffe veie informasjon om frekvens av massive transfusjoner og så deretter å vurdere implikasjonene av disse for planlegging av blodbeholdning og beredskap.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3294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Bergen we have decided to pilot this approach and supplement our component based massive transfusion packages with cold stored whole blood. </a:t>
            </a:r>
            <a:r>
              <a:rPr lang="nn-NO" dirty="0" smtClean="0"/>
              <a:t>This is </a:t>
            </a:r>
            <a:r>
              <a:rPr lang="nn-NO" dirty="0" err="1" smtClean="0"/>
              <a:t>the</a:t>
            </a:r>
            <a:r>
              <a:rPr lang="nn-NO" dirty="0" smtClean="0"/>
              <a:t> timeline for </a:t>
            </a:r>
            <a:r>
              <a:rPr lang="nn-NO" dirty="0" err="1" smtClean="0"/>
              <a:t>implementation</a:t>
            </a:r>
            <a:r>
              <a:rPr lang="nn-NO" dirty="0" smtClean="0"/>
              <a:t> </a:t>
            </a:r>
            <a:r>
              <a:rPr lang="nn-NO" dirty="0" err="1" smtClean="0"/>
              <a:t>of</a:t>
            </a:r>
            <a:r>
              <a:rPr lang="nn-NO" baseline="0" dirty="0" smtClean="0"/>
              <a:t> </a:t>
            </a:r>
            <a:r>
              <a:rPr lang="nn-NO" baseline="0" dirty="0" err="1" smtClean="0"/>
              <a:t>whole</a:t>
            </a:r>
            <a:r>
              <a:rPr lang="nn-NO" baseline="0" dirty="0" smtClean="0"/>
              <a:t> </a:t>
            </a:r>
            <a:r>
              <a:rPr lang="nn-NO" baseline="0" dirty="0" err="1" smtClean="0"/>
              <a:t>blood</a:t>
            </a:r>
            <a:r>
              <a:rPr lang="nn-NO" baseline="0" dirty="0" smtClean="0"/>
              <a:t> in Bergen. Whole </a:t>
            </a:r>
            <a:r>
              <a:rPr lang="nn-NO" baseline="0" dirty="0" err="1" smtClean="0"/>
              <a:t>blood</a:t>
            </a:r>
            <a:r>
              <a:rPr lang="nn-NO" baseline="0" dirty="0" smtClean="0"/>
              <a:t> </a:t>
            </a:r>
            <a:r>
              <a:rPr lang="nn-NO" baseline="0" dirty="0" err="1" smtClean="0"/>
              <a:t>was</a:t>
            </a:r>
            <a:r>
              <a:rPr lang="nn-NO" baseline="0" dirty="0" smtClean="0"/>
              <a:t> </a:t>
            </a:r>
            <a:r>
              <a:rPr lang="nn-NO" baseline="0" dirty="0" err="1" smtClean="0"/>
              <a:t>started</a:t>
            </a:r>
            <a:r>
              <a:rPr lang="nn-NO" baseline="0" dirty="0" smtClean="0"/>
              <a:t> at </a:t>
            </a:r>
            <a:r>
              <a:rPr lang="nn-NO" baseline="0" dirty="0" err="1" smtClean="0"/>
              <a:t>the</a:t>
            </a:r>
            <a:r>
              <a:rPr lang="nn-NO" baseline="0" dirty="0" smtClean="0"/>
              <a:t> air </a:t>
            </a:r>
            <a:r>
              <a:rPr lang="nn-NO" baseline="0" dirty="0" err="1" smtClean="0"/>
              <a:t>ambulance</a:t>
            </a:r>
            <a:r>
              <a:rPr lang="nn-NO" baseline="0" dirty="0" smtClean="0"/>
              <a:t> in </a:t>
            </a:r>
            <a:r>
              <a:rPr lang="nn-NO" baseline="0" dirty="0" err="1" smtClean="0"/>
              <a:t>december</a:t>
            </a:r>
            <a:r>
              <a:rPr lang="nn-NO" baseline="0" dirty="0" smtClean="0"/>
              <a:t> 2015 and in hospital in </a:t>
            </a:r>
            <a:r>
              <a:rPr lang="nn-NO" baseline="0" dirty="0" err="1" smtClean="0"/>
              <a:t>december</a:t>
            </a:r>
            <a:r>
              <a:rPr lang="nn-NO" baseline="0" dirty="0" smtClean="0"/>
              <a:t> 2017. 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DE266-BB13-4920-8C95-3B16DAF75BE6}" type="slidenum">
              <a:rPr lang="nn-NO" smtClean="0"/>
              <a:t>33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88843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373262" cy="6858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4203" y="1037575"/>
            <a:ext cx="6963117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15" y="30099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8" descr="THOR-Crest-v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4" y="417309"/>
            <a:ext cx="1123525" cy="11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6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200F-DF44-AF4A-BFB9-F6EB7DB0B2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4419-2CB2-C844-B84C-FD88DF154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879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200F-DF44-AF4A-BFB9-F6EB7DB0B2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4419-2CB2-C844-B84C-FD88DF154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06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200F-DF44-AF4A-BFB9-F6EB7DB0B2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4419-2CB2-C844-B84C-FD88DF154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58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200F-DF44-AF4A-BFB9-F6EB7DB0B2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4419-2CB2-C844-B84C-FD88DF154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60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200F-DF44-AF4A-BFB9-F6EB7DB0B2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4419-2CB2-C844-B84C-FD88DF154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94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200F-DF44-AF4A-BFB9-F6EB7DB0B2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4419-2CB2-C844-B84C-FD88DF154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64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F5DC-E7D6-F04E-B7EF-719712798388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5B7E-F0E7-154D-9DD6-DB7A033A75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6301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373262" cy="6858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4203" y="1037575"/>
            <a:ext cx="6963117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15" y="30099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8" descr="THOR-Crest-v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4" y="417309"/>
            <a:ext cx="1123525" cy="1133356"/>
          </a:xfrm>
          <a:prstGeom prst="rect">
            <a:avLst/>
          </a:prstGeom>
        </p:spPr>
      </p:pic>
      <p:pic>
        <p:nvPicPr>
          <p:cNvPr id="6" name="Picture 5" descr="verticalthorh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8" y="2207242"/>
            <a:ext cx="530077" cy="312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8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4203" y="1037575"/>
            <a:ext cx="6963117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15" y="30099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8" descr="THOR-Crest-v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4" y="417309"/>
            <a:ext cx="1123525" cy="113335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6394648"/>
            <a:ext cx="9144000" cy="46335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4203" y="1037575"/>
            <a:ext cx="6963117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15" y="30099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394648"/>
            <a:ext cx="9144000" cy="46335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RDCR 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9" y="377922"/>
            <a:ext cx="1161383" cy="113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6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624" y="274638"/>
            <a:ext cx="72101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624" y="1600200"/>
            <a:ext cx="7210175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200F-DF44-AF4A-BFB9-F6EB7DB0B2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4419-2CB2-C844-B84C-FD88DF154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373262" cy="6858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THOR-Crest-v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4" y="417309"/>
            <a:ext cx="1123525" cy="11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1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624" y="274638"/>
            <a:ext cx="7210176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200F-DF44-AF4A-BFB9-F6EB7DB0B2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4419-2CB2-C844-B84C-FD88DF154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373262" cy="6858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76624" y="1600200"/>
            <a:ext cx="7210175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verticalthorh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8" y="2207242"/>
            <a:ext cx="530077" cy="3129841"/>
          </a:xfrm>
          <a:prstGeom prst="rect">
            <a:avLst/>
          </a:prstGeom>
        </p:spPr>
      </p:pic>
      <p:pic>
        <p:nvPicPr>
          <p:cNvPr id="10" name="Picture 9" descr="THOR-Crest-v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4" y="417309"/>
            <a:ext cx="1123525" cy="11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97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200F-DF44-AF4A-BFB9-F6EB7DB0B2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4419-2CB2-C844-B84C-FD88DF154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1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200F-DF44-AF4A-BFB9-F6EB7DB0B2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4419-2CB2-C844-B84C-FD88DF154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39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200F-DF44-AF4A-BFB9-F6EB7DB0B2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4419-2CB2-C844-B84C-FD88DF154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4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1200F-DF44-AF4A-BFB9-F6EB7DB0B2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44419-2CB2-C844-B84C-FD88DF154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2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5" Type="http://schemas.microsoft.com/office/2007/relationships/hdphoto" Target="../media/hdphoto3.wdp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12" Type="http://schemas.microsoft.com/office/2007/relationships/hdphoto" Target="../media/hdphoto4.wdp"/><Relationship Id="rId17" Type="http://schemas.openxmlformats.org/officeDocument/2006/relationships/image" Target="../media/image19.png"/><Relationship Id="rId2" Type="http://schemas.openxmlformats.org/officeDocument/2006/relationships/image" Target="../media/image9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e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5" Type="http://schemas.openxmlformats.org/officeDocument/2006/relationships/image" Target="../media/image17.JPG"/><Relationship Id="rId10" Type="http://schemas.microsoft.com/office/2007/relationships/hdphoto" Target="../media/hdphoto3.wdp"/><Relationship Id="rId4" Type="http://schemas.openxmlformats.org/officeDocument/2006/relationships/image" Target="../media/image11.jpeg"/><Relationship Id="rId9" Type="http://schemas.openxmlformats.org/officeDocument/2006/relationships/image" Target="../media/image14.jpeg"/><Relationship Id="rId14" Type="http://schemas.microsoft.com/office/2007/relationships/hdphoto" Target="../media/hdphoto5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80.gif"/><Relationship Id="rId7" Type="http://schemas.openxmlformats.org/officeDocument/2006/relationships/hyperlink" Target="http://samfunnsutviklerne.no/wp-content/uploads/2011/03/Logo-Uib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gif"/><Relationship Id="rId9" Type="http://schemas.openxmlformats.org/officeDocument/2006/relationships/image" Target="../media/image8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50985" y="189242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tx2"/>
                </a:solidFill>
              </a:rPr>
              <a:t>BLOOD FAR FORWARD RESEARCH PROGRAM</a:t>
            </a:r>
            <a:endParaRPr lang="nb-NO" b="1" dirty="0">
              <a:solidFill>
                <a:schemeClr val="tx2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1599366" y="4113470"/>
            <a:ext cx="5094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nb-NO" sz="1600" b="1" dirty="0" smtClean="0">
                <a:solidFill>
                  <a:schemeClr val="tx2">
                    <a:lumMod val="50000"/>
                  </a:schemeClr>
                </a:solidFill>
              </a:rPr>
              <a:t>Torunn Oveland Apelseth, MD, </a:t>
            </a:r>
            <a:r>
              <a:rPr lang="nb-NO" sz="1600" b="1" dirty="0" err="1" smtClean="0">
                <a:solidFill>
                  <a:schemeClr val="tx2">
                    <a:lumMod val="50000"/>
                  </a:schemeClr>
                </a:solidFill>
              </a:rPr>
              <a:t>PhD</a:t>
            </a:r>
            <a:endParaRPr lang="nb-NO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nb-NO" sz="1600" dirty="0" smtClean="0">
                <a:solidFill>
                  <a:schemeClr val="tx2">
                    <a:lumMod val="50000"/>
                  </a:schemeClr>
                </a:solidFill>
              </a:rPr>
              <a:t>Project </a:t>
            </a:r>
            <a:r>
              <a:rPr lang="nb-NO" sz="1600" dirty="0" err="1" smtClean="0">
                <a:solidFill>
                  <a:schemeClr val="tx2">
                    <a:lumMod val="50000"/>
                  </a:schemeClr>
                </a:solidFill>
              </a:rPr>
              <a:t>director</a:t>
            </a:r>
            <a:r>
              <a:rPr lang="nb-NO" sz="1600" dirty="0" smtClean="0">
                <a:solidFill>
                  <a:schemeClr val="tx2">
                    <a:lumMod val="50000"/>
                  </a:schemeClr>
                </a:solidFill>
              </a:rPr>
              <a:t>, Blood Far Forward</a:t>
            </a:r>
          </a:p>
          <a:p>
            <a:r>
              <a:rPr lang="nb-NO" sz="1600" dirty="0" smtClean="0">
                <a:solidFill>
                  <a:schemeClr val="tx2">
                    <a:lumMod val="50000"/>
                  </a:schemeClr>
                </a:solidFill>
              </a:rPr>
              <a:t>Senior </a:t>
            </a:r>
            <a:r>
              <a:rPr lang="nb-NO" sz="1600" dirty="0" err="1" smtClean="0">
                <a:solidFill>
                  <a:schemeClr val="tx2">
                    <a:lumMod val="50000"/>
                  </a:schemeClr>
                </a:solidFill>
              </a:rPr>
              <a:t>consultant</a:t>
            </a:r>
            <a:endParaRPr lang="nb-NO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nb-NO" sz="1600" dirty="0" smtClean="0">
                <a:solidFill>
                  <a:schemeClr val="tx2">
                    <a:lumMod val="50000"/>
                  </a:schemeClr>
                </a:solidFill>
              </a:rPr>
              <a:t>Department for </a:t>
            </a:r>
            <a:r>
              <a:rPr lang="nb-NO" sz="1600" dirty="0" err="1" smtClean="0">
                <a:solidFill>
                  <a:schemeClr val="tx2">
                    <a:lumMod val="50000"/>
                  </a:schemeClr>
                </a:solidFill>
              </a:rPr>
              <a:t>Immunology</a:t>
            </a:r>
            <a:r>
              <a:rPr lang="nb-NO" sz="1600" dirty="0" smtClean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nb-NO" sz="1600" dirty="0" err="1" smtClean="0">
                <a:solidFill>
                  <a:schemeClr val="tx2">
                    <a:lumMod val="50000"/>
                  </a:schemeClr>
                </a:solidFill>
              </a:rPr>
              <a:t>Transfusion</a:t>
            </a:r>
            <a:r>
              <a:rPr lang="nb-NO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nb-NO" sz="1600" dirty="0" err="1" smtClean="0">
                <a:solidFill>
                  <a:schemeClr val="tx2">
                    <a:lumMod val="50000"/>
                  </a:schemeClr>
                </a:solidFill>
              </a:rPr>
              <a:t>Medicine</a:t>
            </a:r>
            <a:endParaRPr lang="nb-NO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nb-NO" sz="1600" dirty="0" smtClean="0">
                <a:solidFill>
                  <a:schemeClr val="tx2">
                    <a:lumMod val="50000"/>
                  </a:schemeClr>
                </a:solidFill>
              </a:rPr>
              <a:t>Haukeland </a:t>
            </a:r>
            <a:r>
              <a:rPr lang="nb-NO" sz="1600" dirty="0" err="1" smtClean="0">
                <a:solidFill>
                  <a:schemeClr val="tx2">
                    <a:lumMod val="50000"/>
                  </a:schemeClr>
                </a:solidFill>
              </a:rPr>
              <a:t>University</a:t>
            </a:r>
            <a:r>
              <a:rPr lang="nb-NO" sz="1600" dirty="0" smtClean="0">
                <a:solidFill>
                  <a:schemeClr val="tx2">
                    <a:lumMod val="50000"/>
                  </a:schemeClr>
                </a:solidFill>
              </a:rPr>
              <a:t> Hospital, Bergen, Norway</a:t>
            </a:r>
            <a:endParaRPr lang="nb-NO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" name="Picture 4" descr="cid:image003.jpg@01CECC0A.E16C664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0659" y="5683130"/>
            <a:ext cx="2021681" cy="36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2772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9" y="261988"/>
            <a:ext cx="7854462" cy="659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70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b="1" dirty="0" smtClean="0"/>
              <a:t>In </a:t>
            </a:r>
            <a:r>
              <a:rPr lang="nb-NO" sz="3200" b="1" dirty="0" err="1" smtClean="0"/>
              <a:t>vitro</a:t>
            </a:r>
            <a:r>
              <a:rPr lang="nb-NO" sz="3200" b="1" dirty="0" smtClean="0"/>
              <a:t> </a:t>
            </a:r>
            <a:r>
              <a:rPr lang="nb-NO" sz="3200" b="1" dirty="0" err="1" smtClean="0"/>
              <a:t>hemostatic</a:t>
            </a:r>
            <a:r>
              <a:rPr lang="nb-NO" sz="3200" b="1" dirty="0" smtClean="0"/>
              <a:t> </a:t>
            </a:r>
            <a:r>
              <a:rPr lang="nb-NO" sz="3200" b="1" dirty="0" err="1" smtClean="0"/>
              <a:t>function</a:t>
            </a:r>
            <a:r>
              <a:rPr lang="nb-NO" sz="3200" b="1" dirty="0" smtClean="0"/>
              <a:t> </a:t>
            </a:r>
            <a:r>
              <a:rPr lang="nb-NO" sz="3200" b="1" dirty="0" err="1" smtClean="0"/>
              <a:t>of</a:t>
            </a:r>
            <a:r>
              <a:rPr lang="nb-NO" sz="3200" b="1" dirty="0" smtClean="0"/>
              <a:t> </a:t>
            </a:r>
            <a:r>
              <a:rPr lang="nb-NO" sz="3200" b="1" dirty="0" err="1" smtClean="0"/>
              <a:t>cold</a:t>
            </a:r>
            <a:r>
              <a:rPr lang="nb-NO" sz="3200" b="1" dirty="0" smtClean="0"/>
              <a:t> </a:t>
            </a:r>
            <a:r>
              <a:rPr lang="nb-NO" sz="3200" b="1" dirty="0" err="1" smtClean="0"/>
              <a:t>stored</a:t>
            </a:r>
            <a:r>
              <a:rPr lang="nb-NO" sz="3200" b="1" dirty="0" smtClean="0"/>
              <a:t> </a:t>
            </a:r>
            <a:r>
              <a:rPr lang="nb-NO" sz="3200" b="1" dirty="0" err="1" smtClean="0"/>
              <a:t>leucoreduction</a:t>
            </a:r>
            <a:r>
              <a:rPr lang="nb-NO" sz="3200" b="1" dirty="0" smtClean="0"/>
              <a:t> CPD </a:t>
            </a:r>
            <a:r>
              <a:rPr lang="nb-NO" sz="3200" b="1" dirty="0" err="1" smtClean="0"/>
              <a:t>whole</a:t>
            </a:r>
            <a:r>
              <a:rPr lang="nb-NO" sz="3200" b="1" dirty="0" smtClean="0"/>
              <a:t> </a:t>
            </a:r>
            <a:r>
              <a:rPr lang="nb-NO" sz="3200" b="1" dirty="0" err="1" smtClean="0"/>
              <a:t>blood</a:t>
            </a:r>
            <a:endParaRPr lang="nb-NO" sz="3200" b="1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966787" y="1466442"/>
            <a:ext cx="7210425" cy="2493963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550" y="4267684"/>
            <a:ext cx="2310912" cy="169886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0024" y="4009209"/>
            <a:ext cx="3191975" cy="2319376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1506781" y="6377389"/>
            <a:ext cx="3065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/>
              <a:t>Multiplate</a:t>
            </a:r>
            <a:endParaRPr lang="nb-NO" sz="14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269889" y="5966050"/>
            <a:ext cx="3065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/>
              <a:t>Thromboelastography (TEG)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40362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600" b="1" dirty="0"/>
              <a:t>In </a:t>
            </a:r>
            <a:r>
              <a:rPr lang="nb-NO" sz="3600" b="1" dirty="0" err="1"/>
              <a:t>vitro</a:t>
            </a:r>
            <a:r>
              <a:rPr lang="nb-NO" sz="3600" b="1" dirty="0"/>
              <a:t> </a:t>
            </a:r>
            <a:r>
              <a:rPr lang="nb-NO" sz="3600" b="1" dirty="0" err="1"/>
              <a:t>hemostatic</a:t>
            </a:r>
            <a:r>
              <a:rPr lang="nb-NO" sz="3600" b="1" dirty="0"/>
              <a:t> </a:t>
            </a:r>
            <a:r>
              <a:rPr lang="nb-NO" sz="3600" b="1" dirty="0" err="1"/>
              <a:t>function</a:t>
            </a:r>
            <a:r>
              <a:rPr lang="nb-NO" sz="3600" b="1" dirty="0"/>
              <a:t> </a:t>
            </a:r>
            <a:r>
              <a:rPr lang="nb-NO" sz="3600" b="1" dirty="0" err="1"/>
              <a:t>of</a:t>
            </a:r>
            <a:r>
              <a:rPr lang="nb-NO" sz="3600" b="1" dirty="0"/>
              <a:t> </a:t>
            </a:r>
            <a:r>
              <a:rPr lang="nb-NO" sz="3600" b="1" dirty="0" err="1" smtClean="0"/>
              <a:t>cold</a:t>
            </a:r>
            <a:r>
              <a:rPr lang="nb-NO" sz="3600" b="1" dirty="0" smtClean="0"/>
              <a:t> </a:t>
            </a:r>
            <a:r>
              <a:rPr lang="nb-NO" sz="3600" b="1" dirty="0" err="1" smtClean="0"/>
              <a:t>stored</a:t>
            </a:r>
            <a:r>
              <a:rPr lang="nb-NO" sz="3600" b="1" dirty="0" smtClean="0"/>
              <a:t> </a:t>
            </a:r>
            <a:r>
              <a:rPr lang="nb-NO" sz="3600" b="1" dirty="0"/>
              <a:t>leukoreduced CPDA-1 </a:t>
            </a:r>
            <a:r>
              <a:rPr lang="nb-NO" sz="3600" b="1" dirty="0" err="1"/>
              <a:t>whole</a:t>
            </a:r>
            <a:r>
              <a:rPr lang="nb-NO" sz="3600" b="1" dirty="0"/>
              <a:t> </a:t>
            </a:r>
            <a:r>
              <a:rPr lang="nb-NO" sz="3600" b="1" dirty="0" err="1" smtClean="0"/>
              <a:t>blood</a:t>
            </a:r>
            <a:endParaRPr lang="en-US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4294967295"/>
          </p:nvPr>
        </p:nvSpPr>
        <p:spPr>
          <a:xfrm>
            <a:off x="1358656" y="1923476"/>
            <a:ext cx="6835775" cy="4525963"/>
          </a:xfrm>
        </p:spPr>
        <p:txBody>
          <a:bodyPr>
            <a:normAutofit/>
          </a:bodyPr>
          <a:lstStyle/>
          <a:p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RESULTS: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 smtClean="0"/>
              <a:t>&lt;1×10</a:t>
            </a:r>
            <a:r>
              <a:rPr lang="nb-NO" sz="2400" baseline="30000" dirty="0" smtClean="0"/>
              <a:t>6</a:t>
            </a:r>
            <a:r>
              <a:rPr lang="nb-NO" sz="2400" dirty="0" smtClean="0"/>
              <a:t> </a:t>
            </a:r>
            <a:r>
              <a:rPr lang="nb-NO" sz="2400" dirty="0"/>
              <a:t>residual </a:t>
            </a:r>
            <a:r>
              <a:rPr lang="nb-NO" sz="2400" dirty="0" err="1"/>
              <a:t>white</a:t>
            </a:r>
            <a:r>
              <a:rPr lang="nb-NO" sz="2400" dirty="0"/>
              <a:t> </a:t>
            </a:r>
            <a:r>
              <a:rPr lang="nb-NO" sz="2400" dirty="0" err="1"/>
              <a:t>blood</a:t>
            </a:r>
            <a:r>
              <a:rPr lang="nb-NO" sz="2400" dirty="0"/>
              <a:t> </a:t>
            </a:r>
            <a:r>
              <a:rPr lang="nb-NO" sz="2400" dirty="0" err="1"/>
              <a:t>cells</a:t>
            </a:r>
            <a:r>
              <a:rPr lang="nb-NO" sz="2400" dirty="0"/>
              <a:t> in all </a:t>
            </a:r>
            <a:r>
              <a:rPr lang="nb-NO" sz="2400" dirty="0" smtClean="0"/>
              <a:t>units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 smtClean="0"/>
              <a:t>No </a:t>
            </a:r>
            <a:r>
              <a:rPr lang="nb-NO" sz="2400" dirty="0" err="1" smtClean="0"/>
              <a:t>difference</a:t>
            </a:r>
            <a:r>
              <a:rPr lang="nb-NO" sz="2400" dirty="0" smtClean="0"/>
              <a:t> in Hemoglobin or Fibrinogen </a:t>
            </a:r>
            <a:r>
              <a:rPr lang="nb-NO" sz="2400" dirty="0" err="1" smtClean="0"/>
              <a:t>levels</a:t>
            </a:r>
            <a:r>
              <a:rPr lang="nb-NO" sz="2400" dirty="0" smtClean="0"/>
              <a:t>  during </a:t>
            </a:r>
            <a:r>
              <a:rPr lang="nb-NO" sz="2400" dirty="0" err="1" smtClean="0"/>
              <a:t>storage</a:t>
            </a:r>
            <a:endParaRPr lang="nb-NO" sz="2400" dirty="0" smtClean="0"/>
          </a:p>
          <a:p>
            <a:endParaRPr lang="nb-NO" sz="2400" dirty="0" smtClean="0"/>
          </a:p>
          <a:p>
            <a:endParaRPr lang="en-US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692613" y="6449439"/>
            <a:ext cx="1977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Manuscript to be submitted. </a:t>
            </a:r>
            <a:endParaRPr lang="en-US" sz="1200" i="1" dirty="0"/>
          </a:p>
        </p:txBody>
      </p:sp>
      <p:sp>
        <p:nvSpPr>
          <p:cNvPr id="3" name="TekstSylinder 2"/>
          <p:cNvSpPr txBox="1"/>
          <p:nvPr/>
        </p:nvSpPr>
        <p:spPr>
          <a:xfrm>
            <a:off x="2821010" y="1417638"/>
            <a:ext cx="4146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Terumo</a:t>
            </a:r>
            <a:r>
              <a:rPr lang="nb-NO" dirty="0"/>
              <a:t> CPDA-1 bag + </a:t>
            </a:r>
            <a:r>
              <a:rPr lang="nb-NO" dirty="0" err="1"/>
              <a:t>Imuflex</a:t>
            </a:r>
            <a:r>
              <a:rPr lang="nb-NO" dirty="0"/>
              <a:t> WB-SP filter</a:t>
            </a:r>
          </a:p>
          <a:p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97" y="4317702"/>
            <a:ext cx="2435626" cy="2025318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38" y="4317702"/>
            <a:ext cx="2472615" cy="203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600" b="1" dirty="0"/>
              <a:t>In </a:t>
            </a:r>
            <a:r>
              <a:rPr lang="nb-NO" sz="3600" b="1" dirty="0" err="1"/>
              <a:t>vitro</a:t>
            </a:r>
            <a:r>
              <a:rPr lang="nb-NO" sz="3600" b="1" dirty="0"/>
              <a:t> </a:t>
            </a:r>
            <a:r>
              <a:rPr lang="nb-NO" sz="3600" b="1" dirty="0" err="1"/>
              <a:t>hemostatic</a:t>
            </a:r>
            <a:r>
              <a:rPr lang="nb-NO" sz="3600" b="1" dirty="0"/>
              <a:t> </a:t>
            </a:r>
            <a:r>
              <a:rPr lang="nb-NO" sz="3600" b="1" dirty="0" err="1"/>
              <a:t>function</a:t>
            </a:r>
            <a:r>
              <a:rPr lang="nb-NO" sz="3600" b="1" dirty="0"/>
              <a:t> </a:t>
            </a:r>
            <a:r>
              <a:rPr lang="nb-NO" sz="3600" b="1" dirty="0" err="1"/>
              <a:t>of</a:t>
            </a:r>
            <a:r>
              <a:rPr lang="nb-NO" sz="3600" b="1" dirty="0"/>
              <a:t> </a:t>
            </a:r>
            <a:r>
              <a:rPr lang="nb-NO" sz="3600" b="1" dirty="0" err="1" smtClean="0"/>
              <a:t>cold</a:t>
            </a:r>
            <a:r>
              <a:rPr lang="nb-NO" sz="3600" b="1" dirty="0" smtClean="0"/>
              <a:t> </a:t>
            </a:r>
            <a:r>
              <a:rPr lang="nb-NO" sz="3600" b="1" dirty="0" err="1" smtClean="0"/>
              <a:t>stored</a:t>
            </a:r>
            <a:r>
              <a:rPr lang="nb-NO" sz="3600" b="1" dirty="0" smtClean="0"/>
              <a:t> </a:t>
            </a:r>
            <a:r>
              <a:rPr lang="nb-NO" sz="3600" b="1" dirty="0"/>
              <a:t>leukoreduced CPDA-1 </a:t>
            </a:r>
            <a:r>
              <a:rPr lang="nb-NO" sz="3600" b="1" dirty="0" err="1"/>
              <a:t>whole</a:t>
            </a:r>
            <a:r>
              <a:rPr lang="nb-NO" sz="3600" b="1" dirty="0"/>
              <a:t> </a:t>
            </a:r>
            <a:r>
              <a:rPr lang="nb-NO" sz="3600" b="1" dirty="0" err="1" smtClean="0"/>
              <a:t>blood</a:t>
            </a:r>
            <a:endParaRPr lang="en-US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4294967295"/>
          </p:nvPr>
        </p:nvSpPr>
        <p:spPr>
          <a:xfrm>
            <a:off x="797170" y="1923476"/>
            <a:ext cx="3979863" cy="4525963"/>
          </a:xfrm>
        </p:spPr>
        <p:txBody>
          <a:bodyPr>
            <a:normAutofit/>
          </a:bodyPr>
          <a:lstStyle/>
          <a:p>
            <a:r>
              <a:rPr lang="nb-NO" sz="2400" dirty="0" err="1"/>
              <a:t>Some</a:t>
            </a:r>
            <a:r>
              <a:rPr lang="nb-NO" sz="2400" dirty="0"/>
              <a:t> loss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platelets</a:t>
            </a:r>
            <a:r>
              <a:rPr lang="nb-NO" sz="2400" dirty="0"/>
              <a:t> in </a:t>
            </a:r>
            <a:r>
              <a:rPr lang="nb-NO" sz="2400" dirty="0" err="1"/>
              <a:t>filtration</a:t>
            </a:r>
            <a:r>
              <a:rPr lang="nb-NO" sz="2400" dirty="0"/>
              <a:t>. </a:t>
            </a:r>
            <a:r>
              <a:rPr lang="nb-NO" sz="2400" dirty="0" smtClean="0"/>
              <a:t>No </a:t>
            </a:r>
            <a:r>
              <a:rPr lang="nb-NO" sz="2400" dirty="0" err="1" smtClean="0"/>
              <a:t>differences</a:t>
            </a:r>
            <a:r>
              <a:rPr lang="nb-NO" sz="2400" dirty="0" smtClean="0"/>
              <a:t> </a:t>
            </a:r>
            <a:r>
              <a:rPr lang="nb-NO" sz="2400" dirty="0" smtClean="0"/>
              <a:t>during </a:t>
            </a:r>
            <a:r>
              <a:rPr lang="nb-NO" sz="2400" dirty="0" err="1" smtClean="0"/>
              <a:t>storage</a:t>
            </a:r>
            <a:r>
              <a:rPr lang="nb-NO" sz="2400" dirty="0" smtClean="0"/>
              <a:t>. </a:t>
            </a:r>
          </a:p>
          <a:p>
            <a:endParaRPr lang="nb-NO" sz="2400" dirty="0" smtClean="0"/>
          </a:p>
          <a:p>
            <a:r>
              <a:rPr lang="en-US" sz="2400" dirty="0" smtClean="0"/>
              <a:t>Some effect immediately after filtration. No effect </a:t>
            </a:r>
            <a:r>
              <a:rPr lang="en-US" sz="2400" dirty="0"/>
              <a:t>on platelet </a:t>
            </a:r>
            <a:r>
              <a:rPr lang="en-US" sz="2400" dirty="0" smtClean="0"/>
              <a:t>function during storage</a:t>
            </a:r>
            <a:endParaRPr lang="en-US" sz="2400" dirty="0"/>
          </a:p>
          <a:p>
            <a:r>
              <a:rPr lang="nb-NO" sz="2400" dirty="0" smtClean="0"/>
              <a:t>Gradual </a:t>
            </a:r>
            <a:r>
              <a:rPr lang="nb-NO" sz="2400" dirty="0" err="1"/>
              <a:t>decrease</a:t>
            </a:r>
            <a:r>
              <a:rPr lang="nb-NO" sz="2400" dirty="0"/>
              <a:t> in TEG MA </a:t>
            </a:r>
            <a:r>
              <a:rPr lang="nb-NO" sz="2400" dirty="0" smtClean="0"/>
              <a:t>in </a:t>
            </a:r>
            <a:r>
              <a:rPr lang="nb-NO" sz="2400" dirty="0" err="1" smtClean="0"/>
              <a:t>both</a:t>
            </a:r>
            <a:r>
              <a:rPr lang="nb-NO" sz="2400" dirty="0" smtClean="0"/>
              <a:t> </a:t>
            </a:r>
            <a:r>
              <a:rPr lang="nb-NO" sz="2400" dirty="0" err="1" smtClean="0"/>
              <a:t>groups</a:t>
            </a:r>
            <a:r>
              <a:rPr lang="nb-NO" sz="2400" dirty="0" smtClean="0"/>
              <a:t> (</a:t>
            </a:r>
            <a:r>
              <a:rPr lang="nb-NO" sz="2400" dirty="0" err="1" smtClean="0"/>
              <a:t>below</a:t>
            </a:r>
            <a:r>
              <a:rPr lang="nb-NO" sz="2400" dirty="0" smtClean="0"/>
              <a:t> </a:t>
            </a:r>
            <a:r>
              <a:rPr lang="nb-NO" sz="2400" dirty="0"/>
              <a:t>normal range </a:t>
            </a:r>
            <a:r>
              <a:rPr lang="nb-NO" sz="2400" dirty="0" err="1"/>
              <a:t>on</a:t>
            </a:r>
            <a:r>
              <a:rPr lang="nb-NO" sz="2400" dirty="0"/>
              <a:t> </a:t>
            </a:r>
            <a:r>
              <a:rPr lang="nb-NO" sz="2400" dirty="0" err="1"/>
              <a:t>day</a:t>
            </a:r>
            <a:r>
              <a:rPr lang="nb-NO" sz="2400" dirty="0"/>
              <a:t> 35).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692613" y="6449439"/>
            <a:ext cx="1977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Manuscript to be submitted. </a:t>
            </a:r>
            <a:endParaRPr lang="en-US" sz="1200" i="1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87" y="1821406"/>
            <a:ext cx="2698124" cy="19295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578" y="4154749"/>
            <a:ext cx="2659933" cy="184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7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600" b="1" dirty="0"/>
              <a:t>In </a:t>
            </a:r>
            <a:r>
              <a:rPr lang="nb-NO" sz="3600" b="1" dirty="0" err="1"/>
              <a:t>vitro</a:t>
            </a:r>
            <a:r>
              <a:rPr lang="nb-NO" sz="3600" b="1" dirty="0"/>
              <a:t> </a:t>
            </a:r>
            <a:r>
              <a:rPr lang="nb-NO" sz="3600" b="1" dirty="0" err="1"/>
              <a:t>hemostatic</a:t>
            </a:r>
            <a:r>
              <a:rPr lang="nb-NO" sz="3600" b="1" dirty="0"/>
              <a:t> </a:t>
            </a:r>
            <a:r>
              <a:rPr lang="nb-NO" sz="3600" b="1" dirty="0" err="1"/>
              <a:t>function</a:t>
            </a:r>
            <a:r>
              <a:rPr lang="nb-NO" sz="3600" b="1" dirty="0"/>
              <a:t> </a:t>
            </a:r>
            <a:r>
              <a:rPr lang="nb-NO" sz="3600" b="1" dirty="0" err="1"/>
              <a:t>of</a:t>
            </a:r>
            <a:r>
              <a:rPr lang="nb-NO" sz="3600" b="1" dirty="0"/>
              <a:t> </a:t>
            </a:r>
            <a:r>
              <a:rPr lang="nb-NO" sz="3600" b="1" dirty="0" err="1"/>
              <a:t>cold-stored</a:t>
            </a:r>
            <a:r>
              <a:rPr lang="nb-NO" sz="3600" b="1" dirty="0"/>
              <a:t> leukoreduced CPDA-1 </a:t>
            </a:r>
            <a:r>
              <a:rPr lang="nb-NO" sz="3600" b="1" dirty="0" err="1"/>
              <a:t>whole</a:t>
            </a:r>
            <a:r>
              <a:rPr lang="nb-NO" sz="3600" b="1" dirty="0"/>
              <a:t> </a:t>
            </a:r>
            <a:r>
              <a:rPr lang="nb-NO" sz="3600" b="1" dirty="0" err="1"/>
              <a:t>blood</a:t>
            </a:r>
            <a:r>
              <a:rPr lang="nb-NO" dirty="0"/>
              <a:t/>
            </a:r>
            <a:br>
              <a:rPr lang="nb-NO" dirty="0"/>
            </a:br>
            <a:endParaRPr lang="en-US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4294967295"/>
          </p:nvPr>
        </p:nvSpPr>
        <p:spPr>
          <a:xfrm>
            <a:off x="1666752" y="1693985"/>
            <a:ext cx="3725863" cy="4525963"/>
          </a:xfrm>
        </p:spPr>
        <p:txBody>
          <a:bodyPr>
            <a:normAutofit/>
          </a:bodyPr>
          <a:lstStyle/>
          <a:p>
            <a:r>
              <a:rPr lang="nb-NO" sz="3000" dirty="0" err="1" smtClean="0"/>
              <a:t>Factor</a:t>
            </a:r>
            <a:r>
              <a:rPr lang="nb-NO" sz="3000" dirty="0" smtClean="0"/>
              <a:t> </a:t>
            </a:r>
            <a:r>
              <a:rPr lang="nb-NO" sz="3000" dirty="0"/>
              <a:t>VIII </a:t>
            </a:r>
            <a:r>
              <a:rPr lang="nb-NO" sz="3000" dirty="0" smtClean="0"/>
              <a:t>is </a:t>
            </a:r>
            <a:r>
              <a:rPr lang="nb-NO" sz="3000" dirty="0" err="1" smtClean="0"/>
              <a:t>better</a:t>
            </a:r>
            <a:r>
              <a:rPr lang="nb-NO" sz="3000" dirty="0" smtClean="0"/>
              <a:t> </a:t>
            </a:r>
            <a:r>
              <a:rPr lang="nb-NO" sz="3000" dirty="0" err="1"/>
              <a:t>preserved</a:t>
            </a:r>
            <a:r>
              <a:rPr lang="nb-NO" sz="3000" dirty="0"/>
              <a:t> in leukoreduced </a:t>
            </a:r>
            <a:r>
              <a:rPr lang="nb-NO" sz="3000" dirty="0" err="1"/>
              <a:t>group</a:t>
            </a:r>
            <a:r>
              <a:rPr lang="nb-NO" sz="3000" dirty="0"/>
              <a:t>.</a:t>
            </a:r>
          </a:p>
          <a:p>
            <a:endParaRPr lang="en-US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84" y="3527614"/>
            <a:ext cx="3440723" cy="259854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9953" y="4097861"/>
            <a:ext cx="1944072" cy="145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0646" y="12979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Forward </a:t>
            </a:r>
            <a:r>
              <a:rPr lang="en-US" dirty="0" smtClean="0"/>
              <a:t>storage of whole </a:t>
            </a:r>
            <a:r>
              <a:rPr lang="en-US" dirty="0" smtClean="0"/>
              <a:t>blood :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err="1" smtClean="0"/>
              <a:t>Leukoreduced</a:t>
            </a:r>
            <a:r>
              <a:rPr lang="en-US" sz="2200" dirty="0" smtClean="0"/>
              <a:t> </a:t>
            </a:r>
            <a:r>
              <a:rPr lang="en-US" sz="2200" dirty="0"/>
              <a:t>cold stored whole blood in a Norwegian </a:t>
            </a:r>
            <a:br>
              <a:rPr lang="en-US" sz="2200" dirty="0"/>
            </a:br>
            <a:r>
              <a:rPr lang="en-US" sz="2200" dirty="0"/>
              <a:t>      emergency helicopter service. An observational study on </a:t>
            </a:r>
            <a:br>
              <a:rPr lang="en-US" sz="2200" dirty="0"/>
            </a:br>
            <a:r>
              <a:rPr lang="en-US" sz="2200" dirty="0"/>
              <a:t>      storage conditions and product quality (</a:t>
            </a:r>
            <a:r>
              <a:rPr lang="en-US" sz="2200" dirty="0" smtClean="0"/>
              <a:t>HEMS)</a:t>
            </a:r>
            <a:r>
              <a:rPr lang="nb-NO" dirty="0"/>
              <a:t/>
            </a:r>
            <a:br>
              <a:rPr lang="nb-NO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08616" y="2684397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en-US" dirty="0"/>
          </a:p>
          <a:p>
            <a:pPr lvl="1"/>
            <a:r>
              <a:rPr lang="en-US" sz="2000" dirty="0" smtClean="0"/>
              <a:t>AIMS</a:t>
            </a:r>
            <a:endParaRPr lang="en-US" sz="2000" dirty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To </a:t>
            </a:r>
            <a:r>
              <a:rPr lang="en-US" sz="2000" dirty="0" smtClean="0"/>
              <a:t>assess </a:t>
            </a:r>
            <a:r>
              <a:rPr lang="en-US" sz="2000" dirty="0"/>
              <a:t>in vitro quality of whole blood during storage for up to 21 days in an airtight storage </a:t>
            </a:r>
            <a:r>
              <a:rPr lang="en-US" sz="2000" dirty="0" smtClean="0"/>
              <a:t>container</a:t>
            </a:r>
            <a:r>
              <a:rPr lang="en-US" sz="2000" dirty="0"/>
              <a:t> </a:t>
            </a:r>
            <a:r>
              <a:rPr lang="en-US" sz="2000" dirty="0" smtClean="0"/>
              <a:t>at a forward operating base. </a:t>
            </a:r>
            <a:endParaRPr lang="en-US" sz="2000" dirty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To </a:t>
            </a:r>
            <a:r>
              <a:rPr lang="en-US" sz="2000" dirty="0"/>
              <a:t>establish a storage protocol for forward handling of cold stored whole </a:t>
            </a:r>
            <a:r>
              <a:rPr lang="en-US" sz="2000" dirty="0" smtClean="0"/>
              <a:t>blood.</a:t>
            </a:r>
            <a:endParaRPr lang="en-US" sz="2000" dirty="0"/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To evaluate if storage conditions meet </a:t>
            </a:r>
            <a:r>
              <a:rPr lang="en-US" sz="2000" dirty="0" smtClean="0"/>
              <a:t>EU standards.</a:t>
            </a:r>
            <a:endParaRPr lang="en-US" sz="2000" dirty="0"/>
          </a:p>
        </p:txBody>
      </p:sp>
      <p:pic>
        <p:nvPicPr>
          <p:cNvPr id="6" name="Picture 5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917" y="2684397"/>
            <a:ext cx="2889250" cy="1617980"/>
          </a:xfrm>
          <a:prstGeom prst="rect">
            <a:avLst/>
          </a:prstGeom>
        </p:spPr>
      </p:pic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4545793"/>
            <a:ext cx="1414697" cy="188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Materials &amp; Methods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763587" y="1850537"/>
            <a:ext cx="7616825" cy="439737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Two-armed prospective observational single center study on far forward storage of whole </a:t>
            </a:r>
            <a:r>
              <a:rPr lang="en-US" dirty="0" smtClean="0"/>
              <a:t>blood.</a:t>
            </a:r>
          </a:p>
          <a:p>
            <a:r>
              <a:rPr lang="en-US" dirty="0" smtClean="0"/>
              <a:t>No patient interventions</a:t>
            </a:r>
          </a:p>
          <a:p>
            <a:r>
              <a:rPr lang="en-US" dirty="0" smtClean="0"/>
              <a:t>The </a:t>
            </a:r>
            <a:r>
              <a:rPr lang="en-US" i="1" dirty="0"/>
              <a:t>in vitro</a:t>
            </a:r>
            <a:r>
              <a:rPr lang="en-US" dirty="0"/>
              <a:t> quality of the whole blood </a:t>
            </a:r>
            <a:r>
              <a:rPr lang="en-US" dirty="0" smtClean="0"/>
              <a:t>was </a:t>
            </a:r>
            <a:r>
              <a:rPr lang="en-US" dirty="0"/>
              <a:t>assessed up to 21 days of storage </a:t>
            </a:r>
            <a:endParaRPr lang="en-US" dirty="0" smtClean="0"/>
          </a:p>
          <a:p>
            <a:pPr lvl="1"/>
            <a:r>
              <a:rPr lang="en-US" dirty="0" smtClean="0"/>
              <a:t>Control group; 20 units stored in blood bank</a:t>
            </a:r>
          </a:p>
          <a:p>
            <a:pPr lvl="1"/>
            <a:r>
              <a:rPr lang="en-US" dirty="0" smtClean="0"/>
              <a:t>Intervention group; 20 units stored at HEMS base</a:t>
            </a:r>
          </a:p>
          <a:p>
            <a:r>
              <a:rPr lang="en-US" dirty="0" smtClean="0"/>
              <a:t>In vitro quality parameters:</a:t>
            </a:r>
          </a:p>
          <a:p>
            <a:pPr lvl="1"/>
            <a:r>
              <a:rPr lang="en-US" dirty="0" smtClean="0"/>
              <a:t>Standard hematology, electrolytes and blood gas analysis</a:t>
            </a:r>
          </a:p>
          <a:p>
            <a:pPr lvl="1"/>
            <a:r>
              <a:rPr lang="en-US" dirty="0" err="1"/>
              <a:t>T</a:t>
            </a:r>
            <a:r>
              <a:rPr lang="en-US" dirty="0" err="1" smtClean="0"/>
              <a:t>hromboelastography</a:t>
            </a:r>
            <a:r>
              <a:rPr lang="en-US" dirty="0" smtClean="0"/>
              <a:t> </a:t>
            </a:r>
            <a:r>
              <a:rPr lang="en-US" dirty="0"/>
              <a:t>(ROTEM and TEG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latelet </a:t>
            </a:r>
            <a:r>
              <a:rPr lang="en-US" dirty="0"/>
              <a:t>function tests </a:t>
            </a:r>
            <a:r>
              <a:rPr lang="en-US" dirty="0" smtClean="0"/>
              <a:t>(optical </a:t>
            </a:r>
            <a:r>
              <a:rPr lang="en-US" dirty="0" err="1" smtClean="0"/>
              <a:t>aggregometry</a:t>
            </a:r>
            <a:r>
              <a:rPr lang="en-US" dirty="0" smtClean="0"/>
              <a:t>, </a:t>
            </a:r>
            <a:r>
              <a:rPr lang="en-US" dirty="0" err="1" smtClean="0"/>
              <a:t>flowcytometry</a:t>
            </a:r>
            <a:r>
              <a:rPr lang="en-US" dirty="0" smtClean="0"/>
              <a:t> and </a:t>
            </a:r>
            <a:r>
              <a:rPr lang="en-US" dirty="0" err="1"/>
              <a:t>multiplate</a:t>
            </a:r>
            <a:r>
              <a:rPr lang="en-US" dirty="0"/>
              <a:t>). </a:t>
            </a:r>
          </a:p>
          <a:p>
            <a:r>
              <a:rPr lang="en-US" dirty="0" smtClean="0"/>
              <a:t>Storage conditions: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mbient </a:t>
            </a:r>
            <a:r>
              <a:rPr lang="en-US" dirty="0" smtClean="0"/>
              <a:t>temperature, </a:t>
            </a:r>
            <a:r>
              <a:rPr lang="en-US" dirty="0" smtClean="0"/>
              <a:t>light</a:t>
            </a:r>
            <a:r>
              <a:rPr lang="en-US" dirty="0"/>
              <a:t>, humidity, </a:t>
            </a:r>
            <a:r>
              <a:rPr lang="en-US" dirty="0" err="1"/>
              <a:t>accelerometry</a:t>
            </a:r>
            <a:r>
              <a:rPr lang="en-US" dirty="0"/>
              <a:t> and barometric pressures. </a:t>
            </a:r>
          </a:p>
        </p:txBody>
      </p:sp>
    </p:spTree>
    <p:extLst>
      <p:ext uri="{BB962C8B-B14F-4D97-AF65-F5344CB8AC3E}">
        <p14:creationId xmlns:p14="http://schemas.microsoft.com/office/powerpoint/2010/main" val="30607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8" y="2642699"/>
            <a:ext cx="8229600" cy="1143000"/>
          </a:xfrm>
        </p:spPr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25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b.pn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89" y="782781"/>
            <a:ext cx="4185229" cy="20668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6908" y="300243"/>
            <a:ext cx="177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HEMATOLOGY</a:t>
            </a:r>
            <a:endParaRPr lang="en-US" dirty="0"/>
          </a:p>
        </p:txBody>
      </p:sp>
      <p:pic>
        <p:nvPicPr>
          <p:cNvPr id="8" name="Picture 7" descr="PLT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818" y="669575"/>
            <a:ext cx="4581236" cy="2231070"/>
          </a:xfrm>
          <a:prstGeom prst="rect">
            <a:avLst/>
          </a:prstGeom>
        </p:spPr>
      </p:pic>
      <p:pic>
        <p:nvPicPr>
          <p:cNvPr id="14" name="Picture 4" descr="Hemolysis.pn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7" y="4214092"/>
            <a:ext cx="4476173" cy="2299854"/>
          </a:xfrm>
          <a:prstGeom prst="rect">
            <a:avLst/>
          </a:prstGeom>
        </p:spPr>
      </p:pic>
      <p:pic>
        <p:nvPicPr>
          <p:cNvPr id="15" name="Picture 5" descr="K.png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40" y="4205733"/>
            <a:ext cx="4302991" cy="2308213"/>
          </a:xfrm>
          <a:prstGeom prst="rect">
            <a:avLst/>
          </a:prstGeom>
        </p:spPr>
      </p:pic>
      <p:sp>
        <p:nvSpPr>
          <p:cNvPr id="16" name="TextBox 6"/>
          <p:cNvSpPr txBox="1"/>
          <p:nvPr/>
        </p:nvSpPr>
        <p:spPr>
          <a:xfrm>
            <a:off x="3846322" y="3557128"/>
            <a:ext cx="138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HEMOLYSIS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3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.pn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16" y="692958"/>
            <a:ext cx="4394141" cy="2147224"/>
          </a:xfrm>
          <a:prstGeom prst="rect">
            <a:avLst/>
          </a:prstGeom>
        </p:spPr>
      </p:pic>
      <p:pic>
        <p:nvPicPr>
          <p:cNvPr id="6" name="Picture 5" descr="pH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0" y="692958"/>
            <a:ext cx="4437596" cy="2147224"/>
          </a:xfrm>
          <a:prstGeom prst="rect">
            <a:avLst/>
          </a:prstGeom>
        </p:spPr>
      </p:pic>
      <p:pic>
        <p:nvPicPr>
          <p:cNvPr id="7" name="Picture 6" descr="Lactate.pn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2" y="3276599"/>
            <a:ext cx="4414844" cy="2180266"/>
          </a:xfrm>
          <a:prstGeom prst="rect">
            <a:avLst/>
          </a:prstGeom>
        </p:spPr>
      </p:pic>
      <p:pic>
        <p:nvPicPr>
          <p:cNvPr id="8" name="Picture 7" descr="Glucose.png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60" y="3276599"/>
            <a:ext cx="4435803" cy="21802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09455" y="300243"/>
            <a:ext cx="3072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METABOLISM/RESPIRATION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55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28084" y="2348880"/>
            <a:ext cx="2322258" cy="345638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Blood Far Forward</a:t>
            </a:r>
            <a:endParaRPr lang="nb-NO" dirty="0"/>
          </a:p>
        </p:txBody>
      </p:sp>
      <p:pic>
        <p:nvPicPr>
          <p:cNvPr id="1026" name="Picture 2" descr="C:\Users\Docfish\Pictures\3primaryresearchmodu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9683" y="2167253"/>
            <a:ext cx="2778746" cy="363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USAIS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421" y="4468686"/>
            <a:ext cx="1585661" cy="1585661"/>
          </a:xfrm>
          <a:prstGeom prst="rect">
            <a:avLst/>
          </a:prstGeom>
        </p:spPr>
      </p:pic>
      <p:pic>
        <p:nvPicPr>
          <p:cNvPr id="5" name="Picture 4" descr="cid:image003.jpg@01CECC0A.E16C664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2836" y="4029083"/>
            <a:ext cx="2021681" cy="36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76"/>
          <p:cNvGrpSpPr>
            <a:grpSpLocks/>
          </p:cNvGrpSpPr>
          <p:nvPr/>
        </p:nvGrpSpPr>
        <p:grpSpPr bwMode="auto">
          <a:xfrm>
            <a:off x="5544109" y="3212977"/>
            <a:ext cx="2240753" cy="595300"/>
            <a:chOff x="7884" y="12964"/>
            <a:chExt cx="1657" cy="624"/>
          </a:xfrm>
        </p:grpSpPr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49"/>
            <a:stretch>
              <a:fillRect/>
            </a:stretch>
          </p:blipFill>
          <p:spPr bwMode="auto">
            <a:xfrm>
              <a:off x="7884" y="12964"/>
              <a:ext cx="319" cy="624"/>
            </a:xfrm>
            <a:prstGeom prst="rect">
              <a:avLst/>
            </a:prstGeom>
            <a:noFill/>
          </p:spPr>
        </p:pic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8281" y="12966"/>
              <a:ext cx="1260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R="235744" fontAlgn="base">
                <a:spcBef>
                  <a:spcPct val="0"/>
                </a:spcBef>
                <a:spcAft>
                  <a:spcPts val="750"/>
                </a:spcAft>
              </a:pPr>
              <a:r>
                <a:rPr lang="nb-NO" sz="1050" dirty="0">
                  <a:solidFill>
                    <a:prstClr val="black"/>
                  </a:solidFill>
                  <a:cs typeface="Arial" pitchFamily="34" charset="0"/>
                </a:rPr>
                <a:t>Norwegian Armed Forces Medical Services</a:t>
              </a:r>
              <a:endParaRPr lang="nb-NO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80"/>
          <p:cNvGrpSpPr>
            <a:grpSpLocks/>
          </p:cNvGrpSpPr>
          <p:nvPr/>
        </p:nvGrpSpPr>
        <p:grpSpPr bwMode="auto">
          <a:xfrm>
            <a:off x="5429256" y="2502883"/>
            <a:ext cx="2700338" cy="497570"/>
            <a:chOff x="2484" y="12798"/>
            <a:chExt cx="5670" cy="1044"/>
          </a:xfrm>
        </p:grpSpPr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84" y="12935"/>
              <a:ext cx="1316" cy="682"/>
            </a:xfrm>
            <a:prstGeom prst="rect">
              <a:avLst/>
            </a:prstGeom>
            <a:noFill/>
          </p:spPr>
        </p:pic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3744" y="12798"/>
              <a:ext cx="4410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750"/>
                </a:spcAft>
              </a:pPr>
              <a:r>
                <a:rPr lang="nb-NO" sz="1050" dirty="0">
                  <a:solidFill>
                    <a:srgbClr val="000000"/>
                  </a:solidFill>
                  <a:cs typeface="Arial" pitchFamily="34" charset="0"/>
                </a:rPr>
                <a:t>Norwegian </a:t>
              </a:r>
              <a:r>
                <a:rPr lang="nb-NO" sz="1050" dirty="0" err="1">
                  <a:solidFill>
                    <a:srgbClr val="000000"/>
                  </a:solidFill>
                  <a:cs typeface="Arial" pitchFamily="34" charset="0"/>
                </a:rPr>
                <a:t>Naval</a:t>
              </a:r>
              <a:r>
                <a:rPr lang="nb-NO" sz="1050" dirty="0">
                  <a:solidFill>
                    <a:srgbClr val="000000"/>
                  </a:solidFill>
                  <a:cs typeface="Arial" pitchFamily="34" charset="0"/>
                </a:rPr>
                <a:t> </a:t>
              </a:r>
              <a:r>
                <a:rPr lang="nb-NO" sz="1050" dirty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/>
              </a:r>
              <a:br>
                <a:rPr lang="nb-NO" sz="1050" dirty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</a:br>
              <a:r>
                <a:rPr lang="nb-NO" sz="1050" dirty="0">
                  <a:solidFill>
                    <a:srgbClr val="000000"/>
                  </a:solidFill>
                  <a:cs typeface="Arial" pitchFamily="34" charset="0"/>
                </a:rPr>
                <a:t>Special </a:t>
              </a:r>
              <a:r>
                <a:rPr lang="nb-NO" sz="1050" dirty="0" err="1">
                  <a:solidFill>
                    <a:srgbClr val="000000"/>
                  </a:solidFill>
                  <a:cs typeface="Arial" pitchFamily="34" charset="0"/>
                </a:rPr>
                <a:t>Operation</a:t>
              </a:r>
              <a:r>
                <a:rPr lang="nb-NO" sz="1050" dirty="0">
                  <a:solidFill>
                    <a:srgbClr val="000000"/>
                  </a:solidFill>
                  <a:cs typeface="Arial" pitchFamily="34" charset="0"/>
                </a:rPr>
                <a:t> </a:t>
              </a:r>
              <a:br>
                <a:rPr lang="nb-NO" sz="1050" dirty="0">
                  <a:solidFill>
                    <a:srgbClr val="000000"/>
                  </a:solidFill>
                  <a:cs typeface="Arial" pitchFamily="34" charset="0"/>
                </a:rPr>
              </a:br>
              <a:r>
                <a:rPr lang="nb-NO" sz="1050" dirty="0" err="1">
                  <a:solidFill>
                    <a:srgbClr val="000000"/>
                  </a:solidFill>
                  <a:cs typeface="Arial" pitchFamily="34" charset="0"/>
                </a:rPr>
                <a:t>Commando</a:t>
              </a:r>
              <a:endParaRPr lang="nb-NO" sz="10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Ellipse 7"/>
          <p:cNvSpPr/>
          <p:nvPr/>
        </p:nvSpPr>
        <p:spPr>
          <a:xfrm>
            <a:off x="1709683" y="4211248"/>
            <a:ext cx="2887369" cy="930032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879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24728" y="415698"/>
            <a:ext cx="3865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COAGULATION/FIBRINOGEN/FVIII</a:t>
            </a:r>
            <a:endParaRPr lang="en-US" dirty="0"/>
          </a:p>
        </p:txBody>
      </p:sp>
      <p:pic>
        <p:nvPicPr>
          <p:cNvPr id="6" name="Picture 5" descr="APTT.pn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7" y="785030"/>
            <a:ext cx="4456361" cy="2198193"/>
          </a:xfrm>
          <a:prstGeom prst="rect">
            <a:avLst/>
          </a:prstGeom>
        </p:spPr>
      </p:pic>
      <p:pic>
        <p:nvPicPr>
          <p:cNvPr id="7" name="Picture 6" descr="INR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862" y="785030"/>
            <a:ext cx="4474614" cy="2198193"/>
          </a:xfrm>
          <a:prstGeom prst="rect">
            <a:avLst/>
          </a:prstGeom>
        </p:spPr>
      </p:pic>
      <p:pic>
        <p:nvPicPr>
          <p:cNvPr id="8" name="Picture 7" descr="Fibrinogen.pn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7" y="3354494"/>
            <a:ext cx="4420335" cy="2169000"/>
          </a:xfrm>
          <a:prstGeom prst="rect">
            <a:avLst/>
          </a:prstGeom>
        </p:spPr>
      </p:pic>
      <p:pic>
        <p:nvPicPr>
          <p:cNvPr id="9" name="Picture 8" descr="FVIII.png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862" y="3354494"/>
            <a:ext cx="4404897" cy="21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8522" y="381594"/>
            <a:ext cx="2113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PLATELET FUNCTION</a:t>
            </a:r>
            <a:endParaRPr lang="en-US" dirty="0"/>
          </a:p>
        </p:txBody>
      </p:sp>
      <p:pic>
        <p:nvPicPr>
          <p:cNvPr id="8" name="Picture 7" descr="TEG MA.pn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2" y="1119910"/>
            <a:ext cx="4259564" cy="2103581"/>
          </a:xfrm>
          <a:prstGeom prst="rect">
            <a:avLst/>
          </a:prstGeom>
        </p:spPr>
      </p:pic>
      <p:pic>
        <p:nvPicPr>
          <p:cNvPr id="10" name="Picture 5" descr="CL ADP MaxA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2" y="3276600"/>
            <a:ext cx="4404084" cy="2149764"/>
          </a:xfrm>
          <a:prstGeom prst="rect">
            <a:avLst/>
          </a:prstGeom>
        </p:spPr>
      </p:pic>
      <p:pic>
        <p:nvPicPr>
          <p:cNvPr id="11" name="Picture 7" descr="CL TRAP MaxA.pn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666" y="3255338"/>
            <a:ext cx="4442491" cy="217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1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In </a:t>
            </a:r>
            <a:r>
              <a:rPr lang="nb-NO" dirty="0" err="1" smtClean="0"/>
              <a:t>vitro</a:t>
            </a:r>
            <a:r>
              <a:rPr lang="nb-NO" dirty="0" smtClean="0"/>
              <a:t> </a:t>
            </a:r>
            <a:r>
              <a:rPr lang="nb-NO" dirty="0" err="1" smtClean="0"/>
              <a:t>quality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cold</a:t>
            </a:r>
            <a:r>
              <a:rPr lang="nb-NO" dirty="0" smtClean="0"/>
              <a:t> </a:t>
            </a:r>
            <a:r>
              <a:rPr lang="nb-NO" dirty="0" err="1" smtClean="0"/>
              <a:t>stored</a:t>
            </a:r>
            <a:r>
              <a:rPr lang="nb-NO" dirty="0" smtClean="0"/>
              <a:t> </a:t>
            </a:r>
            <a:r>
              <a:rPr lang="nb-NO" dirty="0" err="1" smtClean="0"/>
              <a:t>platelets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10" y="2057400"/>
            <a:ext cx="7630298" cy="289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13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200" dirty="0"/>
              <a:t> </a:t>
            </a:r>
            <a:r>
              <a:rPr lang="en-US" sz="3200" dirty="0"/>
              <a:t>In vitro quality and platelet function of continuous and delayed cold stored apheresis platelet concentrates in PAS</a:t>
            </a:r>
            <a:endParaRPr lang="en-US" sz="32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4294967295"/>
          </p:nvPr>
        </p:nvSpPr>
        <p:spPr>
          <a:xfrm>
            <a:off x="762562" y="1750064"/>
            <a:ext cx="7362825" cy="12747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Cold-stored platelet concentrates meet the EU quality </a:t>
            </a:r>
            <a:r>
              <a:rPr lang="en-US" sz="2400" dirty="0" smtClean="0"/>
              <a:t>requirements on pH and platelet content</a:t>
            </a:r>
            <a:endParaRPr lang="en-US" sz="2400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17040"/>
              </p:ext>
            </p:extLst>
          </p:nvPr>
        </p:nvGraphicFramePr>
        <p:xfrm>
          <a:off x="4924767" y="3024827"/>
          <a:ext cx="3519341" cy="308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936878"/>
              </p:ext>
            </p:extLst>
          </p:nvPr>
        </p:nvGraphicFramePr>
        <p:xfrm>
          <a:off x="606665" y="3024827"/>
          <a:ext cx="3356517" cy="324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866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Platelet</a:t>
            </a:r>
            <a:r>
              <a:rPr lang="nb-NO" dirty="0" smtClean="0"/>
              <a:t> </a:t>
            </a:r>
            <a:r>
              <a:rPr lang="nb-NO" dirty="0" err="1" smtClean="0"/>
              <a:t>function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10362"/>
          <a:stretch/>
        </p:blipFill>
        <p:spPr>
          <a:xfrm>
            <a:off x="1535722" y="1417638"/>
            <a:ext cx="5298831" cy="358088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257" y="5265693"/>
            <a:ext cx="3829050" cy="20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08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Platelet</a:t>
            </a:r>
            <a:r>
              <a:rPr lang="nb-NO" dirty="0" smtClean="0"/>
              <a:t> </a:t>
            </a:r>
            <a:r>
              <a:rPr lang="nb-NO" dirty="0" err="1" smtClean="0"/>
              <a:t>function</a:t>
            </a:r>
            <a:r>
              <a:rPr lang="nb-NO" dirty="0" smtClean="0"/>
              <a:t> </a:t>
            </a:r>
            <a:r>
              <a:rPr lang="nb-NO" dirty="0" err="1" smtClean="0"/>
              <a:t>cont</a:t>
            </a:r>
            <a:r>
              <a:rPr lang="nb-NO" dirty="0" smtClean="0"/>
              <a:t>.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72894" y="1417638"/>
            <a:ext cx="6881568" cy="493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50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Metabolism</a:t>
            </a:r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/>
          <a:srcRect t="2458"/>
          <a:stretch/>
        </p:blipFill>
        <p:spPr>
          <a:xfrm>
            <a:off x="457200" y="2538693"/>
            <a:ext cx="7858098" cy="286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28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SEAHORSE </a:t>
            </a:r>
            <a:r>
              <a:rPr lang="nb-NO" smtClean="0"/>
              <a:t>study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873" y="1928707"/>
            <a:ext cx="2364445" cy="236601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873" y="4227416"/>
            <a:ext cx="2364445" cy="1773334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4011930" y="2366010"/>
            <a:ext cx="4018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Functional</a:t>
            </a:r>
            <a:r>
              <a:rPr lang="nb-NO" dirty="0"/>
              <a:t> </a:t>
            </a:r>
            <a:r>
              <a:rPr lang="nb-NO" dirty="0" err="1"/>
              <a:t>mitochondrial</a:t>
            </a:r>
            <a:r>
              <a:rPr lang="nb-NO" dirty="0"/>
              <a:t> </a:t>
            </a:r>
            <a:r>
              <a:rPr lang="nb-NO" dirty="0" err="1"/>
              <a:t>measurements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key</a:t>
            </a:r>
            <a:r>
              <a:rPr lang="nb-NO" dirty="0"/>
              <a:t> to </a:t>
            </a:r>
            <a:r>
              <a:rPr lang="nb-NO" dirty="0" err="1"/>
              <a:t>understanding</a:t>
            </a:r>
            <a:r>
              <a:rPr lang="nb-NO" dirty="0"/>
              <a:t> cellular </a:t>
            </a:r>
            <a:r>
              <a:rPr lang="nb-NO" dirty="0" err="1"/>
              <a:t>activation</a:t>
            </a:r>
            <a:r>
              <a:rPr lang="nb-NO" dirty="0"/>
              <a:t>, </a:t>
            </a:r>
            <a:r>
              <a:rPr lang="nb-NO" dirty="0" err="1"/>
              <a:t>proliferation</a:t>
            </a:r>
            <a:r>
              <a:rPr lang="nb-NO" dirty="0"/>
              <a:t>, </a:t>
            </a:r>
            <a:r>
              <a:rPr lang="nb-NO" dirty="0" err="1"/>
              <a:t>differentiation</a:t>
            </a:r>
            <a:r>
              <a:rPr lang="nb-NO" dirty="0"/>
              <a:t> and </a:t>
            </a:r>
            <a:r>
              <a:rPr lang="nb-NO" dirty="0" err="1"/>
              <a:t>dysfunction</a:t>
            </a:r>
            <a:r>
              <a:rPr lang="nb-NO" dirty="0"/>
              <a:t>. The </a:t>
            </a:r>
            <a:r>
              <a:rPr lang="nb-NO" dirty="0" err="1"/>
              <a:t>Seahorse</a:t>
            </a:r>
            <a:r>
              <a:rPr lang="nb-NO" dirty="0"/>
              <a:t> XF Cell </a:t>
            </a:r>
            <a:r>
              <a:rPr lang="nb-NO" dirty="0" err="1"/>
              <a:t>Mito</a:t>
            </a:r>
            <a:r>
              <a:rPr lang="nb-NO" dirty="0"/>
              <a:t> Stress Test </a:t>
            </a:r>
            <a:r>
              <a:rPr lang="nb-NO" dirty="0" err="1"/>
              <a:t>provides</a:t>
            </a:r>
            <a:r>
              <a:rPr lang="nb-NO" dirty="0"/>
              <a:t> a </a:t>
            </a:r>
            <a:r>
              <a:rPr lang="nb-NO" dirty="0" err="1"/>
              <a:t>complete</a:t>
            </a:r>
            <a:r>
              <a:rPr lang="nb-NO" dirty="0"/>
              <a:t> </a:t>
            </a:r>
            <a:r>
              <a:rPr lang="nb-NO" dirty="0" err="1"/>
              <a:t>mitochondrial</a:t>
            </a:r>
            <a:r>
              <a:rPr lang="nb-NO" dirty="0"/>
              <a:t> </a:t>
            </a:r>
            <a:r>
              <a:rPr lang="nb-NO" dirty="0" err="1"/>
              <a:t>profile</a:t>
            </a:r>
            <a:r>
              <a:rPr lang="nb-NO" dirty="0"/>
              <a:t> in </a:t>
            </a:r>
            <a:r>
              <a:rPr lang="nb-NO" dirty="0" err="1"/>
              <a:t>intact</a:t>
            </a:r>
            <a:r>
              <a:rPr lang="nb-NO" dirty="0"/>
              <a:t> </a:t>
            </a:r>
            <a:r>
              <a:rPr lang="nb-NO" dirty="0" err="1" smtClean="0"/>
              <a:t>cells</a:t>
            </a:r>
            <a:r>
              <a:rPr lang="nb-NO" dirty="0" smtClean="0"/>
              <a:t>.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93" r="20311" b="14445"/>
          <a:stretch/>
        </p:blipFill>
        <p:spPr>
          <a:xfrm>
            <a:off x="4011930" y="5111637"/>
            <a:ext cx="901700" cy="12752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242" y="5161734"/>
            <a:ext cx="872198" cy="117504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3030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1148129" y="258139"/>
            <a:ext cx="7210425" cy="1143000"/>
          </a:xfrm>
        </p:spPr>
        <p:txBody>
          <a:bodyPr>
            <a:normAutofit/>
          </a:bodyPr>
          <a:lstStyle/>
          <a:p>
            <a:r>
              <a:rPr lang="nb-NO" sz="2700" dirty="0" err="1"/>
              <a:t>Metabolism</a:t>
            </a:r>
            <a:r>
              <a:rPr lang="nb-NO" sz="2700" dirty="0"/>
              <a:t> </a:t>
            </a:r>
            <a:r>
              <a:rPr lang="nb-NO" sz="2700" dirty="0" err="1"/>
              <a:t>analysis</a:t>
            </a:r>
            <a:r>
              <a:rPr lang="nb-NO" sz="2700" dirty="0"/>
              <a:t> </a:t>
            </a:r>
            <a:r>
              <a:rPr lang="nb-NO" sz="2700" dirty="0" err="1"/>
              <a:t>with</a:t>
            </a:r>
            <a:r>
              <a:rPr lang="nb-NO" sz="2700" dirty="0"/>
              <a:t> </a:t>
            </a:r>
            <a:r>
              <a:rPr lang="nb-NO" sz="2700" dirty="0" err="1"/>
              <a:t>Seahorse</a:t>
            </a:r>
            <a:r>
              <a:rPr lang="nb-NO" sz="2700" dirty="0"/>
              <a:t> </a:t>
            </a:r>
            <a:r>
              <a:rPr lang="nb-NO" sz="2700" dirty="0" err="1"/>
              <a:t>technology</a:t>
            </a:r>
            <a:endParaRPr lang="nb-NO" sz="27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96462" y="2080260"/>
            <a:ext cx="2286000" cy="228600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6515481" y="4766876"/>
            <a:ext cx="23262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dirty="0" err="1"/>
              <a:t>Figure</a:t>
            </a:r>
            <a:r>
              <a:rPr lang="nb-NO" sz="900" dirty="0"/>
              <a:t> and </a:t>
            </a:r>
            <a:r>
              <a:rPr lang="nb-NO" sz="900" dirty="0" err="1"/>
              <a:t>screenshot</a:t>
            </a:r>
            <a:r>
              <a:rPr lang="nb-NO" sz="900" dirty="0"/>
              <a:t> from www.agilent.com</a:t>
            </a:r>
            <a:endParaRPr lang="nb-NO" sz="90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694" y="2173959"/>
            <a:ext cx="4241681" cy="2348276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4097647" y="3223260"/>
            <a:ext cx="1916819" cy="1435061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0" name="Ellipse 9"/>
          <p:cNvSpPr/>
          <p:nvPr/>
        </p:nvSpPr>
        <p:spPr>
          <a:xfrm>
            <a:off x="7174603" y="3348097"/>
            <a:ext cx="1861955" cy="1418779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1" name="TekstSylinder 10"/>
          <p:cNvSpPr txBox="1"/>
          <p:nvPr/>
        </p:nvSpPr>
        <p:spPr>
          <a:xfrm>
            <a:off x="962025" y="4873563"/>
            <a:ext cx="539076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The </a:t>
            </a:r>
            <a:r>
              <a:rPr lang="nb-NO" sz="900" dirty="0" err="1"/>
              <a:t>bioenergetic</a:t>
            </a:r>
            <a:r>
              <a:rPr lang="nb-NO" sz="900" dirty="0"/>
              <a:t> </a:t>
            </a:r>
            <a:r>
              <a:rPr lang="nb-NO" sz="900" dirty="0" err="1"/>
              <a:t>state</a:t>
            </a:r>
            <a:r>
              <a:rPr lang="nb-NO" sz="900" dirty="0"/>
              <a:t> </a:t>
            </a:r>
            <a:r>
              <a:rPr lang="nb-NO" sz="900" dirty="0" err="1"/>
              <a:t>of</a:t>
            </a:r>
            <a:r>
              <a:rPr lang="nb-NO" sz="900" dirty="0"/>
              <a:t> </a:t>
            </a:r>
            <a:r>
              <a:rPr lang="nb-NO" sz="900" dirty="0" err="1"/>
              <a:t>the</a:t>
            </a:r>
            <a:r>
              <a:rPr lang="nb-NO" sz="900" dirty="0"/>
              <a:t> </a:t>
            </a:r>
            <a:r>
              <a:rPr lang="nb-NO" sz="900" dirty="0" err="1"/>
              <a:t>cell</a:t>
            </a:r>
            <a:r>
              <a:rPr lang="nb-NO" sz="900" dirty="0"/>
              <a:t> is </a:t>
            </a:r>
            <a:r>
              <a:rPr lang="nb-NO" sz="900" dirty="0" err="1"/>
              <a:t>determined</a:t>
            </a:r>
            <a:r>
              <a:rPr lang="nb-NO" sz="900" dirty="0"/>
              <a:t> by</a:t>
            </a:r>
          </a:p>
          <a:p>
            <a:pPr marL="128588" indent="-128588">
              <a:buFontTx/>
              <a:buChar char="-"/>
            </a:pPr>
            <a:r>
              <a:rPr lang="nb-NO" sz="900" dirty="0" err="1"/>
              <a:t>Mitochondrial</a:t>
            </a:r>
            <a:r>
              <a:rPr lang="nb-NO" sz="900" dirty="0"/>
              <a:t> </a:t>
            </a:r>
            <a:r>
              <a:rPr lang="nb-NO" sz="900" dirty="0" err="1"/>
              <a:t>respiration</a:t>
            </a:r>
            <a:r>
              <a:rPr lang="nb-NO" sz="900" dirty="0"/>
              <a:t> (O2 </a:t>
            </a:r>
            <a:r>
              <a:rPr lang="nb-NO" sz="900" dirty="0" err="1"/>
              <a:t>consumed</a:t>
            </a:r>
            <a:r>
              <a:rPr lang="nb-NO" sz="900" dirty="0"/>
              <a:t>/</a:t>
            </a:r>
            <a:r>
              <a:rPr lang="nb-NO" sz="900" dirty="0" err="1"/>
              <a:t>reduced</a:t>
            </a:r>
            <a:r>
              <a:rPr lang="nb-NO" sz="900" dirty="0"/>
              <a:t> </a:t>
            </a:r>
            <a:r>
              <a:rPr lang="nb-NO" sz="900" dirty="0" err="1"/>
              <a:t>concentration</a:t>
            </a:r>
            <a:r>
              <a:rPr lang="nb-NO" sz="900" dirty="0"/>
              <a:t> </a:t>
            </a:r>
            <a:r>
              <a:rPr lang="nb-NO" sz="900" dirty="0"/>
              <a:t>in </a:t>
            </a:r>
            <a:r>
              <a:rPr lang="nb-NO" sz="900" dirty="0" err="1"/>
              <a:t>the</a:t>
            </a:r>
            <a:r>
              <a:rPr lang="nb-NO" sz="900" dirty="0"/>
              <a:t> medium): </a:t>
            </a:r>
          </a:p>
          <a:p>
            <a:r>
              <a:rPr lang="nb-NO" sz="900" dirty="0" err="1"/>
              <a:t>Oxygen</a:t>
            </a:r>
            <a:r>
              <a:rPr lang="nb-NO" sz="900" dirty="0"/>
              <a:t> </a:t>
            </a:r>
            <a:r>
              <a:rPr lang="nb-NO" sz="900" dirty="0" err="1"/>
              <a:t>Consumption</a:t>
            </a:r>
            <a:r>
              <a:rPr lang="nb-NO" sz="900" dirty="0"/>
              <a:t> Rate </a:t>
            </a:r>
            <a:r>
              <a:rPr lang="nb-NO" sz="900" b="1" dirty="0">
                <a:solidFill>
                  <a:srgbClr val="FF0000"/>
                </a:solidFill>
              </a:rPr>
              <a:t>OCR</a:t>
            </a:r>
          </a:p>
          <a:p>
            <a:pPr marL="214313" indent="-214313">
              <a:buFontTx/>
              <a:buChar char="-"/>
            </a:pPr>
            <a:r>
              <a:rPr lang="nb-NO" sz="900" dirty="0" err="1"/>
              <a:t>Glycolytic</a:t>
            </a:r>
            <a:r>
              <a:rPr lang="nb-NO" sz="900" dirty="0"/>
              <a:t> </a:t>
            </a:r>
            <a:r>
              <a:rPr lang="nb-NO" sz="900" dirty="0" err="1"/>
              <a:t>activity</a:t>
            </a:r>
            <a:r>
              <a:rPr lang="nb-NO" sz="900" dirty="0"/>
              <a:t> (proton </a:t>
            </a:r>
            <a:r>
              <a:rPr lang="nb-NO" sz="900" dirty="0" err="1"/>
              <a:t>release</a:t>
            </a:r>
            <a:r>
              <a:rPr lang="nb-NO" sz="900" dirty="0"/>
              <a:t> </a:t>
            </a:r>
            <a:r>
              <a:rPr lang="nb-NO" sz="900" dirty="0" err="1"/>
              <a:t>after</a:t>
            </a:r>
            <a:r>
              <a:rPr lang="nb-NO" sz="900" dirty="0"/>
              <a:t> </a:t>
            </a:r>
            <a:r>
              <a:rPr lang="nb-NO" sz="900" dirty="0" err="1"/>
              <a:t>making</a:t>
            </a:r>
            <a:r>
              <a:rPr lang="nb-NO" sz="900" dirty="0"/>
              <a:t> </a:t>
            </a:r>
            <a:r>
              <a:rPr lang="nb-NO" sz="900" dirty="0" err="1"/>
              <a:t>lactate</a:t>
            </a:r>
            <a:r>
              <a:rPr lang="nb-NO" sz="900" dirty="0"/>
              <a:t> from </a:t>
            </a:r>
            <a:r>
              <a:rPr lang="nb-NO" sz="900" dirty="0" err="1"/>
              <a:t>pyruvate</a:t>
            </a:r>
            <a:r>
              <a:rPr lang="nb-NO" sz="900" dirty="0"/>
              <a:t> and </a:t>
            </a:r>
            <a:r>
              <a:rPr lang="nb-NO" sz="900" dirty="0" err="1"/>
              <a:t>glucose</a:t>
            </a:r>
            <a:r>
              <a:rPr lang="nb-NO" sz="900" dirty="0"/>
              <a:t>):</a:t>
            </a:r>
          </a:p>
          <a:p>
            <a:r>
              <a:rPr lang="nb-NO" sz="900" dirty="0" err="1"/>
              <a:t>Extracellular</a:t>
            </a:r>
            <a:r>
              <a:rPr lang="nb-NO" sz="900" dirty="0"/>
              <a:t> </a:t>
            </a:r>
            <a:r>
              <a:rPr lang="nb-NO" sz="900" dirty="0" err="1"/>
              <a:t>Acidification</a:t>
            </a:r>
            <a:r>
              <a:rPr lang="nb-NO" sz="900" dirty="0"/>
              <a:t> Rate </a:t>
            </a:r>
            <a:r>
              <a:rPr lang="nb-NO" sz="900" b="1" dirty="0">
                <a:solidFill>
                  <a:srgbClr val="0070C0"/>
                </a:solidFill>
              </a:rPr>
              <a:t>ECAR</a:t>
            </a:r>
          </a:p>
          <a:p>
            <a:endParaRPr lang="nb-NO" sz="900" b="1" dirty="0"/>
          </a:p>
          <a:p>
            <a:r>
              <a:rPr lang="nb-NO" sz="900" dirty="0" err="1"/>
              <a:t>These</a:t>
            </a:r>
            <a:r>
              <a:rPr lang="nb-NO" sz="900" dirty="0"/>
              <a:t> </a:t>
            </a:r>
            <a:r>
              <a:rPr lang="nb-NO" sz="900" dirty="0" err="1"/>
              <a:t>two</a:t>
            </a:r>
            <a:r>
              <a:rPr lang="nb-NO" sz="900" dirty="0"/>
              <a:t> major </a:t>
            </a:r>
            <a:r>
              <a:rPr lang="nb-NO" sz="900" dirty="0" err="1"/>
              <a:t>energy</a:t>
            </a:r>
            <a:r>
              <a:rPr lang="nb-NO" sz="900" dirty="0"/>
              <a:t> </a:t>
            </a:r>
            <a:r>
              <a:rPr lang="nb-NO" sz="900" dirty="0" err="1"/>
              <a:t>pathways</a:t>
            </a:r>
            <a:r>
              <a:rPr lang="nb-NO" sz="900" dirty="0"/>
              <a:t> </a:t>
            </a:r>
            <a:r>
              <a:rPr lang="nb-NO" sz="900" dirty="0" err="1"/>
              <a:t>are</a:t>
            </a:r>
            <a:r>
              <a:rPr lang="nb-NO" sz="900" dirty="0"/>
              <a:t> </a:t>
            </a:r>
            <a:r>
              <a:rPr lang="nb-NO" sz="900" dirty="0" err="1"/>
              <a:t>measured</a:t>
            </a:r>
            <a:r>
              <a:rPr lang="nb-NO" sz="900" dirty="0"/>
              <a:t> </a:t>
            </a:r>
            <a:r>
              <a:rPr lang="nb-NO" sz="900" dirty="0" err="1"/>
              <a:t>simultaniously</a:t>
            </a:r>
            <a:r>
              <a:rPr lang="nb-NO" sz="900" dirty="0"/>
              <a:t> in </a:t>
            </a:r>
            <a:r>
              <a:rPr lang="nb-NO" sz="900" dirty="0" err="1"/>
              <a:t>this</a:t>
            </a:r>
            <a:r>
              <a:rPr lang="nb-NO" sz="900" dirty="0"/>
              <a:t> </a:t>
            </a:r>
            <a:r>
              <a:rPr lang="nb-NO" sz="900" dirty="0" err="1"/>
              <a:t>analysis</a:t>
            </a:r>
            <a:r>
              <a:rPr lang="nb-NO" sz="900" dirty="0"/>
              <a:t> system. </a:t>
            </a:r>
            <a:endParaRPr lang="nb-NO" sz="900" dirty="0"/>
          </a:p>
        </p:txBody>
      </p:sp>
    </p:spTree>
    <p:extLst>
      <p:ext uri="{BB962C8B-B14F-4D97-AF65-F5344CB8AC3E}">
        <p14:creationId xmlns:p14="http://schemas.microsoft.com/office/powerpoint/2010/main" val="1142468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27500" t="20534" r="22574" b="9234"/>
          <a:stretch/>
        </p:blipFill>
        <p:spPr>
          <a:xfrm>
            <a:off x="527540" y="323797"/>
            <a:ext cx="7784122" cy="6159035"/>
          </a:xfrm>
          <a:prstGeom prst="rect">
            <a:avLst/>
          </a:prstGeom>
        </p:spPr>
      </p:pic>
      <p:cxnSp>
        <p:nvCxnSpPr>
          <p:cNvPr id="6" name="Rett linje 5"/>
          <p:cNvCxnSpPr/>
          <p:nvPr/>
        </p:nvCxnSpPr>
        <p:spPr>
          <a:xfrm>
            <a:off x="3191914" y="664009"/>
            <a:ext cx="8484" cy="5560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/>
        </p:nvCxnSpPr>
        <p:spPr>
          <a:xfrm flipH="1">
            <a:off x="5732584" y="749733"/>
            <a:ext cx="11722" cy="5604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805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800" dirty="0" smtClean="0"/>
              <a:t>Blood Far Forward Research Group, Bergen</a:t>
            </a:r>
            <a:endParaRPr lang="nb-NO" sz="38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r="4691"/>
          <a:stretch/>
        </p:blipFill>
        <p:spPr>
          <a:xfrm>
            <a:off x="4271709" y="3432728"/>
            <a:ext cx="920537" cy="128952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057" y="3435775"/>
            <a:ext cx="872198" cy="117504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0" r="10894"/>
          <a:stretch/>
        </p:blipFill>
        <p:spPr>
          <a:xfrm>
            <a:off x="1489465" y="1705420"/>
            <a:ext cx="842652" cy="115877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3" t="4632" r="21018" b="38810"/>
          <a:stretch/>
        </p:blipFill>
        <p:spPr>
          <a:xfrm>
            <a:off x="2674490" y="1677301"/>
            <a:ext cx="971249" cy="12739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68" y="1418086"/>
            <a:ext cx="1126633" cy="11266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Bilde 1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93" r="20311" b="14445"/>
          <a:stretch/>
        </p:blipFill>
        <p:spPr>
          <a:xfrm>
            <a:off x="7306264" y="3376353"/>
            <a:ext cx="901700" cy="127524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9" name="TekstSylinder 18"/>
          <p:cNvSpPr txBox="1"/>
          <p:nvPr/>
        </p:nvSpPr>
        <p:spPr>
          <a:xfrm>
            <a:off x="7295701" y="4610820"/>
            <a:ext cx="104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Turid </a:t>
            </a:r>
            <a:r>
              <a:rPr lang="nb-NO" sz="1400" dirty="0" smtClean="0"/>
              <a:t>Helen</a:t>
            </a:r>
            <a:endParaRPr lang="nb-NO" sz="1400" dirty="0"/>
          </a:p>
        </p:txBody>
      </p:sp>
      <p:sp>
        <p:nvSpPr>
          <p:cNvPr id="20" name="TekstSylinder 19"/>
          <p:cNvSpPr txBox="1"/>
          <p:nvPr/>
        </p:nvSpPr>
        <p:spPr>
          <a:xfrm>
            <a:off x="6155565" y="2857915"/>
            <a:ext cx="104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Hanne</a:t>
            </a:r>
            <a:endParaRPr lang="nb-NO" sz="1400" dirty="0"/>
          </a:p>
        </p:txBody>
      </p:sp>
      <p:sp>
        <p:nvSpPr>
          <p:cNvPr id="21" name="TekstSylinder 20"/>
          <p:cNvSpPr txBox="1"/>
          <p:nvPr/>
        </p:nvSpPr>
        <p:spPr>
          <a:xfrm>
            <a:off x="7525514" y="2917502"/>
            <a:ext cx="104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Joar</a:t>
            </a:r>
            <a:endParaRPr lang="nb-NO" sz="1400" dirty="0"/>
          </a:p>
        </p:txBody>
      </p:sp>
      <p:sp>
        <p:nvSpPr>
          <p:cNvPr id="22" name="TekstSylinder 21"/>
          <p:cNvSpPr txBox="1"/>
          <p:nvPr/>
        </p:nvSpPr>
        <p:spPr>
          <a:xfrm>
            <a:off x="4211278" y="4662625"/>
            <a:ext cx="104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Christopher</a:t>
            </a:r>
            <a:endParaRPr lang="nb-NO" sz="1400" dirty="0"/>
          </a:p>
        </p:txBody>
      </p:sp>
      <p:sp>
        <p:nvSpPr>
          <p:cNvPr id="23" name="TekstSylinder 22"/>
          <p:cNvSpPr txBox="1"/>
          <p:nvPr/>
        </p:nvSpPr>
        <p:spPr>
          <a:xfrm>
            <a:off x="2814197" y="4568368"/>
            <a:ext cx="104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Theodor</a:t>
            </a:r>
            <a:endParaRPr lang="nb-NO" sz="1400" dirty="0"/>
          </a:p>
        </p:txBody>
      </p:sp>
      <p:sp>
        <p:nvSpPr>
          <p:cNvPr id="24" name="TekstSylinder 23"/>
          <p:cNvSpPr txBox="1"/>
          <p:nvPr/>
        </p:nvSpPr>
        <p:spPr>
          <a:xfrm>
            <a:off x="4402423" y="6400586"/>
            <a:ext cx="104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Torunn</a:t>
            </a:r>
            <a:endParaRPr lang="nb-NO" sz="1400" dirty="0"/>
          </a:p>
        </p:txBody>
      </p:sp>
      <p:sp>
        <p:nvSpPr>
          <p:cNvPr id="25" name="TekstSylinder 24"/>
          <p:cNvSpPr txBox="1"/>
          <p:nvPr/>
        </p:nvSpPr>
        <p:spPr>
          <a:xfrm>
            <a:off x="2604339" y="2839911"/>
            <a:ext cx="104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/>
              <a:t>Einar</a:t>
            </a:r>
            <a:endParaRPr lang="nb-NO" sz="1400" dirty="0"/>
          </a:p>
        </p:txBody>
      </p:sp>
      <p:sp>
        <p:nvSpPr>
          <p:cNvPr id="26" name="TekstSylinder 25"/>
          <p:cNvSpPr txBox="1"/>
          <p:nvPr/>
        </p:nvSpPr>
        <p:spPr>
          <a:xfrm>
            <a:off x="1680743" y="2797372"/>
            <a:ext cx="104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Tor</a:t>
            </a:r>
            <a:endParaRPr lang="nb-NO" sz="1400" dirty="0"/>
          </a:p>
        </p:txBody>
      </p:sp>
      <p:sp>
        <p:nvSpPr>
          <p:cNvPr id="27" name="TekstSylinder 26"/>
          <p:cNvSpPr txBox="1"/>
          <p:nvPr/>
        </p:nvSpPr>
        <p:spPr>
          <a:xfrm>
            <a:off x="1680743" y="4568368"/>
            <a:ext cx="104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Håkon</a:t>
            </a:r>
            <a:endParaRPr lang="nb-NO" sz="1400" dirty="0"/>
          </a:p>
        </p:txBody>
      </p:sp>
      <p:sp>
        <p:nvSpPr>
          <p:cNvPr id="28" name="TekstSylinder 27"/>
          <p:cNvSpPr txBox="1"/>
          <p:nvPr/>
        </p:nvSpPr>
        <p:spPr>
          <a:xfrm>
            <a:off x="4315401" y="2207159"/>
            <a:ext cx="1041400" cy="469359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396407"/>
              </a:avLst>
            </a:prstTxWarp>
            <a:spAutoFit/>
          </a:bodyPr>
          <a:lstStyle/>
          <a:p>
            <a:pPr algn="ctr"/>
            <a:r>
              <a:rPr lang="nb-NO" sz="1400" dirty="0" smtClean="0"/>
              <a:t>Geir</a:t>
            </a:r>
            <a:endParaRPr lang="nb-NO" sz="14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27" t="6200" r="18191" b="19123"/>
          <a:stretch/>
        </p:blipFill>
        <p:spPr>
          <a:xfrm>
            <a:off x="1564968" y="3388714"/>
            <a:ext cx="932845" cy="125051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95" t="25486" r="13034" b="18565"/>
          <a:stretch/>
        </p:blipFill>
        <p:spPr>
          <a:xfrm>
            <a:off x="7295701" y="1702001"/>
            <a:ext cx="912263" cy="126959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044" y="1711695"/>
            <a:ext cx="898996" cy="1146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ovto\AppData\Local\Microsoft\Windows\Temporary Internet Files\Content.Outlook\PFF3UEHJ\SnipImage (5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1" y="5218470"/>
            <a:ext cx="877549" cy="1274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17"/>
          <a:srcRect l="-8601" r="8601"/>
          <a:stretch/>
        </p:blipFill>
        <p:spPr>
          <a:xfrm>
            <a:off x="5796000" y="3508606"/>
            <a:ext cx="1063613" cy="1142987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29" name="TekstSylinder 28"/>
          <p:cNvSpPr txBox="1"/>
          <p:nvPr/>
        </p:nvSpPr>
        <p:spPr>
          <a:xfrm>
            <a:off x="6125164" y="4607660"/>
            <a:ext cx="104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Kristin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77170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National </a:t>
            </a:r>
            <a:r>
              <a:rPr lang="nb-NO" dirty="0" err="1" smtClean="0"/>
              <a:t>study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massive </a:t>
            </a:r>
            <a:r>
              <a:rPr lang="nb-NO" dirty="0" err="1" smtClean="0"/>
              <a:t>transfusions</a:t>
            </a:r>
            <a:r>
              <a:rPr lang="nb-NO" dirty="0" smtClean="0"/>
              <a:t> in Norway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4294967295"/>
          </p:nvPr>
        </p:nvSpPr>
        <p:spPr>
          <a:xfrm>
            <a:off x="1478207" y="1553064"/>
            <a:ext cx="6481762" cy="4899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b="1" u="sng" dirty="0" smtClean="0"/>
              <a:t>AIMS:</a:t>
            </a:r>
          </a:p>
          <a:p>
            <a:pPr marL="0" indent="0">
              <a:buNone/>
            </a:pPr>
            <a:r>
              <a:rPr lang="nb-NO" sz="2800" dirty="0" smtClean="0"/>
              <a:t>- To </a:t>
            </a:r>
            <a:r>
              <a:rPr lang="nb-NO" sz="2800" dirty="0" err="1" smtClean="0"/>
              <a:t>describe</a:t>
            </a:r>
            <a:r>
              <a:rPr lang="nb-NO" sz="2800" dirty="0" smtClean="0"/>
              <a:t> </a:t>
            </a:r>
            <a:r>
              <a:rPr lang="nb-NO" sz="2800" dirty="0" err="1" smtClean="0"/>
              <a:t>strategies</a:t>
            </a:r>
            <a:r>
              <a:rPr lang="nb-NO" sz="2800" dirty="0" smtClean="0"/>
              <a:t> for management </a:t>
            </a:r>
            <a:r>
              <a:rPr lang="nb-NO" sz="2800" dirty="0" err="1" smtClean="0"/>
              <a:t>of</a:t>
            </a:r>
            <a:r>
              <a:rPr lang="nb-NO" sz="2800" dirty="0" smtClean="0"/>
              <a:t> massive </a:t>
            </a:r>
            <a:r>
              <a:rPr lang="nb-NO" sz="2800" dirty="0" err="1" smtClean="0"/>
              <a:t>transfusions</a:t>
            </a:r>
            <a:r>
              <a:rPr lang="nb-NO" sz="2800" dirty="0" smtClean="0"/>
              <a:t> and </a:t>
            </a:r>
            <a:r>
              <a:rPr lang="nb-NO" sz="2800" dirty="0" err="1" smtClean="0"/>
              <a:t>the</a:t>
            </a:r>
            <a:r>
              <a:rPr lang="nb-NO" sz="2800" dirty="0" smtClean="0"/>
              <a:t> </a:t>
            </a:r>
            <a:r>
              <a:rPr lang="nb-NO" sz="2800" dirty="0" err="1" smtClean="0"/>
              <a:t>incidence</a:t>
            </a:r>
            <a:r>
              <a:rPr lang="nb-NO" sz="2800" dirty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massive </a:t>
            </a:r>
            <a:r>
              <a:rPr lang="nb-NO" sz="2800" dirty="0" err="1" smtClean="0"/>
              <a:t>transfusions</a:t>
            </a:r>
            <a:r>
              <a:rPr lang="nb-NO" sz="2800" dirty="0" smtClean="0"/>
              <a:t> at all </a:t>
            </a:r>
            <a:r>
              <a:rPr lang="nb-NO" sz="2800" dirty="0" err="1" smtClean="0"/>
              <a:t>levels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hospitals in Norway </a:t>
            </a:r>
            <a:endParaRPr lang="nb-NO" sz="2800" dirty="0" smtClean="0"/>
          </a:p>
          <a:p>
            <a:pPr marL="0" indent="0">
              <a:buNone/>
            </a:pPr>
            <a:r>
              <a:rPr lang="nb-NO" dirty="0" smtClean="0"/>
              <a:t> </a:t>
            </a:r>
            <a:endParaRPr lang="nb-NO" dirty="0" smtClean="0"/>
          </a:p>
          <a:p>
            <a:pPr marL="342900" indent="-342900">
              <a:buFontTx/>
              <a:buChar char="-"/>
            </a:pPr>
            <a:endParaRPr lang="nb-NO" dirty="0"/>
          </a:p>
        </p:txBody>
      </p:sp>
      <p:pic>
        <p:nvPicPr>
          <p:cNvPr id="4" name="Picture 2" descr="C:\Users\ovto\AppData\Local\Microsoft\Windows\Temporary Internet Files\Content.Outlook\PFF3UEHJ\SnipImage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480" y="4111966"/>
            <a:ext cx="3737319" cy="257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lassholder for innhold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68" y="4236381"/>
            <a:ext cx="1677963" cy="255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6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Inventory </a:t>
            </a:r>
            <a:r>
              <a:rPr lang="nb-NO" b="0" dirty="0" err="1" smtClean="0"/>
              <a:t>of</a:t>
            </a:r>
            <a:r>
              <a:rPr lang="nb-NO" b="0" dirty="0" smtClean="0"/>
              <a:t> </a:t>
            </a:r>
            <a:r>
              <a:rPr lang="nb-NO" b="0" dirty="0" err="1" smtClean="0"/>
              <a:t>blood</a:t>
            </a:r>
            <a:r>
              <a:rPr lang="nb-NO" b="0" dirty="0" smtClean="0"/>
              <a:t> in different </a:t>
            </a:r>
            <a:r>
              <a:rPr lang="nb-NO" b="0" dirty="0" err="1" smtClean="0"/>
              <a:t>level</a:t>
            </a:r>
            <a:r>
              <a:rPr lang="nb-NO" b="0" dirty="0" smtClean="0"/>
              <a:t> hospitals in Norway </a:t>
            </a:r>
            <a:endParaRPr lang="nb-NO" b="0" dirty="0"/>
          </a:p>
        </p:txBody>
      </p:sp>
      <p:grpSp>
        <p:nvGrpSpPr>
          <p:cNvPr id="14" name="Gruppe 13"/>
          <p:cNvGrpSpPr/>
          <p:nvPr/>
        </p:nvGrpSpPr>
        <p:grpSpPr>
          <a:xfrm>
            <a:off x="286828" y="2104202"/>
            <a:ext cx="9000001" cy="3651705"/>
            <a:chOff x="143999" y="2099666"/>
            <a:chExt cx="9000001" cy="3651705"/>
          </a:xfrm>
        </p:grpSpPr>
        <p:grpSp>
          <p:nvGrpSpPr>
            <p:cNvPr id="10" name="Gruppe 9"/>
            <p:cNvGrpSpPr/>
            <p:nvPr/>
          </p:nvGrpSpPr>
          <p:grpSpPr>
            <a:xfrm>
              <a:off x="143999" y="2871371"/>
              <a:ext cx="9000001" cy="2880000"/>
              <a:chOff x="0" y="0"/>
              <a:chExt cx="19280982" cy="5253039"/>
            </a:xfrm>
          </p:grpSpPr>
          <p:graphicFrame>
            <p:nvGraphicFramePr>
              <p:cNvPr id="11" name="Diagram 10"/>
              <p:cNvGraphicFramePr/>
              <p:nvPr>
                <p:extLst/>
              </p:nvPr>
            </p:nvGraphicFramePr>
            <p:xfrm>
              <a:off x="0" y="0"/>
              <a:ext cx="9334501" cy="525303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13" name="Diagram 12"/>
              <p:cNvGraphicFramePr>
                <a:graphicFrameLocks/>
              </p:cNvGraphicFramePr>
              <p:nvPr>
                <p:extLst/>
              </p:nvPr>
            </p:nvGraphicFramePr>
            <p:xfrm>
              <a:off x="9946480" y="0"/>
              <a:ext cx="9334502" cy="525303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sp>
          <p:nvSpPr>
            <p:cNvPr id="2" name="TekstSylinder 1"/>
            <p:cNvSpPr txBox="1"/>
            <p:nvPr/>
          </p:nvSpPr>
          <p:spPr>
            <a:xfrm>
              <a:off x="551274" y="2099666"/>
              <a:ext cx="74688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dirty="0" smtClean="0">
                  <a:solidFill>
                    <a:srgbClr val="000000"/>
                  </a:solidFill>
                </a:rPr>
                <a:t>  &lt;1000				1000-5000				    &gt;5000</a:t>
              </a:r>
              <a:endParaRPr lang="nb-NO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uppe 8"/>
          <p:cNvGrpSpPr/>
          <p:nvPr/>
        </p:nvGrpSpPr>
        <p:grpSpPr>
          <a:xfrm>
            <a:off x="134654" y="2205026"/>
            <a:ext cx="9094510" cy="2772873"/>
            <a:chOff x="455027" y="-89548"/>
            <a:chExt cx="18825955" cy="5386002"/>
          </a:xfrm>
          <a:solidFill>
            <a:srgbClr val="92D050"/>
          </a:solidFill>
        </p:grpSpPr>
        <p:graphicFrame>
          <p:nvGraphicFramePr>
            <p:cNvPr id="15" name="Diagram 14"/>
            <p:cNvGraphicFramePr/>
            <p:nvPr>
              <p:extLst/>
            </p:nvPr>
          </p:nvGraphicFramePr>
          <p:xfrm>
            <a:off x="455027" y="-89548"/>
            <a:ext cx="9334501" cy="52530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6" name="Diagram 15"/>
            <p:cNvGraphicFramePr>
              <a:graphicFrameLocks/>
            </p:cNvGraphicFramePr>
            <p:nvPr>
              <p:extLst/>
            </p:nvPr>
          </p:nvGraphicFramePr>
          <p:xfrm>
            <a:off x="5279229" y="43415"/>
            <a:ext cx="9334501" cy="52530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7" name="Diagram 16"/>
            <p:cNvGraphicFramePr>
              <a:graphicFrameLocks/>
            </p:cNvGraphicFramePr>
            <p:nvPr>
              <p:extLst/>
            </p:nvPr>
          </p:nvGraphicFramePr>
          <p:xfrm>
            <a:off x="9946480" y="0"/>
            <a:ext cx="9334502" cy="52530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109484"/>
              </p:ext>
            </p:extLst>
          </p:nvPr>
        </p:nvGraphicFramePr>
        <p:xfrm>
          <a:off x="1560504" y="5199968"/>
          <a:ext cx="6452648" cy="1226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nb-N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b="1" u="none" strike="noStrike" dirty="0">
                          <a:effectLst/>
                        </a:rPr>
                        <a:t>&lt;</a:t>
                      </a:r>
                      <a:r>
                        <a:rPr lang="nb-NO" sz="1300" b="1" u="none" strike="noStrike" dirty="0" smtClean="0">
                          <a:effectLst/>
                        </a:rPr>
                        <a:t>1000 </a:t>
                      </a:r>
                    </a:p>
                    <a:p>
                      <a:pPr algn="l" fontAlgn="b"/>
                      <a:r>
                        <a:rPr lang="nb-NO" sz="1300" b="1" u="none" strike="noStrike" dirty="0" smtClean="0">
                          <a:effectLst/>
                        </a:rPr>
                        <a:t>(N=20)</a:t>
                      </a:r>
                      <a:endParaRPr lang="nb-NO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b="1" u="none" strike="noStrike" dirty="0" smtClean="0">
                          <a:effectLst/>
                        </a:rPr>
                        <a:t>1000-5000 (N=22)</a:t>
                      </a:r>
                      <a:endParaRPr lang="nb-NO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b="1" u="none" strike="noStrike" dirty="0">
                          <a:effectLst/>
                        </a:rPr>
                        <a:t>&gt;</a:t>
                      </a:r>
                      <a:r>
                        <a:rPr lang="nb-NO" sz="1300" b="1" u="none" strike="noStrike" dirty="0" smtClean="0">
                          <a:effectLst/>
                        </a:rPr>
                        <a:t>5000 </a:t>
                      </a:r>
                    </a:p>
                    <a:p>
                      <a:pPr algn="l" fontAlgn="b"/>
                      <a:r>
                        <a:rPr lang="nb-NO" sz="1300" b="1" u="none" strike="noStrike" dirty="0" smtClean="0">
                          <a:effectLst/>
                        </a:rPr>
                        <a:t>(N=8)</a:t>
                      </a:r>
                      <a:endParaRPr lang="nb-NO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b-NO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 dirty="0" smtClean="0">
                          <a:effectLst/>
                        </a:rPr>
                        <a:t>Red</a:t>
                      </a:r>
                      <a:r>
                        <a:rPr lang="nb-NO" sz="1300" u="none" strike="noStrike" baseline="0" dirty="0" smtClean="0">
                          <a:effectLst/>
                        </a:rPr>
                        <a:t> </a:t>
                      </a:r>
                      <a:r>
                        <a:rPr lang="nb-NO" sz="1300" u="none" strike="noStrike" baseline="0" dirty="0" err="1" smtClean="0">
                          <a:effectLst/>
                        </a:rPr>
                        <a:t>cells</a:t>
                      </a:r>
                      <a:r>
                        <a:rPr lang="nb-NO" sz="1300" u="none" strike="noStrike" baseline="0" dirty="0" smtClean="0">
                          <a:effectLst/>
                        </a:rPr>
                        <a:t> and </a:t>
                      </a:r>
                      <a:r>
                        <a:rPr lang="nb-NO" sz="1300" u="none" strike="noStrike" dirty="0" smtClean="0">
                          <a:effectLst/>
                        </a:rPr>
                        <a:t> </a:t>
                      </a:r>
                      <a:r>
                        <a:rPr lang="nb-NO" sz="1300" u="none" strike="noStrike" dirty="0">
                          <a:effectLst/>
                        </a:rPr>
                        <a:t>plasma</a:t>
                      </a:r>
                      <a:endParaRPr lang="nb-N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300" u="none" strike="noStrike" dirty="0" smtClean="0">
                          <a:effectLst/>
                        </a:rPr>
                        <a:t>19</a:t>
                      </a:r>
                      <a:endParaRPr lang="nb-N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300" u="none" strike="noStrike" dirty="0" smtClean="0">
                          <a:effectLst/>
                        </a:rPr>
                        <a:t>4</a:t>
                      </a:r>
                      <a:endParaRPr lang="nb-N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300" u="none" strike="noStrike" dirty="0" smtClean="0">
                          <a:effectLst/>
                        </a:rPr>
                        <a:t>0</a:t>
                      </a:r>
                      <a:endParaRPr lang="nb-N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 baseline="0" dirty="0" smtClean="0">
                          <a:effectLst/>
                        </a:rPr>
                        <a:t>Red </a:t>
                      </a:r>
                      <a:r>
                        <a:rPr lang="nb-NO" sz="1300" u="none" strike="noStrike" baseline="0" dirty="0" err="1" smtClean="0">
                          <a:effectLst/>
                        </a:rPr>
                        <a:t>cells</a:t>
                      </a:r>
                      <a:r>
                        <a:rPr lang="nb-NO" sz="1300" u="none" strike="noStrike" dirty="0" smtClean="0">
                          <a:effectLst/>
                        </a:rPr>
                        <a:t>, </a:t>
                      </a:r>
                      <a:r>
                        <a:rPr lang="nb-NO" sz="1300" u="none" strike="noStrike" dirty="0">
                          <a:effectLst/>
                        </a:rPr>
                        <a:t>plasma </a:t>
                      </a:r>
                      <a:r>
                        <a:rPr lang="nb-NO" sz="1300" u="none" strike="noStrike" dirty="0" smtClean="0">
                          <a:effectLst/>
                        </a:rPr>
                        <a:t>and </a:t>
                      </a:r>
                      <a:r>
                        <a:rPr lang="nb-NO" sz="1300" u="none" strike="noStrike" dirty="0" err="1" smtClean="0">
                          <a:effectLst/>
                        </a:rPr>
                        <a:t>platelets</a:t>
                      </a:r>
                      <a:endParaRPr lang="nb-N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300" u="none" strike="noStrike" dirty="0">
                          <a:effectLst/>
                        </a:rPr>
                        <a:t>1</a:t>
                      </a:r>
                      <a:endParaRPr lang="nb-N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300" u="none" strike="noStrike" dirty="0">
                          <a:effectLst/>
                        </a:rPr>
                        <a:t>18</a:t>
                      </a:r>
                      <a:endParaRPr lang="nb-N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300" u="none" strike="noStrike">
                          <a:effectLst/>
                        </a:rPr>
                        <a:t>6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</a:t>
                      </a:r>
                      <a:r>
                        <a:rPr lang="nb-NO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nb-NO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cells</a:t>
                      </a:r>
                      <a:r>
                        <a:rPr lang="nb-NO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plasma, </a:t>
                      </a:r>
                      <a:r>
                        <a:rPr lang="nb-NO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platelets</a:t>
                      </a:r>
                      <a:r>
                        <a:rPr lang="nb-NO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nb-NO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whole</a:t>
                      </a:r>
                      <a:r>
                        <a:rPr lang="nb-NO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nb-NO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blood</a:t>
                      </a:r>
                      <a:endParaRPr lang="nb-N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300" u="none" strike="noStrike" dirty="0">
                          <a:effectLst/>
                        </a:rPr>
                        <a:t>0</a:t>
                      </a:r>
                      <a:endParaRPr lang="nb-N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300" u="none" strike="noStrike" dirty="0">
                          <a:effectLst/>
                        </a:rPr>
                        <a:t>0</a:t>
                      </a:r>
                      <a:endParaRPr lang="nb-N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300" u="none" strike="noStrike" dirty="0">
                          <a:effectLst/>
                        </a:rPr>
                        <a:t>2</a:t>
                      </a:r>
                      <a:endParaRPr lang="nb-N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5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520871" y="98465"/>
            <a:ext cx="8229600" cy="1143000"/>
          </a:xfrm>
        </p:spPr>
        <p:txBody>
          <a:bodyPr>
            <a:normAutofit/>
          </a:bodyPr>
          <a:lstStyle/>
          <a:p>
            <a:r>
              <a:rPr lang="nb-NO" b="0" dirty="0" smtClean="0"/>
              <a:t>Blood </a:t>
            </a:r>
            <a:r>
              <a:rPr lang="nb-NO" b="0" dirty="0" err="1" smtClean="0"/>
              <a:t>collection</a:t>
            </a:r>
            <a:r>
              <a:rPr lang="nb-NO" b="0" dirty="0" smtClean="0"/>
              <a:t> </a:t>
            </a:r>
            <a:r>
              <a:rPr lang="nb-NO" b="0" dirty="0" err="1" smtClean="0"/>
              <a:t>performed</a:t>
            </a:r>
            <a:endParaRPr lang="nb-NO" b="0" dirty="0"/>
          </a:p>
        </p:txBody>
      </p:sp>
      <p:grpSp>
        <p:nvGrpSpPr>
          <p:cNvPr id="3" name="Gruppe 2"/>
          <p:cNvGrpSpPr/>
          <p:nvPr/>
        </p:nvGrpSpPr>
        <p:grpSpPr>
          <a:xfrm>
            <a:off x="624059" y="990389"/>
            <a:ext cx="7468822" cy="4049571"/>
            <a:chOff x="624059" y="1701800"/>
            <a:chExt cx="7468822" cy="4049571"/>
          </a:xfrm>
        </p:grpSpPr>
        <p:graphicFrame>
          <p:nvGraphicFramePr>
            <p:cNvPr id="18" name="Diagram 17"/>
            <p:cNvGraphicFramePr>
              <a:graphicFrameLocks/>
            </p:cNvGraphicFramePr>
            <p:nvPr>
              <p:extLst/>
            </p:nvPr>
          </p:nvGraphicFramePr>
          <p:xfrm>
            <a:off x="2472480" y="2879313"/>
            <a:ext cx="4357170" cy="28720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" name="TekstSylinder 1"/>
            <p:cNvSpPr txBox="1"/>
            <p:nvPr/>
          </p:nvSpPr>
          <p:spPr>
            <a:xfrm>
              <a:off x="624059" y="1701800"/>
              <a:ext cx="74688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dirty="0" smtClean="0">
                  <a:solidFill>
                    <a:srgbClr val="000000"/>
                  </a:solidFill>
                </a:rPr>
                <a:t>  &lt;1000				1000-5000				    &gt;5000</a:t>
              </a:r>
              <a:endParaRPr lang="nb-NO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uppe 8"/>
          <p:cNvGrpSpPr/>
          <p:nvPr/>
        </p:nvGrpSpPr>
        <p:grpSpPr>
          <a:xfrm>
            <a:off x="134275" y="937424"/>
            <a:ext cx="9244053" cy="2813325"/>
            <a:chOff x="0" y="0"/>
            <a:chExt cx="19135515" cy="5267565"/>
          </a:xfrm>
          <a:solidFill>
            <a:srgbClr val="92D050"/>
          </a:solidFill>
        </p:grpSpPr>
        <p:graphicFrame>
          <p:nvGraphicFramePr>
            <p:cNvPr id="10" name="Diagram 9"/>
            <p:cNvGraphicFramePr>
              <a:graphicFrameLocks/>
            </p:cNvGraphicFramePr>
            <p:nvPr>
              <p:extLst/>
            </p:nvPr>
          </p:nvGraphicFramePr>
          <p:xfrm>
            <a:off x="0" y="0"/>
            <a:ext cx="9334501" cy="52530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1" name="Diagram 10"/>
            <p:cNvGraphicFramePr>
              <a:graphicFrameLocks/>
            </p:cNvGraphicFramePr>
            <p:nvPr>
              <p:extLst/>
            </p:nvPr>
          </p:nvGraphicFramePr>
          <p:xfrm>
            <a:off x="4988377" y="14526"/>
            <a:ext cx="9334501" cy="52530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2" name="Diagram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63643003"/>
                </p:ext>
              </p:extLst>
            </p:nvPr>
          </p:nvGraphicFramePr>
          <p:xfrm>
            <a:off x="9801012" y="14526"/>
            <a:ext cx="9334503" cy="52530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aphicFrame>
        <p:nvGraphicFramePr>
          <p:cNvPr id="20" name="Tabell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416589"/>
              </p:ext>
            </p:extLst>
          </p:nvPr>
        </p:nvGraphicFramePr>
        <p:xfrm>
          <a:off x="520871" y="4581950"/>
          <a:ext cx="8313555" cy="2049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7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0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9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&lt;</a:t>
                      </a:r>
                      <a:r>
                        <a:rPr lang="nb-NO" sz="1600" b="1" u="none" strike="noStrike" dirty="0" smtClean="0">
                          <a:effectLst/>
                        </a:rPr>
                        <a:t>1000 </a:t>
                      </a:r>
                    </a:p>
                    <a:p>
                      <a:pPr algn="ctr" fontAlgn="b"/>
                      <a:r>
                        <a:rPr lang="nb-NO" sz="1600" b="1" u="none" strike="noStrike" dirty="0" smtClean="0">
                          <a:effectLst/>
                        </a:rPr>
                        <a:t>(N=20)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 smtClean="0">
                          <a:effectLst/>
                        </a:rPr>
                        <a:t>1000-5000 </a:t>
                      </a:r>
                    </a:p>
                    <a:p>
                      <a:pPr algn="ctr" fontAlgn="b"/>
                      <a:r>
                        <a:rPr lang="nb-NO" sz="1600" b="1" u="none" strike="noStrike" dirty="0" smtClean="0">
                          <a:effectLst/>
                        </a:rPr>
                        <a:t>(N=22)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&gt;</a:t>
                      </a:r>
                      <a:r>
                        <a:rPr lang="nb-NO" sz="1600" b="1" u="none" strike="noStrike" dirty="0" smtClean="0">
                          <a:effectLst/>
                        </a:rPr>
                        <a:t>5000 </a:t>
                      </a:r>
                    </a:p>
                    <a:p>
                      <a:pPr algn="ctr" fontAlgn="b"/>
                      <a:r>
                        <a:rPr lang="nb-NO" sz="1600" b="1" u="none" strike="noStrike" dirty="0" smtClean="0">
                          <a:effectLst/>
                        </a:rPr>
                        <a:t>(N=8)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nb-NO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nb-NO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nb-NO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nb-NO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nb-NO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nb-NO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nb-NO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nb-NO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</a:t>
                      </a:r>
                      <a:r>
                        <a:rPr lang="nb-NO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3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</a:t>
                      </a:r>
                      <a:r>
                        <a:rPr lang="nb-NO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3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blood</a:t>
                      </a:r>
                      <a:r>
                        <a:rPr lang="nb-NO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donors</a:t>
                      </a:r>
                      <a:r>
                        <a:rPr lang="nb-NO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</a:t>
                      </a:r>
                      <a:r>
                        <a:rPr lang="nb-NO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3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mean</a:t>
                      </a:r>
                      <a:r>
                        <a:rPr lang="nb-NO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(min-</a:t>
                      </a:r>
                      <a:r>
                        <a:rPr lang="nb-NO" sz="13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max</a:t>
                      </a:r>
                      <a:r>
                        <a:rPr lang="nb-NO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nb-NO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672 (233-2131)</a:t>
                      </a:r>
                      <a:r>
                        <a:rPr lang="nb-NO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N=9</a:t>
                      </a:r>
                      <a:endParaRPr lang="nb-NO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1658 (751-3645)</a:t>
                      </a:r>
                      <a:r>
                        <a:rPr lang="nb-NO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N=13</a:t>
                      </a:r>
                      <a:endParaRPr lang="nb-NO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7836 (2611-16012) </a:t>
                      </a:r>
                      <a:r>
                        <a:rPr lang="nb-NO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N=5</a:t>
                      </a:r>
                      <a:endParaRPr lang="nb-NO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361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</a:t>
                      </a:r>
                      <a:r>
                        <a:rPr lang="nb-NO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3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</a:t>
                      </a:r>
                      <a:r>
                        <a:rPr lang="nb-NO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red </a:t>
                      </a:r>
                      <a:r>
                        <a:rPr lang="nb-NO" sz="13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cell</a:t>
                      </a:r>
                      <a:r>
                        <a:rPr lang="nb-NO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units </a:t>
                      </a:r>
                      <a:r>
                        <a:rPr lang="nb-NO" sz="13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produced</a:t>
                      </a:r>
                      <a:r>
                        <a:rPr lang="nb-NO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nb-NO" sz="13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mean</a:t>
                      </a:r>
                      <a:r>
                        <a:rPr lang="nb-NO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(min-</a:t>
                      </a:r>
                      <a:r>
                        <a:rPr lang="nb-NO" sz="13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max</a:t>
                      </a:r>
                      <a:r>
                        <a:rPr lang="nb-NO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835 (267-1258) </a:t>
                      </a:r>
                      <a:r>
                        <a:rPr lang="nb-NO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N=10</a:t>
                      </a:r>
                      <a:endParaRPr lang="nb-NO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2814 (1017-4626) </a:t>
                      </a:r>
                      <a:r>
                        <a:rPr lang="nb-NO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N=11</a:t>
                      </a:r>
                      <a:endParaRPr lang="nb-NO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l" fontAlgn="b"/>
                      <a:r>
                        <a:rPr lang="nb-NO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14957 (667-31888) </a:t>
                      </a:r>
                      <a:r>
                        <a:rPr lang="nb-NO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N=6</a:t>
                      </a:r>
                      <a:endParaRPr lang="nb-NO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Rektangel 12"/>
          <p:cNvSpPr/>
          <p:nvPr/>
        </p:nvSpPr>
        <p:spPr>
          <a:xfrm flipH="1" flipV="1">
            <a:off x="7372571" y="1864067"/>
            <a:ext cx="141540" cy="178353"/>
          </a:xfrm>
          <a:prstGeom prst="rect">
            <a:avLst/>
          </a:prstGeom>
          <a:solidFill>
            <a:srgbClr val="C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1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b-NO" sz="1000" dirty="0" smtClean="0">
                <a:solidFill>
                  <a:srgbClr val="333333">
                    <a:lumMod val="60000"/>
                    <a:lumOff val="40000"/>
                  </a:srgbClr>
                </a:solidFill>
              </a:rPr>
              <a:t>Kristin Gjerde Hagen </a:t>
            </a:r>
            <a:endParaRPr lang="nb-NO" sz="1000" dirty="0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64B20D8-38B2-FA4B-B1EE-5CA2A354A8D8}" type="slidenum">
              <a:rPr lang="nb-NO" smtClean="0">
                <a:solidFill>
                  <a:prstClr val="white"/>
                </a:solidFill>
              </a:rPr>
              <a:pPr/>
              <a:t>33</a:t>
            </a:fld>
            <a:endParaRPr lang="nb-NO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9"/>
          <a:stretch/>
        </p:blipFill>
        <p:spPr bwMode="auto">
          <a:xfrm>
            <a:off x="596098" y="1628800"/>
            <a:ext cx="2967790" cy="2281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å sammen 12"/>
          <p:cNvSpPr/>
          <p:nvPr/>
        </p:nvSpPr>
        <p:spPr>
          <a:xfrm>
            <a:off x="2483768" y="4905164"/>
            <a:ext cx="144016" cy="108012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14" name="TekstSylinder 13"/>
          <p:cNvSpPr txBox="1"/>
          <p:nvPr/>
        </p:nvSpPr>
        <p:spPr>
          <a:xfrm>
            <a:off x="1331640" y="4094201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 smtClean="0"/>
              <a:t>Red </a:t>
            </a:r>
            <a:r>
              <a:rPr lang="nb-NO" sz="1400" b="1" dirty="0" err="1" smtClean="0"/>
              <a:t>cells</a:t>
            </a:r>
            <a:r>
              <a:rPr lang="nb-NO" sz="1400" b="1" dirty="0" smtClean="0"/>
              <a:t> in Air </a:t>
            </a:r>
            <a:r>
              <a:rPr lang="nb-NO" sz="1400" b="1" dirty="0" err="1" smtClean="0"/>
              <a:t>Ambulance</a:t>
            </a:r>
            <a:r>
              <a:rPr lang="nb-NO" sz="1400" b="1" dirty="0" smtClean="0"/>
              <a:t>, </a:t>
            </a:r>
            <a:endParaRPr lang="nb-NO" sz="1400" b="1" dirty="0" smtClean="0"/>
          </a:p>
          <a:p>
            <a:pPr algn="ctr"/>
            <a:r>
              <a:rPr lang="nb-NO" sz="1400" b="1" dirty="0" err="1" smtClean="0"/>
              <a:t>July</a:t>
            </a:r>
            <a:r>
              <a:rPr lang="nb-NO" sz="1400" b="1" dirty="0" smtClean="0"/>
              <a:t> </a:t>
            </a:r>
            <a:r>
              <a:rPr lang="nb-NO" sz="1400" b="1" dirty="0" smtClean="0"/>
              <a:t>2014</a:t>
            </a:r>
            <a:endParaRPr lang="nn-NO" sz="1400" b="1" dirty="0"/>
          </a:p>
        </p:txBody>
      </p:sp>
      <p:sp>
        <p:nvSpPr>
          <p:cNvPr id="15" name="Slå sammen 14"/>
          <p:cNvSpPr/>
          <p:nvPr/>
        </p:nvSpPr>
        <p:spPr>
          <a:xfrm>
            <a:off x="3851920" y="4905164"/>
            <a:ext cx="144016" cy="108012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n-NO"/>
          </a:p>
        </p:txBody>
      </p:sp>
      <p:sp>
        <p:nvSpPr>
          <p:cNvPr id="16" name="TekstSylinder 13"/>
          <p:cNvSpPr txBox="1"/>
          <p:nvPr/>
        </p:nvSpPr>
        <p:spPr>
          <a:xfrm>
            <a:off x="3131840" y="4048035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400" b="1" dirty="0" smtClean="0"/>
              <a:t>Whole </a:t>
            </a:r>
            <a:r>
              <a:rPr lang="nb-NO" sz="1400" b="1" dirty="0" err="1" smtClean="0"/>
              <a:t>blood</a:t>
            </a:r>
            <a:r>
              <a:rPr lang="nb-NO" sz="1400" b="1" dirty="0" smtClean="0"/>
              <a:t> in Air </a:t>
            </a:r>
            <a:r>
              <a:rPr lang="nb-NO" sz="1400" b="1" dirty="0" err="1" smtClean="0"/>
              <a:t>Ambulance</a:t>
            </a:r>
            <a:r>
              <a:rPr lang="nb-NO" sz="1400" b="1" dirty="0" smtClean="0"/>
              <a:t>, </a:t>
            </a:r>
            <a:endParaRPr lang="nb-NO" sz="1400" b="1" dirty="0" smtClean="0"/>
          </a:p>
          <a:p>
            <a:pPr algn="ctr"/>
            <a:r>
              <a:rPr lang="nb-NO" sz="1400" b="1" dirty="0" err="1"/>
              <a:t>D</a:t>
            </a:r>
            <a:r>
              <a:rPr lang="nb-NO" sz="1400" b="1" dirty="0" err="1" smtClean="0"/>
              <a:t>ec</a:t>
            </a:r>
            <a:r>
              <a:rPr lang="nb-NO" sz="1400" b="1" dirty="0" smtClean="0"/>
              <a:t> </a:t>
            </a:r>
            <a:r>
              <a:rPr lang="nb-NO" sz="1400" b="1" dirty="0" smtClean="0"/>
              <a:t>2015</a:t>
            </a:r>
            <a:endParaRPr lang="nn-NO" sz="1400" b="1" dirty="0"/>
          </a:p>
        </p:txBody>
      </p:sp>
      <p:sp>
        <p:nvSpPr>
          <p:cNvPr id="17" name="Slå sammen 16"/>
          <p:cNvSpPr/>
          <p:nvPr/>
        </p:nvSpPr>
        <p:spPr>
          <a:xfrm>
            <a:off x="6660232" y="4911551"/>
            <a:ext cx="144016" cy="108012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n-NO"/>
          </a:p>
        </p:txBody>
      </p:sp>
      <p:sp>
        <p:nvSpPr>
          <p:cNvPr id="18" name="TekstSylinder 13"/>
          <p:cNvSpPr txBox="1"/>
          <p:nvPr/>
        </p:nvSpPr>
        <p:spPr>
          <a:xfrm>
            <a:off x="5886146" y="3797987"/>
            <a:ext cx="1836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400" b="1" dirty="0" smtClean="0"/>
              <a:t>Whole </a:t>
            </a:r>
            <a:r>
              <a:rPr lang="nb-NO" sz="1400" b="1" dirty="0" err="1" smtClean="0"/>
              <a:t>blood</a:t>
            </a:r>
            <a:r>
              <a:rPr lang="nb-NO" sz="1400" b="1" dirty="0" smtClean="0"/>
              <a:t> in Haukeland </a:t>
            </a:r>
            <a:r>
              <a:rPr lang="nb-NO" sz="1400" b="1" dirty="0" err="1" smtClean="0"/>
              <a:t>University</a:t>
            </a:r>
            <a:r>
              <a:rPr lang="nb-NO" sz="1400" b="1" dirty="0" smtClean="0"/>
              <a:t> Hospital, </a:t>
            </a:r>
            <a:endParaRPr lang="nb-NO" sz="1400" b="1" dirty="0" smtClean="0"/>
          </a:p>
          <a:p>
            <a:pPr algn="ctr"/>
            <a:r>
              <a:rPr lang="nb-NO" sz="1400" b="1" dirty="0" err="1" smtClean="0"/>
              <a:t>Dec</a:t>
            </a:r>
            <a:r>
              <a:rPr lang="nb-NO" sz="1400" b="1" dirty="0" smtClean="0"/>
              <a:t> </a:t>
            </a:r>
            <a:r>
              <a:rPr lang="nb-NO" sz="1400" b="1" dirty="0" smtClean="0"/>
              <a:t>2017</a:t>
            </a:r>
            <a:endParaRPr lang="nn-NO" sz="1400" b="1" dirty="0"/>
          </a:p>
        </p:txBody>
      </p:sp>
      <p:sp>
        <p:nvSpPr>
          <p:cNvPr id="19" name="Slå sammen 18"/>
          <p:cNvSpPr/>
          <p:nvPr/>
        </p:nvSpPr>
        <p:spPr>
          <a:xfrm flipV="1">
            <a:off x="1187624" y="5135909"/>
            <a:ext cx="144016" cy="93291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n-NO"/>
          </a:p>
        </p:txBody>
      </p:sp>
      <p:sp>
        <p:nvSpPr>
          <p:cNvPr id="20" name="TekstSylinder 13"/>
          <p:cNvSpPr txBox="1"/>
          <p:nvPr/>
        </p:nvSpPr>
        <p:spPr>
          <a:xfrm>
            <a:off x="251520" y="5373216"/>
            <a:ext cx="19802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400" b="1" dirty="0" err="1" smtClean="0"/>
              <a:t>Freeze</a:t>
            </a:r>
            <a:r>
              <a:rPr lang="nb-NO" sz="1400" b="1" dirty="0" smtClean="0"/>
              <a:t> </a:t>
            </a:r>
            <a:r>
              <a:rPr lang="nb-NO" sz="1400" b="1" dirty="0" err="1" smtClean="0"/>
              <a:t>dried</a:t>
            </a:r>
            <a:r>
              <a:rPr lang="nb-NO" sz="1400" b="1" dirty="0" smtClean="0"/>
              <a:t> plasma in Air </a:t>
            </a:r>
            <a:r>
              <a:rPr lang="nb-NO" sz="1400" b="1" dirty="0" err="1" smtClean="0"/>
              <a:t>Ambulance</a:t>
            </a:r>
            <a:endParaRPr lang="nb-NO" sz="1400" b="1" dirty="0" smtClean="0"/>
          </a:p>
          <a:p>
            <a:pPr algn="ctr"/>
            <a:r>
              <a:rPr lang="nb-NO" sz="1400" b="1" dirty="0" smtClean="0"/>
              <a:t>2013</a:t>
            </a:r>
            <a:endParaRPr lang="nn-NO" sz="1400" b="1" dirty="0"/>
          </a:p>
        </p:txBody>
      </p:sp>
      <p:cxnSp>
        <p:nvCxnSpPr>
          <p:cNvPr id="25" name="Rett linje 24"/>
          <p:cNvCxnSpPr/>
          <p:nvPr/>
        </p:nvCxnSpPr>
        <p:spPr>
          <a:xfrm>
            <a:off x="971600" y="5085184"/>
            <a:ext cx="69127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ittel 1"/>
          <p:cNvSpPr>
            <a:spLocks noGrp="1"/>
          </p:cNvSpPr>
          <p:nvPr/>
        </p:nvSpPr>
        <p:spPr>
          <a:xfrm>
            <a:off x="511895" y="154641"/>
            <a:ext cx="7857554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n-NO" sz="2800" b="1" dirty="0">
              <a:solidFill>
                <a:schemeClr val="tx1"/>
              </a:solidFill>
            </a:endParaRPr>
          </a:p>
        </p:txBody>
      </p:sp>
      <p:sp>
        <p:nvSpPr>
          <p:cNvPr id="21" name="Tittel 1"/>
          <p:cNvSpPr txBox="1">
            <a:spLocks/>
          </p:cNvSpPr>
          <p:nvPr/>
        </p:nvSpPr>
        <p:spPr>
          <a:xfrm>
            <a:off x="694103" y="442796"/>
            <a:ext cx="7675198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i="0" kern="1200" cap="all" spc="0">
                <a:solidFill>
                  <a:schemeClr val="tx1"/>
                </a:solidFill>
                <a:latin typeface="+mj-lt"/>
                <a:ea typeface="+mj-ea"/>
                <a:cs typeface="ScalaSans-Bold"/>
              </a:defRPr>
            </a:lvl1pPr>
          </a:lstStyle>
          <a:p>
            <a:r>
              <a:rPr lang="nb-NO" dirty="0" err="1" smtClean="0"/>
              <a:t>Timeline</a:t>
            </a:r>
            <a:r>
              <a:rPr lang="nb-NO" dirty="0" smtClean="0"/>
              <a:t> for </a:t>
            </a:r>
            <a:r>
              <a:rPr lang="nb-NO" dirty="0" err="1" smtClean="0"/>
              <a:t>whole</a:t>
            </a:r>
            <a:r>
              <a:rPr lang="nb-NO" dirty="0" smtClean="0"/>
              <a:t> </a:t>
            </a:r>
            <a:r>
              <a:rPr lang="nb-NO" dirty="0" err="1" smtClean="0"/>
              <a:t>blood</a:t>
            </a:r>
            <a:r>
              <a:rPr lang="nb-NO" dirty="0" smtClean="0"/>
              <a:t> in </a:t>
            </a:r>
            <a:r>
              <a:rPr lang="nb-NO" dirty="0" err="1" smtClean="0"/>
              <a:t>bergen</a:t>
            </a:r>
            <a:endParaRPr lang="nb-NO" dirty="0"/>
          </a:p>
        </p:txBody>
      </p:sp>
      <p:pic>
        <p:nvPicPr>
          <p:cNvPr id="22" name="Picture 12" descr="Billede 015 (Large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08" y="1514722"/>
            <a:ext cx="3528392" cy="210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99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err="1" smtClean="0">
                <a:solidFill>
                  <a:srgbClr val="002060"/>
                </a:solidFill>
              </a:rPr>
              <a:t>Massiv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Transfusjons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Pakke</a:t>
            </a:r>
            <a:r>
              <a:rPr lang="en-US" sz="2800" b="1" dirty="0" smtClean="0">
                <a:solidFill>
                  <a:srgbClr val="002060"/>
                </a:solidFill>
              </a:rPr>
              <a:t> (MTP)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Haukeland </a:t>
            </a:r>
            <a:r>
              <a:rPr lang="en-US" sz="2800" b="1" dirty="0" err="1" smtClean="0">
                <a:solidFill>
                  <a:srgbClr val="002060"/>
                </a:solidFill>
              </a:rPr>
              <a:t>universitetssjukehus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4294967295"/>
          </p:nvPr>
        </p:nvSpPr>
        <p:spPr>
          <a:xfrm>
            <a:off x="457200" y="1782640"/>
            <a:ext cx="4030663" cy="46148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Alternative </a:t>
            </a:r>
            <a:r>
              <a:rPr lang="en-US" b="1" dirty="0" smtClean="0"/>
              <a:t>1:</a:t>
            </a:r>
          </a:p>
          <a:p>
            <a:pPr marL="0" indent="0">
              <a:buNone/>
            </a:pPr>
            <a:r>
              <a:rPr lang="en-US" u="sng" dirty="0" smtClean="0"/>
              <a:t>Whole blood based </a:t>
            </a:r>
            <a:r>
              <a:rPr lang="en-US" u="sng" dirty="0" smtClean="0"/>
              <a:t>MTP</a:t>
            </a:r>
          </a:p>
          <a:p>
            <a:pPr marL="0" indent="0">
              <a:buNone/>
            </a:pPr>
            <a:r>
              <a:rPr lang="en-US" dirty="0" smtClean="0"/>
              <a:t>4 </a:t>
            </a:r>
            <a:r>
              <a:rPr lang="en-US" dirty="0" smtClean="0"/>
              <a:t>units LTOWB</a:t>
            </a:r>
            <a:endParaRPr lang="en-US" dirty="0" smtClean="0"/>
          </a:p>
          <a:p>
            <a:pPr lvl="1"/>
            <a:r>
              <a:rPr lang="en-US" sz="2000" dirty="0" smtClean="0"/>
              <a:t>O </a:t>
            </a:r>
            <a:r>
              <a:rPr lang="en-US" sz="2000" dirty="0" err="1" smtClean="0"/>
              <a:t>neg</a:t>
            </a:r>
            <a:r>
              <a:rPr lang="en-US" sz="2000" dirty="0" smtClean="0"/>
              <a:t>, K </a:t>
            </a:r>
            <a:r>
              <a:rPr lang="en-US" sz="2000" dirty="0" err="1" smtClean="0"/>
              <a:t>neg</a:t>
            </a:r>
            <a:r>
              <a:rPr lang="en-US" sz="2000" dirty="0" smtClean="0"/>
              <a:t>: </a:t>
            </a:r>
            <a:r>
              <a:rPr lang="en-US" sz="2000" dirty="0" smtClean="0"/>
              <a:t>women </a:t>
            </a:r>
            <a:r>
              <a:rPr lang="en-US" sz="2000" dirty="0" smtClean="0"/>
              <a:t>&lt; 50 </a:t>
            </a:r>
            <a:r>
              <a:rPr lang="en-US" sz="2000" dirty="0" smtClean="0"/>
              <a:t>y</a:t>
            </a:r>
            <a:endParaRPr lang="en-US" sz="2000" dirty="0" smtClean="0"/>
          </a:p>
          <a:p>
            <a:pPr lvl="1"/>
            <a:r>
              <a:rPr lang="en-US" sz="2000" dirty="0" smtClean="0"/>
              <a:t>O </a:t>
            </a:r>
            <a:r>
              <a:rPr lang="en-US" sz="2000" dirty="0" err="1" smtClean="0"/>
              <a:t>pos</a:t>
            </a:r>
            <a:r>
              <a:rPr lang="en-US" sz="2000" dirty="0" smtClean="0"/>
              <a:t>, K </a:t>
            </a:r>
            <a:r>
              <a:rPr lang="en-US" sz="2000" dirty="0" err="1" smtClean="0"/>
              <a:t>neg</a:t>
            </a:r>
            <a:r>
              <a:rPr lang="en-US" sz="2000" dirty="0" smtClean="0"/>
              <a:t>: </a:t>
            </a:r>
            <a:r>
              <a:rPr lang="en-US" sz="2000" dirty="0" smtClean="0"/>
              <a:t>men </a:t>
            </a:r>
            <a:r>
              <a:rPr lang="en-US" sz="2000" dirty="0" smtClean="0"/>
              <a:t>, </a:t>
            </a:r>
            <a:r>
              <a:rPr lang="en-US" sz="2000" dirty="0" smtClean="0"/>
              <a:t>women &gt; 50 y</a:t>
            </a:r>
            <a:endParaRPr lang="en-US" sz="2000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Alternative </a:t>
            </a:r>
            <a:r>
              <a:rPr lang="en-US" b="1" dirty="0" smtClean="0"/>
              <a:t>2:</a:t>
            </a:r>
          </a:p>
          <a:p>
            <a:pPr marL="0" indent="0">
              <a:buNone/>
            </a:pPr>
            <a:r>
              <a:rPr lang="en-US" u="sng" dirty="0" smtClean="0"/>
              <a:t>Component based </a:t>
            </a:r>
            <a:r>
              <a:rPr lang="en-US" u="sng" dirty="0" smtClean="0"/>
              <a:t>MTP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6 </a:t>
            </a:r>
            <a:r>
              <a:rPr lang="en-US" dirty="0" smtClean="0"/>
              <a:t>red cell units </a:t>
            </a:r>
            <a:r>
              <a:rPr lang="en-US" dirty="0" smtClean="0"/>
              <a:t>(0)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6 SD-plasma (AB/A)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2 </a:t>
            </a:r>
            <a:r>
              <a:rPr lang="en-US" dirty="0" smtClean="0"/>
              <a:t>platelet units </a:t>
            </a:r>
            <a:r>
              <a:rPr lang="en-US" dirty="0" smtClean="0"/>
              <a:t>(0)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300" dirty="0" smtClean="0"/>
              <a:t>Children:</a:t>
            </a:r>
            <a:endParaRPr lang="en-US" sz="2300" dirty="0" smtClean="0"/>
          </a:p>
          <a:p>
            <a:pPr marL="0" indent="0">
              <a:buNone/>
            </a:pPr>
            <a:r>
              <a:rPr lang="en-US" sz="2300" dirty="0" smtClean="0"/>
              <a:t>Both alternatives available </a:t>
            </a:r>
            <a:endParaRPr lang="en-US" sz="2300" dirty="0"/>
          </a:p>
        </p:txBody>
      </p:sp>
      <p:pic>
        <p:nvPicPr>
          <p:cNvPr id="4" name="Bilde 2" descr="IMG_05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024" y="1916954"/>
            <a:ext cx="4257794" cy="319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295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0" dirty="0" err="1" smtClean="0"/>
              <a:t>Praktisk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informasjon</a:t>
            </a:r>
            <a:r>
              <a:rPr lang="en-US" sz="2000" b="0" dirty="0" smtClean="0"/>
              <a:t> om </a:t>
            </a:r>
            <a:r>
              <a:rPr lang="en-US" sz="2000" b="0" dirty="0" err="1" smtClean="0"/>
              <a:t>massiv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transfusjonspakker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finner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dere</a:t>
            </a:r>
            <a:r>
              <a:rPr lang="en-US" sz="2000" b="0" dirty="0" smtClean="0"/>
              <a:t> her: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Helse</a:t>
            </a:r>
            <a:r>
              <a:rPr lang="en-US" sz="2000" dirty="0" smtClean="0"/>
              <a:t> </a:t>
            </a:r>
            <a:r>
              <a:rPr lang="en-US" sz="2000" dirty="0" err="1" smtClean="0"/>
              <a:t>bergen</a:t>
            </a:r>
            <a:r>
              <a:rPr lang="en-US" sz="2000" dirty="0" smtClean="0"/>
              <a:t> HF: </a:t>
            </a:r>
            <a:r>
              <a:rPr lang="en-US" sz="2000" cap="none" dirty="0" err="1" smtClean="0"/>
              <a:t>Overordnet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prosedyre</a:t>
            </a:r>
            <a:r>
              <a:rPr lang="en-US" sz="2000" cap="none" dirty="0" smtClean="0"/>
              <a:t> “</a:t>
            </a:r>
            <a:r>
              <a:rPr lang="en-US" sz="2000" cap="none" dirty="0" err="1" smtClean="0"/>
              <a:t>Praktisk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transfusjon</a:t>
            </a:r>
            <a:r>
              <a:rPr lang="en-US" sz="2000" cap="none" dirty="0" smtClean="0"/>
              <a:t>” (D32611)</a:t>
            </a:r>
            <a:endParaRPr lang="en-US" sz="2000" cap="none" dirty="0"/>
          </a:p>
        </p:txBody>
      </p:sp>
      <p:pic>
        <p:nvPicPr>
          <p:cNvPr id="1026" name="Bild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02" y="1529556"/>
            <a:ext cx="76485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5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sz="2800" b="1" dirty="0" err="1" smtClean="0">
                <a:solidFill>
                  <a:schemeClr val="tx2"/>
                </a:solidFill>
              </a:rPr>
              <a:t>Follow</a:t>
            </a:r>
            <a:r>
              <a:rPr lang="nb-NO" sz="2800" b="1" dirty="0" smtClean="0">
                <a:solidFill>
                  <a:schemeClr val="tx2"/>
                </a:solidFill>
              </a:rPr>
              <a:t> up </a:t>
            </a:r>
            <a:r>
              <a:rPr lang="nb-NO" sz="2800" b="1" dirty="0" err="1" smtClean="0">
                <a:solidFill>
                  <a:schemeClr val="tx2"/>
                </a:solidFill>
              </a:rPr>
              <a:t>of</a:t>
            </a:r>
            <a:r>
              <a:rPr lang="nb-NO" sz="2800" b="1" dirty="0" smtClean="0">
                <a:solidFill>
                  <a:schemeClr val="tx2"/>
                </a:solidFill>
              </a:rPr>
              <a:t> </a:t>
            </a:r>
            <a:r>
              <a:rPr lang="nb-NO" sz="2800" b="1" dirty="0" err="1" smtClean="0">
                <a:solidFill>
                  <a:schemeClr val="tx2"/>
                </a:solidFill>
              </a:rPr>
              <a:t>whole</a:t>
            </a:r>
            <a:r>
              <a:rPr lang="nb-NO" sz="2800" b="1" dirty="0" smtClean="0">
                <a:solidFill>
                  <a:schemeClr val="tx2"/>
                </a:solidFill>
              </a:rPr>
              <a:t> </a:t>
            </a:r>
            <a:r>
              <a:rPr lang="nb-NO" sz="2800" b="1" dirty="0" err="1" smtClean="0">
                <a:solidFill>
                  <a:schemeClr val="tx2"/>
                </a:solidFill>
              </a:rPr>
              <a:t>blood</a:t>
            </a:r>
            <a:r>
              <a:rPr lang="nb-NO" sz="2800" b="1" dirty="0" smtClean="0">
                <a:solidFill>
                  <a:schemeClr val="tx2"/>
                </a:solidFill>
              </a:rPr>
              <a:t> </a:t>
            </a:r>
            <a:r>
              <a:rPr lang="nb-NO" sz="2800" b="1" dirty="0" err="1" smtClean="0">
                <a:solidFill>
                  <a:schemeClr val="tx2"/>
                </a:solidFill>
              </a:rPr>
              <a:t>transfusion</a:t>
            </a:r>
            <a:endParaRPr lang="nb-NO" sz="2800" b="1" dirty="0">
              <a:solidFill>
                <a:schemeClr val="tx2"/>
              </a:solidFill>
            </a:endParaRPr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64B20D8-38B2-FA4B-B1EE-5CA2A354A8D8}" type="slidenum">
              <a:rPr lang="nb-NO" smtClean="0">
                <a:solidFill>
                  <a:prstClr val="white"/>
                </a:solidFill>
              </a:rPr>
              <a:pPr/>
              <a:t>36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idx="4294967295"/>
          </p:nvPr>
        </p:nvSpPr>
        <p:spPr>
          <a:xfrm>
            <a:off x="0" y="2149475"/>
            <a:ext cx="4162425" cy="4341813"/>
          </a:xfrm>
        </p:spPr>
        <p:txBody>
          <a:bodyPr>
            <a:normAutofit/>
          </a:bodyPr>
          <a:lstStyle/>
          <a:p>
            <a:r>
              <a:rPr lang="nb-NO" sz="2800" dirty="0" smtClean="0"/>
              <a:t>Blood sampling</a:t>
            </a:r>
          </a:p>
          <a:p>
            <a:pPr lvl="1"/>
            <a:r>
              <a:rPr lang="nb-NO" sz="2000" dirty="0" smtClean="0"/>
              <a:t>Hemoglobin</a:t>
            </a:r>
            <a:r>
              <a:rPr lang="nb-NO" sz="2000" dirty="0" smtClean="0"/>
              <a:t>, </a:t>
            </a:r>
            <a:r>
              <a:rPr lang="nb-NO" sz="2000" dirty="0" err="1" smtClean="0"/>
              <a:t>platelet</a:t>
            </a:r>
            <a:r>
              <a:rPr lang="nb-NO" sz="2000" dirty="0" smtClean="0"/>
              <a:t> </a:t>
            </a:r>
            <a:r>
              <a:rPr lang="nb-NO" sz="2000" dirty="0" err="1" smtClean="0"/>
              <a:t>count</a:t>
            </a:r>
            <a:endParaRPr lang="nb-NO" sz="2000" dirty="0" smtClean="0"/>
          </a:p>
          <a:p>
            <a:pPr lvl="1"/>
            <a:r>
              <a:rPr lang="nb-NO" sz="2000" dirty="0" err="1" smtClean="0"/>
              <a:t>Hemolysis</a:t>
            </a:r>
            <a:r>
              <a:rPr lang="nb-NO" sz="2000" dirty="0" smtClean="0"/>
              <a:t>: </a:t>
            </a:r>
            <a:r>
              <a:rPr lang="nb-NO" sz="2000" dirty="0" err="1" smtClean="0"/>
              <a:t>haptoglobin</a:t>
            </a:r>
            <a:r>
              <a:rPr lang="nb-NO" sz="2000" dirty="0" smtClean="0"/>
              <a:t>, LD, bilirubin, DAT</a:t>
            </a:r>
          </a:p>
          <a:p>
            <a:pPr lvl="1"/>
            <a:r>
              <a:rPr lang="nb-NO" sz="2000" dirty="0" err="1" smtClean="0"/>
              <a:t>Free</a:t>
            </a:r>
            <a:r>
              <a:rPr lang="nb-NO" sz="2000" dirty="0" smtClean="0"/>
              <a:t> anti-A and/or anti-B </a:t>
            </a:r>
            <a:r>
              <a:rPr lang="nb-NO" sz="2000" dirty="0" err="1" smtClean="0"/>
              <a:t>antibodies</a:t>
            </a:r>
            <a:endParaRPr lang="nb-NO" sz="2000" dirty="0" smtClean="0"/>
          </a:p>
          <a:p>
            <a:pPr lvl="1"/>
            <a:r>
              <a:rPr lang="nb-NO" sz="2000" dirty="0" smtClean="0"/>
              <a:t>(TEG)</a:t>
            </a:r>
          </a:p>
          <a:p>
            <a:pPr marL="457200" lvl="1" indent="0">
              <a:buNone/>
            </a:pPr>
            <a:endParaRPr lang="nb-NO" sz="2000" dirty="0" smtClean="0"/>
          </a:p>
          <a:p>
            <a:r>
              <a:rPr lang="nb-NO" sz="2800" dirty="0" err="1"/>
              <a:t>Quality</a:t>
            </a:r>
            <a:r>
              <a:rPr lang="nb-NO" sz="2800" dirty="0"/>
              <a:t> </a:t>
            </a:r>
            <a:r>
              <a:rPr lang="nb-NO" sz="2800" dirty="0" err="1"/>
              <a:t>registry</a:t>
            </a:r>
            <a:endParaRPr lang="nb-NO" sz="2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1152" y="2893020"/>
            <a:ext cx="2433783" cy="3463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5415" y="1475771"/>
            <a:ext cx="2611474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16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Preliminary </a:t>
            </a:r>
            <a:r>
              <a:rPr lang="nb-NO" dirty="0" err="1" smtClean="0"/>
              <a:t>results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err="1" smtClean="0"/>
              <a:t>local</a:t>
            </a:r>
            <a:r>
              <a:rPr lang="nb-NO" dirty="0" smtClean="0"/>
              <a:t> </a:t>
            </a:r>
            <a:r>
              <a:rPr lang="nb-NO" dirty="0" err="1" smtClean="0"/>
              <a:t>whole</a:t>
            </a:r>
            <a:r>
              <a:rPr lang="nb-NO" dirty="0" smtClean="0"/>
              <a:t> </a:t>
            </a:r>
            <a:r>
              <a:rPr lang="nb-NO" dirty="0" err="1" smtClean="0"/>
              <a:t>blood</a:t>
            </a:r>
            <a:r>
              <a:rPr lang="nb-NO" dirty="0" smtClean="0"/>
              <a:t> </a:t>
            </a:r>
            <a:r>
              <a:rPr lang="nb-NO" dirty="0" err="1" smtClean="0"/>
              <a:t>registry</a:t>
            </a:r>
            <a:endParaRPr lang="nb-NO" dirty="0"/>
          </a:p>
        </p:txBody>
      </p:sp>
      <p:pic>
        <p:nvPicPr>
          <p:cNvPr id="23" name="Plassholder for innhold 22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6950"/>
            <a:ext cx="4179888" cy="3825875"/>
          </a:xfrm>
        </p:spPr>
      </p:pic>
      <p:sp>
        <p:nvSpPr>
          <p:cNvPr id="3" name="TekstSylinder 2"/>
          <p:cNvSpPr txBox="1"/>
          <p:nvPr/>
        </p:nvSpPr>
        <p:spPr>
          <a:xfrm>
            <a:off x="5838092" y="2801815"/>
            <a:ext cx="29607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Total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patients</a:t>
            </a:r>
            <a:r>
              <a:rPr lang="nb-NO" dirty="0" smtClean="0"/>
              <a:t>: 186</a:t>
            </a:r>
          </a:p>
          <a:p>
            <a:r>
              <a:rPr lang="nb-NO" dirty="0" smtClean="0"/>
              <a:t>Total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units: 643</a:t>
            </a:r>
          </a:p>
          <a:p>
            <a:r>
              <a:rPr lang="nb-NO" dirty="0" err="1" smtClean="0"/>
              <a:t>Mean</a:t>
            </a:r>
            <a:r>
              <a:rPr lang="nb-NO" dirty="0" smtClean="0"/>
              <a:t>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units </a:t>
            </a:r>
          </a:p>
          <a:p>
            <a:r>
              <a:rPr lang="nb-NO" dirty="0" smtClean="0"/>
              <a:t>per </a:t>
            </a:r>
            <a:r>
              <a:rPr lang="nb-NO" dirty="0" err="1" smtClean="0"/>
              <a:t>patient</a:t>
            </a:r>
            <a:r>
              <a:rPr lang="nb-NO" dirty="0" smtClean="0"/>
              <a:t>: 3.5</a:t>
            </a:r>
            <a:endParaRPr lang="nb-NO" dirty="0"/>
          </a:p>
        </p:txBody>
      </p:sp>
      <p:pic>
        <p:nvPicPr>
          <p:cNvPr id="7" name="Plassholder for innhold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8478" y="4584023"/>
            <a:ext cx="2139462" cy="160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9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Indications</a:t>
            </a:r>
            <a:endParaRPr lang="nb-NO" dirty="0"/>
          </a:p>
        </p:txBody>
      </p:sp>
      <p:pic>
        <p:nvPicPr>
          <p:cNvPr id="26" name="Bild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17" y="1992925"/>
            <a:ext cx="5217426" cy="3629759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53191" y="2708216"/>
            <a:ext cx="3330820" cy="2498115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752117" y="5934670"/>
            <a:ext cx="3984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Maximum </a:t>
            </a:r>
            <a:r>
              <a:rPr lang="nb-NO" sz="1200" dirty="0" err="1" smtClean="0"/>
              <a:t>lactate</a:t>
            </a:r>
            <a:r>
              <a:rPr lang="nb-NO" sz="1200" dirty="0" smtClean="0"/>
              <a:t>: 26.0</a:t>
            </a:r>
          </a:p>
          <a:p>
            <a:r>
              <a:rPr lang="nb-NO" sz="1200" dirty="0" smtClean="0"/>
              <a:t>Minimum </a:t>
            </a:r>
            <a:r>
              <a:rPr lang="nb-NO" sz="1200" dirty="0" err="1" smtClean="0"/>
              <a:t>platelet</a:t>
            </a:r>
            <a:r>
              <a:rPr lang="nb-NO" sz="1200" dirty="0" smtClean="0"/>
              <a:t> </a:t>
            </a:r>
            <a:r>
              <a:rPr lang="nb-NO" sz="1200" dirty="0" err="1" smtClean="0"/>
              <a:t>count</a:t>
            </a:r>
            <a:r>
              <a:rPr lang="nb-NO" sz="1200" dirty="0" smtClean="0"/>
              <a:t>: 27</a:t>
            </a:r>
          </a:p>
          <a:p>
            <a:r>
              <a:rPr lang="nb-NO" sz="1200" dirty="0" smtClean="0"/>
              <a:t>Minimum </a:t>
            </a:r>
            <a:r>
              <a:rPr lang="nb-NO" sz="1200" dirty="0" err="1" smtClean="0"/>
              <a:t>Hb</a:t>
            </a:r>
            <a:r>
              <a:rPr lang="nb-NO" sz="1200" dirty="0" smtClean="0"/>
              <a:t>: 4.4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39873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Age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whole</a:t>
            </a:r>
            <a:r>
              <a:rPr lang="nb-NO" dirty="0" smtClean="0"/>
              <a:t> </a:t>
            </a:r>
            <a:r>
              <a:rPr lang="nb-NO" dirty="0" err="1" smtClean="0"/>
              <a:t>blood</a:t>
            </a:r>
            <a:r>
              <a:rPr lang="nb-NO" dirty="0" smtClean="0"/>
              <a:t> units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56" y="1891732"/>
            <a:ext cx="6317882" cy="439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71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92370" y="2818546"/>
            <a:ext cx="8229600" cy="1143000"/>
          </a:xfrm>
        </p:spPr>
        <p:txBody>
          <a:bodyPr/>
          <a:lstStyle/>
          <a:p>
            <a:r>
              <a:rPr lang="nb-NO" dirty="0" err="1" smtClean="0">
                <a:latin typeface="Bahnschrift Light Condensed" panose="020B0502040204020203" pitchFamily="34" charset="0"/>
              </a:rPr>
              <a:t>What</a:t>
            </a:r>
            <a:r>
              <a:rPr lang="nb-NO" dirty="0" smtClean="0">
                <a:latin typeface="Bahnschrift Light Condensed" panose="020B0502040204020203" pitchFamily="34" charset="0"/>
              </a:rPr>
              <a:t> </a:t>
            </a:r>
            <a:r>
              <a:rPr lang="nb-NO" dirty="0" err="1" smtClean="0">
                <a:latin typeface="Bahnschrift Light Condensed" panose="020B0502040204020203" pitchFamily="34" charset="0"/>
              </a:rPr>
              <a:t>are</a:t>
            </a:r>
            <a:r>
              <a:rPr lang="nb-NO" dirty="0" smtClean="0">
                <a:latin typeface="Bahnschrift Light Condensed" panose="020B0502040204020203" pitchFamily="34" charset="0"/>
              </a:rPr>
              <a:t> </a:t>
            </a:r>
            <a:r>
              <a:rPr lang="nb-NO" dirty="0" err="1" smtClean="0">
                <a:latin typeface="Bahnschrift Light Condensed" panose="020B0502040204020203" pitchFamily="34" charset="0"/>
              </a:rPr>
              <a:t>our</a:t>
            </a:r>
            <a:r>
              <a:rPr lang="nb-NO" dirty="0" smtClean="0">
                <a:latin typeface="Bahnschrift Light Condensed" panose="020B0502040204020203" pitchFamily="34" charset="0"/>
              </a:rPr>
              <a:t> </a:t>
            </a:r>
            <a:r>
              <a:rPr lang="nb-NO" dirty="0" err="1" smtClean="0">
                <a:latin typeface="Bahnschrift Light Condensed" panose="020B0502040204020203" pitchFamily="34" charset="0"/>
              </a:rPr>
              <a:t>needs</a:t>
            </a:r>
            <a:r>
              <a:rPr lang="nb-NO" dirty="0" smtClean="0">
                <a:latin typeface="Bahnschrift Light Condensed" panose="020B0502040204020203" pitchFamily="34" charset="0"/>
              </a:rPr>
              <a:t>? </a:t>
            </a:r>
            <a:endParaRPr lang="nb-NO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3640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Blood </a:t>
            </a:r>
            <a:r>
              <a:rPr lang="nb-NO" dirty="0" err="1" smtClean="0"/>
              <a:t>usage</a:t>
            </a:r>
            <a:endParaRPr lang="nb-NO" dirty="0"/>
          </a:p>
        </p:txBody>
      </p:sp>
      <p:pic>
        <p:nvPicPr>
          <p:cNvPr id="6" name="Plassholder for innhold 3"/>
          <p:cNvPicPr>
            <a:picLocks noGrp="1" noChangeAspect="1"/>
          </p:cNvPicPr>
          <p:nvPr>
            <p:ph idx="4294967295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5588" y="723900"/>
            <a:ext cx="2538412" cy="1903413"/>
          </a:xfrm>
        </p:spPr>
      </p:pic>
      <p:pic>
        <p:nvPicPr>
          <p:cNvPr id="28" name="Bild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1" y="1934813"/>
            <a:ext cx="6481594" cy="4509237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855785" y="5744309"/>
            <a:ext cx="4114800" cy="17584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85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Outcomes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No </a:t>
            </a:r>
            <a:r>
              <a:rPr lang="nb-NO" dirty="0" err="1" smtClean="0"/>
              <a:t>clinical</a:t>
            </a:r>
            <a:r>
              <a:rPr lang="nb-NO" dirty="0" smtClean="0"/>
              <a:t> </a:t>
            </a:r>
            <a:r>
              <a:rPr lang="nb-NO" dirty="0" err="1" smtClean="0"/>
              <a:t>hemolysis</a:t>
            </a:r>
            <a:r>
              <a:rPr lang="nb-NO" dirty="0" smtClean="0"/>
              <a:t> </a:t>
            </a:r>
            <a:r>
              <a:rPr lang="nb-NO" dirty="0" err="1" smtClean="0"/>
              <a:t>reported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err="1" smtClean="0"/>
              <a:t>Poor</a:t>
            </a:r>
            <a:r>
              <a:rPr lang="nb-NO" dirty="0" smtClean="0"/>
              <a:t> </a:t>
            </a:r>
            <a:r>
              <a:rPr lang="nb-NO" dirty="0" err="1" smtClean="0"/>
              <a:t>follow</a:t>
            </a:r>
            <a:r>
              <a:rPr lang="nb-NO" dirty="0" smtClean="0"/>
              <a:t> up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blood</a:t>
            </a:r>
            <a:r>
              <a:rPr lang="nb-NO" dirty="0" smtClean="0"/>
              <a:t> sampling:</a:t>
            </a:r>
          </a:p>
          <a:p>
            <a:pPr lvl="1"/>
            <a:r>
              <a:rPr lang="nb-NO" dirty="0" smtClean="0"/>
              <a:t>9/67 (13%) </a:t>
            </a:r>
            <a:r>
              <a:rPr lang="nb-NO" dirty="0" err="1" smtClean="0"/>
              <a:t>free</a:t>
            </a:r>
            <a:r>
              <a:rPr lang="nb-NO" dirty="0" smtClean="0"/>
              <a:t> anti-A in </a:t>
            </a:r>
            <a:r>
              <a:rPr lang="nb-NO" dirty="0" err="1" smtClean="0"/>
              <a:t>group</a:t>
            </a:r>
            <a:r>
              <a:rPr lang="nb-NO" dirty="0" smtClean="0"/>
              <a:t> A </a:t>
            </a:r>
            <a:r>
              <a:rPr lang="nb-NO" dirty="0" err="1" smtClean="0"/>
              <a:t>pts</a:t>
            </a:r>
            <a:endParaRPr lang="nb-NO" dirty="0" smtClean="0"/>
          </a:p>
          <a:p>
            <a:pPr lvl="1"/>
            <a:r>
              <a:rPr lang="nb-NO" dirty="0" smtClean="0"/>
              <a:t>1/17 (5%) </a:t>
            </a:r>
            <a:r>
              <a:rPr lang="nb-NO" dirty="0" err="1" smtClean="0"/>
              <a:t>free</a:t>
            </a:r>
            <a:r>
              <a:rPr lang="nb-NO" dirty="0" smtClean="0"/>
              <a:t> anti-B in </a:t>
            </a:r>
            <a:r>
              <a:rPr lang="nb-NO" dirty="0" err="1" smtClean="0"/>
              <a:t>group</a:t>
            </a:r>
            <a:r>
              <a:rPr lang="nb-NO" dirty="0" smtClean="0"/>
              <a:t> B </a:t>
            </a:r>
            <a:r>
              <a:rPr lang="nb-NO" dirty="0" err="1" smtClean="0"/>
              <a:t>pts</a:t>
            </a:r>
            <a:endParaRPr lang="nb-NO" dirty="0" smtClean="0"/>
          </a:p>
          <a:p>
            <a:pPr lvl="1"/>
            <a:endParaRPr lang="nb-NO" dirty="0"/>
          </a:p>
          <a:p>
            <a:r>
              <a:rPr lang="nb-NO" dirty="0" smtClean="0"/>
              <a:t>No </a:t>
            </a:r>
            <a:r>
              <a:rPr lang="nb-NO" dirty="0" err="1" smtClean="0"/>
              <a:t>patological</a:t>
            </a:r>
            <a:r>
              <a:rPr lang="nb-NO" dirty="0" smtClean="0"/>
              <a:t> </a:t>
            </a:r>
            <a:r>
              <a:rPr lang="nb-NO" dirty="0" err="1" smtClean="0"/>
              <a:t>hemolysis</a:t>
            </a:r>
            <a:r>
              <a:rPr lang="nb-NO" dirty="0" smtClean="0"/>
              <a:t> markers in </a:t>
            </a:r>
            <a:r>
              <a:rPr lang="nb-NO" dirty="0" err="1" smtClean="0"/>
              <a:t>blood</a:t>
            </a:r>
            <a:r>
              <a:rPr lang="nb-NO" dirty="0" smtClean="0"/>
              <a:t> samples</a:t>
            </a:r>
          </a:p>
          <a:p>
            <a:endParaRPr lang="nb-NO" dirty="0"/>
          </a:p>
        </p:txBody>
      </p:sp>
      <p:pic>
        <p:nvPicPr>
          <p:cNvPr id="10" name="Plassholder for innhold 3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459038"/>
            <a:ext cx="4038600" cy="28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673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Things to do….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2019 In </a:t>
            </a:r>
            <a:r>
              <a:rPr lang="nb-NO" dirty="0" err="1" smtClean="0"/>
              <a:t>vitro</a:t>
            </a:r>
            <a:r>
              <a:rPr lang="nb-NO" dirty="0" smtClean="0"/>
              <a:t> studies</a:t>
            </a:r>
          </a:p>
          <a:p>
            <a:pPr lvl="1"/>
            <a:r>
              <a:rPr lang="nb-NO" dirty="0" err="1" smtClean="0"/>
              <a:t>Bacterial</a:t>
            </a:r>
            <a:r>
              <a:rPr lang="nb-NO" dirty="0" smtClean="0"/>
              <a:t> </a:t>
            </a:r>
            <a:r>
              <a:rPr lang="nb-NO" dirty="0" err="1" smtClean="0"/>
              <a:t>contamination</a:t>
            </a:r>
            <a:endParaRPr lang="nb-NO" dirty="0" smtClean="0"/>
          </a:p>
          <a:p>
            <a:pPr lvl="1"/>
            <a:r>
              <a:rPr lang="nb-NO" dirty="0" err="1" smtClean="0"/>
              <a:t>Temperature</a:t>
            </a:r>
            <a:r>
              <a:rPr lang="nb-NO" dirty="0" smtClean="0"/>
              <a:t> </a:t>
            </a:r>
            <a:r>
              <a:rPr lang="nb-NO" dirty="0" err="1" smtClean="0"/>
              <a:t>cycling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2019 </a:t>
            </a:r>
            <a:r>
              <a:rPr lang="nb-NO" dirty="0" err="1" smtClean="0"/>
              <a:t>Clinical</a:t>
            </a:r>
            <a:r>
              <a:rPr lang="nb-NO" dirty="0" smtClean="0"/>
              <a:t> studies:</a:t>
            </a:r>
          </a:p>
          <a:p>
            <a:pPr lvl="1"/>
            <a:r>
              <a:rPr lang="nb-NO" dirty="0" smtClean="0"/>
              <a:t>Whole </a:t>
            </a:r>
            <a:r>
              <a:rPr lang="nb-NO" dirty="0" err="1" smtClean="0"/>
              <a:t>blood</a:t>
            </a:r>
            <a:r>
              <a:rPr lang="nb-NO" dirty="0" smtClean="0"/>
              <a:t> </a:t>
            </a:r>
            <a:r>
              <a:rPr lang="nb-NO" dirty="0" err="1" smtClean="0"/>
              <a:t>study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cardiac</a:t>
            </a:r>
            <a:r>
              <a:rPr lang="nb-NO" dirty="0" smtClean="0"/>
              <a:t> </a:t>
            </a:r>
            <a:r>
              <a:rPr lang="nb-NO" dirty="0" err="1" smtClean="0"/>
              <a:t>surgery</a:t>
            </a:r>
            <a:r>
              <a:rPr lang="nb-NO" dirty="0" smtClean="0"/>
              <a:t> </a:t>
            </a:r>
            <a:r>
              <a:rPr lang="nb-NO" dirty="0" err="1" smtClean="0"/>
              <a:t>patients</a:t>
            </a:r>
            <a:endParaRPr lang="nb-NO" dirty="0" smtClean="0"/>
          </a:p>
          <a:p>
            <a:pPr lvl="1"/>
            <a:r>
              <a:rPr lang="nb-NO" dirty="0" smtClean="0"/>
              <a:t>21 </a:t>
            </a:r>
            <a:r>
              <a:rPr lang="nb-NO" dirty="0" err="1" smtClean="0"/>
              <a:t>days</a:t>
            </a:r>
            <a:r>
              <a:rPr lang="nb-NO" dirty="0" smtClean="0"/>
              <a:t> </a:t>
            </a:r>
            <a:r>
              <a:rPr lang="nb-NO" dirty="0" err="1" smtClean="0"/>
              <a:t>cold</a:t>
            </a:r>
            <a:r>
              <a:rPr lang="nb-NO" dirty="0" smtClean="0"/>
              <a:t> </a:t>
            </a:r>
            <a:r>
              <a:rPr lang="nb-NO" dirty="0" err="1" smtClean="0"/>
              <a:t>stored</a:t>
            </a:r>
            <a:r>
              <a:rPr lang="nb-NO" dirty="0" smtClean="0"/>
              <a:t> </a:t>
            </a:r>
            <a:r>
              <a:rPr lang="nb-NO" dirty="0" err="1" smtClean="0"/>
              <a:t>platelets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2020 </a:t>
            </a:r>
            <a:r>
              <a:rPr lang="nb-NO" dirty="0"/>
              <a:t>Spray </a:t>
            </a:r>
            <a:r>
              <a:rPr lang="nb-NO" dirty="0" err="1"/>
              <a:t>dried</a:t>
            </a:r>
            <a:r>
              <a:rPr lang="nb-NO" dirty="0"/>
              <a:t> plasma</a:t>
            </a:r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2355850"/>
            <a:ext cx="4038600" cy="174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744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Acknowledgements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4294967295"/>
          </p:nvPr>
        </p:nvSpPr>
        <p:spPr>
          <a:xfrm>
            <a:off x="517155" y="1369462"/>
            <a:ext cx="3114675" cy="4679950"/>
          </a:xfrm>
        </p:spPr>
        <p:txBody>
          <a:bodyPr/>
          <a:lstStyle/>
          <a:p>
            <a:pPr marL="0" indent="0">
              <a:buNone/>
            </a:pPr>
            <a:r>
              <a:rPr lang="en-US" sz="1600" u="sng" dirty="0" smtClean="0"/>
              <a:t>The Blood Far </a:t>
            </a:r>
            <a:r>
              <a:rPr lang="en-US" sz="1600" u="sng" dirty="0"/>
              <a:t>F</a:t>
            </a:r>
            <a:r>
              <a:rPr lang="en-US" sz="1600" u="sng" dirty="0" smtClean="0"/>
              <a:t>orward group in Bergen:</a:t>
            </a:r>
          </a:p>
          <a:p>
            <a:pPr marL="0" indent="0">
              <a:buNone/>
            </a:pPr>
            <a:r>
              <a:rPr lang="en-US" sz="1600" dirty="0" smtClean="0"/>
              <a:t>Geir Strandenes, MD</a:t>
            </a:r>
          </a:p>
          <a:p>
            <a:pPr marL="0" indent="0">
              <a:buNone/>
            </a:pPr>
            <a:r>
              <a:rPr lang="nb-NO" sz="1600" dirty="0"/>
              <a:t>Torunn O Apelseth, MD, </a:t>
            </a:r>
            <a:r>
              <a:rPr lang="nb-NO" sz="1600" dirty="0" err="1" smtClean="0"/>
              <a:t>PhD</a:t>
            </a:r>
            <a:endParaRPr lang="nb-NO" sz="1600" baseline="30000" dirty="0"/>
          </a:p>
          <a:p>
            <a:pPr marL="0" indent="0">
              <a:buNone/>
            </a:pPr>
            <a:r>
              <a:rPr lang="en-US" sz="1600" dirty="0" smtClean="0"/>
              <a:t>Einar K Kristoffersen, MD, PhD</a:t>
            </a:r>
          </a:p>
          <a:p>
            <a:pPr marL="0" indent="0">
              <a:buNone/>
            </a:pPr>
            <a:r>
              <a:rPr lang="en-US" sz="1600" dirty="0" smtClean="0"/>
              <a:t>Christopher Bjerkvig, MD</a:t>
            </a:r>
          </a:p>
          <a:p>
            <a:pPr marL="0" indent="0">
              <a:buNone/>
            </a:pPr>
            <a:r>
              <a:rPr lang="en-US" sz="1600" dirty="0" smtClean="0"/>
              <a:t>Theodor K Fosse, MD</a:t>
            </a:r>
          </a:p>
          <a:p>
            <a:pPr marL="0" indent="0">
              <a:buNone/>
            </a:pPr>
            <a:r>
              <a:rPr lang="en-US" sz="1600" dirty="0" smtClean="0"/>
              <a:t>Tor Hervig, MD, PhD</a:t>
            </a:r>
          </a:p>
          <a:p>
            <a:pPr marL="0" indent="0">
              <a:buNone/>
            </a:pPr>
            <a:r>
              <a:rPr lang="en-US" sz="1600" dirty="0" smtClean="0"/>
              <a:t>Turid Helen F Lunde, MSc</a:t>
            </a:r>
          </a:p>
          <a:p>
            <a:pPr marL="0" indent="0">
              <a:buNone/>
            </a:pPr>
            <a:r>
              <a:rPr lang="en-US" sz="1600" dirty="0" smtClean="0"/>
              <a:t>Hanne Braathen, BSc</a:t>
            </a:r>
          </a:p>
          <a:p>
            <a:pPr marL="0" indent="0">
              <a:buNone/>
            </a:pPr>
            <a:r>
              <a:rPr lang="en-US" sz="1600" dirty="0" smtClean="0"/>
              <a:t>Joar Sivertsen, BSc</a:t>
            </a:r>
            <a:r>
              <a:rPr lang="en-US" sz="1600" baseline="30000" dirty="0" smtClean="0"/>
              <a:t> </a:t>
            </a:r>
          </a:p>
          <a:p>
            <a:pPr marL="0" indent="0">
              <a:buNone/>
            </a:pPr>
            <a:r>
              <a:rPr lang="en-US" sz="1600" dirty="0"/>
              <a:t>Venny Kvalheim, MD, </a:t>
            </a:r>
            <a:r>
              <a:rPr lang="en-US" sz="1600" dirty="0" smtClean="0"/>
              <a:t>PhD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Rune Haaverstad, MD, PhD</a:t>
            </a:r>
          </a:p>
          <a:p>
            <a:pPr marL="0" indent="0">
              <a:buNone/>
            </a:pPr>
            <a:r>
              <a:rPr lang="en-US" sz="1600" dirty="0" err="1" smtClean="0"/>
              <a:t>Håkon</a:t>
            </a:r>
            <a:r>
              <a:rPr lang="en-US" sz="1600" dirty="0" smtClean="0"/>
              <a:t> </a:t>
            </a:r>
            <a:r>
              <a:rPr lang="en-US" sz="1600" dirty="0" err="1" smtClean="0"/>
              <a:t>Eliassen</a:t>
            </a:r>
            <a:r>
              <a:rPr lang="en-US" sz="1600" dirty="0" smtClean="0"/>
              <a:t>, Stud Med</a:t>
            </a:r>
            <a:endParaRPr lang="en-US" sz="1600" baseline="30000" dirty="0" smtClean="0"/>
          </a:p>
          <a:p>
            <a:endParaRPr lang="en-US" sz="1600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71396" rIns="0" bIns="1713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900" b="0" i="0" u="none" strike="noStrike" cap="none" normalizeH="0" baseline="0" smtClean="0">
              <a:ln>
                <a:noFill/>
              </a:ln>
              <a:solidFill>
                <a:srgbClr val="201F1F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707" y="2492364"/>
            <a:ext cx="791377" cy="79565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12" y="1707947"/>
            <a:ext cx="791377" cy="779526"/>
          </a:xfrm>
          <a:prstGeom prst="rect">
            <a:avLst/>
          </a:prstGeom>
        </p:spPr>
      </p:pic>
      <p:pic>
        <p:nvPicPr>
          <p:cNvPr id="3076" name="image.png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030" y="3321544"/>
            <a:ext cx="765711" cy="77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image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880" y="4097330"/>
            <a:ext cx="789872" cy="107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Logo Uib">
            <a:hlinkClick r:id="rId7" tooltip="Logo Uib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945" y="5160296"/>
            <a:ext cx="1005883" cy="98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lassholder for innhold 2"/>
          <p:cNvSpPr txBox="1">
            <a:spLocks/>
          </p:cNvSpPr>
          <p:nvPr/>
        </p:nvSpPr>
        <p:spPr>
          <a:xfrm>
            <a:off x="4494873" y="1915784"/>
            <a:ext cx="3115898" cy="150744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mtClean="0"/>
              <a:t>Andrew </a:t>
            </a:r>
            <a:r>
              <a:rPr lang="en-US" sz="1600" dirty="0" smtClean="0"/>
              <a:t>P Cap, MD, PhD, FACP</a:t>
            </a:r>
            <a:endParaRPr lang="en-US" sz="1600" baseline="30000" dirty="0" smtClean="0"/>
          </a:p>
          <a:p>
            <a:r>
              <a:rPr lang="en-US" sz="1600" dirty="0" smtClean="0"/>
              <a:t>James K Aden</a:t>
            </a:r>
            <a:r>
              <a:rPr lang="en-US" sz="1600" smtClean="0"/>
              <a:t>, PhD</a:t>
            </a:r>
          </a:p>
          <a:p>
            <a:r>
              <a:rPr lang="en-US" sz="1200" i="1" smtClean="0"/>
              <a:t>U.S</a:t>
            </a:r>
            <a:r>
              <a:rPr lang="en-US" sz="1200" i="1"/>
              <a:t>. Army Institute of Surgical Research, FT Sam Houston, TX, </a:t>
            </a:r>
            <a:r>
              <a:rPr lang="en-US" sz="1200" i="1" smtClean="0"/>
              <a:t>USA</a:t>
            </a:r>
            <a:endParaRPr lang="en-US" sz="1200" i="1"/>
          </a:p>
          <a:p>
            <a:endParaRPr lang="en-US" sz="1600" baseline="30000" dirty="0"/>
          </a:p>
        </p:txBody>
      </p:sp>
      <p:sp>
        <p:nvSpPr>
          <p:cNvPr id="6" name="Rektangel 5"/>
          <p:cNvSpPr/>
          <p:nvPr/>
        </p:nvSpPr>
        <p:spPr>
          <a:xfrm>
            <a:off x="1428793" y="5419244"/>
            <a:ext cx="64813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u="sng" dirty="0" smtClean="0">
                <a:solidFill>
                  <a:srgbClr val="000000"/>
                </a:solidFill>
              </a:rPr>
              <a:t>Our institutions:</a:t>
            </a:r>
          </a:p>
          <a:p>
            <a:r>
              <a:rPr lang="en-US" sz="1200" i="1" dirty="0" smtClean="0">
                <a:solidFill>
                  <a:srgbClr val="000000"/>
                </a:solidFill>
              </a:rPr>
              <a:t>Department </a:t>
            </a:r>
            <a:r>
              <a:rPr lang="en-US" sz="1200" i="1" dirty="0">
                <a:solidFill>
                  <a:srgbClr val="000000"/>
                </a:solidFill>
              </a:rPr>
              <a:t>of immunology and transfusion medicine, Department of </a:t>
            </a:r>
            <a:r>
              <a:rPr lang="en-US" sz="1200" i="1" dirty="0" err="1">
                <a:solidFill>
                  <a:srgbClr val="000000"/>
                </a:solidFill>
              </a:rPr>
              <a:t>Anaesthesia</a:t>
            </a:r>
            <a:r>
              <a:rPr lang="en-US" sz="1200" i="1" dirty="0">
                <a:solidFill>
                  <a:srgbClr val="000000"/>
                </a:solidFill>
              </a:rPr>
              <a:t> and Intensive Care</a:t>
            </a:r>
            <a:r>
              <a:rPr lang="en-US" sz="1200" i="1" dirty="0" smtClean="0">
                <a:solidFill>
                  <a:srgbClr val="000000"/>
                </a:solidFill>
              </a:rPr>
              <a:t>, </a:t>
            </a:r>
            <a:r>
              <a:rPr lang="en-US" sz="1200" i="1" dirty="0">
                <a:solidFill>
                  <a:srgbClr val="000000"/>
                </a:solidFill>
              </a:rPr>
              <a:t>Section of Cardiothoracic Surgery, Department of Heath Disease</a:t>
            </a:r>
            <a:r>
              <a:rPr lang="en-US" sz="1200" i="1" dirty="0" smtClean="0">
                <a:solidFill>
                  <a:srgbClr val="000000"/>
                </a:solidFill>
              </a:rPr>
              <a:t>, and </a:t>
            </a:r>
            <a:r>
              <a:rPr lang="en-US" sz="1200" i="1" dirty="0">
                <a:solidFill>
                  <a:srgbClr val="000000"/>
                </a:solidFill>
              </a:rPr>
              <a:t>Laboratory of Clinical Biochemistry, </a:t>
            </a:r>
            <a:r>
              <a:rPr lang="en-US" sz="1200" i="1" dirty="0" err="1">
                <a:solidFill>
                  <a:srgbClr val="000000"/>
                </a:solidFill>
              </a:rPr>
              <a:t>Haukeland</a:t>
            </a:r>
            <a:r>
              <a:rPr lang="en-US" sz="1200" i="1" dirty="0">
                <a:solidFill>
                  <a:srgbClr val="000000"/>
                </a:solidFill>
              </a:rPr>
              <a:t> University Hospital, Bergen, Norway</a:t>
            </a:r>
            <a:endParaRPr lang="nb-NO" sz="1200" i="1" dirty="0">
              <a:solidFill>
                <a:srgbClr val="000000"/>
              </a:solidFill>
            </a:endParaRPr>
          </a:p>
          <a:p>
            <a:r>
              <a:rPr lang="en-US" sz="1200" i="1" dirty="0" smtClean="0">
                <a:solidFill>
                  <a:srgbClr val="000000"/>
                </a:solidFill>
              </a:rPr>
              <a:t>Institute </a:t>
            </a:r>
            <a:r>
              <a:rPr lang="en-US" sz="1200" i="1" dirty="0">
                <a:solidFill>
                  <a:srgbClr val="000000"/>
                </a:solidFill>
              </a:rPr>
              <a:t>of Clinical Science, School of Medicine and Dentistry, University of Bergen, Norway</a:t>
            </a:r>
            <a:endParaRPr lang="nb-NO" sz="1200" i="1" dirty="0">
              <a:solidFill>
                <a:srgbClr val="000000"/>
              </a:solidFill>
            </a:endParaRPr>
          </a:p>
          <a:p>
            <a:r>
              <a:rPr lang="en-US" sz="1200" i="1" dirty="0" smtClean="0">
                <a:solidFill>
                  <a:srgbClr val="000000"/>
                </a:solidFill>
              </a:rPr>
              <a:t>Norwegian </a:t>
            </a:r>
            <a:r>
              <a:rPr lang="en-US" sz="1200" i="1" dirty="0">
                <a:solidFill>
                  <a:srgbClr val="000000"/>
                </a:solidFill>
              </a:rPr>
              <a:t>Naval Special Operations </a:t>
            </a:r>
            <a:r>
              <a:rPr lang="en-US" sz="1200" i="1" dirty="0" smtClean="0">
                <a:solidFill>
                  <a:srgbClr val="000000"/>
                </a:solidFill>
              </a:rPr>
              <a:t>Commando</a:t>
            </a:r>
            <a:endParaRPr lang="nb-NO" sz="1200" i="1" dirty="0">
              <a:solidFill>
                <a:srgbClr val="000000"/>
              </a:solidFill>
            </a:endParaRPr>
          </a:p>
          <a:p>
            <a:r>
              <a:rPr lang="en-US" sz="1200" i="1" dirty="0" smtClean="0">
                <a:solidFill>
                  <a:srgbClr val="000000"/>
                </a:solidFill>
              </a:rPr>
              <a:t>Norwegian </a:t>
            </a:r>
            <a:r>
              <a:rPr lang="en-US" sz="1200" i="1" dirty="0">
                <a:solidFill>
                  <a:srgbClr val="000000"/>
                </a:solidFill>
              </a:rPr>
              <a:t>Armed Forces Medical </a:t>
            </a:r>
            <a:r>
              <a:rPr lang="en-US" sz="1200" i="1" dirty="0" smtClean="0">
                <a:solidFill>
                  <a:srgbClr val="000000"/>
                </a:solidFill>
              </a:rPr>
              <a:t>Services</a:t>
            </a:r>
            <a:endParaRPr lang="nb-NO" sz="1200" i="1" dirty="0">
              <a:solidFill>
                <a:srgbClr val="000000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532426" y="4426793"/>
            <a:ext cx="3078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rgbClr val="000000"/>
                </a:solidFill>
              </a:rPr>
              <a:t>A</a:t>
            </a:r>
            <a:r>
              <a:rPr lang="en-US" sz="1600" u="sng" dirty="0" smtClean="0">
                <a:solidFill>
                  <a:srgbClr val="000000"/>
                </a:solidFill>
              </a:rPr>
              <a:t>dvisors</a:t>
            </a:r>
            <a:r>
              <a:rPr lang="en-US" sz="1600" u="sng" dirty="0">
                <a:solidFill>
                  <a:srgbClr val="000000"/>
                </a:solidFill>
              </a:rPr>
              <a:t>, debaters and critics </a:t>
            </a:r>
            <a:r>
              <a:rPr lang="en-US" sz="1600" dirty="0">
                <a:solidFill>
                  <a:srgbClr val="000000"/>
                </a:solidFill>
              </a:rPr>
              <a:t>in the THOR </a:t>
            </a:r>
            <a:r>
              <a:rPr lang="en-US" sz="1600" dirty="0" smtClean="0">
                <a:solidFill>
                  <a:srgbClr val="000000"/>
                </a:solidFill>
              </a:rPr>
              <a:t>Network</a:t>
            </a:r>
          </a:p>
        </p:txBody>
      </p:sp>
      <p:pic>
        <p:nvPicPr>
          <p:cNvPr id="15" name="THOR-header-v.6-2.png" descr="image00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718" y="4964887"/>
            <a:ext cx="2604119" cy="32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>
          <a:xfrm>
            <a:off x="4494873" y="3288020"/>
            <a:ext cx="3078345" cy="11387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</a:rPr>
              <a:t>Philip C </a:t>
            </a:r>
            <a:r>
              <a:rPr lang="en-US" sz="1600" dirty="0" err="1" smtClean="0">
                <a:solidFill>
                  <a:srgbClr val="000000"/>
                </a:solidFill>
              </a:rPr>
              <a:t>Spinella</a:t>
            </a:r>
            <a:r>
              <a:rPr lang="en-US" sz="1600" dirty="0" smtClean="0">
                <a:solidFill>
                  <a:srgbClr val="000000"/>
                </a:solidFill>
              </a:rPr>
              <a:t>, MD, FCCM</a:t>
            </a:r>
          </a:p>
          <a:p>
            <a:r>
              <a:rPr lang="en-US" sz="1200" i="1" dirty="0" smtClean="0">
                <a:solidFill>
                  <a:srgbClr val="000000"/>
                </a:solidFill>
              </a:rPr>
              <a:t>Division of Critical Care Medicine, Clinical Care Translational Research  Program, Washington University, St. Louis, US</a:t>
            </a:r>
          </a:p>
          <a:p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9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2" descr="http://www.quoteslike.com/images/1383/yoda-there-is-no-try-3TCecC-quote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2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90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22030" y="2795099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 smtClean="0">
                <a:latin typeface="Bahnschrift Light Condensed" panose="020B0502040204020203" pitchFamily="34" charset="0"/>
              </a:rPr>
              <a:t>And </a:t>
            </a:r>
            <a:r>
              <a:rPr lang="nb-NO" dirty="0" err="1" smtClean="0">
                <a:latin typeface="Bahnschrift Light Condensed" panose="020B0502040204020203" pitchFamily="34" charset="0"/>
              </a:rPr>
              <a:t>what</a:t>
            </a:r>
            <a:r>
              <a:rPr lang="nb-NO" dirty="0" smtClean="0">
                <a:latin typeface="Bahnschrift Light Condensed" panose="020B0502040204020203" pitchFamily="34" charset="0"/>
              </a:rPr>
              <a:t> </a:t>
            </a:r>
            <a:r>
              <a:rPr lang="nb-NO" dirty="0" err="1" smtClean="0">
                <a:latin typeface="Bahnschrift Light Condensed" panose="020B0502040204020203" pitchFamily="34" charset="0"/>
              </a:rPr>
              <a:t>can</a:t>
            </a:r>
            <a:r>
              <a:rPr lang="nb-NO" dirty="0" smtClean="0">
                <a:latin typeface="Bahnschrift Light Condensed" panose="020B0502040204020203" pitchFamily="34" charset="0"/>
              </a:rPr>
              <a:t> </a:t>
            </a:r>
            <a:r>
              <a:rPr lang="nb-NO" dirty="0" err="1" smtClean="0">
                <a:latin typeface="Bahnschrift Light Condensed" panose="020B0502040204020203" pitchFamily="34" charset="0"/>
              </a:rPr>
              <a:t>we</a:t>
            </a:r>
            <a:r>
              <a:rPr lang="nb-NO" dirty="0" smtClean="0">
                <a:latin typeface="Bahnschrift Light Condensed" panose="020B0502040204020203" pitchFamily="34" charset="0"/>
              </a:rPr>
              <a:t> do </a:t>
            </a:r>
            <a:r>
              <a:rPr lang="nb-NO" dirty="0" err="1" smtClean="0">
                <a:latin typeface="Bahnschrift Light Condensed" panose="020B0502040204020203" pitchFamily="34" charset="0"/>
              </a:rPr>
              <a:t>about</a:t>
            </a:r>
            <a:r>
              <a:rPr lang="nb-NO" dirty="0" smtClean="0">
                <a:latin typeface="Bahnschrift Light Condensed" panose="020B0502040204020203" pitchFamily="34" charset="0"/>
              </a:rPr>
              <a:t> it as a team?</a:t>
            </a:r>
            <a:endParaRPr lang="nb-NO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839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Aim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4294967295"/>
          </p:nvPr>
        </p:nvSpPr>
        <p:spPr>
          <a:xfrm>
            <a:off x="457201" y="1535723"/>
            <a:ext cx="8065476" cy="4830152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dirty="0" smtClean="0"/>
              <a:t>To </a:t>
            </a:r>
            <a:r>
              <a:rPr lang="en-US" dirty="0"/>
              <a:t>improve battlefield survival by developing a safe method for pre-hospital whole blood transfusions. </a:t>
            </a:r>
            <a:endParaRPr lang="en-US" dirty="0" smtClean="0"/>
          </a:p>
          <a:p>
            <a:pPr fontAlgn="base"/>
            <a:endParaRPr lang="en-US" dirty="0"/>
          </a:p>
          <a:p>
            <a:pPr fontAlgn="base"/>
            <a:r>
              <a:rPr lang="en-US" dirty="0" smtClean="0"/>
              <a:t>Best blood available for all levels of civilian and military health care</a:t>
            </a:r>
          </a:p>
          <a:p>
            <a:pPr lvl="2" fontAlgn="base"/>
            <a:r>
              <a:rPr lang="en-US" dirty="0" smtClean="0"/>
              <a:t>Far forward military operations</a:t>
            </a:r>
          </a:p>
          <a:p>
            <a:pPr lvl="2" fontAlgn="base"/>
            <a:r>
              <a:rPr lang="en-US" dirty="0" smtClean="0"/>
              <a:t>Larger as well as smaller hospitals</a:t>
            </a:r>
          </a:p>
          <a:p>
            <a:pPr lvl="2" fontAlgn="base"/>
            <a:r>
              <a:rPr lang="en-US" dirty="0" smtClean="0"/>
              <a:t>Prehospital civilian health care</a:t>
            </a:r>
          </a:p>
          <a:p>
            <a:pPr lvl="2" fontAlgn="base"/>
            <a:r>
              <a:rPr lang="en-US" dirty="0" smtClean="0"/>
              <a:t>Off-shore oil installations and shipping</a:t>
            </a:r>
          </a:p>
          <a:p>
            <a:pPr lvl="1" fontAlgn="base"/>
            <a:r>
              <a:rPr lang="en-US" dirty="0" smtClean="0"/>
              <a:t>Blood preparedness</a:t>
            </a:r>
          </a:p>
          <a:p>
            <a:pPr lvl="1" fontAlgn="base"/>
            <a:endParaRPr lang="en-US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64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Blood </a:t>
            </a:r>
            <a:r>
              <a:rPr lang="nb-NO" dirty="0" err="1" smtClean="0"/>
              <a:t>efficacy</a:t>
            </a:r>
            <a:r>
              <a:rPr lang="nb-NO" dirty="0" smtClean="0"/>
              <a:t> and </a:t>
            </a:r>
            <a:r>
              <a:rPr lang="nb-NO" dirty="0" err="1" smtClean="0"/>
              <a:t>safety</a:t>
            </a:r>
            <a:r>
              <a:rPr lang="nb-NO" dirty="0" smtClean="0"/>
              <a:t>  </a:t>
            </a:r>
            <a:r>
              <a:rPr lang="nb-NO" dirty="0" err="1" smtClean="0"/>
              <a:t>blood</a:t>
            </a:r>
            <a:r>
              <a:rPr lang="nb-NO" dirty="0" smtClean="0"/>
              <a:t> </a:t>
            </a:r>
            <a:r>
              <a:rPr lang="nb-NO" dirty="0" err="1" smtClean="0"/>
              <a:t>research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4294967295"/>
          </p:nvPr>
        </p:nvSpPr>
        <p:spPr>
          <a:xfrm>
            <a:off x="2743200" y="3009900"/>
            <a:ext cx="6400800" cy="17526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 smtClean="0"/>
              <a:t>Laboratory studies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 err="1" smtClean="0"/>
              <a:t>Clinical</a:t>
            </a:r>
            <a:r>
              <a:rPr lang="nb-NO" dirty="0" smtClean="0"/>
              <a:t> studies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 err="1" smtClean="0"/>
              <a:t>Validation</a:t>
            </a:r>
            <a:r>
              <a:rPr lang="nb-NO" dirty="0" smtClean="0"/>
              <a:t> and </a:t>
            </a:r>
            <a:r>
              <a:rPr lang="nb-NO" dirty="0" err="1" smtClean="0"/>
              <a:t>quality</a:t>
            </a:r>
            <a:r>
              <a:rPr lang="nb-NO" dirty="0" smtClean="0"/>
              <a:t> </a:t>
            </a:r>
            <a:r>
              <a:rPr lang="nb-NO" dirty="0" err="1" smtClean="0"/>
              <a:t>control</a:t>
            </a:r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4" name="Picture 2" descr="C:\Users\Docfish\Pictures\3primaryresearchmodu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79" y="2353437"/>
            <a:ext cx="1837944" cy="306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4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740" y="857250"/>
            <a:ext cx="3300984" cy="2475738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740" y="3332988"/>
            <a:ext cx="3310128" cy="2667762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724" y="857250"/>
            <a:ext cx="3392424" cy="254431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58164" y="3689128"/>
            <a:ext cx="2849118" cy="2136839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73107" y="3700748"/>
            <a:ext cx="2667762" cy="2000822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8135932" y="1442818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300" dirty="0" smtClean="0"/>
              <a:t>BFF</a:t>
            </a:r>
          </a:p>
          <a:p>
            <a:r>
              <a:rPr lang="nb-NO" sz="3300" dirty="0" smtClean="0"/>
              <a:t>LAB</a:t>
            </a:r>
            <a:endParaRPr lang="nb-NO" sz="3300" dirty="0"/>
          </a:p>
        </p:txBody>
      </p:sp>
    </p:spTree>
    <p:extLst>
      <p:ext uri="{BB962C8B-B14F-4D97-AF65-F5344CB8AC3E}">
        <p14:creationId xmlns:p14="http://schemas.microsoft.com/office/powerpoint/2010/main" val="144826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0" r="-27830"/>
          <a:stretch/>
        </p:blipFill>
        <p:spPr>
          <a:xfrm>
            <a:off x="1692049" y="1138604"/>
            <a:ext cx="8925659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660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2680</TotalTime>
  <Words>1638</Words>
  <Application>Microsoft Office PowerPoint</Application>
  <PresentationFormat>Skjermfremvisning (4:3)</PresentationFormat>
  <Paragraphs>264</Paragraphs>
  <Slides>44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44</vt:i4>
      </vt:variant>
    </vt:vector>
  </HeadingPairs>
  <TitlesOfParts>
    <vt:vector size="52" baseType="lpstr">
      <vt:lpstr>Arial</vt:lpstr>
      <vt:lpstr>Bahnschrift Light Condensed</vt:lpstr>
      <vt:lpstr>Calibri</vt:lpstr>
      <vt:lpstr>Century Gothic</vt:lpstr>
      <vt:lpstr>ScalaSans-Bold</vt:lpstr>
      <vt:lpstr>Times New Roman</vt:lpstr>
      <vt:lpstr>Wingdings</vt:lpstr>
      <vt:lpstr>1_Office Theme</vt:lpstr>
      <vt:lpstr>BLOOD FAR FORWARD RESEARCH PROGRAM</vt:lpstr>
      <vt:lpstr>Blood Far Forward</vt:lpstr>
      <vt:lpstr>Blood Far Forward Research Group, Bergen</vt:lpstr>
      <vt:lpstr>What are our needs? </vt:lpstr>
      <vt:lpstr>And what can we do about it as a team?</vt:lpstr>
      <vt:lpstr>Aim</vt:lpstr>
      <vt:lpstr>Blood efficacy and safety  blood research</vt:lpstr>
      <vt:lpstr>PowerPoint-presentasjon</vt:lpstr>
      <vt:lpstr>PowerPoint-presentasjon</vt:lpstr>
      <vt:lpstr>PowerPoint-presentasjon</vt:lpstr>
      <vt:lpstr>In vitro hemostatic function of cold stored leucoreduction CPD whole blood</vt:lpstr>
      <vt:lpstr>In vitro hemostatic function of cold stored leukoreduced CPDA-1 whole blood</vt:lpstr>
      <vt:lpstr>In vitro hemostatic function of cold stored leukoreduced CPDA-1 whole blood</vt:lpstr>
      <vt:lpstr>In vitro hemostatic function of cold-stored leukoreduced CPDA-1 whole blood </vt:lpstr>
      <vt:lpstr>Forward storage of whole blood : Leukoreduced cold stored whole blood in a Norwegian        emergency helicopter service. An observational study on        storage conditions and product quality (HEMS)  </vt:lpstr>
      <vt:lpstr>Materials &amp; Methods </vt:lpstr>
      <vt:lpstr>Preliminary results</vt:lpstr>
      <vt:lpstr>PowerPoint-presentasjon</vt:lpstr>
      <vt:lpstr>PowerPoint-presentasjon</vt:lpstr>
      <vt:lpstr>PowerPoint-presentasjon</vt:lpstr>
      <vt:lpstr>PowerPoint-presentasjon</vt:lpstr>
      <vt:lpstr>In vitro quality of cold stored platelets</vt:lpstr>
      <vt:lpstr> In vitro quality and platelet function of continuous and delayed cold stored apheresis platelet concentrates in PAS</vt:lpstr>
      <vt:lpstr>Platelet function</vt:lpstr>
      <vt:lpstr>Platelet function cont.</vt:lpstr>
      <vt:lpstr>Metabolism </vt:lpstr>
      <vt:lpstr>SEAHORSE study</vt:lpstr>
      <vt:lpstr>Metabolism analysis with Seahorse technology</vt:lpstr>
      <vt:lpstr>PowerPoint-presentasjon</vt:lpstr>
      <vt:lpstr>National study on massive transfusions in Norway</vt:lpstr>
      <vt:lpstr>Inventory of blood in different level hospitals in Norway </vt:lpstr>
      <vt:lpstr>Blood collection performed</vt:lpstr>
      <vt:lpstr> </vt:lpstr>
      <vt:lpstr>Massiv Transfusjons Pakke (MTP) Haukeland universitetssjukehus</vt:lpstr>
      <vt:lpstr>Praktisk informasjon om massiv transfusjonspakker finner dere her: Helse bergen HF: Overordnet prosedyre “Praktisk transfusjon” (D32611)</vt:lpstr>
      <vt:lpstr>Follow up of whole blood transfusion</vt:lpstr>
      <vt:lpstr>Preliminary results  local whole blood registry</vt:lpstr>
      <vt:lpstr>Indications</vt:lpstr>
      <vt:lpstr>Age of whole blood units</vt:lpstr>
      <vt:lpstr>Blood usage</vt:lpstr>
      <vt:lpstr>Outcomes</vt:lpstr>
      <vt:lpstr>Things to do….</vt:lpstr>
      <vt:lpstr>Acknowledgements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Joar Sivertsen</dc:creator>
  <cp:lastModifiedBy>Apelseth, Torunn Oveland</cp:lastModifiedBy>
  <cp:revision>299</cp:revision>
  <cp:lastPrinted>2017-09-26T10:58:59Z</cp:lastPrinted>
  <dcterms:created xsi:type="dcterms:W3CDTF">2017-09-25T17:38:02Z</dcterms:created>
  <dcterms:modified xsi:type="dcterms:W3CDTF">2019-06-25T13:05:04Z</dcterms:modified>
</cp:coreProperties>
</file>