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notesMasterIdLst>
    <p:notesMasterId r:id="rId28"/>
  </p:notesMasterIdLst>
  <p:handoutMasterIdLst>
    <p:handoutMasterId r:id="rId29"/>
  </p:handoutMasterIdLst>
  <p:sldIdLst>
    <p:sldId id="263" r:id="rId2"/>
    <p:sldId id="279" r:id="rId3"/>
    <p:sldId id="281" r:id="rId4"/>
    <p:sldId id="282" r:id="rId5"/>
    <p:sldId id="316" r:id="rId6"/>
    <p:sldId id="331" r:id="rId7"/>
    <p:sldId id="330" r:id="rId8"/>
    <p:sldId id="325" r:id="rId9"/>
    <p:sldId id="326" r:id="rId10"/>
    <p:sldId id="269" r:id="rId11"/>
    <p:sldId id="265" r:id="rId12"/>
    <p:sldId id="327" r:id="rId13"/>
    <p:sldId id="273" r:id="rId14"/>
    <p:sldId id="267" r:id="rId15"/>
    <p:sldId id="272" r:id="rId16"/>
    <p:sldId id="268" r:id="rId17"/>
    <p:sldId id="275" r:id="rId18"/>
    <p:sldId id="261" r:id="rId19"/>
    <p:sldId id="274" r:id="rId20"/>
    <p:sldId id="276" r:id="rId21"/>
    <p:sldId id="277" r:id="rId22"/>
    <p:sldId id="332" r:id="rId23"/>
    <p:sldId id="315" r:id="rId24"/>
    <p:sldId id="329" r:id="rId25"/>
    <p:sldId id="271" r:id="rId26"/>
    <p:sldId id="32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old.Klemcke" initials="hgk"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6600FF"/>
    <a:srgbClr val="333C33"/>
    <a:srgbClr val="FFD530"/>
    <a:srgbClr val="262340"/>
    <a:srgbClr val="FFC629"/>
    <a:srgbClr val="67151F"/>
    <a:srgbClr val="D99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51" autoAdjust="0"/>
    <p:restoredTop sz="94471"/>
  </p:normalViewPr>
  <p:slideViewPr>
    <p:cSldViewPr snapToGrid="0" snapToObjects="1">
      <p:cViewPr varScale="1">
        <p:scale>
          <a:sx n="103" d="100"/>
          <a:sy n="103" d="100"/>
        </p:scale>
        <p:origin x="2400" y="176"/>
      </p:cViewPr>
      <p:guideLst>
        <p:guide orient="horz" pos="2164"/>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161" d="100"/>
          <a:sy n="161" d="100"/>
        </p:scale>
        <p:origin x="3816"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F143D2-B6FF-3C4A-B109-18C45843BD1D}" type="datetimeFigureOut">
              <a:rPr lang="en-US" smtClean="0"/>
              <a:t>6/24/19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5B8868-EF51-CA4B-9BD5-B99DD1FB840F}" type="slidenum">
              <a:rPr lang="en-US" smtClean="0"/>
              <a:t>‹#›</a:t>
            </a:fld>
            <a:endParaRPr lang="en-US"/>
          </a:p>
        </p:txBody>
      </p:sp>
    </p:spTree>
    <p:extLst>
      <p:ext uri="{BB962C8B-B14F-4D97-AF65-F5344CB8AC3E}">
        <p14:creationId xmlns:p14="http://schemas.microsoft.com/office/powerpoint/2010/main" val="2812020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EF71C2-2358-394D-B9C0-422540A7EDCD}" type="datetimeFigureOut">
              <a:rPr lang="en-US" smtClean="0"/>
              <a:t>6/24/19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C1C953-2046-5A49-A76D-8EB5E9244F5E}" type="slidenum">
              <a:rPr lang="en-US" smtClean="0"/>
              <a:t>‹#›</a:t>
            </a:fld>
            <a:endParaRPr lang="en-US"/>
          </a:p>
        </p:txBody>
      </p:sp>
    </p:spTree>
    <p:extLst>
      <p:ext uri="{BB962C8B-B14F-4D97-AF65-F5344CB8AC3E}">
        <p14:creationId xmlns:p14="http://schemas.microsoft.com/office/powerpoint/2010/main" val="150959220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1C953-2046-5A49-A76D-8EB5E9244F5E}" type="slidenum">
              <a:rPr lang="en-US" smtClean="0"/>
              <a:t>15</a:t>
            </a:fld>
            <a:endParaRPr lang="en-US"/>
          </a:p>
        </p:txBody>
      </p:sp>
    </p:spTree>
    <p:extLst>
      <p:ext uri="{BB962C8B-B14F-4D97-AF65-F5344CB8AC3E}">
        <p14:creationId xmlns:p14="http://schemas.microsoft.com/office/powerpoint/2010/main" val="379048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C1C953-2046-5A49-A76D-8EB5E9244F5E}" type="slidenum">
              <a:rPr lang="en-US" smtClean="0"/>
              <a:t>19</a:t>
            </a:fld>
            <a:endParaRPr lang="en-US"/>
          </a:p>
        </p:txBody>
      </p:sp>
    </p:spTree>
    <p:extLst>
      <p:ext uri="{BB962C8B-B14F-4D97-AF65-F5344CB8AC3E}">
        <p14:creationId xmlns:p14="http://schemas.microsoft.com/office/powerpoint/2010/main" val="965900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6/24/19</a:t>
            </a:fld>
            <a:endParaRPr lang="en-US" dirty="0"/>
          </a:p>
        </p:txBody>
      </p:sp>
      <p:sp>
        <p:nvSpPr>
          <p:cNvPr id="5" name="Footer Placeholder 4"/>
          <p:cNvSpPr>
            <a:spLocks noGrp="1"/>
          </p:cNvSpPr>
          <p:nvPr>
            <p:ph type="ftr" sz="quarter" idx="11"/>
          </p:nvPr>
        </p:nvSpPr>
        <p:spPr/>
        <p:txBody>
          <a:bodyPr/>
          <a:lstStyle/>
          <a:p>
            <a:r>
              <a:rPr lang="en-US"/>
              <a:t>UNCLASSIFIED</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pic>
        <p:nvPicPr>
          <p:cNvPr id="7" name="Picture 6" descr="PPT_16x9_BackgroundArt_elittle_2.1-01"/>
          <p:cNvPicPr>
            <a:picLocks noChangeAspect="1"/>
          </p:cNvPicPr>
          <p:nvPr userDrawn="1"/>
        </p:nvPicPr>
        <p:blipFill>
          <a:blip r:embed="rId2"/>
          <a:stretch>
            <a:fillRect/>
          </a:stretch>
        </p:blipFill>
        <p:spPr>
          <a:xfrm>
            <a:off x="-21908" y="-22225"/>
            <a:ext cx="9187815" cy="6892925"/>
          </a:xfrm>
          <a:prstGeom prst="rect">
            <a:avLst/>
          </a:prstGeom>
        </p:spPr>
      </p:pic>
      <p:pic>
        <p:nvPicPr>
          <p:cNvPr id="8" name="Picture 7"/>
          <p:cNvPicPr>
            <a:picLocks noChangeAspect="1"/>
          </p:cNvPicPr>
          <p:nvPr userDrawn="1"/>
        </p:nvPicPr>
        <p:blipFill>
          <a:blip r:embed="rId3"/>
          <a:stretch>
            <a:fillRect/>
          </a:stretch>
        </p:blipFill>
        <p:spPr>
          <a:xfrm>
            <a:off x="944880" y="548008"/>
            <a:ext cx="814864" cy="1288415"/>
          </a:xfrm>
          <a:prstGeom prst="rect">
            <a:avLst/>
          </a:prstGeom>
        </p:spPr>
      </p:pic>
      <p:pic>
        <p:nvPicPr>
          <p:cNvPr id="9" name="Picture 8"/>
          <p:cNvPicPr>
            <a:picLocks noChangeAspect="1"/>
          </p:cNvPicPr>
          <p:nvPr userDrawn="1"/>
        </p:nvPicPr>
        <p:blipFill>
          <a:blip r:embed="rId4"/>
          <a:stretch>
            <a:fillRect/>
          </a:stretch>
        </p:blipFill>
        <p:spPr>
          <a:xfrm>
            <a:off x="96204" y="548005"/>
            <a:ext cx="764381" cy="1289050"/>
          </a:xfrm>
          <a:prstGeom prst="rect">
            <a:avLst/>
          </a:prstGeom>
        </p:spPr>
      </p:pic>
      <p:pic>
        <p:nvPicPr>
          <p:cNvPr id="10" name="Picture 9"/>
          <p:cNvPicPr>
            <a:picLocks noChangeAspect="1"/>
          </p:cNvPicPr>
          <p:nvPr userDrawn="1"/>
        </p:nvPicPr>
        <p:blipFill>
          <a:blip r:embed="rId5"/>
          <a:stretch>
            <a:fillRect/>
          </a:stretch>
        </p:blipFill>
        <p:spPr>
          <a:xfrm>
            <a:off x="7688876" y="5562127"/>
            <a:ext cx="677682" cy="889210"/>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5848" y="5562128"/>
            <a:ext cx="676763" cy="889210"/>
          </a:xfrm>
          <a:prstGeom prst="rect">
            <a:avLst/>
          </a:prstGeom>
        </p:spPr>
      </p:pic>
    </p:spTree>
    <p:extLst>
      <p:ext uri="{BB962C8B-B14F-4D97-AF65-F5344CB8AC3E}">
        <p14:creationId xmlns:p14="http://schemas.microsoft.com/office/powerpoint/2010/main" val="334469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Name, Title, Email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a:t>
            </a:fld>
            <a:endParaRPr lang="en-US"/>
          </a:p>
        </p:txBody>
      </p:sp>
      <p:pic>
        <p:nvPicPr>
          <p:cNvPr id="7" name="Picture 6"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8" name="Picture 7"/>
          <p:cNvPicPr>
            <a:picLocks noChangeAspect="1"/>
          </p:cNvPicPr>
          <p:nvPr userDrawn="1"/>
        </p:nvPicPr>
        <p:blipFill>
          <a:blip r:embed="rId3"/>
          <a:stretch>
            <a:fillRect/>
          </a:stretch>
        </p:blipFill>
        <p:spPr>
          <a:xfrm>
            <a:off x="621506" y="82553"/>
            <a:ext cx="565785" cy="894715"/>
          </a:xfrm>
          <a:prstGeom prst="rect">
            <a:avLst/>
          </a:prstGeom>
        </p:spPr>
      </p:pic>
      <p:pic>
        <p:nvPicPr>
          <p:cNvPr id="9" name="Picture 8"/>
          <p:cNvPicPr>
            <a:picLocks noChangeAspect="1"/>
          </p:cNvPicPr>
          <p:nvPr userDrawn="1"/>
        </p:nvPicPr>
        <p:blipFill>
          <a:blip r:embed="rId4"/>
          <a:stretch>
            <a:fillRect/>
          </a:stretch>
        </p:blipFill>
        <p:spPr>
          <a:xfrm>
            <a:off x="90489" y="82550"/>
            <a:ext cx="531019" cy="895350"/>
          </a:xfrm>
          <a:prstGeom prst="rect">
            <a:avLst/>
          </a:prstGeom>
        </p:spPr>
      </p:pic>
      <p:pic>
        <p:nvPicPr>
          <p:cNvPr id="10" name="Picture 9"/>
          <p:cNvPicPr>
            <a:picLocks noChangeAspect="1"/>
          </p:cNvPicPr>
          <p:nvPr userDrawn="1"/>
        </p:nvPicPr>
        <p:blipFill>
          <a:blip r:embed="rId5"/>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350874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Name, Title, Email</a:t>
            </a:r>
          </a:p>
        </p:txBody>
      </p:sp>
      <p:sp>
        <p:nvSpPr>
          <p:cNvPr id="5" name="Footer Placeholder 4"/>
          <p:cNvSpPr>
            <a:spLocks noGrp="1"/>
          </p:cNvSpPr>
          <p:nvPr>
            <p:ph type="ftr" sz="quarter" idx="11"/>
          </p:nvPr>
        </p:nvSpPr>
        <p:spPr/>
        <p:txBody>
          <a:bodyPr/>
          <a:lstStyle/>
          <a:p>
            <a:r>
              <a:rPr lang="en-US"/>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a:t>
            </a:fld>
            <a:endParaRPr lang="en-US"/>
          </a:p>
        </p:txBody>
      </p:sp>
      <p:pic>
        <p:nvPicPr>
          <p:cNvPr id="7" name="Picture 6"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8" name="Picture 7"/>
          <p:cNvPicPr>
            <a:picLocks noChangeAspect="1"/>
          </p:cNvPicPr>
          <p:nvPr userDrawn="1"/>
        </p:nvPicPr>
        <p:blipFill>
          <a:blip r:embed="rId3"/>
          <a:stretch>
            <a:fillRect/>
          </a:stretch>
        </p:blipFill>
        <p:spPr>
          <a:xfrm>
            <a:off x="621506" y="82553"/>
            <a:ext cx="565785" cy="894715"/>
          </a:xfrm>
          <a:prstGeom prst="rect">
            <a:avLst/>
          </a:prstGeom>
        </p:spPr>
      </p:pic>
      <p:pic>
        <p:nvPicPr>
          <p:cNvPr id="9" name="Picture 8"/>
          <p:cNvPicPr>
            <a:picLocks noChangeAspect="1"/>
          </p:cNvPicPr>
          <p:nvPr userDrawn="1"/>
        </p:nvPicPr>
        <p:blipFill>
          <a:blip r:embed="rId4"/>
          <a:stretch>
            <a:fillRect/>
          </a:stretch>
        </p:blipFill>
        <p:spPr>
          <a:xfrm>
            <a:off x="90489" y="82550"/>
            <a:ext cx="531019" cy="895350"/>
          </a:xfrm>
          <a:prstGeom prst="rect">
            <a:avLst/>
          </a:prstGeom>
        </p:spPr>
      </p:pic>
      <p:pic>
        <p:nvPicPr>
          <p:cNvPr id="10" name="Picture 9"/>
          <p:cNvPicPr>
            <a:picLocks noChangeAspect="1"/>
          </p:cNvPicPr>
          <p:nvPr userDrawn="1"/>
        </p:nvPicPr>
        <p:blipFill>
          <a:blip r:embed="rId5"/>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2382796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o MRMC Logo">
    <p:spTree>
      <p:nvGrpSpPr>
        <p:cNvPr id="1" name=""/>
        <p:cNvGrpSpPr/>
        <p:nvPr/>
      </p:nvGrpSpPr>
      <p:grpSpPr>
        <a:xfrm>
          <a:off x="0" y="0"/>
          <a:ext cx="0" cy="0"/>
          <a:chOff x="0" y="0"/>
          <a:chExt cx="0" cy="0"/>
        </a:xfrm>
      </p:grpSpPr>
      <p:pic>
        <p:nvPicPr>
          <p:cNvPr id="9" name="Picture 8"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2" name="Picture 11"/>
          <p:cNvPicPr>
            <a:picLocks noChangeAspect="1"/>
          </p:cNvPicPr>
          <p:nvPr userDrawn="1"/>
        </p:nvPicPr>
        <p:blipFill>
          <a:blip r:embed="rId3"/>
          <a:stretch>
            <a:fillRect/>
          </a:stretch>
        </p:blipFill>
        <p:spPr>
          <a:xfrm>
            <a:off x="621506" y="82553"/>
            <a:ext cx="565785" cy="894715"/>
          </a:xfrm>
          <a:prstGeom prst="rect">
            <a:avLst/>
          </a:prstGeom>
        </p:spPr>
      </p:pic>
      <p:pic>
        <p:nvPicPr>
          <p:cNvPr id="14" name="Picture 13"/>
          <p:cNvPicPr>
            <a:picLocks noChangeAspect="1"/>
          </p:cNvPicPr>
          <p:nvPr userDrawn="1"/>
        </p:nvPicPr>
        <p:blipFill>
          <a:blip r:embed="rId4"/>
          <a:stretch>
            <a:fillRect/>
          </a:stretch>
        </p:blipFill>
        <p:spPr>
          <a:xfrm>
            <a:off x="90489" y="82550"/>
            <a:ext cx="531019" cy="895350"/>
          </a:xfrm>
          <a:prstGeom prst="rect">
            <a:avLst/>
          </a:prstGeom>
        </p:spPr>
      </p:pic>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478776"/>
            <a:ext cx="2133600" cy="379227"/>
          </a:xfrm>
        </p:spPr>
        <p:txBody>
          <a:bodyPr/>
          <a:lstStyle>
            <a:lvl1pPr>
              <a:defRPr>
                <a:solidFill>
                  <a:schemeClr val="tx1"/>
                </a:solidFill>
              </a:defRPr>
            </a:lvl1pPr>
          </a:lstStyle>
          <a:p>
            <a:r>
              <a:rPr lang="en-US" dirty="0"/>
              <a:t>Name, Title, Email</a:t>
            </a:r>
          </a:p>
        </p:txBody>
      </p:sp>
      <p:sp>
        <p:nvSpPr>
          <p:cNvPr id="5" name="Footer Placeholder 4"/>
          <p:cNvSpPr>
            <a:spLocks noGrp="1"/>
          </p:cNvSpPr>
          <p:nvPr>
            <p:ph type="ftr" sz="quarter" idx="11"/>
          </p:nvPr>
        </p:nvSpPr>
        <p:spPr>
          <a:xfrm>
            <a:off x="3124200" y="6478776"/>
            <a:ext cx="2895600" cy="379227"/>
          </a:xfrm>
        </p:spPr>
        <p:txBody>
          <a:bodyPr/>
          <a:lstStyle>
            <a:lvl1pPr>
              <a:defRPr>
                <a:solidFill>
                  <a:schemeClr val="tx1"/>
                </a:solidFill>
              </a:defRPr>
            </a:lvl1pPr>
          </a:lstStyle>
          <a:p>
            <a:r>
              <a:rPr lang="en-US"/>
              <a:t>UNCLASSIFIED</a:t>
            </a:r>
            <a:endParaRPr lang="en-US" dirty="0"/>
          </a:p>
        </p:txBody>
      </p:sp>
      <p:sp>
        <p:nvSpPr>
          <p:cNvPr id="6" name="Slide Number Placeholder 5"/>
          <p:cNvSpPr>
            <a:spLocks noGrp="1"/>
          </p:cNvSpPr>
          <p:nvPr>
            <p:ph type="sldNum" sz="quarter" idx="12"/>
          </p:nvPr>
        </p:nvSpPr>
        <p:spPr>
          <a:xfrm>
            <a:off x="6016752" y="6478776"/>
            <a:ext cx="2133600" cy="379227"/>
          </a:xfrm>
        </p:spPr>
        <p:txBody>
          <a:bodyPr/>
          <a:lstStyle>
            <a:lvl1pPr>
              <a:defRPr>
                <a:solidFill>
                  <a:schemeClr val="tx1"/>
                </a:solidFill>
              </a:defRPr>
            </a:lvl1pPr>
          </a:lstStyle>
          <a:p>
            <a:fld id="{22009E32-0316-A64C-BBE6-76331A90034E}" type="slidenum">
              <a:rPr lang="en-US" smtClean="0"/>
              <a:t>‹#›</a:t>
            </a:fld>
            <a:endParaRPr lang="en-US"/>
          </a:p>
        </p:txBody>
      </p:sp>
      <p:sp>
        <p:nvSpPr>
          <p:cNvPr id="8" name="Title 1"/>
          <p:cNvSpPr>
            <a:spLocks noGrp="1"/>
          </p:cNvSpPr>
          <p:nvPr>
            <p:ph type="title"/>
          </p:nvPr>
        </p:nvSpPr>
        <p:spPr>
          <a:xfrm>
            <a:off x="1609903" y="-1"/>
            <a:ext cx="5808602" cy="1049080"/>
          </a:xfrm>
        </p:spPr>
        <p:txBody>
          <a:bodyPr/>
          <a:lstStyle>
            <a:lvl1pPr>
              <a:defRPr/>
            </a:lvl1pPr>
          </a:lstStyle>
          <a:p>
            <a:r>
              <a:rPr lang="en-US" dirty="0"/>
              <a:t>Click to edit Master title style</a:t>
            </a:r>
          </a:p>
        </p:txBody>
      </p:sp>
      <p:pic>
        <p:nvPicPr>
          <p:cNvPr id="10" name="Picture 9"/>
          <p:cNvPicPr>
            <a:picLocks noChangeAspect="1"/>
          </p:cNvPicPr>
          <p:nvPr userDrawn="1"/>
        </p:nvPicPr>
        <p:blipFill>
          <a:blip r:embed="rId5"/>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235778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collage">
    <p:spTree>
      <p:nvGrpSpPr>
        <p:cNvPr id="1" name=""/>
        <p:cNvGrpSpPr/>
        <p:nvPr/>
      </p:nvGrpSpPr>
      <p:grpSpPr>
        <a:xfrm>
          <a:off x="0" y="0"/>
          <a:ext cx="0" cy="0"/>
          <a:chOff x="0" y="0"/>
          <a:chExt cx="0" cy="0"/>
        </a:xfrm>
      </p:grpSpPr>
      <p:pic>
        <p:nvPicPr>
          <p:cNvPr id="16" name="Picture 15"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7" name="Picture 16"/>
          <p:cNvPicPr>
            <a:picLocks noChangeAspect="1"/>
          </p:cNvPicPr>
          <p:nvPr userDrawn="1"/>
        </p:nvPicPr>
        <p:blipFill>
          <a:blip r:embed="rId3"/>
          <a:stretch>
            <a:fillRect/>
          </a:stretch>
        </p:blipFill>
        <p:spPr>
          <a:xfrm>
            <a:off x="621506" y="82553"/>
            <a:ext cx="565785" cy="894715"/>
          </a:xfrm>
          <a:prstGeom prst="rect">
            <a:avLst/>
          </a:prstGeom>
        </p:spPr>
      </p:pic>
      <p:pic>
        <p:nvPicPr>
          <p:cNvPr id="18" name="Picture 17"/>
          <p:cNvPicPr>
            <a:picLocks noChangeAspect="1"/>
          </p:cNvPicPr>
          <p:nvPr userDrawn="1"/>
        </p:nvPicPr>
        <p:blipFill>
          <a:blip r:embed="rId4"/>
          <a:stretch>
            <a:fillRect/>
          </a:stretch>
        </p:blipFill>
        <p:spPr>
          <a:xfrm>
            <a:off x="90489" y="82550"/>
            <a:ext cx="531019" cy="895350"/>
          </a:xfrm>
          <a:prstGeom prst="rect">
            <a:avLst/>
          </a:prstGeom>
        </p:spPr>
      </p:pic>
      <p:sp>
        <p:nvSpPr>
          <p:cNvPr id="2" name="Title 1"/>
          <p:cNvSpPr>
            <a:spLocks noGrp="1"/>
          </p:cNvSpPr>
          <p:nvPr>
            <p:ph type="title"/>
          </p:nvPr>
        </p:nvSpPr>
        <p:spPr>
          <a:xfrm>
            <a:off x="1609903" y="3"/>
            <a:ext cx="5808602" cy="1049079"/>
          </a:xfrm>
        </p:spPr>
        <p:txBody>
          <a:bodyPr/>
          <a:lstStyle/>
          <a:p>
            <a:r>
              <a:rPr lang="en-US" dirty="0"/>
              <a:t>Click to edit Master title style</a:t>
            </a:r>
          </a:p>
        </p:txBody>
      </p:sp>
      <p:sp>
        <p:nvSpPr>
          <p:cNvPr id="3" name="Date Placeholder 2"/>
          <p:cNvSpPr>
            <a:spLocks noGrp="1"/>
          </p:cNvSpPr>
          <p:nvPr>
            <p:ph type="dt" sz="half" idx="10"/>
          </p:nvPr>
        </p:nvSpPr>
        <p:spPr>
          <a:xfrm>
            <a:off x="457200" y="6475674"/>
            <a:ext cx="2133600" cy="382329"/>
          </a:xfrm>
        </p:spPr>
        <p:txBody>
          <a:bodyPr/>
          <a:lstStyle/>
          <a:p>
            <a:r>
              <a:rPr lang="en-US"/>
              <a:t>Name, Title, Email</a:t>
            </a:r>
            <a:endParaRPr lang="en-US" dirty="0"/>
          </a:p>
        </p:txBody>
      </p:sp>
      <p:sp>
        <p:nvSpPr>
          <p:cNvPr id="4" name="Footer Placeholder 3"/>
          <p:cNvSpPr>
            <a:spLocks noGrp="1"/>
          </p:cNvSpPr>
          <p:nvPr>
            <p:ph type="ftr" sz="quarter" idx="11"/>
          </p:nvPr>
        </p:nvSpPr>
        <p:spPr>
          <a:xfrm>
            <a:off x="3124200" y="6475674"/>
            <a:ext cx="2895600" cy="382329"/>
          </a:xfrm>
        </p:spPr>
        <p:txBody>
          <a:bodyPr/>
          <a:lstStyle/>
          <a:p>
            <a:r>
              <a:rPr lang="en-US"/>
              <a:t>UNCLASSIFIED</a:t>
            </a:r>
          </a:p>
        </p:txBody>
      </p:sp>
      <p:sp>
        <p:nvSpPr>
          <p:cNvPr id="5" name="Slide Number Placeholder 4"/>
          <p:cNvSpPr>
            <a:spLocks noGrp="1"/>
          </p:cNvSpPr>
          <p:nvPr>
            <p:ph type="sldNum" sz="quarter" idx="12"/>
          </p:nvPr>
        </p:nvSpPr>
        <p:spPr>
          <a:xfrm>
            <a:off x="6016752" y="6475674"/>
            <a:ext cx="2133600" cy="382329"/>
          </a:xfrm>
        </p:spPr>
        <p:txBody>
          <a:bodyPr/>
          <a:lstStyle/>
          <a:p>
            <a:fld id="{22009E32-0316-A64C-BBE6-76331A90034E}" type="slidenum">
              <a:rPr lang="en-US" smtClean="0"/>
              <a:t>‹#›</a:t>
            </a:fld>
            <a:endParaRPr lang="en-US"/>
          </a:p>
        </p:txBody>
      </p:sp>
      <p:sp>
        <p:nvSpPr>
          <p:cNvPr id="7" name="Picture Placeholder 6"/>
          <p:cNvSpPr>
            <a:spLocks noGrp="1"/>
          </p:cNvSpPr>
          <p:nvPr>
            <p:ph type="pic" sz="quarter" idx="13"/>
          </p:nvPr>
        </p:nvSpPr>
        <p:spPr>
          <a:xfrm>
            <a:off x="457202" y="1377950"/>
            <a:ext cx="3325813" cy="4768850"/>
          </a:xfrm>
          <a:ln w="19050" cmpd="sng">
            <a:noFill/>
          </a:ln>
        </p:spPr>
        <p:txBody>
          <a:bodyPr/>
          <a:lstStyle/>
          <a:p>
            <a:endParaRPr lang="en-US"/>
          </a:p>
        </p:txBody>
      </p:sp>
      <p:sp>
        <p:nvSpPr>
          <p:cNvPr id="9" name="Picture Placeholder 8"/>
          <p:cNvSpPr>
            <a:spLocks noGrp="1"/>
          </p:cNvSpPr>
          <p:nvPr>
            <p:ph type="pic" sz="quarter" idx="14"/>
          </p:nvPr>
        </p:nvSpPr>
        <p:spPr>
          <a:xfrm>
            <a:off x="3971927" y="1377954"/>
            <a:ext cx="4714875" cy="2270125"/>
          </a:xfrm>
          <a:ln w="19050" cmpd="sng">
            <a:noFill/>
          </a:ln>
        </p:spPr>
        <p:txBody>
          <a:bodyPr/>
          <a:lstStyle/>
          <a:p>
            <a:endParaRPr lang="en-US"/>
          </a:p>
        </p:txBody>
      </p:sp>
      <p:sp>
        <p:nvSpPr>
          <p:cNvPr id="11" name="Picture Placeholder 10"/>
          <p:cNvSpPr>
            <a:spLocks noGrp="1"/>
          </p:cNvSpPr>
          <p:nvPr>
            <p:ph type="pic" sz="quarter" idx="15"/>
          </p:nvPr>
        </p:nvSpPr>
        <p:spPr>
          <a:xfrm>
            <a:off x="3971927" y="3836988"/>
            <a:ext cx="4714875" cy="2309812"/>
          </a:xfrm>
          <a:ln w="19050" cmpd="sng">
            <a:noFill/>
          </a:ln>
        </p:spPr>
        <p:txBody>
          <a:bodyPr/>
          <a:lstStyle/>
          <a:p>
            <a:endParaRPr lang="en-US"/>
          </a:p>
        </p:txBody>
      </p:sp>
      <p:pic>
        <p:nvPicPr>
          <p:cNvPr id="13" name="Picture 12"/>
          <p:cNvPicPr>
            <a:picLocks noChangeAspect="1"/>
          </p:cNvPicPr>
          <p:nvPr userDrawn="1"/>
        </p:nvPicPr>
        <p:blipFill>
          <a:blip r:embed="rId5"/>
          <a:stretch>
            <a:fillRect/>
          </a:stretch>
        </p:blipFill>
        <p:spPr>
          <a:xfrm>
            <a:off x="7860329" y="5691924"/>
            <a:ext cx="578763" cy="759415"/>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398070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15" name="Picture 14"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6" name="Picture 15"/>
          <p:cNvPicPr>
            <a:picLocks noChangeAspect="1"/>
          </p:cNvPicPr>
          <p:nvPr userDrawn="1"/>
        </p:nvPicPr>
        <p:blipFill>
          <a:blip r:embed="rId3"/>
          <a:stretch>
            <a:fillRect/>
          </a:stretch>
        </p:blipFill>
        <p:spPr>
          <a:xfrm>
            <a:off x="621506" y="82553"/>
            <a:ext cx="565785" cy="894715"/>
          </a:xfrm>
          <a:prstGeom prst="rect">
            <a:avLst/>
          </a:prstGeom>
        </p:spPr>
      </p:pic>
      <p:pic>
        <p:nvPicPr>
          <p:cNvPr id="17" name="Picture 16"/>
          <p:cNvPicPr>
            <a:picLocks noChangeAspect="1"/>
          </p:cNvPicPr>
          <p:nvPr userDrawn="1"/>
        </p:nvPicPr>
        <p:blipFill>
          <a:blip r:embed="rId4"/>
          <a:stretch>
            <a:fillRect/>
          </a:stretch>
        </p:blipFill>
        <p:spPr>
          <a:xfrm>
            <a:off x="90489" y="82550"/>
            <a:ext cx="531019" cy="895350"/>
          </a:xfrm>
          <a:prstGeom prst="rect">
            <a:avLst/>
          </a:prstGeom>
        </p:spPr>
      </p:pic>
      <p:sp>
        <p:nvSpPr>
          <p:cNvPr id="3" name="Date Placeholder 2"/>
          <p:cNvSpPr>
            <a:spLocks noGrp="1"/>
          </p:cNvSpPr>
          <p:nvPr>
            <p:ph type="dt" sz="half" idx="10"/>
          </p:nvPr>
        </p:nvSpPr>
        <p:spPr>
          <a:xfrm>
            <a:off x="457200" y="6485861"/>
            <a:ext cx="2133600" cy="372140"/>
          </a:xfrm>
        </p:spPr>
        <p:txBody>
          <a:bodyPr/>
          <a:lstStyle/>
          <a:p>
            <a:r>
              <a:rPr lang="en-US"/>
              <a:t>Name, Title, Email</a:t>
            </a:r>
            <a:endParaRPr lang="en-US" dirty="0"/>
          </a:p>
        </p:txBody>
      </p:sp>
      <p:sp>
        <p:nvSpPr>
          <p:cNvPr id="4" name="Footer Placeholder 3"/>
          <p:cNvSpPr>
            <a:spLocks noGrp="1"/>
          </p:cNvSpPr>
          <p:nvPr>
            <p:ph type="ftr" sz="quarter" idx="11"/>
          </p:nvPr>
        </p:nvSpPr>
        <p:spPr>
          <a:xfrm>
            <a:off x="3124200" y="6485861"/>
            <a:ext cx="2892552" cy="372140"/>
          </a:xfrm>
        </p:spPr>
        <p:txBody>
          <a:bodyPr/>
          <a:lstStyle/>
          <a:p>
            <a:r>
              <a:rPr lang="en-US"/>
              <a:t>UNCLASSIFIED</a:t>
            </a:r>
          </a:p>
        </p:txBody>
      </p:sp>
      <p:sp>
        <p:nvSpPr>
          <p:cNvPr id="5" name="Slide Number Placeholder 4"/>
          <p:cNvSpPr>
            <a:spLocks noGrp="1"/>
          </p:cNvSpPr>
          <p:nvPr>
            <p:ph type="sldNum" sz="quarter" idx="12"/>
          </p:nvPr>
        </p:nvSpPr>
        <p:spPr>
          <a:xfrm>
            <a:off x="6016752" y="6485861"/>
            <a:ext cx="2133600" cy="372140"/>
          </a:xfrm>
        </p:spPr>
        <p:txBody>
          <a:bodyPr/>
          <a:lstStyle/>
          <a:p>
            <a:fld id="{22009E32-0316-A64C-BBE6-76331A90034E}" type="slidenum">
              <a:rPr lang="en-US" smtClean="0"/>
              <a:t>‹#›</a:t>
            </a:fld>
            <a:endParaRPr lang="en-US"/>
          </a:p>
        </p:txBody>
      </p:sp>
      <p:sp>
        <p:nvSpPr>
          <p:cNvPr id="7" name="SmartArt Placeholder 6"/>
          <p:cNvSpPr>
            <a:spLocks noGrp="1"/>
          </p:cNvSpPr>
          <p:nvPr>
            <p:ph type="pic" sz="quarter" idx="13"/>
          </p:nvPr>
        </p:nvSpPr>
        <p:spPr>
          <a:xfrm>
            <a:off x="4729074" y="1362392"/>
            <a:ext cx="3957727" cy="4633912"/>
          </a:xfrm>
          <a:ln>
            <a:noFill/>
          </a:ln>
          <a:effectLst>
            <a:reflection blurRad="6350" stA="52000" endA="300" endPos="35000" dir="5400000" sy="-100000" algn="bl" rotWithShape="0"/>
          </a:effectLst>
        </p:spPr>
        <p:txBody>
          <a:bodyPr/>
          <a:lstStyle/>
          <a:p>
            <a:endParaRPr lang="en-US" dirty="0"/>
          </a:p>
        </p:txBody>
      </p:sp>
      <p:sp>
        <p:nvSpPr>
          <p:cNvPr id="9" name="Text Placeholder 8"/>
          <p:cNvSpPr>
            <a:spLocks noGrp="1"/>
          </p:cNvSpPr>
          <p:nvPr>
            <p:ph type="body" sz="quarter" idx="14"/>
          </p:nvPr>
        </p:nvSpPr>
        <p:spPr>
          <a:xfrm>
            <a:off x="457200" y="1362392"/>
            <a:ext cx="4069198" cy="4633912"/>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p:cNvSpPr>
            <a:spLocks noGrp="1"/>
          </p:cNvSpPr>
          <p:nvPr>
            <p:ph type="title"/>
          </p:nvPr>
        </p:nvSpPr>
        <p:spPr>
          <a:xfrm>
            <a:off x="1609903" y="-1"/>
            <a:ext cx="5808602" cy="1049080"/>
          </a:xfrm>
        </p:spPr>
        <p:txBody>
          <a:bodyPr/>
          <a:lstStyle>
            <a:lvl1pPr>
              <a:defRPr/>
            </a:lvl1pPr>
          </a:lstStyle>
          <a:p>
            <a:r>
              <a:rPr lang="en-US" dirty="0"/>
              <a:t>Click to edit Master title style</a:t>
            </a:r>
          </a:p>
        </p:txBody>
      </p:sp>
      <p:pic>
        <p:nvPicPr>
          <p:cNvPr id="12" name="Picture 11"/>
          <p:cNvPicPr>
            <a:picLocks noChangeAspect="1"/>
          </p:cNvPicPr>
          <p:nvPr userDrawn="1"/>
        </p:nvPicPr>
        <p:blipFill>
          <a:blip r:embed="rId5"/>
          <a:stretch>
            <a:fillRect/>
          </a:stretch>
        </p:blipFill>
        <p:spPr>
          <a:xfrm>
            <a:off x="7860329" y="5691924"/>
            <a:ext cx="578763" cy="759415"/>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1276287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pic>
        <p:nvPicPr>
          <p:cNvPr id="15" name="Picture 14"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6" name="Picture 15"/>
          <p:cNvPicPr>
            <a:picLocks noChangeAspect="1"/>
          </p:cNvPicPr>
          <p:nvPr userDrawn="1"/>
        </p:nvPicPr>
        <p:blipFill>
          <a:blip r:embed="rId3"/>
          <a:stretch>
            <a:fillRect/>
          </a:stretch>
        </p:blipFill>
        <p:spPr>
          <a:xfrm>
            <a:off x="621506" y="82553"/>
            <a:ext cx="565785" cy="894715"/>
          </a:xfrm>
          <a:prstGeom prst="rect">
            <a:avLst/>
          </a:prstGeom>
        </p:spPr>
      </p:pic>
      <p:pic>
        <p:nvPicPr>
          <p:cNvPr id="17" name="Picture 16"/>
          <p:cNvPicPr>
            <a:picLocks noChangeAspect="1"/>
          </p:cNvPicPr>
          <p:nvPr userDrawn="1"/>
        </p:nvPicPr>
        <p:blipFill>
          <a:blip r:embed="rId4"/>
          <a:stretch>
            <a:fillRect/>
          </a:stretch>
        </p:blipFill>
        <p:spPr>
          <a:xfrm>
            <a:off x="90489" y="82550"/>
            <a:ext cx="531019" cy="895350"/>
          </a:xfrm>
          <a:prstGeom prst="rect">
            <a:avLst/>
          </a:prstGeom>
        </p:spPr>
      </p:pic>
      <p:sp>
        <p:nvSpPr>
          <p:cNvPr id="2" name="Title 1"/>
          <p:cNvSpPr>
            <a:spLocks noGrp="1"/>
          </p:cNvSpPr>
          <p:nvPr>
            <p:ph type="title"/>
          </p:nvPr>
        </p:nvSpPr>
        <p:spPr>
          <a:xfrm>
            <a:off x="1609903" y="-1"/>
            <a:ext cx="5808602" cy="1049079"/>
          </a:xfrm>
        </p:spPr>
        <p:txBody>
          <a:bodyPr/>
          <a:lstStyle/>
          <a:p>
            <a:r>
              <a:rPr lang="en-US"/>
              <a:t>Click to edit Master title style</a:t>
            </a:r>
          </a:p>
        </p:txBody>
      </p:sp>
      <p:sp>
        <p:nvSpPr>
          <p:cNvPr id="3" name="Date Placeholder 2"/>
          <p:cNvSpPr>
            <a:spLocks noGrp="1"/>
          </p:cNvSpPr>
          <p:nvPr>
            <p:ph type="dt" sz="half" idx="10"/>
          </p:nvPr>
        </p:nvSpPr>
        <p:spPr>
          <a:xfrm>
            <a:off x="457200" y="6478486"/>
            <a:ext cx="2133600" cy="379517"/>
          </a:xfrm>
        </p:spPr>
        <p:txBody>
          <a:bodyPr/>
          <a:lstStyle/>
          <a:p>
            <a:r>
              <a:rPr lang="en-US"/>
              <a:t>Name, Title, Email</a:t>
            </a:r>
            <a:endParaRPr lang="en-US" dirty="0"/>
          </a:p>
        </p:txBody>
      </p:sp>
      <p:sp>
        <p:nvSpPr>
          <p:cNvPr id="4" name="Footer Placeholder 3"/>
          <p:cNvSpPr>
            <a:spLocks noGrp="1"/>
          </p:cNvSpPr>
          <p:nvPr>
            <p:ph type="ftr" sz="quarter" idx="11"/>
          </p:nvPr>
        </p:nvSpPr>
        <p:spPr>
          <a:xfrm>
            <a:off x="3124200" y="6478486"/>
            <a:ext cx="2895600" cy="379517"/>
          </a:xfrm>
        </p:spPr>
        <p:txBody>
          <a:bodyPr/>
          <a:lstStyle/>
          <a:p>
            <a:r>
              <a:rPr lang="en-US"/>
              <a:t>UNCLASSIFIED</a:t>
            </a:r>
          </a:p>
        </p:txBody>
      </p:sp>
      <p:sp>
        <p:nvSpPr>
          <p:cNvPr id="5" name="Slide Number Placeholder 4"/>
          <p:cNvSpPr>
            <a:spLocks noGrp="1"/>
          </p:cNvSpPr>
          <p:nvPr>
            <p:ph type="sldNum" sz="quarter" idx="12"/>
          </p:nvPr>
        </p:nvSpPr>
        <p:spPr>
          <a:xfrm>
            <a:off x="6016752" y="6478486"/>
            <a:ext cx="2133600" cy="379517"/>
          </a:xfrm>
        </p:spPr>
        <p:txBody>
          <a:bodyPr/>
          <a:lstStyle/>
          <a:p>
            <a:fld id="{22009E32-0316-A64C-BBE6-76331A90034E}" type="slidenum">
              <a:rPr lang="en-US" smtClean="0"/>
              <a:t>‹#›</a:t>
            </a:fld>
            <a:endParaRPr lang="en-US"/>
          </a:p>
        </p:txBody>
      </p:sp>
      <p:sp>
        <p:nvSpPr>
          <p:cNvPr id="7" name="Table Placeholder 6"/>
          <p:cNvSpPr>
            <a:spLocks noGrp="1"/>
          </p:cNvSpPr>
          <p:nvPr>
            <p:ph type="tbl" sz="quarter" idx="13"/>
          </p:nvPr>
        </p:nvSpPr>
        <p:spPr>
          <a:xfrm>
            <a:off x="649290" y="1424583"/>
            <a:ext cx="7796212" cy="3892170"/>
          </a:xfrm>
        </p:spPr>
        <p:txBody>
          <a:bodyPr/>
          <a:lstStyle/>
          <a:p>
            <a:endParaRPr lang="en-US"/>
          </a:p>
        </p:txBody>
      </p:sp>
      <p:sp>
        <p:nvSpPr>
          <p:cNvPr id="11" name="Text Placeholder 10"/>
          <p:cNvSpPr>
            <a:spLocks noGrp="1"/>
          </p:cNvSpPr>
          <p:nvPr>
            <p:ph type="body" sz="quarter" idx="14"/>
          </p:nvPr>
        </p:nvSpPr>
        <p:spPr>
          <a:xfrm>
            <a:off x="649290" y="5532549"/>
            <a:ext cx="7796212" cy="715962"/>
          </a:xfrm>
        </p:spPr>
        <p:txBody>
          <a:bodyPr>
            <a:normAutofit/>
          </a:bodyPr>
          <a:lstStyle>
            <a:lvl1pPr marL="0" indent="0">
              <a:buNone/>
              <a:defRPr sz="900"/>
            </a:lvl1pPr>
          </a:lstStyle>
          <a:p>
            <a:pPr lvl="0"/>
            <a:r>
              <a:rPr lang="en-US" dirty="0"/>
              <a:t>Click to edit Master text styles</a:t>
            </a:r>
          </a:p>
        </p:txBody>
      </p:sp>
      <p:pic>
        <p:nvPicPr>
          <p:cNvPr id="12" name="Picture 11"/>
          <p:cNvPicPr>
            <a:picLocks noChangeAspect="1"/>
          </p:cNvPicPr>
          <p:nvPr userDrawn="1"/>
        </p:nvPicPr>
        <p:blipFill>
          <a:blip r:embed="rId5"/>
          <a:stretch>
            <a:fillRect/>
          </a:stretch>
        </p:blipFill>
        <p:spPr>
          <a:xfrm>
            <a:off x="7860329" y="5691924"/>
            <a:ext cx="578763" cy="759415"/>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208099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pic>
        <p:nvPicPr>
          <p:cNvPr id="5" name="Picture 4" descr="PPT_16x9_BackgroundArt_elittle_2.1-01"/>
          <p:cNvPicPr>
            <a:picLocks noChangeAspect="1"/>
          </p:cNvPicPr>
          <p:nvPr userDrawn="1"/>
        </p:nvPicPr>
        <p:blipFill>
          <a:blip r:embed="rId2"/>
          <a:stretch>
            <a:fillRect/>
          </a:stretch>
        </p:blipFill>
        <p:spPr>
          <a:xfrm>
            <a:off x="-21908" y="-22225"/>
            <a:ext cx="9187815" cy="6892925"/>
          </a:xfrm>
          <a:prstGeom prst="rect">
            <a:avLst/>
          </a:prstGeom>
        </p:spPr>
      </p:pic>
      <p:sp>
        <p:nvSpPr>
          <p:cNvPr id="2" name="Title 1"/>
          <p:cNvSpPr>
            <a:spLocks noGrp="1"/>
          </p:cNvSpPr>
          <p:nvPr>
            <p:ph type="ctrTitle"/>
          </p:nvPr>
        </p:nvSpPr>
        <p:spPr>
          <a:xfrm>
            <a:off x="2807061" y="389744"/>
            <a:ext cx="6327648" cy="1210704"/>
          </a:xfrm>
          <a:effectLst/>
        </p:spPr>
        <p:txBody>
          <a:bodyPr>
            <a:normAutofit/>
          </a:bodyPr>
          <a:lstStyle>
            <a:lvl1pPr algn="l">
              <a:defRPr sz="1969">
                <a:solidFill>
                  <a:schemeClr val="tx1"/>
                </a:solidFill>
                <a:effectLst/>
              </a:defRPr>
            </a:lvl1pPr>
          </a:lstStyle>
          <a:p>
            <a:r>
              <a:rPr lang="en-US" dirty="0"/>
              <a:t>Click to edit Master title style</a:t>
            </a:r>
          </a:p>
        </p:txBody>
      </p:sp>
      <p:sp>
        <p:nvSpPr>
          <p:cNvPr id="3" name="Subtitle 2"/>
          <p:cNvSpPr>
            <a:spLocks noGrp="1"/>
          </p:cNvSpPr>
          <p:nvPr>
            <p:ph type="subTitle" idx="1"/>
          </p:nvPr>
        </p:nvSpPr>
        <p:spPr>
          <a:xfrm>
            <a:off x="2807060" y="1313066"/>
            <a:ext cx="6327648" cy="545071"/>
          </a:xfrm>
        </p:spPr>
        <p:txBody>
          <a:bodyPr/>
          <a:lstStyle>
            <a:lvl1pPr marL="0" indent="0" algn="l">
              <a:buNone/>
              <a:defRPr>
                <a:solidFill>
                  <a:schemeClr val="tx1"/>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dirty="0"/>
              <a:t>Click to edit Master subtitle style</a:t>
            </a:r>
          </a:p>
        </p:txBody>
      </p:sp>
      <p:sp>
        <p:nvSpPr>
          <p:cNvPr id="8" name="Footer Placeholder 4"/>
          <p:cNvSpPr>
            <a:spLocks noGrp="1"/>
          </p:cNvSpPr>
          <p:nvPr>
            <p:ph type="ftr" sz="quarter" idx="3"/>
          </p:nvPr>
        </p:nvSpPr>
        <p:spPr>
          <a:xfrm>
            <a:off x="3124200" y="6496609"/>
            <a:ext cx="2895600" cy="361392"/>
          </a:xfrm>
          <a:prstGeom prst="rect">
            <a:avLst/>
          </a:prstGeom>
        </p:spPr>
        <p:txBody>
          <a:bodyPr vert="horz" lIns="91440" tIns="45720" rIns="91440" bIns="45720" rtlCol="0" anchor="ctr"/>
          <a:lstStyle>
            <a:lvl1pPr algn="ctr">
              <a:defRPr sz="619">
                <a:solidFill>
                  <a:schemeClr val="tx1"/>
                </a:solidFill>
                <a:latin typeface="Arial" panose="020B0604020202020204" pitchFamily="34" charset="0"/>
                <a:cs typeface="Arial" panose="020B0604020202020204" pitchFamily="34" charset="0"/>
              </a:defRPr>
            </a:lvl1pPr>
          </a:lstStyle>
          <a:p>
            <a:r>
              <a:rPr lang="en-US" dirty="0"/>
              <a:t>UNCLASSIFIED</a:t>
            </a:r>
          </a:p>
        </p:txBody>
      </p:sp>
      <p:pic>
        <p:nvPicPr>
          <p:cNvPr id="9" name="Picture 8"/>
          <p:cNvPicPr>
            <a:picLocks noChangeAspect="1"/>
          </p:cNvPicPr>
          <p:nvPr userDrawn="1"/>
        </p:nvPicPr>
        <p:blipFill>
          <a:blip r:embed="rId3"/>
          <a:stretch>
            <a:fillRect/>
          </a:stretch>
        </p:blipFill>
        <p:spPr>
          <a:xfrm>
            <a:off x="944880" y="548008"/>
            <a:ext cx="814864" cy="1288415"/>
          </a:xfrm>
          <a:prstGeom prst="rect">
            <a:avLst/>
          </a:prstGeom>
        </p:spPr>
      </p:pic>
      <p:pic>
        <p:nvPicPr>
          <p:cNvPr id="10" name="Picture 9"/>
          <p:cNvPicPr>
            <a:picLocks noChangeAspect="1"/>
          </p:cNvPicPr>
          <p:nvPr userDrawn="1"/>
        </p:nvPicPr>
        <p:blipFill>
          <a:blip r:embed="rId4"/>
          <a:stretch>
            <a:fillRect/>
          </a:stretch>
        </p:blipFill>
        <p:spPr>
          <a:xfrm>
            <a:off x="96204" y="548005"/>
            <a:ext cx="764381" cy="1289050"/>
          </a:xfrm>
          <a:prstGeom prst="rect">
            <a:avLst/>
          </a:prstGeom>
        </p:spPr>
      </p:pic>
      <p:pic>
        <p:nvPicPr>
          <p:cNvPr id="11" name="Picture 10"/>
          <p:cNvPicPr>
            <a:picLocks noChangeAspect="1"/>
          </p:cNvPicPr>
          <p:nvPr userDrawn="1"/>
        </p:nvPicPr>
        <p:blipFill>
          <a:blip r:embed="rId5"/>
          <a:stretch>
            <a:fillRect/>
          </a:stretch>
        </p:blipFill>
        <p:spPr>
          <a:xfrm>
            <a:off x="7688876" y="5562127"/>
            <a:ext cx="677682" cy="889210"/>
          </a:xfrm>
          <a:prstGeom prst="rect">
            <a:avLst/>
          </a:prstGeom>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95848" y="5562128"/>
            <a:ext cx="676763" cy="889210"/>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3" name="Picture 12"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4" name="Picture 13"/>
          <p:cNvPicPr>
            <a:picLocks noChangeAspect="1"/>
          </p:cNvPicPr>
          <p:nvPr userDrawn="1"/>
        </p:nvPicPr>
        <p:blipFill>
          <a:blip r:embed="rId3"/>
          <a:stretch>
            <a:fillRect/>
          </a:stretch>
        </p:blipFill>
        <p:spPr>
          <a:xfrm>
            <a:off x="621506" y="82553"/>
            <a:ext cx="565785" cy="894715"/>
          </a:xfrm>
          <a:prstGeom prst="rect">
            <a:avLst/>
          </a:prstGeom>
        </p:spPr>
      </p:pic>
      <p:pic>
        <p:nvPicPr>
          <p:cNvPr id="15" name="Picture 14"/>
          <p:cNvPicPr>
            <a:picLocks noChangeAspect="1"/>
          </p:cNvPicPr>
          <p:nvPr userDrawn="1"/>
        </p:nvPicPr>
        <p:blipFill>
          <a:blip r:embed="rId4"/>
          <a:stretch>
            <a:fillRect/>
          </a:stretch>
        </p:blipFill>
        <p:spPr>
          <a:xfrm>
            <a:off x="90489" y="82550"/>
            <a:ext cx="531019" cy="895350"/>
          </a:xfrm>
          <a:prstGeom prst="rect">
            <a:avLst/>
          </a:prstGeom>
        </p:spPr>
      </p:pic>
      <p:sp>
        <p:nvSpPr>
          <p:cNvPr id="3" name="Date Placeholder 2"/>
          <p:cNvSpPr>
            <a:spLocks noGrp="1"/>
          </p:cNvSpPr>
          <p:nvPr>
            <p:ph type="dt" sz="half" idx="10"/>
          </p:nvPr>
        </p:nvSpPr>
        <p:spPr>
          <a:xfrm>
            <a:off x="457200" y="6485861"/>
            <a:ext cx="2133600" cy="372140"/>
          </a:xfrm>
        </p:spPr>
        <p:txBody>
          <a:bodyPr/>
          <a:lstStyle/>
          <a:p>
            <a:r>
              <a:rPr lang="en-US" dirty="0"/>
              <a:t>Name, Title, Email</a:t>
            </a:r>
          </a:p>
        </p:txBody>
      </p:sp>
      <p:sp>
        <p:nvSpPr>
          <p:cNvPr id="4" name="Footer Placeholder 3"/>
          <p:cNvSpPr>
            <a:spLocks noGrp="1"/>
          </p:cNvSpPr>
          <p:nvPr>
            <p:ph type="ftr" sz="quarter" idx="11"/>
          </p:nvPr>
        </p:nvSpPr>
        <p:spPr>
          <a:xfrm>
            <a:off x="3124200" y="6485861"/>
            <a:ext cx="2895600" cy="372140"/>
          </a:xfrm>
        </p:spPr>
        <p:txBody>
          <a:bodyPr/>
          <a:lstStyle/>
          <a:p>
            <a:r>
              <a:rPr lang="en-US"/>
              <a:t>UNCLASSIFIED</a:t>
            </a:r>
          </a:p>
        </p:txBody>
      </p:sp>
      <p:sp>
        <p:nvSpPr>
          <p:cNvPr id="5" name="Slide Number Placeholder 4"/>
          <p:cNvSpPr>
            <a:spLocks noGrp="1"/>
          </p:cNvSpPr>
          <p:nvPr>
            <p:ph type="sldNum" sz="quarter" idx="12"/>
          </p:nvPr>
        </p:nvSpPr>
        <p:spPr>
          <a:xfrm>
            <a:off x="6016752" y="6485861"/>
            <a:ext cx="2133600" cy="372140"/>
          </a:xfrm>
        </p:spPr>
        <p:txBody>
          <a:bodyPr/>
          <a:lstStyle/>
          <a:p>
            <a:fld id="{22009E32-0316-A64C-BBE6-76331A90034E}" type="slidenum">
              <a:rPr lang="en-US" smtClean="0"/>
              <a:t>‹#›</a:t>
            </a:fld>
            <a:endParaRPr lang="en-US"/>
          </a:p>
        </p:txBody>
      </p:sp>
      <p:sp>
        <p:nvSpPr>
          <p:cNvPr id="7" name="Title 1"/>
          <p:cNvSpPr>
            <a:spLocks noGrp="1"/>
          </p:cNvSpPr>
          <p:nvPr>
            <p:ph type="title"/>
          </p:nvPr>
        </p:nvSpPr>
        <p:spPr>
          <a:xfrm>
            <a:off x="1609903" y="-1"/>
            <a:ext cx="5808602" cy="1049080"/>
          </a:xfrm>
        </p:spPr>
        <p:txBody>
          <a:bodyPr/>
          <a:lstStyle>
            <a:lvl1pPr>
              <a:defRPr/>
            </a:lvl1pPr>
          </a:lstStyle>
          <a:p>
            <a:r>
              <a:rPr lang="en-US" dirty="0"/>
              <a:t>Click to edit Master title style</a:t>
            </a:r>
          </a:p>
        </p:txBody>
      </p:sp>
      <p:pic>
        <p:nvPicPr>
          <p:cNvPr id="10" name="Picture 9"/>
          <p:cNvPicPr>
            <a:picLocks noChangeAspect="1"/>
          </p:cNvPicPr>
          <p:nvPr userDrawn="1"/>
        </p:nvPicPr>
        <p:blipFill>
          <a:blip r:embed="rId5"/>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14" name="Picture 13"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5" name="Picture 14"/>
          <p:cNvPicPr>
            <a:picLocks noChangeAspect="1"/>
          </p:cNvPicPr>
          <p:nvPr userDrawn="1"/>
        </p:nvPicPr>
        <p:blipFill>
          <a:blip r:embed="rId3"/>
          <a:stretch>
            <a:fillRect/>
          </a:stretch>
        </p:blipFill>
        <p:spPr>
          <a:xfrm>
            <a:off x="621506" y="82553"/>
            <a:ext cx="565785" cy="894715"/>
          </a:xfrm>
          <a:prstGeom prst="rect">
            <a:avLst/>
          </a:prstGeom>
        </p:spPr>
      </p:pic>
      <p:pic>
        <p:nvPicPr>
          <p:cNvPr id="16" name="Picture 15"/>
          <p:cNvPicPr>
            <a:picLocks noChangeAspect="1"/>
          </p:cNvPicPr>
          <p:nvPr userDrawn="1"/>
        </p:nvPicPr>
        <p:blipFill>
          <a:blip r:embed="rId4"/>
          <a:stretch>
            <a:fillRect/>
          </a:stretch>
        </p:blipFill>
        <p:spPr>
          <a:xfrm>
            <a:off x="90489" y="82550"/>
            <a:ext cx="531019" cy="895350"/>
          </a:xfrm>
          <a:prstGeom prst="rect">
            <a:avLst/>
          </a:prstGeom>
        </p:spPr>
      </p:pic>
      <p:sp>
        <p:nvSpPr>
          <p:cNvPr id="3" name="Picture Placeholder 2"/>
          <p:cNvSpPr>
            <a:spLocks noGrp="1"/>
          </p:cNvSpPr>
          <p:nvPr>
            <p:ph type="pic" idx="1"/>
          </p:nvPr>
        </p:nvSpPr>
        <p:spPr>
          <a:xfrm>
            <a:off x="1760390" y="1400880"/>
            <a:ext cx="5486400" cy="4161072"/>
          </a:xfrm>
          <a:ln w="19050" cmpd="sng">
            <a:noFill/>
          </a:ln>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1760390" y="5673911"/>
            <a:ext cx="5486400" cy="508058"/>
          </a:xfrm>
        </p:spPr>
        <p:txBody>
          <a:bodyPr/>
          <a:lstStyle>
            <a:lvl1pPr marL="0" indent="0" algn="ctr">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9" name="Date Placeholder 3"/>
          <p:cNvSpPr>
            <a:spLocks noGrp="1"/>
          </p:cNvSpPr>
          <p:nvPr>
            <p:ph type="dt" sz="half" idx="10"/>
          </p:nvPr>
        </p:nvSpPr>
        <p:spPr>
          <a:xfrm>
            <a:off x="457200" y="6485864"/>
            <a:ext cx="2133600" cy="372139"/>
          </a:xfrm>
        </p:spPr>
        <p:txBody>
          <a:bodyPr/>
          <a:lstStyle>
            <a:lvl1pPr>
              <a:defRPr>
                <a:solidFill>
                  <a:schemeClr val="tx1"/>
                </a:solidFill>
              </a:defRPr>
            </a:lvl1pPr>
          </a:lstStyle>
          <a:p>
            <a:r>
              <a:rPr lang="en-US" dirty="0"/>
              <a:t>Name, Title, Email</a:t>
            </a:r>
          </a:p>
        </p:txBody>
      </p:sp>
      <p:sp>
        <p:nvSpPr>
          <p:cNvPr id="10" name="Footer Placeholder 4"/>
          <p:cNvSpPr>
            <a:spLocks noGrp="1"/>
          </p:cNvSpPr>
          <p:nvPr>
            <p:ph type="ftr" sz="quarter" idx="11"/>
          </p:nvPr>
        </p:nvSpPr>
        <p:spPr>
          <a:xfrm>
            <a:off x="3124200" y="6485864"/>
            <a:ext cx="2895600" cy="372139"/>
          </a:xfrm>
        </p:spPr>
        <p:txBody>
          <a:bodyPr/>
          <a:lstStyle>
            <a:lvl1pPr>
              <a:defRPr>
                <a:solidFill>
                  <a:schemeClr val="tx1"/>
                </a:solidFill>
              </a:defRPr>
            </a:lvl1pPr>
          </a:lstStyle>
          <a:p>
            <a:r>
              <a:rPr lang="en-US"/>
              <a:t>UNCLASSIFIED</a:t>
            </a:r>
            <a:endParaRPr lang="en-US" dirty="0"/>
          </a:p>
        </p:txBody>
      </p:sp>
      <p:sp>
        <p:nvSpPr>
          <p:cNvPr id="11" name="Slide Number Placeholder 5"/>
          <p:cNvSpPr>
            <a:spLocks noGrp="1"/>
          </p:cNvSpPr>
          <p:nvPr>
            <p:ph type="sldNum" sz="quarter" idx="12"/>
          </p:nvPr>
        </p:nvSpPr>
        <p:spPr>
          <a:xfrm>
            <a:off x="6016752" y="6485864"/>
            <a:ext cx="2133600" cy="372139"/>
          </a:xfrm>
        </p:spPr>
        <p:txBody>
          <a:bodyPr/>
          <a:lstStyle>
            <a:lvl1pPr>
              <a:defRPr>
                <a:solidFill>
                  <a:schemeClr val="tx1"/>
                </a:solidFill>
              </a:defRPr>
            </a:lvl1pPr>
          </a:lstStyle>
          <a:p>
            <a:fld id="{22009E32-0316-A64C-BBE6-76331A90034E}" type="slidenum">
              <a:rPr lang="en-US" smtClean="0"/>
              <a:t>‹#›</a:t>
            </a:fld>
            <a:endParaRPr lang="en-US"/>
          </a:p>
        </p:txBody>
      </p:sp>
      <p:pic>
        <p:nvPicPr>
          <p:cNvPr id="12" name="Picture 11"/>
          <p:cNvPicPr>
            <a:picLocks noChangeAspect="1"/>
          </p:cNvPicPr>
          <p:nvPr userDrawn="1"/>
        </p:nvPicPr>
        <p:blipFill>
          <a:blip r:embed="rId5"/>
          <a:stretch>
            <a:fillRect/>
          </a:stretch>
        </p:blipFill>
        <p:spPr>
          <a:xfrm>
            <a:off x="7860329" y="5691924"/>
            <a:ext cx="578763" cy="759415"/>
          </a:xfrm>
          <a:prstGeom prst="rect">
            <a:avLst/>
          </a:prstGeom>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Bijan Kheirabadi, PhD, Physiologist, bijan.s.kheirabadi.civ@mail.mil</a:t>
            </a:r>
            <a:endParaRPr lang="en-US" dirty="0"/>
          </a:p>
        </p:txBody>
      </p:sp>
      <p:sp>
        <p:nvSpPr>
          <p:cNvPr id="5" name="Footer Placeholder 4"/>
          <p:cNvSpPr>
            <a:spLocks noGrp="1"/>
          </p:cNvSpPr>
          <p:nvPr>
            <p:ph type="ftr" sz="quarter" idx="11"/>
          </p:nvPr>
        </p:nvSpPr>
        <p:spPr/>
        <p:txBody>
          <a:bodyPr/>
          <a:lstStyle/>
          <a:p>
            <a:r>
              <a:rPr lang="en-US"/>
              <a:t>UNCLASSIFIED</a:t>
            </a:r>
            <a:endParaRPr lang="en-US" dirty="0"/>
          </a:p>
        </p:txBody>
      </p:sp>
      <p:sp>
        <p:nvSpPr>
          <p:cNvPr id="6" name="Slide Number Placeholder 5"/>
          <p:cNvSpPr>
            <a:spLocks noGrp="1"/>
          </p:cNvSpPr>
          <p:nvPr>
            <p:ph type="sldNum" sz="quarter" idx="12"/>
          </p:nvPr>
        </p:nvSpPr>
        <p:spPr/>
        <p:txBody>
          <a:bodyPr/>
          <a:lstStyle/>
          <a:p>
            <a:fld id="{22009E32-0316-A64C-BBE6-76331A90034E}" type="slidenum">
              <a:rPr lang="en-US" smtClean="0"/>
              <a:t>‹#›</a:t>
            </a:fld>
            <a:endParaRPr lang="en-US"/>
          </a:p>
        </p:txBody>
      </p:sp>
      <p:pic>
        <p:nvPicPr>
          <p:cNvPr id="7" name="Picture 6"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8" name="Picture 7"/>
          <p:cNvPicPr>
            <a:picLocks noChangeAspect="1"/>
          </p:cNvPicPr>
          <p:nvPr userDrawn="1"/>
        </p:nvPicPr>
        <p:blipFill>
          <a:blip r:embed="rId3"/>
          <a:stretch>
            <a:fillRect/>
          </a:stretch>
        </p:blipFill>
        <p:spPr>
          <a:xfrm>
            <a:off x="621506" y="82553"/>
            <a:ext cx="565785" cy="894715"/>
          </a:xfrm>
          <a:prstGeom prst="rect">
            <a:avLst/>
          </a:prstGeom>
        </p:spPr>
      </p:pic>
      <p:pic>
        <p:nvPicPr>
          <p:cNvPr id="9" name="Picture 8"/>
          <p:cNvPicPr>
            <a:picLocks noChangeAspect="1"/>
          </p:cNvPicPr>
          <p:nvPr userDrawn="1"/>
        </p:nvPicPr>
        <p:blipFill>
          <a:blip r:embed="rId4"/>
          <a:stretch>
            <a:fillRect/>
          </a:stretch>
        </p:blipFill>
        <p:spPr>
          <a:xfrm>
            <a:off x="90489" y="82550"/>
            <a:ext cx="531019" cy="895350"/>
          </a:xfrm>
          <a:prstGeom prst="rect">
            <a:avLst/>
          </a:prstGeom>
        </p:spPr>
      </p:pic>
      <p:pic>
        <p:nvPicPr>
          <p:cNvPr id="10" name="Picture 9"/>
          <p:cNvPicPr>
            <a:picLocks noChangeAspect="1"/>
          </p:cNvPicPr>
          <p:nvPr userDrawn="1"/>
        </p:nvPicPr>
        <p:blipFill>
          <a:blip r:embed="rId5"/>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3389350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Bijan S. Kheirabadi</a:t>
            </a:r>
            <a:endParaRPr lang="en-US" dirty="0"/>
          </a:p>
        </p:txBody>
      </p:sp>
      <p:sp>
        <p:nvSpPr>
          <p:cNvPr id="5" name="Footer Placeholder 4"/>
          <p:cNvSpPr>
            <a:spLocks noGrp="1"/>
          </p:cNvSpPr>
          <p:nvPr>
            <p:ph type="ftr" sz="quarter" idx="11"/>
          </p:nvPr>
        </p:nvSpPr>
        <p:spPr/>
        <p:txBody>
          <a:bodyPr/>
          <a:lstStyle/>
          <a:p>
            <a:r>
              <a:rPr lang="en-US"/>
              <a:t>UNCLASSIFIED</a:t>
            </a:r>
            <a:endParaRPr lang="en-US" dirty="0"/>
          </a:p>
        </p:txBody>
      </p:sp>
      <p:sp>
        <p:nvSpPr>
          <p:cNvPr id="6" name="Slide Number Placeholder 5"/>
          <p:cNvSpPr>
            <a:spLocks noGrp="1"/>
          </p:cNvSpPr>
          <p:nvPr>
            <p:ph type="sldNum" sz="quarter" idx="12"/>
          </p:nvPr>
        </p:nvSpPr>
        <p:spPr/>
        <p:txBody>
          <a:bodyPr/>
          <a:lstStyle/>
          <a:p>
            <a:r>
              <a:rPr lang="en-US"/>
              <a:t> of </a:t>
            </a:r>
            <a:endParaRPr lang="en-US" dirty="0"/>
          </a:p>
        </p:txBody>
      </p:sp>
    </p:spTree>
    <p:extLst>
      <p:ext uri="{BB962C8B-B14F-4D97-AF65-F5344CB8AC3E}">
        <p14:creationId xmlns:p14="http://schemas.microsoft.com/office/powerpoint/2010/main" val="3483161740"/>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Name, Title, Email</a:t>
            </a:r>
            <a:endParaRPr lang="en-US" dirty="0"/>
          </a:p>
        </p:txBody>
      </p:sp>
      <p:sp>
        <p:nvSpPr>
          <p:cNvPr id="6" name="Footer Placeholder 5"/>
          <p:cNvSpPr>
            <a:spLocks noGrp="1"/>
          </p:cNvSpPr>
          <p:nvPr>
            <p:ph type="ftr" sz="quarter" idx="11"/>
          </p:nvPr>
        </p:nvSpPr>
        <p:spPr/>
        <p:txBody>
          <a:bodyPr/>
          <a:lstStyle/>
          <a:p>
            <a:r>
              <a:rPr lang="en-US"/>
              <a:t>UNCLASSIFIED</a:t>
            </a:r>
            <a:endParaRPr lang="en-US" dirty="0"/>
          </a:p>
        </p:txBody>
      </p:sp>
      <p:sp>
        <p:nvSpPr>
          <p:cNvPr id="7" name="Slide Number Placeholder 6"/>
          <p:cNvSpPr>
            <a:spLocks noGrp="1"/>
          </p:cNvSpPr>
          <p:nvPr>
            <p:ph type="sldNum" sz="quarter" idx="12"/>
          </p:nvPr>
        </p:nvSpPr>
        <p:spPr/>
        <p:txBody>
          <a:bodyPr/>
          <a:lstStyle/>
          <a:p>
            <a:fld id="{22009E32-0316-A64C-BBE6-76331A90034E}" type="slidenum">
              <a:rPr lang="en-US" smtClean="0"/>
              <a:t>‹#›</a:t>
            </a:fld>
            <a:endParaRPr lang="en-US"/>
          </a:p>
        </p:txBody>
      </p:sp>
      <p:pic>
        <p:nvPicPr>
          <p:cNvPr id="8" name="Picture 7"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9" name="Picture 8"/>
          <p:cNvPicPr>
            <a:picLocks noChangeAspect="1"/>
          </p:cNvPicPr>
          <p:nvPr userDrawn="1"/>
        </p:nvPicPr>
        <p:blipFill>
          <a:blip r:embed="rId3"/>
          <a:stretch>
            <a:fillRect/>
          </a:stretch>
        </p:blipFill>
        <p:spPr>
          <a:xfrm>
            <a:off x="621506" y="82553"/>
            <a:ext cx="565785" cy="894715"/>
          </a:xfrm>
          <a:prstGeom prst="rect">
            <a:avLst/>
          </a:prstGeom>
        </p:spPr>
      </p:pic>
      <p:pic>
        <p:nvPicPr>
          <p:cNvPr id="10" name="Picture 9"/>
          <p:cNvPicPr>
            <a:picLocks noChangeAspect="1"/>
          </p:cNvPicPr>
          <p:nvPr userDrawn="1"/>
        </p:nvPicPr>
        <p:blipFill>
          <a:blip r:embed="rId4"/>
          <a:stretch>
            <a:fillRect/>
          </a:stretch>
        </p:blipFill>
        <p:spPr>
          <a:xfrm>
            <a:off x="90489" y="82550"/>
            <a:ext cx="531019" cy="895350"/>
          </a:xfrm>
          <a:prstGeom prst="rect">
            <a:avLst/>
          </a:prstGeom>
        </p:spPr>
      </p:pic>
      <p:pic>
        <p:nvPicPr>
          <p:cNvPr id="11" name="Picture 10"/>
          <p:cNvPicPr>
            <a:picLocks noChangeAspect="1"/>
          </p:cNvPicPr>
          <p:nvPr userDrawn="1"/>
        </p:nvPicPr>
        <p:blipFill>
          <a:blip r:embed="rId5"/>
          <a:stretch>
            <a:fillRect/>
          </a:stretch>
        </p:blipFill>
        <p:spPr>
          <a:xfrm>
            <a:off x="7860329" y="5691924"/>
            <a:ext cx="578763" cy="75941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4125524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Name, Title, Email</a:t>
            </a:r>
          </a:p>
        </p:txBody>
      </p:sp>
      <p:sp>
        <p:nvSpPr>
          <p:cNvPr id="8" name="Footer Placeholder 7"/>
          <p:cNvSpPr>
            <a:spLocks noGrp="1"/>
          </p:cNvSpPr>
          <p:nvPr>
            <p:ph type="ftr" sz="quarter" idx="11"/>
          </p:nvPr>
        </p:nvSpPr>
        <p:spPr/>
        <p:txBody>
          <a:bodyPr/>
          <a:lstStyle/>
          <a:p>
            <a:r>
              <a:rPr lang="en-US"/>
              <a:t>UNCLASSIFIED</a:t>
            </a:r>
          </a:p>
        </p:txBody>
      </p:sp>
      <p:sp>
        <p:nvSpPr>
          <p:cNvPr id="9" name="Slide Number Placeholder 8"/>
          <p:cNvSpPr>
            <a:spLocks noGrp="1"/>
          </p:cNvSpPr>
          <p:nvPr>
            <p:ph type="sldNum" sz="quarter" idx="12"/>
          </p:nvPr>
        </p:nvSpPr>
        <p:spPr/>
        <p:txBody>
          <a:bodyPr/>
          <a:lstStyle/>
          <a:p>
            <a:fld id="{22009E32-0316-A64C-BBE6-76331A90034E}" type="slidenum">
              <a:rPr lang="en-US" smtClean="0"/>
              <a:t>‹#›</a:t>
            </a:fld>
            <a:endParaRPr lang="en-US"/>
          </a:p>
        </p:txBody>
      </p:sp>
      <p:pic>
        <p:nvPicPr>
          <p:cNvPr id="10" name="Picture 9"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11" name="Picture 10"/>
          <p:cNvPicPr>
            <a:picLocks noChangeAspect="1"/>
          </p:cNvPicPr>
          <p:nvPr userDrawn="1"/>
        </p:nvPicPr>
        <p:blipFill>
          <a:blip r:embed="rId3"/>
          <a:stretch>
            <a:fillRect/>
          </a:stretch>
        </p:blipFill>
        <p:spPr>
          <a:xfrm>
            <a:off x="621506" y="82553"/>
            <a:ext cx="565785" cy="894715"/>
          </a:xfrm>
          <a:prstGeom prst="rect">
            <a:avLst/>
          </a:prstGeom>
        </p:spPr>
      </p:pic>
      <p:pic>
        <p:nvPicPr>
          <p:cNvPr id="12" name="Picture 11"/>
          <p:cNvPicPr>
            <a:picLocks noChangeAspect="1"/>
          </p:cNvPicPr>
          <p:nvPr userDrawn="1"/>
        </p:nvPicPr>
        <p:blipFill>
          <a:blip r:embed="rId4"/>
          <a:stretch>
            <a:fillRect/>
          </a:stretch>
        </p:blipFill>
        <p:spPr>
          <a:xfrm>
            <a:off x="90489" y="82550"/>
            <a:ext cx="531019" cy="895350"/>
          </a:xfrm>
          <a:prstGeom prst="rect">
            <a:avLst/>
          </a:prstGeom>
        </p:spPr>
      </p:pic>
      <p:pic>
        <p:nvPicPr>
          <p:cNvPr id="13" name="Picture 12"/>
          <p:cNvPicPr>
            <a:picLocks noChangeAspect="1"/>
          </p:cNvPicPr>
          <p:nvPr userDrawn="1"/>
        </p:nvPicPr>
        <p:blipFill>
          <a:blip r:embed="rId5"/>
          <a:stretch>
            <a:fillRect/>
          </a:stretch>
        </p:blipFill>
        <p:spPr>
          <a:xfrm>
            <a:off x="7860329" y="5691924"/>
            <a:ext cx="578763" cy="759415"/>
          </a:xfrm>
          <a:prstGeom prst="rect">
            <a:avLst/>
          </a:pr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112656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Name, Title, Email</a:t>
            </a:r>
            <a:endParaRPr lang="en-US" dirty="0"/>
          </a:p>
        </p:txBody>
      </p:sp>
      <p:sp>
        <p:nvSpPr>
          <p:cNvPr id="4" name="Footer Placeholder 3"/>
          <p:cNvSpPr>
            <a:spLocks noGrp="1"/>
          </p:cNvSpPr>
          <p:nvPr>
            <p:ph type="ftr" sz="quarter" idx="11"/>
          </p:nvPr>
        </p:nvSpPr>
        <p:spPr/>
        <p:txBody>
          <a:bodyPr/>
          <a:lstStyle/>
          <a:p>
            <a:r>
              <a:rPr lang="en-US"/>
              <a:t>UNCLASSIFIED</a:t>
            </a:r>
          </a:p>
        </p:txBody>
      </p:sp>
      <p:sp>
        <p:nvSpPr>
          <p:cNvPr id="5" name="Slide Number Placeholder 4"/>
          <p:cNvSpPr>
            <a:spLocks noGrp="1"/>
          </p:cNvSpPr>
          <p:nvPr>
            <p:ph type="sldNum" sz="quarter" idx="12"/>
          </p:nvPr>
        </p:nvSpPr>
        <p:spPr/>
        <p:txBody>
          <a:bodyPr/>
          <a:lstStyle/>
          <a:p>
            <a:fld id="{22009E32-0316-A64C-BBE6-76331A90034E}" type="slidenum">
              <a:rPr lang="en-US" smtClean="0"/>
              <a:t>‹#›</a:t>
            </a:fld>
            <a:endParaRPr lang="en-US"/>
          </a:p>
        </p:txBody>
      </p:sp>
      <p:pic>
        <p:nvPicPr>
          <p:cNvPr id="6" name="Picture 5"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7" name="Picture 6"/>
          <p:cNvPicPr>
            <a:picLocks noChangeAspect="1"/>
          </p:cNvPicPr>
          <p:nvPr userDrawn="1"/>
        </p:nvPicPr>
        <p:blipFill>
          <a:blip r:embed="rId3"/>
          <a:stretch>
            <a:fillRect/>
          </a:stretch>
        </p:blipFill>
        <p:spPr>
          <a:xfrm>
            <a:off x="621506" y="82553"/>
            <a:ext cx="565785" cy="894715"/>
          </a:xfrm>
          <a:prstGeom prst="rect">
            <a:avLst/>
          </a:prstGeom>
        </p:spPr>
      </p:pic>
      <p:pic>
        <p:nvPicPr>
          <p:cNvPr id="8" name="Picture 7"/>
          <p:cNvPicPr>
            <a:picLocks noChangeAspect="1"/>
          </p:cNvPicPr>
          <p:nvPr userDrawn="1"/>
        </p:nvPicPr>
        <p:blipFill>
          <a:blip r:embed="rId4"/>
          <a:stretch>
            <a:fillRect/>
          </a:stretch>
        </p:blipFill>
        <p:spPr>
          <a:xfrm>
            <a:off x="90489" y="82550"/>
            <a:ext cx="531019" cy="895350"/>
          </a:xfrm>
          <a:prstGeom prst="rect">
            <a:avLst/>
          </a:prstGeom>
        </p:spPr>
      </p:pic>
      <p:pic>
        <p:nvPicPr>
          <p:cNvPr id="9" name="Picture 8"/>
          <p:cNvPicPr>
            <a:picLocks noChangeAspect="1"/>
          </p:cNvPicPr>
          <p:nvPr userDrawn="1"/>
        </p:nvPicPr>
        <p:blipFill>
          <a:blip r:embed="rId5"/>
          <a:stretch>
            <a:fillRect/>
          </a:stretch>
        </p:blipFill>
        <p:spPr>
          <a:xfrm>
            <a:off x="7860329" y="5691924"/>
            <a:ext cx="578763" cy="759415"/>
          </a:xfrm>
          <a:prstGeom prst="rect">
            <a:avLst/>
          </a:prstGeom>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244522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Bijan S. Kheirabadi</a:t>
            </a:r>
            <a:endParaRPr lang="en-US" dirty="0"/>
          </a:p>
        </p:txBody>
      </p:sp>
      <p:sp>
        <p:nvSpPr>
          <p:cNvPr id="3" name="Footer Placeholder 2"/>
          <p:cNvSpPr>
            <a:spLocks noGrp="1"/>
          </p:cNvSpPr>
          <p:nvPr>
            <p:ph type="ftr" sz="quarter" idx="11"/>
          </p:nvPr>
        </p:nvSpPr>
        <p:spPr/>
        <p:txBody>
          <a:bodyPr/>
          <a:lstStyle/>
          <a:p>
            <a:r>
              <a:rPr lang="en-US"/>
              <a:t>UNCLASSIFIED</a:t>
            </a:r>
            <a:endParaRPr lang="en-US" dirty="0"/>
          </a:p>
        </p:txBody>
      </p:sp>
      <p:sp>
        <p:nvSpPr>
          <p:cNvPr id="4" name="Slide Number Placeholder 3"/>
          <p:cNvSpPr>
            <a:spLocks noGrp="1"/>
          </p:cNvSpPr>
          <p:nvPr>
            <p:ph type="sldNum" sz="quarter" idx="12"/>
          </p:nvPr>
        </p:nvSpPr>
        <p:spPr/>
        <p:txBody>
          <a:bodyPr/>
          <a:lstStyle/>
          <a:p>
            <a:r>
              <a:rPr lang="en-US"/>
              <a:t> of </a:t>
            </a:r>
            <a:endParaRPr lang="en-US" dirty="0"/>
          </a:p>
        </p:txBody>
      </p:sp>
    </p:spTree>
    <p:extLst>
      <p:ext uri="{BB962C8B-B14F-4D97-AF65-F5344CB8AC3E}">
        <p14:creationId xmlns:p14="http://schemas.microsoft.com/office/powerpoint/2010/main" val="4205663671"/>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Name, Title, Email</a:t>
            </a:r>
          </a:p>
        </p:txBody>
      </p:sp>
      <p:sp>
        <p:nvSpPr>
          <p:cNvPr id="6" name="Footer Placeholder 5"/>
          <p:cNvSpPr>
            <a:spLocks noGrp="1"/>
          </p:cNvSpPr>
          <p:nvPr>
            <p:ph type="ftr" sz="quarter" idx="11"/>
          </p:nvPr>
        </p:nvSpPr>
        <p:spPr/>
        <p:txBody>
          <a:bodyPr/>
          <a:lstStyle/>
          <a:p>
            <a:r>
              <a:rPr lang="en-US"/>
              <a:t>UNCLASSIFIED</a:t>
            </a:r>
          </a:p>
        </p:txBody>
      </p:sp>
      <p:sp>
        <p:nvSpPr>
          <p:cNvPr id="7" name="Slide Number Placeholder 6"/>
          <p:cNvSpPr>
            <a:spLocks noGrp="1"/>
          </p:cNvSpPr>
          <p:nvPr>
            <p:ph type="sldNum" sz="quarter" idx="12"/>
          </p:nvPr>
        </p:nvSpPr>
        <p:spPr/>
        <p:txBody>
          <a:bodyPr/>
          <a:lstStyle/>
          <a:p>
            <a:fld id="{22009E32-0316-A64C-BBE6-76331A90034E}" type="slidenum">
              <a:rPr lang="en-US" smtClean="0"/>
              <a:t>‹#›</a:t>
            </a:fld>
            <a:endParaRPr lang="en-US"/>
          </a:p>
        </p:txBody>
      </p:sp>
      <p:pic>
        <p:nvPicPr>
          <p:cNvPr id="8" name="Picture 7" descr="PPT_16x9_BackgroundArt_elittle_2.3-03"/>
          <p:cNvPicPr>
            <a:picLocks noChangeAspect="1"/>
          </p:cNvPicPr>
          <p:nvPr userDrawn="1"/>
        </p:nvPicPr>
        <p:blipFill>
          <a:blip r:embed="rId2"/>
          <a:stretch>
            <a:fillRect/>
          </a:stretch>
        </p:blipFill>
        <p:spPr>
          <a:xfrm>
            <a:off x="-12383" y="-3810"/>
            <a:ext cx="9168765" cy="6878320"/>
          </a:xfrm>
          <a:prstGeom prst="rect">
            <a:avLst/>
          </a:prstGeom>
        </p:spPr>
      </p:pic>
      <p:pic>
        <p:nvPicPr>
          <p:cNvPr id="9" name="Picture 8"/>
          <p:cNvPicPr>
            <a:picLocks noChangeAspect="1"/>
          </p:cNvPicPr>
          <p:nvPr userDrawn="1"/>
        </p:nvPicPr>
        <p:blipFill>
          <a:blip r:embed="rId3"/>
          <a:stretch>
            <a:fillRect/>
          </a:stretch>
        </p:blipFill>
        <p:spPr>
          <a:xfrm>
            <a:off x="621506" y="82553"/>
            <a:ext cx="565785" cy="894715"/>
          </a:xfrm>
          <a:prstGeom prst="rect">
            <a:avLst/>
          </a:prstGeom>
        </p:spPr>
      </p:pic>
      <p:pic>
        <p:nvPicPr>
          <p:cNvPr id="10" name="Picture 9"/>
          <p:cNvPicPr>
            <a:picLocks noChangeAspect="1"/>
          </p:cNvPicPr>
          <p:nvPr userDrawn="1"/>
        </p:nvPicPr>
        <p:blipFill>
          <a:blip r:embed="rId4"/>
          <a:stretch>
            <a:fillRect/>
          </a:stretch>
        </p:blipFill>
        <p:spPr>
          <a:xfrm>
            <a:off x="90489" y="82550"/>
            <a:ext cx="531019" cy="895350"/>
          </a:xfrm>
          <a:prstGeom prst="rect">
            <a:avLst/>
          </a:prstGeom>
        </p:spPr>
      </p:pic>
      <p:pic>
        <p:nvPicPr>
          <p:cNvPr id="11" name="Picture 10"/>
          <p:cNvPicPr>
            <a:picLocks noChangeAspect="1"/>
          </p:cNvPicPr>
          <p:nvPr userDrawn="1"/>
        </p:nvPicPr>
        <p:blipFill>
          <a:blip r:embed="rId5"/>
          <a:stretch>
            <a:fillRect/>
          </a:stretch>
        </p:blipFill>
        <p:spPr>
          <a:xfrm>
            <a:off x="7860329" y="5691924"/>
            <a:ext cx="578763" cy="759415"/>
          </a:xfrm>
          <a:prstGeom prst="rect">
            <a:avLst/>
          </a:pr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2939300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Bijan S. Kheirabadi</a:t>
            </a:r>
            <a:endParaRPr lang="en-US" dirty="0"/>
          </a:p>
        </p:txBody>
      </p:sp>
      <p:sp>
        <p:nvSpPr>
          <p:cNvPr id="6" name="Footer Placeholder 5"/>
          <p:cNvSpPr>
            <a:spLocks noGrp="1"/>
          </p:cNvSpPr>
          <p:nvPr>
            <p:ph type="ftr" sz="quarter" idx="11"/>
          </p:nvPr>
        </p:nvSpPr>
        <p:spPr/>
        <p:txBody>
          <a:bodyPr/>
          <a:lstStyle/>
          <a:p>
            <a:r>
              <a:rPr lang="en-US"/>
              <a:t>UNCLASSIFIED</a:t>
            </a:r>
            <a:endParaRPr lang="en-US" dirty="0"/>
          </a:p>
        </p:txBody>
      </p:sp>
      <p:sp>
        <p:nvSpPr>
          <p:cNvPr id="7" name="Slide Number Placeholder 6"/>
          <p:cNvSpPr>
            <a:spLocks noGrp="1"/>
          </p:cNvSpPr>
          <p:nvPr>
            <p:ph type="sldNum" sz="quarter" idx="12"/>
          </p:nvPr>
        </p:nvSpPr>
        <p:spPr/>
        <p:txBody>
          <a:bodyPr/>
          <a:lstStyle/>
          <a:p>
            <a:r>
              <a:rPr lang="en-US"/>
              <a:t> of </a:t>
            </a:r>
            <a:endParaRPr lang="en-US" dirty="0"/>
          </a:p>
        </p:txBody>
      </p:sp>
    </p:spTree>
    <p:extLst>
      <p:ext uri="{BB962C8B-B14F-4D97-AF65-F5344CB8AC3E}">
        <p14:creationId xmlns:p14="http://schemas.microsoft.com/office/powerpoint/2010/main" val="3115814518"/>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emf"/><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Bijan S. Kheirabadi</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UNCLASSIFIED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 of </a:t>
            </a:r>
            <a:endParaRPr lang="en-US" dirty="0"/>
          </a:p>
        </p:txBody>
      </p:sp>
      <p:pic>
        <p:nvPicPr>
          <p:cNvPr id="7" name="Picture 6" descr="PPT_16x9_BackgroundArt_elittle_2.3-03"/>
          <p:cNvPicPr>
            <a:picLocks noChangeAspect="1"/>
          </p:cNvPicPr>
          <p:nvPr userDrawn="1"/>
        </p:nvPicPr>
        <p:blipFill>
          <a:blip r:embed="rId20"/>
          <a:stretch>
            <a:fillRect/>
          </a:stretch>
        </p:blipFill>
        <p:spPr>
          <a:xfrm>
            <a:off x="-12383" y="-3810"/>
            <a:ext cx="9168765" cy="6878320"/>
          </a:xfrm>
          <a:prstGeom prst="rect">
            <a:avLst/>
          </a:prstGeom>
        </p:spPr>
      </p:pic>
      <p:pic>
        <p:nvPicPr>
          <p:cNvPr id="8" name="Picture 7"/>
          <p:cNvPicPr>
            <a:picLocks noChangeAspect="1"/>
          </p:cNvPicPr>
          <p:nvPr userDrawn="1"/>
        </p:nvPicPr>
        <p:blipFill>
          <a:blip r:embed="rId21"/>
          <a:stretch>
            <a:fillRect/>
          </a:stretch>
        </p:blipFill>
        <p:spPr>
          <a:xfrm>
            <a:off x="621506" y="82553"/>
            <a:ext cx="565785" cy="894715"/>
          </a:xfrm>
          <a:prstGeom prst="rect">
            <a:avLst/>
          </a:prstGeom>
        </p:spPr>
      </p:pic>
      <p:pic>
        <p:nvPicPr>
          <p:cNvPr id="9" name="Picture 8"/>
          <p:cNvPicPr>
            <a:picLocks noChangeAspect="1"/>
          </p:cNvPicPr>
          <p:nvPr userDrawn="1"/>
        </p:nvPicPr>
        <p:blipFill>
          <a:blip r:embed="rId22"/>
          <a:stretch>
            <a:fillRect/>
          </a:stretch>
        </p:blipFill>
        <p:spPr>
          <a:xfrm>
            <a:off x="90489" y="82550"/>
            <a:ext cx="531019" cy="895350"/>
          </a:xfrm>
          <a:prstGeom prst="rect">
            <a:avLst/>
          </a:prstGeom>
        </p:spPr>
      </p:pic>
      <p:pic>
        <p:nvPicPr>
          <p:cNvPr id="10" name="Picture 9"/>
          <p:cNvPicPr>
            <a:picLocks noChangeAspect="1"/>
          </p:cNvPicPr>
          <p:nvPr userDrawn="1"/>
        </p:nvPicPr>
        <p:blipFill>
          <a:blip r:embed="rId23"/>
          <a:stretch>
            <a:fillRect/>
          </a:stretch>
        </p:blipFill>
        <p:spPr>
          <a:xfrm>
            <a:off x="7860329" y="5691924"/>
            <a:ext cx="578763" cy="759415"/>
          </a:xfrm>
          <a:prstGeom prst="rect">
            <a:avLst/>
          </a:prstGeom>
        </p:spPr>
      </p:pic>
      <p:pic>
        <p:nvPicPr>
          <p:cNvPr id="11" name="Picture 10"/>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455078" y="5691923"/>
            <a:ext cx="577979" cy="759415"/>
          </a:xfrm>
          <a:prstGeom prst="rect">
            <a:avLst/>
          </a:prstGeom>
        </p:spPr>
      </p:pic>
    </p:spTree>
    <p:extLst>
      <p:ext uri="{BB962C8B-B14F-4D97-AF65-F5344CB8AC3E}">
        <p14:creationId xmlns:p14="http://schemas.microsoft.com/office/powerpoint/2010/main" val="19712956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1" r:id="rId15"/>
    <p:sldLayoutId id="2147483649" r:id="rId16"/>
    <p:sldLayoutId id="2147483654" r:id="rId17"/>
    <p:sldLayoutId id="2147483657" r:id="rId18"/>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0.jp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2.emf"/><Relationship Id="rId5" Type="http://schemas.openxmlformats.org/officeDocument/2006/relationships/package" Target="../embeddings/Microsoft_Word_Document1.docx"/><Relationship Id="rId4" Type="http://schemas.openxmlformats.org/officeDocument/2006/relationships/image" Target="../media/image31.emf"/><Relationship Id="rId9" Type="http://schemas.openxmlformats.org/officeDocument/2006/relationships/package" Target="../embeddings/Microsoft_Word_Document3.docx"/></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706886" y="506104"/>
            <a:ext cx="6962552" cy="420830"/>
          </a:xfrm>
        </p:spPr>
        <p:txBody>
          <a:bodyPr>
            <a:noAutofit/>
          </a:bodyPr>
          <a:lstStyle/>
          <a:p>
            <a:pPr algn="ctr"/>
            <a:r>
              <a:rPr lang="en-US" sz="2400" dirty="0">
                <a:latin typeface="Arial" panose="020B0604020202020204" pitchFamily="34" charset="0"/>
                <a:cs typeface="Arial" panose="020B0604020202020204" pitchFamily="34" charset="0"/>
              </a:rPr>
              <a:t>Updates in Topical Hemostatic Agent Research </a:t>
            </a:r>
          </a:p>
        </p:txBody>
      </p:sp>
      <p:sp>
        <p:nvSpPr>
          <p:cNvPr id="8" name="Subtitle 7"/>
          <p:cNvSpPr>
            <a:spLocks noGrp="1"/>
          </p:cNvSpPr>
          <p:nvPr>
            <p:ph type="subTitle" idx="1"/>
          </p:nvPr>
        </p:nvSpPr>
        <p:spPr>
          <a:xfrm>
            <a:off x="2653684" y="1308900"/>
            <a:ext cx="4145264" cy="306602"/>
          </a:xfrm>
        </p:spPr>
        <p:txBody>
          <a:bodyPr>
            <a:normAutofit fontScale="70000" lnSpcReduction="20000"/>
          </a:bodyPr>
          <a:lstStyle/>
          <a:p>
            <a:r>
              <a:rPr lang="en-US" b="1" dirty="0"/>
              <a:t>Bijan S. Kheirabadi, PhD</a:t>
            </a:r>
          </a:p>
        </p:txBody>
      </p:sp>
      <p:sp>
        <p:nvSpPr>
          <p:cNvPr id="5" name="Footer Placeholder 4"/>
          <p:cNvSpPr>
            <a:spLocks noGrp="1"/>
          </p:cNvSpPr>
          <p:nvPr>
            <p:ph type="ftr" sz="quarter" idx="11"/>
          </p:nvPr>
        </p:nvSpPr>
        <p:spPr>
          <a:xfrm>
            <a:off x="4145520" y="5147398"/>
            <a:ext cx="852964" cy="210416"/>
          </a:xfrm>
        </p:spPr>
        <p:txBody>
          <a:bodyPr/>
          <a:lstStyle/>
          <a:p>
            <a:r>
              <a:rPr lang="en-US" dirty="0"/>
              <a:t>UNCLASSIFIED</a:t>
            </a:r>
          </a:p>
        </p:txBody>
      </p:sp>
      <p:sp>
        <p:nvSpPr>
          <p:cNvPr id="9" name="Subtitle 2"/>
          <p:cNvSpPr txBox="1"/>
          <p:nvPr/>
        </p:nvSpPr>
        <p:spPr>
          <a:xfrm>
            <a:off x="2606060" y="1623340"/>
            <a:ext cx="4145264" cy="418697"/>
          </a:xfrm>
          <a:prstGeom prst="rect">
            <a:avLst/>
          </a:prstGeom>
        </p:spPr>
        <p:txBody>
          <a:bodyPr vert="horz" lIns="51435" tIns="25718" rIns="51435" bIns="25718" rtlCol="0">
            <a:normAutofit/>
          </a:bodyPr>
          <a:lstStyle>
            <a:lvl1pPr marL="342900" indent="-342900" algn="l" defTabSz="457200" rtl="0" eaLnBrk="1" latinLnBrk="0" hangingPunct="1">
              <a:spcBef>
                <a:spcPct val="20000"/>
              </a:spcBef>
              <a:buFont typeface="Lucida Grande"/>
              <a:buChar char="»"/>
              <a:defRPr sz="2400" kern="1200">
                <a:solidFill>
                  <a:srgbClr val="67151F"/>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Lucida Grande"/>
              <a:buChar char="»"/>
              <a:defRPr sz="2000" kern="1200">
                <a:solidFill>
                  <a:srgbClr val="67151F"/>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Lucida Grande"/>
              <a:buChar char="»"/>
              <a:defRPr sz="1800" kern="1200">
                <a:solidFill>
                  <a:srgbClr val="67151F"/>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Lucida Grande"/>
              <a:buChar char="»"/>
              <a:defRPr sz="1600" kern="1200">
                <a:solidFill>
                  <a:srgbClr val="67151F"/>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Lucida Grande"/>
              <a:buChar char="»"/>
              <a:defRPr sz="1600" i="1" kern="1200">
                <a:solidFill>
                  <a:srgbClr val="67151F"/>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ctr">
              <a:buNone/>
            </a:pPr>
            <a:r>
              <a:rPr lang="en-US" sz="1050" b="1" dirty="0">
                <a:solidFill>
                  <a:schemeClr val="tx1"/>
                </a:solidFill>
              </a:rPr>
              <a:t>2019 RDCR Symposium</a:t>
            </a:r>
          </a:p>
          <a:p>
            <a:pPr marL="0" indent="0" algn="ctr">
              <a:buNone/>
            </a:pPr>
            <a:r>
              <a:rPr lang="en-US" sz="1050" b="1" dirty="0">
                <a:solidFill>
                  <a:schemeClr val="tx1"/>
                </a:solidFill>
              </a:rPr>
              <a:t>June 23-26  2019, Bergen, Norway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9164" y="302858"/>
            <a:ext cx="5508247" cy="590108"/>
          </a:xfrm>
        </p:spPr>
        <p:txBody>
          <a:bodyPr>
            <a:noAutofit/>
          </a:bodyPr>
          <a:lstStyle/>
          <a:p>
            <a:pPr algn="ctr"/>
            <a:r>
              <a:rPr lang="en-US" altLang="en-US" sz="2100" dirty="0">
                <a:latin typeface="Arial" panose="020B0604020202020204" pitchFamily="34" charset="0"/>
                <a:cs typeface="Arial" panose="020B0604020202020204" pitchFamily="34" charset="0"/>
              </a:rPr>
              <a:t>Classification of Topical Hemostatic Agents </a:t>
            </a:r>
            <a:br>
              <a:rPr lang="en-US" alt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2700" y="943298"/>
            <a:ext cx="9053466" cy="2486187"/>
          </a:xfrm>
        </p:spPr>
        <p:txBody>
          <a:bodyPr>
            <a:noAutofit/>
          </a:bodyPr>
          <a:lstStyle/>
          <a:p>
            <a:pPr marL="0" indent="0">
              <a:buNone/>
            </a:pPr>
            <a:r>
              <a:rPr lang="en-US" altLang="en-US" sz="1500" b="1" dirty="0">
                <a:solidFill>
                  <a:srgbClr val="FF0000"/>
                </a:solidFill>
                <a:latin typeface="Arial" panose="020B0604020202020204" pitchFamily="34" charset="0"/>
                <a:cs typeface="Arial" panose="020B0604020202020204" pitchFamily="34" charset="0"/>
              </a:rPr>
              <a:t>   </a:t>
            </a:r>
          </a:p>
          <a:p>
            <a:pPr marL="0" indent="0">
              <a:buNone/>
            </a:pPr>
            <a:r>
              <a:rPr lang="en-US" altLang="en-US" sz="1600" dirty="0">
                <a:solidFill>
                  <a:srgbClr val="FF0000"/>
                </a:solidFill>
                <a:latin typeface="Arial" panose="020B0604020202020204" pitchFamily="34" charset="0"/>
                <a:cs typeface="Arial" panose="020B0604020202020204" pitchFamily="34" charset="0"/>
              </a:rPr>
              <a:t>         </a:t>
            </a:r>
            <a:r>
              <a:rPr lang="en-US" altLang="en-US" sz="1600" dirty="0">
                <a:solidFill>
                  <a:srgbClr val="3333FF"/>
                </a:solidFill>
                <a:latin typeface="Arial" panose="020B0604020202020204" pitchFamily="34" charset="0"/>
                <a:cs typeface="Arial" panose="020B0604020202020204" pitchFamily="34" charset="0"/>
              </a:rPr>
              <a:t>2. Synthetic Tissue Sealant (absorbable): </a:t>
            </a:r>
          </a:p>
          <a:p>
            <a:pPr marL="0" indent="0">
              <a:buNone/>
            </a:pPr>
            <a:r>
              <a:rPr lang="en-US" altLang="en-US" sz="1500" dirty="0">
                <a:latin typeface="Arial" panose="020B0604020202020204" pitchFamily="34" charset="0"/>
                <a:cs typeface="Arial" panose="020B0604020202020204" pitchFamily="34" charset="0"/>
              </a:rPr>
              <a:t>	-consisted of PEG polymers </a:t>
            </a:r>
          </a:p>
          <a:p>
            <a:pPr marL="0" indent="0">
              <a:buNone/>
            </a:pPr>
            <a:r>
              <a:rPr lang="en-US" altLang="en-US" sz="1500" dirty="0">
                <a:latin typeface="Arial" panose="020B0604020202020204" pitchFamily="34" charset="0"/>
                <a:cs typeface="Arial" panose="020B0604020202020204" pitchFamily="34" charset="0"/>
              </a:rPr>
              <a:t>         	</a:t>
            </a:r>
            <a:r>
              <a:rPr lang="en-US" altLang="en-US" sz="1500" dirty="0">
                <a:solidFill>
                  <a:srgbClr val="3333FF"/>
                </a:solidFill>
                <a:latin typeface="Arial" panose="020B0604020202020204" pitchFamily="34" charset="0"/>
                <a:cs typeface="Arial" panose="020B0604020202020204" pitchFamily="34" charset="0"/>
              </a:rPr>
              <a:t>- Liquid form</a:t>
            </a:r>
            <a:r>
              <a:rPr lang="en-US" altLang="en-US" sz="1500" dirty="0">
                <a:latin typeface="Arial" panose="020B0604020202020204" pitchFamily="34" charset="0"/>
                <a:cs typeface="Arial" panose="020B0604020202020204" pitchFamily="34" charset="0"/>
              </a:rPr>
              <a:t>: </a:t>
            </a:r>
            <a:r>
              <a:rPr lang="en-US" altLang="en-US" sz="1500" dirty="0" err="1">
                <a:solidFill>
                  <a:srgbClr val="FF0000"/>
                </a:solidFill>
                <a:latin typeface="Arial" panose="020B0604020202020204" pitchFamily="34" charset="0"/>
                <a:cs typeface="Arial" panose="020B0604020202020204" pitchFamily="34" charset="0"/>
              </a:rPr>
              <a:t>CoSeal</a:t>
            </a:r>
            <a:r>
              <a:rPr lang="en-US" altLang="en-US" sz="1500" dirty="0">
                <a:solidFill>
                  <a:srgbClr val="FF0000"/>
                </a:solidFill>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(two PEGs, form hydrogel sealant cross links with protein 				 bonding with tissue, control bleeding in vascular/aortic surgeries)</a:t>
            </a:r>
          </a:p>
          <a:p>
            <a:pPr marL="0" indent="0">
              <a:buNone/>
            </a:pPr>
            <a:r>
              <a:rPr lang="en-US" altLang="en-US" sz="1500" dirty="0">
                <a:latin typeface="Arial" panose="020B0604020202020204" pitchFamily="34" charset="0"/>
                <a:cs typeface="Arial" panose="020B0604020202020204" pitchFamily="34" charset="0"/>
              </a:rPr>
              <a:t>	 	    </a:t>
            </a:r>
            <a:r>
              <a:rPr lang="en-US" altLang="en-US" sz="1500" dirty="0">
                <a:solidFill>
                  <a:srgbClr val="FF0000"/>
                </a:solidFill>
                <a:latin typeface="Arial" panose="020B0604020202020204" pitchFamily="34" charset="0"/>
                <a:cs typeface="Arial" panose="020B0604020202020204" pitchFamily="34" charset="0"/>
              </a:rPr>
              <a:t> </a:t>
            </a:r>
            <a:r>
              <a:rPr lang="en-US" altLang="en-US" sz="1500" dirty="0" err="1">
                <a:solidFill>
                  <a:srgbClr val="FF0000"/>
                </a:solidFill>
                <a:latin typeface="Arial" panose="020B0604020202020204" pitchFamily="34" charset="0"/>
                <a:cs typeface="Arial" panose="020B0604020202020204" pitchFamily="34" charset="0"/>
              </a:rPr>
              <a:t>DuraSeal</a:t>
            </a:r>
            <a:r>
              <a:rPr lang="en-US" altLang="en-US" sz="1500" dirty="0">
                <a:solidFill>
                  <a:srgbClr val="FF0000"/>
                </a:solidFill>
                <a:latin typeface="Arial" panose="020B0604020202020204" pitchFamily="34" charset="0"/>
                <a:cs typeface="Arial" panose="020B0604020202020204" pitchFamily="34" charset="0"/>
              </a:rPr>
              <a:t> </a:t>
            </a:r>
            <a:r>
              <a:rPr lang="en-US" altLang="en-US" sz="1500" dirty="0">
                <a:latin typeface="Arial" panose="020B0604020202020204" pitchFamily="34" charset="0"/>
                <a:cs typeface="Arial" panose="020B0604020202020204" pitchFamily="34" charset="0"/>
              </a:rPr>
              <a:t>(PEG ester+ </a:t>
            </a:r>
            <a:r>
              <a:rPr lang="en-US" altLang="en-US" sz="1500" dirty="0" err="1">
                <a:latin typeface="Arial" panose="020B0604020202020204" pitchFamily="34" charset="0"/>
                <a:cs typeface="Arial" panose="020B0604020202020204" pitchFamily="34" charset="0"/>
              </a:rPr>
              <a:t>antrilysine</a:t>
            </a:r>
            <a:r>
              <a:rPr lang="en-US" altLang="en-US" sz="1500" dirty="0">
                <a:latin typeface="Arial" panose="020B0604020202020204" pitchFamily="34" charset="0"/>
                <a:cs typeface="Arial" panose="020B0604020202020204" pitchFamily="34" charset="0"/>
              </a:rPr>
              <a:t> amine, forms hydrogel sealing tissue, used in				     neurosurgery)</a:t>
            </a:r>
          </a:p>
          <a:p>
            <a:pPr marL="0" indent="0">
              <a:buNone/>
            </a:pPr>
            <a:r>
              <a:rPr lang="en-US" altLang="en-US" sz="1500" dirty="0">
                <a:latin typeface="Arial" panose="020B0604020202020204" pitchFamily="34" charset="0"/>
                <a:cs typeface="Arial" panose="020B0604020202020204" pitchFamily="34" charset="0"/>
              </a:rPr>
              <a:t>	</a:t>
            </a:r>
          </a:p>
          <a:p>
            <a:pPr marL="0" indent="0">
              <a:buNone/>
            </a:pPr>
            <a:endParaRPr lang="en-US" altLang="en-US" sz="1500" dirty="0">
              <a:latin typeface="Arial" panose="020B0604020202020204" pitchFamily="34" charset="0"/>
              <a:cs typeface="Arial" panose="020B0604020202020204" pitchFamily="34" charset="0"/>
            </a:endParaRPr>
          </a:p>
          <a:p>
            <a:pPr marL="0" indent="0">
              <a:buNone/>
            </a:pPr>
            <a:endParaRPr lang="en-US" altLang="en-US" sz="1500" dirty="0">
              <a:latin typeface="Arial" panose="020B0604020202020204" pitchFamily="34" charset="0"/>
              <a:cs typeface="Arial" panose="020B0604020202020204" pitchFamily="34" charset="0"/>
            </a:endParaRPr>
          </a:p>
          <a:p>
            <a:pPr marL="0" indent="0">
              <a:buNone/>
            </a:pPr>
            <a:endParaRPr lang="en-US" altLang="en-US" sz="1500" dirty="0">
              <a:latin typeface="Arial" panose="020B0604020202020204" pitchFamily="34" charset="0"/>
              <a:cs typeface="Arial" panose="020B0604020202020204" pitchFamily="34" charset="0"/>
            </a:endParaRPr>
          </a:p>
          <a:p>
            <a:pPr marL="0" indent="0">
              <a:buNone/>
            </a:pPr>
            <a:r>
              <a:rPr lang="en-US" altLang="en-US" sz="1500" dirty="0">
                <a:latin typeface="Arial" panose="020B0604020202020204" pitchFamily="34" charset="0"/>
                <a:cs typeface="Arial" panose="020B0604020202020204" pitchFamily="34" charset="0"/>
              </a:rPr>
              <a:t>               </a:t>
            </a:r>
            <a:r>
              <a:rPr lang="en-US" altLang="en-US" sz="1500" dirty="0">
                <a:solidFill>
                  <a:srgbClr val="3333FF"/>
                </a:solidFill>
                <a:latin typeface="Arial" panose="020B0604020202020204" pitchFamily="34" charset="0"/>
                <a:cs typeface="Arial" panose="020B0604020202020204" pitchFamily="34" charset="0"/>
              </a:rPr>
              <a:t>-  Dry Dressing</a:t>
            </a:r>
            <a:r>
              <a:rPr lang="en-US" altLang="en-US" sz="1500" dirty="0">
                <a:latin typeface="Arial" panose="020B0604020202020204" pitchFamily="34" charset="0"/>
                <a:cs typeface="Arial" panose="020B0604020202020204" pitchFamily="34" charset="0"/>
              </a:rPr>
              <a:t>: </a:t>
            </a:r>
            <a:r>
              <a:rPr lang="en-US" altLang="en-US" sz="1500" dirty="0" err="1">
                <a:solidFill>
                  <a:srgbClr val="FF0000"/>
                </a:solidFill>
                <a:latin typeface="Arial" panose="020B0604020202020204" pitchFamily="34" charset="0"/>
                <a:cs typeface="Arial" panose="020B0604020202020204" pitchFamily="34" charset="0"/>
              </a:rPr>
              <a:t>HemoPatch</a:t>
            </a:r>
            <a:r>
              <a:rPr lang="en-US" altLang="en-US" sz="1500" dirty="0">
                <a:latin typeface="Arial" panose="020B0604020202020204" pitchFamily="34" charset="0"/>
                <a:cs typeface="Arial" panose="020B0604020202020204" pitchFamily="34" charset="0"/>
              </a:rPr>
              <a:t> ( NHS-PEG on collagen flee ) </a:t>
            </a:r>
          </a:p>
          <a:p>
            <a:pPr marL="0" indent="0">
              <a:buNone/>
            </a:pPr>
            <a:r>
              <a:rPr lang="en-US" sz="1500" dirty="0">
                <a:latin typeface="Arial" panose="020B0604020202020204" pitchFamily="34" charset="0"/>
                <a:cs typeface="Arial" panose="020B0604020202020204" pitchFamily="34" charset="0"/>
              </a:rPr>
              <a:t>                                         </a:t>
            </a:r>
            <a:r>
              <a:rPr lang="en-US" sz="1500" dirty="0">
                <a:solidFill>
                  <a:srgbClr val="FF0000"/>
                </a:solidFill>
                <a:latin typeface="Arial" panose="020B0604020202020204" pitchFamily="34" charset="0"/>
                <a:cs typeface="Arial" panose="020B0604020202020204" pitchFamily="34" charset="0"/>
              </a:rPr>
              <a:t>Veriset Patch </a:t>
            </a:r>
            <a:r>
              <a:rPr lang="en-US" sz="1500" dirty="0">
                <a:latin typeface="Arial" panose="020B0604020202020204" pitchFamily="34" charset="0"/>
                <a:cs typeface="Arial" panose="020B0604020202020204" pitchFamily="34" charset="0"/>
              </a:rPr>
              <a:t>(NHS-PEG on oxidized cellulose)</a:t>
            </a:r>
          </a:p>
        </p:txBody>
      </p:sp>
      <p:sp>
        <p:nvSpPr>
          <p:cNvPr id="4" name="Date Placeholder 3"/>
          <p:cNvSpPr>
            <a:spLocks noGrp="1"/>
          </p:cNvSpPr>
          <p:nvPr>
            <p:ph type="dt" sz="half" idx="10"/>
          </p:nvPr>
        </p:nvSpPr>
        <p:spPr>
          <a:xfrm>
            <a:off x="660816" y="6356351"/>
            <a:ext cx="2057400" cy="365125"/>
          </a:xfrm>
        </p:spPr>
        <p:txBody>
          <a:bodyPr/>
          <a:lstStyle/>
          <a:p>
            <a:r>
              <a:rPr lang="en-US" dirty="0"/>
              <a:t>Name, Title, Email</a:t>
            </a:r>
          </a:p>
        </p:txBody>
      </p:sp>
      <p:sp>
        <p:nvSpPr>
          <p:cNvPr id="5" name="Footer Placeholder 4"/>
          <p:cNvSpPr>
            <a:spLocks noGrp="1"/>
          </p:cNvSpPr>
          <p:nvPr>
            <p:ph type="ftr" sz="quarter" idx="11"/>
          </p:nvPr>
        </p:nvSpPr>
        <p:spPr>
          <a:xfrm>
            <a:off x="3061116" y="6356351"/>
            <a:ext cx="3086100" cy="365125"/>
          </a:xfrm>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10</a:t>
            </a:fld>
            <a:endParaRPr lang="en-US" dirty="0"/>
          </a:p>
        </p:txBody>
      </p:sp>
      <p:pic>
        <p:nvPicPr>
          <p:cNvPr id="7" name="Picture 6"/>
          <p:cNvPicPr>
            <a:picLocks noChangeAspect="1"/>
          </p:cNvPicPr>
          <p:nvPr/>
        </p:nvPicPr>
        <p:blipFill>
          <a:blip r:embed="rId2"/>
          <a:stretch>
            <a:fillRect/>
          </a:stretch>
        </p:blipFill>
        <p:spPr>
          <a:xfrm>
            <a:off x="2610634" y="2953230"/>
            <a:ext cx="1750853" cy="1356969"/>
          </a:xfrm>
          <a:prstGeom prst="rect">
            <a:avLst/>
          </a:prstGeom>
        </p:spPr>
      </p:pic>
      <p:pic>
        <p:nvPicPr>
          <p:cNvPr id="8" name="Picture 7"/>
          <p:cNvPicPr>
            <a:picLocks noChangeAspect="1"/>
          </p:cNvPicPr>
          <p:nvPr/>
        </p:nvPicPr>
        <p:blipFill>
          <a:blip r:embed="rId3"/>
          <a:stretch>
            <a:fillRect/>
          </a:stretch>
        </p:blipFill>
        <p:spPr>
          <a:xfrm>
            <a:off x="5543550" y="3004646"/>
            <a:ext cx="1981861" cy="1293978"/>
          </a:xfrm>
          <a:prstGeom prst="rect">
            <a:avLst/>
          </a:prstGeom>
        </p:spPr>
      </p:pic>
      <p:sp>
        <p:nvSpPr>
          <p:cNvPr id="10" name="TextBox 9"/>
          <p:cNvSpPr txBox="1"/>
          <p:nvPr/>
        </p:nvSpPr>
        <p:spPr>
          <a:xfrm>
            <a:off x="2610634" y="4007017"/>
            <a:ext cx="705642" cy="276999"/>
          </a:xfrm>
          <a:prstGeom prst="rect">
            <a:avLst/>
          </a:prstGeom>
          <a:noFill/>
        </p:spPr>
        <p:txBody>
          <a:bodyPr wrap="none" rtlCol="0">
            <a:spAutoFit/>
          </a:bodyPr>
          <a:lstStyle/>
          <a:p>
            <a:r>
              <a:rPr lang="en-US" sz="1200" b="1" dirty="0" err="1">
                <a:latin typeface="Arial" panose="020B0604020202020204" pitchFamily="34" charset="0"/>
                <a:cs typeface="Arial" panose="020B0604020202020204" pitchFamily="34" charset="0"/>
              </a:rPr>
              <a:t>CoSeal</a:t>
            </a:r>
            <a:endParaRPr lang="en-US" sz="1200" b="1" dirty="0">
              <a:latin typeface="Arial" panose="020B0604020202020204" pitchFamily="34" charset="0"/>
              <a:cs typeface="Arial" panose="020B0604020202020204" pitchFamily="34" charset="0"/>
            </a:endParaRPr>
          </a:p>
        </p:txBody>
      </p:sp>
      <p:sp>
        <p:nvSpPr>
          <p:cNvPr id="11" name="TextBox 10"/>
          <p:cNvSpPr txBox="1"/>
          <p:nvPr/>
        </p:nvSpPr>
        <p:spPr>
          <a:xfrm>
            <a:off x="5560446" y="4027709"/>
            <a:ext cx="859531" cy="276999"/>
          </a:xfrm>
          <a:prstGeom prst="rect">
            <a:avLst/>
          </a:prstGeom>
          <a:noFill/>
        </p:spPr>
        <p:txBody>
          <a:bodyPr wrap="none" rtlCol="0">
            <a:spAutoFit/>
          </a:bodyPr>
          <a:lstStyle/>
          <a:p>
            <a:r>
              <a:rPr lang="en-US" sz="1200" b="1" dirty="0" err="1">
                <a:latin typeface="Arial" panose="020B0604020202020204" pitchFamily="34" charset="0"/>
                <a:cs typeface="Arial" panose="020B0604020202020204" pitchFamily="34" charset="0"/>
              </a:rPr>
              <a:t>DuroSeal</a:t>
            </a:r>
            <a:endParaRPr lang="en-US" sz="12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9473" y="5014567"/>
            <a:ext cx="1755688" cy="145610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6142" y="4995480"/>
            <a:ext cx="1908962" cy="1442172"/>
          </a:xfrm>
          <a:prstGeom prst="rect">
            <a:avLst/>
          </a:prstGeom>
        </p:spPr>
      </p:pic>
      <p:sp>
        <p:nvSpPr>
          <p:cNvPr id="14" name="TextBox 13"/>
          <p:cNvSpPr txBox="1"/>
          <p:nvPr/>
        </p:nvSpPr>
        <p:spPr>
          <a:xfrm>
            <a:off x="2808443" y="6470672"/>
            <a:ext cx="1873156" cy="300082"/>
          </a:xfrm>
          <a:prstGeom prst="rect">
            <a:avLst/>
          </a:prstGeom>
          <a:noFill/>
        </p:spPr>
        <p:txBody>
          <a:bodyPr wrap="square" rtlCol="0">
            <a:spAutoFit/>
          </a:bodyPr>
          <a:lstStyle/>
          <a:p>
            <a:r>
              <a:rPr lang="en-US" sz="1350" b="1" dirty="0"/>
              <a:t>Hemopatch</a:t>
            </a:r>
          </a:p>
        </p:txBody>
      </p:sp>
      <p:sp>
        <p:nvSpPr>
          <p:cNvPr id="15" name="TextBox 14"/>
          <p:cNvSpPr txBox="1"/>
          <p:nvPr/>
        </p:nvSpPr>
        <p:spPr>
          <a:xfrm>
            <a:off x="6074132" y="6426350"/>
            <a:ext cx="1873156" cy="300082"/>
          </a:xfrm>
          <a:prstGeom prst="rect">
            <a:avLst/>
          </a:prstGeom>
          <a:noFill/>
        </p:spPr>
        <p:txBody>
          <a:bodyPr wrap="square" rtlCol="0">
            <a:spAutoFit/>
          </a:bodyPr>
          <a:lstStyle/>
          <a:p>
            <a:r>
              <a:rPr lang="en-US" sz="1350" b="1" dirty="0"/>
              <a:t>Veriset patch</a:t>
            </a:r>
          </a:p>
        </p:txBody>
      </p:sp>
    </p:spTree>
    <p:extLst>
      <p:ext uri="{BB962C8B-B14F-4D97-AF65-F5344CB8AC3E}">
        <p14:creationId xmlns:p14="http://schemas.microsoft.com/office/powerpoint/2010/main" val="217856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100" dirty="0">
                <a:solidFill>
                  <a:srgbClr val="333C33"/>
                </a:solidFill>
                <a:latin typeface="Arial" panose="020B0604020202020204" pitchFamily="34" charset="0"/>
                <a:cs typeface="Arial" panose="020B0604020202020204" pitchFamily="34" charset="0"/>
              </a:rPr>
              <a:t>Synthetic Sealant Chemical Reaction </a:t>
            </a:r>
          </a:p>
        </p:txBody>
      </p:sp>
      <p:sp>
        <p:nvSpPr>
          <p:cNvPr id="25" name="TextBox 24"/>
          <p:cNvSpPr txBox="1"/>
          <p:nvPr/>
        </p:nvSpPr>
        <p:spPr>
          <a:xfrm>
            <a:off x="1430037" y="5296575"/>
            <a:ext cx="5321265" cy="276999"/>
          </a:xfrm>
          <a:prstGeom prst="rect">
            <a:avLst/>
          </a:prstGeom>
          <a:noFill/>
        </p:spPr>
        <p:txBody>
          <a:bodyPr wrap="none" rtlCol="0">
            <a:spAutoFit/>
          </a:bodyPr>
          <a:lstStyle/>
          <a:p>
            <a:r>
              <a:rPr lang="en-US" sz="1200" dirty="0"/>
              <a:t>Lewis KM, </a:t>
            </a:r>
            <a:r>
              <a:rPr lang="en-US" sz="1200" dirty="0" err="1"/>
              <a:t>Kuntze</a:t>
            </a:r>
            <a:r>
              <a:rPr lang="en-US" sz="1200" dirty="0"/>
              <a:t> CE, </a:t>
            </a:r>
            <a:r>
              <a:rPr lang="en-US" sz="1200" dirty="0" err="1"/>
              <a:t>Gulle</a:t>
            </a:r>
            <a:r>
              <a:rPr lang="en-US" sz="1200" dirty="0"/>
              <a:t> H. Medical devices: Evidence and Research 2019;9: 1-9</a:t>
            </a:r>
          </a:p>
        </p:txBody>
      </p:sp>
      <p:grpSp>
        <p:nvGrpSpPr>
          <p:cNvPr id="31" name="Group 30"/>
          <p:cNvGrpSpPr/>
          <p:nvPr/>
        </p:nvGrpSpPr>
        <p:grpSpPr>
          <a:xfrm>
            <a:off x="1456801" y="1756793"/>
            <a:ext cx="6456471" cy="3290412"/>
            <a:chOff x="1942400" y="1375381"/>
            <a:chExt cx="8255175" cy="4060914"/>
          </a:xfrm>
        </p:grpSpPr>
        <p:grpSp>
          <p:nvGrpSpPr>
            <p:cNvPr id="2" name="Group 1"/>
            <p:cNvGrpSpPr/>
            <p:nvPr/>
          </p:nvGrpSpPr>
          <p:grpSpPr>
            <a:xfrm>
              <a:off x="1942400" y="1375381"/>
              <a:ext cx="7335222" cy="4060914"/>
              <a:chOff x="2751532" y="1488116"/>
              <a:chExt cx="6493494" cy="3107970"/>
            </a:xfrm>
          </p:grpSpPr>
          <p:pic>
            <p:nvPicPr>
              <p:cNvPr id="10" name="Picture 9"/>
              <p:cNvPicPr>
                <a:picLocks noChangeAspect="1"/>
              </p:cNvPicPr>
              <p:nvPr/>
            </p:nvPicPr>
            <p:blipFill>
              <a:blip r:embed="rId2"/>
              <a:stretch>
                <a:fillRect/>
              </a:stretch>
            </p:blipFill>
            <p:spPr>
              <a:xfrm>
                <a:off x="5475757" y="2261914"/>
                <a:ext cx="3202886" cy="2334172"/>
              </a:xfrm>
              <a:prstGeom prst="rect">
                <a:avLst/>
              </a:prstGeom>
            </p:spPr>
          </p:pic>
          <p:pic>
            <p:nvPicPr>
              <p:cNvPr id="12" name="Picture 11"/>
              <p:cNvPicPr>
                <a:picLocks noChangeAspect="1"/>
              </p:cNvPicPr>
              <p:nvPr/>
            </p:nvPicPr>
            <p:blipFill>
              <a:blip r:embed="rId3"/>
              <a:stretch>
                <a:fillRect/>
              </a:stretch>
            </p:blipFill>
            <p:spPr>
              <a:xfrm>
                <a:off x="2751532" y="2529630"/>
                <a:ext cx="2675829" cy="1522286"/>
              </a:xfrm>
              <a:prstGeom prst="rect">
                <a:avLst/>
              </a:prstGeom>
            </p:spPr>
          </p:pic>
          <p:grpSp>
            <p:nvGrpSpPr>
              <p:cNvPr id="14" name="Group 13"/>
              <p:cNvGrpSpPr/>
              <p:nvPr/>
            </p:nvGrpSpPr>
            <p:grpSpPr>
              <a:xfrm>
                <a:off x="3282100" y="1488116"/>
                <a:ext cx="1508695" cy="814586"/>
                <a:chOff x="776900" y="1232930"/>
                <a:chExt cx="1508695" cy="814586"/>
              </a:xfrm>
            </p:grpSpPr>
            <p:sp>
              <p:nvSpPr>
                <p:cNvPr id="15" name="TextBox 14"/>
                <p:cNvSpPr txBox="1"/>
                <p:nvPr/>
              </p:nvSpPr>
              <p:spPr>
                <a:xfrm>
                  <a:off x="1190620" y="1510932"/>
                  <a:ext cx="693134" cy="261640"/>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PEG</a:t>
                  </a:r>
                </a:p>
              </p:txBody>
            </p:sp>
            <p:cxnSp>
              <p:nvCxnSpPr>
                <p:cNvPr id="16" name="Straight Connector 15"/>
                <p:cNvCxnSpPr/>
                <p:nvPr/>
              </p:nvCxnSpPr>
              <p:spPr>
                <a:xfrm flipV="1">
                  <a:off x="1601015" y="1424767"/>
                  <a:ext cx="206520" cy="1163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1116419" y="1424766"/>
                  <a:ext cx="170121" cy="10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16419" y="1669132"/>
                  <a:ext cx="196588" cy="138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531089" y="1669132"/>
                  <a:ext cx="276446" cy="13840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710070" y="1232930"/>
                  <a:ext cx="575525" cy="26164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NHS</a:t>
                  </a:r>
                </a:p>
              </p:txBody>
            </p:sp>
            <p:sp>
              <p:nvSpPr>
                <p:cNvPr id="21" name="TextBox 20"/>
                <p:cNvSpPr txBox="1"/>
                <p:nvPr/>
              </p:nvSpPr>
              <p:spPr>
                <a:xfrm>
                  <a:off x="855823" y="1785876"/>
                  <a:ext cx="575525" cy="26164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NHS</a:t>
                  </a:r>
                </a:p>
              </p:txBody>
            </p:sp>
            <p:sp>
              <p:nvSpPr>
                <p:cNvPr id="22" name="TextBox 21"/>
                <p:cNvSpPr txBox="1"/>
                <p:nvPr/>
              </p:nvSpPr>
              <p:spPr>
                <a:xfrm>
                  <a:off x="776900" y="1275550"/>
                  <a:ext cx="575525" cy="26164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NHS</a:t>
                  </a:r>
                </a:p>
              </p:txBody>
            </p:sp>
            <p:sp>
              <p:nvSpPr>
                <p:cNvPr id="23" name="TextBox 22"/>
                <p:cNvSpPr txBox="1"/>
                <p:nvPr/>
              </p:nvSpPr>
              <p:spPr>
                <a:xfrm>
                  <a:off x="1612747" y="1763631"/>
                  <a:ext cx="575525" cy="26164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NHS</a:t>
                  </a:r>
                </a:p>
              </p:txBody>
            </p:sp>
          </p:grpSp>
          <p:sp>
            <p:nvSpPr>
              <p:cNvPr id="24" name="TextBox 23"/>
              <p:cNvSpPr txBox="1"/>
              <p:nvPr/>
            </p:nvSpPr>
            <p:spPr>
              <a:xfrm>
                <a:off x="5131442" y="1807735"/>
                <a:ext cx="4113584" cy="261640"/>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NHS= N-</a:t>
                </a:r>
                <a:r>
                  <a:rPr lang="en-US" sz="1200" dirty="0" err="1">
                    <a:latin typeface="Arial" panose="020B0604020202020204" pitchFamily="34" charset="0"/>
                    <a:cs typeface="Arial" panose="020B0604020202020204" pitchFamily="34" charset="0"/>
                  </a:rPr>
                  <a:t>hydroxylsuccinimide</a:t>
                </a:r>
                <a:r>
                  <a:rPr lang="en-US" sz="1200" dirty="0">
                    <a:latin typeface="Arial" panose="020B0604020202020204" pitchFamily="34" charset="0"/>
                    <a:cs typeface="Arial" panose="020B0604020202020204" pitchFamily="34" charset="0"/>
                  </a:rPr>
                  <a:t> protein reactive PEG</a:t>
                </a:r>
              </a:p>
            </p:txBody>
          </p:sp>
        </p:grpSp>
        <p:cxnSp>
          <p:nvCxnSpPr>
            <p:cNvPr id="6" name="Straight Arrow Connector 5"/>
            <p:cNvCxnSpPr/>
            <p:nvPr/>
          </p:nvCxnSpPr>
          <p:spPr>
            <a:xfrm flipH="1">
              <a:off x="7921440" y="3933173"/>
              <a:ext cx="521103" cy="26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7240045" y="3933173"/>
              <a:ext cx="1202498" cy="263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438622" y="3730756"/>
              <a:ext cx="1758953" cy="341863"/>
            </a:xfrm>
            <a:prstGeom prst="rect">
              <a:avLst/>
            </a:prstGeom>
            <a:noFill/>
          </p:spPr>
          <p:txBody>
            <a:bodyPr wrap="none" rtlCol="0">
              <a:spAutoFit/>
            </a:bodyPr>
            <a:lstStyle/>
            <a:p>
              <a:r>
                <a:rPr lang="en-US" sz="1200" dirty="0">
                  <a:latin typeface="Arial" panose="020B0604020202020204" pitchFamily="34" charset="0"/>
                  <a:cs typeface="Arial" panose="020B0604020202020204" pitchFamily="34" charset="0"/>
                </a:rPr>
                <a:t>Covalent bonding</a:t>
              </a:r>
            </a:p>
          </p:txBody>
        </p:sp>
      </p:grpSp>
      <p:sp>
        <p:nvSpPr>
          <p:cNvPr id="3" name="TextBox 2"/>
          <p:cNvSpPr txBox="1"/>
          <p:nvPr/>
        </p:nvSpPr>
        <p:spPr>
          <a:xfrm>
            <a:off x="1884723" y="4550224"/>
            <a:ext cx="1021433" cy="276999"/>
          </a:xfrm>
          <a:prstGeom prst="rect">
            <a:avLst/>
          </a:prstGeom>
          <a:noFill/>
        </p:spPr>
        <p:txBody>
          <a:bodyPr wrap="none" rtlCol="0">
            <a:spAutoFit/>
          </a:bodyPr>
          <a:lstStyle/>
          <a:p>
            <a:r>
              <a:rPr lang="en-US" sz="1200" b="1" dirty="0">
                <a:latin typeface="Arial" panose="020B0604020202020204" pitchFamily="34" charset="0"/>
                <a:cs typeface="Arial" panose="020B0604020202020204" pitchFamily="34" charset="0"/>
              </a:rPr>
              <a:t>Hemopatch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05528" y="157266"/>
            <a:ext cx="7111358" cy="1300356"/>
          </a:xfrm>
          <a:prstGeom prst="rect">
            <a:avLst/>
          </a:prstGeom>
        </p:spPr>
        <p:txBody>
          <a:bodyPr vert="horz" wrap="square" lIns="0" tIns="0" rIns="0" bIns="0" rtlCol="0">
            <a:spAutoFit/>
          </a:bodyPr>
          <a:lstStyle/>
          <a:p>
            <a:pPr marL="8764" marR="72743">
              <a:lnSpc>
                <a:spcPct val="150000"/>
              </a:lnSpc>
            </a:pPr>
            <a:r>
              <a:rPr sz="1400" spc="-41" dirty="0">
                <a:solidFill>
                  <a:srgbClr val="231F20"/>
                </a:solidFill>
                <a:latin typeface="Arial"/>
                <a:cs typeface="Arial"/>
              </a:rPr>
              <a:t>A </a:t>
            </a:r>
            <a:r>
              <a:rPr sz="1400" dirty="0">
                <a:solidFill>
                  <a:srgbClr val="231F20"/>
                </a:solidFill>
                <a:latin typeface="Arial"/>
                <a:cs typeface="Arial"/>
              </a:rPr>
              <a:t>multicentre, randomized </a:t>
            </a:r>
            <a:r>
              <a:rPr sz="1400" spc="-7" dirty="0">
                <a:solidFill>
                  <a:srgbClr val="231F20"/>
                </a:solidFill>
                <a:latin typeface="Arial"/>
                <a:cs typeface="Arial"/>
              </a:rPr>
              <a:t>clinical </a:t>
            </a:r>
            <a:r>
              <a:rPr sz="1400" spc="-3" dirty="0">
                <a:solidFill>
                  <a:srgbClr val="231F20"/>
                </a:solidFill>
                <a:latin typeface="Arial"/>
                <a:cs typeface="Arial"/>
              </a:rPr>
              <a:t>trial </a:t>
            </a:r>
            <a:r>
              <a:rPr sz="1400" dirty="0">
                <a:solidFill>
                  <a:srgbClr val="231F20"/>
                </a:solidFill>
                <a:latin typeface="Arial"/>
                <a:cs typeface="Arial"/>
              </a:rPr>
              <a:t>comparing </a:t>
            </a:r>
            <a:r>
              <a:rPr sz="1400" spc="3" dirty="0">
                <a:solidFill>
                  <a:srgbClr val="231F20"/>
                </a:solidFill>
                <a:latin typeface="Arial"/>
                <a:cs typeface="Arial"/>
              </a:rPr>
              <a:t>the </a:t>
            </a:r>
            <a:r>
              <a:rPr sz="1400" spc="-14" dirty="0">
                <a:solidFill>
                  <a:srgbClr val="231F20"/>
                </a:solidFill>
                <a:latin typeface="Arial"/>
                <a:cs typeface="Arial"/>
              </a:rPr>
              <a:t>Veriset™  </a:t>
            </a:r>
            <a:r>
              <a:rPr sz="1400" spc="3" dirty="0">
                <a:solidFill>
                  <a:srgbClr val="231F20"/>
                </a:solidFill>
                <a:latin typeface="Arial"/>
                <a:cs typeface="Arial"/>
              </a:rPr>
              <a:t>haemostatic patch </a:t>
            </a:r>
            <a:r>
              <a:rPr sz="1400" dirty="0">
                <a:solidFill>
                  <a:srgbClr val="231F20"/>
                </a:solidFill>
                <a:latin typeface="Arial"/>
                <a:cs typeface="Arial"/>
              </a:rPr>
              <a:t>with </a:t>
            </a:r>
            <a:r>
              <a:rPr sz="1400" spc="-14" dirty="0">
                <a:solidFill>
                  <a:srgbClr val="231F20"/>
                </a:solidFill>
                <a:latin typeface="Arial"/>
                <a:cs typeface="Arial"/>
              </a:rPr>
              <a:t>fibrin </a:t>
            </a:r>
            <a:r>
              <a:rPr sz="1400" dirty="0">
                <a:solidFill>
                  <a:srgbClr val="231F20"/>
                </a:solidFill>
                <a:latin typeface="Arial"/>
                <a:cs typeface="Arial"/>
              </a:rPr>
              <a:t>sealant </a:t>
            </a:r>
            <a:r>
              <a:rPr sz="1400" spc="-3" dirty="0">
                <a:solidFill>
                  <a:srgbClr val="231F20"/>
                </a:solidFill>
                <a:latin typeface="Arial"/>
                <a:cs typeface="Arial"/>
              </a:rPr>
              <a:t>for </a:t>
            </a:r>
            <a:r>
              <a:rPr sz="1400" spc="3" dirty="0">
                <a:solidFill>
                  <a:srgbClr val="231F20"/>
                </a:solidFill>
                <a:latin typeface="Arial"/>
                <a:cs typeface="Arial"/>
              </a:rPr>
              <a:t>the </a:t>
            </a:r>
            <a:r>
              <a:rPr sz="1400" spc="7" dirty="0">
                <a:solidFill>
                  <a:srgbClr val="231F20"/>
                </a:solidFill>
                <a:latin typeface="Arial"/>
                <a:cs typeface="Arial"/>
              </a:rPr>
              <a:t>management </a:t>
            </a:r>
            <a:r>
              <a:rPr sz="1400" spc="-3" dirty="0">
                <a:solidFill>
                  <a:srgbClr val="231F20"/>
                </a:solidFill>
                <a:latin typeface="Arial"/>
                <a:cs typeface="Arial"/>
              </a:rPr>
              <a:t>of  </a:t>
            </a:r>
            <a:r>
              <a:rPr sz="1400" spc="-7" dirty="0">
                <a:solidFill>
                  <a:srgbClr val="231F20"/>
                </a:solidFill>
                <a:latin typeface="Arial"/>
                <a:cs typeface="Arial"/>
              </a:rPr>
              <a:t>bleeding </a:t>
            </a:r>
            <a:r>
              <a:rPr sz="1400" spc="-14" dirty="0">
                <a:solidFill>
                  <a:srgbClr val="231F20"/>
                </a:solidFill>
                <a:latin typeface="Arial"/>
                <a:cs typeface="Arial"/>
              </a:rPr>
              <a:t>during </a:t>
            </a:r>
            <a:r>
              <a:rPr sz="1400" spc="3" dirty="0">
                <a:solidFill>
                  <a:srgbClr val="231F20"/>
                </a:solidFill>
                <a:latin typeface="Arial"/>
                <a:cs typeface="Arial"/>
              </a:rPr>
              <a:t>hepatic</a:t>
            </a:r>
            <a:r>
              <a:rPr sz="1400" spc="169" dirty="0">
                <a:solidFill>
                  <a:srgbClr val="231F20"/>
                </a:solidFill>
                <a:latin typeface="Arial"/>
                <a:cs typeface="Arial"/>
              </a:rPr>
              <a:t> </a:t>
            </a:r>
            <a:r>
              <a:rPr sz="1400" spc="-10" dirty="0">
                <a:solidFill>
                  <a:srgbClr val="231F20"/>
                </a:solidFill>
                <a:latin typeface="Arial"/>
                <a:cs typeface="Arial"/>
              </a:rPr>
              <a:t>surgery</a:t>
            </a:r>
            <a:endParaRPr lang="en-US" sz="1400" spc="-10" dirty="0">
              <a:solidFill>
                <a:srgbClr val="231F20"/>
              </a:solidFill>
              <a:latin typeface="Arial"/>
              <a:cs typeface="Arial"/>
            </a:endParaRPr>
          </a:p>
          <a:p>
            <a:pPr marL="8764" marR="72743">
              <a:lnSpc>
                <a:spcPct val="150000"/>
              </a:lnSpc>
            </a:pPr>
            <a:endParaRPr sz="1400" dirty="0">
              <a:latin typeface="Arial"/>
              <a:cs typeface="Arial"/>
            </a:endParaRPr>
          </a:p>
          <a:p>
            <a:pPr marL="8764" marR="3506">
              <a:lnSpc>
                <a:spcPct val="150000"/>
              </a:lnSpc>
              <a:spcBef>
                <a:spcPts val="638"/>
              </a:spcBef>
            </a:pPr>
            <a:r>
              <a:rPr sz="1100" dirty="0">
                <a:solidFill>
                  <a:srgbClr val="231F20"/>
                </a:solidFill>
                <a:latin typeface="Arial"/>
                <a:cs typeface="Arial"/>
              </a:rPr>
              <a:t>Robert </a:t>
            </a:r>
            <a:r>
              <a:rPr sz="1100" spc="-3" dirty="0">
                <a:solidFill>
                  <a:srgbClr val="231F20"/>
                </a:solidFill>
                <a:latin typeface="Arial"/>
                <a:cs typeface="Arial"/>
              </a:rPr>
              <a:t>Öllinger</a:t>
            </a:r>
            <a:r>
              <a:rPr sz="1100" spc="-5" baseline="30303" dirty="0">
                <a:solidFill>
                  <a:srgbClr val="231F20"/>
                </a:solidFill>
                <a:latin typeface="Arial"/>
                <a:cs typeface="Arial"/>
              </a:rPr>
              <a:t>1</a:t>
            </a:r>
            <a:r>
              <a:rPr sz="1100" spc="-3" dirty="0">
                <a:solidFill>
                  <a:srgbClr val="231F20"/>
                </a:solidFill>
                <a:latin typeface="Arial"/>
                <a:cs typeface="Arial"/>
              </a:rPr>
              <a:t>, </a:t>
            </a:r>
            <a:r>
              <a:rPr sz="1100" spc="-7" dirty="0">
                <a:solidFill>
                  <a:srgbClr val="231F20"/>
                </a:solidFill>
                <a:latin typeface="Arial"/>
                <a:cs typeface="Arial"/>
              </a:rPr>
              <a:t>Andre </a:t>
            </a:r>
            <a:r>
              <a:rPr sz="1100" spc="-3" dirty="0">
                <a:solidFill>
                  <a:srgbClr val="231F20"/>
                </a:solidFill>
                <a:latin typeface="Arial"/>
                <a:cs typeface="Arial"/>
              </a:rPr>
              <a:t>L. </a:t>
            </a:r>
            <a:r>
              <a:rPr sz="1100" dirty="0">
                <a:solidFill>
                  <a:srgbClr val="231F20"/>
                </a:solidFill>
                <a:latin typeface="Arial"/>
                <a:cs typeface="Arial"/>
              </a:rPr>
              <a:t>Mihaljevic</a:t>
            </a:r>
            <a:r>
              <a:rPr sz="1100" baseline="30303" dirty="0">
                <a:solidFill>
                  <a:srgbClr val="231F20"/>
                </a:solidFill>
                <a:latin typeface="Arial"/>
                <a:cs typeface="Arial"/>
              </a:rPr>
              <a:t>2</a:t>
            </a:r>
            <a:r>
              <a:rPr sz="1100" dirty="0">
                <a:solidFill>
                  <a:srgbClr val="231F20"/>
                </a:solidFill>
                <a:latin typeface="Arial"/>
                <a:cs typeface="Arial"/>
              </a:rPr>
              <a:t>, </a:t>
            </a:r>
            <a:r>
              <a:rPr sz="1100" spc="3" dirty="0">
                <a:solidFill>
                  <a:srgbClr val="231F20"/>
                </a:solidFill>
                <a:latin typeface="Arial"/>
                <a:cs typeface="Arial"/>
              </a:rPr>
              <a:t>Christoph </a:t>
            </a:r>
            <a:r>
              <a:rPr sz="1100" dirty="0">
                <a:solidFill>
                  <a:srgbClr val="231F20"/>
                </a:solidFill>
                <a:latin typeface="Arial"/>
                <a:cs typeface="Arial"/>
              </a:rPr>
              <a:t>Schuhmacher</a:t>
            </a:r>
            <a:r>
              <a:rPr sz="1100" baseline="30303" dirty="0">
                <a:solidFill>
                  <a:srgbClr val="231F20"/>
                </a:solidFill>
                <a:latin typeface="Arial"/>
                <a:cs typeface="Arial"/>
              </a:rPr>
              <a:t>2</a:t>
            </a:r>
            <a:r>
              <a:rPr sz="1100" dirty="0">
                <a:solidFill>
                  <a:srgbClr val="231F20"/>
                </a:solidFill>
                <a:latin typeface="Arial"/>
                <a:cs typeface="Arial"/>
              </a:rPr>
              <a:t>, </a:t>
            </a:r>
            <a:r>
              <a:rPr sz="1100" spc="-3" dirty="0">
                <a:solidFill>
                  <a:srgbClr val="231F20"/>
                </a:solidFill>
                <a:latin typeface="Arial"/>
                <a:cs typeface="Arial"/>
              </a:rPr>
              <a:t>Hüseyin </a:t>
            </a:r>
            <a:r>
              <a:rPr sz="1100" dirty="0">
                <a:solidFill>
                  <a:srgbClr val="231F20"/>
                </a:solidFill>
                <a:latin typeface="Arial"/>
                <a:cs typeface="Arial"/>
              </a:rPr>
              <a:t>Bektas</a:t>
            </a:r>
            <a:r>
              <a:rPr sz="1100" baseline="30303" dirty="0">
                <a:solidFill>
                  <a:srgbClr val="231F20"/>
                </a:solidFill>
                <a:latin typeface="Arial"/>
                <a:cs typeface="Arial"/>
              </a:rPr>
              <a:t>3</a:t>
            </a:r>
            <a:r>
              <a:rPr sz="1100" dirty="0">
                <a:solidFill>
                  <a:srgbClr val="231F20"/>
                </a:solidFill>
                <a:latin typeface="Arial"/>
                <a:cs typeface="Arial"/>
              </a:rPr>
              <a:t>, </a:t>
            </a:r>
            <a:r>
              <a:rPr sz="1100" spc="-7" dirty="0">
                <a:solidFill>
                  <a:srgbClr val="231F20"/>
                </a:solidFill>
                <a:latin typeface="Arial"/>
                <a:cs typeface="Arial"/>
              </a:rPr>
              <a:t>Florian Vondran</a:t>
            </a:r>
            <a:r>
              <a:rPr sz="1100" spc="-10" baseline="30303" dirty="0">
                <a:solidFill>
                  <a:srgbClr val="231F20"/>
                </a:solidFill>
                <a:latin typeface="Arial"/>
                <a:cs typeface="Arial"/>
              </a:rPr>
              <a:t>3</a:t>
            </a:r>
            <a:r>
              <a:rPr sz="1100" spc="-7" dirty="0">
                <a:solidFill>
                  <a:srgbClr val="231F20"/>
                </a:solidFill>
                <a:latin typeface="Arial"/>
                <a:cs typeface="Arial"/>
              </a:rPr>
              <a:t>,</a:t>
            </a:r>
            <a:r>
              <a:rPr lang="en-US" sz="1100" spc="-7" dirty="0">
                <a:solidFill>
                  <a:srgbClr val="231F20"/>
                </a:solidFill>
                <a:latin typeface="Arial"/>
                <a:cs typeface="Arial"/>
              </a:rPr>
              <a:t> et al.</a:t>
            </a:r>
            <a:r>
              <a:rPr sz="1100" spc="-7" dirty="0">
                <a:solidFill>
                  <a:srgbClr val="231F20"/>
                </a:solidFill>
                <a:latin typeface="Arial"/>
                <a:cs typeface="Arial"/>
              </a:rPr>
              <a:t> </a:t>
            </a:r>
            <a:endParaRPr sz="1100" baseline="30303" dirty="0">
              <a:latin typeface="Arial"/>
              <a:cs typeface="Arial"/>
            </a:endParaRPr>
          </a:p>
        </p:txBody>
      </p:sp>
      <p:sp>
        <p:nvSpPr>
          <p:cNvPr id="3" name="object 2"/>
          <p:cNvSpPr txBox="1"/>
          <p:nvPr/>
        </p:nvSpPr>
        <p:spPr>
          <a:xfrm>
            <a:off x="1522174" y="1954724"/>
            <a:ext cx="6678067" cy="386709"/>
          </a:xfrm>
          <a:prstGeom prst="rect">
            <a:avLst/>
          </a:prstGeom>
        </p:spPr>
        <p:txBody>
          <a:bodyPr vert="horz" wrap="square" lIns="0" tIns="0" rIns="0" bIns="0" rtlCol="0">
            <a:spAutoFit/>
          </a:bodyPr>
          <a:lstStyle/>
          <a:p>
            <a:pPr marL="8764"/>
            <a:r>
              <a:rPr sz="1242" spc="3" dirty="0">
                <a:solidFill>
                  <a:srgbClr val="231F20"/>
                </a:solidFill>
                <a:latin typeface="Arial"/>
                <a:cs typeface="Arial"/>
              </a:rPr>
              <a:t>Post </a:t>
            </a:r>
            <a:r>
              <a:rPr sz="1242" spc="7" dirty="0">
                <a:solidFill>
                  <a:srgbClr val="231F20"/>
                </a:solidFill>
                <a:latin typeface="Arial"/>
                <a:cs typeface="Arial"/>
              </a:rPr>
              <a:t>hoc </a:t>
            </a:r>
            <a:r>
              <a:rPr sz="1242" spc="-3" dirty="0">
                <a:solidFill>
                  <a:srgbClr val="231F20"/>
                </a:solidFill>
                <a:latin typeface="Arial"/>
                <a:cs typeface="Arial"/>
              </a:rPr>
              <a:t>analysis </a:t>
            </a:r>
            <a:r>
              <a:rPr sz="1242" spc="7" dirty="0">
                <a:solidFill>
                  <a:srgbClr val="231F20"/>
                </a:solidFill>
                <a:latin typeface="Arial"/>
                <a:cs typeface="Arial"/>
              </a:rPr>
              <a:t>of </a:t>
            </a:r>
            <a:r>
              <a:rPr sz="1242" spc="3" dirty="0">
                <a:solidFill>
                  <a:srgbClr val="231F20"/>
                </a:solidFill>
                <a:latin typeface="Arial"/>
                <a:cs typeface="Arial"/>
              </a:rPr>
              <a:t>time </a:t>
            </a:r>
            <a:r>
              <a:rPr sz="1242" spc="14" dirty="0">
                <a:solidFill>
                  <a:srgbClr val="231F20"/>
                </a:solidFill>
                <a:latin typeface="Arial"/>
                <a:cs typeface="Arial"/>
              </a:rPr>
              <a:t>to </a:t>
            </a:r>
            <a:r>
              <a:rPr sz="1242" dirty="0">
                <a:solidFill>
                  <a:srgbClr val="231F20"/>
                </a:solidFill>
                <a:latin typeface="Arial"/>
                <a:cs typeface="Arial"/>
              </a:rPr>
              <a:t>haemostasis based </a:t>
            </a:r>
            <a:r>
              <a:rPr sz="1242" spc="3" dirty="0">
                <a:solidFill>
                  <a:srgbClr val="231F20"/>
                </a:solidFill>
                <a:latin typeface="Arial"/>
                <a:cs typeface="Arial"/>
              </a:rPr>
              <a:t>on </a:t>
            </a:r>
            <a:r>
              <a:rPr sz="1242" dirty="0">
                <a:solidFill>
                  <a:srgbClr val="231F20"/>
                </a:solidFill>
                <a:latin typeface="Arial"/>
                <a:cs typeface="Arial"/>
              </a:rPr>
              <a:t>bleeding </a:t>
            </a:r>
            <a:r>
              <a:rPr sz="1242" spc="-3" dirty="0">
                <a:solidFill>
                  <a:srgbClr val="231F20"/>
                </a:solidFill>
                <a:latin typeface="Arial"/>
                <a:cs typeface="Arial"/>
              </a:rPr>
              <a:t>severity </a:t>
            </a:r>
            <a:r>
              <a:rPr sz="1242" dirty="0">
                <a:solidFill>
                  <a:srgbClr val="231F20"/>
                </a:solidFill>
                <a:latin typeface="Arial"/>
                <a:cs typeface="Arial"/>
              </a:rPr>
              <a:t>and</a:t>
            </a:r>
            <a:r>
              <a:rPr lang="en-US" sz="1242" dirty="0">
                <a:solidFill>
                  <a:srgbClr val="231F20"/>
                </a:solidFill>
                <a:latin typeface="Arial"/>
                <a:cs typeface="Arial"/>
              </a:rPr>
              <a:t> wound</a:t>
            </a:r>
            <a:r>
              <a:rPr sz="1242" dirty="0">
                <a:solidFill>
                  <a:srgbClr val="231F20"/>
                </a:solidFill>
                <a:latin typeface="Arial"/>
                <a:cs typeface="Arial"/>
              </a:rPr>
              <a:t> </a:t>
            </a:r>
            <a:r>
              <a:rPr sz="1242" spc="-14" dirty="0">
                <a:solidFill>
                  <a:srgbClr val="231F20"/>
                </a:solidFill>
                <a:latin typeface="Arial"/>
                <a:cs typeface="Arial"/>
              </a:rPr>
              <a:t>area</a:t>
            </a:r>
            <a:endParaRPr sz="1242" dirty="0">
              <a:latin typeface="Arial"/>
              <a:cs typeface="Arial"/>
            </a:endParaRPr>
          </a:p>
          <a:p>
            <a:pPr marL="43383">
              <a:spcBef>
                <a:spcPts val="248"/>
              </a:spcBef>
              <a:tabLst>
                <a:tab pos="1186682" algn="l"/>
              </a:tabLst>
            </a:pPr>
            <a:r>
              <a:rPr sz="1104" b="1" dirty="0">
                <a:solidFill>
                  <a:srgbClr val="231F20"/>
                </a:solidFill>
                <a:latin typeface="Arial"/>
                <a:cs typeface="Arial"/>
              </a:rPr>
              <a:t>Stratification</a:t>
            </a:r>
            <a:r>
              <a:rPr sz="1104" b="1" spc="35" dirty="0">
                <a:solidFill>
                  <a:srgbClr val="231F20"/>
                </a:solidFill>
                <a:latin typeface="Arial"/>
                <a:cs typeface="Arial"/>
              </a:rPr>
              <a:t> </a:t>
            </a:r>
            <a:r>
              <a:rPr sz="1104" b="1" spc="-3" dirty="0">
                <a:solidFill>
                  <a:srgbClr val="231F20"/>
                </a:solidFill>
                <a:latin typeface="Arial"/>
                <a:cs typeface="Arial"/>
              </a:rPr>
              <a:t>variable</a:t>
            </a:r>
            <a:r>
              <a:rPr sz="1104" b="1" spc="-5" baseline="30864" dirty="0">
                <a:solidFill>
                  <a:srgbClr val="231F20"/>
                </a:solidFill>
                <a:latin typeface="Arial"/>
                <a:cs typeface="Arial"/>
              </a:rPr>
              <a:t>a	</a:t>
            </a:r>
            <a:r>
              <a:rPr sz="1104" b="1" spc="3" dirty="0">
                <a:solidFill>
                  <a:srgbClr val="231F20"/>
                </a:solidFill>
                <a:latin typeface="Arial"/>
                <a:cs typeface="Arial"/>
              </a:rPr>
              <a:t>Median time to </a:t>
            </a:r>
            <a:r>
              <a:rPr sz="1104" b="1" spc="-3" dirty="0">
                <a:solidFill>
                  <a:srgbClr val="231F20"/>
                </a:solidFill>
                <a:latin typeface="Arial"/>
                <a:cs typeface="Arial"/>
              </a:rPr>
              <a:t>haemostasis,</a:t>
            </a:r>
            <a:r>
              <a:rPr sz="1104" b="1" spc="83" dirty="0">
                <a:solidFill>
                  <a:srgbClr val="231F20"/>
                </a:solidFill>
                <a:latin typeface="Arial"/>
                <a:cs typeface="Arial"/>
              </a:rPr>
              <a:t> </a:t>
            </a:r>
            <a:r>
              <a:rPr sz="1104" b="1" spc="-7" dirty="0">
                <a:solidFill>
                  <a:srgbClr val="231F20"/>
                </a:solidFill>
                <a:latin typeface="Arial"/>
                <a:cs typeface="Arial"/>
              </a:rPr>
              <a:t>min</a:t>
            </a:r>
            <a:endParaRPr sz="1104" dirty="0">
              <a:latin typeface="Arial"/>
              <a:cs typeface="Arial"/>
            </a:endParaRPr>
          </a:p>
        </p:txBody>
      </p:sp>
      <p:sp>
        <p:nvSpPr>
          <p:cNvPr id="4" name="object 3"/>
          <p:cNvSpPr txBox="1"/>
          <p:nvPr/>
        </p:nvSpPr>
        <p:spPr>
          <a:xfrm>
            <a:off x="6102567" y="2492697"/>
            <a:ext cx="618291" cy="384721"/>
          </a:xfrm>
          <a:prstGeom prst="rect">
            <a:avLst/>
          </a:prstGeom>
        </p:spPr>
        <p:txBody>
          <a:bodyPr vert="horz" wrap="square" lIns="0" tIns="0" rIns="0" bIns="0" rtlCol="0">
            <a:spAutoFit/>
          </a:bodyPr>
          <a:lstStyle/>
          <a:p>
            <a:pPr>
              <a:lnSpc>
                <a:spcPts val="621"/>
              </a:lnSpc>
            </a:pPr>
            <a:r>
              <a:rPr sz="1000" b="1" i="1" dirty="0">
                <a:solidFill>
                  <a:srgbClr val="231F20"/>
                </a:solidFill>
                <a:latin typeface="Arial"/>
                <a:cs typeface="Arial"/>
              </a:rPr>
              <a:t>P-</a:t>
            </a:r>
            <a:r>
              <a:rPr sz="1000" b="1" dirty="0">
                <a:solidFill>
                  <a:srgbClr val="231F20"/>
                </a:solidFill>
                <a:latin typeface="Arial"/>
                <a:cs typeface="Arial"/>
              </a:rPr>
              <a:t>value</a:t>
            </a:r>
            <a:endParaRPr sz="1000" dirty="0">
              <a:latin typeface="Arial"/>
              <a:cs typeface="Arial"/>
            </a:endParaRPr>
          </a:p>
          <a:p>
            <a:pPr>
              <a:lnSpc>
                <a:spcPct val="100000"/>
              </a:lnSpc>
            </a:pPr>
            <a:r>
              <a:rPr sz="1000" b="1" spc="-3" dirty="0">
                <a:solidFill>
                  <a:srgbClr val="231F20"/>
                </a:solidFill>
                <a:latin typeface="Arial"/>
                <a:cs typeface="Arial"/>
              </a:rPr>
              <a:t>Non-inferiority</a:t>
            </a:r>
            <a:endParaRPr sz="1000" dirty="0">
              <a:latin typeface="Arial"/>
              <a:cs typeface="Arial"/>
            </a:endParaRPr>
          </a:p>
        </p:txBody>
      </p:sp>
      <p:sp>
        <p:nvSpPr>
          <p:cNvPr id="5" name="object 4"/>
          <p:cNvSpPr txBox="1"/>
          <p:nvPr/>
        </p:nvSpPr>
        <p:spPr>
          <a:xfrm>
            <a:off x="7411493" y="2502345"/>
            <a:ext cx="788748" cy="307777"/>
          </a:xfrm>
          <a:prstGeom prst="rect">
            <a:avLst/>
          </a:prstGeom>
        </p:spPr>
        <p:txBody>
          <a:bodyPr vert="horz" wrap="square" lIns="0" tIns="0" rIns="0" bIns="0" rtlCol="0">
            <a:spAutoFit/>
          </a:bodyPr>
          <a:lstStyle/>
          <a:p>
            <a:pPr marR="3506"/>
            <a:r>
              <a:rPr sz="1000" b="1" i="1" dirty="0">
                <a:solidFill>
                  <a:srgbClr val="231F20"/>
                </a:solidFill>
                <a:latin typeface="Arial"/>
                <a:cs typeface="Arial"/>
              </a:rPr>
              <a:t>P</a:t>
            </a:r>
            <a:r>
              <a:rPr sz="1000" b="1" dirty="0">
                <a:solidFill>
                  <a:srgbClr val="231F20"/>
                </a:solidFill>
                <a:latin typeface="Arial"/>
                <a:cs typeface="Arial"/>
              </a:rPr>
              <a:t>-value  </a:t>
            </a:r>
            <a:r>
              <a:rPr sz="1000" b="1" spc="-7" dirty="0">
                <a:solidFill>
                  <a:srgbClr val="231F20"/>
                </a:solidFill>
                <a:latin typeface="Arial"/>
                <a:cs typeface="Arial"/>
              </a:rPr>
              <a:t>Superiority</a:t>
            </a:r>
            <a:endParaRPr sz="1000" dirty="0">
              <a:latin typeface="Arial"/>
              <a:cs typeface="Arial"/>
            </a:endParaRPr>
          </a:p>
        </p:txBody>
      </p:sp>
      <p:sp>
        <p:nvSpPr>
          <p:cNvPr id="6" name="object 5"/>
          <p:cNvSpPr txBox="1"/>
          <p:nvPr/>
        </p:nvSpPr>
        <p:spPr>
          <a:xfrm>
            <a:off x="3270729" y="2518060"/>
            <a:ext cx="703739" cy="461665"/>
          </a:xfrm>
          <a:prstGeom prst="rect">
            <a:avLst/>
          </a:prstGeom>
        </p:spPr>
        <p:txBody>
          <a:bodyPr vert="horz" wrap="square" lIns="0" tIns="0" rIns="0" bIns="0" rtlCol="0">
            <a:spAutoFit/>
          </a:bodyPr>
          <a:lstStyle/>
          <a:p>
            <a:pPr marR="3506"/>
            <a:r>
              <a:rPr sz="1000" b="1" spc="-7" dirty="0">
                <a:solidFill>
                  <a:srgbClr val="231F20"/>
                </a:solidFill>
                <a:latin typeface="Arial"/>
                <a:cs typeface="Arial"/>
              </a:rPr>
              <a:t>Veriset™</a:t>
            </a:r>
            <a:r>
              <a:rPr sz="1000" b="1" spc="-21" dirty="0">
                <a:solidFill>
                  <a:srgbClr val="231F20"/>
                </a:solidFill>
                <a:latin typeface="Arial"/>
                <a:cs typeface="Arial"/>
              </a:rPr>
              <a:t> </a:t>
            </a:r>
            <a:r>
              <a:rPr sz="1000" b="1" spc="-7" dirty="0">
                <a:solidFill>
                  <a:srgbClr val="231F20"/>
                </a:solidFill>
                <a:latin typeface="Arial"/>
                <a:cs typeface="Arial"/>
              </a:rPr>
              <a:t>group </a:t>
            </a:r>
            <a:endParaRPr lang="en-US" sz="1000" b="1" spc="-7" dirty="0">
              <a:solidFill>
                <a:srgbClr val="231F20"/>
              </a:solidFill>
              <a:latin typeface="Arial"/>
              <a:cs typeface="Arial"/>
            </a:endParaRPr>
          </a:p>
          <a:p>
            <a:pPr marR="3506"/>
            <a:r>
              <a:rPr sz="1000" b="1" spc="-7" dirty="0">
                <a:solidFill>
                  <a:srgbClr val="231F20"/>
                </a:solidFill>
                <a:latin typeface="Arial"/>
                <a:cs typeface="Arial"/>
              </a:rPr>
              <a:t> </a:t>
            </a:r>
            <a:r>
              <a:rPr sz="1000" b="1" spc="-10" dirty="0">
                <a:solidFill>
                  <a:srgbClr val="231F20"/>
                </a:solidFill>
                <a:latin typeface="Arial"/>
                <a:cs typeface="Arial"/>
              </a:rPr>
              <a:t>(</a:t>
            </a:r>
            <a:r>
              <a:rPr sz="1000" b="1" i="1" spc="-10" dirty="0">
                <a:solidFill>
                  <a:srgbClr val="231F20"/>
                </a:solidFill>
                <a:latin typeface="Arial"/>
                <a:cs typeface="Arial"/>
              </a:rPr>
              <a:t>n </a:t>
            </a:r>
            <a:r>
              <a:rPr sz="1000" spc="-3" dirty="0">
                <a:solidFill>
                  <a:srgbClr val="231F20"/>
                </a:solidFill>
                <a:latin typeface="Perpetua Titling MT"/>
                <a:cs typeface="Perpetua Titling MT"/>
              </a:rPr>
              <a:t>=</a:t>
            </a:r>
            <a:r>
              <a:rPr sz="1000" spc="-24" dirty="0">
                <a:solidFill>
                  <a:srgbClr val="231F20"/>
                </a:solidFill>
                <a:latin typeface="Perpetua Titling MT"/>
                <a:cs typeface="Perpetua Titling MT"/>
              </a:rPr>
              <a:t> </a:t>
            </a:r>
            <a:r>
              <a:rPr sz="1000" b="1" spc="-10" dirty="0">
                <a:solidFill>
                  <a:srgbClr val="231F20"/>
                </a:solidFill>
                <a:latin typeface="Arial"/>
                <a:cs typeface="Arial"/>
              </a:rPr>
              <a:t>32)</a:t>
            </a:r>
            <a:endParaRPr sz="1000" dirty="0">
              <a:latin typeface="Arial"/>
              <a:cs typeface="Arial"/>
            </a:endParaRPr>
          </a:p>
        </p:txBody>
      </p:sp>
      <p:sp>
        <p:nvSpPr>
          <p:cNvPr id="7" name="object 6"/>
          <p:cNvSpPr txBox="1"/>
          <p:nvPr/>
        </p:nvSpPr>
        <p:spPr>
          <a:xfrm>
            <a:off x="4726418" y="2459445"/>
            <a:ext cx="446081" cy="461665"/>
          </a:xfrm>
          <a:prstGeom prst="rect">
            <a:avLst/>
          </a:prstGeom>
        </p:spPr>
        <p:txBody>
          <a:bodyPr vert="horz" wrap="square" lIns="0" tIns="0" rIns="0" bIns="0" rtlCol="0">
            <a:spAutoFit/>
          </a:bodyPr>
          <a:lstStyle/>
          <a:p>
            <a:pPr marR="3506"/>
            <a:r>
              <a:rPr sz="1000" b="1" spc="-3" dirty="0">
                <a:solidFill>
                  <a:srgbClr val="231F20"/>
                </a:solidFill>
                <a:latin typeface="Arial"/>
                <a:cs typeface="Arial"/>
              </a:rPr>
              <a:t>Control</a:t>
            </a:r>
            <a:r>
              <a:rPr sz="1000" b="1" spc="-17" dirty="0">
                <a:solidFill>
                  <a:srgbClr val="231F20"/>
                </a:solidFill>
                <a:latin typeface="Arial"/>
                <a:cs typeface="Arial"/>
              </a:rPr>
              <a:t> </a:t>
            </a:r>
            <a:r>
              <a:rPr sz="1000" b="1" spc="-7" dirty="0">
                <a:solidFill>
                  <a:srgbClr val="231F20"/>
                </a:solidFill>
                <a:latin typeface="Arial"/>
                <a:cs typeface="Arial"/>
              </a:rPr>
              <a:t>group  </a:t>
            </a:r>
            <a:r>
              <a:rPr sz="1000" b="1" spc="-10" dirty="0">
                <a:solidFill>
                  <a:srgbClr val="231F20"/>
                </a:solidFill>
                <a:latin typeface="Arial"/>
                <a:cs typeface="Arial"/>
              </a:rPr>
              <a:t>(</a:t>
            </a:r>
            <a:r>
              <a:rPr sz="1000" b="1" i="1" spc="-10" dirty="0">
                <a:solidFill>
                  <a:srgbClr val="231F20"/>
                </a:solidFill>
                <a:latin typeface="Arial"/>
                <a:cs typeface="Arial"/>
              </a:rPr>
              <a:t>n </a:t>
            </a:r>
            <a:r>
              <a:rPr sz="1000" spc="-3" dirty="0">
                <a:solidFill>
                  <a:srgbClr val="231F20"/>
                </a:solidFill>
                <a:latin typeface="Perpetua Titling MT"/>
                <a:cs typeface="Perpetua Titling MT"/>
              </a:rPr>
              <a:t>=</a:t>
            </a:r>
            <a:r>
              <a:rPr sz="1000" spc="-24" dirty="0">
                <a:solidFill>
                  <a:srgbClr val="231F20"/>
                </a:solidFill>
                <a:latin typeface="Perpetua Titling MT"/>
                <a:cs typeface="Perpetua Titling MT"/>
              </a:rPr>
              <a:t> </a:t>
            </a:r>
            <a:r>
              <a:rPr sz="1000" b="1" spc="-10" dirty="0">
                <a:solidFill>
                  <a:srgbClr val="231F20"/>
                </a:solidFill>
                <a:latin typeface="Arial"/>
                <a:cs typeface="Arial"/>
              </a:rPr>
              <a:t>18)</a:t>
            </a:r>
            <a:endParaRPr sz="1000" dirty="0">
              <a:latin typeface="Arial"/>
              <a:cs typeface="Arial"/>
            </a:endParaRPr>
          </a:p>
        </p:txBody>
      </p:sp>
      <p:graphicFrame>
        <p:nvGraphicFramePr>
          <p:cNvPr id="8" name="object 7"/>
          <p:cNvGraphicFramePr>
            <a:graphicFrameLocks noGrp="1"/>
          </p:cNvGraphicFramePr>
          <p:nvPr>
            <p:extLst>
              <p:ext uri="{D42A27DB-BD31-4B8C-83A1-F6EECF244321}">
                <p14:modId xmlns:p14="http://schemas.microsoft.com/office/powerpoint/2010/main" val="1072962636"/>
              </p:ext>
            </p:extLst>
          </p:nvPr>
        </p:nvGraphicFramePr>
        <p:xfrm>
          <a:off x="1533898" y="2844761"/>
          <a:ext cx="6678068" cy="1457350"/>
        </p:xfrm>
        <a:graphic>
          <a:graphicData uri="http://schemas.openxmlformats.org/drawingml/2006/table">
            <a:tbl>
              <a:tblPr firstRow="1" bandRow="1">
                <a:tableStyleId>{2D5ABB26-0587-4C30-8999-92F81FD0307C}</a:tableStyleId>
              </a:tblPr>
              <a:tblGrid>
                <a:gridCol w="1214455">
                  <a:extLst>
                    <a:ext uri="{9D8B030D-6E8A-4147-A177-3AD203B41FA5}">
                      <a16:colId xmlns:a16="http://schemas.microsoft.com/office/drawing/2014/main" val="20000"/>
                    </a:ext>
                  </a:extLst>
                </a:gridCol>
                <a:gridCol w="1442242">
                  <a:extLst>
                    <a:ext uri="{9D8B030D-6E8A-4147-A177-3AD203B41FA5}">
                      <a16:colId xmlns:a16="http://schemas.microsoft.com/office/drawing/2014/main" val="20001"/>
                    </a:ext>
                  </a:extLst>
                </a:gridCol>
                <a:gridCol w="1443733">
                  <a:extLst>
                    <a:ext uri="{9D8B030D-6E8A-4147-A177-3AD203B41FA5}">
                      <a16:colId xmlns:a16="http://schemas.microsoft.com/office/drawing/2014/main" val="20002"/>
                    </a:ext>
                  </a:extLst>
                </a:gridCol>
                <a:gridCol w="1455603">
                  <a:extLst>
                    <a:ext uri="{9D8B030D-6E8A-4147-A177-3AD203B41FA5}">
                      <a16:colId xmlns:a16="http://schemas.microsoft.com/office/drawing/2014/main" val="20003"/>
                    </a:ext>
                  </a:extLst>
                </a:gridCol>
                <a:gridCol w="1122035">
                  <a:extLst>
                    <a:ext uri="{9D8B030D-6E8A-4147-A177-3AD203B41FA5}">
                      <a16:colId xmlns:a16="http://schemas.microsoft.com/office/drawing/2014/main" val="20004"/>
                    </a:ext>
                  </a:extLst>
                </a:gridCol>
              </a:tblGrid>
              <a:tr h="212708">
                <a:tc>
                  <a:txBody>
                    <a:bodyPr/>
                    <a:lstStyle/>
                    <a:p>
                      <a:pPr marL="50165">
                        <a:lnSpc>
                          <a:spcPts val="860"/>
                        </a:lnSpc>
                      </a:pPr>
                      <a:r>
                        <a:rPr sz="1200" dirty="0">
                          <a:solidFill>
                            <a:srgbClr val="231F20"/>
                          </a:solidFill>
                          <a:latin typeface="Arial"/>
                          <a:cs typeface="Arial"/>
                        </a:rPr>
                        <a:t>Bleeding</a:t>
                      </a:r>
                      <a:r>
                        <a:rPr sz="1200" spc="-10" dirty="0">
                          <a:solidFill>
                            <a:srgbClr val="231F20"/>
                          </a:solidFill>
                          <a:latin typeface="Arial"/>
                          <a:cs typeface="Arial"/>
                        </a:rPr>
                        <a:t> </a:t>
                      </a:r>
                      <a:r>
                        <a:rPr sz="1200" spc="-5" dirty="0">
                          <a:solidFill>
                            <a:srgbClr val="231F20"/>
                          </a:solidFill>
                          <a:latin typeface="Arial"/>
                          <a:cs typeface="Arial"/>
                        </a:rPr>
                        <a:t>severity</a:t>
                      </a:r>
                      <a:r>
                        <a:rPr lang="en-US" sz="1200" spc="-5" dirty="0">
                          <a:solidFill>
                            <a:srgbClr val="231F20"/>
                          </a:solidFill>
                          <a:latin typeface="Arial"/>
                          <a:cs typeface="Arial"/>
                        </a:rPr>
                        <a:t> </a:t>
                      </a:r>
                      <a:endParaRPr sz="1200" dirty="0">
                        <a:latin typeface="Arial"/>
                        <a:cs typeface="Arial"/>
                      </a:endParaRPr>
                    </a:p>
                  </a:txBody>
                  <a:tcPr marL="0" marR="0" marT="0" marB="0"/>
                </a:tc>
                <a:tc gridSpan="4">
                  <a:txBody>
                    <a:bodyPr/>
                    <a:lstStyle/>
                    <a:p>
                      <a:endParaRPr sz="1200">
                        <a:latin typeface="Arial"/>
                        <a:cs typeface="Arial"/>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18406">
                <a:tc>
                  <a:txBody>
                    <a:bodyPr/>
                    <a:lstStyle/>
                    <a:p>
                      <a:pPr marL="145415">
                        <a:lnSpc>
                          <a:spcPct val="100000"/>
                        </a:lnSpc>
                        <a:spcBef>
                          <a:spcPts val="45"/>
                        </a:spcBef>
                      </a:pPr>
                      <a:r>
                        <a:rPr sz="1200" spc="5" dirty="0">
                          <a:solidFill>
                            <a:srgbClr val="231F20"/>
                          </a:solidFill>
                          <a:latin typeface="Arial"/>
                          <a:cs typeface="Arial"/>
                        </a:rPr>
                        <a:t>Minor</a:t>
                      </a:r>
                      <a:endParaRPr sz="1200">
                        <a:latin typeface="Arial"/>
                        <a:cs typeface="Arial"/>
                      </a:endParaRPr>
                    </a:p>
                  </a:txBody>
                  <a:tcPr marL="0" marR="0" marT="3944" marB="0">
                    <a:lnB w="3162">
                      <a:solidFill>
                        <a:srgbClr val="6D6E71"/>
                      </a:solidFill>
                      <a:prstDash val="solid"/>
                    </a:lnB>
                  </a:tcPr>
                </a:tc>
                <a:tc>
                  <a:txBody>
                    <a:bodyPr/>
                    <a:lstStyle/>
                    <a:p>
                      <a:pPr marL="566420">
                        <a:lnSpc>
                          <a:spcPct val="100000"/>
                        </a:lnSpc>
                        <a:spcBef>
                          <a:spcPts val="45"/>
                        </a:spcBef>
                      </a:pPr>
                      <a:r>
                        <a:rPr sz="1200" spc="-5" dirty="0">
                          <a:solidFill>
                            <a:srgbClr val="231F20"/>
                          </a:solidFill>
                          <a:latin typeface="Arial"/>
                          <a:cs typeface="Arial"/>
                        </a:rPr>
                        <a:t>1.00</a:t>
                      </a:r>
                      <a:endParaRPr sz="1200">
                        <a:latin typeface="Arial"/>
                        <a:cs typeface="Arial"/>
                      </a:endParaRPr>
                    </a:p>
                  </a:txBody>
                  <a:tcPr marL="0" marR="0" marT="3944" marB="0">
                    <a:lnB w="3162">
                      <a:solidFill>
                        <a:srgbClr val="6D6E71"/>
                      </a:solidFill>
                      <a:prstDash val="solid"/>
                    </a:lnB>
                  </a:tcPr>
                </a:tc>
                <a:tc>
                  <a:txBody>
                    <a:bodyPr/>
                    <a:lstStyle/>
                    <a:p>
                      <a:pPr marR="560705" algn="r">
                        <a:lnSpc>
                          <a:spcPct val="100000"/>
                        </a:lnSpc>
                        <a:spcBef>
                          <a:spcPts val="45"/>
                        </a:spcBef>
                      </a:pPr>
                      <a:r>
                        <a:rPr sz="1200" dirty="0">
                          <a:solidFill>
                            <a:srgbClr val="231F20"/>
                          </a:solidFill>
                          <a:latin typeface="Arial"/>
                          <a:cs typeface="Arial"/>
                        </a:rPr>
                        <a:t>3.00</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501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247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extLst>
                  <a:ext uri="{0D108BD9-81ED-4DB2-BD59-A6C34878D82A}">
                    <a16:rowId xmlns:a16="http://schemas.microsoft.com/office/drawing/2014/main" val="10001"/>
                  </a:ext>
                </a:extLst>
              </a:tr>
              <a:tr h="218406">
                <a:tc>
                  <a:txBody>
                    <a:bodyPr/>
                    <a:lstStyle/>
                    <a:p>
                      <a:pPr marL="145415">
                        <a:lnSpc>
                          <a:spcPct val="100000"/>
                        </a:lnSpc>
                        <a:spcBef>
                          <a:spcPts val="45"/>
                        </a:spcBef>
                      </a:pPr>
                      <a:r>
                        <a:rPr sz="1200" spc="5" dirty="0">
                          <a:solidFill>
                            <a:srgbClr val="231F20"/>
                          </a:solidFill>
                          <a:latin typeface="Arial"/>
                          <a:cs typeface="Arial"/>
                        </a:rPr>
                        <a:t>Moderate</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L="566420">
                        <a:lnSpc>
                          <a:spcPct val="100000"/>
                        </a:lnSpc>
                        <a:spcBef>
                          <a:spcPts val="45"/>
                        </a:spcBef>
                      </a:pPr>
                      <a:r>
                        <a:rPr sz="1200" spc="-5" dirty="0">
                          <a:solidFill>
                            <a:srgbClr val="231F20"/>
                          </a:solidFill>
                          <a:latin typeface="Arial"/>
                          <a:cs typeface="Arial"/>
                        </a:rPr>
                        <a:t>1.00</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560705" algn="r">
                        <a:lnSpc>
                          <a:spcPct val="100000"/>
                        </a:lnSpc>
                        <a:spcBef>
                          <a:spcPts val="45"/>
                        </a:spcBef>
                      </a:pPr>
                      <a:r>
                        <a:rPr sz="1200" dirty="0">
                          <a:solidFill>
                            <a:srgbClr val="231F20"/>
                          </a:solidFill>
                          <a:latin typeface="Arial"/>
                          <a:cs typeface="Arial"/>
                        </a:rPr>
                        <a:t>3.00</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501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247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extLst>
                  <a:ext uri="{0D108BD9-81ED-4DB2-BD59-A6C34878D82A}">
                    <a16:rowId xmlns:a16="http://schemas.microsoft.com/office/drawing/2014/main" val="10002"/>
                  </a:ext>
                </a:extLst>
              </a:tr>
              <a:tr h="220306">
                <a:tc>
                  <a:txBody>
                    <a:bodyPr/>
                    <a:lstStyle/>
                    <a:p>
                      <a:pPr marL="50165">
                        <a:lnSpc>
                          <a:spcPct val="100000"/>
                        </a:lnSpc>
                        <a:spcBef>
                          <a:spcPts val="60"/>
                        </a:spcBef>
                      </a:pPr>
                      <a:r>
                        <a:rPr sz="1200" spc="5" dirty="0">
                          <a:solidFill>
                            <a:srgbClr val="231F20"/>
                          </a:solidFill>
                          <a:latin typeface="Arial"/>
                          <a:cs typeface="Arial"/>
                        </a:rPr>
                        <a:t>Approximate</a:t>
                      </a:r>
                      <a:r>
                        <a:rPr sz="1200" spc="-40" dirty="0">
                          <a:solidFill>
                            <a:srgbClr val="231F20"/>
                          </a:solidFill>
                          <a:latin typeface="Arial"/>
                          <a:cs typeface="Arial"/>
                        </a:rPr>
                        <a:t> </a:t>
                      </a:r>
                      <a:r>
                        <a:rPr sz="1200" spc="-20" dirty="0">
                          <a:solidFill>
                            <a:srgbClr val="231F20"/>
                          </a:solidFill>
                          <a:latin typeface="Arial"/>
                          <a:cs typeface="Arial"/>
                        </a:rPr>
                        <a:t>area</a:t>
                      </a:r>
                      <a:endParaRPr sz="1200">
                        <a:latin typeface="Arial"/>
                        <a:cs typeface="Arial"/>
                      </a:endParaRPr>
                    </a:p>
                  </a:txBody>
                  <a:tcPr marL="0" marR="0" marT="5258" marB="0">
                    <a:lnT w="3162" cap="flat" cmpd="sng" algn="ctr">
                      <a:solidFill>
                        <a:srgbClr val="6D6E71"/>
                      </a:solidFill>
                      <a:prstDash val="solid"/>
                      <a:round/>
                      <a:headEnd type="none" w="med" len="med"/>
                      <a:tailEnd type="none" w="med" len="med"/>
                    </a:lnT>
                  </a:tcPr>
                </a:tc>
                <a:tc>
                  <a:txBody>
                    <a:bodyPr/>
                    <a:lstStyle/>
                    <a:p>
                      <a:endParaRPr sz="1200">
                        <a:latin typeface="Arial"/>
                        <a:cs typeface="Arial"/>
                      </a:endParaRPr>
                    </a:p>
                  </a:txBody>
                  <a:tcPr marL="0" marR="0" marT="0" marB="0">
                    <a:lnT w="3162" cap="flat" cmpd="sng" algn="ctr">
                      <a:solidFill>
                        <a:srgbClr val="6D6E71"/>
                      </a:solidFill>
                      <a:prstDash val="solid"/>
                      <a:round/>
                      <a:headEnd type="none" w="med" len="med"/>
                      <a:tailEnd type="none" w="med" len="med"/>
                    </a:lnT>
                  </a:tcPr>
                </a:tc>
                <a:tc>
                  <a:txBody>
                    <a:bodyPr/>
                    <a:lstStyle/>
                    <a:p>
                      <a:endParaRPr sz="1200" dirty="0">
                        <a:latin typeface="Arial"/>
                        <a:cs typeface="Arial"/>
                      </a:endParaRPr>
                    </a:p>
                  </a:txBody>
                  <a:tcPr marL="0" marR="0" marT="0" marB="0">
                    <a:lnT w="3162" cap="flat" cmpd="sng" algn="ctr">
                      <a:solidFill>
                        <a:srgbClr val="6D6E71"/>
                      </a:solidFill>
                      <a:prstDash val="solid"/>
                      <a:round/>
                      <a:headEnd type="none" w="med" len="med"/>
                      <a:tailEnd type="none" w="med" len="med"/>
                    </a:lnT>
                  </a:tcPr>
                </a:tc>
                <a:tc>
                  <a:txBody>
                    <a:bodyPr/>
                    <a:lstStyle/>
                    <a:p>
                      <a:endParaRPr sz="1200" dirty="0">
                        <a:latin typeface="Arial"/>
                        <a:cs typeface="Arial"/>
                      </a:endParaRPr>
                    </a:p>
                  </a:txBody>
                  <a:tcPr marL="0" marR="0" marT="0" marB="0">
                    <a:lnT w="3162" cap="flat" cmpd="sng" algn="ctr">
                      <a:solidFill>
                        <a:srgbClr val="6D6E71"/>
                      </a:solidFill>
                      <a:prstDash val="solid"/>
                      <a:round/>
                      <a:headEnd type="none" w="med" len="med"/>
                      <a:tailEnd type="none" w="med" len="med"/>
                    </a:lnT>
                  </a:tcPr>
                </a:tc>
                <a:tc>
                  <a:txBody>
                    <a:bodyPr/>
                    <a:lstStyle/>
                    <a:p>
                      <a:endParaRPr sz="1200">
                        <a:latin typeface="Arial"/>
                        <a:cs typeface="Arial"/>
                      </a:endParaRPr>
                    </a:p>
                  </a:txBody>
                  <a:tcPr marL="0" marR="0" marT="0" marB="0">
                    <a:lnT w="3162" cap="flat" cmpd="sng" algn="ctr">
                      <a:solidFill>
                        <a:srgbClr val="6D6E71"/>
                      </a:solidFill>
                      <a:prstDash val="solid"/>
                      <a:round/>
                      <a:headEnd type="none" w="med" len="med"/>
                      <a:tailEnd type="none" w="med" len="med"/>
                    </a:lnT>
                  </a:tcPr>
                </a:tc>
                <a:extLst>
                  <a:ext uri="{0D108BD9-81ED-4DB2-BD59-A6C34878D82A}">
                    <a16:rowId xmlns:a16="http://schemas.microsoft.com/office/drawing/2014/main" val="10003"/>
                  </a:ext>
                </a:extLst>
              </a:tr>
              <a:tr h="218406">
                <a:tc>
                  <a:txBody>
                    <a:bodyPr/>
                    <a:lstStyle/>
                    <a:p>
                      <a:pPr marL="145415">
                        <a:lnSpc>
                          <a:spcPct val="100000"/>
                        </a:lnSpc>
                        <a:spcBef>
                          <a:spcPts val="45"/>
                        </a:spcBef>
                      </a:pPr>
                      <a:r>
                        <a:rPr sz="1200" spc="-5" dirty="0">
                          <a:solidFill>
                            <a:srgbClr val="231F20"/>
                          </a:solidFill>
                          <a:latin typeface="Symbol"/>
                          <a:cs typeface="Symbol"/>
                        </a:rPr>
                        <a:t></a:t>
                      </a:r>
                      <a:r>
                        <a:rPr sz="1200" spc="-5" dirty="0">
                          <a:solidFill>
                            <a:srgbClr val="231F20"/>
                          </a:solidFill>
                          <a:latin typeface="Arial"/>
                          <a:cs typeface="Arial"/>
                        </a:rPr>
                        <a:t>100</a:t>
                      </a:r>
                      <a:r>
                        <a:rPr sz="1200" spc="-80" dirty="0">
                          <a:solidFill>
                            <a:srgbClr val="231F20"/>
                          </a:solidFill>
                          <a:latin typeface="Arial"/>
                          <a:cs typeface="Arial"/>
                        </a:rPr>
                        <a:t> </a:t>
                      </a:r>
                      <a:r>
                        <a:rPr sz="1200" spc="10" dirty="0">
                          <a:solidFill>
                            <a:srgbClr val="231F20"/>
                          </a:solidFill>
                          <a:latin typeface="Arial"/>
                          <a:cs typeface="Arial"/>
                        </a:rPr>
                        <a:t>cm</a:t>
                      </a:r>
                      <a:r>
                        <a:rPr sz="1200" spc="15" baseline="30864" dirty="0">
                          <a:solidFill>
                            <a:srgbClr val="231F20"/>
                          </a:solidFill>
                          <a:latin typeface="Arial"/>
                          <a:cs typeface="Arial"/>
                        </a:rPr>
                        <a:t>2</a:t>
                      </a:r>
                      <a:endParaRPr sz="1200" baseline="30864">
                        <a:latin typeface="Arial"/>
                        <a:cs typeface="Arial"/>
                      </a:endParaRPr>
                    </a:p>
                  </a:txBody>
                  <a:tcPr marL="0" marR="0" marT="3944" marB="0">
                    <a:lnB w="3162">
                      <a:solidFill>
                        <a:srgbClr val="6D6E71"/>
                      </a:solidFill>
                      <a:prstDash val="solid"/>
                    </a:lnB>
                  </a:tcPr>
                </a:tc>
                <a:tc>
                  <a:txBody>
                    <a:bodyPr/>
                    <a:lstStyle/>
                    <a:p>
                      <a:pPr marL="566420">
                        <a:lnSpc>
                          <a:spcPct val="100000"/>
                        </a:lnSpc>
                        <a:spcBef>
                          <a:spcPts val="45"/>
                        </a:spcBef>
                      </a:pPr>
                      <a:r>
                        <a:rPr sz="1200" spc="-5" dirty="0">
                          <a:solidFill>
                            <a:srgbClr val="231F20"/>
                          </a:solidFill>
                          <a:latin typeface="Arial"/>
                          <a:cs typeface="Arial"/>
                        </a:rPr>
                        <a:t>1.00</a:t>
                      </a:r>
                      <a:endParaRPr sz="1200">
                        <a:latin typeface="Arial"/>
                        <a:cs typeface="Arial"/>
                      </a:endParaRPr>
                    </a:p>
                  </a:txBody>
                  <a:tcPr marL="0" marR="0" marT="3944" marB="0">
                    <a:lnB w="3162">
                      <a:solidFill>
                        <a:srgbClr val="6D6E71"/>
                      </a:solidFill>
                      <a:prstDash val="solid"/>
                    </a:lnB>
                  </a:tcPr>
                </a:tc>
                <a:tc>
                  <a:txBody>
                    <a:bodyPr/>
                    <a:lstStyle/>
                    <a:p>
                      <a:pPr marR="560705" algn="r">
                        <a:lnSpc>
                          <a:spcPct val="100000"/>
                        </a:lnSpc>
                        <a:spcBef>
                          <a:spcPts val="45"/>
                        </a:spcBef>
                      </a:pPr>
                      <a:r>
                        <a:rPr sz="1200" dirty="0">
                          <a:solidFill>
                            <a:srgbClr val="231F20"/>
                          </a:solidFill>
                          <a:latin typeface="Arial"/>
                          <a:cs typeface="Arial"/>
                        </a:rPr>
                        <a:t>3.00</a:t>
                      </a:r>
                      <a:endParaRPr sz="1200">
                        <a:latin typeface="Arial"/>
                        <a:cs typeface="Arial"/>
                      </a:endParaRPr>
                    </a:p>
                  </a:txBody>
                  <a:tcPr marL="0" marR="0" marT="3944" marB="0">
                    <a:lnB w="3162">
                      <a:solidFill>
                        <a:srgbClr val="6D6E71"/>
                      </a:solidFill>
                      <a:prstDash val="solid"/>
                    </a:lnB>
                  </a:tcPr>
                </a:tc>
                <a:tc>
                  <a:txBody>
                    <a:bodyPr/>
                    <a:lstStyle/>
                    <a:p>
                      <a:pPr marR="501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dirty="0">
                        <a:latin typeface="Arial"/>
                        <a:cs typeface="Arial"/>
                      </a:endParaRPr>
                    </a:p>
                  </a:txBody>
                  <a:tcPr marL="0" marR="0" marT="3944" marB="0">
                    <a:lnB w="3162">
                      <a:solidFill>
                        <a:srgbClr val="6D6E71"/>
                      </a:solidFill>
                      <a:prstDash val="solid"/>
                    </a:lnB>
                  </a:tcPr>
                </a:tc>
                <a:tc>
                  <a:txBody>
                    <a:bodyPr/>
                    <a:lstStyle/>
                    <a:p>
                      <a:pPr marR="247015" algn="r">
                        <a:lnSpc>
                          <a:spcPct val="100000"/>
                        </a:lnSpc>
                        <a:spcBef>
                          <a:spcPts val="45"/>
                        </a:spcBef>
                      </a:pPr>
                      <a:r>
                        <a:rPr sz="1200" dirty="0">
                          <a:solidFill>
                            <a:srgbClr val="231F20"/>
                          </a:solidFill>
                          <a:latin typeface="Symbol"/>
                          <a:cs typeface="Symbol"/>
                        </a:rPr>
                        <a:t></a:t>
                      </a:r>
                      <a:r>
                        <a:rPr sz="1200" dirty="0">
                          <a:solidFill>
                            <a:srgbClr val="231F20"/>
                          </a:solidFill>
                          <a:latin typeface="Arial"/>
                          <a:cs typeface="Arial"/>
                        </a:rPr>
                        <a:t>0.001</a:t>
                      </a:r>
                      <a:endParaRPr sz="1200">
                        <a:latin typeface="Arial"/>
                        <a:cs typeface="Arial"/>
                      </a:endParaRPr>
                    </a:p>
                  </a:txBody>
                  <a:tcPr marL="0" marR="0" marT="3944" marB="0">
                    <a:lnB w="3162">
                      <a:solidFill>
                        <a:srgbClr val="6D6E71"/>
                      </a:solidFill>
                      <a:prstDash val="solid"/>
                    </a:lnB>
                  </a:tcPr>
                </a:tc>
                <a:extLst>
                  <a:ext uri="{0D108BD9-81ED-4DB2-BD59-A6C34878D82A}">
                    <a16:rowId xmlns:a16="http://schemas.microsoft.com/office/drawing/2014/main" val="10004"/>
                  </a:ext>
                </a:extLst>
              </a:tr>
              <a:tr h="218406">
                <a:tc>
                  <a:txBody>
                    <a:bodyPr/>
                    <a:lstStyle/>
                    <a:p>
                      <a:pPr marL="145415">
                        <a:lnSpc>
                          <a:spcPct val="100000"/>
                        </a:lnSpc>
                        <a:spcBef>
                          <a:spcPts val="45"/>
                        </a:spcBef>
                      </a:pPr>
                      <a:r>
                        <a:rPr sz="1200" spc="-5" dirty="0">
                          <a:solidFill>
                            <a:srgbClr val="231F20"/>
                          </a:solidFill>
                          <a:latin typeface="Maiandra GD"/>
                          <a:cs typeface="Maiandra GD"/>
                        </a:rPr>
                        <a:t>&gt;</a:t>
                      </a:r>
                      <a:r>
                        <a:rPr sz="1200" spc="-5" dirty="0">
                          <a:solidFill>
                            <a:srgbClr val="231F20"/>
                          </a:solidFill>
                          <a:latin typeface="Arial"/>
                          <a:cs typeface="Arial"/>
                        </a:rPr>
                        <a:t>100</a:t>
                      </a:r>
                      <a:r>
                        <a:rPr sz="1200" spc="-80" dirty="0">
                          <a:solidFill>
                            <a:srgbClr val="231F20"/>
                          </a:solidFill>
                          <a:latin typeface="Arial"/>
                          <a:cs typeface="Arial"/>
                        </a:rPr>
                        <a:t> </a:t>
                      </a:r>
                      <a:r>
                        <a:rPr sz="1200" spc="10" dirty="0">
                          <a:solidFill>
                            <a:srgbClr val="231F20"/>
                          </a:solidFill>
                          <a:latin typeface="Arial"/>
                          <a:cs typeface="Arial"/>
                        </a:rPr>
                        <a:t>cm</a:t>
                      </a:r>
                      <a:r>
                        <a:rPr sz="1200" spc="15" baseline="30864" dirty="0">
                          <a:solidFill>
                            <a:srgbClr val="231F20"/>
                          </a:solidFill>
                          <a:latin typeface="Arial"/>
                          <a:cs typeface="Arial"/>
                        </a:rPr>
                        <a:t>2</a:t>
                      </a:r>
                      <a:endParaRPr sz="1200" baseline="30864">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L="566420">
                        <a:lnSpc>
                          <a:spcPct val="100000"/>
                        </a:lnSpc>
                        <a:spcBef>
                          <a:spcPts val="45"/>
                        </a:spcBef>
                      </a:pPr>
                      <a:r>
                        <a:rPr sz="1200" spc="-5" dirty="0">
                          <a:solidFill>
                            <a:srgbClr val="231F20"/>
                          </a:solidFill>
                          <a:latin typeface="Arial"/>
                          <a:cs typeface="Arial"/>
                        </a:rPr>
                        <a:t>1.00</a:t>
                      </a:r>
                      <a:endParaRPr sz="1200" dirty="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560705" algn="r">
                        <a:lnSpc>
                          <a:spcPct val="100000"/>
                        </a:lnSpc>
                        <a:spcBef>
                          <a:spcPts val="45"/>
                        </a:spcBef>
                      </a:pPr>
                      <a:r>
                        <a:rPr sz="1200" dirty="0">
                          <a:solidFill>
                            <a:srgbClr val="231F20"/>
                          </a:solidFill>
                          <a:latin typeface="Arial"/>
                          <a:cs typeface="Arial"/>
                        </a:rPr>
                        <a:t>4.00</a:t>
                      </a:r>
                      <a:endParaRPr sz="1200" dirty="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501015" algn="r">
                        <a:lnSpc>
                          <a:spcPct val="100000"/>
                        </a:lnSpc>
                        <a:spcBef>
                          <a:spcPts val="45"/>
                        </a:spcBef>
                      </a:pPr>
                      <a:r>
                        <a:rPr sz="1200" dirty="0">
                          <a:solidFill>
                            <a:srgbClr val="231F20"/>
                          </a:solidFill>
                          <a:latin typeface="Arial"/>
                          <a:cs typeface="Arial"/>
                        </a:rPr>
                        <a:t>0.014</a:t>
                      </a:r>
                      <a:endParaRPr sz="1200">
                        <a:latin typeface="Arial"/>
                        <a:cs typeface="Arial"/>
                      </a:endParaRPr>
                    </a:p>
                  </a:txBody>
                  <a:tcPr marL="0" marR="0" marT="3944" marB="0">
                    <a:lnT w="3162">
                      <a:solidFill>
                        <a:srgbClr val="6D6E71"/>
                      </a:solidFill>
                      <a:prstDash val="solid"/>
                    </a:lnT>
                    <a:lnB w="3162">
                      <a:solidFill>
                        <a:srgbClr val="6D6E71"/>
                      </a:solidFill>
                      <a:prstDash val="solid"/>
                    </a:lnB>
                  </a:tcPr>
                </a:tc>
                <a:tc>
                  <a:txBody>
                    <a:bodyPr/>
                    <a:lstStyle/>
                    <a:p>
                      <a:pPr marR="247015" algn="r">
                        <a:lnSpc>
                          <a:spcPct val="100000"/>
                        </a:lnSpc>
                        <a:spcBef>
                          <a:spcPts val="45"/>
                        </a:spcBef>
                      </a:pPr>
                      <a:r>
                        <a:rPr sz="1200" dirty="0">
                          <a:solidFill>
                            <a:srgbClr val="231F20"/>
                          </a:solidFill>
                          <a:latin typeface="Arial"/>
                          <a:cs typeface="Arial"/>
                        </a:rPr>
                        <a:t>0.033</a:t>
                      </a:r>
                      <a:endParaRPr sz="1200" dirty="0">
                        <a:latin typeface="Arial"/>
                        <a:cs typeface="Arial"/>
                      </a:endParaRPr>
                    </a:p>
                  </a:txBody>
                  <a:tcPr marL="0" marR="0" marT="3944" marB="0">
                    <a:lnT w="3162">
                      <a:solidFill>
                        <a:srgbClr val="6D6E71"/>
                      </a:solidFill>
                      <a:prstDash val="solid"/>
                    </a:lnT>
                    <a:lnB w="3162">
                      <a:solidFill>
                        <a:srgbClr val="6D6E71"/>
                      </a:solidFill>
                      <a:prstDash val="solid"/>
                    </a:lnB>
                  </a:tcPr>
                </a:tc>
                <a:extLst>
                  <a:ext uri="{0D108BD9-81ED-4DB2-BD59-A6C34878D82A}">
                    <a16:rowId xmlns:a16="http://schemas.microsoft.com/office/drawing/2014/main" val="10005"/>
                  </a:ext>
                </a:extLst>
              </a:tr>
            </a:tbl>
          </a:graphicData>
        </a:graphic>
      </p:graphicFrame>
      <p:sp>
        <p:nvSpPr>
          <p:cNvPr id="9" name="object 8"/>
          <p:cNvSpPr txBox="1"/>
          <p:nvPr/>
        </p:nvSpPr>
        <p:spPr>
          <a:xfrm>
            <a:off x="1617786" y="4393391"/>
            <a:ext cx="6717322" cy="374205"/>
          </a:xfrm>
          <a:prstGeom prst="rect">
            <a:avLst/>
          </a:prstGeom>
        </p:spPr>
        <p:txBody>
          <a:bodyPr vert="horz" wrap="square" lIns="0" tIns="0" rIns="0" bIns="0" rtlCol="0">
            <a:spAutoFit/>
          </a:bodyPr>
          <a:lstStyle/>
          <a:p>
            <a:pPr marL="8764">
              <a:lnSpc>
                <a:spcPts val="621"/>
              </a:lnSpc>
            </a:pPr>
            <a:r>
              <a:rPr sz="966" baseline="30864" dirty="0">
                <a:solidFill>
                  <a:srgbClr val="231F20"/>
                </a:solidFill>
                <a:latin typeface="Arial"/>
                <a:cs typeface="Arial"/>
              </a:rPr>
              <a:t>a</a:t>
            </a:r>
            <a:r>
              <a:rPr sz="966" dirty="0">
                <a:solidFill>
                  <a:srgbClr val="231F20"/>
                </a:solidFill>
                <a:latin typeface="Arial"/>
                <a:cs typeface="Arial"/>
              </a:rPr>
              <a:t>Bleeding </a:t>
            </a:r>
            <a:r>
              <a:rPr sz="966" spc="-3" dirty="0">
                <a:solidFill>
                  <a:srgbClr val="231F20"/>
                </a:solidFill>
                <a:latin typeface="Arial"/>
                <a:cs typeface="Arial"/>
              </a:rPr>
              <a:t>severity assessed </a:t>
            </a:r>
            <a:r>
              <a:rPr sz="966" spc="3" dirty="0">
                <a:solidFill>
                  <a:srgbClr val="231F20"/>
                </a:solidFill>
                <a:latin typeface="Arial"/>
                <a:cs typeface="Arial"/>
              </a:rPr>
              <a:t>at </a:t>
            </a:r>
            <a:r>
              <a:rPr sz="966" dirty="0">
                <a:solidFill>
                  <a:srgbClr val="231F20"/>
                </a:solidFill>
                <a:latin typeface="Arial"/>
                <a:cs typeface="Arial"/>
              </a:rPr>
              <a:t>the </a:t>
            </a:r>
            <a:r>
              <a:rPr sz="966" spc="3" dirty="0">
                <a:solidFill>
                  <a:srgbClr val="231F20"/>
                </a:solidFill>
                <a:latin typeface="Arial"/>
                <a:cs typeface="Arial"/>
              </a:rPr>
              <a:t>time </a:t>
            </a:r>
            <a:r>
              <a:rPr sz="966" spc="7" dirty="0">
                <a:solidFill>
                  <a:srgbClr val="231F20"/>
                </a:solidFill>
                <a:latin typeface="Arial"/>
                <a:cs typeface="Arial"/>
              </a:rPr>
              <a:t>of </a:t>
            </a:r>
            <a:r>
              <a:rPr sz="966" spc="59" dirty="0">
                <a:solidFill>
                  <a:srgbClr val="231F20"/>
                </a:solidFill>
                <a:latin typeface="Arial"/>
                <a:cs typeface="Arial"/>
              </a:rPr>
              <a:t> </a:t>
            </a:r>
            <a:r>
              <a:rPr sz="966" dirty="0">
                <a:solidFill>
                  <a:srgbClr val="231F20"/>
                </a:solidFill>
                <a:latin typeface="Arial"/>
                <a:cs typeface="Arial"/>
              </a:rPr>
              <a:t>randomization.</a:t>
            </a:r>
            <a:endParaRPr sz="966" dirty="0">
              <a:latin typeface="Arial"/>
              <a:cs typeface="Arial"/>
            </a:endParaRPr>
          </a:p>
          <a:p>
            <a:pPr marL="8764"/>
            <a:r>
              <a:rPr sz="966" dirty="0">
                <a:solidFill>
                  <a:srgbClr val="231F20"/>
                </a:solidFill>
                <a:latin typeface="Arial"/>
                <a:cs typeface="Arial"/>
              </a:rPr>
              <a:t>Note:</a:t>
            </a:r>
            <a:r>
              <a:rPr sz="966" spc="31" dirty="0">
                <a:solidFill>
                  <a:srgbClr val="231F20"/>
                </a:solidFill>
                <a:latin typeface="Arial"/>
                <a:cs typeface="Arial"/>
              </a:rPr>
              <a:t> </a:t>
            </a:r>
            <a:r>
              <a:rPr sz="966" spc="-14" dirty="0">
                <a:solidFill>
                  <a:srgbClr val="231F20"/>
                </a:solidFill>
                <a:latin typeface="Arial"/>
                <a:cs typeface="Arial"/>
              </a:rPr>
              <a:t>Three</a:t>
            </a:r>
            <a:r>
              <a:rPr sz="966" spc="31" dirty="0">
                <a:solidFill>
                  <a:srgbClr val="231F20"/>
                </a:solidFill>
                <a:latin typeface="Arial"/>
                <a:cs typeface="Arial"/>
              </a:rPr>
              <a:t> </a:t>
            </a:r>
            <a:r>
              <a:rPr sz="966" spc="3" dirty="0">
                <a:solidFill>
                  <a:srgbClr val="231F20"/>
                </a:solidFill>
                <a:latin typeface="Arial"/>
                <a:cs typeface="Arial"/>
              </a:rPr>
              <a:t>patients</a:t>
            </a:r>
            <a:r>
              <a:rPr sz="966" spc="31" dirty="0">
                <a:solidFill>
                  <a:srgbClr val="231F20"/>
                </a:solidFill>
                <a:latin typeface="Arial"/>
                <a:cs typeface="Arial"/>
              </a:rPr>
              <a:t> </a:t>
            </a:r>
            <a:r>
              <a:rPr sz="966" spc="-7" dirty="0">
                <a:solidFill>
                  <a:srgbClr val="231F20"/>
                </a:solidFill>
                <a:latin typeface="Arial"/>
                <a:cs typeface="Arial"/>
              </a:rPr>
              <a:t>were</a:t>
            </a:r>
            <a:r>
              <a:rPr sz="966" spc="31" dirty="0">
                <a:solidFill>
                  <a:srgbClr val="231F20"/>
                </a:solidFill>
                <a:latin typeface="Arial"/>
                <a:cs typeface="Arial"/>
              </a:rPr>
              <a:t> </a:t>
            </a:r>
            <a:r>
              <a:rPr sz="966" spc="3" dirty="0">
                <a:solidFill>
                  <a:srgbClr val="231F20"/>
                </a:solidFill>
                <a:latin typeface="Arial"/>
                <a:cs typeface="Arial"/>
              </a:rPr>
              <a:t>excluded</a:t>
            </a:r>
            <a:r>
              <a:rPr sz="966" spc="31" dirty="0">
                <a:solidFill>
                  <a:srgbClr val="231F20"/>
                </a:solidFill>
                <a:latin typeface="Arial"/>
                <a:cs typeface="Arial"/>
              </a:rPr>
              <a:t> </a:t>
            </a:r>
            <a:r>
              <a:rPr sz="966" spc="3" dirty="0">
                <a:solidFill>
                  <a:srgbClr val="231F20"/>
                </a:solidFill>
                <a:latin typeface="Arial"/>
                <a:cs typeface="Arial"/>
              </a:rPr>
              <a:t>from</a:t>
            </a:r>
            <a:r>
              <a:rPr sz="966" spc="31" dirty="0">
                <a:solidFill>
                  <a:srgbClr val="231F20"/>
                </a:solidFill>
                <a:latin typeface="Arial"/>
                <a:cs typeface="Arial"/>
              </a:rPr>
              <a:t> </a:t>
            </a:r>
            <a:r>
              <a:rPr sz="966" dirty="0">
                <a:solidFill>
                  <a:srgbClr val="231F20"/>
                </a:solidFill>
                <a:latin typeface="Arial"/>
                <a:cs typeface="Arial"/>
              </a:rPr>
              <a:t>the</a:t>
            </a:r>
            <a:r>
              <a:rPr sz="966" spc="31" dirty="0">
                <a:solidFill>
                  <a:srgbClr val="231F20"/>
                </a:solidFill>
                <a:latin typeface="Arial"/>
                <a:cs typeface="Arial"/>
              </a:rPr>
              <a:t> </a:t>
            </a:r>
            <a:r>
              <a:rPr sz="966" spc="-3" dirty="0">
                <a:solidFill>
                  <a:srgbClr val="231F20"/>
                </a:solidFill>
                <a:latin typeface="Arial"/>
                <a:cs typeface="Arial"/>
              </a:rPr>
              <a:t>analysis</a:t>
            </a:r>
            <a:r>
              <a:rPr sz="966" spc="31" dirty="0">
                <a:solidFill>
                  <a:srgbClr val="231F20"/>
                </a:solidFill>
                <a:latin typeface="Arial"/>
                <a:cs typeface="Arial"/>
              </a:rPr>
              <a:t> </a:t>
            </a:r>
            <a:r>
              <a:rPr sz="966" dirty="0">
                <a:solidFill>
                  <a:srgbClr val="231F20"/>
                </a:solidFill>
                <a:latin typeface="Arial"/>
                <a:cs typeface="Arial"/>
              </a:rPr>
              <a:t>because</a:t>
            </a:r>
            <a:r>
              <a:rPr sz="966" spc="31" dirty="0">
                <a:solidFill>
                  <a:srgbClr val="231F20"/>
                </a:solidFill>
                <a:latin typeface="Arial"/>
                <a:cs typeface="Arial"/>
              </a:rPr>
              <a:t> </a:t>
            </a:r>
            <a:r>
              <a:rPr sz="966" spc="7" dirty="0">
                <a:solidFill>
                  <a:srgbClr val="231F20"/>
                </a:solidFill>
                <a:latin typeface="Arial"/>
                <a:cs typeface="Arial"/>
              </a:rPr>
              <a:t>of</a:t>
            </a:r>
            <a:r>
              <a:rPr sz="966" spc="31" dirty="0">
                <a:solidFill>
                  <a:srgbClr val="231F20"/>
                </a:solidFill>
                <a:latin typeface="Arial"/>
                <a:cs typeface="Arial"/>
              </a:rPr>
              <a:t> </a:t>
            </a:r>
            <a:r>
              <a:rPr sz="966" spc="3" dirty="0">
                <a:solidFill>
                  <a:srgbClr val="231F20"/>
                </a:solidFill>
                <a:latin typeface="Arial"/>
                <a:cs typeface="Arial"/>
              </a:rPr>
              <a:t>potential</a:t>
            </a:r>
            <a:r>
              <a:rPr sz="966" spc="31" dirty="0">
                <a:solidFill>
                  <a:srgbClr val="231F20"/>
                </a:solidFill>
                <a:latin typeface="Arial"/>
                <a:cs typeface="Arial"/>
              </a:rPr>
              <a:t> </a:t>
            </a:r>
            <a:r>
              <a:rPr sz="966" spc="3" dirty="0">
                <a:solidFill>
                  <a:srgbClr val="231F20"/>
                </a:solidFill>
                <a:latin typeface="Arial"/>
                <a:cs typeface="Arial"/>
              </a:rPr>
              <a:t>data</a:t>
            </a:r>
            <a:r>
              <a:rPr sz="966" spc="31" dirty="0">
                <a:solidFill>
                  <a:srgbClr val="231F20"/>
                </a:solidFill>
                <a:latin typeface="Arial"/>
                <a:cs typeface="Arial"/>
              </a:rPr>
              <a:t> </a:t>
            </a:r>
            <a:r>
              <a:rPr sz="966" dirty="0">
                <a:solidFill>
                  <a:srgbClr val="231F20"/>
                </a:solidFill>
                <a:latin typeface="Arial"/>
                <a:cs typeface="Arial"/>
              </a:rPr>
              <a:t>entry</a:t>
            </a:r>
            <a:r>
              <a:rPr sz="966" spc="31" dirty="0">
                <a:solidFill>
                  <a:srgbClr val="231F20"/>
                </a:solidFill>
                <a:latin typeface="Arial"/>
                <a:cs typeface="Arial"/>
              </a:rPr>
              <a:t> </a:t>
            </a:r>
            <a:r>
              <a:rPr sz="966" spc="-3" dirty="0">
                <a:solidFill>
                  <a:srgbClr val="231F20"/>
                </a:solidFill>
                <a:latin typeface="Arial"/>
                <a:cs typeface="Arial"/>
              </a:rPr>
              <a:t>errors</a:t>
            </a:r>
            <a:r>
              <a:rPr sz="966" spc="31" dirty="0">
                <a:solidFill>
                  <a:srgbClr val="231F20"/>
                </a:solidFill>
                <a:latin typeface="Arial"/>
                <a:cs typeface="Arial"/>
              </a:rPr>
              <a:t> </a:t>
            </a:r>
            <a:r>
              <a:rPr sz="966" spc="-10" dirty="0">
                <a:solidFill>
                  <a:srgbClr val="231F20"/>
                </a:solidFill>
                <a:latin typeface="Arial"/>
                <a:cs typeface="Arial"/>
              </a:rPr>
              <a:t>(i.e.</a:t>
            </a:r>
            <a:r>
              <a:rPr sz="966" spc="31" dirty="0">
                <a:solidFill>
                  <a:srgbClr val="231F20"/>
                </a:solidFill>
                <a:latin typeface="Arial"/>
                <a:cs typeface="Arial"/>
              </a:rPr>
              <a:t> </a:t>
            </a:r>
            <a:r>
              <a:rPr sz="966" spc="-7" dirty="0">
                <a:solidFill>
                  <a:srgbClr val="231F20"/>
                </a:solidFill>
                <a:latin typeface="Arial"/>
                <a:cs typeface="Arial"/>
              </a:rPr>
              <a:t>values</a:t>
            </a:r>
            <a:r>
              <a:rPr sz="966" spc="31" dirty="0">
                <a:solidFill>
                  <a:srgbClr val="231F20"/>
                </a:solidFill>
                <a:latin typeface="Arial"/>
                <a:cs typeface="Arial"/>
              </a:rPr>
              <a:t> </a:t>
            </a:r>
            <a:r>
              <a:rPr sz="966" spc="3" dirty="0">
                <a:solidFill>
                  <a:srgbClr val="231F20"/>
                </a:solidFill>
                <a:latin typeface="Arial"/>
                <a:cs typeface="Arial"/>
              </a:rPr>
              <a:t>outside</a:t>
            </a:r>
            <a:r>
              <a:rPr sz="966" spc="31" dirty="0">
                <a:solidFill>
                  <a:srgbClr val="231F20"/>
                </a:solidFill>
                <a:latin typeface="Arial"/>
                <a:cs typeface="Arial"/>
              </a:rPr>
              <a:t> </a:t>
            </a:r>
            <a:r>
              <a:rPr sz="966" dirty="0">
                <a:solidFill>
                  <a:srgbClr val="231F20"/>
                </a:solidFill>
                <a:latin typeface="Arial"/>
                <a:cs typeface="Arial"/>
              </a:rPr>
              <a:t>the</a:t>
            </a:r>
            <a:r>
              <a:rPr sz="966" spc="31" dirty="0">
                <a:solidFill>
                  <a:srgbClr val="231F20"/>
                </a:solidFill>
                <a:latin typeface="Arial"/>
                <a:cs typeface="Arial"/>
              </a:rPr>
              <a:t> </a:t>
            </a:r>
            <a:r>
              <a:rPr sz="966" dirty="0">
                <a:solidFill>
                  <a:srgbClr val="231F20"/>
                </a:solidFill>
                <a:latin typeface="Arial"/>
                <a:cs typeface="Arial"/>
              </a:rPr>
              <a:t>normal</a:t>
            </a:r>
            <a:r>
              <a:rPr sz="966" spc="31" dirty="0">
                <a:solidFill>
                  <a:srgbClr val="231F20"/>
                </a:solidFill>
                <a:latin typeface="Arial"/>
                <a:cs typeface="Arial"/>
              </a:rPr>
              <a:t> </a:t>
            </a:r>
            <a:r>
              <a:rPr sz="966" spc="-10" dirty="0">
                <a:solidFill>
                  <a:srgbClr val="231F20"/>
                </a:solidFill>
                <a:latin typeface="Arial"/>
                <a:cs typeface="Arial"/>
              </a:rPr>
              <a:t>range).</a:t>
            </a:r>
            <a:endParaRPr sz="966" dirty="0">
              <a:latin typeface="Arial"/>
              <a:cs typeface="Arial"/>
            </a:endParaRPr>
          </a:p>
        </p:txBody>
      </p:sp>
      <p:sp>
        <p:nvSpPr>
          <p:cNvPr id="10" name="TextBox 9"/>
          <p:cNvSpPr txBox="1"/>
          <p:nvPr/>
        </p:nvSpPr>
        <p:spPr>
          <a:xfrm>
            <a:off x="5571081" y="5742661"/>
            <a:ext cx="2366289" cy="283476"/>
          </a:xfrm>
          <a:prstGeom prst="rect">
            <a:avLst/>
          </a:prstGeom>
          <a:noFill/>
        </p:spPr>
        <p:txBody>
          <a:bodyPr wrap="none" rtlCol="0">
            <a:spAutoFit/>
          </a:bodyPr>
          <a:lstStyle/>
          <a:p>
            <a:r>
              <a:rPr lang="en-US" sz="1242" dirty="0"/>
              <a:t>HPB (Oxford). 2013; 15(7):548-58.</a:t>
            </a:r>
          </a:p>
        </p:txBody>
      </p:sp>
      <p:sp>
        <p:nvSpPr>
          <p:cNvPr id="11" name="Rectangle 10"/>
          <p:cNvSpPr/>
          <p:nvPr/>
        </p:nvSpPr>
        <p:spPr>
          <a:xfrm>
            <a:off x="1522174" y="4815642"/>
            <a:ext cx="7141179" cy="738664"/>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CONCLUSIONS: </a:t>
            </a:r>
            <a:r>
              <a:rPr lang="en-US" sz="1400" dirty="0">
                <a:latin typeface="Arial" panose="020B0604020202020204" pitchFamily="34" charset="0"/>
                <a:cs typeface="Arial" panose="020B0604020202020204" pitchFamily="34" charset="0"/>
              </a:rPr>
              <a:t>Regardless of bleeding severity or surface area, the Veriset™ hemostatic patch achieved hemostasis in this setting significantly faster than the control device (TachoSil) in patients undergoing hepatic resection.</a:t>
            </a:r>
          </a:p>
        </p:txBody>
      </p:sp>
      <p:sp>
        <p:nvSpPr>
          <p:cNvPr id="12" name="TextBox 11"/>
          <p:cNvSpPr txBox="1"/>
          <p:nvPr/>
        </p:nvSpPr>
        <p:spPr>
          <a:xfrm>
            <a:off x="3299802" y="1485388"/>
            <a:ext cx="1952009"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Veriset vs. TachoSil  </a:t>
            </a:r>
          </a:p>
          <a:p>
            <a:endParaRPr lang="en-US" sz="1400" b="1" dirty="0">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1575834" y="235050"/>
            <a:ext cx="5697056" cy="59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200" dirty="0">
                <a:solidFill>
                  <a:schemeClr val="tx1"/>
                </a:solidFill>
              </a:rPr>
              <a:t>Current Research Goals  </a:t>
            </a:r>
          </a:p>
        </p:txBody>
      </p:sp>
      <p:sp>
        <p:nvSpPr>
          <p:cNvPr id="3" name="Content Placeholder 2"/>
          <p:cNvSpPr>
            <a:spLocks noGrp="1"/>
          </p:cNvSpPr>
          <p:nvPr>
            <p:ph idx="1"/>
          </p:nvPr>
        </p:nvSpPr>
        <p:spPr>
          <a:xfrm>
            <a:off x="219075" y="2012776"/>
            <a:ext cx="8410575" cy="2960272"/>
          </a:xfrm>
        </p:spPr>
        <p:txBody>
          <a:bodyPr>
            <a:normAutofit/>
          </a:bodyPr>
          <a:lstStyle/>
          <a:p>
            <a:pPr>
              <a:lnSpc>
                <a:spcPct val="110000"/>
              </a:lnSpc>
            </a:pPr>
            <a:r>
              <a:rPr lang="en-US" altLang="en-US" sz="2400" dirty="0">
                <a:latin typeface="Arial" panose="020B0604020202020204" pitchFamily="34" charset="0"/>
                <a:cs typeface="Arial" panose="020B0604020202020204" pitchFamily="34" charset="0"/>
              </a:rPr>
              <a:t>Determine safety and efficacy of TCCC-recommended hemostatic agents when used under PFC condition.</a:t>
            </a:r>
          </a:p>
          <a:p>
            <a:pPr>
              <a:lnSpc>
                <a:spcPct val="110000"/>
              </a:lnSpc>
            </a:pPr>
            <a:r>
              <a:rPr lang="en-US" altLang="en-US" sz="2400" dirty="0">
                <a:latin typeface="Arial" panose="020B0604020202020204" pitchFamily="34" charset="0"/>
                <a:cs typeface="Arial" panose="020B0604020202020204" pitchFamily="34" charset="0"/>
              </a:rPr>
              <a:t>Identify alternative novel hemostats suitable for use in PFC.</a:t>
            </a:r>
          </a:p>
          <a:p>
            <a:pPr>
              <a:lnSpc>
                <a:spcPct val="110000"/>
              </a:lnSpc>
            </a:pPr>
            <a:endParaRPr lang="en-US" altLang="en-US" sz="2400" dirty="0">
              <a:latin typeface="Arial" panose="020B0604020202020204" pitchFamily="34" charset="0"/>
              <a:cs typeface="Arial" panose="020B0604020202020204" pitchFamily="34" charset="0"/>
            </a:endParaRPr>
          </a:p>
          <a:p>
            <a:pPr marL="0" indent="0">
              <a:lnSpc>
                <a:spcPct val="110000"/>
              </a:lnSpc>
              <a:buNone/>
            </a:pPr>
            <a:endParaRPr lang="en-US" sz="2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13</a:t>
            </a:fld>
            <a:endParaRPr lang="en-US" dirty="0"/>
          </a:p>
        </p:txBody>
      </p:sp>
    </p:spTree>
    <p:extLst>
      <p:ext uri="{BB962C8B-B14F-4D97-AF65-F5344CB8AC3E}">
        <p14:creationId xmlns:p14="http://schemas.microsoft.com/office/powerpoint/2010/main" val="168905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8887" y="401781"/>
            <a:ext cx="5566225" cy="590108"/>
          </a:xfrm>
        </p:spPr>
        <p:txBody>
          <a:bodyPr>
            <a:noAutofit/>
          </a:bodyPr>
          <a:lstStyle/>
          <a:p>
            <a:pPr algn="ctr"/>
            <a:r>
              <a:rPr lang="en-US" altLang="en-US" sz="2400" dirty="0">
                <a:latin typeface="Arial" panose="020B0604020202020204" pitchFamily="34" charset="0"/>
                <a:cs typeface="Arial" panose="020B0604020202020204" pitchFamily="34" charset="0"/>
              </a:rPr>
              <a:t>Ideal Hemostatic Agent for Treating Compressible Wounds in PFC </a:t>
            </a:r>
            <a:br>
              <a:rPr lang="en-US" alt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855" y="1614917"/>
            <a:ext cx="3831398" cy="2653540"/>
          </a:xfrm>
        </p:spPr>
        <p:txBody>
          <a:bodyPr>
            <a:noAutofit/>
          </a:bodyPr>
          <a:lstStyle/>
          <a:p>
            <a:r>
              <a:rPr lang="en-US" altLang="en-US" sz="1400" dirty="0">
                <a:latin typeface="Arial" panose="020B0604020202020204" pitchFamily="34" charset="0"/>
                <a:cs typeface="Arial" panose="020B0604020202020204" pitchFamily="34" charset="0"/>
              </a:rPr>
              <a:t>FDA approved/cleared</a:t>
            </a:r>
          </a:p>
          <a:p>
            <a:r>
              <a:rPr lang="en-US" altLang="en-US" sz="1400" dirty="0">
                <a:latin typeface="Arial" panose="020B0604020202020204" pitchFamily="34" charset="0"/>
                <a:cs typeface="Arial" panose="020B0604020202020204" pitchFamily="34" charset="0"/>
              </a:rPr>
              <a:t>Stop severe bleeding with 2 min compression</a:t>
            </a:r>
          </a:p>
          <a:p>
            <a:r>
              <a:rPr lang="en-US" altLang="en-US" sz="1400" dirty="0">
                <a:latin typeface="Arial" panose="020B0604020202020204" pitchFamily="34" charset="0"/>
                <a:cs typeface="Arial" panose="020B0604020202020204" pitchFamily="34" charset="0"/>
              </a:rPr>
              <a:t>Maintain hemostasis for 2hrs at hypotensive pressure </a:t>
            </a:r>
          </a:p>
          <a:p>
            <a:r>
              <a:rPr lang="en-US" altLang="en-US" sz="1400" dirty="0">
                <a:latin typeface="Arial" panose="020B0604020202020204" pitchFamily="34" charset="0"/>
                <a:cs typeface="Arial" panose="020B0604020202020204" pitchFamily="34" charset="0"/>
              </a:rPr>
              <a:t>Cause no harmful tissue effect</a:t>
            </a:r>
          </a:p>
          <a:p>
            <a:r>
              <a:rPr lang="en-US" altLang="en-US" sz="1400" dirty="0">
                <a:latin typeface="Arial" panose="020B0604020202020204" pitchFamily="34" charset="0"/>
                <a:cs typeface="Arial" panose="020B0604020202020204" pitchFamily="34" charset="0"/>
              </a:rPr>
              <a:t>Ready to use and easy to apply </a:t>
            </a:r>
          </a:p>
          <a:p>
            <a:r>
              <a:rPr lang="en-US" altLang="en-US" sz="1400" dirty="0">
                <a:latin typeface="Arial" panose="020B0604020202020204" pitchFamily="34" charset="0"/>
                <a:cs typeface="Arial" panose="020B0604020202020204" pitchFamily="34" charset="0"/>
              </a:rPr>
              <a:t>Require minimal/no training </a:t>
            </a:r>
          </a:p>
          <a:p>
            <a:r>
              <a:rPr lang="en-US" altLang="en-US" sz="1400" dirty="0">
                <a:latin typeface="Arial" panose="020B0604020202020204" pitchFamily="34" charset="0"/>
                <a:cs typeface="Arial" panose="020B0604020202020204" pitchFamily="34" charset="0"/>
              </a:rPr>
              <a:t>Be lightweight and durable</a:t>
            </a:r>
          </a:p>
          <a:p>
            <a:r>
              <a:rPr lang="en-US" altLang="en-US" sz="1400" dirty="0">
                <a:latin typeface="Arial" panose="020B0604020202020204" pitchFamily="34" charset="0"/>
                <a:cs typeface="Arial" panose="020B0604020202020204" pitchFamily="34" charset="0"/>
              </a:rPr>
              <a:t>Have long shelf life (</a:t>
            </a:r>
            <a:r>
              <a:rPr lang="en-US" altLang="en-US" sz="1400" dirty="0">
                <a:latin typeface="Arial" panose="020B0604020202020204" pitchFamily="34" charset="0"/>
                <a:cs typeface="Arial" panose="020B0604020202020204" pitchFamily="34" charset="0"/>
                <a:sym typeface="Symbol" pitchFamily="18" charset="2"/>
              </a:rPr>
              <a:t> 2 </a:t>
            </a:r>
            <a:r>
              <a:rPr lang="en-US" altLang="en-US" sz="1400" dirty="0" err="1">
                <a:latin typeface="Arial" panose="020B0604020202020204" pitchFamily="34" charset="0"/>
                <a:cs typeface="Arial" panose="020B0604020202020204" pitchFamily="34" charset="0"/>
                <a:sym typeface="Symbol" pitchFamily="18" charset="2"/>
              </a:rPr>
              <a:t>yrs</a:t>
            </a:r>
            <a:r>
              <a:rPr lang="en-US" altLang="en-US" sz="1400" dirty="0">
                <a:latin typeface="Arial" panose="020B0604020202020204" pitchFamily="34" charset="0"/>
                <a:cs typeface="Arial" panose="020B0604020202020204" pitchFamily="34" charset="0"/>
              </a:rPr>
              <a:t>)</a:t>
            </a:r>
          </a:p>
          <a:p>
            <a:r>
              <a:rPr lang="en-US" altLang="en-US" sz="1400" dirty="0">
                <a:latin typeface="Arial" panose="020B0604020202020204" pitchFamily="34" charset="0"/>
                <a:cs typeface="Arial" panose="020B0604020202020204" pitchFamily="34" charset="0"/>
              </a:rPr>
              <a:t>Stable in extreme temperatures (-10 to +40°C) for weeks</a:t>
            </a:r>
          </a:p>
          <a:p>
            <a:r>
              <a:rPr lang="en-US" altLang="en-US" sz="1400" dirty="0">
                <a:latin typeface="Arial" panose="020B0604020202020204" pitchFamily="34" charset="0"/>
                <a:cs typeface="Arial" panose="020B0604020202020204" pitchFamily="34" charset="0"/>
              </a:rPr>
              <a:t>Cost effective</a:t>
            </a:r>
          </a:p>
          <a:p>
            <a:pPr marL="0" indent="0">
              <a:buNone/>
            </a:pPr>
            <a:endParaRPr lang="en-US" alt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14</a:t>
            </a:fld>
            <a:endParaRPr lang="en-US" dirty="0"/>
          </a:p>
        </p:txBody>
      </p:sp>
      <p:sp>
        <p:nvSpPr>
          <p:cNvPr id="7" name="Content Placeholder 2"/>
          <p:cNvSpPr txBox="1">
            <a:spLocks/>
          </p:cNvSpPr>
          <p:nvPr/>
        </p:nvSpPr>
        <p:spPr>
          <a:xfrm>
            <a:off x="4446105" y="1654163"/>
            <a:ext cx="4838178" cy="265354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1400" dirty="0">
                <a:latin typeface="Arial" panose="020B0604020202020204" pitchFamily="34" charset="0"/>
                <a:cs typeface="Arial" panose="020B0604020202020204" pitchFamily="34" charset="0"/>
              </a:rPr>
              <a:t>Maintain hemostasis for at least 24hrs</a:t>
            </a:r>
          </a:p>
          <a:p>
            <a:pPr>
              <a:lnSpc>
                <a:spcPct val="100000"/>
              </a:lnSpc>
            </a:pPr>
            <a:r>
              <a:rPr lang="en-US" altLang="en-US" sz="1400" dirty="0">
                <a:latin typeface="Arial" panose="020B0604020202020204" pitchFamily="34" charset="0"/>
                <a:cs typeface="Arial" panose="020B0604020202020204" pitchFamily="34" charset="0"/>
              </a:rPr>
              <a:t>Secure hemostasis against normal or high blood pressure </a:t>
            </a:r>
          </a:p>
          <a:p>
            <a:pPr>
              <a:lnSpc>
                <a:spcPct val="100000"/>
              </a:lnSpc>
            </a:pPr>
            <a:r>
              <a:rPr lang="en-US" altLang="en-US" sz="1400" dirty="0">
                <a:latin typeface="Arial" panose="020B0604020202020204" pitchFamily="34" charset="0"/>
                <a:cs typeface="Arial" panose="020B0604020202020204" pitchFamily="34" charset="0"/>
              </a:rPr>
              <a:t>Remain intact in rough transportation</a:t>
            </a:r>
          </a:p>
          <a:p>
            <a:pPr>
              <a:lnSpc>
                <a:spcPct val="100000"/>
              </a:lnSpc>
            </a:pPr>
            <a:r>
              <a:rPr lang="en-US" altLang="en-US" sz="1400" dirty="0">
                <a:latin typeface="Arial" panose="020B0604020202020204" pitchFamily="34" charset="0"/>
                <a:cs typeface="Arial" panose="020B0604020202020204" pitchFamily="34" charset="0"/>
              </a:rPr>
              <a:t>Cause no thromboembolic complication </a:t>
            </a:r>
          </a:p>
          <a:p>
            <a:pPr>
              <a:lnSpc>
                <a:spcPct val="100000"/>
              </a:lnSpc>
            </a:pPr>
            <a:r>
              <a:rPr lang="en-US" altLang="en-US" sz="1400" dirty="0">
                <a:latin typeface="Arial" panose="020B0604020202020204" pitchFamily="34" charset="0"/>
                <a:cs typeface="Arial" panose="020B0604020202020204" pitchFamily="34" charset="0"/>
              </a:rPr>
              <a:t>Preferred to be biodegradable and absorbable </a:t>
            </a:r>
          </a:p>
          <a:p>
            <a:pPr>
              <a:lnSpc>
                <a:spcPct val="100000"/>
              </a:lnSpc>
            </a:pPr>
            <a:endParaRPr lang="en-US" altLang="en-US" sz="1400" dirty="0">
              <a:latin typeface="Arial" panose="020B0604020202020204" pitchFamily="34" charset="0"/>
              <a:cs typeface="Arial" panose="020B0604020202020204" pitchFamily="34" charset="0"/>
            </a:endParaRPr>
          </a:p>
          <a:p>
            <a:pPr>
              <a:lnSpc>
                <a:spcPct val="100000"/>
              </a:lnSpc>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13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4738" y="490190"/>
            <a:ext cx="4788599" cy="786809"/>
          </a:xfrm>
        </p:spPr>
        <p:txBody>
          <a:bodyPr>
            <a:noAutofit/>
          </a:bodyPr>
          <a:lstStyle/>
          <a:p>
            <a:pPr algn="ctr"/>
            <a:r>
              <a:rPr lang="en-US" sz="2100" dirty="0">
                <a:latin typeface="Arial" panose="020B0604020202020204" pitchFamily="34" charset="0"/>
                <a:cs typeface="Arial" panose="020B0604020202020204" pitchFamily="34" charset="0"/>
              </a:rPr>
              <a:t>New Vascular Injury Model in Swine</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t>
            </a:r>
            <a:br>
              <a:rPr 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081637" y="2309212"/>
            <a:ext cx="2654018" cy="2113995"/>
          </a:xfrm>
          <a:prstGeom prst="rect">
            <a:avLst/>
          </a:prstGeom>
        </p:spPr>
      </p:pic>
      <p:sp>
        <p:nvSpPr>
          <p:cNvPr id="10" name="Content Placeholder 2"/>
          <p:cNvSpPr txBox="1">
            <a:spLocks/>
          </p:cNvSpPr>
          <p:nvPr/>
        </p:nvSpPr>
        <p:spPr>
          <a:xfrm>
            <a:off x="-216818" y="1240034"/>
            <a:ext cx="6975837" cy="26535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US" altLang="en-US" sz="1500" dirty="0">
              <a:latin typeface="Arial" panose="020B0604020202020204" pitchFamily="34" charset="0"/>
              <a:cs typeface="Arial" panose="020B0604020202020204" pitchFamily="34" charset="0"/>
            </a:endParaRPr>
          </a:p>
          <a:p>
            <a:pPr lvl="1">
              <a:lnSpc>
                <a:spcPct val="114000"/>
              </a:lnSpc>
            </a:pPr>
            <a:r>
              <a:rPr lang="en-US" altLang="en-US" sz="1500" dirty="0">
                <a:latin typeface="Arial" panose="020B0604020202020204" pitchFamily="34" charset="0"/>
                <a:cs typeface="Arial" panose="020B0604020202020204" pitchFamily="34" charset="0"/>
              </a:rPr>
              <a:t>Swine were initially anesthetized with isoflurane and mechanically ventilated for instrumentation and splenectomy</a:t>
            </a:r>
          </a:p>
          <a:p>
            <a:pPr lvl="1">
              <a:lnSpc>
                <a:spcPct val="114000"/>
              </a:lnSpc>
            </a:pPr>
            <a:r>
              <a:rPr lang="en-US" altLang="en-US" sz="1500" dirty="0">
                <a:latin typeface="Arial" panose="020B0604020202020204" pitchFamily="34" charset="0"/>
                <a:cs typeface="Arial" panose="020B0604020202020204" pitchFamily="34" charset="0"/>
              </a:rPr>
              <a:t>Anesthesia was then switched to IV agents (CRI, propofol+ midazolam)</a:t>
            </a:r>
          </a:p>
          <a:p>
            <a:pPr lvl="1">
              <a:lnSpc>
                <a:spcPct val="114000"/>
              </a:lnSpc>
            </a:pPr>
            <a:r>
              <a:rPr lang="en-US" altLang="en-US" sz="1500" dirty="0">
                <a:latin typeface="Arial" panose="020B0604020202020204" pitchFamily="34" charset="0"/>
                <a:cs typeface="Arial" panose="020B0604020202020204" pitchFamily="34" charset="0"/>
              </a:rPr>
              <a:t>Spontaneous respiration was established for the rest of the experiment.</a:t>
            </a:r>
          </a:p>
          <a:p>
            <a:pPr lvl="1">
              <a:lnSpc>
                <a:spcPct val="114000"/>
              </a:lnSpc>
            </a:pPr>
            <a:r>
              <a:rPr lang="en-US" altLang="en-US" sz="1500" dirty="0">
                <a:latin typeface="Arial" panose="020B0604020202020204" pitchFamily="34" charset="0"/>
                <a:cs typeface="Arial" panose="020B0604020202020204" pitchFamily="34" charset="0"/>
              </a:rPr>
              <a:t>Femoral arteries and veins on both legs were isolated</a:t>
            </a:r>
          </a:p>
          <a:p>
            <a:pPr lvl="1">
              <a:lnSpc>
                <a:spcPct val="114000"/>
              </a:lnSpc>
            </a:pPr>
            <a:r>
              <a:rPr lang="en-US" altLang="en-US" sz="1500" dirty="0">
                <a:latin typeface="Arial" panose="020B0604020202020204" pitchFamily="34" charset="0"/>
                <a:cs typeface="Arial" panose="020B0604020202020204" pitchFamily="34" charset="0"/>
              </a:rPr>
              <a:t>Injuries were made on femoral artery (4 mm hole) and vein (1 cm longitudinal cut) of the left leg. </a:t>
            </a:r>
          </a:p>
          <a:p>
            <a:pPr lvl="1">
              <a:lnSpc>
                <a:spcPct val="114000"/>
              </a:lnSpc>
            </a:pPr>
            <a:r>
              <a:rPr lang="en-US" altLang="en-US" sz="1500" dirty="0">
                <a:latin typeface="Arial" panose="020B0604020202020204" pitchFamily="34" charset="0"/>
                <a:cs typeface="Arial" panose="020B0604020202020204" pitchFamily="34" charset="0"/>
              </a:rPr>
              <a:t>10 second free bleeding was allowed and the wound was then packed with a hemostatic or control dressing (Combat Gauze). </a:t>
            </a:r>
          </a:p>
          <a:p>
            <a:pPr lvl="1">
              <a:lnSpc>
                <a:spcPct val="114000"/>
              </a:lnSpc>
            </a:pPr>
            <a:r>
              <a:rPr lang="en-US" altLang="en-US" sz="1500" dirty="0">
                <a:latin typeface="Arial" panose="020B0604020202020204" pitchFamily="34" charset="0"/>
                <a:cs typeface="Arial" panose="020B0604020202020204" pitchFamily="34" charset="0"/>
              </a:rPr>
              <a:t>Repeat these procedures on the femoral vessels of the right leg.</a:t>
            </a:r>
          </a:p>
          <a:p>
            <a:endParaRPr lang="en-US" alt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395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992084" y="2195073"/>
            <a:ext cx="4781550" cy="3221081"/>
            <a:chOff x="710009" y="2338288"/>
            <a:chExt cx="6375400" cy="4294774"/>
          </a:xfrm>
        </p:grpSpPr>
        <p:graphicFrame>
          <p:nvGraphicFramePr>
            <p:cNvPr id="2" name="Object 1"/>
            <p:cNvGraphicFramePr>
              <a:graphicFrameLocks noChangeAspect="1"/>
            </p:cNvGraphicFramePr>
            <p:nvPr>
              <p:extLst>
                <p:ext uri="{D42A27DB-BD31-4B8C-83A1-F6EECF244321}">
                  <p14:modId xmlns:p14="http://schemas.microsoft.com/office/powerpoint/2010/main" val="1911226622"/>
                </p:ext>
              </p:extLst>
            </p:nvPr>
          </p:nvGraphicFramePr>
          <p:xfrm>
            <a:off x="710009" y="3070712"/>
            <a:ext cx="6375400" cy="3562350"/>
          </p:xfrm>
          <a:graphic>
            <a:graphicData uri="http://schemas.openxmlformats.org/presentationml/2006/ole">
              <mc:AlternateContent xmlns:mc="http://schemas.openxmlformats.org/markup-compatibility/2006">
                <mc:Choice xmlns:v="urn:schemas-microsoft-com:vml" Requires="v">
                  <p:oleObj spid="_x0000_s1170" name="Prism 7" r:id="rId3" imgW="4747669" imgH="2652895" progId="Prism7.Document">
                    <p:embed/>
                  </p:oleObj>
                </mc:Choice>
                <mc:Fallback>
                  <p:oleObj name="Prism 7" r:id="rId3" imgW="4747669" imgH="2652895" progId="Prism7.Document">
                    <p:embed/>
                    <p:pic>
                      <p:nvPicPr>
                        <p:cNvPr id="0" name=""/>
                        <p:cNvPicPr/>
                        <p:nvPr/>
                      </p:nvPicPr>
                      <p:blipFill>
                        <a:blip r:embed="rId4"/>
                        <a:stretch>
                          <a:fillRect/>
                        </a:stretch>
                      </p:blipFill>
                      <p:spPr>
                        <a:xfrm>
                          <a:off x="710009" y="3070712"/>
                          <a:ext cx="6375400" cy="3562350"/>
                        </a:xfrm>
                        <a:prstGeom prst="rect">
                          <a:avLst/>
                        </a:prstGeom>
                      </p:spPr>
                    </p:pic>
                  </p:oleObj>
                </mc:Fallback>
              </mc:AlternateContent>
            </a:graphicData>
          </a:graphic>
        </p:graphicFrame>
        <p:cxnSp>
          <p:nvCxnSpPr>
            <p:cNvPr id="6" name="Straight Arrow Connector 5"/>
            <p:cNvCxnSpPr/>
            <p:nvPr/>
          </p:nvCxnSpPr>
          <p:spPr>
            <a:xfrm flipH="1">
              <a:off x="2044512" y="4040372"/>
              <a:ext cx="10631" cy="329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6200000">
              <a:off x="1218690" y="3064128"/>
              <a:ext cx="1759456" cy="307776"/>
            </a:xfrm>
            <a:prstGeom prst="rect">
              <a:avLst/>
            </a:prstGeom>
            <a:noFill/>
          </p:spPr>
          <p:txBody>
            <a:bodyPr wrap="none" rtlCol="0">
              <a:spAutoFit/>
            </a:bodyPr>
            <a:lstStyle/>
            <a:p>
              <a:r>
                <a:rPr lang="en-US" sz="900" dirty="0">
                  <a:solidFill>
                    <a:srgbClr val="7030A0"/>
                  </a:solidFill>
                </a:rPr>
                <a:t>TIVA –Spontaneous Res.</a:t>
              </a:r>
            </a:p>
          </p:txBody>
        </p:sp>
        <p:sp>
          <p:nvSpPr>
            <p:cNvPr id="10" name="TextBox 9"/>
            <p:cNvSpPr txBox="1"/>
            <p:nvPr/>
          </p:nvSpPr>
          <p:spPr>
            <a:xfrm rot="16200000">
              <a:off x="1182080" y="3429222"/>
              <a:ext cx="1393972" cy="307776"/>
            </a:xfrm>
            <a:prstGeom prst="rect">
              <a:avLst/>
            </a:prstGeom>
            <a:noFill/>
          </p:spPr>
          <p:txBody>
            <a:bodyPr wrap="none" rtlCol="0">
              <a:spAutoFit/>
            </a:bodyPr>
            <a:lstStyle/>
            <a:p>
              <a:r>
                <a:rPr lang="en-US" sz="900" dirty="0"/>
                <a:t>Lap - Splenectomy</a:t>
              </a:r>
            </a:p>
          </p:txBody>
        </p:sp>
        <p:cxnSp>
          <p:nvCxnSpPr>
            <p:cNvPr id="11" name="Straight Arrow Connector 10"/>
            <p:cNvCxnSpPr/>
            <p:nvPr/>
          </p:nvCxnSpPr>
          <p:spPr>
            <a:xfrm flipH="1">
              <a:off x="1882856" y="4269773"/>
              <a:ext cx="10631" cy="3296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39608" y="3583172"/>
              <a:ext cx="7359" cy="2649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3307037" y="3134436"/>
              <a:ext cx="665140" cy="338555"/>
            </a:xfrm>
            <a:prstGeom prst="rect">
              <a:avLst/>
            </a:prstGeom>
            <a:noFill/>
          </p:spPr>
          <p:txBody>
            <a:bodyPr wrap="none" rtlCol="0">
              <a:spAutoFit/>
            </a:bodyPr>
            <a:lstStyle/>
            <a:p>
              <a:r>
                <a:rPr lang="en-US" sz="1050" dirty="0">
                  <a:solidFill>
                    <a:srgbClr val="FF0000"/>
                  </a:solidFill>
                </a:rPr>
                <a:t>Injury</a:t>
              </a:r>
            </a:p>
          </p:txBody>
        </p:sp>
        <p:cxnSp>
          <p:nvCxnSpPr>
            <p:cNvPr id="18" name="Straight Arrow Connector 17"/>
            <p:cNvCxnSpPr/>
            <p:nvPr/>
          </p:nvCxnSpPr>
          <p:spPr>
            <a:xfrm>
              <a:off x="2445488" y="3526355"/>
              <a:ext cx="946298" cy="0"/>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85438" y="3179387"/>
              <a:ext cx="1368324" cy="307776"/>
            </a:xfrm>
            <a:prstGeom prst="rect">
              <a:avLst/>
            </a:prstGeom>
            <a:noFill/>
          </p:spPr>
          <p:txBody>
            <a:bodyPr wrap="none" rtlCol="0">
              <a:spAutoFit/>
            </a:bodyPr>
            <a:lstStyle/>
            <a:p>
              <a:r>
                <a:rPr lang="en-US" sz="900" b="1" dirty="0"/>
                <a:t>Femoral Isolation</a:t>
              </a:r>
            </a:p>
          </p:txBody>
        </p:sp>
      </p:grpSp>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1" y="2670403"/>
            <a:ext cx="3788901" cy="2536511"/>
          </a:xfrm>
          <a:prstGeom prst="rect">
            <a:avLst/>
          </a:prstGeom>
        </p:spPr>
      </p:pic>
      <p:sp>
        <p:nvSpPr>
          <p:cNvPr id="23" name="TextBox 22"/>
          <p:cNvSpPr txBox="1"/>
          <p:nvPr/>
        </p:nvSpPr>
        <p:spPr>
          <a:xfrm>
            <a:off x="2532613" y="1502606"/>
            <a:ext cx="2918941" cy="415498"/>
          </a:xfrm>
          <a:prstGeom prst="rect">
            <a:avLst/>
          </a:prstGeom>
          <a:noFill/>
        </p:spPr>
        <p:txBody>
          <a:bodyPr wrap="none" rtlCol="0">
            <a:spAutoFit/>
          </a:bodyPr>
          <a:lstStyle/>
          <a:p>
            <a:r>
              <a:rPr lang="en-US" sz="2100" dirty="0">
                <a:latin typeface="Arial" panose="020B0604020202020204" pitchFamily="34" charset="0"/>
                <a:cs typeface="Arial" panose="020B0604020202020204" pitchFamily="34" charset="0"/>
              </a:rPr>
              <a:t>Mean Arterial Pressure</a:t>
            </a:r>
          </a:p>
        </p:txBody>
      </p:sp>
      <p:sp>
        <p:nvSpPr>
          <p:cNvPr id="24" name="TextBox 23"/>
          <p:cNvSpPr txBox="1"/>
          <p:nvPr/>
        </p:nvSpPr>
        <p:spPr>
          <a:xfrm>
            <a:off x="1545649" y="5336169"/>
            <a:ext cx="1213666" cy="276999"/>
          </a:xfrm>
          <a:prstGeom prst="rect">
            <a:avLst/>
          </a:prstGeom>
          <a:noFill/>
        </p:spPr>
        <p:txBody>
          <a:bodyPr wrap="none" rtlCol="0">
            <a:spAutoFit/>
          </a:bodyPr>
          <a:lstStyle/>
          <a:p>
            <a:r>
              <a:rPr lang="en-US" sz="1200" b="1" dirty="0"/>
              <a:t>Standard Model</a:t>
            </a:r>
          </a:p>
        </p:txBody>
      </p:sp>
      <p:sp>
        <p:nvSpPr>
          <p:cNvPr id="25" name="TextBox 24"/>
          <p:cNvSpPr txBox="1"/>
          <p:nvPr/>
        </p:nvSpPr>
        <p:spPr>
          <a:xfrm>
            <a:off x="6195393" y="5330688"/>
            <a:ext cx="929293" cy="276999"/>
          </a:xfrm>
          <a:prstGeom prst="rect">
            <a:avLst/>
          </a:prstGeom>
          <a:noFill/>
        </p:spPr>
        <p:txBody>
          <a:bodyPr wrap="none" rtlCol="0">
            <a:spAutoFit/>
          </a:bodyPr>
          <a:lstStyle/>
          <a:p>
            <a:r>
              <a:rPr lang="en-US" sz="1200" b="1" dirty="0"/>
              <a:t>New Model</a:t>
            </a:r>
          </a:p>
        </p:txBody>
      </p:sp>
      <p:sp>
        <p:nvSpPr>
          <p:cNvPr id="16" name="Title 1"/>
          <p:cNvSpPr txBox="1">
            <a:spLocks/>
          </p:cNvSpPr>
          <p:nvPr/>
        </p:nvSpPr>
        <p:spPr>
          <a:xfrm>
            <a:off x="2866181" y="228600"/>
            <a:ext cx="5808602" cy="7868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Results</a:t>
            </a:r>
            <a:endParaRPr lang="en-US" dirty="0"/>
          </a:p>
        </p:txBody>
      </p:sp>
    </p:spTree>
    <p:extLst>
      <p:ext uri="{BB962C8B-B14F-4D97-AF65-F5344CB8AC3E}">
        <p14:creationId xmlns:p14="http://schemas.microsoft.com/office/powerpoint/2010/main" val="219248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724" y="59607"/>
            <a:ext cx="7886700" cy="994172"/>
          </a:xfrm>
        </p:spPr>
        <p:txBody>
          <a:bodyPr>
            <a:normAutofit/>
          </a:bodyPr>
          <a:lstStyle/>
          <a:p>
            <a:r>
              <a:rPr lang="en-US" sz="2400" dirty="0">
                <a:latin typeface="Arial" panose="020B0604020202020204" pitchFamily="34" charset="0"/>
                <a:cs typeface="Arial" panose="020B0604020202020204" pitchFamily="34" charset="0"/>
              </a:rPr>
              <a:t>      CoTCCC Recommended Hemostatic Devices</a:t>
            </a:r>
          </a:p>
        </p:txBody>
      </p:sp>
      <p:sp>
        <p:nvSpPr>
          <p:cNvPr id="8" name="Date Placeholder 3"/>
          <p:cNvSpPr>
            <a:spLocks noGrp="1"/>
          </p:cNvSpPr>
          <p:nvPr>
            <p:ph type="dt" sz="half" idx="10"/>
          </p:nvPr>
        </p:nvSpPr>
        <p:spPr>
          <a:xfrm>
            <a:off x="1485900" y="5148485"/>
            <a:ext cx="1600200" cy="209328"/>
          </a:xfrm>
        </p:spPr>
        <p:txBody>
          <a:bodyPr/>
          <a:lstStyle/>
          <a:p>
            <a:r>
              <a:rPr lang="en-US" dirty="0"/>
              <a:t>Name, Title, Email</a:t>
            </a:r>
          </a:p>
        </p:txBody>
      </p:sp>
      <p:sp>
        <p:nvSpPr>
          <p:cNvPr id="10" name="Slide Number Placeholder 5"/>
          <p:cNvSpPr>
            <a:spLocks noGrp="1"/>
          </p:cNvSpPr>
          <p:nvPr>
            <p:ph type="sldNum" sz="quarter" idx="12"/>
          </p:nvPr>
        </p:nvSpPr>
        <p:spPr>
          <a:xfrm>
            <a:off x="5655564" y="5148485"/>
            <a:ext cx="1600200" cy="209328"/>
          </a:xfrm>
        </p:spPr>
        <p:txBody>
          <a:bodyPr/>
          <a:lstStyle/>
          <a:p>
            <a:fld id="{22009E32-0316-A64C-BBE6-76331A90034E}" type="slidenum">
              <a:rPr lang="en-US" smtClean="0"/>
              <a:t>17</a:t>
            </a:fld>
            <a:endParaRPr lang="en-US" dirty="0"/>
          </a:p>
        </p:txBody>
      </p:sp>
      <p:pic>
        <p:nvPicPr>
          <p:cNvPr id="11"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674" y="4003148"/>
            <a:ext cx="2173267" cy="1347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7" descr="C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8256" y="1796728"/>
            <a:ext cx="1946616" cy="1851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024191" y="3939357"/>
            <a:ext cx="2338583" cy="979677"/>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6998875" y="4595109"/>
            <a:ext cx="780626" cy="87365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8956" y="3934970"/>
            <a:ext cx="2490907" cy="1770267"/>
          </a:xfrm>
          <a:prstGeom prst="rect">
            <a:avLst/>
          </a:prstGeom>
        </p:spPr>
      </p:pic>
      <p:sp>
        <p:nvSpPr>
          <p:cNvPr id="20" name="TextBox 19"/>
          <p:cNvSpPr txBox="1"/>
          <p:nvPr/>
        </p:nvSpPr>
        <p:spPr>
          <a:xfrm>
            <a:off x="6204530" y="4867076"/>
            <a:ext cx="604653" cy="300082"/>
          </a:xfrm>
          <a:prstGeom prst="rect">
            <a:avLst/>
          </a:prstGeom>
          <a:noFill/>
        </p:spPr>
        <p:txBody>
          <a:bodyPr wrap="none" rtlCol="0">
            <a:spAutoFit/>
          </a:bodyPr>
          <a:lstStyle/>
          <a:p>
            <a:r>
              <a:rPr lang="en-US" sz="1350" b="1" dirty="0"/>
              <a:t>XSTAT</a:t>
            </a:r>
          </a:p>
        </p:txBody>
      </p:sp>
      <p:sp>
        <p:nvSpPr>
          <p:cNvPr id="21" name="TextBox 20"/>
          <p:cNvSpPr txBox="1"/>
          <p:nvPr/>
        </p:nvSpPr>
        <p:spPr>
          <a:xfrm>
            <a:off x="44200" y="4796493"/>
            <a:ext cx="1003736" cy="300082"/>
          </a:xfrm>
          <a:prstGeom prst="rect">
            <a:avLst/>
          </a:prstGeom>
          <a:noFill/>
        </p:spPr>
        <p:txBody>
          <a:bodyPr wrap="none" rtlCol="0">
            <a:spAutoFit/>
          </a:bodyPr>
          <a:lstStyle/>
          <a:p>
            <a:r>
              <a:rPr lang="en-US" sz="1350" b="1" dirty="0" err="1"/>
              <a:t>ChitoGauze</a:t>
            </a:r>
            <a:endParaRPr lang="en-US" sz="1350" b="1" dirty="0"/>
          </a:p>
        </p:txBody>
      </p:sp>
      <p:sp>
        <p:nvSpPr>
          <p:cNvPr id="22" name="TextBox 21"/>
          <p:cNvSpPr txBox="1"/>
          <p:nvPr/>
        </p:nvSpPr>
        <p:spPr>
          <a:xfrm>
            <a:off x="3832140" y="5350213"/>
            <a:ext cx="1054841" cy="300082"/>
          </a:xfrm>
          <a:prstGeom prst="rect">
            <a:avLst/>
          </a:prstGeom>
          <a:noFill/>
        </p:spPr>
        <p:txBody>
          <a:bodyPr wrap="none" rtlCol="0">
            <a:spAutoFit/>
          </a:bodyPr>
          <a:lstStyle/>
          <a:p>
            <a:r>
              <a:rPr lang="en-US" sz="1350" b="1" dirty="0"/>
              <a:t>Celox Gauze</a:t>
            </a:r>
          </a:p>
        </p:txBody>
      </p:sp>
    </p:spTree>
    <p:extLst>
      <p:ext uri="{BB962C8B-B14F-4D97-AF65-F5344CB8AC3E}">
        <p14:creationId xmlns:p14="http://schemas.microsoft.com/office/powerpoint/2010/main" val="209012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latin typeface="Arial" panose="020B0604020202020204" pitchFamily="34" charset="0"/>
                <a:cs typeface="Arial" panose="020B0604020202020204" pitchFamily="34" charset="0"/>
              </a:rPr>
              <a:t>Other Hemostatic agents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9000" y="1198814"/>
            <a:ext cx="2558191" cy="2558191"/>
          </a:xfrm>
          <a:prstGeom prst="rect">
            <a:avLst/>
          </a:prstGeom>
        </p:spPr>
      </p:pic>
      <p:sp>
        <p:nvSpPr>
          <p:cNvPr id="12" name="TextBox 11"/>
          <p:cNvSpPr txBox="1"/>
          <p:nvPr/>
        </p:nvSpPr>
        <p:spPr>
          <a:xfrm>
            <a:off x="4755157" y="3353188"/>
            <a:ext cx="1873156" cy="300082"/>
          </a:xfrm>
          <a:prstGeom prst="rect">
            <a:avLst/>
          </a:prstGeom>
          <a:noFill/>
        </p:spPr>
        <p:txBody>
          <a:bodyPr wrap="square" rtlCol="0">
            <a:spAutoFit/>
          </a:bodyPr>
          <a:lstStyle/>
          <a:p>
            <a:r>
              <a:rPr lang="en-US" sz="1350" b="1" dirty="0" err="1"/>
              <a:t>Hemobandage</a:t>
            </a:r>
            <a:endParaRPr lang="en-US" sz="1350" b="1"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8958" y="2629950"/>
            <a:ext cx="1700263" cy="1604578"/>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245" y="1731828"/>
            <a:ext cx="2434779" cy="1967302"/>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8086" y="3996474"/>
            <a:ext cx="1755688" cy="145610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14755" y="3977387"/>
            <a:ext cx="1908962" cy="1442172"/>
          </a:xfrm>
          <a:prstGeom prst="rect">
            <a:avLst/>
          </a:prstGeom>
        </p:spPr>
      </p:pic>
      <p:sp>
        <p:nvSpPr>
          <p:cNvPr id="15" name="TextBox 14"/>
          <p:cNvSpPr txBox="1"/>
          <p:nvPr/>
        </p:nvSpPr>
        <p:spPr>
          <a:xfrm>
            <a:off x="1028294" y="3353188"/>
            <a:ext cx="1873156" cy="300082"/>
          </a:xfrm>
          <a:prstGeom prst="rect">
            <a:avLst/>
          </a:prstGeom>
          <a:noFill/>
        </p:spPr>
        <p:txBody>
          <a:bodyPr wrap="square" rtlCol="0">
            <a:spAutoFit/>
          </a:bodyPr>
          <a:lstStyle/>
          <a:p>
            <a:r>
              <a:rPr lang="en-US" sz="1350" b="1" dirty="0"/>
              <a:t>Celox Rapid</a:t>
            </a:r>
          </a:p>
        </p:txBody>
      </p:sp>
      <p:sp>
        <p:nvSpPr>
          <p:cNvPr id="16" name="TextBox 15"/>
          <p:cNvSpPr txBox="1"/>
          <p:nvPr/>
        </p:nvSpPr>
        <p:spPr>
          <a:xfrm>
            <a:off x="1277056" y="5452579"/>
            <a:ext cx="1873156" cy="300082"/>
          </a:xfrm>
          <a:prstGeom prst="rect">
            <a:avLst/>
          </a:prstGeom>
          <a:noFill/>
        </p:spPr>
        <p:txBody>
          <a:bodyPr wrap="square" rtlCol="0">
            <a:spAutoFit/>
          </a:bodyPr>
          <a:lstStyle/>
          <a:p>
            <a:r>
              <a:rPr lang="en-US" sz="1350" b="1" dirty="0"/>
              <a:t>Hemopatch</a:t>
            </a:r>
          </a:p>
        </p:txBody>
      </p:sp>
      <p:sp>
        <p:nvSpPr>
          <p:cNvPr id="17" name="TextBox 16"/>
          <p:cNvSpPr txBox="1"/>
          <p:nvPr/>
        </p:nvSpPr>
        <p:spPr>
          <a:xfrm>
            <a:off x="4542745" y="5408257"/>
            <a:ext cx="1873156" cy="300082"/>
          </a:xfrm>
          <a:prstGeom prst="rect">
            <a:avLst/>
          </a:prstGeom>
          <a:noFill/>
        </p:spPr>
        <p:txBody>
          <a:bodyPr wrap="square" rtlCol="0">
            <a:spAutoFit/>
          </a:bodyPr>
          <a:lstStyle/>
          <a:p>
            <a:r>
              <a:rPr lang="en-US" sz="1350" b="1" dirty="0"/>
              <a:t>Veriset patch</a:t>
            </a:r>
          </a:p>
        </p:txBody>
      </p:sp>
      <p:sp>
        <p:nvSpPr>
          <p:cNvPr id="18" name="TextBox 17"/>
          <p:cNvSpPr txBox="1"/>
          <p:nvPr/>
        </p:nvSpPr>
        <p:spPr>
          <a:xfrm>
            <a:off x="7283483" y="4234527"/>
            <a:ext cx="1873156" cy="300082"/>
          </a:xfrm>
          <a:prstGeom prst="rect">
            <a:avLst/>
          </a:prstGeom>
          <a:noFill/>
        </p:spPr>
        <p:txBody>
          <a:bodyPr wrap="square" rtlCol="0">
            <a:spAutoFit/>
          </a:bodyPr>
          <a:lstStyle/>
          <a:p>
            <a:r>
              <a:rPr lang="en-US" sz="1350" b="1" dirty="0"/>
              <a:t>Placebo gauze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1775" y="312104"/>
            <a:ext cx="5272450" cy="786809"/>
          </a:xfrm>
        </p:spPr>
        <p:txBody>
          <a:bodyPr>
            <a:noAutofit/>
          </a:bodyPr>
          <a:lstStyle/>
          <a:p>
            <a:pPr algn="ctr"/>
            <a:r>
              <a:rPr lang="en-US" sz="2400" dirty="0">
                <a:latin typeface="Arial" panose="020B0604020202020204" pitchFamily="34" charset="0"/>
                <a:cs typeface="Arial" panose="020B0604020202020204" pitchFamily="34" charset="0"/>
              </a:rPr>
              <a:t>Experimental Design of Pilot Study</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395142" y="2221823"/>
            <a:ext cx="5458903" cy="2954655"/>
          </a:xfrm>
          <a:prstGeom prst="rect">
            <a:avLst/>
          </a:prstGeom>
          <a:noFill/>
        </p:spPr>
        <p:txBody>
          <a:bodyPr wrap="square" rtlCol="0">
            <a:spAutoFit/>
          </a:bodyPr>
          <a:lstStyle/>
          <a:p>
            <a:pPr marL="285750" indent="-285750">
              <a:lnSpc>
                <a:spcPct val="114000"/>
              </a:lnSpc>
              <a:buFont typeface="Arial" panose="020B0604020202020204" pitchFamily="34" charset="0"/>
              <a:buChar char="•"/>
            </a:pPr>
            <a:r>
              <a:rPr lang="en-US" sz="1500" dirty="0">
                <a:latin typeface="Arial" panose="020B0604020202020204" pitchFamily="34" charset="0"/>
                <a:cs typeface="Arial" panose="020B0604020202020204" pitchFamily="34" charset="0"/>
              </a:rPr>
              <a:t>Each hemostat was tested 4 times against Combat Gauze </a:t>
            </a:r>
          </a:p>
          <a:p>
            <a:pPr marL="285750" indent="-285750">
              <a:lnSpc>
                <a:spcPct val="114000"/>
              </a:lnSpc>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Successful hemostasis with each device was monitored for 2-3 hrs. </a:t>
            </a:r>
          </a:p>
          <a:p>
            <a:pPr marL="285750" indent="-285750">
              <a:lnSpc>
                <a:spcPct val="114000"/>
              </a:lnSpc>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Limited fluid resuscitation (500 mL Hextend) was provided to maintain MAP ≥ 70 mmHg. </a:t>
            </a:r>
          </a:p>
          <a:p>
            <a:pPr marL="285750" indent="-285750">
              <a:lnSpc>
                <a:spcPct val="114000"/>
              </a:lnSpc>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Stability of hemostasis was checked by vigorous legs movement at the end of experiment.</a:t>
            </a:r>
          </a:p>
          <a:p>
            <a:pPr marL="285750" indent="-285750">
              <a:lnSpc>
                <a:spcPct val="114000"/>
              </a:lnSpc>
              <a:buFont typeface="Arial" panose="020B0604020202020204" pitchFamily="34" charset="0"/>
              <a:buChar char="•"/>
            </a:pPr>
            <a:r>
              <a:rPr lang="en-US" altLang="en-US" sz="1500" dirty="0">
                <a:latin typeface="Arial" panose="020B0604020202020204" pitchFamily="34" charset="0"/>
                <a:cs typeface="Arial" panose="020B0604020202020204" pitchFamily="34" charset="0"/>
              </a:rPr>
              <a:t>Immediate hemostasis achievement and rebleeding incidence were recoded.  </a:t>
            </a:r>
          </a:p>
          <a:p>
            <a:pPr>
              <a:lnSpc>
                <a:spcPct val="114000"/>
              </a:lnSpc>
            </a:pPr>
            <a:r>
              <a:rPr lang="en-US" altLang="en-US" sz="15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8392" y="2327057"/>
            <a:ext cx="2761468" cy="2428920"/>
          </a:xfrm>
          <a:prstGeom prst="rect">
            <a:avLst/>
          </a:prstGeom>
        </p:spPr>
      </p:pic>
    </p:spTree>
    <p:extLst>
      <p:ext uri="{BB962C8B-B14F-4D97-AF65-F5344CB8AC3E}">
        <p14:creationId xmlns:p14="http://schemas.microsoft.com/office/powerpoint/2010/main" val="147761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1558709" y="985558"/>
            <a:ext cx="5697056" cy="59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2100" dirty="0">
                <a:solidFill>
                  <a:schemeClr val="tx1"/>
                </a:solidFill>
              </a:rPr>
              <a:t>Disclaimer  </a:t>
            </a:r>
          </a:p>
        </p:txBody>
      </p:sp>
      <p:sp>
        <p:nvSpPr>
          <p:cNvPr id="3" name="Content Placeholder 2"/>
          <p:cNvSpPr>
            <a:spLocks noGrp="1"/>
          </p:cNvSpPr>
          <p:nvPr>
            <p:ph idx="1"/>
          </p:nvPr>
        </p:nvSpPr>
        <p:spPr>
          <a:xfrm>
            <a:off x="1485901" y="1815492"/>
            <a:ext cx="5996499" cy="3541735"/>
          </a:xfrm>
        </p:spPr>
        <p:txBody>
          <a:bodyPr>
            <a:normAutofit fontScale="92500" lnSpcReduction="20000"/>
          </a:bodyPr>
          <a:lstStyle/>
          <a:p>
            <a:pPr>
              <a:lnSpc>
                <a:spcPct val="110000"/>
              </a:lnSpc>
            </a:pPr>
            <a:r>
              <a:rPr lang="en-US" sz="1800" i="1" kern="0" dirty="0">
                <a:latin typeface="Arial" panose="020B0604020202020204" pitchFamily="34" charset="0"/>
                <a:cs typeface="Arial" panose="020B0604020202020204" pitchFamily="34" charset="0"/>
              </a:rPr>
              <a:t>The opinions or assertions contained herein are the private views of the author and are not to be construed as official or as reflecting the views of the Department of the Army or the Department of Defense. </a:t>
            </a:r>
          </a:p>
          <a:p>
            <a:pPr>
              <a:lnSpc>
                <a:spcPct val="110000"/>
              </a:lnSpc>
            </a:pPr>
            <a:endParaRPr lang="en-US" sz="1800" i="1" kern="0" dirty="0">
              <a:latin typeface="Arial" panose="020B0604020202020204" pitchFamily="34" charset="0"/>
              <a:cs typeface="Arial" panose="020B0604020202020204" pitchFamily="34" charset="0"/>
            </a:endParaRPr>
          </a:p>
          <a:p>
            <a:pPr marL="161925" indent="-161925" eaLnBrk="0" fontAlgn="base" hangingPunct="0">
              <a:lnSpc>
                <a:spcPct val="110000"/>
              </a:lnSpc>
              <a:spcBef>
                <a:spcPct val="20000"/>
              </a:spcBef>
              <a:spcAft>
                <a:spcPct val="0"/>
              </a:spcAft>
              <a:buClr>
                <a:srgbClr val="660033"/>
              </a:buClr>
              <a:buSzPct val="125000"/>
              <a:buFontTx/>
              <a:buChar char="•"/>
              <a:defRPr/>
            </a:pPr>
            <a:r>
              <a:rPr lang="en-US" sz="1800" i="1" dirty="0">
                <a:latin typeface="Arial" panose="020B0604020202020204" pitchFamily="34" charset="0"/>
                <a:cs typeface="Arial" panose="020B0604020202020204" pitchFamily="34" charset="0"/>
              </a:rPr>
              <a:t>Research was conducted in compliance with the Animal Welfare Act, the implementing Animal Welfare regulations, and the principles of the Guide for the Care and Use of Laboratory Animals, National Research Council. The facility's Institutional Animal Care and Use Committee approved all research conducted in this study. The facility where this research was conducted is fully accredited by AAALAC.</a:t>
            </a:r>
            <a:endParaRPr lang="en-US" altLang="en-US" i="1" dirty="0">
              <a:latin typeface="Arial" panose="020B0604020202020204" pitchFamily="34" charset="0"/>
              <a:cs typeface="Arial" panose="020B0604020202020204" pitchFamily="34" charset="0"/>
            </a:endParaRPr>
          </a:p>
          <a:p>
            <a:pPr marL="0" indent="0">
              <a:lnSpc>
                <a:spcPct val="110000"/>
              </a:lnSpc>
              <a:buNone/>
            </a:pPr>
            <a:endParaRPr lang="en-US"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a:t>
            </a:fld>
            <a:endParaRPr lang="en-US" dirty="0"/>
          </a:p>
        </p:txBody>
      </p:sp>
    </p:spTree>
    <p:extLst>
      <p:ext uri="{BB962C8B-B14F-4D97-AF65-F5344CB8AC3E}">
        <p14:creationId xmlns:p14="http://schemas.microsoft.com/office/powerpoint/2010/main" val="376234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181" y="228600"/>
            <a:ext cx="5808602" cy="786809"/>
          </a:xfrm>
        </p:spPr>
        <p:txBody>
          <a:bodyPr>
            <a:normAutofit/>
          </a:bodyPr>
          <a:lstStyle/>
          <a:p>
            <a:r>
              <a:rPr lang="en-US" sz="3600" dirty="0">
                <a:latin typeface="Arial" panose="020B0604020202020204" pitchFamily="34" charset="0"/>
                <a:cs typeface="Arial" panose="020B0604020202020204" pitchFamily="34" charset="0"/>
              </a:rPr>
              <a:t>Results</a:t>
            </a:r>
          </a:p>
        </p:txBody>
      </p:sp>
      <p:sp>
        <p:nvSpPr>
          <p:cNvPr id="11" name="Slide Number Placeholder 5"/>
          <p:cNvSpPr>
            <a:spLocks noGrp="1"/>
          </p:cNvSpPr>
          <p:nvPr>
            <p:ph type="sldNum" sz="quarter" idx="12"/>
          </p:nvPr>
        </p:nvSpPr>
        <p:spPr>
          <a:xfrm>
            <a:off x="5655564" y="5148485"/>
            <a:ext cx="1600200" cy="209328"/>
          </a:xfrm>
        </p:spPr>
        <p:txBody>
          <a:bodyPr/>
          <a:lstStyle/>
          <a:p>
            <a:fld id="{22009E32-0316-A64C-BBE6-76331A90034E}" type="slidenum">
              <a:rPr lang="en-US" smtClean="0"/>
              <a:t>20</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50479811"/>
              </p:ext>
            </p:extLst>
          </p:nvPr>
        </p:nvGraphicFramePr>
        <p:xfrm>
          <a:off x="870333" y="1410156"/>
          <a:ext cx="5816695" cy="4953686"/>
        </p:xfrm>
        <a:graphic>
          <a:graphicData uri="http://schemas.openxmlformats.org/drawingml/2006/table">
            <a:tbl>
              <a:tblPr firstRow="1" firstCol="1" bandRow="1"/>
              <a:tblGrid>
                <a:gridCol w="1206483">
                  <a:extLst>
                    <a:ext uri="{9D8B030D-6E8A-4147-A177-3AD203B41FA5}">
                      <a16:colId xmlns:a16="http://schemas.microsoft.com/office/drawing/2014/main" val="20000"/>
                    </a:ext>
                  </a:extLst>
                </a:gridCol>
                <a:gridCol w="1113677">
                  <a:extLst>
                    <a:ext uri="{9D8B030D-6E8A-4147-A177-3AD203B41FA5}">
                      <a16:colId xmlns:a16="http://schemas.microsoft.com/office/drawing/2014/main" val="20001"/>
                    </a:ext>
                  </a:extLst>
                </a:gridCol>
                <a:gridCol w="1439376">
                  <a:extLst>
                    <a:ext uri="{9D8B030D-6E8A-4147-A177-3AD203B41FA5}">
                      <a16:colId xmlns:a16="http://schemas.microsoft.com/office/drawing/2014/main" val="20002"/>
                    </a:ext>
                  </a:extLst>
                </a:gridCol>
                <a:gridCol w="954825">
                  <a:extLst>
                    <a:ext uri="{9D8B030D-6E8A-4147-A177-3AD203B41FA5}">
                      <a16:colId xmlns:a16="http://schemas.microsoft.com/office/drawing/2014/main" val="20003"/>
                    </a:ext>
                  </a:extLst>
                </a:gridCol>
                <a:gridCol w="1102334">
                  <a:extLst>
                    <a:ext uri="{9D8B030D-6E8A-4147-A177-3AD203B41FA5}">
                      <a16:colId xmlns:a16="http://schemas.microsoft.com/office/drawing/2014/main" val="20004"/>
                    </a:ext>
                  </a:extLst>
                </a:gridCol>
              </a:tblGrid>
              <a:tr h="776961">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Product</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name </a:t>
                      </a: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Hemostasis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Achieved</a:t>
                      </a: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Average Dressings used to achieve hemostasis</a:t>
                      </a: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Successful Hemostasis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time (min)</a:t>
                      </a: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Bleeding occurred </a:t>
                      </a:r>
                    </a:p>
                    <a:p>
                      <a:pPr marL="0" marR="0">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when legs moved </a:t>
                      </a: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388481">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Veriset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4/4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100%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391464">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Combat Gauze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n=20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75%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2/15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XSTAT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0/2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Celox Gauze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Chitogauze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HEMObandage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Celox Rapid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108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88481">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Hemopatch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n=4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1/4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&gt;120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78900">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Surgical Gauze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placebo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1/4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181" marR="28181" marT="0"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59797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Grp="1" noChangeArrowheads="1"/>
          </p:cNvSpPr>
          <p:nvPr>
            <p:ph type="title"/>
          </p:nvPr>
        </p:nvSpPr>
        <p:spPr bwMode="auto">
          <a:xfrm>
            <a:off x="1194240" y="305306"/>
            <a:ext cx="5697056" cy="590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oAutofit/>
          </a:bodyPr>
          <a:lstStyle>
            <a:lvl1pPr algn="ctr">
              <a:defRPr sz="4400">
                <a:solidFill>
                  <a:schemeClr val="tx2"/>
                </a:solidFill>
                <a:latin typeface="Arial" charset="0"/>
              </a:defRPr>
            </a:lvl1pPr>
            <a:lvl2pPr algn="ctr">
              <a:defRPr sz="4400">
                <a:solidFill>
                  <a:schemeClr val="tx2"/>
                </a:solidFill>
                <a:latin typeface="Arial" charset="0"/>
              </a:defRPr>
            </a:lvl2pPr>
            <a:lvl3pPr algn="ctr">
              <a:defRPr sz="4400">
                <a:solidFill>
                  <a:schemeClr val="tx2"/>
                </a:solidFill>
                <a:latin typeface="Arial" charset="0"/>
              </a:defRPr>
            </a:lvl3pPr>
            <a:lvl4pPr algn="ctr">
              <a:defRPr sz="4400">
                <a:solidFill>
                  <a:schemeClr val="tx2"/>
                </a:solidFill>
                <a:latin typeface="Arial" charset="0"/>
              </a:defRPr>
            </a:lvl4pPr>
            <a:lvl5pPr algn="ct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r>
              <a:rPr lang="en-US" altLang="en-US" sz="3600" dirty="0">
                <a:solidFill>
                  <a:schemeClr val="tx1"/>
                </a:solidFill>
              </a:rPr>
              <a:t>Conclusions  </a:t>
            </a:r>
          </a:p>
        </p:txBody>
      </p:sp>
      <p:sp>
        <p:nvSpPr>
          <p:cNvPr id="3" name="Content Placeholder 2"/>
          <p:cNvSpPr>
            <a:spLocks noGrp="1"/>
          </p:cNvSpPr>
          <p:nvPr>
            <p:ph idx="1"/>
          </p:nvPr>
        </p:nvSpPr>
        <p:spPr>
          <a:xfrm>
            <a:off x="55785" y="1670246"/>
            <a:ext cx="5490966" cy="3138980"/>
          </a:xfrm>
        </p:spPr>
        <p:txBody>
          <a:bodyPr>
            <a:noAutofit/>
          </a:bodyPr>
          <a:lstStyle/>
          <a:p>
            <a:pPr>
              <a:lnSpc>
                <a:spcPct val="110000"/>
              </a:lnSpc>
            </a:pPr>
            <a:r>
              <a:rPr lang="en-US" sz="2000" dirty="0" err="1"/>
              <a:t>Procoagulant</a:t>
            </a:r>
            <a:r>
              <a:rPr lang="en-US" sz="2000" dirty="0"/>
              <a:t> agents (CG and XStat) and synthetic tissue sealants (Veriset) are more effective in stopping high-pressure arterial and venous bleedings than chitosan </a:t>
            </a:r>
            <a:r>
              <a:rPr lang="en-US" sz="2000" dirty="0" err="1"/>
              <a:t>mucoadhesive</a:t>
            </a:r>
            <a:r>
              <a:rPr lang="en-US" sz="2000" dirty="0"/>
              <a:t> dressings.</a:t>
            </a:r>
          </a:p>
          <a:p>
            <a:pPr>
              <a:lnSpc>
                <a:spcPct val="110000"/>
              </a:lnSpc>
            </a:pPr>
            <a:r>
              <a:rPr lang="en-US" sz="2000" dirty="0"/>
              <a:t>Hemostasis achieved with above agents are stable and resistant against patient limb movement. These hemostats have been selected for long-term (24 hrs) safety and efficacy study in the new model. </a:t>
            </a:r>
          </a:p>
          <a:p>
            <a:pPr>
              <a:lnSpc>
                <a:spcPct val="110000"/>
              </a:lnSpc>
            </a:pPr>
            <a:endParaRPr lang="en-US" sz="20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21</a:t>
            </a:fld>
            <a:endParaRPr lang="en-US" dirty="0"/>
          </a:p>
        </p:txBody>
      </p:sp>
      <p:grpSp>
        <p:nvGrpSpPr>
          <p:cNvPr id="8" name="Group 7"/>
          <p:cNvGrpSpPr/>
          <p:nvPr/>
        </p:nvGrpSpPr>
        <p:grpSpPr>
          <a:xfrm>
            <a:off x="5646107" y="1655785"/>
            <a:ext cx="3311879" cy="3960572"/>
            <a:chOff x="1731147" y="266329"/>
            <a:chExt cx="5717740" cy="628572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731147" y="266329"/>
              <a:ext cx="5717740" cy="6285727"/>
            </a:xfrm>
            <a:prstGeom prst="rect">
              <a:avLst/>
            </a:prstGeom>
          </p:spPr>
        </p:pic>
        <p:cxnSp>
          <p:nvCxnSpPr>
            <p:cNvPr id="10" name="Straight Arrow Connector 9"/>
            <p:cNvCxnSpPr/>
            <p:nvPr/>
          </p:nvCxnSpPr>
          <p:spPr>
            <a:xfrm>
              <a:off x="2838893" y="2679405"/>
              <a:ext cx="1041991" cy="26581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838893" y="2679405"/>
              <a:ext cx="818707" cy="63795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5793749" y="2962737"/>
            <a:ext cx="616964" cy="276999"/>
          </a:xfrm>
          <a:prstGeom prst="rect">
            <a:avLst/>
          </a:prstGeom>
          <a:noFill/>
        </p:spPr>
        <p:txBody>
          <a:bodyPr wrap="none" rtlCol="0">
            <a:spAutoFit/>
          </a:bodyPr>
          <a:lstStyle/>
          <a:p>
            <a:r>
              <a:rPr lang="en-US" sz="1200" dirty="0">
                <a:solidFill>
                  <a:schemeClr val="bg1"/>
                </a:solidFill>
              </a:rPr>
              <a:t>Veriset</a:t>
            </a:r>
          </a:p>
        </p:txBody>
      </p:sp>
      <p:sp>
        <p:nvSpPr>
          <p:cNvPr id="13" name="TextBox 12"/>
          <p:cNvSpPr txBox="1"/>
          <p:nvPr/>
        </p:nvSpPr>
        <p:spPr>
          <a:xfrm>
            <a:off x="8200934" y="3048853"/>
            <a:ext cx="362856" cy="276999"/>
          </a:xfrm>
          <a:prstGeom prst="rect">
            <a:avLst/>
          </a:prstGeom>
          <a:noFill/>
        </p:spPr>
        <p:txBody>
          <a:bodyPr wrap="none" rtlCol="0">
            <a:spAutoFit/>
          </a:bodyPr>
          <a:lstStyle/>
          <a:p>
            <a:r>
              <a:rPr lang="en-US" sz="1200" dirty="0">
                <a:solidFill>
                  <a:schemeClr val="bg1"/>
                </a:solidFill>
              </a:rPr>
              <a:t>CG</a:t>
            </a:r>
          </a:p>
        </p:txBody>
      </p:sp>
      <p:cxnSp>
        <p:nvCxnSpPr>
          <p:cNvPr id="15" name="Straight Arrow Connector 14"/>
          <p:cNvCxnSpPr/>
          <p:nvPr/>
        </p:nvCxnSpPr>
        <p:spPr>
          <a:xfrm flipH="1">
            <a:off x="8041709" y="3216652"/>
            <a:ext cx="187409" cy="1605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64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22</a:t>
            </a:fld>
            <a:endParaRPr lang="en-US" dirty="0"/>
          </a:p>
        </p:txBody>
      </p:sp>
      <p:sp>
        <p:nvSpPr>
          <p:cNvPr id="12" name="TextBox 11"/>
          <p:cNvSpPr txBox="1"/>
          <p:nvPr/>
        </p:nvSpPr>
        <p:spPr>
          <a:xfrm>
            <a:off x="5793749" y="2962737"/>
            <a:ext cx="616964" cy="276999"/>
          </a:xfrm>
          <a:prstGeom prst="rect">
            <a:avLst/>
          </a:prstGeom>
          <a:noFill/>
        </p:spPr>
        <p:txBody>
          <a:bodyPr wrap="none" rtlCol="0">
            <a:spAutoFit/>
          </a:bodyPr>
          <a:lstStyle/>
          <a:p>
            <a:r>
              <a:rPr lang="en-US" sz="1200" dirty="0">
                <a:solidFill>
                  <a:schemeClr val="bg1"/>
                </a:solidFill>
              </a:rPr>
              <a:t>Veriset</a:t>
            </a:r>
          </a:p>
        </p:txBody>
      </p:sp>
      <p:sp>
        <p:nvSpPr>
          <p:cNvPr id="13" name="TextBox 12"/>
          <p:cNvSpPr txBox="1"/>
          <p:nvPr/>
        </p:nvSpPr>
        <p:spPr>
          <a:xfrm>
            <a:off x="8200934" y="3048853"/>
            <a:ext cx="362856" cy="276999"/>
          </a:xfrm>
          <a:prstGeom prst="rect">
            <a:avLst/>
          </a:prstGeom>
          <a:noFill/>
        </p:spPr>
        <p:txBody>
          <a:bodyPr wrap="none" rtlCol="0">
            <a:spAutoFit/>
          </a:bodyPr>
          <a:lstStyle/>
          <a:p>
            <a:r>
              <a:rPr lang="en-US" sz="1200" dirty="0">
                <a:solidFill>
                  <a:schemeClr val="bg1"/>
                </a:solidFill>
              </a:rPr>
              <a:t>CG</a:t>
            </a:r>
          </a:p>
        </p:txBody>
      </p:sp>
      <p:cxnSp>
        <p:nvCxnSpPr>
          <p:cNvPr id="15" name="Straight Arrow Connector 14"/>
          <p:cNvCxnSpPr/>
          <p:nvPr/>
        </p:nvCxnSpPr>
        <p:spPr>
          <a:xfrm flipH="1">
            <a:off x="8041709" y="3216652"/>
            <a:ext cx="187409" cy="16057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bwMode="auto">
          <a:xfrm>
            <a:off x="4540250" y="1562100"/>
            <a:ext cx="3810000" cy="4114800"/>
          </a:xfrm>
          <a:prstGeom prst="rect">
            <a:avLst/>
          </a:prstGeom>
          <a:noFill/>
          <a:ln>
            <a:noFill/>
          </a:ln>
        </p:spPr>
        <p:txBody>
          <a:bodyPr vert="horz" wrap="square" lIns="91416" tIns="45708" rIns="91416" bIns="45708" numCol="1" anchor="t" anchorCtr="0" compatLnSpc="1">
            <a:prstTxWarp prst="textNoShape">
              <a:avLst/>
            </a:prstTxWarp>
          </a:bodyPr>
          <a:lstStyle>
            <a:lvl1pPr marL="215900" indent="-215900" algn="l" rtl="0" eaLnBrk="0" fontAlgn="base" hangingPunct="0">
              <a:spcBef>
                <a:spcPct val="20000"/>
              </a:spcBef>
              <a:spcAft>
                <a:spcPct val="0"/>
              </a:spcAft>
              <a:buClr>
                <a:srgbClr val="660033"/>
              </a:buClr>
              <a:buSzPct val="12500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Char char="–"/>
              <a:defRPr sz="23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900">
                <a:solidFill>
                  <a:schemeClr val="tx1"/>
                </a:solidFill>
                <a:latin typeface="+mn-lt"/>
              </a:defRPr>
            </a:lvl3pPr>
            <a:lvl4pPr marL="1600200" indent="-228600" algn="l" rtl="0" eaLnBrk="0" fontAlgn="base" hangingPunct="0">
              <a:spcBef>
                <a:spcPct val="20000"/>
              </a:spcBef>
              <a:spcAft>
                <a:spcPct val="0"/>
              </a:spcAft>
              <a:buClr>
                <a:srgbClr val="660033"/>
              </a:buClr>
              <a:buChar char="–"/>
              <a:defRPr sz="1700">
                <a:solidFill>
                  <a:schemeClr val="tx1"/>
                </a:solidFill>
                <a:latin typeface="+mn-lt"/>
              </a:defRPr>
            </a:lvl4pPr>
            <a:lvl5pPr marL="2001838" indent="-173038" algn="l" rtl="0" eaLnBrk="0" fontAlgn="base" hangingPunct="0">
              <a:spcBef>
                <a:spcPct val="20000"/>
              </a:spcBef>
              <a:spcAft>
                <a:spcPct val="0"/>
              </a:spcAft>
              <a:buClr>
                <a:srgbClr val="660033"/>
              </a:buClr>
              <a:buChar char="»"/>
              <a:defRPr sz="1700">
                <a:solidFill>
                  <a:schemeClr val="tx1"/>
                </a:solidFill>
                <a:latin typeface="+mn-lt"/>
              </a:defRPr>
            </a:lvl5pPr>
            <a:lvl6pPr marL="2435622" indent="-174187" algn="l" defTabSz="914485" rtl="0" fontAlgn="base">
              <a:spcBef>
                <a:spcPct val="20000"/>
              </a:spcBef>
              <a:spcAft>
                <a:spcPct val="0"/>
              </a:spcAft>
              <a:buClr>
                <a:srgbClr val="660033"/>
              </a:buClr>
              <a:buChar char="»"/>
              <a:defRPr sz="1700">
                <a:solidFill>
                  <a:schemeClr val="tx1"/>
                </a:solidFill>
                <a:latin typeface="+mn-lt"/>
              </a:defRPr>
            </a:lvl6pPr>
            <a:lvl7pPr marL="2868087" indent="-174187" algn="l" defTabSz="914485" rtl="0" fontAlgn="base">
              <a:spcBef>
                <a:spcPct val="20000"/>
              </a:spcBef>
              <a:spcAft>
                <a:spcPct val="0"/>
              </a:spcAft>
              <a:buClr>
                <a:srgbClr val="660033"/>
              </a:buClr>
              <a:buChar char="»"/>
              <a:defRPr sz="1700">
                <a:solidFill>
                  <a:schemeClr val="tx1"/>
                </a:solidFill>
                <a:latin typeface="+mn-lt"/>
              </a:defRPr>
            </a:lvl7pPr>
            <a:lvl8pPr marL="3300553" indent="-174187" algn="l" defTabSz="914485" rtl="0" fontAlgn="base">
              <a:spcBef>
                <a:spcPct val="20000"/>
              </a:spcBef>
              <a:spcAft>
                <a:spcPct val="0"/>
              </a:spcAft>
              <a:buClr>
                <a:srgbClr val="660033"/>
              </a:buClr>
              <a:buChar char="»"/>
              <a:defRPr sz="1700">
                <a:solidFill>
                  <a:schemeClr val="tx1"/>
                </a:solidFill>
                <a:latin typeface="+mn-lt"/>
              </a:defRPr>
            </a:lvl8pPr>
            <a:lvl9pPr marL="3733018" indent="-174187" algn="l" defTabSz="914485" rtl="0" fontAlgn="base">
              <a:spcBef>
                <a:spcPct val="20000"/>
              </a:spcBef>
              <a:spcAft>
                <a:spcPct val="0"/>
              </a:spcAft>
              <a:buClr>
                <a:srgbClr val="660033"/>
              </a:buClr>
              <a:buChar char="»"/>
              <a:defRPr sz="1700">
                <a:solidFill>
                  <a:schemeClr val="tx1"/>
                </a:solidFill>
                <a:latin typeface="+mn-lt"/>
              </a:defRPr>
            </a:lvl9pPr>
          </a:lstStyle>
          <a:p>
            <a:pPr defTabSz="914400"/>
            <a:r>
              <a:rPr lang="en-US" altLang="en-US" sz="1800" kern="0" dirty="0">
                <a:solidFill>
                  <a:srgbClr val="000000"/>
                </a:solidFill>
                <a:latin typeface="Arial"/>
              </a:rPr>
              <a:t>Irasema Terrazas, MS</a:t>
            </a: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Nahir Miranda, MA</a:t>
            </a:r>
          </a:p>
          <a:p>
            <a:pPr defTabSz="914400"/>
            <a:r>
              <a:rPr lang="en-US" altLang="en-US" sz="1800" kern="0" dirty="0">
                <a:solidFill>
                  <a:srgbClr val="000000"/>
                </a:solidFill>
                <a:latin typeface="Arial"/>
              </a:rPr>
              <a:t>Rodolfo Deguzman, MLT</a:t>
            </a:r>
          </a:p>
          <a:p>
            <a:pPr defTabSz="914400"/>
            <a:r>
              <a:rPr kumimoji="0" lang="en-US" altLang="en-US" sz="1800" b="0" i="0" u="none" strike="noStrike" kern="0" cap="none" spc="0" normalizeH="0" baseline="0" noProof="0" dirty="0">
                <a:ln>
                  <a:noFill/>
                </a:ln>
                <a:solidFill>
                  <a:srgbClr val="000000"/>
                </a:solidFill>
                <a:effectLst/>
                <a:uLnTx/>
                <a:uFillTx/>
                <a:latin typeface="Arial"/>
                <a:ea typeface="+mn-ea"/>
                <a:cs typeface="+mn-cs"/>
              </a:rPr>
              <a:t>Nathan Trevino</a:t>
            </a:r>
            <a:r>
              <a:rPr lang="en-US" altLang="en-US" sz="1800" kern="0" dirty="0">
                <a:solidFill>
                  <a:srgbClr val="000000"/>
                </a:solidFill>
                <a:latin typeface="Arial"/>
              </a:rPr>
              <a:t>, BS</a:t>
            </a: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Kristal Delgado, RN</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James Williams, MS </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Ashley Cox, MS</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Jacqueline </a:t>
            </a:r>
            <a:r>
              <a:rPr kumimoji="0" lang="en-US" altLang="en-US" sz="1800" b="0" i="0" u="none" strike="noStrike" kern="0" cap="none" spc="0" normalizeH="0" baseline="0" noProof="0" dirty="0" err="1">
                <a:ln>
                  <a:noFill/>
                </a:ln>
                <a:solidFill>
                  <a:srgbClr val="000000"/>
                </a:solidFill>
                <a:effectLst/>
                <a:uLnTx/>
                <a:uFillTx/>
                <a:latin typeface="Arial"/>
                <a:ea typeface="+mn-ea"/>
                <a:cs typeface="+mn-cs"/>
              </a:rPr>
              <a:t>Crissey</a:t>
            </a:r>
            <a:r>
              <a:rPr kumimoji="0" lang="en-US" altLang="en-US" sz="1800" b="0" i="0" u="none" strike="noStrike" kern="0" cap="none" spc="0" normalizeH="0" baseline="0" noProof="0" dirty="0">
                <a:ln>
                  <a:noFill/>
                </a:ln>
                <a:solidFill>
                  <a:srgbClr val="000000"/>
                </a:solidFill>
                <a:effectLst/>
                <a:uLnTx/>
                <a:uFillTx/>
                <a:latin typeface="Arial"/>
                <a:ea typeface="+mn-ea"/>
                <a:cs typeface="+mn-cs"/>
              </a:rPr>
              <a:t>, PhD</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altLang="en-US" sz="1800" b="0" i="0" u="none" strike="noStrike" kern="0" cap="none" spc="0" normalizeH="0" baseline="0" noProof="0" dirty="0">
                <a:ln>
                  <a:noFill/>
                </a:ln>
                <a:solidFill>
                  <a:srgbClr val="000000"/>
                </a:solidFill>
                <a:effectLst/>
                <a:uLnTx/>
                <a:uFillTx/>
                <a:latin typeface="Arial"/>
                <a:ea typeface="+mn-ea"/>
                <a:cs typeface="+mn-cs"/>
              </a:rPr>
              <a:t>Michael Scherer, MS</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endParaRPr kumimoji="0" lang="en-US" alt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7" name="Content Placeholder 3"/>
          <p:cNvSpPr txBox="1">
            <a:spLocks/>
          </p:cNvSpPr>
          <p:nvPr/>
        </p:nvSpPr>
        <p:spPr bwMode="auto">
          <a:xfrm>
            <a:off x="452438" y="1576388"/>
            <a:ext cx="3810000" cy="4114800"/>
          </a:xfrm>
          <a:prstGeom prst="rect">
            <a:avLst/>
          </a:prstGeom>
          <a:noFill/>
          <a:ln>
            <a:noFill/>
          </a:ln>
        </p:spPr>
        <p:txBody>
          <a:bodyPr vert="horz" wrap="square" lIns="91416" tIns="45708" rIns="91416" bIns="45708" numCol="1" anchor="t" anchorCtr="0" compatLnSpc="1">
            <a:prstTxWarp prst="textNoShape">
              <a:avLst/>
            </a:prstTxWarp>
          </a:bodyPr>
          <a:lstStyle>
            <a:lvl1pPr marL="215900" indent="-215900" algn="l" rtl="0" eaLnBrk="0" fontAlgn="base" hangingPunct="0">
              <a:spcBef>
                <a:spcPct val="20000"/>
              </a:spcBef>
              <a:spcAft>
                <a:spcPct val="0"/>
              </a:spcAft>
              <a:buClr>
                <a:srgbClr val="660033"/>
              </a:buClr>
              <a:buSzPct val="12500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Clr>
                <a:srgbClr val="660033"/>
              </a:buClr>
              <a:buChar char="–"/>
              <a:defRPr sz="2300">
                <a:solidFill>
                  <a:schemeClr val="tx1"/>
                </a:solidFill>
                <a:latin typeface="+mn-lt"/>
              </a:defRPr>
            </a:lvl2pPr>
            <a:lvl3pPr marL="1081088" indent="-165100" algn="l" rtl="0" eaLnBrk="0" fontAlgn="base" hangingPunct="0">
              <a:spcBef>
                <a:spcPct val="20000"/>
              </a:spcBef>
              <a:spcAft>
                <a:spcPct val="0"/>
              </a:spcAft>
              <a:buClr>
                <a:srgbClr val="660033"/>
              </a:buClr>
              <a:buChar char="•"/>
              <a:defRPr sz="1900">
                <a:solidFill>
                  <a:schemeClr val="tx1"/>
                </a:solidFill>
                <a:latin typeface="+mn-lt"/>
              </a:defRPr>
            </a:lvl3pPr>
            <a:lvl4pPr marL="1600200" indent="-228600" algn="l" rtl="0" eaLnBrk="0" fontAlgn="base" hangingPunct="0">
              <a:spcBef>
                <a:spcPct val="20000"/>
              </a:spcBef>
              <a:spcAft>
                <a:spcPct val="0"/>
              </a:spcAft>
              <a:buClr>
                <a:srgbClr val="660033"/>
              </a:buClr>
              <a:buChar char="–"/>
              <a:defRPr sz="1700">
                <a:solidFill>
                  <a:schemeClr val="tx1"/>
                </a:solidFill>
                <a:latin typeface="+mn-lt"/>
              </a:defRPr>
            </a:lvl4pPr>
            <a:lvl5pPr marL="2001838" indent="-173038" algn="l" rtl="0" eaLnBrk="0" fontAlgn="base" hangingPunct="0">
              <a:spcBef>
                <a:spcPct val="20000"/>
              </a:spcBef>
              <a:spcAft>
                <a:spcPct val="0"/>
              </a:spcAft>
              <a:buClr>
                <a:srgbClr val="660033"/>
              </a:buClr>
              <a:buChar char="»"/>
              <a:defRPr sz="1700">
                <a:solidFill>
                  <a:schemeClr val="tx1"/>
                </a:solidFill>
                <a:latin typeface="+mn-lt"/>
              </a:defRPr>
            </a:lvl5pPr>
            <a:lvl6pPr marL="2435622" indent="-174187" algn="l" defTabSz="914485" rtl="0" fontAlgn="base">
              <a:spcBef>
                <a:spcPct val="20000"/>
              </a:spcBef>
              <a:spcAft>
                <a:spcPct val="0"/>
              </a:spcAft>
              <a:buClr>
                <a:srgbClr val="660033"/>
              </a:buClr>
              <a:buChar char="»"/>
              <a:defRPr sz="1700">
                <a:solidFill>
                  <a:schemeClr val="tx1"/>
                </a:solidFill>
                <a:latin typeface="+mn-lt"/>
              </a:defRPr>
            </a:lvl6pPr>
            <a:lvl7pPr marL="2868087" indent="-174187" algn="l" defTabSz="914485" rtl="0" fontAlgn="base">
              <a:spcBef>
                <a:spcPct val="20000"/>
              </a:spcBef>
              <a:spcAft>
                <a:spcPct val="0"/>
              </a:spcAft>
              <a:buClr>
                <a:srgbClr val="660033"/>
              </a:buClr>
              <a:buChar char="»"/>
              <a:defRPr sz="1700">
                <a:solidFill>
                  <a:schemeClr val="tx1"/>
                </a:solidFill>
                <a:latin typeface="+mn-lt"/>
              </a:defRPr>
            </a:lvl7pPr>
            <a:lvl8pPr marL="3300553" indent="-174187" algn="l" defTabSz="914485" rtl="0" fontAlgn="base">
              <a:spcBef>
                <a:spcPct val="20000"/>
              </a:spcBef>
              <a:spcAft>
                <a:spcPct val="0"/>
              </a:spcAft>
              <a:buClr>
                <a:srgbClr val="660033"/>
              </a:buClr>
              <a:buChar char="»"/>
              <a:defRPr sz="1700">
                <a:solidFill>
                  <a:schemeClr val="tx1"/>
                </a:solidFill>
                <a:latin typeface="+mn-lt"/>
              </a:defRPr>
            </a:lvl8pPr>
            <a:lvl9pPr marL="3733018" indent="-174187" algn="l" defTabSz="914485" rtl="0" fontAlgn="base">
              <a:spcBef>
                <a:spcPct val="20000"/>
              </a:spcBef>
              <a:spcAft>
                <a:spcPct val="0"/>
              </a:spcAft>
              <a:buClr>
                <a:srgbClr val="660033"/>
              </a:buClr>
              <a:buChar char="»"/>
              <a:defRPr sz="1700">
                <a:solidFill>
                  <a:schemeClr val="tx1"/>
                </a:solidFill>
                <a:latin typeface="+mn-lt"/>
              </a:defRPr>
            </a:lvl9pPr>
          </a:lstStyle>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John Holcomb, MD</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Anthony Pusateri, PhD</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Michael Dubick, PhD</a:t>
            </a:r>
          </a:p>
          <a:p>
            <a:pPr defTabSz="914400">
              <a:defRPr/>
            </a:pPr>
            <a:r>
              <a:rPr lang="en-US" sz="1800" kern="0" dirty="0">
                <a:solidFill>
                  <a:srgbClr val="000000"/>
                </a:solidFill>
                <a:latin typeface="Arial"/>
              </a:rPr>
              <a:t>Lorne Blackburne, MD</a:t>
            </a: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Jill </a:t>
            </a:r>
            <a:r>
              <a:rPr kumimoji="0" lang="en-US" sz="1800" b="0" i="0" u="none" strike="noStrike" kern="0" cap="none" spc="0" normalizeH="0" baseline="0" noProof="0" dirty="0" err="1">
                <a:ln>
                  <a:noFill/>
                </a:ln>
                <a:solidFill>
                  <a:srgbClr val="000000"/>
                </a:solidFill>
                <a:effectLst/>
                <a:uLnTx/>
                <a:uFillTx/>
                <a:latin typeface="Arial"/>
                <a:ea typeface="+mn-ea"/>
                <a:cs typeface="+mn-cs"/>
              </a:rPr>
              <a:t>Sondeen</a:t>
            </a:r>
            <a:r>
              <a:rPr kumimoji="0" lang="en-US" sz="1800" b="0" i="0" u="none" strike="noStrike" kern="0" cap="none" spc="0" normalizeH="0" baseline="0" noProof="0" dirty="0">
                <a:ln>
                  <a:noFill/>
                </a:ln>
                <a:solidFill>
                  <a:srgbClr val="000000"/>
                </a:solidFill>
                <a:effectLst/>
                <a:uLnTx/>
                <a:uFillTx/>
                <a:latin typeface="Arial"/>
                <a:ea typeface="+mn-ea"/>
                <a:cs typeface="+mn-cs"/>
              </a:rPr>
              <a:t>, PhD</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r>
              <a:rPr kumimoji="0" lang="en-US" sz="1800" b="0" i="0" u="none" strike="noStrike" kern="0" cap="none" spc="0" normalizeH="0" baseline="0" noProof="0" dirty="0">
                <a:ln>
                  <a:noFill/>
                </a:ln>
                <a:solidFill>
                  <a:srgbClr val="000000"/>
                </a:solidFill>
                <a:effectLst/>
                <a:uLnTx/>
                <a:uFillTx/>
                <a:latin typeface="Arial"/>
                <a:ea typeface="+mn-ea"/>
                <a:cs typeface="+mn-cs"/>
              </a:rPr>
              <a:t>J Scot Estep, DVM</a:t>
            </a:r>
          </a:p>
          <a:p>
            <a:pPr defTabSz="914400">
              <a:defRPr/>
            </a:pPr>
            <a:r>
              <a:rPr lang="en-US" sz="1800" dirty="0">
                <a:latin typeface="Arial" panose="020B0604020202020204" pitchFamily="34" charset="0"/>
                <a:cs typeface="Arial" panose="020B0604020202020204" pitchFamily="34" charset="0"/>
              </a:rPr>
              <a:t>Eric Acheson, MD</a:t>
            </a:r>
          </a:p>
          <a:p>
            <a:pPr marL="215900" marR="0" lvl="0" indent="-215900" algn="l" defTabSz="914400" rtl="0" eaLnBrk="0" fontAlgn="base" latinLnBrk="0" hangingPunct="0">
              <a:lnSpc>
                <a:spcPct val="100000"/>
              </a:lnSpc>
              <a:spcBef>
                <a:spcPct val="20000"/>
              </a:spcBef>
              <a:spcAft>
                <a:spcPct val="0"/>
              </a:spcAft>
              <a:buClr>
                <a:srgbClr val="660033"/>
              </a:buClr>
              <a:buSzPct val="125000"/>
              <a:buFontTx/>
              <a:buChar char="•"/>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660033"/>
              </a:buClr>
              <a:buSzPct val="125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660033"/>
              </a:buClr>
              <a:buSzPct val="125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8" name="Rectangle 2"/>
          <p:cNvSpPr>
            <a:spLocks noChangeArrowheads="1"/>
          </p:cNvSpPr>
          <p:nvPr/>
        </p:nvSpPr>
        <p:spPr bwMode="auto">
          <a:xfrm>
            <a:off x="779463" y="61913"/>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a:r>
              <a:rPr lang="en-US" altLang="en-US" sz="3200" dirty="0">
                <a:latin typeface="Arial" panose="020B0604020202020204" pitchFamily="34" charset="0"/>
                <a:cs typeface="Arial" panose="020B0604020202020204" pitchFamily="34" charset="0"/>
              </a:rPr>
              <a:t>Acknowledgements</a:t>
            </a:r>
          </a:p>
        </p:txBody>
      </p:sp>
    </p:spTree>
    <p:extLst>
      <p:ext uri="{BB962C8B-B14F-4D97-AF65-F5344CB8AC3E}">
        <p14:creationId xmlns:p14="http://schemas.microsoft.com/office/powerpoint/2010/main" val="51752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UNCLASSIFIED</a:t>
            </a:r>
            <a:endParaRPr lang="en-US" dirty="0"/>
          </a:p>
        </p:txBody>
      </p:sp>
      <p:sp>
        <p:nvSpPr>
          <p:cNvPr id="4" name="Slide Number Placeholder 3"/>
          <p:cNvSpPr>
            <a:spLocks noGrp="1"/>
          </p:cNvSpPr>
          <p:nvPr>
            <p:ph type="sldNum" sz="quarter" idx="12"/>
          </p:nvPr>
        </p:nvSpPr>
        <p:spPr/>
        <p:txBody>
          <a:bodyPr/>
          <a:lstStyle/>
          <a:p>
            <a:r>
              <a:rPr lang="en-US"/>
              <a:t> of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201661101"/>
              </p:ext>
            </p:extLst>
          </p:nvPr>
        </p:nvGraphicFramePr>
        <p:xfrm>
          <a:off x="-103187" y="-149225"/>
          <a:ext cx="9142412" cy="5308600"/>
        </p:xfrm>
        <a:graphic>
          <a:graphicData uri="http://schemas.openxmlformats.org/presentationml/2006/ole">
            <mc:AlternateContent xmlns:mc="http://schemas.openxmlformats.org/markup-compatibility/2006">
              <mc:Choice xmlns:v="urn:schemas-microsoft-com:vml" Requires="v">
                <p:oleObj spid="_x0000_s5425" name="Document" r:id="rId3" imgW="9141751" imgH="5308246" progId="Word.Document.12">
                  <p:embed/>
                </p:oleObj>
              </mc:Choice>
              <mc:Fallback>
                <p:oleObj name="Document" r:id="rId3" imgW="9141751" imgH="5308246" progId="Word.Document.12">
                  <p:embed/>
                  <p:pic>
                    <p:nvPicPr>
                      <p:cNvPr id="0" name=""/>
                      <p:cNvPicPr/>
                      <p:nvPr/>
                    </p:nvPicPr>
                    <p:blipFill>
                      <a:blip r:embed="rId4"/>
                      <a:stretch>
                        <a:fillRect/>
                      </a:stretch>
                    </p:blipFill>
                    <p:spPr>
                      <a:xfrm>
                        <a:off x="-103187" y="-149225"/>
                        <a:ext cx="9142412" cy="53086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26713910"/>
              </p:ext>
            </p:extLst>
          </p:nvPr>
        </p:nvGraphicFramePr>
        <p:xfrm>
          <a:off x="-93662" y="-165100"/>
          <a:ext cx="9142412" cy="6026150"/>
        </p:xfrm>
        <a:graphic>
          <a:graphicData uri="http://schemas.openxmlformats.org/presentationml/2006/ole">
            <mc:AlternateContent xmlns:mc="http://schemas.openxmlformats.org/markup-compatibility/2006">
              <mc:Choice xmlns:v="urn:schemas-microsoft-com:vml" Requires="v">
                <p:oleObj spid="_x0000_s5426" name="Document" r:id="rId5" imgW="9141751" imgH="6026014" progId="Word.Document.12">
                  <p:embed/>
                </p:oleObj>
              </mc:Choice>
              <mc:Fallback>
                <p:oleObj name="Document" r:id="rId5" imgW="9141751" imgH="6026014" progId="Word.Document.12">
                  <p:embed/>
                  <p:pic>
                    <p:nvPicPr>
                      <p:cNvPr id="0" name=""/>
                      <p:cNvPicPr/>
                      <p:nvPr/>
                    </p:nvPicPr>
                    <p:blipFill>
                      <a:blip r:embed="rId6"/>
                      <a:stretch>
                        <a:fillRect/>
                      </a:stretch>
                    </p:blipFill>
                    <p:spPr>
                      <a:xfrm>
                        <a:off x="-93662" y="-165100"/>
                        <a:ext cx="9142412" cy="60261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56994282"/>
              </p:ext>
            </p:extLst>
          </p:nvPr>
        </p:nvGraphicFramePr>
        <p:xfrm>
          <a:off x="-112712" y="-263525"/>
          <a:ext cx="9142412" cy="6623050"/>
        </p:xfrm>
        <a:graphic>
          <a:graphicData uri="http://schemas.openxmlformats.org/presentationml/2006/ole">
            <mc:AlternateContent xmlns:mc="http://schemas.openxmlformats.org/markup-compatibility/2006">
              <mc:Choice xmlns:v="urn:schemas-microsoft-com:vml" Requires="v">
                <p:oleObj spid="_x0000_s5427" name="Document" r:id="rId7" imgW="9141751" imgH="6622535" progId="Word.Document.12">
                  <p:embed/>
                </p:oleObj>
              </mc:Choice>
              <mc:Fallback>
                <p:oleObj name="Document" r:id="rId7" imgW="9141751" imgH="6622535" progId="Word.Document.12">
                  <p:embed/>
                  <p:pic>
                    <p:nvPicPr>
                      <p:cNvPr id="0" name=""/>
                      <p:cNvPicPr/>
                      <p:nvPr/>
                    </p:nvPicPr>
                    <p:blipFill>
                      <a:blip r:embed="rId8"/>
                      <a:stretch>
                        <a:fillRect/>
                      </a:stretch>
                    </p:blipFill>
                    <p:spPr>
                      <a:xfrm>
                        <a:off x="-112712" y="-263525"/>
                        <a:ext cx="9142412" cy="6623050"/>
                      </a:xfrm>
                      <a:prstGeom prst="rect">
                        <a:avLst/>
                      </a:prstGeom>
                    </p:spPr>
                  </p:pic>
                </p:oleObj>
              </mc:Fallback>
            </mc:AlternateContent>
          </a:graphicData>
        </a:graphic>
      </p:graphicFrame>
      <p:sp>
        <p:nvSpPr>
          <p:cNvPr id="9" name="Rectangle 8"/>
          <p:cNvSpPr/>
          <p:nvPr/>
        </p:nvSpPr>
        <p:spPr>
          <a:xfrm>
            <a:off x="2182019" y="1038910"/>
            <a:ext cx="5161756" cy="338554"/>
          </a:xfrm>
          <a:prstGeom prst="rect">
            <a:avLst/>
          </a:prstGeom>
        </p:spPr>
        <p:txBody>
          <a:bodyPr wrap="square">
            <a:spAutoFit/>
          </a:bodyPr>
          <a:lstStyle/>
          <a:p>
            <a:r>
              <a:rPr lang="en-US" sz="1600" b="1" dirty="0">
                <a:latin typeface="Calibri" panose="020F0502020204030204" pitchFamily="34" charset="0"/>
                <a:ea typeface="Calibri" panose="020F0502020204030204" pitchFamily="34" charset="0"/>
                <a:cs typeface="Times New Roman" panose="02020603050405020304" pitchFamily="18" charset="0"/>
              </a:rPr>
              <a:t>Topical Hemostatic Agents vs. Combat Gauze (CON)</a:t>
            </a:r>
            <a:endParaRPr lang="en-US" sz="1600" dirty="0"/>
          </a:p>
        </p:txBody>
      </p:sp>
      <p:cxnSp>
        <p:nvCxnSpPr>
          <p:cNvPr id="11" name="Straight Connector 10"/>
          <p:cNvCxnSpPr/>
          <p:nvPr/>
        </p:nvCxnSpPr>
        <p:spPr>
          <a:xfrm>
            <a:off x="2905125" y="1466850"/>
            <a:ext cx="19050" cy="4892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000750" y="1457325"/>
            <a:ext cx="19050" cy="48926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924175" y="3041651"/>
            <a:ext cx="307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905125" y="6356351"/>
            <a:ext cx="30765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a:xfrm>
            <a:off x="3211929" y="228600"/>
            <a:ext cx="5808602" cy="78680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Results</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1556994282"/>
              </p:ext>
            </p:extLst>
          </p:nvPr>
        </p:nvGraphicFramePr>
        <p:xfrm>
          <a:off x="-112712" y="-273050"/>
          <a:ext cx="9142412" cy="6623050"/>
        </p:xfrm>
        <a:graphic>
          <a:graphicData uri="http://schemas.openxmlformats.org/presentationml/2006/ole">
            <mc:AlternateContent xmlns:mc="http://schemas.openxmlformats.org/markup-compatibility/2006">
              <mc:Choice xmlns:v="urn:schemas-microsoft-com:vml" Requires="v">
                <p:oleObj spid="_x0000_s5428" name="Document" r:id="rId9" imgW="9141751" imgH="6622535" progId="Word.Document.12">
                  <p:embed/>
                </p:oleObj>
              </mc:Choice>
              <mc:Fallback>
                <p:oleObj name="Document" r:id="rId9" imgW="9141751" imgH="6622535" progId="Word.Document.12">
                  <p:embed/>
                  <p:pic>
                    <p:nvPicPr>
                      <p:cNvPr id="0" name=""/>
                      <p:cNvPicPr/>
                      <p:nvPr/>
                    </p:nvPicPr>
                    <p:blipFill>
                      <a:blip r:embed="rId8"/>
                      <a:stretch>
                        <a:fillRect/>
                      </a:stretch>
                    </p:blipFill>
                    <p:spPr>
                      <a:xfrm>
                        <a:off x="-112712" y="-273050"/>
                        <a:ext cx="9142412" cy="6623050"/>
                      </a:xfrm>
                      <a:prstGeom prst="rect">
                        <a:avLst/>
                      </a:prstGeom>
                    </p:spPr>
                  </p:pic>
                </p:oleObj>
              </mc:Fallback>
            </mc:AlternateContent>
          </a:graphicData>
        </a:graphic>
      </p:graphicFrame>
      <p:sp>
        <p:nvSpPr>
          <p:cNvPr id="20" name="Rectangle 19"/>
          <p:cNvSpPr/>
          <p:nvPr/>
        </p:nvSpPr>
        <p:spPr>
          <a:xfrm>
            <a:off x="578958" y="1858744"/>
            <a:ext cx="1444563" cy="523220"/>
          </a:xfrm>
          <a:prstGeom prst="rect">
            <a:avLst/>
          </a:prstGeom>
        </p:spPr>
        <p:txBody>
          <a:bodyPr wrap="none">
            <a:spAutoFit/>
          </a:bodyPr>
          <a:lstStyle/>
          <a:p>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00FF00"/>
                </a:highlight>
                <a:latin typeface="Calibri" panose="020F0502020204030204" pitchFamily="34" charset="0"/>
                <a:ea typeface="Calibri" panose="020F0502020204030204" pitchFamily="34" charset="0"/>
                <a:cs typeface="Times New Roman" panose="02020603050405020304" pitchFamily="18" charset="0"/>
              </a:rPr>
              <a:t>XX</a:t>
            </a:r>
            <a:r>
              <a:rPr lang="en-US" sz="1400" dirty="0">
                <a:latin typeface="Calibri" panose="020F0502020204030204" pitchFamily="34" charset="0"/>
                <a:ea typeface="Calibri" panose="020F0502020204030204" pitchFamily="34" charset="0"/>
                <a:cs typeface="Times New Roman" panose="02020603050405020304" pitchFamily="18" charset="0"/>
              </a:rPr>
              <a:t>: Successful</a:t>
            </a:r>
          </a:p>
          <a:p>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dirty="0">
                <a:highlight>
                  <a:srgbClr val="FF0000"/>
                </a:highlight>
                <a:latin typeface="Calibri" panose="020F0502020204030204" pitchFamily="34" charset="0"/>
                <a:ea typeface="Calibri" panose="020F0502020204030204" pitchFamily="34" charset="0"/>
                <a:cs typeface="Times New Roman" panose="02020603050405020304" pitchFamily="18" charset="0"/>
              </a:rPr>
              <a:t>XX</a:t>
            </a:r>
            <a:r>
              <a:rPr lang="en-US" sz="1400" dirty="0">
                <a:latin typeface="Calibri" panose="020F0502020204030204" pitchFamily="34" charset="0"/>
                <a:ea typeface="Calibri" panose="020F0502020204030204" pitchFamily="34" charset="0"/>
                <a:cs typeface="Times New Roman" panose="02020603050405020304" pitchFamily="18" charset="0"/>
              </a:rPr>
              <a:t>: Unsuccessful</a:t>
            </a:r>
            <a:endParaRPr lang="en-US" sz="1400" dirty="0"/>
          </a:p>
        </p:txBody>
      </p:sp>
    </p:spTree>
    <p:extLst>
      <p:ext uri="{BB962C8B-B14F-4D97-AF65-F5344CB8AC3E}">
        <p14:creationId xmlns:p14="http://schemas.microsoft.com/office/powerpoint/2010/main" val="3006131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Bijan S. Kheirabadi</a:t>
            </a:r>
            <a:endParaRPr lang="en-US" dirty="0"/>
          </a:p>
        </p:txBody>
      </p:sp>
      <p:sp>
        <p:nvSpPr>
          <p:cNvPr id="3" name="Footer Placeholder 2"/>
          <p:cNvSpPr>
            <a:spLocks noGrp="1"/>
          </p:cNvSpPr>
          <p:nvPr>
            <p:ph type="ftr" sz="quarter" idx="11"/>
          </p:nvPr>
        </p:nvSpPr>
        <p:spPr/>
        <p:txBody>
          <a:bodyPr/>
          <a:lstStyle/>
          <a:p>
            <a:r>
              <a:rPr lang="en-US"/>
              <a:t>UNCLASSIFIED</a:t>
            </a:r>
            <a:endParaRPr lang="en-US" dirty="0"/>
          </a:p>
        </p:txBody>
      </p:sp>
      <p:sp>
        <p:nvSpPr>
          <p:cNvPr id="4" name="Slide Number Placeholder 3"/>
          <p:cNvSpPr>
            <a:spLocks noGrp="1"/>
          </p:cNvSpPr>
          <p:nvPr>
            <p:ph type="sldNum" sz="quarter" idx="12"/>
          </p:nvPr>
        </p:nvSpPr>
        <p:spPr/>
        <p:txBody>
          <a:bodyPr/>
          <a:lstStyle/>
          <a:p>
            <a:r>
              <a:rPr lang="en-US"/>
              <a:t> of </a:t>
            </a:r>
            <a:endParaRPr lang="en-US" dirty="0"/>
          </a:p>
        </p:txBody>
      </p:sp>
      <p:sp>
        <p:nvSpPr>
          <p:cNvPr id="5" name="Rectangle 4"/>
          <p:cNvSpPr/>
          <p:nvPr/>
        </p:nvSpPr>
        <p:spPr>
          <a:xfrm>
            <a:off x="1129073" y="85637"/>
            <a:ext cx="7262572" cy="923330"/>
          </a:xfrm>
          <a:prstGeom prst="rect">
            <a:avLst/>
          </a:prstGeom>
        </p:spPr>
        <p:txBody>
          <a:bodyPr wrap="square">
            <a:spAutoFit/>
          </a:bodyPr>
          <a:lstStyle/>
          <a:p>
            <a:r>
              <a:rPr lang="en-US" dirty="0">
                <a:latin typeface="Arial" panose="020B0604020202020204" pitchFamily="34" charset="0"/>
                <a:cs typeface="Arial" panose="020B0604020202020204" pitchFamily="34" charset="0"/>
              </a:rPr>
              <a:t>Evaluation of  safety and effectiveness of EVARREST as an adjunct to hemostasis in subjects compared with TachoSil during thoracic aortic surgery</a:t>
            </a:r>
          </a:p>
        </p:txBody>
      </p:sp>
      <p:graphicFrame>
        <p:nvGraphicFramePr>
          <p:cNvPr id="7" name="object 2"/>
          <p:cNvGraphicFramePr>
            <a:graphicFrameLocks noGrp="1"/>
          </p:cNvGraphicFramePr>
          <p:nvPr>
            <p:extLst>
              <p:ext uri="{D42A27DB-BD31-4B8C-83A1-F6EECF244321}">
                <p14:modId xmlns:p14="http://schemas.microsoft.com/office/powerpoint/2010/main" val="2255158109"/>
              </p:ext>
            </p:extLst>
          </p:nvPr>
        </p:nvGraphicFramePr>
        <p:xfrm>
          <a:off x="1152223" y="2726031"/>
          <a:ext cx="6903756" cy="1048680"/>
        </p:xfrm>
        <a:graphic>
          <a:graphicData uri="http://schemas.openxmlformats.org/drawingml/2006/table">
            <a:tbl>
              <a:tblPr firstRow="1" bandRow="1">
                <a:tableStyleId>{2D5ABB26-0587-4C30-8999-92F81FD0307C}</a:tableStyleId>
              </a:tblPr>
              <a:tblGrid>
                <a:gridCol w="1882331">
                  <a:extLst>
                    <a:ext uri="{9D8B030D-6E8A-4147-A177-3AD203B41FA5}">
                      <a16:colId xmlns:a16="http://schemas.microsoft.com/office/drawing/2014/main" val="20000"/>
                    </a:ext>
                  </a:extLst>
                </a:gridCol>
                <a:gridCol w="1858329">
                  <a:extLst>
                    <a:ext uri="{9D8B030D-6E8A-4147-A177-3AD203B41FA5}">
                      <a16:colId xmlns:a16="http://schemas.microsoft.com/office/drawing/2014/main" val="20001"/>
                    </a:ext>
                  </a:extLst>
                </a:gridCol>
                <a:gridCol w="1428200">
                  <a:extLst>
                    <a:ext uri="{9D8B030D-6E8A-4147-A177-3AD203B41FA5}">
                      <a16:colId xmlns:a16="http://schemas.microsoft.com/office/drawing/2014/main" val="20002"/>
                    </a:ext>
                  </a:extLst>
                </a:gridCol>
                <a:gridCol w="1734896">
                  <a:extLst>
                    <a:ext uri="{9D8B030D-6E8A-4147-A177-3AD203B41FA5}">
                      <a16:colId xmlns:a16="http://schemas.microsoft.com/office/drawing/2014/main" val="20003"/>
                    </a:ext>
                  </a:extLst>
                </a:gridCol>
              </a:tblGrid>
              <a:tr h="396409">
                <a:tc gridSpan="4">
                  <a:txBody>
                    <a:bodyPr/>
                    <a:lstStyle/>
                    <a:p>
                      <a:pPr marL="309245">
                        <a:lnSpc>
                          <a:spcPts val="1280"/>
                        </a:lnSpc>
                        <a:tabLst>
                          <a:tab pos="995044" algn="l"/>
                        </a:tabLst>
                      </a:pPr>
                      <a:r>
                        <a:rPr sz="1200" b="1" dirty="0">
                          <a:latin typeface="Arial" panose="020B0604020202020204" pitchFamily="34" charset="0"/>
                          <a:cs typeface="Arial" panose="020B0604020202020204" pitchFamily="34" charset="0"/>
                        </a:rPr>
                        <a:t>Table</a:t>
                      </a:r>
                      <a:r>
                        <a:rPr sz="1200" b="1" spc="-5" dirty="0">
                          <a:latin typeface="Arial" panose="020B0604020202020204" pitchFamily="34" charset="0"/>
                          <a:cs typeface="Arial" panose="020B0604020202020204" pitchFamily="34" charset="0"/>
                        </a:rPr>
                        <a:t> </a:t>
                      </a:r>
                      <a:r>
                        <a:rPr sz="1200" b="1" dirty="0">
                          <a:latin typeface="Arial" panose="020B0604020202020204" pitchFamily="34" charset="0"/>
                          <a:cs typeface="Arial" panose="020B0604020202020204" pitchFamily="34" charset="0"/>
                        </a:rPr>
                        <a:t>1.	</a:t>
                      </a:r>
                      <a:r>
                        <a:rPr sz="1200" b="1" spc="-5" dirty="0">
                          <a:latin typeface="Arial" panose="020B0604020202020204" pitchFamily="34" charset="0"/>
                          <a:cs typeface="Arial" panose="020B0604020202020204" pitchFamily="34" charset="0"/>
                        </a:rPr>
                        <a:t>Subjects Achieving Hemostasis </a:t>
                      </a:r>
                      <a:r>
                        <a:rPr sz="1200" b="1" dirty="0">
                          <a:latin typeface="Arial" panose="020B0604020202020204" pitchFamily="34" charset="0"/>
                          <a:cs typeface="Arial" panose="020B0604020202020204" pitchFamily="34" charset="0"/>
                        </a:rPr>
                        <a:t>at 3 </a:t>
                      </a:r>
                      <a:r>
                        <a:rPr sz="1200" b="1" spc="-5" dirty="0">
                          <a:latin typeface="Arial" panose="020B0604020202020204" pitchFamily="34" charset="0"/>
                          <a:cs typeface="Arial" panose="020B0604020202020204" pitchFamily="34" charset="0"/>
                        </a:rPr>
                        <a:t>Minutes Following Treatment</a:t>
                      </a:r>
                      <a:endParaRPr sz="1200" dirty="0">
                        <a:latin typeface="Arial" panose="020B0604020202020204" pitchFamily="34" charset="0"/>
                        <a:cs typeface="Arial" panose="020B0604020202020204" pitchFamily="34" charset="0"/>
                      </a:endParaRPr>
                    </a:p>
                    <a:p>
                      <a:pPr marL="309245">
                        <a:lnSpc>
                          <a:spcPts val="1410"/>
                        </a:lnSpc>
                      </a:pPr>
                      <a:r>
                        <a:rPr sz="1200" b="1" spc="-5" dirty="0">
                          <a:latin typeface="Arial" panose="020B0604020202020204" pitchFamily="34" charset="0"/>
                          <a:cs typeface="Arial" panose="020B0604020202020204" pitchFamily="34" charset="0"/>
                        </a:rPr>
                        <a:t>Application, With No Re-Bleeding Up Until Chest </a:t>
                      </a:r>
                      <a:r>
                        <a:rPr sz="1200" b="1" dirty="0">
                          <a:latin typeface="Arial" panose="020B0604020202020204" pitchFamily="34" charset="0"/>
                          <a:cs typeface="Arial" panose="020B0604020202020204" pitchFamily="34" charset="0"/>
                        </a:rPr>
                        <a:t>Wall</a:t>
                      </a:r>
                      <a:r>
                        <a:rPr sz="1200" b="1" spc="65" dirty="0">
                          <a:latin typeface="Arial" panose="020B0604020202020204" pitchFamily="34" charset="0"/>
                          <a:cs typeface="Arial" panose="020B0604020202020204" pitchFamily="34" charset="0"/>
                        </a:rPr>
                        <a:t> </a:t>
                      </a:r>
                      <a:r>
                        <a:rPr sz="1200" b="1" spc="-5" dirty="0">
                          <a:latin typeface="Arial" panose="020B0604020202020204" pitchFamily="34" charset="0"/>
                          <a:cs typeface="Arial" panose="020B0604020202020204" pitchFamily="34" charset="0"/>
                        </a:rPr>
                        <a:t>Closure</a:t>
                      </a:r>
                      <a:endParaRPr sz="1200" dirty="0">
                        <a:latin typeface="Arial" panose="020B0604020202020204" pitchFamily="34" charset="0"/>
                        <a:cs typeface="Arial" panose="020B0604020202020204" pitchFamily="34" charset="0"/>
                      </a:endParaRPr>
                    </a:p>
                  </a:txBody>
                  <a:tcPr marL="0" marR="0" marT="0" marB="0">
                    <a:lnB w="27432">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11473">
                <a:tc>
                  <a:txBody>
                    <a:bodyPr/>
                    <a:lstStyle/>
                    <a:p>
                      <a:pPr marL="309245">
                        <a:lnSpc>
                          <a:spcPct val="100000"/>
                        </a:lnSpc>
                        <a:spcBef>
                          <a:spcPts val="840"/>
                        </a:spcBef>
                      </a:pPr>
                      <a:r>
                        <a:rPr sz="1400" b="1" spc="-5" dirty="0">
                          <a:latin typeface="Arial" panose="020B0604020202020204" pitchFamily="34" charset="0"/>
                          <a:cs typeface="Arial" panose="020B0604020202020204" pitchFamily="34" charset="0"/>
                        </a:rPr>
                        <a:t>EVARREST</a:t>
                      </a:r>
                      <a:endParaRPr sz="1400" dirty="0">
                        <a:latin typeface="Arial" panose="020B0604020202020204" pitchFamily="34" charset="0"/>
                        <a:cs typeface="Arial" panose="020B0604020202020204" pitchFamily="34" charset="0"/>
                      </a:endParaRPr>
                    </a:p>
                  </a:txBody>
                  <a:tcPr marL="0" marR="0" marT="106680" marB="0">
                    <a:lnT w="27432">
                      <a:solidFill>
                        <a:srgbClr val="000000"/>
                      </a:solidFill>
                      <a:prstDash val="solid"/>
                    </a:lnT>
                    <a:lnB w="6108">
                      <a:solidFill>
                        <a:srgbClr val="000000"/>
                      </a:solidFill>
                      <a:prstDash val="solid"/>
                    </a:lnB>
                  </a:tcPr>
                </a:tc>
                <a:tc>
                  <a:txBody>
                    <a:bodyPr/>
                    <a:lstStyle/>
                    <a:p>
                      <a:pPr marL="354965">
                        <a:lnSpc>
                          <a:spcPct val="100000"/>
                        </a:lnSpc>
                        <a:spcBef>
                          <a:spcPts val="840"/>
                        </a:spcBef>
                      </a:pPr>
                      <a:r>
                        <a:rPr sz="1400" b="1" spc="-5" dirty="0">
                          <a:latin typeface="Arial" panose="020B0604020202020204" pitchFamily="34" charset="0"/>
                          <a:cs typeface="Arial" panose="020B0604020202020204" pitchFamily="34" charset="0"/>
                        </a:rPr>
                        <a:t>TachoSil</a:t>
                      </a:r>
                      <a:endParaRPr sz="1400" dirty="0">
                        <a:latin typeface="Arial" panose="020B0604020202020204" pitchFamily="34" charset="0"/>
                        <a:cs typeface="Arial" panose="020B0604020202020204" pitchFamily="34" charset="0"/>
                      </a:endParaRPr>
                    </a:p>
                  </a:txBody>
                  <a:tcPr marL="0" marR="0" marT="106680" marB="0">
                    <a:lnT w="27432">
                      <a:solidFill>
                        <a:srgbClr val="000000"/>
                      </a:solidFill>
                      <a:prstDash val="solid"/>
                    </a:lnT>
                    <a:lnB w="6108">
                      <a:solidFill>
                        <a:srgbClr val="000000"/>
                      </a:solidFill>
                      <a:prstDash val="solid"/>
                    </a:lnB>
                  </a:tcPr>
                </a:tc>
                <a:tc>
                  <a:txBody>
                    <a:bodyPr/>
                    <a:lstStyle/>
                    <a:p>
                      <a:pPr marL="290195">
                        <a:lnSpc>
                          <a:spcPct val="100000"/>
                        </a:lnSpc>
                        <a:spcBef>
                          <a:spcPts val="840"/>
                        </a:spcBef>
                      </a:pPr>
                      <a:r>
                        <a:rPr sz="1400" b="1" spc="-5" dirty="0">
                          <a:latin typeface="Arial" panose="020B0604020202020204" pitchFamily="34" charset="0"/>
                          <a:cs typeface="Arial" panose="020B0604020202020204" pitchFamily="34" charset="0"/>
                        </a:rPr>
                        <a:t>p-value</a:t>
                      </a:r>
                      <a:endParaRPr sz="1400">
                        <a:latin typeface="Arial" panose="020B0604020202020204" pitchFamily="34" charset="0"/>
                        <a:cs typeface="Arial" panose="020B0604020202020204" pitchFamily="34" charset="0"/>
                      </a:endParaRPr>
                    </a:p>
                  </a:txBody>
                  <a:tcPr marL="0" marR="0" marT="106680" marB="0">
                    <a:lnT w="27432">
                      <a:solidFill>
                        <a:srgbClr val="000000"/>
                      </a:solidFill>
                      <a:prstDash val="solid"/>
                    </a:lnT>
                    <a:lnB w="6108">
                      <a:solidFill>
                        <a:srgbClr val="000000"/>
                      </a:solidFill>
                      <a:prstDash val="solid"/>
                    </a:lnB>
                  </a:tcPr>
                </a:tc>
                <a:tc>
                  <a:txBody>
                    <a:bodyPr/>
                    <a:lstStyle/>
                    <a:p>
                      <a:pPr marL="384175" marR="329565">
                        <a:lnSpc>
                          <a:spcPts val="1260"/>
                        </a:lnSpc>
                        <a:spcBef>
                          <a:spcPts val="310"/>
                        </a:spcBef>
                      </a:pPr>
                      <a:r>
                        <a:rPr sz="1400" b="1" spc="-5" dirty="0">
                          <a:latin typeface="Arial" panose="020B0604020202020204" pitchFamily="34" charset="0"/>
                          <a:cs typeface="Arial" panose="020B0604020202020204" pitchFamily="34" charset="0"/>
                        </a:rPr>
                        <a:t>T</a:t>
                      </a:r>
                      <a:r>
                        <a:rPr sz="1400" b="1" dirty="0">
                          <a:latin typeface="Arial" panose="020B0604020202020204" pitchFamily="34" charset="0"/>
                          <a:cs typeface="Arial" panose="020B0604020202020204" pitchFamily="34" charset="0"/>
                        </a:rPr>
                        <a:t>rea</a:t>
                      </a:r>
                      <a:r>
                        <a:rPr sz="1400" b="1" spc="-10" dirty="0">
                          <a:latin typeface="Arial" panose="020B0604020202020204" pitchFamily="34" charset="0"/>
                          <a:cs typeface="Arial" panose="020B0604020202020204" pitchFamily="34" charset="0"/>
                        </a:rPr>
                        <a:t>t</a:t>
                      </a:r>
                      <a:r>
                        <a:rPr sz="1400" b="1" dirty="0">
                          <a:latin typeface="Arial" panose="020B0604020202020204" pitchFamily="34" charset="0"/>
                          <a:cs typeface="Arial" panose="020B0604020202020204" pitchFamily="34" charset="0"/>
                        </a:rPr>
                        <a:t>me</a:t>
                      </a:r>
                      <a:r>
                        <a:rPr sz="1400" b="1" spc="-15" dirty="0">
                          <a:latin typeface="Arial" panose="020B0604020202020204" pitchFamily="34" charset="0"/>
                          <a:cs typeface="Arial" panose="020B0604020202020204" pitchFamily="34" charset="0"/>
                        </a:rPr>
                        <a:t>n</a:t>
                      </a:r>
                      <a:r>
                        <a:rPr sz="1400" b="1" dirty="0">
                          <a:latin typeface="Arial" panose="020B0604020202020204" pitchFamily="34" charset="0"/>
                          <a:cs typeface="Arial" panose="020B0604020202020204" pitchFamily="34" charset="0"/>
                        </a:rPr>
                        <a:t>t  </a:t>
                      </a:r>
                      <a:r>
                        <a:rPr sz="1400" b="1" spc="-5" dirty="0">
                          <a:latin typeface="Arial" panose="020B0604020202020204" pitchFamily="34" charset="0"/>
                          <a:cs typeface="Arial" panose="020B0604020202020204" pitchFamily="34" charset="0"/>
                        </a:rPr>
                        <a:t>Difference</a:t>
                      </a:r>
                      <a:endParaRPr sz="1400">
                        <a:latin typeface="Arial" panose="020B0604020202020204" pitchFamily="34" charset="0"/>
                        <a:cs typeface="Arial" panose="020B0604020202020204" pitchFamily="34" charset="0"/>
                      </a:endParaRPr>
                    </a:p>
                  </a:txBody>
                  <a:tcPr marL="0" marR="0" marT="39370" marB="0">
                    <a:lnT w="27432">
                      <a:solidFill>
                        <a:srgbClr val="000000"/>
                      </a:solidFill>
                      <a:prstDash val="solid"/>
                    </a:lnT>
                    <a:lnB w="6108">
                      <a:solidFill>
                        <a:srgbClr val="000000"/>
                      </a:solidFill>
                      <a:prstDash val="solid"/>
                    </a:lnB>
                  </a:tcPr>
                </a:tc>
                <a:extLst>
                  <a:ext uri="{0D108BD9-81ED-4DB2-BD59-A6C34878D82A}">
                    <a16:rowId xmlns:a16="http://schemas.microsoft.com/office/drawing/2014/main" val="10001"/>
                  </a:ext>
                </a:extLst>
              </a:tr>
              <a:tr h="240798">
                <a:tc>
                  <a:txBody>
                    <a:bodyPr/>
                    <a:lstStyle/>
                    <a:p>
                      <a:pPr marL="309245">
                        <a:lnSpc>
                          <a:spcPct val="100000"/>
                        </a:lnSpc>
                        <a:spcBef>
                          <a:spcPts val="185"/>
                        </a:spcBef>
                      </a:pPr>
                      <a:r>
                        <a:rPr sz="1400" dirty="0">
                          <a:latin typeface="Arial" panose="020B0604020202020204" pitchFamily="34" charset="0"/>
                          <a:cs typeface="Arial" panose="020B0604020202020204" pitchFamily="34" charset="0"/>
                        </a:rPr>
                        <a:t>57/76</a:t>
                      </a:r>
                      <a:r>
                        <a:rPr sz="1400" spc="-70"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(75.0%)</a:t>
                      </a:r>
                      <a:endParaRPr sz="1400">
                        <a:latin typeface="Arial" panose="020B0604020202020204" pitchFamily="34" charset="0"/>
                        <a:cs typeface="Arial" panose="020B0604020202020204" pitchFamily="34" charset="0"/>
                      </a:endParaRPr>
                    </a:p>
                  </a:txBody>
                  <a:tcPr marL="0" marR="0" marT="23495" marB="0">
                    <a:lnT w="6108">
                      <a:solidFill>
                        <a:srgbClr val="000000"/>
                      </a:solidFill>
                      <a:prstDash val="solid"/>
                    </a:lnT>
                    <a:lnB w="6096">
                      <a:solidFill>
                        <a:srgbClr val="000000"/>
                      </a:solidFill>
                      <a:prstDash val="solid"/>
                    </a:lnB>
                  </a:tcPr>
                </a:tc>
                <a:tc>
                  <a:txBody>
                    <a:bodyPr/>
                    <a:lstStyle/>
                    <a:p>
                      <a:pPr marL="354965">
                        <a:lnSpc>
                          <a:spcPct val="100000"/>
                        </a:lnSpc>
                        <a:spcBef>
                          <a:spcPts val="185"/>
                        </a:spcBef>
                      </a:pPr>
                      <a:r>
                        <a:rPr sz="1400" dirty="0">
                          <a:latin typeface="Arial" panose="020B0604020202020204" pitchFamily="34" charset="0"/>
                          <a:cs typeface="Arial" panose="020B0604020202020204" pitchFamily="34" charset="0"/>
                        </a:rPr>
                        <a:t>36/80</a:t>
                      </a:r>
                      <a:r>
                        <a:rPr sz="1400" spc="-70" dirty="0">
                          <a:latin typeface="Arial" panose="020B0604020202020204" pitchFamily="34" charset="0"/>
                          <a:cs typeface="Arial" panose="020B0604020202020204" pitchFamily="34" charset="0"/>
                        </a:rPr>
                        <a:t> </a:t>
                      </a:r>
                      <a:r>
                        <a:rPr sz="1400" spc="-5" dirty="0">
                          <a:latin typeface="Arial" panose="020B0604020202020204" pitchFamily="34" charset="0"/>
                          <a:cs typeface="Arial" panose="020B0604020202020204" pitchFamily="34" charset="0"/>
                        </a:rPr>
                        <a:t>(45.0%)</a:t>
                      </a:r>
                      <a:endParaRPr sz="1400" dirty="0">
                        <a:latin typeface="Arial" panose="020B0604020202020204" pitchFamily="34" charset="0"/>
                        <a:cs typeface="Arial" panose="020B0604020202020204" pitchFamily="34" charset="0"/>
                      </a:endParaRPr>
                    </a:p>
                  </a:txBody>
                  <a:tcPr marL="0" marR="0" marT="23495" marB="0">
                    <a:lnT w="6108">
                      <a:solidFill>
                        <a:srgbClr val="000000"/>
                      </a:solidFill>
                      <a:prstDash val="solid"/>
                    </a:lnT>
                    <a:lnB w="6096">
                      <a:solidFill>
                        <a:srgbClr val="000000"/>
                      </a:solidFill>
                      <a:prstDash val="solid"/>
                    </a:lnB>
                  </a:tcPr>
                </a:tc>
                <a:tc>
                  <a:txBody>
                    <a:bodyPr/>
                    <a:lstStyle/>
                    <a:p>
                      <a:pPr marL="290195">
                        <a:lnSpc>
                          <a:spcPct val="100000"/>
                        </a:lnSpc>
                        <a:spcBef>
                          <a:spcPts val="185"/>
                        </a:spcBef>
                      </a:pPr>
                      <a:r>
                        <a:rPr sz="1400" dirty="0">
                          <a:latin typeface="Arial" panose="020B0604020202020204" pitchFamily="34" charset="0"/>
                          <a:cs typeface="Arial" panose="020B0604020202020204" pitchFamily="34" charset="0"/>
                        </a:rPr>
                        <a:t>0.0001</a:t>
                      </a:r>
                    </a:p>
                  </a:txBody>
                  <a:tcPr marL="0" marR="0" marT="23495" marB="0">
                    <a:lnT w="6108">
                      <a:solidFill>
                        <a:srgbClr val="000000"/>
                      </a:solidFill>
                      <a:prstDash val="solid"/>
                    </a:lnT>
                    <a:lnB w="6096">
                      <a:solidFill>
                        <a:srgbClr val="000000"/>
                      </a:solidFill>
                      <a:prstDash val="solid"/>
                    </a:lnB>
                  </a:tcPr>
                </a:tc>
                <a:tc>
                  <a:txBody>
                    <a:bodyPr/>
                    <a:lstStyle/>
                    <a:p>
                      <a:pPr marL="384175">
                        <a:lnSpc>
                          <a:spcPct val="100000"/>
                        </a:lnSpc>
                        <a:spcBef>
                          <a:spcPts val="185"/>
                        </a:spcBef>
                      </a:pPr>
                      <a:r>
                        <a:rPr sz="1400" dirty="0">
                          <a:latin typeface="Arial" panose="020B0604020202020204" pitchFamily="34" charset="0"/>
                          <a:cs typeface="Arial" panose="020B0604020202020204" pitchFamily="34" charset="0"/>
                        </a:rPr>
                        <a:t>30.0%</a:t>
                      </a:r>
                    </a:p>
                  </a:txBody>
                  <a:tcPr marL="0" marR="0" marT="23495" marB="0">
                    <a:lnT w="6108">
                      <a:solidFill>
                        <a:srgbClr val="000000"/>
                      </a:solidFill>
                      <a:prstDash val="solid"/>
                    </a:lnT>
                    <a:lnB w="6096">
                      <a:solidFill>
                        <a:srgbClr val="000000"/>
                      </a:solidFill>
                      <a:prstDash val="solid"/>
                    </a:lnB>
                  </a:tcPr>
                </a:tc>
                <a:extLst>
                  <a:ext uri="{0D108BD9-81ED-4DB2-BD59-A6C34878D82A}">
                    <a16:rowId xmlns:a16="http://schemas.microsoft.com/office/drawing/2014/main" val="10002"/>
                  </a:ext>
                </a:extLst>
              </a:tr>
            </a:tbl>
          </a:graphicData>
        </a:graphic>
      </p:graphicFrame>
      <p:sp>
        <p:nvSpPr>
          <p:cNvPr id="8" name="TextBox 7"/>
          <p:cNvSpPr txBox="1"/>
          <p:nvPr/>
        </p:nvSpPr>
        <p:spPr>
          <a:xfrm>
            <a:off x="3535915" y="2072927"/>
            <a:ext cx="2259401" cy="369332"/>
          </a:xfrm>
          <a:prstGeom prst="rect">
            <a:avLst/>
          </a:prstGeom>
          <a:noFill/>
        </p:spPr>
        <p:txBody>
          <a:bodyPr wrap="none" rtlCol="0">
            <a:spAutoFit/>
          </a:bodyPr>
          <a:lstStyle/>
          <a:p>
            <a:r>
              <a:rPr lang="en-US" dirty="0"/>
              <a:t>EVARREST Vs. TachoSil</a:t>
            </a:r>
          </a:p>
        </p:txBody>
      </p:sp>
      <p:sp>
        <p:nvSpPr>
          <p:cNvPr id="10" name="TextBox 9"/>
          <p:cNvSpPr txBox="1"/>
          <p:nvPr/>
        </p:nvSpPr>
        <p:spPr>
          <a:xfrm>
            <a:off x="1754529" y="4377568"/>
            <a:ext cx="6445169" cy="646331"/>
          </a:xfrm>
          <a:prstGeom prst="rect">
            <a:avLst/>
          </a:prstGeom>
          <a:noFill/>
        </p:spPr>
        <p:txBody>
          <a:bodyPr wrap="square" rtlCol="0">
            <a:spAutoFit/>
          </a:bodyPr>
          <a:lstStyle/>
          <a:p>
            <a:r>
              <a:rPr lang="en-US" dirty="0"/>
              <a:t>Conclusion: EVARREST was superior to TachoSil in controlling bleeding at target bleeding sites.</a:t>
            </a:r>
          </a:p>
        </p:txBody>
      </p:sp>
      <p:sp>
        <p:nvSpPr>
          <p:cNvPr id="11" name="TextBox 10"/>
          <p:cNvSpPr txBox="1"/>
          <p:nvPr/>
        </p:nvSpPr>
        <p:spPr>
          <a:xfrm>
            <a:off x="972273" y="1183471"/>
            <a:ext cx="6775316"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Moainie</a:t>
            </a:r>
            <a:r>
              <a:rPr lang="en-US" sz="1200" dirty="0">
                <a:latin typeface="Arial" panose="020B0604020202020204" pitchFamily="34" charset="0"/>
                <a:cs typeface="Arial" panose="020B0604020202020204" pitchFamily="34" charset="0"/>
              </a:rPr>
              <a:t> S. Chen E, Al-Attar, et al. Presented at The Houston Aortic Symposium, March 3-5, 2016</a:t>
            </a:r>
          </a:p>
        </p:txBody>
      </p:sp>
    </p:spTree>
    <p:extLst>
      <p:ext uri="{BB962C8B-B14F-4D97-AF65-F5344CB8AC3E}">
        <p14:creationId xmlns:p14="http://schemas.microsoft.com/office/powerpoint/2010/main" val="236409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57739"/>
            <a:ext cx="8067402" cy="2653540"/>
          </a:xfrm>
        </p:spPr>
        <p:txBody>
          <a:bodyPr>
            <a:noAutofit/>
          </a:bodyPr>
          <a:lstStyle/>
          <a:p>
            <a:pPr marL="342900" indent="-342900">
              <a:buAutoNum type="alphaLcPeriod"/>
            </a:pPr>
            <a:r>
              <a:rPr lang="en-US" altLang="en-US" sz="1600" dirty="0">
                <a:solidFill>
                  <a:srgbClr val="FF0000"/>
                </a:solidFill>
                <a:latin typeface="Arial" panose="020B0604020202020204" pitchFamily="34" charset="0"/>
                <a:cs typeface="Arial" panose="020B0604020202020204" pitchFamily="34" charset="0"/>
              </a:rPr>
              <a:t>Adhesives (independent of patient clotting function): </a:t>
            </a:r>
          </a:p>
          <a:p>
            <a:pPr marL="0" indent="0">
              <a:buNone/>
            </a:pPr>
            <a:r>
              <a:rPr lang="en-US" altLang="en-US" sz="1600" dirty="0">
                <a:solidFill>
                  <a:srgbClr val="FF0000"/>
                </a:solidFill>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1. Cyanoacrylate: a biodegrade tissue adhesive, used for skin closure, orthopedic   		      and varicose vein surgeries, inflammatory reaction   </a:t>
            </a:r>
          </a:p>
          <a:p>
            <a:pPr marL="457200" lvl="1" indent="0">
              <a:buNone/>
            </a:pPr>
            <a:r>
              <a:rPr lang="en-US" altLang="en-US" sz="1600" dirty="0">
                <a:latin typeface="Arial" panose="020B0604020202020204" pitchFamily="34" charset="0"/>
                <a:cs typeface="Arial" panose="020B0604020202020204" pitchFamily="34" charset="0"/>
              </a:rPr>
              <a:t>  2.  </a:t>
            </a:r>
            <a:r>
              <a:rPr lang="en-US" altLang="en-US" sz="1600" dirty="0" err="1">
                <a:latin typeface="Arial" panose="020B0604020202020204" pitchFamily="34" charset="0"/>
                <a:cs typeface="Arial" panose="020B0604020202020204" pitchFamily="34" charset="0"/>
              </a:rPr>
              <a:t>Bioglue</a:t>
            </a:r>
            <a:r>
              <a:rPr lang="en-US" altLang="en-US" sz="1600" dirty="0">
                <a:latin typeface="Arial" panose="020B0604020202020204" pitchFamily="34" charset="0"/>
                <a:cs typeface="Arial" panose="020B0604020202020204" pitchFamily="34" charset="0"/>
              </a:rPr>
              <a:t> (Alb+ glutaraldehyde): seal anastomosis, forms rigid seal causing 				stricture</a:t>
            </a:r>
          </a:p>
          <a:p>
            <a:pPr marL="0" indent="0">
              <a:buNone/>
            </a:pPr>
            <a:r>
              <a:rPr lang="en-US" altLang="en-US" sz="1600" dirty="0">
                <a:solidFill>
                  <a:srgbClr val="FF0000"/>
                </a:solidFill>
                <a:latin typeface="Arial" panose="020B0604020202020204" pitchFamily="34" charset="0"/>
                <a:cs typeface="Arial" panose="020B0604020202020204" pitchFamily="34" charset="0"/>
              </a:rPr>
              <a:t>b.    </a:t>
            </a:r>
            <a:r>
              <a:rPr lang="en-US" altLang="en-US" sz="1600" dirty="0" err="1">
                <a:solidFill>
                  <a:srgbClr val="FF0000"/>
                </a:solidFill>
                <a:latin typeface="Arial" panose="020B0604020202020204" pitchFamily="34" charset="0"/>
                <a:cs typeface="Arial" panose="020B0604020202020204" pitchFamily="34" charset="0"/>
              </a:rPr>
              <a:t>Procoagulants</a:t>
            </a:r>
            <a:r>
              <a:rPr lang="en-US" altLang="en-US" sz="1600" dirty="0">
                <a:solidFill>
                  <a:srgbClr val="FF0000"/>
                </a:solidFill>
                <a:latin typeface="Arial" panose="020B0604020202020204" pitchFamily="34" charset="0"/>
                <a:cs typeface="Arial" panose="020B0604020202020204" pitchFamily="34" charset="0"/>
              </a:rPr>
              <a:t> (activate intrinsic clotting cascade):</a:t>
            </a:r>
          </a:p>
          <a:p>
            <a:pPr marL="0" indent="0">
              <a:lnSpc>
                <a:spcPct val="100000"/>
              </a:lnSpc>
              <a:buNone/>
            </a:pPr>
            <a:r>
              <a:rPr lang="en-US" altLang="en-US" sz="1600" dirty="0">
                <a:latin typeface="Arial" panose="020B0604020202020204" pitchFamily="34" charset="0"/>
                <a:cs typeface="Arial" panose="020B0604020202020204" pitchFamily="34" charset="0"/>
              </a:rPr>
              <a:t>       1. w/o Thrombin: </a:t>
            </a:r>
            <a:r>
              <a:rPr lang="en-US" altLang="en-US" sz="1600" dirty="0" err="1">
                <a:latin typeface="Arial" panose="020B0604020202020204" pitchFamily="34" charset="0"/>
                <a:cs typeface="Arial" panose="020B0604020202020204" pitchFamily="34" charset="0"/>
              </a:rPr>
              <a:t>Gelfoam</a:t>
            </a:r>
            <a:r>
              <a:rPr lang="en-US" altLang="en-US" sz="1600" dirty="0">
                <a:latin typeface="Arial" panose="020B0604020202020204" pitchFamily="34" charset="0"/>
                <a:cs typeface="Arial" panose="020B0604020202020204" pitchFamily="34" charset="0"/>
              </a:rPr>
              <a:t>/Surgifoam (porcine gelatin-based), </a:t>
            </a:r>
            <a:r>
              <a:rPr lang="en-US" altLang="en-US" sz="1600" dirty="0" err="1">
                <a:latin typeface="Arial" panose="020B0604020202020204" pitchFamily="34" charset="0"/>
                <a:cs typeface="Arial" panose="020B0604020202020204" pitchFamily="34" charset="0"/>
              </a:rPr>
              <a:t>Surgicel</a:t>
            </a:r>
            <a:r>
              <a:rPr lang="en-US" altLang="en-US" sz="1600" dirty="0">
                <a:latin typeface="Arial" panose="020B0604020202020204" pitchFamily="34" charset="0"/>
                <a:cs typeface="Arial" panose="020B0604020202020204" pitchFamily="34" charset="0"/>
              </a:rPr>
              <a:t> (oxidized-		cellulose), </a:t>
            </a:r>
            <a:r>
              <a:rPr lang="en-US" altLang="en-US" sz="1600" dirty="0" err="1">
                <a:latin typeface="Arial" panose="020B0604020202020204" pitchFamily="34" charset="0"/>
                <a:cs typeface="Arial" panose="020B0604020202020204" pitchFamily="34" charset="0"/>
              </a:rPr>
              <a:t>Avetine</a:t>
            </a:r>
            <a:r>
              <a:rPr lang="en-US" altLang="en-US" sz="1600" dirty="0">
                <a:latin typeface="Arial" panose="020B0604020202020204" pitchFamily="34" charset="0"/>
                <a:cs typeface="Arial" panose="020B0604020202020204" pitchFamily="34" charset="0"/>
              </a:rPr>
              <a:t> (bovine collagen based)</a:t>
            </a:r>
          </a:p>
          <a:p>
            <a:pPr marL="0" indent="0">
              <a:lnSpc>
                <a:spcPct val="100000"/>
              </a:lnSpc>
              <a:buNone/>
            </a:pPr>
            <a:r>
              <a:rPr lang="en-US" altLang="en-US" sz="1600" dirty="0">
                <a:latin typeface="Arial" panose="020B0604020202020204" pitchFamily="34" charset="0"/>
                <a:cs typeface="Arial" panose="020B0604020202020204" pitchFamily="34" charset="0"/>
              </a:rPr>
              <a:t>        2. w/ Thrombin: </a:t>
            </a:r>
            <a:r>
              <a:rPr lang="en-US" altLang="en-US" sz="1600" dirty="0" err="1">
                <a:latin typeface="Arial" panose="020B0604020202020204" pitchFamily="34" charset="0"/>
                <a:cs typeface="Arial" panose="020B0604020202020204" pitchFamily="34" charset="0"/>
              </a:rPr>
              <a:t>FloSeal</a:t>
            </a:r>
            <a:r>
              <a:rPr lang="en-US" altLang="en-US" sz="1600" dirty="0">
                <a:latin typeface="Arial" panose="020B0604020202020204" pitchFamily="34" charset="0"/>
                <a:cs typeface="Arial" panose="020B0604020202020204" pitchFamily="34" charset="0"/>
              </a:rPr>
              <a:t> (gelatin+ CaCl</a:t>
            </a:r>
            <a:r>
              <a:rPr lang="en-US" altLang="en-US" sz="1600" baseline="-25000" dirty="0">
                <a:latin typeface="Arial" panose="020B0604020202020204" pitchFamily="34" charset="0"/>
                <a:cs typeface="Arial" panose="020B0604020202020204" pitchFamily="34" charset="0"/>
              </a:rPr>
              <a:t>2</a:t>
            </a:r>
            <a:r>
              <a:rPr lang="en-US" altLang="en-US" sz="1600" dirty="0">
                <a:latin typeface="Arial" panose="020B0604020202020204" pitchFamily="34" charset="0"/>
                <a:cs typeface="Arial" panose="020B0604020202020204" pitchFamily="34" charset="0"/>
              </a:rPr>
              <a:t>+ human thrombin), HEMOBLAST powder  		(gelatin+ chondroitin sulfate+ human thrombin) </a:t>
            </a:r>
            <a:endParaRPr lang="en-US" altLang="en-US" sz="1600" dirty="0">
              <a:solidFill>
                <a:srgbClr val="FF0000"/>
              </a:solidFill>
              <a:latin typeface="Arial" panose="020B0604020202020204" pitchFamily="34" charset="0"/>
              <a:cs typeface="Arial" panose="020B0604020202020204" pitchFamily="34" charset="0"/>
            </a:endParaRPr>
          </a:p>
          <a:p>
            <a:pPr marL="0" indent="0">
              <a:buNone/>
            </a:pPr>
            <a:r>
              <a:rPr lang="en-US" altLang="en-US" sz="1600" dirty="0">
                <a:solidFill>
                  <a:srgbClr val="FF0000"/>
                </a:solidFill>
                <a:latin typeface="Arial" panose="020B0604020202020204" pitchFamily="34" charset="0"/>
                <a:cs typeface="Arial" panose="020B0604020202020204" pitchFamily="34" charset="0"/>
              </a:rPr>
              <a:t>c. Tissue Sealants (independent of patient clotting function): </a:t>
            </a:r>
          </a:p>
          <a:p>
            <a:pPr marL="0" indent="0">
              <a:buNone/>
            </a:pPr>
            <a:r>
              <a:rPr lang="en-US" altLang="en-US" sz="1600" dirty="0">
                <a:latin typeface="Arial" panose="020B0604020202020204" pitchFamily="34" charset="0"/>
                <a:cs typeface="Arial" panose="020B0604020202020204" pitchFamily="34" charset="0"/>
              </a:rPr>
              <a:t>	1. Biological Sealants (Fibrin Sealants)</a:t>
            </a:r>
          </a:p>
          <a:p>
            <a:pPr marL="0" indent="0">
              <a:buNone/>
            </a:pPr>
            <a:r>
              <a:rPr lang="en-US" altLang="en-US" sz="1600" dirty="0">
                <a:latin typeface="Arial" panose="020B0604020202020204" pitchFamily="34" charset="0"/>
                <a:cs typeface="Arial" panose="020B0604020202020204" pitchFamily="34" charset="0"/>
              </a:rPr>
              <a:t>	 2. Synthetic Sealants  </a:t>
            </a:r>
          </a:p>
          <a:p>
            <a:pPr marL="0" indent="0">
              <a:buNone/>
            </a:pPr>
            <a:r>
              <a:rPr lang="en-US" altLang="en-US" sz="1600" dirty="0">
                <a:latin typeface="Arial" panose="020B0604020202020204" pitchFamily="34" charset="0"/>
                <a:cs typeface="Arial" panose="020B0604020202020204" pitchFamily="34" charset="0"/>
              </a:rPr>
              <a:t>		</a:t>
            </a:r>
          </a:p>
          <a:p>
            <a:pPr marL="0" indent="0">
              <a:buNone/>
            </a:pPr>
            <a:r>
              <a:rPr lang="en-US" altLang="en-US" sz="1600" dirty="0">
                <a:latin typeface="Arial" panose="020B0604020202020204" pitchFamily="34" charset="0"/>
                <a:cs typeface="Arial" panose="020B0604020202020204" pitchFamily="34" charset="0"/>
              </a:rPr>
              <a:t>           	</a:t>
            </a:r>
            <a:r>
              <a:rPr lang="en-US" altLang="en-US" sz="1500" dirty="0">
                <a:solidFill>
                  <a:srgbClr val="FF0000"/>
                </a:solidFill>
                <a:latin typeface="Arial" panose="020B0604020202020204" pitchFamily="34" charset="0"/>
                <a:cs typeface="Arial" panose="020B0604020202020204" pitchFamily="34" charset="0"/>
              </a:rPr>
              <a:t>	</a:t>
            </a:r>
          </a:p>
          <a:p>
            <a:pPr marL="0" indent="0">
              <a:buNone/>
            </a:pPr>
            <a:endParaRPr lang="en-US" altLang="en-US" sz="1500" dirty="0">
              <a:solidFill>
                <a:srgbClr val="FF0000"/>
              </a:solidFill>
              <a:latin typeface="Arial" panose="020B0604020202020204" pitchFamily="34" charset="0"/>
              <a:cs typeface="Arial" panose="020B0604020202020204" pitchFamily="34" charset="0"/>
            </a:endParaRPr>
          </a:p>
          <a:p>
            <a:pPr marL="0" indent="0">
              <a:buNone/>
            </a:pPr>
            <a:endParaRPr lang="en-US" altLang="en-US" sz="1500" dirty="0">
              <a:latin typeface="Arial" panose="020B0604020202020204" pitchFamily="34" charset="0"/>
              <a:cs typeface="Arial" panose="020B0604020202020204" pitchFamily="34" charset="0"/>
            </a:endParaRPr>
          </a:p>
          <a:p>
            <a:pPr marL="0" indent="0">
              <a:buNone/>
            </a:pPr>
            <a:r>
              <a:rPr lang="en-US" altLang="en-US" sz="1500" dirty="0">
                <a:latin typeface="Arial" panose="020B0604020202020204" pitchFamily="34" charset="0"/>
                <a:cs typeface="Arial" panose="020B0604020202020204" pitchFamily="34" charset="0"/>
              </a:rPr>
              <a:t>	</a:t>
            </a:r>
          </a:p>
          <a:p>
            <a:pPr marL="0" indent="0">
              <a:buNone/>
            </a:pPr>
            <a:r>
              <a:rPr lang="en-US" altLang="en-US" sz="1500" dirty="0">
                <a:latin typeface="Arial" panose="020B0604020202020204" pitchFamily="34" charset="0"/>
                <a:cs typeface="Arial" panose="020B0604020202020204" pitchFamily="34" charset="0"/>
              </a:rPr>
              <a:t>            </a:t>
            </a:r>
          </a:p>
          <a:p>
            <a:pPr marL="0" indent="0">
              <a:buNone/>
            </a:pPr>
            <a:endParaRPr lang="en-US" altLang="en-US" sz="1500" dirty="0">
              <a:latin typeface="Arial" panose="020B0604020202020204" pitchFamily="34" charset="0"/>
              <a:cs typeface="Arial" panose="020B0604020202020204" pitchFamily="34" charset="0"/>
            </a:endParaRPr>
          </a:p>
          <a:p>
            <a:pPr marL="0" indent="0">
              <a:buNone/>
            </a:pPr>
            <a:endParaRPr lang="en-US" sz="15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25</a:t>
            </a:fld>
            <a:endParaRPr lang="en-US" dirty="0"/>
          </a:p>
        </p:txBody>
      </p:sp>
      <p:sp>
        <p:nvSpPr>
          <p:cNvPr id="7" name="TextBox 6"/>
          <p:cNvSpPr txBox="1"/>
          <p:nvPr/>
        </p:nvSpPr>
        <p:spPr>
          <a:xfrm>
            <a:off x="1493287" y="1342692"/>
            <a:ext cx="2848600" cy="415498"/>
          </a:xfrm>
          <a:prstGeom prst="rect">
            <a:avLst/>
          </a:prstGeom>
          <a:noFill/>
        </p:spPr>
        <p:txBody>
          <a:bodyPr wrap="none" rtlCol="0">
            <a:spAutoFit/>
          </a:bodyPr>
          <a:lstStyle/>
          <a:p>
            <a:r>
              <a:rPr lang="en-US" sz="2100" dirty="0">
                <a:solidFill>
                  <a:srgbClr val="3333FF"/>
                </a:solidFill>
              </a:rPr>
              <a:t>B.  Surgical Hemostats   </a:t>
            </a:r>
          </a:p>
        </p:txBody>
      </p:sp>
      <p:sp>
        <p:nvSpPr>
          <p:cNvPr id="9" name="Title 1"/>
          <p:cNvSpPr txBox="1">
            <a:spLocks/>
          </p:cNvSpPr>
          <p:nvPr/>
        </p:nvSpPr>
        <p:spPr>
          <a:xfrm>
            <a:off x="1872796" y="310023"/>
            <a:ext cx="5398406" cy="5901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100">
                <a:latin typeface="Arial" panose="020B0604020202020204" pitchFamily="34" charset="0"/>
                <a:cs typeface="Arial" panose="020B0604020202020204" pitchFamily="34" charset="0"/>
              </a:rPr>
              <a:t>Classification of Topical Hemostatic Agents </a:t>
            </a:r>
            <a:br>
              <a:rPr lang="en-US" altLang="en-US" sz="210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313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39039" y="1518490"/>
            <a:ext cx="3489083" cy="169277"/>
          </a:xfrm>
          <a:prstGeom prst="rect">
            <a:avLst/>
          </a:prstGeom>
        </p:spPr>
        <p:txBody>
          <a:bodyPr vert="horz" wrap="square" lIns="0" tIns="0" rIns="0" bIns="0" rtlCol="0">
            <a:spAutoFit/>
          </a:bodyPr>
          <a:lstStyle/>
          <a:p>
            <a:pPr marL="8659"/>
            <a:r>
              <a:rPr sz="1100" spc="-10" dirty="0">
                <a:latin typeface="Book Antiqua"/>
                <a:cs typeface="Book Antiqua"/>
              </a:rPr>
              <a:t>TABLE </a:t>
            </a:r>
            <a:r>
              <a:rPr sz="1100" spc="-3" dirty="0">
                <a:latin typeface="Book Antiqua"/>
                <a:cs typeface="Book Antiqua"/>
              </a:rPr>
              <a:t>1    Hemostasis properties of PCC versus</a:t>
            </a:r>
            <a:r>
              <a:rPr sz="1100" spc="7" dirty="0">
                <a:latin typeface="Book Antiqua"/>
                <a:cs typeface="Book Antiqua"/>
              </a:rPr>
              <a:t> </a:t>
            </a:r>
            <a:r>
              <a:rPr sz="1100" spc="-3" dirty="0">
                <a:latin typeface="Book Antiqua"/>
                <a:cs typeface="Book Antiqua"/>
              </a:rPr>
              <a:t>FTC</a:t>
            </a:r>
            <a:endParaRPr sz="1100" dirty="0">
              <a:latin typeface="Book Antiqua"/>
              <a:cs typeface="Book Antiqua"/>
            </a:endParaRPr>
          </a:p>
        </p:txBody>
      </p:sp>
      <p:graphicFrame>
        <p:nvGraphicFramePr>
          <p:cNvPr id="3" name="object 3"/>
          <p:cNvGraphicFramePr>
            <a:graphicFrameLocks noGrp="1"/>
          </p:cNvGraphicFramePr>
          <p:nvPr>
            <p:extLst>
              <p:ext uri="{D42A27DB-BD31-4B8C-83A1-F6EECF244321}">
                <p14:modId xmlns:p14="http://schemas.microsoft.com/office/powerpoint/2010/main" val="1414251807"/>
              </p:ext>
            </p:extLst>
          </p:nvPr>
        </p:nvGraphicFramePr>
        <p:xfrm>
          <a:off x="1891541" y="1729938"/>
          <a:ext cx="5776160" cy="2328171"/>
        </p:xfrm>
        <a:graphic>
          <a:graphicData uri="http://schemas.openxmlformats.org/drawingml/2006/table">
            <a:tbl>
              <a:tblPr firstRow="1" bandRow="1">
                <a:tableStyleId>{2D5ABB26-0587-4C30-8999-92F81FD0307C}</a:tableStyleId>
              </a:tblPr>
              <a:tblGrid>
                <a:gridCol w="1868289">
                  <a:extLst>
                    <a:ext uri="{9D8B030D-6E8A-4147-A177-3AD203B41FA5}">
                      <a16:colId xmlns:a16="http://schemas.microsoft.com/office/drawing/2014/main" val="20000"/>
                    </a:ext>
                  </a:extLst>
                </a:gridCol>
                <a:gridCol w="1261498">
                  <a:extLst>
                    <a:ext uri="{9D8B030D-6E8A-4147-A177-3AD203B41FA5}">
                      <a16:colId xmlns:a16="http://schemas.microsoft.com/office/drawing/2014/main" val="20001"/>
                    </a:ext>
                  </a:extLst>
                </a:gridCol>
                <a:gridCol w="1387254">
                  <a:extLst>
                    <a:ext uri="{9D8B030D-6E8A-4147-A177-3AD203B41FA5}">
                      <a16:colId xmlns:a16="http://schemas.microsoft.com/office/drawing/2014/main" val="20002"/>
                    </a:ext>
                  </a:extLst>
                </a:gridCol>
                <a:gridCol w="1259119">
                  <a:extLst>
                    <a:ext uri="{9D8B030D-6E8A-4147-A177-3AD203B41FA5}">
                      <a16:colId xmlns:a16="http://schemas.microsoft.com/office/drawing/2014/main" val="20003"/>
                    </a:ext>
                  </a:extLst>
                </a:gridCol>
              </a:tblGrid>
              <a:tr h="207048">
                <a:tc gridSpan="2">
                  <a:txBody>
                    <a:bodyPr/>
                    <a:lstStyle/>
                    <a:p>
                      <a:pPr>
                        <a:lnSpc>
                          <a:spcPct val="100000"/>
                        </a:lnSpc>
                      </a:pPr>
                      <a:endParaRPr sz="1000" dirty="0">
                        <a:latin typeface="Arial" panose="020B0604020202020204" pitchFamily="34" charset="0"/>
                        <a:cs typeface="Arial" panose="020B0604020202020204" pitchFamily="34" charset="0"/>
                      </a:endParaRPr>
                    </a:p>
                  </a:txBody>
                  <a:tcPr marL="0" marR="0" marT="0" marB="0">
                    <a:lnT w="6400">
                      <a:solidFill>
                        <a:srgbClr val="000000"/>
                      </a:solidFill>
                      <a:prstDash val="solid"/>
                    </a:lnT>
                  </a:tcPr>
                </a:tc>
                <a:tc hMerge="1">
                  <a:txBody>
                    <a:bodyPr/>
                    <a:lstStyle/>
                    <a:p>
                      <a:endParaRPr/>
                    </a:p>
                  </a:txBody>
                  <a:tcPr marL="0" marR="0" marT="0" marB="0"/>
                </a:tc>
                <a:tc>
                  <a:txBody>
                    <a:bodyPr/>
                    <a:lstStyle/>
                    <a:p>
                      <a:pPr algn="ctr">
                        <a:lnSpc>
                          <a:spcPct val="100000"/>
                        </a:lnSpc>
                        <a:spcBef>
                          <a:spcPts val="345"/>
                        </a:spcBef>
                      </a:pPr>
                      <a:r>
                        <a:rPr sz="1000" spc="-10" dirty="0">
                          <a:latin typeface="Arial" panose="020B0604020202020204" pitchFamily="34" charset="0"/>
                          <a:cs typeface="Arial" panose="020B0604020202020204" pitchFamily="34" charset="0"/>
                        </a:rPr>
                        <a:t>Groups</a:t>
                      </a:r>
                      <a:endParaRPr sz="1000" dirty="0">
                        <a:latin typeface="Arial" panose="020B0604020202020204" pitchFamily="34" charset="0"/>
                        <a:cs typeface="Arial" panose="020B0604020202020204" pitchFamily="34" charset="0"/>
                      </a:endParaRPr>
                    </a:p>
                  </a:txBody>
                  <a:tcPr marL="0" marR="0" marT="29874" marB="0">
                    <a:lnT w="6400">
                      <a:solidFill>
                        <a:srgbClr val="000000"/>
                      </a:solidFill>
                      <a:prstDash val="solid"/>
                    </a:lnT>
                    <a:lnB w="5143">
                      <a:solidFill>
                        <a:srgbClr val="000000"/>
                      </a:solidFill>
                      <a:prstDash val="solid"/>
                    </a:lnB>
                  </a:tcPr>
                </a:tc>
                <a:tc>
                  <a:txBody>
                    <a:bodyPr/>
                    <a:lstStyle/>
                    <a:p>
                      <a:pPr>
                        <a:lnSpc>
                          <a:spcPct val="100000"/>
                        </a:lnSpc>
                      </a:pPr>
                      <a:endParaRPr sz="1000">
                        <a:latin typeface="Arial" panose="020B0604020202020204" pitchFamily="34" charset="0"/>
                        <a:cs typeface="Arial" panose="020B0604020202020204" pitchFamily="34" charset="0"/>
                      </a:endParaRPr>
                    </a:p>
                  </a:txBody>
                  <a:tcPr marL="0" marR="0" marT="0" marB="0">
                    <a:lnT w="6400">
                      <a:solidFill>
                        <a:srgbClr val="000000"/>
                      </a:solidFill>
                      <a:prstDash val="solid"/>
                    </a:lnT>
                    <a:lnB w="5143">
                      <a:solidFill>
                        <a:srgbClr val="000000"/>
                      </a:solidFill>
                      <a:prstDash val="solid"/>
                    </a:lnB>
                  </a:tcPr>
                </a:tc>
                <a:extLst>
                  <a:ext uri="{0D108BD9-81ED-4DB2-BD59-A6C34878D82A}">
                    <a16:rowId xmlns:a16="http://schemas.microsoft.com/office/drawing/2014/main" val="10000"/>
                  </a:ext>
                </a:extLst>
              </a:tr>
              <a:tr h="891183">
                <a:tc>
                  <a:txBody>
                    <a:bodyPr/>
                    <a:lstStyle/>
                    <a:p>
                      <a:pPr>
                        <a:lnSpc>
                          <a:spcPct val="100000"/>
                        </a:lnSpc>
                        <a:spcBef>
                          <a:spcPts val="55"/>
                        </a:spcBef>
                      </a:pPr>
                      <a:endParaRPr sz="1000" dirty="0">
                        <a:latin typeface="Arial" panose="020B0604020202020204" pitchFamily="34" charset="0"/>
                        <a:cs typeface="Arial" panose="020B0604020202020204" pitchFamily="34" charset="0"/>
                      </a:endParaRPr>
                    </a:p>
                    <a:p>
                      <a:pPr marL="31750">
                        <a:lnSpc>
                          <a:spcPct val="100000"/>
                        </a:lnSpc>
                      </a:pPr>
                      <a:r>
                        <a:rPr sz="1000" spc="-5" dirty="0">
                          <a:latin typeface="Arial" panose="020B0604020202020204" pitchFamily="34" charset="0"/>
                          <a:cs typeface="Arial" panose="020B0604020202020204" pitchFamily="34" charset="0"/>
                        </a:rPr>
                        <a:t>Parameters</a:t>
                      </a:r>
                      <a:endParaRPr sz="1000" dirty="0">
                        <a:latin typeface="Arial" panose="020B0604020202020204" pitchFamily="34" charset="0"/>
                        <a:cs typeface="Arial" panose="020B0604020202020204" pitchFamily="34" charset="0"/>
                      </a:endParaRPr>
                    </a:p>
                  </a:txBody>
                  <a:tcPr marL="0" marR="0" marT="4763" marB="0">
                    <a:lnB w="6400">
                      <a:solidFill>
                        <a:srgbClr val="000000"/>
                      </a:solidFill>
                      <a:prstDash val="solid"/>
                    </a:lnB>
                  </a:tcPr>
                </a:tc>
                <a:tc>
                  <a:txBody>
                    <a:bodyPr/>
                    <a:lstStyle/>
                    <a:p>
                      <a:pPr marL="346075" marR="246379" indent="-225425">
                        <a:lnSpc>
                          <a:spcPct val="100000"/>
                        </a:lnSpc>
                        <a:spcBef>
                          <a:spcPts val="355"/>
                        </a:spcBef>
                      </a:pPr>
                      <a:r>
                        <a:rPr sz="1000" spc="-5" dirty="0">
                          <a:latin typeface="Arial" panose="020B0604020202020204" pitchFamily="34" charset="0"/>
                          <a:cs typeface="Arial" panose="020B0604020202020204" pitchFamily="34" charset="0"/>
                        </a:rPr>
                        <a:t>PCC w/o</a:t>
                      </a:r>
                      <a:r>
                        <a:rPr sz="1000" spc="-4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antiplatelet  therapy</a:t>
                      </a:r>
                      <a:r>
                        <a:rPr sz="1000" spc="-75" dirty="0">
                          <a:latin typeface="Arial" panose="020B0604020202020204" pitchFamily="34" charset="0"/>
                          <a:cs typeface="Arial" panose="020B0604020202020204" pitchFamily="34" charset="0"/>
                        </a:rPr>
                        <a:t> </a:t>
                      </a:r>
                      <a:r>
                        <a:rPr sz="1000" i="1" spc="-5" dirty="0">
                          <a:latin typeface="Arial" panose="020B0604020202020204" pitchFamily="34" charset="0"/>
                          <a:cs typeface="Arial" panose="020B0604020202020204" pitchFamily="34" charset="0"/>
                        </a:rPr>
                        <a:t>n/N</a:t>
                      </a:r>
                      <a:endParaRPr sz="1000" dirty="0">
                        <a:latin typeface="Arial" panose="020B0604020202020204" pitchFamily="34" charset="0"/>
                        <a:cs typeface="Arial" panose="020B0604020202020204" pitchFamily="34" charset="0"/>
                      </a:endParaRPr>
                    </a:p>
                  </a:txBody>
                  <a:tcPr marL="0" marR="0" marT="30740" marB="0">
                    <a:lnT w="5143">
                      <a:solidFill>
                        <a:srgbClr val="000000"/>
                      </a:solidFill>
                      <a:prstDash val="solid"/>
                    </a:lnT>
                    <a:lnB w="6400">
                      <a:solidFill>
                        <a:srgbClr val="000000"/>
                      </a:solidFill>
                      <a:prstDash val="solid"/>
                    </a:lnB>
                  </a:tcPr>
                </a:tc>
                <a:tc>
                  <a:txBody>
                    <a:bodyPr/>
                    <a:lstStyle/>
                    <a:p>
                      <a:pPr marL="480695" marR="248285" indent="-227329">
                        <a:lnSpc>
                          <a:spcPct val="100000"/>
                        </a:lnSpc>
                        <a:spcBef>
                          <a:spcPts val="355"/>
                        </a:spcBef>
                      </a:pPr>
                      <a:r>
                        <a:rPr sz="1000" spc="-5" dirty="0">
                          <a:latin typeface="Arial" panose="020B0604020202020204" pitchFamily="34" charset="0"/>
                          <a:cs typeface="Arial" panose="020B0604020202020204" pitchFamily="34" charset="0"/>
                        </a:rPr>
                        <a:t>PCC with</a:t>
                      </a:r>
                      <a:r>
                        <a:rPr sz="1000" spc="-4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antiplatelet  therapy</a:t>
                      </a:r>
                      <a:r>
                        <a:rPr sz="1000" spc="-75" dirty="0">
                          <a:latin typeface="Arial" panose="020B0604020202020204" pitchFamily="34" charset="0"/>
                          <a:cs typeface="Arial" panose="020B0604020202020204" pitchFamily="34" charset="0"/>
                        </a:rPr>
                        <a:t> </a:t>
                      </a:r>
                      <a:r>
                        <a:rPr sz="1000" i="1" spc="-5" dirty="0">
                          <a:latin typeface="Arial" panose="020B0604020202020204" pitchFamily="34" charset="0"/>
                          <a:cs typeface="Arial" panose="020B0604020202020204" pitchFamily="34" charset="0"/>
                        </a:rPr>
                        <a:t>n/N</a:t>
                      </a:r>
                      <a:endParaRPr sz="1000" dirty="0">
                        <a:latin typeface="Arial" panose="020B0604020202020204" pitchFamily="34" charset="0"/>
                        <a:cs typeface="Arial" panose="020B0604020202020204" pitchFamily="34" charset="0"/>
                      </a:endParaRPr>
                    </a:p>
                  </a:txBody>
                  <a:tcPr marL="0" marR="0" marT="30740" marB="0">
                    <a:lnT w="5143">
                      <a:solidFill>
                        <a:srgbClr val="000000"/>
                      </a:solidFill>
                      <a:prstDash val="solid"/>
                    </a:lnT>
                    <a:lnB w="6400">
                      <a:solidFill>
                        <a:srgbClr val="000000"/>
                      </a:solidFill>
                      <a:prstDash val="solid"/>
                    </a:lnB>
                  </a:tcPr>
                </a:tc>
                <a:tc>
                  <a:txBody>
                    <a:bodyPr/>
                    <a:lstStyle/>
                    <a:p>
                      <a:pPr marL="474980" marR="119380" indent="-219710">
                        <a:lnSpc>
                          <a:spcPct val="100000"/>
                        </a:lnSpc>
                        <a:spcBef>
                          <a:spcPts val="355"/>
                        </a:spcBef>
                      </a:pPr>
                      <a:r>
                        <a:rPr sz="1000" spc="-5" dirty="0">
                          <a:latin typeface="Arial" panose="020B0604020202020204" pitchFamily="34" charset="0"/>
                          <a:cs typeface="Arial" panose="020B0604020202020204" pitchFamily="34" charset="0"/>
                        </a:rPr>
                        <a:t>FTC with</a:t>
                      </a:r>
                      <a:r>
                        <a:rPr sz="1000" spc="-4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antiplatelet  therapy</a:t>
                      </a:r>
                      <a:r>
                        <a:rPr sz="1000" spc="-75" dirty="0">
                          <a:latin typeface="Arial" panose="020B0604020202020204" pitchFamily="34" charset="0"/>
                          <a:cs typeface="Arial" panose="020B0604020202020204" pitchFamily="34" charset="0"/>
                        </a:rPr>
                        <a:t> </a:t>
                      </a:r>
                      <a:r>
                        <a:rPr sz="1000" i="1" spc="-5" dirty="0">
                          <a:latin typeface="Arial" panose="020B0604020202020204" pitchFamily="34" charset="0"/>
                          <a:cs typeface="Arial" panose="020B0604020202020204" pitchFamily="34" charset="0"/>
                        </a:rPr>
                        <a:t>n/N</a:t>
                      </a:r>
                      <a:endParaRPr sz="1000">
                        <a:latin typeface="Arial" panose="020B0604020202020204" pitchFamily="34" charset="0"/>
                        <a:cs typeface="Arial" panose="020B0604020202020204" pitchFamily="34" charset="0"/>
                      </a:endParaRPr>
                    </a:p>
                  </a:txBody>
                  <a:tcPr marL="0" marR="0" marT="30740" marB="0">
                    <a:lnT w="5143">
                      <a:solidFill>
                        <a:srgbClr val="000000"/>
                      </a:solidFill>
                      <a:prstDash val="solid"/>
                    </a:lnT>
                    <a:lnB w="6400">
                      <a:solidFill>
                        <a:srgbClr val="000000"/>
                      </a:solidFill>
                      <a:prstDash val="solid"/>
                    </a:lnB>
                  </a:tcPr>
                </a:tc>
                <a:extLst>
                  <a:ext uri="{0D108BD9-81ED-4DB2-BD59-A6C34878D82A}">
                    <a16:rowId xmlns:a16="http://schemas.microsoft.com/office/drawing/2014/main" val="10001"/>
                  </a:ext>
                </a:extLst>
              </a:tr>
              <a:tr h="373313">
                <a:tc>
                  <a:txBody>
                    <a:bodyPr/>
                    <a:lstStyle/>
                    <a:p>
                      <a:pPr marL="31750">
                        <a:lnSpc>
                          <a:spcPct val="100000"/>
                        </a:lnSpc>
                        <a:spcBef>
                          <a:spcPts val="315"/>
                        </a:spcBef>
                      </a:pPr>
                      <a:r>
                        <a:rPr sz="1000" spc="-5" dirty="0">
                          <a:latin typeface="Arial" panose="020B0604020202020204" pitchFamily="34" charset="0"/>
                          <a:cs typeface="Arial" panose="020B0604020202020204" pitchFamily="34" charset="0"/>
                        </a:rPr>
                        <a:t>Hemostasis 2 min after application</a:t>
                      </a:r>
                      <a:endParaRPr sz="1000" dirty="0">
                        <a:latin typeface="Arial" panose="020B0604020202020204" pitchFamily="34" charset="0"/>
                        <a:cs typeface="Arial" panose="020B0604020202020204" pitchFamily="34" charset="0"/>
                      </a:endParaRPr>
                    </a:p>
                  </a:txBody>
                  <a:tcPr marL="0" marR="0" marT="27276" marB="0">
                    <a:lnT w="6400">
                      <a:solidFill>
                        <a:srgbClr val="000000"/>
                      </a:solidFill>
                      <a:prstDash val="solid"/>
                    </a:lnT>
                  </a:tcPr>
                </a:tc>
                <a:tc>
                  <a:txBody>
                    <a:bodyPr/>
                    <a:lstStyle/>
                    <a:p>
                      <a:pPr marR="467995" algn="r">
                        <a:lnSpc>
                          <a:spcPct val="100000"/>
                        </a:lnSpc>
                        <a:spcBef>
                          <a:spcPts val="315"/>
                        </a:spcBef>
                      </a:pPr>
                      <a:r>
                        <a:rPr sz="1000" spc="-5" dirty="0">
                          <a:latin typeface="Arial" panose="020B0604020202020204" pitchFamily="34" charset="0"/>
                          <a:cs typeface="Arial" panose="020B0604020202020204" pitchFamily="34" charset="0"/>
                        </a:rPr>
                        <a:t>27/28</a:t>
                      </a:r>
                      <a:r>
                        <a:rPr sz="1000" spc="-70"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(96%)</a:t>
                      </a:r>
                      <a:endParaRPr sz="1000" dirty="0">
                        <a:latin typeface="Arial" panose="020B0604020202020204" pitchFamily="34" charset="0"/>
                        <a:cs typeface="Arial" panose="020B0604020202020204" pitchFamily="34" charset="0"/>
                      </a:endParaRPr>
                    </a:p>
                  </a:txBody>
                  <a:tcPr marL="0" marR="0" marT="27276" marB="0">
                    <a:lnT w="6400">
                      <a:solidFill>
                        <a:srgbClr val="000000"/>
                      </a:solidFill>
                      <a:prstDash val="solid"/>
                    </a:lnT>
                  </a:tcPr>
                </a:tc>
                <a:tc>
                  <a:txBody>
                    <a:bodyPr/>
                    <a:lstStyle/>
                    <a:p>
                      <a:pPr algn="ctr">
                        <a:lnSpc>
                          <a:spcPct val="100000"/>
                        </a:lnSpc>
                        <a:spcBef>
                          <a:spcPts val="315"/>
                        </a:spcBef>
                      </a:pPr>
                      <a:r>
                        <a:rPr sz="1000" spc="-5" dirty="0">
                          <a:latin typeface="Arial" panose="020B0604020202020204" pitchFamily="34" charset="0"/>
                          <a:cs typeface="Arial" panose="020B0604020202020204" pitchFamily="34" charset="0"/>
                        </a:rPr>
                        <a:t>32/34</a:t>
                      </a:r>
                      <a:r>
                        <a:rPr sz="1000" spc="-70"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(94%)</a:t>
                      </a:r>
                      <a:endParaRPr sz="1000" dirty="0">
                        <a:latin typeface="Arial" panose="020B0604020202020204" pitchFamily="34" charset="0"/>
                        <a:cs typeface="Arial" panose="020B0604020202020204" pitchFamily="34" charset="0"/>
                      </a:endParaRPr>
                    </a:p>
                  </a:txBody>
                  <a:tcPr marL="0" marR="0" marT="27276" marB="0">
                    <a:lnT w="6400">
                      <a:solidFill>
                        <a:srgbClr val="000000"/>
                      </a:solidFill>
                      <a:prstDash val="solid"/>
                    </a:lnT>
                  </a:tcPr>
                </a:tc>
                <a:tc>
                  <a:txBody>
                    <a:bodyPr/>
                    <a:lstStyle/>
                    <a:p>
                      <a:pPr marL="128905" algn="ctr">
                        <a:lnSpc>
                          <a:spcPct val="100000"/>
                        </a:lnSpc>
                        <a:spcBef>
                          <a:spcPts val="315"/>
                        </a:spcBef>
                      </a:pPr>
                      <a:r>
                        <a:rPr sz="1000" spc="-5" dirty="0">
                          <a:latin typeface="Arial" panose="020B0604020202020204" pitchFamily="34" charset="0"/>
                          <a:cs typeface="Arial" panose="020B0604020202020204" pitchFamily="34" charset="0"/>
                        </a:rPr>
                        <a:t>NA</a:t>
                      </a:r>
                      <a:endParaRPr sz="1000">
                        <a:latin typeface="Arial" panose="020B0604020202020204" pitchFamily="34" charset="0"/>
                        <a:cs typeface="Arial" panose="020B0604020202020204" pitchFamily="34" charset="0"/>
                      </a:endParaRPr>
                    </a:p>
                  </a:txBody>
                  <a:tcPr marL="0" marR="0" marT="27276" marB="0">
                    <a:lnT w="6400">
                      <a:solidFill>
                        <a:srgbClr val="000000"/>
                      </a:solidFill>
                      <a:prstDash val="solid"/>
                    </a:lnT>
                  </a:tcPr>
                </a:tc>
                <a:extLst>
                  <a:ext uri="{0D108BD9-81ED-4DB2-BD59-A6C34878D82A}">
                    <a16:rowId xmlns:a16="http://schemas.microsoft.com/office/drawing/2014/main" val="10002"/>
                  </a:ext>
                </a:extLst>
              </a:tr>
              <a:tr h="342651">
                <a:tc>
                  <a:txBody>
                    <a:bodyPr/>
                    <a:lstStyle/>
                    <a:p>
                      <a:pPr marL="31750">
                        <a:lnSpc>
                          <a:spcPct val="100000"/>
                        </a:lnSpc>
                      </a:pPr>
                      <a:r>
                        <a:rPr sz="1000" spc="-5" dirty="0">
                          <a:latin typeface="Arial" panose="020B0604020202020204" pitchFamily="34" charset="0"/>
                          <a:cs typeface="Arial" panose="020B0604020202020204" pitchFamily="34" charset="0"/>
                        </a:rPr>
                        <a:t>Hemostasis 3 min after application</a:t>
                      </a:r>
                      <a:endParaRPr sz="1000" dirty="0">
                        <a:latin typeface="Arial" panose="020B0604020202020204" pitchFamily="34" charset="0"/>
                        <a:cs typeface="Arial" panose="020B0604020202020204" pitchFamily="34" charset="0"/>
                      </a:endParaRPr>
                    </a:p>
                  </a:txBody>
                  <a:tcPr marL="0" marR="0" marT="0" marB="0"/>
                </a:tc>
                <a:tc>
                  <a:txBody>
                    <a:bodyPr/>
                    <a:lstStyle/>
                    <a:p>
                      <a:pPr marR="441325" algn="r">
                        <a:lnSpc>
                          <a:spcPct val="100000"/>
                        </a:lnSpc>
                      </a:pPr>
                      <a:r>
                        <a:rPr sz="1000" spc="-5" dirty="0">
                          <a:latin typeface="Arial" panose="020B0604020202020204" pitchFamily="34" charset="0"/>
                          <a:cs typeface="Arial" panose="020B0604020202020204" pitchFamily="34" charset="0"/>
                        </a:rPr>
                        <a:t>28/28</a:t>
                      </a:r>
                      <a:r>
                        <a:rPr sz="1000" spc="-6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(100%)</a:t>
                      </a:r>
                      <a:endParaRPr sz="1000" dirty="0">
                        <a:latin typeface="Arial" panose="020B0604020202020204" pitchFamily="34" charset="0"/>
                        <a:cs typeface="Arial" panose="020B0604020202020204" pitchFamily="34" charset="0"/>
                      </a:endParaRPr>
                    </a:p>
                  </a:txBody>
                  <a:tcPr marL="0" marR="0" marT="0" marB="0"/>
                </a:tc>
                <a:tc>
                  <a:txBody>
                    <a:bodyPr/>
                    <a:lstStyle/>
                    <a:p>
                      <a:pPr algn="ctr">
                        <a:lnSpc>
                          <a:spcPct val="100000"/>
                        </a:lnSpc>
                      </a:pPr>
                      <a:r>
                        <a:rPr sz="1000" spc="-5" dirty="0">
                          <a:latin typeface="Arial" panose="020B0604020202020204" pitchFamily="34" charset="0"/>
                          <a:cs typeface="Arial" panose="020B0604020202020204" pitchFamily="34" charset="0"/>
                        </a:rPr>
                        <a:t>34/34</a:t>
                      </a:r>
                      <a:r>
                        <a:rPr sz="1000" spc="-7" baseline="27777" dirty="0">
                          <a:latin typeface="Arial" panose="020B0604020202020204" pitchFamily="34" charset="0"/>
                          <a:cs typeface="Arial" panose="020B0604020202020204" pitchFamily="34" charset="0"/>
                        </a:rPr>
                        <a:t>a</a:t>
                      </a:r>
                      <a:r>
                        <a:rPr sz="1000" spc="-60"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(97%)</a:t>
                      </a:r>
                      <a:endParaRPr sz="1000">
                        <a:latin typeface="Arial" panose="020B0604020202020204" pitchFamily="34" charset="0"/>
                        <a:cs typeface="Arial" panose="020B0604020202020204" pitchFamily="34" charset="0"/>
                      </a:endParaRPr>
                    </a:p>
                  </a:txBody>
                  <a:tcPr marL="0" marR="0" marT="0" marB="0"/>
                </a:tc>
                <a:tc>
                  <a:txBody>
                    <a:bodyPr/>
                    <a:lstStyle/>
                    <a:p>
                      <a:pPr marL="128270" algn="ctr">
                        <a:lnSpc>
                          <a:spcPct val="100000"/>
                        </a:lnSpc>
                      </a:pPr>
                      <a:r>
                        <a:rPr sz="1000" spc="-10" dirty="0">
                          <a:latin typeface="Arial" panose="020B0604020202020204" pitchFamily="34" charset="0"/>
                          <a:cs typeface="Arial" panose="020B0604020202020204" pitchFamily="34" charset="0"/>
                        </a:rPr>
                        <a:t>6/34</a:t>
                      </a:r>
                      <a:r>
                        <a:rPr sz="1000" spc="-15" baseline="27777" dirty="0">
                          <a:latin typeface="Arial" panose="020B0604020202020204" pitchFamily="34" charset="0"/>
                          <a:cs typeface="Arial" panose="020B0604020202020204" pitchFamily="34" charset="0"/>
                        </a:rPr>
                        <a:t>a</a:t>
                      </a:r>
                      <a:r>
                        <a:rPr sz="1000" spc="-52"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(18%)</a:t>
                      </a:r>
                      <a:endParaRPr sz="100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003"/>
                  </a:ext>
                </a:extLst>
              </a:tr>
              <a:tr h="342651">
                <a:tc>
                  <a:txBody>
                    <a:bodyPr/>
                    <a:lstStyle/>
                    <a:p>
                      <a:pPr marL="31750">
                        <a:lnSpc>
                          <a:spcPct val="100000"/>
                        </a:lnSpc>
                      </a:pPr>
                      <a:r>
                        <a:rPr sz="1000" spc="-5" dirty="0">
                          <a:latin typeface="Arial" panose="020B0604020202020204" pitchFamily="34" charset="0"/>
                          <a:cs typeface="Arial" panose="020B0604020202020204" pitchFamily="34" charset="0"/>
                        </a:rPr>
                        <a:t>Hemostasis 10 min after</a:t>
                      </a:r>
                      <a:r>
                        <a:rPr sz="1000" spc="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application</a:t>
                      </a:r>
                      <a:endParaRPr sz="1000" dirty="0">
                        <a:latin typeface="Arial" panose="020B0604020202020204" pitchFamily="34" charset="0"/>
                        <a:cs typeface="Arial" panose="020B0604020202020204" pitchFamily="34" charset="0"/>
                      </a:endParaRPr>
                    </a:p>
                  </a:txBody>
                  <a:tcPr marL="0" marR="0" marT="0" marB="0"/>
                </a:tc>
                <a:tc>
                  <a:txBody>
                    <a:bodyPr/>
                    <a:lstStyle/>
                    <a:p>
                      <a:pPr marR="441325" algn="r">
                        <a:lnSpc>
                          <a:spcPct val="100000"/>
                        </a:lnSpc>
                      </a:pPr>
                      <a:r>
                        <a:rPr sz="1000" spc="-5" dirty="0">
                          <a:latin typeface="Arial" panose="020B0604020202020204" pitchFamily="34" charset="0"/>
                          <a:cs typeface="Arial" panose="020B0604020202020204" pitchFamily="34" charset="0"/>
                        </a:rPr>
                        <a:t>28/28</a:t>
                      </a:r>
                      <a:r>
                        <a:rPr sz="1000" spc="-6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(100%)</a:t>
                      </a:r>
                      <a:endParaRPr sz="1000" dirty="0">
                        <a:latin typeface="Arial" panose="020B0604020202020204" pitchFamily="34" charset="0"/>
                        <a:cs typeface="Arial" panose="020B0604020202020204" pitchFamily="34" charset="0"/>
                      </a:endParaRPr>
                    </a:p>
                  </a:txBody>
                  <a:tcPr marL="0" marR="0" marT="0" marB="0"/>
                </a:tc>
                <a:tc>
                  <a:txBody>
                    <a:bodyPr/>
                    <a:lstStyle/>
                    <a:p>
                      <a:pPr algn="ctr">
                        <a:lnSpc>
                          <a:spcPct val="100000"/>
                        </a:lnSpc>
                      </a:pPr>
                      <a:r>
                        <a:rPr sz="1000" spc="-5" dirty="0">
                          <a:latin typeface="Arial" panose="020B0604020202020204" pitchFamily="34" charset="0"/>
                          <a:cs typeface="Arial" panose="020B0604020202020204" pitchFamily="34" charset="0"/>
                        </a:rPr>
                        <a:t>34/34</a:t>
                      </a:r>
                      <a:r>
                        <a:rPr sz="1000" spc="-7" baseline="27777" dirty="0">
                          <a:latin typeface="Arial" panose="020B0604020202020204" pitchFamily="34" charset="0"/>
                          <a:cs typeface="Arial" panose="020B0604020202020204" pitchFamily="34" charset="0"/>
                        </a:rPr>
                        <a:t>b</a:t>
                      </a:r>
                      <a:r>
                        <a:rPr sz="1000" spc="-60"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(100%)</a:t>
                      </a:r>
                      <a:endParaRPr sz="1000" dirty="0">
                        <a:latin typeface="Arial" panose="020B0604020202020204" pitchFamily="34" charset="0"/>
                        <a:cs typeface="Arial" panose="020B0604020202020204" pitchFamily="34" charset="0"/>
                      </a:endParaRPr>
                    </a:p>
                  </a:txBody>
                  <a:tcPr marL="0" marR="0" marT="0" marB="0"/>
                </a:tc>
                <a:tc>
                  <a:txBody>
                    <a:bodyPr/>
                    <a:lstStyle/>
                    <a:p>
                      <a:pPr marL="128270" algn="ctr">
                        <a:lnSpc>
                          <a:spcPct val="100000"/>
                        </a:lnSpc>
                      </a:pPr>
                      <a:r>
                        <a:rPr sz="1000" spc="-10" dirty="0">
                          <a:latin typeface="Arial" panose="020B0604020202020204" pitchFamily="34" charset="0"/>
                          <a:cs typeface="Arial" panose="020B0604020202020204" pitchFamily="34" charset="0"/>
                        </a:rPr>
                        <a:t>25/34</a:t>
                      </a:r>
                      <a:r>
                        <a:rPr sz="1000" spc="-15" baseline="27777" dirty="0">
                          <a:latin typeface="Arial" panose="020B0604020202020204" pitchFamily="34" charset="0"/>
                          <a:cs typeface="Arial" panose="020B0604020202020204" pitchFamily="34" charset="0"/>
                        </a:rPr>
                        <a:t>b</a:t>
                      </a:r>
                      <a:r>
                        <a:rPr sz="1000" spc="-44"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(74%)</a:t>
                      </a:r>
                      <a:endParaRPr sz="100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0004"/>
                  </a:ext>
                </a:extLst>
              </a:tr>
              <a:tr h="171325">
                <a:tc>
                  <a:txBody>
                    <a:bodyPr/>
                    <a:lstStyle/>
                    <a:p>
                      <a:pPr marL="31750">
                        <a:lnSpc>
                          <a:spcPct val="100000"/>
                        </a:lnSpc>
                      </a:pPr>
                      <a:r>
                        <a:rPr sz="1000" spc="-5" dirty="0">
                          <a:latin typeface="Arial" panose="020B0604020202020204" pitchFamily="34" charset="0"/>
                          <a:cs typeface="Arial" panose="020B0604020202020204" pitchFamily="34" charset="0"/>
                        </a:rPr>
                        <a:t>Hematoma</a:t>
                      </a:r>
                      <a:r>
                        <a:rPr sz="1000" spc="-5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formation</a:t>
                      </a:r>
                      <a:endParaRPr sz="1000" dirty="0">
                        <a:latin typeface="Arial" panose="020B0604020202020204" pitchFamily="34" charset="0"/>
                        <a:cs typeface="Arial" panose="020B0604020202020204" pitchFamily="34" charset="0"/>
                      </a:endParaRPr>
                    </a:p>
                  </a:txBody>
                  <a:tcPr marL="0" marR="0" marT="0" marB="0">
                    <a:lnB w="6400">
                      <a:solidFill>
                        <a:srgbClr val="000000"/>
                      </a:solidFill>
                      <a:prstDash val="solid"/>
                    </a:lnB>
                  </a:tcPr>
                </a:tc>
                <a:tc>
                  <a:txBody>
                    <a:bodyPr/>
                    <a:lstStyle/>
                    <a:p>
                      <a:pPr marL="397510">
                        <a:lnSpc>
                          <a:spcPct val="100000"/>
                        </a:lnSpc>
                      </a:pPr>
                      <a:r>
                        <a:rPr sz="1000" spc="-5" dirty="0">
                          <a:latin typeface="Arial" panose="020B0604020202020204" pitchFamily="34" charset="0"/>
                          <a:cs typeface="Arial" panose="020B0604020202020204" pitchFamily="34" charset="0"/>
                        </a:rPr>
                        <a:t>1/28</a:t>
                      </a:r>
                      <a:r>
                        <a:rPr sz="1000" spc="-75" dirty="0">
                          <a:latin typeface="Arial" panose="020B0604020202020204" pitchFamily="34" charset="0"/>
                          <a:cs typeface="Arial" panose="020B0604020202020204" pitchFamily="34" charset="0"/>
                        </a:rPr>
                        <a:t> </a:t>
                      </a:r>
                      <a:r>
                        <a:rPr sz="1000" spc="-5" dirty="0">
                          <a:latin typeface="Arial" panose="020B0604020202020204" pitchFamily="34" charset="0"/>
                          <a:cs typeface="Arial" panose="020B0604020202020204" pitchFamily="34" charset="0"/>
                        </a:rPr>
                        <a:t>(4%)</a:t>
                      </a:r>
                      <a:endParaRPr sz="1000" dirty="0">
                        <a:latin typeface="Arial" panose="020B0604020202020204" pitchFamily="34" charset="0"/>
                        <a:cs typeface="Arial" panose="020B0604020202020204" pitchFamily="34" charset="0"/>
                      </a:endParaRPr>
                    </a:p>
                  </a:txBody>
                  <a:tcPr marL="0" marR="0" marT="0" marB="0">
                    <a:lnB w="6400">
                      <a:solidFill>
                        <a:srgbClr val="000000"/>
                      </a:solidFill>
                      <a:prstDash val="solid"/>
                    </a:lnB>
                  </a:tcPr>
                </a:tc>
                <a:tc>
                  <a:txBody>
                    <a:bodyPr/>
                    <a:lstStyle/>
                    <a:p>
                      <a:pPr algn="ctr">
                        <a:lnSpc>
                          <a:spcPct val="100000"/>
                        </a:lnSpc>
                      </a:pPr>
                      <a:r>
                        <a:rPr sz="1000" spc="-5" dirty="0">
                          <a:latin typeface="Arial" panose="020B0604020202020204" pitchFamily="34" charset="0"/>
                          <a:cs typeface="Arial" panose="020B0604020202020204" pitchFamily="34" charset="0"/>
                        </a:rPr>
                        <a:t>0/34</a:t>
                      </a:r>
                      <a:r>
                        <a:rPr sz="1000" spc="-7" baseline="27777" dirty="0">
                          <a:latin typeface="Arial" panose="020B0604020202020204" pitchFamily="34" charset="0"/>
                          <a:cs typeface="Arial" panose="020B0604020202020204" pitchFamily="34" charset="0"/>
                        </a:rPr>
                        <a:t>a</a:t>
                      </a:r>
                      <a:r>
                        <a:rPr sz="1000" spc="-67"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(0%)</a:t>
                      </a:r>
                      <a:endParaRPr sz="1000" dirty="0">
                        <a:latin typeface="Arial" panose="020B0604020202020204" pitchFamily="34" charset="0"/>
                        <a:cs typeface="Arial" panose="020B0604020202020204" pitchFamily="34" charset="0"/>
                      </a:endParaRPr>
                    </a:p>
                  </a:txBody>
                  <a:tcPr marL="0" marR="0" marT="0" marB="0">
                    <a:lnB w="6400">
                      <a:solidFill>
                        <a:srgbClr val="000000"/>
                      </a:solidFill>
                      <a:prstDash val="solid"/>
                    </a:lnB>
                  </a:tcPr>
                </a:tc>
                <a:tc>
                  <a:txBody>
                    <a:bodyPr/>
                    <a:lstStyle/>
                    <a:p>
                      <a:pPr marL="128270" algn="ctr">
                        <a:lnSpc>
                          <a:spcPct val="100000"/>
                        </a:lnSpc>
                      </a:pPr>
                      <a:r>
                        <a:rPr sz="1000" spc="-10" dirty="0">
                          <a:latin typeface="Arial" panose="020B0604020202020204" pitchFamily="34" charset="0"/>
                          <a:cs typeface="Arial" panose="020B0604020202020204" pitchFamily="34" charset="0"/>
                        </a:rPr>
                        <a:t>26/34</a:t>
                      </a:r>
                      <a:r>
                        <a:rPr sz="1000" spc="-15" baseline="27777" dirty="0">
                          <a:latin typeface="Arial" panose="020B0604020202020204" pitchFamily="34" charset="0"/>
                          <a:cs typeface="Arial" panose="020B0604020202020204" pitchFamily="34" charset="0"/>
                        </a:rPr>
                        <a:t>a</a:t>
                      </a:r>
                      <a:r>
                        <a:rPr sz="1000" spc="-44" baseline="27777" dirty="0">
                          <a:latin typeface="Arial" panose="020B0604020202020204" pitchFamily="34" charset="0"/>
                          <a:cs typeface="Arial" panose="020B0604020202020204" pitchFamily="34" charset="0"/>
                        </a:rPr>
                        <a:t> </a:t>
                      </a:r>
                      <a:r>
                        <a:rPr sz="1000" spc="-10" dirty="0">
                          <a:latin typeface="Arial" panose="020B0604020202020204" pitchFamily="34" charset="0"/>
                          <a:cs typeface="Arial" panose="020B0604020202020204" pitchFamily="34" charset="0"/>
                        </a:rPr>
                        <a:t>(76%)</a:t>
                      </a:r>
                      <a:endParaRPr sz="1000" dirty="0">
                        <a:latin typeface="Arial" panose="020B0604020202020204" pitchFamily="34" charset="0"/>
                        <a:cs typeface="Arial" panose="020B0604020202020204" pitchFamily="34" charset="0"/>
                      </a:endParaRPr>
                    </a:p>
                  </a:txBody>
                  <a:tcPr marL="0" marR="0" marT="0" marB="0">
                    <a:lnB w="6400">
                      <a:solidFill>
                        <a:srgbClr val="000000"/>
                      </a:solidFill>
                      <a:prstDash val="solid"/>
                    </a:lnB>
                  </a:tcPr>
                </a:tc>
                <a:extLst>
                  <a:ext uri="{0D108BD9-81ED-4DB2-BD59-A6C34878D82A}">
                    <a16:rowId xmlns:a16="http://schemas.microsoft.com/office/drawing/2014/main" val="10005"/>
                  </a:ext>
                </a:extLst>
              </a:tr>
            </a:tbl>
          </a:graphicData>
        </a:graphic>
      </p:graphicFrame>
      <p:sp>
        <p:nvSpPr>
          <p:cNvPr id="4" name="object 4"/>
          <p:cNvSpPr txBox="1"/>
          <p:nvPr/>
        </p:nvSpPr>
        <p:spPr>
          <a:xfrm>
            <a:off x="2455805" y="4382123"/>
            <a:ext cx="4357255" cy="293927"/>
          </a:xfrm>
          <a:prstGeom prst="rect">
            <a:avLst/>
          </a:prstGeom>
        </p:spPr>
        <p:txBody>
          <a:bodyPr vert="horz" wrap="square" lIns="0" tIns="0" rIns="0" bIns="0" rtlCol="0">
            <a:spAutoFit/>
          </a:bodyPr>
          <a:lstStyle/>
          <a:p>
            <a:pPr marL="8659"/>
            <a:r>
              <a:rPr sz="955" spc="-7" dirty="0">
                <a:latin typeface="Book Antiqua"/>
                <a:cs typeface="Book Antiqua"/>
              </a:rPr>
              <a:t>PCC </a:t>
            </a:r>
            <a:r>
              <a:rPr sz="955" spc="-14" dirty="0">
                <a:latin typeface="Lucida Sans Unicode"/>
                <a:cs typeface="Lucida Sans Unicode"/>
              </a:rPr>
              <a:t>= </a:t>
            </a:r>
            <a:r>
              <a:rPr sz="955" spc="-3" dirty="0">
                <a:latin typeface="Book Antiqua"/>
                <a:cs typeface="Book Antiqua"/>
              </a:rPr>
              <a:t>Hemopatch; FTC </a:t>
            </a:r>
            <a:r>
              <a:rPr sz="955" spc="-14" dirty="0">
                <a:latin typeface="Lucida Sans Unicode"/>
                <a:cs typeface="Lucida Sans Unicode"/>
              </a:rPr>
              <a:t>= </a:t>
            </a:r>
            <a:r>
              <a:rPr sz="955" spc="-10" dirty="0">
                <a:latin typeface="Book Antiqua"/>
                <a:cs typeface="Book Antiqua"/>
              </a:rPr>
              <a:t>TachoSil; </a:t>
            </a:r>
            <a:r>
              <a:rPr sz="955" i="1" spc="-3" dirty="0">
                <a:latin typeface="Book Antiqua"/>
                <a:cs typeface="Book Antiqua"/>
              </a:rPr>
              <a:t>n </a:t>
            </a:r>
            <a:r>
              <a:rPr sz="955" spc="-14" dirty="0">
                <a:latin typeface="Lucida Sans Unicode"/>
                <a:cs typeface="Lucida Sans Unicode"/>
              </a:rPr>
              <a:t>= </a:t>
            </a:r>
            <a:r>
              <a:rPr sz="955" spc="-3" dirty="0">
                <a:latin typeface="Book Antiqua"/>
                <a:cs typeface="Book Antiqua"/>
              </a:rPr>
              <a:t>number of lesions with hemostatic success and number of lesions with hematoma </a:t>
            </a:r>
            <a:r>
              <a:rPr sz="955" spc="123" dirty="0">
                <a:latin typeface="Book Antiqua"/>
                <a:cs typeface="Book Antiqua"/>
              </a:rPr>
              <a:t> </a:t>
            </a:r>
            <a:r>
              <a:rPr sz="955" spc="-3" dirty="0">
                <a:latin typeface="Book Antiqua"/>
                <a:cs typeface="Book Antiqua"/>
              </a:rPr>
              <a:t>formation</a:t>
            </a:r>
            <a:endParaRPr sz="955" dirty="0">
              <a:latin typeface="Book Antiqua"/>
              <a:cs typeface="Book Antiqua"/>
            </a:endParaRPr>
          </a:p>
        </p:txBody>
      </p:sp>
      <p:sp>
        <p:nvSpPr>
          <p:cNvPr id="5" name="object 5"/>
          <p:cNvSpPr txBox="1"/>
          <p:nvPr/>
        </p:nvSpPr>
        <p:spPr>
          <a:xfrm>
            <a:off x="2455797" y="4745805"/>
            <a:ext cx="2082511" cy="293927"/>
          </a:xfrm>
          <a:prstGeom prst="rect">
            <a:avLst/>
          </a:prstGeom>
        </p:spPr>
        <p:txBody>
          <a:bodyPr vert="horz" wrap="square" lIns="0" tIns="0" rIns="0" bIns="0" rtlCol="0">
            <a:spAutoFit/>
          </a:bodyPr>
          <a:lstStyle/>
          <a:p>
            <a:pPr marL="8659"/>
            <a:r>
              <a:rPr sz="955" spc="-3" dirty="0">
                <a:latin typeface="Book Antiqua"/>
                <a:cs typeface="Book Antiqua"/>
              </a:rPr>
              <a:t>respectively; </a:t>
            </a:r>
            <a:r>
              <a:rPr sz="955" i="1" spc="-3" dirty="0">
                <a:latin typeface="Book Antiqua"/>
                <a:cs typeface="Book Antiqua"/>
              </a:rPr>
              <a:t>N </a:t>
            </a:r>
            <a:r>
              <a:rPr sz="955" spc="-14" dirty="0">
                <a:latin typeface="Lucida Sans Unicode"/>
                <a:cs typeface="Lucida Sans Unicode"/>
              </a:rPr>
              <a:t>= </a:t>
            </a:r>
            <a:r>
              <a:rPr sz="955" spc="-3" dirty="0">
                <a:latin typeface="Book Antiqua"/>
                <a:cs typeface="Book Antiqua"/>
              </a:rPr>
              <a:t>total number of lesions; NA </a:t>
            </a:r>
            <a:r>
              <a:rPr sz="955" spc="-14" dirty="0">
                <a:latin typeface="Lucida Sans Unicode"/>
                <a:cs typeface="Lucida Sans Unicode"/>
              </a:rPr>
              <a:t>= </a:t>
            </a:r>
            <a:r>
              <a:rPr sz="955" spc="-3" dirty="0">
                <a:latin typeface="Book Antiqua"/>
                <a:cs typeface="Book Antiqua"/>
              </a:rPr>
              <a:t>Not</a:t>
            </a:r>
            <a:r>
              <a:rPr sz="955" spc="-10" dirty="0">
                <a:latin typeface="Book Antiqua"/>
                <a:cs typeface="Book Antiqua"/>
              </a:rPr>
              <a:t> </a:t>
            </a:r>
            <a:r>
              <a:rPr sz="955" spc="-3" dirty="0">
                <a:latin typeface="Book Antiqua"/>
                <a:cs typeface="Book Antiqua"/>
              </a:rPr>
              <a:t>applicable.</a:t>
            </a:r>
            <a:endParaRPr sz="955" dirty="0">
              <a:latin typeface="Book Antiqua"/>
              <a:cs typeface="Book Antiqua"/>
            </a:endParaRPr>
          </a:p>
        </p:txBody>
      </p:sp>
      <p:sp>
        <p:nvSpPr>
          <p:cNvPr id="6" name="object 6"/>
          <p:cNvSpPr txBox="1"/>
          <p:nvPr/>
        </p:nvSpPr>
        <p:spPr>
          <a:xfrm>
            <a:off x="2455806" y="4104409"/>
            <a:ext cx="2134899" cy="293927"/>
          </a:xfrm>
          <a:prstGeom prst="rect">
            <a:avLst/>
          </a:prstGeom>
        </p:spPr>
        <p:txBody>
          <a:bodyPr vert="horz" wrap="square" lIns="0" tIns="0" rIns="0" bIns="0" rtlCol="0">
            <a:spAutoFit/>
          </a:bodyPr>
          <a:lstStyle/>
          <a:p>
            <a:pPr marL="8659"/>
            <a:r>
              <a:rPr sz="955" spc="10" baseline="27777" dirty="0">
                <a:latin typeface="Book Antiqua"/>
                <a:cs typeface="Book Antiqua"/>
              </a:rPr>
              <a:t>a</a:t>
            </a:r>
            <a:r>
              <a:rPr sz="955" i="1" spc="7" dirty="0">
                <a:latin typeface="Book Antiqua"/>
                <a:cs typeface="Book Antiqua"/>
              </a:rPr>
              <a:t>p </a:t>
            </a:r>
            <a:r>
              <a:rPr sz="955" i="1" spc="-24" dirty="0">
                <a:latin typeface="Verdana"/>
                <a:cs typeface="Verdana"/>
              </a:rPr>
              <a:t>&lt; </a:t>
            </a:r>
            <a:r>
              <a:rPr sz="955" spc="-7" dirty="0">
                <a:latin typeface="Book Antiqua"/>
                <a:cs typeface="Book Antiqua"/>
              </a:rPr>
              <a:t>.0001 </a:t>
            </a:r>
            <a:r>
              <a:rPr sz="955" spc="-3" dirty="0">
                <a:latin typeface="Book Antiqua"/>
                <a:cs typeface="Book Antiqua"/>
              </a:rPr>
              <a:t>and </a:t>
            </a:r>
            <a:r>
              <a:rPr sz="955" spc="10" baseline="27777" dirty="0">
                <a:latin typeface="Book Antiqua"/>
                <a:cs typeface="Book Antiqua"/>
              </a:rPr>
              <a:t>b</a:t>
            </a:r>
            <a:r>
              <a:rPr sz="955" i="1" spc="7" dirty="0">
                <a:latin typeface="Book Antiqua"/>
                <a:cs typeface="Book Antiqua"/>
              </a:rPr>
              <a:t>p </a:t>
            </a:r>
            <a:r>
              <a:rPr sz="955" i="1" spc="-24" dirty="0">
                <a:latin typeface="Verdana"/>
                <a:cs typeface="Verdana"/>
              </a:rPr>
              <a:t>&lt; </a:t>
            </a:r>
            <a:r>
              <a:rPr sz="955" spc="-3" dirty="0">
                <a:latin typeface="Book Antiqua"/>
                <a:cs typeface="Book Antiqua"/>
              </a:rPr>
              <a:t>.01 for PCC vs. FTC with antiplatelet</a:t>
            </a:r>
            <a:r>
              <a:rPr sz="955" spc="-58" dirty="0">
                <a:latin typeface="Book Antiqua"/>
                <a:cs typeface="Book Antiqua"/>
              </a:rPr>
              <a:t> </a:t>
            </a:r>
            <a:r>
              <a:rPr sz="955" spc="-10" dirty="0">
                <a:latin typeface="Book Antiqua"/>
                <a:cs typeface="Book Antiqua"/>
              </a:rPr>
              <a:t>therapy.</a:t>
            </a:r>
            <a:endParaRPr sz="955" dirty="0">
              <a:latin typeface="Book Antiqua"/>
              <a:cs typeface="Book Antiqua"/>
            </a:endParaRPr>
          </a:p>
        </p:txBody>
      </p:sp>
      <p:sp>
        <p:nvSpPr>
          <p:cNvPr id="7" name="object 7"/>
          <p:cNvSpPr txBox="1"/>
          <p:nvPr/>
        </p:nvSpPr>
        <p:spPr>
          <a:xfrm>
            <a:off x="5455227" y="4880176"/>
            <a:ext cx="1714500" cy="169277"/>
          </a:xfrm>
          <a:prstGeom prst="rect">
            <a:avLst/>
          </a:prstGeom>
        </p:spPr>
        <p:txBody>
          <a:bodyPr vert="horz" wrap="square" lIns="0" tIns="0" rIns="0" bIns="0" rtlCol="0">
            <a:spAutoFit/>
          </a:bodyPr>
          <a:lstStyle/>
          <a:p>
            <a:pPr marL="8659"/>
            <a:r>
              <a:rPr sz="1100" spc="-14" dirty="0">
                <a:latin typeface="Arial" panose="020B0604020202020204" pitchFamily="34" charset="0"/>
                <a:cs typeface="Arial" panose="020B0604020202020204" pitchFamily="34" charset="0"/>
              </a:rPr>
              <a:t>J</a:t>
            </a:r>
            <a:r>
              <a:rPr sz="1100" spc="-7" dirty="0">
                <a:latin typeface="Arial" panose="020B0604020202020204" pitchFamily="34" charset="0"/>
                <a:cs typeface="Arial" panose="020B0604020202020204" pitchFamily="34" charset="0"/>
              </a:rPr>
              <a:t> </a:t>
            </a:r>
            <a:r>
              <a:rPr sz="1100" spc="-14" dirty="0">
                <a:latin typeface="Arial" panose="020B0604020202020204" pitchFamily="34" charset="0"/>
                <a:cs typeface="Arial" panose="020B0604020202020204" pitchFamily="34" charset="0"/>
              </a:rPr>
              <a:t>Invest</a:t>
            </a:r>
            <a:r>
              <a:rPr sz="1100" spc="-44" dirty="0">
                <a:latin typeface="Arial" panose="020B0604020202020204" pitchFamily="34" charset="0"/>
                <a:cs typeface="Arial" panose="020B0604020202020204" pitchFamily="34" charset="0"/>
              </a:rPr>
              <a:t> </a:t>
            </a:r>
            <a:r>
              <a:rPr sz="1100" spc="-7" dirty="0">
                <a:latin typeface="Arial" panose="020B0604020202020204" pitchFamily="34" charset="0"/>
                <a:cs typeface="Arial" panose="020B0604020202020204" pitchFamily="34" charset="0"/>
              </a:rPr>
              <a:t>Surg</a:t>
            </a:r>
            <a:r>
              <a:rPr lang="en-US" sz="1100" spc="-7" dirty="0">
                <a:latin typeface="Arial" panose="020B0604020202020204" pitchFamily="34" charset="0"/>
                <a:cs typeface="Arial" panose="020B0604020202020204" pitchFamily="34" charset="0"/>
              </a:rPr>
              <a:t>. </a:t>
            </a:r>
            <a:r>
              <a:rPr lang="en-US" sz="1100" spc="-7">
                <a:latin typeface="Arial" panose="020B0604020202020204" pitchFamily="34" charset="0"/>
                <a:cs typeface="Arial" panose="020B0604020202020204" pitchFamily="34" charset="0"/>
              </a:rPr>
              <a:t>2018; 8:1-9.</a:t>
            </a:r>
            <a:endParaRPr sz="1100" dirty="0">
              <a:latin typeface="Arial" panose="020B0604020202020204" pitchFamily="34" charset="0"/>
              <a:cs typeface="Arial" panose="020B0604020202020204" pitchFamily="34" charset="0"/>
            </a:endParaRPr>
          </a:p>
        </p:txBody>
      </p:sp>
      <p:sp>
        <p:nvSpPr>
          <p:cNvPr id="8" name="object 2"/>
          <p:cNvSpPr txBox="1"/>
          <p:nvPr/>
        </p:nvSpPr>
        <p:spPr>
          <a:xfrm>
            <a:off x="1650670" y="243596"/>
            <a:ext cx="5880069" cy="633507"/>
          </a:xfrm>
          <a:prstGeom prst="rect">
            <a:avLst/>
          </a:prstGeom>
        </p:spPr>
        <p:txBody>
          <a:bodyPr vert="horz" wrap="square" lIns="0" tIns="0" rIns="0" bIns="0" rtlCol="0">
            <a:spAutoFit/>
          </a:bodyPr>
          <a:lstStyle/>
          <a:p>
            <a:pPr marL="8659" marR="3464" algn="ctr">
              <a:lnSpc>
                <a:spcPts val="1356"/>
              </a:lnSpc>
            </a:pPr>
            <a:r>
              <a:rPr sz="1600" spc="-24" dirty="0">
                <a:latin typeface="Arial" panose="020B0604020202020204" pitchFamily="34" charset="0"/>
                <a:cs typeface="Arial" panose="020B0604020202020204" pitchFamily="34" charset="0"/>
              </a:rPr>
              <a:t>Treatment </a:t>
            </a:r>
            <a:r>
              <a:rPr sz="1600" spc="-3" dirty="0">
                <a:latin typeface="Arial" panose="020B0604020202020204" pitchFamily="34" charset="0"/>
                <a:cs typeface="Arial" panose="020B0604020202020204" pitchFamily="34" charset="0"/>
              </a:rPr>
              <a:t>of </a:t>
            </a:r>
            <a:r>
              <a:rPr sz="1600" spc="-20" dirty="0">
                <a:latin typeface="Arial" panose="020B0604020202020204" pitchFamily="34" charset="0"/>
                <a:cs typeface="Arial" panose="020B0604020202020204" pitchFamily="34" charset="0"/>
              </a:rPr>
              <a:t>Severe </a:t>
            </a:r>
            <a:r>
              <a:rPr sz="1600" dirty="0">
                <a:latin typeface="Arial" panose="020B0604020202020204" pitchFamily="34" charset="0"/>
                <a:cs typeface="Arial" panose="020B0604020202020204" pitchFamily="34" charset="0"/>
              </a:rPr>
              <a:t>Aortic </a:t>
            </a:r>
            <a:r>
              <a:rPr sz="1600" spc="-3" dirty="0">
                <a:latin typeface="Arial" panose="020B0604020202020204" pitchFamily="34" charset="0"/>
                <a:cs typeface="Arial" panose="020B0604020202020204" pitchFamily="34" charset="0"/>
              </a:rPr>
              <a:t>Bleeding</a:t>
            </a:r>
            <a:r>
              <a:rPr lang="en-US" sz="1600" spc="-3" dirty="0">
                <a:latin typeface="Arial" panose="020B0604020202020204" pitchFamily="34" charset="0"/>
                <a:cs typeface="Arial" panose="020B0604020202020204" pitchFamily="34" charset="0"/>
              </a:rPr>
              <a:t> (3-mm </a:t>
            </a:r>
            <a:r>
              <a:rPr lang="en-US" sz="1600" spc="-3" dirty="0" err="1">
                <a:latin typeface="Arial" panose="020B0604020202020204" pitchFamily="34" charset="0"/>
                <a:cs typeface="Arial" panose="020B0604020202020204" pitchFamily="34" charset="0"/>
              </a:rPr>
              <a:t>aortotomy</a:t>
            </a:r>
            <a:r>
              <a:rPr lang="en-US" sz="1600" spc="-3" dirty="0">
                <a:latin typeface="Arial" panose="020B0604020202020204" pitchFamily="34" charset="0"/>
                <a:cs typeface="Arial" panose="020B0604020202020204" pitchFamily="34" charset="0"/>
              </a:rPr>
              <a:t>)</a:t>
            </a:r>
            <a:r>
              <a:rPr sz="1600" spc="-3" dirty="0">
                <a:latin typeface="Arial" panose="020B0604020202020204" pitchFamily="34" charset="0"/>
                <a:cs typeface="Arial" panose="020B0604020202020204" pitchFamily="34" charset="0"/>
              </a:rPr>
              <a:t> Using Hemopatch in Swine on Dual Antiplatelet</a:t>
            </a:r>
            <a:r>
              <a:rPr sz="1600" spc="-27" dirty="0">
                <a:latin typeface="Arial" panose="020B0604020202020204" pitchFamily="34" charset="0"/>
                <a:cs typeface="Arial" panose="020B0604020202020204" pitchFamily="34" charset="0"/>
              </a:rPr>
              <a:t> </a:t>
            </a:r>
            <a:r>
              <a:rPr sz="1600" spc="-14" dirty="0">
                <a:latin typeface="Arial" panose="020B0604020202020204" pitchFamily="34" charset="0"/>
                <a:cs typeface="Arial" panose="020B0604020202020204" pitchFamily="34" charset="0"/>
              </a:rPr>
              <a:t>Therapy</a:t>
            </a:r>
            <a:endParaRPr sz="1600" dirty="0">
              <a:latin typeface="Arial" panose="020B0604020202020204" pitchFamily="34" charset="0"/>
              <a:cs typeface="Arial" panose="020B0604020202020204" pitchFamily="34" charset="0"/>
            </a:endParaRPr>
          </a:p>
          <a:p>
            <a:pPr algn="ctr">
              <a:spcBef>
                <a:spcPts val="675"/>
              </a:spcBef>
            </a:pPr>
            <a:r>
              <a:rPr sz="1200" spc="-7" dirty="0">
                <a:latin typeface="Arial" panose="020B0604020202020204" pitchFamily="34" charset="0"/>
                <a:cs typeface="Arial" panose="020B0604020202020204" pitchFamily="34" charset="0"/>
              </a:rPr>
              <a:t>Bernhard </a:t>
            </a:r>
            <a:r>
              <a:rPr sz="1200" spc="-3" dirty="0">
                <a:latin typeface="Arial" panose="020B0604020202020204" pitchFamily="34" charset="0"/>
                <a:cs typeface="Arial" panose="020B0604020202020204" pitchFamily="34" charset="0"/>
              </a:rPr>
              <a:t>Baumgartner, DVM, PhD, </a:t>
            </a:r>
            <a:r>
              <a:rPr sz="1200" spc="-14" dirty="0">
                <a:latin typeface="Arial" panose="020B0604020202020204" pitchFamily="34" charset="0"/>
                <a:cs typeface="Arial" panose="020B0604020202020204" pitchFamily="34" charset="0"/>
              </a:rPr>
              <a:t>Wolfgang </a:t>
            </a:r>
            <a:r>
              <a:rPr sz="1200" spc="-3" dirty="0">
                <a:latin typeface="Arial" panose="020B0604020202020204" pitchFamily="34" charset="0"/>
                <a:cs typeface="Arial" panose="020B0604020202020204" pitchFamily="34" charset="0"/>
              </a:rPr>
              <a:t>Draxler, MSc, Kevin M. Lewis,</a:t>
            </a:r>
            <a:r>
              <a:rPr sz="1200" spc="61" dirty="0">
                <a:latin typeface="Arial" panose="020B0604020202020204" pitchFamily="34" charset="0"/>
                <a:cs typeface="Arial" panose="020B0604020202020204" pitchFamily="34" charset="0"/>
              </a:rPr>
              <a:t> </a:t>
            </a:r>
            <a:r>
              <a:rPr sz="1200" spc="-3" dirty="0">
                <a:latin typeface="Arial" panose="020B0604020202020204" pitchFamily="34" charset="0"/>
                <a:cs typeface="Arial" panose="020B0604020202020204" pitchFamily="34" charset="0"/>
              </a:rPr>
              <a:t>DVM</a:t>
            </a:r>
            <a:endParaRPr sz="1200" dirty="0">
              <a:latin typeface="Arial" panose="020B0604020202020204" pitchFamily="34" charset="0"/>
              <a:cs typeface="Arial" panose="020B0604020202020204" pitchFamily="34" charset="0"/>
            </a:endParaRPr>
          </a:p>
        </p:txBody>
      </p:sp>
      <p:sp>
        <p:nvSpPr>
          <p:cNvPr id="10" name="TextBox 9"/>
          <p:cNvSpPr txBox="1"/>
          <p:nvPr/>
        </p:nvSpPr>
        <p:spPr>
          <a:xfrm>
            <a:off x="3393860" y="1154817"/>
            <a:ext cx="3353290"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Hemopatch (PCC) vs. TachoSil (FTC) </a:t>
            </a:r>
          </a:p>
          <a:p>
            <a:endParaRPr lang="en-US" sz="1400" b="1" dirty="0">
              <a:latin typeface="Arial" panose="020B0604020202020204" pitchFamily="34" charset="0"/>
              <a:cs typeface="Arial" panose="020B0604020202020204" pitchFamily="34" charset="0"/>
            </a:endParaRPr>
          </a:p>
        </p:txBody>
      </p:sp>
      <p:sp>
        <p:nvSpPr>
          <p:cNvPr id="11" name="TextBox 10"/>
          <p:cNvSpPr txBox="1"/>
          <p:nvPr/>
        </p:nvSpPr>
        <p:spPr>
          <a:xfrm>
            <a:off x="2130136" y="5351318"/>
            <a:ext cx="6381619" cy="523220"/>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Conclusion: </a:t>
            </a:r>
            <a:r>
              <a:rPr lang="en-US" sz="1400" dirty="0">
                <a:latin typeface="Arial" panose="020B0604020202020204" pitchFamily="34" charset="0"/>
                <a:cs typeface="Arial" panose="020B0604020202020204" pitchFamily="34" charset="0"/>
              </a:rPr>
              <a:t>Treatment with Hemopatch provided superior time to hemostasis</a:t>
            </a:r>
          </a:p>
          <a:p>
            <a:r>
              <a:rPr lang="en-US" sz="1400" dirty="0">
                <a:latin typeface="Arial" panose="020B0604020202020204" pitchFamily="34" charset="0"/>
                <a:cs typeface="Arial" panose="020B0604020202020204" pitchFamily="34" charset="0"/>
              </a:rPr>
              <a:t>Compared to TachoSil.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485900" y="1878290"/>
            <a:ext cx="6017835" cy="3648919"/>
          </a:xfrm>
          <a:prstGeom prst="rect">
            <a:avLst/>
          </a:prstGeom>
          <a:noFill/>
        </p:spPr>
        <p:txBody>
          <a:bodyPr>
            <a:normAutofit fontScale="55000" lnSpcReduction="20000"/>
          </a:bodyPr>
          <a:lstStyle/>
          <a:p>
            <a:pPr eaLnBrk="0" hangingPunct="0">
              <a:spcBef>
                <a:spcPct val="20000"/>
              </a:spcBef>
              <a:buClr>
                <a:srgbClr val="660033"/>
              </a:buClr>
              <a:buSzPct val="125000"/>
              <a:defRPr/>
            </a:pPr>
            <a:endParaRPr lang="en-US" sz="1500" kern="0" dirty="0">
              <a:latin typeface="Arial" panose="020B0604020202020204" pitchFamily="34" charset="0"/>
              <a:cs typeface="Arial" panose="020B0604020202020204" pitchFamily="34" charset="0"/>
            </a:endParaRPr>
          </a:p>
          <a:p>
            <a:pPr eaLnBrk="0" hangingPunct="0">
              <a:spcBef>
                <a:spcPct val="20000"/>
              </a:spcBef>
              <a:buClr>
                <a:srgbClr val="660033"/>
              </a:buClr>
              <a:buSzPct val="125000"/>
              <a:defRPr/>
            </a:pPr>
            <a:r>
              <a:rPr lang="en-US" sz="3300" kern="0" dirty="0">
                <a:solidFill>
                  <a:srgbClr val="3333FF"/>
                </a:solidFill>
                <a:latin typeface="Arial" panose="020B0604020202020204" pitchFamily="34" charset="0"/>
                <a:cs typeface="Arial" panose="020B0604020202020204" pitchFamily="34" charset="0"/>
              </a:rPr>
              <a:t>	1.    Surgical Hemostats (In hospital use):</a:t>
            </a:r>
          </a:p>
          <a:p>
            <a:pPr eaLnBrk="0" hangingPunct="0">
              <a:spcBef>
                <a:spcPct val="20000"/>
              </a:spcBef>
              <a:buClr>
                <a:srgbClr val="660033"/>
              </a:buClr>
              <a:buSzPct val="125000"/>
              <a:defRPr/>
            </a:pPr>
            <a:endParaRPr lang="en-US" sz="3300" kern="0" dirty="0">
              <a:solidFill>
                <a:srgbClr val="3333FF"/>
              </a:solidFill>
              <a:latin typeface="Arial" panose="020B0604020202020204" pitchFamily="34" charset="0"/>
              <a:cs typeface="Arial" panose="020B0604020202020204" pitchFamily="34" charset="0"/>
            </a:endParaRPr>
          </a:p>
          <a:p>
            <a:pPr eaLnBrk="0" hangingPunct="0">
              <a:spcBef>
                <a:spcPct val="20000"/>
              </a:spcBef>
              <a:buClr>
                <a:srgbClr val="660033"/>
              </a:buClr>
              <a:buSzPct val="125000"/>
              <a:defRPr/>
            </a:pPr>
            <a:endParaRPr lang="en-US" sz="2100" kern="0" dirty="0">
              <a:solidFill>
                <a:srgbClr val="3333FF"/>
              </a:solidFill>
              <a:latin typeface="Arial" panose="020B0604020202020204" pitchFamily="34" charset="0"/>
              <a:cs typeface="Arial" panose="020B0604020202020204" pitchFamily="34" charset="0"/>
            </a:endParaRPr>
          </a:p>
          <a:p>
            <a:pPr eaLnBrk="0" hangingPunct="0">
              <a:lnSpc>
                <a:spcPct val="120000"/>
              </a:lnSpc>
              <a:spcBef>
                <a:spcPct val="20000"/>
              </a:spcBef>
              <a:buClr>
                <a:srgbClr val="660033"/>
              </a:buClr>
              <a:buSzPct val="125000"/>
              <a:defRPr/>
            </a:pPr>
            <a:r>
              <a:rPr lang="en-US" sz="2100" kern="0" dirty="0">
                <a:latin typeface="Arial" panose="020B0604020202020204" pitchFamily="34" charset="0"/>
                <a:cs typeface="Arial" panose="020B0604020202020204" pitchFamily="34" charset="0"/>
              </a:rPr>
              <a:t>	</a:t>
            </a:r>
            <a:r>
              <a:rPr lang="en-US" sz="2900" kern="0" dirty="0">
                <a:latin typeface="Arial" panose="020B0604020202020204" pitchFamily="34" charset="0"/>
                <a:cs typeface="Arial" panose="020B0604020202020204" pitchFamily="34" charset="0"/>
              </a:rPr>
              <a:t>- Treat mild to moderate bleeding</a:t>
            </a:r>
          </a:p>
          <a:p>
            <a:pPr eaLnBrk="0" hangingPunct="0">
              <a:lnSpc>
                <a:spcPct val="120000"/>
              </a:lnSpc>
              <a:spcBef>
                <a:spcPct val="20000"/>
              </a:spcBef>
              <a:buClr>
                <a:srgbClr val="660033"/>
              </a:buClr>
              <a:buSzPct val="125000"/>
              <a:defRPr/>
            </a:pPr>
            <a:r>
              <a:rPr lang="en-US" sz="2900" kern="0" dirty="0">
                <a:latin typeface="Arial" panose="020B0604020202020204" pitchFamily="34" charset="0"/>
                <a:cs typeface="Arial" panose="020B0604020202020204" pitchFamily="34" charset="0"/>
              </a:rPr>
              <a:t>	- Applied before blood flow restored (not actively bleeding) </a:t>
            </a:r>
          </a:p>
          <a:p>
            <a:pPr eaLnBrk="0" hangingPunct="0">
              <a:lnSpc>
                <a:spcPct val="120000"/>
              </a:lnSpc>
              <a:spcBef>
                <a:spcPct val="20000"/>
              </a:spcBef>
              <a:buClr>
                <a:srgbClr val="660033"/>
              </a:buClr>
              <a:buSzPct val="125000"/>
              <a:defRPr/>
            </a:pPr>
            <a:r>
              <a:rPr lang="en-US" sz="2900" kern="0" dirty="0">
                <a:latin typeface="Arial" panose="020B0604020202020204" pitchFamily="34" charset="0"/>
                <a:cs typeface="Arial" panose="020B0604020202020204" pitchFamily="34" charset="0"/>
              </a:rPr>
              <a:t>	- Biological or synthetic chemical composition</a:t>
            </a:r>
          </a:p>
          <a:p>
            <a:pPr eaLnBrk="0" hangingPunct="0">
              <a:lnSpc>
                <a:spcPct val="120000"/>
              </a:lnSpc>
              <a:spcBef>
                <a:spcPct val="20000"/>
              </a:spcBef>
              <a:buClr>
                <a:srgbClr val="660033"/>
              </a:buClr>
              <a:buSzPct val="125000"/>
              <a:defRPr/>
            </a:pPr>
            <a:r>
              <a:rPr lang="en-US" sz="2900" kern="0" dirty="0">
                <a:latin typeface="Arial" panose="020B0604020202020204" pitchFamily="34" charset="0"/>
                <a:cs typeface="Arial" panose="020B0604020202020204" pitchFamily="34" charset="0"/>
              </a:rPr>
              <a:t>	- Biodegradable and fully absorbable</a:t>
            </a:r>
          </a:p>
          <a:p>
            <a:pPr eaLnBrk="0" hangingPunct="0">
              <a:lnSpc>
                <a:spcPct val="120000"/>
              </a:lnSpc>
              <a:spcBef>
                <a:spcPct val="20000"/>
              </a:spcBef>
              <a:buClr>
                <a:srgbClr val="660033"/>
              </a:buClr>
              <a:buSzPct val="125000"/>
              <a:defRPr/>
            </a:pPr>
            <a:r>
              <a:rPr lang="en-US" sz="2900" kern="0" dirty="0">
                <a:latin typeface="Arial" panose="020B0604020202020204" pitchFamily="34" charset="0"/>
                <a:cs typeface="Arial" panose="020B0604020202020204" pitchFamily="34" charset="0"/>
              </a:rPr>
              <a:t> 	- Minimal/no side effects</a:t>
            </a:r>
          </a:p>
          <a:p>
            <a:pPr eaLnBrk="0" hangingPunct="0">
              <a:lnSpc>
                <a:spcPct val="120000"/>
              </a:lnSpc>
              <a:spcBef>
                <a:spcPct val="20000"/>
              </a:spcBef>
              <a:buClr>
                <a:srgbClr val="660033"/>
              </a:buClr>
              <a:buSzPct val="125000"/>
              <a:defRPr/>
            </a:pPr>
            <a:r>
              <a:rPr lang="en-US" sz="2900" kern="0" dirty="0">
                <a:latin typeface="Arial" panose="020B0604020202020204" pitchFamily="34" charset="0"/>
                <a:cs typeface="Arial" panose="020B0604020202020204" pitchFamily="34" charset="0"/>
              </a:rPr>
              <a:t>	- Used primarily in cardiovascular and neurosurgery 	 	 </a:t>
            </a:r>
          </a:p>
          <a:p>
            <a:pPr marL="161925" indent="-161925" eaLnBrk="0" hangingPunct="0">
              <a:spcBef>
                <a:spcPct val="20000"/>
              </a:spcBef>
              <a:buClr>
                <a:srgbClr val="660033"/>
              </a:buClr>
              <a:buSzPct val="125000"/>
              <a:buFontTx/>
              <a:buChar char="•"/>
              <a:defRPr/>
            </a:pPr>
            <a:endParaRPr lang="en-US" sz="2900" kern="0" dirty="0">
              <a:latin typeface="Arial" panose="020B0604020202020204" pitchFamily="34" charset="0"/>
              <a:cs typeface="Arial" panose="020B0604020202020204" pitchFamily="34" charset="0"/>
            </a:endParaRPr>
          </a:p>
          <a:p>
            <a:pPr eaLnBrk="0" hangingPunct="0">
              <a:spcBef>
                <a:spcPct val="20000"/>
              </a:spcBef>
              <a:buClr>
                <a:srgbClr val="660033"/>
              </a:buClr>
              <a:buSzPct val="125000"/>
              <a:defRPr/>
            </a:pPr>
            <a:endParaRPr lang="en-US" sz="2900" kern="0" dirty="0">
              <a:latin typeface="Arial" panose="020B0604020202020204" pitchFamily="34" charset="0"/>
              <a:cs typeface="Arial" panose="020B0604020202020204" pitchFamily="34" charset="0"/>
            </a:endParaRPr>
          </a:p>
          <a:p>
            <a:pPr eaLnBrk="0" hangingPunct="0">
              <a:spcBef>
                <a:spcPct val="20000"/>
              </a:spcBef>
              <a:buClr>
                <a:srgbClr val="660033"/>
              </a:buClr>
              <a:buSzPct val="125000"/>
              <a:defRPr/>
            </a:pPr>
            <a:r>
              <a:rPr lang="en-US" sz="1500" kern="0" dirty="0">
                <a:latin typeface="Arial" panose="020B0604020202020204" pitchFamily="34" charset="0"/>
                <a:cs typeface="Arial" panose="020B0604020202020204" pitchFamily="34" charset="0"/>
              </a:rPr>
              <a:t>	</a:t>
            </a:r>
          </a:p>
        </p:txBody>
      </p:sp>
      <p:sp>
        <p:nvSpPr>
          <p:cNvPr id="4" name="Title 1"/>
          <p:cNvSpPr txBox="1">
            <a:spLocks/>
          </p:cNvSpPr>
          <p:nvPr/>
        </p:nvSpPr>
        <p:spPr>
          <a:xfrm>
            <a:off x="1872796" y="310023"/>
            <a:ext cx="5398406" cy="5901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100">
                <a:latin typeface="Arial" panose="020B0604020202020204" pitchFamily="34" charset="0"/>
                <a:cs typeface="Arial" panose="020B0604020202020204" pitchFamily="34" charset="0"/>
              </a:rPr>
              <a:t>Classification of Topical Hemostatic Agents </a:t>
            </a:r>
            <a:br>
              <a:rPr lang="en-US" altLang="en-US" sz="210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34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p:cNvSpPr txBox="1">
            <a:spLocks/>
          </p:cNvSpPr>
          <p:nvPr/>
        </p:nvSpPr>
        <p:spPr>
          <a:xfrm>
            <a:off x="1423989" y="1510645"/>
            <a:ext cx="6379369" cy="3625769"/>
          </a:xfrm>
          <a:prstGeom prst="rect">
            <a:avLst/>
          </a:prstGeom>
          <a:noFill/>
        </p:spPr>
        <p:txBody>
          <a:bodyPr>
            <a:noAutofit/>
          </a:bodyPr>
          <a:lstStyle/>
          <a:p>
            <a:pPr eaLnBrk="0" hangingPunct="0">
              <a:spcBef>
                <a:spcPct val="20000"/>
              </a:spcBef>
              <a:buClr>
                <a:srgbClr val="660033"/>
              </a:buClr>
              <a:buSzPct val="125000"/>
              <a:defRPr/>
            </a:pPr>
            <a:endParaRPr lang="en-US" sz="1600" kern="0" dirty="0"/>
          </a:p>
          <a:p>
            <a:pPr eaLnBrk="0" hangingPunct="0">
              <a:spcBef>
                <a:spcPct val="20000"/>
              </a:spcBef>
              <a:buClr>
                <a:srgbClr val="660033"/>
              </a:buClr>
              <a:buSzPct val="125000"/>
              <a:defRPr/>
            </a:pPr>
            <a:r>
              <a:rPr lang="en-US" sz="1600" kern="0" dirty="0">
                <a:solidFill>
                  <a:srgbClr val="3333FF"/>
                </a:solidFill>
              </a:rPr>
              <a:t>	</a:t>
            </a:r>
            <a:r>
              <a:rPr lang="en-US" sz="2100" kern="0" dirty="0">
                <a:solidFill>
                  <a:srgbClr val="3333FF"/>
                </a:solidFill>
              </a:rPr>
              <a:t>2. Trauma Hemostats (pre-hospital use):</a:t>
            </a:r>
          </a:p>
          <a:p>
            <a:pPr eaLnBrk="0" hangingPunct="0">
              <a:spcBef>
                <a:spcPct val="20000"/>
              </a:spcBef>
              <a:buClr>
                <a:srgbClr val="660033"/>
              </a:buClr>
              <a:buSzPct val="125000"/>
              <a:defRPr/>
            </a:pPr>
            <a:endParaRPr lang="en-US" kern="0" dirty="0">
              <a:solidFill>
                <a:srgbClr val="3333FF"/>
              </a:solidFill>
            </a:endParaRPr>
          </a:p>
          <a:p>
            <a:pPr eaLnBrk="0" hangingPunct="0">
              <a:spcBef>
                <a:spcPct val="20000"/>
              </a:spcBef>
              <a:buClr>
                <a:srgbClr val="660033"/>
              </a:buClr>
              <a:buSzPct val="125000"/>
              <a:defRPr/>
            </a:pPr>
            <a:r>
              <a:rPr lang="en-US" sz="1600" kern="0" dirty="0"/>
              <a:t>	</a:t>
            </a:r>
            <a:r>
              <a:rPr lang="en-US" sz="1600" kern="0" dirty="0">
                <a:latin typeface="Arial" charset="0"/>
              </a:rPr>
              <a:t>- Treat severe (life-threatening) bleeding</a:t>
            </a:r>
          </a:p>
          <a:p>
            <a:pPr eaLnBrk="0" hangingPunct="0">
              <a:spcBef>
                <a:spcPct val="20000"/>
              </a:spcBef>
              <a:buClr>
                <a:srgbClr val="660033"/>
              </a:buClr>
              <a:buSzPct val="125000"/>
              <a:defRPr/>
            </a:pPr>
            <a:r>
              <a:rPr lang="en-US" sz="1600" kern="0" dirty="0">
                <a:latin typeface="Arial" charset="0"/>
              </a:rPr>
              <a:t>	- Applied in active bleeding wound</a:t>
            </a:r>
          </a:p>
          <a:p>
            <a:pPr eaLnBrk="0" hangingPunct="0">
              <a:spcBef>
                <a:spcPct val="20000"/>
              </a:spcBef>
              <a:buClr>
                <a:srgbClr val="660033"/>
              </a:buClr>
              <a:buSzPct val="125000"/>
              <a:defRPr/>
            </a:pPr>
            <a:r>
              <a:rPr lang="en-US" sz="1600" kern="0" dirty="0">
                <a:latin typeface="Arial" charset="0"/>
              </a:rPr>
              <a:t>	- Require 2-3 min manual compression</a:t>
            </a:r>
          </a:p>
          <a:p>
            <a:pPr eaLnBrk="0" hangingPunct="0">
              <a:spcBef>
                <a:spcPct val="20000"/>
              </a:spcBef>
              <a:buClr>
                <a:srgbClr val="660033"/>
              </a:buClr>
              <a:buSzPct val="125000"/>
              <a:defRPr/>
            </a:pPr>
            <a:r>
              <a:rPr lang="en-US" sz="1600" kern="0" dirty="0">
                <a:latin typeface="Arial" charset="0"/>
              </a:rPr>
              <a:t>	- Ready for use</a:t>
            </a:r>
          </a:p>
          <a:p>
            <a:pPr eaLnBrk="0" hangingPunct="0">
              <a:spcBef>
                <a:spcPct val="20000"/>
              </a:spcBef>
              <a:buClr>
                <a:srgbClr val="660033"/>
              </a:buClr>
              <a:buSzPct val="125000"/>
              <a:defRPr/>
            </a:pPr>
            <a:r>
              <a:rPr lang="en-US" sz="1600" kern="0" dirty="0">
                <a:latin typeface="Arial" charset="0"/>
              </a:rPr>
              <a:t>	- Biological/mineral composition</a:t>
            </a:r>
          </a:p>
          <a:p>
            <a:pPr eaLnBrk="0" hangingPunct="0">
              <a:spcBef>
                <a:spcPct val="20000"/>
              </a:spcBef>
              <a:buClr>
                <a:srgbClr val="660033"/>
              </a:buClr>
              <a:buSzPct val="125000"/>
              <a:defRPr/>
            </a:pPr>
            <a:r>
              <a:rPr lang="en-US" sz="1600" kern="0" dirty="0">
                <a:latin typeface="Arial" charset="0"/>
              </a:rPr>
              <a:t>	- Generally non-absorbable</a:t>
            </a:r>
          </a:p>
          <a:p>
            <a:pPr eaLnBrk="0" hangingPunct="0">
              <a:spcBef>
                <a:spcPct val="20000"/>
              </a:spcBef>
              <a:buClr>
                <a:srgbClr val="660033"/>
              </a:buClr>
              <a:buSzPct val="125000"/>
              <a:defRPr/>
            </a:pPr>
            <a:r>
              <a:rPr lang="en-US" sz="1600" kern="0" dirty="0">
                <a:latin typeface="Arial" charset="0"/>
              </a:rPr>
              <a:t>	- Indicated for temporary control of external   </a:t>
            </a:r>
          </a:p>
          <a:p>
            <a:pPr eaLnBrk="0" hangingPunct="0">
              <a:spcBef>
                <a:spcPct val="20000"/>
              </a:spcBef>
              <a:buClr>
                <a:srgbClr val="660033"/>
              </a:buClr>
              <a:buSzPct val="125000"/>
              <a:defRPr/>
            </a:pPr>
            <a:r>
              <a:rPr lang="en-US" sz="1600" kern="0" dirty="0">
                <a:latin typeface="Arial" charset="0"/>
              </a:rPr>
              <a:t>          hemorrhage</a:t>
            </a:r>
          </a:p>
          <a:p>
            <a:pPr eaLnBrk="0" hangingPunct="0">
              <a:spcBef>
                <a:spcPct val="20000"/>
              </a:spcBef>
              <a:buClr>
                <a:srgbClr val="660033"/>
              </a:buClr>
              <a:buSzPct val="125000"/>
              <a:defRPr/>
            </a:pPr>
            <a:endParaRPr lang="en-US" sz="1600" kern="0" dirty="0"/>
          </a:p>
        </p:txBody>
      </p:sp>
      <p:pic>
        <p:nvPicPr>
          <p:cNvPr id="9221" name="Content Placeholder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05688" y="971551"/>
            <a:ext cx="457200" cy="45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872796" y="319450"/>
            <a:ext cx="5398406" cy="590108"/>
          </a:xfrm>
        </p:spPr>
        <p:txBody>
          <a:bodyPr>
            <a:noAutofit/>
          </a:bodyPr>
          <a:lstStyle/>
          <a:p>
            <a:pPr algn="ctr"/>
            <a:r>
              <a:rPr lang="en-US" altLang="en-US" sz="2100" dirty="0">
                <a:latin typeface="Arial" panose="020B0604020202020204" pitchFamily="34" charset="0"/>
                <a:cs typeface="Arial" panose="020B0604020202020204" pitchFamily="34" charset="0"/>
              </a:rPr>
              <a:t>Classification of Topical Hemostatic Agents </a:t>
            </a:r>
            <a:br>
              <a:rPr lang="en-US" alt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971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796" y="310023"/>
            <a:ext cx="5398406" cy="590108"/>
          </a:xfrm>
        </p:spPr>
        <p:txBody>
          <a:bodyPr>
            <a:noAutofit/>
          </a:bodyPr>
          <a:lstStyle/>
          <a:p>
            <a:pPr algn="ctr"/>
            <a:r>
              <a:rPr lang="en-US" altLang="en-US" sz="2100" dirty="0">
                <a:latin typeface="Arial" panose="020B0604020202020204" pitchFamily="34" charset="0"/>
                <a:cs typeface="Arial" panose="020B0604020202020204" pitchFamily="34" charset="0"/>
              </a:rPr>
              <a:t>Classification of Topical Hemostatic Agents </a:t>
            </a:r>
            <a:br>
              <a:rPr lang="en-US" alt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25102" y="2063605"/>
            <a:ext cx="8293795" cy="2653540"/>
          </a:xfrm>
        </p:spPr>
        <p:txBody>
          <a:bodyPr>
            <a:noAutofit/>
          </a:bodyPr>
          <a:lstStyle/>
          <a:p>
            <a:pPr marL="0" indent="0">
              <a:buNone/>
            </a:pPr>
            <a:r>
              <a:rPr lang="en-US" altLang="en-US" sz="1600" dirty="0">
                <a:latin typeface="Arial" panose="020B0604020202020204" pitchFamily="34" charset="0"/>
                <a:cs typeface="Arial" panose="020B0604020202020204" pitchFamily="34" charset="0"/>
              </a:rPr>
              <a:t>1. </a:t>
            </a:r>
            <a:r>
              <a:rPr lang="en-US" altLang="en-US" sz="1600" dirty="0">
                <a:solidFill>
                  <a:srgbClr val="FF0000"/>
                </a:solidFill>
                <a:latin typeface="Arial" panose="020B0604020202020204" pitchFamily="34" charset="0"/>
                <a:cs typeface="Arial" panose="020B0604020202020204" pitchFamily="34" charset="0"/>
              </a:rPr>
              <a:t>Factor Concentrators (water absorbent):</a:t>
            </a:r>
          </a:p>
          <a:p>
            <a:pPr marL="0" indent="0">
              <a:buNone/>
            </a:pPr>
            <a:r>
              <a:rPr lang="en-US" altLang="en-US" sz="1600" dirty="0">
                <a:latin typeface="Arial" panose="020B0604020202020204" pitchFamily="34" charset="0"/>
                <a:cs typeface="Arial" panose="020B0604020202020204" pitchFamily="34" charset="0"/>
              </a:rPr>
              <a:t>       Example:  Surgical gauze, </a:t>
            </a:r>
            <a:r>
              <a:rPr lang="en-US" altLang="en-US" sz="1600" dirty="0" err="1">
                <a:latin typeface="Arial" panose="020B0604020202020204" pitchFamily="34" charset="0"/>
                <a:cs typeface="Arial" panose="020B0604020202020204" pitchFamily="34" charset="0"/>
              </a:rPr>
              <a:t>TraumaDex</a:t>
            </a:r>
            <a:r>
              <a:rPr lang="en-US" altLang="en-US" sz="1600" dirty="0">
                <a:latin typeface="Arial" panose="020B0604020202020204" pitchFamily="34" charset="0"/>
                <a:cs typeface="Arial" panose="020B0604020202020204" pitchFamily="34" charset="0"/>
              </a:rPr>
              <a:t> (starch), XStat (compressed cellulose sponge)</a:t>
            </a:r>
          </a:p>
          <a:p>
            <a:pPr marL="0" indent="0">
              <a:buNone/>
            </a:pPr>
            <a:r>
              <a:rPr lang="en-US" altLang="en-US" sz="1600" dirty="0">
                <a:latin typeface="Arial" panose="020B0604020202020204" pitchFamily="34" charset="0"/>
                <a:cs typeface="Arial" panose="020B0604020202020204" pitchFamily="34" charset="0"/>
              </a:rPr>
              <a:t> </a:t>
            </a:r>
          </a:p>
          <a:p>
            <a:pPr marL="0" indent="0">
              <a:buNone/>
            </a:pPr>
            <a:r>
              <a:rPr lang="en-US" altLang="en-US" sz="1600" dirty="0">
                <a:latin typeface="Arial" panose="020B0604020202020204" pitchFamily="34" charset="0"/>
                <a:cs typeface="Arial" panose="020B0604020202020204" pitchFamily="34" charset="0"/>
              </a:rPr>
              <a:t>2. </a:t>
            </a:r>
            <a:r>
              <a:rPr lang="en-US" altLang="en-US" sz="1600" dirty="0" err="1">
                <a:solidFill>
                  <a:srgbClr val="FF0000"/>
                </a:solidFill>
                <a:latin typeface="Arial" panose="020B0604020202020204" pitchFamily="34" charset="0"/>
                <a:cs typeface="Arial" panose="020B0604020202020204" pitchFamily="34" charset="0"/>
              </a:rPr>
              <a:t>Procoagulants</a:t>
            </a:r>
            <a:r>
              <a:rPr lang="en-US" altLang="en-US" sz="1600" dirty="0">
                <a:solidFill>
                  <a:srgbClr val="FF0000"/>
                </a:solidFill>
                <a:latin typeface="Arial" panose="020B0604020202020204" pitchFamily="34" charset="0"/>
                <a:cs typeface="Arial" panose="020B0604020202020204" pitchFamily="34" charset="0"/>
              </a:rPr>
              <a:t> (activate intrinsic clotting cascade): </a:t>
            </a:r>
          </a:p>
          <a:p>
            <a:pPr marL="0" indent="0">
              <a:buNone/>
            </a:pPr>
            <a:r>
              <a:rPr lang="en-US" altLang="en-US" sz="1600" dirty="0">
                <a:latin typeface="Arial" panose="020B0604020202020204" pitchFamily="34" charset="0"/>
                <a:cs typeface="Arial" panose="020B0604020202020204" pitchFamily="34" charset="0"/>
              </a:rPr>
              <a:t>       Example: Combat Gauze (mineral-based, kaolin)</a:t>
            </a:r>
          </a:p>
          <a:p>
            <a:pPr marL="0" indent="0">
              <a:buNone/>
            </a:pPr>
            <a:endParaRPr lang="en-US" altLang="en-US" sz="1600" dirty="0">
              <a:latin typeface="Arial" panose="020B0604020202020204" pitchFamily="34" charset="0"/>
              <a:cs typeface="Arial" panose="020B0604020202020204" pitchFamily="34" charset="0"/>
            </a:endParaRPr>
          </a:p>
          <a:p>
            <a:pPr marL="0" indent="0">
              <a:buNone/>
            </a:pPr>
            <a:r>
              <a:rPr lang="en-US" altLang="en-US" sz="1600" dirty="0">
                <a:latin typeface="Arial" panose="020B0604020202020204" pitchFamily="34" charset="0"/>
                <a:cs typeface="Arial" panose="020B0604020202020204" pitchFamily="34" charset="0"/>
              </a:rPr>
              <a:t>3. </a:t>
            </a:r>
            <a:r>
              <a:rPr lang="en-US" altLang="en-US" sz="1600" dirty="0" err="1">
                <a:solidFill>
                  <a:srgbClr val="FF0000"/>
                </a:solidFill>
                <a:latin typeface="Arial" panose="020B0604020202020204" pitchFamily="34" charset="0"/>
                <a:cs typeface="Arial" panose="020B0604020202020204" pitchFamily="34" charset="0"/>
              </a:rPr>
              <a:t>Mucoadesives</a:t>
            </a:r>
            <a:r>
              <a:rPr lang="en-US" altLang="en-US" sz="1600" dirty="0">
                <a:solidFill>
                  <a:srgbClr val="FF0000"/>
                </a:solidFill>
                <a:latin typeface="Arial" panose="020B0604020202020204" pitchFamily="34" charset="0"/>
                <a:cs typeface="Arial" panose="020B0604020202020204" pitchFamily="34" charset="0"/>
              </a:rPr>
              <a:t> (N-acetyl glucosamine/chitosan based): </a:t>
            </a:r>
            <a:r>
              <a:rPr lang="en-US" altLang="en-US" sz="1600" dirty="0">
                <a:latin typeface="Arial" panose="020B0604020202020204" pitchFamily="34" charset="0"/>
                <a:cs typeface="Arial" panose="020B0604020202020204" pitchFamily="34" charset="0"/>
              </a:rPr>
              <a:t>purified from microalgae and 		diatoms(e.g.,</a:t>
            </a:r>
            <a:r>
              <a:rPr lang="en-US" altLang="en-US" sz="1600" dirty="0" err="1">
                <a:latin typeface="Arial" panose="020B0604020202020204" pitchFamily="34" charset="0"/>
                <a:cs typeface="Arial" panose="020B0604020202020204" pitchFamily="34" charset="0"/>
              </a:rPr>
              <a:t>mRDH</a:t>
            </a:r>
            <a:r>
              <a:rPr lang="en-US" altLang="en-US" sz="1600" dirty="0">
                <a:latin typeface="Arial" panose="020B0604020202020204" pitchFamily="34" charset="0"/>
                <a:cs typeface="Arial" panose="020B0604020202020204" pitchFamily="34" charset="0"/>
              </a:rPr>
              <a:t>) or shell fish exoskeleton (chitin)</a:t>
            </a:r>
          </a:p>
          <a:p>
            <a:pPr marL="0" indent="0">
              <a:buNone/>
            </a:pPr>
            <a:r>
              <a:rPr lang="en-US" altLang="en-US" sz="1600" dirty="0">
                <a:latin typeface="Arial" panose="020B0604020202020204" pitchFamily="34" charset="0"/>
                <a:cs typeface="Arial" panose="020B0604020202020204" pitchFamily="34" charset="0"/>
              </a:rPr>
              <a:t>       Example: </a:t>
            </a:r>
            <a:r>
              <a:rPr lang="en-US" altLang="en-US" sz="1600" dirty="0" err="1">
                <a:latin typeface="Arial" panose="020B0604020202020204" pitchFamily="34" charset="0"/>
                <a:cs typeface="Arial" panose="020B0604020202020204" pitchFamily="34" charset="0"/>
              </a:rPr>
              <a:t>mRDH</a:t>
            </a:r>
            <a:r>
              <a:rPr lang="en-US" altLang="en-US" sz="1600" dirty="0">
                <a:latin typeface="Arial" panose="020B0604020202020204" pitchFamily="34" charset="0"/>
                <a:cs typeface="Arial" panose="020B0604020202020204" pitchFamily="34" charset="0"/>
              </a:rPr>
              <a:t>, Celox Gauze, Celox Rapid, Chitogauze, HEMObandage</a:t>
            </a:r>
          </a:p>
          <a:p>
            <a:pPr marL="0" indent="0">
              <a:buNone/>
            </a:pPr>
            <a:endParaRPr lang="en-US" sz="1600" dirty="0">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p:txBody>
          <a:bodyPr/>
          <a:lstStyle/>
          <a:p>
            <a:fld id="{22009E32-0316-A64C-BBE6-76331A90034E}" type="slidenum">
              <a:rPr lang="en-US" smtClean="0"/>
              <a:t>5</a:t>
            </a:fld>
            <a:endParaRPr lang="en-US" dirty="0"/>
          </a:p>
        </p:txBody>
      </p:sp>
      <p:sp>
        <p:nvSpPr>
          <p:cNvPr id="7" name="TextBox 6"/>
          <p:cNvSpPr txBox="1"/>
          <p:nvPr/>
        </p:nvSpPr>
        <p:spPr>
          <a:xfrm>
            <a:off x="928438" y="1392041"/>
            <a:ext cx="7396961" cy="415498"/>
          </a:xfrm>
          <a:prstGeom prst="rect">
            <a:avLst/>
          </a:prstGeom>
          <a:noFill/>
        </p:spPr>
        <p:txBody>
          <a:bodyPr wrap="none" rtlCol="0">
            <a:spAutoFit/>
          </a:bodyPr>
          <a:lstStyle/>
          <a:p>
            <a:r>
              <a:rPr lang="en-US" sz="2100" dirty="0">
                <a:solidFill>
                  <a:srgbClr val="0066FF"/>
                </a:solidFill>
              </a:rPr>
              <a:t>A.  Trauma Hemostats (dependent on patient’s clotting function)  </a:t>
            </a:r>
          </a:p>
        </p:txBody>
      </p:sp>
    </p:spTree>
    <p:extLst>
      <p:ext uri="{BB962C8B-B14F-4D97-AF65-F5344CB8AC3E}">
        <p14:creationId xmlns:p14="http://schemas.microsoft.com/office/powerpoint/2010/main" val="48890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2009E32-0316-A64C-BBE6-76331A90034E}" type="slidenum">
              <a:rPr lang="en-US" smtClean="0"/>
              <a:t>6</a:t>
            </a:fld>
            <a:endParaRPr lang="en-US" dirty="0"/>
          </a:p>
        </p:txBody>
      </p:sp>
      <p:sp>
        <p:nvSpPr>
          <p:cNvPr id="10" name="Rectangle 88"/>
          <p:cNvSpPr>
            <a:spLocks noChangeArrowheads="1"/>
          </p:cNvSpPr>
          <p:nvPr/>
        </p:nvSpPr>
        <p:spPr bwMode="auto">
          <a:xfrm>
            <a:off x="245745" y="1535430"/>
            <a:ext cx="8610600" cy="3429000"/>
          </a:xfrm>
          <a:prstGeom prst="rect">
            <a:avLst/>
          </a:prstGeom>
          <a:solidFill>
            <a:schemeClr val="bg1"/>
          </a:solidFill>
          <a:ln w="9525" algn="ctr">
            <a:solidFill>
              <a:schemeClr val="bg1"/>
            </a:solidFill>
            <a:round/>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grpSp>
        <p:nvGrpSpPr>
          <p:cNvPr id="21" name="Group 20"/>
          <p:cNvGrpSpPr/>
          <p:nvPr/>
        </p:nvGrpSpPr>
        <p:grpSpPr>
          <a:xfrm>
            <a:off x="3709355" y="1625530"/>
            <a:ext cx="4811390" cy="4022229"/>
            <a:chOff x="4479608" y="1764030"/>
            <a:chExt cx="4423722" cy="3505200"/>
          </a:xfrm>
        </p:grpSpPr>
        <p:graphicFrame>
          <p:nvGraphicFramePr>
            <p:cNvPr id="13" name="Object 131"/>
            <p:cNvGraphicFramePr>
              <a:graphicFrameLocks noChangeAspect="1"/>
            </p:cNvGraphicFramePr>
            <p:nvPr>
              <p:extLst>
                <p:ext uri="{D42A27DB-BD31-4B8C-83A1-F6EECF244321}">
                  <p14:modId xmlns:p14="http://schemas.microsoft.com/office/powerpoint/2010/main" val="346154523"/>
                </p:ext>
              </p:extLst>
            </p:nvPr>
          </p:nvGraphicFramePr>
          <p:xfrm>
            <a:off x="4479608" y="1764030"/>
            <a:ext cx="4300537" cy="3505200"/>
          </p:xfrm>
          <a:graphic>
            <a:graphicData uri="http://schemas.openxmlformats.org/presentationml/2006/ole">
              <mc:AlternateContent xmlns:mc="http://schemas.openxmlformats.org/markup-compatibility/2006">
                <mc:Choice xmlns:v="urn:schemas-microsoft-com:vml" Requires="v">
                  <p:oleObj spid="_x0000_s7202" name="Prism Project" r:id="rId3" imgW="6156000" imgH="4320000" progId="Prism5.Document">
                    <p:embed/>
                  </p:oleObj>
                </mc:Choice>
                <mc:Fallback>
                  <p:oleObj name="Prism Project" r:id="rId3" imgW="6156000" imgH="4320000" progId="Prism5.Document">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9608" y="1764030"/>
                          <a:ext cx="4300537" cy="3505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 Box 10"/>
            <p:cNvSpPr txBox="1">
              <a:spLocks noChangeArrowheads="1"/>
            </p:cNvSpPr>
            <p:nvPr/>
          </p:nvSpPr>
          <p:spPr bwMode="auto">
            <a:xfrm>
              <a:off x="7360920" y="2773363"/>
              <a:ext cx="15424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b="1" dirty="0">
                  <a:latin typeface="Arial" panose="020B0604020202020204" pitchFamily="34" charset="0"/>
                </a:rPr>
                <a:t>Combat Gauze* (80%) </a:t>
              </a:r>
            </a:p>
          </p:txBody>
        </p:sp>
        <p:sp>
          <p:nvSpPr>
            <p:cNvPr id="15" name="Text Box 11"/>
            <p:cNvSpPr txBox="1">
              <a:spLocks noChangeArrowheads="1"/>
            </p:cNvSpPr>
            <p:nvPr/>
          </p:nvSpPr>
          <p:spPr bwMode="auto">
            <a:xfrm>
              <a:off x="7446645" y="4267518"/>
              <a:ext cx="11240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b="1">
                  <a:latin typeface="Arial" panose="020B0604020202020204" pitchFamily="34" charset="0"/>
                </a:rPr>
                <a:t>HemCon (10%) </a:t>
              </a:r>
            </a:p>
          </p:txBody>
        </p:sp>
        <p:sp>
          <p:nvSpPr>
            <p:cNvPr id="16" name="Text Box 12"/>
            <p:cNvSpPr txBox="1">
              <a:spLocks noChangeArrowheads="1"/>
            </p:cNvSpPr>
            <p:nvPr/>
          </p:nvSpPr>
          <p:spPr bwMode="auto">
            <a:xfrm>
              <a:off x="5151120" y="3240405"/>
              <a:ext cx="1138238"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b="1">
                  <a:latin typeface="Arial" panose="020B0604020202020204" pitchFamily="34" charset="0"/>
                </a:rPr>
                <a:t>   P&lt;0.01</a:t>
              </a:r>
            </a:p>
            <a:p>
              <a:endParaRPr lang="en-US" altLang="en-US" sz="1000" b="1">
                <a:latin typeface="Arial" panose="020B0604020202020204" pitchFamily="34" charset="0"/>
              </a:endParaRPr>
            </a:p>
          </p:txBody>
        </p:sp>
        <p:sp>
          <p:nvSpPr>
            <p:cNvPr id="17" name="Text Box 16"/>
            <p:cNvSpPr txBox="1">
              <a:spLocks noChangeArrowheads="1"/>
            </p:cNvSpPr>
            <p:nvPr/>
          </p:nvSpPr>
          <p:spPr bwMode="auto">
            <a:xfrm>
              <a:off x="7489508" y="3977005"/>
              <a:ext cx="10951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b="1">
                  <a:latin typeface="Arial" panose="020B0604020202020204" pitchFamily="34" charset="0"/>
                </a:rPr>
                <a:t>QuikClot(16%) </a:t>
              </a:r>
            </a:p>
          </p:txBody>
        </p:sp>
        <p:sp>
          <p:nvSpPr>
            <p:cNvPr id="18" name="Text Box 10"/>
            <p:cNvSpPr txBox="1">
              <a:spLocks noChangeArrowheads="1"/>
            </p:cNvSpPr>
            <p:nvPr/>
          </p:nvSpPr>
          <p:spPr bwMode="auto">
            <a:xfrm>
              <a:off x="7489508" y="3178493"/>
              <a:ext cx="9444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1000" b="1">
                  <a:latin typeface="Arial" panose="020B0604020202020204" pitchFamily="34" charset="0"/>
                </a:rPr>
                <a:t>Celox (60%) </a:t>
              </a:r>
            </a:p>
          </p:txBody>
        </p:sp>
      </p:grpSp>
      <p:sp>
        <p:nvSpPr>
          <p:cNvPr id="19" name="TextBox 18"/>
          <p:cNvSpPr txBox="1"/>
          <p:nvPr/>
        </p:nvSpPr>
        <p:spPr>
          <a:xfrm>
            <a:off x="4789170" y="5509260"/>
            <a:ext cx="3229730" cy="276999"/>
          </a:xfrm>
          <a:prstGeom prst="rect">
            <a:avLst/>
          </a:prstGeom>
          <a:noFill/>
        </p:spPr>
        <p:txBody>
          <a:bodyPr wrap="none" rtlCol="0">
            <a:spAutoFit/>
          </a:bodyPr>
          <a:lstStyle/>
          <a:p>
            <a:r>
              <a:rPr lang="en-US" sz="1200" dirty="0"/>
              <a:t>Kheirabadi BS, et al. J Trauma. 2009;67:450-460</a:t>
            </a:r>
          </a:p>
        </p:txBody>
      </p:sp>
      <p:sp>
        <p:nvSpPr>
          <p:cNvPr id="20" name="Title 19"/>
          <p:cNvSpPr>
            <a:spLocks noGrp="1"/>
          </p:cNvSpPr>
          <p:nvPr>
            <p:ph type="title"/>
          </p:nvPr>
        </p:nvSpPr>
        <p:spPr>
          <a:xfrm>
            <a:off x="1819363" y="-162959"/>
            <a:ext cx="7886700" cy="1325563"/>
          </a:xfrm>
        </p:spPr>
        <p:txBody>
          <a:bodyPr>
            <a:normAutofit/>
          </a:bodyPr>
          <a:lstStyle/>
          <a:p>
            <a:r>
              <a:rPr lang="en-US" sz="3200" dirty="0"/>
              <a:t> Early Preclinical Results</a:t>
            </a:r>
          </a:p>
        </p:txBody>
      </p:sp>
      <p:pic>
        <p:nvPicPr>
          <p:cNvPr id="22" name="Picture 7" descr="Femoral artery biopsy"/>
          <p:cNvPicPr>
            <a:picLocks noChangeAspect="1" noChangeArrowheads="1"/>
          </p:cNvPicPr>
          <p:nvPr/>
        </p:nvPicPr>
        <p:blipFill>
          <a:blip r:embed="rId5" cstate="print"/>
          <a:srcRect/>
          <a:stretch>
            <a:fillRect/>
          </a:stretch>
        </p:blipFill>
        <p:spPr bwMode="auto">
          <a:xfrm>
            <a:off x="1034842" y="1926072"/>
            <a:ext cx="2172644" cy="1747562"/>
          </a:xfrm>
          <a:prstGeom prst="rect">
            <a:avLst/>
          </a:prstGeom>
          <a:noFill/>
          <a:ln w="9525">
            <a:noFill/>
            <a:miter lim="800000"/>
            <a:headEnd/>
            <a:tailEnd/>
          </a:ln>
        </p:spPr>
      </p:pic>
      <p:pic>
        <p:nvPicPr>
          <p:cNvPr id="23" name="Picture 8" descr="Compression"/>
          <p:cNvPicPr>
            <a:picLocks noChangeAspect="1" noChangeArrowheads="1"/>
          </p:cNvPicPr>
          <p:nvPr/>
        </p:nvPicPr>
        <p:blipFill>
          <a:blip r:embed="rId6" cstate="print"/>
          <a:srcRect/>
          <a:stretch>
            <a:fillRect/>
          </a:stretch>
        </p:blipFill>
        <p:spPr bwMode="auto">
          <a:xfrm>
            <a:off x="990880" y="3911716"/>
            <a:ext cx="2216606" cy="1650539"/>
          </a:xfrm>
          <a:prstGeom prst="rect">
            <a:avLst/>
          </a:prstGeom>
          <a:noFill/>
          <a:ln w="9525">
            <a:noFill/>
            <a:miter lim="800000"/>
            <a:headEnd/>
            <a:tailEnd/>
          </a:ln>
        </p:spPr>
      </p:pic>
      <p:sp>
        <p:nvSpPr>
          <p:cNvPr id="24" name="Title 1"/>
          <p:cNvSpPr txBox="1">
            <a:spLocks/>
          </p:cNvSpPr>
          <p:nvPr/>
        </p:nvSpPr>
        <p:spPr>
          <a:xfrm>
            <a:off x="-382121" y="5644996"/>
            <a:ext cx="4788599" cy="7868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200">
                <a:latin typeface="Arial" panose="020B0604020202020204" pitchFamily="34" charset="0"/>
                <a:cs typeface="Arial" panose="020B0604020202020204" pitchFamily="34" charset="0"/>
              </a:rPr>
              <a:t>Standard Femoral Artery Injury Model</a:t>
            </a:r>
            <a:br>
              <a:rPr lang="en-US" sz="1200">
                <a:latin typeface="Arial" panose="020B0604020202020204" pitchFamily="34" charset="0"/>
                <a:cs typeface="Arial" panose="020B0604020202020204" pitchFamily="34" charset="0"/>
              </a:rPr>
            </a:br>
            <a:r>
              <a:rPr lang="en-US" sz="1200">
                <a:latin typeface="Arial" panose="020B0604020202020204" pitchFamily="34" charset="0"/>
                <a:cs typeface="Arial" panose="020B0604020202020204" pitchFamily="34" charset="0"/>
              </a:rPr>
              <a:t> ( 6 mm hole)</a:t>
            </a:r>
            <a:br>
              <a:rPr lang="en-US" sz="120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81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Name, Title, Email</a:t>
            </a:r>
          </a:p>
        </p:txBody>
      </p:sp>
      <p:sp>
        <p:nvSpPr>
          <p:cNvPr id="5" name="Footer Placeholder 4"/>
          <p:cNvSpPr>
            <a:spLocks noGrp="1"/>
          </p:cNvSpPr>
          <p:nvPr>
            <p:ph type="ftr" sz="quarter" idx="11"/>
          </p:nvPr>
        </p:nvSpPr>
        <p:spPr/>
        <p:txBody>
          <a:bodyPr/>
          <a:lstStyle/>
          <a:p>
            <a:r>
              <a:rPr lang="en-US" dirty="0"/>
              <a:t>UNCLASSIFIED</a:t>
            </a:r>
          </a:p>
        </p:txBody>
      </p:sp>
      <p:sp>
        <p:nvSpPr>
          <p:cNvPr id="6" name="Slide Number Placeholder 5"/>
          <p:cNvSpPr>
            <a:spLocks noGrp="1"/>
          </p:cNvSpPr>
          <p:nvPr>
            <p:ph type="sldNum" sz="quarter" idx="12"/>
          </p:nvPr>
        </p:nvSpPr>
        <p:spPr>
          <a:xfrm>
            <a:off x="6457950" y="5685080"/>
            <a:ext cx="2057400" cy="365125"/>
          </a:xfrm>
        </p:spPr>
        <p:txBody>
          <a:bodyPr/>
          <a:lstStyle/>
          <a:p>
            <a:fld id="{22009E32-0316-A64C-BBE6-76331A90034E}" type="slidenum">
              <a:rPr lang="en-US" smtClean="0"/>
              <a:t>7</a:t>
            </a:fld>
            <a:endParaRPr lang="en-US" dirty="0"/>
          </a:p>
        </p:txBody>
      </p:sp>
      <p:sp>
        <p:nvSpPr>
          <p:cNvPr id="10" name="Rectangle 88"/>
          <p:cNvSpPr>
            <a:spLocks noChangeArrowheads="1"/>
          </p:cNvSpPr>
          <p:nvPr/>
        </p:nvSpPr>
        <p:spPr bwMode="auto">
          <a:xfrm>
            <a:off x="245745" y="1535430"/>
            <a:ext cx="8610600" cy="3429000"/>
          </a:xfrm>
          <a:prstGeom prst="rect">
            <a:avLst/>
          </a:prstGeom>
          <a:solidFill>
            <a:schemeClr val="bg1"/>
          </a:solidFill>
          <a:ln w="9525" algn="ctr">
            <a:solidFill>
              <a:schemeClr val="bg1"/>
            </a:solidFill>
            <a:round/>
            <a:headEnd/>
            <a:tailEnd/>
          </a:ln>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11" name="Rectangle 134"/>
          <p:cNvSpPr>
            <a:spLocks noChangeArrowheads="1"/>
          </p:cNvSpPr>
          <p:nvPr/>
        </p:nvSpPr>
        <p:spPr bwMode="auto">
          <a:xfrm>
            <a:off x="245745" y="1611630"/>
            <a:ext cx="8686800" cy="1232832"/>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en-US" altLang="en-US"/>
          </a:p>
        </p:txBody>
      </p:sp>
      <p:sp>
        <p:nvSpPr>
          <p:cNvPr id="20" name="Title 19"/>
          <p:cNvSpPr>
            <a:spLocks noGrp="1"/>
          </p:cNvSpPr>
          <p:nvPr>
            <p:ph type="title"/>
          </p:nvPr>
        </p:nvSpPr>
        <p:spPr>
          <a:xfrm>
            <a:off x="2686050" y="-168181"/>
            <a:ext cx="7886700" cy="1325563"/>
          </a:xfrm>
        </p:spPr>
        <p:txBody>
          <a:bodyPr>
            <a:normAutofit/>
          </a:bodyPr>
          <a:lstStyle/>
          <a:p>
            <a:r>
              <a:rPr lang="en-US" sz="3200" dirty="0"/>
              <a:t> Clinical Reports</a:t>
            </a:r>
          </a:p>
        </p:txBody>
      </p:sp>
      <p:pic>
        <p:nvPicPr>
          <p:cNvPr id="22" name="Picture 21"/>
          <p:cNvPicPr>
            <a:picLocks noChangeAspect="1"/>
          </p:cNvPicPr>
          <p:nvPr/>
        </p:nvPicPr>
        <p:blipFill>
          <a:blip r:embed="rId2"/>
          <a:stretch>
            <a:fillRect/>
          </a:stretch>
        </p:blipFill>
        <p:spPr>
          <a:xfrm>
            <a:off x="1819363" y="1100422"/>
            <a:ext cx="6358679" cy="1170533"/>
          </a:xfrm>
          <a:prstGeom prst="rect">
            <a:avLst/>
          </a:prstGeom>
        </p:spPr>
      </p:pic>
      <p:sp>
        <p:nvSpPr>
          <p:cNvPr id="23" name="Rectangle 22"/>
          <p:cNvSpPr/>
          <p:nvPr/>
        </p:nvSpPr>
        <p:spPr>
          <a:xfrm>
            <a:off x="4460110" y="2254352"/>
            <a:ext cx="4829175" cy="276999"/>
          </a:xfrm>
          <a:prstGeom prst="rect">
            <a:avLst/>
          </a:prstGeom>
        </p:spPr>
        <p:txBody>
          <a:bodyPr wrap="square">
            <a:spAutoFit/>
          </a:bodyPr>
          <a:lstStyle/>
          <a:p>
            <a:r>
              <a:rPr lang="en-US" sz="1200" b="0" i="1" u="none" strike="noStrike" baseline="0" dirty="0">
                <a:latin typeface="Times New Roman" panose="02020603050405020304" pitchFamily="18" charset="0"/>
              </a:rPr>
              <a:t>J Trauma Acute Care Surg</a:t>
            </a:r>
            <a:r>
              <a:rPr lang="en-US" sz="1200" b="0" i="0" u="none" strike="noStrike" baseline="0" dirty="0">
                <a:latin typeface="Times New Roman" panose="02020603050405020304" pitchFamily="18" charset="0"/>
              </a:rPr>
              <a:t>. 2015;79: S204</a:t>
            </a:r>
            <a:r>
              <a:rPr lang="en-US" sz="1200" b="0" i="0" u="none" strike="noStrike" baseline="0" dirty="0">
                <a:latin typeface="SimSun" panose="02010600030101010101" pitchFamily="2" charset="-122"/>
              </a:rPr>
              <a:t>Y</a:t>
            </a:r>
            <a:r>
              <a:rPr lang="en-US" sz="1200" b="0" i="0" u="none" strike="noStrike" baseline="0" dirty="0">
                <a:latin typeface="Times New Roman" panose="02020603050405020304" pitchFamily="18" charset="0"/>
              </a:rPr>
              <a:t>S209.</a:t>
            </a:r>
          </a:p>
        </p:txBody>
      </p:sp>
      <p:sp>
        <p:nvSpPr>
          <p:cNvPr id="12" name="object 2"/>
          <p:cNvSpPr txBox="1"/>
          <p:nvPr/>
        </p:nvSpPr>
        <p:spPr>
          <a:xfrm>
            <a:off x="2029459" y="2518829"/>
            <a:ext cx="5043170" cy="525145"/>
          </a:xfrm>
          <a:prstGeom prst="rect">
            <a:avLst/>
          </a:prstGeom>
        </p:spPr>
        <p:txBody>
          <a:bodyPr vert="horz" wrap="square" lIns="0" tIns="0" rIns="0" bIns="0" rtlCol="0">
            <a:spAutoFit/>
          </a:bodyPr>
          <a:lstStyle/>
          <a:p>
            <a:pPr marL="863600" marR="5080" indent="-851535">
              <a:lnSpc>
                <a:spcPts val="1989"/>
              </a:lnSpc>
            </a:pPr>
            <a:r>
              <a:rPr sz="1800" spc="20" dirty="0">
                <a:latin typeface="Trebuchet MS"/>
                <a:cs typeface="Trebuchet MS"/>
              </a:rPr>
              <a:t>A </a:t>
            </a:r>
            <a:r>
              <a:rPr sz="1800" spc="-60" dirty="0">
                <a:latin typeface="Trebuchet MS"/>
                <a:cs typeface="Trebuchet MS"/>
              </a:rPr>
              <a:t>multi-institutional </a:t>
            </a:r>
            <a:r>
              <a:rPr sz="1800" spc="-20" dirty="0">
                <a:latin typeface="Trebuchet MS"/>
                <a:cs typeface="Trebuchet MS"/>
              </a:rPr>
              <a:t>study </a:t>
            </a:r>
            <a:r>
              <a:rPr sz="1800" spc="-50" dirty="0">
                <a:latin typeface="Trebuchet MS"/>
                <a:cs typeface="Trebuchet MS"/>
              </a:rPr>
              <a:t>of </a:t>
            </a:r>
            <a:r>
              <a:rPr sz="1800" spc="-40" dirty="0">
                <a:latin typeface="Trebuchet MS"/>
                <a:cs typeface="Trebuchet MS"/>
              </a:rPr>
              <a:t>hemostatic </a:t>
            </a:r>
            <a:r>
              <a:rPr sz="1800" spc="-10" dirty="0">
                <a:latin typeface="Trebuchet MS"/>
                <a:cs typeface="Trebuchet MS"/>
              </a:rPr>
              <a:t>gauze</a:t>
            </a:r>
            <a:r>
              <a:rPr sz="1800" spc="-280" dirty="0">
                <a:latin typeface="Trebuchet MS"/>
                <a:cs typeface="Trebuchet MS"/>
              </a:rPr>
              <a:t> </a:t>
            </a:r>
            <a:r>
              <a:rPr sz="1800" spc="15" dirty="0">
                <a:latin typeface="Trebuchet MS"/>
                <a:cs typeface="Trebuchet MS"/>
              </a:rPr>
              <a:t>and  </a:t>
            </a:r>
            <a:r>
              <a:rPr sz="1800" spc="-35" dirty="0">
                <a:latin typeface="Trebuchet MS"/>
                <a:cs typeface="Trebuchet MS"/>
              </a:rPr>
              <a:t>tourniquets </a:t>
            </a:r>
            <a:r>
              <a:rPr sz="1800" spc="-25" dirty="0">
                <a:latin typeface="Trebuchet MS"/>
                <a:cs typeface="Trebuchet MS"/>
              </a:rPr>
              <a:t>in </a:t>
            </a:r>
            <a:r>
              <a:rPr sz="1800" spc="-75" dirty="0">
                <a:latin typeface="Trebuchet MS"/>
                <a:cs typeface="Trebuchet MS"/>
              </a:rPr>
              <a:t>rural </a:t>
            </a:r>
            <a:r>
              <a:rPr sz="1800" spc="-70" dirty="0">
                <a:latin typeface="Trebuchet MS"/>
                <a:cs typeface="Trebuchet MS"/>
              </a:rPr>
              <a:t>civilian</a:t>
            </a:r>
            <a:r>
              <a:rPr sz="1800" spc="-170" dirty="0">
                <a:latin typeface="Trebuchet MS"/>
                <a:cs typeface="Trebuchet MS"/>
              </a:rPr>
              <a:t> </a:t>
            </a:r>
            <a:r>
              <a:rPr sz="1800" spc="-40" dirty="0">
                <a:latin typeface="Trebuchet MS"/>
                <a:cs typeface="Trebuchet MS"/>
              </a:rPr>
              <a:t>trauma</a:t>
            </a:r>
            <a:endParaRPr sz="1800" dirty="0">
              <a:latin typeface="Trebuchet MS"/>
              <a:cs typeface="Trebuchet MS"/>
            </a:endParaRPr>
          </a:p>
        </p:txBody>
      </p:sp>
      <p:sp>
        <p:nvSpPr>
          <p:cNvPr id="13" name="object 3"/>
          <p:cNvSpPr txBox="1"/>
          <p:nvPr/>
        </p:nvSpPr>
        <p:spPr>
          <a:xfrm>
            <a:off x="1897163" y="3106185"/>
            <a:ext cx="5953125" cy="337185"/>
          </a:xfrm>
          <a:prstGeom prst="rect">
            <a:avLst/>
          </a:prstGeom>
        </p:spPr>
        <p:txBody>
          <a:bodyPr vert="horz" wrap="square" lIns="0" tIns="0" rIns="0" bIns="0" rtlCol="0">
            <a:spAutoFit/>
          </a:bodyPr>
          <a:lstStyle/>
          <a:p>
            <a:pPr marL="429259" marR="5080" indent="-417195">
              <a:lnSpc>
                <a:spcPts val="1290"/>
              </a:lnSpc>
            </a:pPr>
            <a:r>
              <a:rPr sz="1100" spc="-40" dirty="0">
                <a:latin typeface="Georgia"/>
                <a:cs typeface="Georgia"/>
              </a:rPr>
              <a:t>Jennifer </a:t>
            </a:r>
            <a:r>
              <a:rPr sz="1100" spc="-25" dirty="0">
                <a:latin typeface="Georgia"/>
                <a:cs typeface="Georgia"/>
              </a:rPr>
              <a:t>Leonard, MD, </a:t>
            </a:r>
            <a:r>
              <a:rPr sz="1100" spc="-35" dirty="0">
                <a:latin typeface="Georgia"/>
                <a:cs typeface="Georgia"/>
              </a:rPr>
              <a:t>PhD, </a:t>
            </a:r>
            <a:r>
              <a:rPr sz="1100" spc="-50" dirty="0">
                <a:latin typeface="Georgia"/>
                <a:cs typeface="Georgia"/>
              </a:rPr>
              <a:t>John </a:t>
            </a:r>
            <a:r>
              <a:rPr sz="1100" spc="-45" dirty="0">
                <a:latin typeface="Georgia"/>
                <a:cs typeface="Georgia"/>
              </a:rPr>
              <a:t>Zietlow, </a:t>
            </a:r>
            <a:r>
              <a:rPr sz="1100" spc="-40" dirty="0">
                <a:latin typeface="Georgia"/>
                <a:cs typeface="Georgia"/>
              </a:rPr>
              <a:t>David </a:t>
            </a:r>
            <a:r>
              <a:rPr sz="1100" spc="-25" dirty="0">
                <a:latin typeface="Georgia"/>
                <a:cs typeface="Georgia"/>
              </a:rPr>
              <a:t>Morris, MD, </a:t>
            </a:r>
            <a:r>
              <a:rPr sz="1100" spc="-30" dirty="0">
                <a:latin typeface="Georgia"/>
                <a:cs typeface="Georgia"/>
              </a:rPr>
              <a:t>Kathleen </a:t>
            </a:r>
            <a:r>
              <a:rPr sz="1100" spc="-35" dirty="0">
                <a:latin typeface="Georgia"/>
                <a:cs typeface="Georgia"/>
              </a:rPr>
              <a:t>Berns, RN, </a:t>
            </a:r>
            <a:r>
              <a:rPr sz="1100" spc="-45" dirty="0">
                <a:latin typeface="Georgia"/>
                <a:cs typeface="Georgia"/>
              </a:rPr>
              <a:t>Steven </a:t>
            </a:r>
            <a:r>
              <a:rPr sz="1100" spc="-40" dirty="0">
                <a:latin typeface="Georgia"/>
                <a:cs typeface="Georgia"/>
              </a:rPr>
              <a:t>Eyer, </a:t>
            </a:r>
            <a:r>
              <a:rPr sz="1100" spc="-25" dirty="0">
                <a:latin typeface="Georgia"/>
                <a:cs typeface="Georgia"/>
              </a:rPr>
              <a:t>MD,  </a:t>
            </a:r>
            <a:r>
              <a:rPr sz="1100" dirty="0">
                <a:latin typeface="Georgia"/>
                <a:cs typeface="Georgia"/>
              </a:rPr>
              <a:t>Kurt </a:t>
            </a:r>
            <a:r>
              <a:rPr sz="1100" spc="-35" dirty="0">
                <a:latin typeface="Georgia"/>
                <a:cs typeface="Georgia"/>
              </a:rPr>
              <a:t>Martinson, </a:t>
            </a:r>
            <a:r>
              <a:rPr sz="1100" spc="-25" dirty="0">
                <a:latin typeface="Georgia"/>
                <a:cs typeface="Georgia"/>
              </a:rPr>
              <a:t>MD, </a:t>
            </a:r>
            <a:r>
              <a:rPr sz="1100" spc="-40" dirty="0">
                <a:latin typeface="Georgia"/>
                <a:cs typeface="Georgia"/>
              </a:rPr>
              <a:t>Donald </a:t>
            </a:r>
            <a:r>
              <a:rPr sz="1100" spc="-45" dirty="0">
                <a:latin typeface="Georgia"/>
                <a:cs typeface="Georgia"/>
              </a:rPr>
              <a:t>Jenkins, </a:t>
            </a:r>
            <a:r>
              <a:rPr sz="1100" spc="-25" dirty="0">
                <a:latin typeface="Georgia"/>
                <a:cs typeface="Georgia"/>
              </a:rPr>
              <a:t>MD, </a:t>
            </a:r>
            <a:r>
              <a:rPr sz="1100" i="1" spc="-10" dirty="0">
                <a:latin typeface="Times New Roman"/>
                <a:cs typeface="Times New Roman"/>
              </a:rPr>
              <a:t>and </a:t>
            </a:r>
            <a:r>
              <a:rPr sz="1100" spc="-35" dirty="0">
                <a:latin typeface="Georgia"/>
                <a:cs typeface="Georgia"/>
              </a:rPr>
              <a:t>Scott </a:t>
            </a:r>
            <a:r>
              <a:rPr sz="1100" spc="-45" dirty="0">
                <a:latin typeface="Georgia"/>
                <a:cs typeface="Georgia"/>
              </a:rPr>
              <a:t>Zietlow, </a:t>
            </a:r>
            <a:r>
              <a:rPr sz="1100" spc="-35" dirty="0">
                <a:latin typeface="Georgia"/>
                <a:cs typeface="Georgia"/>
              </a:rPr>
              <a:t>MD</a:t>
            </a:r>
            <a:r>
              <a:rPr sz="1100" i="1" spc="-35" dirty="0">
                <a:latin typeface="Times New Roman"/>
                <a:cs typeface="Times New Roman"/>
              </a:rPr>
              <a:t>, </a:t>
            </a:r>
            <a:r>
              <a:rPr sz="1100" i="1" spc="-30" dirty="0">
                <a:latin typeface="Times New Roman"/>
                <a:cs typeface="Times New Roman"/>
              </a:rPr>
              <a:t>Rochester, </a:t>
            </a:r>
            <a:r>
              <a:rPr sz="1100" i="1" spc="200" dirty="0">
                <a:latin typeface="Times New Roman"/>
                <a:cs typeface="Times New Roman"/>
              </a:rPr>
              <a:t> </a:t>
            </a:r>
            <a:r>
              <a:rPr sz="1100" i="1" spc="-20" dirty="0">
                <a:latin typeface="Times New Roman"/>
                <a:cs typeface="Times New Roman"/>
              </a:rPr>
              <a:t>Minnesota</a:t>
            </a:r>
            <a:endParaRPr sz="1100" dirty="0">
              <a:latin typeface="Times New Roman"/>
              <a:cs typeface="Times New Roman"/>
            </a:endParaRPr>
          </a:p>
        </p:txBody>
      </p:sp>
      <p:sp>
        <p:nvSpPr>
          <p:cNvPr id="15" name="Rectangle 14"/>
          <p:cNvSpPr/>
          <p:nvPr/>
        </p:nvSpPr>
        <p:spPr>
          <a:xfrm>
            <a:off x="4566079" y="3513560"/>
            <a:ext cx="4829175" cy="276999"/>
          </a:xfrm>
          <a:prstGeom prst="rect">
            <a:avLst/>
          </a:prstGeom>
        </p:spPr>
        <p:txBody>
          <a:bodyPr wrap="square">
            <a:spAutoFit/>
          </a:bodyPr>
          <a:lstStyle/>
          <a:p>
            <a:r>
              <a:rPr lang="en-US" sz="1200" b="0" i="1" u="none" strike="noStrike" baseline="0" dirty="0">
                <a:latin typeface="Times New Roman" panose="02020603050405020304" pitchFamily="18" charset="0"/>
              </a:rPr>
              <a:t>J Trauma Acute Care Surg</a:t>
            </a:r>
            <a:r>
              <a:rPr lang="en-US" sz="1200" b="0" i="0" u="none" strike="noStrike" baseline="0" dirty="0">
                <a:latin typeface="Times New Roman" panose="02020603050405020304" pitchFamily="18" charset="0"/>
              </a:rPr>
              <a:t>. 2016;81: 441-444.</a:t>
            </a:r>
          </a:p>
        </p:txBody>
      </p:sp>
      <p:sp>
        <p:nvSpPr>
          <p:cNvPr id="14" name="Rectangle 13"/>
          <p:cNvSpPr/>
          <p:nvPr/>
        </p:nvSpPr>
        <p:spPr>
          <a:xfrm>
            <a:off x="3871913" y="5206395"/>
            <a:ext cx="4829175" cy="276999"/>
          </a:xfrm>
          <a:prstGeom prst="rect">
            <a:avLst/>
          </a:prstGeom>
        </p:spPr>
        <p:txBody>
          <a:bodyPr wrap="square">
            <a:spAutoFit/>
          </a:bodyPr>
          <a:lstStyle/>
          <a:p>
            <a:r>
              <a:rPr lang="en-US" sz="1200" b="0" i="1" u="none" strike="noStrike" baseline="0" dirty="0">
                <a:latin typeface="Times New Roman" panose="02020603050405020304" pitchFamily="18" charset="0"/>
              </a:rPr>
              <a:t>J </a:t>
            </a:r>
            <a:r>
              <a:rPr lang="en-US" sz="1200" i="1" dirty="0">
                <a:latin typeface="Times New Roman" panose="02020603050405020304" pitchFamily="18" charset="0"/>
              </a:rPr>
              <a:t>Special Op Med</a:t>
            </a:r>
            <a:r>
              <a:rPr lang="en-US" sz="1200" b="0" i="0" u="none" strike="noStrike" baseline="0" dirty="0">
                <a:latin typeface="Times New Roman" panose="02020603050405020304" pitchFamily="18" charset="0"/>
              </a:rPr>
              <a:t>. 2017;17(2): 101-106.</a:t>
            </a:r>
          </a:p>
        </p:txBody>
      </p:sp>
      <p:sp>
        <p:nvSpPr>
          <p:cNvPr id="17" name="object 2"/>
          <p:cNvSpPr txBox="1"/>
          <p:nvPr/>
        </p:nvSpPr>
        <p:spPr>
          <a:xfrm>
            <a:off x="1719998" y="3845009"/>
            <a:ext cx="6130290" cy="545465"/>
          </a:xfrm>
          <a:prstGeom prst="rect">
            <a:avLst/>
          </a:prstGeom>
        </p:spPr>
        <p:txBody>
          <a:bodyPr vert="horz" wrap="square" lIns="0" tIns="0" rIns="0" bIns="0" rtlCol="0">
            <a:spAutoFit/>
          </a:bodyPr>
          <a:lstStyle/>
          <a:p>
            <a:pPr algn="ctr">
              <a:lnSpc>
                <a:spcPct val="100000"/>
              </a:lnSpc>
            </a:pPr>
            <a:r>
              <a:rPr sz="1600" b="1" spc="-20" dirty="0">
                <a:solidFill>
                  <a:srgbClr val="231F20"/>
                </a:solidFill>
                <a:latin typeface="Gill Sans MT"/>
                <a:cs typeface="Gill Sans MT"/>
              </a:rPr>
              <a:t>QuikClot</a:t>
            </a:r>
            <a:r>
              <a:rPr sz="1350" b="1" spc="-30" baseline="33950" dirty="0">
                <a:solidFill>
                  <a:srgbClr val="231F20"/>
                </a:solidFill>
                <a:latin typeface="Gill Sans MT"/>
                <a:cs typeface="Gill Sans MT"/>
              </a:rPr>
              <a:t>® </a:t>
            </a:r>
            <a:r>
              <a:rPr sz="1600" b="1" spc="-35" dirty="0">
                <a:solidFill>
                  <a:srgbClr val="231F20"/>
                </a:solidFill>
                <a:latin typeface="Gill Sans MT"/>
                <a:cs typeface="Gill Sans MT"/>
              </a:rPr>
              <a:t>Combat </a:t>
            </a:r>
            <a:r>
              <a:rPr sz="1600" b="1" spc="-5" dirty="0">
                <a:solidFill>
                  <a:srgbClr val="231F20"/>
                </a:solidFill>
                <a:latin typeface="Gill Sans MT"/>
                <a:cs typeface="Gill Sans MT"/>
              </a:rPr>
              <a:t>Gauze</a:t>
            </a:r>
            <a:r>
              <a:rPr sz="1350" b="1" spc="-7" baseline="33950" dirty="0">
                <a:solidFill>
                  <a:srgbClr val="231F20"/>
                </a:solidFill>
                <a:latin typeface="Gill Sans MT"/>
                <a:cs typeface="Gill Sans MT"/>
              </a:rPr>
              <a:t>® </a:t>
            </a:r>
            <a:r>
              <a:rPr sz="1600" b="1" spc="-35" dirty="0">
                <a:solidFill>
                  <a:srgbClr val="231F20"/>
                </a:solidFill>
                <a:latin typeface="Gill Sans MT"/>
                <a:cs typeface="Gill Sans MT"/>
              </a:rPr>
              <a:t>Use </a:t>
            </a:r>
            <a:r>
              <a:rPr sz="1600" b="1" spc="45" dirty="0">
                <a:solidFill>
                  <a:srgbClr val="231F20"/>
                </a:solidFill>
                <a:latin typeface="Gill Sans MT"/>
                <a:cs typeface="Gill Sans MT"/>
              </a:rPr>
              <a:t>by </a:t>
            </a:r>
            <a:r>
              <a:rPr sz="1600" b="1" spc="-20" dirty="0">
                <a:solidFill>
                  <a:srgbClr val="231F20"/>
                </a:solidFill>
                <a:latin typeface="Gill Sans MT"/>
                <a:cs typeface="Gill Sans MT"/>
              </a:rPr>
              <a:t>Ground Forces in</a:t>
            </a:r>
            <a:r>
              <a:rPr sz="1600" b="1" spc="290" dirty="0">
                <a:solidFill>
                  <a:srgbClr val="231F20"/>
                </a:solidFill>
                <a:latin typeface="Gill Sans MT"/>
                <a:cs typeface="Gill Sans MT"/>
              </a:rPr>
              <a:t> </a:t>
            </a:r>
            <a:r>
              <a:rPr sz="1600" b="1" spc="5" dirty="0">
                <a:solidFill>
                  <a:srgbClr val="231F20"/>
                </a:solidFill>
                <a:latin typeface="Gill Sans MT"/>
                <a:cs typeface="Gill Sans MT"/>
              </a:rPr>
              <a:t>Afghanistan</a:t>
            </a:r>
            <a:endParaRPr sz="1600" dirty="0">
              <a:latin typeface="Gill Sans MT"/>
              <a:cs typeface="Gill Sans MT"/>
            </a:endParaRPr>
          </a:p>
          <a:p>
            <a:pPr algn="ctr">
              <a:lnSpc>
                <a:spcPct val="100000"/>
              </a:lnSpc>
              <a:spcBef>
                <a:spcPts val="480"/>
              </a:spcBef>
            </a:pPr>
            <a:r>
              <a:rPr sz="1400" i="1" spc="95" dirty="0">
                <a:solidFill>
                  <a:srgbClr val="231F20"/>
                </a:solidFill>
                <a:latin typeface="Calibri"/>
                <a:cs typeface="Calibri"/>
              </a:rPr>
              <a:t>The </a:t>
            </a:r>
            <a:r>
              <a:rPr sz="1400" i="1" spc="60" dirty="0">
                <a:solidFill>
                  <a:srgbClr val="231F20"/>
                </a:solidFill>
                <a:latin typeface="Calibri"/>
                <a:cs typeface="Calibri"/>
              </a:rPr>
              <a:t>Prehospital </a:t>
            </a:r>
            <a:r>
              <a:rPr sz="1400" i="1" spc="30" dirty="0">
                <a:solidFill>
                  <a:srgbClr val="231F20"/>
                </a:solidFill>
                <a:latin typeface="Calibri"/>
                <a:cs typeface="Calibri"/>
              </a:rPr>
              <a:t>Trauma </a:t>
            </a:r>
            <a:r>
              <a:rPr sz="1400" i="1" spc="70" dirty="0">
                <a:solidFill>
                  <a:srgbClr val="231F20"/>
                </a:solidFill>
                <a:latin typeface="Calibri"/>
                <a:cs typeface="Calibri"/>
              </a:rPr>
              <a:t>Registry</a:t>
            </a:r>
            <a:r>
              <a:rPr sz="1400" i="1" spc="85" dirty="0">
                <a:solidFill>
                  <a:srgbClr val="231F20"/>
                </a:solidFill>
                <a:latin typeface="Calibri"/>
                <a:cs typeface="Calibri"/>
              </a:rPr>
              <a:t> </a:t>
            </a:r>
            <a:r>
              <a:rPr sz="1400" i="1" spc="95" dirty="0">
                <a:solidFill>
                  <a:srgbClr val="231F20"/>
                </a:solidFill>
                <a:latin typeface="Calibri"/>
                <a:cs typeface="Calibri"/>
              </a:rPr>
              <a:t>Experience</a:t>
            </a:r>
            <a:endParaRPr sz="1400" dirty="0">
              <a:latin typeface="Calibri"/>
              <a:cs typeface="Calibri"/>
            </a:endParaRPr>
          </a:p>
        </p:txBody>
      </p:sp>
      <p:sp>
        <p:nvSpPr>
          <p:cNvPr id="18" name="object 2"/>
          <p:cNvSpPr txBox="1"/>
          <p:nvPr/>
        </p:nvSpPr>
        <p:spPr>
          <a:xfrm>
            <a:off x="2044298" y="4396771"/>
            <a:ext cx="5110480" cy="788670"/>
          </a:xfrm>
          <a:prstGeom prst="rect">
            <a:avLst/>
          </a:prstGeom>
        </p:spPr>
        <p:txBody>
          <a:bodyPr vert="horz" wrap="square" lIns="0" tIns="0" rIns="0" bIns="0" rtlCol="0">
            <a:spAutoFit/>
          </a:bodyPr>
          <a:lstStyle/>
          <a:p>
            <a:pPr marL="12700" marR="5080" algn="ctr">
              <a:lnSpc>
                <a:spcPct val="104200"/>
              </a:lnSpc>
            </a:pPr>
            <a:r>
              <a:rPr sz="1200" i="1" spc="-15" dirty="0">
                <a:solidFill>
                  <a:srgbClr val="231F20"/>
                </a:solidFill>
                <a:latin typeface="Arial"/>
                <a:cs typeface="Arial"/>
              </a:rPr>
              <a:t>Steven </a:t>
            </a:r>
            <a:r>
              <a:rPr sz="1200" i="1" dirty="0">
                <a:solidFill>
                  <a:srgbClr val="231F20"/>
                </a:solidFill>
                <a:latin typeface="Arial"/>
                <a:cs typeface="Arial"/>
              </a:rPr>
              <a:t>G. </a:t>
            </a:r>
            <a:r>
              <a:rPr sz="1200" i="1" spc="-40" dirty="0">
                <a:solidFill>
                  <a:srgbClr val="231F20"/>
                </a:solidFill>
                <a:latin typeface="Arial"/>
                <a:cs typeface="Arial"/>
              </a:rPr>
              <a:t>Schauer, </a:t>
            </a:r>
            <a:r>
              <a:rPr sz="1200" i="1" spc="30" dirty="0">
                <a:solidFill>
                  <a:srgbClr val="231F20"/>
                </a:solidFill>
                <a:latin typeface="Arial"/>
                <a:cs typeface="Arial"/>
              </a:rPr>
              <a:t>DO; </a:t>
            </a:r>
            <a:r>
              <a:rPr sz="1200" i="1" spc="5" dirty="0">
                <a:solidFill>
                  <a:srgbClr val="231F20"/>
                </a:solidFill>
                <a:latin typeface="Arial"/>
                <a:cs typeface="Arial"/>
              </a:rPr>
              <a:t>Michael </a:t>
            </a:r>
            <a:r>
              <a:rPr sz="1200" i="1" spc="10" dirty="0">
                <a:solidFill>
                  <a:srgbClr val="231F20"/>
                </a:solidFill>
                <a:latin typeface="Arial"/>
                <a:cs typeface="Arial"/>
              </a:rPr>
              <a:t>D. </a:t>
            </a:r>
            <a:r>
              <a:rPr sz="1200" i="1" spc="20" dirty="0">
                <a:solidFill>
                  <a:srgbClr val="231F20"/>
                </a:solidFill>
                <a:latin typeface="Arial"/>
                <a:cs typeface="Arial"/>
              </a:rPr>
              <a:t>April, </a:t>
            </a:r>
            <a:r>
              <a:rPr sz="1200" i="1" spc="30" dirty="0">
                <a:solidFill>
                  <a:srgbClr val="231F20"/>
                </a:solidFill>
                <a:latin typeface="Arial"/>
                <a:cs typeface="Arial"/>
              </a:rPr>
              <a:t>MD, </a:t>
            </a:r>
            <a:r>
              <a:rPr sz="1200" i="1" spc="-10" dirty="0">
                <a:solidFill>
                  <a:srgbClr val="231F20"/>
                </a:solidFill>
                <a:latin typeface="Arial"/>
                <a:cs typeface="Arial"/>
              </a:rPr>
              <a:t>DPhil; </a:t>
            </a:r>
            <a:r>
              <a:rPr sz="1200" i="1" spc="-25" dirty="0">
                <a:solidFill>
                  <a:srgbClr val="231F20"/>
                </a:solidFill>
                <a:latin typeface="Arial"/>
                <a:cs typeface="Arial"/>
              </a:rPr>
              <a:t>Jason </a:t>
            </a:r>
            <a:r>
              <a:rPr sz="1200" i="1" spc="-114" dirty="0">
                <a:solidFill>
                  <a:srgbClr val="231F20"/>
                </a:solidFill>
                <a:latin typeface="Arial"/>
                <a:cs typeface="Arial"/>
              </a:rPr>
              <a:t>F. </a:t>
            </a:r>
            <a:r>
              <a:rPr sz="1200" i="1" spc="-10" dirty="0">
                <a:solidFill>
                  <a:srgbClr val="231F20"/>
                </a:solidFill>
                <a:latin typeface="Arial"/>
                <a:cs typeface="Arial"/>
              </a:rPr>
              <a:t>Naylor, </a:t>
            </a:r>
            <a:r>
              <a:rPr sz="1200" i="1" spc="-40" dirty="0">
                <a:solidFill>
                  <a:srgbClr val="231F20"/>
                </a:solidFill>
                <a:latin typeface="Arial"/>
                <a:cs typeface="Arial"/>
              </a:rPr>
              <a:t>PA-C;  </a:t>
            </a:r>
            <a:r>
              <a:rPr sz="1200" i="1" spc="10" dirty="0">
                <a:solidFill>
                  <a:srgbClr val="231F20"/>
                </a:solidFill>
                <a:latin typeface="Arial"/>
                <a:cs typeface="Arial"/>
              </a:rPr>
              <a:t>Andrew D. </a:t>
            </a:r>
            <a:r>
              <a:rPr sz="1200" i="1" spc="-40" dirty="0">
                <a:solidFill>
                  <a:srgbClr val="231F20"/>
                </a:solidFill>
                <a:latin typeface="Arial"/>
                <a:cs typeface="Arial"/>
              </a:rPr>
              <a:t>Fisher, PA-C, </a:t>
            </a:r>
            <a:r>
              <a:rPr sz="1200" i="1" spc="-20" dirty="0">
                <a:solidFill>
                  <a:srgbClr val="231F20"/>
                </a:solidFill>
                <a:latin typeface="Arial"/>
                <a:cs typeface="Arial"/>
              </a:rPr>
              <a:t>MS2; </a:t>
            </a:r>
            <a:r>
              <a:rPr sz="1200" i="1" spc="15" dirty="0">
                <a:solidFill>
                  <a:srgbClr val="231F20"/>
                </a:solidFill>
                <a:latin typeface="Arial"/>
                <a:cs typeface="Arial"/>
              </a:rPr>
              <a:t>Cord </a:t>
            </a:r>
            <a:r>
              <a:rPr sz="1200" i="1" spc="-45" dirty="0">
                <a:solidFill>
                  <a:srgbClr val="231F20"/>
                </a:solidFill>
                <a:latin typeface="Arial"/>
                <a:cs typeface="Arial"/>
              </a:rPr>
              <a:t>W. </a:t>
            </a:r>
            <a:r>
              <a:rPr sz="1200" i="1" dirty="0">
                <a:solidFill>
                  <a:srgbClr val="231F20"/>
                </a:solidFill>
                <a:latin typeface="Arial"/>
                <a:cs typeface="Arial"/>
              </a:rPr>
              <a:t>Cunningham, </a:t>
            </a:r>
            <a:r>
              <a:rPr sz="1200" i="1" spc="30" dirty="0">
                <a:solidFill>
                  <a:srgbClr val="231F20"/>
                </a:solidFill>
                <a:latin typeface="Arial"/>
                <a:cs typeface="Arial"/>
              </a:rPr>
              <a:t>MD,</a:t>
            </a:r>
            <a:r>
              <a:rPr sz="1200" i="1" spc="120" dirty="0">
                <a:solidFill>
                  <a:srgbClr val="231F20"/>
                </a:solidFill>
                <a:latin typeface="Arial"/>
                <a:cs typeface="Arial"/>
              </a:rPr>
              <a:t> </a:t>
            </a:r>
            <a:r>
              <a:rPr sz="1200" i="1" spc="-15" dirty="0">
                <a:solidFill>
                  <a:srgbClr val="231F20"/>
                </a:solidFill>
                <a:latin typeface="Arial"/>
                <a:cs typeface="Arial"/>
              </a:rPr>
              <a:t>MPH;</a:t>
            </a:r>
            <a:endParaRPr sz="1200" dirty="0">
              <a:latin typeface="Arial"/>
              <a:cs typeface="Arial"/>
            </a:endParaRPr>
          </a:p>
          <a:p>
            <a:pPr marL="281940" marR="274320" algn="ctr">
              <a:lnSpc>
                <a:spcPct val="104200"/>
              </a:lnSpc>
            </a:pPr>
            <a:r>
              <a:rPr sz="1200" i="1" spc="-10" dirty="0">
                <a:solidFill>
                  <a:srgbClr val="231F20"/>
                </a:solidFill>
                <a:latin typeface="Arial"/>
                <a:cs typeface="Arial"/>
              </a:rPr>
              <a:t>Kathy </a:t>
            </a:r>
            <a:r>
              <a:rPr sz="1200" i="1" spc="-35" dirty="0">
                <a:solidFill>
                  <a:srgbClr val="231F20"/>
                </a:solidFill>
                <a:latin typeface="Arial"/>
                <a:cs typeface="Arial"/>
              </a:rPr>
              <a:t>L. </a:t>
            </a:r>
            <a:r>
              <a:rPr sz="1200" i="1" spc="-40" dirty="0">
                <a:solidFill>
                  <a:srgbClr val="231F20"/>
                </a:solidFill>
                <a:latin typeface="Arial"/>
                <a:cs typeface="Arial"/>
              </a:rPr>
              <a:t>Ryan, </a:t>
            </a:r>
            <a:r>
              <a:rPr sz="1200" i="1" spc="-25" dirty="0">
                <a:solidFill>
                  <a:srgbClr val="231F20"/>
                </a:solidFill>
                <a:latin typeface="Arial"/>
                <a:cs typeface="Arial"/>
              </a:rPr>
              <a:t>PhD; </a:t>
            </a:r>
            <a:r>
              <a:rPr sz="1200" i="1" spc="-20" dirty="0">
                <a:solidFill>
                  <a:srgbClr val="231F20"/>
                </a:solidFill>
                <a:latin typeface="Arial"/>
                <a:cs typeface="Arial"/>
              </a:rPr>
              <a:t>Krista </a:t>
            </a:r>
            <a:r>
              <a:rPr sz="1200" i="1" spc="-15" dirty="0">
                <a:solidFill>
                  <a:srgbClr val="231F20"/>
                </a:solidFill>
                <a:latin typeface="Arial"/>
                <a:cs typeface="Arial"/>
              </a:rPr>
              <a:t>C. </a:t>
            </a:r>
            <a:r>
              <a:rPr sz="1200" i="1" spc="-20" dirty="0">
                <a:solidFill>
                  <a:srgbClr val="231F20"/>
                </a:solidFill>
                <a:latin typeface="Arial"/>
                <a:cs typeface="Arial"/>
              </a:rPr>
              <a:t>Thomas, </a:t>
            </a:r>
            <a:r>
              <a:rPr sz="1200" i="1" spc="-30" dirty="0">
                <a:solidFill>
                  <a:srgbClr val="231F20"/>
                </a:solidFill>
                <a:latin typeface="Arial"/>
                <a:cs typeface="Arial"/>
              </a:rPr>
              <a:t>BSN; </a:t>
            </a:r>
            <a:r>
              <a:rPr sz="1200" i="1" dirty="0">
                <a:solidFill>
                  <a:srgbClr val="231F20"/>
                </a:solidFill>
                <a:latin typeface="Arial"/>
                <a:cs typeface="Arial"/>
              </a:rPr>
              <a:t>Daniel </a:t>
            </a:r>
            <a:r>
              <a:rPr sz="1200" i="1" spc="-25" dirty="0">
                <a:solidFill>
                  <a:srgbClr val="231F20"/>
                </a:solidFill>
                <a:latin typeface="Arial"/>
                <a:cs typeface="Arial"/>
              </a:rPr>
              <a:t>B. </a:t>
            </a:r>
            <a:r>
              <a:rPr sz="1200" i="1" dirty="0">
                <a:solidFill>
                  <a:srgbClr val="231F20"/>
                </a:solidFill>
                <a:latin typeface="Arial"/>
                <a:cs typeface="Arial"/>
              </a:rPr>
              <a:t>Brillhart, </a:t>
            </a:r>
            <a:r>
              <a:rPr sz="1200" i="1" spc="30" dirty="0">
                <a:solidFill>
                  <a:srgbClr val="231F20"/>
                </a:solidFill>
                <a:latin typeface="Arial"/>
                <a:cs typeface="Arial"/>
              </a:rPr>
              <a:t>MD;  </a:t>
            </a:r>
            <a:r>
              <a:rPr sz="1200" i="1" spc="-30" dirty="0">
                <a:solidFill>
                  <a:srgbClr val="231F20"/>
                </a:solidFill>
                <a:latin typeface="Arial"/>
                <a:cs typeface="Arial"/>
              </a:rPr>
              <a:t>Jessie </a:t>
            </a:r>
            <a:r>
              <a:rPr sz="1200" i="1" spc="-35" dirty="0">
                <a:solidFill>
                  <a:srgbClr val="231F20"/>
                </a:solidFill>
                <a:latin typeface="Arial"/>
                <a:cs typeface="Arial"/>
              </a:rPr>
              <a:t>Renee </a:t>
            </a:r>
            <a:r>
              <a:rPr sz="1200" i="1" spc="10" dirty="0">
                <a:solidFill>
                  <a:srgbClr val="231F20"/>
                </a:solidFill>
                <a:latin typeface="Arial"/>
                <a:cs typeface="Arial"/>
              </a:rPr>
              <a:t>D. </a:t>
            </a:r>
            <a:r>
              <a:rPr sz="1200" i="1" spc="-15" dirty="0">
                <a:solidFill>
                  <a:srgbClr val="231F20"/>
                </a:solidFill>
                <a:latin typeface="Arial"/>
                <a:cs typeface="Arial"/>
              </a:rPr>
              <a:t>Fernandez, </a:t>
            </a:r>
            <a:r>
              <a:rPr sz="1200" i="1" spc="-60" dirty="0">
                <a:solidFill>
                  <a:srgbClr val="231F20"/>
                </a:solidFill>
                <a:latin typeface="Arial"/>
                <a:cs typeface="Arial"/>
              </a:rPr>
              <a:t>BS; </a:t>
            </a:r>
            <a:r>
              <a:rPr sz="1200" i="1" dirty="0">
                <a:solidFill>
                  <a:srgbClr val="231F20"/>
                </a:solidFill>
                <a:latin typeface="Arial"/>
                <a:cs typeface="Arial"/>
              </a:rPr>
              <a:t>Mark </a:t>
            </a:r>
            <a:r>
              <a:rPr sz="1200" i="1" spc="10" dirty="0">
                <a:solidFill>
                  <a:srgbClr val="231F20"/>
                </a:solidFill>
                <a:latin typeface="Arial"/>
                <a:cs typeface="Arial"/>
              </a:rPr>
              <a:t>A. </a:t>
            </a:r>
            <a:r>
              <a:rPr sz="1200" i="1" spc="5" dirty="0">
                <a:solidFill>
                  <a:srgbClr val="231F20"/>
                </a:solidFill>
                <a:latin typeface="Arial"/>
                <a:cs typeface="Arial"/>
              </a:rPr>
              <a:t>Antonacci,</a:t>
            </a:r>
            <a:r>
              <a:rPr sz="1200" i="1" spc="100" dirty="0">
                <a:solidFill>
                  <a:srgbClr val="231F20"/>
                </a:solidFill>
                <a:latin typeface="Arial"/>
                <a:cs typeface="Arial"/>
              </a:rPr>
              <a:t> </a:t>
            </a:r>
            <a:r>
              <a:rPr sz="1200" i="1" spc="45" dirty="0">
                <a:solidFill>
                  <a:srgbClr val="231F20"/>
                </a:solidFill>
                <a:latin typeface="Arial"/>
                <a:cs typeface="Arial"/>
              </a:rPr>
              <a:t>MD</a:t>
            </a:r>
            <a:endParaRPr sz="1200" dirty="0">
              <a:latin typeface="Arial"/>
              <a:cs typeface="Arial"/>
            </a:endParaRPr>
          </a:p>
        </p:txBody>
      </p:sp>
      <p:sp>
        <p:nvSpPr>
          <p:cNvPr id="2" name="TextBox 1"/>
          <p:cNvSpPr txBox="1"/>
          <p:nvPr/>
        </p:nvSpPr>
        <p:spPr>
          <a:xfrm>
            <a:off x="1395005" y="5607504"/>
            <a:ext cx="6130209" cy="646331"/>
          </a:xfrm>
          <a:prstGeom prst="rect">
            <a:avLst/>
          </a:prstGeom>
          <a:noFill/>
        </p:spPr>
        <p:txBody>
          <a:bodyPr wrap="square" rtlCol="0">
            <a:spAutoFit/>
          </a:bodyPr>
          <a:lstStyle/>
          <a:p>
            <a:r>
              <a:rPr lang="en-US" b="1" dirty="0"/>
              <a:t>Conclusion: </a:t>
            </a:r>
            <a:r>
              <a:rPr lang="en-US" dirty="0"/>
              <a:t>Combat Gauze was successfully controlled hemorrhage in 88 t0 92 % of junctional and extremity wounds.</a:t>
            </a:r>
          </a:p>
        </p:txBody>
      </p:sp>
    </p:spTree>
    <p:extLst>
      <p:ext uri="{BB962C8B-B14F-4D97-AF65-F5344CB8AC3E}">
        <p14:creationId xmlns:p14="http://schemas.microsoft.com/office/powerpoint/2010/main" val="420430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0943" y="1941178"/>
            <a:ext cx="9352346" cy="4967514"/>
          </a:xfrm>
          <a:prstGeom prst="rect">
            <a:avLst/>
          </a:prstGeom>
          <a:ln>
            <a:noFill/>
          </a:ln>
        </p:spPr>
        <p:txBody>
          <a:bodyPr wrap="square">
            <a:spAutoFit/>
          </a:bodyPr>
          <a:lstStyle/>
          <a:p>
            <a:pPr eaLnBrk="0" hangingPunct="0">
              <a:spcBef>
                <a:spcPct val="20000"/>
              </a:spcBef>
              <a:buClr>
                <a:srgbClr val="660033"/>
              </a:buClr>
              <a:buSzPct val="125000"/>
              <a:defRPr/>
            </a:pPr>
            <a:r>
              <a:rPr lang="en-US" sz="1600" kern="0" dirty="0">
                <a:solidFill>
                  <a:srgbClr val="3333FF"/>
                </a:solidFill>
                <a:latin typeface="Arial" charset="0"/>
                <a:cs typeface="Arial" charset="0"/>
              </a:rPr>
              <a:t>		Liquid form:  </a:t>
            </a:r>
            <a:r>
              <a:rPr lang="en-US" sz="1600" kern="0" dirty="0">
                <a:latin typeface="Arial" charset="0"/>
                <a:cs typeface="Arial" charset="0"/>
              </a:rPr>
              <a:t>have two separate components: </a:t>
            </a:r>
            <a:r>
              <a:rPr lang="en-US" sz="1600" kern="0" dirty="0" err="1">
                <a:latin typeface="Arial" charset="0"/>
                <a:cs typeface="Arial" charset="0"/>
              </a:rPr>
              <a:t>Fibrinogen+FXIII</a:t>
            </a:r>
            <a:r>
              <a:rPr lang="en-US" sz="1600" kern="0" dirty="0">
                <a:latin typeface="Arial" charset="0"/>
                <a:cs typeface="Arial" charset="0"/>
              </a:rPr>
              <a:t> and Thrombin+CaCl</a:t>
            </a:r>
            <a:r>
              <a:rPr lang="en-US" sz="1600" kern="0" baseline="-25000" dirty="0">
                <a:latin typeface="Arial" charset="0"/>
                <a:cs typeface="Arial" charset="0"/>
              </a:rPr>
              <a:t>2</a:t>
            </a:r>
          </a:p>
          <a:p>
            <a:pPr eaLnBrk="0" hangingPunct="0">
              <a:spcBef>
                <a:spcPct val="20000"/>
              </a:spcBef>
              <a:buClr>
                <a:srgbClr val="660033"/>
              </a:buClr>
              <a:buSzPct val="125000"/>
              <a:defRPr/>
            </a:pPr>
            <a:r>
              <a:rPr lang="en-US" sz="1600" kern="0" dirty="0">
                <a:latin typeface="Arial" charset="0"/>
                <a:cs typeface="Arial" charset="0"/>
              </a:rPr>
              <a:t>	      			     </a:t>
            </a:r>
            <a:r>
              <a:rPr lang="en-US" sz="1600" kern="0" dirty="0" err="1">
                <a:solidFill>
                  <a:srgbClr val="FF0000"/>
                </a:solidFill>
                <a:latin typeface="Arial" charset="0"/>
                <a:cs typeface="Arial" charset="0"/>
              </a:rPr>
              <a:t>Tisseel</a:t>
            </a:r>
            <a:r>
              <a:rPr lang="en-US" sz="1600" kern="0" dirty="0">
                <a:solidFill>
                  <a:srgbClr val="FF0000"/>
                </a:solidFill>
                <a:latin typeface="Arial" charset="0"/>
                <a:cs typeface="Arial" charset="0"/>
              </a:rPr>
              <a:t>®</a:t>
            </a:r>
            <a:r>
              <a:rPr lang="en-US" sz="1600" kern="0" dirty="0">
                <a:latin typeface="Arial" charset="0"/>
                <a:cs typeface="Arial" charset="0"/>
              </a:rPr>
              <a:t>: powder, ↓FXIII, bovine </a:t>
            </a:r>
            <a:r>
              <a:rPr lang="en-US" sz="1600" kern="0" dirty="0" err="1">
                <a:latin typeface="Arial" charset="0"/>
                <a:cs typeface="Arial" charset="0"/>
              </a:rPr>
              <a:t>aprotinin</a:t>
            </a:r>
            <a:r>
              <a:rPr lang="en-US" sz="1600" kern="0" dirty="0">
                <a:latin typeface="Arial" charset="0"/>
                <a:cs typeface="Arial" charset="0"/>
              </a:rPr>
              <a:t>, (85mg Fib+500 U T/ml)</a:t>
            </a:r>
          </a:p>
          <a:p>
            <a:pPr eaLnBrk="0" hangingPunct="0">
              <a:spcBef>
                <a:spcPct val="20000"/>
              </a:spcBef>
              <a:buClr>
                <a:srgbClr val="660033"/>
              </a:buClr>
              <a:buSzPct val="125000"/>
              <a:defRPr/>
            </a:pPr>
            <a:r>
              <a:rPr lang="en-US" sz="1600" kern="0" dirty="0">
                <a:latin typeface="Arial" charset="0"/>
                <a:cs typeface="Arial" charset="0"/>
              </a:rPr>
              <a:t>	      			     </a:t>
            </a:r>
            <a:r>
              <a:rPr lang="en-US" sz="1600" kern="0" dirty="0" err="1">
                <a:solidFill>
                  <a:srgbClr val="FF0000"/>
                </a:solidFill>
                <a:latin typeface="Arial" charset="0"/>
                <a:cs typeface="Arial" charset="0"/>
              </a:rPr>
              <a:t>Evicel</a:t>
            </a:r>
            <a:r>
              <a:rPr lang="en-US" sz="1600" kern="0" dirty="0">
                <a:solidFill>
                  <a:srgbClr val="FF0000"/>
                </a:solidFill>
                <a:latin typeface="Arial" charset="0"/>
                <a:cs typeface="Arial" charset="0"/>
              </a:rPr>
              <a:t>™</a:t>
            </a:r>
            <a:r>
              <a:rPr lang="en-US" sz="1600" kern="0" dirty="0">
                <a:latin typeface="Arial" charset="0"/>
                <a:cs typeface="Arial" charset="0"/>
              </a:rPr>
              <a:t>: frozen, ↑FXIII, no fibrinolytic inhibitor (70mg Fib+1000UT/ml)</a:t>
            </a:r>
          </a:p>
          <a:p>
            <a:pPr eaLnBrk="0" hangingPunct="0">
              <a:spcBef>
                <a:spcPct val="20000"/>
              </a:spcBef>
              <a:buClr>
                <a:srgbClr val="660033"/>
              </a:buClr>
              <a:buSzPct val="125000"/>
              <a:defRPr/>
            </a:pPr>
            <a:r>
              <a:rPr lang="en-US" sz="1600" kern="0" dirty="0">
                <a:latin typeface="Arial" charset="0"/>
                <a:cs typeface="Arial" charset="0"/>
              </a:rPr>
              <a:t>				     </a:t>
            </a:r>
            <a:r>
              <a:rPr lang="en-US" sz="1600" kern="0" dirty="0" err="1">
                <a:solidFill>
                  <a:srgbClr val="FF0000"/>
                </a:solidFill>
                <a:latin typeface="Arial" charset="0"/>
                <a:cs typeface="Arial" charset="0"/>
              </a:rPr>
              <a:t>CryoSeal</a:t>
            </a:r>
            <a:r>
              <a:rPr lang="en-US" sz="1600" kern="0" dirty="0">
                <a:solidFill>
                  <a:srgbClr val="FF0000"/>
                </a:solidFill>
                <a:latin typeface="Arial" charset="0"/>
                <a:cs typeface="Arial" charset="0"/>
              </a:rPr>
              <a:t>®</a:t>
            </a:r>
            <a:r>
              <a:rPr lang="en-US" sz="1600" kern="0" dirty="0">
                <a:latin typeface="Arial" charset="0"/>
                <a:cs typeface="Arial" charset="0"/>
              </a:rPr>
              <a:t>: produced from single unites of human FFP (40-50mg Fib/ml +T),  </a:t>
            </a:r>
          </a:p>
          <a:p>
            <a:pPr eaLnBrk="0" hangingPunct="0">
              <a:spcBef>
                <a:spcPct val="20000"/>
              </a:spcBef>
              <a:buClr>
                <a:srgbClr val="660033"/>
              </a:buClr>
              <a:buSzPct val="125000"/>
              <a:defRPr/>
            </a:pPr>
            <a:r>
              <a:rPr lang="en-US" sz="1600" kern="0" dirty="0">
                <a:latin typeface="Arial" charset="0"/>
                <a:cs typeface="Arial" charset="0"/>
              </a:rPr>
              <a:t>                                                       ↑ plasminogen</a:t>
            </a:r>
          </a:p>
          <a:p>
            <a:pPr eaLnBrk="0" hangingPunct="0">
              <a:spcBef>
                <a:spcPct val="20000"/>
              </a:spcBef>
              <a:buClr>
                <a:srgbClr val="660033"/>
              </a:buClr>
              <a:buSzPct val="125000"/>
              <a:defRPr/>
            </a:pPr>
            <a:endParaRPr lang="en-US" sz="1600" kern="0" dirty="0">
              <a:latin typeface="Arial" charset="0"/>
              <a:cs typeface="Arial" charset="0"/>
            </a:endParaRPr>
          </a:p>
          <a:p>
            <a:pPr eaLnBrk="0" hangingPunct="0">
              <a:spcBef>
                <a:spcPct val="20000"/>
              </a:spcBef>
              <a:buClr>
                <a:srgbClr val="660033"/>
              </a:buClr>
              <a:buSzPct val="125000"/>
              <a:defRPr/>
            </a:pPr>
            <a:r>
              <a:rPr lang="en-US" sz="1600" kern="0" dirty="0">
                <a:latin typeface="Arial" charset="0"/>
                <a:cs typeface="Arial" charset="0"/>
              </a:rPr>
              <a:t>		</a:t>
            </a:r>
          </a:p>
          <a:p>
            <a:pPr eaLnBrk="0" hangingPunct="0">
              <a:spcBef>
                <a:spcPct val="20000"/>
              </a:spcBef>
              <a:buClr>
                <a:srgbClr val="660033"/>
              </a:buClr>
              <a:buSzPct val="125000"/>
              <a:defRPr/>
            </a:pPr>
            <a:r>
              <a:rPr lang="en-US" sz="1600" kern="0" dirty="0">
                <a:latin typeface="Arial" charset="0"/>
                <a:cs typeface="Arial" charset="0"/>
              </a:rPr>
              <a:t>		</a:t>
            </a:r>
            <a:r>
              <a:rPr lang="en-US" sz="1600" kern="0" dirty="0">
                <a:solidFill>
                  <a:srgbClr val="3333FF"/>
                </a:solidFill>
                <a:latin typeface="Arial" charset="0"/>
                <a:cs typeface="Arial" charset="0"/>
              </a:rPr>
              <a:t>Dry Dressing: </a:t>
            </a:r>
            <a:r>
              <a:rPr lang="en-US" sz="1600" kern="0" dirty="0">
                <a:solidFill>
                  <a:srgbClr val="FF0000"/>
                </a:solidFill>
                <a:latin typeface="Arial" charset="0"/>
                <a:cs typeface="Arial" charset="0"/>
              </a:rPr>
              <a:t>TachoSil: </a:t>
            </a:r>
            <a:r>
              <a:rPr lang="en-US" sz="1600" kern="0" dirty="0">
                <a:latin typeface="Arial" charset="0"/>
                <a:cs typeface="Arial" charset="0"/>
              </a:rPr>
              <a:t>Two-layer patch, collagen one side, Human Fib (~5.5 mg/cm</a:t>
            </a:r>
            <a:r>
              <a:rPr lang="en-US" sz="1600" kern="0" baseline="30000" dirty="0">
                <a:latin typeface="Arial" charset="0"/>
                <a:cs typeface="Arial" charset="0"/>
              </a:rPr>
              <a:t>2</a:t>
            </a:r>
            <a:r>
              <a:rPr lang="en-US" sz="1600" kern="0" dirty="0">
                <a:latin typeface="Arial" charset="0"/>
                <a:cs typeface="Arial" charset="0"/>
              </a:rPr>
              <a:t>) 						              + human T (2 U/cm</a:t>
            </a:r>
            <a:r>
              <a:rPr lang="en-US" sz="1600" kern="0" baseline="30000" dirty="0">
                <a:latin typeface="Arial" charset="0"/>
                <a:cs typeface="Arial" charset="0"/>
              </a:rPr>
              <a:t>2</a:t>
            </a:r>
            <a:r>
              <a:rPr lang="en-US" sz="1600" kern="0" dirty="0">
                <a:latin typeface="Arial" charset="0"/>
                <a:cs typeface="Arial" charset="0"/>
              </a:rPr>
              <a:t>) on the other side+  FXIII, FDA approved</a:t>
            </a:r>
          </a:p>
          <a:p>
            <a:pPr eaLnBrk="0" hangingPunct="0">
              <a:spcBef>
                <a:spcPct val="20000"/>
              </a:spcBef>
              <a:buClr>
                <a:srgbClr val="660033"/>
              </a:buClr>
              <a:buSzPct val="125000"/>
              <a:defRPr/>
            </a:pPr>
            <a:endParaRPr lang="en-US" sz="1600" kern="0" dirty="0">
              <a:latin typeface="Arial" charset="0"/>
              <a:cs typeface="Arial" charset="0"/>
            </a:endParaRPr>
          </a:p>
          <a:p>
            <a:pPr eaLnBrk="0" hangingPunct="0">
              <a:spcBef>
                <a:spcPct val="20000"/>
              </a:spcBef>
              <a:buClr>
                <a:srgbClr val="660033"/>
              </a:buClr>
              <a:buSzPct val="125000"/>
              <a:defRPr/>
            </a:pPr>
            <a:r>
              <a:rPr lang="en-US" sz="1600" kern="0" dirty="0">
                <a:solidFill>
                  <a:srgbClr val="3333FF"/>
                </a:solidFill>
                <a:latin typeface="Arial" charset="0"/>
                <a:cs typeface="Arial" charset="0"/>
              </a:rPr>
              <a:t>				       </a:t>
            </a:r>
            <a:r>
              <a:rPr lang="en-US" sz="1600" kern="0" dirty="0" err="1">
                <a:solidFill>
                  <a:srgbClr val="FF0000"/>
                </a:solidFill>
                <a:latin typeface="Arial" charset="0"/>
                <a:cs typeface="Arial" charset="0"/>
              </a:rPr>
              <a:t>Evarrest</a:t>
            </a:r>
            <a:r>
              <a:rPr lang="en-US" sz="1600" kern="0" dirty="0">
                <a:solidFill>
                  <a:srgbClr val="FF0000"/>
                </a:solidFill>
                <a:latin typeface="Arial" charset="0"/>
                <a:cs typeface="Arial" charset="0"/>
              </a:rPr>
              <a:t>: </a:t>
            </a:r>
            <a:r>
              <a:rPr lang="en-US" sz="1600" kern="0" dirty="0">
                <a:latin typeface="Arial" charset="0"/>
                <a:cs typeface="Arial" charset="0"/>
              </a:rPr>
              <a:t>Human Fib (8 mg/cm</a:t>
            </a:r>
            <a:r>
              <a:rPr lang="en-US" sz="1600" kern="0" baseline="30000" dirty="0">
                <a:latin typeface="Arial" charset="0"/>
                <a:cs typeface="Arial" charset="0"/>
              </a:rPr>
              <a:t>2</a:t>
            </a:r>
            <a:r>
              <a:rPr lang="en-US" sz="1600" kern="0" dirty="0">
                <a:latin typeface="Arial" charset="0"/>
                <a:cs typeface="Arial" charset="0"/>
              </a:rPr>
              <a:t>) + human T (31 U/cm</a:t>
            </a:r>
            <a:r>
              <a:rPr lang="en-US" sz="1600" kern="0" baseline="30000" dirty="0">
                <a:latin typeface="Arial" charset="0"/>
                <a:cs typeface="Arial" charset="0"/>
              </a:rPr>
              <a:t>2</a:t>
            </a:r>
            <a:r>
              <a:rPr lang="en-US" sz="1600" kern="0" dirty="0">
                <a:latin typeface="Arial" charset="0"/>
                <a:cs typeface="Arial" charset="0"/>
              </a:rPr>
              <a:t>) + FXIII on 										absorbable backing (ORC and PG910 fibers), FDA approved</a:t>
            </a:r>
          </a:p>
          <a:p>
            <a:pPr eaLnBrk="0" hangingPunct="0">
              <a:spcBef>
                <a:spcPct val="20000"/>
              </a:spcBef>
              <a:buClr>
                <a:srgbClr val="660033"/>
              </a:buClr>
              <a:buSzPct val="125000"/>
              <a:defRPr/>
            </a:pPr>
            <a:r>
              <a:rPr lang="en-US" sz="1600" kern="0" dirty="0">
                <a:latin typeface="Arial" charset="0"/>
                <a:cs typeface="Arial" charset="0"/>
              </a:rPr>
              <a:t>				</a:t>
            </a:r>
            <a:r>
              <a:rPr lang="en-US" sz="1600" kern="0" dirty="0">
                <a:solidFill>
                  <a:srgbClr val="FF0000"/>
                </a:solidFill>
                <a:latin typeface="Arial" charset="0"/>
                <a:cs typeface="Arial" charset="0"/>
              </a:rPr>
              <a:t>      </a:t>
            </a:r>
          </a:p>
          <a:p>
            <a:pPr eaLnBrk="0" hangingPunct="0">
              <a:spcBef>
                <a:spcPct val="20000"/>
              </a:spcBef>
              <a:buClr>
                <a:srgbClr val="660033"/>
              </a:buClr>
              <a:buSzPct val="125000"/>
              <a:defRPr/>
            </a:pPr>
            <a:r>
              <a:rPr lang="en-US" sz="1600" kern="0" dirty="0">
                <a:solidFill>
                  <a:srgbClr val="FF0000"/>
                </a:solidFill>
                <a:latin typeface="Arial" charset="0"/>
                <a:cs typeface="Arial" charset="0"/>
              </a:rPr>
              <a:t>					 FAST: </a:t>
            </a:r>
            <a:r>
              <a:rPr lang="en-US" sz="1600" kern="0" dirty="0">
                <a:latin typeface="Arial" charset="0"/>
                <a:cs typeface="Arial" charset="0"/>
              </a:rPr>
              <a:t>Human Fib (~14 mg/ cm</a:t>
            </a:r>
            <a:r>
              <a:rPr lang="en-US" sz="1600" kern="0" baseline="30000" dirty="0">
                <a:latin typeface="Arial" charset="0"/>
                <a:cs typeface="Arial" charset="0"/>
              </a:rPr>
              <a:t>2</a:t>
            </a:r>
            <a:r>
              <a:rPr lang="en-US" sz="1600" kern="0" dirty="0">
                <a:latin typeface="Arial" charset="0"/>
                <a:cs typeface="Arial" charset="0"/>
              </a:rPr>
              <a:t>)+ human T (1.5 U/cm</a:t>
            </a:r>
            <a:r>
              <a:rPr lang="en-US" sz="1600" kern="0" baseline="30000" dirty="0">
                <a:latin typeface="Arial" charset="0"/>
                <a:cs typeface="Arial" charset="0"/>
              </a:rPr>
              <a:t>2</a:t>
            </a:r>
            <a:r>
              <a:rPr lang="en-US" sz="1600" kern="0" dirty="0">
                <a:latin typeface="Arial" charset="0"/>
                <a:cs typeface="Arial" charset="0"/>
              </a:rPr>
              <a:t>) + FXIII </a:t>
            </a:r>
          </a:p>
          <a:p>
            <a:pPr eaLnBrk="0" hangingPunct="0">
              <a:spcBef>
                <a:spcPct val="20000"/>
              </a:spcBef>
              <a:buClr>
                <a:srgbClr val="660033"/>
              </a:buClr>
              <a:buSzPct val="125000"/>
              <a:defRPr/>
            </a:pPr>
            <a:r>
              <a:rPr lang="en-US" sz="1600" kern="0" dirty="0">
                <a:latin typeface="Arial" charset="0"/>
                <a:cs typeface="Arial" charset="0"/>
              </a:rPr>
              <a:t>						  on absorbable backing (</a:t>
            </a:r>
            <a:r>
              <a:rPr lang="en-US" sz="1600" kern="0" dirty="0" err="1">
                <a:latin typeface="Arial" charset="0"/>
                <a:cs typeface="Arial" charset="0"/>
              </a:rPr>
              <a:t>Dexon</a:t>
            </a:r>
            <a:r>
              <a:rPr lang="en-US" sz="1600" kern="0" dirty="0">
                <a:latin typeface="Arial" charset="0"/>
                <a:cs typeface="Arial" charset="0"/>
              </a:rPr>
              <a:t>), </a:t>
            </a:r>
            <a:r>
              <a:rPr lang="en-US" sz="1600" kern="0" dirty="0">
                <a:solidFill>
                  <a:srgbClr val="FF0000"/>
                </a:solidFill>
                <a:latin typeface="Arial" charset="0"/>
                <a:cs typeface="Arial" charset="0"/>
              </a:rPr>
              <a:t>(Discontinued) </a:t>
            </a:r>
          </a:p>
          <a:p>
            <a:pPr eaLnBrk="0" hangingPunct="0">
              <a:spcBef>
                <a:spcPct val="20000"/>
              </a:spcBef>
              <a:buClr>
                <a:srgbClr val="660033"/>
              </a:buClr>
              <a:buSzPct val="125000"/>
              <a:defRPr/>
            </a:pPr>
            <a:r>
              <a:rPr lang="en-US" sz="1600" kern="0" dirty="0">
                <a:solidFill>
                  <a:srgbClr val="3333FF"/>
                </a:solidFill>
                <a:latin typeface="Arial" charset="0"/>
                <a:cs typeface="Arial" charset="0"/>
              </a:rPr>
              <a:t>				</a:t>
            </a:r>
          </a:p>
          <a:p>
            <a:pPr eaLnBrk="0" hangingPunct="0">
              <a:spcBef>
                <a:spcPct val="20000"/>
              </a:spcBef>
              <a:buClr>
                <a:srgbClr val="660033"/>
              </a:buClr>
              <a:buSzPct val="125000"/>
              <a:defRPr/>
            </a:pPr>
            <a:r>
              <a:rPr lang="en-US" sz="1600" kern="0" dirty="0">
                <a:solidFill>
                  <a:srgbClr val="3333FF"/>
                </a:solidFill>
                <a:latin typeface="Arial" charset="0"/>
                <a:cs typeface="Arial" charset="0"/>
              </a:rPr>
              <a:t>				 </a:t>
            </a:r>
          </a:p>
        </p:txBody>
      </p:sp>
      <p:sp>
        <p:nvSpPr>
          <p:cNvPr id="2" name="Date Placeholder 1"/>
          <p:cNvSpPr>
            <a:spLocks noGrp="1"/>
          </p:cNvSpPr>
          <p:nvPr>
            <p:ph type="dt" sz="half" idx="10"/>
          </p:nvPr>
        </p:nvSpPr>
        <p:spPr/>
        <p:txBody>
          <a:bodyPr/>
          <a:lstStyle/>
          <a:p>
            <a:r>
              <a:rPr lang="en-US"/>
              <a:t>Bijan S. Kheirabadi</a:t>
            </a:r>
            <a:endParaRPr lang="en-US" dirty="0"/>
          </a:p>
        </p:txBody>
      </p:sp>
      <p:sp>
        <p:nvSpPr>
          <p:cNvPr id="3" name="Footer Placeholder 2"/>
          <p:cNvSpPr>
            <a:spLocks noGrp="1"/>
          </p:cNvSpPr>
          <p:nvPr>
            <p:ph type="ftr" sz="quarter" idx="11"/>
          </p:nvPr>
        </p:nvSpPr>
        <p:spPr/>
        <p:txBody>
          <a:bodyPr/>
          <a:lstStyle/>
          <a:p>
            <a:r>
              <a:rPr lang="en-US"/>
              <a:t>UNCLASSIFIED</a:t>
            </a:r>
            <a:endParaRPr lang="en-US" dirty="0"/>
          </a:p>
        </p:txBody>
      </p:sp>
      <p:sp>
        <p:nvSpPr>
          <p:cNvPr id="4" name="Slide Number Placeholder 3"/>
          <p:cNvSpPr>
            <a:spLocks noGrp="1"/>
          </p:cNvSpPr>
          <p:nvPr>
            <p:ph type="sldNum" sz="quarter" idx="12"/>
          </p:nvPr>
        </p:nvSpPr>
        <p:spPr/>
        <p:txBody>
          <a:bodyPr/>
          <a:lstStyle/>
          <a:p>
            <a:r>
              <a:rPr lang="en-US"/>
              <a:t> of </a:t>
            </a:r>
            <a:endParaRPr lang="en-US" dirty="0"/>
          </a:p>
        </p:txBody>
      </p:sp>
      <p:sp>
        <p:nvSpPr>
          <p:cNvPr id="6" name="TextBox 5"/>
          <p:cNvSpPr txBox="1"/>
          <p:nvPr/>
        </p:nvSpPr>
        <p:spPr>
          <a:xfrm>
            <a:off x="628650" y="1233850"/>
            <a:ext cx="3624967" cy="400110"/>
          </a:xfrm>
          <a:prstGeom prst="rect">
            <a:avLst/>
          </a:prstGeom>
          <a:noFill/>
        </p:spPr>
        <p:txBody>
          <a:bodyPr wrap="none" rtlCol="0">
            <a:spAutoFit/>
          </a:bodyPr>
          <a:lstStyle/>
          <a:p>
            <a:r>
              <a:rPr lang="en-US" sz="2000" dirty="0">
                <a:solidFill>
                  <a:srgbClr val="3333FF"/>
                </a:solidFill>
              </a:rPr>
              <a:t>1. </a:t>
            </a:r>
            <a:r>
              <a:rPr lang="en-US" dirty="0">
                <a:solidFill>
                  <a:srgbClr val="3333FF"/>
                </a:solidFill>
              </a:rPr>
              <a:t>Biological Sealants (Fibrin sealant)</a:t>
            </a:r>
          </a:p>
        </p:txBody>
      </p:sp>
      <p:cxnSp>
        <p:nvCxnSpPr>
          <p:cNvPr id="9" name="Straight Arrow Connector 8"/>
          <p:cNvCxnSpPr/>
          <p:nvPr/>
        </p:nvCxnSpPr>
        <p:spPr>
          <a:xfrm>
            <a:off x="6457952" y="4271057"/>
            <a:ext cx="11575" cy="2546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929358" y="333684"/>
            <a:ext cx="5285284" cy="5901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2100" dirty="0">
                <a:latin typeface="Arial" panose="020B0604020202020204" pitchFamily="34" charset="0"/>
                <a:cs typeface="Arial" panose="020B0604020202020204" pitchFamily="34" charset="0"/>
              </a:rPr>
              <a:t>Classification of Topical Hemostatic Agents </a:t>
            </a:r>
            <a:br>
              <a:rPr lang="en-US" altLang="en-US" sz="2100" dirty="0">
                <a:latin typeface="Arial" panose="020B0604020202020204" pitchFamily="34" charset="0"/>
                <a:cs typeface="Arial" panose="020B0604020202020204" pitchFamily="34" charset="0"/>
              </a:rPr>
            </a:br>
            <a:endParaRPr lang="en-US" sz="2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150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367" y="349455"/>
            <a:ext cx="8115300" cy="1323439"/>
          </a:xfrm>
          <a:prstGeom prst="rect">
            <a:avLst/>
          </a:prstGeom>
        </p:spPr>
        <p:txBody>
          <a:bodyPr wrap="square">
            <a:spAutoFit/>
          </a:bodyPr>
          <a:lstStyle/>
          <a:p>
            <a:pPr algn="ctr"/>
            <a:r>
              <a:rPr lang="en-US" sz="1700" b="0" i="0" u="none" strike="noStrike" baseline="0" dirty="0">
                <a:latin typeface="AdvOT34fe1490.B"/>
              </a:rPr>
              <a:t>Evaluation of a Novel Fibrin Sealant Patch (EVARREST) in Hemorrhage</a:t>
            </a:r>
          </a:p>
          <a:p>
            <a:pPr algn="ctr"/>
            <a:r>
              <a:rPr lang="en-US" sz="1700" b="0" i="0" u="none" strike="noStrike" baseline="0" dirty="0">
                <a:latin typeface="AdvOT34fe1490.B"/>
              </a:rPr>
              <a:t> Control</a:t>
            </a:r>
            <a:r>
              <a:rPr lang="en-US" sz="1700" b="0" i="0" u="none" strike="noStrike" dirty="0">
                <a:latin typeface="AdvOT34fe1490.B"/>
              </a:rPr>
              <a:t> </a:t>
            </a:r>
            <a:r>
              <a:rPr lang="en-US" sz="1700" b="0" i="0" u="none" strike="noStrike" baseline="0" dirty="0">
                <a:latin typeface="AdvOT34fe1490.B"/>
              </a:rPr>
              <a:t>After Vascular or Hepatic Injury</a:t>
            </a:r>
          </a:p>
          <a:p>
            <a:pPr algn="ctr"/>
            <a:endParaRPr lang="en-US" b="0" i="0" u="none" strike="noStrike" baseline="0" dirty="0">
              <a:latin typeface="AdvOT34fe1490.B"/>
            </a:endParaRPr>
          </a:p>
          <a:p>
            <a:r>
              <a:rPr lang="en-US" sz="1400" b="0" i="0" u="none" strike="noStrike" baseline="0" dirty="0">
                <a:latin typeface="Arial" panose="020B0604020202020204" pitchFamily="34" charset="0"/>
                <a:cs typeface="Arial" panose="020B0604020202020204" pitchFamily="34" charset="0"/>
              </a:rPr>
              <a:t>Jennifer E. Baker, MD*; Michael D. Goodman, MD, et al.</a:t>
            </a:r>
            <a:r>
              <a:rPr lang="en-US" sz="1400" dirty="0">
                <a:latin typeface="Arial" panose="020B0604020202020204" pitchFamily="34" charset="0"/>
                <a:cs typeface="Arial" panose="020B0604020202020204" pitchFamily="34" charset="0"/>
              </a:rPr>
              <a:t> Mil Med. 2018; July 11.doi:10. </a:t>
            </a:r>
            <a:r>
              <a:rPr lang="en-US" sz="1400" dirty="0" err="1">
                <a:latin typeface="Arial" panose="020B0604020202020204" pitchFamily="34" charset="0"/>
                <a:cs typeface="Arial" panose="020B0604020202020204" pitchFamily="34" charset="0"/>
              </a:rPr>
              <a:t>Epub</a:t>
            </a:r>
            <a:r>
              <a:rPr lang="en-US" sz="1400" dirty="0">
                <a:latin typeface="Arial" panose="020B0604020202020204" pitchFamily="34" charset="0"/>
                <a:cs typeface="Arial" panose="020B0604020202020204" pitchFamily="34" charset="0"/>
              </a:rPr>
              <a:t>.</a:t>
            </a:r>
          </a:p>
          <a:p>
            <a:r>
              <a:rPr lang="en-US" sz="1400" b="0" i="0" u="none" strike="noStrike" baseline="0" dirty="0">
                <a:latin typeface="AdvOT3a037357.I"/>
              </a:rPr>
              <a:t> </a:t>
            </a:r>
            <a:endParaRPr lang="en-US" sz="1400" dirty="0"/>
          </a:p>
        </p:txBody>
      </p:sp>
      <p:sp>
        <p:nvSpPr>
          <p:cNvPr id="4" name="object 2"/>
          <p:cNvSpPr txBox="1"/>
          <p:nvPr/>
        </p:nvSpPr>
        <p:spPr>
          <a:xfrm>
            <a:off x="1524500" y="2091361"/>
            <a:ext cx="5343889" cy="215444"/>
          </a:xfrm>
          <a:prstGeom prst="rect">
            <a:avLst/>
          </a:prstGeom>
        </p:spPr>
        <p:txBody>
          <a:bodyPr vert="horz" wrap="square" lIns="0" tIns="0" rIns="0" bIns="0" rtlCol="0">
            <a:spAutoFit/>
          </a:bodyPr>
          <a:lstStyle/>
          <a:p>
            <a:pPr marL="12700">
              <a:lnSpc>
                <a:spcPct val="100000"/>
              </a:lnSpc>
            </a:pPr>
            <a:r>
              <a:rPr sz="1400" spc="5" dirty="0">
                <a:latin typeface="Arial"/>
                <a:cs typeface="Arial"/>
              </a:rPr>
              <a:t>TABLE II.    </a:t>
            </a:r>
            <a:r>
              <a:rPr sz="1400" spc="-10" dirty="0">
                <a:latin typeface="Times New Roman"/>
                <a:cs typeface="Times New Roman"/>
              </a:rPr>
              <a:t>Hemostatic </a:t>
            </a:r>
            <a:r>
              <a:rPr sz="1400" spc="-5" dirty="0">
                <a:latin typeface="Times New Roman"/>
                <a:cs typeface="Times New Roman"/>
              </a:rPr>
              <a:t>Outcomes in </a:t>
            </a:r>
            <a:r>
              <a:rPr sz="1400" spc="-10" dirty="0">
                <a:latin typeface="Times New Roman"/>
                <a:cs typeface="Times New Roman"/>
              </a:rPr>
              <a:t>Vascular </a:t>
            </a:r>
            <a:r>
              <a:rPr sz="1400" spc="-5" dirty="0">
                <a:latin typeface="Times New Roman"/>
                <a:cs typeface="Times New Roman"/>
              </a:rPr>
              <a:t>and </a:t>
            </a:r>
            <a:r>
              <a:rPr sz="1400" spc="-10" dirty="0">
                <a:latin typeface="Times New Roman"/>
                <a:cs typeface="Times New Roman"/>
              </a:rPr>
              <a:t>Hepatic </a:t>
            </a:r>
            <a:r>
              <a:rPr sz="1400" spc="-5" dirty="0">
                <a:latin typeface="Times New Roman"/>
                <a:cs typeface="Times New Roman"/>
              </a:rPr>
              <a:t>Injury</a:t>
            </a:r>
            <a:r>
              <a:rPr sz="1400" spc="145" dirty="0">
                <a:latin typeface="Times New Roman"/>
                <a:cs typeface="Times New Roman"/>
              </a:rPr>
              <a:t> </a:t>
            </a:r>
            <a:r>
              <a:rPr sz="1400" spc="-5" dirty="0">
                <a:latin typeface="Times New Roman"/>
                <a:cs typeface="Times New Roman"/>
              </a:rPr>
              <a:t>Models</a:t>
            </a:r>
            <a:endParaRPr sz="1400" dirty="0">
              <a:latin typeface="Times New Roman"/>
              <a:cs typeface="Times New Roman"/>
            </a:endParaRPr>
          </a:p>
        </p:txBody>
      </p:sp>
      <p:graphicFrame>
        <p:nvGraphicFramePr>
          <p:cNvPr id="5" name="object 3"/>
          <p:cNvGraphicFramePr>
            <a:graphicFrameLocks noGrp="1"/>
          </p:cNvGraphicFramePr>
          <p:nvPr>
            <p:extLst>
              <p:ext uri="{D42A27DB-BD31-4B8C-83A1-F6EECF244321}">
                <p14:modId xmlns:p14="http://schemas.microsoft.com/office/powerpoint/2010/main" val="2813599463"/>
              </p:ext>
            </p:extLst>
          </p:nvPr>
        </p:nvGraphicFramePr>
        <p:xfrm>
          <a:off x="405246" y="2411095"/>
          <a:ext cx="7980218" cy="1513525"/>
        </p:xfrm>
        <a:graphic>
          <a:graphicData uri="http://schemas.openxmlformats.org/drawingml/2006/table">
            <a:tbl>
              <a:tblPr firstRow="1" bandRow="1">
                <a:tableStyleId>{2D5ABB26-0587-4C30-8999-92F81FD0307C}</a:tableStyleId>
              </a:tblPr>
              <a:tblGrid>
                <a:gridCol w="2160485">
                  <a:extLst>
                    <a:ext uri="{9D8B030D-6E8A-4147-A177-3AD203B41FA5}">
                      <a16:colId xmlns:a16="http://schemas.microsoft.com/office/drawing/2014/main" val="20000"/>
                    </a:ext>
                  </a:extLst>
                </a:gridCol>
                <a:gridCol w="1620649">
                  <a:extLst>
                    <a:ext uri="{9D8B030D-6E8A-4147-A177-3AD203B41FA5}">
                      <a16:colId xmlns:a16="http://schemas.microsoft.com/office/drawing/2014/main" val="20001"/>
                    </a:ext>
                  </a:extLst>
                </a:gridCol>
                <a:gridCol w="360356">
                  <a:extLst>
                    <a:ext uri="{9D8B030D-6E8A-4147-A177-3AD203B41FA5}">
                      <a16:colId xmlns:a16="http://schemas.microsoft.com/office/drawing/2014/main" val="20002"/>
                    </a:ext>
                  </a:extLst>
                </a:gridCol>
                <a:gridCol w="1541455">
                  <a:extLst>
                    <a:ext uri="{9D8B030D-6E8A-4147-A177-3AD203B41FA5}">
                      <a16:colId xmlns:a16="http://schemas.microsoft.com/office/drawing/2014/main" val="20003"/>
                    </a:ext>
                  </a:extLst>
                </a:gridCol>
                <a:gridCol w="1176291">
                  <a:extLst>
                    <a:ext uri="{9D8B030D-6E8A-4147-A177-3AD203B41FA5}">
                      <a16:colId xmlns:a16="http://schemas.microsoft.com/office/drawing/2014/main" val="20004"/>
                    </a:ext>
                  </a:extLst>
                </a:gridCol>
                <a:gridCol w="1120982">
                  <a:extLst>
                    <a:ext uri="{9D8B030D-6E8A-4147-A177-3AD203B41FA5}">
                      <a16:colId xmlns:a16="http://schemas.microsoft.com/office/drawing/2014/main" val="20005"/>
                    </a:ext>
                  </a:extLst>
                </a:gridCol>
              </a:tblGrid>
              <a:tr h="204114">
                <a:tc rowSpan="2">
                  <a:txBody>
                    <a:bodyPr/>
                    <a:lstStyle/>
                    <a:p>
                      <a:pPr>
                        <a:lnSpc>
                          <a:spcPct val="100000"/>
                        </a:lnSpc>
                      </a:pPr>
                      <a:endParaRPr sz="1200" dirty="0">
                        <a:latin typeface="Times New Roman"/>
                        <a:cs typeface="Times New Roman"/>
                      </a:endParaRPr>
                    </a:p>
                    <a:p>
                      <a:pPr>
                        <a:lnSpc>
                          <a:spcPct val="100000"/>
                        </a:lnSpc>
                        <a:spcBef>
                          <a:spcPts val="40"/>
                        </a:spcBef>
                      </a:pPr>
                      <a:endParaRPr sz="1200" dirty="0">
                        <a:latin typeface="Times New Roman"/>
                        <a:cs typeface="Times New Roman"/>
                      </a:endParaRPr>
                    </a:p>
                    <a:p>
                      <a:pPr marR="199390" algn="ctr">
                        <a:lnSpc>
                          <a:spcPct val="100000"/>
                        </a:lnSpc>
                      </a:pPr>
                      <a:r>
                        <a:rPr sz="1200" spc="-10" dirty="0">
                          <a:latin typeface="Times New Roman"/>
                          <a:cs typeface="Times New Roman"/>
                        </a:rPr>
                        <a:t>Variable</a:t>
                      </a:r>
                      <a:endParaRPr sz="1200" dirty="0">
                        <a:latin typeface="Times New Roman"/>
                        <a:cs typeface="Times New Roman"/>
                      </a:endParaRPr>
                    </a:p>
                  </a:txBody>
                  <a:tcPr marL="0" marR="0" marT="0" marB="0">
                    <a:lnL w="6476">
                      <a:solidFill>
                        <a:srgbClr val="000000"/>
                      </a:solidFill>
                      <a:prstDash val="solid"/>
                    </a:lnL>
                    <a:lnT w="33121">
                      <a:solidFill>
                        <a:srgbClr val="000000"/>
                      </a:solidFill>
                      <a:prstDash val="solid"/>
                    </a:lnT>
                    <a:lnB w="6476">
                      <a:solidFill>
                        <a:srgbClr val="000000"/>
                      </a:solidFill>
                      <a:prstDash val="solid"/>
                    </a:lnB>
                  </a:tcPr>
                </a:tc>
                <a:tc rowSpan="2">
                  <a:txBody>
                    <a:bodyPr/>
                    <a:lstStyle/>
                    <a:p>
                      <a:pPr marL="923290">
                        <a:lnSpc>
                          <a:spcPct val="100000"/>
                        </a:lnSpc>
                        <a:spcBef>
                          <a:spcPts val="50"/>
                        </a:spcBef>
                      </a:pPr>
                      <a:r>
                        <a:rPr sz="1200" dirty="0">
                          <a:latin typeface="Times New Roman"/>
                          <a:cs typeface="Times New Roman"/>
                        </a:rPr>
                        <a:t>Vascular</a:t>
                      </a:r>
                    </a:p>
                    <a:p>
                      <a:pPr marL="490220" marR="346075" indent="-155575">
                        <a:lnSpc>
                          <a:spcPts val="850"/>
                        </a:lnSpc>
                        <a:spcBef>
                          <a:spcPts val="655"/>
                        </a:spcBef>
                      </a:pPr>
                      <a:r>
                        <a:rPr sz="1200" spc="-5" dirty="0">
                          <a:latin typeface="Times New Roman"/>
                          <a:cs typeface="Times New Roman"/>
                        </a:rPr>
                        <a:t>Combat</a:t>
                      </a:r>
                      <a:r>
                        <a:rPr sz="1200" spc="-65" dirty="0">
                          <a:latin typeface="Times New Roman"/>
                          <a:cs typeface="Times New Roman"/>
                        </a:rPr>
                        <a:t> </a:t>
                      </a:r>
                      <a:r>
                        <a:rPr sz="1200" spc="-5" dirty="0">
                          <a:latin typeface="Times New Roman"/>
                          <a:cs typeface="Times New Roman"/>
                        </a:rPr>
                        <a:t>Gauze  (</a:t>
                      </a:r>
                      <a:r>
                        <a:rPr sz="1200" spc="-5" dirty="0">
                          <a:latin typeface="Gill Sans MT"/>
                          <a:cs typeface="Gill Sans MT"/>
                        </a:rPr>
                        <a:t>n </a:t>
                      </a:r>
                      <a:r>
                        <a:rPr sz="1200" spc="35" dirty="0">
                          <a:latin typeface="Lucida Sans"/>
                          <a:cs typeface="Lucida Sans"/>
                        </a:rPr>
                        <a:t>=</a:t>
                      </a:r>
                      <a:r>
                        <a:rPr sz="1200" spc="-130" dirty="0">
                          <a:latin typeface="Lucida Sans"/>
                          <a:cs typeface="Lucida Sans"/>
                        </a:rPr>
                        <a:t> </a:t>
                      </a:r>
                      <a:r>
                        <a:rPr sz="1200" spc="-5" dirty="0">
                          <a:latin typeface="Times New Roman"/>
                          <a:cs typeface="Times New Roman"/>
                        </a:rPr>
                        <a:t>5)</a:t>
                      </a:r>
                      <a:endParaRPr sz="1200" dirty="0">
                        <a:latin typeface="Times New Roman"/>
                        <a:cs typeface="Times New Roman"/>
                      </a:endParaRPr>
                    </a:p>
                  </a:txBody>
                  <a:tcPr marL="0" marR="0" marT="6350" marB="0">
                    <a:lnT w="33121">
                      <a:solidFill>
                        <a:srgbClr val="000000"/>
                      </a:solidFill>
                      <a:prstDash val="solid"/>
                    </a:lnT>
                    <a:lnB w="6476">
                      <a:solidFill>
                        <a:srgbClr val="000000"/>
                      </a:solidFill>
                      <a:prstDash val="solid"/>
                    </a:lnB>
                  </a:tcPr>
                </a:tc>
                <a:tc rowSpan="2">
                  <a:txBody>
                    <a:bodyPr/>
                    <a:lstStyle/>
                    <a:p>
                      <a:pPr marL="13335">
                        <a:lnSpc>
                          <a:spcPct val="100000"/>
                        </a:lnSpc>
                        <a:spcBef>
                          <a:spcPts val="50"/>
                        </a:spcBef>
                      </a:pPr>
                      <a:r>
                        <a:rPr sz="1200" spc="-5" dirty="0">
                          <a:latin typeface="Times New Roman"/>
                          <a:cs typeface="Times New Roman"/>
                        </a:rPr>
                        <a:t>Injur</a:t>
                      </a:r>
                      <a:r>
                        <a:rPr lang="en-US" sz="1200" spc="-5" dirty="0">
                          <a:latin typeface="Times New Roman"/>
                          <a:cs typeface="Times New Roman"/>
                        </a:rPr>
                        <a:t>y</a:t>
                      </a:r>
                      <a:endParaRPr sz="1200" dirty="0">
                        <a:latin typeface="Times New Roman"/>
                        <a:cs typeface="Times New Roman"/>
                      </a:endParaRPr>
                    </a:p>
                  </a:txBody>
                  <a:tcPr marL="0" marR="0" marT="6350" marB="0">
                    <a:lnT w="33121">
                      <a:solidFill>
                        <a:srgbClr val="000000"/>
                      </a:solidFill>
                      <a:prstDash val="solid"/>
                    </a:lnT>
                    <a:lnB w="6476">
                      <a:solidFill>
                        <a:srgbClr val="000000"/>
                      </a:solidFill>
                      <a:prstDash val="solid"/>
                    </a:lnB>
                  </a:tcPr>
                </a:tc>
                <a:tc rowSpan="2">
                  <a:txBody>
                    <a:bodyPr/>
                    <a:lstStyle/>
                    <a:p>
                      <a:pPr>
                        <a:lnSpc>
                          <a:spcPct val="100000"/>
                        </a:lnSpc>
                      </a:pPr>
                      <a:endParaRPr sz="1200">
                        <a:latin typeface="Times New Roman"/>
                        <a:cs typeface="Times New Roman"/>
                      </a:endParaRPr>
                    </a:p>
                    <a:p>
                      <a:pPr marL="147320" marR="761365" indent="-19685">
                        <a:lnSpc>
                          <a:spcPts val="850"/>
                        </a:lnSpc>
                        <a:spcBef>
                          <a:spcPts val="630"/>
                        </a:spcBef>
                      </a:pPr>
                      <a:r>
                        <a:rPr sz="1200" dirty="0">
                          <a:latin typeface="Times New Roman"/>
                          <a:cs typeface="Times New Roman"/>
                        </a:rPr>
                        <a:t>Evarrest  </a:t>
                      </a:r>
                      <a:r>
                        <a:rPr sz="1200" spc="-5" dirty="0">
                          <a:latin typeface="Times New Roman"/>
                          <a:cs typeface="Times New Roman"/>
                        </a:rPr>
                        <a:t>(</a:t>
                      </a:r>
                      <a:r>
                        <a:rPr sz="1200" spc="-5" dirty="0">
                          <a:latin typeface="Gill Sans MT"/>
                          <a:cs typeface="Gill Sans MT"/>
                        </a:rPr>
                        <a:t>n </a:t>
                      </a:r>
                      <a:r>
                        <a:rPr sz="1200" spc="35" dirty="0">
                          <a:latin typeface="Lucida Sans"/>
                          <a:cs typeface="Lucida Sans"/>
                        </a:rPr>
                        <a:t>=</a:t>
                      </a:r>
                      <a:r>
                        <a:rPr sz="1200" spc="-125" dirty="0">
                          <a:latin typeface="Lucida Sans"/>
                          <a:cs typeface="Lucida Sans"/>
                        </a:rPr>
                        <a:t> </a:t>
                      </a:r>
                      <a:r>
                        <a:rPr sz="1200" spc="-5" dirty="0">
                          <a:latin typeface="Times New Roman"/>
                          <a:cs typeface="Times New Roman"/>
                        </a:rPr>
                        <a:t>6)</a:t>
                      </a:r>
                      <a:endParaRPr sz="1200">
                        <a:latin typeface="Times New Roman"/>
                        <a:cs typeface="Times New Roman"/>
                      </a:endParaRPr>
                    </a:p>
                  </a:txBody>
                  <a:tcPr marL="0" marR="0" marT="0" marB="0">
                    <a:lnT w="33121">
                      <a:solidFill>
                        <a:srgbClr val="000000"/>
                      </a:solidFill>
                      <a:prstDash val="solid"/>
                    </a:lnT>
                    <a:lnB w="6476">
                      <a:solidFill>
                        <a:srgbClr val="000000"/>
                      </a:solidFill>
                      <a:prstDash val="solid"/>
                    </a:lnB>
                  </a:tcPr>
                </a:tc>
                <a:tc gridSpan="2">
                  <a:txBody>
                    <a:bodyPr/>
                    <a:lstStyle/>
                    <a:p>
                      <a:pPr marL="558800">
                        <a:lnSpc>
                          <a:spcPct val="100000"/>
                        </a:lnSpc>
                        <a:spcBef>
                          <a:spcPts val="50"/>
                        </a:spcBef>
                      </a:pPr>
                      <a:r>
                        <a:rPr sz="1200" spc="-5" dirty="0">
                          <a:latin typeface="Times New Roman"/>
                          <a:cs typeface="Times New Roman"/>
                        </a:rPr>
                        <a:t>Hepatic</a:t>
                      </a:r>
                      <a:r>
                        <a:rPr sz="1200" spc="-75" dirty="0">
                          <a:latin typeface="Times New Roman"/>
                          <a:cs typeface="Times New Roman"/>
                        </a:rPr>
                        <a:t> </a:t>
                      </a:r>
                      <a:r>
                        <a:rPr sz="1200" spc="-5" dirty="0">
                          <a:latin typeface="Times New Roman"/>
                          <a:cs typeface="Times New Roman"/>
                        </a:rPr>
                        <a:t>Injury</a:t>
                      </a:r>
                      <a:endParaRPr sz="1200" dirty="0">
                        <a:latin typeface="Times New Roman"/>
                        <a:cs typeface="Times New Roman"/>
                      </a:endParaRPr>
                    </a:p>
                  </a:txBody>
                  <a:tcPr marL="0" marR="0" marT="6350" marB="0">
                    <a:lnR w="6476">
                      <a:solidFill>
                        <a:srgbClr val="000000"/>
                      </a:solidFill>
                      <a:prstDash val="solid"/>
                    </a:lnR>
                    <a:lnT w="33121">
                      <a:solidFill>
                        <a:srgbClr val="000000"/>
                      </a:solidFill>
                      <a:prstDash val="solid"/>
                    </a:lnT>
                    <a:lnB w="6476">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0"/>
                  </a:ext>
                </a:extLst>
              </a:tr>
              <a:tr h="272161">
                <a:tc vMerge="1">
                  <a:txBody>
                    <a:bodyPr/>
                    <a:lstStyle/>
                    <a:p>
                      <a:endParaRPr/>
                    </a:p>
                  </a:txBody>
                  <a:tcPr marL="0" marR="0" marT="0" marB="0">
                    <a:lnL w="6476">
                      <a:solidFill>
                        <a:srgbClr val="000000"/>
                      </a:solidFill>
                      <a:prstDash val="solid"/>
                    </a:lnL>
                    <a:lnT w="33121">
                      <a:solidFill>
                        <a:srgbClr val="000000"/>
                      </a:solidFill>
                      <a:prstDash val="solid"/>
                    </a:lnT>
                    <a:lnB w="6476">
                      <a:solidFill>
                        <a:srgbClr val="000000"/>
                      </a:solidFill>
                      <a:prstDash val="solid"/>
                    </a:lnB>
                  </a:tcPr>
                </a:tc>
                <a:tc vMerge="1">
                  <a:txBody>
                    <a:bodyPr/>
                    <a:lstStyle/>
                    <a:p>
                      <a:endParaRPr/>
                    </a:p>
                  </a:txBody>
                  <a:tcPr marL="0" marR="0" marT="6350" marB="0">
                    <a:lnT w="33121">
                      <a:solidFill>
                        <a:srgbClr val="000000"/>
                      </a:solidFill>
                      <a:prstDash val="solid"/>
                    </a:lnT>
                    <a:lnB w="6476">
                      <a:solidFill>
                        <a:srgbClr val="000000"/>
                      </a:solidFill>
                      <a:prstDash val="solid"/>
                    </a:lnB>
                  </a:tcPr>
                </a:tc>
                <a:tc vMerge="1">
                  <a:txBody>
                    <a:bodyPr/>
                    <a:lstStyle/>
                    <a:p>
                      <a:endParaRPr/>
                    </a:p>
                  </a:txBody>
                  <a:tcPr marL="0" marR="0" marT="6350" marB="0">
                    <a:lnT w="33121">
                      <a:solidFill>
                        <a:srgbClr val="000000"/>
                      </a:solidFill>
                      <a:prstDash val="solid"/>
                    </a:lnT>
                    <a:lnB w="6476">
                      <a:solidFill>
                        <a:srgbClr val="000000"/>
                      </a:solidFill>
                      <a:prstDash val="solid"/>
                    </a:lnB>
                  </a:tcPr>
                </a:tc>
                <a:tc vMerge="1">
                  <a:txBody>
                    <a:bodyPr/>
                    <a:lstStyle/>
                    <a:p>
                      <a:endParaRPr/>
                    </a:p>
                  </a:txBody>
                  <a:tcPr marL="0" marR="0" marT="0" marB="0">
                    <a:lnT w="33121">
                      <a:solidFill>
                        <a:srgbClr val="000000"/>
                      </a:solidFill>
                      <a:prstDash val="solid"/>
                    </a:lnT>
                    <a:lnB w="6476">
                      <a:solidFill>
                        <a:srgbClr val="000000"/>
                      </a:solidFill>
                      <a:prstDash val="solid"/>
                    </a:lnB>
                  </a:tcPr>
                </a:tc>
                <a:tc>
                  <a:txBody>
                    <a:bodyPr/>
                    <a:lstStyle/>
                    <a:p>
                      <a:pPr marL="154940" marR="327025" indent="-155575">
                        <a:lnSpc>
                          <a:spcPts val="850"/>
                        </a:lnSpc>
                        <a:spcBef>
                          <a:spcPts val="165"/>
                        </a:spcBef>
                      </a:pPr>
                      <a:r>
                        <a:rPr sz="1200" spc="-5" dirty="0">
                          <a:latin typeface="Times New Roman"/>
                          <a:cs typeface="Times New Roman"/>
                        </a:rPr>
                        <a:t>Combat</a:t>
                      </a:r>
                      <a:r>
                        <a:rPr sz="1200" spc="-65" dirty="0">
                          <a:latin typeface="Times New Roman"/>
                          <a:cs typeface="Times New Roman"/>
                        </a:rPr>
                        <a:t> </a:t>
                      </a:r>
                      <a:r>
                        <a:rPr sz="1200" spc="-5" dirty="0">
                          <a:latin typeface="Times New Roman"/>
                          <a:cs typeface="Times New Roman"/>
                        </a:rPr>
                        <a:t>Gauze  </a:t>
                      </a:r>
                      <a:r>
                        <a:rPr sz="1200" spc="-10" dirty="0">
                          <a:latin typeface="Times New Roman"/>
                          <a:cs typeface="Times New Roman"/>
                        </a:rPr>
                        <a:t>(</a:t>
                      </a:r>
                      <a:r>
                        <a:rPr sz="1200" spc="-10" dirty="0">
                          <a:latin typeface="Gill Sans MT"/>
                          <a:cs typeface="Gill Sans MT"/>
                        </a:rPr>
                        <a:t>n </a:t>
                      </a:r>
                      <a:r>
                        <a:rPr sz="1200" spc="35" dirty="0">
                          <a:latin typeface="Lucida Sans"/>
                          <a:cs typeface="Lucida Sans"/>
                        </a:rPr>
                        <a:t>=</a:t>
                      </a:r>
                      <a:r>
                        <a:rPr sz="1200" spc="-114" dirty="0">
                          <a:latin typeface="Lucida Sans"/>
                          <a:cs typeface="Lucida Sans"/>
                        </a:rPr>
                        <a:t> </a:t>
                      </a:r>
                      <a:r>
                        <a:rPr sz="1200" spc="-5" dirty="0">
                          <a:latin typeface="Times New Roman"/>
                          <a:cs typeface="Times New Roman"/>
                        </a:rPr>
                        <a:t>5)</a:t>
                      </a:r>
                      <a:endParaRPr sz="1200">
                        <a:latin typeface="Times New Roman"/>
                        <a:cs typeface="Times New Roman"/>
                      </a:endParaRPr>
                    </a:p>
                  </a:txBody>
                  <a:tcPr marL="0" marR="0" marT="20955" marB="0">
                    <a:lnT w="6476">
                      <a:solidFill>
                        <a:srgbClr val="000000"/>
                      </a:solidFill>
                      <a:prstDash val="solid"/>
                    </a:lnT>
                    <a:lnB w="6476">
                      <a:solidFill>
                        <a:srgbClr val="000000"/>
                      </a:solidFill>
                      <a:prstDash val="solid"/>
                    </a:lnB>
                  </a:tcPr>
                </a:tc>
                <a:tc>
                  <a:txBody>
                    <a:bodyPr/>
                    <a:lstStyle/>
                    <a:p>
                      <a:pPr marL="403860" marR="167005" indent="-20320">
                        <a:lnSpc>
                          <a:spcPts val="850"/>
                        </a:lnSpc>
                        <a:spcBef>
                          <a:spcPts val="165"/>
                        </a:spcBef>
                      </a:pPr>
                      <a:r>
                        <a:rPr sz="1200" dirty="0">
                          <a:latin typeface="Times New Roman"/>
                          <a:cs typeface="Times New Roman"/>
                        </a:rPr>
                        <a:t>Evarrest  </a:t>
                      </a:r>
                      <a:r>
                        <a:rPr sz="1200" spc="-10" dirty="0">
                          <a:latin typeface="Times New Roman"/>
                          <a:cs typeface="Times New Roman"/>
                        </a:rPr>
                        <a:t>(</a:t>
                      </a:r>
                      <a:r>
                        <a:rPr sz="1200" spc="-10" dirty="0">
                          <a:latin typeface="Gill Sans MT"/>
                          <a:cs typeface="Gill Sans MT"/>
                        </a:rPr>
                        <a:t>n </a:t>
                      </a:r>
                      <a:r>
                        <a:rPr sz="1200" spc="35" dirty="0">
                          <a:latin typeface="Lucida Sans"/>
                          <a:cs typeface="Lucida Sans"/>
                        </a:rPr>
                        <a:t>=</a:t>
                      </a:r>
                      <a:r>
                        <a:rPr sz="1200" spc="-114" dirty="0">
                          <a:latin typeface="Lucida Sans"/>
                          <a:cs typeface="Lucida Sans"/>
                        </a:rPr>
                        <a:t> </a:t>
                      </a:r>
                      <a:r>
                        <a:rPr sz="1200" spc="-5" dirty="0">
                          <a:latin typeface="Times New Roman"/>
                          <a:cs typeface="Times New Roman"/>
                        </a:rPr>
                        <a:t>5)</a:t>
                      </a:r>
                      <a:endParaRPr sz="1200">
                        <a:latin typeface="Times New Roman"/>
                        <a:cs typeface="Times New Roman"/>
                      </a:endParaRPr>
                    </a:p>
                  </a:txBody>
                  <a:tcPr marL="0" marR="0" marT="20955" marB="0">
                    <a:lnR w="6476">
                      <a:solidFill>
                        <a:srgbClr val="000000"/>
                      </a:solidFill>
                      <a:prstDash val="solid"/>
                    </a:lnR>
                    <a:lnT w="6476">
                      <a:solidFill>
                        <a:srgbClr val="000000"/>
                      </a:solidFill>
                      <a:prstDash val="solid"/>
                    </a:lnT>
                    <a:lnB w="6476">
                      <a:solidFill>
                        <a:srgbClr val="000000"/>
                      </a:solidFill>
                      <a:prstDash val="solid"/>
                    </a:lnB>
                  </a:tcPr>
                </a:tc>
                <a:extLst>
                  <a:ext uri="{0D108BD9-81ED-4DB2-BD59-A6C34878D82A}">
                    <a16:rowId xmlns:a16="http://schemas.microsoft.com/office/drawing/2014/main" val="10001"/>
                  </a:ext>
                </a:extLst>
              </a:tr>
              <a:tr h="158777">
                <a:tc>
                  <a:txBody>
                    <a:bodyPr/>
                    <a:lstStyle/>
                    <a:p>
                      <a:pPr marL="126364">
                        <a:lnSpc>
                          <a:spcPct val="100000"/>
                        </a:lnSpc>
                        <a:spcBef>
                          <a:spcPts val="195"/>
                        </a:spcBef>
                      </a:pPr>
                      <a:r>
                        <a:rPr sz="1200" spc="-10" dirty="0">
                          <a:latin typeface="Times New Roman"/>
                          <a:cs typeface="Times New Roman"/>
                        </a:rPr>
                        <a:t>Pre-treatment </a:t>
                      </a:r>
                      <a:r>
                        <a:rPr sz="1200" spc="-5" dirty="0">
                          <a:latin typeface="Times New Roman"/>
                          <a:cs typeface="Times New Roman"/>
                        </a:rPr>
                        <a:t>blood loss</a:t>
                      </a:r>
                      <a:r>
                        <a:rPr sz="1200" spc="45" dirty="0">
                          <a:latin typeface="Times New Roman"/>
                          <a:cs typeface="Times New Roman"/>
                        </a:rPr>
                        <a:t> </a:t>
                      </a:r>
                      <a:r>
                        <a:rPr sz="1200" spc="-10" dirty="0">
                          <a:latin typeface="Times New Roman"/>
                          <a:cs typeface="Times New Roman"/>
                        </a:rPr>
                        <a:t>(mL)</a:t>
                      </a:r>
                      <a:endParaRPr sz="1200">
                        <a:latin typeface="Times New Roman"/>
                        <a:cs typeface="Times New Roman"/>
                      </a:endParaRPr>
                    </a:p>
                  </a:txBody>
                  <a:tcPr marL="0" marR="0" marT="24765" marB="0">
                    <a:lnL w="6476">
                      <a:solidFill>
                        <a:srgbClr val="000000"/>
                      </a:solidFill>
                      <a:prstDash val="solid"/>
                    </a:lnL>
                    <a:lnT w="6476">
                      <a:solidFill>
                        <a:srgbClr val="000000"/>
                      </a:solidFill>
                      <a:prstDash val="solid"/>
                    </a:lnT>
                  </a:tcPr>
                </a:tc>
                <a:tc>
                  <a:txBody>
                    <a:bodyPr/>
                    <a:lstStyle/>
                    <a:p>
                      <a:pPr marL="422275">
                        <a:lnSpc>
                          <a:spcPct val="100000"/>
                        </a:lnSpc>
                        <a:spcBef>
                          <a:spcPts val="195"/>
                        </a:spcBef>
                      </a:pPr>
                      <a:r>
                        <a:rPr sz="1200" dirty="0">
                          <a:latin typeface="Times New Roman"/>
                          <a:cs typeface="Times New Roman"/>
                        </a:rPr>
                        <a:t>207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25</a:t>
                      </a:r>
                      <a:endParaRPr sz="1200">
                        <a:latin typeface="Times New Roman"/>
                        <a:cs typeface="Times New Roman"/>
                      </a:endParaRPr>
                    </a:p>
                  </a:txBody>
                  <a:tcPr marL="0" marR="0" marT="24765" marB="0">
                    <a:lnT w="6476">
                      <a:solidFill>
                        <a:srgbClr val="000000"/>
                      </a:solidFill>
                      <a:prstDash val="solid"/>
                    </a:lnT>
                  </a:tcPr>
                </a:tc>
                <a:tc gridSpan="2">
                  <a:txBody>
                    <a:bodyPr/>
                    <a:lstStyle/>
                    <a:p>
                      <a:pPr marL="366395">
                        <a:lnSpc>
                          <a:spcPct val="100000"/>
                        </a:lnSpc>
                        <a:spcBef>
                          <a:spcPts val="195"/>
                        </a:spcBef>
                      </a:pPr>
                      <a:r>
                        <a:rPr sz="1200" dirty="0">
                          <a:latin typeface="Times New Roman"/>
                          <a:cs typeface="Times New Roman"/>
                        </a:rPr>
                        <a:t>226 </a:t>
                      </a:r>
                      <a:r>
                        <a:rPr sz="1200" spc="35" dirty="0">
                          <a:latin typeface="Lucida Sans"/>
                          <a:cs typeface="Lucida Sans"/>
                        </a:rPr>
                        <a:t>±</a:t>
                      </a:r>
                      <a:r>
                        <a:rPr sz="1200" spc="-110" dirty="0">
                          <a:latin typeface="Lucida Sans"/>
                          <a:cs typeface="Lucida Sans"/>
                        </a:rPr>
                        <a:t> </a:t>
                      </a:r>
                      <a:r>
                        <a:rPr sz="1200" dirty="0">
                          <a:latin typeface="Times New Roman"/>
                          <a:cs typeface="Times New Roman"/>
                        </a:rPr>
                        <a:t>71</a:t>
                      </a:r>
                      <a:endParaRPr sz="1200">
                        <a:latin typeface="Times New Roman"/>
                        <a:cs typeface="Times New Roman"/>
                      </a:endParaRPr>
                    </a:p>
                  </a:txBody>
                  <a:tcPr marL="0" marR="0" marT="24765" marB="0">
                    <a:lnT w="6476">
                      <a:solidFill>
                        <a:srgbClr val="000000"/>
                      </a:solidFill>
                      <a:prstDash val="solid"/>
                    </a:lnT>
                  </a:tcPr>
                </a:tc>
                <a:tc hMerge="1">
                  <a:txBody>
                    <a:bodyPr/>
                    <a:lstStyle/>
                    <a:p>
                      <a:endParaRPr/>
                    </a:p>
                  </a:txBody>
                  <a:tcPr marL="0" marR="0" marT="0" marB="0"/>
                </a:tc>
                <a:tc>
                  <a:txBody>
                    <a:bodyPr/>
                    <a:lstStyle/>
                    <a:p>
                      <a:pPr marL="111760">
                        <a:lnSpc>
                          <a:spcPct val="100000"/>
                        </a:lnSpc>
                        <a:spcBef>
                          <a:spcPts val="195"/>
                        </a:spcBef>
                      </a:pPr>
                      <a:r>
                        <a:rPr sz="1200" dirty="0">
                          <a:latin typeface="Times New Roman"/>
                          <a:cs typeface="Times New Roman"/>
                        </a:rPr>
                        <a:t>189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89</a:t>
                      </a:r>
                      <a:endParaRPr sz="1200">
                        <a:latin typeface="Times New Roman"/>
                        <a:cs typeface="Times New Roman"/>
                      </a:endParaRPr>
                    </a:p>
                  </a:txBody>
                  <a:tcPr marL="0" marR="0" marT="24765" marB="0">
                    <a:lnT w="6476">
                      <a:solidFill>
                        <a:srgbClr val="000000"/>
                      </a:solidFill>
                      <a:prstDash val="solid"/>
                    </a:lnT>
                  </a:tcPr>
                </a:tc>
                <a:tc>
                  <a:txBody>
                    <a:bodyPr/>
                    <a:lstStyle/>
                    <a:p>
                      <a:pPr marL="334645">
                        <a:lnSpc>
                          <a:spcPct val="100000"/>
                        </a:lnSpc>
                        <a:spcBef>
                          <a:spcPts val="195"/>
                        </a:spcBef>
                      </a:pPr>
                      <a:r>
                        <a:rPr sz="1200" dirty="0">
                          <a:latin typeface="Times New Roman"/>
                          <a:cs typeface="Times New Roman"/>
                        </a:rPr>
                        <a:t>364 </a:t>
                      </a:r>
                      <a:r>
                        <a:rPr sz="1200" spc="35" dirty="0">
                          <a:latin typeface="Lucida Sans"/>
                          <a:cs typeface="Lucida Sans"/>
                        </a:rPr>
                        <a:t>±</a:t>
                      </a:r>
                      <a:r>
                        <a:rPr sz="1200" spc="-110" dirty="0">
                          <a:latin typeface="Lucida Sans"/>
                          <a:cs typeface="Lucida Sans"/>
                        </a:rPr>
                        <a:t> </a:t>
                      </a:r>
                      <a:r>
                        <a:rPr sz="1200" dirty="0">
                          <a:latin typeface="Times New Roman"/>
                          <a:cs typeface="Times New Roman"/>
                        </a:rPr>
                        <a:t>164</a:t>
                      </a:r>
                      <a:endParaRPr sz="1200">
                        <a:latin typeface="Times New Roman"/>
                        <a:cs typeface="Times New Roman"/>
                      </a:endParaRPr>
                    </a:p>
                  </a:txBody>
                  <a:tcPr marL="0" marR="0" marT="24765" marB="0">
                    <a:lnR w="6476">
                      <a:solidFill>
                        <a:srgbClr val="000000"/>
                      </a:solidFill>
                      <a:prstDash val="solid"/>
                    </a:lnR>
                    <a:lnT w="6476">
                      <a:solidFill>
                        <a:srgbClr val="000000"/>
                      </a:solidFill>
                      <a:prstDash val="solid"/>
                    </a:lnT>
                  </a:tcPr>
                </a:tc>
                <a:extLst>
                  <a:ext uri="{0D108BD9-81ED-4DB2-BD59-A6C34878D82A}">
                    <a16:rowId xmlns:a16="http://schemas.microsoft.com/office/drawing/2014/main" val="10002"/>
                  </a:ext>
                </a:extLst>
              </a:tr>
              <a:tr h="123879">
                <a:tc>
                  <a:txBody>
                    <a:bodyPr/>
                    <a:lstStyle/>
                    <a:p>
                      <a:pPr marL="126364">
                        <a:lnSpc>
                          <a:spcPts val="935"/>
                        </a:lnSpc>
                      </a:pPr>
                      <a:r>
                        <a:rPr sz="1200" spc="-10" dirty="0">
                          <a:latin typeface="Times New Roman"/>
                          <a:cs typeface="Times New Roman"/>
                        </a:rPr>
                        <a:t>Initial </a:t>
                      </a:r>
                      <a:r>
                        <a:rPr sz="1200" spc="-5" dirty="0">
                          <a:latin typeface="Times New Roman"/>
                          <a:cs typeface="Times New Roman"/>
                        </a:rPr>
                        <a:t>hemostasis</a:t>
                      </a:r>
                      <a:r>
                        <a:rPr sz="1200" spc="-15" dirty="0">
                          <a:latin typeface="Times New Roman"/>
                          <a:cs typeface="Times New Roman"/>
                        </a:rPr>
                        <a:t> </a:t>
                      </a:r>
                      <a:r>
                        <a:rPr sz="1200" spc="-10" dirty="0">
                          <a:latin typeface="Times New Roman"/>
                          <a:cs typeface="Times New Roman"/>
                        </a:rPr>
                        <a:t>(%)</a:t>
                      </a:r>
                      <a:endParaRPr sz="1200">
                        <a:latin typeface="Times New Roman"/>
                        <a:cs typeface="Times New Roman"/>
                      </a:endParaRPr>
                    </a:p>
                  </a:txBody>
                  <a:tcPr marL="0" marR="0" marT="0" marB="0">
                    <a:lnL w="6476">
                      <a:solidFill>
                        <a:srgbClr val="000000"/>
                      </a:solidFill>
                      <a:prstDash val="solid"/>
                    </a:lnL>
                  </a:tcPr>
                </a:tc>
                <a:tc>
                  <a:txBody>
                    <a:bodyPr/>
                    <a:lstStyle/>
                    <a:p>
                      <a:pPr marL="450215">
                        <a:lnSpc>
                          <a:spcPts val="935"/>
                        </a:lnSpc>
                      </a:pPr>
                      <a:r>
                        <a:rPr sz="1200" dirty="0">
                          <a:latin typeface="Times New Roman"/>
                          <a:cs typeface="Times New Roman"/>
                        </a:rPr>
                        <a:t>100</a:t>
                      </a:r>
                      <a:endParaRPr sz="1200">
                        <a:latin typeface="Times New Roman"/>
                        <a:cs typeface="Times New Roman"/>
                      </a:endParaRPr>
                    </a:p>
                  </a:txBody>
                  <a:tcPr marL="0" marR="0" marT="0" marB="0"/>
                </a:tc>
                <a:tc gridSpan="2">
                  <a:txBody>
                    <a:bodyPr/>
                    <a:lstStyle/>
                    <a:p>
                      <a:pPr marL="394970">
                        <a:lnSpc>
                          <a:spcPts val="935"/>
                        </a:lnSpc>
                      </a:pPr>
                      <a:r>
                        <a:rPr sz="1200" dirty="0">
                          <a:latin typeface="Times New Roman"/>
                          <a:cs typeface="Times New Roman"/>
                        </a:rPr>
                        <a:t>100</a:t>
                      </a:r>
                      <a:endParaRPr sz="1200">
                        <a:latin typeface="Times New Roman"/>
                        <a:cs typeface="Times New Roman"/>
                      </a:endParaRPr>
                    </a:p>
                  </a:txBody>
                  <a:tcPr marL="0" marR="0" marT="0" marB="0"/>
                </a:tc>
                <a:tc hMerge="1">
                  <a:txBody>
                    <a:bodyPr/>
                    <a:lstStyle/>
                    <a:p>
                      <a:endParaRPr/>
                    </a:p>
                  </a:txBody>
                  <a:tcPr marL="0" marR="0" marT="0" marB="0"/>
                </a:tc>
                <a:tc>
                  <a:txBody>
                    <a:bodyPr/>
                    <a:lstStyle/>
                    <a:p>
                      <a:pPr marL="140335">
                        <a:lnSpc>
                          <a:spcPts val="935"/>
                        </a:lnSpc>
                      </a:pPr>
                      <a:r>
                        <a:rPr sz="1200" dirty="0">
                          <a:latin typeface="Times New Roman"/>
                          <a:cs typeface="Times New Roman"/>
                        </a:rPr>
                        <a:t>100</a:t>
                      </a:r>
                      <a:endParaRPr sz="1200">
                        <a:latin typeface="Times New Roman"/>
                        <a:cs typeface="Times New Roman"/>
                      </a:endParaRPr>
                    </a:p>
                  </a:txBody>
                  <a:tcPr marL="0" marR="0" marT="0" marB="0"/>
                </a:tc>
                <a:tc>
                  <a:txBody>
                    <a:bodyPr/>
                    <a:lstStyle/>
                    <a:p>
                      <a:pPr marL="363220">
                        <a:lnSpc>
                          <a:spcPts val="935"/>
                        </a:lnSpc>
                      </a:pPr>
                      <a:r>
                        <a:rPr sz="1200" dirty="0">
                          <a:latin typeface="Times New Roman"/>
                          <a:cs typeface="Times New Roman"/>
                        </a:rPr>
                        <a:t>100</a:t>
                      </a:r>
                      <a:endParaRPr sz="1200">
                        <a:latin typeface="Times New Roman"/>
                        <a:cs typeface="Times New Roman"/>
                      </a:endParaRPr>
                    </a:p>
                  </a:txBody>
                  <a:tcPr marL="0" marR="0" marT="0" marB="0">
                    <a:lnR w="6476">
                      <a:solidFill>
                        <a:srgbClr val="000000"/>
                      </a:solidFill>
                      <a:prstDash val="solid"/>
                    </a:lnR>
                  </a:tcPr>
                </a:tc>
                <a:extLst>
                  <a:ext uri="{0D108BD9-81ED-4DB2-BD59-A6C34878D82A}">
                    <a16:rowId xmlns:a16="http://schemas.microsoft.com/office/drawing/2014/main" val="10003"/>
                  </a:ext>
                </a:extLst>
              </a:tr>
              <a:tr h="124946">
                <a:tc>
                  <a:txBody>
                    <a:bodyPr/>
                    <a:lstStyle/>
                    <a:p>
                      <a:pPr marL="126364">
                        <a:lnSpc>
                          <a:spcPts val="960"/>
                        </a:lnSpc>
                      </a:pPr>
                      <a:r>
                        <a:rPr sz="1200" spc="-10" dirty="0">
                          <a:latin typeface="Times New Roman"/>
                          <a:cs typeface="Times New Roman"/>
                        </a:rPr>
                        <a:t>Post-treatment </a:t>
                      </a:r>
                      <a:r>
                        <a:rPr sz="1200" spc="-5" dirty="0">
                          <a:latin typeface="Times New Roman"/>
                          <a:cs typeface="Times New Roman"/>
                        </a:rPr>
                        <a:t>blood loss</a:t>
                      </a:r>
                      <a:r>
                        <a:rPr sz="1200" spc="60" dirty="0">
                          <a:latin typeface="Times New Roman"/>
                          <a:cs typeface="Times New Roman"/>
                        </a:rPr>
                        <a:t> </a:t>
                      </a:r>
                      <a:r>
                        <a:rPr sz="1200" spc="-10" dirty="0">
                          <a:latin typeface="Times New Roman"/>
                          <a:cs typeface="Times New Roman"/>
                        </a:rPr>
                        <a:t>(mL)</a:t>
                      </a:r>
                      <a:endParaRPr sz="1200">
                        <a:latin typeface="Times New Roman"/>
                        <a:cs typeface="Times New Roman"/>
                      </a:endParaRPr>
                    </a:p>
                  </a:txBody>
                  <a:tcPr marL="0" marR="0" marT="0" marB="0">
                    <a:lnL w="6476">
                      <a:solidFill>
                        <a:srgbClr val="000000"/>
                      </a:solidFill>
                      <a:prstDash val="solid"/>
                    </a:lnL>
                  </a:tcPr>
                </a:tc>
                <a:tc>
                  <a:txBody>
                    <a:bodyPr/>
                    <a:lstStyle/>
                    <a:p>
                      <a:pPr marL="422275">
                        <a:lnSpc>
                          <a:spcPts val="960"/>
                        </a:lnSpc>
                      </a:pPr>
                      <a:r>
                        <a:rPr sz="1200" dirty="0">
                          <a:latin typeface="Times New Roman"/>
                          <a:cs typeface="Times New Roman"/>
                        </a:rPr>
                        <a:t>110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164</a:t>
                      </a:r>
                      <a:endParaRPr sz="1200">
                        <a:latin typeface="Times New Roman"/>
                        <a:cs typeface="Times New Roman"/>
                      </a:endParaRPr>
                    </a:p>
                  </a:txBody>
                  <a:tcPr marL="0" marR="0" marT="0" marB="0"/>
                </a:tc>
                <a:tc gridSpan="2">
                  <a:txBody>
                    <a:bodyPr/>
                    <a:lstStyle/>
                    <a:p>
                      <a:pPr marL="366395">
                        <a:lnSpc>
                          <a:spcPts val="960"/>
                        </a:lnSpc>
                      </a:pPr>
                      <a:r>
                        <a:rPr sz="1200" dirty="0">
                          <a:latin typeface="Times New Roman"/>
                          <a:cs typeface="Times New Roman"/>
                        </a:rPr>
                        <a:t>737 </a:t>
                      </a:r>
                      <a:r>
                        <a:rPr sz="1200" spc="35" dirty="0">
                          <a:latin typeface="Lucida Sans"/>
                          <a:cs typeface="Lucida Sans"/>
                        </a:rPr>
                        <a:t>±</a:t>
                      </a:r>
                      <a:r>
                        <a:rPr sz="1200" spc="-110" dirty="0">
                          <a:latin typeface="Lucida Sans"/>
                          <a:cs typeface="Lucida Sans"/>
                        </a:rPr>
                        <a:t> </a:t>
                      </a:r>
                      <a:r>
                        <a:rPr sz="1200" dirty="0">
                          <a:latin typeface="Times New Roman"/>
                          <a:cs typeface="Times New Roman"/>
                        </a:rPr>
                        <a:t>1074</a:t>
                      </a:r>
                      <a:endParaRPr sz="1200">
                        <a:latin typeface="Times New Roman"/>
                        <a:cs typeface="Times New Roman"/>
                      </a:endParaRPr>
                    </a:p>
                  </a:txBody>
                  <a:tcPr marL="0" marR="0" marT="0" marB="0"/>
                </a:tc>
                <a:tc hMerge="1">
                  <a:txBody>
                    <a:bodyPr/>
                    <a:lstStyle/>
                    <a:p>
                      <a:endParaRPr/>
                    </a:p>
                  </a:txBody>
                  <a:tcPr marL="0" marR="0" marT="0" marB="0"/>
                </a:tc>
                <a:tc>
                  <a:txBody>
                    <a:bodyPr/>
                    <a:lstStyle/>
                    <a:p>
                      <a:pPr marL="111760">
                        <a:lnSpc>
                          <a:spcPts val="960"/>
                        </a:lnSpc>
                      </a:pPr>
                      <a:r>
                        <a:rPr sz="1200" dirty="0">
                          <a:latin typeface="Times New Roman"/>
                          <a:cs typeface="Times New Roman"/>
                        </a:rPr>
                        <a:t>219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30</a:t>
                      </a:r>
                      <a:endParaRPr sz="1200">
                        <a:latin typeface="Times New Roman"/>
                        <a:cs typeface="Times New Roman"/>
                      </a:endParaRPr>
                    </a:p>
                  </a:txBody>
                  <a:tcPr marL="0" marR="0" marT="0" marB="0"/>
                </a:tc>
                <a:tc>
                  <a:txBody>
                    <a:bodyPr/>
                    <a:lstStyle/>
                    <a:p>
                      <a:pPr marL="334645">
                        <a:lnSpc>
                          <a:spcPts val="960"/>
                        </a:lnSpc>
                      </a:pPr>
                      <a:r>
                        <a:rPr sz="1200" dirty="0">
                          <a:latin typeface="Times New Roman"/>
                          <a:cs typeface="Times New Roman"/>
                        </a:rPr>
                        <a:t>143 </a:t>
                      </a:r>
                      <a:r>
                        <a:rPr sz="1200" spc="35" dirty="0">
                          <a:latin typeface="Lucida Sans"/>
                          <a:cs typeface="Lucida Sans"/>
                        </a:rPr>
                        <a:t>±</a:t>
                      </a:r>
                      <a:r>
                        <a:rPr sz="1200" spc="-110" dirty="0">
                          <a:latin typeface="Lucida Sans"/>
                          <a:cs typeface="Lucida Sans"/>
                        </a:rPr>
                        <a:t> </a:t>
                      </a:r>
                      <a:r>
                        <a:rPr sz="1200" dirty="0">
                          <a:latin typeface="Times New Roman"/>
                          <a:cs typeface="Times New Roman"/>
                        </a:rPr>
                        <a:t>25</a:t>
                      </a:r>
                      <a:endParaRPr sz="1200">
                        <a:latin typeface="Times New Roman"/>
                        <a:cs typeface="Times New Roman"/>
                      </a:endParaRPr>
                    </a:p>
                  </a:txBody>
                  <a:tcPr marL="0" marR="0" marT="0" marB="0">
                    <a:lnR w="6476">
                      <a:solidFill>
                        <a:srgbClr val="000000"/>
                      </a:solidFill>
                      <a:prstDash val="solid"/>
                    </a:lnR>
                  </a:tcPr>
                </a:tc>
                <a:extLst>
                  <a:ext uri="{0D108BD9-81ED-4DB2-BD59-A6C34878D82A}">
                    <a16:rowId xmlns:a16="http://schemas.microsoft.com/office/drawing/2014/main" val="10004"/>
                  </a:ext>
                </a:extLst>
              </a:tr>
              <a:tr h="132413">
                <a:tc>
                  <a:txBody>
                    <a:bodyPr/>
                    <a:lstStyle/>
                    <a:p>
                      <a:pPr marL="126364">
                        <a:lnSpc>
                          <a:spcPct val="100000"/>
                        </a:lnSpc>
                        <a:spcBef>
                          <a:spcPts val="15"/>
                        </a:spcBef>
                      </a:pPr>
                      <a:r>
                        <a:rPr sz="1200" spc="-5" dirty="0">
                          <a:latin typeface="Times New Roman"/>
                          <a:cs typeface="Times New Roman"/>
                        </a:rPr>
                        <a:t>Total ﬂuid</a:t>
                      </a:r>
                      <a:r>
                        <a:rPr sz="1200" spc="-35" dirty="0">
                          <a:latin typeface="Times New Roman"/>
                          <a:cs typeface="Times New Roman"/>
                        </a:rPr>
                        <a:t> </a:t>
                      </a:r>
                      <a:r>
                        <a:rPr sz="1200" spc="-10" dirty="0">
                          <a:latin typeface="Times New Roman"/>
                          <a:cs typeface="Times New Roman"/>
                        </a:rPr>
                        <a:t>(mL)</a:t>
                      </a:r>
                      <a:endParaRPr sz="1200">
                        <a:latin typeface="Times New Roman"/>
                        <a:cs typeface="Times New Roman"/>
                      </a:endParaRPr>
                    </a:p>
                  </a:txBody>
                  <a:tcPr marL="0" marR="0" marT="1905" marB="0">
                    <a:lnL w="6476">
                      <a:solidFill>
                        <a:srgbClr val="000000"/>
                      </a:solidFill>
                      <a:prstDash val="solid"/>
                    </a:lnL>
                  </a:tcPr>
                </a:tc>
                <a:tc>
                  <a:txBody>
                    <a:bodyPr/>
                    <a:lstStyle/>
                    <a:p>
                      <a:pPr marL="371475">
                        <a:lnSpc>
                          <a:spcPct val="100000"/>
                        </a:lnSpc>
                        <a:spcBef>
                          <a:spcPts val="15"/>
                        </a:spcBef>
                      </a:pPr>
                      <a:r>
                        <a:rPr sz="1200" dirty="0">
                          <a:latin typeface="Times New Roman"/>
                          <a:cs typeface="Times New Roman"/>
                        </a:rPr>
                        <a:t>1332 </a:t>
                      </a:r>
                      <a:r>
                        <a:rPr sz="1200" spc="35" dirty="0">
                          <a:latin typeface="Lucida Sans"/>
                          <a:cs typeface="Lucida Sans"/>
                        </a:rPr>
                        <a:t>±</a:t>
                      </a:r>
                      <a:r>
                        <a:rPr sz="1200" spc="-120" dirty="0">
                          <a:latin typeface="Lucida Sans"/>
                          <a:cs typeface="Lucida Sans"/>
                        </a:rPr>
                        <a:t> </a:t>
                      </a:r>
                      <a:r>
                        <a:rPr sz="1200" dirty="0">
                          <a:latin typeface="Times New Roman"/>
                          <a:cs typeface="Times New Roman"/>
                        </a:rPr>
                        <a:t>1030</a:t>
                      </a:r>
                      <a:endParaRPr sz="1200">
                        <a:latin typeface="Times New Roman"/>
                        <a:cs typeface="Times New Roman"/>
                      </a:endParaRPr>
                    </a:p>
                  </a:txBody>
                  <a:tcPr marL="0" marR="0" marT="1905" marB="0"/>
                </a:tc>
                <a:tc gridSpan="2">
                  <a:txBody>
                    <a:bodyPr/>
                    <a:lstStyle/>
                    <a:p>
                      <a:pPr marL="315595">
                        <a:lnSpc>
                          <a:spcPct val="100000"/>
                        </a:lnSpc>
                        <a:spcBef>
                          <a:spcPts val="15"/>
                        </a:spcBef>
                      </a:pPr>
                      <a:r>
                        <a:rPr sz="1200" dirty="0">
                          <a:latin typeface="Times New Roman"/>
                          <a:cs typeface="Times New Roman"/>
                        </a:rPr>
                        <a:t>4518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3625</a:t>
                      </a:r>
                      <a:endParaRPr sz="1200">
                        <a:latin typeface="Times New Roman"/>
                        <a:cs typeface="Times New Roman"/>
                      </a:endParaRPr>
                    </a:p>
                  </a:txBody>
                  <a:tcPr marL="0" marR="0" marT="1905" marB="0"/>
                </a:tc>
                <a:tc hMerge="1">
                  <a:txBody>
                    <a:bodyPr/>
                    <a:lstStyle/>
                    <a:p>
                      <a:endParaRPr/>
                    </a:p>
                  </a:txBody>
                  <a:tcPr marL="0" marR="0" marT="0" marB="0"/>
                </a:tc>
                <a:tc>
                  <a:txBody>
                    <a:bodyPr/>
                    <a:lstStyle/>
                    <a:p>
                      <a:pPr marL="111760">
                        <a:lnSpc>
                          <a:spcPct val="100000"/>
                        </a:lnSpc>
                        <a:spcBef>
                          <a:spcPts val="15"/>
                        </a:spcBef>
                      </a:pPr>
                      <a:r>
                        <a:rPr sz="1200" dirty="0">
                          <a:latin typeface="Times New Roman"/>
                          <a:cs typeface="Times New Roman"/>
                        </a:rPr>
                        <a:t>900 </a:t>
                      </a:r>
                      <a:r>
                        <a:rPr sz="1200" spc="35" dirty="0">
                          <a:latin typeface="Lucida Sans"/>
                          <a:cs typeface="Lucida Sans"/>
                        </a:rPr>
                        <a:t>±</a:t>
                      </a:r>
                      <a:r>
                        <a:rPr sz="1200" spc="-114" dirty="0">
                          <a:latin typeface="Lucida Sans"/>
                          <a:cs typeface="Lucida Sans"/>
                        </a:rPr>
                        <a:t> </a:t>
                      </a:r>
                      <a:r>
                        <a:rPr sz="1200" dirty="0">
                          <a:latin typeface="Times New Roman"/>
                          <a:cs typeface="Times New Roman"/>
                        </a:rPr>
                        <a:t>0</a:t>
                      </a:r>
                      <a:endParaRPr sz="1200">
                        <a:latin typeface="Times New Roman"/>
                        <a:cs typeface="Times New Roman"/>
                      </a:endParaRPr>
                    </a:p>
                  </a:txBody>
                  <a:tcPr marL="0" marR="0" marT="1905" marB="0"/>
                </a:tc>
                <a:tc>
                  <a:txBody>
                    <a:bodyPr/>
                    <a:lstStyle/>
                    <a:p>
                      <a:pPr marL="334645">
                        <a:lnSpc>
                          <a:spcPct val="100000"/>
                        </a:lnSpc>
                        <a:spcBef>
                          <a:spcPts val="15"/>
                        </a:spcBef>
                      </a:pPr>
                      <a:r>
                        <a:rPr sz="1200" dirty="0">
                          <a:latin typeface="Times New Roman"/>
                          <a:cs typeface="Times New Roman"/>
                        </a:rPr>
                        <a:t>900 </a:t>
                      </a:r>
                      <a:r>
                        <a:rPr sz="1200" spc="35" dirty="0">
                          <a:latin typeface="Lucida Sans"/>
                          <a:cs typeface="Lucida Sans"/>
                        </a:rPr>
                        <a:t>±</a:t>
                      </a:r>
                      <a:r>
                        <a:rPr sz="1200" spc="-110" dirty="0">
                          <a:latin typeface="Lucida Sans"/>
                          <a:cs typeface="Lucida Sans"/>
                        </a:rPr>
                        <a:t> </a:t>
                      </a:r>
                      <a:r>
                        <a:rPr sz="1200" dirty="0">
                          <a:latin typeface="Times New Roman"/>
                          <a:cs typeface="Times New Roman"/>
                        </a:rPr>
                        <a:t>0</a:t>
                      </a:r>
                      <a:endParaRPr sz="1200">
                        <a:latin typeface="Times New Roman"/>
                        <a:cs typeface="Times New Roman"/>
                      </a:endParaRPr>
                    </a:p>
                  </a:txBody>
                  <a:tcPr marL="0" marR="0" marT="1905" marB="0">
                    <a:lnR w="6476">
                      <a:solidFill>
                        <a:srgbClr val="000000"/>
                      </a:solidFill>
                      <a:prstDash val="solid"/>
                    </a:lnR>
                  </a:tcPr>
                </a:tc>
                <a:extLst>
                  <a:ext uri="{0D108BD9-81ED-4DB2-BD59-A6C34878D82A}">
                    <a16:rowId xmlns:a16="http://schemas.microsoft.com/office/drawing/2014/main" val="10005"/>
                  </a:ext>
                </a:extLst>
              </a:tr>
              <a:tr h="126724">
                <a:tc>
                  <a:txBody>
                    <a:bodyPr/>
                    <a:lstStyle/>
                    <a:p>
                      <a:pPr marL="126364">
                        <a:lnSpc>
                          <a:spcPts val="935"/>
                        </a:lnSpc>
                      </a:pPr>
                      <a:r>
                        <a:rPr sz="1200" spc="-5" dirty="0">
                          <a:latin typeface="Times New Roman"/>
                          <a:cs typeface="Times New Roman"/>
                        </a:rPr>
                        <a:t>Survival </a:t>
                      </a:r>
                      <a:r>
                        <a:rPr sz="1200" spc="-10" dirty="0">
                          <a:latin typeface="Times New Roman"/>
                          <a:cs typeface="Times New Roman"/>
                        </a:rPr>
                        <a:t>rate</a:t>
                      </a:r>
                      <a:r>
                        <a:rPr sz="1200" spc="-30" dirty="0">
                          <a:latin typeface="Times New Roman"/>
                          <a:cs typeface="Times New Roman"/>
                        </a:rPr>
                        <a:t> </a:t>
                      </a:r>
                      <a:r>
                        <a:rPr sz="1200" spc="-10" dirty="0">
                          <a:latin typeface="Times New Roman"/>
                          <a:cs typeface="Times New Roman"/>
                        </a:rPr>
                        <a:t>(%)</a:t>
                      </a:r>
                      <a:endParaRPr sz="1200">
                        <a:latin typeface="Times New Roman"/>
                        <a:cs typeface="Times New Roman"/>
                      </a:endParaRPr>
                    </a:p>
                  </a:txBody>
                  <a:tcPr marL="0" marR="0" marT="0" marB="0">
                    <a:lnL w="6476">
                      <a:solidFill>
                        <a:srgbClr val="000000"/>
                      </a:solidFill>
                      <a:prstDash val="solid"/>
                    </a:lnL>
                  </a:tcPr>
                </a:tc>
                <a:tc>
                  <a:txBody>
                    <a:bodyPr/>
                    <a:lstStyle/>
                    <a:p>
                      <a:pPr marL="450215">
                        <a:lnSpc>
                          <a:spcPts val="935"/>
                        </a:lnSpc>
                      </a:pPr>
                      <a:r>
                        <a:rPr sz="1200" dirty="0">
                          <a:latin typeface="Times New Roman"/>
                          <a:cs typeface="Times New Roman"/>
                        </a:rPr>
                        <a:t>100</a:t>
                      </a:r>
                      <a:endParaRPr sz="1200">
                        <a:latin typeface="Times New Roman"/>
                        <a:cs typeface="Times New Roman"/>
                      </a:endParaRPr>
                    </a:p>
                  </a:txBody>
                  <a:tcPr marL="0" marR="0" marT="0" marB="0"/>
                </a:tc>
                <a:tc gridSpan="2">
                  <a:txBody>
                    <a:bodyPr/>
                    <a:lstStyle/>
                    <a:p>
                      <a:pPr marL="445770">
                        <a:lnSpc>
                          <a:spcPts val="935"/>
                        </a:lnSpc>
                      </a:pPr>
                      <a:r>
                        <a:rPr sz="1200" dirty="0">
                          <a:latin typeface="Times New Roman"/>
                          <a:cs typeface="Times New Roman"/>
                        </a:rPr>
                        <a:t>80</a:t>
                      </a:r>
                      <a:endParaRPr sz="1200">
                        <a:latin typeface="Times New Roman"/>
                        <a:cs typeface="Times New Roman"/>
                      </a:endParaRPr>
                    </a:p>
                  </a:txBody>
                  <a:tcPr marL="0" marR="0" marT="0" marB="0"/>
                </a:tc>
                <a:tc hMerge="1">
                  <a:txBody>
                    <a:bodyPr/>
                    <a:lstStyle/>
                    <a:p>
                      <a:endParaRPr/>
                    </a:p>
                  </a:txBody>
                  <a:tcPr marL="0" marR="0" marT="0" marB="0"/>
                </a:tc>
                <a:tc>
                  <a:txBody>
                    <a:bodyPr/>
                    <a:lstStyle/>
                    <a:p>
                      <a:pPr marL="140335">
                        <a:lnSpc>
                          <a:spcPts val="935"/>
                        </a:lnSpc>
                      </a:pPr>
                      <a:r>
                        <a:rPr sz="1200" dirty="0">
                          <a:latin typeface="Times New Roman"/>
                          <a:cs typeface="Times New Roman"/>
                        </a:rPr>
                        <a:t>100</a:t>
                      </a:r>
                      <a:endParaRPr sz="1200">
                        <a:latin typeface="Times New Roman"/>
                        <a:cs typeface="Times New Roman"/>
                      </a:endParaRPr>
                    </a:p>
                  </a:txBody>
                  <a:tcPr marL="0" marR="0" marT="0" marB="0"/>
                </a:tc>
                <a:tc>
                  <a:txBody>
                    <a:bodyPr/>
                    <a:lstStyle/>
                    <a:p>
                      <a:pPr marL="363220">
                        <a:lnSpc>
                          <a:spcPts val="935"/>
                        </a:lnSpc>
                      </a:pPr>
                      <a:r>
                        <a:rPr sz="1200" dirty="0">
                          <a:latin typeface="Times New Roman"/>
                          <a:cs typeface="Times New Roman"/>
                        </a:rPr>
                        <a:t>100</a:t>
                      </a:r>
                      <a:endParaRPr sz="1200">
                        <a:latin typeface="Times New Roman"/>
                        <a:cs typeface="Times New Roman"/>
                      </a:endParaRPr>
                    </a:p>
                  </a:txBody>
                  <a:tcPr marL="0" marR="0" marT="0" marB="0">
                    <a:lnR w="6476">
                      <a:solidFill>
                        <a:srgbClr val="000000"/>
                      </a:solidFill>
                      <a:prstDash val="solid"/>
                    </a:lnR>
                  </a:tcPr>
                </a:tc>
                <a:extLst>
                  <a:ext uri="{0D108BD9-81ED-4DB2-BD59-A6C34878D82A}">
                    <a16:rowId xmlns:a16="http://schemas.microsoft.com/office/drawing/2014/main" val="10006"/>
                  </a:ext>
                </a:extLst>
              </a:tr>
              <a:tr h="164855">
                <a:tc>
                  <a:txBody>
                    <a:bodyPr/>
                    <a:lstStyle/>
                    <a:p>
                      <a:pPr marL="126364">
                        <a:lnSpc>
                          <a:spcPts val="935"/>
                        </a:lnSpc>
                      </a:pPr>
                      <a:r>
                        <a:rPr sz="1200" spc="-5" dirty="0">
                          <a:latin typeface="Times New Roman"/>
                          <a:cs typeface="Times New Roman"/>
                        </a:rPr>
                        <a:t>Vessel patency</a:t>
                      </a:r>
                      <a:r>
                        <a:rPr sz="1200" spc="-45" dirty="0">
                          <a:latin typeface="Times New Roman"/>
                          <a:cs typeface="Times New Roman"/>
                        </a:rPr>
                        <a:t> </a:t>
                      </a:r>
                      <a:r>
                        <a:rPr sz="1200" spc="-10" dirty="0">
                          <a:latin typeface="Times New Roman"/>
                          <a:cs typeface="Times New Roman"/>
                        </a:rPr>
                        <a:t>(%)</a:t>
                      </a:r>
                      <a:endParaRPr sz="1200">
                        <a:latin typeface="Times New Roman"/>
                        <a:cs typeface="Times New Roman"/>
                      </a:endParaRPr>
                    </a:p>
                  </a:txBody>
                  <a:tcPr marL="0" marR="0" marT="0" marB="0">
                    <a:lnL w="6476">
                      <a:solidFill>
                        <a:srgbClr val="000000"/>
                      </a:solidFill>
                      <a:prstDash val="solid"/>
                    </a:lnL>
                    <a:lnB w="6476">
                      <a:solidFill>
                        <a:srgbClr val="000000"/>
                      </a:solidFill>
                      <a:prstDash val="solid"/>
                    </a:lnB>
                  </a:tcPr>
                </a:tc>
                <a:tc>
                  <a:txBody>
                    <a:bodyPr/>
                    <a:lstStyle/>
                    <a:p>
                      <a:pPr marR="180975" algn="ctr">
                        <a:lnSpc>
                          <a:spcPts val="935"/>
                        </a:lnSpc>
                      </a:pPr>
                      <a:r>
                        <a:rPr sz="1200" dirty="0">
                          <a:latin typeface="Times New Roman"/>
                          <a:cs typeface="Times New Roman"/>
                        </a:rPr>
                        <a:t>80</a:t>
                      </a:r>
                      <a:endParaRPr sz="1200">
                        <a:latin typeface="Times New Roman"/>
                        <a:cs typeface="Times New Roman"/>
                      </a:endParaRPr>
                    </a:p>
                  </a:txBody>
                  <a:tcPr marL="0" marR="0" marT="0" marB="0">
                    <a:lnB w="6476">
                      <a:solidFill>
                        <a:srgbClr val="000000"/>
                      </a:solidFill>
                      <a:prstDash val="solid"/>
                    </a:lnB>
                  </a:tcPr>
                </a:tc>
                <a:tc gridSpan="2">
                  <a:txBody>
                    <a:bodyPr/>
                    <a:lstStyle/>
                    <a:p>
                      <a:pPr marL="445770">
                        <a:lnSpc>
                          <a:spcPts val="935"/>
                        </a:lnSpc>
                      </a:pPr>
                      <a:r>
                        <a:rPr sz="1200" dirty="0">
                          <a:latin typeface="Times New Roman"/>
                          <a:cs typeface="Times New Roman"/>
                        </a:rPr>
                        <a:t>80</a:t>
                      </a:r>
                      <a:endParaRPr sz="1200">
                        <a:latin typeface="Times New Roman"/>
                        <a:cs typeface="Times New Roman"/>
                      </a:endParaRPr>
                    </a:p>
                  </a:txBody>
                  <a:tcPr marL="0" marR="0" marT="0" marB="0">
                    <a:lnB w="6476">
                      <a:solidFill>
                        <a:srgbClr val="000000"/>
                      </a:solidFill>
                      <a:prstDash val="solid"/>
                    </a:lnB>
                  </a:tcPr>
                </a:tc>
                <a:tc hMerge="1">
                  <a:txBody>
                    <a:bodyPr/>
                    <a:lstStyle/>
                    <a:p>
                      <a:endParaRPr/>
                    </a:p>
                  </a:txBody>
                  <a:tcPr marL="0" marR="0" marT="0" marB="0"/>
                </a:tc>
                <a:tc>
                  <a:txBody>
                    <a:bodyPr/>
                    <a:lstStyle/>
                    <a:p>
                      <a:pPr marL="191135">
                        <a:lnSpc>
                          <a:spcPts val="935"/>
                        </a:lnSpc>
                      </a:pPr>
                      <a:r>
                        <a:rPr sz="1200" dirty="0">
                          <a:latin typeface="Arial"/>
                          <a:cs typeface="Arial"/>
                        </a:rPr>
                        <a:t>—</a:t>
                      </a:r>
                      <a:endParaRPr sz="1200">
                        <a:latin typeface="Arial"/>
                        <a:cs typeface="Arial"/>
                      </a:endParaRPr>
                    </a:p>
                  </a:txBody>
                  <a:tcPr marL="0" marR="0" marT="0" marB="0">
                    <a:lnB w="6476">
                      <a:solidFill>
                        <a:srgbClr val="000000"/>
                      </a:solidFill>
                      <a:prstDash val="solid"/>
                    </a:lnB>
                  </a:tcPr>
                </a:tc>
                <a:tc>
                  <a:txBody>
                    <a:bodyPr/>
                    <a:lstStyle/>
                    <a:p>
                      <a:pPr marL="38100" algn="ctr">
                        <a:lnSpc>
                          <a:spcPts val="935"/>
                        </a:lnSpc>
                      </a:pPr>
                      <a:r>
                        <a:rPr sz="1200" dirty="0">
                          <a:latin typeface="Arial"/>
                          <a:cs typeface="Arial"/>
                        </a:rPr>
                        <a:t>—</a:t>
                      </a:r>
                    </a:p>
                  </a:txBody>
                  <a:tcPr marL="0" marR="0" marT="0" marB="0">
                    <a:lnR w="6476">
                      <a:solidFill>
                        <a:srgbClr val="000000"/>
                      </a:solidFill>
                      <a:prstDash val="solid"/>
                    </a:lnR>
                    <a:lnB w="6476">
                      <a:solidFill>
                        <a:srgbClr val="000000"/>
                      </a:solidFill>
                      <a:prstDash val="solid"/>
                    </a:lnB>
                  </a:tcPr>
                </a:tc>
                <a:extLst>
                  <a:ext uri="{0D108BD9-81ED-4DB2-BD59-A6C34878D82A}">
                    <a16:rowId xmlns:a16="http://schemas.microsoft.com/office/drawing/2014/main" val="10007"/>
                  </a:ext>
                </a:extLst>
              </a:tr>
            </a:tbl>
          </a:graphicData>
        </a:graphic>
      </p:graphicFrame>
      <p:sp>
        <p:nvSpPr>
          <p:cNvPr id="6" name="object 4"/>
          <p:cNvSpPr txBox="1"/>
          <p:nvPr/>
        </p:nvSpPr>
        <p:spPr>
          <a:xfrm>
            <a:off x="405245" y="4018242"/>
            <a:ext cx="7803573" cy="307777"/>
          </a:xfrm>
          <a:prstGeom prst="rect">
            <a:avLst/>
          </a:prstGeom>
        </p:spPr>
        <p:txBody>
          <a:bodyPr vert="horz" wrap="square" lIns="0" tIns="0" rIns="0" bIns="0" rtlCol="0">
            <a:spAutoFit/>
          </a:bodyPr>
          <a:lstStyle/>
          <a:p>
            <a:pPr marL="12700">
              <a:lnSpc>
                <a:spcPct val="100000"/>
              </a:lnSpc>
            </a:pPr>
            <a:r>
              <a:rPr sz="1000" spc="-10" dirty="0">
                <a:latin typeface="Times New Roman"/>
                <a:cs typeface="Times New Roman"/>
              </a:rPr>
              <a:t>Data </a:t>
            </a:r>
            <a:r>
              <a:rPr sz="1000" spc="-5" dirty="0">
                <a:latin typeface="Times New Roman"/>
                <a:cs typeface="Times New Roman"/>
              </a:rPr>
              <a:t>expressed as mean </a:t>
            </a:r>
            <a:r>
              <a:rPr sz="1000" spc="35" dirty="0">
                <a:latin typeface="Lucida Sans"/>
                <a:cs typeface="Lucida Sans"/>
              </a:rPr>
              <a:t>± </a:t>
            </a:r>
            <a:r>
              <a:rPr sz="1000" spc="-5" dirty="0">
                <a:latin typeface="Times New Roman"/>
                <a:cs typeface="Times New Roman"/>
              </a:rPr>
              <a:t>SD or mean</a:t>
            </a:r>
            <a:r>
              <a:rPr sz="1000" spc="45" dirty="0">
                <a:latin typeface="Times New Roman"/>
                <a:cs typeface="Times New Roman"/>
              </a:rPr>
              <a:t> </a:t>
            </a:r>
            <a:r>
              <a:rPr sz="1000" spc="-5" dirty="0">
                <a:latin typeface="Times New Roman"/>
                <a:cs typeface="Times New Roman"/>
              </a:rPr>
              <a:t>percentage.</a:t>
            </a:r>
            <a:endParaRPr sz="1000" dirty="0">
              <a:latin typeface="Times New Roman"/>
              <a:cs typeface="Times New Roman"/>
            </a:endParaRPr>
          </a:p>
          <a:p>
            <a:pPr marL="12700">
              <a:lnSpc>
                <a:spcPct val="100000"/>
              </a:lnSpc>
              <a:spcBef>
                <a:spcPts val="35"/>
              </a:spcBef>
            </a:pPr>
            <a:r>
              <a:rPr sz="1000" spc="-5" dirty="0">
                <a:latin typeface="Times New Roman"/>
                <a:cs typeface="Times New Roman"/>
              </a:rPr>
              <a:t>No signiﬁcant </a:t>
            </a:r>
            <a:r>
              <a:rPr sz="1000" spc="-10" dirty="0">
                <a:latin typeface="Times New Roman"/>
                <a:cs typeface="Times New Roman"/>
              </a:rPr>
              <a:t>(</a:t>
            </a:r>
            <a:r>
              <a:rPr sz="1000" spc="-10" dirty="0">
                <a:latin typeface="Gill Sans MT"/>
                <a:cs typeface="Gill Sans MT"/>
              </a:rPr>
              <a:t>p </a:t>
            </a:r>
            <a:r>
              <a:rPr sz="1000" spc="35" dirty="0">
                <a:latin typeface="Lucida Sans"/>
                <a:cs typeface="Lucida Sans"/>
              </a:rPr>
              <a:t>&gt; </a:t>
            </a:r>
            <a:r>
              <a:rPr sz="1000" spc="-5" dirty="0">
                <a:latin typeface="Times New Roman"/>
                <a:cs typeface="Times New Roman"/>
              </a:rPr>
              <a:t>0.05) </a:t>
            </a:r>
            <a:r>
              <a:rPr sz="1000" spc="-10" dirty="0">
                <a:latin typeface="Times New Roman"/>
                <a:cs typeface="Times New Roman"/>
              </a:rPr>
              <a:t>difference </a:t>
            </a:r>
            <a:r>
              <a:rPr sz="1000" spc="-5" dirty="0">
                <a:latin typeface="Times New Roman"/>
                <a:cs typeface="Times New Roman"/>
              </a:rPr>
              <a:t>was found between the groups (Combat Gauze vs. </a:t>
            </a:r>
            <a:r>
              <a:rPr sz="1000" spc="-10" dirty="0">
                <a:latin typeface="Times New Roman"/>
                <a:cs typeface="Times New Roman"/>
              </a:rPr>
              <a:t>Evarrest) </a:t>
            </a:r>
            <a:r>
              <a:rPr sz="1000" spc="-5" dirty="0">
                <a:latin typeface="Times New Roman"/>
                <a:cs typeface="Times New Roman"/>
              </a:rPr>
              <a:t>in both vascular and hepatic injury  </a:t>
            </a:r>
            <a:r>
              <a:rPr sz="1000" spc="140" dirty="0">
                <a:latin typeface="Times New Roman"/>
                <a:cs typeface="Times New Roman"/>
              </a:rPr>
              <a:t> </a:t>
            </a:r>
            <a:r>
              <a:rPr sz="1000" spc="-5" dirty="0">
                <a:latin typeface="Times New Roman"/>
                <a:cs typeface="Times New Roman"/>
              </a:rPr>
              <a:t>models.</a:t>
            </a:r>
            <a:endParaRPr sz="1000" dirty="0">
              <a:latin typeface="Times New Roman"/>
              <a:cs typeface="Times New Roman"/>
            </a:endParaRPr>
          </a:p>
        </p:txBody>
      </p:sp>
      <p:cxnSp>
        <p:nvCxnSpPr>
          <p:cNvPr id="8" name="Straight Connector 7"/>
          <p:cNvCxnSpPr/>
          <p:nvPr/>
        </p:nvCxnSpPr>
        <p:spPr>
          <a:xfrm>
            <a:off x="3221182" y="2608118"/>
            <a:ext cx="176645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428" y="4611455"/>
            <a:ext cx="8212118"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Conclusion: The use of FP when compared to CG in established junctional hemorrhage and grade 5 liver injury models had equivalent outcomes regarding blood loss, mortality, and resuscitation requirements.</a:t>
            </a:r>
          </a:p>
        </p:txBody>
      </p:sp>
      <p:sp>
        <p:nvSpPr>
          <p:cNvPr id="9" name="TextBox 8"/>
          <p:cNvSpPr txBox="1"/>
          <p:nvPr/>
        </p:nvSpPr>
        <p:spPr>
          <a:xfrm>
            <a:off x="2959401" y="1663484"/>
            <a:ext cx="3090441" cy="369332"/>
          </a:xfrm>
          <a:prstGeom prst="rect">
            <a:avLst/>
          </a:prstGeom>
          <a:noFill/>
        </p:spPr>
        <p:txBody>
          <a:bodyPr wrap="square" rtlCol="0">
            <a:spAutoFit/>
          </a:bodyPr>
          <a:lstStyle/>
          <a:p>
            <a:r>
              <a:rPr lang="en-US" dirty="0"/>
              <a:t>EVARREST vs. Combat Gauze</a:t>
            </a:r>
          </a:p>
        </p:txBody>
      </p:sp>
    </p:spTree>
    <p:extLst>
      <p:ext uri="{BB962C8B-B14F-4D97-AF65-F5344CB8AC3E}">
        <p14:creationId xmlns:p14="http://schemas.microsoft.com/office/powerpoint/2010/main" val="7931105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2693</TotalTime>
  <Words>2003</Words>
  <Application>Microsoft Macintosh PowerPoint</Application>
  <PresentationFormat>On-screen Show (4:3)</PresentationFormat>
  <Paragraphs>455</Paragraphs>
  <Slides>26</Slides>
  <Notes>2</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48" baseType="lpstr">
      <vt:lpstr>SimSun</vt:lpstr>
      <vt:lpstr>AdvOT34fe1490.B</vt:lpstr>
      <vt:lpstr>AdvOT3a037357.I</vt:lpstr>
      <vt:lpstr>Arial</vt:lpstr>
      <vt:lpstr>Book Antiqua</vt:lpstr>
      <vt:lpstr>Calibri</vt:lpstr>
      <vt:lpstr>Calibri Light</vt:lpstr>
      <vt:lpstr>Georgia</vt:lpstr>
      <vt:lpstr>Gill Sans MT</vt:lpstr>
      <vt:lpstr>Lucida Grande</vt:lpstr>
      <vt:lpstr>Lucida Sans</vt:lpstr>
      <vt:lpstr>Lucida Sans Unicode</vt:lpstr>
      <vt:lpstr>Maiandra GD</vt:lpstr>
      <vt:lpstr>Perpetua Titling MT</vt:lpstr>
      <vt:lpstr>Symbol</vt:lpstr>
      <vt:lpstr>Times New Roman</vt:lpstr>
      <vt:lpstr>Trebuchet MS</vt:lpstr>
      <vt:lpstr>Verdana</vt:lpstr>
      <vt:lpstr>Office Theme</vt:lpstr>
      <vt:lpstr>Prism Project</vt:lpstr>
      <vt:lpstr>Prism 7</vt:lpstr>
      <vt:lpstr>Document</vt:lpstr>
      <vt:lpstr>Updates in Topical Hemostatic Agent Research </vt:lpstr>
      <vt:lpstr>Disclaimer  </vt:lpstr>
      <vt:lpstr>PowerPoint Presentation</vt:lpstr>
      <vt:lpstr>Classification of Topical Hemostatic Agents  </vt:lpstr>
      <vt:lpstr>Classification of Topical Hemostatic Agents  </vt:lpstr>
      <vt:lpstr> Early Preclinical Results</vt:lpstr>
      <vt:lpstr> Clinical Reports</vt:lpstr>
      <vt:lpstr>PowerPoint Presentation</vt:lpstr>
      <vt:lpstr>PowerPoint Presentation</vt:lpstr>
      <vt:lpstr>Classification of Topical Hemostatic Agents  </vt:lpstr>
      <vt:lpstr>Synthetic Sealant Chemical Reaction </vt:lpstr>
      <vt:lpstr>PowerPoint Presentation</vt:lpstr>
      <vt:lpstr>Current Research Goals  </vt:lpstr>
      <vt:lpstr>Ideal Hemostatic Agent for Treating Compressible Wounds in PFC  </vt:lpstr>
      <vt:lpstr>New Vascular Injury Model in Swine   </vt:lpstr>
      <vt:lpstr>PowerPoint Presentation</vt:lpstr>
      <vt:lpstr>      CoTCCC Recommended Hemostatic Devices</vt:lpstr>
      <vt:lpstr>Other Hemostatic agents </vt:lpstr>
      <vt:lpstr>Experimental Design of Pilot Study </vt:lpstr>
      <vt:lpstr>Results</vt:lpstr>
      <vt:lpstr>Conclusions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Walters</dc:creator>
  <cp:lastModifiedBy>Kimberly Martin</cp:lastModifiedBy>
  <cp:revision>303</cp:revision>
  <cp:lastPrinted>2018-11-30T18:41:00Z</cp:lastPrinted>
  <dcterms:created xsi:type="dcterms:W3CDTF">2013-11-20T18:41:00Z</dcterms:created>
  <dcterms:modified xsi:type="dcterms:W3CDTF">2019-06-24T05:17:50Z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