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 id="2147483684" r:id="rId2"/>
  </p:sldMasterIdLst>
  <p:notesMasterIdLst>
    <p:notesMasterId r:id="rId13"/>
  </p:notesMasterIdLst>
  <p:sldIdLst>
    <p:sldId id="256" r:id="rId3"/>
    <p:sldId id="343" r:id="rId4"/>
    <p:sldId id="344" r:id="rId5"/>
    <p:sldId id="342" r:id="rId6"/>
    <p:sldId id="351" r:id="rId7"/>
    <p:sldId id="352" r:id="rId8"/>
    <p:sldId id="354" r:id="rId9"/>
    <p:sldId id="328" r:id="rId10"/>
    <p:sldId id="353" r:id="rId11"/>
    <p:sldId id="285" r:id="rId12"/>
  </p:sldIdLst>
  <p:sldSz cx="9144000" cy="6858000" type="screen4x3"/>
  <p:notesSz cx="6889750" cy="10021888"/>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2160">
          <p15:clr>
            <a:srgbClr val="A4A3A4"/>
          </p15:clr>
        </p15:guide>
        <p15:guide id="3" orient="horz" pos="2160">
          <p15:clr>
            <a:srgbClr val="A4A3A4"/>
          </p15:clr>
        </p15:guide>
        <p15:guide id="4"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guide id="3" orient="horz" pos="3157">
          <p15:clr>
            <a:srgbClr val="A4A3A4"/>
          </p15:clr>
        </p15:guide>
        <p15:guide id="4" pos="217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99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סגנון ביניים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סגנון ביניים 2 - הדגשה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סגנון ביניים 2 - הדגשה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D7AC3CCA-C797-4891-BE02-D94E43425B78}" styleName="סגנון ביניים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013" autoAdjust="0"/>
    <p:restoredTop sz="94660"/>
  </p:normalViewPr>
  <p:slideViewPr>
    <p:cSldViewPr snapToGrid="0">
      <p:cViewPr>
        <p:scale>
          <a:sx n="80" d="100"/>
          <a:sy n="80" d="100"/>
        </p:scale>
        <p:origin x="-1494" y="780"/>
      </p:cViewPr>
      <p:guideLst>
        <p:guide orient="horz" pos="2880"/>
        <p:guide orient="horz" pos="2160"/>
        <p:guide pos="2160"/>
        <p:guide pos="2880"/>
      </p:guideLst>
    </p:cSldViewPr>
  </p:slideViewPr>
  <p:notesTextViewPr>
    <p:cViewPr>
      <p:scale>
        <a:sx n="1" d="1"/>
        <a:sy n="1" d="1"/>
      </p:scale>
      <p:origin x="0" y="0"/>
    </p:cViewPr>
  </p:notesTextViewPr>
  <p:sorterViewPr>
    <p:cViewPr>
      <p:scale>
        <a:sx n="90" d="100"/>
        <a:sy n="90" d="100"/>
      </p:scale>
      <p:origin x="0" y="0"/>
    </p:cViewPr>
  </p:sorterViewPr>
  <p:notesViewPr>
    <p:cSldViewPr snapToGrid="0">
      <p:cViewPr varScale="1">
        <p:scale>
          <a:sx n="64" d="100"/>
          <a:sy n="64" d="100"/>
        </p:scale>
        <p:origin x="-3173" y="-82"/>
      </p:cViewPr>
      <p:guideLst>
        <p:guide orient="horz" pos="2880"/>
        <p:guide orient="horz" pos="3157"/>
        <p:guide pos="2160"/>
        <p:guide pos="217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904192" y="0"/>
            <a:ext cx="2985558" cy="501094"/>
          </a:xfrm>
          <a:prstGeom prst="rect">
            <a:avLst/>
          </a:prstGeom>
        </p:spPr>
        <p:txBody>
          <a:bodyPr vert="horz" lIns="96634" tIns="48317" rIns="96634" bIns="48317" rtlCol="1"/>
          <a:lstStyle>
            <a:lvl1pPr algn="r">
              <a:defRPr sz="1300"/>
            </a:lvl1pPr>
          </a:lstStyle>
          <a:p>
            <a:endParaRPr lang="he-IL"/>
          </a:p>
        </p:txBody>
      </p:sp>
      <p:sp>
        <p:nvSpPr>
          <p:cNvPr id="3" name="מציין מיקום של תאריך 2"/>
          <p:cNvSpPr>
            <a:spLocks noGrp="1"/>
          </p:cNvSpPr>
          <p:nvPr>
            <p:ph type="dt" idx="1"/>
          </p:nvPr>
        </p:nvSpPr>
        <p:spPr>
          <a:xfrm>
            <a:off x="1596" y="0"/>
            <a:ext cx="2985558" cy="501094"/>
          </a:xfrm>
          <a:prstGeom prst="rect">
            <a:avLst/>
          </a:prstGeom>
        </p:spPr>
        <p:txBody>
          <a:bodyPr vert="horz" lIns="96634" tIns="48317" rIns="96634" bIns="48317" rtlCol="1"/>
          <a:lstStyle>
            <a:lvl1pPr algn="l">
              <a:defRPr sz="1300"/>
            </a:lvl1pPr>
          </a:lstStyle>
          <a:p>
            <a:fld id="{725DE36E-6964-4EA5-BD5D-0B3DF92CC38D}" type="datetimeFigureOut">
              <a:rPr lang="he-IL" smtClean="0"/>
              <a:t>כ"ה/סיון/תשפ"ב</a:t>
            </a:fld>
            <a:endParaRPr lang="he-IL"/>
          </a:p>
        </p:txBody>
      </p:sp>
      <p:sp>
        <p:nvSpPr>
          <p:cNvPr id="4" name="מציין מיקום של תמונת שקופית 3"/>
          <p:cNvSpPr>
            <a:spLocks noGrp="1" noRot="1" noChangeAspect="1"/>
          </p:cNvSpPr>
          <p:nvPr>
            <p:ph type="sldImg" idx="2"/>
          </p:nvPr>
        </p:nvSpPr>
        <p:spPr>
          <a:xfrm>
            <a:off x="939800" y="750888"/>
            <a:ext cx="5010150" cy="3759200"/>
          </a:xfrm>
          <a:prstGeom prst="rect">
            <a:avLst/>
          </a:prstGeom>
          <a:noFill/>
          <a:ln w="12700">
            <a:solidFill>
              <a:prstClr val="black"/>
            </a:solidFill>
          </a:ln>
        </p:spPr>
        <p:txBody>
          <a:bodyPr vert="horz" lIns="96634" tIns="48317" rIns="96634" bIns="48317" rtlCol="1" anchor="ctr"/>
          <a:lstStyle/>
          <a:p>
            <a:endParaRPr lang="he-IL"/>
          </a:p>
        </p:txBody>
      </p:sp>
      <p:sp>
        <p:nvSpPr>
          <p:cNvPr id="5" name="מציין מיקום של הערות 4"/>
          <p:cNvSpPr>
            <a:spLocks noGrp="1"/>
          </p:cNvSpPr>
          <p:nvPr>
            <p:ph type="body" sz="quarter" idx="3"/>
          </p:nvPr>
        </p:nvSpPr>
        <p:spPr>
          <a:xfrm>
            <a:off x="688975" y="4760397"/>
            <a:ext cx="5511800" cy="4509850"/>
          </a:xfrm>
          <a:prstGeom prst="rect">
            <a:avLst/>
          </a:prstGeom>
        </p:spPr>
        <p:txBody>
          <a:bodyPr vert="horz" lIns="96634" tIns="48317" rIns="96634" bIns="48317" rtlCol="1"/>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904192" y="9519054"/>
            <a:ext cx="2985558" cy="501094"/>
          </a:xfrm>
          <a:prstGeom prst="rect">
            <a:avLst/>
          </a:prstGeom>
        </p:spPr>
        <p:txBody>
          <a:bodyPr vert="horz" lIns="96634" tIns="48317" rIns="96634" bIns="48317" rtlCol="1" anchor="b"/>
          <a:lstStyle>
            <a:lvl1pPr algn="r">
              <a:defRPr sz="1300"/>
            </a:lvl1pPr>
          </a:lstStyle>
          <a:p>
            <a:endParaRPr lang="he-IL"/>
          </a:p>
        </p:txBody>
      </p:sp>
      <p:sp>
        <p:nvSpPr>
          <p:cNvPr id="7" name="מציין מיקום של מספר שקופית 6"/>
          <p:cNvSpPr>
            <a:spLocks noGrp="1"/>
          </p:cNvSpPr>
          <p:nvPr>
            <p:ph type="sldNum" sz="quarter" idx="5"/>
          </p:nvPr>
        </p:nvSpPr>
        <p:spPr>
          <a:xfrm>
            <a:off x="1596" y="9519054"/>
            <a:ext cx="2985558" cy="501094"/>
          </a:xfrm>
          <a:prstGeom prst="rect">
            <a:avLst/>
          </a:prstGeom>
        </p:spPr>
        <p:txBody>
          <a:bodyPr vert="horz" lIns="96634" tIns="48317" rIns="96634" bIns="48317" rtlCol="1" anchor="b"/>
          <a:lstStyle>
            <a:lvl1pPr algn="l">
              <a:defRPr sz="1300"/>
            </a:lvl1pPr>
          </a:lstStyle>
          <a:p>
            <a:fld id="{5D4482C4-F7C2-4E66-8347-31EE6D5D4EE8}" type="slidenum">
              <a:rPr lang="he-IL" smtClean="0"/>
              <a:t>‹#›</a:t>
            </a:fld>
            <a:endParaRPr lang="he-IL"/>
          </a:p>
        </p:txBody>
      </p:sp>
    </p:spTree>
    <p:extLst>
      <p:ext uri="{BB962C8B-B14F-4D97-AF65-F5344CB8AC3E}">
        <p14:creationId xmlns:p14="http://schemas.microsoft.com/office/powerpoint/2010/main" val="152269736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939800" y="750888"/>
            <a:ext cx="5010150" cy="3759200"/>
          </a:xfrm>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5D4482C4-F7C2-4E66-8347-31EE6D5D4EE8}" type="slidenum">
              <a:rPr lang="he-IL" smtClean="0"/>
              <a:t>1</a:t>
            </a:fld>
            <a:endParaRPr lang="he-IL"/>
          </a:p>
        </p:txBody>
      </p:sp>
    </p:spTree>
    <p:extLst>
      <p:ext uri="{BB962C8B-B14F-4D97-AF65-F5344CB8AC3E}">
        <p14:creationId xmlns:p14="http://schemas.microsoft.com/office/powerpoint/2010/main" val="2929654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smtClean="0"/>
              <a:t>אנשים</a:t>
            </a:r>
            <a:r>
              <a:rPr lang="he-IL" baseline="0" dirty="0" smtClean="0"/>
              <a:t> רבים שואלים אותי האם מד"א הוא מלכ"ר, עמותה או גוף ממשלתי אחר.</a:t>
            </a:r>
          </a:p>
          <a:p>
            <a:endParaRPr lang="he-IL" baseline="0" dirty="0" smtClean="0"/>
          </a:p>
          <a:p>
            <a:r>
              <a:rPr lang="he-IL" baseline="0" dirty="0" smtClean="0"/>
              <a:t>למעשה, מגן דוד אדום היא אגודה סטטוטורית, שהוקמה על פי חוק מד"א בשנת 1950. למעשה, מד"א פועל כבר משנת 1930, ולאחר הקמת המדינה הכירה בו הכנסת בחוק, והטילה עליו 3 תפקידים:</a:t>
            </a:r>
          </a:p>
          <a:p>
            <a:pPr marL="241584" indent="-241584">
              <a:buFont typeface="+mj-lt"/>
              <a:buAutoNum type="arabicPeriod"/>
            </a:pPr>
            <a:r>
              <a:rPr lang="he-IL" baseline="0" dirty="0" smtClean="0"/>
              <a:t>לקיים שירותי עזרה ראשונה לטובת כלל התושבים – הלכה למעשה הטילה המדינה על מגן דוד אדום להיות ארגון רפואת החירום הלאומי, וכפי שתראו בהמשך, יש לכך יתרונות רבים, בעיקר כשמדובר על אירועי חירום או בזמן מלחמה.</a:t>
            </a:r>
          </a:p>
          <a:p>
            <a:pPr marL="241584" indent="-241584">
              <a:buFont typeface="+mj-lt"/>
              <a:buAutoNum type="arabicPeriod"/>
            </a:pPr>
            <a:r>
              <a:rPr lang="he-IL" baseline="0" dirty="0" smtClean="0"/>
              <a:t>לקיים שירותי אגירת דם ופלסמה לטובת כלל התושבים – כלומר, להיות שירותים הדם הלאומיים. כיום 100% ממנות הדם הנאספות במדינת ישראל מותרמות, נבדקות ומסופקות לבתי החולים ולצה"ל על ידי מגן דוד אדום. החיבור בין שירותי רפואת החירום לשירותי הדם אינו נפוץ ברחבי העולם, אולם אנחנו רואים בו יתרון. בעת אירוע חירום, המידע שמתקבל בנוגע לכמות הנפגעים המפונים ומצבם, מועבר באופן שוטף לבנק הדם, המספק את מנות הדם הנדרשות לבתי החולים השונים. כך, מתקצר הזמן עד שהמטופל מקבל את מנות הדם שעשויות להציל את חייו.</a:t>
            </a:r>
          </a:p>
          <a:p>
            <a:pPr marL="241584" indent="-241584">
              <a:buFont typeface="+mj-lt"/>
              <a:buAutoNum type="arabicPeriod"/>
            </a:pPr>
            <a:r>
              <a:rPr lang="he-IL" baseline="0" dirty="0" smtClean="0"/>
              <a:t>להיערך לאסון המוני – כלומר, להיות חלק ממערך החירום הלאומי ולפעול ביחד משטרת ישראל במענה לאירועי לחירום</a:t>
            </a:r>
          </a:p>
          <a:p>
            <a:pPr marL="241584" indent="-241584">
              <a:buFont typeface="+mj-lt"/>
              <a:buAutoNum type="arabicPeriod"/>
            </a:pPr>
            <a:r>
              <a:rPr lang="he-IL" baseline="0" dirty="0" smtClean="0"/>
              <a:t>להיות האגודה הלאומית הישראלית בצלב האדום הבינלאומי ולהיות שירות עזר רפואי לצה"ל בשעת מלחמה. מכאן שמד"א הוא אגודת הצלב האדום במדינת ישראל, ויש לו תפקידים שנועדו לאגודות צלב אדום, כמו סיוע לצבא, סיוע הומניטארי בשעת חירום והקלה על סבל אנושי באשר הוא.</a:t>
            </a:r>
          </a:p>
          <a:p>
            <a:endParaRPr lang="he-IL" baseline="0" dirty="0" smtClean="0"/>
          </a:p>
          <a:p>
            <a:r>
              <a:rPr lang="he-IL" baseline="0" dirty="0" smtClean="0"/>
              <a:t>מהמטרות המוגדרות בחוק ניתן לראות כי המדינה רואה במגן דוד אדום ארגון לאומי. גם אנחנו רואים בעצמנו ארגון המייצג את המדינה וערכיה, במיוחד בעת שיגור משלחות הסיוע לחו"ל כמענה לאסון. יחד עם זאת, מגן דוד אדום הוא לא ארגון ממשלתי, ולמרות שהוא מבוקר על ידי מבקר המדינה ופעילותו מפוקחת על ידי משרד הבריאות, הוא אינו מופיע בספר התקציב והכספים המתקבלים מהמדינה הם עבור קניית שירותים בלבד. </a:t>
            </a:r>
          </a:p>
        </p:txBody>
      </p:sp>
      <p:sp>
        <p:nvSpPr>
          <p:cNvPr id="4" name="מציין מיקום של מספר שקופית 3"/>
          <p:cNvSpPr>
            <a:spLocks noGrp="1"/>
          </p:cNvSpPr>
          <p:nvPr>
            <p:ph type="sldNum" sz="quarter" idx="10"/>
          </p:nvPr>
        </p:nvSpPr>
        <p:spPr/>
        <p:txBody>
          <a:bodyPr/>
          <a:lstStyle/>
          <a:p>
            <a:fld id="{53C78A20-323C-4E21-8714-78584F5BF1E5}" type="slidenum">
              <a:rPr lang="he-IL" smtClean="0">
                <a:solidFill>
                  <a:prstClr val="black"/>
                </a:solidFill>
              </a:rPr>
              <a:pPr/>
              <a:t>2</a:t>
            </a:fld>
            <a:endParaRPr lang="he-IL">
              <a:solidFill>
                <a:prstClr val="black"/>
              </a:solidFill>
            </a:endParaRPr>
          </a:p>
        </p:txBody>
      </p:sp>
    </p:spTree>
    <p:extLst>
      <p:ext uri="{BB962C8B-B14F-4D97-AF65-F5344CB8AC3E}">
        <p14:creationId xmlns:p14="http://schemas.microsoft.com/office/powerpoint/2010/main" val="1602929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4"/>
            <a:ext cx="7772400" cy="2387600"/>
          </a:xfrm>
        </p:spPr>
        <p:txBody>
          <a:bodyPr anchor="b"/>
          <a:lstStyle>
            <a:lvl1pPr algn="ctr">
              <a:defRPr sz="450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090BF5F3-E8B2-46B5-AADA-B91372F33730}" type="datetimeFigureOut">
              <a:rPr lang="he-IL" smtClean="0"/>
              <a:t>כ"ה/סיון/תשפ"ב</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87B11466-1950-4B95-AF7F-FC08716E556E}" type="slidenum">
              <a:rPr lang="he-IL" smtClean="0"/>
              <a:t>‹#›</a:t>
            </a:fld>
            <a:endParaRPr lang="he-IL"/>
          </a:p>
        </p:txBody>
      </p:sp>
    </p:spTree>
    <p:extLst>
      <p:ext uri="{BB962C8B-B14F-4D97-AF65-F5344CB8AC3E}">
        <p14:creationId xmlns:p14="http://schemas.microsoft.com/office/powerpoint/2010/main" val="2699982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090BF5F3-E8B2-46B5-AADA-B91372F33730}" type="datetimeFigureOut">
              <a:rPr lang="he-IL" smtClean="0"/>
              <a:t>כ"ה/סיון/תשפ"ב</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87B11466-1950-4B95-AF7F-FC08716E556E}" type="slidenum">
              <a:rPr lang="he-IL" smtClean="0"/>
              <a:t>‹#›</a:t>
            </a:fld>
            <a:endParaRPr lang="he-IL"/>
          </a:p>
        </p:txBody>
      </p:sp>
    </p:spTree>
    <p:extLst>
      <p:ext uri="{BB962C8B-B14F-4D97-AF65-F5344CB8AC3E}">
        <p14:creationId xmlns:p14="http://schemas.microsoft.com/office/powerpoint/2010/main" val="1689958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6"/>
            <a:ext cx="1971675" cy="5811838"/>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628651" y="365126"/>
            <a:ext cx="5800725"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090BF5F3-E8B2-46B5-AADA-B91372F33730}" type="datetimeFigureOut">
              <a:rPr lang="he-IL" smtClean="0"/>
              <a:t>כ"ה/סיון/תשפ"ב</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87B11466-1950-4B95-AF7F-FC08716E556E}" type="slidenum">
              <a:rPr lang="he-IL" smtClean="0"/>
              <a:t>‹#›</a:t>
            </a:fld>
            <a:endParaRPr lang="he-IL"/>
          </a:p>
        </p:txBody>
      </p:sp>
    </p:spTree>
    <p:extLst>
      <p:ext uri="{BB962C8B-B14F-4D97-AF65-F5344CB8AC3E}">
        <p14:creationId xmlns:p14="http://schemas.microsoft.com/office/powerpoint/2010/main" val="17726237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pPr>
              <a:defRPr/>
            </a:pPr>
            <a:r>
              <a:rPr lang="en-US" smtClean="0">
                <a:solidFill>
                  <a:prstClr val="black">
                    <a:tint val="75000"/>
                  </a:prstClr>
                </a:solidFill>
              </a:rPr>
              <a:t>Shinar</a:t>
            </a:r>
            <a:endParaRPr lang="en-US">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pPr>
              <a:defRPr/>
            </a:pPr>
            <a:endParaRPr lang="en-US">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pPr>
              <a:defRPr/>
            </a:pPr>
            <a:fld id="{106E5FB4-DBC0-4FD3-9D04-6529211D48E1}" type="slidenum">
              <a:rPr lang="he-IL"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010159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pPr>
              <a:defRPr/>
            </a:pPr>
            <a:r>
              <a:rPr lang="en-US" smtClean="0">
                <a:solidFill>
                  <a:prstClr val="black">
                    <a:tint val="75000"/>
                  </a:prstClr>
                </a:solidFill>
              </a:rPr>
              <a:t>Shinar</a:t>
            </a:r>
            <a:endParaRPr lang="en-US">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pPr>
              <a:defRPr/>
            </a:pPr>
            <a:endParaRPr lang="en-US">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pPr>
              <a:defRPr/>
            </a:pPr>
            <a:fld id="{94E957D6-9B05-4985-B918-33278C395BC8}" type="slidenum">
              <a:rPr lang="he-IL"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768761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pPr>
              <a:defRPr/>
            </a:pPr>
            <a:r>
              <a:rPr lang="en-US" smtClean="0">
                <a:solidFill>
                  <a:prstClr val="black">
                    <a:tint val="75000"/>
                  </a:prstClr>
                </a:solidFill>
              </a:rPr>
              <a:t>Shinar</a:t>
            </a:r>
            <a:endParaRPr lang="en-US">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pPr>
              <a:defRPr/>
            </a:pPr>
            <a:endParaRPr lang="en-US">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pPr>
              <a:defRPr/>
            </a:pPr>
            <a:fld id="{54216704-CFBD-4F34-813B-46E246FFA936}" type="slidenum">
              <a:rPr lang="he-IL"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193016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pPr>
              <a:defRPr/>
            </a:pPr>
            <a:r>
              <a:rPr lang="en-US" smtClean="0">
                <a:solidFill>
                  <a:prstClr val="black">
                    <a:tint val="75000"/>
                  </a:prstClr>
                </a:solidFill>
              </a:rPr>
              <a:t>Shinar</a:t>
            </a:r>
            <a:endParaRPr lang="en-US">
              <a:solidFill>
                <a:prstClr val="black">
                  <a:tint val="75000"/>
                </a:prstClr>
              </a:solidFill>
            </a:endParaRPr>
          </a:p>
        </p:txBody>
      </p:sp>
      <p:sp>
        <p:nvSpPr>
          <p:cNvPr id="6" name="מציין מיקום של כותרת תחתונה 5"/>
          <p:cNvSpPr>
            <a:spLocks noGrp="1"/>
          </p:cNvSpPr>
          <p:nvPr>
            <p:ph type="ftr" sz="quarter" idx="11"/>
          </p:nvPr>
        </p:nvSpPr>
        <p:spPr/>
        <p:txBody>
          <a:bodyPr/>
          <a:lstStyle/>
          <a:p>
            <a:pPr>
              <a:defRPr/>
            </a:pPr>
            <a:endParaRPr lang="en-US">
              <a:solidFill>
                <a:prstClr val="black">
                  <a:tint val="75000"/>
                </a:prstClr>
              </a:solidFill>
            </a:endParaRPr>
          </a:p>
        </p:txBody>
      </p:sp>
      <p:sp>
        <p:nvSpPr>
          <p:cNvPr id="7" name="מציין מיקום של מספר שקופית 6"/>
          <p:cNvSpPr>
            <a:spLocks noGrp="1"/>
          </p:cNvSpPr>
          <p:nvPr>
            <p:ph type="sldNum" sz="quarter" idx="12"/>
          </p:nvPr>
        </p:nvSpPr>
        <p:spPr/>
        <p:txBody>
          <a:bodyPr/>
          <a:lstStyle/>
          <a:p>
            <a:pPr>
              <a:defRPr/>
            </a:pPr>
            <a:fld id="{809B183D-4D1F-4196-A5A0-D7187DB9A7DB}" type="slidenum">
              <a:rPr lang="he-IL"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894882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pPr>
              <a:defRPr/>
            </a:pPr>
            <a:r>
              <a:rPr lang="en-US" smtClean="0">
                <a:solidFill>
                  <a:prstClr val="black">
                    <a:tint val="75000"/>
                  </a:prstClr>
                </a:solidFill>
              </a:rPr>
              <a:t>Shinar</a:t>
            </a:r>
            <a:endParaRPr lang="en-US">
              <a:solidFill>
                <a:prstClr val="black">
                  <a:tint val="75000"/>
                </a:prstClr>
              </a:solidFill>
            </a:endParaRPr>
          </a:p>
        </p:txBody>
      </p:sp>
      <p:sp>
        <p:nvSpPr>
          <p:cNvPr id="8" name="מציין מיקום של כותרת תחתונה 7"/>
          <p:cNvSpPr>
            <a:spLocks noGrp="1"/>
          </p:cNvSpPr>
          <p:nvPr>
            <p:ph type="ftr" sz="quarter" idx="11"/>
          </p:nvPr>
        </p:nvSpPr>
        <p:spPr/>
        <p:txBody>
          <a:bodyPr/>
          <a:lstStyle/>
          <a:p>
            <a:pPr>
              <a:defRPr/>
            </a:pPr>
            <a:endParaRPr lang="en-US">
              <a:solidFill>
                <a:prstClr val="black">
                  <a:tint val="75000"/>
                </a:prstClr>
              </a:solidFill>
            </a:endParaRPr>
          </a:p>
        </p:txBody>
      </p:sp>
      <p:sp>
        <p:nvSpPr>
          <p:cNvPr id="9" name="מציין מיקום של מספר שקופית 8"/>
          <p:cNvSpPr>
            <a:spLocks noGrp="1"/>
          </p:cNvSpPr>
          <p:nvPr>
            <p:ph type="sldNum" sz="quarter" idx="12"/>
          </p:nvPr>
        </p:nvSpPr>
        <p:spPr/>
        <p:txBody>
          <a:bodyPr/>
          <a:lstStyle/>
          <a:p>
            <a:pPr>
              <a:defRPr/>
            </a:pPr>
            <a:fld id="{5F847262-3941-43BC-BC08-8A3B2E448C01}" type="slidenum">
              <a:rPr lang="he-IL"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809173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pPr>
              <a:defRPr/>
            </a:pPr>
            <a:r>
              <a:rPr lang="en-US" smtClean="0">
                <a:solidFill>
                  <a:prstClr val="black">
                    <a:tint val="75000"/>
                  </a:prstClr>
                </a:solidFill>
              </a:rPr>
              <a:t>Shinar</a:t>
            </a:r>
            <a:endParaRPr lang="en-US">
              <a:solidFill>
                <a:prstClr val="black">
                  <a:tint val="75000"/>
                </a:prstClr>
              </a:solidFill>
            </a:endParaRPr>
          </a:p>
        </p:txBody>
      </p:sp>
      <p:sp>
        <p:nvSpPr>
          <p:cNvPr id="4" name="מציין מיקום של כותרת תחתונה 3"/>
          <p:cNvSpPr>
            <a:spLocks noGrp="1"/>
          </p:cNvSpPr>
          <p:nvPr>
            <p:ph type="ftr" sz="quarter" idx="11"/>
          </p:nvPr>
        </p:nvSpPr>
        <p:spPr/>
        <p:txBody>
          <a:bodyPr/>
          <a:lstStyle/>
          <a:p>
            <a:pPr>
              <a:defRPr/>
            </a:pPr>
            <a:endParaRPr lang="en-US">
              <a:solidFill>
                <a:prstClr val="black">
                  <a:tint val="75000"/>
                </a:prstClr>
              </a:solidFill>
            </a:endParaRPr>
          </a:p>
        </p:txBody>
      </p:sp>
      <p:sp>
        <p:nvSpPr>
          <p:cNvPr id="5" name="מציין מיקום של מספר שקופית 4"/>
          <p:cNvSpPr>
            <a:spLocks noGrp="1"/>
          </p:cNvSpPr>
          <p:nvPr>
            <p:ph type="sldNum" sz="quarter" idx="12"/>
          </p:nvPr>
        </p:nvSpPr>
        <p:spPr/>
        <p:txBody>
          <a:bodyPr/>
          <a:lstStyle/>
          <a:p>
            <a:pPr>
              <a:defRPr/>
            </a:pPr>
            <a:fld id="{AB5FE8B9-4E16-482B-96F0-32C80AD60985}" type="slidenum">
              <a:rPr lang="he-IL"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30951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pPr>
              <a:defRPr/>
            </a:pPr>
            <a:r>
              <a:rPr lang="en-US" smtClean="0">
                <a:solidFill>
                  <a:prstClr val="black">
                    <a:tint val="75000"/>
                  </a:prstClr>
                </a:solidFill>
              </a:rPr>
              <a:t>Shinar</a:t>
            </a:r>
            <a:endParaRPr lang="en-US">
              <a:solidFill>
                <a:prstClr val="black">
                  <a:tint val="75000"/>
                </a:prstClr>
              </a:solidFill>
            </a:endParaRPr>
          </a:p>
        </p:txBody>
      </p:sp>
      <p:sp>
        <p:nvSpPr>
          <p:cNvPr id="3" name="מציין מיקום של כותרת תחתונה 2"/>
          <p:cNvSpPr>
            <a:spLocks noGrp="1"/>
          </p:cNvSpPr>
          <p:nvPr>
            <p:ph type="ftr" sz="quarter" idx="11"/>
          </p:nvPr>
        </p:nvSpPr>
        <p:spPr/>
        <p:txBody>
          <a:bodyPr/>
          <a:lstStyle/>
          <a:p>
            <a:pPr>
              <a:defRPr/>
            </a:pPr>
            <a:endParaRPr lang="en-US">
              <a:solidFill>
                <a:prstClr val="black">
                  <a:tint val="75000"/>
                </a:prstClr>
              </a:solidFill>
            </a:endParaRPr>
          </a:p>
        </p:txBody>
      </p:sp>
      <p:sp>
        <p:nvSpPr>
          <p:cNvPr id="4" name="מציין מיקום של מספר שקופית 3"/>
          <p:cNvSpPr>
            <a:spLocks noGrp="1"/>
          </p:cNvSpPr>
          <p:nvPr>
            <p:ph type="sldNum" sz="quarter" idx="12"/>
          </p:nvPr>
        </p:nvSpPr>
        <p:spPr/>
        <p:txBody>
          <a:bodyPr/>
          <a:lstStyle/>
          <a:p>
            <a:pPr>
              <a:defRPr/>
            </a:pPr>
            <a:fld id="{411E74CA-31AB-4AC4-935B-35E3D688ECB4}" type="slidenum">
              <a:rPr lang="he-IL"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007214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pPr>
              <a:defRPr/>
            </a:pPr>
            <a:r>
              <a:rPr lang="en-US" smtClean="0">
                <a:solidFill>
                  <a:prstClr val="black">
                    <a:tint val="75000"/>
                  </a:prstClr>
                </a:solidFill>
              </a:rPr>
              <a:t>Shinar</a:t>
            </a:r>
            <a:endParaRPr lang="en-US">
              <a:solidFill>
                <a:prstClr val="black">
                  <a:tint val="75000"/>
                </a:prstClr>
              </a:solidFill>
            </a:endParaRPr>
          </a:p>
        </p:txBody>
      </p:sp>
      <p:sp>
        <p:nvSpPr>
          <p:cNvPr id="6" name="מציין מיקום של כותרת תחתונה 5"/>
          <p:cNvSpPr>
            <a:spLocks noGrp="1"/>
          </p:cNvSpPr>
          <p:nvPr>
            <p:ph type="ftr" sz="quarter" idx="11"/>
          </p:nvPr>
        </p:nvSpPr>
        <p:spPr/>
        <p:txBody>
          <a:bodyPr/>
          <a:lstStyle/>
          <a:p>
            <a:pPr>
              <a:defRPr/>
            </a:pPr>
            <a:endParaRPr lang="en-US">
              <a:solidFill>
                <a:prstClr val="black">
                  <a:tint val="75000"/>
                </a:prstClr>
              </a:solidFill>
            </a:endParaRPr>
          </a:p>
        </p:txBody>
      </p:sp>
      <p:sp>
        <p:nvSpPr>
          <p:cNvPr id="7" name="מציין מיקום של מספר שקופית 6"/>
          <p:cNvSpPr>
            <a:spLocks noGrp="1"/>
          </p:cNvSpPr>
          <p:nvPr>
            <p:ph type="sldNum" sz="quarter" idx="12"/>
          </p:nvPr>
        </p:nvSpPr>
        <p:spPr/>
        <p:txBody>
          <a:bodyPr/>
          <a:lstStyle/>
          <a:p>
            <a:pPr>
              <a:defRPr/>
            </a:pPr>
            <a:fld id="{6B873927-679D-4E41-B418-54D4BD07E8BB}" type="slidenum">
              <a:rPr lang="he-IL"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8981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090BF5F3-E8B2-46B5-AADA-B91372F33730}" type="datetimeFigureOut">
              <a:rPr lang="he-IL" smtClean="0"/>
              <a:t>כ"ה/סיון/תשפ"ב</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87B11466-1950-4B95-AF7F-FC08716E556E}" type="slidenum">
              <a:rPr lang="he-IL" smtClean="0"/>
              <a:t>‹#›</a:t>
            </a:fld>
            <a:endParaRPr lang="he-IL"/>
          </a:p>
        </p:txBody>
      </p:sp>
    </p:spTree>
    <p:extLst>
      <p:ext uri="{BB962C8B-B14F-4D97-AF65-F5344CB8AC3E}">
        <p14:creationId xmlns:p14="http://schemas.microsoft.com/office/powerpoint/2010/main" val="1371908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pPr>
              <a:defRPr/>
            </a:pPr>
            <a:r>
              <a:rPr lang="en-US" smtClean="0">
                <a:solidFill>
                  <a:prstClr val="black">
                    <a:tint val="75000"/>
                  </a:prstClr>
                </a:solidFill>
              </a:rPr>
              <a:t>Shinar</a:t>
            </a:r>
            <a:endParaRPr lang="en-US">
              <a:solidFill>
                <a:prstClr val="black">
                  <a:tint val="75000"/>
                </a:prstClr>
              </a:solidFill>
            </a:endParaRPr>
          </a:p>
        </p:txBody>
      </p:sp>
      <p:sp>
        <p:nvSpPr>
          <p:cNvPr id="6" name="מציין מיקום של כותרת תחתונה 5"/>
          <p:cNvSpPr>
            <a:spLocks noGrp="1"/>
          </p:cNvSpPr>
          <p:nvPr>
            <p:ph type="ftr" sz="quarter" idx="11"/>
          </p:nvPr>
        </p:nvSpPr>
        <p:spPr/>
        <p:txBody>
          <a:bodyPr/>
          <a:lstStyle/>
          <a:p>
            <a:pPr>
              <a:defRPr/>
            </a:pPr>
            <a:endParaRPr lang="en-US">
              <a:solidFill>
                <a:prstClr val="black">
                  <a:tint val="75000"/>
                </a:prstClr>
              </a:solidFill>
            </a:endParaRPr>
          </a:p>
        </p:txBody>
      </p:sp>
      <p:sp>
        <p:nvSpPr>
          <p:cNvPr id="7" name="מציין מיקום של מספר שקופית 6"/>
          <p:cNvSpPr>
            <a:spLocks noGrp="1"/>
          </p:cNvSpPr>
          <p:nvPr>
            <p:ph type="sldNum" sz="quarter" idx="12"/>
          </p:nvPr>
        </p:nvSpPr>
        <p:spPr/>
        <p:txBody>
          <a:bodyPr/>
          <a:lstStyle/>
          <a:p>
            <a:pPr>
              <a:defRPr/>
            </a:pPr>
            <a:fld id="{9493EB4F-7996-490E-A299-4923C59751F5}" type="slidenum">
              <a:rPr lang="he-IL"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612710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pPr>
              <a:defRPr/>
            </a:pPr>
            <a:r>
              <a:rPr lang="en-US" smtClean="0">
                <a:solidFill>
                  <a:prstClr val="black">
                    <a:tint val="75000"/>
                  </a:prstClr>
                </a:solidFill>
              </a:rPr>
              <a:t>Shinar</a:t>
            </a:r>
            <a:endParaRPr lang="en-US">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pPr>
              <a:defRPr/>
            </a:pPr>
            <a:endParaRPr lang="en-US">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pPr>
              <a:defRPr/>
            </a:pPr>
            <a:fld id="{A9CD9F52-A664-4DEB-A9AF-62E1835C52EA}" type="slidenum">
              <a:rPr lang="he-IL"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899477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pPr>
              <a:defRPr/>
            </a:pPr>
            <a:r>
              <a:rPr lang="en-US" smtClean="0">
                <a:solidFill>
                  <a:prstClr val="black">
                    <a:tint val="75000"/>
                  </a:prstClr>
                </a:solidFill>
              </a:rPr>
              <a:t>Shinar</a:t>
            </a:r>
            <a:endParaRPr lang="en-US">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pPr>
              <a:defRPr/>
            </a:pPr>
            <a:endParaRPr lang="en-US">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pPr>
              <a:defRPr/>
            </a:pPr>
            <a:fld id="{81B55A24-F474-44C2-AC44-D2C2905034AE}" type="slidenum">
              <a:rPr lang="he-IL"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745494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כותרת, טקסט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685800" y="609600"/>
            <a:ext cx="7772400" cy="1143000"/>
          </a:xfrm>
        </p:spPr>
        <p:txBody>
          <a:bodyPr/>
          <a:lstStyle/>
          <a:p>
            <a:r>
              <a:rPr lang="he-IL" smtClean="0"/>
              <a:t>לחץ כדי לערוך סגנון כותרת של תבנית בסיס</a:t>
            </a:r>
            <a:endParaRPr lang="en-US"/>
          </a:p>
        </p:txBody>
      </p:sp>
      <p:sp>
        <p:nvSpPr>
          <p:cNvPr id="3" name="מציין מיקום טקסט 2"/>
          <p:cNvSpPr>
            <a:spLocks noGrp="1"/>
          </p:cNvSpPr>
          <p:nvPr>
            <p:ph type="body" sz="half" idx="1"/>
          </p:nvPr>
        </p:nvSpPr>
        <p:spPr>
          <a:xfrm>
            <a:off x="685800" y="1981200"/>
            <a:ext cx="3810000" cy="4114800"/>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מציין מיקום תוכן 3"/>
          <p:cNvSpPr>
            <a:spLocks noGrp="1"/>
          </p:cNvSpPr>
          <p:nvPr>
            <p:ph sz="half" idx="2"/>
          </p:nvPr>
        </p:nvSpPr>
        <p:spPr>
          <a:xfrm>
            <a:off x="4648200" y="1981200"/>
            <a:ext cx="3810000" cy="4114800"/>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solidFill>
                  <a:prstClr val="black">
                    <a:tint val="75000"/>
                  </a:prstClr>
                </a:solidFill>
              </a:rPr>
              <a:t>Shinar</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A6F535-2FF7-4BE3-BA2A-47A802476E12}" type="slidenum">
              <a:rPr lang="he-IL">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209445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67F5F3A-58C0-402C-AE2B-E950537E220E}" type="slidenum">
              <a:rPr lang="he-IL">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69907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623889" y="1709740"/>
            <a:ext cx="7886700" cy="2852737"/>
          </a:xfrm>
        </p:spPr>
        <p:txBody>
          <a:bodyPr anchor="b"/>
          <a:lstStyle>
            <a:lvl1pPr>
              <a:defRPr sz="4500"/>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23889" y="4589465"/>
            <a:ext cx="7886700" cy="150018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090BF5F3-E8B2-46B5-AADA-B91372F33730}" type="datetimeFigureOut">
              <a:rPr lang="he-IL" smtClean="0"/>
              <a:t>כ"ה/סיון/תשפ"ב</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87B11466-1950-4B95-AF7F-FC08716E556E}" type="slidenum">
              <a:rPr lang="he-IL" smtClean="0"/>
              <a:t>‹#›</a:t>
            </a:fld>
            <a:endParaRPr lang="he-IL"/>
          </a:p>
        </p:txBody>
      </p:sp>
    </p:spTree>
    <p:extLst>
      <p:ext uri="{BB962C8B-B14F-4D97-AF65-F5344CB8AC3E}">
        <p14:creationId xmlns:p14="http://schemas.microsoft.com/office/powerpoint/2010/main" val="3012326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628651" y="1825625"/>
            <a:ext cx="38862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4629151" y="1825625"/>
            <a:ext cx="38862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090BF5F3-E8B2-46B5-AADA-B91372F33730}" type="datetimeFigureOut">
              <a:rPr lang="he-IL" smtClean="0"/>
              <a:t>כ"ה/סיון/תשפ"ב</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87B11466-1950-4B95-AF7F-FC08716E556E}" type="slidenum">
              <a:rPr lang="he-IL" smtClean="0"/>
              <a:t>‹#›</a:t>
            </a:fld>
            <a:endParaRPr lang="he-IL"/>
          </a:p>
        </p:txBody>
      </p:sp>
    </p:spTree>
    <p:extLst>
      <p:ext uri="{BB962C8B-B14F-4D97-AF65-F5344CB8AC3E}">
        <p14:creationId xmlns:p14="http://schemas.microsoft.com/office/powerpoint/2010/main" val="456844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629842" y="365127"/>
            <a:ext cx="7886700" cy="1325563"/>
          </a:xfrm>
        </p:spPr>
        <p:txBody>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29842" y="1681164"/>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629842" y="2505075"/>
            <a:ext cx="3868340"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4629151" y="1681164"/>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4629151" y="2505075"/>
            <a:ext cx="3887391"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090BF5F3-E8B2-46B5-AADA-B91372F33730}" type="datetimeFigureOut">
              <a:rPr lang="he-IL" smtClean="0"/>
              <a:t>כ"ה/סיון/תשפ"ב</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87B11466-1950-4B95-AF7F-FC08716E556E}" type="slidenum">
              <a:rPr lang="he-IL" smtClean="0"/>
              <a:t>‹#›</a:t>
            </a:fld>
            <a:endParaRPr lang="he-IL"/>
          </a:p>
        </p:txBody>
      </p:sp>
    </p:spTree>
    <p:extLst>
      <p:ext uri="{BB962C8B-B14F-4D97-AF65-F5344CB8AC3E}">
        <p14:creationId xmlns:p14="http://schemas.microsoft.com/office/powerpoint/2010/main" val="3046931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090BF5F3-E8B2-46B5-AADA-B91372F33730}" type="datetimeFigureOut">
              <a:rPr lang="he-IL" smtClean="0"/>
              <a:t>כ"ה/סיון/תשפ"ב</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87B11466-1950-4B95-AF7F-FC08716E556E}" type="slidenum">
              <a:rPr lang="he-IL" smtClean="0"/>
              <a:t>‹#›</a:t>
            </a:fld>
            <a:endParaRPr lang="he-IL"/>
          </a:p>
        </p:txBody>
      </p:sp>
    </p:spTree>
    <p:extLst>
      <p:ext uri="{BB962C8B-B14F-4D97-AF65-F5344CB8AC3E}">
        <p14:creationId xmlns:p14="http://schemas.microsoft.com/office/powerpoint/2010/main" val="72657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0BF5F3-E8B2-46B5-AADA-B91372F33730}" type="datetimeFigureOut">
              <a:rPr lang="he-IL" smtClean="0"/>
              <a:t>כ"ה/סיון/תשפ"ב</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87B11466-1950-4B95-AF7F-FC08716E556E}" type="slidenum">
              <a:rPr lang="he-IL" smtClean="0"/>
              <a:t>‹#›</a:t>
            </a:fld>
            <a:endParaRPr lang="he-IL"/>
          </a:p>
        </p:txBody>
      </p:sp>
    </p:spTree>
    <p:extLst>
      <p:ext uri="{BB962C8B-B14F-4D97-AF65-F5344CB8AC3E}">
        <p14:creationId xmlns:p14="http://schemas.microsoft.com/office/powerpoint/2010/main" val="3500934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9" cy="1600200"/>
          </a:xfrm>
        </p:spPr>
        <p:txBody>
          <a:bodyPr anchor="b"/>
          <a:lstStyle>
            <a:lvl1pPr>
              <a:defRPr sz="240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3887391" y="987427"/>
            <a:ext cx="4629151"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629841" y="2057400"/>
            <a:ext cx="2949179"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090BF5F3-E8B2-46B5-AADA-B91372F33730}" type="datetimeFigureOut">
              <a:rPr lang="he-IL" smtClean="0"/>
              <a:t>כ"ה/סיון/תשפ"ב</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87B11466-1950-4B95-AF7F-FC08716E556E}" type="slidenum">
              <a:rPr lang="he-IL" smtClean="0"/>
              <a:t>‹#›</a:t>
            </a:fld>
            <a:endParaRPr lang="he-IL"/>
          </a:p>
        </p:txBody>
      </p:sp>
    </p:spTree>
    <p:extLst>
      <p:ext uri="{BB962C8B-B14F-4D97-AF65-F5344CB8AC3E}">
        <p14:creationId xmlns:p14="http://schemas.microsoft.com/office/powerpoint/2010/main" val="3419046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9" cy="1600200"/>
          </a:xfrm>
        </p:spPr>
        <p:txBody>
          <a:bodyPr anchor="b"/>
          <a:lstStyle>
            <a:lvl1pPr>
              <a:defRPr sz="240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3887391" y="987427"/>
            <a:ext cx="4629151"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629841" y="2057400"/>
            <a:ext cx="2949179"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090BF5F3-E8B2-46B5-AADA-B91372F33730}" type="datetimeFigureOut">
              <a:rPr lang="he-IL" smtClean="0"/>
              <a:t>כ"ה/סיון/תשפ"ב</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87B11466-1950-4B95-AF7F-FC08716E556E}" type="slidenum">
              <a:rPr lang="he-IL" smtClean="0"/>
              <a:t>‹#›</a:t>
            </a:fld>
            <a:endParaRPr lang="he-IL"/>
          </a:p>
        </p:txBody>
      </p:sp>
    </p:spTree>
    <p:extLst>
      <p:ext uri="{BB962C8B-B14F-4D97-AF65-F5344CB8AC3E}">
        <p14:creationId xmlns:p14="http://schemas.microsoft.com/office/powerpoint/2010/main" val="525875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365127"/>
            <a:ext cx="7886700" cy="1325563"/>
          </a:xfrm>
          <a:prstGeom prst="rect">
            <a:avLst/>
          </a:prstGeom>
        </p:spPr>
        <p:txBody>
          <a:bodyPr vert="horz" lIns="91440" tIns="45720" rIns="91440" bIns="45720" rtlCol="0" anchor="ctr">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28651" y="1825625"/>
            <a:ext cx="7886700" cy="4351338"/>
          </a:xfrm>
          <a:prstGeom prst="rect">
            <a:avLst/>
          </a:prstGeom>
        </p:spPr>
        <p:txBody>
          <a:bodyPr vert="horz" lIns="91440" tIns="45720" rIns="91440" bIns="45720" rtlCol="0">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628651" y="6356352"/>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90BF5F3-E8B2-46B5-AADA-B91372F33730}" type="datetimeFigureOut">
              <a:rPr lang="he-IL" smtClean="0"/>
              <a:t>כ"ה/סיון/תשפ"ב</a:t>
            </a:fld>
            <a:endParaRPr lang="he-IL"/>
          </a:p>
        </p:txBody>
      </p:sp>
      <p:sp>
        <p:nvSpPr>
          <p:cNvPr id="5" name="Footer Placeholder 4"/>
          <p:cNvSpPr>
            <a:spLocks noGrp="1"/>
          </p:cNvSpPr>
          <p:nvPr>
            <p:ph type="ftr" sz="quarter" idx="3"/>
          </p:nvPr>
        </p:nvSpPr>
        <p:spPr>
          <a:xfrm>
            <a:off x="3028951" y="6356352"/>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he-IL"/>
          </a:p>
        </p:txBody>
      </p:sp>
      <p:sp>
        <p:nvSpPr>
          <p:cNvPr id="6" name="Slide Number Placeholder 5"/>
          <p:cNvSpPr>
            <a:spLocks noGrp="1"/>
          </p:cNvSpPr>
          <p:nvPr>
            <p:ph type="sldNum" sz="quarter" idx="4"/>
          </p:nvPr>
        </p:nvSpPr>
        <p:spPr>
          <a:xfrm>
            <a:off x="6457951" y="6356352"/>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7B11466-1950-4B95-AF7F-FC08716E556E}" type="slidenum">
              <a:rPr lang="he-IL" smtClean="0"/>
              <a:t>‹#›</a:t>
            </a:fld>
            <a:endParaRPr lang="he-IL"/>
          </a:p>
        </p:txBody>
      </p:sp>
    </p:spTree>
    <p:extLst>
      <p:ext uri="{BB962C8B-B14F-4D97-AF65-F5344CB8AC3E}">
        <p14:creationId xmlns:p14="http://schemas.microsoft.com/office/powerpoint/2010/main" val="309190682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1"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r" defTabSz="685800" rtl="1"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r" defTabSz="685800" rtl="1"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r" defTabSz="685800" rtl="1"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a:defRPr/>
            </a:pPr>
            <a:r>
              <a:rPr lang="en-US" smtClean="0">
                <a:solidFill>
                  <a:prstClr val="black">
                    <a:tint val="75000"/>
                  </a:prstClr>
                </a:solidFill>
              </a:rPr>
              <a:t>Shinar</a:t>
            </a:r>
            <a:endParaRPr lang="en-US">
              <a:solidFill>
                <a:prstClr val="black">
                  <a:tint val="75000"/>
                </a:prstClr>
              </a:solidFill>
            </a:endParaRPr>
          </a:p>
        </p:txBody>
      </p:sp>
      <p:sp>
        <p:nvSpPr>
          <p:cNvPr id="5" name="מציין מיקום של כותרת תחתונה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a:defRPr/>
            </a:pPr>
            <a:endParaRPr lang="en-US">
              <a:solidFill>
                <a:prstClr val="black">
                  <a:tint val="75000"/>
                </a:prstClr>
              </a:solidFill>
            </a:endParaRPr>
          </a:p>
        </p:txBody>
      </p:sp>
      <p:sp>
        <p:nvSpPr>
          <p:cNvPr id="6" name="מציין מיקום של מספר שקופית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a:defRPr/>
            </a:pPr>
            <a:fld id="{E9B39DC1-815D-427E-9D74-FFF3E71EF86B}" type="slidenum">
              <a:rPr lang="he-IL" smtClean="0">
                <a:solidFill>
                  <a:prstClr val="black">
                    <a:tint val="75000"/>
                  </a:prstClr>
                </a:solidFill>
              </a:rPr>
              <a:pPr>
                <a:defRPr/>
              </a:pPr>
              <a:t>‹#›</a:t>
            </a:fld>
            <a:endParaRPr lang="en-US">
              <a:solidFill>
                <a:prstClr val="black">
                  <a:tint val="75000"/>
                </a:prstClr>
              </a:solidFill>
            </a:endParaRPr>
          </a:p>
        </p:txBody>
      </p:sp>
      <p:pic>
        <p:nvPicPr>
          <p:cNvPr id="7" name="Picture 26"/>
          <p:cNvPicPr>
            <a:picLocks noChangeAspect="1" noChangeArrowheads="1"/>
          </p:cNvPicPr>
          <p:nvPr userDrawn="1"/>
        </p:nvPicPr>
        <p:blipFill>
          <a:blip r:embed="rId15" cstate="print"/>
          <a:srcRect/>
          <a:stretch>
            <a:fillRect/>
          </a:stretch>
        </p:blipFill>
        <p:spPr bwMode="auto">
          <a:xfrm>
            <a:off x="19050" y="11113"/>
            <a:ext cx="1812925" cy="598487"/>
          </a:xfrm>
          <a:prstGeom prst="rect">
            <a:avLst/>
          </a:prstGeom>
          <a:noFill/>
          <a:ln w="9525">
            <a:noFill/>
            <a:miter lim="800000"/>
            <a:headEnd/>
            <a:tailEnd/>
          </a:ln>
        </p:spPr>
      </p:pic>
    </p:spTree>
    <p:extLst>
      <p:ext uri="{BB962C8B-B14F-4D97-AF65-F5344CB8AC3E}">
        <p14:creationId xmlns:p14="http://schemas.microsoft.com/office/powerpoint/2010/main" val="352380571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hf hdr="0" ftr="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cid:image003.png@01D5A913.70E66DC0"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3" Type="http://schemas.openxmlformats.org/officeDocument/2006/relationships/image" Target="../media/image2.png"/><Relationship Id="rId7" Type="http://schemas.openxmlformats.org/officeDocument/2006/relationships/image" Target="../media/image26.png"/><Relationship Id="rId12" Type="http://schemas.openxmlformats.org/officeDocument/2006/relationships/image" Target="../media/image31.jpe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30.png"/><Relationship Id="rId5" Type="http://schemas.openxmlformats.org/officeDocument/2006/relationships/image" Target="../media/image25.jpeg"/><Relationship Id="rId10" Type="http://schemas.openxmlformats.org/officeDocument/2006/relationships/image" Target="../media/image29.png"/><Relationship Id="rId4" Type="http://schemas.openxmlformats.org/officeDocument/2006/relationships/image" Target="cid:image003.png@01D5A913.70E66DC0" TargetMode="External"/><Relationship Id="rId9" Type="http://schemas.openxmlformats.org/officeDocument/2006/relationships/image" Target="../media/image28.jpeg"/></Relationships>
</file>

<file path=ppt/slides/_rels/slide2.xml.rels><?xml version="1.0" encoding="UTF-8" standalone="yes"?>
<Relationships xmlns="http://schemas.openxmlformats.org/package/2006/relationships"><Relationship Id="rId8" Type="http://schemas.openxmlformats.org/officeDocument/2006/relationships/image" Target="cid:image003.png@01D5A913.70E66DC0" TargetMode="External"/><Relationship Id="rId3" Type="http://schemas.openxmlformats.org/officeDocument/2006/relationships/image" Target="../media/image5.jpeg"/><Relationship Id="rId7"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cid:image003.png@01D5A913.70E66DC0" TargetMode="External"/><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cid:image003.png@01D5A913.70E66DC0" TargetMode="External"/><Relationship Id="rId7" Type="http://schemas.openxmlformats.org/officeDocument/2006/relationships/image" Target="../media/image17.png"/><Relationship Id="rId12" Type="http://schemas.openxmlformats.org/officeDocument/2006/relationships/image" Target="../media/image22.emf"/><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jpeg"/><Relationship Id="rId4" Type="http://schemas.openxmlformats.org/officeDocument/2006/relationships/image" Target="../media/image3.png"/><Relationship Id="rId9"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1835240" y="583747"/>
            <a:ext cx="5349240" cy="2123658"/>
          </a:xfrm>
          <a:prstGeom prst="rect">
            <a:avLst/>
          </a:prstGeom>
        </p:spPr>
        <p:txBody>
          <a:bodyPr wrap="square">
            <a:spAutoFit/>
          </a:bodyPr>
          <a:lstStyle/>
          <a:p>
            <a:pPr algn="ctr" rtl="0"/>
            <a:r>
              <a:rPr lang="en-US" sz="3600" b="1" dirty="0">
                <a:solidFill>
                  <a:srgbClr val="FF0000"/>
                </a:solidFill>
              </a:rPr>
              <a:t>LTOWB In Israel </a:t>
            </a:r>
            <a:endParaRPr lang="he-IL" sz="3600" b="1" dirty="0">
              <a:solidFill>
                <a:srgbClr val="FF0000"/>
              </a:solidFill>
            </a:endParaRPr>
          </a:p>
          <a:p>
            <a:pPr algn="ctr" rtl="0"/>
            <a:r>
              <a:rPr lang="he-IL" sz="3200" dirty="0" smtClean="0">
                <a:solidFill>
                  <a:srgbClr val="FF0000"/>
                </a:solidFill>
              </a:rPr>
              <a:t>2022</a:t>
            </a:r>
            <a:r>
              <a:rPr lang="en-US" sz="3200" dirty="0" smtClean="0">
                <a:solidFill>
                  <a:srgbClr val="FF0000"/>
                </a:solidFill>
              </a:rPr>
              <a:t> RDCR Symposium</a:t>
            </a:r>
            <a:endParaRPr lang="he-IL" sz="3200" dirty="0" smtClean="0">
              <a:solidFill>
                <a:srgbClr val="FF0000"/>
              </a:solidFill>
            </a:endParaRPr>
          </a:p>
          <a:p>
            <a:pPr algn="ctr" rtl="0"/>
            <a:r>
              <a:rPr lang="en-US" sz="3200" dirty="0" smtClean="0">
                <a:solidFill>
                  <a:srgbClr val="FF0000"/>
                </a:solidFill>
              </a:rPr>
              <a:t>June 26-29.6.2022</a:t>
            </a:r>
            <a:endParaRPr lang="he-IL" sz="3200" dirty="0">
              <a:solidFill>
                <a:srgbClr val="FF0000"/>
              </a:solidFill>
            </a:endParaRPr>
          </a:p>
          <a:p>
            <a:pPr algn="ctr" rtl="0"/>
            <a:r>
              <a:rPr lang="en-US" sz="3200" dirty="0" smtClean="0">
                <a:solidFill>
                  <a:srgbClr val="FF0000"/>
                </a:solidFill>
              </a:rPr>
              <a:t>Norway</a:t>
            </a:r>
          </a:p>
        </p:txBody>
      </p:sp>
      <p:sp>
        <p:nvSpPr>
          <p:cNvPr id="12" name="TextBox 11"/>
          <p:cNvSpPr txBox="1"/>
          <p:nvPr/>
        </p:nvSpPr>
        <p:spPr>
          <a:xfrm>
            <a:off x="1992992" y="5027462"/>
            <a:ext cx="5191488" cy="1631216"/>
          </a:xfrm>
          <a:prstGeom prst="rect">
            <a:avLst/>
          </a:prstGeom>
          <a:noFill/>
        </p:spPr>
        <p:txBody>
          <a:bodyPr wrap="square" rtlCol="1">
            <a:spAutoFit/>
          </a:bodyPr>
          <a:lstStyle/>
          <a:p>
            <a:pPr algn="ctr" rtl="0"/>
            <a:r>
              <a:rPr lang="en-GB" sz="2000" dirty="0" err="1" smtClean="0"/>
              <a:t>Prof.</a:t>
            </a:r>
            <a:r>
              <a:rPr lang="en-GB" sz="2000" dirty="0" smtClean="0"/>
              <a:t> Eilat Shinar</a:t>
            </a:r>
          </a:p>
          <a:p>
            <a:pPr algn="ctr" rtl="0"/>
            <a:r>
              <a:rPr lang="en-GB" sz="2000" dirty="0" smtClean="0"/>
              <a:t>Director</a:t>
            </a:r>
          </a:p>
          <a:p>
            <a:pPr algn="ctr" rtl="0"/>
            <a:r>
              <a:rPr lang="en-GB" sz="2000" dirty="0" smtClean="0"/>
              <a:t>MDA National Blood Services </a:t>
            </a:r>
          </a:p>
          <a:p>
            <a:pPr algn="ctr" rtl="0"/>
            <a:r>
              <a:rPr lang="en-GB" sz="2000" dirty="0" smtClean="0"/>
              <a:t>Israel</a:t>
            </a:r>
          </a:p>
          <a:p>
            <a:pPr algn="ctr" rtl="0"/>
            <a:r>
              <a:rPr lang="en-GB" sz="2000" dirty="0" err="1" smtClean="0"/>
              <a:t>eilats</a:t>
            </a:r>
            <a:r>
              <a:rPr lang="he-IL" sz="2000" dirty="0" smtClean="0"/>
              <a:t>@</a:t>
            </a:r>
            <a:r>
              <a:rPr lang="en-GB" sz="2000" dirty="0" smtClean="0"/>
              <a:t>mda.org.il</a:t>
            </a:r>
            <a:endParaRPr lang="he-IL" sz="2000" dirty="0"/>
          </a:p>
        </p:txBody>
      </p:sp>
      <p:grpSp>
        <p:nvGrpSpPr>
          <p:cNvPr id="5" name="קבוצה 4"/>
          <p:cNvGrpSpPr/>
          <p:nvPr/>
        </p:nvGrpSpPr>
        <p:grpSpPr>
          <a:xfrm>
            <a:off x="146840" y="5843"/>
            <a:ext cx="8677120" cy="1227534"/>
            <a:chOff x="146840" y="4292"/>
            <a:chExt cx="8677120" cy="1048444"/>
          </a:xfrm>
        </p:grpSpPr>
        <p:pic>
          <p:nvPicPr>
            <p:cNvPr id="6" name="תמונה 5" descr="cid:image003.png@01D5A913.70E66DC0"/>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46840" y="4292"/>
              <a:ext cx="1256808" cy="1048444"/>
            </a:xfrm>
            <a:prstGeom prst="rect">
              <a:avLst/>
            </a:prstGeom>
            <a:noFill/>
            <a:ln>
              <a:noFill/>
            </a:ln>
          </p:spPr>
        </p:pic>
        <p:pic>
          <p:nvPicPr>
            <p:cNvPr id="7" name="תמונה 6"/>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82345" y="167378"/>
              <a:ext cx="1141615" cy="669334"/>
            </a:xfrm>
            <a:prstGeom prst="rect">
              <a:avLst/>
            </a:prstGeom>
            <a:noFill/>
          </p:spPr>
        </p:pic>
      </p:grpSp>
      <p:pic>
        <p:nvPicPr>
          <p:cNvPr id="8" name="Picture 2" descr="אין תיאור זמין לתמונה."/>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5984" b="19585"/>
          <a:stretch/>
        </p:blipFill>
        <p:spPr bwMode="auto">
          <a:xfrm>
            <a:off x="2850833" y="3021900"/>
            <a:ext cx="3475805" cy="180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9021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527051" y="836712"/>
            <a:ext cx="7886700" cy="896406"/>
          </a:xfrm>
        </p:spPr>
        <p:txBody>
          <a:bodyPr>
            <a:normAutofit/>
          </a:bodyPr>
          <a:lstStyle/>
          <a:p>
            <a:r>
              <a:rPr lang="en-GB" sz="3600" b="1" dirty="0">
                <a:solidFill>
                  <a:srgbClr val="FF0000"/>
                </a:solidFill>
              </a:rPr>
              <a:t>Thanks</a:t>
            </a:r>
            <a:endParaRPr lang="he-IL" sz="3600" b="1" dirty="0">
              <a:solidFill>
                <a:srgbClr val="FF0000"/>
              </a:solidFill>
            </a:endParaRPr>
          </a:p>
        </p:txBody>
      </p:sp>
      <p:pic>
        <p:nvPicPr>
          <p:cNvPr id="3074" name="Picture 2"/>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t="8876"/>
          <a:stretch/>
        </p:blipFill>
        <p:spPr bwMode="auto">
          <a:xfrm>
            <a:off x="3043750" y="1628800"/>
            <a:ext cx="2248243" cy="2519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קבוצה 5"/>
          <p:cNvGrpSpPr/>
          <p:nvPr/>
        </p:nvGrpSpPr>
        <p:grpSpPr>
          <a:xfrm>
            <a:off x="146840" y="4292"/>
            <a:ext cx="8677120" cy="1048444"/>
            <a:chOff x="146840" y="4292"/>
            <a:chExt cx="8677120" cy="1048444"/>
          </a:xfrm>
        </p:grpSpPr>
        <p:pic>
          <p:nvPicPr>
            <p:cNvPr id="7" name="תמונה 6" descr="cid:image003.png@01D5A913.70E66DC0"/>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46840" y="4292"/>
              <a:ext cx="1256808" cy="1048444"/>
            </a:xfrm>
            <a:prstGeom prst="rect">
              <a:avLst/>
            </a:prstGeom>
            <a:noFill/>
            <a:ln>
              <a:noFill/>
            </a:ln>
          </p:spPr>
        </p:pic>
        <p:pic>
          <p:nvPicPr>
            <p:cNvPr id="8" name="תמונה 7" descr="C:\Users\u165024\Documents\סמל חיל הרפואה.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63585" y="229850"/>
              <a:ext cx="1073338" cy="597327"/>
            </a:xfrm>
            <a:prstGeom prst="rect">
              <a:avLst/>
            </a:prstGeom>
            <a:noFill/>
            <a:ln>
              <a:noFill/>
            </a:ln>
          </p:spPr>
        </p:pic>
        <p:pic>
          <p:nvPicPr>
            <p:cNvPr id="9" name="תמונה 8"/>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82345" y="167378"/>
              <a:ext cx="1141615" cy="669334"/>
            </a:xfrm>
            <a:prstGeom prst="rect">
              <a:avLst/>
            </a:prstGeom>
            <a:noFill/>
          </p:spPr>
        </p:pic>
      </p:grpSp>
      <p:pic>
        <p:nvPicPr>
          <p:cNvPr id="3076"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5244" y="1628801"/>
            <a:ext cx="1757476" cy="24795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10313" y="4310416"/>
            <a:ext cx="2315118" cy="172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9" descr="מכת הטביעות מניין ההרוגים עלה ל-63"/>
          <p:cNvPicPr>
            <a:picLocks noChangeAspect="1" noChangeArrowheads="1"/>
          </p:cNvPicPr>
          <p:nvPr/>
        </p:nvPicPr>
        <p:blipFill rotWithShape="1">
          <a:blip r:embed="rId9">
            <a:extLst>
              <a:ext uri="{28A0092B-C50C-407E-A947-70E740481C1C}">
                <a14:useLocalDpi xmlns:a14="http://schemas.microsoft.com/office/drawing/2010/main" val="0"/>
              </a:ext>
            </a:extLst>
          </a:blip>
          <a:srcRect l="23387" r="12713" b="7404"/>
          <a:stretch/>
        </p:blipFill>
        <p:spPr bwMode="auto">
          <a:xfrm>
            <a:off x="3203848" y="4941577"/>
            <a:ext cx="1060557" cy="1097914"/>
          </a:xfrm>
          <a:prstGeom prst="rect">
            <a:avLst/>
          </a:prstGeom>
          <a:noFill/>
          <a:ln>
            <a:solidFill>
              <a:srgbClr val="0070C0"/>
            </a:solidFill>
          </a:ln>
          <a:extLst>
            <a:ext uri="{909E8E84-426E-40DD-AFC4-6F175D3DCCD1}">
              <a14:hiddenFill xmlns:a14="http://schemas.microsoft.com/office/drawing/2010/main">
                <a:solidFill>
                  <a:srgbClr val="FFFFFF"/>
                </a:solidFill>
              </a14:hiddenFill>
            </a:ext>
          </a:extLst>
        </p:spPr>
      </p:pic>
      <p:pic>
        <p:nvPicPr>
          <p:cNvPr id="17" name="Picture 112"/>
          <p:cNvPicPr>
            <a:picLocks noChangeAspect="1" noChangeArrowheads="1"/>
          </p:cNvPicPr>
          <p:nvPr/>
        </p:nvPicPr>
        <p:blipFill rotWithShape="1">
          <a:blip r:embed="rId10">
            <a:extLst>
              <a:ext uri="{28A0092B-C50C-407E-A947-70E740481C1C}">
                <a14:useLocalDpi xmlns:a14="http://schemas.microsoft.com/office/drawing/2010/main" val="0"/>
              </a:ext>
            </a:extLst>
          </a:blip>
          <a:srcRect b="18113"/>
          <a:stretch/>
        </p:blipFill>
        <p:spPr bwMode="auto">
          <a:xfrm>
            <a:off x="843656" y="4310416"/>
            <a:ext cx="1644203" cy="1674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75244" y="5503405"/>
            <a:ext cx="1035873" cy="425885"/>
          </a:xfrm>
          <a:prstGeom prst="rect">
            <a:avLst/>
          </a:prstGeom>
          <a:solidFill>
            <a:schemeClr val="accent2"/>
          </a:solidFill>
          <a:ln>
            <a:noFill/>
          </a:ln>
          <a:effectLst/>
          <a:extLst/>
        </p:spPr>
      </p:pic>
      <p:pic>
        <p:nvPicPr>
          <p:cNvPr id="19" name="Picture 14" descr="DSCN0004"/>
          <p:cNvPicPr>
            <a:picLocks noChangeAspect="1" noChangeArrowheads="1"/>
          </p:cNvPicPr>
          <p:nvPr/>
        </p:nvPicPr>
        <p:blipFill>
          <a:blip r:embed="rId12" cstate="print"/>
          <a:srcRect/>
          <a:stretch>
            <a:fillRect/>
          </a:stretch>
        </p:blipFill>
        <p:spPr>
          <a:xfrm>
            <a:off x="5940152" y="1628800"/>
            <a:ext cx="2813152" cy="2111110"/>
          </a:xfrm>
          <a:prstGeom prst="rect">
            <a:avLst/>
          </a:prstGeom>
        </p:spPr>
      </p:pic>
      <p:sp>
        <p:nvSpPr>
          <p:cNvPr id="20" name="Rectangle 11"/>
          <p:cNvSpPr>
            <a:spLocks noChangeArrowheads="1"/>
          </p:cNvSpPr>
          <p:nvPr/>
        </p:nvSpPr>
        <p:spPr bwMode="auto">
          <a:xfrm>
            <a:off x="6028050" y="3932676"/>
            <a:ext cx="2830283" cy="910904"/>
          </a:xfrm>
          <a:prstGeom prst="rect">
            <a:avLst/>
          </a:prstGeom>
          <a:noFill/>
          <a:ln w="9525">
            <a:noFill/>
            <a:miter lim="800000"/>
            <a:headEnd/>
            <a:tailEnd/>
          </a:ln>
          <a:effectLst/>
        </p:spPr>
        <p:txBody>
          <a:bodyPr lIns="91440" tIns="45720" rIns="91440" bIns="45720"/>
          <a:lstStyle/>
          <a:p>
            <a:pPr algn="ctr" rtl="0" eaLnBrk="0" hangingPunct="0">
              <a:buClr>
                <a:srgbClr val="FF0000"/>
              </a:buClr>
              <a:defRPr/>
            </a:pPr>
            <a:r>
              <a:rPr lang="en-US" b="1" dirty="0"/>
              <a:t>MDA Volunteer Blood Donors, </a:t>
            </a:r>
            <a:r>
              <a:rPr lang="en-US" b="1" dirty="0" smtClean="0"/>
              <a:t>Employees </a:t>
            </a:r>
            <a:r>
              <a:rPr lang="en-US" b="1" dirty="0"/>
              <a:t>and </a:t>
            </a:r>
            <a:endParaRPr lang="en-US" b="1" dirty="0" smtClean="0"/>
          </a:p>
          <a:p>
            <a:pPr algn="ctr" rtl="0" eaLnBrk="0" hangingPunct="0">
              <a:buClr>
                <a:srgbClr val="FF0000"/>
              </a:buClr>
              <a:defRPr/>
            </a:pPr>
            <a:r>
              <a:rPr lang="en-US" b="1" dirty="0" smtClean="0"/>
              <a:t>Volunteers</a:t>
            </a:r>
            <a:endParaRPr lang="en-GB" dirty="0"/>
          </a:p>
          <a:p>
            <a:pPr algn="ctr" rtl="0" eaLnBrk="0" hangingPunct="0">
              <a:buClr>
                <a:srgbClr val="FF0000"/>
              </a:buClr>
              <a:defRPr/>
            </a:pPr>
            <a:endParaRPr lang="en-US" dirty="0"/>
          </a:p>
        </p:txBody>
      </p:sp>
      <p:sp>
        <p:nvSpPr>
          <p:cNvPr id="21" name="מלבן 20"/>
          <p:cNvSpPr/>
          <p:nvPr/>
        </p:nvSpPr>
        <p:spPr>
          <a:xfrm>
            <a:off x="6300191" y="5105813"/>
            <a:ext cx="2286000" cy="1107996"/>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lvl="0" algn="ctr" rtl="0" eaLnBrk="0" hangingPunct="0">
              <a:buClr>
                <a:srgbClr val="FF0000"/>
              </a:buClr>
              <a:defRPr/>
            </a:pPr>
            <a:r>
              <a:rPr lang="en-US" sz="2200" b="1" dirty="0" smtClean="0">
                <a:solidFill>
                  <a:prstClr val="black"/>
                </a:solidFill>
              </a:rPr>
              <a:t>You- </a:t>
            </a:r>
            <a:r>
              <a:rPr lang="en-US" sz="2200" b="1" dirty="0">
                <a:solidFill>
                  <a:prstClr val="black"/>
                </a:solidFill>
              </a:rPr>
              <a:t>for your </a:t>
            </a:r>
            <a:r>
              <a:rPr lang="en-US" sz="2200" b="1" dirty="0" smtClean="0">
                <a:solidFill>
                  <a:prstClr val="black"/>
                </a:solidFill>
              </a:rPr>
              <a:t>attention &amp; support</a:t>
            </a:r>
            <a:endParaRPr lang="en-US" sz="2200" b="1" dirty="0">
              <a:solidFill>
                <a:prstClr val="black"/>
              </a:solidFill>
            </a:endParaRPr>
          </a:p>
        </p:txBody>
      </p:sp>
      <p:pic>
        <p:nvPicPr>
          <p:cNvPr id="22" name="Picture 1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010601" y="5503405"/>
            <a:ext cx="542925"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p:cNvSpPr txBox="1"/>
          <p:nvPr/>
        </p:nvSpPr>
        <p:spPr>
          <a:xfrm>
            <a:off x="238436" y="5982597"/>
            <a:ext cx="2330423" cy="830997"/>
          </a:xfrm>
          <a:prstGeom prst="rect">
            <a:avLst/>
          </a:prstGeom>
          <a:noFill/>
        </p:spPr>
        <p:txBody>
          <a:bodyPr wrap="square" rtlCol="1">
            <a:spAutoFit/>
          </a:bodyPr>
          <a:lstStyle/>
          <a:p>
            <a:pPr lvl="1" algn="l" rtl="0"/>
            <a:r>
              <a:rPr lang="en-GB" sz="1600" b="1" dirty="0"/>
              <a:t>Airborne Combat Search and Rescue unit (CSAR)</a:t>
            </a:r>
          </a:p>
        </p:txBody>
      </p:sp>
      <p:sp>
        <p:nvSpPr>
          <p:cNvPr id="3" name="TextBox 2"/>
          <p:cNvSpPr txBox="1"/>
          <p:nvPr/>
        </p:nvSpPr>
        <p:spPr>
          <a:xfrm>
            <a:off x="3284595" y="6120296"/>
            <a:ext cx="1959620" cy="369332"/>
          </a:xfrm>
          <a:prstGeom prst="rect">
            <a:avLst/>
          </a:prstGeom>
          <a:noFill/>
        </p:spPr>
        <p:txBody>
          <a:bodyPr wrap="square" rtlCol="1">
            <a:spAutoFit/>
          </a:bodyPr>
          <a:lstStyle/>
          <a:p>
            <a:pPr algn="l" rtl="0"/>
            <a:r>
              <a:rPr lang="en-US" dirty="0" smtClean="0"/>
              <a:t>MDA EMS</a:t>
            </a:r>
            <a:r>
              <a:rPr lang="he-IL" dirty="0" smtClean="0"/>
              <a:t> </a:t>
            </a:r>
            <a:r>
              <a:rPr lang="en-GB" dirty="0" smtClean="0"/>
              <a:t>teams</a:t>
            </a:r>
            <a:endParaRPr lang="he-IL" dirty="0"/>
          </a:p>
        </p:txBody>
      </p:sp>
    </p:spTree>
    <p:extLst>
      <p:ext uri="{BB962C8B-B14F-4D97-AF65-F5344CB8AC3E}">
        <p14:creationId xmlns:p14="http://schemas.microsoft.com/office/powerpoint/2010/main" val="24228106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מספר שקופית 1"/>
          <p:cNvSpPr>
            <a:spLocks noGrp="1"/>
          </p:cNvSpPr>
          <p:nvPr>
            <p:ph type="sldNum" sz="quarter" idx="10"/>
          </p:nvPr>
        </p:nvSpPr>
        <p:spPr/>
        <p:txBody>
          <a:bodyPr/>
          <a:lstStyle/>
          <a:p>
            <a:fld id="{1C349FC8-E408-41F8-97F7-402F7B0C7E76}" type="slidenum">
              <a:rPr lang="he-IL" smtClean="0">
                <a:solidFill>
                  <a:prstClr val="black">
                    <a:tint val="75000"/>
                  </a:prstClr>
                </a:solidFill>
              </a:rPr>
              <a:pPr/>
              <a:t>2</a:t>
            </a:fld>
            <a:endParaRPr lang="he-IL" dirty="0">
              <a:solidFill>
                <a:prstClr val="black">
                  <a:tint val="75000"/>
                </a:prstClr>
              </a:solidFill>
            </a:endParaRPr>
          </a:p>
        </p:txBody>
      </p:sp>
      <p:sp>
        <p:nvSpPr>
          <p:cNvPr id="3" name="כותרת 2"/>
          <p:cNvSpPr>
            <a:spLocks noGrp="1"/>
          </p:cNvSpPr>
          <p:nvPr>
            <p:ph type="title"/>
          </p:nvPr>
        </p:nvSpPr>
        <p:spPr>
          <a:xfrm>
            <a:off x="1410991" y="107976"/>
            <a:ext cx="6685260" cy="1398450"/>
          </a:xfrm>
          <a:noFill/>
        </p:spPr>
        <p:style>
          <a:lnRef idx="2">
            <a:schemeClr val="accent2"/>
          </a:lnRef>
          <a:fillRef idx="1">
            <a:schemeClr val="lt1"/>
          </a:fillRef>
          <a:effectRef idx="0">
            <a:schemeClr val="accent2"/>
          </a:effectRef>
          <a:fontRef idx="minor">
            <a:schemeClr val="dk1"/>
          </a:fontRef>
        </p:style>
        <p:txBody>
          <a:bodyPr>
            <a:noAutofit/>
          </a:bodyPr>
          <a:lstStyle/>
          <a:p>
            <a:pPr algn="l" rtl="0"/>
            <a:r>
              <a:rPr lang="en-US" sz="2400" dirty="0" smtClean="0"/>
              <a:t>MDA: Civilian, </a:t>
            </a:r>
            <a:r>
              <a:rPr lang="en-US" sz="2400" dirty="0"/>
              <a:t>statutory*, non-for </a:t>
            </a:r>
            <a:r>
              <a:rPr lang="en-US" sz="2400" dirty="0" smtClean="0"/>
              <a:t>profit organization</a:t>
            </a:r>
            <a:r>
              <a:rPr lang="en-US" sz="2400" dirty="0"/>
              <a:t/>
            </a:r>
            <a:br>
              <a:rPr lang="en-US" sz="2400" dirty="0"/>
            </a:br>
            <a:r>
              <a:rPr lang="en-US" sz="2000" dirty="0" smtClean="0"/>
              <a:t>*MDA Law, 1950. </a:t>
            </a:r>
            <a:br>
              <a:rPr lang="en-US" sz="2000" dirty="0" smtClean="0"/>
            </a:br>
            <a:r>
              <a:rPr lang="en-US" sz="2000" dirty="0" smtClean="0"/>
              <a:t>Member of the IFRC since 2006</a:t>
            </a:r>
            <a:r>
              <a:rPr lang="en-US" sz="2800" dirty="0" smtClean="0"/>
              <a:t/>
            </a:r>
            <a:br>
              <a:rPr lang="en-US" sz="2800" dirty="0" smtClean="0"/>
            </a:br>
            <a:r>
              <a:rPr lang="en-GB" sz="2800" dirty="0" smtClean="0"/>
              <a:t>The objectives of the Organization:</a:t>
            </a:r>
            <a:endParaRPr lang="he-IL" sz="280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9" name="TextBox 8"/>
          <p:cNvSpPr txBox="1"/>
          <p:nvPr/>
        </p:nvSpPr>
        <p:spPr>
          <a:xfrm>
            <a:off x="6945016" y="1594694"/>
            <a:ext cx="2157798" cy="1191816"/>
          </a:xfrm>
          <a:prstGeom prst="roundRect">
            <a:avLst/>
          </a:prstGeom>
        </p:spPr>
        <p:style>
          <a:lnRef idx="0">
            <a:schemeClr val="accent1"/>
          </a:lnRef>
          <a:fillRef idx="3">
            <a:schemeClr val="accent1"/>
          </a:fillRef>
          <a:effectRef idx="3">
            <a:schemeClr val="accent1"/>
          </a:effectRef>
          <a:fontRef idx="minor">
            <a:schemeClr val="lt1"/>
          </a:fontRef>
        </p:style>
        <p:txBody>
          <a:bodyPr wrap="square" rtlCol="1">
            <a:spAutoFit/>
          </a:bodyPr>
          <a:lstStyle/>
          <a:p>
            <a:pPr algn="ctr" fontAlgn="auto">
              <a:spcBef>
                <a:spcPts val="0"/>
              </a:spcBef>
              <a:spcAft>
                <a:spcPts val="0"/>
              </a:spcAft>
            </a:pPr>
            <a:r>
              <a:rPr lang="en-GB" sz="1600" dirty="0" smtClean="0">
                <a:solidFill>
                  <a:prstClr val="white"/>
                </a:solidFill>
              </a:rPr>
              <a:t>National Society &amp; auxiliary arm to the IDF, as part </a:t>
            </a:r>
            <a:r>
              <a:rPr lang="en-GB" sz="1600" dirty="0">
                <a:solidFill>
                  <a:prstClr val="white"/>
                </a:solidFill>
              </a:rPr>
              <a:t>of the civil protection program</a:t>
            </a:r>
          </a:p>
        </p:txBody>
      </p:sp>
      <p:sp>
        <p:nvSpPr>
          <p:cNvPr id="15" name="TextBox 14"/>
          <p:cNvSpPr txBox="1"/>
          <p:nvPr/>
        </p:nvSpPr>
        <p:spPr>
          <a:xfrm>
            <a:off x="4693278" y="1594694"/>
            <a:ext cx="2164909" cy="1191816"/>
          </a:xfrm>
          <a:prstGeom prst="roundRect">
            <a:avLst/>
          </a:prstGeom>
        </p:spPr>
        <p:style>
          <a:lnRef idx="0">
            <a:schemeClr val="accent2"/>
          </a:lnRef>
          <a:fillRef idx="3">
            <a:schemeClr val="accent2"/>
          </a:fillRef>
          <a:effectRef idx="3">
            <a:schemeClr val="accent2"/>
          </a:effectRef>
          <a:fontRef idx="minor">
            <a:schemeClr val="lt1"/>
          </a:fontRef>
        </p:style>
        <p:txBody>
          <a:bodyPr wrap="square" rtlCol="1">
            <a:spAutoFit/>
          </a:bodyPr>
          <a:lstStyle>
            <a:defPPr>
              <a:defRPr lang="he-IL"/>
            </a:defPPr>
            <a:lvl1pPr algn="ctr"/>
          </a:lstStyle>
          <a:p>
            <a:pPr rtl="0" fontAlgn="auto">
              <a:spcBef>
                <a:spcPts val="0"/>
              </a:spcBef>
              <a:spcAft>
                <a:spcPts val="0"/>
              </a:spcAft>
            </a:pPr>
            <a:r>
              <a:rPr lang="en-GB" sz="1600" b="1" dirty="0">
                <a:solidFill>
                  <a:prstClr val="white"/>
                </a:solidFill>
              </a:rPr>
              <a:t>National </a:t>
            </a:r>
            <a:r>
              <a:rPr lang="en-GB" sz="1600" b="1" dirty="0" smtClean="0">
                <a:solidFill>
                  <a:prstClr val="white"/>
                </a:solidFill>
              </a:rPr>
              <a:t>organization responsible for the  </a:t>
            </a:r>
            <a:r>
              <a:rPr lang="en-GB" sz="1600" b="1" dirty="0">
                <a:solidFill>
                  <a:prstClr val="white"/>
                </a:solidFill>
              </a:rPr>
              <a:t>disasters</a:t>
            </a:r>
            <a:endParaRPr lang="he-IL" sz="1600" b="1" dirty="0">
              <a:solidFill>
                <a:prstClr val="white"/>
              </a:solidFill>
            </a:endParaRPr>
          </a:p>
          <a:p>
            <a:pPr rtl="0" fontAlgn="auto">
              <a:spcBef>
                <a:spcPts val="0"/>
              </a:spcBef>
              <a:spcAft>
                <a:spcPts val="0"/>
              </a:spcAft>
            </a:pPr>
            <a:r>
              <a:rPr lang="en-GB" sz="1600" b="1" dirty="0" smtClean="0">
                <a:solidFill>
                  <a:prstClr val="white"/>
                </a:solidFill>
              </a:rPr>
              <a:t>preparedness</a:t>
            </a:r>
            <a:endParaRPr lang="he-IL" sz="1600" b="1" dirty="0">
              <a:solidFill>
                <a:prstClr val="white"/>
              </a:solidFill>
            </a:endParaRPr>
          </a:p>
        </p:txBody>
      </p:sp>
      <p:sp>
        <p:nvSpPr>
          <p:cNvPr id="16" name="TextBox 15"/>
          <p:cNvSpPr txBox="1"/>
          <p:nvPr/>
        </p:nvSpPr>
        <p:spPr>
          <a:xfrm>
            <a:off x="2463323" y="1661805"/>
            <a:ext cx="2143126" cy="1072634"/>
          </a:xfrm>
          <a:prstGeom prst="roundRect">
            <a:avLst/>
          </a:prstGeom>
        </p:spPr>
        <p:style>
          <a:lnRef idx="0">
            <a:schemeClr val="accent6"/>
          </a:lnRef>
          <a:fillRef idx="3">
            <a:schemeClr val="accent6"/>
          </a:fillRef>
          <a:effectRef idx="3">
            <a:schemeClr val="accent6"/>
          </a:effectRef>
          <a:fontRef idx="minor">
            <a:schemeClr val="lt1"/>
          </a:fontRef>
        </p:style>
        <p:txBody>
          <a:bodyPr wrap="square" rtlCol="1">
            <a:spAutoFit/>
          </a:bodyPr>
          <a:lstStyle>
            <a:defPPr>
              <a:defRPr lang="he-IL"/>
            </a:defPPr>
            <a:lvl1pPr algn="ctr"/>
          </a:lstStyle>
          <a:p>
            <a:pPr fontAlgn="auto">
              <a:spcBef>
                <a:spcPts val="0"/>
              </a:spcBef>
              <a:spcAft>
                <a:spcPts val="0"/>
              </a:spcAft>
            </a:pPr>
            <a:r>
              <a:rPr lang="en-GB" sz="1900" b="1" dirty="0" smtClean="0">
                <a:solidFill>
                  <a:prstClr val="white"/>
                </a:solidFill>
              </a:rPr>
              <a:t>To Provide pre hospital EMS </a:t>
            </a:r>
            <a:r>
              <a:rPr lang="en-GB" sz="1900" b="1" dirty="0">
                <a:solidFill>
                  <a:prstClr val="white"/>
                </a:solidFill>
              </a:rPr>
              <a:t>for the population</a:t>
            </a:r>
          </a:p>
        </p:txBody>
      </p:sp>
      <p:grpSp>
        <p:nvGrpSpPr>
          <p:cNvPr id="18" name="קבוצה 17"/>
          <p:cNvGrpSpPr/>
          <p:nvPr/>
        </p:nvGrpSpPr>
        <p:grpSpPr>
          <a:xfrm>
            <a:off x="179512" y="2929125"/>
            <a:ext cx="8813244" cy="3792907"/>
            <a:chOff x="132080" y="1728516"/>
            <a:chExt cx="8879839" cy="3024001"/>
          </a:xfrm>
        </p:grpSpPr>
        <p:grpSp>
          <p:nvGrpSpPr>
            <p:cNvPr id="8" name="קבוצה 7"/>
            <p:cNvGrpSpPr/>
            <p:nvPr/>
          </p:nvGrpSpPr>
          <p:grpSpPr>
            <a:xfrm>
              <a:off x="132080" y="1728517"/>
              <a:ext cx="8879839" cy="3024000"/>
              <a:chOff x="28501" y="1749864"/>
              <a:chExt cx="8879839" cy="3024000"/>
            </a:xfrm>
          </p:grpSpPr>
          <p:pic>
            <p:nvPicPr>
              <p:cNvPr id="2052" name="Picture 4" descr="http://www.davar1.co.il/wp-content/uploads/2016/09/110916_mada6.jpg"/>
              <p:cNvPicPr>
                <a:picLocks noChangeAspect="1" noChangeArrowheads="1"/>
              </p:cNvPicPr>
              <p:nvPr/>
            </p:nvPicPr>
            <p:blipFill rotWithShape="1">
              <a:blip r:embed="rId3">
                <a:extLst>
                  <a:ext uri="{28A0092B-C50C-407E-A947-70E740481C1C}">
                    <a14:useLocalDpi xmlns:a14="http://schemas.microsoft.com/office/drawing/2010/main" val="0"/>
                  </a:ext>
                </a:extLst>
              </a:blip>
              <a:srcRect l="24775" t="31013" r="51927" b="11651"/>
              <a:stretch/>
            </p:blipFill>
            <p:spPr bwMode="auto">
              <a:xfrm>
                <a:off x="6750542" y="1751099"/>
                <a:ext cx="2157798" cy="3022765"/>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pic>
            <p:nvPicPr>
              <p:cNvPr id="2054" name="Picture 6" descr="https://www.mdais.org/images/News/130616/1%201.JPG"/>
              <p:cNvPicPr>
                <a:picLocks noChangeAspect="1" noChangeArrowheads="1"/>
              </p:cNvPicPr>
              <p:nvPr/>
            </p:nvPicPr>
            <p:blipFill rotWithShape="1">
              <a:blip r:embed="rId4">
                <a:extLst>
                  <a:ext uri="{28A0092B-C50C-407E-A947-70E740481C1C}">
                    <a14:useLocalDpi xmlns:a14="http://schemas.microsoft.com/office/drawing/2010/main" val="0"/>
                  </a:ext>
                </a:extLst>
              </a:blip>
              <a:srcRect l="29057" t="9435" r="29920" b="9615"/>
              <a:stretch/>
            </p:blipFill>
            <p:spPr bwMode="auto">
              <a:xfrm>
                <a:off x="28501" y="1749864"/>
                <a:ext cx="2170119" cy="3024000"/>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pic>
            <p:nvPicPr>
              <p:cNvPr id="2056" name="Picture 8" descr="http://www.magazin.org.il/userfiles/Shirel_Sharbat_Copyright_DSC_8963-001_yoav_dot_etiel_at_gmail_dot_com(9).jpg"/>
              <p:cNvPicPr>
                <a:picLocks noChangeAspect="1" noChangeArrowheads="1"/>
              </p:cNvPicPr>
              <p:nvPr/>
            </p:nvPicPr>
            <p:blipFill rotWithShape="1">
              <a:blip r:embed="rId5">
                <a:extLst>
                  <a:ext uri="{28A0092B-C50C-407E-A947-70E740481C1C}">
                    <a14:useLocalDpi xmlns:a14="http://schemas.microsoft.com/office/drawing/2010/main" val="0"/>
                  </a:ext>
                </a:extLst>
              </a:blip>
              <a:srcRect l="29130" t="1" r="35373" b="11935"/>
              <a:stretch/>
            </p:blipFill>
            <p:spPr bwMode="auto">
              <a:xfrm>
                <a:off x="2274291" y="1749864"/>
                <a:ext cx="2143126" cy="3024000"/>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grpSp>
        <p:pic>
          <p:nvPicPr>
            <p:cNvPr id="14" name="תמונה 13"/>
            <p:cNvPicPr>
              <a:picLocks noChangeAspect="1"/>
            </p:cNvPicPr>
            <p:nvPr/>
          </p:nvPicPr>
          <p:blipFill rotWithShape="1">
            <a:blip r:embed="rId6" cstate="print">
              <a:extLst>
                <a:ext uri="{28A0092B-C50C-407E-A947-70E740481C1C}">
                  <a14:useLocalDpi xmlns:a14="http://schemas.microsoft.com/office/drawing/2010/main" val="0"/>
                </a:ext>
              </a:extLst>
            </a:blip>
            <a:srcRect l="29925" r="22512"/>
            <a:stretch/>
          </p:blipFill>
          <p:spPr>
            <a:xfrm>
              <a:off x="4608805" y="1728516"/>
              <a:ext cx="2157506" cy="3024001"/>
            </a:xfrm>
            <a:prstGeom prst="rect">
              <a:avLst/>
            </a:prstGeom>
            <a:ln w="57150">
              <a:solidFill>
                <a:schemeClr val="tx1"/>
              </a:solidFill>
            </a:ln>
          </p:spPr>
        </p:pic>
      </p:grpSp>
      <p:sp>
        <p:nvSpPr>
          <p:cNvPr id="23" name="TextBox 22"/>
          <p:cNvSpPr txBox="1"/>
          <p:nvPr/>
        </p:nvSpPr>
        <p:spPr>
          <a:xfrm>
            <a:off x="171374" y="1678193"/>
            <a:ext cx="2170119" cy="1072634"/>
          </a:xfrm>
          <a:prstGeom prst="roundRect">
            <a:avLst/>
          </a:prstGeom>
        </p:spPr>
        <p:style>
          <a:lnRef idx="0">
            <a:schemeClr val="accent5"/>
          </a:lnRef>
          <a:fillRef idx="3">
            <a:schemeClr val="accent5"/>
          </a:fillRef>
          <a:effectRef idx="3">
            <a:schemeClr val="accent5"/>
          </a:effectRef>
          <a:fontRef idx="minor">
            <a:schemeClr val="lt1"/>
          </a:fontRef>
        </p:style>
        <p:txBody>
          <a:bodyPr wrap="square" rtlCol="1">
            <a:spAutoFit/>
          </a:bodyPr>
          <a:lstStyle>
            <a:defPPr>
              <a:defRPr lang="he-IL"/>
            </a:defPPr>
            <a:lvl1pPr algn="ctr"/>
          </a:lstStyle>
          <a:p>
            <a:pPr algn="l" rtl="0" fontAlgn="auto">
              <a:spcBef>
                <a:spcPts val="0"/>
              </a:spcBef>
              <a:spcAft>
                <a:spcPts val="0"/>
              </a:spcAft>
            </a:pPr>
            <a:r>
              <a:rPr lang="en-GB" sz="1900" b="1" dirty="0" smtClean="0">
                <a:solidFill>
                  <a:prstClr val="white"/>
                </a:solidFill>
              </a:rPr>
              <a:t>To Operate </a:t>
            </a:r>
            <a:r>
              <a:rPr lang="en-GB" sz="1900" b="1" dirty="0">
                <a:solidFill>
                  <a:prstClr val="white"/>
                </a:solidFill>
              </a:rPr>
              <a:t>the national  blood services </a:t>
            </a:r>
          </a:p>
        </p:txBody>
      </p:sp>
      <p:pic>
        <p:nvPicPr>
          <p:cNvPr id="19" name="תמונה 18" descr="cid:image003.png@01D5A913.70E66DC0"/>
          <p:cNvPicPr/>
          <p:nvPr/>
        </p:nvPicPr>
        <p:blipFill>
          <a:blip r:embed="rId7" r:link="rId8">
            <a:extLst>
              <a:ext uri="{28A0092B-C50C-407E-A947-70E740481C1C}">
                <a14:useLocalDpi xmlns:a14="http://schemas.microsoft.com/office/drawing/2010/main" val="0"/>
              </a:ext>
            </a:extLst>
          </a:blip>
          <a:srcRect/>
          <a:stretch>
            <a:fillRect/>
          </a:stretch>
        </p:blipFill>
        <p:spPr bwMode="auto">
          <a:xfrm>
            <a:off x="32658" y="25437"/>
            <a:ext cx="1247503" cy="1065311"/>
          </a:xfrm>
          <a:prstGeom prst="rect">
            <a:avLst/>
          </a:prstGeom>
          <a:noFill/>
          <a:ln>
            <a:noFill/>
          </a:ln>
        </p:spPr>
      </p:pic>
      <p:pic>
        <p:nvPicPr>
          <p:cNvPr id="21" name="תמונה 20"/>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166284" y="2994"/>
            <a:ext cx="977716" cy="743429"/>
          </a:xfrm>
          <a:prstGeom prst="rect">
            <a:avLst/>
          </a:prstGeom>
          <a:noFill/>
        </p:spPr>
      </p:pic>
    </p:spTree>
    <p:extLst>
      <p:ext uri="{BB962C8B-B14F-4D97-AF65-F5344CB8AC3E}">
        <p14:creationId xmlns:p14="http://schemas.microsoft.com/office/powerpoint/2010/main" val="496090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Oval 6"/>
          <p:cNvSpPr>
            <a:spLocks noChangeArrowheads="1"/>
          </p:cNvSpPr>
          <p:nvPr/>
        </p:nvSpPr>
        <p:spPr bwMode="auto">
          <a:xfrm>
            <a:off x="6693946" y="2488009"/>
            <a:ext cx="2133600" cy="1066800"/>
          </a:xfrm>
          <a:prstGeom prst="ellipse">
            <a:avLst/>
          </a:prstGeom>
          <a:solidFill>
            <a:srgbClr val="00CCFF"/>
          </a:solidFill>
          <a:ln w="9525">
            <a:solidFill>
              <a:schemeClr val="tx1"/>
            </a:solidFill>
            <a:round/>
            <a:headEnd/>
            <a:tailEnd/>
          </a:ln>
        </p:spPr>
        <p:txBody>
          <a:bodyPr wrap="none" anchor="ctr"/>
          <a:lstStyle/>
          <a:p>
            <a:endParaRPr lang="he-IL">
              <a:solidFill>
                <a:prstClr val="black"/>
              </a:solidFill>
              <a:cs typeface="Arial"/>
            </a:endParaRPr>
          </a:p>
        </p:txBody>
      </p:sp>
      <p:sp>
        <p:nvSpPr>
          <p:cNvPr id="18434" name="Rectangle 2"/>
          <p:cNvSpPr>
            <a:spLocks noGrp="1" noChangeArrowheads="1"/>
          </p:cNvSpPr>
          <p:nvPr>
            <p:ph type="title"/>
          </p:nvPr>
        </p:nvSpPr>
        <p:spPr>
          <a:xfrm>
            <a:off x="1477806" y="-94212"/>
            <a:ext cx="7619967" cy="1143000"/>
          </a:xfrm>
        </p:spPr>
        <p:txBody>
          <a:bodyPr>
            <a:normAutofit/>
          </a:bodyPr>
          <a:lstStyle/>
          <a:p>
            <a:pPr rtl="0"/>
            <a:r>
              <a:rPr lang="en-US" sz="3600" b="1" dirty="0" smtClean="0">
                <a:solidFill>
                  <a:srgbClr val="C00000"/>
                </a:solidFill>
              </a:rPr>
              <a:t>The Israeli National</a:t>
            </a:r>
            <a:r>
              <a:rPr lang="en-US" sz="3600" b="1" dirty="0">
                <a:solidFill>
                  <a:srgbClr val="C00000"/>
                </a:solidFill>
              </a:rPr>
              <a:t> </a:t>
            </a:r>
            <a:r>
              <a:rPr lang="en-US" sz="3600" b="1" dirty="0" smtClean="0">
                <a:solidFill>
                  <a:srgbClr val="C00000"/>
                </a:solidFill>
              </a:rPr>
              <a:t>Blood Program</a:t>
            </a:r>
            <a:endParaRPr lang="en-US" sz="3600" dirty="0" smtClean="0">
              <a:solidFill>
                <a:srgbClr val="C00000"/>
              </a:solidFill>
            </a:endParaRPr>
          </a:p>
        </p:txBody>
      </p:sp>
      <p:sp>
        <p:nvSpPr>
          <p:cNvPr id="18453" name="Text Box 22"/>
          <p:cNvSpPr txBox="1">
            <a:spLocks noChangeArrowheads="1"/>
          </p:cNvSpPr>
          <p:nvPr/>
        </p:nvSpPr>
        <p:spPr bwMode="auto">
          <a:xfrm>
            <a:off x="4023034" y="5992117"/>
            <a:ext cx="3711723" cy="923330"/>
          </a:xfrm>
          <a:prstGeom prst="rect">
            <a:avLst/>
          </a:prstGeom>
          <a:noFill/>
          <a:ln w="9525">
            <a:noFill/>
            <a:miter lim="800000"/>
            <a:headEnd/>
            <a:tailEnd/>
          </a:ln>
        </p:spPr>
        <p:txBody>
          <a:bodyPr wrap="square">
            <a:spAutoFit/>
          </a:bodyPr>
          <a:lstStyle/>
          <a:p>
            <a:pPr algn="ctr" rtl="0" eaLnBrk="0" hangingPunct="0">
              <a:spcBef>
                <a:spcPct val="50000"/>
              </a:spcBef>
            </a:pPr>
            <a:r>
              <a:rPr lang="en-US" sz="1800" b="1" dirty="0">
                <a:solidFill>
                  <a:srgbClr val="C00000"/>
                </a:solidFill>
                <a:cs typeface="Times New Roman" pitchFamily="18" charset="0"/>
              </a:rPr>
              <a:t>Blood </a:t>
            </a:r>
            <a:r>
              <a:rPr lang="en-US" sz="1800" b="1" dirty="0" smtClean="0">
                <a:solidFill>
                  <a:srgbClr val="C00000"/>
                </a:solidFill>
                <a:cs typeface="Times New Roman" pitchFamily="18" charset="0"/>
              </a:rPr>
              <a:t>collection &amp; supply             </a:t>
            </a:r>
            <a:r>
              <a:rPr lang="en-US" sz="1800" b="1" dirty="0" smtClean="0">
                <a:solidFill>
                  <a:srgbClr val="C00000"/>
                </a:solidFill>
                <a:latin typeface="Arial" pitchFamily="34" charset="0"/>
                <a:cs typeface="Monotype Hadassah" pitchFamily="2" charset="-79"/>
              </a:rPr>
              <a:t>   </a:t>
            </a:r>
            <a:r>
              <a:rPr lang="en-US" sz="1800" b="1" dirty="0" smtClean="0">
                <a:solidFill>
                  <a:srgbClr val="C00000"/>
                </a:solidFill>
                <a:cs typeface="Times New Roman" pitchFamily="18" charset="0"/>
              </a:rPr>
              <a:t>Involvement in Initiation of new Transfusion Medicine policies</a:t>
            </a:r>
            <a:endParaRPr lang="he-IL" sz="1800" b="1" dirty="0" smtClean="0">
              <a:solidFill>
                <a:srgbClr val="C00000"/>
              </a:solidFill>
              <a:cs typeface="Times New Roman" pitchFamily="18" charset="0"/>
            </a:endParaRPr>
          </a:p>
        </p:txBody>
      </p:sp>
      <p:grpSp>
        <p:nvGrpSpPr>
          <p:cNvPr id="33" name="קבוצה 32"/>
          <p:cNvGrpSpPr/>
          <p:nvPr/>
        </p:nvGrpSpPr>
        <p:grpSpPr>
          <a:xfrm>
            <a:off x="67133" y="1229457"/>
            <a:ext cx="9030642" cy="5438051"/>
            <a:chOff x="67713" y="1058085"/>
            <a:chExt cx="9030642" cy="5438051"/>
          </a:xfrm>
        </p:grpSpPr>
        <p:sp>
          <p:nvSpPr>
            <p:cNvPr id="18435" name="Oval 3"/>
            <p:cNvSpPr>
              <a:spLocks noChangeArrowheads="1"/>
            </p:cNvSpPr>
            <p:nvPr/>
          </p:nvSpPr>
          <p:spPr bwMode="auto">
            <a:xfrm>
              <a:off x="3049373" y="4161995"/>
              <a:ext cx="2438400" cy="1524000"/>
            </a:xfrm>
            <a:prstGeom prst="ellipse">
              <a:avLst/>
            </a:prstGeom>
            <a:solidFill>
              <a:srgbClr val="00CCFF"/>
            </a:solidFill>
            <a:ln w="19050">
              <a:solidFill>
                <a:srgbClr val="FF0000"/>
              </a:solidFill>
              <a:round/>
              <a:headEnd/>
              <a:tailEnd/>
            </a:ln>
          </p:spPr>
          <p:txBody>
            <a:bodyPr wrap="none" anchor="ctr"/>
            <a:lstStyle/>
            <a:p>
              <a:endParaRPr lang="he-IL">
                <a:solidFill>
                  <a:prstClr val="black"/>
                </a:solidFill>
                <a:cs typeface="Arial"/>
              </a:endParaRPr>
            </a:p>
          </p:txBody>
        </p:sp>
        <p:sp>
          <p:nvSpPr>
            <p:cNvPr id="18436" name="Oval 4"/>
            <p:cNvSpPr>
              <a:spLocks noChangeArrowheads="1"/>
            </p:cNvSpPr>
            <p:nvPr/>
          </p:nvSpPr>
          <p:spPr bwMode="auto">
            <a:xfrm>
              <a:off x="153773" y="4161995"/>
              <a:ext cx="1752600" cy="1066800"/>
            </a:xfrm>
            <a:prstGeom prst="ellipse">
              <a:avLst/>
            </a:prstGeom>
            <a:solidFill>
              <a:srgbClr val="CCFFFF"/>
            </a:solidFill>
            <a:ln w="9525">
              <a:solidFill>
                <a:schemeClr val="tx1"/>
              </a:solidFill>
              <a:round/>
              <a:headEnd/>
              <a:tailEnd/>
            </a:ln>
          </p:spPr>
          <p:txBody>
            <a:bodyPr wrap="none" anchor="ctr"/>
            <a:lstStyle/>
            <a:p>
              <a:endParaRPr lang="he-IL">
                <a:solidFill>
                  <a:prstClr val="black"/>
                </a:solidFill>
                <a:cs typeface="Arial"/>
              </a:endParaRPr>
            </a:p>
          </p:txBody>
        </p:sp>
        <p:sp>
          <p:nvSpPr>
            <p:cNvPr id="18437" name="Oval 5"/>
            <p:cNvSpPr>
              <a:spLocks noChangeArrowheads="1"/>
            </p:cNvSpPr>
            <p:nvPr/>
          </p:nvSpPr>
          <p:spPr bwMode="auto">
            <a:xfrm>
              <a:off x="6562785" y="1058085"/>
              <a:ext cx="2247130" cy="1094275"/>
            </a:xfrm>
            <a:prstGeom prst="ellipse">
              <a:avLst/>
            </a:prstGeom>
            <a:solidFill>
              <a:srgbClr val="00CCFF"/>
            </a:solidFill>
            <a:ln w="9525">
              <a:solidFill>
                <a:schemeClr val="tx1"/>
              </a:solidFill>
              <a:round/>
              <a:headEnd/>
              <a:tailEnd/>
            </a:ln>
          </p:spPr>
          <p:txBody>
            <a:bodyPr wrap="none" anchor="ctr"/>
            <a:lstStyle/>
            <a:p>
              <a:endParaRPr lang="he-IL" sz="2400">
                <a:solidFill>
                  <a:prstClr val="black"/>
                </a:solidFill>
                <a:cs typeface="Arial"/>
              </a:endParaRPr>
            </a:p>
          </p:txBody>
        </p:sp>
        <p:sp>
          <p:nvSpPr>
            <p:cNvPr id="18438" name="Oval 6"/>
            <p:cNvSpPr>
              <a:spLocks noChangeArrowheads="1"/>
            </p:cNvSpPr>
            <p:nvPr/>
          </p:nvSpPr>
          <p:spPr bwMode="auto">
            <a:xfrm>
              <a:off x="6648733" y="4668538"/>
              <a:ext cx="2449622" cy="1351880"/>
            </a:xfrm>
            <a:prstGeom prst="ellipse">
              <a:avLst/>
            </a:prstGeom>
            <a:solidFill>
              <a:srgbClr val="00CCFF"/>
            </a:solidFill>
            <a:ln w="9525">
              <a:solidFill>
                <a:schemeClr val="tx1"/>
              </a:solidFill>
              <a:round/>
              <a:headEnd/>
              <a:tailEnd/>
            </a:ln>
          </p:spPr>
          <p:txBody>
            <a:bodyPr wrap="none" anchor="ctr"/>
            <a:lstStyle/>
            <a:p>
              <a:endParaRPr lang="he-IL">
                <a:solidFill>
                  <a:prstClr val="black"/>
                </a:solidFill>
                <a:cs typeface="Arial"/>
              </a:endParaRPr>
            </a:p>
          </p:txBody>
        </p:sp>
        <p:sp>
          <p:nvSpPr>
            <p:cNvPr id="18439" name="Line 7"/>
            <p:cNvSpPr>
              <a:spLocks noChangeShapeType="1"/>
            </p:cNvSpPr>
            <p:nvPr/>
          </p:nvSpPr>
          <p:spPr bwMode="auto">
            <a:xfrm rot="20309216">
              <a:off x="5680737" y="4929937"/>
              <a:ext cx="719149" cy="377080"/>
            </a:xfrm>
            <a:prstGeom prst="line">
              <a:avLst/>
            </a:prstGeom>
            <a:noFill/>
            <a:ln w="38100">
              <a:solidFill>
                <a:schemeClr val="tx1"/>
              </a:solidFill>
              <a:round/>
              <a:headEnd type="triangle" w="med" len="med"/>
              <a:tailEnd type="triangle" w="med" len="med"/>
            </a:ln>
          </p:spPr>
          <p:txBody>
            <a:bodyPr wrap="none" anchor="ctr"/>
            <a:lstStyle/>
            <a:p>
              <a:endParaRPr lang="en-US">
                <a:solidFill>
                  <a:prstClr val="black"/>
                </a:solidFill>
              </a:endParaRPr>
            </a:p>
          </p:txBody>
        </p:sp>
        <p:sp>
          <p:nvSpPr>
            <p:cNvPr id="18440" name="Text Box 8"/>
            <p:cNvSpPr txBox="1">
              <a:spLocks noChangeArrowheads="1"/>
            </p:cNvSpPr>
            <p:nvPr/>
          </p:nvSpPr>
          <p:spPr bwMode="auto">
            <a:xfrm>
              <a:off x="6788760" y="4707766"/>
              <a:ext cx="2169567" cy="1323439"/>
            </a:xfrm>
            <a:prstGeom prst="rect">
              <a:avLst/>
            </a:prstGeom>
            <a:noFill/>
            <a:ln w="9525">
              <a:noFill/>
              <a:miter lim="800000"/>
              <a:headEnd/>
              <a:tailEnd/>
            </a:ln>
          </p:spPr>
          <p:txBody>
            <a:bodyPr wrap="square">
              <a:spAutoFit/>
            </a:bodyPr>
            <a:lstStyle/>
            <a:p>
              <a:pPr algn="ctr" rtl="0" eaLnBrk="0" hangingPunct="0">
                <a:spcBef>
                  <a:spcPct val="50000"/>
                </a:spcBef>
              </a:pPr>
              <a:r>
                <a:rPr lang="en-US" b="1" dirty="0" smtClean="0">
                  <a:solidFill>
                    <a:prstClr val="black"/>
                  </a:solidFill>
                  <a:cs typeface="Times New Roman" pitchFamily="18" charset="0"/>
                </a:rPr>
                <a:t>IDF</a:t>
              </a:r>
            </a:p>
            <a:p>
              <a:pPr algn="ctr" rtl="0" eaLnBrk="0" hangingPunct="0">
                <a:spcBef>
                  <a:spcPts val="0"/>
                </a:spcBef>
              </a:pPr>
              <a:r>
                <a:rPr lang="en-US" b="1" dirty="0" smtClean="0">
                  <a:solidFill>
                    <a:prstClr val="black"/>
                  </a:solidFill>
                </a:rPr>
                <a:t>Medical Corps</a:t>
              </a:r>
            </a:p>
            <a:p>
              <a:pPr algn="ctr" rtl="0" eaLnBrk="0" hangingPunct="0">
                <a:spcBef>
                  <a:spcPts val="0"/>
                </a:spcBef>
              </a:pPr>
              <a:r>
                <a:rPr lang="en-US" b="1" dirty="0" smtClean="0">
                  <a:solidFill>
                    <a:prstClr val="black"/>
                  </a:solidFill>
                </a:rPr>
                <a:t>Home Front Command</a:t>
              </a:r>
              <a:endParaRPr lang="en-US" b="1" dirty="0">
                <a:solidFill>
                  <a:prstClr val="black"/>
                </a:solidFill>
              </a:endParaRPr>
            </a:p>
          </p:txBody>
        </p:sp>
        <p:sp>
          <p:nvSpPr>
            <p:cNvPr id="18441" name="Text Box 9"/>
            <p:cNvSpPr txBox="1">
              <a:spLocks noChangeArrowheads="1"/>
            </p:cNvSpPr>
            <p:nvPr/>
          </p:nvSpPr>
          <p:spPr bwMode="auto">
            <a:xfrm>
              <a:off x="6562785" y="1170497"/>
              <a:ext cx="2079011" cy="1023357"/>
            </a:xfrm>
            <a:prstGeom prst="rect">
              <a:avLst/>
            </a:prstGeom>
            <a:noFill/>
            <a:ln w="9525">
              <a:noFill/>
              <a:miter lim="800000"/>
              <a:headEnd/>
              <a:tailEnd/>
            </a:ln>
          </p:spPr>
          <p:txBody>
            <a:bodyPr wrap="square">
              <a:spAutoFit/>
            </a:bodyPr>
            <a:lstStyle/>
            <a:p>
              <a:pPr algn="ctr" rtl="0" eaLnBrk="0" hangingPunct="0">
                <a:lnSpc>
                  <a:spcPct val="55000"/>
                </a:lnSpc>
                <a:spcBef>
                  <a:spcPct val="50000"/>
                </a:spcBef>
              </a:pPr>
              <a:r>
                <a:rPr lang="en-US" sz="2400" b="1" dirty="0">
                  <a:solidFill>
                    <a:prstClr val="black"/>
                  </a:solidFill>
                  <a:cs typeface="Times New Roman" pitchFamily="18" charset="0"/>
                </a:rPr>
                <a:t>MOH </a:t>
              </a:r>
            </a:p>
            <a:p>
              <a:pPr algn="ctr" rtl="0" eaLnBrk="0" hangingPunct="0">
                <a:lnSpc>
                  <a:spcPct val="55000"/>
                </a:lnSpc>
                <a:spcBef>
                  <a:spcPct val="50000"/>
                </a:spcBef>
              </a:pPr>
              <a:r>
                <a:rPr lang="en-US" sz="2200" b="1" dirty="0">
                  <a:solidFill>
                    <a:prstClr val="black"/>
                  </a:solidFill>
                  <a:cs typeface="Times New Roman" pitchFamily="18" charset="0"/>
                </a:rPr>
                <a:t> </a:t>
              </a:r>
              <a:r>
                <a:rPr lang="en-US" sz="2200" b="1" dirty="0">
                  <a:solidFill>
                    <a:prstClr val="black"/>
                  </a:solidFill>
                </a:rPr>
                <a:t>Emergency</a:t>
              </a:r>
              <a:br>
                <a:rPr lang="en-US" sz="2200" b="1" dirty="0">
                  <a:solidFill>
                    <a:prstClr val="black"/>
                  </a:solidFill>
                </a:rPr>
              </a:br>
              <a:r>
                <a:rPr lang="en-US" sz="2200" b="1" dirty="0">
                  <a:solidFill>
                    <a:prstClr val="black"/>
                  </a:solidFill>
                </a:rPr>
                <a:t/>
              </a:r>
              <a:br>
                <a:rPr lang="en-US" sz="2200" b="1" dirty="0">
                  <a:solidFill>
                    <a:prstClr val="black"/>
                  </a:solidFill>
                </a:rPr>
              </a:br>
              <a:r>
                <a:rPr lang="en-US" sz="2200" b="1" dirty="0">
                  <a:solidFill>
                    <a:prstClr val="black"/>
                  </a:solidFill>
                </a:rPr>
                <a:t> Division</a:t>
              </a:r>
            </a:p>
          </p:txBody>
        </p:sp>
        <p:sp>
          <p:nvSpPr>
            <p:cNvPr id="18442" name="Oval 10"/>
            <p:cNvSpPr>
              <a:spLocks noChangeArrowheads="1"/>
            </p:cNvSpPr>
            <p:nvPr/>
          </p:nvSpPr>
          <p:spPr bwMode="auto">
            <a:xfrm>
              <a:off x="915773" y="1494995"/>
              <a:ext cx="2701925" cy="1371600"/>
            </a:xfrm>
            <a:prstGeom prst="ellipse">
              <a:avLst/>
            </a:prstGeom>
            <a:solidFill>
              <a:srgbClr val="00CCFF"/>
            </a:solidFill>
            <a:ln w="9525">
              <a:solidFill>
                <a:schemeClr val="tx1"/>
              </a:solidFill>
              <a:round/>
              <a:headEnd/>
              <a:tailEnd/>
            </a:ln>
          </p:spPr>
          <p:txBody>
            <a:bodyPr wrap="none" anchor="ctr"/>
            <a:lstStyle/>
            <a:p>
              <a:endParaRPr lang="he-IL">
                <a:solidFill>
                  <a:prstClr val="black"/>
                </a:solidFill>
                <a:cs typeface="Arial"/>
              </a:endParaRPr>
            </a:p>
          </p:txBody>
        </p:sp>
        <p:sp>
          <p:nvSpPr>
            <p:cNvPr id="18443" name="Text Box 11"/>
            <p:cNvSpPr txBox="1">
              <a:spLocks noChangeArrowheads="1"/>
            </p:cNvSpPr>
            <p:nvPr/>
          </p:nvSpPr>
          <p:spPr bwMode="auto">
            <a:xfrm>
              <a:off x="3201773" y="4542995"/>
              <a:ext cx="2209800" cy="701675"/>
            </a:xfrm>
            <a:prstGeom prst="rect">
              <a:avLst/>
            </a:prstGeom>
            <a:noFill/>
            <a:ln w="9525">
              <a:noFill/>
              <a:miter lim="800000"/>
              <a:headEnd/>
              <a:tailEnd/>
            </a:ln>
          </p:spPr>
          <p:txBody>
            <a:bodyPr>
              <a:spAutoFit/>
            </a:bodyPr>
            <a:lstStyle/>
            <a:p>
              <a:pPr algn="ctr" rtl="0" eaLnBrk="0" hangingPunct="0">
                <a:spcBef>
                  <a:spcPct val="50000"/>
                </a:spcBef>
              </a:pPr>
              <a:r>
                <a:rPr lang="en-US" b="1">
                  <a:solidFill>
                    <a:prstClr val="black"/>
                  </a:solidFill>
                  <a:cs typeface="Times New Roman" pitchFamily="18" charset="0"/>
                </a:rPr>
                <a:t>MDA National Blood Services</a:t>
              </a:r>
            </a:p>
          </p:txBody>
        </p:sp>
        <p:sp>
          <p:nvSpPr>
            <p:cNvPr id="18444" name="Text Box 12"/>
            <p:cNvSpPr txBox="1">
              <a:spLocks noChangeArrowheads="1"/>
            </p:cNvSpPr>
            <p:nvPr/>
          </p:nvSpPr>
          <p:spPr bwMode="auto">
            <a:xfrm>
              <a:off x="967305" y="1612978"/>
              <a:ext cx="2448271" cy="1107996"/>
            </a:xfrm>
            <a:prstGeom prst="rect">
              <a:avLst/>
            </a:prstGeom>
            <a:noFill/>
            <a:ln w="9525">
              <a:noFill/>
              <a:miter lim="800000"/>
              <a:headEnd/>
              <a:tailEnd/>
            </a:ln>
          </p:spPr>
          <p:txBody>
            <a:bodyPr wrap="square">
              <a:spAutoFit/>
            </a:bodyPr>
            <a:lstStyle/>
            <a:p>
              <a:pPr algn="ctr" rtl="0" eaLnBrk="0" hangingPunct="0">
                <a:spcBef>
                  <a:spcPct val="50000"/>
                </a:spcBef>
              </a:pPr>
              <a:r>
                <a:rPr lang="en-US" sz="2200" b="1" dirty="0" smtClean="0">
                  <a:solidFill>
                    <a:prstClr val="black"/>
                  </a:solidFill>
                  <a:cs typeface="Times New Roman" pitchFamily="18" charset="0"/>
                </a:rPr>
                <a:t>Advisory Committee on TM  </a:t>
              </a:r>
              <a:r>
                <a:rPr lang="en-US" b="1" dirty="0">
                  <a:solidFill>
                    <a:prstClr val="black"/>
                  </a:solidFill>
                  <a:cs typeface="Times New Roman" pitchFamily="18" charset="0"/>
                </a:rPr>
                <a:t/>
              </a:r>
              <a:br>
                <a:rPr lang="en-US" b="1" dirty="0">
                  <a:solidFill>
                    <a:prstClr val="black"/>
                  </a:solidFill>
                  <a:cs typeface="Times New Roman" pitchFamily="18" charset="0"/>
                </a:rPr>
              </a:br>
              <a:r>
                <a:rPr lang="en-US" sz="2200" b="1" dirty="0" smtClean="0">
                  <a:solidFill>
                    <a:prstClr val="black"/>
                  </a:solidFill>
                  <a:cs typeface="Times New Roman" pitchFamily="18" charset="0"/>
                </a:rPr>
                <a:t>to the </a:t>
              </a:r>
              <a:r>
                <a:rPr lang="en-US" b="1" dirty="0" smtClean="0">
                  <a:solidFill>
                    <a:prstClr val="black"/>
                  </a:solidFill>
                  <a:cs typeface="Times New Roman" pitchFamily="18" charset="0"/>
                </a:rPr>
                <a:t>MOH</a:t>
              </a:r>
              <a:endParaRPr lang="en-US" b="1" dirty="0">
                <a:solidFill>
                  <a:prstClr val="black"/>
                </a:solidFill>
                <a:cs typeface="Times New Roman" pitchFamily="18" charset="0"/>
              </a:endParaRPr>
            </a:p>
          </p:txBody>
        </p:sp>
        <p:sp>
          <p:nvSpPr>
            <p:cNvPr id="18445" name="Line 13"/>
            <p:cNvSpPr>
              <a:spLocks noChangeShapeType="1"/>
            </p:cNvSpPr>
            <p:nvPr/>
          </p:nvSpPr>
          <p:spPr bwMode="auto">
            <a:xfrm rot="1199990">
              <a:off x="2066710" y="2947558"/>
              <a:ext cx="103188" cy="280987"/>
            </a:xfrm>
            <a:prstGeom prst="line">
              <a:avLst/>
            </a:prstGeom>
            <a:noFill/>
            <a:ln w="38100">
              <a:solidFill>
                <a:schemeClr val="tx1"/>
              </a:solidFill>
              <a:round/>
              <a:headEnd/>
              <a:tailEnd type="triangle" w="med" len="med"/>
            </a:ln>
          </p:spPr>
          <p:txBody>
            <a:bodyPr wrap="none" anchor="ctr"/>
            <a:lstStyle/>
            <a:p>
              <a:endParaRPr lang="en-US">
                <a:solidFill>
                  <a:prstClr val="black"/>
                </a:solidFill>
              </a:endParaRPr>
            </a:p>
          </p:txBody>
        </p:sp>
        <p:sp>
          <p:nvSpPr>
            <p:cNvPr id="18446" name="Text Box 14"/>
            <p:cNvSpPr txBox="1">
              <a:spLocks noChangeArrowheads="1"/>
            </p:cNvSpPr>
            <p:nvPr/>
          </p:nvSpPr>
          <p:spPr bwMode="auto">
            <a:xfrm>
              <a:off x="687173" y="3323795"/>
              <a:ext cx="3001962" cy="461963"/>
            </a:xfrm>
            <a:prstGeom prst="rect">
              <a:avLst/>
            </a:prstGeom>
            <a:noFill/>
            <a:ln w="9525">
              <a:solidFill>
                <a:schemeClr val="tx1"/>
              </a:solidFill>
              <a:miter lim="800000"/>
              <a:headEnd/>
              <a:tailEnd/>
            </a:ln>
          </p:spPr>
          <p:txBody>
            <a:bodyPr>
              <a:spAutoFit/>
            </a:bodyPr>
            <a:lstStyle/>
            <a:p>
              <a:pPr algn="ctr" rtl="0" eaLnBrk="0" hangingPunct="0">
                <a:spcBef>
                  <a:spcPct val="50000"/>
                </a:spcBef>
              </a:pPr>
              <a:r>
                <a:rPr lang="en-US" sz="2400" b="1">
                  <a:solidFill>
                    <a:prstClr val="black"/>
                  </a:solidFill>
                  <a:cs typeface="Times New Roman" pitchFamily="18" charset="0"/>
                </a:rPr>
                <a:t>National Standards</a:t>
              </a:r>
            </a:p>
          </p:txBody>
        </p:sp>
        <p:sp>
          <p:nvSpPr>
            <p:cNvPr id="18447" name="Line 15"/>
            <p:cNvSpPr>
              <a:spLocks noChangeShapeType="1"/>
            </p:cNvSpPr>
            <p:nvPr/>
          </p:nvSpPr>
          <p:spPr bwMode="auto">
            <a:xfrm rot="19242635">
              <a:off x="2906498" y="3780995"/>
              <a:ext cx="47625" cy="758825"/>
            </a:xfrm>
            <a:prstGeom prst="line">
              <a:avLst/>
            </a:prstGeom>
            <a:noFill/>
            <a:ln w="38100">
              <a:solidFill>
                <a:schemeClr val="tx1"/>
              </a:solidFill>
              <a:round/>
              <a:headEnd/>
              <a:tailEnd type="triangle" w="med" len="med"/>
            </a:ln>
          </p:spPr>
          <p:txBody>
            <a:bodyPr wrap="none" anchor="ctr"/>
            <a:lstStyle/>
            <a:p>
              <a:endParaRPr lang="en-US">
                <a:solidFill>
                  <a:prstClr val="black"/>
                </a:solidFill>
              </a:endParaRPr>
            </a:p>
          </p:txBody>
        </p:sp>
        <p:sp>
          <p:nvSpPr>
            <p:cNvPr id="18448" name="Text Box 16"/>
            <p:cNvSpPr txBox="1">
              <a:spLocks noChangeArrowheads="1"/>
            </p:cNvSpPr>
            <p:nvPr/>
          </p:nvSpPr>
          <p:spPr bwMode="auto">
            <a:xfrm>
              <a:off x="269708" y="4303283"/>
              <a:ext cx="1512168" cy="877163"/>
            </a:xfrm>
            <a:prstGeom prst="rect">
              <a:avLst/>
            </a:prstGeom>
            <a:noFill/>
            <a:ln w="9525">
              <a:noFill/>
              <a:miter lim="800000"/>
              <a:headEnd/>
              <a:tailEnd/>
            </a:ln>
          </p:spPr>
          <p:txBody>
            <a:bodyPr wrap="square">
              <a:spAutoFit/>
            </a:bodyPr>
            <a:lstStyle/>
            <a:p>
              <a:pPr algn="ctr" rtl="0" eaLnBrk="0" hangingPunct="0">
                <a:lnSpc>
                  <a:spcPct val="85000"/>
                </a:lnSpc>
                <a:spcBef>
                  <a:spcPct val="50000"/>
                </a:spcBef>
              </a:pPr>
              <a:r>
                <a:rPr lang="en-US" b="1" dirty="0" smtClean="0">
                  <a:solidFill>
                    <a:prstClr val="black"/>
                  </a:solidFill>
                  <a:cs typeface="Times New Roman" pitchFamily="18" charset="0"/>
                </a:rPr>
                <a:t> 33 Hospital </a:t>
              </a:r>
              <a:r>
                <a:rPr lang="en-US" b="1" dirty="0">
                  <a:solidFill>
                    <a:prstClr val="black"/>
                  </a:solidFill>
                  <a:cs typeface="Times New Roman" pitchFamily="18" charset="0"/>
                </a:rPr>
                <a:t>Blood Banks</a:t>
              </a:r>
            </a:p>
          </p:txBody>
        </p:sp>
        <p:sp>
          <p:nvSpPr>
            <p:cNvPr id="18449" name="Line 17"/>
            <p:cNvSpPr>
              <a:spLocks noChangeShapeType="1"/>
            </p:cNvSpPr>
            <p:nvPr/>
          </p:nvSpPr>
          <p:spPr bwMode="auto">
            <a:xfrm rot="7042678">
              <a:off x="999910" y="3963558"/>
              <a:ext cx="304800" cy="76200"/>
            </a:xfrm>
            <a:prstGeom prst="line">
              <a:avLst/>
            </a:prstGeom>
            <a:noFill/>
            <a:ln w="38100">
              <a:solidFill>
                <a:schemeClr val="tx1"/>
              </a:solidFill>
              <a:round/>
              <a:headEnd/>
              <a:tailEnd type="triangle" w="med" len="med"/>
            </a:ln>
          </p:spPr>
          <p:txBody>
            <a:bodyPr wrap="none" anchor="ctr"/>
            <a:lstStyle/>
            <a:p>
              <a:endParaRPr lang="en-US">
                <a:solidFill>
                  <a:prstClr val="black"/>
                </a:solidFill>
              </a:endParaRPr>
            </a:p>
          </p:txBody>
        </p:sp>
        <p:sp>
          <p:nvSpPr>
            <p:cNvPr id="18450" name="Line 18"/>
            <p:cNvSpPr>
              <a:spLocks noChangeShapeType="1"/>
            </p:cNvSpPr>
            <p:nvPr/>
          </p:nvSpPr>
          <p:spPr bwMode="auto">
            <a:xfrm flipH="1" flipV="1">
              <a:off x="2008577" y="4681522"/>
              <a:ext cx="914400" cy="144016"/>
            </a:xfrm>
            <a:prstGeom prst="line">
              <a:avLst/>
            </a:prstGeom>
            <a:noFill/>
            <a:ln w="38100">
              <a:solidFill>
                <a:schemeClr val="tx1"/>
              </a:solidFill>
              <a:round/>
              <a:headEnd/>
              <a:tailEnd type="triangle" w="med" len="med"/>
            </a:ln>
          </p:spPr>
          <p:txBody>
            <a:bodyPr wrap="none" anchor="ctr"/>
            <a:lstStyle/>
            <a:p>
              <a:endParaRPr lang="en-US">
                <a:solidFill>
                  <a:prstClr val="black"/>
                </a:solidFill>
              </a:endParaRPr>
            </a:p>
          </p:txBody>
        </p:sp>
        <p:sp>
          <p:nvSpPr>
            <p:cNvPr id="18451" name="Line 20"/>
            <p:cNvSpPr>
              <a:spLocks noChangeShapeType="1"/>
            </p:cNvSpPr>
            <p:nvPr/>
          </p:nvSpPr>
          <p:spPr bwMode="auto">
            <a:xfrm flipH="1">
              <a:off x="5430027" y="4091620"/>
              <a:ext cx="1128579" cy="457599"/>
            </a:xfrm>
            <a:prstGeom prst="line">
              <a:avLst/>
            </a:prstGeom>
            <a:noFill/>
            <a:ln w="38100">
              <a:solidFill>
                <a:schemeClr val="tx1"/>
              </a:solidFill>
              <a:round/>
              <a:headEnd type="triangle" w="med" len="med"/>
              <a:tailEnd type="triangle" w="med" len="med"/>
            </a:ln>
          </p:spPr>
          <p:txBody>
            <a:bodyPr wrap="none" anchor="ctr"/>
            <a:lstStyle/>
            <a:p>
              <a:endParaRPr lang="en-US">
                <a:solidFill>
                  <a:prstClr val="black"/>
                </a:solidFill>
              </a:endParaRPr>
            </a:p>
          </p:txBody>
        </p:sp>
        <p:sp>
          <p:nvSpPr>
            <p:cNvPr id="18454" name="Text Box 21"/>
            <p:cNvSpPr txBox="1">
              <a:spLocks noChangeArrowheads="1"/>
            </p:cNvSpPr>
            <p:nvPr/>
          </p:nvSpPr>
          <p:spPr bwMode="auto">
            <a:xfrm>
              <a:off x="1501139" y="5074932"/>
              <a:ext cx="1785938" cy="369332"/>
            </a:xfrm>
            <a:prstGeom prst="rect">
              <a:avLst/>
            </a:prstGeom>
            <a:noFill/>
            <a:ln w="9525">
              <a:noFill/>
              <a:miter lim="800000"/>
              <a:headEnd/>
              <a:tailEnd/>
            </a:ln>
          </p:spPr>
          <p:txBody>
            <a:bodyPr>
              <a:spAutoFit/>
            </a:bodyPr>
            <a:lstStyle/>
            <a:p>
              <a:pPr algn="l" rtl="0" eaLnBrk="0" hangingPunct="0">
                <a:spcBef>
                  <a:spcPct val="50000"/>
                </a:spcBef>
              </a:pPr>
              <a:r>
                <a:rPr lang="en-US" sz="1800" b="1" dirty="0">
                  <a:solidFill>
                    <a:srgbClr val="C00000"/>
                  </a:solidFill>
                  <a:cs typeface="Times New Roman" pitchFamily="18" charset="0"/>
                </a:rPr>
                <a:t>Blood supply</a:t>
              </a:r>
              <a:endParaRPr lang="en-US" sz="1800" dirty="0">
                <a:solidFill>
                  <a:srgbClr val="C00000"/>
                </a:solidFill>
                <a:cs typeface="Times New Roman" pitchFamily="18" charset="0"/>
              </a:endParaRPr>
            </a:p>
          </p:txBody>
        </p:sp>
        <p:sp>
          <p:nvSpPr>
            <p:cNvPr id="24" name="Oval 6"/>
            <p:cNvSpPr>
              <a:spLocks noChangeArrowheads="1"/>
            </p:cNvSpPr>
            <p:nvPr/>
          </p:nvSpPr>
          <p:spPr bwMode="auto">
            <a:xfrm>
              <a:off x="6773384" y="3462456"/>
              <a:ext cx="2133600" cy="1066800"/>
            </a:xfrm>
            <a:prstGeom prst="ellipse">
              <a:avLst/>
            </a:prstGeom>
            <a:solidFill>
              <a:srgbClr val="00CCFF"/>
            </a:solidFill>
            <a:ln w="9525">
              <a:solidFill>
                <a:schemeClr val="tx1"/>
              </a:solidFill>
              <a:round/>
              <a:headEnd/>
              <a:tailEnd/>
            </a:ln>
          </p:spPr>
          <p:txBody>
            <a:bodyPr wrap="none" anchor="ctr"/>
            <a:lstStyle/>
            <a:p>
              <a:endParaRPr lang="he-IL">
                <a:solidFill>
                  <a:prstClr val="black"/>
                </a:solidFill>
                <a:cs typeface="Arial"/>
              </a:endParaRPr>
            </a:p>
          </p:txBody>
        </p:sp>
        <p:sp>
          <p:nvSpPr>
            <p:cNvPr id="25" name="TextBox 24"/>
            <p:cNvSpPr txBox="1"/>
            <p:nvPr/>
          </p:nvSpPr>
          <p:spPr>
            <a:xfrm>
              <a:off x="6891840" y="3640966"/>
              <a:ext cx="2016900" cy="709780"/>
            </a:xfrm>
            <a:prstGeom prst="rect">
              <a:avLst/>
            </a:prstGeom>
            <a:noFill/>
          </p:spPr>
          <p:txBody>
            <a:bodyPr wrap="square" rtlCol="0">
              <a:spAutoFit/>
            </a:bodyPr>
            <a:lstStyle/>
            <a:p>
              <a:pPr algn="ctr"/>
              <a:r>
                <a:rPr lang="en-US" b="1" dirty="0" smtClean="0">
                  <a:solidFill>
                    <a:prstClr val="black"/>
                  </a:solidFill>
                </a:rPr>
                <a:t>MDA </a:t>
              </a:r>
            </a:p>
            <a:p>
              <a:pPr algn="ctr"/>
              <a:r>
                <a:rPr lang="en-US" b="1" dirty="0" smtClean="0">
                  <a:solidFill>
                    <a:prstClr val="black"/>
                  </a:solidFill>
                </a:rPr>
                <a:t>Management</a:t>
              </a:r>
              <a:endParaRPr lang="en-US" b="1" dirty="0">
                <a:solidFill>
                  <a:prstClr val="black"/>
                </a:solidFill>
              </a:endParaRPr>
            </a:p>
          </p:txBody>
        </p:sp>
        <p:sp>
          <p:nvSpPr>
            <p:cNvPr id="26" name="Line 20"/>
            <p:cNvSpPr>
              <a:spLocks noChangeShapeType="1"/>
            </p:cNvSpPr>
            <p:nvPr/>
          </p:nvSpPr>
          <p:spPr bwMode="auto">
            <a:xfrm flipH="1">
              <a:off x="4762408" y="1997657"/>
              <a:ext cx="1796199" cy="2033667"/>
            </a:xfrm>
            <a:prstGeom prst="line">
              <a:avLst/>
            </a:prstGeom>
            <a:noFill/>
            <a:ln w="38100">
              <a:solidFill>
                <a:schemeClr val="tx1"/>
              </a:solidFill>
              <a:round/>
              <a:headEnd type="triangle" w="med" len="med"/>
              <a:tailEnd type="triangle" w="med" len="med"/>
            </a:ln>
          </p:spPr>
          <p:txBody>
            <a:bodyPr wrap="none" anchor="ctr"/>
            <a:lstStyle/>
            <a:p>
              <a:endParaRPr lang="en-US">
                <a:solidFill>
                  <a:prstClr val="black"/>
                </a:solidFill>
              </a:endParaRPr>
            </a:p>
          </p:txBody>
        </p:sp>
        <p:sp>
          <p:nvSpPr>
            <p:cNvPr id="27" name="Oval 4"/>
            <p:cNvSpPr>
              <a:spLocks noChangeArrowheads="1"/>
            </p:cNvSpPr>
            <p:nvPr/>
          </p:nvSpPr>
          <p:spPr bwMode="auto">
            <a:xfrm>
              <a:off x="144722" y="5556919"/>
              <a:ext cx="1767347" cy="939217"/>
            </a:xfrm>
            <a:prstGeom prst="ellipse">
              <a:avLst/>
            </a:prstGeom>
            <a:solidFill>
              <a:srgbClr val="CCFFFF"/>
            </a:solidFill>
            <a:ln w="9525">
              <a:solidFill>
                <a:schemeClr val="tx1"/>
              </a:solidFill>
              <a:round/>
              <a:headEnd/>
              <a:tailEnd/>
            </a:ln>
          </p:spPr>
          <p:txBody>
            <a:bodyPr wrap="none" anchor="ctr"/>
            <a:lstStyle/>
            <a:p>
              <a:endParaRPr lang="he-IL">
                <a:solidFill>
                  <a:prstClr val="black"/>
                </a:solidFill>
                <a:cs typeface="Arial"/>
              </a:endParaRPr>
            </a:p>
          </p:txBody>
        </p:sp>
        <p:sp>
          <p:nvSpPr>
            <p:cNvPr id="28" name="TextBox 27"/>
            <p:cNvSpPr txBox="1"/>
            <p:nvPr/>
          </p:nvSpPr>
          <p:spPr>
            <a:xfrm>
              <a:off x="67713" y="5628048"/>
              <a:ext cx="1896345" cy="646331"/>
            </a:xfrm>
            <a:prstGeom prst="rect">
              <a:avLst/>
            </a:prstGeom>
            <a:noFill/>
          </p:spPr>
          <p:txBody>
            <a:bodyPr wrap="square" rtlCol="1">
              <a:spAutoFit/>
            </a:bodyPr>
            <a:lstStyle/>
            <a:p>
              <a:pPr algn="ctr"/>
              <a:r>
                <a:rPr lang="en-US" sz="1800" b="1" dirty="0" smtClean="0">
                  <a:solidFill>
                    <a:prstClr val="black"/>
                  </a:solidFill>
                </a:rPr>
                <a:t>IDF  blood transfusing units</a:t>
              </a:r>
              <a:endParaRPr lang="he-IL" sz="1800" b="1" dirty="0">
                <a:solidFill>
                  <a:prstClr val="black"/>
                </a:solidFill>
                <a:cs typeface="Arial"/>
              </a:endParaRPr>
            </a:p>
          </p:txBody>
        </p:sp>
        <p:sp>
          <p:nvSpPr>
            <p:cNvPr id="29" name="Line 18"/>
            <p:cNvSpPr>
              <a:spLocks noChangeShapeType="1"/>
            </p:cNvSpPr>
            <p:nvPr/>
          </p:nvSpPr>
          <p:spPr bwMode="auto">
            <a:xfrm flipH="1">
              <a:off x="1943389" y="5467672"/>
              <a:ext cx="1130424" cy="360040"/>
            </a:xfrm>
            <a:prstGeom prst="line">
              <a:avLst/>
            </a:prstGeom>
            <a:noFill/>
            <a:ln w="38100">
              <a:solidFill>
                <a:schemeClr val="tx1"/>
              </a:solidFill>
              <a:round/>
              <a:headEnd/>
              <a:tailEnd type="triangle" w="med" len="med"/>
            </a:ln>
          </p:spPr>
          <p:txBody>
            <a:bodyPr wrap="none" anchor="ctr"/>
            <a:lstStyle/>
            <a:p>
              <a:endParaRPr lang="en-US">
                <a:solidFill>
                  <a:prstClr val="black"/>
                </a:solidFill>
              </a:endParaRPr>
            </a:p>
          </p:txBody>
        </p:sp>
      </p:grpSp>
      <p:sp>
        <p:nvSpPr>
          <p:cNvPr id="30" name="TextBox 29"/>
          <p:cNvSpPr txBox="1"/>
          <p:nvPr/>
        </p:nvSpPr>
        <p:spPr>
          <a:xfrm>
            <a:off x="4029488" y="2111720"/>
            <a:ext cx="1944216" cy="923330"/>
          </a:xfrm>
          <a:prstGeom prst="rect">
            <a:avLst/>
          </a:prstGeom>
          <a:noFill/>
        </p:spPr>
        <p:txBody>
          <a:bodyPr wrap="square" rtlCol="1">
            <a:spAutoFit/>
          </a:bodyPr>
          <a:lstStyle/>
          <a:p>
            <a:pPr algn="l" rtl="0"/>
            <a:r>
              <a:rPr lang="en-US" sz="1800" b="1" dirty="0" smtClean="0">
                <a:solidFill>
                  <a:srgbClr val="C00000"/>
                </a:solidFill>
              </a:rPr>
              <a:t>Blood requirements Determination</a:t>
            </a:r>
            <a:endParaRPr lang="he-IL" sz="1800" b="1" dirty="0">
              <a:solidFill>
                <a:srgbClr val="C00000"/>
              </a:solidFill>
              <a:cs typeface="Arial"/>
            </a:endParaRPr>
          </a:p>
        </p:txBody>
      </p:sp>
      <p:cxnSp>
        <p:nvCxnSpPr>
          <p:cNvPr id="32" name="מחבר חץ ישר 31"/>
          <p:cNvCxnSpPr/>
          <p:nvPr/>
        </p:nvCxnSpPr>
        <p:spPr>
          <a:xfrm>
            <a:off x="5973704" y="5548271"/>
            <a:ext cx="0" cy="36004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5" name="מחבר חץ ישר 34"/>
          <p:cNvCxnSpPr/>
          <p:nvPr/>
        </p:nvCxnSpPr>
        <p:spPr>
          <a:xfrm>
            <a:off x="4911061" y="2956127"/>
            <a:ext cx="379477" cy="43365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930961" y="802033"/>
            <a:ext cx="4295874" cy="553998"/>
          </a:xfrm>
          <a:prstGeom prst="rect">
            <a:avLst/>
          </a:prstGeom>
          <a:noFill/>
          <a:ln w="28575">
            <a:solidFill>
              <a:srgbClr val="FF0000"/>
            </a:solidFill>
          </a:ln>
        </p:spPr>
        <p:txBody>
          <a:bodyPr wrap="square" rtlCol="1">
            <a:spAutoFit/>
          </a:bodyPr>
          <a:lstStyle/>
          <a:p>
            <a:r>
              <a:rPr lang="en-GB" sz="3000" dirty="0" smtClean="0"/>
              <a:t>Ministry of Health (MOH)</a:t>
            </a:r>
            <a:endParaRPr lang="he-IL" sz="3000" dirty="0"/>
          </a:p>
        </p:txBody>
      </p:sp>
      <p:sp>
        <p:nvSpPr>
          <p:cNvPr id="4" name="Rectangle 3"/>
          <p:cNvSpPr/>
          <p:nvPr/>
        </p:nvSpPr>
        <p:spPr>
          <a:xfrm>
            <a:off x="6670010" y="2681488"/>
            <a:ext cx="2129495" cy="830997"/>
          </a:xfrm>
          <a:prstGeom prst="rect">
            <a:avLst/>
          </a:prstGeom>
        </p:spPr>
        <p:txBody>
          <a:bodyPr wrap="square">
            <a:spAutoFit/>
          </a:bodyPr>
          <a:lstStyle/>
          <a:p>
            <a:pPr algn="ctr"/>
            <a:r>
              <a:rPr lang="en-GB" sz="1600" b="1" dirty="0"/>
              <a:t>Advisory Committee </a:t>
            </a:r>
            <a:r>
              <a:rPr lang="en-GB" sz="1600" b="1" dirty="0" smtClean="0"/>
              <a:t>on </a:t>
            </a:r>
            <a:r>
              <a:rPr lang="en-GB" sz="1600" b="1" dirty="0"/>
              <a:t>the Use of Blood in </a:t>
            </a:r>
            <a:r>
              <a:rPr lang="en-GB" sz="1600" b="1" dirty="0" smtClean="0"/>
              <a:t>Emergencies</a:t>
            </a:r>
            <a:endParaRPr lang="en-GB" sz="1600" b="1" dirty="0"/>
          </a:p>
        </p:txBody>
      </p:sp>
      <p:cxnSp>
        <p:nvCxnSpPr>
          <p:cNvPr id="6" name="Straight Arrow Connector 5"/>
          <p:cNvCxnSpPr/>
          <p:nvPr/>
        </p:nvCxnSpPr>
        <p:spPr>
          <a:xfrm>
            <a:off x="8388424" y="2169029"/>
            <a:ext cx="0" cy="38108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nvGrpSpPr>
          <p:cNvPr id="40" name="קבוצה 39"/>
          <p:cNvGrpSpPr/>
          <p:nvPr/>
        </p:nvGrpSpPr>
        <p:grpSpPr>
          <a:xfrm>
            <a:off x="146839" y="5843"/>
            <a:ext cx="8950934" cy="1223614"/>
            <a:chOff x="146840" y="4292"/>
            <a:chExt cx="8677119" cy="1045096"/>
          </a:xfrm>
        </p:grpSpPr>
        <p:pic>
          <p:nvPicPr>
            <p:cNvPr id="41" name="תמונה 40" descr="cid:image003.png@01D5A913.70E66DC0"/>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46840" y="4292"/>
              <a:ext cx="1157533" cy="1045096"/>
            </a:xfrm>
            <a:prstGeom prst="rect">
              <a:avLst/>
            </a:prstGeom>
            <a:noFill/>
            <a:ln>
              <a:noFill/>
            </a:ln>
          </p:spPr>
        </p:pic>
        <p:pic>
          <p:nvPicPr>
            <p:cNvPr id="42" name="תמונה 4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87369" y="167378"/>
              <a:ext cx="936590" cy="610581"/>
            </a:xfrm>
            <a:prstGeom prst="rect">
              <a:avLst/>
            </a:prstGeom>
            <a:noFill/>
          </p:spPr>
        </p:pic>
      </p:grpSp>
    </p:spTree>
    <p:extLst>
      <p:ext uri="{BB962C8B-B14F-4D97-AF65-F5344CB8AC3E}">
        <p14:creationId xmlns:p14="http://schemas.microsoft.com/office/powerpoint/2010/main" val="20759372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967408" y="570781"/>
            <a:ext cx="7776864" cy="1143000"/>
          </a:xfrm>
        </p:spPr>
        <p:txBody>
          <a:bodyPr>
            <a:noAutofit/>
          </a:bodyPr>
          <a:lstStyle/>
          <a:p>
            <a:pPr rtl="0"/>
            <a:r>
              <a:rPr lang="en-GB" sz="3600" dirty="0" smtClean="0">
                <a:solidFill>
                  <a:srgbClr val="FF0000"/>
                </a:solidFill>
              </a:rPr>
              <a:t>The procedures in the IDF:</a:t>
            </a:r>
            <a:br>
              <a:rPr lang="en-GB" sz="3600" dirty="0" smtClean="0">
                <a:solidFill>
                  <a:srgbClr val="FF0000"/>
                </a:solidFill>
              </a:rPr>
            </a:br>
            <a:r>
              <a:rPr lang="en-GB" sz="3600" dirty="0" smtClean="0">
                <a:solidFill>
                  <a:srgbClr val="FF0000"/>
                </a:solidFill>
              </a:rPr>
              <a:t>The Trauma &amp; Combat Medicine Branch of the Medical Corps</a:t>
            </a:r>
            <a:endParaRPr lang="he-IL" sz="3600" dirty="0">
              <a:solidFill>
                <a:srgbClr val="FF0000"/>
              </a:solidFill>
            </a:endParaRPr>
          </a:p>
        </p:txBody>
      </p:sp>
      <p:sp>
        <p:nvSpPr>
          <p:cNvPr id="3" name="מציין מיקום תוכן 2"/>
          <p:cNvSpPr>
            <a:spLocks noGrp="1"/>
          </p:cNvSpPr>
          <p:nvPr>
            <p:ph idx="1"/>
          </p:nvPr>
        </p:nvSpPr>
        <p:spPr>
          <a:xfrm>
            <a:off x="457200" y="2078037"/>
            <a:ext cx="8435280" cy="4525963"/>
          </a:xfrm>
        </p:spPr>
        <p:txBody>
          <a:bodyPr>
            <a:normAutofit fontScale="85000" lnSpcReduction="10000"/>
          </a:bodyPr>
          <a:lstStyle/>
          <a:p>
            <a:pPr algn="l" rtl="0"/>
            <a:r>
              <a:rPr lang="en-GB" dirty="0" smtClean="0"/>
              <a:t>Identification of the need</a:t>
            </a:r>
          </a:p>
          <a:p>
            <a:pPr algn="l" rtl="0"/>
            <a:r>
              <a:rPr lang="en-GB" dirty="0" smtClean="0"/>
              <a:t>Review of the literature and research of the practices in national/international other military forces</a:t>
            </a:r>
          </a:p>
          <a:p>
            <a:pPr algn="l" rtl="0"/>
            <a:r>
              <a:rPr lang="en-GB" dirty="0" smtClean="0"/>
              <a:t>Writing a paper to the Surgeon General</a:t>
            </a:r>
          </a:p>
          <a:p>
            <a:pPr algn="l" rtl="0"/>
            <a:r>
              <a:rPr lang="en-GB" dirty="0" smtClean="0"/>
              <a:t>Submission a version to the Advisory Committee to the MOH, or to members (</a:t>
            </a:r>
            <a:r>
              <a:rPr lang="en-GB" dirty="0" smtClean="0">
                <a:sym typeface="Wingdings"/>
              </a:rPr>
              <a:t>)</a:t>
            </a:r>
          </a:p>
          <a:p>
            <a:pPr algn="l" rtl="0"/>
            <a:r>
              <a:rPr lang="en-GB" dirty="0" smtClean="0">
                <a:sym typeface="Wingdings"/>
              </a:rPr>
              <a:t> Approval/Support </a:t>
            </a:r>
            <a:r>
              <a:rPr lang="en-GB" dirty="0">
                <a:sym typeface="Wingdings"/>
              </a:rPr>
              <a:t>by </a:t>
            </a:r>
            <a:r>
              <a:rPr lang="en-GB" dirty="0" smtClean="0">
                <a:sym typeface="Wingdings"/>
              </a:rPr>
              <a:t>the Advisory </a:t>
            </a:r>
            <a:r>
              <a:rPr lang="en-GB" dirty="0">
                <a:sym typeface="Wingdings"/>
              </a:rPr>
              <a:t>Committee </a:t>
            </a:r>
            <a:r>
              <a:rPr lang="en-GB" dirty="0" smtClean="0">
                <a:sym typeface="Wingdings"/>
              </a:rPr>
              <a:t>-2016</a:t>
            </a:r>
          </a:p>
          <a:p>
            <a:pPr algn="l" rtl="0"/>
            <a:r>
              <a:rPr lang="en-GB" dirty="0" smtClean="0">
                <a:sym typeface="Wingdings"/>
              </a:rPr>
              <a:t>Writing Clinical Practice Guidelines (CPG)</a:t>
            </a:r>
          </a:p>
          <a:p>
            <a:pPr algn="l" rtl="0"/>
            <a:r>
              <a:rPr lang="en-GB" dirty="0" smtClean="0">
                <a:sym typeface="Wingdings"/>
              </a:rPr>
              <a:t>Implementation -6.2018 </a:t>
            </a:r>
          </a:p>
        </p:txBody>
      </p:sp>
      <p:sp>
        <p:nvSpPr>
          <p:cNvPr id="4" name="מציין מיקום של תאריך 3"/>
          <p:cNvSpPr>
            <a:spLocks noGrp="1"/>
          </p:cNvSpPr>
          <p:nvPr>
            <p:ph type="dt" sz="half" idx="10"/>
          </p:nvPr>
        </p:nvSpPr>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prstClr val="black">
                    <a:tint val="75000"/>
                  </a:prstClr>
                </a:solidFill>
                <a:effectLst/>
                <a:uLnTx/>
                <a:uFillTx/>
                <a:latin typeface="Times New Roman" pitchFamily="18" charset="0"/>
                <a:ea typeface="+mn-ea"/>
                <a:cs typeface="Arial" pitchFamily="34" charset="0"/>
              </a:rPr>
              <a:t>Shinar</a:t>
            </a:r>
            <a:endParaRPr kumimoji="0" lang="en-US" sz="1200" b="0" i="0" u="none" strike="noStrike" kern="1200" cap="none" spc="0" normalizeH="0" baseline="0" noProof="0" dirty="0">
              <a:ln>
                <a:noFill/>
              </a:ln>
              <a:solidFill>
                <a:prstClr val="black">
                  <a:tint val="75000"/>
                </a:prstClr>
              </a:solidFill>
              <a:effectLst/>
              <a:uLnTx/>
              <a:uFillTx/>
              <a:latin typeface="Times New Roman" pitchFamily="18" charset="0"/>
              <a:ea typeface="+mn-ea"/>
              <a:cs typeface="Arial" pitchFamily="34" charset="0"/>
            </a:endParaRPr>
          </a:p>
        </p:txBody>
      </p:sp>
      <p:sp>
        <p:nvSpPr>
          <p:cNvPr id="5" name="מציין מיקום של מספר שקופית 4"/>
          <p:cNvSpPr>
            <a:spLocks noGrp="1"/>
          </p:cNvSpPr>
          <p:nvPr>
            <p:ph type="sldNum" sz="quarter" idx="12"/>
          </p:nvPr>
        </p:nvSpPr>
        <p:spPr/>
        <p:txBody>
          <a:bodyPr/>
          <a:lstStyle/>
          <a:p>
            <a:pPr marL="0" marR="0" lvl="0" indent="0" algn="l" defTabSz="914400" rtl="1" eaLnBrk="1" fontAlgn="base" latinLnBrk="0" hangingPunct="1">
              <a:lnSpc>
                <a:spcPct val="100000"/>
              </a:lnSpc>
              <a:spcBef>
                <a:spcPct val="0"/>
              </a:spcBef>
              <a:spcAft>
                <a:spcPct val="0"/>
              </a:spcAft>
              <a:buClrTx/>
              <a:buSzTx/>
              <a:buFontTx/>
              <a:buNone/>
              <a:tabLst/>
              <a:defRPr/>
            </a:pPr>
            <a:fld id="{94E957D6-9B05-4985-B918-33278C395BC8}" type="slidenum">
              <a:rPr kumimoji="0" lang="he-IL" sz="1200" b="0" i="0" u="none" strike="noStrike" kern="1200" cap="none" spc="0" normalizeH="0" baseline="0" noProof="0" smtClean="0">
                <a:ln>
                  <a:noFill/>
                </a:ln>
                <a:solidFill>
                  <a:prstClr val="black">
                    <a:tint val="75000"/>
                  </a:prstClr>
                </a:solidFill>
                <a:effectLst/>
                <a:uLnTx/>
                <a:uFillTx/>
                <a:latin typeface="Times New Roman" pitchFamily="18" charset="0"/>
                <a:ea typeface="+mn-ea"/>
                <a:cs typeface="Arial"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prstClr val="black">
                  <a:tint val="75000"/>
                </a:prstClr>
              </a:solidFill>
              <a:effectLst/>
              <a:uLnTx/>
              <a:uFillTx/>
              <a:latin typeface="Times New Roman" pitchFamily="18" charset="0"/>
              <a:ea typeface="+mn-ea"/>
              <a:cs typeface="Arial" pitchFamily="34" charset="0"/>
            </a:endParaRPr>
          </a:p>
        </p:txBody>
      </p:sp>
      <p:pic>
        <p:nvPicPr>
          <p:cNvPr id="6" name="תמונה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86997" y="40615"/>
            <a:ext cx="977716" cy="743429"/>
          </a:xfrm>
          <a:prstGeom prst="rect">
            <a:avLst/>
          </a:prstGeom>
          <a:noFill/>
        </p:spPr>
      </p:pic>
    </p:spTree>
    <p:extLst>
      <p:ext uri="{BB962C8B-B14F-4D97-AF65-F5344CB8AC3E}">
        <p14:creationId xmlns:p14="http://schemas.microsoft.com/office/powerpoint/2010/main" val="33473774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700078" y="476250"/>
            <a:ext cx="7002508" cy="835810"/>
          </a:xfrm>
        </p:spPr>
        <p:txBody>
          <a:bodyPr>
            <a:noAutofit/>
          </a:bodyPr>
          <a:lstStyle/>
          <a:p>
            <a:pPr algn="l" rtl="0"/>
            <a:r>
              <a:rPr lang="en-GB" sz="3600" dirty="0" smtClean="0">
                <a:solidFill>
                  <a:srgbClr val="FF0000"/>
                </a:solidFill>
              </a:rPr>
              <a:t/>
            </a:r>
            <a:br>
              <a:rPr lang="en-GB" sz="3600" dirty="0" smtClean="0">
                <a:solidFill>
                  <a:srgbClr val="FF0000"/>
                </a:solidFill>
              </a:rPr>
            </a:br>
            <a:r>
              <a:rPr lang="en-GB" sz="3600" dirty="0" smtClean="0">
                <a:solidFill>
                  <a:srgbClr val="FF0000"/>
                </a:solidFill>
              </a:rPr>
              <a:t>LTOWB: Decision making processes</a:t>
            </a:r>
            <a:r>
              <a:rPr lang="en-GB" sz="3600" dirty="0">
                <a:solidFill>
                  <a:srgbClr val="FF0000"/>
                </a:solidFill>
              </a:rPr>
              <a:t/>
            </a:r>
            <a:br>
              <a:rPr lang="en-GB" sz="3600" dirty="0">
                <a:solidFill>
                  <a:srgbClr val="FF0000"/>
                </a:solidFill>
              </a:rPr>
            </a:br>
            <a:endParaRPr lang="he-IL" sz="3600" dirty="0"/>
          </a:p>
        </p:txBody>
      </p:sp>
      <p:sp>
        <p:nvSpPr>
          <p:cNvPr id="4" name="מציין מיקום של תאריך 3"/>
          <p:cNvSpPr>
            <a:spLocks noGrp="1"/>
          </p:cNvSpPr>
          <p:nvPr>
            <p:ph type="dt" sz="half" idx="10"/>
          </p:nvPr>
        </p:nvSpPr>
        <p:spPr/>
        <p:txBody>
          <a:bodyPr/>
          <a:lstStyle/>
          <a:p>
            <a:pPr>
              <a:defRPr/>
            </a:pPr>
            <a:r>
              <a:rPr lang="en-US" smtClean="0">
                <a:solidFill>
                  <a:prstClr val="black">
                    <a:tint val="75000"/>
                  </a:prstClr>
                </a:solidFill>
              </a:rPr>
              <a:t>Shinar</a:t>
            </a:r>
            <a:endParaRPr lang="en-US">
              <a:solidFill>
                <a:prstClr val="black">
                  <a:tint val="75000"/>
                </a:prstClr>
              </a:solidFill>
            </a:endParaRPr>
          </a:p>
        </p:txBody>
      </p:sp>
      <p:sp>
        <p:nvSpPr>
          <p:cNvPr id="5" name="מציין מיקום של מספר שקופית 4"/>
          <p:cNvSpPr>
            <a:spLocks noGrp="1"/>
          </p:cNvSpPr>
          <p:nvPr>
            <p:ph type="sldNum" sz="quarter" idx="12"/>
          </p:nvPr>
        </p:nvSpPr>
        <p:spPr/>
        <p:txBody>
          <a:bodyPr/>
          <a:lstStyle/>
          <a:p>
            <a:pPr>
              <a:defRPr/>
            </a:pPr>
            <a:fld id="{94E957D6-9B05-4985-B918-33278C395BC8}" type="slidenum">
              <a:rPr lang="he-IL" smtClean="0">
                <a:solidFill>
                  <a:prstClr val="black">
                    <a:tint val="75000"/>
                  </a:prstClr>
                </a:solidFill>
              </a:rPr>
              <a:pPr>
                <a:defRPr/>
              </a:pPr>
              <a:t>5</a:t>
            </a:fld>
            <a:endParaRPr lang="en-US">
              <a:solidFill>
                <a:prstClr val="black">
                  <a:tint val="75000"/>
                </a:prstClr>
              </a:solidFill>
            </a:endParaRPr>
          </a:p>
        </p:txBody>
      </p:sp>
      <p:pic>
        <p:nvPicPr>
          <p:cNvPr id="6" name="תמונה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53672" y="50140"/>
            <a:ext cx="977716" cy="743429"/>
          </a:xfrm>
          <a:prstGeom prst="rect">
            <a:avLst/>
          </a:prstGeom>
          <a:noFill/>
        </p:spPr>
      </p:pic>
      <p:graphicFrame>
        <p:nvGraphicFramePr>
          <p:cNvPr id="9" name="מציין מיקום תוכן 8"/>
          <p:cNvGraphicFramePr>
            <a:graphicFrameLocks noGrp="1"/>
          </p:cNvGraphicFramePr>
          <p:nvPr>
            <p:ph idx="1"/>
            <p:extLst>
              <p:ext uri="{D42A27DB-BD31-4B8C-83A1-F6EECF244321}">
                <p14:modId xmlns:p14="http://schemas.microsoft.com/office/powerpoint/2010/main" val="1331235360"/>
              </p:ext>
            </p:extLst>
          </p:nvPr>
        </p:nvGraphicFramePr>
        <p:xfrm>
          <a:off x="115660" y="1178008"/>
          <a:ext cx="8958127" cy="5575216"/>
        </p:xfrm>
        <a:graphic>
          <a:graphicData uri="http://schemas.openxmlformats.org/drawingml/2006/table">
            <a:tbl>
              <a:tblPr rtl="1" firstRow="1" bandRow="1">
                <a:tableStyleId>{5C22544A-7EE6-4342-B048-85BDC9FD1C3A}</a:tableStyleId>
              </a:tblPr>
              <a:tblGrid>
                <a:gridCol w="4487997">
                  <a:extLst>
                    <a:ext uri="{9D8B030D-6E8A-4147-A177-3AD203B41FA5}">
                      <a16:colId xmlns:a16="http://schemas.microsoft.com/office/drawing/2014/main" xmlns="" val="3538521680"/>
                    </a:ext>
                  </a:extLst>
                </a:gridCol>
                <a:gridCol w="4470130">
                  <a:extLst>
                    <a:ext uri="{9D8B030D-6E8A-4147-A177-3AD203B41FA5}">
                      <a16:colId xmlns:a16="http://schemas.microsoft.com/office/drawing/2014/main" xmlns="" val="2354692681"/>
                    </a:ext>
                  </a:extLst>
                </a:gridCol>
              </a:tblGrid>
              <a:tr h="478881">
                <a:tc>
                  <a:txBody>
                    <a:bodyPr/>
                    <a:lstStyle/>
                    <a:p>
                      <a:pPr algn="ctr" rtl="0"/>
                      <a:r>
                        <a:rPr lang="en-US" sz="2400" dirty="0" smtClean="0"/>
                        <a:t>Year </a:t>
                      </a:r>
                      <a:endParaRPr lang="he-IL" sz="2400" dirty="0"/>
                    </a:p>
                  </a:txBody>
                  <a:tcPr/>
                </a:tc>
                <a:tc>
                  <a:txBody>
                    <a:bodyPr/>
                    <a:lstStyle/>
                    <a:p>
                      <a:pPr algn="ctr" rtl="0"/>
                      <a:r>
                        <a:rPr lang="en-US" sz="2400" dirty="0" smtClean="0"/>
                        <a:t>Subject</a:t>
                      </a:r>
                      <a:endParaRPr lang="he-IL" sz="2400" dirty="0"/>
                    </a:p>
                  </a:txBody>
                  <a:tcPr/>
                </a:tc>
                <a:extLst>
                  <a:ext uri="{0D108BD9-81ED-4DB2-BD59-A6C34878D82A}">
                    <a16:rowId xmlns:a16="http://schemas.microsoft.com/office/drawing/2014/main" xmlns="" val="4053158215"/>
                  </a:ext>
                </a:extLst>
              </a:tr>
              <a:tr h="933188">
                <a:tc rowSpan="2">
                  <a:txBody>
                    <a:bodyPr/>
                    <a:lstStyle/>
                    <a:p>
                      <a:pPr algn="l" rtl="0"/>
                      <a:r>
                        <a:rPr lang="he-IL" dirty="0" smtClean="0"/>
                        <a:t>2013</a:t>
                      </a:r>
                      <a:r>
                        <a:rPr lang="en-US" dirty="0" smtClean="0"/>
                        <a:t>: </a:t>
                      </a:r>
                      <a:r>
                        <a:rPr lang="en-GB" sz="1800" u="none" dirty="0" smtClean="0"/>
                        <a:t>Unanimous refusal (“they</a:t>
                      </a:r>
                      <a:r>
                        <a:rPr lang="en-GB" sz="1800" u="none" baseline="0" dirty="0" smtClean="0"/>
                        <a:t> have FDP &amp; O type Packed RBC”…)</a:t>
                      </a:r>
                      <a:endParaRPr lang="en-US" u="none" dirty="0" smtClean="0"/>
                    </a:p>
                    <a:p>
                      <a:pPr algn="l" rtl="0"/>
                      <a:endParaRPr lang="en-US" dirty="0" smtClean="0"/>
                    </a:p>
                    <a:p>
                      <a:pPr marL="342900" indent="-342900" algn="l" rtl="0">
                        <a:buAutoNum type="arabicPlain" startAt="2014"/>
                      </a:pPr>
                      <a:r>
                        <a:rPr lang="en-US" dirty="0" smtClean="0"/>
                        <a:t> (My 1</a:t>
                      </a:r>
                      <a:r>
                        <a:rPr lang="en-US" baseline="30000" dirty="0" smtClean="0"/>
                        <a:t>st</a:t>
                      </a:r>
                      <a:r>
                        <a:rPr lang="en-US" dirty="0" smtClean="0"/>
                        <a:t> THOR)</a:t>
                      </a:r>
                    </a:p>
                    <a:p>
                      <a:pPr marL="342900" indent="-342900" algn="l" rtl="0">
                        <a:buAutoNum type="arabicPlain" startAt="2014"/>
                      </a:pPr>
                      <a:endParaRPr lang="he-IL" dirty="0" smtClean="0"/>
                    </a:p>
                    <a:p>
                      <a:pPr algn="l" rtl="0"/>
                      <a:r>
                        <a:rPr lang="he-IL" dirty="0" smtClean="0"/>
                        <a:t>2016</a:t>
                      </a:r>
                      <a:r>
                        <a:rPr lang="en-US" dirty="0" smtClean="0"/>
                        <a:t>: Accepted (to be used within 10 days</a:t>
                      </a:r>
                      <a:r>
                        <a:rPr lang="en-US" baseline="0" dirty="0" smtClean="0"/>
                        <a:t>)</a:t>
                      </a:r>
                      <a:r>
                        <a:rPr lang="en-US" dirty="0" smtClean="0"/>
                        <a:t> </a:t>
                      </a:r>
                      <a:endParaRPr lang="he-IL" dirty="0"/>
                    </a:p>
                  </a:txBody>
                  <a:tcPr/>
                </a:tc>
                <a:tc>
                  <a:txBody>
                    <a:bodyPr/>
                    <a:lstStyle/>
                    <a:p>
                      <a:pPr algn="l" rtl="0"/>
                      <a:r>
                        <a:rPr lang="en-US" sz="1800" dirty="0" smtClean="0"/>
                        <a:t>IDF presented their needs to the Advisory Committee to the MOH on Transfusion Medicine (8 members) </a:t>
                      </a:r>
                      <a:endParaRPr lang="he-IL" dirty="0"/>
                    </a:p>
                  </a:txBody>
                  <a:tcPr/>
                </a:tc>
                <a:extLst>
                  <a:ext uri="{0D108BD9-81ED-4DB2-BD59-A6C34878D82A}">
                    <a16:rowId xmlns:a16="http://schemas.microsoft.com/office/drawing/2014/main" xmlns="" val="1970853492"/>
                  </a:ext>
                </a:extLst>
              </a:tr>
              <a:tr h="933188">
                <a:tc vMerge="1">
                  <a:txBody>
                    <a:bodyPr/>
                    <a:lstStyle/>
                    <a:p>
                      <a:pPr algn="l" rtl="1"/>
                      <a:endParaRPr lang="he-IL"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smtClean="0"/>
                        <a:t>Review of the literature and research of the practices in national/international military/civilian forces</a:t>
                      </a:r>
                    </a:p>
                  </a:txBody>
                  <a:tcPr/>
                </a:tc>
                <a:extLst>
                  <a:ext uri="{0D108BD9-81ED-4DB2-BD59-A6C34878D82A}">
                    <a16:rowId xmlns:a16="http://schemas.microsoft.com/office/drawing/2014/main" xmlns="" val="749656062"/>
                  </a:ext>
                </a:extLst>
              </a:tr>
              <a:tr h="653231">
                <a:tc>
                  <a:txBody>
                    <a:bodyPr/>
                    <a:lstStyle/>
                    <a:p>
                      <a:pPr algn="l" rtl="0"/>
                      <a:r>
                        <a:rPr lang="en-US" dirty="0" smtClean="0"/>
                        <a:t>2018 (&lt;50=15%</a:t>
                      </a:r>
                      <a:r>
                        <a:rPr lang="en-US" baseline="0" dirty="0" smtClean="0"/>
                        <a:t> of donors,</a:t>
                      </a:r>
                      <a:r>
                        <a:rPr lang="en-US" dirty="0" smtClean="0"/>
                        <a:t> </a:t>
                      </a:r>
                    </a:p>
                    <a:p>
                      <a:pPr algn="l" rtl="0"/>
                      <a:r>
                        <a:rPr lang="en-US" dirty="0" smtClean="0"/>
                        <a:t>now &lt;100= 45% of donors)</a:t>
                      </a:r>
                      <a:endParaRPr lang="he-IL"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smtClean="0"/>
                        <a:t>Setting up automated determination of Anti A, Anti B </a:t>
                      </a:r>
                      <a:r>
                        <a:rPr lang="en-GB" sz="1800" dirty="0" err="1" smtClean="0"/>
                        <a:t>titers</a:t>
                      </a:r>
                      <a:endParaRPr lang="en-GB" sz="1800" dirty="0" smtClean="0"/>
                    </a:p>
                  </a:txBody>
                  <a:tcPr/>
                </a:tc>
                <a:extLst>
                  <a:ext uri="{0D108BD9-81ED-4DB2-BD59-A6C34878D82A}">
                    <a16:rowId xmlns:a16="http://schemas.microsoft.com/office/drawing/2014/main" xmlns="" val="2574816515"/>
                  </a:ext>
                </a:extLst>
              </a:tr>
              <a:tr h="406295">
                <a:tc>
                  <a:txBody>
                    <a:bodyPr/>
                    <a:lstStyle/>
                    <a:p>
                      <a:pPr algn="l" rtl="0"/>
                      <a:r>
                        <a:rPr lang="en-US" dirty="0" smtClean="0"/>
                        <a:t>6.2018</a:t>
                      </a:r>
                      <a:endParaRPr lang="he-IL" dirty="0"/>
                    </a:p>
                  </a:txBody>
                  <a:tcPr/>
                </a:tc>
                <a:tc>
                  <a:txBody>
                    <a:bodyPr/>
                    <a:lstStyle/>
                    <a:p>
                      <a:pPr algn="l" rtl="0"/>
                      <a:r>
                        <a:rPr lang="en-US" dirty="0" smtClean="0"/>
                        <a:t>1</a:t>
                      </a:r>
                      <a:r>
                        <a:rPr lang="en-US" baseline="30000" dirty="0" smtClean="0"/>
                        <a:t>ST </a:t>
                      </a:r>
                      <a:r>
                        <a:rPr lang="en-US" baseline="0" dirty="0" smtClean="0"/>
                        <a:t> LTOWB delivered to the IDF</a:t>
                      </a:r>
                      <a:endParaRPr lang="he-IL" dirty="0"/>
                    </a:p>
                  </a:txBody>
                  <a:tcPr/>
                </a:tc>
                <a:extLst>
                  <a:ext uri="{0D108BD9-81ED-4DB2-BD59-A6C34878D82A}">
                    <a16:rowId xmlns:a16="http://schemas.microsoft.com/office/drawing/2014/main" xmlns="" val="3404948368"/>
                  </a:ext>
                </a:extLst>
              </a:tr>
              <a:tr h="397375">
                <a:tc>
                  <a:txBody>
                    <a:bodyPr/>
                    <a:lstStyle/>
                    <a:p>
                      <a:pPr algn="l" rtl="0"/>
                      <a:r>
                        <a:rPr lang="en-US" dirty="0" smtClean="0"/>
                        <a:t>6.2019</a:t>
                      </a:r>
                      <a:endParaRPr lang="he-IL" dirty="0"/>
                    </a:p>
                  </a:txBody>
                  <a:tcPr/>
                </a:tc>
                <a:tc>
                  <a:txBody>
                    <a:bodyPr/>
                    <a:lstStyle/>
                    <a:p>
                      <a:pPr algn="l" rtl="0"/>
                      <a:r>
                        <a:rPr lang="en-US" dirty="0" smtClean="0"/>
                        <a:t>1</a:t>
                      </a:r>
                      <a:r>
                        <a:rPr lang="en-US" baseline="30000" dirty="0" smtClean="0"/>
                        <a:t>st</a:t>
                      </a:r>
                      <a:r>
                        <a:rPr lang="en-US" dirty="0" smtClean="0"/>
                        <a:t> Hospital to order LTOWB</a:t>
                      </a:r>
                      <a:endParaRPr lang="he-IL" dirty="0"/>
                    </a:p>
                  </a:txBody>
                  <a:tcPr/>
                </a:tc>
                <a:extLst>
                  <a:ext uri="{0D108BD9-81ED-4DB2-BD59-A6C34878D82A}">
                    <a16:rowId xmlns:a16="http://schemas.microsoft.com/office/drawing/2014/main" xmlns="" val="3043345751"/>
                  </a:ext>
                </a:extLst>
              </a:tr>
              <a:tr h="1773058">
                <a:tc>
                  <a:txBody>
                    <a:bodyPr/>
                    <a:lstStyle/>
                    <a:p>
                      <a:pPr algn="l" rtl="0"/>
                      <a:r>
                        <a:rPr lang="en-US" dirty="0" smtClean="0"/>
                        <a:t> </a:t>
                      </a:r>
                    </a:p>
                    <a:p>
                      <a:pPr algn="l" rtl="0"/>
                      <a:r>
                        <a:rPr lang="en-US" dirty="0" smtClean="0"/>
                        <a:t>12. 2020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Recommended for </a:t>
                      </a:r>
                      <a:r>
                        <a:rPr lang="en-US" dirty="0" smtClean="0"/>
                        <a:t>Massive </a:t>
                      </a:r>
                      <a:r>
                        <a:rPr lang="en-US" dirty="0" smtClean="0"/>
                        <a:t>Hemorrhage in ED and Trauma units</a:t>
                      </a:r>
                      <a:endParaRPr lang="he-IL" dirty="0" smtClean="0"/>
                    </a:p>
                    <a:p>
                      <a:pPr algn="l" rtl="0"/>
                      <a:r>
                        <a:rPr lang="en-US" dirty="0" smtClean="0"/>
                        <a:t>Not approved for </a:t>
                      </a:r>
                      <a:r>
                        <a:rPr lang="en-US" u="sng" dirty="0" smtClean="0"/>
                        <a:t>civilian</a:t>
                      </a:r>
                      <a:r>
                        <a:rPr lang="en-US" dirty="0" smtClean="0"/>
                        <a:t> pre-hospitals use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smtClean="0"/>
                        <a:t>Israeli Council of Trauma and Emergency Medicine (43 members)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smtClean="0"/>
                        <a:t>Vivid Discussions, Recommendations, SOPs, clinical guidelines</a:t>
                      </a:r>
                    </a:p>
                  </a:txBody>
                  <a:tcPr/>
                </a:tc>
                <a:extLst>
                  <a:ext uri="{0D108BD9-81ED-4DB2-BD59-A6C34878D82A}">
                    <a16:rowId xmlns:a16="http://schemas.microsoft.com/office/drawing/2014/main" xmlns="" val="1462475687"/>
                  </a:ext>
                </a:extLst>
              </a:tr>
            </a:tbl>
          </a:graphicData>
        </a:graphic>
      </p:graphicFrame>
      <p:pic>
        <p:nvPicPr>
          <p:cNvPr id="10"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647" r="10000"/>
          <a:stretch/>
        </p:blipFill>
        <p:spPr bwMode="auto">
          <a:xfrm>
            <a:off x="5749836" y="4176621"/>
            <a:ext cx="1336764" cy="1142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9677"/>
          <a:stretch/>
        </p:blipFill>
        <p:spPr bwMode="auto">
          <a:xfrm>
            <a:off x="7274378" y="3445247"/>
            <a:ext cx="1758587" cy="11747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44184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84355" y="402246"/>
            <a:ext cx="8229600" cy="1143000"/>
          </a:xfrm>
        </p:spPr>
        <p:txBody>
          <a:bodyPr/>
          <a:lstStyle/>
          <a:p>
            <a:pPr rtl="0"/>
            <a:r>
              <a:rPr lang="en-GB" dirty="0" smtClean="0">
                <a:solidFill>
                  <a:srgbClr val="FF0000"/>
                </a:solidFill>
              </a:rPr>
              <a:t>Implementation:2020-2022</a:t>
            </a:r>
            <a:endParaRPr lang="he-IL" dirty="0">
              <a:solidFill>
                <a:srgbClr val="FF0000"/>
              </a:solidFill>
            </a:endParaRPr>
          </a:p>
        </p:txBody>
      </p:sp>
      <p:sp>
        <p:nvSpPr>
          <p:cNvPr id="3" name="מציין מיקום תוכן 2"/>
          <p:cNvSpPr>
            <a:spLocks noGrp="1"/>
          </p:cNvSpPr>
          <p:nvPr>
            <p:ph idx="1"/>
          </p:nvPr>
        </p:nvSpPr>
        <p:spPr>
          <a:xfrm>
            <a:off x="184845" y="1347887"/>
            <a:ext cx="6073080" cy="4992216"/>
          </a:xfrm>
        </p:spPr>
        <p:txBody>
          <a:bodyPr>
            <a:normAutofit fontScale="92500"/>
          </a:bodyPr>
          <a:lstStyle/>
          <a:p>
            <a:pPr algn="l" rtl="0">
              <a:buClr>
                <a:srgbClr val="FF0000"/>
              </a:buClr>
              <a:buFont typeface="Wingdings" pitchFamily="2" charset="2"/>
              <a:buChar char="Y"/>
            </a:pPr>
            <a:r>
              <a:rPr lang="en-GB" sz="2800" dirty="0" smtClean="0"/>
              <a:t>LTOWB units are labelled as such and supplied to the military pre-hospital system, to ED and Trauma units in 9 hospitals and </a:t>
            </a:r>
            <a:r>
              <a:rPr lang="en-US" sz="2800" dirty="0" smtClean="0"/>
              <a:t>to the </a:t>
            </a:r>
            <a:r>
              <a:rPr lang="en-GB" sz="2800" dirty="0" smtClean="0"/>
              <a:t>PM convoy, to be used up to 21 days from donation date</a:t>
            </a:r>
          </a:p>
          <a:p>
            <a:pPr algn="l" rtl="0">
              <a:buClr>
                <a:srgbClr val="FF0000"/>
              </a:buClr>
              <a:buFont typeface="Wingdings" pitchFamily="2" charset="2"/>
              <a:buChar char="Y"/>
            </a:pPr>
            <a:r>
              <a:rPr lang="en-GB" sz="2800" dirty="0" smtClean="0"/>
              <a:t>After 21 days, the units in the hospitals or in MDABS inventory that were not supplied to the IDF,  and were not requested by the hospitals, are routed back to Component for the separation to PRBC (13%). The plasma is discarded.</a:t>
            </a:r>
            <a:endParaRPr lang="he-IL" sz="2800" dirty="0"/>
          </a:p>
        </p:txBody>
      </p:sp>
      <p:sp>
        <p:nvSpPr>
          <p:cNvPr id="4" name="מציין מיקום של תאריך 3"/>
          <p:cNvSpPr>
            <a:spLocks noGrp="1"/>
          </p:cNvSpPr>
          <p:nvPr>
            <p:ph type="dt" sz="half" idx="10"/>
          </p:nvPr>
        </p:nvSpPr>
        <p:spPr/>
        <p:txBody>
          <a:bodyPr/>
          <a:lstStyle/>
          <a:p>
            <a:pPr>
              <a:defRPr/>
            </a:pPr>
            <a:r>
              <a:rPr lang="he-IL" altLang="he-IL" dirty="0" smtClean="0">
                <a:solidFill>
                  <a:srgbClr val="000000"/>
                </a:solidFill>
              </a:rPr>
              <a:t>שנער </a:t>
            </a:r>
            <a:r>
              <a:rPr lang="en-US" altLang="he-IL" dirty="0" smtClean="0">
                <a:solidFill>
                  <a:srgbClr val="000000"/>
                </a:solidFill>
              </a:rPr>
              <a:t>2022</a:t>
            </a:r>
            <a:endParaRPr lang="en-GB" altLang="he-IL" dirty="0">
              <a:solidFill>
                <a:srgbClr val="000000"/>
              </a:solidFill>
            </a:endParaRPr>
          </a:p>
        </p:txBody>
      </p:sp>
      <p:sp>
        <p:nvSpPr>
          <p:cNvPr id="5" name="מציין מיקום של מספר שקופית 4"/>
          <p:cNvSpPr>
            <a:spLocks noGrp="1"/>
          </p:cNvSpPr>
          <p:nvPr>
            <p:ph type="sldNum" sz="quarter" idx="12"/>
          </p:nvPr>
        </p:nvSpPr>
        <p:spPr/>
        <p:txBody>
          <a:bodyPr/>
          <a:lstStyle/>
          <a:p>
            <a:pPr>
              <a:defRPr/>
            </a:pPr>
            <a:fld id="{14AF5913-B512-45C1-8F0D-CDBD3CF5CF87}" type="slidenum">
              <a:rPr lang="he-IL" altLang="he-IL" smtClean="0">
                <a:solidFill>
                  <a:srgbClr val="000000"/>
                </a:solidFill>
              </a:rPr>
              <a:pPr>
                <a:defRPr/>
              </a:pPr>
              <a:t>6</a:t>
            </a:fld>
            <a:endParaRPr lang="en-GB" altLang="he-IL">
              <a:solidFill>
                <a:srgbClr val="000000"/>
              </a:solidFill>
            </a:endParaRPr>
          </a:p>
        </p:txBody>
      </p:sp>
      <p:pic>
        <p:nvPicPr>
          <p:cNvPr id="7" name="תמונה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25097" y="164440"/>
            <a:ext cx="977716" cy="743429"/>
          </a:xfrm>
          <a:prstGeom prst="rect">
            <a:avLst/>
          </a:prstGeom>
          <a:noFill/>
        </p:spPr>
      </p:pic>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295" r="13107"/>
          <a:stretch/>
        </p:blipFill>
        <p:spPr bwMode="auto">
          <a:xfrm>
            <a:off x="6553201" y="1530859"/>
            <a:ext cx="2143944" cy="2985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0646" t="46240" r="5003" b="529"/>
          <a:stretch/>
        </p:blipFill>
        <p:spPr bwMode="auto">
          <a:xfrm>
            <a:off x="7376881" y="1585627"/>
            <a:ext cx="486238" cy="666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57975" y="4770327"/>
            <a:ext cx="1955980" cy="1428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62264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תמונה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82345" y="167378"/>
            <a:ext cx="1141615" cy="669334"/>
          </a:xfrm>
          <a:prstGeom prst="rect">
            <a:avLst/>
          </a:prstGeom>
          <a:noFill/>
        </p:spPr>
      </p:pic>
      <p:sp>
        <p:nvSpPr>
          <p:cNvPr id="9" name="כותרת 1"/>
          <p:cNvSpPr>
            <a:spLocks noGrp="1"/>
          </p:cNvSpPr>
          <p:nvPr>
            <p:ph type="title"/>
          </p:nvPr>
        </p:nvSpPr>
        <p:spPr>
          <a:xfrm>
            <a:off x="984794" y="93818"/>
            <a:ext cx="7348084" cy="592403"/>
          </a:xfrm>
        </p:spPr>
        <p:txBody>
          <a:bodyPr>
            <a:normAutofit fontScale="90000"/>
          </a:bodyPr>
          <a:lstStyle/>
          <a:p>
            <a:pPr algn="ctr" rtl="0"/>
            <a:r>
              <a:rPr lang="en-US" sz="3600" b="1" dirty="0" smtClean="0">
                <a:solidFill>
                  <a:srgbClr val="0070C0"/>
                </a:solidFill>
              </a:rPr>
              <a:t/>
            </a:r>
            <a:br>
              <a:rPr lang="en-US" sz="3600" b="1" dirty="0" smtClean="0">
                <a:solidFill>
                  <a:srgbClr val="0070C0"/>
                </a:solidFill>
              </a:rPr>
            </a:br>
            <a:r>
              <a:rPr lang="en-GB" sz="3600" dirty="0" smtClean="0">
                <a:solidFill>
                  <a:srgbClr val="FF0000"/>
                </a:solidFill>
              </a:rPr>
              <a:t>LTOWB - situation in Israel </a:t>
            </a:r>
            <a:br>
              <a:rPr lang="en-GB" sz="3600" dirty="0" smtClean="0">
                <a:solidFill>
                  <a:srgbClr val="FF0000"/>
                </a:solidFill>
              </a:rPr>
            </a:br>
            <a:r>
              <a:rPr lang="en-GB" sz="3100" dirty="0" smtClean="0">
                <a:solidFill>
                  <a:srgbClr val="FF0000"/>
                </a:solidFill>
              </a:rPr>
              <a:t>2018-2022</a:t>
            </a:r>
            <a:endParaRPr lang="he-IL" sz="3100" dirty="0">
              <a:solidFill>
                <a:srgbClr val="FF0000"/>
              </a:solidFill>
            </a:endParaRPr>
          </a:p>
        </p:txBody>
      </p:sp>
      <p:pic>
        <p:nvPicPr>
          <p:cNvPr id="11" name="Picture 2" descr="תוצאת תמונה עבור ‪map of israel in english‬‏"/>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405" r="7901"/>
          <a:stretch/>
        </p:blipFill>
        <p:spPr bwMode="auto">
          <a:xfrm>
            <a:off x="6666614" y="1201480"/>
            <a:ext cx="2339163" cy="546513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7428216" y="6116710"/>
            <a:ext cx="730088" cy="276999"/>
          </a:xfrm>
          <a:prstGeom prst="rect">
            <a:avLst/>
          </a:prstGeom>
          <a:noFill/>
        </p:spPr>
        <p:txBody>
          <a:bodyPr wrap="square" rtlCol="1">
            <a:spAutoFit/>
          </a:bodyPr>
          <a:lstStyle/>
          <a:p>
            <a:pPr algn="ctr"/>
            <a:r>
              <a:rPr lang="en-GB" sz="1200" b="1" dirty="0" smtClean="0"/>
              <a:t>Eilat</a:t>
            </a:r>
            <a:endParaRPr lang="he-IL" sz="1200" b="1" dirty="0"/>
          </a:p>
        </p:txBody>
      </p:sp>
      <p:sp>
        <p:nvSpPr>
          <p:cNvPr id="13" name="אליפסה 12"/>
          <p:cNvSpPr/>
          <p:nvPr/>
        </p:nvSpPr>
        <p:spPr>
          <a:xfrm>
            <a:off x="7403283" y="6116710"/>
            <a:ext cx="804242"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 name="כוכב עם 5 פינות 2"/>
          <p:cNvSpPr/>
          <p:nvPr/>
        </p:nvSpPr>
        <p:spPr>
          <a:xfrm>
            <a:off x="7715348" y="2001982"/>
            <a:ext cx="90056" cy="131619"/>
          </a:xfrm>
          <a:prstGeom prst="star5">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כוכב עם 5 פינות 13"/>
          <p:cNvSpPr/>
          <p:nvPr/>
        </p:nvSpPr>
        <p:spPr>
          <a:xfrm>
            <a:off x="7602877" y="3002332"/>
            <a:ext cx="90056" cy="131619"/>
          </a:xfrm>
          <a:prstGeom prst="star5">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כוכב עם 5 פינות 14"/>
          <p:cNvSpPr/>
          <p:nvPr/>
        </p:nvSpPr>
        <p:spPr>
          <a:xfrm>
            <a:off x="7587192" y="3961024"/>
            <a:ext cx="90056" cy="131619"/>
          </a:xfrm>
          <a:prstGeom prst="star5">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6" name="כוכב עם 5 פינות 15"/>
          <p:cNvSpPr/>
          <p:nvPr/>
        </p:nvSpPr>
        <p:spPr>
          <a:xfrm>
            <a:off x="7957804" y="6188585"/>
            <a:ext cx="90056" cy="131619"/>
          </a:xfrm>
          <a:prstGeom prst="star5">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כוכב עם 5 פינות 16"/>
          <p:cNvSpPr/>
          <p:nvPr/>
        </p:nvSpPr>
        <p:spPr>
          <a:xfrm>
            <a:off x="7346918" y="3422020"/>
            <a:ext cx="90056" cy="131619"/>
          </a:xfrm>
          <a:prstGeom prst="star5">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כוכב עם 5 פינות 17"/>
          <p:cNvSpPr/>
          <p:nvPr/>
        </p:nvSpPr>
        <p:spPr>
          <a:xfrm>
            <a:off x="7435263" y="3285016"/>
            <a:ext cx="90056" cy="131619"/>
          </a:xfrm>
          <a:prstGeom prst="star5">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כוכב עם 5 פינות 18"/>
          <p:cNvSpPr/>
          <p:nvPr/>
        </p:nvSpPr>
        <p:spPr>
          <a:xfrm>
            <a:off x="7601047" y="2888031"/>
            <a:ext cx="90056" cy="131619"/>
          </a:xfrm>
          <a:prstGeom prst="star5">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כוכב עם 5 פינות 19"/>
          <p:cNvSpPr/>
          <p:nvPr/>
        </p:nvSpPr>
        <p:spPr>
          <a:xfrm>
            <a:off x="7525319" y="2916382"/>
            <a:ext cx="90056" cy="131619"/>
          </a:xfrm>
          <a:prstGeom prst="star5">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1" name="כוכב עם 5 פינות 20"/>
          <p:cNvSpPr/>
          <p:nvPr/>
        </p:nvSpPr>
        <p:spPr>
          <a:xfrm>
            <a:off x="7938850" y="3325493"/>
            <a:ext cx="90056" cy="131619"/>
          </a:xfrm>
          <a:prstGeom prst="star5">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2" name="כוכב עם 5 פינות 21"/>
          <p:cNvSpPr/>
          <p:nvPr/>
        </p:nvSpPr>
        <p:spPr>
          <a:xfrm>
            <a:off x="8027195" y="3345819"/>
            <a:ext cx="90056" cy="131619"/>
          </a:xfrm>
          <a:prstGeom prst="star5">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aphicFrame>
        <p:nvGraphicFramePr>
          <p:cNvPr id="23" name="מציין מיקום תוכן 1"/>
          <p:cNvGraphicFramePr>
            <a:graphicFrameLocks/>
          </p:cNvGraphicFramePr>
          <p:nvPr>
            <p:extLst>
              <p:ext uri="{D42A27DB-BD31-4B8C-83A1-F6EECF244321}">
                <p14:modId xmlns:p14="http://schemas.microsoft.com/office/powerpoint/2010/main" val="1654680849"/>
              </p:ext>
            </p:extLst>
          </p:nvPr>
        </p:nvGraphicFramePr>
        <p:xfrm>
          <a:off x="186267" y="1214966"/>
          <a:ext cx="6240084" cy="5440800"/>
        </p:xfrm>
        <a:graphic>
          <a:graphicData uri="http://schemas.openxmlformats.org/drawingml/2006/table">
            <a:tbl>
              <a:tblPr rtl="1" firstRow="1" bandRow="1">
                <a:tableStyleId>{5C22544A-7EE6-4342-B048-85BDC9FD1C3A}</a:tableStyleId>
              </a:tblPr>
              <a:tblGrid>
                <a:gridCol w="1051560">
                  <a:extLst>
                    <a:ext uri="{9D8B030D-6E8A-4147-A177-3AD203B41FA5}">
                      <a16:colId xmlns:a16="http://schemas.microsoft.com/office/drawing/2014/main" xmlns="" val="20000"/>
                    </a:ext>
                  </a:extLst>
                </a:gridCol>
                <a:gridCol w="980220">
                  <a:extLst>
                    <a:ext uri="{9D8B030D-6E8A-4147-A177-3AD203B41FA5}">
                      <a16:colId xmlns:a16="http://schemas.microsoft.com/office/drawing/2014/main" xmlns="" val="20001"/>
                    </a:ext>
                  </a:extLst>
                </a:gridCol>
                <a:gridCol w="1168400">
                  <a:extLst>
                    <a:ext uri="{9D8B030D-6E8A-4147-A177-3AD203B41FA5}">
                      <a16:colId xmlns:a16="http://schemas.microsoft.com/office/drawing/2014/main" xmlns="" val="20002"/>
                    </a:ext>
                  </a:extLst>
                </a:gridCol>
                <a:gridCol w="933670">
                  <a:extLst>
                    <a:ext uri="{9D8B030D-6E8A-4147-A177-3AD203B41FA5}">
                      <a16:colId xmlns:a16="http://schemas.microsoft.com/office/drawing/2014/main" xmlns="" val="20003"/>
                    </a:ext>
                  </a:extLst>
                </a:gridCol>
                <a:gridCol w="1101090">
                  <a:extLst>
                    <a:ext uri="{9D8B030D-6E8A-4147-A177-3AD203B41FA5}">
                      <a16:colId xmlns:a16="http://schemas.microsoft.com/office/drawing/2014/main" xmlns="" val="20004"/>
                    </a:ext>
                  </a:extLst>
                </a:gridCol>
                <a:gridCol w="1005144">
                  <a:extLst>
                    <a:ext uri="{9D8B030D-6E8A-4147-A177-3AD203B41FA5}">
                      <a16:colId xmlns:a16="http://schemas.microsoft.com/office/drawing/2014/main" xmlns="" val="20005"/>
                    </a:ext>
                  </a:extLst>
                </a:gridCol>
              </a:tblGrid>
              <a:tr h="578531">
                <a:tc>
                  <a:txBody>
                    <a:bodyPr/>
                    <a:lstStyle/>
                    <a:p>
                      <a:pPr algn="ctr" rtl="0"/>
                      <a:r>
                        <a:rPr lang="en-US" sz="1600" dirty="0" smtClean="0">
                          <a:latin typeface="+mn-lt"/>
                        </a:rPr>
                        <a:t>LTOWB</a:t>
                      </a:r>
                    </a:p>
                    <a:p>
                      <a:pPr algn="ctr" rtl="0"/>
                      <a:r>
                        <a:rPr lang="en-US" sz="1600" dirty="0" smtClean="0">
                          <a:latin typeface="+mn-lt"/>
                        </a:rPr>
                        <a:t>discarded</a:t>
                      </a:r>
                      <a:endParaRPr lang="he-IL" sz="1600" dirty="0">
                        <a:latin typeface="+mn-lt"/>
                      </a:endParaRPr>
                    </a:p>
                  </a:txBody>
                  <a:tcPr/>
                </a:tc>
                <a:tc>
                  <a:txBody>
                    <a:bodyPr/>
                    <a:lstStyle/>
                    <a:p>
                      <a:pPr algn="ctr" rtl="0"/>
                      <a:r>
                        <a:rPr lang="en-US" sz="1600" dirty="0" smtClean="0">
                          <a:latin typeface="+mn-lt"/>
                        </a:rPr>
                        <a:t>LTOWB to RBC</a:t>
                      </a:r>
                      <a:endParaRPr lang="he-IL" sz="1600" dirty="0">
                        <a:latin typeface="+mn-lt"/>
                      </a:endParaRPr>
                    </a:p>
                  </a:txBody>
                  <a:tcPr/>
                </a:tc>
                <a:tc>
                  <a:txBody>
                    <a:bodyPr/>
                    <a:lstStyle/>
                    <a:p>
                      <a:pPr algn="ctr" rtl="0"/>
                      <a:r>
                        <a:rPr lang="en-US" sz="1600" dirty="0" smtClean="0">
                          <a:latin typeface="+mn-lt"/>
                        </a:rPr>
                        <a:t>Transfused as LTOWB</a:t>
                      </a:r>
                    </a:p>
                    <a:p>
                      <a:pPr algn="ctr" rtl="0"/>
                      <a:endParaRPr lang="he-IL" sz="1600" dirty="0">
                        <a:latin typeface="+mn-lt"/>
                      </a:endParaRPr>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GB" sz="1600" dirty="0" smtClean="0">
                          <a:latin typeface="+mn-lt"/>
                        </a:rPr>
                        <a:t>Units</a:t>
                      </a:r>
                      <a:r>
                        <a:rPr lang="en-GB" sz="1600" baseline="0" dirty="0" smtClean="0">
                          <a:latin typeface="+mn-lt"/>
                        </a:rPr>
                        <a:t> supplied</a:t>
                      </a:r>
                      <a:endParaRPr lang="he-IL" sz="1600" dirty="0" smtClean="0">
                        <a:latin typeface="+mn-lt"/>
                      </a:endParaRPr>
                    </a:p>
                    <a:p>
                      <a:pPr algn="ctr" rtl="0"/>
                      <a:endParaRPr lang="he-IL" sz="1600" dirty="0">
                        <a:latin typeface="+mn-lt"/>
                      </a:endParaRPr>
                    </a:p>
                  </a:txBody>
                  <a:tcPr/>
                </a:tc>
                <a:tc>
                  <a:txBody>
                    <a:bodyPr/>
                    <a:lstStyle/>
                    <a:p>
                      <a:pPr algn="ctr" rtl="0"/>
                      <a:r>
                        <a:rPr lang="en-US" sz="1600" dirty="0" smtClean="0">
                          <a:latin typeface="+mn-lt"/>
                        </a:rPr>
                        <a:t>Date/</a:t>
                      </a:r>
                    </a:p>
                    <a:p>
                      <a:pPr algn="ctr" rtl="0"/>
                      <a:r>
                        <a:rPr lang="en-US" sz="1600" dirty="0" smtClean="0">
                          <a:latin typeface="+mn-lt"/>
                        </a:rPr>
                        <a:t>Comments</a:t>
                      </a:r>
                      <a:endParaRPr lang="he-IL" sz="1600" dirty="0">
                        <a:latin typeface="+mn-lt"/>
                      </a:endParaRPr>
                    </a:p>
                  </a:txBody>
                  <a:tcPr/>
                </a:tc>
                <a:tc>
                  <a:txBody>
                    <a:bodyPr/>
                    <a:lstStyle/>
                    <a:p>
                      <a:pPr algn="ctr" rtl="0"/>
                      <a:r>
                        <a:rPr lang="en-US" sz="1600" dirty="0" smtClean="0">
                          <a:latin typeface="+mn-lt"/>
                        </a:rPr>
                        <a:t>Hospital/</a:t>
                      </a:r>
                    </a:p>
                    <a:p>
                      <a:pPr algn="ctr" rtl="0"/>
                      <a:r>
                        <a:rPr lang="en-US" sz="1600" dirty="0" smtClean="0">
                          <a:latin typeface="+mn-lt"/>
                        </a:rPr>
                        <a:t>IDF</a:t>
                      </a:r>
                      <a:endParaRPr lang="he-IL" sz="1600" dirty="0">
                        <a:latin typeface="+mn-lt"/>
                      </a:endParaRPr>
                    </a:p>
                  </a:txBody>
                  <a:tcPr/>
                </a:tc>
                <a:extLst>
                  <a:ext uri="{0D108BD9-81ED-4DB2-BD59-A6C34878D82A}">
                    <a16:rowId xmlns:a16="http://schemas.microsoft.com/office/drawing/2014/main" xmlns="" val="10000"/>
                  </a:ext>
                </a:extLst>
              </a:tr>
              <a:tr h="401970">
                <a:tc>
                  <a:txBody>
                    <a:bodyPr/>
                    <a:lstStyle/>
                    <a:p>
                      <a:pPr algn="ctr" rtl="0"/>
                      <a:r>
                        <a:rPr lang="en-US" sz="1600" dirty="0" smtClean="0">
                          <a:latin typeface="+mn-lt"/>
                        </a:rPr>
                        <a:t>2587* (98%)</a:t>
                      </a:r>
                      <a:endParaRPr lang="he-IL" sz="1600" dirty="0">
                        <a:latin typeface="+mn-lt"/>
                      </a:endParaRPr>
                    </a:p>
                  </a:txBody>
                  <a:tcPr/>
                </a:tc>
                <a:tc>
                  <a:txBody>
                    <a:bodyPr/>
                    <a:lstStyle/>
                    <a:p>
                      <a:pPr algn="ctr" rtl="0"/>
                      <a:r>
                        <a:rPr lang="en-US" sz="1600" dirty="0" smtClean="0">
                          <a:latin typeface="+mn-lt"/>
                        </a:rPr>
                        <a:t>0</a:t>
                      </a:r>
                      <a:endParaRPr lang="he-IL" sz="1600" dirty="0">
                        <a:latin typeface="+mn-lt"/>
                      </a:endParaRPr>
                    </a:p>
                  </a:txBody>
                  <a:tcPr/>
                </a:tc>
                <a:tc>
                  <a:txBody>
                    <a:bodyPr/>
                    <a:lstStyle/>
                    <a:p>
                      <a:pPr algn="ctr" rtl="0"/>
                      <a:r>
                        <a:rPr lang="en-US" sz="1600" dirty="0" smtClean="0">
                          <a:latin typeface="+mn-lt"/>
                        </a:rPr>
                        <a:t>52</a:t>
                      </a:r>
                      <a:endParaRPr lang="he-IL" sz="1600" dirty="0">
                        <a:latin typeface="+mn-lt"/>
                      </a:endParaRPr>
                    </a:p>
                  </a:txBody>
                  <a:tcPr/>
                </a:tc>
                <a:tc>
                  <a:txBody>
                    <a:bodyPr/>
                    <a:lstStyle/>
                    <a:p>
                      <a:pPr algn="ctr" rtl="0"/>
                      <a:r>
                        <a:rPr lang="en-US" sz="1600" dirty="0" smtClean="0">
                          <a:latin typeface="+mn-lt"/>
                        </a:rPr>
                        <a:t>2639</a:t>
                      </a:r>
                      <a:endParaRPr lang="he-IL" sz="1600" dirty="0">
                        <a:latin typeface="+mn-lt"/>
                      </a:endParaRPr>
                    </a:p>
                  </a:txBody>
                  <a:tcPr/>
                </a:tc>
                <a:tc>
                  <a:txBody>
                    <a:bodyPr/>
                    <a:lstStyle/>
                    <a:p>
                      <a:pPr algn="ctr" rtl="0"/>
                      <a:r>
                        <a:rPr lang="en-US" sz="1600" dirty="0" smtClean="0">
                          <a:latin typeface="+mn-lt"/>
                        </a:rPr>
                        <a:t>6/2018</a:t>
                      </a:r>
                      <a:endParaRPr lang="he-IL" sz="1600" dirty="0">
                        <a:latin typeface="+mn-lt"/>
                      </a:endParaRPr>
                    </a:p>
                  </a:txBody>
                  <a:tcPr/>
                </a:tc>
                <a:tc>
                  <a:txBody>
                    <a:bodyPr/>
                    <a:lstStyle/>
                    <a:p>
                      <a:pPr algn="ctr" rtl="0"/>
                      <a:r>
                        <a:rPr lang="en-US" sz="1600" dirty="0" smtClean="0">
                          <a:latin typeface="+mn-lt"/>
                        </a:rPr>
                        <a:t>IDF</a:t>
                      </a:r>
                      <a:endParaRPr lang="he-IL" sz="1600" dirty="0">
                        <a:latin typeface="+mn-lt"/>
                      </a:endParaRPr>
                    </a:p>
                  </a:txBody>
                  <a:tcPr/>
                </a:tc>
                <a:extLst>
                  <a:ext uri="{0D108BD9-81ED-4DB2-BD59-A6C34878D82A}">
                    <a16:rowId xmlns:a16="http://schemas.microsoft.com/office/drawing/2014/main" xmlns="" val="10001"/>
                  </a:ext>
                </a:extLst>
              </a:tr>
              <a:tr h="401970">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en-US" sz="1600" dirty="0" smtClean="0">
                          <a:latin typeface="+mn-lt"/>
                        </a:rPr>
                        <a:t>301 (86%)</a:t>
                      </a:r>
                      <a:endParaRPr lang="he-IL" sz="1600" dirty="0" smtClean="0">
                        <a:latin typeface="+mn-lt"/>
                      </a:endParaRPr>
                    </a:p>
                  </a:txBody>
                  <a:tcPr/>
                </a:tc>
                <a:tc>
                  <a:txBody>
                    <a:bodyPr/>
                    <a:lstStyle/>
                    <a:p>
                      <a:pPr algn="ctr" rtl="0"/>
                      <a:r>
                        <a:rPr lang="en-US" sz="1600" dirty="0" smtClean="0">
                          <a:latin typeface="+mn-lt"/>
                        </a:rPr>
                        <a:t>0</a:t>
                      </a:r>
                      <a:endParaRPr lang="he-IL" sz="1600" dirty="0">
                        <a:latin typeface="+mn-lt"/>
                      </a:endParaRPr>
                    </a:p>
                  </a:txBody>
                  <a:tcPr/>
                </a:tc>
                <a:tc>
                  <a:txBody>
                    <a:bodyPr/>
                    <a:lstStyle/>
                    <a:p>
                      <a:pPr algn="ctr" rtl="0"/>
                      <a:r>
                        <a:rPr lang="en-US" sz="1600" dirty="0" smtClean="0">
                          <a:latin typeface="+mn-lt"/>
                        </a:rPr>
                        <a:t>46</a:t>
                      </a:r>
                      <a:endParaRPr lang="he-IL" sz="1600" dirty="0">
                        <a:latin typeface="+mn-lt"/>
                      </a:endParaRPr>
                    </a:p>
                  </a:txBody>
                  <a:tcPr/>
                </a:tc>
                <a:tc>
                  <a:txBody>
                    <a:bodyPr/>
                    <a:lstStyle/>
                    <a:p>
                      <a:pPr algn="ctr" rtl="0"/>
                      <a:r>
                        <a:rPr lang="en-US" sz="1600" dirty="0" smtClean="0">
                          <a:latin typeface="+mn-lt"/>
                        </a:rPr>
                        <a:t>347</a:t>
                      </a:r>
                      <a:endParaRPr lang="he-IL" sz="1600" dirty="0">
                        <a:latin typeface="+mn-lt"/>
                      </a:endParaRPr>
                    </a:p>
                  </a:txBody>
                  <a:tcPr/>
                </a:tc>
                <a:tc>
                  <a:txBody>
                    <a:bodyPr/>
                    <a:lstStyle/>
                    <a:p>
                      <a:pPr algn="ctr" rtl="0"/>
                      <a:r>
                        <a:rPr lang="en-US" sz="1600" dirty="0" smtClean="0">
                          <a:latin typeface="+mn-lt"/>
                        </a:rPr>
                        <a:t>12/2019</a:t>
                      </a:r>
                      <a:endParaRPr lang="he-IL" sz="1600" dirty="0">
                        <a:latin typeface="+mn-lt"/>
                      </a:endParaRPr>
                    </a:p>
                  </a:txBody>
                  <a:tcPr/>
                </a:tc>
                <a:tc>
                  <a:txBody>
                    <a:bodyPr/>
                    <a:lstStyle/>
                    <a:p>
                      <a:pPr algn="ctr" rtl="0"/>
                      <a:r>
                        <a:rPr lang="en-US" sz="1600" dirty="0" smtClean="0">
                          <a:latin typeface="+mn-lt"/>
                        </a:rPr>
                        <a:t>1</a:t>
                      </a:r>
                      <a:endParaRPr lang="he-IL" sz="1600" dirty="0">
                        <a:latin typeface="+mn-lt"/>
                      </a:endParaRPr>
                    </a:p>
                  </a:txBody>
                  <a:tcPr/>
                </a:tc>
                <a:extLst>
                  <a:ext uri="{0D108BD9-81ED-4DB2-BD59-A6C34878D82A}">
                    <a16:rowId xmlns:a16="http://schemas.microsoft.com/office/drawing/2014/main" xmlns="" val="10002"/>
                  </a:ext>
                </a:extLst>
              </a:tr>
              <a:tr h="401970">
                <a:tc>
                  <a:txBody>
                    <a:bodyPr/>
                    <a:lstStyle/>
                    <a:p>
                      <a:pPr algn="ctr" rtl="0"/>
                      <a:r>
                        <a:rPr lang="en-US" sz="1600" dirty="0" smtClean="0">
                          <a:latin typeface="+mn-lt"/>
                        </a:rPr>
                        <a:t>14 </a:t>
                      </a:r>
                      <a:r>
                        <a:rPr lang="en-US" sz="1600" dirty="0" smtClean="0">
                          <a:solidFill>
                            <a:srgbClr val="FF0000"/>
                          </a:solidFill>
                          <a:latin typeface="+mn-lt"/>
                        </a:rPr>
                        <a:t>(5%)</a:t>
                      </a:r>
                      <a:endParaRPr lang="he-IL" sz="1600" dirty="0">
                        <a:solidFill>
                          <a:srgbClr val="FF0000"/>
                        </a:solidFill>
                        <a:latin typeface="+mn-lt"/>
                      </a:endParaRPr>
                    </a:p>
                  </a:txBody>
                  <a:tcPr/>
                </a:tc>
                <a:tc>
                  <a:txBody>
                    <a:bodyPr/>
                    <a:lstStyle/>
                    <a:p>
                      <a:pPr algn="ctr" rtl="0"/>
                      <a:r>
                        <a:rPr lang="en-US" sz="1600" dirty="0" smtClean="0">
                          <a:latin typeface="+mn-lt"/>
                        </a:rPr>
                        <a:t>39</a:t>
                      </a:r>
                      <a:endParaRPr lang="he-IL" sz="1600" dirty="0">
                        <a:latin typeface="+mn-lt"/>
                      </a:endParaRPr>
                    </a:p>
                  </a:txBody>
                  <a:tcPr/>
                </a:tc>
                <a:tc>
                  <a:txBody>
                    <a:bodyPr/>
                    <a:lstStyle/>
                    <a:p>
                      <a:pPr algn="ctr" rtl="0"/>
                      <a:r>
                        <a:rPr lang="en-US" sz="1600" dirty="0" smtClean="0">
                          <a:latin typeface="+mn-lt"/>
                        </a:rPr>
                        <a:t>227</a:t>
                      </a:r>
                      <a:endParaRPr lang="he-IL" sz="1600" dirty="0">
                        <a:latin typeface="+mn-lt"/>
                      </a:endParaRPr>
                    </a:p>
                  </a:txBody>
                  <a:tcPr/>
                </a:tc>
                <a:tc>
                  <a:txBody>
                    <a:bodyPr/>
                    <a:lstStyle/>
                    <a:p>
                      <a:pPr algn="ctr" rtl="0"/>
                      <a:r>
                        <a:rPr lang="en-US" sz="1600" dirty="0" smtClean="0">
                          <a:latin typeface="+mn-lt"/>
                        </a:rPr>
                        <a:t>280</a:t>
                      </a:r>
                      <a:endParaRPr lang="he-IL" sz="1600" dirty="0">
                        <a:latin typeface="+mn-lt"/>
                      </a:endParaRPr>
                    </a:p>
                  </a:txBody>
                  <a:tcPr/>
                </a:tc>
                <a:tc>
                  <a:txBody>
                    <a:bodyPr/>
                    <a:lstStyle/>
                    <a:p>
                      <a:pPr algn="ctr" rtl="0"/>
                      <a:r>
                        <a:rPr lang="en-US" sz="1600" dirty="0" smtClean="0">
                          <a:latin typeface="+mn-lt"/>
                        </a:rPr>
                        <a:t>2021</a:t>
                      </a:r>
                      <a:endParaRPr lang="he-IL" sz="1600" dirty="0">
                        <a:latin typeface="+mn-lt"/>
                      </a:endParaRPr>
                    </a:p>
                  </a:txBody>
                  <a:tcPr/>
                </a:tc>
                <a:tc>
                  <a:txBody>
                    <a:bodyPr/>
                    <a:lstStyle/>
                    <a:p>
                      <a:pPr algn="ctr" rtl="0"/>
                      <a:r>
                        <a:rPr lang="he-IL" sz="1600" dirty="0" smtClean="0">
                          <a:latin typeface="+mn-lt"/>
                        </a:rPr>
                        <a:t>2</a:t>
                      </a:r>
                      <a:endParaRPr lang="he-IL" sz="1600" dirty="0">
                        <a:latin typeface="+mn-lt"/>
                      </a:endParaRPr>
                    </a:p>
                  </a:txBody>
                  <a:tcPr/>
                </a:tc>
                <a:extLst>
                  <a:ext uri="{0D108BD9-81ED-4DB2-BD59-A6C34878D82A}">
                    <a16:rowId xmlns:a16="http://schemas.microsoft.com/office/drawing/2014/main" xmlns="" val="10003"/>
                  </a:ext>
                </a:extLst>
              </a:tr>
              <a:tr h="401970">
                <a:tc>
                  <a:txBody>
                    <a:bodyPr/>
                    <a:lstStyle/>
                    <a:p>
                      <a:pPr algn="ctr" rtl="0"/>
                      <a:r>
                        <a:rPr lang="en-US" sz="1600" dirty="0" smtClean="0">
                          <a:latin typeface="+mn-lt"/>
                        </a:rPr>
                        <a:t>83 (53%)</a:t>
                      </a:r>
                      <a:endParaRPr lang="he-IL" sz="1600" dirty="0">
                        <a:latin typeface="+mn-lt"/>
                      </a:endParaRPr>
                    </a:p>
                  </a:txBody>
                  <a:tcPr/>
                </a:tc>
                <a:tc>
                  <a:txBody>
                    <a:bodyPr/>
                    <a:lstStyle/>
                    <a:p>
                      <a:pPr algn="ctr" rtl="0"/>
                      <a:r>
                        <a:rPr lang="he-IL" sz="1600" dirty="0" smtClean="0">
                          <a:latin typeface="+mn-lt"/>
                        </a:rPr>
                        <a:t>10</a:t>
                      </a:r>
                      <a:endParaRPr lang="he-IL" sz="1600" dirty="0">
                        <a:latin typeface="+mn-lt"/>
                      </a:endParaRPr>
                    </a:p>
                  </a:txBody>
                  <a:tcPr/>
                </a:tc>
                <a:tc>
                  <a:txBody>
                    <a:bodyPr/>
                    <a:lstStyle/>
                    <a:p>
                      <a:pPr algn="ctr" rtl="0"/>
                      <a:r>
                        <a:rPr lang="he-IL" sz="1600" dirty="0" smtClean="0">
                          <a:latin typeface="+mn-lt"/>
                        </a:rPr>
                        <a:t>64</a:t>
                      </a:r>
                      <a:endParaRPr lang="he-IL" sz="1600" dirty="0">
                        <a:latin typeface="+mn-lt"/>
                      </a:endParaRPr>
                    </a:p>
                  </a:txBody>
                  <a:tcPr/>
                </a:tc>
                <a:tc>
                  <a:txBody>
                    <a:bodyPr/>
                    <a:lstStyle/>
                    <a:p>
                      <a:pPr algn="ctr" rtl="0"/>
                      <a:r>
                        <a:rPr lang="he-IL" sz="1600" dirty="0" smtClean="0">
                          <a:latin typeface="+mn-lt"/>
                        </a:rPr>
                        <a:t>157</a:t>
                      </a:r>
                      <a:endParaRPr lang="he-IL" sz="1600" dirty="0">
                        <a:latin typeface="+mn-lt"/>
                      </a:endParaRPr>
                    </a:p>
                  </a:txBody>
                  <a:tcPr/>
                </a:tc>
                <a:tc>
                  <a:txBody>
                    <a:bodyPr/>
                    <a:lstStyle/>
                    <a:p>
                      <a:pPr algn="ctr" rtl="0"/>
                      <a:r>
                        <a:rPr lang="he-IL" sz="1600" dirty="0" smtClean="0">
                          <a:latin typeface="+mn-lt"/>
                        </a:rPr>
                        <a:t>12/2020</a:t>
                      </a:r>
                      <a:endParaRPr lang="he-IL" sz="1600" dirty="0">
                        <a:latin typeface="+mn-lt"/>
                      </a:endParaRPr>
                    </a:p>
                  </a:txBody>
                  <a:tcPr/>
                </a:tc>
                <a:tc>
                  <a:txBody>
                    <a:bodyPr/>
                    <a:lstStyle/>
                    <a:p>
                      <a:pPr algn="ctr" rtl="0"/>
                      <a:r>
                        <a:rPr lang="he-IL" sz="1600" dirty="0" smtClean="0">
                          <a:latin typeface="+mn-lt"/>
                        </a:rPr>
                        <a:t>3</a:t>
                      </a:r>
                      <a:endParaRPr lang="he-IL" sz="1600" dirty="0">
                        <a:latin typeface="+mn-lt"/>
                      </a:endParaRPr>
                    </a:p>
                  </a:txBody>
                  <a:tcPr/>
                </a:tc>
                <a:extLst>
                  <a:ext uri="{0D108BD9-81ED-4DB2-BD59-A6C34878D82A}">
                    <a16:rowId xmlns:a16="http://schemas.microsoft.com/office/drawing/2014/main" xmlns="" val="10004"/>
                  </a:ext>
                </a:extLst>
              </a:tr>
              <a:tr h="401970">
                <a:tc>
                  <a:txBody>
                    <a:bodyPr/>
                    <a:lstStyle/>
                    <a:p>
                      <a:pPr algn="ctr" rtl="0"/>
                      <a:r>
                        <a:rPr lang="en-US" sz="1600" dirty="0" smtClean="0">
                          <a:solidFill>
                            <a:srgbClr val="FF0000"/>
                          </a:solidFill>
                          <a:latin typeface="+mn-lt"/>
                        </a:rPr>
                        <a:t>0!</a:t>
                      </a:r>
                      <a:endParaRPr lang="he-IL" sz="1600" dirty="0">
                        <a:solidFill>
                          <a:srgbClr val="FF0000"/>
                        </a:solidFill>
                        <a:latin typeface="+mn-lt"/>
                      </a:endParaRPr>
                    </a:p>
                  </a:txBody>
                  <a:tcPr/>
                </a:tc>
                <a:tc>
                  <a:txBody>
                    <a:bodyPr/>
                    <a:lstStyle/>
                    <a:p>
                      <a:pPr algn="ctr" rtl="0"/>
                      <a:r>
                        <a:rPr lang="en-US" sz="1600" dirty="0" smtClean="0">
                          <a:latin typeface="+mn-lt"/>
                        </a:rPr>
                        <a:t>13</a:t>
                      </a:r>
                      <a:endParaRPr lang="he-IL" sz="1600" dirty="0">
                        <a:latin typeface="+mn-lt"/>
                      </a:endParaRPr>
                    </a:p>
                  </a:txBody>
                  <a:tcPr/>
                </a:tc>
                <a:tc>
                  <a:txBody>
                    <a:bodyPr/>
                    <a:lstStyle/>
                    <a:p>
                      <a:pPr algn="ctr" rtl="0"/>
                      <a:r>
                        <a:rPr lang="en-US" sz="1600" dirty="0" smtClean="0">
                          <a:latin typeface="+mn-lt"/>
                        </a:rPr>
                        <a:t>63</a:t>
                      </a:r>
                      <a:endParaRPr lang="he-IL" sz="1600" dirty="0">
                        <a:latin typeface="+mn-lt"/>
                      </a:endParaRPr>
                    </a:p>
                  </a:txBody>
                  <a:tcPr/>
                </a:tc>
                <a:tc>
                  <a:txBody>
                    <a:bodyPr/>
                    <a:lstStyle/>
                    <a:p>
                      <a:pPr algn="ctr" rtl="0"/>
                      <a:r>
                        <a:rPr lang="en-US" sz="1600" dirty="0" smtClean="0">
                          <a:latin typeface="+mn-lt"/>
                        </a:rPr>
                        <a:t>76</a:t>
                      </a:r>
                      <a:endParaRPr lang="he-IL" sz="1600" dirty="0">
                        <a:latin typeface="+mn-lt"/>
                      </a:endParaRPr>
                    </a:p>
                  </a:txBody>
                  <a:tcPr/>
                </a:tc>
                <a:tc>
                  <a:txBody>
                    <a:bodyPr/>
                    <a:lstStyle/>
                    <a:p>
                      <a:pPr algn="ctr" rtl="0"/>
                      <a:r>
                        <a:rPr lang="en-US" sz="1600" dirty="0" smtClean="0">
                          <a:latin typeface="+mn-lt"/>
                        </a:rPr>
                        <a:t>10/2021</a:t>
                      </a:r>
                      <a:endParaRPr lang="he-IL" sz="1600" dirty="0">
                        <a:latin typeface="+mn-lt"/>
                      </a:endParaRPr>
                    </a:p>
                  </a:txBody>
                  <a:tcPr/>
                </a:tc>
                <a:tc>
                  <a:txBody>
                    <a:bodyPr/>
                    <a:lstStyle/>
                    <a:p>
                      <a:pPr algn="ctr" rtl="0"/>
                      <a:r>
                        <a:rPr lang="he-IL" sz="1600" dirty="0" smtClean="0">
                          <a:latin typeface="+mn-lt"/>
                        </a:rPr>
                        <a:t>4</a:t>
                      </a:r>
                      <a:endParaRPr lang="he-IL" sz="1600" dirty="0">
                        <a:latin typeface="+mn-lt"/>
                      </a:endParaRPr>
                    </a:p>
                  </a:txBody>
                  <a:tcPr/>
                </a:tc>
                <a:extLst>
                  <a:ext uri="{0D108BD9-81ED-4DB2-BD59-A6C34878D82A}">
                    <a16:rowId xmlns:a16="http://schemas.microsoft.com/office/drawing/2014/main" xmlns="" val="10005"/>
                  </a:ext>
                </a:extLst>
              </a:tr>
              <a:tr h="401970">
                <a:tc>
                  <a:txBody>
                    <a:bodyPr/>
                    <a:lstStyle/>
                    <a:p>
                      <a:pPr algn="ctr" rtl="0"/>
                      <a:r>
                        <a:rPr lang="he-IL" sz="1600" dirty="0" smtClean="0">
                          <a:latin typeface="+mn-lt"/>
                        </a:rPr>
                        <a:t>27</a:t>
                      </a:r>
                      <a:r>
                        <a:rPr lang="en-US" sz="1600" dirty="0" smtClean="0">
                          <a:latin typeface="+mn-lt"/>
                        </a:rPr>
                        <a:t>(52%) </a:t>
                      </a:r>
                      <a:endParaRPr lang="he-IL" sz="1600" dirty="0">
                        <a:latin typeface="+mn-lt"/>
                      </a:endParaRPr>
                    </a:p>
                  </a:txBody>
                  <a:tcPr/>
                </a:tc>
                <a:tc>
                  <a:txBody>
                    <a:bodyPr/>
                    <a:lstStyle/>
                    <a:p>
                      <a:pPr algn="ctr" rtl="0"/>
                      <a:r>
                        <a:rPr lang="he-IL" sz="1600" dirty="0" smtClean="0">
                          <a:latin typeface="+mn-lt"/>
                        </a:rPr>
                        <a:t>0</a:t>
                      </a:r>
                      <a:endParaRPr lang="he-IL" sz="1600" dirty="0">
                        <a:latin typeface="+mn-lt"/>
                      </a:endParaRPr>
                    </a:p>
                  </a:txBody>
                  <a:tcPr/>
                </a:tc>
                <a:tc>
                  <a:txBody>
                    <a:bodyPr/>
                    <a:lstStyle/>
                    <a:p>
                      <a:pPr algn="ctr" rtl="0"/>
                      <a:r>
                        <a:rPr lang="he-IL" sz="1600" dirty="0" smtClean="0">
                          <a:latin typeface="+mn-lt"/>
                        </a:rPr>
                        <a:t>25</a:t>
                      </a:r>
                      <a:endParaRPr lang="he-IL" sz="1600" dirty="0">
                        <a:latin typeface="+mn-lt"/>
                      </a:endParaRPr>
                    </a:p>
                  </a:txBody>
                  <a:tcPr/>
                </a:tc>
                <a:tc>
                  <a:txBody>
                    <a:bodyPr/>
                    <a:lstStyle/>
                    <a:p>
                      <a:pPr algn="ctr" rtl="0"/>
                      <a:r>
                        <a:rPr lang="he-IL" sz="1600" dirty="0" smtClean="0">
                          <a:latin typeface="+mn-lt"/>
                        </a:rPr>
                        <a:t>52</a:t>
                      </a:r>
                      <a:endParaRPr lang="he-IL" sz="1600" dirty="0">
                        <a:latin typeface="+mn-lt"/>
                      </a:endParaRPr>
                    </a:p>
                  </a:txBody>
                  <a:tcPr/>
                </a:tc>
                <a:tc>
                  <a:txBody>
                    <a:bodyPr/>
                    <a:lstStyle/>
                    <a:p>
                      <a:pPr algn="ctr" rtl="0"/>
                      <a:r>
                        <a:rPr lang="he-IL" sz="1600" dirty="0" smtClean="0">
                          <a:latin typeface="+mn-lt"/>
                        </a:rPr>
                        <a:t>9/2021</a:t>
                      </a:r>
                      <a:endParaRPr lang="he-IL" sz="1600" dirty="0">
                        <a:latin typeface="+mn-lt"/>
                      </a:endParaRPr>
                    </a:p>
                  </a:txBody>
                  <a:tcPr/>
                </a:tc>
                <a:tc>
                  <a:txBody>
                    <a:bodyPr/>
                    <a:lstStyle/>
                    <a:p>
                      <a:pPr algn="ctr" rtl="0"/>
                      <a:r>
                        <a:rPr lang="he-IL" sz="1600" dirty="0" smtClean="0">
                          <a:latin typeface="+mn-lt"/>
                        </a:rPr>
                        <a:t>5</a:t>
                      </a:r>
                      <a:endParaRPr lang="he-IL" sz="1600" dirty="0">
                        <a:latin typeface="+mn-lt"/>
                      </a:endParaRPr>
                    </a:p>
                  </a:txBody>
                  <a:tcPr/>
                </a:tc>
                <a:extLst>
                  <a:ext uri="{0D108BD9-81ED-4DB2-BD59-A6C34878D82A}">
                    <a16:rowId xmlns:a16="http://schemas.microsoft.com/office/drawing/2014/main" xmlns="" val="10006"/>
                  </a:ext>
                </a:extLst>
              </a:tr>
              <a:tr h="401970">
                <a:tc>
                  <a:txBody>
                    <a:bodyPr/>
                    <a:lstStyle/>
                    <a:p>
                      <a:pPr algn="ctr" rtl="0"/>
                      <a:r>
                        <a:rPr lang="he-IL" sz="1600" dirty="0" smtClean="0">
                          <a:solidFill>
                            <a:srgbClr val="FF0000"/>
                          </a:solidFill>
                          <a:latin typeface="+mn-lt"/>
                        </a:rPr>
                        <a:t>0</a:t>
                      </a:r>
                      <a:r>
                        <a:rPr lang="en-US" sz="1600" dirty="0" smtClean="0">
                          <a:solidFill>
                            <a:srgbClr val="FF0000"/>
                          </a:solidFill>
                          <a:latin typeface="+mn-lt"/>
                        </a:rPr>
                        <a:t>!</a:t>
                      </a:r>
                      <a:endParaRPr lang="he-IL" sz="1600" dirty="0">
                        <a:solidFill>
                          <a:srgbClr val="FF0000"/>
                        </a:solidFill>
                        <a:latin typeface="+mn-lt"/>
                      </a:endParaRPr>
                    </a:p>
                  </a:txBody>
                  <a:tcPr/>
                </a:tc>
                <a:tc>
                  <a:txBody>
                    <a:bodyPr/>
                    <a:lstStyle/>
                    <a:p>
                      <a:pPr algn="ctr" rtl="0"/>
                      <a:r>
                        <a:rPr lang="he-IL" sz="1600" dirty="0" smtClean="0">
                          <a:latin typeface="+mn-lt"/>
                        </a:rPr>
                        <a:t>8</a:t>
                      </a:r>
                      <a:endParaRPr lang="he-IL" sz="1600" dirty="0">
                        <a:latin typeface="+mn-lt"/>
                      </a:endParaRPr>
                    </a:p>
                  </a:txBody>
                  <a:tcPr/>
                </a:tc>
                <a:tc>
                  <a:txBody>
                    <a:bodyPr/>
                    <a:lstStyle/>
                    <a:p>
                      <a:pPr algn="ctr" rtl="0"/>
                      <a:r>
                        <a:rPr lang="he-IL" sz="1600" dirty="0" smtClean="0">
                          <a:latin typeface="+mn-lt"/>
                        </a:rPr>
                        <a:t>39</a:t>
                      </a:r>
                      <a:endParaRPr lang="he-IL" sz="1600" dirty="0">
                        <a:latin typeface="+mn-lt"/>
                      </a:endParaRPr>
                    </a:p>
                  </a:txBody>
                  <a:tcPr/>
                </a:tc>
                <a:tc>
                  <a:txBody>
                    <a:bodyPr/>
                    <a:lstStyle/>
                    <a:p>
                      <a:pPr algn="ctr" rtl="0"/>
                      <a:r>
                        <a:rPr lang="he-IL" sz="1600" dirty="0" smtClean="0">
                          <a:latin typeface="+mn-lt"/>
                        </a:rPr>
                        <a:t>47</a:t>
                      </a:r>
                      <a:endParaRPr lang="he-IL" sz="1600" dirty="0">
                        <a:latin typeface="+mn-lt"/>
                      </a:endParaRPr>
                    </a:p>
                  </a:txBody>
                  <a:tcPr/>
                </a:tc>
                <a:tc>
                  <a:txBody>
                    <a:bodyPr/>
                    <a:lstStyle/>
                    <a:p>
                      <a:pPr algn="ctr" rtl="0"/>
                      <a:r>
                        <a:rPr lang="he-IL" sz="1600" dirty="0" smtClean="0">
                          <a:latin typeface="+mn-lt"/>
                        </a:rPr>
                        <a:t>4/2022</a:t>
                      </a:r>
                      <a:endParaRPr lang="he-IL" sz="1600" dirty="0">
                        <a:latin typeface="+mn-lt"/>
                      </a:endParaRPr>
                    </a:p>
                  </a:txBody>
                  <a:tcPr/>
                </a:tc>
                <a:tc>
                  <a:txBody>
                    <a:bodyPr/>
                    <a:lstStyle/>
                    <a:p>
                      <a:pPr algn="ctr" rtl="0"/>
                      <a:r>
                        <a:rPr lang="he-IL" sz="1600" dirty="0" smtClean="0">
                          <a:latin typeface="+mn-lt"/>
                        </a:rPr>
                        <a:t>6</a:t>
                      </a:r>
                      <a:endParaRPr lang="he-IL" sz="1600" dirty="0">
                        <a:latin typeface="+mn-lt"/>
                      </a:endParaRPr>
                    </a:p>
                  </a:txBody>
                  <a:tcPr/>
                </a:tc>
                <a:extLst>
                  <a:ext uri="{0D108BD9-81ED-4DB2-BD59-A6C34878D82A}">
                    <a16:rowId xmlns:a16="http://schemas.microsoft.com/office/drawing/2014/main" xmlns="" val="10007"/>
                  </a:ext>
                </a:extLst>
              </a:tr>
              <a:tr h="401970">
                <a:tc>
                  <a:txBody>
                    <a:bodyPr/>
                    <a:lstStyle/>
                    <a:p>
                      <a:pPr algn="ctr" rtl="0"/>
                      <a:r>
                        <a:rPr lang="he-IL" sz="1600" dirty="0" smtClean="0">
                          <a:latin typeface="+mn-lt"/>
                        </a:rPr>
                        <a:t>?</a:t>
                      </a:r>
                      <a:endParaRPr lang="he-IL" sz="1600" dirty="0">
                        <a:latin typeface="+mn-lt"/>
                      </a:endParaRPr>
                    </a:p>
                  </a:txBody>
                  <a:tcPr/>
                </a:tc>
                <a:tc>
                  <a:txBody>
                    <a:bodyPr/>
                    <a:lstStyle/>
                    <a:p>
                      <a:pPr algn="ctr" rtl="0"/>
                      <a:r>
                        <a:rPr lang="en-US" sz="1600" dirty="0" smtClean="0">
                          <a:latin typeface="+mn-lt"/>
                        </a:rPr>
                        <a:t>0</a:t>
                      </a:r>
                      <a:endParaRPr lang="he-IL" sz="1600" dirty="0">
                        <a:latin typeface="+mn-lt"/>
                      </a:endParaRPr>
                    </a:p>
                  </a:txBody>
                  <a:tcPr/>
                </a:tc>
                <a:tc>
                  <a:txBody>
                    <a:bodyPr/>
                    <a:lstStyle/>
                    <a:p>
                      <a:pPr algn="ctr" rtl="0"/>
                      <a:r>
                        <a:rPr lang="he-IL" sz="1600" dirty="0" smtClean="0">
                          <a:latin typeface="+mn-lt"/>
                        </a:rPr>
                        <a:t>?</a:t>
                      </a:r>
                      <a:endParaRPr lang="he-IL" sz="1600" dirty="0">
                        <a:latin typeface="+mn-lt"/>
                      </a:endParaRPr>
                    </a:p>
                  </a:txBody>
                  <a:tcPr/>
                </a:tc>
                <a:tc>
                  <a:txBody>
                    <a:bodyPr/>
                    <a:lstStyle/>
                    <a:p>
                      <a:pPr algn="ctr" rtl="0"/>
                      <a:r>
                        <a:rPr lang="he-IL" sz="1600" dirty="0" smtClean="0">
                          <a:latin typeface="+mn-lt"/>
                        </a:rPr>
                        <a:t>8</a:t>
                      </a:r>
                      <a:endParaRPr lang="he-IL" sz="1600" dirty="0">
                        <a:latin typeface="+mn-lt"/>
                      </a:endParaRPr>
                    </a:p>
                  </a:txBody>
                  <a:tcPr/>
                </a:tc>
                <a:tc>
                  <a:txBody>
                    <a:bodyPr/>
                    <a:lstStyle/>
                    <a:p>
                      <a:pPr algn="ctr" rtl="0"/>
                      <a:r>
                        <a:rPr lang="en-US" sz="1600" dirty="0" smtClean="0">
                          <a:latin typeface="+mn-lt"/>
                        </a:rPr>
                        <a:t>3 </a:t>
                      </a:r>
                      <a:r>
                        <a:rPr lang="en-US" sz="1600" kern="1200" dirty="0" smtClean="0">
                          <a:solidFill>
                            <a:schemeClr val="dk1"/>
                          </a:solidFill>
                          <a:latin typeface="+mn-lt"/>
                          <a:ea typeface="+mn-ea"/>
                          <a:cs typeface="+mn-cs"/>
                        </a:rPr>
                        <a:t>hospitals</a:t>
                      </a:r>
                      <a:endParaRPr lang="he-IL" sz="1600" kern="1200" dirty="0">
                        <a:solidFill>
                          <a:schemeClr val="dk1"/>
                        </a:solidFill>
                        <a:latin typeface="+mn-lt"/>
                        <a:ea typeface="+mn-ea"/>
                        <a:cs typeface="+mn-cs"/>
                      </a:endParaRPr>
                    </a:p>
                  </a:txBody>
                  <a:tcPr/>
                </a:tc>
                <a:tc>
                  <a:txBody>
                    <a:bodyPr/>
                    <a:lstStyle/>
                    <a:p>
                      <a:pPr algn="ctr" rtl="0"/>
                      <a:r>
                        <a:rPr lang="he-IL" sz="1600" dirty="0" smtClean="0">
                          <a:latin typeface="+mn-lt"/>
                        </a:rPr>
                        <a:t>7</a:t>
                      </a:r>
                      <a:endParaRPr lang="he-IL" sz="1600" dirty="0">
                        <a:latin typeface="+mn-lt"/>
                      </a:endParaRPr>
                    </a:p>
                  </a:txBody>
                  <a:tcPr/>
                </a:tc>
                <a:extLst>
                  <a:ext uri="{0D108BD9-81ED-4DB2-BD59-A6C34878D82A}">
                    <a16:rowId xmlns:a16="http://schemas.microsoft.com/office/drawing/2014/main" xmlns="" val="10008"/>
                  </a:ext>
                </a:extLst>
              </a:tr>
              <a:tr h="401970">
                <a:tc>
                  <a:txBody>
                    <a:bodyPr/>
                    <a:lstStyle/>
                    <a:p>
                      <a:pPr algn="ctr" rtl="0"/>
                      <a:r>
                        <a:rPr lang="en-US" sz="1600" dirty="0" smtClean="0">
                          <a:latin typeface="+mn-lt"/>
                        </a:rPr>
                        <a:t>6 (100%)</a:t>
                      </a:r>
                      <a:endParaRPr lang="he-IL" sz="1600" dirty="0">
                        <a:latin typeface="+mn-lt"/>
                      </a:endParaRPr>
                    </a:p>
                  </a:txBody>
                  <a:tcPr/>
                </a:tc>
                <a:tc>
                  <a:txBody>
                    <a:bodyPr/>
                    <a:lstStyle/>
                    <a:p>
                      <a:pPr algn="ctr" rtl="0"/>
                      <a:r>
                        <a:rPr lang="en-US" sz="1600" dirty="0" smtClean="0">
                          <a:latin typeface="+mn-lt"/>
                        </a:rPr>
                        <a:t>0</a:t>
                      </a:r>
                      <a:endParaRPr lang="he-IL" sz="1600" dirty="0">
                        <a:latin typeface="+mn-lt"/>
                      </a:endParaRPr>
                    </a:p>
                  </a:txBody>
                  <a:tcPr/>
                </a:tc>
                <a:tc>
                  <a:txBody>
                    <a:bodyPr/>
                    <a:lstStyle/>
                    <a:p>
                      <a:pPr algn="ctr" rtl="0"/>
                      <a:r>
                        <a:rPr lang="en-US" sz="1600" dirty="0" smtClean="0">
                          <a:latin typeface="+mn-lt"/>
                        </a:rPr>
                        <a:t>0</a:t>
                      </a:r>
                      <a:endParaRPr lang="he-IL" sz="1600" dirty="0">
                        <a:latin typeface="+mn-lt"/>
                      </a:endParaRPr>
                    </a:p>
                  </a:txBody>
                  <a:tcPr/>
                </a:tc>
                <a:tc>
                  <a:txBody>
                    <a:bodyPr/>
                    <a:lstStyle/>
                    <a:p>
                      <a:pPr algn="ctr" rtl="0"/>
                      <a:r>
                        <a:rPr lang="en-US" sz="1600" dirty="0" smtClean="0">
                          <a:latin typeface="+mn-lt"/>
                        </a:rPr>
                        <a:t>6</a:t>
                      </a:r>
                      <a:endParaRPr lang="he-IL" sz="1600" dirty="0">
                        <a:latin typeface="+mn-lt"/>
                      </a:endParaRPr>
                    </a:p>
                  </a:txBody>
                  <a:tcPr/>
                </a:tc>
                <a:tc>
                  <a:txBody>
                    <a:bodyPr/>
                    <a:lstStyle/>
                    <a:p>
                      <a:pPr algn="ctr" rtl="0"/>
                      <a:r>
                        <a:rPr lang="en-US" sz="1600" dirty="0" smtClean="0">
                          <a:latin typeface="+mn-lt"/>
                        </a:rPr>
                        <a:t>PM convoy</a:t>
                      </a:r>
                      <a:endParaRPr lang="he-IL" sz="1600" dirty="0">
                        <a:latin typeface="+mn-lt"/>
                      </a:endParaRPr>
                    </a:p>
                  </a:txBody>
                  <a:tcPr/>
                </a:tc>
                <a:tc>
                  <a:txBody>
                    <a:bodyPr/>
                    <a:lstStyle/>
                    <a:p>
                      <a:pPr algn="ctr" rtl="0"/>
                      <a:r>
                        <a:rPr lang="he-IL" sz="1600" dirty="0" smtClean="0">
                          <a:latin typeface="+mn-lt"/>
                        </a:rPr>
                        <a:t>8</a:t>
                      </a:r>
                      <a:endParaRPr lang="he-IL" sz="1600" dirty="0">
                        <a:latin typeface="+mn-lt"/>
                      </a:endParaRPr>
                    </a:p>
                  </a:txBody>
                  <a:tcPr/>
                </a:tc>
                <a:extLst>
                  <a:ext uri="{0D108BD9-81ED-4DB2-BD59-A6C34878D82A}">
                    <a16:rowId xmlns:a16="http://schemas.microsoft.com/office/drawing/2014/main" xmlns="" val="10009"/>
                  </a:ext>
                </a:extLst>
              </a:tr>
              <a:tr h="401970">
                <a:tc>
                  <a:txBody>
                    <a:bodyPr/>
                    <a:lstStyle/>
                    <a:p>
                      <a:pPr algn="ctr" rtl="0"/>
                      <a:r>
                        <a:rPr lang="en-US" sz="1600" baseline="0" dirty="0" smtClean="0">
                          <a:latin typeface="+mn-lt"/>
                        </a:rPr>
                        <a:t>3018 (78%)</a:t>
                      </a:r>
                    </a:p>
                  </a:txBody>
                  <a:tcPr/>
                </a:tc>
                <a:tc>
                  <a:txBody>
                    <a:bodyPr/>
                    <a:lstStyle/>
                    <a:p>
                      <a:pPr algn="ctr" rtl="0"/>
                      <a:r>
                        <a:rPr lang="en-US" sz="1600" dirty="0" smtClean="0">
                          <a:latin typeface="+mn-lt"/>
                        </a:rPr>
                        <a:t>495</a:t>
                      </a:r>
                    </a:p>
                    <a:p>
                      <a:pPr algn="ctr" rtl="0"/>
                      <a:r>
                        <a:rPr lang="en-US" sz="1600" dirty="0" smtClean="0">
                          <a:latin typeface="+mn-lt"/>
                        </a:rPr>
                        <a:t>(425 in MDABS)</a:t>
                      </a:r>
                    </a:p>
                  </a:txBody>
                  <a:tcPr/>
                </a:tc>
                <a:tc>
                  <a:txBody>
                    <a:bodyPr/>
                    <a:lstStyle/>
                    <a:p>
                      <a:pPr algn="ctr" rtl="0"/>
                      <a:r>
                        <a:rPr lang="en-US" sz="1600" dirty="0" smtClean="0">
                          <a:latin typeface="+mn-lt"/>
                        </a:rPr>
                        <a:t>516 </a:t>
                      </a:r>
                    </a:p>
                  </a:txBody>
                  <a:tcPr/>
                </a:tc>
                <a:tc>
                  <a:txBody>
                    <a:bodyPr/>
                    <a:lstStyle/>
                    <a:p>
                      <a:pPr algn="ctr" rtl="0"/>
                      <a:r>
                        <a:rPr lang="en-US" sz="1600" dirty="0" smtClean="0">
                          <a:latin typeface="+mn-lt"/>
                        </a:rPr>
                        <a:t>3,858</a:t>
                      </a:r>
                      <a:endParaRPr lang="he-IL" sz="1600" dirty="0">
                        <a:latin typeface="+mn-lt"/>
                      </a:endParaRPr>
                    </a:p>
                  </a:txBody>
                  <a:tcPr/>
                </a:tc>
                <a:tc>
                  <a:txBody>
                    <a:bodyPr/>
                    <a:lstStyle/>
                    <a:p>
                      <a:pPr marL="0" algn="ctr" defTabSz="914400" rtl="0" eaLnBrk="1" latinLnBrk="0" hangingPunct="1"/>
                      <a:r>
                        <a:rPr lang="he-IL" sz="1600" kern="1200" dirty="0" smtClean="0">
                          <a:solidFill>
                            <a:schemeClr val="dk1"/>
                          </a:solidFill>
                          <a:latin typeface="+mn-lt"/>
                          <a:ea typeface="+mn-ea"/>
                          <a:cs typeface="+mn-cs"/>
                        </a:rPr>
                        <a:t>35,920 </a:t>
                      </a:r>
                      <a:r>
                        <a:rPr lang="en-US" sz="1600" kern="1200" dirty="0" smtClean="0">
                          <a:solidFill>
                            <a:schemeClr val="dk1"/>
                          </a:solidFill>
                          <a:latin typeface="+mn-lt"/>
                          <a:ea typeface="+mn-ea"/>
                          <a:cs typeface="+mn-cs"/>
                        </a:rPr>
                        <a:t>tested</a:t>
                      </a:r>
                      <a:endParaRPr lang="he-IL" sz="1600" kern="1200" dirty="0">
                        <a:solidFill>
                          <a:schemeClr val="dk1"/>
                        </a:solidFill>
                        <a:latin typeface="+mn-lt"/>
                        <a:ea typeface="+mn-ea"/>
                        <a:cs typeface="+mn-cs"/>
                      </a:endParaRPr>
                    </a:p>
                  </a:txBody>
                  <a:tcPr/>
                </a:tc>
                <a:tc>
                  <a:txBody>
                    <a:bodyPr/>
                    <a:lstStyle/>
                    <a:p>
                      <a:pPr algn="ctr" rtl="0"/>
                      <a:r>
                        <a:rPr lang="en-US" sz="1600" dirty="0" smtClean="0">
                          <a:latin typeface="+mn-lt"/>
                        </a:rPr>
                        <a:t>Total</a:t>
                      </a:r>
                      <a:endParaRPr lang="he-IL" sz="1600" dirty="0">
                        <a:latin typeface="+mn-lt"/>
                      </a:endParaRPr>
                    </a:p>
                  </a:txBody>
                  <a:tcPr/>
                </a:tc>
                <a:extLst>
                  <a:ext uri="{0D108BD9-81ED-4DB2-BD59-A6C34878D82A}">
                    <a16:rowId xmlns:a16="http://schemas.microsoft.com/office/drawing/2014/main" xmlns="" val="10010"/>
                  </a:ext>
                </a:extLst>
              </a:tr>
            </a:tbl>
          </a:graphicData>
        </a:graphic>
      </p:graphicFrame>
      <p:sp>
        <p:nvSpPr>
          <p:cNvPr id="6" name="מציין מיקום תוכן 5"/>
          <p:cNvSpPr>
            <a:spLocks noGrp="1"/>
          </p:cNvSpPr>
          <p:nvPr>
            <p:ph idx="1"/>
          </p:nvPr>
        </p:nvSpPr>
        <p:spPr/>
        <p:txBody>
          <a:bodyPr/>
          <a:lstStyle/>
          <a:p>
            <a:endParaRPr lang="he-IL" dirty="0"/>
          </a:p>
        </p:txBody>
      </p:sp>
    </p:spTree>
    <p:extLst>
      <p:ext uri="{BB962C8B-B14F-4D97-AF65-F5344CB8AC3E}">
        <p14:creationId xmlns:p14="http://schemas.microsoft.com/office/powerpoint/2010/main" val="8149553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747824" y="-99735"/>
            <a:ext cx="7886700" cy="1325563"/>
          </a:xfrm>
        </p:spPr>
        <p:txBody>
          <a:bodyPr/>
          <a:lstStyle/>
          <a:p>
            <a:r>
              <a:rPr lang="en-GB" dirty="0"/>
              <a:t/>
            </a:r>
            <a:br>
              <a:rPr lang="en-GB" dirty="0"/>
            </a:br>
            <a:r>
              <a:rPr lang="he-IL" sz="3600" b="1" dirty="0" smtClean="0">
                <a:solidFill>
                  <a:srgbClr val="FF0000"/>
                </a:solidFill>
              </a:rPr>
              <a:t>? </a:t>
            </a:r>
            <a:r>
              <a:rPr lang="en-GB" sz="3600" b="1" dirty="0" smtClean="0">
                <a:solidFill>
                  <a:srgbClr val="FF0000"/>
                </a:solidFill>
              </a:rPr>
              <a:t> What can we provide today</a:t>
            </a:r>
            <a:endParaRPr lang="he-IL" sz="3600" b="1" dirty="0">
              <a:solidFill>
                <a:srgbClr val="FF0000"/>
              </a:solidFill>
            </a:endParaRPr>
          </a:p>
        </p:txBody>
      </p:sp>
      <p:grpSp>
        <p:nvGrpSpPr>
          <p:cNvPr id="3" name="קבוצה 2"/>
          <p:cNvGrpSpPr/>
          <p:nvPr/>
        </p:nvGrpSpPr>
        <p:grpSpPr>
          <a:xfrm>
            <a:off x="167015" y="0"/>
            <a:ext cx="8677120" cy="1048444"/>
            <a:chOff x="146840" y="4292"/>
            <a:chExt cx="8677120" cy="1048444"/>
          </a:xfrm>
        </p:grpSpPr>
        <p:pic>
          <p:nvPicPr>
            <p:cNvPr id="4" name="תמונה 3" descr="cid:image003.png@01D5A913.70E66DC0"/>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46840" y="4292"/>
              <a:ext cx="1256808" cy="1048444"/>
            </a:xfrm>
            <a:prstGeom prst="rect">
              <a:avLst/>
            </a:prstGeom>
            <a:noFill/>
            <a:ln>
              <a:noFill/>
            </a:ln>
          </p:spPr>
        </p:pic>
        <p:pic>
          <p:nvPicPr>
            <p:cNvPr id="6" name="תמונה 5"/>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82345" y="167378"/>
              <a:ext cx="1141615" cy="669334"/>
            </a:xfrm>
            <a:prstGeom prst="rect">
              <a:avLst/>
            </a:prstGeom>
            <a:noFill/>
          </p:spPr>
        </p:pic>
      </p:grpSp>
      <p:pic>
        <p:nvPicPr>
          <p:cNvPr id="2253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5776" y="1700808"/>
            <a:ext cx="2057928" cy="1534481"/>
          </a:xfrm>
          <a:prstGeom prst="rect">
            <a:avLst/>
          </a:prstGeom>
          <a:noFill/>
          <a:ln w="2857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98206" y="1673702"/>
            <a:ext cx="1785937" cy="1544006"/>
          </a:xfrm>
          <a:prstGeom prst="rect">
            <a:avLst/>
          </a:prstGeom>
          <a:noFill/>
          <a:ln w="12700">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40075" y="1722446"/>
            <a:ext cx="2055088" cy="1519864"/>
          </a:xfrm>
          <a:prstGeom prst="rect">
            <a:avLst/>
          </a:prstGeom>
          <a:noFill/>
          <a:ln w="2857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2799901" y="3339704"/>
            <a:ext cx="1386840" cy="369332"/>
          </a:xfrm>
          <a:prstGeom prst="rect">
            <a:avLst/>
          </a:prstGeom>
          <a:noFill/>
        </p:spPr>
        <p:txBody>
          <a:bodyPr wrap="square" rtlCol="1">
            <a:spAutoFit/>
          </a:bodyPr>
          <a:lstStyle/>
          <a:p>
            <a:pPr algn="ctr"/>
            <a:r>
              <a:rPr lang="en-GB" b="1" dirty="0" smtClean="0"/>
              <a:t>LTOWB</a:t>
            </a:r>
            <a:endParaRPr lang="he-IL" b="1" dirty="0"/>
          </a:p>
        </p:txBody>
      </p:sp>
      <p:sp>
        <p:nvSpPr>
          <p:cNvPr id="9" name="TextBox 8"/>
          <p:cNvSpPr txBox="1"/>
          <p:nvPr/>
        </p:nvSpPr>
        <p:spPr>
          <a:xfrm>
            <a:off x="5220072" y="3356992"/>
            <a:ext cx="982980" cy="369332"/>
          </a:xfrm>
          <a:prstGeom prst="rect">
            <a:avLst/>
          </a:prstGeom>
          <a:noFill/>
        </p:spPr>
        <p:txBody>
          <a:bodyPr wrap="square" rtlCol="1">
            <a:spAutoFit/>
          </a:bodyPr>
          <a:lstStyle/>
          <a:p>
            <a:pPr algn="ctr"/>
            <a:r>
              <a:rPr lang="en-GB" b="1" dirty="0" smtClean="0"/>
              <a:t>FDP</a:t>
            </a:r>
            <a:endParaRPr lang="he-IL" b="1" dirty="0"/>
          </a:p>
        </p:txBody>
      </p:sp>
      <p:sp>
        <p:nvSpPr>
          <p:cNvPr id="10" name="TextBox 9"/>
          <p:cNvSpPr txBox="1"/>
          <p:nvPr/>
        </p:nvSpPr>
        <p:spPr>
          <a:xfrm>
            <a:off x="7129635" y="3398760"/>
            <a:ext cx="1714500" cy="369332"/>
          </a:xfrm>
          <a:prstGeom prst="rect">
            <a:avLst/>
          </a:prstGeom>
          <a:noFill/>
        </p:spPr>
        <p:txBody>
          <a:bodyPr wrap="square" rtlCol="1">
            <a:spAutoFit/>
          </a:bodyPr>
          <a:lstStyle/>
          <a:p>
            <a:r>
              <a:rPr lang="en-US" b="1" dirty="0" smtClean="0"/>
              <a:t>S</a:t>
            </a:r>
            <a:r>
              <a:rPr lang="en-GB" b="1" dirty="0" smtClean="0"/>
              <a:t>mart bandages</a:t>
            </a:r>
            <a:endParaRPr lang="he-IL" b="1" dirty="0"/>
          </a:p>
        </p:txBody>
      </p:sp>
      <p:pic>
        <p:nvPicPr>
          <p:cNvPr id="16" name="Picture 4" descr="Impact of treatment delay infographic"/>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7504" y="1700808"/>
            <a:ext cx="2323188" cy="1512168"/>
          </a:xfrm>
          <a:prstGeom prst="rect">
            <a:avLst/>
          </a:prstGeom>
          <a:noFill/>
          <a:ln w="19050">
            <a:solidFill>
              <a:srgbClr val="FFFF00"/>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775244" y="3332228"/>
            <a:ext cx="982980" cy="369332"/>
          </a:xfrm>
          <a:prstGeom prst="rect">
            <a:avLst/>
          </a:prstGeom>
          <a:noFill/>
        </p:spPr>
        <p:txBody>
          <a:bodyPr wrap="square" rtlCol="1">
            <a:spAutoFit/>
          </a:bodyPr>
          <a:lstStyle/>
          <a:p>
            <a:pPr algn="ctr"/>
            <a:r>
              <a:rPr lang="en-GB" b="1" dirty="0" smtClean="0"/>
              <a:t>TXA</a:t>
            </a:r>
            <a:endParaRPr lang="he-IL" b="1" dirty="0"/>
          </a:p>
        </p:txBody>
      </p:sp>
      <p:pic>
        <p:nvPicPr>
          <p:cNvPr id="18"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76700" y="4068926"/>
            <a:ext cx="2589913" cy="1923262"/>
          </a:xfrm>
          <a:prstGeom prst="rect">
            <a:avLst/>
          </a:prstGeom>
          <a:noFill/>
          <a:ln w="28575">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5748324" y="6124745"/>
            <a:ext cx="3416203" cy="369332"/>
          </a:xfrm>
          <a:prstGeom prst="rect">
            <a:avLst/>
          </a:prstGeom>
          <a:noFill/>
        </p:spPr>
        <p:txBody>
          <a:bodyPr wrap="square" rtlCol="1">
            <a:spAutoFit/>
          </a:bodyPr>
          <a:lstStyle/>
          <a:p>
            <a:r>
              <a:rPr lang="en-GB" dirty="0" smtClean="0"/>
              <a:t>Assorted Blood components</a:t>
            </a:r>
            <a:endParaRPr lang="he-IL" dirty="0"/>
          </a:p>
        </p:txBody>
      </p:sp>
      <p:pic>
        <p:nvPicPr>
          <p:cNvPr id="4099"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0710" y="4169404"/>
            <a:ext cx="1866403" cy="1866403"/>
          </a:xfrm>
          <a:prstGeom prst="rect">
            <a:avLst/>
          </a:prstGeom>
          <a:noFill/>
          <a:ln w="28575">
            <a:solidFill>
              <a:srgbClr val="FFFF00"/>
            </a:solidFill>
            <a:miter lim="800000"/>
            <a:headEnd/>
            <a:tailEnd/>
          </a:ln>
          <a:extLst>
            <a:ext uri="{909E8E84-426E-40DD-AFC4-6F175D3DCCD1}">
              <a14:hiddenFill xmlns:a14="http://schemas.microsoft.com/office/drawing/2010/main">
                <a:solidFill>
                  <a:schemeClr val="accent1"/>
                </a:solidFill>
              </a14:hiddenFill>
            </a:ext>
          </a:extLst>
        </p:spPr>
      </p:pic>
      <p:sp>
        <p:nvSpPr>
          <p:cNvPr id="13" name="TextBox 12"/>
          <p:cNvSpPr txBox="1"/>
          <p:nvPr/>
        </p:nvSpPr>
        <p:spPr>
          <a:xfrm>
            <a:off x="167016" y="6097155"/>
            <a:ext cx="1800098" cy="646331"/>
          </a:xfrm>
          <a:prstGeom prst="rect">
            <a:avLst/>
          </a:prstGeom>
          <a:noFill/>
        </p:spPr>
        <p:txBody>
          <a:bodyPr wrap="square" rtlCol="1">
            <a:spAutoFit/>
          </a:bodyPr>
          <a:lstStyle/>
          <a:p>
            <a:pPr algn="ctr"/>
            <a:r>
              <a:rPr lang="en-GB" dirty="0" smtClean="0"/>
              <a:t>Fibrinogen </a:t>
            </a:r>
          </a:p>
          <a:p>
            <a:pPr algn="ctr"/>
            <a:r>
              <a:rPr lang="en-GB" dirty="0" smtClean="0"/>
              <a:t>concentrate</a:t>
            </a:r>
            <a:endParaRPr lang="he-IL" dirty="0"/>
          </a:p>
        </p:txBody>
      </p:sp>
      <p:pic>
        <p:nvPicPr>
          <p:cNvPr id="4101"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86035" y="4178661"/>
            <a:ext cx="1969099" cy="1799518"/>
          </a:xfrm>
          <a:prstGeom prst="rect">
            <a:avLst/>
          </a:prstGeom>
          <a:noFill/>
          <a:ln w="28575">
            <a:solidFill>
              <a:srgbClr val="FFFF00"/>
            </a:solidFill>
            <a:miter lim="800000"/>
            <a:headEnd/>
            <a:tailEnd/>
          </a:ln>
          <a:extLst>
            <a:ext uri="{909E8E84-426E-40DD-AFC4-6F175D3DCCD1}">
              <a14:hiddenFill xmlns:a14="http://schemas.microsoft.com/office/drawing/2010/main">
                <a:solidFill>
                  <a:schemeClr val="accent1"/>
                </a:solidFill>
              </a14:hiddenFill>
            </a:ext>
          </a:extLst>
        </p:spPr>
      </p:pic>
      <p:sp>
        <p:nvSpPr>
          <p:cNvPr id="14" name="TextBox 13"/>
          <p:cNvSpPr txBox="1"/>
          <p:nvPr/>
        </p:nvSpPr>
        <p:spPr>
          <a:xfrm>
            <a:off x="4523346" y="6122772"/>
            <a:ext cx="1341900" cy="369332"/>
          </a:xfrm>
          <a:prstGeom prst="rect">
            <a:avLst/>
          </a:prstGeom>
          <a:noFill/>
        </p:spPr>
        <p:txBody>
          <a:bodyPr wrap="square" rtlCol="1">
            <a:spAutoFit/>
          </a:bodyPr>
          <a:lstStyle/>
          <a:p>
            <a:r>
              <a:rPr lang="en-GB" dirty="0" smtClean="0"/>
              <a:t>Novo VII</a:t>
            </a:r>
            <a:endParaRPr lang="he-IL" dirty="0"/>
          </a:p>
        </p:txBody>
      </p:sp>
      <p:pic>
        <p:nvPicPr>
          <p:cNvPr id="20" name="תמונה 19"/>
          <p:cNvPicPr>
            <a:picLocks noChangeAspect="1"/>
          </p:cNvPicPr>
          <p:nvPr/>
        </p:nvPicPr>
        <p:blipFill rotWithShape="1">
          <a:blip r:embed="rId12"/>
          <a:srcRect l="12534" r="13164"/>
          <a:stretch/>
        </p:blipFill>
        <p:spPr>
          <a:xfrm>
            <a:off x="2057400" y="4169404"/>
            <a:ext cx="2186764" cy="2063807"/>
          </a:xfrm>
          <a:prstGeom prst="rect">
            <a:avLst/>
          </a:prstGeom>
          <a:ln>
            <a:solidFill>
              <a:srgbClr val="FFFF00"/>
            </a:solidFill>
          </a:ln>
        </p:spPr>
      </p:pic>
      <p:sp>
        <p:nvSpPr>
          <p:cNvPr id="21" name="TextBox 20"/>
          <p:cNvSpPr txBox="1"/>
          <p:nvPr/>
        </p:nvSpPr>
        <p:spPr>
          <a:xfrm>
            <a:off x="2246296" y="6122772"/>
            <a:ext cx="1800098" cy="369332"/>
          </a:xfrm>
          <a:prstGeom prst="rect">
            <a:avLst/>
          </a:prstGeom>
          <a:noFill/>
        </p:spPr>
        <p:txBody>
          <a:bodyPr wrap="square" rtlCol="1">
            <a:spAutoFit/>
          </a:bodyPr>
          <a:lstStyle/>
          <a:p>
            <a:pPr algn="ctr"/>
            <a:r>
              <a:rPr lang="en-GB" dirty="0" err="1" smtClean="0"/>
              <a:t>Thronbozomes</a:t>
            </a:r>
            <a:endParaRPr lang="he-IL" dirty="0"/>
          </a:p>
        </p:txBody>
      </p:sp>
    </p:spTree>
    <p:extLst>
      <p:ext uri="{BB962C8B-B14F-4D97-AF65-F5344CB8AC3E}">
        <p14:creationId xmlns:p14="http://schemas.microsoft.com/office/powerpoint/2010/main" val="2537222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70770" y="185980"/>
            <a:ext cx="7886700" cy="1014184"/>
          </a:xfrm>
        </p:spPr>
        <p:txBody>
          <a:bodyPr>
            <a:normAutofit/>
          </a:bodyPr>
          <a:lstStyle/>
          <a:p>
            <a:r>
              <a:rPr lang="en-GB" sz="3600" b="1" dirty="0" smtClean="0">
                <a:solidFill>
                  <a:srgbClr val="FF0000"/>
                </a:solidFill>
              </a:rPr>
              <a:t>Summary</a:t>
            </a:r>
            <a:endParaRPr lang="he-IL" sz="3600" b="1" dirty="0">
              <a:solidFill>
                <a:srgbClr val="FF0000"/>
              </a:solidFill>
            </a:endParaRPr>
          </a:p>
        </p:txBody>
      </p:sp>
      <p:sp>
        <p:nvSpPr>
          <p:cNvPr id="3" name="מציין מיקום תוכן 2"/>
          <p:cNvSpPr>
            <a:spLocks noGrp="1"/>
          </p:cNvSpPr>
          <p:nvPr>
            <p:ph idx="1"/>
          </p:nvPr>
        </p:nvSpPr>
        <p:spPr>
          <a:xfrm>
            <a:off x="438297" y="1093654"/>
            <a:ext cx="8562428" cy="5385523"/>
          </a:xfrm>
        </p:spPr>
        <p:txBody>
          <a:bodyPr>
            <a:noAutofit/>
          </a:bodyPr>
          <a:lstStyle/>
          <a:p>
            <a:pPr algn="l" rtl="0">
              <a:buClr>
                <a:srgbClr val="FF0000"/>
              </a:buClr>
              <a:buFont typeface="Wingdings" panose="05000000000000000000" pitchFamily="2" charset="2"/>
              <a:buChar char=""/>
            </a:pPr>
            <a:r>
              <a:rPr lang="en-GB" sz="1800" dirty="0" smtClean="0"/>
              <a:t>We are living in a very exiting time, where a decision was made to be pro-active and try to prevent death from haemorrhage!</a:t>
            </a:r>
          </a:p>
          <a:p>
            <a:pPr algn="l" rtl="0">
              <a:buClr>
                <a:srgbClr val="FF0000"/>
              </a:buClr>
              <a:buFont typeface="Wingdings" panose="05000000000000000000" pitchFamily="2" charset="2"/>
              <a:buChar char=""/>
            </a:pPr>
            <a:r>
              <a:rPr lang="en-GB" sz="1800" dirty="0"/>
              <a:t>Basic and clinical research done by scientists worldwide continue to provide further understanding of the pathophysiology of massive haemorrhage, and how best to repair it.</a:t>
            </a:r>
          </a:p>
          <a:p>
            <a:pPr algn="l" rtl="0">
              <a:buClr>
                <a:srgbClr val="FF0000"/>
              </a:buClr>
              <a:buFont typeface="Wingdings" panose="05000000000000000000" pitchFamily="2" charset="2"/>
              <a:buChar char=""/>
            </a:pPr>
            <a:r>
              <a:rPr lang="en-GB" sz="1800" dirty="0"/>
              <a:t>Decision making processes are mostly in the hands of Military and Civilian professionals, who need to join forced and recommend to the Regulators which innovative changes are needed, based on national and international experience</a:t>
            </a:r>
          </a:p>
          <a:p>
            <a:pPr algn="l" rtl="0">
              <a:buClr>
                <a:srgbClr val="FF0000"/>
              </a:buClr>
              <a:buFont typeface="Wingdings" panose="05000000000000000000" pitchFamily="2" charset="2"/>
              <a:buChar char=""/>
            </a:pPr>
            <a:r>
              <a:rPr lang="en-GB" sz="1800" dirty="0" smtClean="0"/>
              <a:t>In Israel we </a:t>
            </a:r>
            <a:r>
              <a:rPr lang="en-GB" sz="1800" dirty="0" smtClean="0">
                <a:solidFill>
                  <a:prstClr val="black"/>
                </a:solidFill>
              </a:rPr>
              <a:t>established </a:t>
            </a:r>
            <a:r>
              <a:rPr lang="en-GB" sz="1800" dirty="0">
                <a:solidFill>
                  <a:prstClr val="black"/>
                </a:solidFill>
              </a:rPr>
              <a:t>a LTOWB donor data base, </a:t>
            </a:r>
            <a:r>
              <a:rPr lang="en-GB" sz="1800" dirty="0" smtClean="0">
                <a:solidFill>
                  <a:prstClr val="black"/>
                </a:solidFill>
              </a:rPr>
              <a:t>to facilitate a </a:t>
            </a:r>
            <a:r>
              <a:rPr lang="en-GB" sz="1800" dirty="0">
                <a:solidFill>
                  <a:prstClr val="black"/>
                </a:solidFill>
              </a:rPr>
              <a:t>consistent inventory and supply of LTOWB for </a:t>
            </a:r>
            <a:r>
              <a:rPr lang="en-GB" sz="1800" dirty="0" smtClean="0">
                <a:solidFill>
                  <a:prstClr val="black"/>
                </a:solidFill>
              </a:rPr>
              <a:t>both military and </a:t>
            </a:r>
            <a:r>
              <a:rPr lang="en-GB" sz="1800" dirty="0">
                <a:solidFill>
                  <a:prstClr val="black"/>
                </a:solidFill>
              </a:rPr>
              <a:t>civilian pre or in-hospital </a:t>
            </a:r>
            <a:r>
              <a:rPr lang="en-GB" sz="1800" dirty="0" smtClean="0">
                <a:solidFill>
                  <a:prstClr val="black"/>
                </a:solidFill>
              </a:rPr>
              <a:t>settings</a:t>
            </a:r>
            <a:endParaRPr lang="he-IL" sz="1800" dirty="0"/>
          </a:p>
          <a:p>
            <a:pPr algn="l" rtl="0">
              <a:buClr>
                <a:srgbClr val="FF0000"/>
              </a:buClr>
              <a:buFont typeface="Wingdings" panose="05000000000000000000" pitchFamily="2" charset="2"/>
              <a:buChar char=""/>
            </a:pPr>
            <a:r>
              <a:rPr lang="en-GB" sz="1800" dirty="0" smtClean="0"/>
              <a:t>The use of LTOWB is growing (9/33 hospitals). So far 26% of the LTOWB units supplied were transfused, 51% as such and 49% as “rescued” Packed Cells</a:t>
            </a:r>
          </a:p>
          <a:p>
            <a:pPr algn="l" rtl="0">
              <a:buClr>
                <a:srgbClr val="FF0000"/>
              </a:buClr>
              <a:buFont typeface="Wingdings" panose="05000000000000000000" pitchFamily="2" charset="2"/>
              <a:buChar char=""/>
            </a:pPr>
            <a:r>
              <a:rPr lang="en-GB" sz="1800" dirty="0" smtClean="0"/>
              <a:t>Always </a:t>
            </a:r>
            <a:r>
              <a:rPr lang="en-GB" sz="1800" dirty="0"/>
              <a:t>remember to involve your blood supplier as a partner. This will </a:t>
            </a:r>
            <a:r>
              <a:rPr lang="en-GB" sz="1800" dirty="0" smtClean="0"/>
              <a:t>allow </a:t>
            </a:r>
            <a:r>
              <a:rPr lang="en-GB" sz="1800" dirty="0"/>
              <a:t>all of us to listen to each other and to sometime think out of the box</a:t>
            </a:r>
          </a:p>
          <a:p>
            <a:pPr algn="l" rtl="0">
              <a:buClr>
                <a:srgbClr val="FF0000"/>
              </a:buClr>
              <a:buFont typeface="Wingdings" panose="05000000000000000000" pitchFamily="2" charset="2"/>
              <a:buChar char=""/>
            </a:pPr>
            <a:r>
              <a:rPr lang="en-GB" sz="1800" dirty="0" smtClean="0"/>
              <a:t>Collaboration </a:t>
            </a:r>
            <a:r>
              <a:rPr lang="en-GB" sz="1800" dirty="0"/>
              <a:t>between experts from multi-disciplines is </a:t>
            </a:r>
            <a:r>
              <a:rPr lang="en-GB" sz="1800" dirty="0" smtClean="0"/>
              <a:t>                                   extremely important </a:t>
            </a:r>
            <a:r>
              <a:rPr lang="en-GB" sz="1800" dirty="0"/>
              <a:t>for the introduction of such changes, </a:t>
            </a:r>
            <a:r>
              <a:rPr lang="en-GB" sz="1800" dirty="0" smtClean="0"/>
              <a:t>and THOR                                     Network has </a:t>
            </a:r>
            <a:r>
              <a:rPr lang="en-GB" sz="1800" dirty="0"/>
              <a:t>a </a:t>
            </a:r>
            <a:r>
              <a:rPr lang="en-GB" sz="1800" dirty="0" smtClean="0"/>
              <a:t>very significant </a:t>
            </a:r>
            <a:r>
              <a:rPr lang="en-GB" sz="1800" dirty="0"/>
              <a:t>role in </a:t>
            </a:r>
            <a:r>
              <a:rPr lang="en-GB" sz="1800" dirty="0" smtClean="0"/>
              <a:t>these processes</a:t>
            </a:r>
            <a:endParaRPr lang="en-GB" sz="1800" dirty="0"/>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408" t="3572" r="6167"/>
          <a:stretch/>
        </p:blipFill>
        <p:spPr bwMode="auto">
          <a:xfrm>
            <a:off x="6715125" y="4938721"/>
            <a:ext cx="2343150" cy="1919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תמונה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59110" y="59627"/>
            <a:ext cx="1141615" cy="783666"/>
          </a:xfrm>
          <a:prstGeom prst="rect">
            <a:avLst/>
          </a:prstGeom>
          <a:noFill/>
        </p:spPr>
      </p:pic>
    </p:spTree>
    <p:extLst>
      <p:ext uri="{BB962C8B-B14F-4D97-AF65-F5344CB8AC3E}">
        <p14:creationId xmlns:p14="http://schemas.microsoft.com/office/powerpoint/2010/main" val="2906768254"/>
      </p:ext>
    </p:extLst>
  </p:cSld>
  <p:clrMapOvr>
    <a:masterClrMapping/>
  </p:clrMapOvr>
  <p:timing>
    <p:tnLst>
      <p:par>
        <p:cTn id="1" dur="indefinite" restart="never" nodeType="tmRoot"/>
      </p:par>
    </p:tnLst>
  </p:timing>
</p:sld>
</file>

<file path=ppt/theme/theme1.xml><?xml version="1.0" encoding="utf-8"?>
<a:theme xmlns:a="http://schemas.openxmlformats.org/drawingml/2006/main" name="ערכת נושא Office">
  <a:themeElements>
    <a:clrScheme name="ערכת נושא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ערכת נושא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6_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20442</TotalTime>
  <Words>1125</Words>
  <Application>Microsoft Office PowerPoint</Application>
  <PresentationFormat>‫הצגה על המסך (4:3)</PresentationFormat>
  <Paragraphs>182</Paragraphs>
  <Slides>10</Slides>
  <Notes>2</Notes>
  <HiddenSlides>0</HiddenSlides>
  <MMClips>0</MMClips>
  <ScaleCrop>false</ScaleCrop>
  <HeadingPairs>
    <vt:vector size="4" baseType="variant">
      <vt:variant>
        <vt:lpstr>ערכת נושא</vt:lpstr>
      </vt:variant>
      <vt:variant>
        <vt:i4>2</vt:i4>
      </vt:variant>
      <vt:variant>
        <vt:lpstr>כותרות שקופיות</vt:lpstr>
      </vt:variant>
      <vt:variant>
        <vt:i4>10</vt:i4>
      </vt:variant>
    </vt:vector>
  </HeadingPairs>
  <TitlesOfParts>
    <vt:vector size="12" baseType="lpstr">
      <vt:lpstr>ערכת נושא Office</vt:lpstr>
      <vt:lpstr>6_ערכת נושא Office</vt:lpstr>
      <vt:lpstr>מצגת של PowerPoint</vt:lpstr>
      <vt:lpstr>MDA: Civilian, statutory*, non-for profit organization *MDA Law, 1950.  Member of the IFRC since 2006 The objectives of the Organization:</vt:lpstr>
      <vt:lpstr>The Israeli National Blood Program</vt:lpstr>
      <vt:lpstr>The procedures in the IDF: The Trauma &amp; Combat Medicine Branch of the Medical Corps</vt:lpstr>
      <vt:lpstr> LTOWB: Decision making processes </vt:lpstr>
      <vt:lpstr>Implementation:2020-2022</vt:lpstr>
      <vt:lpstr> LTOWB - situation in Israel  2018-2022</vt:lpstr>
      <vt:lpstr> ?  What can we provide today</vt:lpstr>
      <vt:lpstr>Summary</vt:lpstr>
      <vt:lpstr>Thanks</vt:lpstr>
    </vt:vector>
  </TitlesOfParts>
  <Company>IDF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u165024</dc:creator>
  <cp:lastModifiedBy>eilat</cp:lastModifiedBy>
  <cp:revision>246</cp:revision>
  <cp:lastPrinted>2022-06-22T11:49:16Z</cp:lastPrinted>
  <dcterms:created xsi:type="dcterms:W3CDTF">2019-12-02T16:39:00Z</dcterms:created>
  <dcterms:modified xsi:type="dcterms:W3CDTF">2022-06-24T09:14:24Z</dcterms:modified>
</cp:coreProperties>
</file>