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1" r:id="rId3"/>
    <p:sldMasterId id="2147483776" r:id="rId4"/>
    <p:sldMasterId id="2147483790" r:id="rId5"/>
    <p:sldMasterId id="2147483803" r:id="rId6"/>
  </p:sldMasterIdLst>
  <p:notesMasterIdLst>
    <p:notesMasterId r:id="rId34"/>
  </p:notesMasterIdLst>
  <p:sldIdLst>
    <p:sldId id="886" r:id="rId7"/>
    <p:sldId id="991" r:id="rId8"/>
    <p:sldId id="964" r:id="rId9"/>
    <p:sldId id="992" r:id="rId10"/>
    <p:sldId id="847" r:id="rId11"/>
    <p:sldId id="983" r:id="rId12"/>
    <p:sldId id="965" r:id="rId13"/>
    <p:sldId id="962" r:id="rId14"/>
    <p:sldId id="887" r:id="rId15"/>
    <p:sldId id="966" r:id="rId16"/>
    <p:sldId id="880" r:id="rId17"/>
    <p:sldId id="968" r:id="rId18"/>
    <p:sldId id="881" r:id="rId19"/>
    <p:sldId id="272" r:id="rId20"/>
    <p:sldId id="273" r:id="rId21"/>
    <p:sldId id="976" r:id="rId22"/>
    <p:sldId id="985" r:id="rId23"/>
    <p:sldId id="978" r:id="rId24"/>
    <p:sldId id="994" r:id="rId25"/>
    <p:sldId id="949" r:id="rId26"/>
    <p:sldId id="950" r:id="rId27"/>
    <p:sldId id="995" r:id="rId28"/>
    <p:sldId id="963" r:id="rId29"/>
    <p:sldId id="939" r:id="rId30"/>
    <p:sldId id="791" r:id="rId31"/>
    <p:sldId id="834" r:id="rId32"/>
    <p:sldId id="99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AB97B-504C-449D-B509-B565941294C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B7209-FD40-4F3C-8875-77764CFFA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9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771F701-60B4-4A97-AA8D-981322B96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846442A-DE0F-43A3-B5C2-23944E140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04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CEAB1-2F99-4990-B394-F29D424D70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042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6700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32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428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79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91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91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91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91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916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9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00227-96FE-475F-B9F6-650AABDD3B5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91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83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F656-03CD-473B-AF4D-959E169F6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78601-6606-42F4-86A5-652BBDB51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8C5C-D931-48CC-A730-D789ADB5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B15B6-9997-4785-AB39-C4238061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05A1C-05AC-4780-AD0B-ABC80259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63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48105-9375-4C4A-BCC4-C24EBFFA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4A0D3-D992-4F0E-A009-37A0924CC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41C7E-8FF6-48A7-9438-6E1D6052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942A9-1618-4728-80FF-4A3E29AB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4D7D1-E3FE-4337-ADDD-717D8431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8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A9B37-2D1B-480C-B856-CE98C5CD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06DCC-3231-4087-8501-AA1042B30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0A38-77C6-4CB3-9FCB-BDE3E7AB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E352E-7470-4601-B3B1-6085E8FA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15FEB-4CDC-4DE3-BB51-F9609AD90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67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4FD559D-C0A2-4EA4-9E3E-E66452DE847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585746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03D06-CA82-4381-93E2-4600794A1E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874805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6D233-C5B4-4ECB-89EC-D1BBAE9F5F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52322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4BEEC-8FFF-4C3F-BE3C-DF910BA657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580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A8F93-D633-41F8-9F6A-BF83C133C6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5472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D4888-6429-4CD9-AD94-8AFDDD9566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79724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2C09B-ECAC-472E-A758-09642F8820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57786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18EC0-D37F-4401-B51A-CA00F93BA9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52210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7A292-11B9-43D7-8F3F-78AF0845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E0AF-83D2-47A5-91CF-C95D8505C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4D068-D1BB-467F-8089-AAF16F82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888CA-4175-4740-BFFE-C5FB3159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700C6-C53B-46E3-8574-5A469F0A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19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D361-0BD7-4218-8EE8-6998B49A0B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91751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D9C45-D443-45A0-9F8C-D8CB706CEA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54833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76F57-62A2-42BB-9302-08F9482844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68030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3C83B-50D3-4B46-93BE-38BC3BDC7C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245204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4FD559D-C0A2-4EA4-9E3E-E66452DE84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28740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85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60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39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99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1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001F-BF64-440D-9956-827A9202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BDBD3-9244-41AC-BC98-50D8C5D7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5BFB6-DE2E-48EE-BD9A-07F2D0F20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C8665-9D6F-458D-AEB8-E722C994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8CA2D-BFEF-4653-A684-0572639B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40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920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27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17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39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121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193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CBAE-6BAC-4185-A4EE-F84E8C5A08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1609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3F238-ABA3-4E55-9C22-05C8D58FDF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5674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F20B6-1324-406F-A76B-692C115066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9524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D7821-124D-4FD2-B402-066950F170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169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E589-B318-486A-BA37-3E0E7386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E0748-D213-4CC2-BD60-1F86D625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0C17F-E03D-4D47-9924-8AABC044C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29BB2-3738-48D1-8F10-67366C1C0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64D86-B8E3-4DB7-BA0B-D397DFBA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AE5F2-D860-4256-A2B4-6680706B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949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B7F5-452D-4D56-BC3A-55E49069CC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6416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9C4E-01F1-406C-9324-2088D30F7A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0343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7AB35-BD5D-4124-8482-9E66632023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574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76AB8-04C7-428D-9A3F-B1F40BF8CE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1113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4FC06-B771-4FFF-A24A-394F0EB439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5640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7F6C8-333C-45B6-BFED-630C413F4F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371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A3E4F-97F0-473A-BFA3-2A8C7457B7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480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1E5F20B-58D3-402F-BCF3-8C87A1551F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5108302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679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159F10-F8D4-4CD0-B543-AEEB93E37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D77446-EEDF-4C5F-84E5-DDA3D39AD2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7C222-8208-48D4-BEB2-B943050B2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B001E-21CC-4AA9-8880-247763A326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11355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009D-4A27-4635-A442-C900F5F9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7737A-5629-42F7-B217-2E84FC0D9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7D660-4D55-4843-86E7-74AD7D47F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26EEB-FCFE-4781-A868-567AA96BE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5A92D-BB81-44E2-994F-639AEB6C7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F0BE1-6CFB-403A-A5C3-F4282BD3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FDB60-8CD4-446B-830C-56F376BA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E3024B-59B1-4139-870A-C3769809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33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378B13-59B8-4C1B-887C-F3B7B694A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D8548E-ED91-4043-829E-7310F1E42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E23AEB-AC22-4781-8C38-0829FF6E2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C330-3101-4575-998A-123DDEA644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382372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2B768B-EFFE-4E74-804C-7F74AE649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1B7B94-4B06-4BF3-B99E-9AC5208AC5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693802-31E3-43E9-B273-E71EBEA30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C4029-A3B0-480B-A987-1CFAB2FF92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68938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D2C1A-C34E-4273-821D-69EFB44EC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117C37-8D21-4C89-963F-46227DC5B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4B5E5-06C9-4102-807D-5A4E03D65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82DC3-E931-412C-BB0B-26C14D7B0C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486457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2B9C56-6198-4A78-9A69-3E13AB8AE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D82254-FB9B-4447-9636-B3A24455C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29A8AB-0F27-4B94-AC92-39938610F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B8952-A8A8-4F27-89B9-E255151392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00471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C62134-E868-45FB-854A-225F536E8E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023549-8DDA-4AB6-ADBE-218EFFA373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479617-8CC2-4DF6-9DA9-7FB52F9AE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D27A-3C94-4EDC-86A7-75D2FB9DD9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7657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0E20C7-B0F3-42CA-996D-156B7D87BD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FA774E-83F0-4E4E-9806-E91C9AB16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82D57C-0D9D-4F4A-A7F1-E99034BF2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CB63F-B7B2-4D75-8718-ACBC79846E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5476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D9FB7C-A28C-47EA-9F27-33A91ADA3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C884D5-53A5-4184-B53C-45C4FC111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C8CC1-467F-490A-94E0-768C1D660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DF4C-1D58-4259-99DC-401844EB70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016747"/>
      </p:ext>
    </p:extLst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41C7F5-8194-4AC4-8649-3882FA473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5EEB5-765A-4FFE-9B2B-CA52D08465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DD7BC-06EC-48DE-AB07-7D50534E3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EF7FA-432E-4F9D-AF1B-95A23A79FC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899503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FE3D7-41B5-4806-9009-2770FEDED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4C0FDD-131C-4F77-A728-F72EC4C433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3D57EA-8BD8-43D7-987C-FB8F639BC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D98C-D985-4426-84BC-55484529D5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849929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4B46D0-0701-454E-8FBB-A508D5D217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CB5D93-0531-4E4D-84BB-6D14ACA7D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B83105-010B-4AEC-AE4F-5A83F1F41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6532A-DCFC-4853-B9DA-DCB275AFAD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149660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04D0-5C58-4464-8507-0882BE1C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1EA75-804F-478A-B5B1-97B6FE76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64E20-592D-4958-B546-64C9261B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4B440-3B4A-4A59-9F51-BC102A4E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47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21C75F-476D-4A43-A67C-FCCABB3B9D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F11952-5884-4023-AD0F-4EF8349FC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1FD274-C9C6-4504-BB23-B15737EEE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5FB16-DB08-42AE-AD15-78A3A41F7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964061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ACC016-C801-4882-B66B-F76CCA8DB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27CFA-7F08-4BD9-A2B2-173E22DDA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FAEB41-0239-4D74-BB3A-D68CCAB9C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D6FB-D838-4F5E-AFF1-4471DD367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43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5D00CC-2E88-49FB-A9D2-9AC341662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210F99-21B4-4AB4-B0CE-83210C9C3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8FF4A-7ED1-4596-8EBB-3987CD9EE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2B4C-D161-4E61-AC05-0479B1ED81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9074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DF1FCC-87F0-492B-8A0D-DA7ED2FA8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A512F-BEB4-42C3-8A5B-836931D64D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AB8859-EA3A-487E-A403-5A6EB3347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02913-EDF0-4752-8637-51BA4239C0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5854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14DA2-0176-4141-A9B2-C52B1CACFE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09DAB-AE29-4C46-BCBE-9D9F37086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1C6A49-FB55-4E39-A059-AC6D4C15E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A4D3-4D8F-423C-A9B1-04B5800FF3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5020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59D6ED-8939-4C08-90E6-DB1D0D24C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C3F5B0-F24C-45F6-9DAC-4070FBD23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3EAE5D-6C2A-49D9-875C-42697C8D5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101E6-B0AD-4D11-8B06-A9073519BD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087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C6524E-55F3-4471-AF6E-A55426445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503F03-F4E7-413D-A5C4-21F4AF265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E0981D-77B7-46B4-8879-772F8B592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4C11B-0023-4460-9EED-639D5BE6F7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5016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85BEEC-EA95-4C0D-A874-38BD8B79D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0B0744-DD5D-478B-AB30-336191D57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E313AB-0BD1-4537-A086-127AD810E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DDD8-CCA5-41D2-A460-E693410238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5096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B476B-555E-4153-B3FC-38B7AE636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2BACE-07E9-44EC-A7A1-155212A4D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DC1C4E-E5C8-4039-8AAB-9E16A33FE6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D364E-5FF0-4D06-A52F-A292D228F4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90164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C13B5-B5F0-4291-94CE-9CB1A61AE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784C9-50F7-4C03-9F1F-5A30E0D46E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88EC5C-010A-4E11-8EF0-30BE89D84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28AB2-7EA5-4EB7-829C-A20E25A90F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44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833E43-A6E9-408A-88CD-B2359B7E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C58B9-AF8E-4F31-813C-C960057D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A921C-D0E0-4717-8F4F-307FBD3E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702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D5FD06-4A71-49C9-8C57-D3FE1882B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84AA8-ED1D-4CE0-8668-F0B0EDD055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A689D7-B614-4A16-8E46-372386560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85BD-1AF5-4339-84D5-60873A834A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2053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5487E5-9E6B-43C1-B38E-DE8A8500CB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F8DC1D-2B20-487D-B913-800B6357F7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B33284-7A05-451C-9640-AF78F0D10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62DAD-0274-4EEB-AD64-80F6E16A5F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9449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51FE00-4EBB-4C73-A222-3540A1F09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E43AAE-75C6-4835-AE49-979C9F612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8547A5-E9E2-497B-869B-61039E4E9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3B37-AA93-4815-9A0E-D967E211F4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52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D5E8-1523-4291-A0B9-CA9C2105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DB98-2743-4CCB-9D0B-681FF7D6F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90744-BCCE-4DFF-9495-3EE771FEA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23C2F-FC57-4CEB-9294-FD3E2C4B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91F43-92FD-4BF2-A5A2-FDE4AD59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C3524-F1CA-49C7-A655-4D2491B6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0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EE95F-E09C-45DE-837B-A50D487A0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3A9E7-8D95-4C80-BF7A-2A35EEE07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15A97-D1F8-41A3-9F9D-EE3059EA4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1B5CD-CA19-4F48-B420-EC6CDDB9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0B8FD-3AF3-45BA-BB02-E27AC5FD8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A9CD8-E49A-4A15-A14C-3F6965D67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7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5EB99-49E8-473E-B15F-B8AF2BFF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67415-6976-4F33-A46F-D0F211145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3C700-6F96-4A22-86DF-A88295FA2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76F4-F942-440C-9BA2-F657FB143B12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2F72-3ABB-4B24-8C39-548341801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7A10-B198-46E2-A32D-B5F80FB72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14EFE-A25C-40BA-AC0F-794B816EC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2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9D12CB89-D7EF-4451-8B10-A13BB43185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664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B9EB7-E54F-4D39-9929-D71BE257238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F62E-461D-47F0-A62F-C10F2890A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8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F2E0E30-C10B-4389-92AC-271858E395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679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E5CF323-E80F-4709-BBA0-EA900AAA0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AB4A37F-A6D1-4864-90CB-61390803F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BE232C-31D5-4E16-B05C-3F5F3B4B21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064C3C-677C-4A47-BF6A-145D924C0D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1D7358-FDBE-4950-A9B6-05670D28D9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117AA81A-0D63-4DE2-B3F2-92FFB3DFBA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2058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80B2DD-C530-4136-BF68-186F7672C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DA1BCB-42E1-4B70-A95B-69927D10F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5CE628-E3FA-4F28-B64A-1922D4E092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49BD90-46DF-4697-9D58-9A92091F4D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6E4FC0-CBD5-4C16-BF75-DB97297D47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F782537-8EA0-4A07-B39C-5B3B4FD274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42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edcentral.com/1471-227X/12/3/figure/F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98A9-3E89-44C3-87F1-D5B7967E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3" y="815525"/>
            <a:ext cx="10515600" cy="49141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/>
              <a:t>Tranexamic acid - a vaccine to prevent bad bleeding</a:t>
            </a:r>
          </a:p>
          <a:p>
            <a:pPr marL="0" indent="0" algn="ctr">
              <a:buNone/>
            </a:pPr>
            <a:endParaRPr lang="en-GB" sz="3200" b="1" dirty="0"/>
          </a:p>
          <a:p>
            <a:pPr marL="0" indent="0" algn="ctr">
              <a:buNone/>
            </a:pPr>
            <a:r>
              <a:rPr lang="en-GB" sz="3200" b="1" dirty="0"/>
              <a:t>THOR 2022</a:t>
            </a:r>
          </a:p>
          <a:p>
            <a:pPr marL="0" indent="0" algn="ctr">
              <a:buNone/>
            </a:pPr>
            <a:endParaRPr lang="en-GB" sz="3200" b="1" dirty="0"/>
          </a:p>
          <a:p>
            <a:pPr marL="0" indent="0" algn="ctr">
              <a:buNone/>
            </a:pPr>
            <a:endParaRPr lang="en-GB" sz="3200" b="1" dirty="0"/>
          </a:p>
          <a:p>
            <a:pPr marL="0" indent="0" algn="ctr">
              <a:buNone/>
            </a:pPr>
            <a:r>
              <a:rPr lang="en-GB" sz="3200" dirty="0"/>
              <a:t>Dr Ian Roberts</a:t>
            </a:r>
          </a:p>
          <a:p>
            <a:pPr marL="0" indent="0" algn="ctr">
              <a:buNone/>
            </a:pPr>
            <a:r>
              <a:rPr lang="en-GB" sz="3200" dirty="0"/>
              <a:t>Professor of Epidemiology and Public Health</a:t>
            </a:r>
          </a:p>
          <a:p>
            <a:pPr marL="0" indent="0" algn="ctr">
              <a:buNone/>
            </a:pPr>
            <a:r>
              <a:rPr lang="en-GB" sz="3200" dirty="0"/>
              <a:t>London School of Hygiene &amp; Tropical Medicine</a:t>
            </a:r>
          </a:p>
          <a:p>
            <a:pPr marL="0" indent="0" algn="ctr">
              <a:buNone/>
            </a:pPr>
            <a:r>
              <a:rPr lang="en-GB" sz="3200" dirty="0"/>
              <a:t>Honorary Consultant, The Royal London Hospital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370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90EFB-EF96-48DE-A7FD-0441334F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6" y="233266"/>
            <a:ext cx="11880980" cy="1268964"/>
          </a:xfrm>
        </p:spPr>
        <p:txBody>
          <a:bodyPr/>
          <a:lstStyle/>
          <a:p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Universitario de San Vicente, Medellín, Colombia</a:t>
            </a:r>
            <a:br>
              <a:rPr lang="es-ES" b="1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70788-022F-407F-A8F4-2EDE7A630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4" y="1216091"/>
            <a:ext cx="6928151" cy="389708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1D2B06-65A5-4088-A556-68D1DA0F0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094" y="1216091"/>
            <a:ext cx="4129962" cy="1862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621D3B-5CF8-4D98-ACAB-1B7010E15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931" y="3291471"/>
            <a:ext cx="2034144" cy="175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73BC0D-22D8-4E92-B0AA-F271E586EF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67" b="6058"/>
          <a:stretch/>
        </p:blipFill>
        <p:spPr>
          <a:xfrm>
            <a:off x="10205788" y="3291471"/>
            <a:ext cx="1419268" cy="1756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3CA55A-ADC9-4080-8504-9B004C619992}"/>
              </a:ext>
            </a:extLst>
          </p:cNvPr>
          <p:cNvSpPr txBox="1"/>
          <p:nvPr/>
        </p:nvSpPr>
        <p:spPr>
          <a:xfrm>
            <a:off x="227044" y="5411755"/>
            <a:ext cx="115948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WHO Health Service Ranking – Overall efficiency. WHO 2000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France 1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	UK=18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Colombia 22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Australia 32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USA 37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740714572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67">
            <a:extLst>
              <a:ext uri="{FF2B5EF4-FFF2-40B4-BE49-F238E27FC236}">
                <a16:creationId xmlns:a16="http://schemas.microsoft.com/office/drawing/2014/main" id="{6C9065D7-5A31-46D5-8CFA-0AA90715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143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9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9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9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9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9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52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 of early TXA on death due to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bleeding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geographical region)</a:t>
            </a:r>
            <a:endParaRPr kumimoji="0" lang="en-GB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11" name="Rectangle 82">
            <a:extLst>
              <a:ext uri="{FF2B5EF4-FFF2-40B4-BE49-F238E27FC236}">
                <a16:creationId xmlns:a16="http://schemas.microsoft.com/office/drawing/2014/main" id="{DD6991EB-EB7A-4E88-ACFB-85EC96238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8" y="4125914"/>
            <a:ext cx="4246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  <a:tab pos="25146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EU, Australia, Canada	48</a:t>
            </a:r>
          </a:p>
        </p:txBody>
      </p:sp>
      <p:sp>
        <p:nvSpPr>
          <p:cNvPr id="68612" name="Rectangle 75">
            <a:extLst>
              <a:ext uri="{FF2B5EF4-FFF2-40B4-BE49-F238E27FC236}">
                <a16:creationId xmlns:a16="http://schemas.microsoft.com/office/drawing/2014/main" id="{9954A2F5-AF33-4EA7-907A-FB0CC3FC7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2114551"/>
            <a:ext cx="474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  <a:tab pos="25146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Asia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1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613" name="Rectangle 76">
            <a:extLst>
              <a:ext uri="{FF2B5EF4-FFF2-40B4-BE49-F238E27FC236}">
                <a16:creationId xmlns:a16="http://schemas.microsoft.com/office/drawing/2014/main" id="{6BCC1E55-FC06-4C24-82F9-A55656A5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9" y="2816225"/>
            <a:ext cx="455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  <a:tab pos="25146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Latin America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614" name="Rectangle 77">
            <a:extLst>
              <a:ext uri="{FF2B5EF4-FFF2-40B4-BE49-F238E27FC236}">
                <a16:creationId xmlns:a16="http://schemas.microsoft.com/office/drawing/2014/main" id="{3A7FF911-E75F-4DF3-A371-335B941D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938" y="3478214"/>
            <a:ext cx="4246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  <a:tab pos="2514600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Africa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68615" name="Rectangle 78">
            <a:extLst>
              <a:ext uri="{FF2B5EF4-FFF2-40B4-BE49-F238E27FC236}">
                <a16:creationId xmlns:a16="http://schemas.microsoft.com/office/drawing/2014/main" id="{B55AAF8E-79F1-4049-89F2-8658B84A8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4781551"/>
            <a:ext cx="5097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46138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6138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6138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6138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6138"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6138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6138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6138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6138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2514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46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  <a:tab pos="2514600" algn="l"/>
              </a:tabLst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World  </a:t>
            </a:r>
          </a:p>
        </p:txBody>
      </p:sp>
      <p:grpSp>
        <p:nvGrpSpPr>
          <p:cNvPr id="68616" name="Group 9">
            <a:extLst>
              <a:ext uri="{FF2B5EF4-FFF2-40B4-BE49-F238E27FC236}">
                <a16:creationId xmlns:a16="http://schemas.microsoft.com/office/drawing/2014/main" id="{6B5FAEBA-4074-43E9-BE8D-C53A458AFEF5}"/>
              </a:ext>
            </a:extLst>
          </p:cNvPr>
          <p:cNvGrpSpPr>
            <a:grpSpLocks/>
          </p:cNvGrpSpPr>
          <p:nvPr/>
        </p:nvGrpSpPr>
        <p:grpSpPr bwMode="auto">
          <a:xfrm>
            <a:off x="4781352" y="1247970"/>
            <a:ext cx="5908675" cy="4838726"/>
            <a:chOff x="3392555" y="1000125"/>
            <a:chExt cx="5909207" cy="4839228"/>
          </a:xfrm>
        </p:grpSpPr>
        <p:sp>
          <p:nvSpPr>
            <p:cNvPr id="68621" name="Rectangle 118">
              <a:extLst>
                <a:ext uri="{FF2B5EF4-FFF2-40B4-BE49-F238E27FC236}">
                  <a16:creationId xmlns:a16="http://schemas.microsoft.com/office/drawing/2014/main" id="{FD916D50-25CA-462B-840D-79C5BA9FF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986" y="1000125"/>
              <a:ext cx="25557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46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RR (95% CI) P=0.70</a:t>
              </a:r>
            </a:p>
          </p:txBody>
        </p:sp>
        <p:sp>
          <p:nvSpPr>
            <p:cNvPr id="68622" name="Rectangle 2">
              <a:extLst>
                <a:ext uri="{FF2B5EF4-FFF2-40B4-BE49-F238E27FC236}">
                  <a16:creationId xmlns:a16="http://schemas.microsoft.com/office/drawing/2014/main" id="{6E6AA160-431A-445F-A72E-A1097F709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0092" y="5593106"/>
              <a:ext cx="1331669" cy="24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846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TXA worse</a:t>
              </a:r>
            </a:p>
          </p:txBody>
        </p:sp>
        <p:sp>
          <p:nvSpPr>
            <p:cNvPr id="68623" name="Rectangle 3">
              <a:extLst>
                <a:ext uri="{FF2B5EF4-FFF2-40B4-BE49-F238E27FC236}">
                  <a16:creationId xmlns:a16="http://schemas.microsoft.com/office/drawing/2014/main" id="{C8BF025F-7F8C-4A1C-AD4C-AAE67B46E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805" y="5572140"/>
              <a:ext cx="10440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>
              <a:spAutoFit/>
            </a:bodyPr>
            <a:lstStyle>
              <a:lvl1pPr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846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TXA better</a:t>
              </a:r>
            </a:p>
          </p:txBody>
        </p:sp>
        <p:sp>
          <p:nvSpPr>
            <p:cNvPr id="68624" name="Line 168">
              <a:extLst>
                <a:ext uri="{FF2B5EF4-FFF2-40B4-BE49-F238E27FC236}">
                  <a16:creationId xmlns:a16="http://schemas.microsoft.com/office/drawing/2014/main" id="{942B0D79-E83A-4E5A-BBA2-354E78938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14042" y="1431925"/>
              <a:ext cx="1588" cy="367200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8625" name="Group 46">
              <a:extLst>
                <a:ext uri="{FF2B5EF4-FFF2-40B4-BE49-F238E27FC236}">
                  <a16:creationId xmlns:a16="http://schemas.microsoft.com/office/drawing/2014/main" id="{4C0AFC45-8C0B-4203-B9F8-4906F08631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2555" y="5111127"/>
              <a:ext cx="5402274" cy="389114"/>
              <a:chOff x="2822564" y="5583238"/>
              <a:chExt cx="5402274" cy="389114"/>
            </a:xfrm>
          </p:grpSpPr>
          <p:sp>
            <p:nvSpPr>
              <p:cNvPr id="68639" name="Line 211">
                <a:extLst>
                  <a:ext uri="{FF2B5EF4-FFF2-40B4-BE49-F238E27FC236}">
                    <a16:creationId xmlns:a16="http://schemas.microsoft.com/office/drawing/2014/main" id="{D9F26C50-7668-4D39-B656-56458FEE1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1464" y="5583238"/>
                <a:ext cx="5184000" cy="1587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0" name="Line 214">
                <a:extLst>
                  <a:ext uri="{FF2B5EF4-FFF2-40B4-BE49-F238E27FC236}">
                    <a16:creationId xmlns:a16="http://schemas.microsoft.com/office/drawing/2014/main" id="{89D98FB5-BE59-41EF-BE79-8C95777F4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9025" y="5583238"/>
                <a:ext cx="1588" cy="9525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1" name="Line 216">
                <a:extLst>
                  <a:ext uri="{FF2B5EF4-FFF2-40B4-BE49-F238E27FC236}">
                    <a16:creationId xmlns:a16="http://schemas.microsoft.com/office/drawing/2014/main" id="{9495978D-CE6C-4A08-885A-5724691E9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9550" y="5583238"/>
                <a:ext cx="1588" cy="9525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2" name="Rectangle 217">
                <a:extLst>
                  <a:ext uri="{FF2B5EF4-FFF2-40B4-BE49-F238E27FC236}">
                    <a16:creationId xmlns:a16="http://schemas.microsoft.com/office/drawing/2014/main" id="{A8D4320A-DF09-4052-9ED7-E3CB29755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3825" y="5726113"/>
                <a:ext cx="1714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.6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3" name="Line 218">
                <a:extLst>
                  <a:ext uri="{FF2B5EF4-FFF2-40B4-BE49-F238E27FC236}">
                    <a16:creationId xmlns:a16="http://schemas.microsoft.com/office/drawing/2014/main" id="{812DF9E1-BEB9-4ABA-AF18-D2DCC6473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3013" y="5583238"/>
                <a:ext cx="1587" cy="9525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4" name="Rectangle 219">
                <a:extLst>
                  <a:ext uri="{FF2B5EF4-FFF2-40B4-BE49-F238E27FC236}">
                    <a16:creationId xmlns:a16="http://schemas.microsoft.com/office/drawing/2014/main" id="{7A9033D1-3BB7-4E98-8661-847AE9E15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7288" y="5726113"/>
                <a:ext cx="1714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.7</a:t>
                </a: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5" name="Line 220">
                <a:extLst>
                  <a:ext uri="{FF2B5EF4-FFF2-40B4-BE49-F238E27FC236}">
                    <a16:creationId xmlns:a16="http://schemas.microsoft.com/office/drawing/2014/main" id="{B3CA775E-B07E-47EB-9511-598616F28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5188" y="5583238"/>
                <a:ext cx="1587" cy="9525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6" name="Rectangle 221">
                <a:extLst>
                  <a:ext uri="{FF2B5EF4-FFF2-40B4-BE49-F238E27FC236}">
                    <a16:creationId xmlns:a16="http://schemas.microsoft.com/office/drawing/2014/main" id="{1704C997-E5EF-44F6-8A2C-F7F8D359E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9463" y="5726113"/>
                <a:ext cx="1714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.8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7" name="Line 222">
                <a:extLst>
                  <a:ext uri="{FF2B5EF4-FFF2-40B4-BE49-F238E27FC236}">
                    <a16:creationId xmlns:a16="http://schemas.microsoft.com/office/drawing/2014/main" id="{1AB06EA0-9B3F-41B8-A46B-0FB29368E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4175" y="5583238"/>
                <a:ext cx="1588" cy="9525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8" name="Rectangle 223">
                <a:extLst>
                  <a:ext uri="{FF2B5EF4-FFF2-40B4-BE49-F238E27FC236}">
                    <a16:creationId xmlns:a16="http://schemas.microsoft.com/office/drawing/2014/main" id="{6D6763C4-C0C2-485F-A745-5FE4B9BE2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0038" y="5726113"/>
                <a:ext cx="1714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.9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49" name="Line 224">
                <a:extLst>
                  <a:ext uri="{FF2B5EF4-FFF2-40B4-BE49-F238E27FC236}">
                    <a16:creationId xmlns:a16="http://schemas.microsoft.com/office/drawing/2014/main" id="{D60793C4-0919-476F-BEE7-9FF8F644A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39025" y="5583238"/>
                <a:ext cx="1588" cy="9525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50" name="Rectangle 225">
                <a:extLst>
                  <a:ext uri="{FF2B5EF4-FFF2-40B4-BE49-F238E27FC236}">
                    <a16:creationId xmlns:a16="http://schemas.microsoft.com/office/drawing/2014/main" id="{54696A61-287B-41DB-8919-C43A466A2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3463" y="5726113"/>
                <a:ext cx="11430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51" name="Line 226">
                <a:extLst>
                  <a:ext uri="{FF2B5EF4-FFF2-40B4-BE49-F238E27FC236}">
                    <a16:creationId xmlns:a16="http://schemas.microsoft.com/office/drawing/2014/main" id="{F02F2A46-DC89-403C-9F10-F2239075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85138" y="5583238"/>
                <a:ext cx="1587" cy="9525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52" name="Rectangle 227">
                <a:extLst>
                  <a:ext uri="{FF2B5EF4-FFF2-40B4-BE49-F238E27FC236}">
                    <a16:creationId xmlns:a16="http://schemas.microsoft.com/office/drawing/2014/main" id="{5FF58922-F32E-4638-A42D-C9F34B14D7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9088" y="5726113"/>
                <a:ext cx="2857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1.1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53" name="Line 216">
                <a:extLst>
                  <a:ext uri="{FF2B5EF4-FFF2-40B4-BE49-F238E27FC236}">
                    <a16:creationId xmlns:a16="http://schemas.microsoft.com/office/drawing/2014/main" id="{00D90471-EBC4-4CE3-8E6E-43A171DA2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8289" y="5583256"/>
                <a:ext cx="1588" cy="95250"/>
              </a:xfrm>
              <a:prstGeom prst="line">
                <a:avLst/>
              </a:prstGeom>
              <a:noFill/>
              <a:ln w="9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54" name="Rectangle 217">
                <a:extLst>
                  <a:ext uri="{FF2B5EF4-FFF2-40B4-BE49-F238E27FC236}">
                    <a16:creationId xmlns:a16="http://schemas.microsoft.com/office/drawing/2014/main" id="{D76616A4-0818-4E91-B006-6DEA17B94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2564" y="5726131"/>
                <a:ext cx="17152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.5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8626" name="Group 48">
              <a:extLst>
                <a:ext uri="{FF2B5EF4-FFF2-40B4-BE49-F238E27FC236}">
                  <a16:creationId xmlns:a16="http://schemas.microsoft.com/office/drawing/2014/main" id="{640823A3-87DB-45D5-99F3-906B1D718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756" y="1870292"/>
              <a:ext cx="3780000" cy="309840"/>
              <a:chOff x="3924178" y="5344918"/>
              <a:chExt cx="3780000" cy="309840"/>
            </a:xfrm>
          </p:grpSpPr>
          <p:sp>
            <p:nvSpPr>
              <p:cNvPr id="68637" name="Line 178">
                <a:extLst>
                  <a:ext uri="{FF2B5EF4-FFF2-40B4-BE49-F238E27FC236}">
                    <a16:creationId xmlns:a16="http://schemas.microsoft.com/office/drawing/2014/main" id="{41B5F8CB-83EF-4C72-AB51-2D94400049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4178" y="5491178"/>
                <a:ext cx="3780000" cy="15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38" name="Rectangle 29">
                <a:extLst>
                  <a:ext uri="{FF2B5EF4-FFF2-40B4-BE49-F238E27FC236}">
                    <a16:creationId xmlns:a16="http://schemas.microsoft.com/office/drawing/2014/main" id="{4263211C-8BB5-418B-9F34-D3531EA5E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4956" y="5344918"/>
                <a:ext cx="271309" cy="309840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lvl1pPr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8461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8627" name="Group 49">
              <a:extLst>
                <a:ext uri="{FF2B5EF4-FFF2-40B4-BE49-F238E27FC236}">
                  <a16:creationId xmlns:a16="http://schemas.microsoft.com/office/drawing/2014/main" id="{E6031654-BF65-48D2-A903-6C356DA15F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6310" y="2541580"/>
              <a:ext cx="2916000" cy="307809"/>
              <a:chOff x="4208678" y="5317848"/>
              <a:chExt cx="2916000" cy="307809"/>
            </a:xfrm>
          </p:grpSpPr>
          <p:sp>
            <p:nvSpPr>
              <p:cNvPr id="68635" name="Line 178">
                <a:extLst>
                  <a:ext uri="{FF2B5EF4-FFF2-40B4-BE49-F238E27FC236}">
                    <a16:creationId xmlns:a16="http://schemas.microsoft.com/office/drawing/2014/main" id="{D6551D01-7BB6-47A5-8B33-D75E26F4D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8678" y="5498140"/>
                <a:ext cx="2916000" cy="15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36" name="Rectangle 27">
                <a:extLst>
                  <a:ext uri="{FF2B5EF4-FFF2-40B4-BE49-F238E27FC236}">
                    <a16:creationId xmlns:a16="http://schemas.microsoft.com/office/drawing/2014/main" id="{FB007605-0018-4A3A-9B3F-6FCA4C5CF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665" y="5317848"/>
                <a:ext cx="360000" cy="307809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>
                <a:lvl1pPr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8461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8628" name="Group 60">
              <a:extLst>
                <a:ext uri="{FF2B5EF4-FFF2-40B4-BE49-F238E27FC236}">
                  <a16:creationId xmlns:a16="http://schemas.microsoft.com/office/drawing/2014/main" id="{EC1CE5AB-683C-4683-83CF-787F64BB9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068" y="3885580"/>
              <a:ext cx="4068000" cy="307809"/>
              <a:chOff x="2947340" y="5244338"/>
              <a:chExt cx="4068000" cy="307809"/>
            </a:xfrm>
          </p:grpSpPr>
          <p:sp>
            <p:nvSpPr>
              <p:cNvPr id="68633" name="Line 123">
                <a:extLst>
                  <a:ext uri="{FF2B5EF4-FFF2-40B4-BE49-F238E27FC236}">
                    <a16:creationId xmlns:a16="http://schemas.microsoft.com/office/drawing/2014/main" id="{101CB444-4F51-4B3B-9325-B747492ABB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47340" y="5379583"/>
                <a:ext cx="40680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34" name="Rectangle 25">
                <a:extLst>
                  <a:ext uri="{FF2B5EF4-FFF2-40B4-BE49-F238E27FC236}">
                    <a16:creationId xmlns:a16="http://schemas.microsoft.com/office/drawing/2014/main" id="{EB435E43-839A-46D2-B6EC-321A2BE33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045" y="5244338"/>
                <a:ext cx="320340" cy="307809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lvl1pPr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8461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8629" name="Group 57">
              <a:extLst>
                <a:ext uri="{FF2B5EF4-FFF2-40B4-BE49-F238E27FC236}">
                  <a16:creationId xmlns:a16="http://schemas.microsoft.com/office/drawing/2014/main" id="{17CCDE9D-A269-41D4-B002-C9DEE1968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8918" y="3254374"/>
              <a:ext cx="3564000" cy="307809"/>
              <a:chOff x="4208678" y="5378464"/>
              <a:chExt cx="3564000" cy="307809"/>
            </a:xfrm>
          </p:grpSpPr>
          <p:sp>
            <p:nvSpPr>
              <p:cNvPr id="68631" name="Line 178">
                <a:extLst>
                  <a:ext uri="{FF2B5EF4-FFF2-40B4-BE49-F238E27FC236}">
                    <a16:creationId xmlns:a16="http://schemas.microsoft.com/office/drawing/2014/main" id="{5CD5EB1C-8A9C-4ADE-8013-3C7CE7EC7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8678" y="5498140"/>
                <a:ext cx="3564000" cy="15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632" name="Rectangle 23">
                <a:extLst>
                  <a:ext uri="{FF2B5EF4-FFF2-40B4-BE49-F238E27FC236}">
                    <a16:creationId xmlns:a16="http://schemas.microsoft.com/office/drawing/2014/main" id="{9AFA516E-136D-4A01-86AF-628AE3E17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5509" y="5378464"/>
                <a:ext cx="307256" cy="307809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>
                <a:lvl1pPr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846138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846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84613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8630" name="Rectangle 21">
              <a:extLst>
                <a:ext uri="{FF2B5EF4-FFF2-40B4-BE49-F238E27FC236}">
                  <a16:creationId xmlns:a16="http://schemas.microsoft.com/office/drawing/2014/main" id="{3A2ACB80-3B83-467F-902C-A298DF3AD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537" y="4571141"/>
              <a:ext cx="230400" cy="30780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46138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46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8461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8617" name="Rectangle 118">
            <a:extLst>
              <a:ext uri="{FF2B5EF4-FFF2-40B4-BE49-F238E27FC236}">
                <a16:creationId xmlns:a16="http://schemas.microsoft.com/office/drawing/2014/main" id="{629D2600-30F4-4C67-957F-54F803BAD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1681164"/>
            <a:ext cx="204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46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6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6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6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6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846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Hospitals</a:t>
            </a:r>
            <a:endParaRPr kumimoji="0" lang="en-GB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18" name="Line 24">
            <a:extLst>
              <a:ext uri="{FF2B5EF4-FFF2-40B4-BE49-F238E27FC236}">
                <a16:creationId xmlns:a16="http://schemas.microsoft.com/office/drawing/2014/main" id="{151123B4-930C-4C46-B28C-C4760A0BDC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1484313"/>
            <a:ext cx="0" cy="3852862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19" name="Diamond 46">
            <a:extLst>
              <a:ext uri="{FF2B5EF4-FFF2-40B4-BE49-F238E27FC236}">
                <a16:creationId xmlns:a16="http://schemas.microsoft.com/office/drawing/2014/main" id="{118F4762-9762-4FF2-90B9-900D462C6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224" y="4638798"/>
            <a:ext cx="1817688" cy="611386"/>
          </a:xfrm>
          <a:prstGeom prst="diamond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>
            <a:spAutoFit/>
          </a:bodyPr>
          <a:lstStyle>
            <a:lvl1pPr defTabSz="846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6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6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6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61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6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461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20" name="TextBox 47">
            <a:extLst>
              <a:ext uri="{FF2B5EF4-FFF2-40B4-BE49-F238E27FC236}">
                <a16:creationId xmlns:a16="http://schemas.microsoft.com/office/drawing/2014/main" id="{F8D5867E-1D2A-4143-BA29-6FEB23220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45" y="4787900"/>
            <a:ext cx="243360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0.72 (0.63–0.83)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F822D-170D-426E-81C8-9FF790BF6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545" y="680951"/>
            <a:ext cx="6888542" cy="54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2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medcentral.com/content/figures/1471-227X-12-3-3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3932" y="3147000"/>
            <a:ext cx="9230581" cy="373838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400" y="494606"/>
            <a:ext cx="5436096" cy="236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76120" y="692696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Lives saved with TXA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(every year)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TXA &lt; 1 hour = 128,000 lives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TXA &lt; 3hours =112,000 lives</a:t>
            </a:r>
          </a:p>
        </p:txBody>
      </p:sp>
    </p:spTree>
    <p:extLst>
      <p:ext uri="{BB962C8B-B14F-4D97-AF65-F5344CB8AC3E}">
        <p14:creationId xmlns:p14="http://schemas.microsoft.com/office/powerpoint/2010/main" val="23267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3567" y="0"/>
            <a:ext cx="9218645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93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Shape 456" descr="Arlington_Cemetery_PreBu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7543" y="0"/>
            <a:ext cx="898537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78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366" y="1351382"/>
            <a:ext cx="8807590" cy="4522270"/>
          </a:xfrm>
          <a:prstGeom prst="rect">
            <a:avLst/>
          </a:prstGeom>
        </p:spPr>
      </p:pic>
      <p:sp>
        <p:nvSpPr>
          <p:cNvPr id="4" name="Text Box 67"/>
          <p:cNvSpPr txBox="1">
            <a:spLocks noChangeArrowheads="1"/>
          </p:cNvSpPr>
          <p:nvPr/>
        </p:nvSpPr>
        <p:spPr bwMode="auto">
          <a:xfrm>
            <a:off x="1507054" y="38875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Early treatment is essential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8974" y="6128391"/>
            <a:ext cx="810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Effect of treatment delay on the survival benefit from tranexamic acid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51" y="2204864"/>
            <a:ext cx="6912768" cy="4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03823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BD0EAF-6882-4B8F-8325-C8BC07C8A0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9"/>
          <a:stretch/>
        </p:blipFill>
        <p:spPr>
          <a:xfrm>
            <a:off x="1860783" y="1844341"/>
            <a:ext cx="7820112" cy="4426587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EBF7C6CF-E916-4C33-B513-AF742A2F7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1715"/>
            <a:ext cx="1143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TXA saves lives in severe and non-severe injury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D3F92-3BBD-4BA3-A3A0-8DE45E001644}"/>
              </a:ext>
            </a:extLst>
          </p:cNvPr>
          <p:cNvSpPr txBox="1"/>
          <p:nvPr/>
        </p:nvSpPr>
        <p:spPr>
          <a:xfrm>
            <a:off x="2843868" y="2625755"/>
            <a:ext cx="338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 injury N=9,949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B09FD-5D93-4FAB-8719-D4D5FD7D9358}"/>
              </a:ext>
            </a:extLst>
          </p:cNvPr>
          <p:cNvSpPr txBox="1"/>
          <p:nvPr/>
        </p:nvSpPr>
        <p:spPr>
          <a:xfrm>
            <a:off x="6771314" y="2625755"/>
            <a:ext cx="338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severe injury N=22,795</a:t>
            </a:r>
          </a:p>
        </p:txBody>
      </p:sp>
    </p:spTree>
    <p:extLst>
      <p:ext uri="{BB962C8B-B14F-4D97-AF65-F5344CB8AC3E}">
        <p14:creationId xmlns:p14="http://schemas.microsoft.com/office/powerpoint/2010/main" val="259217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512" y="2400819"/>
            <a:ext cx="4536504" cy="2626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-1" b="1993"/>
          <a:stretch/>
        </p:blipFill>
        <p:spPr>
          <a:xfrm>
            <a:off x="6131496" y="2284235"/>
            <a:ext cx="4536504" cy="27435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9656" y="620689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Most trauma patients have a low baseline risk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need to treat all trauma patients</a:t>
            </a:r>
          </a:p>
        </p:txBody>
      </p:sp>
    </p:spTree>
    <p:extLst>
      <p:ext uri="{BB962C8B-B14F-4D97-AF65-F5344CB8AC3E}">
        <p14:creationId xmlns:p14="http://schemas.microsoft.com/office/powerpoint/2010/main" val="2636430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2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TXA included in trauma guidelines but isolated head injury excluded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7EF83-E902-4DD1-BBF9-AC74C3016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679" y="1166778"/>
            <a:ext cx="4094037" cy="540997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38ECC98-8044-4DCC-B014-6DF125186860}"/>
              </a:ext>
            </a:extLst>
          </p:cNvPr>
          <p:cNvSpPr/>
          <p:nvPr/>
        </p:nvSpPr>
        <p:spPr>
          <a:xfrm>
            <a:off x="3881595" y="5301842"/>
            <a:ext cx="1535185" cy="62917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9FD96-4094-492F-9EBC-FF9E11426203}"/>
              </a:ext>
            </a:extLst>
          </p:cNvPr>
          <p:cNvSpPr txBox="1"/>
          <p:nvPr/>
        </p:nvSpPr>
        <p:spPr>
          <a:xfrm>
            <a:off x="553673" y="5431763"/>
            <a:ext cx="325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not isolated TBI? </a:t>
            </a:r>
          </a:p>
        </p:txBody>
      </p:sp>
    </p:spTree>
    <p:extLst>
      <p:ext uri="{BB962C8B-B14F-4D97-AF65-F5344CB8AC3E}">
        <p14:creationId xmlns:p14="http://schemas.microsoft.com/office/powerpoint/2010/main" val="375672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733CEE-4F77-4D75-8EA5-C47D16FB10DB}"/>
              </a:ext>
            </a:extLst>
          </p:cNvPr>
          <p:cNvSpPr txBox="1"/>
          <p:nvPr/>
        </p:nvSpPr>
        <p:spPr>
          <a:xfrm>
            <a:off x="100668" y="1590661"/>
            <a:ext cx="117361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TXA cuts surgical bleeding by </a:t>
            </a:r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one quarter to one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Whatever the site of bleeding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increase in thrombotic events (RR=1.00)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(Randomised trial data on &gt; 100,000 patients)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3898C9A7-4FEA-46FD-BD70-42B9634F3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879" y="42497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Trade Gothic LT Std"/>
              </a:rPr>
              <a:t>TXA reduces surgical bleeding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Trade Gothic LT St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4910A-6E68-447E-AC3E-4F127C7CC180}"/>
              </a:ext>
            </a:extLst>
          </p:cNvPr>
          <p:cNvSpPr txBox="1"/>
          <p:nvPr/>
        </p:nvSpPr>
        <p:spPr>
          <a:xfrm>
            <a:off x="335558" y="6018775"/>
            <a:ext cx="11982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/>
              <a:t>Taeuber</a:t>
            </a:r>
            <a:r>
              <a:rPr lang="en-GB" sz="1200" dirty="0"/>
              <a:t> I et al. Association of intravenous tranexamic acid with thromboembolic events and mortality: a systematic review, meta-analysis, and meta-regression. JAMA </a:t>
            </a:r>
            <a:r>
              <a:rPr lang="en-GB" sz="1200" dirty="0" err="1"/>
              <a:t>Surg</a:t>
            </a:r>
            <a:r>
              <a:rPr lang="en-GB" sz="1200" dirty="0"/>
              <a:t> 2021.  </a:t>
            </a:r>
          </a:p>
          <a:p>
            <a:pPr algn="ctr"/>
            <a:r>
              <a:rPr lang="en-GB" sz="1200" dirty="0" err="1"/>
              <a:t>Murao</a:t>
            </a:r>
            <a:r>
              <a:rPr lang="en-GB" sz="1200" dirty="0"/>
              <a:t> S et al. Effect of tranexamic acid on thrombotic events and seizures in bleeding patients: a systematic review and meta-analysis. </a:t>
            </a:r>
            <a:r>
              <a:rPr lang="en-GB" sz="1200" dirty="0" err="1"/>
              <a:t>Crit</a:t>
            </a:r>
            <a:r>
              <a:rPr lang="en-GB" sz="1200" dirty="0"/>
              <a:t> Care 2021.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765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704675" y="3840071"/>
            <a:ext cx="1080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/>
                <a:cs typeface="Times New Roman"/>
              </a:rPr>
              <a:t>The effects of tranexamic acid in isolated TBI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9" name="Picture 3" descr="Logo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56" y="568788"/>
            <a:ext cx="47148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00469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A9714F-0F36-4932-AEC0-ABC4D63C51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66155" y="1537312"/>
          <a:ext cx="8121333" cy="4098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6160">
                  <a:extLst>
                    <a:ext uri="{9D8B030D-6E8A-4147-A177-3AD203B41FA5}">
                      <a16:colId xmlns:a16="http://schemas.microsoft.com/office/drawing/2014/main" val="307360787"/>
                    </a:ext>
                  </a:extLst>
                </a:gridCol>
                <a:gridCol w="1557973">
                  <a:extLst>
                    <a:ext uri="{9D8B030D-6E8A-4147-A177-3AD203B41FA5}">
                      <a16:colId xmlns:a16="http://schemas.microsoft.com/office/drawing/2014/main" val="3533953456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3290836112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3089699362"/>
                    </a:ext>
                  </a:extLst>
                </a:gridCol>
              </a:tblGrid>
              <a:tr h="43891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Deaths in TXA group (%)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Deaths in placebo group (%)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 Risk ratio (95% CI)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35795"/>
                  </a:ext>
                </a:extLst>
              </a:tr>
              <a:tr h="435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Death within 24 hours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402184"/>
                  </a:ext>
                </a:extLst>
              </a:tr>
              <a:tr h="43586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CRASH-2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0.79 (0.70-0.90)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829613"/>
                  </a:ext>
                </a:extLst>
              </a:tr>
              <a:tr h="432816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CRASH-3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0.74 (0.58-0.94)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671781"/>
                  </a:ext>
                </a:extLst>
              </a:tr>
              <a:tr h="562654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Combined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0.78 (0.70-0.87)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213484"/>
                  </a:ext>
                </a:extLst>
              </a:tr>
              <a:tr h="394208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Death within 28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41620"/>
                  </a:ext>
                </a:extLst>
              </a:tr>
              <a:tr h="40843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CRASH-2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0.84 (0.77-0.92)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520163"/>
                  </a:ext>
                </a:extLst>
              </a:tr>
              <a:tr h="422656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CRASH-3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14.0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15.1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0.93 (0.83-1.03)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961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b="1" dirty="0"/>
                        <a:t>Combined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12.8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14.6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0.88 (0.82-0.94)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63304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BBAB99-9DD1-4C9D-9DE3-D346DCBEB81E}"/>
              </a:ext>
            </a:extLst>
          </p:cNvPr>
          <p:cNvSpPr txBox="1"/>
          <p:nvPr/>
        </p:nvSpPr>
        <p:spPr>
          <a:xfrm>
            <a:off x="525710" y="5957350"/>
            <a:ext cx="1080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ratios less than one mean there are fewer deaths in the TXA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49D68-3E91-4DBE-B47F-479EFFB55D60}"/>
              </a:ext>
            </a:extLst>
          </p:cNvPr>
          <p:cNvSpPr txBox="1"/>
          <p:nvPr/>
        </p:nvSpPr>
        <p:spPr>
          <a:xfrm>
            <a:off x="1342239" y="507723"/>
            <a:ext cx="9169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 of TXA on all-cause mortality within 24 hours and within 28 days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(excluding patients with GCS 3 or bilateral unreactive pupils at baseline)</a:t>
            </a:r>
          </a:p>
        </p:txBody>
      </p:sp>
    </p:spTree>
    <p:extLst>
      <p:ext uri="{BB962C8B-B14F-4D97-AF65-F5344CB8AC3E}">
        <p14:creationId xmlns:p14="http://schemas.microsoft.com/office/powerpoint/2010/main" val="3876459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84EC56-B3CE-5247-8722-DAE7656F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07" y="953851"/>
            <a:ext cx="9734393" cy="5635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14957D-1A26-40F5-BB92-84783E269707}"/>
              </a:ext>
            </a:extLst>
          </p:cNvPr>
          <p:cNvSpPr txBox="1"/>
          <p:nvPr/>
        </p:nvSpPr>
        <p:spPr>
          <a:xfrm>
            <a:off x="469783" y="268448"/>
            <a:ext cx="1117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 of TXA on all-cause mortality at 24 hours and 28 days (all trials &gt;500 patients)</a:t>
            </a:r>
          </a:p>
        </p:txBody>
      </p:sp>
    </p:spTree>
    <p:extLst>
      <p:ext uri="{BB962C8B-B14F-4D97-AF65-F5344CB8AC3E}">
        <p14:creationId xmlns:p14="http://schemas.microsoft.com/office/powerpoint/2010/main" val="354796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F6563C-F862-4FBD-8213-6CBE6AA66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92809"/>
              </p:ext>
            </p:extLst>
          </p:nvPr>
        </p:nvGraphicFramePr>
        <p:xfrm>
          <a:off x="423642" y="3229340"/>
          <a:ext cx="10926147" cy="1712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6358">
                  <a:extLst>
                    <a:ext uri="{9D8B030D-6E8A-4147-A177-3AD203B41FA5}">
                      <a16:colId xmlns:a16="http://schemas.microsoft.com/office/drawing/2014/main" val="409957294"/>
                    </a:ext>
                  </a:extLst>
                </a:gridCol>
                <a:gridCol w="1616966">
                  <a:extLst>
                    <a:ext uri="{9D8B030D-6E8A-4147-A177-3AD203B41FA5}">
                      <a16:colId xmlns:a16="http://schemas.microsoft.com/office/drawing/2014/main" val="4097392708"/>
                    </a:ext>
                  </a:extLst>
                </a:gridCol>
                <a:gridCol w="2184731">
                  <a:extLst>
                    <a:ext uri="{9D8B030D-6E8A-4147-A177-3AD203B41FA5}">
                      <a16:colId xmlns:a16="http://schemas.microsoft.com/office/drawing/2014/main" val="1002671605"/>
                    </a:ext>
                  </a:extLst>
                </a:gridCol>
                <a:gridCol w="3042775">
                  <a:extLst>
                    <a:ext uri="{9D8B030D-6E8A-4147-A177-3AD203B41FA5}">
                      <a16:colId xmlns:a16="http://schemas.microsoft.com/office/drawing/2014/main" val="3377290198"/>
                    </a:ext>
                  </a:extLst>
                </a:gridCol>
                <a:gridCol w="1445317">
                  <a:extLst>
                    <a:ext uri="{9D8B030D-6E8A-4147-A177-3AD203B41FA5}">
                      <a16:colId xmlns:a16="http://schemas.microsoft.com/office/drawing/2014/main" val="1627187968"/>
                    </a:ext>
                  </a:extLst>
                </a:gridCol>
              </a:tblGrid>
              <a:tr h="570723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 at 28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533591"/>
                  </a:ext>
                </a:extLst>
              </a:tr>
              <a:tr h="570723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CRASH-2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(0.77-0.92)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640284"/>
                  </a:ext>
                </a:extLst>
              </a:tr>
              <a:tr h="570723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STAAMP 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8.1%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9.9%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0.82 (0.59-1.11)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2336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1EEA76B-78BB-4BB8-989F-ACA7F0DB1BB9}"/>
              </a:ext>
            </a:extLst>
          </p:cNvPr>
          <p:cNvSpPr/>
          <p:nvPr/>
        </p:nvSpPr>
        <p:spPr>
          <a:xfrm>
            <a:off x="954832" y="5394292"/>
            <a:ext cx="10282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STAAMP trial conclusion: “Pre-hospital administration of tranexamic acid compared with placebo did not result in a lower rate of 30-day mortality in this population.”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D2CEF-A6ED-4863-8F5D-BB7DDBE5A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7" t="13469" r="9727" b="35510"/>
          <a:stretch/>
        </p:blipFill>
        <p:spPr>
          <a:xfrm>
            <a:off x="2147310" y="292357"/>
            <a:ext cx="7897379" cy="2596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E1421-6A7A-46D5-B8C9-FF071F8BCB3F}"/>
              </a:ext>
            </a:extLst>
          </p:cNvPr>
          <p:cNvSpPr txBox="1"/>
          <p:nvPr/>
        </p:nvSpPr>
        <p:spPr>
          <a:xfrm>
            <a:off x="2986750" y="6165533"/>
            <a:ext cx="7080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STAAMP Trial 34% transfused vs. 50% CRASH-2 trial</a:t>
            </a:r>
          </a:p>
        </p:txBody>
      </p:sp>
    </p:spTree>
    <p:extLst>
      <p:ext uri="{BB962C8B-B14F-4D97-AF65-F5344CB8AC3E}">
        <p14:creationId xmlns:p14="http://schemas.microsoft.com/office/powerpoint/2010/main" val="3291266607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72571-4D18-4434-ADE9-750E97EA7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" r="16200"/>
          <a:stretch/>
        </p:blipFill>
        <p:spPr>
          <a:xfrm>
            <a:off x="203148" y="1747928"/>
            <a:ext cx="5892852" cy="3867809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07EFCEE-CBE3-4F7A-9E39-E62BE17F7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1715"/>
            <a:ext cx="1143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This is where patients should be treated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152F8-4535-43DA-A9C8-B290C75A0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009" y="1747927"/>
            <a:ext cx="5801713" cy="38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69DCCE-D582-4802-B476-D734F5C3F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26" y="695241"/>
            <a:ext cx="9949343" cy="546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EF283AF-92A7-EA44-9E22-D74CF42B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" y="173704"/>
            <a:ext cx="11920463" cy="623074"/>
          </a:xfrm>
        </p:spPr>
        <p:txBody>
          <a:bodyPr>
            <a:noAutofit/>
          </a:bodyPr>
          <a:lstStyle/>
          <a:p>
            <a:pPr algn="ctr"/>
            <a:r>
              <a:rPr lang="en-GB" sz="35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Intramuscular TXA – The impact of shock</a:t>
            </a:r>
            <a:endParaRPr lang="en-US" sz="3599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 showing intramuscualr TXA absorption in trauma patients">
            <a:extLst>
              <a:ext uri="{FF2B5EF4-FFF2-40B4-BE49-F238E27FC236}">
                <a16:creationId xmlns:a16="http://schemas.microsoft.com/office/drawing/2014/main" id="{78200111-4183-A542-BA16-4618B4B32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052736"/>
            <a:ext cx="8429046" cy="5241876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CBA08D7D-BC4A-471D-9D59-A1C973D43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723006"/>
            <a:ext cx="1856590" cy="170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C7E40D-D190-4FF8-BAF7-D9236F9E1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804"/>
          <a:stretch/>
        </p:blipFill>
        <p:spPr>
          <a:xfrm>
            <a:off x="450023" y="2462424"/>
            <a:ext cx="6527007" cy="3837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CFDED7-0046-4ECE-9B0B-A9D43F825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350" y="3037252"/>
            <a:ext cx="3133616" cy="2371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92A2D6-251F-40BD-9BD1-D286CA4FFA84}"/>
              </a:ext>
            </a:extLst>
          </p:cNvPr>
          <p:cNvSpPr txBox="1"/>
          <p:nvPr/>
        </p:nvSpPr>
        <p:spPr>
          <a:xfrm>
            <a:off x="945159" y="802867"/>
            <a:ext cx="1030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56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Faster Delivery = Less Bleeding = More Lives Saved </a:t>
            </a:r>
          </a:p>
        </p:txBody>
      </p:sp>
    </p:spTree>
    <p:extLst>
      <p:ext uri="{BB962C8B-B14F-4D97-AF65-F5344CB8AC3E}">
        <p14:creationId xmlns:p14="http://schemas.microsoft.com/office/powerpoint/2010/main" val="3262017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829F35-4BA4-404C-81D8-413A1FDB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030" y="233585"/>
            <a:ext cx="5622221" cy="6390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48E618-10D0-47BA-A0D3-072B9198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53" y="239131"/>
            <a:ext cx="5076913" cy="3273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B9D034-A076-4854-8575-841D70BD1127}"/>
              </a:ext>
            </a:extLst>
          </p:cNvPr>
          <p:cNvSpPr/>
          <p:nvPr/>
        </p:nvSpPr>
        <p:spPr>
          <a:xfrm>
            <a:off x="133305" y="4051883"/>
            <a:ext cx="54202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Major bleeding in 9% TXA group vs. 12% placebo group (HR=0.76; 95% CI 0.67 to 0.87)  P&lt;0.001 superiority. </a:t>
            </a:r>
          </a:p>
          <a:p>
            <a:endParaRPr lang="en-GB" dirty="0"/>
          </a:p>
          <a:p>
            <a:r>
              <a:rPr lang="en-GB" dirty="0"/>
              <a:t>Safety event 14% TXA group vs. 14% placebo group </a:t>
            </a:r>
          </a:p>
          <a:p>
            <a:r>
              <a:rPr lang="en-GB" dirty="0"/>
              <a:t>(HR=1.02; 95% CI, 0.92 to 1.14).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0F3A64-F79F-447B-9113-6168310C6914}"/>
              </a:ext>
            </a:extLst>
          </p:cNvPr>
          <p:cNvSpPr/>
          <p:nvPr/>
        </p:nvSpPr>
        <p:spPr>
          <a:xfrm>
            <a:off x="347400" y="61445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Article published April 2, 2022, at NEJM.org.</a:t>
            </a:r>
          </a:p>
        </p:txBody>
      </p:sp>
    </p:spTree>
    <p:extLst>
      <p:ext uri="{BB962C8B-B14F-4D97-AF65-F5344CB8AC3E}">
        <p14:creationId xmlns:p14="http://schemas.microsoft.com/office/powerpoint/2010/main" val="12111958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0CF684-49C1-4F5E-B400-876CC598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78"/>
          <a:stretch/>
        </p:blipFill>
        <p:spPr>
          <a:xfrm>
            <a:off x="1265018" y="1264116"/>
            <a:ext cx="3865957" cy="2769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F91B5-9ACA-45C6-B0E3-C03E39C396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43" r="7243"/>
          <a:stretch/>
        </p:blipFill>
        <p:spPr>
          <a:xfrm rot="16200000">
            <a:off x="7622272" y="1362949"/>
            <a:ext cx="2769416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F164DC-EB15-45CD-9921-DB6306912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08" b="9504"/>
          <a:stretch/>
        </p:blipFill>
        <p:spPr>
          <a:xfrm>
            <a:off x="2118047" y="4599129"/>
            <a:ext cx="2009338" cy="1573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8CB4C7-F9F6-45BA-B22F-B647AA577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6"/>
          <a:stretch/>
        </p:blipFill>
        <p:spPr>
          <a:xfrm>
            <a:off x="7721105" y="4699796"/>
            <a:ext cx="2571750" cy="1549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6E1C34-536F-44D4-810C-92267769837F}"/>
              </a:ext>
            </a:extLst>
          </p:cNvPr>
          <p:cNvSpPr txBox="1"/>
          <p:nvPr/>
        </p:nvSpPr>
        <p:spPr>
          <a:xfrm>
            <a:off x="2763210" y="336242"/>
            <a:ext cx="7107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Traumatic and surgical bleeding are similar </a:t>
            </a:r>
          </a:p>
        </p:txBody>
      </p:sp>
    </p:spTree>
    <p:extLst>
      <p:ext uri="{BB962C8B-B14F-4D97-AF65-F5344CB8AC3E}">
        <p14:creationId xmlns:p14="http://schemas.microsoft.com/office/powerpoint/2010/main" val="356971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359697" y="2348880"/>
            <a:ext cx="6059949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8949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9447" y="3265370"/>
          <a:ext cx="9973106" cy="183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502">
                  <a:extLst>
                    <a:ext uri="{9D8B030D-6E8A-4147-A177-3AD203B41FA5}">
                      <a16:colId xmlns:a16="http://schemas.microsoft.com/office/drawing/2014/main" val="1096451841"/>
                    </a:ext>
                  </a:extLst>
                </a:gridCol>
                <a:gridCol w="1487218">
                  <a:extLst>
                    <a:ext uri="{9D8B030D-6E8A-4147-A177-3AD203B41FA5}">
                      <a16:colId xmlns:a16="http://schemas.microsoft.com/office/drawing/2014/main" val="1478509823"/>
                    </a:ext>
                  </a:extLst>
                </a:gridCol>
                <a:gridCol w="1872143">
                  <a:extLst>
                    <a:ext uri="{9D8B030D-6E8A-4147-A177-3AD203B41FA5}">
                      <a16:colId xmlns:a16="http://schemas.microsoft.com/office/drawing/2014/main" val="678548650"/>
                    </a:ext>
                  </a:extLst>
                </a:gridCol>
                <a:gridCol w="2578905">
                  <a:extLst>
                    <a:ext uri="{9D8B030D-6E8A-4147-A177-3AD203B41FA5}">
                      <a16:colId xmlns:a16="http://schemas.microsoft.com/office/drawing/2014/main" val="2057648448"/>
                    </a:ext>
                  </a:extLst>
                </a:gridCol>
                <a:gridCol w="1410338">
                  <a:extLst>
                    <a:ext uri="{9D8B030D-6E8A-4147-A177-3AD203B41FA5}">
                      <a16:colId xmlns:a16="http://schemas.microsoft.com/office/drawing/2014/main" val="2466626113"/>
                    </a:ext>
                  </a:extLst>
                </a:gridCol>
              </a:tblGrid>
              <a:tr h="4351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Bleeding deaths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 (95%CI)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28557"/>
                  </a:ext>
                </a:extLst>
              </a:tr>
              <a:tr h="282751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08594"/>
                  </a:ext>
                </a:extLst>
              </a:tr>
              <a:tr h="717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 hour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hours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(5.3%)</a:t>
                      </a:r>
                    </a:p>
                    <a:p>
                      <a:pPr algn="ctr"/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(7.7%)</a:t>
                      </a:r>
                    </a:p>
                    <a:p>
                      <a:pPr algn="ctr"/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(6.1%)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0.68 (0.57–0.82)</a:t>
                      </a:r>
                    </a:p>
                    <a:p>
                      <a:pPr algn="ctr"/>
                      <a:endParaRPr lang="en-GB" sz="2000" b="0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 (0.64-0.97)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&lt;0.001</a:t>
                      </a:r>
                    </a:p>
                    <a:p>
                      <a:pPr algn="ctr"/>
                      <a:endParaRPr lang="en-GB" sz="2000" b="0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2000" b="0" i="0" u="none" strike="noStrik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0.03</a:t>
                      </a:r>
                      <a:endParaRPr lang="en-GB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87175"/>
                  </a:ext>
                </a:extLst>
              </a:tr>
            </a:tbl>
          </a:graphicData>
        </a:graphic>
      </p:graphicFrame>
      <p:sp>
        <p:nvSpPr>
          <p:cNvPr id="4" name="Text Box 67">
            <a:extLst>
              <a:ext uri="{FF2B5EF4-FFF2-40B4-BE49-F238E27FC236}">
                <a16:creationId xmlns:a16="http://schemas.microsoft.com/office/drawing/2014/main" id="{D85D2692-8F8F-44F8-B3B1-E71B797E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08" y="2302178"/>
            <a:ext cx="10888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TXA reduces bleeding deaths and all-cause mortality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60BA0-8ED2-40BA-BC53-51D3B507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0" y="421266"/>
            <a:ext cx="4198842" cy="1138936"/>
          </a:xfrm>
          <a:prstGeom prst="rect">
            <a:avLst/>
          </a:prstGeom>
        </p:spPr>
      </p:pic>
      <p:sp>
        <p:nvSpPr>
          <p:cNvPr id="5" name="Text Box 67">
            <a:extLst>
              <a:ext uri="{FF2B5EF4-FFF2-40B4-BE49-F238E27FC236}">
                <a16:creationId xmlns:a16="http://schemas.microsoft.com/office/drawing/2014/main" id="{01105D06-8587-4810-8B45-513154BAF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14" y="5693524"/>
            <a:ext cx="1054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3" algn="l"/>
              </a:tabLst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</a:t>
            </a:r>
            <a:r>
              <a:rPr lang="en-GB" sz="2800" b="1" dirty="0">
                <a:solidFill>
                  <a:srgbClr val="000000"/>
                </a:solidFill>
                <a:latin typeface="Arial" charset="0"/>
              </a:rPr>
              <a:t>no increase in thrombotic adverse events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1955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B8EE-3B3F-46B3-A32A-CEF22CCE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2" y="1954635"/>
            <a:ext cx="10363200" cy="3733101"/>
          </a:xfrm>
        </p:spPr>
        <p:txBody>
          <a:bodyPr/>
          <a:lstStyle/>
          <a:p>
            <a:r>
              <a:rPr lang="en-GB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what we did</a:t>
            </a:r>
            <a:br>
              <a:rPr lang="en-GB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where we did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64D62C-1FD7-44F2-B8B0-D115E8BC0210}"/>
              </a:ext>
            </a:extLst>
          </p:cNvPr>
          <p:cNvSpPr txBox="1"/>
          <p:nvPr/>
        </p:nvSpPr>
        <p:spPr>
          <a:xfrm>
            <a:off x="2147582" y="708599"/>
            <a:ext cx="7290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CRASH-2 Trial Criticism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522039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518EF0-3D2C-4D23-9728-EF85D8E69A70}"/>
              </a:ext>
            </a:extLst>
          </p:cNvPr>
          <p:cNvSpPr/>
          <p:nvPr/>
        </p:nvSpPr>
        <p:spPr>
          <a:xfrm>
            <a:off x="318780" y="564200"/>
            <a:ext cx="10654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Tb4a90e5b.B"/>
                <a:ea typeface="+mn-ea"/>
                <a:cs typeface="+mn-cs"/>
              </a:rPr>
              <a:t>The US DoD Hemorrhage and Resuscitation Research and Development Steering Committee - 2013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Yu Mincho" panose="02020400000000000000" pitchFamily="18" charset="-128"/>
                <a:cs typeface="+mn-cs"/>
              </a:rPr>
              <a:t>The CRASH-2 trial was conducted “almost exclusively in the developing world…just 1.4% of patients were from institutions in countries (none from the United States) where it was likely that trauma resuscitation and care with all therapies, including blood components, were consistently practiced.” 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FB94A-77FB-463C-B544-7AA28A193E90}"/>
              </a:ext>
            </a:extLst>
          </p:cNvPr>
          <p:cNvSpPr/>
          <p:nvPr/>
        </p:nvSpPr>
        <p:spPr>
          <a:xfrm>
            <a:off x="318780" y="3429000"/>
            <a:ext cx="10251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TTb4a90e5b.B"/>
                <a:ea typeface="+mn-ea"/>
                <a:cs typeface="+mn-cs"/>
              </a:rPr>
              <a:t>Gruen, Jacobs, Reade writing in the Medical Journal of Australia 2013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know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efficacy of TXA in patients treated to modern trauma care standards….Even though only half received a blood transfusion, the baseline mortality rate in CRASH-2 was 16%, which is higher than that among patients treated in advanced trauma centres in Australia….”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77035-DE2B-497F-8177-40F54A51C88E}"/>
              </a:ext>
            </a:extLst>
          </p:cNvPr>
          <p:cNvSpPr/>
          <p:nvPr/>
        </p:nvSpPr>
        <p:spPr>
          <a:xfrm>
            <a:off x="356532" y="2135099"/>
            <a:ext cx="10175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Lena M. Napolitano, MD, Mitchell J. Cohen, MD, Bryan A. Cotton, MD, MPH, Martin A. Schreiber, MD, et al. J Trauma Acute Care Surgery 2013: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“Most of the study sites were in low- and middle-income countries where MT protocols and </a:t>
            </a:r>
            <a:r>
              <a:rPr kumimoji="0" lang="en-GB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hemostatic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resuscitation are not routinely available.”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E390D2-E3BA-4D7D-B61D-552B7C08D877}"/>
              </a:ext>
            </a:extLst>
          </p:cNvPr>
          <p:cNvSpPr/>
          <p:nvPr/>
        </p:nvSpPr>
        <p:spPr>
          <a:xfrm>
            <a:off x="411059" y="4873565"/>
            <a:ext cx="11165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Binz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Journal of Blood Transfusion 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“However, this paper was not without controversy. Its patient recruitment, methodology, and conductance in moderate-to-low income countries cast doubt on its ability to be applied to trauma protocols in countries with mature trauma networks.” </a:t>
            </a:r>
          </a:p>
        </p:txBody>
      </p:sp>
    </p:spTree>
    <p:extLst>
      <p:ext uri="{BB962C8B-B14F-4D97-AF65-F5344CB8AC3E}">
        <p14:creationId xmlns:p14="http://schemas.microsoft.com/office/powerpoint/2010/main" val="327851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FC0766-433B-43F1-84E9-3D55C958CF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J:\TCC\CRASH2\Graphics\Meetings\Dissemination April 2010\CRASH-2 Writing Committee-2.jpg">
            <a:extLst>
              <a:ext uri="{FF2B5EF4-FFF2-40B4-BE49-F238E27FC236}">
                <a16:creationId xmlns:a16="http://schemas.microsoft.com/office/drawing/2014/main" id="{BC7EB02C-761E-4579-8465-224AC4AC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11" y="373274"/>
            <a:ext cx="9450178" cy="627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068920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66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846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846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66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846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846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931</Words>
  <Application>Microsoft Office PowerPoint</Application>
  <PresentationFormat>Widescreen</PresentationFormat>
  <Paragraphs>151</Paragraphs>
  <Slides>27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AdvTTb4a90e5b.B</vt:lpstr>
      <vt:lpstr>Arial</vt:lpstr>
      <vt:lpstr>Calibri</vt:lpstr>
      <vt:lpstr>Calibri Light</vt:lpstr>
      <vt:lpstr>Tahoma</vt:lpstr>
      <vt:lpstr>Times New Roman</vt:lpstr>
      <vt:lpstr>1_Office Theme</vt:lpstr>
      <vt:lpstr>1_Default Design</vt:lpstr>
      <vt:lpstr>10_Office Theme</vt:lpstr>
      <vt:lpstr>2_Office Theme</vt:lpstr>
      <vt:lpstr>2_Default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what we did  but where we did it</vt:lpstr>
      <vt:lpstr>PowerPoint Presentation</vt:lpstr>
      <vt:lpstr>PowerPoint Presentation</vt:lpstr>
      <vt:lpstr>Hospital Universitario de San Vicente, Medellín, Colombia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TXA included in trauma guidelines but isolated head injury excluded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Intramuscular TXA – The impact of shock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Roberts</dc:creator>
  <cp:lastModifiedBy>Ian Roberts</cp:lastModifiedBy>
  <cp:revision>70</cp:revision>
  <dcterms:created xsi:type="dcterms:W3CDTF">2022-03-21T14:59:15Z</dcterms:created>
  <dcterms:modified xsi:type="dcterms:W3CDTF">2022-06-28T11:14:25Z</dcterms:modified>
</cp:coreProperties>
</file>