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361" r:id="rId3"/>
    <p:sldId id="362" r:id="rId4"/>
    <p:sldId id="363" r:id="rId5"/>
    <p:sldId id="319" r:id="rId6"/>
    <p:sldId id="300" r:id="rId7"/>
    <p:sldId id="370" r:id="rId8"/>
    <p:sldId id="328" r:id="rId9"/>
    <p:sldId id="302" r:id="rId10"/>
    <p:sldId id="358" r:id="rId11"/>
    <p:sldId id="349" r:id="rId12"/>
    <p:sldId id="350" r:id="rId13"/>
    <p:sldId id="355" r:id="rId14"/>
    <p:sldId id="365" r:id="rId15"/>
    <p:sldId id="303" r:id="rId16"/>
    <p:sldId id="323" r:id="rId17"/>
    <p:sldId id="360" r:id="rId18"/>
    <p:sldId id="359" r:id="rId19"/>
    <p:sldId id="369" r:id="rId20"/>
    <p:sldId id="357" r:id="rId21"/>
    <p:sldId id="329" r:id="rId22"/>
    <p:sldId id="351" r:id="rId23"/>
    <p:sldId id="353" r:id="rId24"/>
    <p:sldId id="347" r:id="rId25"/>
    <p:sldId id="348" r:id="rId26"/>
    <p:sldId id="364" r:id="rId27"/>
    <p:sldId id="345" r:id="rId28"/>
    <p:sldId id="367" r:id="rId29"/>
    <p:sldId id="372" r:id="rId30"/>
    <p:sldId id="307" r:id="rId31"/>
    <p:sldId id="326" r:id="rId32"/>
  </p:sldIdLst>
  <p:sldSz cx="12192000" cy="6858000"/>
  <p:notesSz cx="6662738" cy="9906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3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D1DA82-A69A-A442-81BB-FA8125085189}" v="1" dt="2019-06-24T16:23:46.3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27" autoAdjust="0"/>
    <p:restoredTop sz="88213" autoAdjust="0"/>
  </p:normalViewPr>
  <p:slideViewPr>
    <p:cSldViewPr snapToGrid="0" snapToObjects="1">
      <p:cViewPr varScale="1">
        <p:scale>
          <a:sx n="97" d="100"/>
          <a:sy n="97" d="100"/>
        </p:scale>
        <p:origin x="208" y="21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1" d="100"/>
        <a:sy n="5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186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4010" y="0"/>
            <a:ext cx="2887186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97A94F-6E5E-3743-9128-28637834B977}" type="datetimeFigureOut">
              <a:rPr lang="en-US" smtClean="0"/>
              <a:t>6/23/19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163" y="742950"/>
            <a:ext cx="6602412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274" y="4705350"/>
            <a:ext cx="533019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887186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4010" y="9408981"/>
            <a:ext cx="2887186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20859-F2D2-624B-A098-5F42F613B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62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20859-F2D2-624B-A098-5F42F613B0C5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579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Design a flow diagram </a:t>
            </a:r>
          </a:p>
          <a:p>
            <a:r>
              <a:rPr lang="en-GB" dirty="0"/>
              <a:t>Illustrate the splitting of AP</a:t>
            </a:r>
          </a:p>
          <a:p>
            <a:r>
              <a:rPr lang="en-GB" dirty="0"/>
              <a:t>Dosing of AP</a:t>
            </a:r>
          </a:p>
          <a:p>
            <a:r>
              <a:rPr lang="en-GB" dirty="0"/>
              <a:t>Testing of AP</a:t>
            </a:r>
          </a:p>
          <a:p>
            <a:r>
              <a:rPr lang="en-GB" dirty="0"/>
              <a:t>Treatment with AP</a:t>
            </a:r>
          </a:p>
          <a:p>
            <a:r>
              <a:rPr lang="en-GB" dirty="0"/>
              <a:t>Ham up the clinical similarities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20859-F2D2-624B-A098-5F42F613B0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01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Design a flow diagram </a:t>
            </a:r>
          </a:p>
          <a:p>
            <a:r>
              <a:rPr lang="en-GB" dirty="0"/>
              <a:t>Illustrate the splitting of AP</a:t>
            </a:r>
          </a:p>
          <a:p>
            <a:r>
              <a:rPr lang="en-GB" dirty="0"/>
              <a:t>Dosing of AP</a:t>
            </a:r>
          </a:p>
          <a:p>
            <a:r>
              <a:rPr lang="en-GB" dirty="0"/>
              <a:t>Testing of AP</a:t>
            </a:r>
          </a:p>
          <a:p>
            <a:r>
              <a:rPr lang="en-GB" dirty="0"/>
              <a:t>Treatment with AP</a:t>
            </a:r>
          </a:p>
          <a:p>
            <a:r>
              <a:rPr lang="en-GB" dirty="0"/>
              <a:t>Ham up the clinical similarities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20859-F2D2-624B-A098-5F42F613B0C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746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20859-F2D2-624B-A098-5F42F613B0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85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Studies have investigated 1 or 2 units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20859-F2D2-624B-A098-5F42F613B0C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70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20859-F2D2-624B-A098-5F42F613B0C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685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20859-F2D2-624B-A098-5F42F613B0C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84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20859-F2D2-624B-A098-5F42F613B0C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71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20859-F2D2-624B-A098-5F42F613B0C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182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20859-F2D2-624B-A098-5F42F613B0C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9970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20859-F2D2-624B-A098-5F42F613B0C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46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20859-F2D2-624B-A098-5F42F613B0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203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20859-F2D2-624B-A098-5F42F613B0C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669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Cold Stored Platelets – May be effective in antiplatelet reversal</a:t>
            </a:r>
          </a:p>
          <a:p>
            <a:r>
              <a:rPr lang="en-US" dirty="0"/>
              <a:t>Opportunities for CSP outside trauma </a:t>
            </a:r>
          </a:p>
          <a:p>
            <a:r>
              <a:rPr lang="en-US" dirty="0"/>
              <a:t>Our troops take drugs too!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20859-F2D2-624B-A098-5F42F613B0C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548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20859-F2D2-624B-A098-5F42F613B0C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801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Introduction: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Good morning, my name is </a:t>
            </a:r>
            <a:r>
              <a:rPr lang="en-GB" dirty="0" err="1"/>
              <a:t>Surg</a:t>
            </a:r>
            <a:r>
              <a:rPr lang="en-GB" dirty="0"/>
              <a:t> Lt Cdr Tom Scorer Royal Navy, I am Military Haematology trainee from Bristol in the SW of England.</a:t>
            </a:r>
          </a:p>
          <a:p>
            <a:r>
              <a:rPr lang="en-GB" dirty="0"/>
              <a:t>Firstly I would like ASH for the opportunity to present these preliminary results from a study conducted earlier  this year through collaboration with my colleagues at the US Army Institute of Surgical Research, Texas.  </a:t>
            </a:r>
          </a:p>
          <a:p>
            <a:r>
              <a:rPr lang="en-GB" dirty="0"/>
              <a:t>The aims of this part of the project were: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20859-F2D2-624B-A098-5F42F613B0C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580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Reduced half life and survival no the whole story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Becker, G.A.,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Tuccelli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Kunicki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M.K. &amp; Aster, R.H. (1973) Studies of platelet concentrates stored at 22 C and 4 C.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Transfusion,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61-68.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Valeri, C.R. (1974a) Hemostatic effectiveness of liquid-preserved and previously frozen human platelets.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New England journal of medicine,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290,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353-358.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Nair, P.M., , P.,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S.G.,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S.F.,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Reddoch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K.M., Montgomery, R.K.,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Pidcoke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H.F., Cap, A.P. &amp;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Ramasubramanian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A.K. (2017a) Plasma factor XIII binding to cold-stored platelets results in increased fibrin crosslinking and clot strength.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Arteriosclerosis, Thrombosis, and Vascular Biology,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Reddoch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K.M., Montgomery, R.K., Rodriguez, A.C.,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Meledeo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M.A.,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Pidcoke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H.F.,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Ramasubramanian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A.K. &amp; Cap, A.P. (2016b) Endothelium-derived inhibitors efficiently attenuate the aggregation and adhesion responses of refrigerated platelets.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Shock,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45,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220-227.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Reddoch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K.M.,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Pidcoke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H.F., Montgomery, R.K.,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Fedyk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C.G., Aden, J.K.,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Ramasubramanian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A.K. &amp; Cap, A.P. (2014) Hemostatic function of apheresis platelets stored at 4degreeC and 22degreeC.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Shock,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41,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54-61.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Getz, T.M., Montgomery, R.K., Bynum, J.A., Aden, J.K.,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Pidcoke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H.F. &amp; Cap, A.P. (2016) Storage of platelets at 4°C in platelet additive solutions prevents aggregate formation and preserves platelet functional responses.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Transfusion,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56,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1320-1328.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20859-F2D2-624B-A098-5F42F613B0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25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Reduced half life and survival no the whole story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Becker, G.A.,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Tuccelli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Kunicki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M.K. &amp; Aster, R.H. (1973) Studies of platelet concentrates stored at 22 C and 4 C.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Transfusion,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61-68.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Valeri, C.R. (1974a) Hemostatic effectiveness of liquid-preserved and previously frozen human platelets.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New England journal of medicine,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290,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353-358.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Nair, P.M., , P.,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S.G.,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S.F.,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Reddoch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K.M., Montgomery, R.K.,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Pidcoke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H.F., Cap, A.P. &amp;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Ramasubramanian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A.K. (2017a) Plasma factor XIII binding to cold-stored platelets results in increased fibrin crosslinking and clot strength.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Arteriosclerosis, Thrombosis, and Vascular Biology,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Reddoch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K.M., Montgomery, R.K., Rodriguez, A.C.,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Meledeo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M.A.,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Pidcoke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H.F.,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Ramasubramanian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A.K. &amp; Cap, A.P. (2016b) Endothelium-derived inhibitors efficiently attenuate the aggregation and adhesion responses of refrigerated platelets.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Shock,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45,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220-227.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Reddoch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K.M.,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Pidcoke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H.F., Montgomery, R.K.,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Fedyk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C.G., Aden, J.K.,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Ramasubramanian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A.K. &amp; Cap, A.P. (2014) Hemostatic function of apheresis platelets stored at 4degreeC and 22degreeC.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Shock,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41,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54-61.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Getz, T.M., Montgomery, R.K., Bynum, J.A., Aden, J.K.,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Pidcoke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H.F. &amp; Cap, A.P. (2016) Storage of platelets at 4°C in platelet additive solutions prevents aggregate formation and preserves platelet functional responses.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Transfusion,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56,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1320-1328.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20859-F2D2-624B-A098-5F42F613B0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245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20859-F2D2-624B-A098-5F42F613B0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53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20859-F2D2-624B-A098-5F42F613B0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80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20859-F2D2-624B-A098-5F42F613B0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03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Design a flow diagram </a:t>
            </a:r>
          </a:p>
          <a:p>
            <a:r>
              <a:rPr lang="en-GB" dirty="0"/>
              <a:t>Illustrate the splitting of AP</a:t>
            </a:r>
          </a:p>
          <a:p>
            <a:r>
              <a:rPr lang="en-GB" dirty="0"/>
              <a:t>Dosing of AP</a:t>
            </a:r>
          </a:p>
          <a:p>
            <a:r>
              <a:rPr lang="en-GB" dirty="0"/>
              <a:t>Testing of AP</a:t>
            </a:r>
          </a:p>
          <a:p>
            <a:r>
              <a:rPr lang="en-GB" dirty="0"/>
              <a:t>Treatment with AP</a:t>
            </a:r>
          </a:p>
          <a:p>
            <a:r>
              <a:rPr lang="en-GB" dirty="0"/>
              <a:t>Ham up the clinical similarities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20859-F2D2-624B-A098-5F42F613B0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58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Design a flow diagram </a:t>
            </a:r>
          </a:p>
          <a:p>
            <a:r>
              <a:rPr lang="en-GB" dirty="0"/>
              <a:t>Illustrate the splitting of AP</a:t>
            </a:r>
          </a:p>
          <a:p>
            <a:r>
              <a:rPr lang="en-GB" dirty="0"/>
              <a:t>Dosing of AP</a:t>
            </a:r>
          </a:p>
          <a:p>
            <a:r>
              <a:rPr lang="en-GB" dirty="0"/>
              <a:t>Testing of AP</a:t>
            </a:r>
          </a:p>
          <a:p>
            <a:r>
              <a:rPr lang="en-GB" dirty="0"/>
              <a:t>Treatment with AP</a:t>
            </a:r>
          </a:p>
          <a:p>
            <a:r>
              <a:rPr lang="en-GB" dirty="0"/>
              <a:t>Ham up the clinical similarities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20859-F2D2-624B-A098-5F42F613B0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85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4D6B8-7FFE-EE43-8FD0-2C5EC636284C}" type="datetime1">
              <a:rPr lang="en-GB" smtClean="0"/>
              <a:t>23/06/2019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ABB0E-25DD-1042-A0BA-8C05F48C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939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3344-5194-564E-99AB-12C2481F8DAD}" type="datetime1">
              <a:rPr lang="en-GB" smtClean="0"/>
              <a:t>23/06/2019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ABB0E-25DD-1042-A0BA-8C05F48C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0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E809-45D3-4348-9F50-6C23D157EE4C}" type="datetime1">
              <a:rPr lang="en-GB" smtClean="0"/>
              <a:t>23/06/2019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ABB0E-25DD-1042-A0BA-8C05F48C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4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A0081-AD36-FC4D-88D9-CDFE8A4EAC5C}" type="datetime1">
              <a:rPr lang="en-GB" smtClean="0"/>
              <a:t>23/06/2019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ABB0E-25DD-1042-A0BA-8C05F48C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56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0282-2BBA-EF41-80F3-23D827C58320}" type="datetime1">
              <a:rPr lang="en-GB" smtClean="0"/>
              <a:t>23/06/2019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ABB0E-25DD-1042-A0BA-8C05F48C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5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20C10-5DEB-5943-8B43-64FA2F9127E9}" type="datetime1">
              <a:rPr lang="en-GB" smtClean="0"/>
              <a:t>23/06/2019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ABB0E-25DD-1042-A0BA-8C05F48C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26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8DED3-1D0F-E44E-91ED-E217DCEB22B2}" type="datetime1">
              <a:rPr lang="en-GB" smtClean="0"/>
              <a:t>23/06/2019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ABB0E-25DD-1042-A0BA-8C05F48C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05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F0E5-B012-7540-8835-8AEE30A71371}" type="datetime1">
              <a:rPr lang="en-GB" smtClean="0"/>
              <a:t>23/06/2019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ABB0E-25DD-1042-A0BA-8C05F48C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066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6003A-6C0B-ED44-AE91-E0B97A65B81B}" type="datetime1">
              <a:rPr lang="en-GB" smtClean="0"/>
              <a:t>23/06/2019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ABB0E-25DD-1042-A0BA-8C05F48C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67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060AC-3EA9-8441-99BE-7E90A1D1CE47}" type="datetime1">
              <a:rPr lang="en-GB" smtClean="0"/>
              <a:t>23/06/2019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ABB0E-25DD-1042-A0BA-8C05F48C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33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1792-C5C8-924B-A7DB-C81A9A25D04C}" type="datetime1">
              <a:rPr lang="en-GB" smtClean="0"/>
              <a:t>23/06/2019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ABB0E-25DD-1042-A0BA-8C05F48C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55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A3C6F-D3A2-F746-85D3-D8271CE55379}" type="datetime1">
              <a:rPr lang="en-GB" smtClean="0"/>
              <a:t>23/06/2019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ABB0E-25DD-1042-A0BA-8C05F48C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4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7" Type="http://schemas.openxmlformats.org/officeDocument/2006/relationships/hyperlink" Target="https://doi.org/10.1055/s-0037-1606179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aryland.ccproject.com/2014/11/25/ecls-gone-wrong-e-ecmo-attacks/" TargetMode="Externa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1.jp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3.tiff"/><Relationship Id="rId7" Type="http://schemas.openxmlformats.org/officeDocument/2006/relationships/hyperlink" Target="https://doi.org/10.1055/s-0037-1606179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aryland.ccproject.com/2014/11/25/ecls-gone-wrong-e-ecmo-attacks/" TargetMode="Externa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emf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Correction of Thrombocytopathy with Stored Platelets is Influenced by Storage Temperature </a:t>
            </a:r>
            <a:endParaRPr lang="en-US" sz="3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8649" y="4224199"/>
            <a:ext cx="9894701" cy="1549048"/>
          </a:xfrm>
        </p:spPr>
        <p:txBody>
          <a:bodyPr>
            <a:normAutofit/>
          </a:bodyPr>
          <a:lstStyle/>
          <a:p>
            <a:r>
              <a:rPr lang="en-US" sz="2800" dirty="0"/>
              <a:t>Dr Tom Scorer MBBS, BSc, MRCP, </a:t>
            </a:r>
            <a:r>
              <a:rPr lang="en-US" sz="2800" dirty="0" err="1"/>
              <a:t>FRCPath</a:t>
            </a:r>
            <a:r>
              <a:rPr lang="en-US" sz="2800" dirty="0"/>
              <a:t> </a:t>
            </a:r>
          </a:p>
          <a:p>
            <a:r>
              <a:rPr lang="en-US" sz="2800" dirty="0"/>
              <a:t>Surgeon Lieutenant Commander, Royal Navy</a:t>
            </a:r>
          </a:p>
        </p:txBody>
      </p:sp>
      <p:pic>
        <p:nvPicPr>
          <p:cNvPr id="4" name="Picture 3" descr="USAISR_Round.wm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675" y="392632"/>
            <a:ext cx="1463523" cy="144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1132" y="5497216"/>
            <a:ext cx="3083452" cy="9753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4158" y="334270"/>
            <a:ext cx="1443683" cy="17238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4523" y="395228"/>
            <a:ext cx="1366298" cy="173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63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74"/>
    </mc:Choice>
    <mc:Fallback>
      <p:transition spd="slow" advTm="2787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BC0361B3-DC5F-D649-853B-3A373674BBEF}"/>
              </a:ext>
            </a:extLst>
          </p:cNvPr>
          <p:cNvGrpSpPr/>
          <p:nvPr/>
        </p:nvGrpSpPr>
        <p:grpSpPr>
          <a:xfrm>
            <a:off x="690942" y="2481802"/>
            <a:ext cx="1025968" cy="2008780"/>
            <a:chOff x="988362" y="1569307"/>
            <a:chExt cx="587222" cy="1430132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8B24BB56-3D54-7844-88CB-A31D7247A23D}"/>
                </a:ext>
              </a:extLst>
            </p:cNvPr>
            <p:cNvSpPr/>
            <p:nvPr/>
          </p:nvSpPr>
          <p:spPr>
            <a:xfrm>
              <a:off x="988362" y="1569307"/>
              <a:ext cx="587222" cy="880963"/>
            </a:xfrm>
            <a:prstGeom prst="roundRect">
              <a:avLst/>
            </a:prstGeom>
            <a:gradFill flip="none" rotWithShape="1">
              <a:gsLst>
                <a:gs pos="0">
                  <a:srgbClr val="FFC000"/>
                </a:gs>
                <a:gs pos="25000">
                  <a:srgbClr val="FFC000">
                    <a:alpha val="80000"/>
                  </a:srgbClr>
                </a:gs>
                <a:gs pos="100000">
                  <a:srgbClr val="FFFF00"/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DE8C93D8-0C52-2A49-A5B7-3DF83F7BACF0}"/>
                </a:ext>
              </a:extLst>
            </p:cNvPr>
            <p:cNvSpPr/>
            <p:nvPr/>
          </p:nvSpPr>
          <p:spPr>
            <a:xfrm>
              <a:off x="1179444" y="2464904"/>
              <a:ext cx="95835" cy="532282"/>
            </a:xfrm>
            <a:prstGeom prst="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F342F4FD-9DC0-054F-8B67-5E3843026334}"/>
                </a:ext>
              </a:extLst>
            </p:cNvPr>
            <p:cNvSpPr/>
            <p:nvPr/>
          </p:nvSpPr>
          <p:spPr>
            <a:xfrm rot="10484403">
              <a:off x="1307884" y="1929839"/>
              <a:ext cx="47918" cy="1069600"/>
            </a:xfrm>
            <a:prstGeom prst="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05ADBB0-BA99-6848-A585-4F95AB2F9B11}"/>
              </a:ext>
            </a:extLst>
          </p:cNvPr>
          <p:cNvSpPr txBox="1"/>
          <p:nvPr/>
        </p:nvSpPr>
        <p:spPr>
          <a:xfrm>
            <a:off x="786342" y="2620638"/>
            <a:ext cx="845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AP</a:t>
            </a:r>
          </a:p>
          <a:p>
            <a:pPr algn="ctr"/>
            <a:r>
              <a:rPr lang="en-GB" sz="2400" dirty="0"/>
              <a:t>PAS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EFA4721-B2E6-D146-ADA4-CF5F88214BA4}"/>
              </a:ext>
            </a:extLst>
          </p:cNvPr>
          <p:cNvGrpSpPr/>
          <p:nvPr/>
        </p:nvGrpSpPr>
        <p:grpSpPr>
          <a:xfrm>
            <a:off x="3075579" y="1478558"/>
            <a:ext cx="847064" cy="1701510"/>
            <a:chOff x="988362" y="1569307"/>
            <a:chExt cx="587222" cy="1430132"/>
          </a:xfrm>
          <a:gradFill>
            <a:gsLst>
              <a:gs pos="0">
                <a:srgbClr val="00B0F0"/>
              </a:gs>
              <a:gs pos="25000">
                <a:srgbClr val="0070C0"/>
              </a:gs>
              <a:gs pos="100000">
                <a:srgbClr val="FFFF00"/>
              </a:gs>
            </a:gsLst>
            <a:lin ang="16200000" scaled="1"/>
          </a:gra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E3B5A2AC-35BD-D047-A424-520E1B7D73ED}"/>
                </a:ext>
              </a:extLst>
            </p:cNvPr>
            <p:cNvSpPr/>
            <p:nvPr/>
          </p:nvSpPr>
          <p:spPr>
            <a:xfrm>
              <a:off x="988362" y="1569307"/>
              <a:ext cx="587222" cy="880963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9AA17058-A278-B747-A817-13CB6DA37E6E}"/>
                </a:ext>
              </a:extLst>
            </p:cNvPr>
            <p:cNvSpPr/>
            <p:nvPr/>
          </p:nvSpPr>
          <p:spPr>
            <a:xfrm>
              <a:off x="1179444" y="2464904"/>
              <a:ext cx="95835" cy="532282"/>
            </a:xfrm>
            <a:prstGeom prst="arc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9FB1C1CD-11FC-0D45-84EC-736C64C220A9}"/>
                </a:ext>
              </a:extLst>
            </p:cNvPr>
            <p:cNvSpPr/>
            <p:nvPr/>
          </p:nvSpPr>
          <p:spPr>
            <a:xfrm rot="10484403">
              <a:off x="1307884" y="1929839"/>
              <a:ext cx="47918" cy="1069600"/>
            </a:xfrm>
            <a:prstGeom prst="arc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5896088-72C9-D14C-9003-56A1EF0C99FE}"/>
              </a:ext>
            </a:extLst>
          </p:cNvPr>
          <p:cNvSpPr txBox="1"/>
          <p:nvPr/>
        </p:nvSpPr>
        <p:spPr>
          <a:xfrm>
            <a:off x="3150138" y="1641169"/>
            <a:ext cx="69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CSP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64C2AF4-6512-A149-B760-BC8950012CB0}"/>
              </a:ext>
            </a:extLst>
          </p:cNvPr>
          <p:cNvGrpSpPr/>
          <p:nvPr/>
        </p:nvGrpSpPr>
        <p:grpSpPr>
          <a:xfrm>
            <a:off x="3075579" y="3493997"/>
            <a:ext cx="882797" cy="1638636"/>
            <a:chOff x="988362" y="1569307"/>
            <a:chExt cx="587222" cy="1430132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96347AD3-E7D8-6B4F-B589-682A5708DBCC}"/>
                </a:ext>
              </a:extLst>
            </p:cNvPr>
            <p:cNvSpPr/>
            <p:nvPr/>
          </p:nvSpPr>
          <p:spPr>
            <a:xfrm>
              <a:off x="988362" y="1569307"/>
              <a:ext cx="587222" cy="880963"/>
            </a:xfrm>
            <a:prstGeom prst="roundRect">
              <a:avLst/>
            </a:prstGeom>
            <a:gradFill flip="none" rotWithShape="1">
              <a:gsLst>
                <a:gs pos="0">
                  <a:srgbClr val="FFC000"/>
                </a:gs>
                <a:gs pos="25000">
                  <a:srgbClr val="FFC000">
                    <a:alpha val="80000"/>
                  </a:srgbClr>
                </a:gs>
                <a:gs pos="100000">
                  <a:srgbClr val="FFFF00"/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63A265AA-DB68-3C4D-B856-7A834D9EF477}"/>
                </a:ext>
              </a:extLst>
            </p:cNvPr>
            <p:cNvSpPr/>
            <p:nvPr/>
          </p:nvSpPr>
          <p:spPr>
            <a:xfrm>
              <a:off x="1179444" y="2464904"/>
              <a:ext cx="95835" cy="532282"/>
            </a:xfrm>
            <a:prstGeom prst="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C534916B-5A3E-3D44-B8E5-1782DBB63BB1}"/>
                </a:ext>
              </a:extLst>
            </p:cNvPr>
            <p:cNvSpPr/>
            <p:nvPr/>
          </p:nvSpPr>
          <p:spPr>
            <a:xfrm rot="10484403">
              <a:off x="1307884" y="1929839"/>
              <a:ext cx="47918" cy="1069600"/>
            </a:xfrm>
            <a:prstGeom prst="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799DB20-0B2D-AB4D-925B-5E65E6384361}"/>
              </a:ext>
            </a:extLst>
          </p:cNvPr>
          <p:cNvSpPr txBox="1"/>
          <p:nvPr/>
        </p:nvSpPr>
        <p:spPr>
          <a:xfrm>
            <a:off x="3150138" y="3656608"/>
            <a:ext cx="727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RTP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6E047EF-56AB-364E-B321-0F05E49F4631}"/>
              </a:ext>
            </a:extLst>
          </p:cNvPr>
          <p:cNvCxnSpPr>
            <a:cxnSpLocks/>
          </p:cNvCxnSpPr>
          <p:nvPr/>
        </p:nvCxnSpPr>
        <p:spPr>
          <a:xfrm flipV="1">
            <a:off x="1812310" y="2001932"/>
            <a:ext cx="1163489" cy="890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EB52E92-7C49-724C-99F4-AD9124FED2F1}"/>
              </a:ext>
            </a:extLst>
          </p:cNvPr>
          <p:cNvCxnSpPr>
            <a:cxnSpLocks/>
          </p:cNvCxnSpPr>
          <p:nvPr/>
        </p:nvCxnSpPr>
        <p:spPr>
          <a:xfrm>
            <a:off x="1812310" y="3177387"/>
            <a:ext cx="1141312" cy="8213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18028F-2A59-B146-B851-3C833519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ABB0E-25DD-1042-A0BA-8C05F48C41E7}" type="slidenum">
              <a:rPr lang="en-US" smtClean="0"/>
              <a:t>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80A107-15A6-4455-9EFC-E1D96DD58CD9}"/>
              </a:ext>
            </a:extLst>
          </p:cNvPr>
          <p:cNvSpPr txBox="1"/>
          <p:nvPr/>
        </p:nvSpPr>
        <p:spPr>
          <a:xfrm>
            <a:off x="556355" y="2034852"/>
            <a:ext cx="1399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“Donor” PLT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ECFACC-D607-4AF3-A1DE-33ED314C7AE6}"/>
              </a:ext>
            </a:extLst>
          </p:cNvPr>
          <p:cNvSpPr txBox="1"/>
          <p:nvPr/>
        </p:nvSpPr>
        <p:spPr>
          <a:xfrm>
            <a:off x="2887856" y="1079769"/>
            <a:ext cx="1366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PLT Storage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AE864B5-24A1-40DC-A2C1-13714D343819}"/>
              </a:ext>
            </a:extLst>
          </p:cNvPr>
          <p:cNvCxnSpPr>
            <a:cxnSpLocks/>
          </p:cNvCxnSpPr>
          <p:nvPr/>
        </p:nvCxnSpPr>
        <p:spPr>
          <a:xfrm>
            <a:off x="4418486" y="1414597"/>
            <a:ext cx="9537" cy="35395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E7E5070-B516-F94F-92CA-E37C455FE2D0}"/>
              </a:ext>
            </a:extLst>
          </p:cNvPr>
          <p:cNvSpPr txBox="1"/>
          <p:nvPr/>
        </p:nvSpPr>
        <p:spPr>
          <a:xfrm>
            <a:off x="250597" y="244740"/>
            <a:ext cx="54504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DAPT – CSP/RTP Treatment Study</a:t>
            </a:r>
          </a:p>
        </p:txBody>
      </p:sp>
    </p:spTree>
    <p:extLst>
      <p:ext uri="{BB962C8B-B14F-4D97-AF65-F5344CB8AC3E}">
        <p14:creationId xmlns:p14="http://schemas.microsoft.com/office/powerpoint/2010/main" val="2814228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BC0361B3-DC5F-D649-853B-3A373674BBEF}"/>
              </a:ext>
            </a:extLst>
          </p:cNvPr>
          <p:cNvGrpSpPr/>
          <p:nvPr/>
        </p:nvGrpSpPr>
        <p:grpSpPr>
          <a:xfrm>
            <a:off x="690942" y="2481802"/>
            <a:ext cx="1025968" cy="2008780"/>
            <a:chOff x="988362" y="1569307"/>
            <a:chExt cx="587222" cy="1430132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8B24BB56-3D54-7844-88CB-A31D7247A23D}"/>
                </a:ext>
              </a:extLst>
            </p:cNvPr>
            <p:cNvSpPr/>
            <p:nvPr/>
          </p:nvSpPr>
          <p:spPr>
            <a:xfrm>
              <a:off x="988362" y="1569307"/>
              <a:ext cx="587222" cy="880963"/>
            </a:xfrm>
            <a:prstGeom prst="roundRect">
              <a:avLst/>
            </a:prstGeom>
            <a:gradFill flip="none" rotWithShape="1">
              <a:gsLst>
                <a:gs pos="0">
                  <a:srgbClr val="FFC000"/>
                </a:gs>
                <a:gs pos="25000">
                  <a:srgbClr val="FFC000">
                    <a:alpha val="80000"/>
                  </a:srgbClr>
                </a:gs>
                <a:gs pos="100000">
                  <a:srgbClr val="FFFF00"/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DE8C93D8-0C52-2A49-A5B7-3DF83F7BACF0}"/>
                </a:ext>
              </a:extLst>
            </p:cNvPr>
            <p:cNvSpPr/>
            <p:nvPr/>
          </p:nvSpPr>
          <p:spPr>
            <a:xfrm>
              <a:off x="1179444" y="2464904"/>
              <a:ext cx="95835" cy="532282"/>
            </a:xfrm>
            <a:prstGeom prst="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F342F4FD-9DC0-054F-8B67-5E3843026334}"/>
                </a:ext>
              </a:extLst>
            </p:cNvPr>
            <p:cNvSpPr/>
            <p:nvPr/>
          </p:nvSpPr>
          <p:spPr>
            <a:xfrm rot="10484403">
              <a:off x="1307884" y="1929839"/>
              <a:ext cx="47918" cy="1069600"/>
            </a:xfrm>
            <a:prstGeom prst="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05ADBB0-BA99-6848-A585-4F95AB2F9B11}"/>
              </a:ext>
            </a:extLst>
          </p:cNvPr>
          <p:cNvSpPr txBox="1"/>
          <p:nvPr/>
        </p:nvSpPr>
        <p:spPr>
          <a:xfrm>
            <a:off x="786342" y="2620638"/>
            <a:ext cx="845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AP</a:t>
            </a:r>
          </a:p>
          <a:p>
            <a:pPr algn="ctr"/>
            <a:r>
              <a:rPr lang="en-GB" sz="2400" dirty="0"/>
              <a:t>PAS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EFA4721-B2E6-D146-ADA4-CF5F88214BA4}"/>
              </a:ext>
            </a:extLst>
          </p:cNvPr>
          <p:cNvGrpSpPr/>
          <p:nvPr/>
        </p:nvGrpSpPr>
        <p:grpSpPr>
          <a:xfrm>
            <a:off x="3075579" y="1478558"/>
            <a:ext cx="847064" cy="1701510"/>
            <a:chOff x="988362" y="1569307"/>
            <a:chExt cx="587222" cy="1430132"/>
          </a:xfrm>
          <a:gradFill>
            <a:gsLst>
              <a:gs pos="0">
                <a:srgbClr val="00B0F0"/>
              </a:gs>
              <a:gs pos="25000">
                <a:srgbClr val="0070C0"/>
              </a:gs>
              <a:gs pos="100000">
                <a:srgbClr val="FFFF00"/>
              </a:gs>
            </a:gsLst>
            <a:lin ang="16200000" scaled="1"/>
          </a:gra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E3B5A2AC-35BD-D047-A424-520E1B7D73ED}"/>
                </a:ext>
              </a:extLst>
            </p:cNvPr>
            <p:cNvSpPr/>
            <p:nvPr/>
          </p:nvSpPr>
          <p:spPr>
            <a:xfrm>
              <a:off x="988362" y="1569307"/>
              <a:ext cx="587222" cy="880963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9AA17058-A278-B747-A817-13CB6DA37E6E}"/>
                </a:ext>
              </a:extLst>
            </p:cNvPr>
            <p:cNvSpPr/>
            <p:nvPr/>
          </p:nvSpPr>
          <p:spPr>
            <a:xfrm>
              <a:off x="1179444" y="2464904"/>
              <a:ext cx="95835" cy="532282"/>
            </a:xfrm>
            <a:prstGeom prst="arc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9FB1C1CD-11FC-0D45-84EC-736C64C220A9}"/>
                </a:ext>
              </a:extLst>
            </p:cNvPr>
            <p:cNvSpPr/>
            <p:nvPr/>
          </p:nvSpPr>
          <p:spPr>
            <a:xfrm rot="10484403">
              <a:off x="1307884" y="1929839"/>
              <a:ext cx="47918" cy="1069600"/>
            </a:xfrm>
            <a:prstGeom prst="arc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5896088-72C9-D14C-9003-56A1EF0C99FE}"/>
              </a:ext>
            </a:extLst>
          </p:cNvPr>
          <p:cNvSpPr txBox="1"/>
          <p:nvPr/>
        </p:nvSpPr>
        <p:spPr>
          <a:xfrm>
            <a:off x="3150138" y="1641169"/>
            <a:ext cx="69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CSP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64C2AF4-6512-A149-B760-BC8950012CB0}"/>
              </a:ext>
            </a:extLst>
          </p:cNvPr>
          <p:cNvGrpSpPr/>
          <p:nvPr/>
        </p:nvGrpSpPr>
        <p:grpSpPr>
          <a:xfrm>
            <a:off x="3075579" y="3493997"/>
            <a:ext cx="882797" cy="1638636"/>
            <a:chOff x="988362" y="1569307"/>
            <a:chExt cx="587222" cy="1430132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96347AD3-E7D8-6B4F-B589-682A5708DBCC}"/>
                </a:ext>
              </a:extLst>
            </p:cNvPr>
            <p:cNvSpPr/>
            <p:nvPr/>
          </p:nvSpPr>
          <p:spPr>
            <a:xfrm>
              <a:off x="988362" y="1569307"/>
              <a:ext cx="587222" cy="880963"/>
            </a:xfrm>
            <a:prstGeom prst="roundRect">
              <a:avLst/>
            </a:prstGeom>
            <a:gradFill flip="none" rotWithShape="1">
              <a:gsLst>
                <a:gs pos="0">
                  <a:srgbClr val="FFC000"/>
                </a:gs>
                <a:gs pos="25000">
                  <a:srgbClr val="FFC000">
                    <a:alpha val="80000"/>
                  </a:srgbClr>
                </a:gs>
                <a:gs pos="100000">
                  <a:srgbClr val="FFFF00"/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63A265AA-DB68-3C4D-B856-7A834D9EF477}"/>
                </a:ext>
              </a:extLst>
            </p:cNvPr>
            <p:cNvSpPr/>
            <p:nvPr/>
          </p:nvSpPr>
          <p:spPr>
            <a:xfrm>
              <a:off x="1179444" y="2464904"/>
              <a:ext cx="95835" cy="532282"/>
            </a:xfrm>
            <a:prstGeom prst="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C534916B-5A3E-3D44-B8E5-1782DBB63BB1}"/>
                </a:ext>
              </a:extLst>
            </p:cNvPr>
            <p:cNvSpPr/>
            <p:nvPr/>
          </p:nvSpPr>
          <p:spPr>
            <a:xfrm rot="10484403">
              <a:off x="1307884" y="1929839"/>
              <a:ext cx="47918" cy="1069600"/>
            </a:xfrm>
            <a:prstGeom prst="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799DB20-0B2D-AB4D-925B-5E65E6384361}"/>
              </a:ext>
            </a:extLst>
          </p:cNvPr>
          <p:cNvSpPr txBox="1"/>
          <p:nvPr/>
        </p:nvSpPr>
        <p:spPr>
          <a:xfrm>
            <a:off x="3150138" y="3656608"/>
            <a:ext cx="727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RTP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6E047EF-56AB-364E-B321-0F05E49F4631}"/>
              </a:ext>
            </a:extLst>
          </p:cNvPr>
          <p:cNvCxnSpPr>
            <a:cxnSpLocks/>
          </p:cNvCxnSpPr>
          <p:nvPr/>
        </p:nvCxnSpPr>
        <p:spPr>
          <a:xfrm flipV="1">
            <a:off x="1812310" y="2001932"/>
            <a:ext cx="1163489" cy="890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EB52E92-7C49-724C-99F4-AD9124FED2F1}"/>
              </a:ext>
            </a:extLst>
          </p:cNvPr>
          <p:cNvCxnSpPr>
            <a:cxnSpLocks/>
          </p:cNvCxnSpPr>
          <p:nvPr/>
        </p:nvCxnSpPr>
        <p:spPr>
          <a:xfrm>
            <a:off x="1812310" y="3177387"/>
            <a:ext cx="1141312" cy="8213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6B8E5EF-F7CC-2841-80DE-0DD3CD9ECC8E}"/>
              </a:ext>
            </a:extLst>
          </p:cNvPr>
          <p:cNvGrpSpPr/>
          <p:nvPr/>
        </p:nvGrpSpPr>
        <p:grpSpPr>
          <a:xfrm>
            <a:off x="8798275" y="930270"/>
            <a:ext cx="258417" cy="1121092"/>
            <a:chOff x="5943600" y="2933700"/>
            <a:chExt cx="304800" cy="990600"/>
          </a:xfrm>
        </p:grpSpPr>
        <p:sp>
          <p:nvSpPr>
            <p:cNvPr id="71" name="Chord 70">
              <a:extLst>
                <a:ext uri="{FF2B5EF4-FFF2-40B4-BE49-F238E27FC236}">
                  <a16:creationId xmlns:a16="http://schemas.microsoft.com/office/drawing/2014/main" id="{A84690D8-8B54-6941-A24C-8E47F2A0163C}"/>
                </a:ext>
              </a:extLst>
            </p:cNvPr>
            <p:cNvSpPr/>
            <p:nvPr/>
          </p:nvSpPr>
          <p:spPr>
            <a:xfrm>
              <a:off x="5943600" y="2933700"/>
              <a:ext cx="304800" cy="990600"/>
            </a:xfrm>
            <a:prstGeom prst="chord">
              <a:avLst>
                <a:gd name="adj1" fmla="val 17633886"/>
                <a:gd name="adj2" fmla="val 14833777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BE36575A-A1E7-6442-A8E8-4B86E7192345}"/>
                </a:ext>
              </a:extLst>
            </p:cNvPr>
            <p:cNvSpPr/>
            <p:nvPr/>
          </p:nvSpPr>
          <p:spPr>
            <a:xfrm>
              <a:off x="5943600" y="3019010"/>
              <a:ext cx="300037" cy="202820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1615D800-56DD-404E-B053-3B8B34EB39DE}"/>
              </a:ext>
            </a:extLst>
          </p:cNvPr>
          <p:cNvGrpSpPr/>
          <p:nvPr/>
        </p:nvGrpSpPr>
        <p:grpSpPr>
          <a:xfrm>
            <a:off x="5203349" y="1945468"/>
            <a:ext cx="371975" cy="1653956"/>
            <a:chOff x="5943600" y="2933700"/>
            <a:chExt cx="304800" cy="990600"/>
          </a:xfrm>
        </p:grpSpPr>
        <p:sp>
          <p:nvSpPr>
            <p:cNvPr id="148" name="Chord 147">
              <a:extLst>
                <a:ext uri="{FF2B5EF4-FFF2-40B4-BE49-F238E27FC236}">
                  <a16:creationId xmlns:a16="http://schemas.microsoft.com/office/drawing/2014/main" id="{0FDF1F3B-FCB6-1943-B159-D84E2EB5ACC7}"/>
                </a:ext>
              </a:extLst>
            </p:cNvPr>
            <p:cNvSpPr/>
            <p:nvPr/>
          </p:nvSpPr>
          <p:spPr>
            <a:xfrm>
              <a:off x="5943600" y="2933700"/>
              <a:ext cx="304800" cy="990600"/>
            </a:xfrm>
            <a:prstGeom prst="chord">
              <a:avLst>
                <a:gd name="adj1" fmla="val 17633886"/>
                <a:gd name="adj2" fmla="val 14833777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9" name="Rounded Rectangle 148">
              <a:extLst>
                <a:ext uri="{FF2B5EF4-FFF2-40B4-BE49-F238E27FC236}">
                  <a16:creationId xmlns:a16="http://schemas.microsoft.com/office/drawing/2014/main" id="{09676EE3-AB74-C34D-AA4A-18AE8BE487D8}"/>
                </a:ext>
              </a:extLst>
            </p:cNvPr>
            <p:cNvSpPr/>
            <p:nvPr/>
          </p:nvSpPr>
          <p:spPr>
            <a:xfrm>
              <a:off x="5943600" y="3019010"/>
              <a:ext cx="300037" cy="20282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A12E4A4-CDCB-DF4B-9E5B-AFD1D53DEB47}"/>
              </a:ext>
            </a:extLst>
          </p:cNvPr>
          <p:cNvGrpSpPr/>
          <p:nvPr/>
        </p:nvGrpSpPr>
        <p:grpSpPr>
          <a:xfrm>
            <a:off x="8053075" y="927768"/>
            <a:ext cx="258417" cy="1121092"/>
            <a:chOff x="5943600" y="2933700"/>
            <a:chExt cx="304800" cy="990600"/>
          </a:xfrm>
        </p:grpSpPr>
        <p:sp>
          <p:nvSpPr>
            <p:cNvPr id="63" name="Chord 62">
              <a:extLst>
                <a:ext uri="{FF2B5EF4-FFF2-40B4-BE49-F238E27FC236}">
                  <a16:creationId xmlns:a16="http://schemas.microsoft.com/office/drawing/2014/main" id="{D4A5BA62-FF37-7949-A6F8-795879604663}"/>
                </a:ext>
              </a:extLst>
            </p:cNvPr>
            <p:cNvSpPr/>
            <p:nvPr/>
          </p:nvSpPr>
          <p:spPr>
            <a:xfrm>
              <a:off x="5943600" y="2933700"/>
              <a:ext cx="304800" cy="990600"/>
            </a:xfrm>
            <a:prstGeom prst="chord">
              <a:avLst>
                <a:gd name="adj1" fmla="val 17633886"/>
                <a:gd name="adj2" fmla="val 14833777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600D576E-1CEC-2B48-ADF6-7714C01F12C8}"/>
                </a:ext>
              </a:extLst>
            </p:cNvPr>
            <p:cNvSpPr/>
            <p:nvPr/>
          </p:nvSpPr>
          <p:spPr>
            <a:xfrm>
              <a:off x="5943600" y="3019010"/>
              <a:ext cx="300037" cy="20282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C5160F6-B49D-4A42-B5BE-4C19929D18CD}"/>
              </a:ext>
            </a:extLst>
          </p:cNvPr>
          <p:cNvCxnSpPr>
            <a:cxnSpLocks/>
          </p:cNvCxnSpPr>
          <p:nvPr/>
        </p:nvCxnSpPr>
        <p:spPr>
          <a:xfrm flipV="1">
            <a:off x="6434630" y="2147648"/>
            <a:ext cx="821856" cy="4047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64C21F7-4392-A843-8592-2C0E9A2ACCF3}"/>
              </a:ext>
            </a:extLst>
          </p:cNvPr>
          <p:cNvCxnSpPr>
            <a:cxnSpLocks/>
          </p:cNvCxnSpPr>
          <p:nvPr/>
        </p:nvCxnSpPr>
        <p:spPr>
          <a:xfrm>
            <a:off x="6405857" y="3100507"/>
            <a:ext cx="911458" cy="3487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18028F-2A59-B146-B851-3C833519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ABB0E-25DD-1042-A0BA-8C05F48C41E7}" type="slidenum">
              <a:rPr lang="en-US" smtClean="0"/>
              <a:t>10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0399FF-E6B5-4105-8E2C-03CCD80E6F5A}"/>
              </a:ext>
            </a:extLst>
          </p:cNvPr>
          <p:cNvSpPr txBox="1"/>
          <p:nvPr/>
        </p:nvSpPr>
        <p:spPr>
          <a:xfrm>
            <a:off x="4768396" y="3686242"/>
            <a:ext cx="1963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 “Recipient”</a:t>
            </a:r>
          </a:p>
          <a:p>
            <a:pPr algn="ctr"/>
            <a:r>
              <a:rPr lang="en-GB" dirty="0"/>
              <a:t>Fresh whole blood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80A107-15A6-4455-9EFC-E1D96DD58CD9}"/>
              </a:ext>
            </a:extLst>
          </p:cNvPr>
          <p:cNvSpPr txBox="1"/>
          <p:nvPr/>
        </p:nvSpPr>
        <p:spPr>
          <a:xfrm>
            <a:off x="556355" y="2034852"/>
            <a:ext cx="1399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“Donor” PLT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ECFACC-D607-4AF3-A1DE-33ED314C7AE6}"/>
              </a:ext>
            </a:extLst>
          </p:cNvPr>
          <p:cNvSpPr txBox="1"/>
          <p:nvPr/>
        </p:nvSpPr>
        <p:spPr>
          <a:xfrm>
            <a:off x="2887856" y="1079769"/>
            <a:ext cx="1366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PLT Storage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AF4476-FE24-429D-98AD-DD38033076EF}"/>
              </a:ext>
            </a:extLst>
          </p:cNvPr>
          <p:cNvSpPr txBox="1"/>
          <p:nvPr/>
        </p:nvSpPr>
        <p:spPr>
          <a:xfrm>
            <a:off x="5309795" y="4486754"/>
            <a:ext cx="4701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On storage Days 0, 3, 7, 10, 14 &amp; 21 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AE864B5-24A1-40DC-A2C1-13714D343819}"/>
              </a:ext>
            </a:extLst>
          </p:cNvPr>
          <p:cNvCxnSpPr>
            <a:cxnSpLocks/>
          </p:cNvCxnSpPr>
          <p:nvPr/>
        </p:nvCxnSpPr>
        <p:spPr>
          <a:xfrm>
            <a:off x="4409426" y="1431880"/>
            <a:ext cx="9537" cy="35395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E183751-042C-0742-8B04-D6A66D753806}"/>
              </a:ext>
            </a:extLst>
          </p:cNvPr>
          <p:cNvGrpSpPr/>
          <p:nvPr/>
        </p:nvGrpSpPr>
        <p:grpSpPr>
          <a:xfrm>
            <a:off x="5821896" y="1934086"/>
            <a:ext cx="371975" cy="1653956"/>
            <a:chOff x="5943600" y="2933700"/>
            <a:chExt cx="304800" cy="990600"/>
          </a:xfrm>
        </p:grpSpPr>
        <p:sp>
          <p:nvSpPr>
            <p:cNvPr id="56" name="Chord 55">
              <a:extLst>
                <a:ext uri="{FF2B5EF4-FFF2-40B4-BE49-F238E27FC236}">
                  <a16:creationId xmlns:a16="http://schemas.microsoft.com/office/drawing/2014/main" id="{8909C0A9-7D61-DC48-9398-113C2DC5FB2E}"/>
                </a:ext>
              </a:extLst>
            </p:cNvPr>
            <p:cNvSpPr/>
            <p:nvPr/>
          </p:nvSpPr>
          <p:spPr>
            <a:xfrm>
              <a:off x="5943600" y="2933700"/>
              <a:ext cx="304800" cy="990600"/>
            </a:xfrm>
            <a:prstGeom prst="chord">
              <a:avLst>
                <a:gd name="adj1" fmla="val 17633886"/>
                <a:gd name="adj2" fmla="val 14833777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26515AF9-1631-B341-BDA5-97A9986E457B}"/>
                </a:ext>
              </a:extLst>
            </p:cNvPr>
            <p:cNvSpPr/>
            <p:nvPr/>
          </p:nvSpPr>
          <p:spPr>
            <a:xfrm>
              <a:off x="5943600" y="3019010"/>
              <a:ext cx="300037" cy="202820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66F017C-6F19-BF4E-8850-067698F4AD82}"/>
              </a:ext>
            </a:extLst>
          </p:cNvPr>
          <p:cNvGrpSpPr/>
          <p:nvPr/>
        </p:nvGrpSpPr>
        <p:grpSpPr>
          <a:xfrm>
            <a:off x="8852293" y="3222243"/>
            <a:ext cx="258417" cy="1121092"/>
            <a:chOff x="5943600" y="2933700"/>
            <a:chExt cx="304800" cy="990600"/>
          </a:xfrm>
        </p:grpSpPr>
        <p:sp>
          <p:nvSpPr>
            <p:cNvPr id="77" name="Chord 76">
              <a:extLst>
                <a:ext uri="{FF2B5EF4-FFF2-40B4-BE49-F238E27FC236}">
                  <a16:creationId xmlns:a16="http://schemas.microsoft.com/office/drawing/2014/main" id="{BACD4260-87A0-7441-8753-6BFD5544088C}"/>
                </a:ext>
              </a:extLst>
            </p:cNvPr>
            <p:cNvSpPr/>
            <p:nvPr/>
          </p:nvSpPr>
          <p:spPr>
            <a:xfrm>
              <a:off x="5943600" y="2933700"/>
              <a:ext cx="304800" cy="990600"/>
            </a:xfrm>
            <a:prstGeom prst="chord">
              <a:avLst>
                <a:gd name="adj1" fmla="val 17633886"/>
                <a:gd name="adj2" fmla="val 14833777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095C0869-4DC1-CF43-8951-D20CB6E4C174}"/>
                </a:ext>
              </a:extLst>
            </p:cNvPr>
            <p:cNvSpPr/>
            <p:nvPr/>
          </p:nvSpPr>
          <p:spPr>
            <a:xfrm>
              <a:off x="5943600" y="3019010"/>
              <a:ext cx="300037" cy="202820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97DC2AC-D457-1845-8258-78217365EC61}"/>
              </a:ext>
            </a:extLst>
          </p:cNvPr>
          <p:cNvGrpSpPr/>
          <p:nvPr/>
        </p:nvGrpSpPr>
        <p:grpSpPr>
          <a:xfrm>
            <a:off x="8045465" y="3233020"/>
            <a:ext cx="258417" cy="1121092"/>
            <a:chOff x="5943600" y="2933700"/>
            <a:chExt cx="304800" cy="990600"/>
          </a:xfrm>
        </p:grpSpPr>
        <p:sp>
          <p:nvSpPr>
            <p:cNvPr id="80" name="Chord 79">
              <a:extLst>
                <a:ext uri="{FF2B5EF4-FFF2-40B4-BE49-F238E27FC236}">
                  <a16:creationId xmlns:a16="http://schemas.microsoft.com/office/drawing/2014/main" id="{519476C5-221E-194A-9E21-91BADA60A8B9}"/>
                </a:ext>
              </a:extLst>
            </p:cNvPr>
            <p:cNvSpPr/>
            <p:nvPr/>
          </p:nvSpPr>
          <p:spPr>
            <a:xfrm>
              <a:off x="5943600" y="2933700"/>
              <a:ext cx="304800" cy="990600"/>
            </a:xfrm>
            <a:prstGeom prst="chord">
              <a:avLst>
                <a:gd name="adj1" fmla="val 17633886"/>
                <a:gd name="adj2" fmla="val 14833777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4E6215D6-5BF4-DA49-AAE4-61DCC4F5B3A5}"/>
                </a:ext>
              </a:extLst>
            </p:cNvPr>
            <p:cNvSpPr/>
            <p:nvPr/>
          </p:nvSpPr>
          <p:spPr>
            <a:xfrm>
              <a:off x="5943600" y="3019010"/>
              <a:ext cx="300037" cy="20282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D08CA0F-7B69-C24D-AD64-557DF7286B8A}"/>
              </a:ext>
            </a:extLst>
          </p:cNvPr>
          <p:cNvSpPr txBox="1"/>
          <p:nvPr/>
        </p:nvSpPr>
        <p:spPr>
          <a:xfrm>
            <a:off x="7497053" y="2227628"/>
            <a:ext cx="1246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DMSO</a:t>
            </a:r>
          </a:p>
          <a:p>
            <a:pPr algn="ctr"/>
            <a:r>
              <a:rPr lang="en-GB" sz="2000" b="1" dirty="0"/>
              <a:t>CONTROL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53C598-50C4-EB48-A6E0-F178BC60FB09}"/>
              </a:ext>
            </a:extLst>
          </p:cNvPr>
          <p:cNvSpPr txBox="1"/>
          <p:nvPr/>
        </p:nvSpPr>
        <p:spPr>
          <a:xfrm>
            <a:off x="8650942" y="2257225"/>
            <a:ext cx="911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TIC or DAPT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6BA0718-0AC6-884E-ADB3-3F144C67E379}"/>
              </a:ext>
            </a:extLst>
          </p:cNvPr>
          <p:cNvSpPr txBox="1"/>
          <p:nvPr/>
        </p:nvSpPr>
        <p:spPr>
          <a:xfrm>
            <a:off x="7243835" y="2911962"/>
            <a:ext cx="3113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incubation for 15 minutes</a:t>
            </a:r>
            <a:endParaRPr lang="en-GB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5D32D0E-B538-5F4D-8B43-381500AB162C}"/>
              </a:ext>
            </a:extLst>
          </p:cNvPr>
          <p:cNvSpPr txBox="1"/>
          <p:nvPr/>
        </p:nvSpPr>
        <p:spPr>
          <a:xfrm>
            <a:off x="228159" y="167231"/>
            <a:ext cx="54504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DAPT – CSP/RTP Treatment Study</a:t>
            </a:r>
          </a:p>
        </p:txBody>
      </p:sp>
    </p:spTree>
    <p:extLst>
      <p:ext uri="{BB962C8B-B14F-4D97-AF65-F5344CB8AC3E}">
        <p14:creationId xmlns:p14="http://schemas.microsoft.com/office/powerpoint/2010/main" val="2732378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FA4EF-7AFF-4B19-84AB-C58AE79B3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539755" y="-74382"/>
            <a:ext cx="10972800" cy="1143000"/>
          </a:xfrm>
        </p:spPr>
        <p:txBody>
          <a:bodyPr/>
          <a:lstStyle/>
          <a:p>
            <a:r>
              <a:rPr lang="en-GB" dirty="0"/>
              <a:t>Study design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C0361B3-DC5F-D649-853B-3A373674BBEF}"/>
              </a:ext>
            </a:extLst>
          </p:cNvPr>
          <p:cNvGrpSpPr/>
          <p:nvPr/>
        </p:nvGrpSpPr>
        <p:grpSpPr>
          <a:xfrm>
            <a:off x="690942" y="2481802"/>
            <a:ext cx="1025968" cy="2008780"/>
            <a:chOff x="988362" y="1569307"/>
            <a:chExt cx="587222" cy="1430132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8B24BB56-3D54-7844-88CB-A31D7247A23D}"/>
                </a:ext>
              </a:extLst>
            </p:cNvPr>
            <p:cNvSpPr/>
            <p:nvPr/>
          </p:nvSpPr>
          <p:spPr>
            <a:xfrm>
              <a:off x="988362" y="1569307"/>
              <a:ext cx="587222" cy="880963"/>
            </a:xfrm>
            <a:prstGeom prst="roundRect">
              <a:avLst/>
            </a:prstGeom>
            <a:gradFill flip="none" rotWithShape="1">
              <a:gsLst>
                <a:gs pos="0">
                  <a:srgbClr val="FFC000"/>
                </a:gs>
                <a:gs pos="25000">
                  <a:srgbClr val="FFC000">
                    <a:alpha val="80000"/>
                  </a:srgbClr>
                </a:gs>
                <a:gs pos="100000">
                  <a:srgbClr val="FFFF00"/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DE8C93D8-0C52-2A49-A5B7-3DF83F7BACF0}"/>
                </a:ext>
              </a:extLst>
            </p:cNvPr>
            <p:cNvSpPr/>
            <p:nvPr/>
          </p:nvSpPr>
          <p:spPr>
            <a:xfrm>
              <a:off x="1179444" y="2464904"/>
              <a:ext cx="95835" cy="532282"/>
            </a:xfrm>
            <a:prstGeom prst="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F342F4FD-9DC0-054F-8B67-5E3843026334}"/>
                </a:ext>
              </a:extLst>
            </p:cNvPr>
            <p:cNvSpPr/>
            <p:nvPr/>
          </p:nvSpPr>
          <p:spPr>
            <a:xfrm rot="10484403">
              <a:off x="1307884" y="1929839"/>
              <a:ext cx="47918" cy="1069600"/>
            </a:xfrm>
            <a:prstGeom prst="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05ADBB0-BA99-6848-A585-4F95AB2F9B11}"/>
              </a:ext>
            </a:extLst>
          </p:cNvPr>
          <p:cNvSpPr txBox="1"/>
          <p:nvPr/>
        </p:nvSpPr>
        <p:spPr>
          <a:xfrm>
            <a:off x="786342" y="2620638"/>
            <a:ext cx="845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AP</a:t>
            </a:r>
          </a:p>
          <a:p>
            <a:pPr algn="ctr"/>
            <a:r>
              <a:rPr lang="en-GB" sz="2400" dirty="0"/>
              <a:t>PAS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EFA4721-B2E6-D146-ADA4-CF5F88214BA4}"/>
              </a:ext>
            </a:extLst>
          </p:cNvPr>
          <p:cNvGrpSpPr/>
          <p:nvPr/>
        </p:nvGrpSpPr>
        <p:grpSpPr>
          <a:xfrm>
            <a:off x="3075579" y="1478558"/>
            <a:ext cx="847064" cy="1701510"/>
            <a:chOff x="988362" y="1569307"/>
            <a:chExt cx="587222" cy="1430132"/>
          </a:xfrm>
          <a:gradFill>
            <a:gsLst>
              <a:gs pos="0">
                <a:srgbClr val="00B0F0"/>
              </a:gs>
              <a:gs pos="25000">
                <a:srgbClr val="0070C0"/>
              </a:gs>
              <a:gs pos="100000">
                <a:srgbClr val="FFFF00"/>
              </a:gs>
            </a:gsLst>
            <a:lin ang="16200000" scaled="1"/>
          </a:gra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E3B5A2AC-35BD-D047-A424-520E1B7D73ED}"/>
                </a:ext>
              </a:extLst>
            </p:cNvPr>
            <p:cNvSpPr/>
            <p:nvPr/>
          </p:nvSpPr>
          <p:spPr>
            <a:xfrm>
              <a:off x="988362" y="1569307"/>
              <a:ext cx="587222" cy="880963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9AA17058-A278-B747-A817-13CB6DA37E6E}"/>
                </a:ext>
              </a:extLst>
            </p:cNvPr>
            <p:cNvSpPr/>
            <p:nvPr/>
          </p:nvSpPr>
          <p:spPr>
            <a:xfrm>
              <a:off x="1179444" y="2464904"/>
              <a:ext cx="95835" cy="532282"/>
            </a:xfrm>
            <a:prstGeom prst="arc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9FB1C1CD-11FC-0D45-84EC-736C64C220A9}"/>
                </a:ext>
              </a:extLst>
            </p:cNvPr>
            <p:cNvSpPr/>
            <p:nvPr/>
          </p:nvSpPr>
          <p:spPr>
            <a:xfrm rot="10484403">
              <a:off x="1307884" y="1929839"/>
              <a:ext cx="47918" cy="1069600"/>
            </a:xfrm>
            <a:prstGeom prst="arc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5896088-72C9-D14C-9003-56A1EF0C99FE}"/>
              </a:ext>
            </a:extLst>
          </p:cNvPr>
          <p:cNvSpPr txBox="1"/>
          <p:nvPr/>
        </p:nvSpPr>
        <p:spPr>
          <a:xfrm>
            <a:off x="3150138" y="1641169"/>
            <a:ext cx="69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CSP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64C2AF4-6512-A149-B760-BC8950012CB0}"/>
              </a:ext>
            </a:extLst>
          </p:cNvPr>
          <p:cNvGrpSpPr/>
          <p:nvPr/>
        </p:nvGrpSpPr>
        <p:grpSpPr>
          <a:xfrm>
            <a:off x="3075579" y="3493997"/>
            <a:ext cx="882797" cy="1638636"/>
            <a:chOff x="988362" y="1569307"/>
            <a:chExt cx="587222" cy="1430132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96347AD3-E7D8-6B4F-B589-682A5708DBCC}"/>
                </a:ext>
              </a:extLst>
            </p:cNvPr>
            <p:cNvSpPr/>
            <p:nvPr/>
          </p:nvSpPr>
          <p:spPr>
            <a:xfrm>
              <a:off x="988362" y="1569307"/>
              <a:ext cx="587222" cy="880963"/>
            </a:xfrm>
            <a:prstGeom prst="roundRect">
              <a:avLst/>
            </a:prstGeom>
            <a:gradFill flip="none" rotWithShape="1">
              <a:gsLst>
                <a:gs pos="0">
                  <a:srgbClr val="FFC000"/>
                </a:gs>
                <a:gs pos="25000">
                  <a:srgbClr val="FFC000">
                    <a:alpha val="80000"/>
                  </a:srgbClr>
                </a:gs>
                <a:gs pos="100000">
                  <a:srgbClr val="FFFF00"/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63A265AA-DB68-3C4D-B856-7A834D9EF477}"/>
                </a:ext>
              </a:extLst>
            </p:cNvPr>
            <p:cNvSpPr/>
            <p:nvPr/>
          </p:nvSpPr>
          <p:spPr>
            <a:xfrm>
              <a:off x="1179444" y="2464904"/>
              <a:ext cx="95835" cy="532282"/>
            </a:xfrm>
            <a:prstGeom prst="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C534916B-5A3E-3D44-B8E5-1782DBB63BB1}"/>
                </a:ext>
              </a:extLst>
            </p:cNvPr>
            <p:cNvSpPr/>
            <p:nvPr/>
          </p:nvSpPr>
          <p:spPr>
            <a:xfrm rot="10484403">
              <a:off x="1307884" y="1929839"/>
              <a:ext cx="47918" cy="1069600"/>
            </a:xfrm>
            <a:prstGeom prst="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799DB20-0B2D-AB4D-925B-5E65E6384361}"/>
              </a:ext>
            </a:extLst>
          </p:cNvPr>
          <p:cNvSpPr txBox="1"/>
          <p:nvPr/>
        </p:nvSpPr>
        <p:spPr>
          <a:xfrm>
            <a:off x="3150138" y="3656608"/>
            <a:ext cx="727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RTP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6E047EF-56AB-364E-B321-0F05E49F4631}"/>
              </a:ext>
            </a:extLst>
          </p:cNvPr>
          <p:cNvCxnSpPr>
            <a:cxnSpLocks/>
          </p:cNvCxnSpPr>
          <p:nvPr/>
        </p:nvCxnSpPr>
        <p:spPr>
          <a:xfrm flipV="1">
            <a:off x="1812310" y="2001932"/>
            <a:ext cx="1163489" cy="890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EB52E92-7C49-724C-99F4-AD9124FED2F1}"/>
              </a:ext>
            </a:extLst>
          </p:cNvPr>
          <p:cNvCxnSpPr>
            <a:cxnSpLocks/>
          </p:cNvCxnSpPr>
          <p:nvPr/>
        </p:nvCxnSpPr>
        <p:spPr>
          <a:xfrm>
            <a:off x="1812310" y="3177387"/>
            <a:ext cx="1141312" cy="8213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6B8E5EF-F7CC-2841-80DE-0DD3CD9ECC8E}"/>
              </a:ext>
            </a:extLst>
          </p:cNvPr>
          <p:cNvGrpSpPr/>
          <p:nvPr/>
        </p:nvGrpSpPr>
        <p:grpSpPr>
          <a:xfrm>
            <a:off x="8798275" y="930270"/>
            <a:ext cx="258417" cy="1121092"/>
            <a:chOff x="5943600" y="2933700"/>
            <a:chExt cx="304800" cy="990600"/>
          </a:xfrm>
        </p:grpSpPr>
        <p:sp>
          <p:nvSpPr>
            <p:cNvPr id="71" name="Chord 70">
              <a:extLst>
                <a:ext uri="{FF2B5EF4-FFF2-40B4-BE49-F238E27FC236}">
                  <a16:creationId xmlns:a16="http://schemas.microsoft.com/office/drawing/2014/main" id="{A84690D8-8B54-6941-A24C-8E47F2A0163C}"/>
                </a:ext>
              </a:extLst>
            </p:cNvPr>
            <p:cNvSpPr/>
            <p:nvPr/>
          </p:nvSpPr>
          <p:spPr>
            <a:xfrm>
              <a:off x="5943600" y="2933700"/>
              <a:ext cx="304800" cy="990600"/>
            </a:xfrm>
            <a:prstGeom prst="chord">
              <a:avLst>
                <a:gd name="adj1" fmla="val 17633886"/>
                <a:gd name="adj2" fmla="val 14833777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BE36575A-A1E7-6442-A8E8-4B86E7192345}"/>
                </a:ext>
              </a:extLst>
            </p:cNvPr>
            <p:cNvSpPr/>
            <p:nvPr/>
          </p:nvSpPr>
          <p:spPr>
            <a:xfrm>
              <a:off x="5943600" y="3019010"/>
              <a:ext cx="300037" cy="202820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1615D800-56DD-404E-B053-3B8B34EB39DE}"/>
              </a:ext>
            </a:extLst>
          </p:cNvPr>
          <p:cNvGrpSpPr/>
          <p:nvPr/>
        </p:nvGrpSpPr>
        <p:grpSpPr>
          <a:xfrm>
            <a:off x="5203349" y="1945468"/>
            <a:ext cx="371975" cy="1653956"/>
            <a:chOff x="5943600" y="2933700"/>
            <a:chExt cx="304800" cy="990600"/>
          </a:xfrm>
        </p:grpSpPr>
        <p:sp>
          <p:nvSpPr>
            <p:cNvPr id="148" name="Chord 147">
              <a:extLst>
                <a:ext uri="{FF2B5EF4-FFF2-40B4-BE49-F238E27FC236}">
                  <a16:creationId xmlns:a16="http://schemas.microsoft.com/office/drawing/2014/main" id="{0FDF1F3B-FCB6-1943-B159-D84E2EB5ACC7}"/>
                </a:ext>
              </a:extLst>
            </p:cNvPr>
            <p:cNvSpPr/>
            <p:nvPr/>
          </p:nvSpPr>
          <p:spPr>
            <a:xfrm>
              <a:off x="5943600" y="2933700"/>
              <a:ext cx="304800" cy="990600"/>
            </a:xfrm>
            <a:prstGeom prst="chord">
              <a:avLst>
                <a:gd name="adj1" fmla="val 17633886"/>
                <a:gd name="adj2" fmla="val 14833777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9" name="Rounded Rectangle 148">
              <a:extLst>
                <a:ext uri="{FF2B5EF4-FFF2-40B4-BE49-F238E27FC236}">
                  <a16:creationId xmlns:a16="http://schemas.microsoft.com/office/drawing/2014/main" id="{09676EE3-AB74-C34D-AA4A-18AE8BE487D8}"/>
                </a:ext>
              </a:extLst>
            </p:cNvPr>
            <p:cNvSpPr/>
            <p:nvPr/>
          </p:nvSpPr>
          <p:spPr>
            <a:xfrm>
              <a:off x="5943600" y="3019010"/>
              <a:ext cx="300037" cy="20282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A12E4A4-CDCB-DF4B-9E5B-AFD1D53DEB47}"/>
              </a:ext>
            </a:extLst>
          </p:cNvPr>
          <p:cNvGrpSpPr/>
          <p:nvPr/>
        </p:nvGrpSpPr>
        <p:grpSpPr>
          <a:xfrm>
            <a:off x="8053075" y="927768"/>
            <a:ext cx="258417" cy="1121092"/>
            <a:chOff x="5943600" y="2933700"/>
            <a:chExt cx="304800" cy="990600"/>
          </a:xfrm>
        </p:grpSpPr>
        <p:sp>
          <p:nvSpPr>
            <p:cNvPr id="63" name="Chord 62">
              <a:extLst>
                <a:ext uri="{FF2B5EF4-FFF2-40B4-BE49-F238E27FC236}">
                  <a16:creationId xmlns:a16="http://schemas.microsoft.com/office/drawing/2014/main" id="{D4A5BA62-FF37-7949-A6F8-795879604663}"/>
                </a:ext>
              </a:extLst>
            </p:cNvPr>
            <p:cNvSpPr/>
            <p:nvPr/>
          </p:nvSpPr>
          <p:spPr>
            <a:xfrm>
              <a:off x="5943600" y="2933700"/>
              <a:ext cx="304800" cy="990600"/>
            </a:xfrm>
            <a:prstGeom prst="chord">
              <a:avLst>
                <a:gd name="adj1" fmla="val 17633886"/>
                <a:gd name="adj2" fmla="val 14833777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600D576E-1CEC-2B48-ADF6-7714C01F12C8}"/>
                </a:ext>
              </a:extLst>
            </p:cNvPr>
            <p:cNvSpPr/>
            <p:nvPr/>
          </p:nvSpPr>
          <p:spPr>
            <a:xfrm>
              <a:off x="5943600" y="3019010"/>
              <a:ext cx="300037" cy="20282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C5160F6-B49D-4A42-B5BE-4C19929D18CD}"/>
              </a:ext>
            </a:extLst>
          </p:cNvPr>
          <p:cNvCxnSpPr>
            <a:cxnSpLocks/>
          </p:cNvCxnSpPr>
          <p:nvPr/>
        </p:nvCxnSpPr>
        <p:spPr>
          <a:xfrm flipV="1">
            <a:off x="6434630" y="2147648"/>
            <a:ext cx="821856" cy="404712"/>
          </a:xfrm>
          <a:prstGeom prst="straightConnector1">
            <a:avLst/>
          </a:prstGeom>
          <a:ln w="412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64C21F7-4392-A843-8592-2C0E9A2ACCF3}"/>
              </a:ext>
            </a:extLst>
          </p:cNvPr>
          <p:cNvCxnSpPr>
            <a:cxnSpLocks/>
          </p:cNvCxnSpPr>
          <p:nvPr/>
        </p:nvCxnSpPr>
        <p:spPr>
          <a:xfrm>
            <a:off x="6405857" y="3100507"/>
            <a:ext cx="911458" cy="348713"/>
          </a:xfrm>
          <a:prstGeom prst="straightConnector1">
            <a:avLst/>
          </a:prstGeom>
          <a:ln w="412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18028F-2A59-B146-B851-3C833519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ABB0E-25DD-1042-A0BA-8C05F48C41E7}" type="slidenum">
              <a:rPr lang="en-US" smtClean="0"/>
              <a:t>11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0399FF-E6B5-4105-8E2C-03CCD80E6F5A}"/>
              </a:ext>
            </a:extLst>
          </p:cNvPr>
          <p:cNvSpPr txBox="1"/>
          <p:nvPr/>
        </p:nvSpPr>
        <p:spPr>
          <a:xfrm>
            <a:off x="4768396" y="3686242"/>
            <a:ext cx="1963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 “Recipient”</a:t>
            </a:r>
          </a:p>
          <a:p>
            <a:pPr algn="ctr"/>
            <a:r>
              <a:rPr lang="en-GB" dirty="0"/>
              <a:t>Fresh whole blood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80A107-15A6-4455-9EFC-E1D96DD58CD9}"/>
              </a:ext>
            </a:extLst>
          </p:cNvPr>
          <p:cNvSpPr txBox="1"/>
          <p:nvPr/>
        </p:nvSpPr>
        <p:spPr>
          <a:xfrm>
            <a:off x="556355" y="2034852"/>
            <a:ext cx="1399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“Donor” PLT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ECFACC-D607-4AF3-A1DE-33ED314C7AE6}"/>
              </a:ext>
            </a:extLst>
          </p:cNvPr>
          <p:cNvSpPr txBox="1"/>
          <p:nvPr/>
        </p:nvSpPr>
        <p:spPr>
          <a:xfrm>
            <a:off x="2887856" y="1079769"/>
            <a:ext cx="1366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PLT Storage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AF4476-FE24-429D-98AD-DD38033076EF}"/>
              </a:ext>
            </a:extLst>
          </p:cNvPr>
          <p:cNvSpPr txBox="1"/>
          <p:nvPr/>
        </p:nvSpPr>
        <p:spPr>
          <a:xfrm>
            <a:off x="5309795" y="4486754"/>
            <a:ext cx="4762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On storage  Days 0, 3, 7, 10, 14 &amp; 21 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AE864B5-24A1-40DC-A2C1-13714D343819}"/>
              </a:ext>
            </a:extLst>
          </p:cNvPr>
          <p:cNvCxnSpPr>
            <a:cxnSpLocks/>
          </p:cNvCxnSpPr>
          <p:nvPr/>
        </p:nvCxnSpPr>
        <p:spPr>
          <a:xfrm>
            <a:off x="4409426" y="1431880"/>
            <a:ext cx="9537" cy="35395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E183751-042C-0742-8B04-D6A66D753806}"/>
              </a:ext>
            </a:extLst>
          </p:cNvPr>
          <p:cNvGrpSpPr/>
          <p:nvPr/>
        </p:nvGrpSpPr>
        <p:grpSpPr>
          <a:xfrm>
            <a:off x="5821896" y="1934086"/>
            <a:ext cx="371975" cy="1653956"/>
            <a:chOff x="5943600" y="2933700"/>
            <a:chExt cx="304800" cy="990600"/>
          </a:xfrm>
        </p:grpSpPr>
        <p:sp>
          <p:nvSpPr>
            <p:cNvPr id="56" name="Chord 55">
              <a:extLst>
                <a:ext uri="{FF2B5EF4-FFF2-40B4-BE49-F238E27FC236}">
                  <a16:creationId xmlns:a16="http://schemas.microsoft.com/office/drawing/2014/main" id="{8909C0A9-7D61-DC48-9398-113C2DC5FB2E}"/>
                </a:ext>
              </a:extLst>
            </p:cNvPr>
            <p:cNvSpPr/>
            <p:nvPr/>
          </p:nvSpPr>
          <p:spPr>
            <a:xfrm>
              <a:off x="5943600" y="2933700"/>
              <a:ext cx="304800" cy="990600"/>
            </a:xfrm>
            <a:prstGeom prst="chord">
              <a:avLst>
                <a:gd name="adj1" fmla="val 17633886"/>
                <a:gd name="adj2" fmla="val 14833777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26515AF9-1631-B341-BDA5-97A9986E457B}"/>
                </a:ext>
              </a:extLst>
            </p:cNvPr>
            <p:cNvSpPr/>
            <p:nvPr/>
          </p:nvSpPr>
          <p:spPr>
            <a:xfrm>
              <a:off x="5943600" y="3019010"/>
              <a:ext cx="300037" cy="202820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66F017C-6F19-BF4E-8850-067698F4AD82}"/>
              </a:ext>
            </a:extLst>
          </p:cNvPr>
          <p:cNvGrpSpPr/>
          <p:nvPr/>
        </p:nvGrpSpPr>
        <p:grpSpPr>
          <a:xfrm>
            <a:off x="8852293" y="3222243"/>
            <a:ext cx="258417" cy="1121092"/>
            <a:chOff x="5943600" y="2933700"/>
            <a:chExt cx="304800" cy="990600"/>
          </a:xfrm>
        </p:grpSpPr>
        <p:sp>
          <p:nvSpPr>
            <p:cNvPr id="77" name="Chord 76">
              <a:extLst>
                <a:ext uri="{FF2B5EF4-FFF2-40B4-BE49-F238E27FC236}">
                  <a16:creationId xmlns:a16="http://schemas.microsoft.com/office/drawing/2014/main" id="{BACD4260-87A0-7441-8753-6BFD5544088C}"/>
                </a:ext>
              </a:extLst>
            </p:cNvPr>
            <p:cNvSpPr/>
            <p:nvPr/>
          </p:nvSpPr>
          <p:spPr>
            <a:xfrm>
              <a:off x="5943600" y="2933700"/>
              <a:ext cx="304800" cy="990600"/>
            </a:xfrm>
            <a:prstGeom prst="chord">
              <a:avLst>
                <a:gd name="adj1" fmla="val 17633886"/>
                <a:gd name="adj2" fmla="val 14833777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095C0869-4DC1-CF43-8951-D20CB6E4C174}"/>
                </a:ext>
              </a:extLst>
            </p:cNvPr>
            <p:cNvSpPr/>
            <p:nvPr/>
          </p:nvSpPr>
          <p:spPr>
            <a:xfrm>
              <a:off x="5943600" y="3019010"/>
              <a:ext cx="300037" cy="202820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97DC2AC-D457-1845-8258-78217365EC61}"/>
              </a:ext>
            </a:extLst>
          </p:cNvPr>
          <p:cNvGrpSpPr/>
          <p:nvPr/>
        </p:nvGrpSpPr>
        <p:grpSpPr>
          <a:xfrm>
            <a:off x="8045465" y="3233020"/>
            <a:ext cx="258417" cy="1121092"/>
            <a:chOff x="5943600" y="2933700"/>
            <a:chExt cx="304800" cy="990600"/>
          </a:xfrm>
        </p:grpSpPr>
        <p:sp>
          <p:nvSpPr>
            <p:cNvPr id="80" name="Chord 79">
              <a:extLst>
                <a:ext uri="{FF2B5EF4-FFF2-40B4-BE49-F238E27FC236}">
                  <a16:creationId xmlns:a16="http://schemas.microsoft.com/office/drawing/2014/main" id="{519476C5-221E-194A-9E21-91BADA60A8B9}"/>
                </a:ext>
              </a:extLst>
            </p:cNvPr>
            <p:cNvSpPr/>
            <p:nvPr/>
          </p:nvSpPr>
          <p:spPr>
            <a:xfrm>
              <a:off x="5943600" y="2933700"/>
              <a:ext cx="304800" cy="990600"/>
            </a:xfrm>
            <a:prstGeom prst="chord">
              <a:avLst>
                <a:gd name="adj1" fmla="val 17633886"/>
                <a:gd name="adj2" fmla="val 14833777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4E6215D6-5BF4-DA49-AAE4-61DCC4F5B3A5}"/>
                </a:ext>
              </a:extLst>
            </p:cNvPr>
            <p:cNvSpPr/>
            <p:nvPr/>
          </p:nvSpPr>
          <p:spPr>
            <a:xfrm>
              <a:off x="5943600" y="3019010"/>
              <a:ext cx="300037" cy="20282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D08CA0F-7B69-C24D-AD64-557DF7286B8A}"/>
              </a:ext>
            </a:extLst>
          </p:cNvPr>
          <p:cNvSpPr txBox="1"/>
          <p:nvPr/>
        </p:nvSpPr>
        <p:spPr>
          <a:xfrm>
            <a:off x="7497053" y="2227628"/>
            <a:ext cx="1246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DMSO</a:t>
            </a:r>
          </a:p>
          <a:p>
            <a:pPr algn="ctr"/>
            <a:r>
              <a:rPr lang="en-GB" sz="2000" b="1" dirty="0"/>
              <a:t>CONTROL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53C598-50C4-EB48-A6E0-F178BC60FB09}"/>
              </a:ext>
            </a:extLst>
          </p:cNvPr>
          <p:cNvSpPr txBox="1"/>
          <p:nvPr/>
        </p:nvSpPr>
        <p:spPr>
          <a:xfrm>
            <a:off x="8650942" y="2243005"/>
            <a:ext cx="911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TIC or DAPT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6BA0718-0AC6-884E-ADB3-3F144C67E379}"/>
              </a:ext>
            </a:extLst>
          </p:cNvPr>
          <p:cNvSpPr txBox="1"/>
          <p:nvPr/>
        </p:nvSpPr>
        <p:spPr>
          <a:xfrm>
            <a:off x="7243835" y="2911962"/>
            <a:ext cx="3113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incubation for 15 minutes</a:t>
            </a:r>
            <a:endParaRPr lang="en-GB" dirty="0"/>
          </a:p>
        </p:txBody>
      </p:sp>
      <p:sp>
        <p:nvSpPr>
          <p:cNvPr id="49" name="U-Turn Arrow 48">
            <a:extLst>
              <a:ext uri="{FF2B5EF4-FFF2-40B4-BE49-F238E27FC236}">
                <a16:creationId xmlns:a16="http://schemas.microsoft.com/office/drawing/2014/main" id="{994A3E63-F604-4647-A555-9580044F4341}"/>
              </a:ext>
            </a:extLst>
          </p:cNvPr>
          <p:cNvSpPr/>
          <p:nvPr/>
        </p:nvSpPr>
        <p:spPr>
          <a:xfrm>
            <a:off x="3513848" y="422110"/>
            <a:ext cx="5313028" cy="341545"/>
          </a:xfrm>
          <a:prstGeom prst="uturnArrow">
            <a:avLst/>
          </a:prstGeom>
          <a:ln w="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0" name="U-Turn Arrow 49">
            <a:extLst>
              <a:ext uri="{FF2B5EF4-FFF2-40B4-BE49-F238E27FC236}">
                <a16:creationId xmlns:a16="http://schemas.microsoft.com/office/drawing/2014/main" id="{96223B25-5DF6-AD47-98D4-42F004E33FA5}"/>
              </a:ext>
            </a:extLst>
          </p:cNvPr>
          <p:cNvSpPr/>
          <p:nvPr/>
        </p:nvSpPr>
        <p:spPr>
          <a:xfrm flipV="1">
            <a:off x="3569350" y="5228714"/>
            <a:ext cx="5333555" cy="383725"/>
          </a:xfrm>
          <a:prstGeom prst="uturnArrow">
            <a:avLst/>
          </a:prstGeom>
          <a:gradFill>
            <a:gsLst>
              <a:gs pos="0">
                <a:srgbClr val="FFC000"/>
              </a:gs>
              <a:gs pos="100000">
                <a:srgbClr val="FFC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B3BAA0-450C-E54B-8409-403DB21EF3A1}"/>
              </a:ext>
            </a:extLst>
          </p:cNvPr>
          <p:cNvSpPr/>
          <p:nvPr/>
        </p:nvSpPr>
        <p:spPr>
          <a:xfrm>
            <a:off x="5309795" y="90765"/>
            <a:ext cx="1995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1  &amp;  2 (3 TIC)  ATD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291914-66D4-9F43-A6F0-A2E7DD2272C4}"/>
              </a:ext>
            </a:extLst>
          </p:cNvPr>
          <p:cNvSpPr/>
          <p:nvPr/>
        </p:nvSpPr>
        <p:spPr>
          <a:xfrm>
            <a:off x="5203349" y="5659894"/>
            <a:ext cx="1332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1  &amp;  2   ATD</a:t>
            </a: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34ACB95-AD8D-1640-A908-F5EE114F8A42}"/>
              </a:ext>
            </a:extLst>
          </p:cNvPr>
          <p:cNvCxnSpPr/>
          <p:nvPr/>
        </p:nvCxnSpPr>
        <p:spPr>
          <a:xfrm>
            <a:off x="9887574" y="2969680"/>
            <a:ext cx="759655" cy="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6D04677-285A-1245-B55A-6AD872A0A2EA}"/>
              </a:ext>
            </a:extLst>
          </p:cNvPr>
          <p:cNvSpPr txBox="1"/>
          <p:nvPr/>
        </p:nvSpPr>
        <p:spPr>
          <a:xfrm>
            <a:off x="10468570" y="2429968"/>
            <a:ext cx="151462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/>
              <a:t>BioFlux</a:t>
            </a:r>
            <a:endParaRPr lang="en-US" sz="2600" b="1" dirty="0"/>
          </a:p>
          <a:p>
            <a:endParaRPr lang="en-US" sz="2600" b="1" dirty="0"/>
          </a:p>
          <a:p>
            <a:r>
              <a:rPr lang="en-US" sz="2600" b="1" dirty="0"/>
              <a:t>TEG PM </a:t>
            </a:r>
            <a:r>
              <a:rPr lang="en-US" sz="2000" dirty="0"/>
              <a:t>(DAPT) </a:t>
            </a:r>
          </a:p>
          <a:p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2719684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4CCFF-E549-B043-9FFD-07692C0D8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BioFlux movie.mov">
            <a:hlinkClick r:id="" action="ppaction://media"/>
            <a:extLst>
              <a:ext uri="{FF2B5EF4-FFF2-40B4-BE49-F238E27FC236}">
                <a16:creationId xmlns:a16="http://schemas.microsoft.com/office/drawing/2014/main" id="{A509CA55-F5A8-0C43-ABAD-D1694002D22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75639" y="-2519145"/>
            <a:ext cx="12567639" cy="938950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B85D3E-1002-4444-B099-5A946A2C8EE7}"/>
              </a:ext>
            </a:extLst>
          </p:cNvPr>
          <p:cNvSpPr txBox="1"/>
          <p:nvPr/>
        </p:nvSpPr>
        <p:spPr>
          <a:xfrm>
            <a:off x="2151184" y="215196"/>
            <a:ext cx="757310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>
                <a:solidFill>
                  <a:schemeClr val="bg1"/>
                </a:solidFill>
              </a:rPr>
              <a:t>BioFlux</a:t>
            </a:r>
            <a:r>
              <a:rPr lang="en-US" sz="3500" dirty="0">
                <a:solidFill>
                  <a:schemeClr val="bg1"/>
                </a:solidFill>
              </a:rPr>
              <a:t> Collagen coated (arterial shear)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D214B-681C-B74C-B2C3-F3ED56E47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ABB0E-25DD-1042-A0BA-8C05F48C41E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9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F52ABB-2480-D247-99EA-F4F2DA356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87" y="1563950"/>
            <a:ext cx="2273023" cy="25066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CDB756-3F44-7248-87B0-887BFF8C9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92" y="4624646"/>
            <a:ext cx="2745515" cy="21020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350544-4E43-1647-B1C0-DB921D037B58}"/>
              </a:ext>
            </a:extLst>
          </p:cNvPr>
          <p:cNvSpPr txBox="1"/>
          <p:nvPr/>
        </p:nvSpPr>
        <p:spPr>
          <a:xfrm>
            <a:off x="516050" y="1009952"/>
            <a:ext cx="16661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TEG 5000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C39DE3-7E0E-3745-9BB6-FDF319FA20DB}"/>
              </a:ext>
            </a:extLst>
          </p:cNvPr>
          <p:cNvSpPr txBox="1"/>
          <p:nvPr/>
        </p:nvSpPr>
        <p:spPr>
          <a:xfrm>
            <a:off x="734058" y="4072498"/>
            <a:ext cx="1230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TEG 6s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120C5-B437-894B-A0C2-0799F412FA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998" b="33997"/>
          <a:stretch/>
        </p:blipFill>
        <p:spPr>
          <a:xfrm>
            <a:off x="342318" y="131319"/>
            <a:ext cx="2698262" cy="8636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2329951-7321-8647-942C-9EC937B758F3}"/>
              </a:ext>
            </a:extLst>
          </p:cNvPr>
          <p:cNvGrpSpPr/>
          <p:nvPr/>
        </p:nvGrpSpPr>
        <p:grpSpPr>
          <a:xfrm>
            <a:off x="3677018" y="1413378"/>
            <a:ext cx="7670088" cy="3925928"/>
            <a:chOff x="3878120" y="577211"/>
            <a:chExt cx="7670088" cy="392592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E6008F-6F1D-0B4B-A50D-9D36C07D5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44010"/>
            <a:stretch/>
          </p:blipFill>
          <p:spPr>
            <a:xfrm>
              <a:off x="3878712" y="578121"/>
              <a:ext cx="7669496" cy="392501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C82E862-4E0E-2F49-8C60-1443B019D5DC}"/>
                </a:ext>
              </a:extLst>
            </p:cNvPr>
            <p:cNvSpPr/>
            <p:nvPr/>
          </p:nvSpPr>
          <p:spPr>
            <a:xfrm>
              <a:off x="3878120" y="577211"/>
              <a:ext cx="326735" cy="393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A38FF83-6FAE-034F-A067-9E962BEB532B}"/>
              </a:ext>
            </a:extLst>
          </p:cNvPr>
          <p:cNvSpPr txBox="1"/>
          <p:nvPr/>
        </p:nvSpPr>
        <p:spPr>
          <a:xfrm>
            <a:off x="3677018" y="5339306"/>
            <a:ext cx="7485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 – Kaolin (no heparin)</a:t>
            </a:r>
          </a:p>
          <a:p>
            <a:r>
              <a:rPr lang="en-US" sz="2000" dirty="0">
                <a:solidFill>
                  <a:srgbClr val="0070C0"/>
                </a:solidFill>
              </a:rPr>
              <a:t>2 – ADP plus Activator F  (</a:t>
            </a:r>
            <a:r>
              <a:rPr lang="en-US" sz="2000" dirty="0" err="1">
                <a:solidFill>
                  <a:srgbClr val="0070C0"/>
                </a:solidFill>
              </a:rPr>
              <a:t>aFXIIIa</a:t>
            </a:r>
            <a:r>
              <a:rPr lang="en-US" sz="2000" dirty="0">
                <a:solidFill>
                  <a:srgbClr val="0070C0"/>
                </a:solidFill>
              </a:rPr>
              <a:t> and </a:t>
            </a:r>
            <a:r>
              <a:rPr lang="en-US" sz="2000" dirty="0" err="1">
                <a:solidFill>
                  <a:srgbClr val="0070C0"/>
                </a:solidFill>
              </a:rPr>
              <a:t>Reptilase</a:t>
            </a:r>
            <a:r>
              <a:rPr lang="en-US" sz="2000" dirty="0">
                <a:solidFill>
                  <a:srgbClr val="0070C0"/>
                </a:solidFill>
              </a:rPr>
              <a:t>)</a:t>
            </a:r>
          </a:p>
          <a:p>
            <a:r>
              <a:rPr lang="en-US" sz="2000" dirty="0">
                <a:solidFill>
                  <a:srgbClr val="FF0000"/>
                </a:solidFill>
              </a:rPr>
              <a:t>3 - Activator F  (A) = </a:t>
            </a:r>
            <a:r>
              <a:rPr lang="en-US" sz="2000" dirty="0" err="1">
                <a:solidFill>
                  <a:srgbClr val="FF0000"/>
                </a:solidFill>
              </a:rPr>
              <a:t>aFXIIIa</a:t>
            </a:r>
            <a:r>
              <a:rPr lang="en-US" sz="2000" dirty="0">
                <a:solidFill>
                  <a:srgbClr val="FF0000"/>
                </a:solidFill>
              </a:rPr>
              <a:t> and </a:t>
            </a:r>
            <a:r>
              <a:rPr lang="en-US" sz="2000" dirty="0" err="1">
                <a:solidFill>
                  <a:srgbClr val="FF0000"/>
                </a:solidFill>
              </a:rPr>
              <a:t>Reptilase</a:t>
            </a:r>
            <a:r>
              <a:rPr lang="en-US" sz="2000" dirty="0">
                <a:solidFill>
                  <a:srgbClr val="FF0000"/>
                </a:solidFill>
              </a:rPr>
              <a:t> (+ Abciximab in TEG 6s ONLY)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709D71-54ED-5A4A-8BF6-9B54AE8EE33C}"/>
              </a:ext>
            </a:extLst>
          </p:cNvPr>
          <p:cNvSpPr/>
          <p:nvPr/>
        </p:nvSpPr>
        <p:spPr>
          <a:xfrm>
            <a:off x="3320934" y="149088"/>
            <a:ext cx="49281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TEG </a:t>
            </a:r>
            <a:r>
              <a:rPr lang="en-US" sz="4000" dirty="0" err="1"/>
              <a:t>PlateletMapping</a:t>
            </a:r>
            <a:r>
              <a:rPr lang="en-US" sz="4000" dirty="0"/>
              <a:t>® </a:t>
            </a:r>
          </a:p>
        </p:txBody>
      </p:sp>
    </p:spTree>
    <p:extLst>
      <p:ext uri="{BB962C8B-B14F-4D97-AF65-F5344CB8AC3E}">
        <p14:creationId xmlns:p14="http://schemas.microsoft.com/office/powerpoint/2010/main" val="3813221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0B66E-DFA3-4A05-B6E8-74EEA8D39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179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Ticagrelor anti-platelet effect under shear 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6E9BE5-0F33-6D49-8A19-B8407D20F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672" y="1913389"/>
            <a:ext cx="6680486" cy="37381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B0467F-CEB7-6942-8FA6-16EA135A5790}"/>
              </a:ext>
            </a:extLst>
          </p:cNvPr>
          <p:cNvSpPr txBox="1"/>
          <p:nvPr/>
        </p:nvSpPr>
        <p:spPr>
          <a:xfrm>
            <a:off x="5868598" y="1177709"/>
            <a:ext cx="4278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Reversal with fresh 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546CBA-30CF-1F4C-ABC2-F901FC7D6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72" y="1102307"/>
            <a:ext cx="3568700" cy="5168900"/>
          </a:xfrm>
          <a:prstGeom prst="rect">
            <a:avLst/>
          </a:prstGeo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D9FFD5DF-969F-0547-B481-DBAD85652D7A}"/>
              </a:ext>
            </a:extLst>
          </p:cNvPr>
          <p:cNvSpPr/>
          <p:nvPr/>
        </p:nvSpPr>
        <p:spPr>
          <a:xfrm>
            <a:off x="3871536" y="2755900"/>
            <a:ext cx="250072" cy="1447800"/>
          </a:xfrm>
          <a:prstGeom prst="downArrow">
            <a:avLst/>
          </a:prstGeom>
          <a:gradFill>
            <a:gsLst>
              <a:gs pos="0">
                <a:srgbClr val="FF0000"/>
              </a:gs>
              <a:gs pos="100000">
                <a:srgbClr val="FF0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837B8-AF1F-1744-AC44-8FB9C6856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ABB0E-25DD-1042-A0BA-8C05F48C41E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3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A1FE7C3-F329-F24D-82C3-4F9501D2EB0B}"/>
              </a:ext>
            </a:extLst>
          </p:cNvPr>
          <p:cNvSpPr txBox="1"/>
          <p:nvPr/>
        </p:nvSpPr>
        <p:spPr>
          <a:xfrm>
            <a:off x="11806518" y="59973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6898C2-648A-8646-9C6B-DB46A016D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8491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Correction of ticagrelor by platelets is dependent on storage temperature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BF5CBD-F6F3-154D-994A-2BACD5DBD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5118" y="1439120"/>
            <a:ext cx="3357282" cy="46192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0068D2-E3FD-F749-B89C-73A7909D8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439120"/>
            <a:ext cx="3431458" cy="46229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87E566-28D2-CB41-B948-703F748E4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2986" y="1439119"/>
            <a:ext cx="3357282" cy="46192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438028-DBEC-BE4D-BCCD-0BBE3669E6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7023"/>
          <a:stretch/>
        </p:blipFill>
        <p:spPr>
          <a:xfrm>
            <a:off x="2810693" y="5997387"/>
            <a:ext cx="6832600" cy="739963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9FE1CAE-DE33-9D4F-85E7-244F48D06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ABB0E-25DD-1042-A0BA-8C05F48C41E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30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A1FE7C3-F329-F24D-82C3-4F9501D2EB0B}"/>
              </a:ext>
            </a:extLst>
          </p:cNvPr>
          <p:cNvSpPr txBox="1"/>
          <p:nvPr/>
        </p:nvSpPr>
        <p:spPr>
          <a:xfrm>
            <a:off x="11806518" y="59973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6898C2-648A-8646-9C6B-DB46A016D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7324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Correction of DAPT by platelets is dependent on  storage temperature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438028-DBEC-BE4D-BCCD-0BBE3669E6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023"/>
          <a:stretch/>
        </p:blipFill>
        <p:spPr>
          <a:xfrm>
            <a:off x="2810693" y="5997387"/>
            <a:ext cx="6832600" cy="739963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9FE1CAE-DE33-9D4F-85E7-244F48D06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ABB0E-25DD-1042-A0BA-8C05F48C41E7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07994E-E718-CF4E-8B35-97BE7B43D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707" y="1699992"/>
            <a:ext cx="3345832" cy="392146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FF8E12-FAAC-7449-8F6B-CC6682D362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2042" y="1699992"/>
            <a:ext cx="3361251" cy="392146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8892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C295F-7892-1C45-BE91-8CC8BAE70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86175" y="0"/>
            <a:ext cx="10972800" cy="1143000"/>
          </a:xfrm>
        </p:spPr>
        <p:txBody>
          <a:bodyPr/>
          <a:lstStyle/>
          <a:p>
            <a:r>
              <a:rPr lang="en-US" dirty="0"/>
              <a:t>DAPT treated WB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24B91C-8219-1843-AAE4-B2CD1E415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ABB0E-25DD-1042-A0BA-8C05F48C41E7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B2B12E-16CB-BE4A-9E98-F8CE2566B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212375"/>
            <a:ext cx="2140633" cy="21837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6D8503-6413-0E43-8747-0F60FF1EE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144" y="4212375"/>
            <a:ext cx="2140633" cy="216936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626C07-045F-3F41-A3F7-C4052CE19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688" y="4212376"/>
            <a:ext cx="2140633" cy="216936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F74CD9-7B35-2742-9C5B-08B4025308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2232" y="4212376"/>
            <a:ext cx="2140633" cy="216936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32F124-8E4D-E74A-9D35-11519668B5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9776" y="4212376"/>
            <a:ext cx="2140633" cy="216936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7DE823F-E847-3F4E-996A-922B32889660}"/>
              </a:ext>
            </a:extLst>
          </p:cNvPr>
          <p:cNvSpPr txBox="1"/>
          <p:nvPr/>
        </p:nvSpPr>
        <p:spPr>
          <a:xfrm>
            <a:off x="503583" y="947965"/>
            <a:ext cx="58053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Rate of SA coverage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Fold change relative to DAPT alone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n= 3 for all timepoints (exc. Day 7, n=4)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Dosing of DAPT sample with 2 ATD CSP faster rate of PLT adhesion @ day 7 &amp; 10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C6CEBA-5397-D74B-ACF1-08CE386C35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3397" y="136524"/>
            <a:ext cx="4237418" cy="387419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61903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37FF9-9125-1A49-9B98-254C0C15D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Trauma patients don’t only bleed because of the trauma…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19E7F-2E76-394F-9E71-74E8D3C83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491" y="1680267"/>
            <a:ext cx="11333018" cy="45259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Underlying disturbance in coagulation 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Clotting 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Endothelium</a:t>
            </a:r>
          </a:p>
          <a:p>
            <a:pPr lvl="1"/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Platelets – Anti-PLT medication </a:t>
            </a:r>
          </a:p>
          <a:p>
            <a:endParaRPr lang="en-US" dirty="0"/>
          </a:p>
          <a:p>
            <a:r>
              <a:rPr lang="en-US" dirty="0"/>
              <a:t>Therapy </a:t>
            </a:r>
          </a:p>
          <a:p>
            <a:pPr lvl="1"/>
            <a:r>
              <a:rPr lang="en-US" dirty="0"/>
              <a:t>Dilution, Surgery…</a:t>
            </a:r>
          </a:p>
          <a:p>
            <a:pPr lvl="1"/>
            <a:r>
              <a:rPr lang="en-US" dirty="0"/>
              <a:t>Mechanical – </a:t>
            </a:r>
            <a:r>
              <a:rPr lang="en-US" b="1" dirty="0"/>
              <a:t>ECMO / bypass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AA01F-2B6B-FF42-96D5-C825DB70B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ABB0E-25DD-1042-A0BA-8C05F48C41E7}" type="slidenum">
              <a:rPr lang="en-US" smtClean="0"/>
              <a:t>18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9A1117-73A3-7245-B994-B3A863AC8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1" y="1233784"/>
            <a:ext cx="3307657" cy="24807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9A0134-ADC7-9842-A986-5AFA536C9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683" y="3086558"/>
            <a:ext cx="1616107" cy="21884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FBA1A8-828E-3547-B925-EDDB20CE8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6293" y="3362964"/>
            <a:ext cx="3486216" cy="26214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61DFFD-2E48-F64B-A1F3-6FA1BC4717E2}"/>
              </a:ext>
            </a:extLst>
          </p:cNvPr>
          <p:cNvSpPr txBox="1"/>
          <p:nvPr/>
        </p:nvSpPr>
        <p:spPr>
          <a:xfrm>
            <a:off x="6817465" y="6119336"/>
            <a:ext cx="50781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6"/>
              </a:rPr>
              <a:t>http://maryland.ccproject.com/2014/11/25/ecls-gone-wrong-e-ecmo-attacks/</a:t>
            </a:r>
            <a:endParaRPr lang="en-US" sz="1200" dirty="0"/>
          </a:p>
          <a:p>
            <a:r>
              <a:rPr lang="en-US" sz="1200" dirty="0">
                <a:hlinkClick r:id="rId7"/>
              </a:rPr>
              <a:t>https://doi.org/10.1055/s-0037-1606179</a:t>
            </a:r>
            <a:endParaRPr lang="en-US" sz="1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137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3F89D-D5A5-42E5-A94D-FEFABCEB6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721" y="126752"/>
            <a:ext cx="10972800" cy="1143000"/>
          </a:xfrm>
        </p:spPr>
        <p:txBody>
          <a:bodyPr>
            <a:normAutofit/>
          </a:bodyPr>
          <a:lstStyle/>
          <a:p>
            <a:r>
              <a:rPr lang="en-GB" dirty="0"/>
              <a:t>Stored Platelets – The Standard of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C8B16-412C-4838-9088-8CDF9015A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583" y="1220735"/>
            <a:ext cx="11406843" cy="18263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Room Temperature PLT (RTP) transfusion - 22°C ± 2°C + agitation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5E612A-573E-4751-BF6B-C2761DC2067E}"/>
              </a:ext>
            </a:extLst>
          </p:cNvPr>
          <p:cNvSpPr txBox="1"/>
          <p:nvPr/>
        </p:nvSpPr>
        <p:spPr>
          <a:xfrm>
            <a:off x="253732" y="6259960"/>
            <a:ext cx="9588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* Murphy and Gardener.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Effect of storage temperature on maintenance of platelet viability--deleterious effect of refrigerated storage.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NEJM 1969;15;280(20)1094-8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6AC38E-5581-4412-BF17-D153E4A6B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38" y="2197666"/>
            <a:ext cx="5097196" cy="35866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057FEB-8EE4-4F79-95AF-8AFC4E670AAA}"/>
              </a:ext>
            </a:extLst>
          </p:cNvPr>
          <p:cNvSpPr txBox="1"/>
          <p:nvPr/>
        </p:nvSpPr>
        <p:spPr>
          <a:xfrm>
            <a:off x="6062038" y="3861538"/>
            <a:ext cx="56983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/>
              <a:t>Use of RTP only meets the needs of a subset of patients - </a:t>
            </a:r>
          </a:p>
          <a:p>
            <a:pPr algn="ctr"/>
            <a:r>
              <a:rPr lang="en-GB" sz="3000" b="1" i="1" dirty="0"/>
              <a:t>Prophylaxis for thrombocytopenia</a:t>
            </a:r>
          </a:p>
          <a:p>
            <a:endParaRPr lang="en-GB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98B91FB-EFD6-2C45-9C9F-C603F2250DEB}"/>
              </a:ext>
            </a:extLst>
          </p:cNvPr>
          <p:cNvCxnSpPr>
            <a:cxnSpLocks/>
          </p:cNvCxnSpPr>
          <p:nvPr/>
        </p:nvCxnSpPr>
        <p:spPr>
          <a:xfrm>
            <a:off x="4417082" y="2757117"/>
            <a:ext cx="0" cy="19978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DC03571-1DD4-404C-B238-A6228062FDE3}"/>
              </a:ext>
            </a:extLst>
          </p:cNvPr>
          <p:cNvCxnSpPr>
            <a:cxnSpLocks/>
          </p:cNvCxnSpPr>
          <p:nvPr/>
        </p:nvCxnSpPr>
        <p:spPr>
          <a:xfrm>
            <a:off x="2369805" y="2708132"/>
            <a:ext cx="0" cy="19978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883D9D2-7FBB-9D48-812A-57451A57D7F5}"/>
              </a:ext>
            </a:extLst>
          </p:cNvPr>
          <p:cNvSpPr txBox="1"/>
          <p:nvPr/>
        </p:nvSpPr>
        <p:spPr>
          <a:xfrm>
            <a:off x="5345538" y="2103980"/>
            <a:ext cx="1433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Yield and t/2  Maximal at 22°C 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92E7929-9C94-1D4F-843B-1E5D11820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423ABB0E-25DD-1042-A0BA-8C05F48C41E7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1B192A-B578-0743-A7B1-1C1203A7AFD5}"/>
              </a:ext>
            </a:extLst>
          </p:cNvPr>
          <p:cNvSpPr txBox="1"/>
          <p:nvPr/>
        </p:nvSpPr>
        <p:spPr>
          <a:xfrm>
            <a:off x="7172198" y="1922071"/>
            <a:ext cx="34780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5 – 7 days max storage</a:t>
            </a:r>
          </a:p>
          <a:p>
            <a:r>
              <a:rPr lang="en-US" sz="2800" dirty="0"/>
              <a:t>Highest risk of TTI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8EF56F-A2F0-7346-A2E1-B53D9A177139}"/>
              </a:ext>
            </a:extLst>
          </p:cNvPr>
          <p:cNvSpPr txBox="1"/>
          <p:nvPr/>
        </p:nvSpPr>
        <p:spPr>
          <a:xfrm>
            <a:off x="497395" y="1966157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177791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0"/>
    </mc:Choice>
    <mc:Fallback>
      <p:transition spd="slow" advTm="214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9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B609F-F8A7-3649-AD72-4E93E3CBF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9025"/>
            <a:ext cx="10972800" cy="1143000"/>
          </a:xfrm>
        </p:spPr>
        <p:txBody>
          <a:bodyPr/>
          <a:lstStyle/>
          <a:p>
            <a:r>
              <a:rPr lang="en-US" dirty="0"/>
              <a:t>Bleeding in ECMO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150DCC-02FA-D54B-9FC3-BC26EFF58B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54534" y="1372025"/>
            <a:ext cx="9882930" cy="466350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536374-4722-0A47-8350-7CCAC1055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ABB0E-25DD-1042-A0BA-8C05F48C41E7}" type="slidenum">
              <a:rPr lang="en-US" smtClean="0"/>
              <a:t>19</a:t>
            </a:fld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1001DBD-2F15-4046-B2FE-C876C45E8DB3}"/>
              </a:ext>
            </a:extLst>
          </p:cNvPr>
          <p:cNvSpPr/>
          <p:nvPr/>
        </p:nvSpPr>
        <p:spPr>
          <a:xfrm>
            <a:off x="1042486" y="1901957"/>
            <a:ext cx="10107026" cy="92564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3F5BD8-39F2-3647-A760-31B7D0533A0E}"/>
              </a:ext>
            </a:extLst>
          </p:cNvPr>
          <p:cNvSpPr txBox="1"/>
          <p:nvPr/>
        </p:nvSpPr>
        <p:spPr>
          <a:xfrm>
            <a:off x="389163" y="6279196"/>
            <a:ext cx="8042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derived from Extracorporeal Life Support Organization [ELSO] registry -January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313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1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9B5F996-4C84-A94B-9B70-11F3CCEE579F}"/>
              </a:ext>
            </a:extLst>
          </p:cNvPr>
          <p:cNvGrpSpPr/>
          <p:nvPr/>
        </p:nvGrpSpPr>
        <p:grpSpPr>
          <a:xfrm>
            <a:off x="194149" y="117764"/>
            <a:ext cx="7370436" cy="6622471"/>
            <a:chOff x="2399223" y="616988"/>
            <a:chExt cx="6191609" cy="481839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C2244A5-D3BC-443E-B800-A86C88F79B02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9223" y="616988"/>
              <a:ext cx="6191609" cy="481839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F674B2D-D984-4BE9-94E3-312E6848F1E2}"/>
                </a:ext>
              </a:extLst>
            </p:cNvPr>
            <p:cNvSpPr txBox="1"/>
            <p:nvPr/>
          </p:nvSpPr>
          <p:spPr>
            <a:xfrm>
              <a:off x="5147095" y="1334432"/>
              <a:ext cx="1063924" cy="276999"/>
            </a:xfrm>
            <a:prstGeom prst="rect">
              <a:avLst/>
            </a:prstGeom>
            <a:solidFill>
              <a:srgbClr val="FFC000">
                <a:alpha val="89804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WB reservoir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92CDDF9-A3EF-4C48-9EB8-1F3AA6A0620C}"/>
                </a:ext>
              </a:extLst>
            </p:cNvPr>
            <p:cNvSpPr txBox="1"/>
            <p:nvPr/>
          </p:nvSpPr>
          <p:spPr>
            <a:xfrm>
              <a:off x="3062378" y="4845669"/>
              <a:ext cx="1135535" cy="369332"/>
            </a:xfrm>
            <a:prstGeom prst="rect">
              <a:avLst/>
            </a:prstGeom>
            <a:solidFill>
              <a:srgbClr val="FFC000">
                <a:alpha val="76863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Roller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Pump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B9B2D47-B8DA-4A10-8CD0-75EB1F706F02}"/>
                </a:ext>
              </a:extLst>
            </p:cNvPr>
            <p:cNvSpPr txBox="1"/>
            <p:nvPr/>
          </p:nvSpPr>
          <p:spPr>
            <a:xfrm>
              <a:off x="7497973" y="4615613"/>
              <a:ext cx="1006415" cy="276999"/>
            </a:xfrm>
            <a:prstGeom prst="rect">
              <a:avLst/>
            </a:prstGeom>
            <a:solidFill>
              <a:srgbClr val="FFC000">
                <a:alpha val="76863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Water Bath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7B2D5BC-9BA2-48A6-9B0B-67614EACE8DD}"/>
                </a:ext>
              </a:extLst>
            </p:cNvPr>
            <p:cNvSpPr txBox="1"/>
            <p:nvPr/>
          </p:nvSpPr>
          <p:spPr>
            <a:xfrm>
              <a:off x="5495027" y="3120761"/>
              <a:ext cx="1017916" cy="276999"/>
            </a:xfrm>
            <a:prstGeom prst="rect">
              <a:avLst/>
            </a:prstGeom>
            <a:solidFill>
              <a:srgbClr val="FFC000">
                <a:alpha val="9098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Oxygenator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2CD063-264B-4AAE-99C6-0B3D93B6CEEB}"/>
                </a:ext>
              </a:extLst>
            </p:cNvPr>
            <p:cNvSpPr txBox="1"/>
            <p:nvPr/>
          </p:nvSpPr>
          <p:spPr>
            <a:xfrm>
              <a:off x="3738830" y="2109939"/>
              <a:ext cx="1006415" cy="646331"/>
            </a:xfrm>
            <a:prstGeom prst="rect">
              <a:avLst/>
            </a:prstGeom>
            <a:solidFill>
              <a:srgbClr val="FFC000">
                <a:alpha val="76863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GB" sz="12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 and CO</a:t>
              </a:r>
              <a:r>
                <a:rPr lang="en-GB" sz="12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 supply via humidifier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FA68CD-1921-4968-9185-37CCE7CFE835}"/>
                </a:ext>
              </a:extLst>
            </p:cNvPr>
            <p:cNvSpPr txBox="1"/>
            <p:nvPr/>
          </p:nvSpPr>
          <p:spPr>
            <a:xfrm>
              <a:off x="7223185" y="2017607"/>
              <a:ext cx="1006415" cy="830997"/>
            </a:xfrm>
            <a:prstGeom prst="rect">
              <a:avLst/>
            </a:prstGeom>
            <a:solidFill>
              <a:srgbClr val="FFC000">
                <a:alpha val="76863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Pressure, temperature and flow monitoring 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58D895D-C164-4BF4-8438-81C3DC0010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38538" y="2786332"/>
              <a:ext cx="784648" cy="3344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DD6BC5E-7934-41BB-9FD5-2FDB3ED27F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73925" y="2786332"/>
              <a:ext cx="2349260" cy="18508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F83005E-D33F-45A5-8D8A-D26269EB26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51538" y="2807508"/>
              <a:ext cx="1771648" cy="12018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9DB9C01-8C9C-41CA-8F7C-55726689D497}"/>
                </a:ext>
              </a:extLst>
            </p:cNvPr>
            <p:cNvCxnSpPr>
              <a:cxnSpLocks/>
            </p:cNvCxnSpPr>
            <p:nvPr/>
          </p:nvCxnSpPr>
          <p:spPr>
            <a:xfrm>
              <a:off x="4599137" y="2745683"/>
              <a:ext cx="547958" cy="618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E18D0AC-7A75-423F-9209-A31B645BABC7}"/>
                </a:ext>
              </a:extLst>
            </p:cNvPr>
            <p:cNvCxnSpPr>
              <a:cxnSpLocks/>
            </p:cNvCxnSpPr>
            <p:nvPr/>
          </p:nvCxnSpPr>
          <p:spPr>
            <a:xfrm>
              <a:off x="4599137" y="2756270"/>
              <a:ext cx="451177" cy="20893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3F5F692-1138-7D43-8AB4-9DF2B4A4E20B}"/>
              </a:ext>
            </a:extLst>
          </p:cNvPr>
          <p:cNvSpPr txBox="1"/>
          <p:nvPr/>
        </p:nvSpPr>
        <p:spPr>
          <a:xfrm>
            <a:off x="7662750" y="263237"/>
            <a:ext cx="421041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i="1" dirty="0"/>
              <a:t>Ex-vivo</a:t>
            </a:r>
            <a:r>
              <a:rPr lang="en-US" sz="3400" dirty="0"/>
              <a:t> simulated ECBP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067A05-0BE7-8143-8561-18DA172978EF}"/>
              </a:ext>
            </a:extLst>
          </p:cNvPr>
          <p:cNvSpPr txBox="1"/>
          <p:nvPr/>
        </p:nvSpPr>
        <p:spPr>
          <a:xfrm>
            <a:off x="7961407" y="878790"/>
            <a:ext cx="3717544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400 ± 50ml - Whole blood collected into heparin (1U/ml)</a:t>
            </a:r>
          </a:p>
          <a:p>
            <a:endParaRPr lang="en-US" sz="2000" dirty="0"/>
          </a:p>
          <a:p>
            <a:r>
              <a:rPr lang="en-US" sz="2000" dirty="0"/>
              <a:t>Baseline samples – direct</a:t>
            </a:r>
          </a:p>
          <a:p>
            <a:endParaRPr lang="en-US" sz="2000" dirty="0"/>
          </a:p>
          <a:p>
            <a:r>
              <a:rPr lang="en-US" sz="2000" dirty="0"/>
              <a:t>Dry primed circuit</a:t>
            </a:r>
          </a:p>
          <a:p>
            <a:endParaRPr lang="en-US" sz="2000" dirty="0"/>
          </a:p>
          <a:p>
            <a:r>
              <a:rPr lang="en-US" sz="2000" dirty="0"/>
              <a:t>37ºC – via </a:t>
            </a:r>
            <a:r>
              <a:rPr lang="en-US" sz="2000" dirty="0" err="1"/>
              <a:t>waterbath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r>
              <a:rPr lang="en-US" sz="2000" dirty="0"/>
              <a:t>Humidified O</a:t>
            </a:r>
            <a:r>
              <a:rPr lang="en-US" sz="2000" baseline="-25000" dirty="0"/>
              <a:t>2</a:t>
            </a:r>
            <a:r>
              <a:rPr lang="en-US" sz="2000" dirty="0"/>
              <a:t> entrained CO</a:t>
            </a:r>
            <a:r>
              <a:rPr lang="en-US" sz="2000" baseline="-25000" dirty="0"/>
              <a:t>2</a:t>
            </a:r>
            <a:r>
              <a:rPr lang="en-US" sz="2000" dirty="0"/>
              <a:t> – physiological levels</a:t>
            </a:r>
          </a:p>
          <a:p>
            <a:endParaRPr lang="en-US" sz="2000" dirty="0"/>
          </a:p>
          <a:p>
            <a:r>
              <a:rPr lang="en-US" sz="2000" dirty="0"/>
              <a:t>ACT 180-220s - heparin</a:t>
            </a:r>
          </a:p>
          <a:p>
            <a:endParaRPr lang="en-US" sz="2000" dirty="0"/>
          </a:p>
          <a:p>
            <a:r>
              <a:rPr lang="en-US" sz="2000" dirty="0"/>
              <a:t>Dextrose supplementation </a:t>
            </a:r>
          </a:p>
          <a:p>
            <a:endParaRPr lang="en-US" sz="2000" dirty="0"/>
          </a:p>
          <a:p>
            <a:r>
              <a:rPr lang="en-US" sz="2000" dirty="0"/>
              <a:t>Static control - 37ºC</a:t>
            </a:r>
          </a:p>
          <a:p>
            <a:endParaRPr lang="en-US" dirty="0"/>
          </a:p>
          <a:p>
            <a:r>
              <a:rPr lang="en-US" sz="2000" dirty="0"/>
              <a:t>Hourly sampling to 6 hours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55CE5F-D668-5644-AAE7-1DBF100BDF7C}"/>
              </a:ext>
            </a:extLst>
          </p:cNvPr>
          <p:cNvSpPr txBox="1"/>
          <p:nvPr/>
        </p:nvSpPr>
        <p:spPr>
          <a:xfrm>
            <a:off x="156990" y="6396664"/>
            <a:ext cx="3844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collaboration with Dr Andrew Meyer</a:t>
            </a:r>
          </a:p>
        </p:txBody>
      </p:sp>
    </p:spTree>
    <p:extLst>
      <p:ext uri="{BB962C8B-B14F-4D97-AF65-F5344CB8AC3E}">
        <p14:creationId xmlns:p14="http://schemas.microsoft.com/office/powerpoint/2010/main" val="1798040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73F3CD92-0A4A-DA4E-B1C3-D34DB0F0786F}"/>
              </a:ext>
            </a:extLst>
          </p:cNvPr>
          <p:cNvGrpSpPr/>
          <p:nvPr/>
        </p:nvGrpSpPr>
        <p:grpSpPr>
          <a:xfrm>
            <a:off x="5256720" y="785813"/>
            <a:ext cx="504732" cy="1118875"/>
            <a:chOff x="988362" y="1569307"/>
            <a:chExt cx="587222" cy="1430132"/>
          </a:xfrm>
        </p:grpSpPr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CB2C5ED6-866F-9445-81D0-C5F7195CA784}"/>
                </a:ext>
              </a:extLst>
            </p:cNvPr>
            <p:cNvSpPr/>
            <p:nvPr/>
          </p:nvSpPr>
          <p:spPr>
            <a:xfrm>
              <a:off x="988362" y="1569307"/>
              <a:ext cx="587222" cy="880963"/>
            </a:xfrm>
            <a:prstGeom prst="roundRect">
              <a:avLst/>
            </a:prstGeom>
            <a:gradFill flip="none" rotWithShape="1">
              <a:gsLst>
                <a:gs pos="0">
                  <a:srgbClr val="FFC000"/>
                </a:gs>
                <a:gs pos="25000">
                  <a:srgbClr val="FFC000">
                    <a:alpha val="80000"/>
                  </a:srgbClr>
                </a:gs>
                <a:gs pos="100000">
                  <a:srgbClr val="FFFF00"/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4" name="Arc 73">
              <a:extLst>
                <a:ext uri="{FF2B5EF4-FFF2-40B4-BE49-F238E27FC236}">
                  <a16:creationId xmlns:a16="http://schemas.microsoft.com/office/drawing/2014/main" id="{D73E4E84-F880-E944-B3D6-0135CD7F30E3}"/>
                </a:ext>
              </a:extLst>
            </p:cNvPr>
            <p:cNvSpPr/>
            <p:nvPr/>
          </p:nvSpPr>
          <p:spPr>
            <a:xfrm>
              <a:off x="1179444" y="2464904"/>
              <a:ext cx="95835" cy="532282"/>
            </a:xfrm>
            <a:prstGeom prst="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Arc 74">
              <a:extLst>
                <a:ext uri="{FF2B5EF4-FFF2-40B4-BE49-F238E27FC236}">
                  <a16:creationId xmlns:a16="http://schemas.microsoft.com/office/drawing/2014/main" id="{E0411F4F-16A9-CB49-93E0-D6DA39738418}"/>
                </a:ext>
              </a:extLst>
            </p:cNvPr>
            <p:cNvSpPr/>
            <p:nvPr/>
          </p:nvSpPr>
          <p:spPr>
            <a:xfrm rot="10484403">
              <a:off x="1307884" y="1929839"/>
              <a:ext cx="47918" cy="1069600"/>
            </a:xfrm>
            <a:prstGeom prst="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9E2E9F1-835B-264B-8D25-854A295EE045}"/>
              </a:ext>
            </a:extLst>
          </p:cNvPr>
          <p:cNvGrpSpPr/>
          <p:nvPr/>
        </p:nvGrpSpPr>
        <p:grpSpPr>
          <a:xfrm>
            <a:off x="6561233" y="787957"/>
            <a:ext cx="516821" cy="1137784"/>
            <a:chOff x="988362" y="1569307"/>
            <a:chExt cx="587222" cy="1430132"/>
          </a:xfrm>
          <a:gradFill>
            <a:gsLst>
              <a:gs pos="0">
                <a:srgbClr val="00B0F0"/>
              </a:gs>
              <a:gs pos="25000">
                <a:srgbClr val="0070C0"/>
              </a:gs>
              <a:gs pos="100000">
                <a:srgbClr val="FFFF00"/>
              </a:gs>
            </a:gsLst>
            <a:lin ang="16200000" scaled="1"/>
          </a:gradFill>
        </p:grpSpPr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785CDEA6-79D2-2344-ACC9-D23EAFE5C5C6}"/>
                </a:ext>
              </a:extLst>
            </p:cNvPr>
            <p:cNvSpPr/>
            <p:nvPr/>
          </p:nvSpPr>
          <p:spPr>
            <a:xfrm>
              <a:off x="988362" y="1569307"/>
              <a:ext cx="587222" cy="880963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0" name="Arc 69">
              <a:extLst>
                <a:ext uri="{FF2B5EF4-FFF2-40B4-BE49-F238E27FC236}">
                  <a16:creationId xmlns:a16="http://schemas.microsoft.com/office/drawing/2014/main" id="{3E8B8D2E-EE77-5743-BF8D-0EF96BF5F235}"/>
                </a:ext>
              </a:extLst>
            </p:cNvPr>
            <p:cNvSpPr/>
            <p:nvPr/>
          </p:nvSpPr>
          <p:spPr>
            <a:xfrm>
              <a:off x="1179444" y="2464904"/>
              <a:ext cx="95835" cy="532282"/>
            </a:xfrm>
            <a:prstGeom prst="arc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Arc 70">
              <a:extLst>
                <a:ext uri="{FF2B5EF4-FFF2-40B4-BE49-F238E27FC236}">
                  <a16:creationId xmlns:a16="http://schemas.microsoft.com/office/drawing/2014/main" id="{102539FF-FC9B-CA40-9AF0-974DE9CE3D6D}"/>
                </a:ext>
              </a:extLst>
            </p:cNvPr>
            <p:cNvSpPr/>
            <p:nvPr/>
          </p:nvSpPr>
          <p:spPr>
            <a:xfrm rot="10484403">
              <a:off x="1307884" y="1929839"/>
              <a:ext cx="47918" cy="1069600"/>
            </a:xfrm>
            <a:prstGeom prst="arc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6C217E0-1711-E540-BFCF-C8F24EFDA8F3}"/>
              </a:ext>
            </a:extLst>
          </p:cNvPr>
          <p:cNvGrpSpPr/>
          <p:nvPr/>
        </p:nvGrpSpPr>
        <p:grpSpPr>
          <a:xfrm>
            <a:off x="4597127" y="774150"/>
            <a:ext cx="516821" cy="1137784"/>
            <a:chOff x="988362" y="1569307"/>
            <a:chExt cx="587222" cy="1430132"/>
          </a:xfrm>
          <a:gradFill>
            <a:gsLst>
              <a:gs pos="0">
                <a:srgbClr val="00B0F0"/>
              </a:gs>
              <a:gs pos="25000">
                <a:srgbClr val="0070C0"/>
              </a:gs>
              <a:gs pos="100000">
                <a:srgbClr val="FFFF00"/>
              </a:gs>
            </a:gsLst>
            <a:lin ang="16200000" scaled="1"/>
          </a:gradFill>
        </p:grpSpPr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7D7FD97C-AFE8-C045-AFCC-C07A7B4B154D}"/>
                </a:ext>
              </a:extLst>
            </p:cNvPr>
            <p:cNvSpPr/>
            <p:nvPr/>
          </p:nvSpPr>
          <p:spPr>
            <a:xfrm>
              <a:off x="988362" y="1569307"/>
              <a:ext cx="587222" cy="880963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E85B8313-2D1E-8542-B9D7-A1FDC3156D5E}"/>
                </a:ext>
              </a:extLst>
            </p:cNvPr>
            <p:cNvSpPr/>
            <p:nvPr/>
          </p:nvSpPr>
          <p:spPr>
            <a:xfrm>
              <a:off x="1179444" y="2464904"/>
              <a:ext cx="95835" cy="532282"/>
            </a:xfrm>
            <a:prstGeom prst="arc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Arc 62">
              <a:extLst>
                <a:ext uri="{FF2B5EF4-FFF2-40B4-BE49-F238E27FC236}">
                  <a16:creationId xmlns:a16="http://schemas.microsoft.com/office/drawing/2014/main" id="{EA729A44-5C4B-C74F-8A46-115300973F39}"/>
                </a:ext>
              </a:extLst>
            </p:cNvPr>
            <p:cNvSpPr/>
            <p:nvPr/>
          </p:nvSpPr>
          <p:spPr>
            <a:xfrm rot="10484403">
              <a:off x="1307884" y="1929839"/>
              <a:ext cx="47918" cy="1069600"/>
            </a:xfrm>
            <a:prstGeom prst="arc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76CB521-880F-4E4F-ACA4-DFBEBDD673E0}"/>
              </a:ext>
            </a:extLst>
          </p:cNvPr>
          <p:cNvGrpSpPr/>
          <p:nvPr/>
        </p:nvGrpSpPr>
        <p:grpSpPr>
          <a:xfrm>
            <a:off x="3142900" y="362896"/>
            <a:ext cx="8158344" cy="4984327"/>
            <a:chOff x="4987008" y="54778"/>
            <a:chExt cx="6934694" cy="447623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E9FDC39-7E53-6247-BA50-4D437823A93D}"/>
                </a:ext>
              </a:extLst>
            </p:cNvPr>
            <p:cNvSpPr txBox="1"/>
            <p:nvPr/>
          </p:nvSpPr>
          <p:spPr>
            <a:xfrm>
              <a:off x="6662423" y="54778"/>
              <a:ext cx="17377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Stored Platelets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4980CE4-464E-9849-90C2-BB32D8DBF7B7}"/>
                </a:ext>
              </a:extLst>
            </p:cNvPr>
            <p:cNvSpPr txBox="1"/>
            <p:nvPr/>
          </p:nvSpPr>
          <p:spPr>
            <a:xfrm>
              <a:off x="6808151" y="565619"/>
              <a:ext cx="544202" cy="24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RTP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C6A2FD7-B16D-8D4E-AB0B-852BFE058E4C}"/>
                </a:ext>
              </a:extLst>
            </p:cNvPr>
            <p:cNvSpPr txBox="1"/>
            <p:nvPr/>
          </p:nvSpPr>
          <p:spPr>
            <a:xfrm>
              <a:off x="6239308" y="576599"/>
              <a:ext cx="5442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CSP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1630317-1474-2E4A-9E0F-A798B42CEF5F}"/>
                </a:ext>
              </a:extLst>
            </p:cNvPr>
            <p:cNvSpPr txBox="1"/>
            <p:nvPr/>
          </p:nvSpPr>
          <p:spPr>
            <a:xfrm>
              <a:off x="7903106" y="576598"/>
              <a:ext cx="5442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CSP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4DFD235-3BF2-6247-9334-172EE348FD53}"/>
                </a:ext>
              </a:extLst>
            </p:cNvPr>
            <p:cNvSpPr txBox="1"/>
            <p:nvPr/>
          </p:nvSpPr>
          <p:spPr>
            <a:xfrm>
              <a:off x="6135530" y="1420594"/>
              <a:ext cx="1392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&lt; 7 days old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53F060B-19FD-C349-B325-178C4090B193}"/>
                </a:ext>
              </a:extLst>
            </p:cNvPr>
            <p:cNvSpPr txBox="1"/>
            <p:nvPr/>
          </p:nvSpPr>
          <p:spPr>
            <a:xfrm>
              <a:off x="7804686" y="1430914"/>
              <a:ext cx="13892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&gt; 7 days old</a:t>
              </a:r>
            </a:p>
          </p:txBody>
        </p:sp>
        <p:sp>
          <p:nvSpPr>
            <p:cNvPr id="13" name="Chord 12">
              <a:extLst>
                <a:ext uri="{FF2B5EF4-FFF2-40B4-BE49-F238E27FC236}">
                  <a16:creationId xmlns:a16="http://schemas.microsoft.com/office/drawing/2014/main" id="{4E01E101-322C-914A-A37C-717936CC72CC}"/>
                </a:ext>
              </a:extLst>
            </p:cNvPr>
            <p:cNvSpPr/>
            <p:nvPr/>
          </p:nvSpPr>
          <p:spPr>
            <a:xfrm>
              <a:off x="6245666" y="3339720"/>
              <a:ext cx="233236" cy="990600"/>
            </a:xfrm>
            <a:prstGeom prst="chord">
              <a:avLst>
                <a:gd name="adj1" fmla="val 17633886"/>
                <a:gd name="adj2" fmla="val 14833777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" name="Rounded Rectangle 11">
              <a:extLst>
                <a:ext uri="{FF2B5EF4-FFF2-40B4-BE49-F238E27FC236}">
                  <a16:creationId xmlns:a16="http://schemas.microsoft.com/office/drawing/2014/main" id="{82E18EB2-6E89-A24E-BDF5-51CF5062549A}"/>
                </a:ext>
              </a:extLst>
            </p:cNvPr>
            <p:cNvSpPr/>
            <p:nvPr/>
          </p:nvSpPr>
          <p:spPr>
            <a:xfrm>
              <a:off x="6252954" y="3408931"/>
              <a:ext cx="225947" cy="161925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5" name="Chord 14">
              <a:extLst>
                <a:ext uri="{FF2B5EF4-FFF2-40B4-BE49-F238E27FC236}">
                  <a16:creationId xmlns:a16="http://schemas.microsoft.com/office/drawing/2014/main" id="{4935127E-42D5-E749-A286-DA29614E5FD4}"/>
                </a:ext>
              </a:extLst>
            </p:cNvPr>
            <p:cNvSpPr/>
            <p:nvPr/>
          </p:nvSpPr>
          <p:spPr>
            <a:xfrm>
              <a:off x="5955698" y="3339720"/>
              <a:ext cx="233236" cy="990600"/>
            </a:xfrm>
            <a:prstGeom prst="chord">
              <a:avLst>
                <a:gd name="adj1" fmla="val 17633886"/>
                <a:gd name="adj2" fmla="val 14833777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16" name="Rounded Rectangle 11">
              <a:extLst>
                <a:ext uri="{FF2B5EF4-FFF2-40B4-BE49-F238E27FC236}">
                  <a16:creationId xmlns:a16="http://schemas.microsoft.com/office/drawing/2014/main" id="{FB86E208-2F25-8E4A-BA28-51148D96BE3B}"/>
                </a:ext>
              </a:extLst>
            </p:cNvPr>
            <p:cNvSpPr/>
            <p:nvPr/>
          </p:nvSpPr>
          <p:spPr>
            <a:xfrm>
              <a:off x="5963570" y="3385093"/>
              <a:ext cx="225947" cy="161925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37AD214-5BF4-5343-BF22-B8B7B57505D0}"/>
                </a:ext>
              </a:extLst>
            </p:cNvPr>
            <p:cNvSpPr txBox="1"/>
            <p:nvPr/>
          </p:nvSpPr>
          <p:spPr>
            <a:xfrm>
              <a:off x="9868618" y="2089625"/>
              <a:ext cx="2053084" cy="1477328"/>
            </a:xfrm>
            <a:prstGeom prst="rect">
              <a:avLst/>
            </a:prstGeom>
            <a:noFill/>
            <a:ln w="34925">
              <a:solidFill>
                <a:srgbClr val="00B0F0"/>
              </a:solidFill>
              <a:bevel/>
            </a:ln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TEG PLT Mapping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CKH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A + ADP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A + AA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8B9DD59-46C8-9A4E-A91B-516F022FCDA4}"/>
                </a:ext>
              </a:extLst>
            </p:cNvPr>
            <p:cNvSpPr/>
            <p:nvPr/>
          </p:nvSpPr>
          <p:spPr>
            <a:xfrm>
              <a:off x="9868618" y="3884685"/>
              <a:ext cx="1443901" cy="646331"/>
            </a:xfrm>
            <a:prstGeom prst="rect">
              <a:avLst/>
            </a:prstGeom>
            <a:ln w="38100">
              <a:solidFill>
                <a:srgbClr val="00B0F0"/>
              </a:solidFill>
              <a:bevel/>
            </a:ln>
          </p:spPr>
          <p:txBody>
            <a:bodyPr wrap="square">
              <a:spAutoFit/>
            </a:bodyPr>
            <a:lstStyle/>
            <a:p>
              <a:r>
                <a:rPr lang="en-GB" b="1" dirty="0" err="1"/>
                <a:t>BioFlux</a:t>
              </a:r>
              <a:r>
                <a:rPr lang="en-GB" dirty="0"/>
                <a:t>  Arterial shear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9052BE4-5DF4-3340-9621-7E2C98EAC4D4}"/>
                </a:ext>
              </a:extLst>
            </p:cNvPr>
            <p:cNvCxnSpPr>
              <a:cxnSpLocks/>
            </p:cNvCxnSpPr>
            <p:nvPr/>
          </p:nvCxnSpPr>
          <p:spPr>
            <a:xfrm>
              <a:off x="4987008" y="3885617"/>
              <a:ext cx="85724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317C528-DA96-7F4A-B405-19A67CF29484}"/>
                </a:ext>
              </a:extLst>
            </p:cNvPr>
            <p:cNvCxnSpPr>
              <a:cxnSpLocks/>
              <a:endCxn id="23" idx="2"/>
            </p:cNvCxnSpPr>
            <p:nvPr/>
          </p:nvCxnSpPr>
          <p:spPr>
            <a:xfrm>
              <a:off x="6417679" y="1735248"/>
              <a:ext cx="833858" cy="194062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63F356F-5908-6F46-8674-12F16A0665B8}"/>
                </a:ext>
              </a:extLst>
            </p:cNvPr>
            <p:cNvCxnSpPr>
              <a:cxnSpLocks/>
              <a:endCxn id="24" idx="2"/>
            </p:cNvCxnSpPr>
            <p:nvPr/>
          </p:nvCxnSpPr>
          <p:spPr>
            <a:xfrm>
              <a:off x="7138763" y="1787305"/>
              <a:ext cx="346145" cy="189469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C0B2A03-2F16-3A46-8CF9-33E484688B1A}"/>
                </a:ext>
              </a:extLst>
            </p:cNvPr>
            <p:cNvCxnSpPr>
              <a:cxnSpLocks/>
            </p:cNvCxnSpPr>
            <p:nvPr/>
          </p:nvCxnSpPr>
          <p:spPr>
            <a:xfrm>
              <a:off x="6537694" y="3868447"/>
              <a:ext cx="460451" cy="1347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Chord 22">
              <a:extLst>
                <a:ext uri="{FF2B5EF4-FFF2-40B4-BE49-F238E27FC236}">
                  <a16:creationId xmlns:a16="http://schemas.microsoft.com/office/drawing/2014/main" id="{56D74C04-B40F-5F46-BE5E-9FF49D95BB07}"/>
                </a:ext>
              </a:extLst>
            </p:cNvPr>
            <p:cNvSpPr/>
            <p:nvPr/>
          </p:nvSpPr>
          <p:spPr>
            <a:xfrm>
              <a:off x="7172071" y="3549988"/>
              <a:ext cx="157857" cy="557811"/>
            </a:xfrm>
            <a:prstGeom prst="chord">
              <a:avLst>
                <a:gd name="adj1" fmla="val 17633886"/>
                <a:gd name="adj2" fmla="val 14833777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4" name="Chord 23">
              <a:extLst>
                <a:ext uri="{FF2B5EF4-FFF2-40B4-BE49-F238E27FC236}">
                  <a16:creationId xmlns:a16="http://schemas.microsoft.com/office/drawing/2014/main" id="{B8439FE5-BE16-1448-8A90-8CAB6FCA42B6}"/>
                </a:ext>
              </a:extLst>
            </p:cNvPr>
            <p:cNvSpPr/>
            <p:nvPr/>
          </p:nvSpPr>
          <p:spPr>
            <a:xfrm>
              <a:off x="7405442" y="3556115"/>
              <a:ext cx="157857" cy="557811"/>
            </a:xfrm>
            <a:prstGeom prst="chord">
              <a:avLst>
                <a:gd name="adj1" fmla="val 17633886"/>
                <a:gd name="adj2" fmla="val 14833777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5" name="Chord 24">
              <a:extLst>
                <a:ext uri="{FF2B5EF4-FFF2-40B4-BE49-F238E27FC236}">
                  <a16:creationId xmlns:a16="http://schemas.microsoft.com/office/drawing/2014/main" id="{023BB3B4-98E9-1040-A819-5D72C9236800}"/>
                </a:ext>
              </a:extLst>
            </p:cNvPr>
            <p:cNvSpPr/>
            <p:nvPr/>
          </p:nvSpPr>
          <p:spPr>
            <a:xfrm>
              <a:off x="7658902" y="3564116"/>
              <a:ext cx="157857" cy="557811"/>
            </a:xfrm>
            <a:prstGeom prst="chord">
              <a:avLst>
                <a:gd name="adj1" fmla="val 17633886"/>
                <a:gd name="adj2" fmla="val 14833777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6" name="Chord 25">
              <a:extLst>
                <a:ext uri="{FF2B5EF4-FFF2-40B4-BE49-F238E27FC236}">
                  <a16:creationId xmlns:a16="http://schemas.microsoft.com/office/drawing/2014/main" id="{97510CA8-613D-274B-8B19-4B2263F1D5FE}"/>
                </a:ext>
              </a:extLst>
            </p:cNvPr>
            <p:cNvSpPr/>
            <p:nvPr/>
          </p:nvSpPr>
          <p:spPr>
            <a:xfrm>
              <a:off x="7917025" y="3549987"/>
              <a:ext cx="157857" cy="557811"/>
            </a:xfrm>
            <a:prstGeom prst="chord">
              <a:avLst>
                <a:gd name="adj1" fmla="val 17633886"/>
                <a:gd name="adj2" fmla="val 14833777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9B3183F-B67D-A048-94AC-3B3FACEF6C97}"/>
                </a:ext>
              </a:extLst>
            </p:cNvPr>
            <p:cNvCxnSpPr>
              <a:cxnSpLocks/>
              <a:endCxn id="25" idx="2"/>
            </p:cNvCxnSpPr>
            <p:nvPr/>
          </p:nvCxnSpPr>
          <p:spPr>
            <a:xfrm flipH="1">
              <a:off x="7738368" y="1847600"/>
              <a:ext cx="273192" cy="184240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11C2B61-DBFE-2A4D-9BF2-4CAA1F041169}"/>
                </a:ext>
              </a:extLst>
            </p:cNvPr>
            <p:cNvCxnSpPr>
              <a:cxnSpLocks/>
              <a:endCxn id="26" idx="2"/>
            </p:cNvCxnSpPr>
            <p:nvPr/>
          </p:nvCxnSpPr>
          <p:spPr>
            <a:xfrm flipH="1">
              <a:off x="7996491" y="1787305"/>
              <a:ext cx="736154" cy="188857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38EE009-565B-A748-AA66-9DF7746758AF}"/>
                </a:ext>
              </a:extLst>
            </p:cNvPr>
            <p:cNvSpPr txBox="1"/>
            <p:nvPr/>
          </p:nvSpPr>
          <p:spPr>
            <a:xfrm>
              <a:off x="6696094" y="2003009"/>
              <a:ext cx="1737764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2 ATD 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20DC3E5-1841-5443-A717-FF7A1F8111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70434" y="2914126"/>
              <a:ext cx="659939" cy="64510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40C91A9-4E4C-924D-89A4-A2D2FF6622E0}"/>
                </a:ext>
              </a:extLst>
            </p:cNvPr>
            <p:cNvCxnSpPr>
              <a:cxnSpLocks/>
            </p:cNvCxnSpPr>
            <p:nvPr/>
          </p:nvCxnSpPr>
          <p:spPr>
            <a:xfrm>
              <a:off x="8910481" y="3899018"/>
              <a:ext cx="801584" cy="19835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Chord 31">
              <a:extLst>
                <a:ext uri="{FF2B5EF4-FFF2-40B4-BE49-F238E27FC236}">
                  <a16:creationId xmlns:a16="http://schemas.microsoft.com/office/drawing/2014/main" id="{6FBEEB1D-7798-F24E-B89A-88D1BDC9D6B4}"/>
                </a:ext>
              </a:extLst>
            </p:cNvPr>
            <p:cNvSpPr/>
            <p:nvPr/>
          </p:nvSpPr>
          <p:spPr>
            <a:xfrm>
              <a:off x="8267502" y="3561574"/>
              <a:ext cx="157857" cy="557811"/>
            </a:xfrm>
            <a:prstGeom prst="chord">
              <a:avLst>
                <a:gd name="adj1" fmla="val 17633886"/>
                <a:gd name="adj2" fmla="val 14833777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3" name="Chord 32">
              <a:extLst>
                <a:ext uri="{FF2B5EF4-FFF2-40B4-BE49-F238E27FC236}">
                  <a16:creationId xmlns:a16="http://schemas.microsoft.com/office/drawing/2014/main" id="{BE4667B1-7976-4541-AF93-AB09AAE18205}"/>
                </a:ext>
              </a:extLst>
            </p:cNvPr>
            <p:cNvSpPr/>
            <p:nvPr/>
          </p:nvSpPr>
          <p:spPr>
            <a:xfrm>
              <a:off x="8627679" y="3552328"/>
              <a:ext cx="157857" cy="557811"/>
            </a:xfrm>
            <a:prstGeom prst="chord">
              <a:avLst>
                <a:gd name="adj1" fmla="val 17633886"/>
                <a:gd name="adj2" fmla="val 14833777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487C3AF-3502-D845-B971-96C56391A758}"/>
                </a:ext>
              </a:extLst>
            </p:cNvPr>
            <p:cNvSpPr txBox="1"/>
            <p:nvPr/>
          </p:nvSpPr>
          <p:spPr>
            <a:xfrm>
              <a:off x="8255137" y="4150040"/>
              <a:ext cx="3382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T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41A115A-5164-4649-806B-B9F266B0BF23}"/>
                </a:ext>
              </a:extLst>
            </p:cNvPr>
            <p:cNvSpPr txBox="1"/>
            <p:nvPr/>
          </p:nvSpPr>
          <p:spPr>
            <a:xfrm>
              <a:off x="6810717" y="4148657"/>
              <a:ext cx="1612328" cy="331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 + 2 ATD CSP/RTP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4EBC3E0-A310-D34C-95A6-EBD6846E1265}"/>
                </a:ext>
              </a:extLst>
            </p:cNvPr>
            <p:cNvSpPr txBox="1"/>
            <p:nvPr/>
          </p:nvSpPr>
          <p:spPr>
            <a:xfrm>
              <a:off x="8568506" y="4141044"/>
              <a:ext cx="3382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C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BF8783D-F81F-5841-B83D-3F3953109E19}"/>
                </a:ext>
              </a:extLst>
            </p:cNvPr>
            <p:cNvSpPr txBox="1"/>
            <p:nvPr/>
          </p:nvSpPr>
          <p:spPr>
            <a:xfrm>
              <a:off x="5820632" y="3018805"/>
              <a:ext cx="1500288" cy="331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2 &amp; 6 hrs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AEE4243F-15E4-6F43-9F8B-302D1CAC6D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6" r="39685" b="-1"/>
          <a:stretch/>
        </p:blipFill>
        <p:spPr>
          <a:xfrm rot="5400000">
            <a:off x="963795" y="2542004"/>
            <a:ext cx="1899087" cy="3428029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0DEB3DE8-91C0-7C4E-8B9A-3342A853528B}"/>
              </a:ext>
            </a:extLst>
          </p:cNvPr>
          <p:cNvSpPr/>
          <p:nvPr/>
        </p:nvSpPr>
        <p:spPr>
          <a:xfrm>
            <a:off x="1285517" y="3880638"/>
            <a:ext cx="2323098" cy="394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90D3653-15FA-F747-8D8B-A26B3884BD61}"/>
              </a:ext>
            </a:extLst>
          </p:cNvPr>
          <p:cNvSpPr/>
          <p:nvPr/>
        </p:nvSpPr>
        <p:spPr>
          <a:xfrm>
            <a:off x="197129" y="4062037"/>
            <a:ext cx="1919398" cy="212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3814BFE-A4D8-E446-B633-55092FCB9D91}"/>
              </a:ext>
            </a:extLst>
          </p:cNvPr>
          <p:cNvCxnSpPr>
            <a:cxnSpLocks/>
          </p:cNvCxnSpPr>
          <p:nvPr/>
        </p:nvCxnSpPr>
        <p:spPr>
          <a:xfrm flipV="1">
            <a:off x="1913338" y="2545225"/>
            <a:ext cx="0" cy="4387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79C2EA19-E866-8344-A8A2-0E575C8E3254}"/>
              </a:ext>
            </a:extLst>
          </p:cNvPr>
          <p:cNvSpPr txBox="1"/>
          <p:nvPr/>
        </p:nvSpPr>
        <p:spPr>
          <a:xfrm>
            <a:off x="319730" y="1565980"/>
            <a:ext cx="3252855" cy="923330"/>
          </a:xfrm>
          <a:prstGeom prst="rect">
            <a:avLst/>
          </a:prstGeom>
          <a:noFill/>
          <a:ln w="41275" cap="sq">
            <a:solidFill>
              <a:srgbClr val="00B0F0"/>
            </a:solidFill>
            <a:bevel/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Hourly</a:t>
            </a:r>
            <a:endParaRPr lang="en-US" dirty="0"/>
          </a:p>
          <a:p>
            <a:r>
              <a:rPr lang="en-US" dirty="0"/>
              <a:t>Chemistry, </a:t>
            </a:r>
            <a:r>
              <a:rPr lang="en-US" dirty="0" err="1"/>
              <a:t>Haematology</a:t>
            </a:r>
            <a:r>
              <a:rPr lang="en-US" dirty="0"/>
              <a:t>, coagulation, FACS, TEG PM, TGT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34DB3A9-DF95-594D-A8DC-4BE70DE0D450}"/>
              </a:ext>
            </a:extLst>
          </p:cNvPr>
          <p:cNvGrpSpPr/>
          <p:nvPr/>
        </p:nvGrpSpPr>
        <p:grpSpPr>
          <a:xfrm>
            <a:off x="243775" y="3032269"/>
            <a:ext cx="3403377" cy="2637787"/>
            <a:chOff x="2399223" y="616988"/>
            <a:chExt cx="6191609" cy="4818392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317F284-5FC7-6A47-B8B5-E9CE2E0714F0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9223" y="616988"/>
              <a:ext cx="6191609" cy="4818392"/>
            </a:xfrm>
            <a:prstGeom prst="rect">
              <a:avLst/>
            </a:prstGeom>
          </p:spPr>
        </p:pic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9B63A418-0CC1-4547-A123-1034864D3BDD}"/>
                </a:ext>
              </a:extLst>
            </p:cNvPr>
            <p:cNvCxnSpPr>
              <a:cxnSpLocks/>
            </p:cNvCxnSpPr>
            <p:nvPr/>
          </p:nvCxnSpPr>
          <p:spPr>
            <a:xfrm>
              <a:off x="4599137" y="2745683"/>
              <a:ext cx="547958" cy="618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0EA6B085-D803-ED40-A236-57534D67B6B3}"/>
                </a:ext>
              </a:extLst>
            </p:cNvPr>
            <p:cNvCxnSpPr>
              <a:cxnSpLocks/>
            </p:cNvCxnSpPr>
            <p:nvPr/>
          </p:nvCxnSpPr>
          <p:spPr>
            <a:xfrm>
              <a:off x="4599137" y="2756270"/>
              <a:ext cx="451177" cy="20893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7AC7434-6E61-1C49-B8E0-43F0588519F1}"/>
              </a:ext>
            </a:extLst>
          </p:cNvPr>
          <p:cNvGrpSpPr/>
          <p:nvPr/>
        </p:nvGrpSpPr>
        <p:grpSpPr>
          <a:xfrm>
            <a:off x="7218839" y="825512"/>
            <a:ext cx="504732" cy="1118875"/>
            <a:chOff x="988362" y="1569307"/>
            <a:chExt cx="587222" cy="1430132"/>
          </a:xfrm>
        </p:grpSpPr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45E1D541-C723-8D47-9A6C-45723C21463C}"/>
                </a:ext>
              </a:extLst>
            </p:cNvPr>
            <p:cNvSpPr/>
            <p:nvPr/>
          </p:nvSpPr>
          <p:spPr>
            <a:xfrm>
              <a:off x="988362" y="1569307"/>
              <a:ext cx="587222" cy="880963"/>
            </a:xfrm>
            <a:prstGeom prst="roundRect">
              <a:avLst/>
            </a:prstGeom>
            <a:gradFill flip="none" rotWithShape="1">
              <a:gsLst>
                <a:gs pos="0">
                  <a:srgbClr val="FFC000"/>
                </a:gs>
                <a:gs pos="25000">
                  <a:srgbClr val="FFC000">
                    <a:alpha val="80000"/>
                  </a:srgbClr>
                </a:gs>
                <a:gs pos="100000">
                  <a:srgbClr val="FFFF00"/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9" name="Arc 88">
              <a:extLst>
                <a:ext uri="{FF2B5EF4-FFF2-40B4-BE49-F238E27FC236}">
                  <a16:creationId xmlns:a16="http://schemas.microsoft.com/office/drawing/2014/main" id="{E036AFA0-B9FB-174C-80CA-D7FCEC344C36}"/>
                </a:ext>
              </a:extLst>
            </p:cNvPr>
            <p:cNvSpPr/>
            <p:nvPr/>
          </p:nvSpPr>
          <p:spPr>
            <a:xfrm>
              <a:off x="1179444" y="2464904"/>
              <a:ext cx="95835" cy="532282"/>
            </a:xfrm>
            <a:prstGeom prst="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Arc 89">
              <a:extLst>
                <a:ext uri="{FF2B5EF4-FFF2-40B4-BE49-F238E27FC236}">
                  <a16:creationId xmlns:a16="http://schemas.microsoft.com/office/drawing/2014/main" id="{C5FA0A26-3536-A14A-A164-4E054E16BA94}"/>
                </a:ext>
              </a:extLst>
            </p:cNvPr>
            <p:cNvSpPr/>
            <p:nvPr/>
          </p:nvSpPr>
          <p:spPr>
            <a:xfrm rot="10484403">
              <a:off x="1307884" y="1929839"/>
              <a:ext cx="47918" cy="1069600"/>
            </a:xfrm>
            <a:prstGeom prst="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78751727-5A8E-AF49-A720-C8EBDCDE8090}"/>
              </a:ext>
            </a:extLst>
          </p:cNvPr>
          <p:cNvSpPr txBox="1"/>
          <p:nvPr/>
        </p:nvSpPr>
        <p:spPr>
          <a:xfrm>
            <a:off x="7220865" y="939877"/>
            <a:ext cx="6402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RTP</a:t>
            </a:r>
          </a:p>
        </p:txBody>
      </p:sp>
    </p:spTree>
    <p:extLst>
      <p:ext uri="{BB962C8B-B14F-4D97-AF65-F5344CB8AC3E}">
        <p14:creationId xmlns:p14="http://schemas.microsoft.com/office/powerpoint/2010/main" val="2686060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6F326A-398F-1D45-AF6A-4B6873FDB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ABB0E-25DD-1042-A0BA-8C05F48C41E7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2DDA24-A4A0-0946-AAD5-CDBB9ED06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06" y="1673678"/>
            <a:ext cx="4986796" cy="45593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4D009A-178B-3547-A745-17B52B69EA78}"/>
              </a:ext>
            </a:extLst>
          </p:cNvPr>
          <p:cNvSpPr txBox="1"/>
          <p:nvPr/>
        </p:nvSpPr>
        <p:spPr>
          <a:xfrm>
            <a:off x="229751" y="276071"/>
            <a:ext cx="111863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Simulated Transfusion of Cold Stored Platelets</a:t>
            </a:r>
          </a:p>
          <a:p>
            <a:r>
              <a:rPr lang="en-US" sz="2800" dirty="0"/>
              <a:t>Faster adhesion to collagen under arterial shear in simulated ECBP blood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586DDF-89E6-FD43-B445-464DCB376D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6" t="50000" r="51624"/>
          <a:stretch/>
        </p:blipFill>
        <p:spPr>
          <a:xfrm>
            <a:off x="5533441" y="2290272"/>
            <a:ext cx="3118836" cy="362105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A26206-76FE-6A42-BD3E-4450F4A7F6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651" t="50000" r="946"/>
          <a:stretch/>
        </p:blipFill>
        <p:spPr>
          <a:xfrm>
            <a:off x="8802916" y="2290271"/>
            <a:ext cx="2934271" cy="36210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230796-3F75-F542-B7C9-4003A12E9B62}"/>
              </a:ext>
            </a:extLst>
          </p:cNvPr>
          <p:cNvSpPr txBox="1"/>
          <p:nvPr/>
        </p:nvSpPr>
        <p:spPr>
          <a:xfrm>
            <a:off x="6392821" y="1649185"/>
            <a:ext cx="17714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2 hours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53238D-6261-8E4C-BE90-8AE2F241335D}"/>
              </a:ext>
            </a:extLst>
          </p:cNvPr>
          <p:cNvSpPr txBox="1"/>
          <p:nvPr/>
        </p:nvSpPr>
        <p:spPr>
          <a:xfrm>
            <a:off x="9384318" y="1599022"/>
            <a:ext cx="17714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6 hours</a:t>
            </a:r>
          </a:p>
        </p:txBody>
      </p:sp>
    </p:spTree>
    <p:extLst>
      <p:ext uri="{BB962C8B-B14F-4D97-AF65-F5344CB8AC3E}">
        <p14:creationId xmlns:p14="http://schemas.microsoft.com/office/powerpoint/2010/main" val="309010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15112D-F793-824A-AE80-455102A17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21" y="598797"/>
            <a:ext cx="5028278" cy="56604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9C5E1F-0436-874B-B167-FF4948313D95}"/>
              </a:ext>
            </a:extLst>
          </p:cNvPr>
          <p:cNvSpPr txBox="1"/>
          <p:nvPr/>
        </p:nvSpPr>
        <p:spPr>
          <a:xfrm>
            <a:off x="1256236" y="149831"/>
            <a:ext cx="5254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Following </a:t>
            </a:r>
            <a:r>
              <a:rPr lang="en-US" sz="2400" b="1" dirty="0"/>
              <a:t>2</a:t>
            </a:r>
            <a:r>
              <a:rPr lang="en-US" sz="2400" dirty="0"/>
              <a:t> hours simulated ECBP – </a:t>
            </a:r>
            <a:r>
              <a:rPr lang="en-US" sz="2400" b="1" dirty="0"/>
              <a:t>T2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070EF5-2FEC-5A4F-803D-0A9A6A494E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003" t="12772" b="31623"/>
          <a:stretch/>
        </p:blipFill>
        <p:spPr>
          <a:xfrm>
            <a:off x="6096000" y="753222"/>
            <a:ext cx="1480820" cy="17725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7A4C51-0893-414E-B837-F07DCC434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2813" y="1356537"/>
            <a:ext cx="3353541" cy="445364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BC2781C-F889-144A-9AFD-D9A51924B2AB}"/>
              </a:ext>
            </a:extLst>
          </p:cNvPr>
          <p:cNvCxnSpPr/>
          <p:nvPr/>
        </p:nvCxnSpPr>
        <p:spPr>
          <a:xfrm>
            <a:off x="6012072" y="2525751"/>
            <a:ext cx="1750741" cy="468351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D9339147-1E2A-4142-B936-9A2FB475A904}"/>
              </a:ext>
            </a:extLst>
          </p:cNvPr>
          <p:cNvSpPr/>
          <p:nvPr/>
        </p:nvSpPr>
        <p:spPr>
          <a:xfrm>
            <a:off x="3065655" y="498272"/>
            <a:ext cx="3066025" cy="29351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12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9C5E1F-0436-874B-B167-FF4948313D95}"/>
              </a:ext>
            </a:extLst>
          </p:cNvPr>
          <p:cNvSpPr txBox="1"/>
          <p:nvPr/>
        </p:nvSpPr>
        <p:spPr>
          <a:xfrm>
            <a:off x="1256236" y="149831"/>
            <a:ext cx="5254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Following</a:t>
            </a:r>
            <a:r>
              <a:rPr lang="en-US" sz="2400" b="1" dirty="0"/>
              <a:t> 6 </a:t>
            </a:r>
            <a:r>
              <a:rPr lang="en-US" sz="2400" dirty="0"/>
              <a:t>hours simulated ECBP – </a:t>
            </a:r>
            <a:r>
              <a:rPr lang="en-US" sz="2400" b="1" dirty="0"/>
              <a:t>T6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070EF5-2FEC-5A4F-803D-0A9A6A494E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003" t="12772" b="31623"/>
          <a:stretch/>
        </p:blipFill>
        <p:spPr>
          <a:xfrm>
            <a:off x="6002919" y="624228"/>
            <a:ext cx="1450826" cy="173662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BC2781C-F889-144A-9AFD-D9A51924B2AB}"/>
              </a:ext>
            </a:extLst>
          </p:cNvPr>
          <p:cNvCxnSpPr/>
          <p:nvPr/>
        </p:nvCxnSpPr>
        <p:spPr>
          <a:xfrm>
            <a:off x="5918991" y="2525751"/>
            <a:ext cx="1750741" cy="468351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B098481-279F-9647-9E1A-DAFF72A8A7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128"/>
          <a:stretch/>
        </p:blipFill>
        <p:spPr>
          <a:xfrm>
            <a:off x="703907" y="611496"/>
            <a:ext cx="4981674" cy="5660405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B6C6BA-59B6-C141-8C32-9737958E1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9732" y="1264204"/>
            <a:ext cx="3294393" cy="437509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9339147-1E2A-4142-B936-9A2FB475A904}"/>
              </a:ext>
            </a:extLst>
          </p:cNvPr>
          <p:cNvSpPr/>
          <p:nvPr/>
        </p:nvSpPr>
        <p:spPr>
          <a:xfrm>
            <a:off x="3218488" y="576046"/>
            <a:ext cx="2974493" cy="29984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34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9C5E1F-0436-874B-B167-FF4948313D95}"/>
              </a:ext>
            </a:extLst>
          </p:cNvPr>
          <p:cNvSpPr txBox="1"/>
          <p:nvPr/>
        </p:nvSpPr>
        <p:spPr>
          <a:xfrm>
            <a:off x="6689886" y="209914"/>
            <a:ext cx="5254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Following</a:t>
            </a:r>
            <a:r>
              <a:rPr lang="en-US" sz="2400" b="1" dirty="0"/>
              <a:t> 6 </a:t>
            </a:r>
            <a:r>
              <a:rPr lang="en-US" sz="2400" dirty="0"/>
              <a:t>hours simulated ECBP – </a:t>
            </a:r>
            <a:r>
              <a:rPr lang="en-US" sz="2400" b="1" dirty="0"/>
              <a:t>T6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070EF5-2FEC-5A4F-803D-0A9A6A494E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003" t="12772" b="31623"/>
          <a:stretch/>
        </p:blipFill>
        <p:spPr>
          <a:xfrm>
            <a:off x="5741443" y="821642"/>
            <a:ext cx="1628902" cy="19497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B6C6BA-59B6-C141-8C32-9737958E1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700" y="1306703"/>
            <a:ext cx="3623832" cy="48126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561CFE0-EB8F-8A4B-B2EC-008FB65D747F}"/>
              </a:ext>
            </a:extLst>
          </p:cNvPr>
          <p:cNvSpPr/>
          <p:nvPr/>
        </p:nvSpPr>
        <p:spPr>
          <a:xfrm>
            <a:off x="385488" y="209914"/>
            <a:ext cx="345979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/>
              <a:t>TEG </a:t>
            </a:r>
            <a:r>
              <a:rPr lang="en-US" sz="3000" dirty="0" err="1"/>
              <a:t>PlateletMapping</a:t>
            </a:r>
            <a:endParaRPr lang="en-US" sz="3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A35F65-8A2A-364A-89C0-09E18F5AF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314" y="770535"/>
            <a:ext cx="5179963" cy="5877551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9339147-1E2A-4142-B936-9A2FB475A904}"/>
              </a:ext>
            </a:extLst>
          </p:cNvPr>
          <p:cNvSpPr/>
          <p:nvPr/>
        </p:nvSpPr>
        <p:spPr>
          <a:xfrm>
            <a:off x="4003106" y="1058010"/>
            <a:ext cx="1336807" cy="14770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94DA49E-4121-7C43-8B02-CAF5B5834ABB}"/>
              </a:ext>
            </a:extLst>
          </p:cNvPr>
          <p:cNvSpPr/>
          <p:nvPr/>
        </p:nvSpPr>
        <p:spPr>
          <a:xfrm>
            <a:off x="1095502" y="1337644"/>
            <a:ext cx="974370" cy="9980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8EF9241-1A5D-9244-8C71-C688A0CAF317}"/>
              </a:ext>
            </a:extLst>
          </p:cNvPr>
          <p:cNvSpPr/>
          <p:nvPr/>
        </p:nvSpPr>
        <p:spPr>
          <a:xfrm>
            <a:off x="4170058" y="4317643"/>
            <a:ext cx="974370" cy="9980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B9CC04-1B70-B546-8BA5-1DA968A41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9234" y="1306704"/>
            <a:ext cx="3597298" cy="4812602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BC2781C-F889-144A-9AFD-D9A51924B2AB}"/>
              </a:ext>
            </a:extLst>
          </p:cNvPr>
          <p:cNvCxnSpPr>
            <a:cxnSpLocks/>
            <a:stCxn id="13" idx="7"/>
          </p:cNvCxnSpPr>
          <p:nvPr/>
        </p:nvCxnSpPr>
        <p:spPr>
          <a:xfrm flipV="1">
            <a:off x="5001735" y="3278774"/>
            <a:ext cx="2756501" cy="118503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75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6CCB59-F239-834E-BF99-A30203063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679" y="1436219"/>
            <a:ext cx="3560618" cy="51158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04055A-1F83-1645-B820-90E4D92CD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218" y="1436219"/>
            <a:ext cx="3560618" cy="51087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4A91C4A-2953-884B-BB69-635503729918}"/>
              </a:ext>
            </a:extLst>
          </p:cNvPr>
          <p:cNvSpPr txBox="1"/>
          <p:nvPr/>
        </p:nvSpPr>
        <p:spPr>
          <a:xfrm>
            <a:off x="900546" y="105764"/>
            <a:ext cx="10681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 high </a:t>
            </a:r>
            <a:r>
              <a:rPr lang="en-US" sz="3600" dirty="0">
                <a:solidFill>
                  <a:srgbClr val="FF0000"/>
                </a:solidFill>
              </a:rPr>
              <a:t>“Fibrin” (A) TEG </a:t>
            </a:r>
            <a:r>
              <a:rPr lang="en-US" sz="3600" dirty="0"/>
              <a:t>results in no differences  </a:t>
            </a:r>
          </a:p>
          <a:p>
            <a:pPr algn="ctr"/>
            <a:r>
              <a:rPr lang="en-US" sz="3600" dirty="0"/>
              <a:t>TEG PM % Aggregation value</a:t>
            </a:r>
          </a:p>
        </p:txBody>
      </p:sp>
    </p:spTree>
    <p:extLst>
      <p:ext uri="{BB962C8B-B14F-4D97-AF65-F5344CB8AC3E}">
        <p14:creationId xmlns:p14="http://schemas.microsoft.com/office/powerpoint/2010/main" val="15152922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5C027-3A7D-9846-96C8-CDB5F425A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 </a:t>
            </a:r>
            <a:r>
              <a:rPr lang="en-US" dirty="0">
                <a:solidFill>
                  <a:srgbClr val="FF0000"/>
                </a:solidFill>
              </a:rPr>
              <a:t>Fibrin (A) </a:t>
            </a:r>
            <a:r>
              <a:rPr lang="en-US" dirty="0"/>
              <a:t>value is GP </a:t>
            </a:r>
            <a:r>
              <a:rPr lang="en-US" dirty="0" err="1"/>
              <a:t>IIbIIIa</a:t>
            </a:r>
            <a:r>
              <a:rPr lang="en-US" dirty="0"/>
              <a:t> dependent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DBCB7-4F94-6341-BABC-632AE28BF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218" y="1690688"/>
            <a:ext cx="443718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CSP spiked with Tirofiban</a:t>
            </a:r>
          </a:p>
          <a:p>
            <a:pPr marL="0" indent="0">
              <a:buNone/>
            </a:pPr>
            <a:r>
              <a:rPr lang="en-US" dirty="0"/>
              <a:t>Activator F assay</a:t>
            </a:r>
          </a:p>
          <a:p>
            <a:pPr marL="0" indent="0">
              <a:buNone/>
            </a:pPr>
            <a:r>
              <a:rPr lang="en-US" dirty="0"/>
              <a:t>TEG 5000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TEG 6s  lower MA A </a:t>
            </a:r>
            <a:r>
              <a:rPr lang="en-US" b="1" dirty="0"/>
              <a:t>66.8mm</a:t>
            </a:r>
            <a:r>
              <a:rPr lang="en-US" dirty="0"/>
              <a:t> vs </a:t>
            </a:r>
            <a:r>
              <a:rPr lang="en-US" b="1" dirty="0"/>
              <a:t>50.5mm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D0A458-E2FB-0A48-AEF8-DBB23BCA4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946" y="1690688"/>
            <a:ext cx="5557961" cy="421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683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0D890-49D4-4E1A-9833-DDE0EACEE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63" y="0"/>
            <a:ext cx="2442145" cy="1108365"/>
          </a:xfrm>
        </p:spPr>
        <p:txBody>
          <a:bodyPr>
            <a:normAutofit/>
          </a:bodyPr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6D47F-41E5-4406-B9D1-9C1E357DA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763" y="960084"/>
            <a:ext cx="11499648" cy="46745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Simulated transfusion with CSP corrects the thrombocytopathy of simulated ECBP and anti-PLT therapy better than RTP </a:t>
            </a:r>
          </a:p>
          <a:p>
            <a:pPr marL="0" indent="0">
              <a:buNone/>
            </a:pPr>
            <a:r>
              <a:rPr lang="en-GB" dirty="0"/>
              <a:t>Increases the evidence - Potential of CSP 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Future / ongoing plans</a:t>
            </a:r>
          </a:p>
          <a:p>
            <a:r>
              <a:rPr lang="en-GB" dirty="0"/>
              <a:t>Evaluation of patient samples, </a:t>
            </a:r>
            <a:r>
              <a:rPr lang="en-GB" i="1" dirty="0"/>
              <a:t>ex vivo</a:t>
            </a:r>
          </a:p>
          <a:p>
            <a:r>
              <a:rPr lang="en-GB" dirty="0"/>
              <a:t>Evaluation in other conditions (Renal / GI)  </a:t>
            </a:r>
            <a:r>
              <a:rPr lang="en-GB" i="1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3C26B7-ED13-D843-81CD-139343BD3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401" y="3500854"/>
            <a:ext cx="1719188" cy="310495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31078D2-3C83-9F4C-87E3-27BB179F560F}"/>
              </a:ext>
            </a:extLst>
          </p:cNvPr>
          <p:cNvSpPr txBox="1"/>
          <p:nvPr/>
        </p:nvSpPr>
        <p:spPr>
          <a:xfrm>
            <a:off x="701016" y="5702213"/>
            <a:ext cx="78341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i="1" dirty="0"/>
              <a:t>Cold stored platelets: Better for bleeding?</a:t>
            </a:r>
          </a:p>
          <a:p>
            <a:endParaRPr lang="en-US" dirty="0"/>
          </a:p>
        </p:txBody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11CB7126-01D5-4647-9D03-FB083E4DA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ABB0E-25DD-1042-A0BA-8C05F48C41E7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393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79C26-0F88-47C8-BB3C-AD64725EA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018"/>
            <a:ext cx="10972800" cy="1143000"/>
          </a:xfrm>
        </p:spPr>
        <p:txBody>
          <a:bodyPr>
            <a:normAutofit/>
          </a:bodyPr>
          <a:lstStyle/>
          <a:p>
            <a:r>
              <a:rPr lang="en-GB" dirty="0"/>
              <a:t>Storage temperature - Survival versus Function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4F473-C832-4643-94E7-FA3DB528C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264" y="1021247"/>
            <a:ext cx="110891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i="1" dirty="0"/>
              <a:t>In vitro </a:t>
            </a:r>
            <a:r>
              <a:rPr lang="en-GB" dirty="0"/>
              <a:t>function of RTP declines with storage (reversible </a:t>
            </a:r>
            <a:r>
              <a:rPr lang="en-GB" i="1" dirty="0"/>
              <a:t>in vivo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1970s CSP - Reduce BT &amp; Bleeding (aspirin &amp; thrombocytopenia)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3CA03F-919F-3F43-AD39-84B6315B4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487" y="2246500"/>
            <a:ext cx="3893772" cy="34681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AFF6CE-262E-5349-9005-B2916313D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421" y="2242795"/>
            <a:ext cx="4002592" cy="34527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EACFAD-076D-3F43-83AC-8333390F6B1D}"/>
              </a:ext>
            </a:extLst>
          </p:cNvPr>
          <p:cNvSpPr txBox="1"/>
          <p:nvPr/>
        </p:nvSpPr>
        <p:spPr>
          <a:xfrm>
            <a:off x="122462" y="5861980"/>
            <a:ext cx="10602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200" dirty="0"/>
              <a:t>* Becker, G.A et al.(1973) Studies of platelet concentrates stored at 22 C and 4 C. </a:t>
            </a:r>
            <a:r>
              <a:rPr lang="en-US" sz="1200" i="1" dirty="0"/>
              <a:t>Transfusion, </a:t>
            </a:r>
            <a:r>
              <a:rPr lang="en-US" sz="1200" b="1" dirty="0"/>
              <a:t>13, </a:t>
            </a:r>
            <a:r>
              <a:rPr lang="en-US" sz="1200" dirty="0"/>
              <a:t>61-68.</a:t>
            </a:r>
          </a:p>
          <a:p>
            <a:pPr lvl="0">
              <a:defRPr/>
            </a:pPr>
            <a:r>
              <a:rPr lang="en-US" sz="1200" dirty="0"/>
              <a:t>Valeri, C.R. (1974a) Hemostatic effectiveness of liquid-preserved and previously frozen human platelets. </a:t>
            </a:r>
            <a:r>
              <a:rPr lang="en-US" sz="1200" i="1" dirty="0"/>
              <a:t>The New England journal of medicine, </a:t>
            </a:r>
            <a:r>
              <a:rPr lang="en-US" sz="1200" b="1" dirty="0"/>
              <a:t>290, </a:t>
            </a:r>
            <a:r>
              <a:rPr lang="en-US" sz="1200" dirty="0"/>
              <a:t>353-358</a:t>
            </a:r>
          </a:p>
          <a:p>
            <a:r>
              <a:rPr lang="en-GB" sz="1200" dirty="0" err="1"/>
              <a:t>Seghatchian</a:t>
            </a:r>
            <a:r>
              <a:rPr lang="en-GB" sz="1200" dirty="0"/>
              <a:t> J et al. (1997) The Platelet storage lesion  Transfusion Medicine 11 (2) 130-144</a:t>
            </a:r>
          </a:p>
          <a:p>
            <a:r>
              <a:rPr lang="en-US" sz="1200" dirty="0" err="1"/>
              <a:t>Bikker</a:t>
            </a:r>
            <a:r>
              <a:rPr lang="en-US" sz="1200" dirty="0"/>
              <a:t>, A (2016) Functional recovery of stored platelets after transfusion.</a:t>
            </a:r>
            <a:r>
              <a:rPr lang="en-GB" sz="1200" dirty="0"/>
              <a:t> </a:t>
            </a:r>
            <a:r>
              <a:rPr lang="en-US" sz="1200" i="1" dirty="0"/>
              <a:t>Transfusion, </a:t>
            </a:r>
            <a:r>
              <a:rPr lang="en-US" sz="1200" b="1" dirty="0"/>
              <a:t>56, </a:t>
            </a:r>
            <a:r>
              <a:rPr lang="en-US" sz="1200" dirty="0"/>
              <a:t>1030-1037</a:t>
            </a:r>
            <a:endParaRPr lang="en-GB" sz="1200" dirty="0"/>
          </a:p>
          <a:p>
            <a:pPr lvl="0">
              <a:defRPr/>
            </a:pPr>
            <a:endParaRPr lang="en-US" sz="1200" dirty="0"/>
          </a:p>
          <a:p>
            <a:pPr lvl="0">
              <a:defRPr/>
            </a:pPr>
            <a:endParaRPr lang="en-GB" sz="12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B47F493-815E-E243-A9CF-ED5B18DD3558}"/>
              </a:ext>
            </a:extLst>
          </p:cNvPr>
          <p:cNvCxnSpPr/>
          <p:nvPr/>
        </p:nvCxnSpPr>
        <p:spPr>
          <a:xfrm flipV="1">
            <a:off x="5018365" y="3222198"/>
            <a:ext cx="0" cy="997292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02F3CAF-9D00-CE43-8231-B6C880030454}"/>
              </a:ext>
            </a:extLst>
          </p:cNvPr>
          <p:cNvCxnSpPr/>
          <p:nvPr/>
        </p:nvCxnSpPr>
        <p:spPr>
          <a:xfrm flipV="1">
            <a:off x="9286642" y="2892849"/>
            <a:ext cx="0" cy="997292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1137BBA-2002-FE47-82BB-41D09FAB9025}"/>
              </a:ext>
            </a:extLst>
          </p:cNvPr>
          <p:cNvCxnSpPr>
            <a:cxnSpLocks/>
          </p:cNvCxnSpPr>
          <p:nvPr/>
        </p:nvCxnSpPr>
        <p:spPr>
          <a:xfrm flipV="1">
            <a:off x="7106508" y="3491714"/>
            <a:ext cx="0" cy="1412609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A4E1A72-F4E5-D24A-A9A8-FEC79B180F5B}"/>
              </a:ext>
            </a:extLst>
          </p:cNvPr>
          <p:cNvCxnSpPr>
            <a:cxnSpLocks/>
          </p:cNvCxnSpPr>
          <p:nvPr/>
        </p:nvCxnSpPr>
        <p:spPr>
          <a:xfrm flipV="1">
            <a:off x="6857179" y="3977776"/>
            <a:ext cx="0" cy="81741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3E727C7-5758-B246-A044-27546045EF84}"/>
              </a:ext>
            </a:extLst>
          </p:cNvPr>
          <p:cNvSpPr txBox="1"/>
          <p:nvPr/>
        </p:nvSpPr>
        <p:spPr>
          <a:xfrm>
            <a:off x="9948471" y="2787498"/>
            <a:ext cx="18737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700" dirty="0">
                <a:solidFill>
                  <a:srgbClr val="FF0000"/>
                </a:solidFill>
              </a:rPr>
              <a:t>Reduced BT at 2, 4 and 24 hrs post-transfusion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F6744A-1602-FF4D-AB66-5339305F990B}"/>
              </a:ext>
            </a:extLst>
          </p:cNvPr>
          <p:cNvSpPr txBox="1"/>
          <p:nvPr/>
        </p:nvSpPr>
        <p:spPr>
          <a:xfrm>
            <a:off x="70210" y="2843681"/>
            <a:ext cx="187377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rgbClr val="FF0000"/>
                </a:solidFill>
              </a:rPr>
              <a:t>RTP</a:t>
            </a:r>
          </a:p>
          <a:p>
            <a:pPr algn="ctr"/>
            <a:r>
              <a:rPr lang="en-GB" sz="2700" dirty="0">
                <a:solidFill>
                  <a:srgbClr val="FF0000"/>
                </a:solidFill>
              </a:rPr>
              <a:t>"storage lesion”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66BE43D-667B-F540-BD1D-C66A0B71A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ABB0E-25DD-1042-A0BA-8C05F48C41E7}" type="slidenum">
              <a:rPr lang="en-US" smtClean="0"/>
              <a:t>2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5171C8-3B16-A448-AD89-87045FBB55D8}"/>
              </a:ext>
            </a:extLst>
          </p:cNvPr>
          <p:cNvSpPr txBox="1"/>
          <p:nvPr/>
        </p:nvSpPr>
        <p:spPr>
          <a:xfrm>
            <a:off x="1724209" y="2079612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071970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D521B-6414-4B72-84C9-A57B84EE2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D554A-BB9D-4629-A7B6-159EA3CC9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001" y="1259019"/>
            <a:ext cx="10875399" cy="532189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/>
              <a:t>Study Supervisors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USAISR – LTC(P) Andrew p. Cap </a:t>
            </a:r>
            <a:r>
              <a:rPr lang="en-US" dirty="0"/>
              <a:t>Medical Corps, US Army</a:t>
            </a:r>
          </a:p>
          <a:p>
            <a:pPr marL="0" indent="0">
              <a:buNone/>
            </a:pPr>
            <a:r>
              <a:rPr lang="en-GB" dirty="0"/>
              <a:t>	University of Bristol - Prof Andrew Mumford </a:t>
            </a:r>
          </a:p>
          <a:p>
            <a:pPr marL="0" indent="0">
              <a:buNone/>
            </a:pPr>
            <a:r>
              <a:rPr lang="en-GB" b="1" dirty="0"/>
              <a:t>US Army Institute of Surgical Research, Coagulation and blood research team (USA)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Umang Sharma,  Grantham Peltier, Colby McIntosh,</a:t>
            </a:r>
            <a:r>
              <a:rPr lang="en-GB" baseline="30000" dirty="0"/>
              <a:t> </a:t>
            </a:r>
            <a:r>
              <a:rPr lang="en-GB" dirty="0"/>
              <a:t>Kristin </a:t>
            </a:r>
            <a:r>
              <a:rPr lang="en-GB" dirty="0" err="1"/>
              <a:t>Reddoch</a:t>
            </a:r>
            <a:r>
              <a:rPr lang="en-GB" dirty="0"/>
              <a:t>-Cardenas, Dr Andrew Meyer</a:t>
            </a:r>
          </a:p>
          <a:p>
            <a:pPr marL="0" indent="0">
              <a:buNone/>
            </a:pPr>
            <a:r>
              <a:rPr lang="en-GB" b="1" dirty="0"/>
              <a:t>Centre of Defence Pathology &amp; Defence Professors (UK)</a:t>
            </a:r>
          </a:p>
          <a:p>
            <a:pPr marL="0" indent="0">
              <a:buNone/>
            </a:pPr>
            <a:r>
              <a:rPr lang="en-GB" dirty="0"/>
              <a:t>	Prof. Mil. Med – Col David Woods RAMC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err="1"/>
              <a:t>Prof.</a:t>
            </a:r>
            <a:r>
              <a:rPr lang="en-GB" dirty="0"/>
              <a:t> Mil. Anaesthesia – Col Tom Wooley RAMC</a:t>
            </a:r>
          </a:p>
          <a:p>
            <a:pPr marL="0" indent="0">
              <a:buNone/>
            </a:pPr>
            <a:r>
              <a:rPr lang="en-GB" dirty="0"/>
              <a:t>	Col Emma </a:t>
            </a:r>
            <a:r>
              <a:rPr lang="en-GB" dirty="0" err="1"/>
              <a:t>Hutley</a:t>
            </a:r>
            <a:r>
              <a:rPr lang="en-GB" dirty="0"/>
              <a:t> RAMC – DCA Pathology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144FE3-6B9A-E145-BB68-E38A44C22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ABB0E-25DD-1042-A0BA-8C05F48C41E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1246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br>
              <a:rPr lang="en-US" dirty="0"/>
            </a:br>
            <a:endParaRPr lang="en-US" sz="3300" dirty="0"/>
          </a:p>
        </p:txBody>
      </p:sp>
      <p:pic>
        <p:nvPicPr>
          <p:cNvPr id="4" name="Picture 3" descr="USAISR_Round.wm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234" y="5836046"/>
            <a:ext cx="1043097" cy="102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0724" y="6062104"/>
            <a:ext cx="1993774" cy="6306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5825583"/>
            <a:ext cx="860388" cy="10273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863756"/>
            <a:ext cx="767954" cy="9753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875EDF-CB00-0B4B-A224-670AD92A9D9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4197"/>
          <a:stretch/>
        </p:blipFill>
        <p:spPr>
          <a:xfrm>
            <a:off x="1634565" y="630421"/>
            <a:ext cx="8922869" cy="5104025"/>
          </a:xfrm>
          <a:prstGeom prst="rect">
            <a:avLst/>
          </a:prstGeom>
        </p:spPr>
      </p:pic>
      <p:sp>
        <p:nvSpPr>
          <p:cNvPr id="5" name="Diagonal Stripe 4">
            <a:extLst>
              <a:ext uri="{FF2B5EF4-FFF2-40B4-BE49-F238E27FC236}">
                <a16:creationId xmlns:a16="http://schemas.microsoft.com/office/drawing/2014/main" id="{877B4ECB-CC6C-AD48-9482-4283E9AFD789}"/>
              </a:ext>
            </a:extLst>
          </p:cNvPr>
          <p:cNvSpPr/>
          <p:nvPr/>
        </p:nvSpPr>
        <p:spPr>
          <a:xfrm rot="19888746">
            <a:off x="15295" y="118551"/>
            <a:ext cx="4575311" cy="1226939"/>
          </a:xfrm>
          <a:prstGeom prst="diagStripe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Thank-You</a:t>
            </a:r>
          </a:p>
        </p:txBody>
      </p:sp>
    </p:spTree>
    <p:extLst>
      <p:ext uri="{BB962C8B-B14F-4D97-AF65-F5344CB8AC3E}">
        <p14:creationId xmlns:p14="http://schemas.microsoft.com/office/powerpoint/2010/main" val="2513147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79C26-0F88-47C8-BB3C-AD64725EA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700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Cold Stored Platelets – Better for bleeding?</a:t>
            </a:r>
            <a:br>
              <a:rPr lang="en-GB" dirty="0"/>
            </a:br>
            <a:r>
              <a:rPr lang="en-GB" dirty="0"/>
              <a:t>Survival versus Function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4F473-C832-4643-94E7-FA3DB528C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037" y="1670628"/>
            <a:ext cx="6350832" cy="4595261"/>
          </a:xfrm>
        </p:spPr>
        <p:txBody>
          <a:bodyPr>
            <a:normAutofit/>
          </a:bodyPr>
          <a:lstStyle/>
          <a:p>
            <a:r>
              <a:rPr lang="en-GB" dirty="0"/>
              <a:t>Upregulated platelet activation</a:t>
            </a:r>
          </a:p>
          <a:p>
            <a:r>
              <a:rPr lang="en-GB" dirty="0"/>
              <a:t>Improved aggregation responses </a:t>
            </a:r>
          </a:p>
          <a:p>
            <a:r>
              <a:rPr lang="en-GB" dirty="0"/>
              <a:t>Stronger clot formation</a:t>
            </a:r>
          </a:p>
          <a:p>
            <a:r>
              <a:rPr lang="en-GB" dirty="0"/>
              <a:t>Respond to inhibition </a:t>
            </a:r>
          </a:p>
          <a:p>
            <a:r>
              <a:rPr lang="en-GB" dirty="0"/>
              <a:t>Reduced bacterial proliferation </a:t>
            </a:r>
          </a:p>
          <a:p>
            <a:r>
              <a:rPr lang="en-GB" dirty="0"/>
              <a:t>No Safety concerns identified</a:t>
            </a:r>
          </a:p>
          <a:p>
            <a:r>
              <a:rPr lang="en-GB" dirty="0"/>
              <a:t>Logistical benefits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0B5B72-B5F8-D34F-8C4F-8FEFFFE1022E}"/>
              </a:ext>
            </a:extLst>
          </p:cNvPr>
          <p:cNvSpPr txBox="1"/>
          <p:nvPr/>
        </p:nvSpPr>
        <p:spPr>
          <a:xfrm>
            <a:off x="6520869" y="1637288"/>
            <a:ext cx="543560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Reddoch</a:t>
            </a:r>
            <a:r>
              <a:rPr lang="en-US" dirty="0"/>
              <a:t>, K.M  (2014) </a:t>
            </a:r>
            <a:r>
              <a:rPr lang="en-US" i="1" dirty="0"/>
              <a:t>Shock, </a:t>
            </a:r>
            <a:r>
              <a:rPr lang="en-US" b="1" dirty="0"/>
              <a:t>41, </a:t>
            </a:r>
            <a:r>
              <a:rPr lang="en-US" dirty="0"/>
              <a:t>54-61. </a:t>
            </a:r>
          </a:p>
          <a:p>
            <a:r>
              <a:rPr lang="en-US" dirty="0" err="1"/>
              <a:t>Baimukanova</a:t>
            </a:r>
            <a:r>
              <a:rPr lang="en-US" dirty="0"/>
              <a:t>, G (2015) </a:t>
            </a:r>
            <a:r>
              <a:rPr lang="en-US" i="1" dirty="0"/>
              <a:t>Vox </a:t>
            </a:r>
            <a:r>
              <a:rPr lang="en-US" i="1" dirty="0" err="1"/>
              <a:t>Sanguinis</a:t>
            </a:r>
            <a:r>
              <a:rPr lang="en-US" i="1" dirty="0"/>
              <a:t>, </a:t>
            </a:r>
            <a:r>
              <a:rPr lang="en-US" b="1" dirty="0"/>
              <a:t>109, </a:t>
            </a:r>
            <a:r>
              <a:rPr lang="en-US" dirty="0"/>
              <a:t>5</a:t>
            </a:r>
            <a:r>
              <a:rPr lang="en-GB" dirty="0"/>
              <a:t> </a:t>
            </a:r>
          </a:p>
          <a:p>
            <a:r>
              <a:rPr lang="en-US" dirty="0" err="1"/>
              <a:t>Reddoch</a:t>
            </a:r>
            <a:r>
              <a:rPr lang="en-US" dirty="0"/>
              <a:t>, K.M (2016) </a:t>
            </a:r>
            <a:r>
              <a:rPr lang="en-US" i="1" dirty="0"/>
              <a:t>Shock, </a:t>
            </a:r>
            <a:r>
              <a:rPr lang="en-US" b="1" dirty="0"/>
              <a:t>45, </a:t>
            </a:r>
            <a:r>
              <a:rPr lang="en-US" dirty="0"/>
              <a:t>220-227.</a:t>
            </a:r>
          </a:p>
          <a:p>
            <a:r>
              <a:rPr lang="en-US" dirty="0"/>
              <a:t>Wood, B. (2016) </a:t>
            </a:r>
            <a:r>
              <a:rPr lang="en-US" i="1" dirty="0"/>
              <a:t>Transfusion, </a:t>
            </a:r>
            <a:r>
              <a:rPr lang="en-US" b="1" dirty="0"/>
              <a:t>56, </a:t>
            </a:r>
            <a:r>
              <a:rPr lang="en-US" dirty="0"/>
              <a:t>2548-2559.</a:t>
            </a:r>
            <a:endParaRPr lang="en-GB" dirty="0"/>
          </a:p>
          <a:p>
            <a:r>
              <a:rPr lang="en-US" dirty="0"/>
              <a:t>Getz, T.M (2016) </a:t>
            </a:r>
            <a:r>
              <a:rPr lang="en-US" i="1" dirty="0"/>
              <a:t>Transfusion, </a:t>
            </a:r>
            <a:r>
              <a:rPr lang="en-US" b="1" dirty="0"/>
              <a:t>56, </a:t>
            </a:r>
            <a:r>
              <a:rPr lang="en-US" dirty="0"/>
              <a:t>1320-1328.</a:t>
            </a:r>
            <a:endParaRPr lang="en-GB" dirty="0"/>
          </a:p>
          <a:p>
            <a:r>
              <a:rPr lang="en-US" dirty="0"/>
              <a:t>Nair, P.M (2017) </a:t>
            </a:r>
            <a:r>
              <a:rPr lang="en-US" i="1" dirty="0"/>
              <a:t>Arteriosclerosis, Thrombosis, and Vascular Biology, </a:t>
            </a:r>
            <a:r>
              <a:rPr lang="en-US" b="1" dirty="0"/>
              <a:t>37</a:t>
            </a:r>
            <a:endParaRPr lang="en-GB" dirty="0"/>
          </a:p>
          <a:p>
            <a:pPr lvl="0">
              <a:defRPr/>
            </a:pPr>
            <a:r>
              <a:rPr lang="en-US" dirty="0"/>
              <a:t>Nair, P.M (2017) </a:t>
            </a:r>
            <a:r>
              <a:rPr lang="en-US" i="1" dirty="0"/>
              <a:t>British Journal of </a:t>
            </a:r>
            <a:r>
              <a:rPr lang="en-US" i="1" dirty="0" err="1"/>
              <a:t>Haematology</a:t>
            </a:r>
            <a:r>
              <a:rPr lang="en-US" i="1" dirty="0"/>
              <a:t>, </a:t>
            </a:r>
            <a:r>
              <a:rPr lang="en-US" b="1" dirty="0"/>
              <a:t>178, </a:t>
            </a:r>
            <a:r>
              <a:rPr lang="en-US" dirty="0"/>
              <a:t>119-129.</a:t>
            </a:r>
            <a:r>
              <a:rPr lang="en-GB" dirty="0"/>
              <a:t> </a:t>
            </a:r>
          </a:p>
          <a:p>
            <a:pPr lvl="0">
              <a:defRPr/>
            </a:pPr>
            <a:r>
              <a:rPr lang="en-US" dirty="0"/>
              <a:t>Cap, A.P. (2017) </a:t>
            </a:r>
            <a:r>
              <a:rPr lang="en-US" i="1" dirty="0"/>
              <a:t>Blood, </a:t>
            </a:r>
            <a:r>
              <a:rPr lang="en-US" b="1" dirty="0"/>
              <a:t>130</a:t>
            </a:r>
            <a:r>
              <a:rPr lang="en-GB" dirty="0"/>
              <a:t> </a:t>
            </a:r>
          </a:p>
          <a:p>
            <a:r>
              <a:rPr lang="en-US" dirty="0" err="1"/>
              <a:t>Babic</a:t>
            </a:r>
            <a:r>
              <a:rPr lang="en-US" dirty="0"/>
              <a:t>, A.M (2007) </a:t>
            </a:r>
            <a:r>
              <a:rPr lang="en-US" i="1" dirty="0"/>
              <a:t>Transfusion, </a:t>
            </a:r>
            <a:r>
              <a:rPr lang="en-US" b="1" dirty="0"/>
              <a:t>47, </a:t>
            </a:r>
            <a:r>
              <a:rPr lang="en-US" dirty="0"/>
              <a:t>442-451. </a:t>
            </a:r>
          </a:p>
          <a:p>
            <a:r>
              <a:rPr lang="en-US" dirty="0" err="1"/>
              <a:t>NasrEldin</a:t>
            </a:r>
            <a:r>
              <a:rPr lang="en-US" dirty="0"/>
              <a:t>, E. (2017) </a:t>
            </a:r>
            <a:r>
              <a:rPr lang="en-US" i="1" dirty="0"/>
              <a:t>Pediatric Hematology Oncology Journal, </a:t>
            </a:r>
            <a:r>
              <a:rPr lang="en-US" b="1" dirty="0"/>
              <a:t>2, </a:t>
            </a:r>
            <a:r>
              <a:rPr lang="en-US" dirty="0"/>
              <a:t>29-34.</a:t>
            </a:r>
          </a:p>
          <a:p>
            <a:r>
              <a:rPr lang="en-US" dirty="0" err="1"/>
              <a:t>Ketter</a:t>
            </a:r>
            <a:r>
              <a:rPr lang="en-US" dirty="0"/>
              <a:t>, P. (2017) </a:t>
            </a:r>
            <a:r>
              <a:rPr lang="en-GB" dirty="0"/>
              <a:t>Blood 2017 130:2407</a:t>
            </a:r>
          </a:p>
          <a:p>
            <a:r>
              <a:rPr lang="en-US" dirty="0"/>
              <a:t>Stubbs, J.R (2017) </a:t>
            </a:r>
            <a:r>
              <a:rPr lang="en-US" i="1" dirty="0"/>
              <a:t>Transfusion, </a:t>
            </a:r>
            <a:r>
              <a:rPr lang="en-US" b="1" dirty="0"/>
              <a:t>57, </a:t>
            </a:r>
            <a:r>
              <a:rPr lang="en-US" dirty="0"/>
              <a:t>2836-2844.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474D92-9DD2-E648-9D15-058905DE4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ABB0E-25DD-1042-A0BA-8C05F48C41E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51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8CBDEDF-451B-8148-8A90-1C4B56C7B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4669" y="0"/>
            <a:ext cx="1328133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954D64-6FC9-3549-8AE1-F9A98E5F0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0528" y="342082"/>
            <a:ext cx="7399330" cy="1123119"/>
          </a:xfrm>
          <a:solidFill>
            <a:schemeClr val="bg1">
              <a:alpha val="65000"/>
            </a:schemeClr>
          </a:solidFill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CSP – logistical advantages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45BF8A-74B7-3C47-AF7E-F29673C4C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87" y="984007"/>
            <a:ext cx="2840923" cy="5130879"/>
          </a:xfrm>
          <a:prstGeom prst="rect">
            <a:avLst/>
          </a:prstGeom>
          <a:solidFill>
            <a:schemeClr val="bg1">
              <a:alpha val="52000"/>
            </a:schemeClr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F2439-DBDC-C044-ACE6-962A6411D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0528" y="1898551"/>
            <a:ext cx="7399330" cy="4617367"/>
          </a:xfrm>
          <a:solidFill>
            <a:schemeClr val="bg1">
              <a:alpha val="57000"/>
            </a:schemeClr>
          </a:solidFill>
        </p:spPr>
        <p:txBody>
          <a:bodyPr anchor="ctr">
            <a:normAutofit fontScale="92500" lnSpcReduction="20000"/>
          </a:bodyPr>
          <a:lstStyle/>
          <a:p>
            <a:pPr marL="0" indent="0" algn="ctr">
              <a:buNone/>
            </a:pPr>
            <a:endParaRPr lang="en-GB" sz="280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GB" sz="2800" dirty="0">
                <a:solidFill>
                  <a:srgbClr val="000000"/>
                </a:solidFill>
              </a:rPr>
              <a:t>Can store alongside PRBC or WB</a:t>
            </a:r>
          </a:p>
          <a:p>
            <a:pPr marL="0" indent="0" algn="ctr">
              <a:buNone/>
            </a:pPr>
            <a:endParaRPr lang="en-GB" sz="280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GB" sz="2800" b="1" dirty="0">
                <a:solidFill>
                  <a:srgbClr val="000000"/>
                </a:solidFill>
              </a:rPr>
              <a:t>No</a:t>
            </a:r>
            <a:r>
              <a:rPr lang="en-GB" sz="2800" dirty="0">
                <a:solidFill>
                  <a:srgbClr val="000000"/>
                </a:solidFill>
              </a:rPr>
              <a:t> agitator</a:t>
            </a:r>
          </a:p>
          <a:p>
            <a:pPr marL="0" indent="0" algn="ctr">
              <a:buNone/>
            </a:pPr>
            <a:r>
              <a:rPr lang="en-GB" sz="2800" b="1" dirty="0">
                <a:solidFill>
                  <a:srgbClr val="000000"/>
                </a:solidFill>
              </a:rPr>
              <a:t>No</a:t>
            </a:r>
            <a:r>
              <a:rPr lang="en-GB" sz="2800" dirty="0">
                <a:solidFill>
                  <a:srgbClr val="000000"/>
                </a:solidFill>
              </a:rPr>
              <a:t> incubator</a:t>
            </a:r>
          </a:p>
          <a:p>
            <a:pPr marL="0" indent="0" algn="ctr">
              <a:buNone/>
            </a:pPr>
            <a:r>
              <a:rPr lang="en-GB" sz="2800" dirty="0">
                <a:solidFill>
                  <a:srgbClr val="000000"/>
                </a:solidFill>
              </a:rPr>
              <a:t> longer storage duration </a:t>
            </a:r>
            <a:endParaRPr lang="en-GB" sz="2800" b="1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GB" sz="2800" dirty="0">
                <a:solidFill>
                  <a:srgbClr val="000000"/>
                </a:solidFill>
              </a:rPr>
              <a:t>(</a:t>
            </a:r>
            <a:r>
              <a:rPr lang="en-GB" sz="2800" b="1" dirty="0">
                <a:solidFill>
                  <a:srgbClr val="000000"/>
                </a:solidFill>
              </a:rPr>
              <a:t>&gt; 2.5 X </a:t>
            </a:r>
            <a:r>
              <a:rPr lang="en-GB" sz="2800" dirty="0">
                <a:solidFill>
                  <a:srgbClr val="000000"/>
                </a:solidFill>
              </a:rPr>
              <a:t>assuming in theatre at day 3 and 14 day CSP product)</a:t>
            </a:r>
          </a:p>
          <a:p>
            <a:pPr marL="0" indent="0" algn="ctr">
              <a:buNone/>
            </a:pPr>
            <a:endParaRPr lang="en-GB" sz="280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GB" sz="2800" b="1" i="1" dirty="0">
                <a:solidFill>
                  <a:srgbClr val="000000"/>
                </a:solidFill>
              </a:rPr>
              <a:t>Enables PLT transfusion in more remote and constrained settings</a:t>
            </a:r>
          </a:p>
          <a:p>
            <a:pPr marL="0" indent="0">
              <a:buNone/>
            </a:pPr>
            <a:endParaRPr lang="en-GB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GB" sz="2800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C513A6-58B4-1C4A-BCBA-42CF6EF227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13951">
            <a:off x="2591922" y="4944387"/>
            <a:ext cx="1455976" cy="145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77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51F7F-223C-47B3-91F9-3D2C7C92B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5E4FE-7B66-40CC-9E52-2D6DB188B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46138"/>
            <a:ext cx="10972800" cy="4525963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To demonstrate thrombocytopathy due to ECBP and anti-PLT medications in whole blood assays 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To establish if the storage temperature of PLTs affects their ability to correct these thrombocytopathies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C1D70A-A749-4349-A154-E22BD05D1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ABB0E-25DD-1042-A0BA-8C05F48C41E7}" type="slidenum">
              <a:rPr lang="en-US" smtClean="0"/>
              <a:t>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96D053-C83C-014F-B37F-C7C44FD35945}"/>
              </a:ext>
            </a:extLst>
          </p:cNvPr>
          <p:cNvSpPr txBox="1"/>
          <p:nvPr/>
        </p:nvSpPr>
        <p:spPr>
          <a:xfrm>
            <a:off x="1961321" y="4442769"/>
            <a:ext cx="8799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Which patient populations could benefit from CSP?</a:t>
            </a:r>
          </a:p>
        </p:txBody>
      </p:sp>
    </p:spTree>
    <p:extLst>
      <p:ext uri="{BB962C8B-B14F-4D97-AF65-F5344CB8AC3E}">
        <p14:creationId xmlns:p14="http://schemas.microsoft.com/office/powerpoint/2010/main" val="3248340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37FF9-9125-1A49-9B98-254C0C15D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Trauma patients don’t only bleed because of the trauma…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19E7F-2E76-394F-9E71-74E8D3C83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491" y="1680267"/>
            <a:ext cx="11333018" cy="4525963"/>
          </a:xfrm>
        </p:spPr>
        <p:txBody>
          <a:bodyPr/>
          <a:lstStyle/>
          <a:p>
            <a:r>
              <a:rPr lang="en-US" dirty="0"/>
              <a:t>Underlying disturbance in coagulation </a:t>
            </a:r>
          </a:p>
          <a:p>
            <a:pPr lvl="1"/>
            <a:r>
              <a:rPr lang="en-US" dirty="0"/>
              <a:t>Clotting </a:t>
            </a:r>
          </a:p>
          <a:p>
            <a:pPr lvl="1"/>
            <a:r>
              <a:rPr lang="en-US" dirty="0"/>
              <a:t>Endothelium</a:t>
            </a:r>
          </a:p>
          <a:p>
            <a:pPr lvl="1"/>
            <a:r>
              <a:rPr lang="en-US" b="1" dirty="0"/>
              <a:t>Platelets – Anti-PLT medication </a:t>
            </a:r>
          </a:p>
          <a:p>
            <a:endParaRPr lang="en-US" dirty="0"/>
          </a:p>
          <a:p>
            <a:r>
              <a:rPr lang="en-US" dirty="0"/>
              <a:t>Therapy </a:t>
            </a:r>
          </a:p>
          <a:p>
            <a:pPr lvl="1"/>
            <a:r>
              <a:rPr lang="en-US" dirty="0"/>
              <a:t>Dilution, Surgery…</a:t>
            </a:r>
          </a:p>
          <a:p>
            <a:pPr lvl="1"/>
            <a:r>
              <a:rPr lang="en-US" dirty="0"/>
              <a:t>Mechanical – </a:t>
            </a:r>
            <a:r>
              <a:rPr lang="en-US" b="1" dirty="0"/>
              <a:t>ECMO / bypass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AA01F-2B6B-FF42-96D5-C825DB70B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ABB0E-25DD-1042-A0BA-8C05F48C41E7}" type="slidenum">
              <a:rPr lang="en-US" smtClean="0"/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9A1117-73A3-7245-B994-B3A863AC8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1" y="1233784"/>
            <a:ext cx="3307657" cy="24807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9A0134-ADC7-9842-A986-5AFA536C9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530" y="2433016"/>
            <a:ext cx="1470991" cy="19919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FBA1A8-828E-3547-B925-EDDB20CE8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6293" y="3362964"/>
            <a:ext cx="3486216" cy="26214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61DFFD-2E48-F64B-A1F3-6FA1BC4717E2}"/>
              </a:ext>
            </a:extLst>
          </p:cNvPr>
          <p:cNvSpPr txBox="1"/>
          <p:nvPr/>
        </p:nvSpPr>
        <p:spPr>
          <a:xfrm>
            <a:off x="6817465" y="6119336"/>
            <a:ext cx="50781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6"/>
              </a:rPr>
              <a:t>http://maryland.ccproject.com/2014/11/25/ecls-gone-wrong-e-ecmo-attacks/</a:t>
            </a:r>
            <a:endParaRPr lang="en-US" sz="1200" dirty="0"/>
          </a:p>
          <a:p>
            <a:r>
              <a:rPr lang="en-US" sz="1200" dirty="0">
                <a:hlinkClick r:id="rId7"/>
              </a:rPr>
              <a:t>https://doi.org/10.1055/s-0037-1606179</a:t>
            </a:r>
            <a:endParaRPr lang="en-US" sz="1200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CBE0C5-B462-7942-ADBE-F1C58870DA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1534" y="4142918"/>
            <a:ext cx="3363270" cy="171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20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43AC26-4DE4-F540-BB9D-52EBC084E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ABB0E-25DD-1042-A0BA-8C05F48C41E7}" type="slidenum">
              <a:rPr lang="en-US" smtClean="0"/>
              <a:t>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11B23B-E5BE-1E42-8F1A-A9752822F85E}"/>
              </a:ext>
            </a:extLst>
          </p:cNvPr>
          <p:cNvSpPr txBox="1">
            <a:spLocks/>
          </p:cNvSpPr>
          <p:nvPr/>
        </p:nvSpPr>
        <p:spPr>
          <a:xfrm>
            <a:off x="441168" y="6692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Anti-PLT Medication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EDD4103-765A-AE44-95C2-CC1E1263FF0B}"/>
              </a:ext>
            </a:extLst>
          </p:cNvPr>
          <p:cNvSpPr txBox="1">
            <a:spLocks/>
          </p:cNvSpPr>
          <p:nvPr/>
        </p:nvSpPr>
        <p:spPr>
          <a:xfrm>
            <a:off x="548521" y="1197459"/>
            <a:ext cx="6766163" cy="2206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dirty="0"/>
              <a:t>Multiple targets for anti-PLT medication</a:t>
            </a:r>
          </a:p>
          <a:p>
            <a:pPr marL="0" indent="0">
              <a:buFont typeface="Arial"/>
              <a:buNone/>
            </a:pPr>
            <a:r>
              <a:rPr lang="en-GB" dirty="0"/>
              <a:t>Rising complexity and combinations</a:t>
            </a:r>
          </a:p>
          <a:p>
            <a:pPr marL="0" indent="0">
              <a:buFont typeface="Arial"/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FC9704-ADD8-774A-A298-C1F4AF78C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221" y="2421725"/>
            <a:ext cx="5603673" cy="36484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F61BB0E-FADD-4541-BBA1-28402A9D79F7}"/>
              </a:ext>
            </a:extLst>
          </p:cNvPr>
          <p:cNvSpPr/>
          <p:nvPr/>
        </p:nvSpPr>
        <p:spPr>
          <a:xfrm>
            <a:off x="534720" y="4270886"/>
            <a:ext cx="5597173" cy="3933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18DB39-E9CC-4A45-92AF-14F335C81204}"/>
              </a:ext>
            </a:extLst>
          </p:cNvPr>
          <p:cNvSpPr txBox="1"/>
          <p:nvPr/>
        </p:nvSpPr>
        <p:spPr>
          <a:xfrm>
            <a:off x="204904" y="6103473"/>
            <a:ext cx="91055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Udell</a:t>
            </a:r>
            <a:r>
              <a:rPr lang="en-GB" sz="1400" dirty="0"/>
              <a:t> JA et al.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Long-term dual antiplatelet therapy for secondary prevention of cardiovascular events in the subgroup of patients with previous myocardial infarction: a collaborative meta-analysis of randomized trials. </a:t>
            </a:r>
            <a:r>
              <a:rPr lang="en-GB" sz="1400" i="1" dirty="0"/>
              <a:t>European Heart Journal</a:t>
            </a:r>
            <a:r>
              <a:rPr lang="en-GB" sz="1400" dirty="0"/>
              <a:t> 2016 37 (4) 390–399</a:t>
            </a:r>
          </a:p>
          <a:p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238FE7-D574-EC43-8637-BAF147A28F57}"/>
              </a:ext>
            </a:extLst>
          </p:cNvPr>
          <p:cNvGrpSpPr/>
          <p:nvPr/>
        </p:nvGrpSpPr>
        <p:grpSpPr>
          <a:xfrm>
            <a:off x="6240081" y="901433"/>
            <a:ext cx="6278933" cy="5520299"/>
            <a:chOff x="2676151" y="1351550"/>
            <a:chExt cx="5994140" cy="466592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849B448-561F-6246-A6D2-BBBEF8ED974E}"/>
                </a:ext>
              </a:extLst>
            </p:cNvPr>
            <p:cNvSpPr/>
            <p:nvPr/>
          </p:nvSpPr>
          <p:spPr>
            <a:xfrm>
              <a:off x="3726827" y="2423216"/>
              <a:ext cx="3578225" cy="2190750"/>
            </a:xfrm>
            <a:prstGeom prst="ellipse">
              <a:avLst/>
            </a:prstGeom>
            <a:gradFill flip="none" rotWithShape="1">
              <a:gsLst>
                <a:gs pos="0">
                  <a:srgbClr val="E2BB2A">
                    <a:tint val="66000"/>
                    <a:satMod val="160000"/>
                  </a:srgbClr>
                </a:gs>
                <a:gs pos="50000">
                  <a:srgbClr val="E2BB2A">
                    <a:tint val="44500"/>
                    <a:satMod val="160000"/>
                  </a:srgbClr>
                </a:gs>
                <a:gs pos="100000">
                  <a:srgbClr val="E2BB2A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 w="57150" cap="flat" cmpd="sng" algn="ctr">
              <a:solidFill>
                <a:schemeClr val="accent6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350" kern="0" dirty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pic>
          <p:nvPicPr>
            <p:cNvPr id="12" name="Picture 17">
              <a:extLst>
                <a:ext uri="{FF2B5EF4-FFF2-40B4-BE49-F238E27FC236}">
                  <a16:creationId xmlns:a16="http://schemas.microsoft.com/office/drawing/2014/main" id="{E38366B3-DE0C-FD44-8A10-1E9984AEA5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4711">
              <a:off x="5324646" y="2237689"/>
              <a:ext cx="382588" cy="290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AA91070-22FE-9847-9ADD-BED0F84AF762}"/>
                </a:ext>
              </a:extLst>
            </p:cNvPr>
            <p:cNvSpPr txBox="1"/>
            <p:nvPr/>
          </p:nvSpPr>
          <p:spPr>
            <a:xfrm>
              <a:off x="5226223" y="2446446"/>
              <a:ext cx="700087" cy="3222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P2Y</a:t>
              </a:r>
              <a:r>
                <a:rPr lang="en-GB" sz="1500" b="1" baseline="-250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12</a:t>
              </a:r>
            </a:p>
          </p:txBody>
        </p:sp>
        <p:pic>
          <p:nvPicPr>
            <p:cNvPr id="14" name="Picture 35">
              <a:extLst>
                <a:ext uri="{FF2B5EF4-FFF2-40B4-BE49-F238E27FC236}">
                  <a16:creationId xmlns:a16="http://schemas.microsoft.com/office/drawing/2014/main" id="{FEEF7DE8-1A2D-BD44-AC45-C6C4C9B7A76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11648">
              <a:off x="6389860" y="2482958"/>
              <a:ext cx="382588" cy="290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AF55907-14B3-194D-A3EC-7CA160D22D1D}"/>
                </a:ext>
              </a:extLst>
            </p:cNvPr>
            <p:cNvSpPr txBox="1"/>
            <p:nvPr/>
          </p:nvSpPr>
          <p:spPr>
            <a:xfrm>
              <a:off x="6102523" y="2730608"/>
              <a:ext cx="700087" cy="3238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PAR-1</a:t>
              </a:r>
              <a:endParaRPr lang="en-GB" sz="1500" b="1" baseline="-2500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pic>
          <p:nvPicPr>
            <p:cNvPr id="16" name="Picture 39">
              <a:extLst>
                <a:ext uri="{FF2B5EF4-FFF2-40B4-BE49-F238E27FC236}">
                  <a16:creationId xmlns:a16="http://schemas.microsoft.com/office/drawing/2014/main" id="{E58EBD69-F34E-3848-927C-0DA37BBB555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47004">
              <a:off x="4029248" y="2555983"/>
              <a:ext cx="3825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6EE9817-9887-7E46-B349-F68597751849}"/>
                </a:ext>
              </a:extLst>
            </p:cNvPr>
            <p:cNvSpPr txBox="1"/>
            <p:nvPr/>
          </p:nvSpPr>
          <p:spPr>
            <a:xfrm>
              <a:off x="4183235" y="2706796"/>
              <a:ext cx="539750" cy="3238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TPα</a:t>
              </a:r>
              <a:endParaRPr lang="en-GB" sz="1500" b="1" baseline="-2500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pic>
          <p:nvPicPr>
            <p:cNvPr id="18" name="Picture 46">
              <a:extLst>
                <a:ext uri="{FF2B5EF4-FFF2-40B4-BE49-F238E27FC236}">
                  <a16:creationId xmlns:a16="http://schemas.microsoft.com/office/drawing/2014/main" id="{A27C22A9-84CA-1F4C-8C89-74C90AB1D1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4973" y="4497496"/>
              <a:ext cx="222250" cy="287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48">
              <a:extLst>
                <a:ext uri="{FF2B5EF4-FFF2-40B4-BE49-F238E27FC236}">
                  <a16:creationId xmlns:a16="http://schemas.microsoft.com/office/drawing/2014/main" id="{9F95ED53-88F5-3C44-91E0-05285759BF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9223" y="4211746"/>
              <a:ext cx="8159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l-GR" altLang="en-US" sz="1400" b="1">
                  <a:solidFill>
                    <a:srgbClr val="000000"/>
                  </a:solidFill>
                  <a:latin typeface="Arial" panose="020B0604020202020204" pitchFamily="34" charset="0"/>
                </a:rPr>
                <a:t>α</a:t>
              </a:r>
              <a:r>
                <a:rPr lang="en-GB" altLang="en-US" sz="1400" b="1">
                  <a:solidFill>
                    <a:srgbClr val="000000"/>
                  </a:solidFill>
                  <a:latin typeface="Arial" panose="020B0604020202020204" pitchFamily="34" charset="0"/>
                </a:rPr>
                <a:t>IIbß</a:t>
              </a:r>
              <a:r>
                <a:rPr lang="el-GR" altLang="en-US" sz="1400" b="1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  <a:endParaRPr lang="en-GB" altLang="en-US" sz="1400" b="1" baseline="-25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3193AC1-B49E-E641-93AB-50A13A097293}"/>
                </a:ext>
              </a:extLst>
            </p:cNvPr>
            <p:cNvSpPr txBox="1"/>
            <p:nvPr/>
          </p:nvSpPr>
          <p:spPr>
            <a:xfrm>
              <a:off x="4648373" y="3024296"/>
              <a:ext cx="700087" cy="3238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COX-1</a:t>
              </a:r>
              <a:endParaRPr lang="en-GB" sz="1500" b="1" baseline="-2500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B337BF3-BB3D-C546-AFE9-02E9A37B222C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flipH="1" flipV="1">
              <a:off x="4421360" y="3181458"/>
              <a:ext cx="227013" cy="4763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04E2699-6CF5-2447-8C58-DC6225C4B06F}"/>
                </a:ext>
              </a:extLst>
            </p:cNvPr>
            <p:cNvSpPr txBox="1"/>
            <p:nvPr/>
          </p:nvSpPr>
          <p:spPr>
            <a:xfrm>
              <a:off x="3960985" y="3029058"/>
              <a:ext cx="646113" cy="3238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TxA</a:t>
              </a:r>
              <a:r>
                <a:rPr lang="en-GB" sz="1500" baseline="-250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2</a:t>
              </a:r>
            </a:p>
          </p:txBody>
        </p:sp>
        <p:cxnSp>
          <p:nvCxnSpPr>
            <p:cNvPr id="23" name="Curved Connector 11">
              <a:extLst>
                <a:ext uri="{FF2B5EF4-FFF2-40B4-BE49-F238E27FC236}">
                  <a16:creationId xmlns:a16="http://schemas.microsoft.com/office/drawing/2014/main" id="{E70C0061-8ABC-9848-B01A-9700D6647E1F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3999085" y="2587733"/>
              <a:ext cx="53975" cy="585788"/>
            </a:xfrm>
            <a:prstGeom prst="curvedConnector4">
              <a:avLst>
                <a:gd name="adj1" fmla="val -405626"/>
                <a:gd name="adj2" fmla="val 112117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45819FC1-CE83-6749-AB1F-164AAC83E6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62885" y="2222608"/>
              <a:ext cx="960438" cy="30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GB" altLang="en-US" sz="1400" dirty="0"/>
                <a:t>Thrombin</a:t>
              </a:r>
            </a:p>
          </p:txBody>
        </p:sp>
        <p:sp>
          <p:nvSpPr>
            <p:cNvPr id="25" name="TextBox 6">
              <a:extLst>
                <a:ext uri="{FF2B5EF4-FFF2-40B4-BE49-F238E27FC236}">
                  <a16:creationId xmlns:a16="http://schemas.microsoft.com/office/drawing/2014/main" id="{28ECFA21-15D3-0542-9D7B-4F5C008CB8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1000" y="1967021"/>
              <a:ext cx="11096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GB" altLang="en-US" sz="1400" dirty="0"/>
                <a:t>ADP/ATP</a:t>
              </a:r>
            </a:p>
          </p:txBody>
        </p:sp>
        <p:sp>
          <p:nvSpPr>
            <p:cNvPr id="26" name="TextBox 7">
              <a:extLst>
                <a:ext uri="{FF2B5EF4-FFF2-40B4-BE49-F238E27FC236}">
                  <a16:creationId xmlns:a16="http://schemas.microsoft.com/office/drawing/2014/main" id="{D2C68C38-664A-984E-AF7D-9D3F36A85B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5710" y="4775308"/>
              <a:ext cx="1119188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1400"/>
                <a:t>Fibrinogen</a:t>
              </a:r>
            </a:p>
          </p:txBody>
        </p:sp>
        <p:pic>
          <p:nvPicPr>
            <p:cNvPr id="27" name="Picture 8">
              <a:extLst>
                <a:ext uri="{FF2B5EF4-FFF2-40B4-BE49-F238E27FC236}">
                  <a16:creationId xmlns:a16="http://schemas.microsoft.com/office/drawing/2014/main" id="{D0929E9F-04DC-3C48-B782-57FAC62FBF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481071">
              <a:off x="7242238" y="3325674"/>
              <a:ext cx="19685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1C729A7-CA15-0D4E-8E32-5EEEE0364176}"/>
                </a:ext>
              </a:extLst>
            </p:cNvPr>
            <p:cNvSpPr txBox="1"/>
            <p:nvPr/>
          </p:nvSpPr>
          <p:spPr>
            <a:xfrm>
              <a:off x="6182795" y="3299903"/>
              <a:ext cx="962025" cy="3238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500" b="1" dirty="0" err="1">
                  <a:latin typeface="+mn-lt"/>
                </a:rPr>
                <a:t>GPIb</a:t>
              </a:r>
              <a:r>
                <a:rPr lang="en-GB" sz="1500" b="1" dirty="0">
                  <a:latin typeface="+mn-lt"/>
                </a:rPr>
                <a:t>-IX-V</a:t>
              </a:r>
            </a:p>
          </p:txBody>
        </p:sp>
        <p:sp>
          <p:nvSpPr>
            <p:cNvPr id="29" name="TextBox 92">
              <a:extLst>
                <a:ext uri="{FF2B5EF4-FFF2-40B4-BE49-F238E27FC236}">
                  <a16:creationId xmlns:a16="http://schemas.microsoft.com/office/drawing/2014/main" id="{B505A67A-BFF1-0F40-B599-BE1824EBDD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28913" y="3364603"/>
              <a:ext cx="111918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1400" dirty="0" err="1"/>
                <a:t>vWF</a:t>
              </a:r>
              <a:endParaRPr lang="en-GB" altLang="en-US" sz="1400" dirty="0"/>
            </a:p>
          </p:txBody>
        </p:sp>
        <p:pic>
          <p:nvPicPr>
            <p:cNvPr id="30" name="Picture 12">
              <a:extLst>
                <a:ext uri="{FF2B5EF4-FFF2-40B4-BE49-F238E27FC236}">
                  <a16:creationId xmlns:a16="http://schemas.microsoft.com/office/drawing/2014/main" id="{70F1A58A-F812-D94C-8D68-C5E49C0A0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6938">
              <a:off x="4057823" y="4095858"/>
              <a:ext cx="73025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01">
              <a:extLst>
                <a:ext uri="{FF2B5EF4-FFF2-40B4-BE49-F238E27FC236}">
                  <a16:creationId xmlns:a16="http://schemas.microsoft.com/office/drawing/2014/main" id="{32BE40BB-DE85-B846-A9E8-48087A93F2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3477">
              <a:off x="4140373" y="4151421"/>
              <a:ext cx="73025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EF17665-0FEE-A548-9440-4D394D527305}"/>
                </a:ext>
              </a:extLst>
            </p:cNvPr>
            <p:cNvSpPr txBox="1"/>
            <p:nvPr/>
          </p:nvSpPr>
          <p:spPr>
            <a:xfrm>
              <a:off x="4056235" y="3849796"/>
              <a:ext cx="571500" cy="3222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500" b="1" dirty="0">
                  <a:latin typeface="+mn-lt"/>
                </a:rPr>
                <a:t>GPVI</a:t>
              </a:r>
            </a:p>
          </p:txBody>
        </p:sp>
        <p:sp>
          <p:nvSpPr>
            <p:cNvPr id="33" name="TextBox 103">
              <a:extLst>
                <a:ext uri="{FF2B5EF4-FFF2-40B4-BE49-F238E27FC236}">
                  <a16:creationId xmlns:a16="http://schemas.microsoft.com/office/drawing/2014/main" id="{BEB44A52-B023-F845-B48C-837C1723C1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9810" y="4441933"/>
              <a:ext cx="1119188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1400" dirty="0"/>
                <a:t>Collagen</a:t>
              </a:r>
            </a:p>
          </p:txBody>
        </p:sp>
        <p:sp>
          <p:nvSpPr>
            <p:cNvPr id="34" name="TextBox 103">
              <a:extLst>
                <a:ext uri="{FF2B5EF4-FFF2-40B4-BE49-F238E27FC236}">
                  <a16:creationId xmlns:a16="http://schemas.microsoft.com/office/drawing/2014/main" id="{241D2520-5356-0140-B0E5-AB250B40BD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4885" y="4672213"/>
              <a:ext cx="1119188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1400" dirty="0"/>
                <a:t>Fibrin</a:t>
              </a:r>
            </a:p>
          </p:txBody>
        </p:sp>
        <p:sp>
          <p:nvSpPr>
            <p:cNvPr id="35" name="TextBox 92">
              <a:extLst>
                <a:ext uri="{FF2B5EF4-FFF2-40B4-BE49-F238E27FC236}">
                  <a16:creationId xmlns:a16="http://schemas.microsoft.com/office/drawing/2014/main" id="{E28E7186-413D-5D46-B5A2-9C1702D004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6348" y="4973746"/>
              <a:ext cx="111918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1400"/>
                <a:t>vWF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7CC713F-D968-8D4C-AC98-E0A4C2935FC2}"/>
                </a:ext>
              </a:extLst>
            </p:cNvPr>
            <p:cNvSpPr txBox="1"/>
            <p:nvPr/>
          </p:nvSpPr>
          <p:spPr>
            <a:xfrm>
              <a:off x="3827285" y="1351550"/>
              <a:ext cx="3305082" cy="546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Ticagrelor</a:t>
              </a:r>
              <a:r>
                <a:rPr lang="en-GB" dirty="0">
                  <a:solidFill>
                    <a:srgbClr val="FF0000"/>
                  </a:solidFill>
                </a:rPr>
                <a:t>, clopidogrel prasugrel Ticlopidine </a:t>
              </a:r>
              <a:r>
                <a:rPr lang="en-GB" dirty="0" err="1">
                  <a:solidFill>
                    <a:srgbClr val="FF0000"/>
                  </a:solidFill>
                </a:rPr>
                <a:t>Cangrelor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210E681-E3BC-D14A-8454-5B5168B4F5AB}"/>
                </a:ext>
              </a:extLst>
            </p:cNvPr>
            <p:cNvSpPr txBox="1"/>
            <p:nvPr/>
          </p:nvSpPr>
          <p:spPr>
            <a:xfrm>
              <a:off x="4965649" y="5094148"/>
              <a:ext cx="21315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Abciximab</a:t>
              </a:r>
            </a:p>
            <a:p>
              <a:r>
                <a:rPr lang="en-GB" dirty="0">
                  <a:solidFill>
                    <a:srgbClr val="FF0000"/>
                  </a:solidFill>
                </a:rPr>
                <a:t>Eptifibatide</a:t>
              </a:r>
            </a:p>
            <a:p>
              <a:r>
                <a:rPr lang="en-GB" dirty="0">
                  <a:solidFill>
                    <a:srgbClr val="FF0000"/>
                  </a:solidFill>
                </a:rPr>
                <a:t>Tirofiban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3F48C8D-744B-2342-9724-F2ECF7CE9EC3}"/>
                </a:ext>
              </a:extLst>
            </p:cNvPr>
            <p:cNvSpPr txBox="1"/>
            <p:nvPr/>
          </p:nvSpPr>
          <p:spPr>
            <a:xfrm>
              <a:off x="2676151" y="3581477"/>
              <a:ext cx="1435050" cy="546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Aspirin </a:t>
              </a:r>
            </a:p>
            <a:p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3BE95D7-BBF5-4D40-822E-851DCA9103F5}"/>
                </a:ext>
              </a:extLst>
            </p:cNvPr>
            <p:cNvSpPr txBox="1"/>
            <p:nvPr/>
          </p:nvSpPr>
          <p:spPr>
            <a:xfrm>
              <a:off x="5348459" y="3678443"/>
              <a:ext cx="1882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cAMP            AMP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1E10D243-6023-3344-969D-F969373995FC}"/>
                </a:ext>
              </a:extLst>
            </p:cNvPr>
            <p:cNvCxnSpPr>
              <a:cxnSpLocks/>
            </p:cNvCxnSpPr>
            <p:nvPr/>
          </p:nvCxnSpPr>
          <p:spPr>
            <a:xfrm>
              <a:off x="5926310" y="3812281"/>
              <a:ext cx="466362" cy="806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8D40E8E-DE2F-4449-BB0D-17C413C722B4}"/>
                </a:ext>
              </a:extLst>
            </p:cNvPr>
            <p:cNvSpPr txBox="1"/>
            <p:nvPr/>
          </p:nvSpPr>
          <p:spPr>
            <a:xfrm>
              <a:off x="5934513" y="3827478"/>
              <a:ext cx="8159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PDE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CF205B7-76CD-754E-8144-1AAA9D7492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9810" y="3348146"/>
              <a:ext cx="1273175" cy="2973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993F7BE6-DDB2-9446-A5F5-06A36A53036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05934" y="4088228"/>
              <a:ext cx="558392" cy="3089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6E411FE-7650-FA45-8110-3623F9F7C1F7}"/>
                </a:ext>
              </a:extLst>
            </p:cNvPr>
            <p:cNvSpPr txBox="1"/>
            <p:nvPr/>
          </p:nvSpPr>
          <p:spPr>
            <a:xfrm>
              <a:off x="6905798" y="4319924"/>
              <a:ext cx="1689344" cy="312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>
                  <a:solidFill>
                    <a:srgbClr val="FF0000"/>
                  </a:solidFill>
                </a:rPr>
                <a:t>Dipyridimole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45" name="TextBox 92">
              <a:extLst>
                <a:ext uri="{FF2B5EF4-FFF2-40B4-BE49-F238E27FC236}">
                  <a16:creationId xmlns:a16="http://schemas.microsoft.com/office/drawing/2014/main" id="{884611F4-A08C-1749-A993-60D50914C8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24163" y="3639800"/>
              <a:ext cx="111918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1400" dirty="0" err="1"/>
                <a:t>vWF</a:t>
              </a:r>
              <a:r>
                <a:rPr lang="en-GB" altLang="en-US" sz="1400" dirty="0"/>
                <a:t>-fibrin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7882220-EC04-324A-A91B-B9588B6B0D02}"/>
                </a:ext>
              </a:extLst>
            </p:cNvPr>
            <p:cNvSpPr txBox="1"/>
            <p:nvPr/>
          </p:nvSpPr>
          <p:spPr>
            <a:xfrm>
              <a:off x="7097221" y="1987952"/>
              <a:ext cx="15730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Vorapaxar</a:t>
              </a:r>
            </a:p>
          </p:txBody>
        </p: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BFE74D53-A07D-0C40-BB3B-217158854264}"/>
              </a:ext>
            </a:extLst>
          </p:cNvPr>
          <p:cNvSpPr/>
          <p:nvPr/>
        </p:nvSpPr>
        <p:spPr>
          <a:xfrm>
            <a:off x="8561403" y="1503159"/>
            <a:ext cx="1202231" cy="1110943"/>
          </a:xfrm>
          <a:prstGeom prst="ellipse">
            <a:avLst/>
          </a:prstGeom>
          <a:solidFill>
            <a:srgbClr val="FFFF00">
              <a:alpha val="17000"/>
            </a:srgbClr>
          </a:solidFill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Slide Number Placeholder 5">
            <a:extLst>
              <a:ext uri="{FF2B5EF4-FFF2-40B4-BE49-F238E27FC236}">
                <a16:creationId xmlns:a16="http://schemas.microsoft.com/office/drawing/2014/main" id="{87C7FB99-A80E-5940-B375-8647E3D9931E}"/>
              </a:ext>
            </a:extLst>
          </p:cNvPr>
          <p:cNvSpPr txBox="1">
            <a:spLocks/>
          </p:cNvSpPr>
          <p:nvPr/>
        </p:nvSpPr>
        <p:spPr>
          <a:xfrm>
            <a:off x="8710691" y="641041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3ABB0E-25DD-1042-A0BA-8C05F48C41E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3545EEC-51E1-374D-B419-FE98FDFFF4D8}"/>
              </a:ext>
            </a:extLst>
          </p:cNvPr>
          <p:cNvSpPr txBox="1"/>
          <p:nvPr/>
        </p:nvSpPr>
        <p:spPr>
          <a:xfrm>
            <a:off x="204904" y="6536549"/>
            <a:ext cx="3493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Image courtesy of R Aungraheeta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BFBCC28-7504-A44E-B66F-E5E6D25D2A7C}"/>
              </a:ext>
            </a:extLst>
          </p:cNvPr>
          <p:cNvSpPr/>
          <p:nvPr/>
        </p:nvSpPr>
        <p:spPr>
          <a:xfrm>
            <a:off x="7839898" y="2708673"/>
            <a:ext cx="1202231" cy="1110943"/>
          </a:xfrm>
          <a:prstGeom prst="ellipse">
            <a:avLst/>
          </a:prstGeom>
          <a:solidFill>
            <a:srgbClr val="FFFF00">
              <a:alpha val="17000"/>
            </a:srgbClr>
          </a:solidFill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296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/>
      <p:bldP spid="47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FA4EF-7AFF-4B19-84AB-C58AE79B3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539755" y="-74382"/>
            <a:ext cx="10972800" cy="1143000"/>
          </a:xfrm>
        </p:spPr>
        <p:txBody>
          <a:bodyPr/>
          <a:lstStyle/>
          <a:p>
            <a:r>
              <a:rPr lang="en-GB" dirty="0"/>
              <a:t>Study design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C0361B3-DC5F-D649-853B-3A373674BBEF}"/>
              </a:ext>
            </a:extLst>
          </p:cNvPr>
          <p:cNvGrpSpPr/>
          <p:nvPr/>
        </p:nvGrpSpPr>
        <p:grpSpPr>
          <a:xfrm>
            <a:off x="690942" y="2481802"/>
            <a:ext cx="1025968" cy="2008780"/>
            <a:chOff x="988362" y="1569307"/>
            <a:chExt cx="587222" cy="1430132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8B24BB56-3D54-7844-88CB-A31D7247A23D}"/>
                </a:ext>
              </a:extLst>
            </p:cNvPr>
            <p:cNvSpPr/>
            <p:nvPr/>
          </p:nvSpPr>
          <p:spPr>
            <a:xfrm>
              <a:off x="988362" y="1569307"/>
              <a:ext cx="587222" cy="880963"/>
            </a:xfrm>
            <a:prstGeom prst="roundRect">
              <a:avLst/>
            </a:prstGeom>
            <a:gradFill flip="none" rotWithShape="1">
              <a:gsLst>
                <a:gs pos="0">
                  <a:srgbClr val="FFC000"/>
                </a:gs>
                <a:gs pos="25000">
                  <a:srgbClr val="FFC000">
                    <a:alpha val="80000"/>
                  </a:srgbClr>
                </a:gs>
                <a:gs pos="100000">
                  <a:srgbClr val="FFFF00"/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DE8C93D8-0C52-2A49-A5B7-3DF83F7BACF0}"/>
                </a:ext>
              </a:extLst>
            </p:cNvPr>
            <p:cNvSpPr/>
            <p:nvPr/>
          </p:nvSpPr>
          <p:spPr>
            <a:xfrm>
              <a:off x="1179444" y="2464904"/>
              <a:ext cx="95835" cy="532282"/>
            </a:xfrm>
            <a:prstGeom prst="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F342F4FD-9DC0-054F-8B67-5E3843026334}"/>
                </a:ext>
              </a:extLst>
            </p:cNvPr>
            <p:cNvSpPr/>
            <p:nvPr/>
          </p:nvSpPr>
          <p:spPr>
            <a:xfrm rot="10484403">
              <a:off x="1307884" y="1929839"/>
              <a:ext cx="47918" cy="1069600"/>
            </a:xfrm>
            <a:prstGeom prst="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05ADBB0-BA99-6848-A585-4F95AB2F9B11}"/>
              </a:ext>
            </a:extLst>
          </p:cNvPr>
          <p:cNvSpPr txBox="1"/>
          <p:nvPr/>
        </p:nvSpPr>
        <p:spPr>
          <a:xfrm>
            <a:off x="786342" y="2620638"/>
            <a:ext cx="845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AP</a:t>
            </a:r>
          </a:p>
          <a:p>
            <a:pPr algn="ctr"/>
            <a:r>
              <a:rPr lang="en-GB" sz="2400" dirty="0"/>
              <a:t>PAS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EFA4721-B2E6-D146-ADA4-CF5F88214BA4}"/>
              </a:ext>
            </a:extLst>
          </p:cNvPr>
          <p:cNvGrpSpPr/>
          <p:nvPr/>
        </p:nvGrpSpPr>
        <p:grpSpPr>
          <a:xfrm>
            <a:off x="3075579" y="1478558"/>
            <a:ext cx="847064" cy="1701510"/>
            <a:chOff x="988362" y="1569307"/>
            <a:chExt cx="587222" cy="1430132"/>
          </a:xfrm>
          <a:gradFill>
            <a:gsLst>
              <a:gs pos="0">
                <a:srgbClr val="00B0F0"/>
              </a:gs>
              <a:gs pos="25000">
                <a:srgbClr val="0070C0"/>
              </a:gs>
              <a:gs pos="100000">
                <a:srgbClr val="FFFF00"/>
              </a:gs>
            </a:gsLst>
            <a:lin ang="16200000" scaled="1"/>
          </a:gra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E3B5A2AC-35BD-D047-A424-520E1B7D73ED}"/>
                </a:ext>
              </a:extLst>
            </p:cNvPr>
            <p:cNvSpPr/>
            <p:nvPr/>
          </p:nvSpPr>
          <p:spPr>
            <a:xfrm>
              <a:off x="988362" y="1569307"/>
              <a:ext cx="587222" cy="880963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9AA17058-A278-B747-A817-13CB6DA37E6E}"/>
                </a:ext>
              </a:extLst>
            </p:cNvPr>
            <p:cNvSpPr/>
            <p:nvPr/>
          </p:nvSpPr>
          <p:spPr>
            <a:xfrm>
              <a:off x="1179444" y="2464904"/>
              <a:ext cx="95835" cy="532282"/>
            </a:xfrm>
            <a:prstGeom prst="arc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9FB1C1CD-11FC-0D45-84EC-736C64C220A9}"/>
                </a:ext>
              </a:extLst>
            </p:cNvPr>
            <p:cNvSpPr/>
            <p:nvPr/>
          </p:nvSpPr>
          <p:spPr>
            <a:xfrm rot="10484403">
              <a:off x="1307884" y="1929839"/>
              <a:ext cx="47918" cy="1069600"/>
            </a:xfrm>
            <a:prstGeom prst="arc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5896088-72C9-D14C-9003-56A1EF0C99FE}"/>
              </a:ext>
            </a:extLst>
          </p:cNvPr>
          <p:cNvSpPr txBox="1"/>
          <p:nvPr/>
        </p:nvSpPr>
        <p:spPr>
          <a:xfrm>
            <a:off x="3150138" y="1641169"/>
            <a:ext cx="69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CSP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64C2AF4-6512-A149-B760-BC8950012CB0}"/>
              </a:ext>
            </a:extLst>
          </p:cNvPr>
          <p:cNvGrpSpPr/>
          <p:nvPr/>
        </p:nvGrpSpPr>
        <p:grpSpPr>
          <a:xfrm>
            <a:off x="3075579" y="3493997"/>
            <a:ext cx="882797" cy="1638636"/>
            <a:chOff x="988362" y="1569307"/>
            <a:chExt cx="587222" cy="1430132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96347AD3-E7D8-6B4F-B589-682A5708DBCC}"/>
                </a:ext>
              </a:extLst>
            </p:cNvPr>
            <p:cNvSpPr/>
            <p:nvPr/>
          </p:nvSpPr>
          <p:spPr>
            <a:xfrm>
              <a:off x="988362" y="1569307"/>
              <a:ext cx="587222" cy="880963"/>
            </a:xfrm>
            <a:prstGeom prst="roundRect">
              <a:avLst/>
            </a:prstGeom>
            <a:gradFill flip="none" rotWithShape="1">
              <a:gsLst>
                <a:gs pos="0">
                  <a:srgbClr val="FFC000"/>
                </a:gs>
                <a:gs pos="25000">
                  <a:srgbClr val="FFC000">
                    <a:alpha val="80000"/>
                  </a:srgbClr>
                </a:gs>
                <a:gs pos="100000">
                  <a:srgbClr val="FFFF00"/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63A265AA-DB68-3C4D-B856-7A834D9EF477}"/>
                </a:ext>
              </a:extLst>
            </p:cNvPr>
            <p:cNvSpPr/>
            <p:nvPr/>
          </p:nvSpPr>
          <p:spPr>
            <a:xfrm>
              <a:off x="1179444" y="2464904"/>
              <a:ext cx="95835" cy="532282"/>
            </a:xfrm>
            <a:prstGeom prst="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C534916B-5A3E-3D44-B8E5-1782DBB63BB1}"/>
                </a:ext>
              </a:extLst>
            </p:cNvPr>
            <p:cNvSpPr/>
            <p:nvPr/>
          </p:nvSpPr>
          <p:spPr>
            <a:xfrm rot="10484403">
              <a:off x="1307884" y="1929839"/>
              <a:ext cx="47918" cy="1069600"/>
            </a:xfrm>
            <a:prstGeom prst="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799DB20-0B2D-AB4D-925B-5E65E6384361}"/>
              </a:ext>
            </a:extLst>
          </p:cNvPr>
          <p:cNvSpPr txBox="1"/>
          <p:nvPr/>
        </p:nvSpPr>
        <p:spPr>
          <a:xfrm>
            <a:off x="3150138" y="3656608"/>
            <a:ext cx="727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RTP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6E047EF-56AB-364E-B321-0F05E49F4631}"/>
              </a:ext>
            </a:extLst>
          </p:cNvPr>
          <p:cNvCxnSpPr>
            <a:cxnSpLocks/>
          </p:cNvCxnSpPr>
          <p:nvPr/>
        </p:nvCxnSpPr>
        <p:spPr>
          <a:xfrm flipV="1">
            <a:off x="1812310" y="2001932"/>
            <a:ext cx="1163489" cy="890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EB52E92-7C49-724C-99F4-AD9124FED2F1}"/>
              </a:ext>
            </a:extLst>
          </p:cNvPr>
          <p:cNvCxnSpPr>
            <a:cxnSpLocks/>
          </p:cNvCxnSpPr>
          <p:nvPr/>
        </p:nvCxnSpPr>
        <p:spPr>
          <a:xfrm>
            <a:off x="1812310" y="3177387"/>
            <a:ext cx="1141312" cy="8213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9D9DB77F-BB5F-FA41-B095-BA2D18A0A6A2}"/>
              </a:ext>
            </a:extLst>
          </p:cNvPr>
          <p:cNvSpPr/>
          <p:nvPr/>
        </p:nvSpPr>
        <p:spPr>
          <a:xfrm>
            <a:off x="153511" y="4962120"/>
            <a:ext cx="6649580" cy="179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Day 0, 3, 7 &amp; 10 (TIC alone) + 14 &amp; 21 (DAPT)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itchFamily="2" charset="2"/>
              <a:buChar char=""/>
            </a:pP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iSTAT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CG4+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itchFamily="2" charset="2"/>
              <a:buChar char="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Light transmission aggregometry  (ADP/AA)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itchFamily="2" charset="2"/>
              <a:buChar char="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Visual inspection (Aggregates/swirl)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itchFamily="2" charset="2"/>
              <a:buChar char="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Platelet count 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B92B5849-4E44-EE44-87DE-B7E5924777C7}"/>
              </a:ext>
            </a:extLst>
          </p:cNvPr>
          <p:cNvSpPr txBox="1"/>
          <p:nvPr/>
        </p:nvSpPr>
        <p:spPr>
          <a:xfrm>
            <a:off x="6704635" y="5307374"/>
            <a:ext cx="53424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/>
              <a:t>1 ATD = Equivalent of 1U PLT </a:t>
            </a:r>
          </a:p>
          <a:p>
            <a:r>
              <a:rPr lang="en-GB" sz="2600" dirty="0"/>
              <a:t>Transfused to 70 Kg person c. 5000ml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797A1-1CB8-4043-BD34-FB440B631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ABB0E-25DD-1042-A0BA-8C05F48C41E7}" type="slidenum">
              <a:rPr lang="en-US" smtClean="0"/>
              <a:t>8</a:t>
            </a:fld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7B2C84-C95D-40DE-95C4-B3B76614979A}"/>
              </a:ext>
            </a:extLst>
          </p:cNvPr>
          <p:cNvSpPr txBox="1"/>
          <p:nvPr/>
        </p:nvSpPr>
        <p:spPr>
          <a:xfrm>
            <a:off x="556355" y="1829355"/>
            <a:ext cx="1399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“Donor” PLT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D93BD5-C384-46C1-A93E-16321464C6DF}"/>
              </a:ext>
            </a:extLst>
          </p:cNvPr>
          <p:cNvSpPr txBox="1"/>
          <p:nvPr/>
        </p:nvSpPr>
        <p:spPr>
          <a:xfrm>
            <a:off x="2871286" y="1089236"/>
            <a:ext cx="1399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PLT Storage</a:t>
            </a:r>
          </a:p>
        </p:txBody>
      </p:sp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2A0F8B1D-9E4F-488D-B222-0EE70BE48A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9326644"/>
              </p:ext>
            </p:extLst>
          </p:nvPr>
        </p:nvGraphicFramePr>
        <p:xfrm>
          <a:off x="4980492" y="387781"/>
          <a:ext cx="6846973" cy="4362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r:id="rId4" imgW="7264400" imgH="4648200" progId="Prism7.Document">
                  <p:embed/>
                </p:oleObj>
              </mc:Choice>
              <mc:Fallback>
                <p:oleObj r:id="rId4" imgW="7264400" imgH="4648200" progId="Prism7.Document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id="{2A0F8B1D-9E4F-488D-B222-0EE70BE48AA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0492" y="387781"/>
                        <a:ext cx="6846973" cy="436254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Oval 38">
            <a:extLst>
              <a:ext uri="{FF2B5EF4-FFF2-40B4-BE49-F238E27FC236}">
                <a16:creationId xmlns:a16="http://schemas.microsoft.com/office/drawing/2014/main" id="{B90936E8-61D8-428F-A83C-91F0D5E3269B}"/>
              </a:ext>
            </a:extLst>
          </p:cNvPr>
          <p:cNvSpPr/>
          <p:nvPr/>
        </p:nvSpPr>
        <p:spPr>
          <a:xfrm>
            <a:off x="7979191" y="377297"/>
            <a:ext cx="3426467" cy="2386451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80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19069</TotalTime>
  <Words>2248</Words>
  <Application>Microsoft Macintosh PowerPoint</Application>
  <PresentationFormat>Widescreen</PresentationFormat>
  <Paragraphs>366</Paragraphs>
  <Slides>31</Slides>
  <Notes>23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Symbol</vt:lpstr>
      <vt:lpstr>Office Theme</vt:lpstr>
      <vt:lpstr>Prism7.Document</vt:lpstr>
      <vt:lpstr> Correction of Thrombocytopathy with Stored Platelets is Influenced by Storage Temperature </vt:lpstr>
      <vt:lpstr>Stored Platelets – The Standard of care</vt:lpstr>
      <vt:lpstr>Storage temperature - Survival versus Function </vt:lpstr>
      <vt:lpstr>Cold Stored Platelets – Better for bleeding? Survival versus Function </vt:lpstr>
      <vt:lpstr>CSP – logistical advantages </vt:lpstr>
      <vt:lpstr>Aim</vt:lpstr>
      <vt:lpstr>Trauma patients don’t only bleed because of the trauma…</vt:lpstr>
      <vt:lpstr>PowerPoint Presentation</vt:lpstr>
      <vt:lpstr>Study design</vt:lpstr>
      <vt:lpstr>PowerPoint Presentation</vt:lpstr>
      <vt:lpstr>PowerPoint Presentation</vt:lpstr>
      <vt:lpstr>Study design</vt:lpstr>
      <vt:lpstr> </vt:lpstr>
      <vt:lpstr>PowerPoint Presentation</vt:lpstr>
      <vt:lpstr>Ticagrelor anti-platelet effect under shear </vt:lpstr>
      <vt:lpstr>Correction of ticagrelor by platelets is dependent on storage temperature</vt:lpstr>
      <vt:lpstr>Correction of DAPT by platelets is dependent on  storage temperature</vt:lpstr>
      <vt:lpstr>DAPT treated WB  </vt:lpstr>
      <vt:lpstr>Trauma patients don’t only bleed because of the trauma…</vt:lpstr>
      <vt:lpstr>Bleeding in ECMO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 Fibrin (A) value is GP IIbIIIa dependent</vt:lpstr>
      <vt:lpstr>Summary</vt:lpstr>
      <vt:lpstr>Acknowledgements</vt:lpstr>
      <vt:lpstr> </vt:lpstr>
    </vt:vector>
  </TitlesOfParts>
  <Company>Royal Navy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Cold stored platelets:  component optimization and effectiveness in acquired bleeding disorders</dc:title>
  <dc:creator>Tom Scorer</dc:creator>
  <cp:lastModifiedBy>Tom Scorer</cp:lastModifiedBy>
  <cp:revision>133</cp:revision>
  <cp:lastPrinted>2019-05-29T10:20:29Z</cp:lastPrinted>
  <dcterms:created xsi:type="dcterms:W3CDTF">2017-08-30T10:31:37Z</dcterms:created>
  <dcterms:modified xsi:type="dcterms:W3CDTF">2019-06-24T16:25:21Z</dcterms:modified>
</cp:coreProperties>
</file>