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64" r:id="rId3"/>
    <p:sldId id="955" r:id="rId4"/>
    <p:sldId id="315" r:id="rId5"/>
    <p:sldId id="768" r:id="rId6"/>
    <p:sldId id="769" r:id="rId7"/>
    <p:sldId id="770" r:id="rId8"/>
    <p:sldId id="270" r:id="rId9"/>
    <p:sldId id="272" r:id="rId10"/>
    <p:sldId id="273" r:id="rId11"/>
    <p:sldId id="271" r:id="rId12"/>
    <p:sldId id="300" r:id="rId13"/>
    <p:sldId id="302" r:id="rId14"/>
    <p:sldId id="301" r:id="rId15"/>
    <p:sldId id="274" r:id="rId16"/>
    <p:sldId id="279" r:id="rId17"/>
    <p:sldId id="277" r:id="rId18"/>
    <p:sldId id="317" r:id="rId19"/>
    <p:sldId id="318" r:id="rId20"/>
    <p:sldId id="309" r:id="rId21"/>
    <p:sldId id="310" r:id="rId22"/>
    <p:sldId id="305" r:id="rId23"/>
    <p:sldId id="306" r:id="rId24"/>
    <p:sldId id="307" r:id="rId25"/>
    <p:sldId id="311" r:id="rId26"/>
    <p:sldId id="715" r:id="rId27"/>
    <p:sldId id="952" r:id="rId28"/>
    <p:sldId id="319" r:id="rId29"/>
    <p:sldId id="312" r:id="rId30"/>
    <p:sldId id="313" r:id="rId31"/>
    <p:sldId id="766" r:id="rId32"/>
    <p:sldId id="314" r:id="rId33"/>
    <p:sldId id="293" r:id="rId34"/>
    <p:sldId id="295" r:id="rId35"/>
    <p:sldId id="526" r:id="rId36"/>
    <p:sldId id="954" r:id="rId37"/>
    <p:sldId id="262" r:id="rId38"/>
    <p:sldId id="953" r:id="rId39"/>
    <p:sldId id="297" r:id="rId40"/>
    <p:sldId id="296" r:id="rId41"/>
    <p:sldId id="285" r:id="rId42"/>
    <p:sldId id="289" r:id="rId43"/>
    <p:sldId id="292" r:id="rId44"/>
    <p:sldId id="31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7" autoAdjust="0"/>
    <p:restoredTop sz="75275" autoAdjust="0"/>
  </p:normalViewPr>
  <p:slideViewPr>
    <p:cSldViewPr snapToGrid="0">
      <p:cViewPr>
        <p:scale>
          <a:sx n="68" d="100"/>
          <a:sy n="68" d="100"/>
        </p:scale>
        <p:origin x="984"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EF2B1-7428-4487-9221-9DE570E0D2EF}" type="datetimeFigureOut">
              <a:rPr lang="en-US" smtClean="0"/>
              <a:t>6/23/19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10688-3E53-4250-92B7-B482D18DEA48}" type="slidenum">
              <a:rPr lang="en-US" smtClean="0"/>
              <a:t>‹#›</a:t>
            </a:fld>
            <a:endParaRPr lang="en-US"/>
          </a:p>
        </p:txBody>
      </p:sp>
    </p:spTree>
    <p:extLst>
      <p:ext uri="{BB962C8B-B14F-4D97-AF65-F5344CB8AC3E}">
        <p14:creationId xmlns:p14="http://schemas.microsoft.com/office/powerpoint/2010/main" val="3475849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rsenalmedical.com/trial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olymerdatabase.com/polymer%20classes/Polyurethane%20type.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rsenalmedical.com/trial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riticalinnovations.com/technologi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mtec-sc.org/mtec-current-projects/multi-topic/"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atents.google.com/patent/US20110066182"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sbir.gov/sbirsearch/detail/389309" TargetMode="External"/><Relationship Id="rId4" Type="http://schemas.openxmlformats.org/officeDocument/2006/relationships/hyperlink" Target="https://patents.google.com/patent/US2010019789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emt.org/docs/default-source/education-documents/phtls/trauma-resources/phtls-literature-reviews/Prehospital_Topical_Hemostatic_Agents.pdf?sfvrsn=bfb9cbfe_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27A5109-371E-6D42-98B6-0BBAF5CF69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147A0D5-981F-0349-B2B1-3E344A99653A}"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AD411C90-5750-CA48-B29C-53DB065870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a:extLst>
              <a:ext uri="{FF2B5EF4-FFF2-40B4-BE49-F238E27FC236}">
                <a16:creationId xmlns:a16="http://schemas.microsoft.com/office/drawing/2014/main" id="{63CCFCC9-B6BD-B14F-819B-1E83E5B14D27}"/>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16" tIns="44958" rIns="89916" bIns="44958"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412912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1200" b="1" i="0" kern="1200" dirty="0">
                <a:solidFill>
                  <a:schemeClr val="tx1"/>
                </a:solidFill>
                <a:effectLst/>
                <a:latin typeface="+mn-lt"/>
                <a:ea typeface="+mn-ea"/>
                <a:cs typeface="+mn-cs"/>
              </a:rPr>
              <a:t>Physiological Consequences of Abdominal Aortic and Junctional Tourniquet (AAJT) Application to Control Hemorrhage in a Swine Model.</a:t>
            </a:r>
          </a:p>
          <a:p>
            <a:pPr eaLnBrk="1" hangingPunct="1">
              <a:spcBef>
                <a:spcPct val="0"/>
              </a:spcBef>
            </a:pPr>
            <a:endParaRPr lang="en-US" dirty="0">
              <a:latin typeface="Calibri" charset="0"/>
              <a:ea typeface="MS PGothic" charset="0"/>
            </a:endParaRPr>
          </a:p>
          <a:p>
            <a:pPr eaLnBrk="1" hangingPunct="1">
              <a:spcBef>
                <a:spcPct val="0"/>
              </a:spcBef>
            </a:pPr>
            <a:r>
              <a:rPr lang="en-US" dirty="0">
                <a:latin typeface="Calibri" charset="0"/>
                <a:ea typeface="MS PGothic" charset="0"/>
              </a:rPr>
              <a:t>Also hard to use “”</a:t>
            </a:r>
          </a:p>
          <a:p>
            <a:pPr eaLnBrk="1" hangingPunct="1">
              <a:spcBef>
                <a:spcPct val="0"/>
              </a:spcBef>
            </a:pPr>
            <a:endParaRPr lang="en-US" dirty="0">
              <a:latin typeface="Calibri" charset="0"/>
              <a:ea typeface="MS PGothic" charset="0"/>
            </a:endParaRPr>
          </a:p>
          <a:p>
            <a:pPr eaLnBrk="1" hangingPunct="1">
              <a:spcBef>
                <a:spcPct val="0"/>
              </a:spcBef>
            </a:pPr>
            <a:r>
              <a:rPr lang="en-CA" sz="1200" b="0" i="0" kern="1200" dirty="0">
                <a:solidFill>
                  <a:schemeClr val="tx1"/>
                </a:solidFill>
                <a:effectLst/>
                <a:latin typeface="+mn-lt"/>
                <a:ea typeface="+mn-ea"/>
                <a:cs typeface="+mn-cs"/>
              </a:rPr>
              <a:t>no evidence of improved outcomes from comparative studies of junctional tourniquets or the AAJT in the literature. (ref 4)</a:t>
            </a:r>
          </a:p>
          <a:p>
            <a:pPr eaLnBrk="1" hangingPunct="1">
              <a:spcBef>
                <a:spcPct val="0"/>
              </a:spcBef>
            </a:pPr>
            <a:endParaRPr lang="en-CA" dirty="0"/>
          </a:p>
          <a:p>
            <a:pPr eaLnBrk="1" hangingPunct="1">
              <a:spcBef>
                <a:spcPct val="0"/>
              </a:spcBef>
            </a:pPr>
            <a:r>
              <a:rPr lang="en-CA" dirty="0"/>
              <a:t>Junctional Hemorrhage Control for Tactical Combat Casualty Care</a:t>
            </a:r>
            <a:endParaRPr lang="en-CA" sz="1200" b="0" i="0" kern="1200" dirty="0">
              <a:solidFill>
                <a:schemeClr val="tx1"/>
              </a:solidFill>
              <a:effectLst/>
              <a:latin typeface="+mn-lt"/>
              <a:ea typeface="+mn-ea"/>
              <a:cs typeface="+mn-cs"/>
            </a:endParaRPr>
          </a:p>
          <a:p>
            <a:pPr eaLnBrk="1" hangingPunct="1">
              <a:spcBef>
                <a:spcPct val="0"/>
              </a:spcBef>
            </a:pPr>
            <a:endParaRPr lang="en-US" dirty="0">
              <a:latin typeface="Calibri" charset="0"/>
              <a:ea typeface="MS PGothic" charset="0"/>
            </a:endParaRPr>
          </a:p>
          <a:p>
            <a:pPr eaLnBrk="1" hangingPunct="1">
              <a:spcBef>
                <a:spcPct val="0"/>
              </a:spcBef>
            </a:pPr>
            <a:endParaRPr lang="en-US" dirty="0">
              <a:latin typeface="Calibri" charset="0"/>
              <a:ea typeface="MS PGothic"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FC86B2C-F56A-5C4B-98F1-DB6F78325712}" type="slidenum">
              <a:rPr lang="en-US" sz="1200"/>
              <a:pPr eaLnBrk="1" hangingPunct="1"/>
              <a:t>10</a:t>
            </a:fld>
            <a:endParaRPr lang="en-US" sz="1200"/>
          </a:p>
        </p:txBody>
      </p:sp>
    </p:spTree>
    <p:extLst>
      <p:ext uri="{BB962C8B-B14F-4D97-AF65-F5344CB8AC3E}">
        <p14:creationId xmlns:p14="http://schemas.microsoft.com/office/powerpoint/2010/main" val="144727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11</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Specific problem that I address.</a:t>
            </a:r>
          </a:p>
          <a:p>
            <a:pPr eaLnBrk="1" hangingPunct="1"/>
            <a:endParaRPr lang="en-US" dirty="0">
              <a:latin typeface="Arial" charset="0"/>
              <a:ea typeface="MS PGothic" charset="0"/>
            </a:endParaRP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156468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12</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CA" dirty="0">
                <a:hlinkClick r:id="rId3"/>
              </a:rPr>
              <a:t>https://arsenalmedical.com/trials</a:t>
            </a:r>
            <a:endParaRPr lang="en-US" dirty="0">
              <a:latin typeface="Arial" charset="0"/>
              <a:ea typeface="MS PGothic" charset="0"/>
            </a:endParaRPr>
          </a:p>
          <a:p>
            <a:pPr algn="ctr">
              <a:spcBef>
                <a:spcPts val="600"/>
              </a:spcBef>
            </a:pPr>
            <a:endParaRPr lang="en-US" sz="1200" b="1" dirty="0">
              <a:solidFill>
                <a:srgbClr val="7030A0"/>
              </a:solidFill>
            </a:endParaRP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3243303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13</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b="1" baseline="0" dirty="0">
              <a:solidFill>
                <a:srgbClr val="7030A0"/>
              </a:solidFill>
              <a:latin typeface="Arial"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Self-expanding polyurethane polymer improves survival in a model of </a:t>
            </a:r>
            <a:r>
              <a:rPr lang="en-CA" sz="1200" b="1" i="0" kern="1200" dirty="0" err="1">
                <a:solidFill>
                  <a:schemeClr val="tx1"/>
                </a:solidFill>
                <a:effectLst/>
                <a:latin typeface="+mn-lt"/>
                <a:ea typeface="+mn-ea"/>
                <a:cs typeface="+mn-cs"/>
              </a:rPr>
              <a:t>noncompressible</a:t>
            </a:r>
            <a:r>
              <a:rPr lang="en-CA" sz="1200" b="1" i="0" kern="1200" dirty="0">
                <a:solidFill>
                  <a:schemeClr val="tx1"/>
                </a:solidFill>
                <a:effectLst/>
                <a:latin typeface="+mn-lt"/>
                <a:ea typeface="+mn-ea"/>
                <a:cs typeface="+mn-cs"/>
              </a:rPr>
              <a:t> massive abdominal hemorrhage. J Trauma Acute Care Surgery 2013 (everything 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https://polymerdatabase.com/polymer%20classes/Polyurethane%20type.html</a:t>
            </a:r>
            <a:r>
              <a:rPr lang="en-US" dirty="0"/>
              <a:t> (chemical</a:t>
            </a:r>
            <a:r>
              <a:rPr lang="en-US" baseline="0" dirty="0"/>
              <a:t> structure and reaction)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kern="1200" dirty="0">
              <a:solidFill>
                <a:schemeClr val="tx1"/>
              </a:solidFill>
              <a:effectLst/>
              <a:latin typeface="+mn-lt"/>
              <a:ea typeface="+mn-ea"/>
              <a:cs typeface="+mn-cs"/>
            </a:endParaRP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2832229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14</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Most</a:t>
            </a:r>
            <a:r>
              <a:rPr lang="en-US" baseline="0" dirty="0">
                <a:latin typeface="Arial" charset="0"/>
                <a:ea typeface="MS PGothic" charset="0"/>
              </a:rPr>
              <a:t> of the current foams fill the abdominal cavity, apply pressure to the walls and trap the bleed as well as provide non-localized compression to the bleeding site, wherever that may be. However, they have key limitations. The abdomen needs to be intact. There are also reported potential complications, which include completely occluding blood flow below the abdominal region, abdominal compartment syndrome, and multi-organ failure. Also, the most promising of these foams, which is scheduled for a clinical trial in late 2019, is non </a:t>
            </a:r>
            <a:r>
              <a:rPr lang="en-US" baseline="0" dirty="0" err="1">
                <a:latin typeface="Arial" charset="0"/>
                <a:ea typeface="MS PGothic" charset="0"/>
              </a:rPr>
              <a:t>resorbable</a:t>
            </a:r>
            <a:r>
              <a:rPr lang="en-US" baseline="0" dirty="0">
                <a:latin typeface="Arial" charset="0"/>
                <a:ea typeface="MS PGothic" charset="0"/>
              </a:rPr>
              <a:t>. Therefore, when the patient reaches a surgeon, the surgeon has to first take out the foam before repairing the injury. Also, the injury usually begins bleeding again as soon as the foam is taken out. Lastly, none of the foams activate blood coagulation to stop bleeding. </a:t>
            </a:r>
          </a:p>
          <a:p>
            <a:pPr eaLnBrk="1" hangingPunct="1"/>
            <a:r>
              <a:rPr lang="en-US" baseline="0" dirty="0">
                <a:latin typeface="Arial" charset="0"/>
                <a:ea typeface="MS PGothic" charset="0"/>
              </a:rPr>
              <a:t>ARSENAL </a:t>
            </a:r>
            <a:endParaRPr lang="en-US" dirty="0">
              <a:latin typeface="Arial" charset="0"/>
              <a:ea typeface="MS PGothic" charset="0"/>
            </a:endParaRPr>
          </a:p>
        </p:txBody>
      </p:sp>
    </p:spTree>
    <p:extLst>
      <p:ext uri="{BB962C8B-B14F-4D97-AF65-F5344CB8AC3E}">
        <p14:creationId xmlns:p14="http://schemas.microsoft.com/office/powerpoint/2010/main" val="378503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15</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CA" dirty="0">
                <a:hlinkClick r:id="rId3"/>
              </a:rPr>
              <a:t>Https://arsenalmedical.com/trials</a:t>
            </a:r>
            <a:endParaRPr lang="en-CA" dirty="0"/>
          </a:p>
          <a:p>
            <a:pPr eaLnBrk="1" hangingPunct="1"/>
            <a:endParaRPr lang="en-US" dirty="0">
              <a:latin typeface="Arial" charset="0"/>
              <a:ea typeface="MS PGothic" charset="0"/>
            </a:endParaRPr>
          </a:p>
          <a:p>
            <a:pPr eaLnBrk="1" hangingPunct="1"/>
            <a:r>
              <a:rPr lang="en-US" dirty="0">
                <a:latin typeface="Arial" charset="0"/>
                <a:ea typeface="MS PGothic" charset="0"/>
              </a:rPr>
              <a:t>ALSO: </a:t>
            </a:r>
          </a:p>
          <a:p>
            <a:pPr fontAlgn="base"/>
            <a:r>
              <a:rPr lang="en-CA" sz="1200" b="0" i="0" kern="1200" dirty="0">
                <a:solidFill>
                  <a:schemeClr val="tx1"/>
                </a:solidFill>
                <a:effectLst/>
                <a:latin typeface="+mn-lt"/>
                <a:ea typeface="+mn-ea"/>
                <a:cs typeface="+mn-cs"/>
              </a:rPr>
              <a:t>Decision to administer foam is made within 30 minutes of admission to the emergency department</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pPr fontAlgn="base"/>
            <a:r>
              <a:rPr lang="en-CA" sz="1200" b="0" i="0" kern="1200" dirty="0">
                <a:solidFill>
                  <a:schemeClr val="tx1"/>
                </a:solidFill>
                <a:effectLst/>
                <a:latin typeface="+mn-lt"/>
                <a:ea typeface="+mn-ea"/>
                <a:cs typeface="+mn-cs"/>
              </a:rPr>
              <a:t>Decision made to proceed to emergent laparotomy made within 30 minutes of admission to the emergency department.</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pPr fontAlgn="base"/>
            <a:r>
              <a:rPr lang="en-CA" sz="1200" b="0" i="0" kern="1200" dirty="0">
                <a:solidFill>
                  <a:schemeClr val="tx1"/>
                </a:solidFill>
                <a:effectLst/>
                <a:latin typeface="+mn-lt"/>
                <a:ea typeface="+mn-ea"/>
                <a:cs typeface="+mn-cs"/>
              </a:rPr>
              <a:t>Definitive surgical care is expected to occur within three hours of foam deployment</a:t>
            </a:r>
          </a:p>
          <a:p>
            <a:pPr eaLnBrk="1" hangingPunct="1"/>
            <a:endParaRPr lang="en-US" dirty="0">
              <a:latin typeface="Arial" charset="0"/>
              <a:ea typeface="MS PGothic" charset="0"/>
            </a:endParaRPr>
          </a:p>
          <a:p>
            <a:pPr eaLnBrk="1" hangingPunct="1"/>
            <a:r>
              <a:rPr lang="en-US" dirty="0">
                <a:latin typeface="Arial" charset="0"/>
                <a:ea typeface="MS PGothic" charset="0"/>
              </a:rPr>
              <a:t>DPA: Diagnostic</a:t>
            </a:r>
            <a:r>
              <a:rPr lang="en-US" baseline="0" dirty="0">
                <a:latin typeface="Arial" charset="0"/>
                <a:ea typeface="MS PGothic" charset="0"/>
              </a:rPr>
              <a:t> peritoneal aspiration</a:t>
            </a:r>
          </a:p>
          <a:p>
            <a:pPr eaLnBrk="1" hangingPunct="1"/>
            <a:r>
              <a:rPr lang="en-US" baseline="0" dirty="0">
                <a:latin typeface="Arial" charset="0"/>
                <a:ea typeface="MS PGothic" charset="0"/>
              </a:rPr>
              <a:t>FAST: focused assessment with sonography in trauma</a:t>
            </a:r>
            <a:endParaRPr lang="en-US" dirty="0">
              <a:latin typeface="Arial" charset="0"/>
              <a:ea typeface="MS PGothic" charset="0"/>
            </a:endParaRPr>
          </a:p>
        </p:txBody>
      </p:sp>
    </p:spTree>
    <p:extLst>
      <p:ext uri="{BB962C8B-B14F-4D97-AF65-F5344CB8AC3E}">
        <p14:creationId xmlns:p14="http://schemas.microsoft.com/office/powerpoint/2010/main" val="106409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16</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MTEC website</a:t>
            </a:r>
          </a:p>
          <a:p>
            <a:pPr eaLnBrk="1" hangingPunct="1"/>
            <a:r>
              <a:rPr lang="en-US" dirty="0">
                <a:hlinkClick r:id="rId3"/>
              </a:rPr>
              <a:t>https://www.criticalinnovations.com/technologies</a:t>
            </a:r>
            <a:endParaRPr lang="en-US" dirty="0"/>
          </a:p>
          <a:p>
            <a:pPr eaLnBrk="1" hangingPunct="1"/>
            <a:r>
              <a:rPr lang="en-US" dirty="0">
                <a:hlinkClick r:id="rId4"/>
              </a:rPr>
              <a:t>https://mtec-sc.org/mtec-current-projects/multi-topic/</a:t>
            </a:r>
            <a:endParaRPr lang="en-US" dirty="0"/>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4228896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17</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CA" dirty="0"/>
              <a:t>Maybe delete. No literature only 1 report and  patents. Important to know that it exists though. There is also another fibrin sealant made</a:t>
            </a:r>
            <a:r>
              <a:rPr lang="en-CA" baseline="0" dirty="0"/>
              <a:t> with fibrinogen and thrombin but it was scratched because it could not deliver the agent in pooled blood (Duggan et al. J Trauma 2013 in the discussion)</a:t>
            </a:r>
          </a:p>
          <a:p>
            <a:pPr eaLnBrk="1" hangingPunct="1"/>
            <a:endParaRPr lang="en-CA" baseline="0" dirty="0"/>
          </a:p>
          <a:p>
            <a:pPr eaLnBrk="1" hangingPunct="1"/>
            <a:r>
              <a:rPr lang="en-US" dirty="0">
                <a:hlinkClick r:id="rId3"/>
              </a:rPr>
              <a:t>https://patents.google.com/patent/US20110066182</a:t>
            </a:r>
            <a:endParaRPr lang="en-US" dirty="0"/>
          </a:p>
          <a:p>
            <a:r>
              <a:rPr lang="en-US" dirty="0">
                <a:hlinkClick r:id="rId4"/>
              </a:rPr>
              <a:t>https://patents.google.com/patent/US20100197893</a:t>
            </a:r>
            <a:endParaRPr lang="en-US" dirty="0"/>
          </a:p>
          <a:p>
            <a:r>
              <a:rPr lang="en-US" dirty="0">
                <a:hlinkClick r:id="rId5"/>
              </a:rPr>
              <a:t>https://www.sbir.gov/sbirsearch/detail/389309</a:t>
            </a:r>
            <a:r>
              <a:rPr lang="en-US" dirty="0"/>
              <a:t>,</a:t>
            </a:r>
          </a:p>
          <a:p>
            <a:r>
              <a:rPr lang="en-US" dirty="0" err="1"/>
              <a:t>Rappold</a:t>
            </a:r>
            <a:r>
              <a:rPr lang="en-US" dirty="0"/>
              <a:t> JF and </a:t>
            </a:r>
            <a:r>
              <a:rPr lang="en-US" dirty="0" err="1"/>
              <a:t>Bochicchio</a:t>
            </a:r>
            <a:r>
              <a:rPr lang="en-US" dirty="0"/>
              <a:t> GV. </a:t>
            </a:r>
            <a:r>
              <a:rPr lang="en-US" i="1" dirty="0"/>
              <a:t>Transfusion</a:t>
            </a:r>
            <a:r>
              <a:rPr lang="en-US" b="1" dirty="0"/>
              <a:t> (2016),</a:t>
            </a:r>
          </a:p>
          <a:p>
            <a:endParaRPr lang="en-US" b="1" dirty="0"/>
          </a:p>
          <a:p>
            <a:r>
              <a:rPr lang="en-CA" sz="1200" b="0" i="0" kern="1200" dirty="0" err="1">
                <a:solidFill>
                  <a:schemeClr val="tx1"/>
                </a:solidFill>
                <a:effectLst/>
                <a:latin typeface="+mn-lt"/>
                <a:ea typeface="+mn-ea"/>
                <a:cs typeface="+mn-cs"/>
              </a:rPr>
              <a:t>ClotFoam</a:t>
            </a:r>
            <a:r>
              <a:rPr lang="en-CA" sz="1200" b="0" i="0" kern="1200" dirty="0">
                <a:solidFill>
                  <a:schemeClr val="tx1"/>
                </a:solidFill>
                <a:effectLst/>
                <a:latin typeface="+mn-lt"/>
                <a:ea typeface="+mn-ea"/>
                <a:cs typeface="+mn-cs"/>
              </a:rPr>
              <a:t> is delivered into the cavity by an hydraulic applicator through a mixing needle. (</a:t>
            </a:r>
            <a:r>
              <a:rPr lang="en-CA" dirty="0"/>
              <a:t>FIG. 1</a:t>
            </a:r>
            <a:r>
              <a:rPr lang="en-CA" sz="1200" b="0" i="0" kern="1200" dirty="0">
                <a:solidFill>
                  <a:schemeClr val="tx1"/>
                </a:solidFill>
                <a:effectLst/>
                <a:latin typeface="+mn-lt"/>
                <a:ea typeface="+mn-ea"/>
                <a:cs typeface="+mn-cs"/>
              </a:rPr>
              <a:t>) The mixing needle can be adapted for use in different laparoscopic procedures as for other minimally invasive procedures.</a:t>
            </a:r>
            <a:endParaRPr lang="en-US" dirty="0"/>
          </a:p>
          <a:p>
            <a:pPr eaLnBrk="1" hangingPunct="1"/>
            <a:endParaRPr lang="en-US" dirty="0"/>
          </a:p>
          <a:p>
            <a:pPr eaLnBrk="1" hangingPunct="1"/>
            <a:endParaRPr lang="en-CA" dirty="0"/>
          </a:p>
          <a:p>
            <a:pPr eaLnBrk="1" hangingPunct="1"/>
            <a:endParaRPr lang="en-US" dirty="0">
              <a:latin typeface="Arial" charset="0"/>
              <a:ea typeface="MS PGothic" charset="0"/>
            </a:endParaRP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3943194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18</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MS PGothic" charset="0"/>
            </a:endParaRPr>
          </a:p>
          <a:p>
            <a:pPr eaLnBrk="1" hangingPunct="1"/>
            <a:r>
              <a:rPr lang="en-US" dirty="0">
                <a:latin typeface="Arial" charset="0"/>
                <a:ea typeface="MS PGothic" charset="0"/>
              </a:rPr>
              <a:t>ALL SOURCES TAKEN FROM earlier slides.</a:t>
            </a:r>
          </a:p>
        </p:txBody>
      </p:sp>
    </p:spTree>
    <p:extLst>
      <p:ext uri="{BB962C8B-B14F-4D97-AF65-F5344CB8AC3E}">
        <p14:creationId xmlns:p14="http://schemas.microsoft.com/office/powerpoint/2010/main" val="930850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19</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I discuss the specific</a:t>
            </a:r>
            <a:r>
              <a:rPr lang="en-US" baseline="0" dirty="0"/>
              <a:t> problems I want to address.</a:t>
            </a:r>
            <a:endParaRPr lang="en-US" dirty="0">
              <a:latin typeface="Arial" charset="0"/>
              <a:ea typeface="MS PGothic" charset="0"/>
            </a:endParaRPr>
          </a:p>
          <a:p>
            <a:pPr eaLnBrk="1" hangingPunct="1"/>
            <a:endParaRPr lang="en-US" dirty="0">
              <a:latin typeface="Arial"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Kheirabadi</a:t>
            </a:r>
            <a:r>
              <a:rPr lang="en-US" sz="1200" dirty="0"/>
              <a:t> B and </a:t>
            </a:r>
            <a:r>
              <a:rPr lang="en-US" sz="1200" dirty="0" err="1"/>
              <a:t>Klemcke</a:t>
            </a:r>
            <a:r>
              <a:rPr lang="en-US" sz="1200" dirty="0"/>
              <a:t> HS </a:t>
            </a:r>
            <a:r>
              <a:rPr lang="en-CA" sz="1200" i="1" dirty="0"/>
              <a:t>“Combat Casualty Care in Ground Based Tactical Situations: Trauma Technology and Emergency Medical Procedures” </a:t>
            </a:r>
            <a:r>
              <a:rPr lang="en-US" sz="1200" b="1" dirty="0"/>
              <a:t>(2004).</a:t>
            </a:r>
            <a:endParaRPr lang="en-CA" sz="1200" b="1" dirty="0"/>
          </a:p>
          <a:p>
            <a:pPr eaLnBrk="1" hangingPunct="1"/>
            <a:r>
              <a:rPr lang="en-US" dirty="0">
                <a:latin typeface="Arial" charset="0"/>
                <a:ea typeface="MS PGothic" charset="0"/>
              </a:rPr>
              <a:t>DARPA’s wound stasis</a:t>
            </a:r>
            <a:r>
              <a:rPr lang="en-US" baseline="0" dirty="0">
                <a:latin typeface="Arial" charset="0"/>
                <a:ea typeface="MS PGothic" charset="0"/>
              </a:rPr>
              <a:t> program</a:t>
            </a:r>
          </a:p>
          <a:p>
            <a:pPr eaLnBrk="1" hangingPunct="1"/>
            <a:r>
              <a:rPr lang="en-US" baseline="0" dirty="0">
                <a:latin typeface="Arial" charset="0"/>
                <a:ea typeface="MS PGothic" charset="0"/>
              </a:rPr>
              <a:t>JTAC 2013 (</a:t>
            </a:r>
            <a:r>
              <a:rPr lang="en-US" baseline="0" dirty="0" err="1">
                <a:latin typeface="Arial" charset="0"/>
                <a:ea typeface="MS PGothic" charset="0"/>
              </a:rPr>
              <a:t>resqfoam</a:t>
            </a:r>
            <a:r>
              <a:rPr lang="en-US" baseline="0" dirty="0">
                <a:latin typeface="Arial" charset="0"/>
                <a:ea typeface="MS PGothic" charset="0"/>
              </a:rPr>
              <a:t> first paper)</a:t>
            </a:r>
          </a:p>
          <a:p>
            <a:pPr eaLnBrk="1" hangingPunct="1"/>
            <a:r>
              <a:rPr lang="en-US" baseline="0" dirty="0">
                <a:latin typeface="Arial" charset="0"/>
                <a:ea typeface="MS PGothic" charset="0"/>
              </a:rPr>
              <a:t>Mueller et al. (sponge </a:t>
            </a:r>
            <a:r>
              <a:rPr lang="en-US" baseline="0" dirty="0" err="1">
                <a:latin typeface="Arial" charset="0"/>
                <a:ea typeface="MS PGothic" charset="0"/>
              </a:rPr>
              <a:t>Xstat</a:t>
            </a:r>
            <a:r>
              <a:rPr lang="en-US" baseline="0" dirty="0">
                <a:latin typeface="Arial" charset="0"/>
                <a:ea typeface="MS PGothic" charset="0"/>
              </a:rPr>
              <a:t> paper)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latin typeface="Arial" charset="0"/>
                <a:ea typeface="MS PGothic" charset="0"/>
              </a:rPr>
              <a:t>Pusateri</a:t>
            </a:r>
            <a:r>
              <a:rPr lang="en-US" baseline="0" dirty="0">
                <a:latin typeface="Arial" charset="0"/>
                <a:ea typeface="MS PGothic" charset="0"/>
              </a:rPr>
              <a:t> </a:t>
            </a:r>
            <a:r>
              <a:rPr lang="en-US" baseline="0" dirty="0" err="1">
                <a:latin typeface="Arial" charset="0"/>
                <a:ea typeface="MS PGothic" charset="0"/>
              </a:rPr>
              <a:t>Quikclot</a:t>
            </a:r>
            <a:r>
              <a:rPr lang="en-US" baseline="0" dirty="0">
                <a:latin typeface="Arial" charset="0"/>
                <a:ea typeface="MS PGothic" charset="0"/>
              </a:rPr>
              <a:t> paper </a:t>
            </a:r>
            <a:r>
              <a:rPr lang="en-CA" sz="1200" b="1" i="0" kern="1200" dirty="0">
                <a:solidFill>
                  <a:schemeClr val="tx1"/>
                </a:solidFill>
                <a:effectLst/>
                <a:latin typeface="+mn-lt"/>
                <a:ea typeface="+mn-ea"/>
                <a:cs typeface="+mn-cs"/>
              </a:rPr>
              <a:t>Application of a granular mineral-based hemostatic agent (</a:t>
            </a:r>
            <a:r>
              <a:rPr lang="en-CA" sz="1200" b="1" i="0" kern="1200" dirty="0" err="1">
                <a:solidFill>
                  <a:schemeClr val="tx1"/>
                </a:solidFill>
                <a:effectLst/>
                <a:latin typeface="+mn-lt"/>
                <a:ea typeface="+mn-ea"/>
                <a:cs typeface="+mn-cs"/>
              </a:rPr>
              <a:t>QuikClot</a:t>
            </a:r>
            <a:r>
              <a:rPr lang="en-CA" sz="1200" b="1" i="0" kern="1200" dirty="0">
                <a:solidFill>
                  <a:schemeClr val="tx1"/>
                </a:solidFill>
                <a:effectLst/>
                <a:latin typeface="+mn-lt"/>
                <a:ea typeface="+mn-ea"/>
                <a:cs typeface="+mn-cs"/>
              </a:rPr>
              <a:t>) to reduce blood loss after grade V liver injury in swine.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Military applications of novel hemostatic devices (Gordy and Rhee)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Comparison of 10 Different Hemostatic Dressings in an Aortic Injury</a:t>
            </a:r>
          </a:p>
          <a:p>
            <a:pPr eaLnBrk="1" hangingPunct="1"/>
            <a:r>
              <a:rPr lang="en-US" dirty="0">
                <a:hlinkClick r:id="rId3"/>
              </a:rPr>
              <a:t>https://www.naemt.org/docs/default-source/education-documents/phtls/trauma-resources/phtls-literature-reviews/Prehospital_Topical_Hemostatic_Agents.pdf?sfvrsn=bfb9cbfe_2</a:t>
            </a:r>
            <a:endParaRPr lang="en-US" dirty="0">
              <a:latin typeface="Arial" charset="0"/>
              <a:ea typeface="MS PGothic" charset="0"/>
            </a:endParaRP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114889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2</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The</a:t>
            </a:r>
            <a:r>
              <a:rPr lang="en-US" baseline="0" dirty="0">
                <a:latin typeface="Arial" charset="0"/>
                <a:ea typeface="MS PGothic" charset="0"/>
              </a:rPr>
              <a:t> BIG problem that I am trying to solve is bleeding from the abdomen, Bleeding from the abdomen is deadly. Together with bleeding from the torso and pelvis, intra-abdominal hemorrhage accounts for 67% of hemorrhage related deaths that result from trauma. While many bleeds such as those from the extremities such as the arms and legs can be controlled by applying pressure, abdominal hemorrhage cannot be controlled this way. This is because there are often multiple bleeding sites, such as both the spleen and the liver, and the abdominal cavity is difficult to access. You can’t see where the bleeding is coming from and often if the injury is not penetrating, blood may be pooling in the abdominal cavity undetected at first. The ONLY way to definitively treat NCIAH is surgery, where the abdominal cavity is opened up. However, this isn’t always feasible, such as those cases when civilians sustain the injury in remote areas or soldiers on the battlefield. The overwhelming majority of deaths from NCIAH occur before the soldier ever makes it to the surgeon. This suggests that part of the solution for reducing the mortality from NCIAH is to develop treatments that keep the patient alive until they reach a hospital. </a:t>
            </a:r>
            <a:endParaRPr lang="en-US" dirty="0">
              <a:latin typeface="Arial" charset="0"/>
              <a:ea typeface="MS PGothic" charset="0"/>
            </a:endParaRPr>
          </a:p>
        </p:txBody>
      </p:sp>
    </p:spTree>
    <p:extLst>
      <p:ext uri="{BB962C8B-B14F-4D97-AF65-F5344CB8AC3E}">
        <p14:creationId xmlns:p14="http://schemas.microsoft.com/office/powerpoint/2010/main" val="3466400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dirty="0">
              <a:latin typeface="Calibri" charset="0"/>
              <a:ea typeface="MS PGothic"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3A11655-EEA9-2341-B7EB-A820632EA111}" type="slidenum">
              <a:rPr lang="en-US" sz="1200"/>
              <a:pPr eaLnBrk="1" hangingPunct="1"/>
              <a:t>20</a:t>
            </a:fld>
            <a:endParaRPr lang="en-US" sz="1200"/>
          </a:p>
        </p:txBody>
      </p:sp>
    </p:spTree>
    <p:extLst>
      <p:ext uri="{BB962C8B-B14F-4D97-AF65-F5344CB8AC3E}">
        <p14:creationId xmlns:p14="http://schemas.microsoft.com/office/powerpoint/2010/main" val="3737134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2361C4BD-4981-AB46-A4E3-AA9740FD6E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5CC29CCA-8252-6F41-9971-14083364D3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4579" name="Slide Number Placeholder 3">
            <a:extLst>
              <a:ext uri="{FF2B5EF4-FFF2-40B4-BE49-F238E27FC236}">
                <a16:creationId xmlns:a16="http://schemas.microsoft.com/office/drawing/2014/main" id="{823D8144-A3F1-D646-981D-141F7C60F5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E044C02-568D-324D-B645-4DD8C6B2F9E6}" type="slidenum">
              <a:rPr lang="en-US" altLang="en-US" smtClean="0"/>
              <a:pPr/>
              <a:t>21</a:t>
            </a:fld>
            <a:endParaRPr lang="en-US" altLang="en-US"/>
          </a:p>
        </p:txBody>
      </p:sp>
    </p:spTree>
    <p:extLst>
      <p:ext uri="{BB962C8B-B14F-4D97-AF65-F5344CB8AC3E}">
        <p14:creationId xmlns:p14="http://schemas.microsoft.com/office/powerpoint/2010/main" val="582969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45DE9E-4BC5-7640-8430-DCB4956DE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A13993-A01D-8241-9D83-3FCB33208D80}"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AE3E7935-76D9-D24D-8958-3667B5C48AF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75CF2CC-70E8-EA4E-8B28-B5D8C0FAE6A8}"/>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3697139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45DE9E-4BC5-7640-8430-DCB4956DE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A13993-A01D-8241-9D83-3FCB33208D80}"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AE3E7935-76D9-D24D-8958-3667B5C48AF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75CF2CC-70E8-EA4E-8B28-B5D8C0FAE6A8}"/>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641853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45DE9E-4BC5-7640-8430-DCB4956DE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A13993-A01D-8241-9D83-3FCB33208D80}" type="slidenum">
              <a:rPr lang="en-US" altLang="en-US" smtClean="0">
                <a:latin typeface="Arial" panose="020B0604020202020204" pitchFamily="34" charset="0"/>
              </a:rPr>
              <a:pPr>
                <a:spcBef>
                  <a:spcPct val="0"/>
                </a:spcBef>
              </a:pPr>
              <a:t>24</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AE3E7935-76D9-D24D-8958-3667B5C48AF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75CF2CC-70E8-EA4E-8B28-B5D8C0FAE6A8}"/>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1151721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C0B9278-AD83-0B48-A856-E590EABDDA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EE49AA5E-A4FB-C64B-9270-C296C1777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0723" name="Slide Number Placeholder 3">
            <a:extLst>
              <a:ext uri="{FF2B5EF4-FFF2-40B4-BE49-F238E27FC236}">
                <a16:creationId xmlns:a16="http://schemas.microsoft.com/office/drawing/2014/main" id="{355D0B86-45AB-1D4D-A482-E34A07128B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BC5C936-EEA4-1F4A-8023-C0D6655E0E4C}" type="slidenum">
              <a:rPr lang="en-US" altLang="en-US" smtClean="0"/>
              <a:pPr/>
              <a:t>25</a:t>
            </a:fld>
            <a:endParaRPr lang="en-US" altLang="en-US"/>
          </a:p>
        </p:txBody>
      </p:sp>
    </p:spTree>
    <p:extLst>
      <p:ext uri="{BB962C8B-B14F-4D97-AF65-F5344CB8AC3E}">
        <p14:creationId xmlns:p14="http://schemas.microsoft.com/office/powerpoint/2010/main" val="1669729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buoyant force (</a:t>
            </a:r>
            <a:r>
              <a:rPr lang="en-US" sz="1200" i="1" kern="1200" dirty="0" err="1">
                <a:solidFill>
                  <a:schemeClr val="tx1"/>
                </a:solidFill>
                <a:effectLst/>
                <a:latin typeface="+mn-lt"/>
                <a:ea typeface="+mn-ea"/>
                <a:cs typeface="+mn-cs"/>
              </a:rPr>
              <a:t>F</a:t>
            </a:r>
            <a:r>
              <a:rPr lang="en-US" sz="1200" i="1" kern="1200" baseline="-25000" dirty="0" err="1">
                <a:solidFill>
                  <a:schemeClr val="tx1"/>
                </a:solidFill>
                <a:effectLst/>
                <a:latin typeface="+mn-lt"/>
                <a:ea typeface="+mn-ea"/>
                <a:cs typeface="+mn-cs"/>
              </a:rPr>
              <a:t>buoy</a:t>
            </a:r>
            <a:r>
              <a:rPr lang="en-US" sz="1200" kern="1200" dirty="0">
                <a:solidFill>
                  <a:schemeClr val="tx1"/>
                </a:solidFill>
                <a:effectLst/>
                <a:latin typeface="+mn-lt"/>
                <a:ea typeface="+mn-ea"/>
                <a:cs typeface="+mn-cs"/>
              </a:rPr>
              <a:t>) is given by </a:t>
            </a:r>
            <a:r>
              <a:rPr lang="en-US" sz="1200" i="1" kern="1200" dirty="0" err="1">
                <a:solidFill>
                  <a:schemeClr val="tx1"/>
                </a:solidFill>
                <a:effectLst/>
                <a:latin typeface="+mn-lt"/>
                <a:ea typeface="+mn-ea"/>
                <a:cs typeface="+mn-cs"/>
              </a:rPr>
              <a:t>F</a:t>
            </a:r>
            <a:r>
              <a:rPr lang="en-US" sz="1200" i="1" kern="1200" baseline="-25000" dirty="0" err="1">
                <a:solidFill>
                  <a:schemeClr val="tx1"/>
                </a:solidFill>
                <a:effectLst/>
                <a:latin typeface="+mn-lt"/>
                <a:ea typeface="+mn-ea"/>
                <a:cs typeface="+mn-cs"/>
              </a:rPr>
              <a:t>buoy</a:t>
            </a:r>
            <a:r>
              <a:rPr lang="en-US" sz="1200" i="1" kern="1200" dirty="0">
                <a:solidFill>
                  <a:schemeClr val="tx1"/>
                </a:solidFill>
                <a:effectLst/>
                <a:latin typeface="+mn-lt"/>
                <a:ea typeface="+mn-ea"/>
                <a:cs typeface="+mn-cs"/>
              </a:rPr>
              <a:t> = </a:t>
            </a:r>
            <a:r>
              <a:rPr lang="en-US" sz="1200" i="1" kern="1200" dirty="0" err="1">
                <a:solidFill>
                  <a:schemeClr val="tx1"/>
                </a:solidFill>
                <a:effectLst/>
                <a:latin typeface="+mn-lt"/>
                <a:ea typeface="+mn-ea"/>
                <a:cs typeface="+mn-cs"/>
              </a:rPr>
              <a:t>ρgV</a:t>
            </a:r>
            <a:r>
              <a:rPr lang="en-US" sz="1200" kern="1200" dirty="0">
                <a:solidFill>
                  <a:schemeClr val="tx1"/>
                </a:solidFill>
                <a:effectLst/>
                <a:latin typeface="+mn-lt"/>
                <a:ea typeface="+mn-ea"/>
                <a:cs typeface="+mn-cs"/>
              </a:rPr>
              <a:t>, where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ρ</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density of the aqueous solution,</a:t>
            </a:r>
            <a:r>
              <a:rPr lang="en-US" sz="1200" i="1" kern="1200" dirty="0">
                <a:solidFill>
                  <a:schemeClr val="tx1"/>
                </a:solidFill>
                <a:effectLst/>
                <a:latin typeface="+mn-lt"/>
                <a:ea typeface="+mn-ea"/>
                <a:cs typeface="+mn-cs"/>
              </a:rPr>
              <a:t> g </a:t>
            </a:r>
            <a:r>
              <a:rPr lang="en-US" sz="1200" kern="1200" dirty="0">
                <a:solidFill>
                  <a:schemeClr val="tx1"/>
                </a:solidFill>
                <a:effectLst/>
                <a:latin typeface="+mn-lt"/>
                <a:ea typeface="+mn-ea"/>
                <a:cs typeface="+mn-cs"/>
              </a:rPr>
              <a:t>is the acceleration due to gravity, and </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is the bubble volume.  The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bubbles were modeled as oblate spheroids.  The drag force (</a:t>
            </a:r>
            <a:r>
              <a:rPr lang="en-US" sz="1200" i="1" kern="1200" dirty="0" err="1">
                <a:solidFill>
                  <a:schemeClr val="tx1"/>
                </a:solidFill>
                <a:effectLst/>
                <a:latin typeface="+mn-lt"/>
                <a:ea typeface="+mn-ea"/>
                <a:cs typeface="+mn-cs"/>
              </a:rPr>
              <a:t>F</a:t>
            </a:r>
            <a:r>
              <a:rPr lang="en-US" sz="1200" i="1" kern="1200" baseline="-25000" dirty="0" err="1">
                <a:solidFill>
                  <a:schemeClr val="tx1"/>
                </a:solidFill>
                <a:effectLst/>
                <a:latin typeface="+mn-lt"/>
                <a:ea typeface="+mn-ea"/>
                <a:cs typeface="+mn-cs"/>
              </a:rPr>
              <a:t>drag</a:t>
            </a:r>
            <a:r>
              <a:rPr lang="en-US" sz="1200" kern="1200" dirty="0">
                <a:solidFill>
                  <a:schemeClr val="tx1"/>
                </a:solidFill>
                <a:effectLst/>
                <a:latin typeface="+mn-lt"/>
                <a:ea typeface="+mn-ea"/>
                <a:cs typeface="+mn-cs"/>
              </a:rPr>
              <a:t>) is given by </a:t>
            </a:r>
            <a:r>
              <a:rPr lang="en-US" sz="1200" i="1" kern="1200" dirty="0" err="1">
                <a:solidFill>
                  <a:schemeClr val="tx1"/>
                </a:solidFill>
                <a:effectLst/>
                <a:latin typeface="+mn-lt"/>
                <a:ea typeface="+mn-ea"/>
                <a:cs typeface="+mn-cs"/>
              </a:rPr>
              <a:t>F</a:t>
            </a:r>
            <a:r>
              <a:rPr lang="en-US" sz="1200" i="1" kern="1200" baseline="-25000" dirty="0" err="1">
                <a:solidFill>
                  <a:schemeClr val="tx1"/>
                </a:solidFill>
                <a:effectLst/>
                <a:latin typeface="+mn-lt"/>
                <a:ea typeface="+mn-ea"/>
                <a:cs typeface="+mn-cs"/>
              </a:rPr>
              <a:t>drag</a:t>
            </a:r>
            <a:r>
              <a:rPr lang="en-US" sz="1200" i="1" kern="1200" dirty="0">
                <a:solidFill>
                  <a:schemeClr val="tx1"/>
                </a:solidFill>
                <a:effectLst/>
                <a:latin typeface="+mn-lt"/>
                <a:ea typeface="+mn-ea"/>
                <a:cs typeface="+mn-cs"/>
              </a:rPr>
              <a:t> = ½ρAv</a:t>
            </a:r>
            <a:r>
              <a:rPr lang="en-US" sz="1200" i="1"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C</a:t>
            </a:r>
            <a:r>
              <a:rPr lang="en-US" sz="1200" i="1" kern="1200" baseline="-250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where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is the frontal area of the bubble,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is the upward velocity, and </a:t>
            </a:r>
            <a:r>
              <a:rPr lang="en-US" sz="1200" i="1" kern="1200" dirty="0">
                <a:solidFill>
                  <a:schemeClr val="tx1"/>
                </a:solidFill>
                <a:effectLst/>
                <a:latin typeface="+mn-lt"/>
                <a:ea typeface="+mn-ea"/>
                <a:cs typeface="+mn-cs"/>
              </a:rPr>
              <a:t>C</a:t>
            </a:r>
            <a:r>
              <a:rPr lang="en-US" sz="1200" i="1" kern="1200" baseline="-250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is the coefficient of drag.  Equating </a:t>
            </a:r>
            <a:r>
              <a:rPr lang="en-US" sz="1200" i="1" kern="1200" dirty="0" err="1">
                <a:solidFill>
                  <a:schemeClr val="tx1"/>
                </a:solidFill>
                <a:effectLst/>
                <a:latin typeface="+mn-lt"/>
                <a:ea typeface="+mn-ea"/>
                <a:cs typeface="+mn-cs"/>
              </a:rPr>
              <a:t>F</a:t>
            </a:r>
            <a:r>
              <a:rPr lang="en-US" sz="1200" i="1" kern="1200" baseline="-25000" dirty="0" err="1">
                <a:solidFill>
                  <a:schemeClr val="tx1"/>
                </a:solidFill>
                <a:effectLst/>
                <a:latin typeface="+mn-lt"/>
                <a:ea typeface="+mn-ea"/>
                <a:cs typeface="+mn-cs"/>
              </a:rPr>
              <a:t>buoy</a:t>
            </a:r>
            <a:r>
              <a:rPr lang="en-US" sz="1200" kern="1200" dirty="0">
                <a:solidFill>
                  <a:schemeClr val="tx1"/>
                </a:solidFill>
                <a:effectLst/>
                <a:latin typeface="+mn-lt"/>
                <a:ea typeface="+mn-ea"/>
                <a:cs typeface="+mn-cs"/>
              </a:rPr>
              <a:t> to </a:t>
            </a:r>
            <a:r>
              <a:rPr lang="en-US" sz="1200" i="1" kern="1200" dirty="0" err="1">
                <a:solidFill>
                  <a:schemeClr val="tx1"/>
                </a:solidFill>
                <a:effectLst/>
                <a:latin typeface="+mn-lt"/>
                <a:ea typeface="+mn-ea"/>
                <a:cs typeface="+mn-cs"/>
              </a:rPr>
              <a:t>F</a:t>
            </a:r>
            <a:r>
              <a:rPr lang="en-US" sz="1200" i="1" kern="1200" baseline="-25000" dirty="0" err="1">
                <a:solidFill>
                  <a:schemeClr val="tx1"/>
                </a:solidFill>
                <a:effectLst/>
                <a:latin typeface="+mn-lt"/>
                <a:ea typeface="+mn-ea"/>
                <a:cs typeface="+mn-cs"/>
              </a:rPr>
              <a:t>drag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gives </a:t>
            </a:r>
            <a:r>
              <a:rPr lang="en-US" sz="1200" i="1" kern="1200" dirty="0">
                <a:solidFill>
                  <a:schemeClr val="tx1"/>
                </a:solidFill>
                <a:effectLst/>
                <a:latin typeface="+mn-lt"/>
                <a:ea typeface="+mn-ea"/>
                <a:cs typeface="+mn-cs"/>
              </a:rPr>
              <a:t>v = (4gr/3C</a:t>
            </a:r>
            <a:r>
              <a:rPr lang="en-US" sz="1200" i="1" kern="1200" baseline="-25000" dirty="0">
                <a:solidFill>
                  <a:schemeClr val="tx1"/>
                </a:solidFill>
                <a:effectLst/>
                <a:latin typeface="+mn-lt"/>
                <a:ea typeface="+mn-ea"/>
                <a:cs typeface="+mn-cs"/>
              </a:rPr>
              <a:t>D</a:t>
            </a:r>
            <a:r>
              <a:rPr lang="en-US" sz="1200" i="1" kern="1200" dirty="0">
                <a:solidFill>
                  <a:schemeClr val="tx1"/>
                </a:solidFill>
                <a:effectLst/>
                <a:latin typeface="+mn-lt"/>
                <a:ea typeface="+mn-ea"/>
                <a:cs typeface="+mn-cs"/>
              </a:rPr>
              <a:t>)</a:t>
            </a:r>
            <a:r>
              <a:rPr lang="en-US" sz="1200" i="1" kern="1200" baseline="30000" dirty="0">
                <a:solidFill>
                  <a:schemeClr val="tx1"/>
                </a:solidFill>
                <a:effectLst/>
                <a:latin typeface="+mn-lt"/>
                <a:ea typeface="+mn-ea"/>
                <a:cs typeface="+mn-cs"/>
              </a:rPr>
              <a:t>1/2</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where r is the bubble radius. </a:t>
            </a:r>
            <a:endParaRPr lang="en-CA" baseline="0" dirty="0"/>
          </a:p>
          <a:p>
            <a:endParaRPr lang="en-CA" baseline="0" dirty="0"/>
          </a:p>
        </p:txBody>
      </p:sp>
      <p:sp>
        <p:nvSpPr>
          <p:cNvPr id="4" name="Slide Number Placeholder 3"/>
          <p:cNvSpPr>
            <a:spLocks noGrp="1"/>
          </p:cNvSpPr>
          <p:nvPr>
            <p:ph type="sldNum" sz="quarter" idx="10"/>
          </p:nvPr>
        </p:nvSpPr>
        <p:spPr/>
        <p:txBody>
          <a:bodyPr/>
          <a:lstStyle/>
          <a:p>
            <a:fld id="{E8941542-904B-4747-A533-912FFBE934AC}" type="slidenum">
              <a:rPr lang="en-CA" smtClean="0"/>
              <a:pPr/>
              <a:t>26</a:t>
            </a:fld>
            <a:endParaRPr lang="en-CA"/>
          </a:p>
        </p:txBody>
      </p:sp>
    </p:spTree>
    <p:extLst>
      <p:ext uri="{BB962C8B-B14F-4D97-AF65-F5344CB8AC3E}">
        <p14:creationId xmlns:p14="http://schemas.microsoft.com/office/powerpoint/2010/main" val="3281250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C0B9278-AD83-0B48-A856-E590EABDDA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EE49AA5E-A4FB-C64B-9270-C296C1777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0723" name="Slide Number Placeholder 3">
            <a:extLst>
              <a:ext uri="{FF2B5EF4-FFF2-40B4-BE49-F238E27FC236}">
                <a16:creationId xmlns:a16="http://schemas.microsoft.com/office/drawing/2014/main" id="{355D0B86-45AB-1D4D-A482-E34A07128B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BC5C936-EEA4-1F4A-8023-C0D6655E0E4C}" type="slidenum">
              <a:rPr lang="en-US" altLang="en-US" smtClean="0"/>
              <a:pPr/>
              <a:t>27</a:t>
            </a:fld>
            <a:endParaRPr lang="en-US" altLang="en-US"/>
          </a:p>
        </p:txBody>
      </p:sp>
    </p:spTree>
    <p:extLst>
      <p:ext uri="{BB962C8B-B14F-4D97-AF65-F5344CB8AC3E}">
        <p14:creationId xmlns:p14="http://schemas.microsoft.com/office/powerpoint/2010/main" val="46066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C0B9278-AD83-0B48-A856-E590EABDDA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EE49AA5E-A4FB-C64B-9270-C296C1777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Hypothesis rationale</a:t>
            </a:r>
          </a:p>
          <a:p>
            <a:endParaRPr lang="en-CA" altLang="en-US" dirty="0"/>
          </a:p>
        </p:txBody>
      </p:sp>
      <p:sp>
        <p:nvSpPr>
          <p:cNvPr id="30723" name="Slide Number Placeholder 3">
            <a:extLst>
              <a:ext uri="{FF2B5EF4-FFF2-40B4-BE49-F238E27FC236}">
                <a16:creationId xmlns:a16="http://schemas.microsoft.com/office/drawing/2014/main" id="{355D0B86-45AB-1D4D-A482-E34A07128B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BC5C936-EEA4-1F4A-8023-C0D6655E0E4C}" type="slidenum">
              <a:rPr lang="en-US" altLang="en-US" smtClean="0"/>
              <a:pPr/>
              <a:t>28</a:t>
            </a:fld>
            <a:endParaRPr lang="en-US" altLang="en-US"/>
          </a:p>
        </p:txBody>
      </p:sp>
    </p:spTree>
    <p:extLst>
      <p:ext uri="{BB962C8B-B14F-4D97-AF65-F5344CB8AC3E}">
        <p14:creationId xmlns:p14="http://schemas.microsoft.com/office/powerpoint/2010/main" val="4155619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F0BCA-9360-4079-93DB-C6977530E346}" type="slidenum">
              <a:rPr lang="en-CA" smtClean="0"/>
              <a:pPr/>
              <a:t>29</a:t>
            </a:fld>
            <a:endParaRPr lang="en-CA"/>
          </a:p>
        </p:txBody>
      </p:sp>
    </p:spTree>
    <p:extLst>
      <p:ext uri="{BB962C8B-B14F-4D97-AF65-F5344CB8AC3E}">
        <p14:creationId xmlns:p14="http://schemas.microsoft.com/office/powerpoint/2010/main" val="253859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3</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Here</a:t>
            </a:r>
            <a:r>
              <a:rPr lang="en-US" baseline="0" dirty="0">
                <a:latin typeface="Arial" charset="0"/>
                <a:ea typeface="MS PGothic" charset="0"/>
              </a:rPr>
              <a:t> I talk about the different interventions and their strengths and weaknesses. I identify abdominal foams as an area I want to explore.</a:t>
            </a:r>
          </a:p>
          <a:p>
            <a:pPr eaLnBrk="1" hangingPunct="1"/>
            <a:endParaRPr lang="en-US" baseline="0" dirty="0">
              <a:latin typeface="Arial" charset="0"/>
              <a:ea typeface="MS PGothic" charset="0"/>
            </a:endParaRPr>
          </a:p>
          <a:p>
            <a:pPr eaLnBrk="1" hangingPunct="1"/>
            <a:r>
              <a:rPr lang="en-US" baseline="0" dirty="0">
                <a:latin typeface="Arial" charset="0"/>
                <a:ea typeface="MS PGothic" charset="0"/>
              </a:rPr>
              <a:t>There are primarily three non surgical interventions that are used to stabilize patients until they reach a surgeon.. Resuscitative endovascular balloon of the aorta (better known as REBOA) is an intervention in which a balloon catheter is inserted in the leg and delivered to the descending or abdominal aorta, the main artery of the anatomical trunk. The balloon catheter is then inflated when it is at a height higher than the site of the bleeding, to reduce blood flow to the area. </a:t>
            </a:r>
          </a:p>
          <a:p>
            <a:pPr eaLnBrk="1" hangingPunct="1"/>
            <a:endParaRPr lang="en-US" baseline="0" dirty="0">
              <a:latin typeface="Arial" charset="0"/>
              <a:ea typeface="MS PGothic" charset="0"/>
            </a:endParaRPr>
          </a:p>
          <a:p>
            <a:pPr eaLnBrk="1" hangingPunct="1"/>
            <a:r>
              <a:rPr lang="en-US" baseline="0" dirty="0">
                <a:latin typeface="Arial" charset="0"/>
                <a:ea typeface="MS PGothic" charset="0"/>
              </a:rPr>
              <a:t>Abdominal and aortic junctional tourniquet is a device used to constrict the abdomen and stop blood loss by applying as much pressure as possible to the area in a non-specific manner. The device is wrapped around a patients abdomen and inflated as tightly as possible.</a:t>
            </a:r>
          </a:p>
          <a:p>
            <a:pPr eaLnBrk="1" hangingPunct="1"/>
            <a:endParaRPr lang="en-US" baseline="0" dirty="0">
              <a:latin typeface="Arial" charset="0"/>
              <a:ea typeface="MS PGothic" charset="0"/>
            </a:endParaRPr>
          </a:p>
          <a:p>
            <a:pPr eaLnBrk="1" hangingPunct="1"/>
            <a:r>
              <a:rPr lang="en-US" baseline="0" dirty="0">
                <a:latin typeface="Arial" charset="0"/>
                <a:ea typeface="MS PGothic" charset="0"/>
              </a:rPr>
              <a:t>More recently, intra-abdominal foams have been proposed which could be injected into the abdomen to stop bleeding. There are three foams that are currently being developed which have not yet been tested in humans, </a:t>
            </a:r>
            <a:r>
              <a:rPr lang="en-US" baseline="0" dirty="0" err="1">
                <a:latin typeface="Arial" charset="0"/>
                <a:ea typeface="MS PGothic" charset="0"/>
              </a:rPr>
              <a:t>ResQFoam</a:t>
            </a:r>
            <a:r>
              <a:rPr lang="en-US" baseline="0" dirty="0">
                <a:latin typeface="Arial" charset="0"/>
                <a:ea typeface="MS PGothic" charset="0"/>
              </a:rPr>
              <a:t>, FOAM, and </a:t>
            </a:r>
            <a:r>
              <a:rPr lang="en-US" baseline="0" dirty="0" err="1">
                <a:latin typeface="Arial" charset="0"/>
                <a:ea typeface="MS PGothic" charset="0"/>
              </a:rPr>
              <a:t>ClotFoam</a:t>
            </a:r>
            <a:r>
              <a:rPr lang="en-US" baseline="0" dirty="0">
                <a:latin typeface="Arial" charset="0"/>
                <a:ea typeface="MS PGothic" charset="0"/>
              </a:rPr>
              <a:t>. This is an area that we are very interested in.</a:t>
            </a:r>
          </a:p>
        </p:txBody>
      </p:sp>
    </p:spTree>
    <p:extLst>
      <p:ext uri="{BB962C8B-B14F-4D97-AF65-F5344CB8AC3E}">
        <p14:creationId xmlns:p14="http://schemas.microsoft.com/office/powerpoint/2010/main" val="3023596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F0BCA-9360-4079-93DB-C6977530E346}" type="slidenum">
              <a:rPr lang="en-CA" smtClean="0"/>
              <a:pPr/>
              <a:t>30</a:t>
            </a:fld>
            <a:endParaRPr lang="en-CA"/>
          </a:p>
        </p:txBody>
      </p:sp>
    </p:spTree>
    <p:extLst>
      <p:ext uri="{BB962C8B-B14F-4D97-AF65-F5344CB8AC3E}">
        <p14:creationId xmlns:p14="http://schemas.microsoft.com/office/powerpoint/2010/main" val="138405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6D714CDB-80BB-F44D-8D85-523EDAC318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28663" indent="-279400">
              <a:defRPr>
                <a:solidFill>
                  <a:schemeClr val="tx1"/>
                </a:solidFill>
                <a:latin typeface="Calibri" panose="020F0502020204030204" pitchFamily="34" charset="0"/>
                <a:ea typeface="MS PGothic" panose="020B0600070205080204" pitchFamily="34" charset="-128"/>
              </a:defRPr>
            </a:lvl2pPr>
            <a:lvl3pPr marL="1120775" indent="-223838">
              <a:defRPr>
                <a:solidFill>
                  <a:schemeClr val="tx1"/>
                </a:solidFill>
                <a:latin typeface="Calibri" panose="020F0502020204030204" pitchFamily="34" charset="0"/>
                <a:ea typeface="MS PGothic" panose="020B0600070205080204" pitchFamily="34" charset="-128"/>
              </a:defRPr>
            </a:lvl3pPr>
            <a:lvl4pPr marL="1570038" indent="-223838">
              <a:defRPr>
                <a:solidFill>
                  <a:schemeClr val="tx1"/>
                </a:solidFill>
                <a:latin typeface="Calibri" panose="020F0502020204030204" pitchFamily="34" charset="0"/>
                <a:ea typeface="MS PGothic" panose="020B0600070205080204" pitchFamily="34" charset="-128"/>
              </a:defRPr>
            </a:lvl4pPr>
            <a:lvl5pPr marL="2017713" indent="-223838">
              <a:defRPr>
                <a:solidFill>
                  <a:schemeClr val="tx1"/>
                </a:solidFill>
                <a:latin typeface="Calibri" panose="020F0502020204030204" pitchFamily="34" charset="0"/>
                <a:ea typeface="MS PGothic" panose="020B0600070205080204" pitchFamily="34" charset="-128"/>
              </a:defRPr>
            </a:lvl5pPr>
            <a:lvl6pPr marL="24749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321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893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465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63E627A-97BB-2547-B3B8-32616A8E5183}" type="slidenum">
              <a:rPr lang="en-US" altLang="en-US" smtClean="0">
                <a:latin typeface="Arial" panose="020B0604020202020204" pitchFamily="34" charset="0"/>
              </a:rPr>
              <a:pPr/>
              <a:t>31</a:t>
            </a:fld>
            <a:endParaRPr lang="en-US" altLang="en-US">
              <a:latin typeface="Arial" panose="020B0604020202020204" pitchFamily="34" charset="0"/>
            </a:endParaRPr>
          </a:p>
        </p:txBody>
      </p:sp>
      <p:sp>
        <p:nvSpPr>
          <p:cNvPr id="40962" name="Rectangle 2">
            <a:extLst>
              <a:ext uri="{FF2B5EF4-FFF2-40B4-BE49-F238E27FC236}">
                <a16:creationId xmlns:a16="http://schemas.microsoft.com/office/drawing/2014/main" id="{9271F131-542A-8740-A4FB-D866314AEB3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C633C1F7-BEB1-5C44-B55D-FB9DB1758426}"/>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James present</a:t>
            </a:r>
          </a:p>
        </p:txBody>
      </p:sp>
    </p:spTree>
    <p:extLst>
      <p:ext uri="{BB962C8B-B14F-4D97-AF65-F5344CB8AC3E}">
        <p14:creationId xmlns:p14="http://schemas.microsoft.com/office/powerpoint/2010/main" val="3023006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45DE9E-4BC5-7640-8430-DCB4956DE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A13993-A01D-8241-9D83-3FCB33208D80}" type="slidenum">
              <a:rPr lang="en-US" altLang="en-US" smtClean="0">
                <a:latin typeface="Arial" panose="020B0604020202020204" pitchFamily="34" charset="0"/>
              </a:rPr>
              <a:pPr>
                <a:spcBef>
                  <a:spcPct val="0"/>
                </a:spcBef>
              </a:pPr>
              <a:t>32</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AE3E7935-76D9-D24D-8958-3667B5C48AF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75CF2CC-70E8-EA4E-8B28-B5D8C0FAE6A8}"/>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411277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pilot</a:t>
            </a:r>
            <a:r>
              <a:rPr lang="en-US" baseline="0" dirty="0"/>
              <a:t> study, using a model of non-compressible intra abdominal hemorrhage, one pig was treated by making a small surgical incision and non –specifically injected the propelled particles loaded with thrombin into the intra-peritoneal space. The particles were found distributed throughout the abdomen after, there was a robust clot found at the site of injury which was the spleen, and the pig’s blood pressure did not reach critical levels. </a:t>
            </a:r>
          </a:p>
        </p:txBody>
      </p:sp>
      <p:sp>
        <p:nvSpPr>
          <p:cNvPr id="4" name="Slide Number Placeholder 3"/>
          <p:cNvSpPr>
            <a:spLocks noGrp="1"/>
          </p:cNvSpPr>
          <p:nvPr>
            <p:ph type="sldNum" sz="quarter" idx="10"/>
          </p:nvPr>
        </p:nvSpPr>
        <p:spPr/>
        <p:txBody>
          <a:bodyPr/>
          <a:lstStyle/>
          <a:p>
            <a:fld id="{73BF0BCA-9360-4079-93DB-C6977530E346}" type="slidenum">
              <a:rPr lang="en-CA" smtClean="0"/>
              <a:pPr/>
              <a:t>33</a:t>
            </a:fld>
            <a:endParaRPr lang="en-CA"/>
          </a:p>
        </p:txBody>
      </p:sp>
    </p:spTree>
    <p:extLst>
      <p:ext uri="{BB962C8B-B14F-4D97-AF65-F5344CB8AC3E}">
        <p14:creationId xmlns:p14="http://schemas.microsoft.com/office/powerpoint/2010/main" val="3103659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3BF0BCA-9360-4079-93DB-C6977530E346}" type="slidenum">
              <a:rPr lang="en-CA" smtClean="0"/>
              <a:pPr/>
              <a:t>34</a:t>
            </a:fld>
            <a:endParaRPr lang="en-CA"/>
          </a:p>
        </p:txBody>
      </p:sp>
    </p:spTree>
    <p:extLst>
      <p:ext uri="{BB962C8B-B14F-4D97-AF65-F5344CB8AC3E}">
        <p14:creationId xmlns:p14="http://schemas.microsoft.com/office/powerpoint/2010/main" val="693066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2B28DAF-503A-9045-A437-1A00846449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28663" indent="-279400">
              <a:defRPr>
                <a:solidFill>
                  <a:schemeClr val="tx1"/>
                </a:solidFill>
                <a:latin typeface="Calibri" panose="020F0502020204030204" pitchFamily="34" charset="0"/>
                <a:ea typeface="MS PGothic" panose="020B0600070205080204" pitchFamily="34" charset="-128"/>
              </a:defRPr>
            </a:lvl2pPr>
            <a:lvl3pPr marL="1120775" indent="-223838">
              <a:defRPr>
                <a:solidFill>
                  <a:schemeClr val="tx1"/>
                </a:solidFill>
                <a:latin typeface="Calibri" panose="020F0502020204030204" pitchFamily="34" charset="0"/>
                <a:ea typeface="MS PGothic" panose="020B0600070205080204" pitchFamily="34" charset="-128"/>
              </a:defRPr>
            </a:lvl3pPr>
            <a:lvl4pPr marL="1570038" indent="-223838">
              <a:defRPr>
                <a:solidFill>
                  <a:schemeClr val="tx1"/>
                </a:solidFill>
                <a:latin typeface="Calibri" panose="020F0502020204030204" pitchFamily="34" charset="0"/>
                <a:ea typeface="MS PGothic" panose="020B0600070205080204" pitchFamily="34" charset="-128"/>
              </a:defRPr>
            </a:lvl4pPr>
            <a:lvl5pPr marL="2017713" indent="-223838">
              <a:defRPr>
                <a:solidFill>
                  <a:schemeClr val="tx1"/>
                </a:solidFill>
                <a:latin typeface="Calibri" panose="020F0502020204030204" pitchFamily="34" charset="0"/>
                <a:ea typeface="MS PGothic" panose="020B0600070205080204" pitchFamily="34" charset="-128"/>
              </a:defRPr>
            </a:lvl5pPr>
            <a:lvl6pPr marL="24749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321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893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46513" indent="-22383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9A3665C-37F6-B84E-8431-CDFCBF010232}" type="slidenum">
              <a:rPr lang="en-US" altLang="en-US" smtClean="0">
                <a:latin typeface="Arial" panose="020B0604020202020204" pitchFamily="34" charset="0"/>
              </a:rPr>
              <a:pPr/>
              <a:t>35</a:t>
            </a:fld>
            <a:endParaRPr lang="en-US" altLang="en-US">
              <a:latin typeface="Arial" panose="020B0604020202020204" pitchFamily="34" charset="0"/>
            </a:endParaRPr>
          </a:p>
        </p:txBody>
      </p:sp>
      <p:sp>
        <p:nvSpPr>
          <p:cNvPr id="79874" name="Rectangle 2">
            <a:extLst>
              <a:ext uri="{FF2B5EF4-FFF2-40B4-BE49-F238E27FC236}">
                <a16:creationId xmlns:a16="http://schemas.microsoft.com/office/drawing/2014/main" id="{240B5EFC-BDF9-EE4C-874C-B20CBBC6CAB1}"/>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a:extLst>
              <a:ext uri="{FF2B5EF4-FFF2-40B4-BE49-F238E27FC236}">
                <a16:creationId xmlns:a16="http://schemas.microsoft.com/office/drawing/2014/main" id="{3F784FF3-DE07-3541-A872-5BFBE0C271D7}"/>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CounterFlow can be sprayed from an endoscopy compatible device to treat UGI bleeds. </a:t>
            </a:r>
            <a:endParaRPr lang="en-US" altLang="en-US">
              <a:latin typeface="Arial" panose="020B0604020202020204" pitchFamily="34" charset="0"/>
            </a:endParaRPr>
          </a:p>
          <a:p>
            <a:pPr eaLnBrk="1" hangingPunct="1"/>
            <a:r>
              <a:rPr lang="en-US" altLang="en-US">
                <a:latin typeface="Arial" panose="020B0604020202020204" pitchFamily="34" charset="0"/>
              </a:rPr>
              <a:t> - Each cartridge holds 15g of Counterflow (contents completely expelled after 5 sprays)</a:t>
            </a:r>
          </a:p>
          <a:p>
            <a:pPr eaLnBrk="1" hangingPunct="1"/>
            <a:endParaRPr lang="en-US" altLang="en-US">
              <a:latin typeface="Arial" panose="020B0604020202020204" pitchFamily="34" charset="0"/>
            </a:endParaRPr>
          </a:p>
          <a:p>
            <a:pPr eaLnBrk="1" hangingPunct="1">
              <a:spcBef>
                <a:spcPct val="0"/>
              </a:spcBef>
            </a:pPr>
            <a:r>
              <a:rPr lang="en-CA" altLang="en-US"/>
              <a:t>Will be testing the created device using the protocol outlined in Giday </a:t>
            </a:r>
            <a:r>
              <a:rPr lang="en-CA" altLang="en-US" i="1"/>
              <a:t>et al. </a:t>
            </a:r>
            <a:r>
              <a:rPr lang="en-CA" altLang="en-US"/>
              <a:t>publication testing TC-325 powder (Cook) in a swine model in mid July (date unknown).</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584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3BF0BCA-9360-4079-93DB-C6977530E346}" type="slidenum">
              <a:rPr lang="en-CA" smtClean="0"/>
              <a:pPr/>
              <a:t>36</a:t>
            </a:fld>
            <a:endParaRPr lang="en-CA"/>
          </a:p>
        </p:txBody>
      </p:sp>
    </p:spTree>
    <p:extLst>
      <p:ext uri="{BB962C8B-B14F-4D97-AF65-F5344CB8AC3E}">
        <p14:creationId xmlns:p14="http://schemas.microsoft.com/office/powerpoint/2010/main" val="3330299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non-compressible hemorrhage that we are exploring for SPP</a:t>
            </a:r>
            <a:r>
              <a:rPr lang="en-US" baseline="0" dirty="0"/>
              <a:t> is upper gastrointestinal bleeding, which affects </a:t>
            </a:r>
            <a:r>
              <a:rPr lang="en-US" baseline="0" dirty="0" err="1"/>
              <a:t>xxxxxx</a:t>
            </a:r>
            <a:r>
              <a:rPr lang="en-US" baseline="0" dirty="0"/>
              <a:t> with 5-30% mortality. Recently, hemostatic powders such as FDA approved </a:t>
            </a:r>
            <a:r>
              <a:rPr lang="en-US" baseline="0" dirty="0" err="1"/>
              <a:t>Hemospray</a:t>
            </a:r>
            <a:r>
              <a:rPr lang="en-US" baseline="0" dirty="0"/>
              <a:t>, that are sprayed at the bleeding site in an endoscopic procedure have become popular for treating these bleeds. However current powders have </a:t>
            </a:r>
            <a:r>
              <a:rPr lang="en-US" baseline="0" dirty="0" err="1"/>
              <a:t>rebleeding</a:t>
            </a:r>
            <a:r>
              <a:rPr lang="en-US" baseline="0" dirty="0"/>
              <a:t> rates as high as 49%. We developed a spray device to spray SPP through an endoscope in the same type of pig model that </a:t>
            </a:r>
            <a:r>
              <a:rPr lang="en-US" baseline="0" dirty="0" err="1"/>
              <a:t>Hemospray</a:t>
            </a:r>
            <a:r>
              <a:rPr lang="en-US" baseline="0" dirty="0"/>
              <a:t> was tested in. The time to hemostasis was 2.4 +/-1.4 min and mass particles delivered </a:t>
            </a:r>
            <a:r>
              <a:rPr lang="en-US" baseline="0" dirty="0" err="1"/>
              <a:t>awas</a:t>
            </a:r>
            <a:r>
              <a:rPr lang="en-US" baseline="0" dirty="0"/>
              <a:t> 2.4 +/- 0.6. This is 6x faster and 40x less material with respect to </a:t>
            </a:r>
            <a:r>
              <a:rPr lang="en-US" baseline="0" dirty="0" err="1"/>
              <a:t>Hemospray</a:t>
            </a:r>
            <a:r>
              <a:rPr lang="en-US" baseline="0" dirty="0"/>
              <a:t>, indicating the SPP is a promising strategy for treating UGIB. Our next step is to test the safety of this approach by performing recovery experiments on the pigs that are treated with UGIB and also to evaluate SPP efficacy in direct comparison to other methods to stop bleeding.</a:t>
            </a:r>
          </a:p>
          <a:p>
            <a:endParaRPr lang="en-US" baseline="0" dirty="0"/>
          </a:p>
          <a:p>
            <a:r>
              <a:rPr lang="en-US" baseline="0" dirty="0"/>
              <a:t>In conclusion, SPP is  </a:t>
            </a:r>
            <a:r>
              <a:rPr lang="en-US" baseline="0" dirty="0" err="1"/>
              <a:t>atechnology</a:t>
            </a:r>
            <a:r>
              <a:rPr lang="en-US" baseline="0" dirty="0"/>
              <a:t> that disperses hemostatic agents throughout wounds. In pre clinical models, It has proven to manage extremely challenging bleeds that have high flow rates, are located in difficult to reach areas and cannot be compressed.</a:t>
            </a:r>
            <a:endParaRPr lang="en-US" dirty="0"/>
          </a:p>
        </p:txBody>
      </p:sp>
      <p:sp>
        <p:nvSpPr>
          <p:cNvPr id="4" name="Slide Number Placeholder 3"/>
          <p:cNvSpPr>
            <a:spLocks noGrp="1"/>
          </p:cNvSpPr>
          <p:nvPr>
            <p:ph type="sldNum" sz="quarter" idx="10"/>
          </p:nvPr>
        </p:nvSpPr>
        <p:spPr/>
        <p:txBody>
          <a:bodyPr/>
          <a:lstStyle/>
          <a:p>
            <a:fld id="{73BF0BCA-9360-4079-93DB-C6977530E346}" type="slidenum">
              <a:rPr lang="en-CA" smtClean="0"/>
              <a:pPr/>
              <a:t>37</a:t>
            </a:fld>
            <a:endParaRPr lang="en-CA"/>
          </a:p>
        </p:txBody>
      </p:sp>
    </p:spTree>
    <p:extLst>
      <p:ext uri="{BB962C8B-B14F-4D97-AF65-F5344CB8AC3E}">
        <p14:creationId xmlns:p14="http://schemas.microsoft.com/office/powerpoint/2010/main" val="2986790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45DE9E-4BC5-7640-8430-DCB4956DE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A13993-A01D-8241-9D83-3FCB33208D80}" type="slidenum">
              <a:rPr lang="en-US" altLang="en-US" smtClean="0">
                <a:latin typeface="Arial" panose="020B0604020202020204" pitchFamily="34" charset="0"/>
              </a:rPr>
              <a:pPr>
                <a:spcBef>
                  <a:spcPct val="0"/>
                </a:spcBef>
              </a:pPr>
              <a:t>38</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AE3E7935-76D9-D24D-8958-3667B5C48AF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75CF2CC-70E8-EA4E-8B28-B5D8C0FAE6A8}"/>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219318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676BB35-49E1-7F41-9437-66257E563234}" type="slidenum">
              <a:rPr lang="en-US" sz="1200"/>
              <a:pPr/>
              <a:t>39</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6" tIns="44958" rIns="89916" bIns="44958"/>
          <a:lstStyle/>
          <a:p>
            <a:pPr eaLnBrk="1" hangingPunct="1"/>
            <a:r>
              <a:rPr lang="en-US" dirty="0">
                <a:latin typeface="Arial" charset="0"/>
                <a:ea typeface="MS PGothic" charset="0"/>
              </a:rPr>
              <a:t>I would</a:t>
            </a:r>
            <a:r>
              <a:rPr lang="en-US" baseline="0" dirty="0">
                <a:latin typeface="Arial" charset="0"/>
                <a:ea typeface="MS PGothic" charset="0"/>
              </a:rPr>
              <a:t> like to acknowledge of our collaborators for these works (right side) as well as all of the funding agencies that made these discoveries possible. </a:t>
            </a:r>
            <a:endParaRPr lang="en-US" dirty="0">
              <a:latin typeface="Arial" charset="0"/>
              <a:ea typeface="MS PGothic" charset="0"/>
            </a:endParaRPr>
          </a:p>
        </p:txBody>
      </p:sp>
    </p:spTree>
    <p:extLst>
      <p:ext uri="{BB962C8B-B14F-4D97-AF65-F5344CB8AC3E}">
        <p14:creationId xmlns:p14="http://schemas.microsoft.com/office/powerpoint/2010/main" val="370369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4</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Specific problem that I address. </a:t>
            </a:r>
          </a:p>
          <a:p>
            <a:pPr eaLnBrk="1" hangingPunct="1"/>
            <a:endParaRPr lang="en-US" dirty="0">
              <a:latin typeface="Arial" charset="0"/>
              <a:ea typeface="MS PGothic" charset="0"/>
            </a:endParaRPr>
          </a:p>
          <a:p>
            <a:pPr eaLnBrk="1" hangingPunct="1"/>
            <a:r>
              <a:rPr lang="en-US" dirty="0">
                <a:latin typeface="Arial" charset="0"/>
                <a:ea typeface="MS PGothic" charset="0"/>
              </a:rPr>
              <a:t>The</a:t>
            </a:r>
            <a:r>
              <a:rPr lang="en-US" baseline="0" dirty="0">
                <a:latin typeface="Arial" charset="0"/>
                <a:ea typeface="MS PGothic" charset="0"/>
              </a:rPr>
              <a:t> Cantle paper explains it. The corresponding/senior author is JB Holcomb who is a leading expert on this. He started fibrin foams in the 90s. These are their findings. Might be cool to point out that foams could have saved 87% of patients, even though this was theoretical because foams are not in people yet.</a:t>
            </a:r>
            <a:endParaRPr lang="en-US" dirty="0">
              <a:latin typeface="Arial" charset="0"/>
              <a:ea typeface="MS PGothic" charset="0"/>
            </a:endParaRPr>
          </a:p>
        </p:txBody>
      </p:sp>
    </p:spTree>
    <p:extLst>
      <p:ext uri="{BB962C8B-B14F-4D97-AF65-F5344CB8AC3E}">
        <p14:creationId xmlns:p14="http://schemas.microsoft.com/office/powerpoint/2010/main" val="5362420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Conclusions</a:t>
            </a:r>
            <a:r>
              <a:rPr lang="en-US" baseline="0" dirty="0"/>
              <a:t> one line at top, remove rest, just future directions.</a:t>
            </a:r>
            <a:endParaRPr lang="en-US" dirty="0"/>
          </a:p>
        </p:txBody>
      </p:sp>
      <p:sp>
        <p:nvSpPr>
          <p:cNvPr id="4" name="Slide Number Placeholder 3"/>
          <p:cNvSpPr>
            <a:spLocks noGrp="1"/>
          </p:cNvSpPr>
          <p:nvPr>
            <p:ph type="sldNum" sz="quarter" idx="10"/>
          </p:nvPr>
        </p:nvSpPr>
        <p:spPr/>
        <p:txBody>
          <a:bodyPr/>
          <a:lstStyle/>
          <a:p>
            <a:fld id="{73BF0BCA-9360-4079-93DB-C6977530E346}" type="slidenum">
              <a:rPr lang="en-CA" smtClean="0"/>
              <a:pPr/>
              <a:t>40</a:t>
            </a:fld>
            <a:endParaRPr lang="en-CA"/>
          </a:p>
        </p:txBody>
      </p:sp>
    </p:spTree>
    <p:extLst>
      <p:ext uri="{BB962C8B-B14F-4D97-AF65-F5344CB8AC3E}">
        <p14:creationId xmlns:p14="http://schemas.microsoft.com/office/powerpoint/2010/main" val="2131969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41</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Here</a:t>
            </a:r>
            <a:r>
              <a:rPr lang="en-US" baseline="0" dirty="0">
                <a:latin typeface="Arial" charset="0"/>
                <a:ea typeface="MS PGothic" charset="0"/>
              </a:rPr>
              <a:t> I talk about the different interventions and their strengths and weaknesses. I identify abdominal foams as an area I want to explore.</a:t>
            </a:r>
          </a:p>
          <a:p>
            <a:pPr eaLnBrk="1" hangingPunct="1"/>
            <a:endParaRPr lang="en-US" baseline="0" dirty="0">
              <a:latin typeface="Arial" charset="0"/>
              <a:ea typeface="MS PGothic" charset="0"/>
            </a:endParaRPr>
          </a:p>
          <a:p>
            <a:pPr eaLnBrk="1" hangingPunct="1"/>
            <a:r>
              <a:rPr lang="en-US" baseline="0" dirty="0">
                <a:latin typeface="Arial" charset="0"/>
                <a:ea typeface="MS PGothic" charset="0"/>
              </a:rPr>
              <a:t>There are primarily three non surgical interventions that are used to stabilize patients until they reach a surgeon.. Resuscitative endovascular balloon of the aorta (better known as REBOA) is an intervention in which a balloon catheter is inserted in the leg and delivered to the descending or abdominal aorta, the main artery of the anatomical trunk. The balloon catheter is then inflated when it is at a height higher than the site of the bleeding, to reduce blood flow to the area. </a:t>
            </a:r>
          </a:p>
          <a:p>
            <a:pPr eaLnBrk="1" hangingPunct="1"/>
            <a:endParaRPr lang="en-US" baseline="0" dirty="0">
              <a:latin typeface="Arial" charset="0"/>
              <a:ea typeface="MS PGothic" charset="0"/>
            </a:endParaRPr>
          </a:p>
          <a:p>
            <a:pPr eaLnBrk="1" hangingPunct="1"/>
            <a:r>
              <a:rPr lang="en-US" baseline="0" dirty="0">
                <a:latin typeface="Arial" charset="0"/>
                <a:ea typeface="MS PGothic" charset="0"/>
              </a:rPr>
              <a:t>Abdominal and aortic junctional tourniquet is a device used to constrict the abdomen and stop blood loss by applying as much pressure as possible to the area in a non-specific manner. The device is wrapped around a patients abdomen and inflated as tightly as possible.</a:t>
            </a:r>
          </a:p>
          <a:p>
            <a:pPr eaLnBrk="1" hangingPunct="1"/>
            <a:endParaRPr lang="en-US" baseline="0" dirty="0">
              <a:latin typeface="Arial" charset="0"/>
              <a:ea typeface="MS PGothic" charset="0"/>
            </a:endParaRPr>
          </a:p>
          <a:p>
            <a:pPr eaLnBrk="1" hangingPunct="1"/>
            <a:r>
              <a:rPr lang="en-US" baseline="0" dirty="0">
                <a:latin typeface="Arial" charset="0"/>
                <a:ea typeface="MS PGothic" charset="0"/>
              </a:rPr>
              <a:t>More recently, intra-abdominal foams have been proposed which could be injected into the abdomen to stop bleeding. There are three foams that are currently being developed which have not yet been tested in humans, </a:t>
            </a:r>
            <a:r>
              <a:rPr lang="en-US" baseline="0" dirty="0" err="1">
                <a:latin typeface="Arial" charset="0"/>
                <a:ea typeface="MS PGothic" charset="0"/>
              </a:rPr>
              <a:t>ResQFoam</a:t>
            </a:r>
            <a:r>
              <a:rPr lang="en-US" baseline="0" dirty="0">
                <a:latin typeface="Arial" charset="0"/>
                <a:ea typeface="MS PGothic" charset="0"/>
              </a:rPr>
              <a:t>, FOAM, and </a:t>
            </a:r>
            <a:r>
              <a:rPr lang="en-US" baseline="0" dirty="0" err="1">
                <a:latin typeface="Arial" charset="0"/>
                <a:ea typeface="MS PGothic" charset="0"/>
              </a:rPr>
              <a:t>ClotFoam</a:t>
            </a:r>
            <a:r>
              <a:rPr lang="en-US" baseline="0" dirty="0">
                <a:latin typeface="Arial" charset="0"/>
                <a:ea typeface="MS PGothic" charset="0"/>
              </a:rPr>
              <a:t>. This is an area that we are very interested in.</a:t>
            </a:r>
          </a:p>
        </p:txBody>
      </p:sp>
    </p:spTree>
    <p:extLst>
      <p:ext uri="{BB962C8B-B14F-4D97-AF65-F5344CB8AC3E}">
        <p14:creationId xmlns:p14="http://schemas.microsoft.com/office/powerpoint/2010/main" val="2517085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45DE9E-4BC5-7640-8430-DCB4956DE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A13993-A01D-8241-9D83-3FCB33208D80}" type="slidenum">
              <a:rPr lang="en-US" altLang="en-US" smtClean="0">
                <a:latin typeface="Arial" panose="020B0604020202020204" pitchFamily="34" charset="0"/>
              </a:rPr>
              <a:pPr>
                <a:spcBef>
                  <a:spcPct val="0"/>
                </a:spcBef>
              </a:pPr>
              <a:t>42</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AE3E7935-76D9-D24D-8958-3667B5C48AF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75CF2CC-70E8-EA4E-8B28-B5D8C0FAE6A8}"/>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In</a:t>
            </a:r>
            <a:r>
              <a:rPr lang="en-US" altLang="en-US" baseline="0" dirty="0">
                <a:latin typeface="Arial" panose="020B0604020202020204" pitchFamily="34" charset="0"/>
              </a:rPr>
              <a:t> our lab we have developed self-propelling particles, which can be loaded with therapeutic cargo to more effectively deliver this cargo to wounds. SPP consist of CaCO3 </a:t>
            </a:r>
            <a:r>
              <a:rPr lang="en-US" altLang="en-US" baseline="0" dirty="0" err="1">
                <a:latin typeface="Arial" panose="020B0604020202020204" pitchFamily="34" charset="0"/>
              </a:rPr>
              <a:t>microparticles</a:t>
            </a:r>
            <a:r>
              <a:rPr lang="en-US" altLang="en-US" baseline="0" dirty="0">
                <a:latin typeface="Arial" panose="020B0604020202020204" pitchFamily="34" charset="0"/>
              </a:rPr>
              <a:t>, which are loaded with cargo, and an organic acid. When this dry mixture comes into contact with blood, it reacts to form CO2 and the cargo is propelled deep into wounds. In one experiment, a mouse’s liver was injured and a drug was applied with or without propulsion to the bleeding site. With propulsion, the drug was effectively delivered into the tissue. Without propulsion, the drug was found outside of the tissue. This suggests that SPP improves the transport of drugs into wounds.</a:t>
            </a:r>
            <a:endParaRPr lang="en-US" altLang="en-US" dirty="0">
              <a:latin typeface="Arial" panose="020B0604020202020204" pitchFamily="34" charset="0"/>
            </a:endParaRPr>
          </a:p>
        </p:txBody>
      </p:sp>
    </p:spTree>
    <p:extLst>
      <p:ext uri="{BB962C8B-B14F-4D97-AF65-F5344CB8AC3E}">
        <p14:creationId xmlns:p14="http://schemas.microsoft.com/office/powerpoint/2010/main" val="1212969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45DE9E-4BC5-7640-8430-DCB4956DE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A13993-A01D-8241-9D83-3FCB33208D80}" type="slidenum">
              <a:rPr lang="en-US" altLang="en-US" smtClean="0">
                <a:latin typeface="Arial" panose="020B0604020202020204" pitchFamily="34" charset="0"/>
              </a:rPr>
              <a:pPr>
                <a:spcBef>
                  <a:spcPct val="0"/>
                </a:spcBef>
              </a:pPr>
              <a:t>43</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AE3E7935-76D9-D24D-8958-3667B5C48AF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75CF2CC-70E8-EA4E-8B28-B5D8C0FAE6A8}"/>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rPr>
              <a:t>Hypothesis</a:t>
            </a:r>
          </a:p>
        </p:txBody>
      </p:sp>
    </p:spTree>
    <p:extLst>
      <p:ext uri="{BB962C8B-B14F-4D97-AF65-F5344CB8AC3E}">
        <p14:creationId xmlns:p14="http://schemas.microsoft.com/office/powerpoint/2010/main" val="2113073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44</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Most</a:t>
            </a:r>
            <a:r>
              <a:rPr lang="en-US" baseline="0" dirty="0">
                <a:latin typeface="Arial" charset="0"/>
                <a:ea typeface="MS PGothic" charset="0"/>
              </a:rPr>
              <a:t> of the current foams fill the abdominal cavity, apply pressure to the walls and trap the bleed as well as provide non-localized compression to the bleeding site, wherever that may be. However, they have key limitations. The abdomen needs to be intact. There are also reported potential complications, which include completely occluding blood flow below the abdominal region, abdominal compartment syndrome, and multi-organ failure. Also, the most promising of these foams, which is scheduled for a clinical trial in late 2019, is non </a:t>
            </a:r>
            <a:r>
              <a:rPr lang="en-US" baseline="0" dirty="0" err="1">
                <a:latin typeface="Arial" charset="0"/>
                <a:ea typeface="MS PGothic" charset="0"/>
              </a:rPr>
              <a:t>resorbable</a:t>
            </a:r>
            <a:r>
              <a:rPr lang="en-US" baseline="0" dirty="0">
                <a:latin typeface="Arial" charset="0"/>
                <a:ea typeface="MS PGothic" charset="0"/>
              </a:rPr>
              <a:t>. Therefore, when the patient reaches a surgeon, the surgeon has to first take out the foam before repairing the injury. Also, the injury usually begins bleeding again as soon as the foam is taken out. Lastly, none of the foams activate blood coagulation to stop bleeding. </a:t>
            </a:r>
          </a:p>
          <a:p>
            <a:pPr eaLnBrk="1" hangingPunct="1"/>
            <a:r>
              <a:rPr lang="en-US" baseline="0" dirty="0">
                <a:latin typeface="Arial" charset="0"/>
                <a:ea typeface="MS PGothic" charset="0"/>
              </a:rPr>
              <a:t>ARSENAL </a:t>
            </a:r>
            <a:endParaRPr lang="en-US" dirty="0">
              <a:latin typeface="Arial" charset="0"/>
              <a:ea typeface="MS PGothic" charset="0"/>
            </a:endParaRPr>
          </a:p>
        </p:txBody>
      </p:sp>
    </p:spTree>
    <p:extLst>
      <p:ext uri="{BB962C8B-B14F-4D97-AF65-F5344CB8AC3E}">
        <p14:creationId xmlns:p14="http://schemas.microsoft.com/office/powerpoint/2010/main" val="1532099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5</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Specific problem that I address. </a:t>
            </a:r>
          </a:p>
          <a:p>
            <a:pPr eaLnBrk="1" hangingPunct="1"/>
            <a:endParaRPr lang="en-US" dirty="0">
              <a:latin typeface="Arial" charset="0"/>
              <a:ea typeface="MS PGothic" charset="0"/>
            </a:endParaRPr>
          </a:p>
          <a:p>
            <a:pPr eaLnBrk="1" hangingPunct="1"/>
            <a:r>
              <a:rPr lang="en-US" dirty="0">
                <a:latin typeface="Arial" charset="0"/>
                <a:ea typeface="MS PGothic" charset="0"/>
              </a:rPr>
              <a:t>The</a:t>
            </a:r>
            <a:r>
              <a:rPr lang="en-US" baseline="0" dirty="0">
                <a:latin typeface="Arial" charset="0"/>
                <a:ea typeface="MS PGothic" charset="0"/>
              </a:rPr>
              <a:t> Cantle paper explains it. The corresponding/senior author is JB Holcomb who is a leading expert on this. He started fibrin foams in the 90s. These are their findings. Might be cool to point out that foams could have saved 87% of patients, even though this was theoretical because foams are not in people yet.</a:t>
            </a:r>
            <a:endParaRPr lang="en-US" dirty="0">
              <a:latin typeface="Arial" charset="0"/>
              <a:ea typeface="MS PGothic" charset="0"/>
            </a:endParaRPr>
          </a:p>
        </p:txBody>
      </p:sp>
    </p:spTree>
    <p:extLst>
      <p:ext uri="{BB962C8B-B14F-4D97-AF65-F5344CB8AC3E}">
        <p14:creationId xmlns:p14="http://schemas.microsoft.com/office/powerpoint/2010/main" val="121863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6</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Specific problem that I address. </a:t>
            </a:r>
          </a:p>
          <a:p>
            <a:pPr eaLnBrk="1" hangingPunct="1"/>
            <a:endParaRPr lang="en-US" dirty="0">
              <a:latin typeface="Arial" charset="0"/>
              <a:ea typeface="MS PGothic" charset="0"/>
            </a:endParaRPr>
          </a:p>
          <a:p>
            <a:pPr eaLnBrk="1" hangingPunct="1"/>
            <a:r>
              <a:rPr lang="en-US" dirty="0">
                <a:latin typeface="Arial" charset="0"/>
                <a:ea typeface="MS PGothic" charset="0"/>
              </a:rPr>
              <a:t>The</a:t>
            </a:r>
            <a:r>
              <a:rPr lang="en-US" baseline="0" dirty="0">
                <a:latin typeface="Arial" charset="0"/>
                <a:ea typeface="MS PGothic" charset="0"/>
              </a:rPr>
              <a:t> Cantle paper explains it. The corresponding/senior author is JB Holcomb who is a leading expert on this. He started fibrin foams in the 90s. These are their findings. Might be cool to point out that foams could have saved 87% of patients, even though this was theoretical because foams are not in people yet.</a:t>
            </a:r>
            <a:endParaRPr lang="en-US" dirty="0">
              <a:latin typeface="Arial" charset="0"/>
              <a:ea typeface="MS PGothic" charset="0"/>
            </a:endParaRPr>
          </a:p>
        </p:txBody>
      </p:sp>
    </p:spTree>
    <p:extLst>
      <p:ext uri="{BB962C8B-B14F-4D97-AF65-F5344CB8AC3E}">
        <p14:creationId xmlns:p14="http://schemas.microsoft.com/office/powerpoint/2010/main" val="186162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7</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Specific problem that I address. </a:t>
            </a:r>
          </a:p>
          <a:p>
            <a:pPr eaLnBrk="1" hangingPunct="1"/>
            <a:endParaRPr lang="en-US" dirty="0">
              <a:latin typeface="Arial" charset="0"/>
              <a:ea typeface="MS PGothic" charset="0"/>
            </a:endParaRPr>
          </a:p>
          <a:p>
            <a:pPr eaLnBrk="1" hangingPunct="1"/>
            <a:r>
              <a:rPr lang="en-US" dirty="0">
                <a:latin typeface="Arial" charset="0"/>
                <a:ea typeface="MS PGothic" charset="0"/>
              </a:rPr>
              <a:t>The</a:t>
            </a:r>
            <a:r>
              <a:rPr lang="en-US" baseline="0" dirty="0">
                <a:latin typeface="Arial" charset="0"/>
                <a:ea typeface="MS PGothic" charset="0"/>
              </a:rPr>
              <a:t> Cantle paper explains it. The corresponding/senior author is JB Holcomb who is a leading expert on this. He started fibrin foams in the 90s. These are their findings. Might be cool to point out that foams could have saved 87% of patients, even though this was theoretical because foams are not in people yet.</a:t>
            </a:r>
            <a:endParaRPr lang="en-US" dirty="0">
              <a:latin typeface="Arial" charset="0"/>
              <a:ea typeface="MS PGothic" charset="0"/>
            </a:endParaRPr>
          </a:p>
        </p:txBody>
      </p:sp>
    </p:spTree>
    <p:extLst>
      <p:ext uri="{BB962C8B-B14F-4D97-AF65-F5344CB8AC3E}">
        <p14:creationId xmlns:p14="http://schemas.microsoft.com/office/powerpoint/2010/main" val="422253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8</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Even</a:t>
            </a:r>
            <a:r>
              <a:rPr lang="en-US" baseline="0" dirty="0">
                <a:latin typeface="Arial" charset="0"/>
                <a:ea typeface="MS PGothic" charset="0"/>
              </a:rPr>
              <a:t> surgeons require a particular skill set to do it.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Resuscitative Endovascular Balloon Occlusion of the Aorta (REBOA) as an Adjunct for Hemorrhagic Shock</a:t>
            </a:r>
          </a:p>
          <a:p>
            <a:r>
              <a:rPr lang="en-US" sz="1200" kern="1200" dirty="0" err="1">
                <a:solidFill>
                  <a:schemeClr val="tx1"/>
                </a:solidFill>
                <a:effectLst/>
                <a:latin typeface="+mn-lt"/>
                <a:ea typeface="+mn-ea"/>
                <a:cs typeface="+mn-cs"/>
              </a:rPr>
              <a:t>Stannard</a:t>
            </a:r>
            <a:r>
              <a:rPr lang="en-US" sz="1200" kern="1200" dirty="0">
                <a:solidFill>
                  <a:schemeClr val="tx1"/>
                </a:solidFill>
                <a:effectLst/>
                <a:latin typeface="+mn-lt"/>
                <a:ea typeface="+mn-ea"/>
                <a:cs typeface="+mn-cs"/>
              </a:rPr>
              <a:t>, Adam MRCS; </a:t>
            </a:r>
            <a:r>
              <a:rPr lang="en-US" sz="1200" kern="1200" dirty="0" err="1">
                <a:solidFill>
                  <a:schemeClr val="tx1"/>
                </a:solidFill>
                <a:effectLst/>
                <a:latin typeface="+mn-lt"/>
                <a:ea typeface="+mn-ea"/>
                <a:cs typeface="+mn-cs"/>
              </a:rPr>
              <a:t>Eliason</a:t>
            </a:r>
            <a:r>
              <a:rPr lang="en-US" sz="1200" kern="1200" dirty="0">
                <a:solidFill>
                  <a:schemeClr val="tx1"/>
                </a:solidFill>
                <a:effectLst/>
                <a:latin typeface="+mn-lt"/>
                <a:ea typeface="+mn-ea"/>
                <a:cs typeface="+mn-cs"/>
              </a:rPr>
              <a:t>, Jonathan L. MD; Rasmussen, Todd E. MD</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3983709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MS PGothic" charset="0"/>
                <a:cs typeface="MS PGothic" charset="0"/>
              </a:defRPr>
            </a:lvl1pPr>
            <a:lvl2pPr marL="729057" indent="-280406" defTabSz="914437">
              <a:defRPr sz="2400">
                <a:solidFill>
                  <a:schemeClr val="tx1"/>
                </a:solidFill>
                <a:latin typeface="Arial" charset="0"/>
                <a:ea typeface="MS PGothic" charset="0"/>
                <a:cs typeface="MS PGothic" charset="0"/>
              </a:defRPr>
            </a:lvl2pPr>
            <a:lvl3pPr marL="1121626" indent="-224325" defTabSz="914437">
              <a:defRPr sz="2400">
                <a:solidFill>
                  <a:schemeClr val="tx1"/>
                </a:solidFill>
                <a:latin typeface="Arial" charset="0"/>
                <a:ea typeface="MS PGothic" charset="0"/>
                <a:cs typeface="MS PGothic" charset="0"/>
              </a:defRPr>
            </a:lvl3pPr>
            <a:lvl4pPr marL="1570276" indent="-224325" defTabSz="914437">
              <a:defRPr sz="2400">
                <a:solidFill>
                  <a:schemeClr val="tx1"/>
                </a:solidFill>
                <a:latin typeface="Arial" charset="0"/>
                <a:ea typeface="MS PGothic" charset="0"/>
                <a:cs typeface="MS PGothic" charset="0"/>
              </a:defRPr>
            </a:lvl4pPr>
            <a:lvl5pPr marL="2018927" indent="-224325" defTabSz="914437">
              <a:defRPr sz="2400">
                <a:solidFill>
                  <a:schemeClr val="tx1"/>
                </a:solidFill>
                <a:latin typeface="Arial"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05CCC8-7D48-D244-8620-E70EE255BA24}" type="slidenum">
              <a:rPr lang="en-US" sz="1200"/>
              <a:pPr/>
              <a:t>9</a:t>
            </a:fld>
            <a:endParaRPr lang="en-US" sz="1200"/>
          </a:p>
        </p:txBody>
      </p:sp>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711" y="4344025"/>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Specific problem that I address.</a:t>
            </a:r>
          </a:p>
          <a:p>
            <a:pPr eaLnBrk="1" hangingPunct="1"/>
            <a:endParaRPr lang="en-US" baseline="0" dirty="0">
              <a:latin typeface="Arial" charset="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Life over Limb: Lower Extremity Ischemia in the Setting of Resuscitative Endovascular Balloon Occlusion of the Aorta (REBOA)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Resuscitative Endovascular Balloon Occlusion of the Aorta (REBOA) Not Yet Applicable for Widespread Out-of-Hospital Use: A Case of Nonsurvivable Complication from Prolonged REBOA Inflation.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2490134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852F43-0D4E-43BF-9703-DB2FCC3FDC85}"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304058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52F43-0D4E-43BF-9703-DB2FCC3FDC85}"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249933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52F43-0D4E-43BF-9703-DB2FCC3FDC85}"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41581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52F43-0D4E-43BF-9703-DB2FCC3FDC85}"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70246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852F43-0D4E-43BF-9703-DB2FCC3FDC85}"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56288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852F43-0D4E-43BF-9703-DB2FCC3FDC85}" type="datetimeFigureOut">
              <a:rPr lang="en-US" smtClean="0"/>
              <a:t>6/23/19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89330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852F43-0D4E-43BF-9703-DB2FCC3FDC85}" type="datetimeFigureOut">
              <a:rPr lang="en-US" smtClean="0"/>
              <a:t>6/23/19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67485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852F43-0D4E-43BF-9703-DB2FCC3FDC85}" type="datetimeFigureOut">
              <a:rPr lang="en-US" smtClean="0"/>
              <a:t>6/23/19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2135398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52F43-0D4E-43BF-9703-DB2FCC3FDC85}" type="datetimeFigureOut">
              <a:rPr lang="en-US" smtClean="0"/>
              <a:t>6/23/19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223709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852F43-0D4E-43BF-9703-DB2FCC3FDC85}" type="datetimeFigureOut">
              <a:rPr lang="en-US" smtClean="0"/>
              <a:t>6/23/19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3522242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852F43-0D4E-43BF-9703-DB2FCC3FDC85}" type="datetimeFigureOut">
              <a:rPr lang="en-US" smtClean="0"/>
              <a:t>6/23/19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8AB7-638F-40E4-8839-FD17A45F7FAE}" type="slidenum">
              <a:rPr lang="en-US" smtClean="0"/>
              <a:t>‹#›</a:t>
            </a:fld>
            <a:endParaRPr lang="en-US"/>
          </a:p>
        </p:txBody>
      </p:sp>
    </p:spTree>
    <p:extLst>
      <p:ext uri="{BB962C8B-B14F-4D97-AF65-F5344CB8AC3E}">
        <p14:creationId xmlns:p14="http://schemas.microsoft.com/office/powerpoint/2010/main" val="4241378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52F43-0D4E-43BF-9703-DB2FCC3FDC85}" type="datetimeFigureOut">
              <a:rPr lang="en-US" smtClean="0"/>
              <a:t>6/23/19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B8AB7-638F-40E4-8839-FD17A45F7FAE}" type="slidenum">
              <a:rPr lang="en-US" smtClean="0"/>
              <a:t>‹#›</a:t>
            </a:fld>
            <a:endParaRPr lang="en-US"/>
          </a:p>
        </p:txBody>
      </p:sp>
    </p:spTree>
    <p:extLst>
      <p:ext uri="{BB962C8B-B14F-4D97-AF65-F5344CB8AC3E}">
        <p14:creationId xmlns:p14="http://schemas.microsoft.com/office/powerpoint/2010/main" val="1289386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6.tiff"/><Relationship Id="rId5" Type="http://schemas.openxmlformats.org/officeDocument/2006/relationships/image" Target="../media/image45.jpe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34A7612B-B902-4E43-81E9-3B900EA0686A}"/>
              </a:ext>
            </a:extLst>
          </p:cNvPr>
          <p:cNvSpPr>
            <a:spLocks noChangeArrowheads="1"/>
          </p:cNvSpPr>
          <p:nvPr/>
        </p:nvSpPr>
        <p:spPr bwMode="auto">
          <a:xfrm>
            <a:off x="0" y="268224"/>
            <a:ext cx="9144000" cy="2362200"/>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spcAft>
                <a:spcPts val="1200"/>
              </a:spcAft>
              <a:buNone/>
            </a:pPr>
            <a:r>
              <a:rPr lang="en-CA" sz="5400" b="1" dirty="0">
                <a:solidFill>
                  <a:srgbClr val="7030A0"/>
                </a:solidFill>
              </a:rPr>
              <a:t>Hemostatic Technologies for Abdominal Hemorrhage</a:t>
            </a:r>
            <a:endParaRPr lang="en-US" altLang="en-US" sz="5400" b="1" dirty="0">
              <a:solidFill>
                <a:srgbClr val="7030A0"/>
              </a:solidFill>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9B4848D7-F087-8D4D-9F56-16CDD36CF4CC}"/>
              </a:ext>
            </a:extLst>
          </p:cNvPr>
          <p:cNvSpPr>
            <a:spLocks noChangeArrowheads="1"/>
          </p:cNvSpPr>
          <p:nvPr/>
        </p:nvSpPr>
        <p:spPr bwMode="auto">
          <a:xfrm>
            <a:off x="0" y="2667000"/>
            <a:ext cx="9144000" cy="4419600"/>
          </a:xfrm>
          <a:prstGeom prst="rect">
            <a:avLst/>
          </a:prstGeom>
          <a:solidFill>
            <a:schemeClr val="tx1">
              <a:alpha val="85097"/>
            </a:schemeClr>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defRPr/>
            </a:pPr>
            <a:r>
              <a:rPr lang="en-US" altLang="en-US" sz="2800" b="1" dirty="0">
                <a:solidFill>
                  <a:schemeClr val="tx1">
                    <a:lumMod val="95000"/>
                    <a:lumOff val="5000"/>
                  </a:schemeClr>
                </a:solidFill>
                <a:latin typeface="Arial Bold" charset="0"/>
              </a:rPr>
              <a:t>.</a:t>
            </a:r>
          </a:p>
        </p:txBody>
      </p:sp>
      <p:sp>
        <p:nvSpPr>
          <p:cNvPr id="7" name="Rounded Rectangle 6">
            <a:extLst>
              <a:ext uri="{FF2B5EF4-FFF2-40B4-BE49-F238E27FC236}">
                <a16:creationId xmlns:a16="http://schemas.microsoft.com/office/drawing/2014/main" id="{FE261EED-34F3-E84D-8CA1-AD68D8F31AF1}"/>
              </a:ext>
            </a:extLst>
          </p:cNvPr>
          <p:cNvSpPr/>
          <p:nvPr/>
        </p:nvSpPr>
        <p:spPr>
          <a:xfrm>
            <a:off x="1019175" y="3140968"/>
            <a:ext cx="7105650" cy="342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2">
            <a:extLst>
              <a:ext uri="{FF2B5EF4-FFF2-40B4-BE49-F238E27FC236}">
                <a16:creationId xmlns:a16="http://schemas.microsoft.com/office/drawing/2014/main" id="{624AAC32-EBB4-4749-9FB9-6B39B8E96E87}"/>
              </a:ext>
            </a:extLst>
          </p:cNvPr>
          <p:cNvSpPr>
            <a:spLocks noChangeArrowheads="1"/>
          </p:cNvSpPr>
          <p:nvPr/>
        </p:nvSpPr>
        <p:spPr bwMode="auto">
          <a:xfrm>
            <a:off x="1295400" y="3057525"/>
            <a:ext cx="65532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2000" b="1" dirty="0"/>
          </a:p>
          <a:p>
            <a:pPr algn="ctr" eaLnBrk="1" hangingPunct="1">
              <a:spcBef>
                <a:spcPct val="0"/>
              </a:spcBef>
              <a:buFontTx/>
              <a:buNone/>
            </a:pPr>
            <a:r>
              <a:rPr lang="en-US" altLang="en-US" sz="2800" b="1" dirty="0"/>
              <a:t>Christian Kastrup</a:t>
            </a:r>
          </a:p>
          <a:p>
            <a:pPr algn="ctr" eaLnBrk="1" hangingPunct="1">
              <a:spcBef>
                <a:spcPct val="0"/>
              </a:spcBef>
              <a:buFontTx/>
              <a:buNone/>
            </a:pPr>
            <a:endParaRPr lang="en-US" altLang="en-US" sz="1400" b="1" dirty="0"/>
          </a:p>
          <a:p>
            <a:pPr algn="ctr">
              <a:buNone/>
            </a:pPr>
            <a:r>
              <a:rPr lang="en-US" sz="2400" b="1" dirty="0">
                <a:solidFill>
                  <a:srgbClr val="000090"/>
                </a:solidFill>
              </a:rPr>
              <a:t>Associate Professor</a:t>
            </a:r>
            <a:endParaRPr lang="en-US" sz="2400" b="1" dirty="0"/>
          </a:p>
          <a:p>
            <a:pPr algn="ctr" eaLnBrk="1" hangingPunct="1">
              <a:buNone/>
            </a:pPr>
            <a:r>
              <a:rPr lang="en-US" sz="2400" b="1" dirty="0">
                <a:solidFill>
                  <a:srgbClr val="00B0F0"/>
                </a:solidFill>
              </a:rPr>
              <a:t>Michael Smith Laboratories</a:t>
            </a:r>
          </a:p>
          <a:p>
            <a:pPr algn="ctr" eaLnBrk="1" hangingPunct="1">
              <a:buNone/>
            </a:pPr>
            <a:r>
              <a:rPr lang="en-US" sz="2400" b="1" dirty="0">
                <a:solidFill>
                  <a:srgbClr val="00B0F0"/>
                </a:solidFill>
              </a:rPr>
              <a:t>Department of Biochemistry &amp; Molecular Biology</a:t>
            </a:r>
          </a:p>
          <a:p>
            <a:pPr algn="ctr" eaLnBrk="1" hangingPunct="1">
              <a:buNone/>
            </a:pPr>
            <a:endParaRPr lang="en-US" sz="2400" b="1" dirty="0">
              <a:solidFill>
                <a:srgbClr val="00B0F0"/>
              </a:solidFill>
            </a:endParaRPr>
          </a:p>
          <a:p>
            <a:pPr algn="ctr" eaLnBrk="1" hangingPunct="1">
              <a:buNone/>
            </a:pPr>
            <a:r>
              <a:rPr lang="en-US" sz="2400" b="1" dirty="0"/>
              <a:t>University of British Columbia</a:t>
            </a:r>
          </a:p>
          <a:p>
            <a:pPr algn="ctr" eaLnBrk="1" hangingPunct="1">
              <a:buNone/>
            </a:pPr>
            <a:r>
              <a:rPr lang="en-US" sz="2400" b="1" dirty="0"/>
              <a:t>Vancouver, Canada</a:t>
            </a:r>
            <a:br>
              <a:rPr lang="en-US" altLang="en-US" sz="2000" b="1" dirty="0">
                <a:solidFill>
                  <a:srgbClr val="00B0F0"/>
                </a:solidFill>
              </a:rPr>
            </a:br>
            <a:r>
              <a:rPr lang="en-US" altLang="en-US" sz="2000" b="1" dirty="0">
                <a:solidFill>
                  <a:srgbClr val="00B0F0"/>
                </a:solidFill>
              </a:rPr>
              <a:t>  </a:t>
            </a:r>
          </a:p>
          <a:p>
            <a:pPr algn="ctr" eaLnBrk="1" hangingPunct="1">
              <a:spcBef>
                <a:spcPct val="0"/>
              </a:spcBef>
              <a:buFontTx/>
              <a:buNone/>
            </a:pPr>
            <a:r>
              <a:rPr lang="en-US" altLang="en-US" sz="2000" b="1" dirty="0"/>
              <a:t> </a:t>
            </a:r>
          </a:p>
        </p:txBody>
      </p:sp>
    </p:spTree>
    <p:extLst>
      <p:ext uri="{BB962C8B-B14F-4D97-AF65-F5344CB8AC3E}">
        <p14:creationId xmlns:p14="http://schemas.microsoft.com/office/powerpoint/2010/main" val="17223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ectangle 5">
            <a:extLst>
              <a:ext uri="{FF2B5EF4-FFF2-40B4-BE49-F238E27FC236}">
                <a16:creationId xmlns:a16="http://schemas.microsoft.com/office/drawing/2014/main" id="{DDAB6021-C6AA-D144-8734-5FE7CE36E1B3}"/>
              </a:ext>
            </a:extLst>
          </p:cNvPr>
          <p:cNvSpPr>
            <a:spLocks noChangeArrowheads="1"/>
          </p:cNvSpPr>
          <p:nvPr/>
        </p:nvSpPr>
        <p:spPr bwMode="auto">
          <a:xfrm>
            <a:off x="0" y="0"/>
            <a:ext cx="9144000" cy="1124744"/>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56" name="Rectangle 2">
            <a:extLst>
              <a:ext uri="{FF2B5EF4-FFF2-40B4-BE49-F238E27FC236}">
                <a16:creationId xmlns:a16="http://schemas.microsoft.com/office/drawing/2014/main" id="{0BBC917E-F448-0B4A-97A6-FF65656ECCEC}"/>
              </a:ext>
            </a:extLst>
          </p:cNvPr>
          <p:cNvSpPr>
            <a:spLocks noChangeArrowheads="1"/>
          </p:cNvSpPr>
          <p:nvPr/>
        </p:nvSpPr>
        <p:spPr bwMode="auto">
          <a:xfrm>
            <a:off x="234353" y="-43047"/>
            <a:ext cx="8877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endParaRPr lang="en-US" sz="2400" b="1" dirty="0">
              <a:solidFill>
                <a:schemeClr val="bg1"/>
              </a:solidFill>
            </a:endParaRPr>
          </a:p>
          <a:p>
            <a:pPr algn="ctr" eaLnBrk="1" hangingPunct="1"/>
            <a:r>
              <a:rPr lang="en-US" sz="2400" b="1" dirty="0">
                <a:solidFill>
                  <a:schemeClr val="bg1"/>
                </a:solidFill>
              </a:rPr>
              <a:t>Controlling Abdominal Hemorrhage:  </a:t>
            </a:r>
            <a:r>
              <a:rPr lang="en-US" sz="2400" b="1" dirty="0">
                <a:solidFill>
                  <a:srgbClr val="00B0F0"/>
                </a:solidFill>
              </a:rPr>
              <a:t>Tourniquets (AAJT)</a:t>
            </a:r>
          </a:p>
          <a:p>
            <a:pPr algn="ctr" eaLnBrk="1" hangingPunct="1"/>
            <a:endParaRPr lang="en-US" sz="2400" b="1" dirty="0">
              <a:solidFill>
                <a:srgbClr val="00B0F0"/>
              </a:solidFill>
            </a:endParaRPr>
          </a:p>
        </p:txBody>
      </p:sp>
      <p:pic>
        <p:nvPicPr>
          <p:cNvPr id="28" name="Picture 2" descr="Image result for abdominal aortic tourniquet"/>
          <p:cNvPicPr>
            <a:picLocks noChangeAspect="1" noChangeArrowheads="1"/>
          </p:cNvPicPr>
          <p:nvPr/>
        </p:nvPicPr>
        <p:blipFill>
          <a:blip r:embed="rId3" cstate="print">
            <a:grayscl/>
            <a:extLst>
              <a:ext uri="{BEBA8EAE-BF5A-486C-A8C5-ECC9F3942E4B}">
                <a14:imgProps xmlns:a14="http://schemas.microsoft.com/office/drawing/2010/main">
                  <a14:imgLayer r:embed="rId4">
                    <a14:imgEffect>
                      <a14:colorTemperature colorTemp="3974"/>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a:off x="5074774" y="1282339"/>
            <a:ext cx="3338057" cy="22239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92208" y="3740674"/>
            <a:ext cx="6761590" cy="3046988"/>
          </a:xfrm>
          <a:prstGeom prst="rect">
            <a:avLst/>
          </a:prstGeom>
          <a:noFill/>
        </p:spPr>
        <p:txBody>
          <a:bodyPr wrap="square" rtlCol="0">
            <a:spAutoFit/>
          </a:bodyPr>
          <a:lstStyle/>
          <a:p>
            <a:pPr algn="ctr"/>
            <a:r>
              <a:rPr lang="en-US" sz="2400" b="1" dirty="0">
                <a:solidFill>
                  <a:srgbClr val="002060"/>
                </a:solidFill>
              </a:rPr>
              <a:t>Compression device that increases intra-abdominal pressure</a:t>
            </a:r>
          </a:p>
          <a:p>
            <a:pPr algn="ctr"/>
            <a:endParaRPr lang="en-US" sz="2400" b="1" dirty="0">
              <a:solidFill>
                <a:srgbClr val="002060"/>
              </a:solidFill>
            </a:endParaRPr>
          </a:p>
          <a:p>
            <a:pPr algn="ctr"/>
            <a:r>
              <a:rPr lang="en-US" sz="2400" b="1" dirty="0">
                <a:solidFill>
                  <a:srgbClr val="002060"/>
                </a:solidFill>
              </a:rPr>
              <a:t>Used by first responder: All levels of expertise</a:t>
            </a:r>
            <a:r>
              <a:rPr lang="en-US" sz="2400" b="1" baseline="30000" dirty="0">
                <a:solidFill>
                  <a:srgbClr val="002060"/>
                </a:solidFill>
              </a:rPr>
              <a:t>1</a:t>
            </a:r>
          </a:p>
          <a:p>
            <a:pPr algn="ctr"/>
            <a:endParaRPr lang="en-US" sz="2400" b="1" dirty="0">
              <a:solidFill>
                <a:srgbClr val="002060"/>
              </a:solidFill>
            </a:endParaRPr>
          </a:p>
          <a:p>
            <a:pPr algn="ctr"/>
            <a:r>
              <a:rPr lang="en-US" sz="2400" b="1" dirty="0">
                <a:solidFill>
                  <a:srgbClr val="002060"/>
                </a:solidFill>
              </a:rPr>
              <a:t>Only suitable for </a:t>
            </a:r>
            <a:r>
              <a:rPr lang="en-US" sz="2400" b="1" dirty="0">
                <a:solidFill>
                  <a:srgbClr val="7030A0"/>
                </a:solidFill>
              </a:rPr>
              <a:t>&lt;4 hours : </a:t>
            </a:r>
            <a:r>
              <a:rPr lang="en-US" sz="2400" b="1" dirty="0">
                <a:solidFill>
                  <a:srgbClr val="002060"/>
                </a:solidFill>
              </a:rPr>
              <a:t>Can cause distal ischemia and compartment syndrome</a:t>
            </a:r>
            <a:r>
              <a:rPr lang="en-US" sz="2400" b="1" baseline="30000" dirty="0">
                <a:solidFill>
                  <a:srgbClr val="002060"/>
                </a:solidFill>
              </a:rPr>
              <a:t>2-4</a:t>
            </a:r>
          </a:p>
          <a:p>
            <a:pPr algn="ctr"/>
            <a:endParaRPr lang="en-US" sz="2400" b="1" dirty="0">
              <a:solidFill>
                <a:srgbClr val="002060"/>
              </a:solidFill>
            </a:endParaRPr>
          </a:p>
        </p:txBody>
      </p:sp>
      <p:pic>
        <p:nvPicPr>
          <p:cNvPr id="2" name="Picture 1"/>
          <p:cNvPicPr>
            <a:picLocks noChangeAspect="1"/>
          </p:cNvPicPr>
          <p:nvPr/>
        </p:nvPicPr>
        <p:blipFill>
          <a:blip r:embed="rId5"/>
          <a:stretch>
            <a:fillRect/>
          </a:stretch>
        </p:blipFill>
        <p:spPr>
          <a:xfrm>
            <a:off x="743096" y="1344700"/>
            <a:ext cx="3828904" cy="2208556"/>
          </a:xfrm>
          <a:prstGeom prst="rect">
            <a:avLst/>
          </a:prstGeom>
        </p:spPr>
      </p:pic>
      <p:sp>
        <p:nvSpPr>
          <p:cNvPr id="7" name="Rectangle 6"/>
          <p:cNvSpPr/>
          <p:nvPr/>
        </p:nvSpPr>
        <p:spPr>
          <a:xfrm>
            <a:off x="553445" y="6365557"/>
            <a:ext cx="8239115" cy="523220"/>
          </a:xfrm>
          <a:prstGeom prst="rect">
            <a:avLst/>
          </a:prstGeom>
        </p:spPr>
        <p:txBody>
          <a:bodyPr wrap="none">
            <a:spAutoFit/>
          </a:bodyPr>
          <a:lstStyle/>
          <a:p>
            <a:pPr algn="ctr"/>
            <a:r>
              <a:rPr lang="en-US" sz="1400" b="1" dirty="0"/>
              <a:t>1 </a:t>
            </a:r>
            <a:r>
              <a:rPr lang="en-US" sz="1400" dirty="0" err="1"/>
              <a:t>Kotwal</a:t>
            </a:r>
            <a:r>
              <a:rPr lang="en-US" sz="1400" dirty="0"/>
              <a:t> RS and Butler Jr., </a:t>
            </a:r>
            <a:r>
              <a:rPr lang="en-US" sz="1400" i="1" dirty="0"/>
              <a:t>FK. Wilderness Environ Med </a:t>
            </a:r>
            <a:r>
              <a:rPr lang="en-US" sz="1400" b="1" dirty="0"/>
              <a:t>(2017) 2</a:t>
            </a:r>
            <a:r>
              <a:rPr lang="en-US" sz="1400" dirty="0"/>
              <a:t> </a:t>
            </a:r>
            <a:r>
              <a:rPr lang="en-US" sz="1400" dirty="0" err="1"/>
              <a:t>Brännström</a:t>
            </a:r>
            <a:r>
              <a:rPr lang="en-US" sz="1400" dirty="0"/>
              <a:t> et al. </a:t>
            </a:r>
            <a:r>
              <a:rPr lang="en-US" sz="1400" i="1" dirty="0"/>
              <a:t>J Trauma Acute </a:t>
            </a:r>
            <a:r>
              <a:rPr lang="en-US" sz="1400" i="1" dirty="0" err="1"/>
              <a:t>Surg</a:t>
            </a:r>
            <a:r>
              <a:rPr lang="en-US" sz="1400" i="1" dirty="0"/>
              <a:t> </a:t>
            </a:r>
            <a:r>
              <a:rPr lang="en-US" sz="1400" b="1" dirty="0"/>
              <a:t>(2018)   </a:t>
            </a:r>
          </a:p>
          <a:p>
            <a:pPr algn="ctr"/>
            <a:r>
              <a:rPr lang="en-US" sz="1400" b="1" dirty="0"/>
              <a:t>3 </a:t>
            </a:r>
            <a:r>
              <a:rPr lang="en-US" sz="1400" dirty="0" err="1"/>
              <a:t>Kheirabadi</a:t>
            </a:r>
            <a:r>
              <a:rPr lang="en-US" sz="1400" dirty="0"/>
              <a:t> et al. </a:t>
            </a:r>
            <a:r>
              <a:rPr lang="en-US" sz="1400" i="1" dirty="0"/>
              <a:t>J </a:t>
            </a:r>
            <a:r>
              <a:rPr lang="en-US" sz="1400" i="1" dirty="0" err="1"/>
              <a:t>Surg</a:t>
            </a:r>
            <a:r>
              <a:rPr lang="en-US" sz="1400" i="1" dirty="0"/>
              <a:t> Res </a:t>
            </a:r>
            <a:r>
              <a:rPr lang="en-US" sz="1400" b="1" dirty="0"/>
              <a:t>(2018) 4 </a:t>
            </a:r>
            <a:r>
              <a:rPr lang="en-US" sz="1400" dirty="0"/>
              <a:t>Chang R, </a:t>
            </a:r>
            <a:r>
              <a:rPr lang="en-US" sz="1400" i="1" dirty="0"/>
              <a:t>Wilderness Environ Med </a:t>
            </a:r>
            <a:r>
              <a:rPr lang="en-US" sz="1400" b="1" dirty="0"/>
              <a:t>(2017)</a:t>
            </a:r>
          </a:p>
        </p:txBody>
      </p:sp>
      <p:sp>
        <p:nvSpPr>
          <p:cNvPr id="3" name="TextBox 2"/>
          <p:cNvSpPr txBox="1"/>
          <p:nvPr/>
        </p:nvSpPr>
        <p:spPr>
          <a:xfrm>
            <a:off x="2000250" y="3506319"/>
            <a:ext cx="2103120" cy="307777"/>
          </a:xfrm>
          <a:prstGeom prst="rect">
            <a:avLst/>
          </a:prstGeom>
          <a:noFill/>
        </p:spPr>
        <p:txBody>
          <a:bodyPr wrap="square" rtlCol="0">
            <a:spAutoFit/>
          </a:bodyPr>
          <a:lstStyle/>
          <a:p>
            <a:r>
              <a:rPr lang="en-US" sz="1400" b="1" dirty="0"/>
              <a:t>Compression Works</a:t>
            </a:r>
          </a:p>
        </p:txBody>
      </p:sp>
      <p:sp>
        <p:nvSpPr>
          <p:cNvPr id="9" name="TextBox 8"/>
          <p:cNvSpPr txBox="1"/>
          <p:nvPr/>
        </p:nvSpPr>
        <p:spPr>
          <a:xfrm>
            <a:off x="5950678" y="3506319"/>
            <a:ext cx="2103120" cy="307777"/>
          </a:xfrm>
          <a:prstGeom prst="rect">
            <a:avLst/>
          </a:prstGeom>
          <a:noFill/>
        </p:spPr>
        <p:txBody>
          <a:bodyPr wrap="square" rtlCol="0">
            <a:spAutoFit/>
          </a:bodyPr>
          <a:lstStyle/>
          <a:p>
            <a:r>
              <a:rPr lang="en-US" sz="1400" b="1" dirty="0"/>
              <a:t>Trauma System News</a:t>
            </a:r>
          </a:p>
        </p:txBody>
      </p:sp>
    </p:spTree>
    <p:extLst>
      <p:ext uri="{BB962C8B-B14F-4D97-AF65-F5344CB8AC3E}">
        <p14:creationId xmlns:p14="http://schemas.microsoft.com/office/powerpoint/2010/main" val="407757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12" name="Rectangle 2"/>
          <p:cNvSpPr>
            <a:spLocks noChangeArrowheads="1"/>
          </p:cNvSpPr>
          <p:nvPr/>
        </p:nvSpPr>
        <p:spPr bwMode="auto">
          <a:xfrm>
            <a:off x="419100" y="291844"/>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b="1" dirty="0">
                <a:solidFill>
                  <a:schemeClr val="bg1"/>
                </a:solidFill>
              </a:rPr>
              <a:t>Controlling Abdominal Hemorrhage: </a:t>
            </a:r>
            <a:r>
              <a:rPr lang="en-US" sz="2400" b="1" dirty="0">
                <a:solidFill>
                  <a:srgbClr val="00B0F0"/>
                </a:solidFill>
              </a:rPr>
              <a:t>Intra-abdominal “Foams”</a:t>
            </a:r>
          </a:p>
        </p:txBody>
      </p:sp>
      <p:sp>
        <p:nvSpPr>
          <p:cNvPr id="2" name="TextBox 1"/>
          <p:cNvSpPr txBox="1"/>
          <p:nvPr/>
        </p:nvSpPr>
        <p:spPr>
          <a:xfrm>
            <a:off x="603504" y="1691636"/>
            <a:ext cx="7863840" cy="4524315"/>
          </a:xfrm>
          <a:prstGeom prst="rect">
            <a:avLst/>
          </a:prstGeom>
          <a:noFill/>
        </p:spPr>
        <p:txBody>
          <a:bodyPr wrap="square" rtlCol="0">
            <a:spAutoFit/>
          </a:bodyPr>
          <a:lstStyle/>
          <a:p>
            <a:pPr algn="ctr"/>
            <a:r>
              <a:rPr lang="en-US" sz="2400" b="1" dirty="0">
                <a:solidFill>
                  <a:srgbClr val="002060"/>
                </a:solidFill>
              </a:rPr>
              <a:t>Expand and fill abdomen to achieve hemostasis by either:</a:t>
            </a:r>
          </a:p>
          <a:p>
            <a:pPr algn="ctr"/>
            <a:endParaRPr lang="en-US" sz="2400" b="1" dirty="0">
              <a:solidFill>
                <a:srgbClr val="002060"/>
              </a:solidFill>
            </a:endParaRPr>
          </a:p>
          <a:p>
            <a:pPr algn="ctr"/>
            <a:r>
              <a:rPr lang="en-US" sz="2400" b="1" dirty="0">
                <a:solidFill>
                  <a:srgbClr val="00B0F0"/>
                </a:solidFill>
              </a:rPr>
              <a:t>Increasing pressure (</a:t>
            </a:r>
            <a:r>
              <a:rPr lang="en-US" sz="2400" b="1" dirty="0" err="1">
                <a:solidFill>
                  <a:srgbClr val="00B0F0"/>
                </a:solidFill>
              </a:rPr>
              <a:t>ResQFoam</a:t>
            </a:r>
            <a:r>
              <a:rPr lang="en-US" sz="2400" b="1" dirty="0">
                <a:solidFill>
                  <a:srgbClr val="00B0F0"/>
                </a:solidFill>
              </a:rPr>
              <a:t>, F.O.A.M.)</a:t>
            </a:r>
          </a:p>
          <a:p>
            <a:pPr algn="ctr"/>
            <a:r>
              <a:rPr lang="en-US" sz="2400" b="1" dirty="0"/>
              <a:t>or</a:t>
            </a:r>
          </a:p>
          <a:p>
            <a:pPr algn="ctr"/>
            <a:r>
              <a:rPr lang="en-US" sz="2400" b="1" dirty="0">
                <a:solidFill>
                  <a:srgbClr val="7030A0"/>
                </a:solidFill>
              </a:rPr>
              <a:t>Binding to damaged tissue (</a:t>
            </a:r>
            <a:r>
              <a:rPr lang="en-US" sz="2400" b="1" dirty="0" err="1">
                <a:solidFill>
                  <a:srgbClr val="7030A0"/>
                </a:solidFill>
              </a:rPr>
              <a:t>ClotFoam</a:t>
            </a:r>
            <a:r>
              <a:rPr lang="en-US" sz="2400" b="1" dirty="0">
                <a:solidFill>
                  <a:srgbClr val="7030A0"/>
                </a:solidFill>
              </a:rPr>
              <a:t>)</a:t>
            </a:r>
            <a:endParaRPr lang="en-CA" sz="2400" b="1" dirty="0">
              <a:solidFill>
                <a:srgbClr val="7030A0"/>
              </a:solidFill>
            </a:endParaRPr>
          </a:p>
          <a:p>
            <a:pPr algn="ctr"/>
            <a:r>
              <a:rPr lang="en-US" sz="2400" b="1" dirty="0">
                <a:solidFill>
                  <a:srgbClr val="002060"/>
                </a:solidFill>
              </a:rPr>
              <a:t> </a:t>
            </a:r>
          </a:p>
          <a:p>
            <a:pPr algn="ctr"/>
            <a:endParaRPr lang="en-US" sz="2400" b="1" dirty="0">
              <a:solidFill>
                <a:srgbClr val="002060"/>
              </a:solidFill>
            </a:endParaRPr>
          </a:p>
          <a:p>
            <a:pPr algn="ctr"/>
            <a:endParaRPr lang="en-US" sz="2400" b="1" dirty="0">
              <a:solidFill>
                <a:srgbClr val="002060"/>
              </a:solidFill>
            </a:endParaRPr>
          </a:p>
          <a:p>
            <a:pPr algn="ctr"/>
            <a:endParaRPr lang="en-US" sz="2400" b="1" dirty="0">
              <a:solidFill>
                <a:srgbClr val="002060"/>
              </a:solidFill>
            </a:endParaRPr>
          </a:p>
          <a:p>
            <a:pPr algn="ctr"/>
            <a:r>
              <a:rPr lang="en-US" sz="2400" b="1" dirty="0">
                <a:solidFill>
                  <a:srgbClr val="002060"/>
                </a:solidFill>
              </a:rPr>
              <a:t>Potentially useful for multiple injuries and difficulty locating source of bleed</a:t>
            </a:r>
          </a:p>
          <a:p>
            <a:pPr algn="ctr"/>
            <a:endParaRPr lang="en-US" sz="2400" b="1" dirty="0">
              <a:solidFill>
                <a:srgbClr val="002060"/>
              </a:solidFill>
            </a:endParaRPr>
          </a:p>
        </p:txBody>
      </p:sp>
    </p:spTree>
    <p:extLst>
      <p:ext uri="{BB962C8B-B14F-4D97-AF65-F5344CB8AC3E}">
        <p14:creationId xmlns:p14="http://schemas.microsoft.com/office/powerpoint/2010/main" val="1717234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12" name="Rectangle 2"/>
          <p:cNvSpPr>
            <a:spLocks noChangeArrowheads="1"/>
          </p:cNvSpPr>
          <p:nvPr/>
        </p:nvSpPr>
        <p:spPr bwMode="auto">
          <a:xfrm>
            <a:off x="419100" y="169924"/>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b="1" dirty="0" err="1">
                <a:solidFill>
                  <a:srgbClr val="00B0F0"/>
                </a:solidFill>
              </a:rPr>
              <a:t>ResQFoam</a:t>
            </a:r>
            <a:r>
              <a:rPr lang="en-US" sz="2400" b="1" dirty="0">
                <a:solidFill>
                  <a:srgbClr val="00B0F0"/>
                </a:solidFill>
              </a:rPr>
              <a:t> (Arsenal Medical)</a:t>
            </a:r>
            <a:r>
              <a:rPr lang="en-US" sz="2400" b="1" dirty="0">
                <a:solidFill>
                  <a:schemeClr val="bg1"/>
                </a:solidFill>
              </a:rPr>
              <a:t> </a:t>
            </a:r>
            <a:r>
              <a:rPr lang="en-US" sz="2400" b="1" i="1" dirty="0">
                <a:solidFill>
                  <a:schemeClr val="bg1"/>
                </a:solidFill>
              </a:rPr>
              <a:t>= </a:t>
            </a:r>
            <a:r>
              <a:rPr lang="en-US" sz="2400" b="1" dirty="0">
                <a:solidFill>
                  <a:schemeClr val="bg1"/>
                </a:solidFill>
              </a:rPr>
              <a:t>non-</a:t>
            </a:r>
            <a:r>
              <a:rPr lang="en-US" sz="2400" b="1" dirty="0" err="1">
                <a:solidFill>
                  <a:schemeClr val="bg1"/>
                </a:solidFill>
              </a:rPr>
              <a:t>resorbable</a:t>
            </a:r>
            <a:r>
              <a:rPr lang="en-US" sz="2400" b="1" dirty="0">
                <a:solidFill>
                  <a:schemeClr val="bg1"/>
                </a:solidFill>
              </a:rPr>
              <a:t> self-expanding </a:t>
            </a:r>
          </a:p>
          <a:p>
            <a:pPr algn="ctr" eaLnBrk="1" hangingPunct="1"/>
            <a:r>
              <a:rPr lang="en-US" sz="2400" b="1" dirty="0">
                <a:solidFill>
                  <a:schemeClr val="bg1"/>
                </a:solidFill>
              </a:rPr>
              <a:t>polyurethane polymer</a:t>
            </a:r>
          </a:p>
        </p:txBody>
      </p:sp>
      <p:pic>
        <p:nvPicPr>
          <p:cNvPr id="4104" name="Picture 8" descr="How ResQFoam 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344" y="1118372"/>
            <a:ext cx="7498577" cy="27402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512" y="3879952"/>
            <a:ext cx="9180512" cy="3077766"/>
          </a:xfrm>
          <a:prstGeom prst="rect">
            <a:avLst/>
          </a:prstGeom>
          <a:noFill/>
        </p:spPr>
        <p:txBody>
          <a:bodyPr wrap="square" rtlCol="0">
            <a:spAutoFit/>
          </a:bodyPr>
          <a:lstStyle/>
          <a:p>
            <a:pPr marL="342900" indent="-342900" algn="ctr">
              <a:buFont typeface="Arial" panose="020B0604020202020204" pitchFamily="34" charset="0"/>
              <a:buChar char="•"/>
            </a:pPr>
            <a:r>
              <a:rPr lang="en-US" sz="2200" b="1" dirty="0">
                <a:solidFill>
                  <a:srgbClr val="002060"/>
                </a:solidFill>
              </a:rPr>
              <a:t>Non-resorbable (Commits soldier to surgery)</a:t>
            </a:r>
            <a:endParaRPr lang="en-US" sz="2200" b="1" dirty="0">
              <a:solidFill>
                <a:srgbClr val="00B0F0"/>
              </a:solidFill>
            </a:endParaRPr>
          </a:p>
          <a:p>
            <a:pPr marL="342900" indent="-342900" algn="ctr">
              <a:buFont typeface="Arial" panose="020B0604020202020204" pitchFamily="34" charset="0"/>
              <a:buChar char="•"/>
            </a:pPr>
            <a:r>
              <a:rPr lang="en-US" sz="2200" b="1" dirty="0">
                <a:solidFill>
                  <a:srgbClr val="002060"/>
                </a:solidFill>
              </a:rPr>
              <a:t>Delivered with pneumatic mixing system and custom trocar</a:t>
            </a:r>
          </a:p>
          <a:p>
            <a:pPr marL="342900" indent="-342900" algn="ctr">
              <a:buFont typeface="Arial" panose="020B0604020202020204" pitchFamily="34" charset="0"/>
              <a:buChar char="•"/>
            </a:pPr>
            <a:r>
              <a:rPr lang="en-US" sz="2200" b="1" dirty="0">
                <a:solidFill>
                  <a:srgbClr val="002060"/>
                </a:solidFill>
              </a:rPr>
              <a:t>Not likely for point of care in austere settings – need incision for trocar</a:t>
            </a:r>
          </a:p>
          <a:p>
            <a:pPr marL="342900" indent="-342900" algn="ctr">
              <a:buFont typeface="Arial" panose="020B0604020202020204" pitchFamily="34" charset="0"/>
              <a:buChar char="•"/>
            </a:pPr>
            <a:r>
              <a:rPr lang="en-US" sz="2200" b="1" dirty="0">
                <a:solidFill>
                  <a:srgbClr val="002060"/>
                </a:solidFill>
              </a:rPr>
              <a:t>Potentially useful for </a:t>
            </a:r>
            <a:r>
              <a:rPr lang="en-US" sz="2200" b="1" u="sng" dirty="0">
                <a:solidFill>
                  <a:srgbClr val="002060"/>
                </a:solidFill>
              </a:rPr>
              <a:t>patients not expected to survive to definitive care</a:t>
            </a:r>
          </a:p>
          <a:p>
            <a:pPr algn="ctr"/>
            <a:endParaRPr lang="en-US" sz="2200" b="1" dirty="0">
              <a:solidFill>
                <a:srgbClr val="00B0F0"/>
              </a:solidFill>
            </a:endParaRPr>
          </a:p>
          <a:p>
            <a:pPr algn="ctr"/>
            <a:r>
              <a:rPr lang="en-US" sz="2200" b="1" dirty="0">
                <a:solidFill>
                  <a:srgbClr val="00B0F0"/>
                </a:solidFill>
              </a:rPr>
              <a:t>Demonstrated hemostatic efficacy and safety in multiple pre-clinical models.</a:t>
            </a:r>
          </a:p>
          <a:p>
            <a:pPr algn="ctr"/>
            <a:r>
              <a:rPr lang="en-US" sz="2200" b="1" dirty="0">
                <a:solidFill>
                  <a:srgbClr val="00B0F0"/>
                </a:solidFill>
                <a:sym typeface="Wingdings" panose="05000000000000000000" pitchFamily="2" charset="2"/>
              </a:rPr>
              <a:t>  </a:t>
            </a:r>
            <a:r>
              <a:rPr lang="en-US" sz="2200" b="1" dirty="0">
                <a:solidFill>
                  <a:srgbClr val="002060"/>
                </a:solidFill>
                <a:sym typeface="Wingdings" panose="05000000000000000000" pitchFamily="2" charset="2"/>
              </a:rPr>
              <a:t>Next:</a:t>
            </a:r>
            <a:r>
              <a:rPr lang="en-US" sz="2200" b="1" dirty="0">
                <a:solidFill>
                  <a:srgbClr val="00B0F0"/>
                </a:solidFill>
                <a:sym typeface="Wingdings" panose="05000000000000000000" pitchFamily="2" charset="2"/>
              </a:rPr>
              <a:t> </a:t>
            </a:r>
            <a:r>
              <a:rPr lang="en-US" sz="2200" b="1" dirty="0">
                <a:solidFill>
                  <a:srgbClr val="7030A0"/>
                </a:solidFill>
                <a:sym typeface="Wingdings" panose="05000000000000000000" pitchFamily="2" charset="2"/>
              </a:rPr>
              <a:t>REVIVE trial (Late 2019)</a:t>
            </a:r>
          </a:p>
          <a:p>
            <a:pPr algn="ctr"/>
            <a:endParaRPr lang="en-US" sz="2000" b="1" dirty="0">
              <a:solidFill>
                <a:srgbClr val="002060"/>
              </a:solidFill>
            </a:endParaRPr>
          </a:p>
          <a:p>
            <a:pPr algn="ctr"/>
            <a:endParaRPr lang="en-US" sz="2000" b="1" dirty="0">
              <a:solidFill>
                <a:srgbClr val="7030A0"/>
              </a:solidFill>
            </a:endParaRPr>
          </a:p>
        </p:txBody>
      </p:sp>
      <p:sp>
        <p:nvSpPr>
          <p:cNvPr id="2" name="Rectangle 1"/>
          <p:cNvSpPr/>
          <p:nvPr/>
        </p:nvSpPr>
        <p:spPr>
          <a:xfrm>
            <a:off x="1089033" y="1222911"/>
            <a:ext cx="268356" cy="25841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4066921" y="1153275"/>
            <a:ext cx="268356" cy="25841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7054453" y="1152339"/>
            <a:ext cx="268356" cy="25841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36512" y="6334780"/>
            <a:ext cx="9735784" cy="523220"/>
          </a:xfrm>
          <a:prstGeom prst="rect">
            <a:avLst/>
          </a:prstGeom>
        </p:spPr>
        <p:txBody>
          <a:bodyPr wrap="square">
            <a:spAutoFit/>
          </a:bodyPr>
          <a:lstStyle/>
          <a:p>
            <a:pPr algn="ctr"/>
            <a:r>
              <a:rPr lang="en-US" sz="1400" dirty="0"/>
              <a:t>Duggan et al. </a:t>
            </a:r>
            <a:r>
              <a:rPr lang="en-US" sz="1400" i="1" dirty="0"/>
              <a:t>J Trauma Acute Care Surg. </a:t>
            </a:r>
            <a:r>
              <a:rPr lang="en-US" sz="1400" b="1" dirty="0"/>
              <a:t>(2013), </a:t>
            </a:r>
            <a:r>
              <a:rPr lang="en-US" sz="1400" i="1" dirty="0"/>
              <a:t>Arsenal Trauma Foam System FDA Workshop,</a:t>
            </a:r>
            <a:r>
              <a:rPr lang="en-US" sz="1400" dirty="0"/>
              <a:t> </a:t>
            </a:r>
          </a:p>
          <a:p>
            <a:pPr algn="ctr"/>
            <a:r>
              <a:rPr lang="en-US" sz="1400" i="1" dirty="0"/>
              <a:t>Arsenal Medical Official Website, </a:t>
            </a:r>
            <a:r>
              <a:rPr lang="en-US" sz="1400" dirty="0"/>
              <a:t>Rago with King</a:t>
            </a:r>
            <a:r>
              <a:rPr lang="en-US" sz="1400" i="1" dirty="0"/>
              <a:t>, Trauma (2016)</a:t>
            </a:r>
          </a:p>
        </p:txBody>
      </p:sp>
    </p:spTree>
    <p:extLst>
      <p:ext uri="{BB962C8B-B14F-4D97-AF65-F5344CB8AC3E}">
        <p14:creationId xmlns:p14="http://schemas.microsoft.com/office/powerpoint/2010/main" val="362946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poly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646" y="892541"/>
            <a:ext cx="7976480" cy="1580067"/>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ctr" eaLnBrk="1" hangingPunct="1">
              <a:defRPr/>
            </a:pPr>
            <a:r>
              <a:rPr lang="en-US" sz="2400" b="1" dirty="0">
                <a:solidFill>
                  <a:schemeClr val="bg1"/>
                </a:solidFill>
              </a:rPr>
              <a:t>A polyol phase and isocyanate phase react in the abdomen</a:t>
            </a:r>
          </a:p>
          <a:p>
            <a:pPr algn="ctr" eaLnBrk="1" hangingPunct="1">
              <a:defRPr/>
            </a:pPr>
            <a:r>
              <a:rPr lang="en-US" sz="2400" b="1" dirty="0">
                <a:solidFill>
                  <a:schemeClr val="bg1"/>
                </a:solidFill>
              </a:rPr>
              <a:t> to produce polyurethane foam</a:t>
            </a:r>
          </a:p>
        </p:txBody>
      </p:sp>
      <p:sp>
        <p:nvSpPr>
          <p:cNvPr id="6" name="TextBox 5"/>
          <p:cNvSpPr txBox="1"/>
          <p:nvPr/>
        </p:nvSpPr>
        <p:spPr>
          <a:xfrm>
            <a:off x="834273" y="4408449"/>
            <a:ext cx="7627853" cy="2185214"/>
          </a:xfrm>
          <a:prstGeom prst="rect">
            <a:avLst/>
          </a:prstGeom>
          <a:noFill/>
        </p:spPr>
        <p:txBody>
          <a:bodyPr wrap="square" rtlCol="0">
            <a:spAutoFit/>
          </a:bodyPr>
          <a:lstStyle/>
          <a:p>
            <a:pPr algn="ctr"/>
            <a:endParaRPr lang="en-US" sz="2400" b="1" dirty="0">
              <a:solidFill>
                <a:srgbClr val="002060"/>
              </a:solidFill>
            </a:endParaRPr>
          </a:p>
          <a:p>
            <a:pPr algn="ctr"/>
            <a:r>
              <a:rPr lang="en-US" sz="2400" b="1" dirty="0">
                <a:solidFill>
                  <a:srgbClr val="7030A0"/>
                </a:solidFill>
              </a:rPr>
              <a:t>Step 1:</a:t>
            </a:r>
            <a:r>
              <a:rPr lang="en-US" sz="2400" b="1" dirty="0">
                <a:solidFill>
                  <a:srgbClr val="002060"/>
                </a:solidFill>
              </a:rPr>
              <a:t> “Blowing” reaction </a:t>
            </a:r>
            <a:r>
              <a:rPr lang="en-US" sz="2400" b="1" dirty="0">
                <a:solidFill>
                  <a:srgbClr val="002060"/>
                </a:solidFill>
                <a:sym typeface="Wingdings" panose="05000000000000000000" pitchFamily="2" charset="2"/>
              </a:rPr>
              <a:t> expansion of the material by 30 fold and CO</a:t>
            </a:r>
            <a:r>
              <a:rPr lang="en-US" sz="2400" b="1" baseline="-25000" dirty="0">
                <a:solidFill>
                  <a:srgbClr val="002060"/>
                </a:solidFill>
                <a:sym typeface="Wingdings" panose="05000000000000000000" pitchFamily="2" charset="2"/>
              </a:rPr>
              <a:t>2</a:t>
            </a:r>
            <a:r>
              <a:rPr lang="en-US" sz="2400" b="1" dirty="0">
                <a:solidFill>
                  <a:srgbClr val="002060"/>
                </a:solidFill>
                <a:sym typeface="Wingdings" panose="05000000000000000000" pitchFamily="2" charset="2"/>
              </a:rPr>
              <a:t> produced</a:t>
            </a:r>
            <a:endParaRPr lang="en-US" sz="2400" b="1" baseline="-25000" dirty="0">
              <a:solidFill>
                <a:srgbClr val="002060"/>
              </a:solidFill>
            </a:endParaRPr>
          </a:p>
          <a:p>
            <a:pPr algn="ctr"/>
            <a:endParaRPr lang="en-US" sz="1600" b="1" dirty="0">
              <a:solidFill>
                <a:srgbClr val="00B0F0"/>
              </a:solidFill>
            </a:endParaRPr>
          </a:p>
          <a:p>
            <a:pPr algn="ctr"/>
            <a:r>
              <a:rPr lang="en-US" sz="2400" b="1" dirty="0">
                <a:solidFill>
                  <a:srgbClr val="7030A0"/>
                </a:solidFill>
              </a:rPr>
              <a:t>Step 2:</a:t>
            </a:r>
            <a:r>
              <a:rPr lang="en-US" sz="2400" b="1" dirty="0">
                <a:solidFill>
                  <a:srgbClr val="002060"/>
                </a:solidFill>
              </a:rPr>
              <a:t> “Gelling” reaction </a:t>
            </a:r>
            <a:r>
              <a:rPr lang="en-US" sz="2400" b="1" dirty="0">
                <a:solidFill>
                  <a:srgbClr val="002060"/>
                </a:solidFill>
                <a:sym typeface="Wingdings" panose="05000000000000000000" pitchFamily="2" charset="2"/>
              </a:rPr>
              <a:t> Hardening of the polyurethane</a:t>
            </a:r>
            <a:endParaRPr lang="en-US" sz="2400" b="1" dirty="0">
              <a:solidFill>
                <a:srgbClr val="00B0F0"/>
              </a:solidFill>
            </a:endParaRPr>
          </a:p>
        </p:txBody>
      </p:sp>
      <p:sp>
        <p:nvSpPr>
          <p:cNvPr id="7" name="TextBox 6"/>
          <p:cNvSpPr txBox="1"/>
          <p:nvPr/>
        </p:nvSpPr>
        <p:spPr>
          <a:xfrm>
            <a:off x="2964282" y="2214255"/>
            <a:ext cx="2589761" cy="2308324"/>
          </a:xfrm>
          <a:prstGeom prst="rect">
            <a:avLst/>
          </a:prstGeom>
          <a:noFill/>
        </p:spPr>
        <p:txBody>
          <a:bodyPr wrap="square" rtlCol="0">
            <a:spAutoFit/>
          </a:bodyPr>
          <a:lstStyle/>
          <a:p>
            <a:pPr algn="ctr"/>
            <a:r>
              <a:rPr lang="en-US" b="1" dirty="0">
                <a:solidFill>
                  <a:srgbClr val="7030A0"/>
                </a:solidFill>
              </a:rPr>
              <a:t>Also contains:</a:t>
            </a:r>
          </a:p>
          <a:p>
            <a:pPr marL="285750" indent="-285750">
              <a:buFont typeface="Arial" panose="020B0604020202020204" pitchFamily="34" charset="0"/>
              <a:buChar char="•"/>
            </a:pPr>
            <a:r>
              <a:rPr lang="en-US" b="1" dirty="0" err="1"/>
              <a:t>Polysiloxane</a:t>
            </a:r>
            <a:r>
              <a:rPr lang="en-US" b="1" dirty="0"/>
              <a:t> surfactant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err="1"/>
              <a:t>Triethylenediamine</a:t>
            </a:r>
            <a:r>
              <a:rPr lang="en-US" b="1" dirty="0"/>
              <a:t> catalyst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Water (blowing agent)</a:t>
            </a:r>
          </a:p>
        </p:txBody>
      </p:sp>
      <p:pic>
        <p:nvPicPr>
          <p:cNvPr id="2" name="Picture 1"/>
          <p:cNvPicPr>
            <a:picLocks noChangeAspect="1"/>
          </p:cNvPicPr>
          <p:nvPr/>
        </p:nvPicPr>
        <p:blipFill>
          <a:blip r:embed="rId4"/>
          <a:stretch>
            <a:fillRect/>
          </a:stretch>
        </p:blipFill>
        <p:spPr>
          <a:xfrm>
            <a:off x="6362070" y="2284700"/>
            <a:ext cx="2064078" cy="2325305"/>
          </a:xfrm>
          <a:prstGeom prst="rect">
            <a:avLst/>
          </a:prstGeom>
        </p:spPr>
      </p:pic>
      <p:sp>
        <p:nvSpPr>
          <p:cNvPr id="8" name="Rectangle 7"/>
          <p:cNvSpPr/>
          <p:nvPr/>
        </p:nvSpPr>
        <p:spPr>
          <a:xfrm>
            <a:off x="2788920" y="1264164"/>
            <a:ext cx="2804284" cy="3345841"/>
          </a:xfrm>
          <a:prstGeom prst="rect">
            <a:avLst/>
          </a:prstGeom>
          <a:noFill/>
          <a:ln w="412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9455" y="1264164"/>
            <a:ext cx="2804284" cy="1142525"/>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9289" y="6570653"/>
            <a:ext cx="6277095" cy="307777"/>
          </a:xfrm>
          <a:prstGeom prst="rect">
            <a:avLst/>
          </a:prstGeom>
        </p:spPr>
        <p:txBody>
          <a:bodyPr wrap="square">
            <a:spAutoFit/>
          </a:bodyPr>
          <a:lstStyle/>
          <a:p>
            <a:r>
              <a:rPr lang="en-US" sz="1400" dirty="0"/>
              <a:t>Duggan et al. </a:t>
            </a:r>
            <a:r>
              <a:rPr lang="en-US" sz="1400" i="1" dirty="0"/>
              <a:t>J Trauma Acute Care Surg. </a:t>
            </a:r>
            <a:r>
              <a:rPr lang="en-US" sz="1400" b="1" dirty="0"/>
              <a:t>(2013), </a:t>
            </a:r>
            <a:r>
              <a:rPr lang="en-US" sz="1400" i="1" dirty="0"/>
              <a:t>Polymer Properties Database </a:t>
            </a:r>
          </a:p>
        </p:txBody>
      </p:sp>
      <p:sp>
        <p:nvSpPr>
          <p:cNvPr id="16" name="Rectangle 15"/>
          <p:cNvSpPr/>
          <p:nvPr/>
        </p:nvSpPr>
        <p:spPr>
          <a:xfrm>
            <a:off x="6362070" y="2300672"/>
            <a:ext cx="268356" cy="258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64327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8">
            <a:extLst>
              <a:ext uri="{FF2B5EF4-FFF2-40B4-BE49-F238E27FC236}">
                <a16:creationId xmlns:a16="http://schemas.microsoft.com/office/drawing/2014/main" id="{51B04D36-74F8-8D40-96A6-A94E9081A744}"/>
              </a:ext>
            </a:extLst>
          </p:cNvPr>
          <p:cNvSpPr>
            <a:spLocks noChangeArrowheads="1"/>
          </p:cNvSpPr>
          <p:nvPr/>
        </p:nvSpPr>
        <p:spPr bwMode="auto">
          <a:xfrm>
            <a:off x="77740" y="1077840"/>
            <a:ext cx="8988520" cy="5478423"/>
          </a:xfrm>
          <a:prstGeom prst="rect">
            <a:avLst/>
          </a:prstGeom>
          <a:solidFill>
            <a:schemeClr val="bg1">
              <a:lumMod val="95000"/>
              <a:alpha val="97000"/>
            </a:schemeClr>
          </a:solidFill>
          <a:ln>
            <a:noFill/>
          </a:ln>
          <a:extLst/>
        </p:spPr>
        <p:txBody>
          <a:bodyPr wrap="square">
            <a:spAutoFit/>
          </a:bodyPr>
          <a:lstStyle/>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dirty="0"/>
          </a:p>
        </p:txBody>
      </p:sp>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271035" y="2997125"/>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ctr" eaLnBrk="1" hangingPunct="1">
              <a:defRPr/>
            </a:pPr>
            <a:r>
              <a:rPr lang="en-US" sz="2400" b="1" dirty="0" err="1">
                <a:solidFill>
                  <a:schemeClr val="bg1"/>
                </a:solidFill>
              </a:rPr>
              <a:t>ResQFoam</a:t>
            </a:r>
            <a:r>
              <a:rPr lang="en-US" sz="2400" b="1" dirty="0">
                <a:solidFill>
                  <a:schemeClr val="bg1"/>
                </a:solidFill>
              </a:rPr>
              <a:t> works by filling the abdominal cavity to </a:t>
            </a:r>
          </a:p>
          <a:p>
            <a:pPr algn="ctr" eaLnBrk="1" hangingPunct="1">
              <a:defRPr/>
            </a:pPr>
            <a:r>
              <a:rPr lang="en-US" sz="2400" b="1" dirty="0">
                <a:solidFill>
                  <a:schemeClr val="bg1"/>
                </a:solidFill>
              </a:rPr>
              <a:t>apply pressure to the bleed </a:t>
            </a:r>
          </a:p>
        </p:txBody>
      </p:sp>
      <p:sp>
        <p:nvSpPr>
          <p:cNvPr id="14" name="Rectangle 3"/>
          <p:cNvSpPr>
            <a:spLocks noChangeArrowheads="1"/>
          </p:cNvSpPr>
          <p:nvPr/>
        </p:nvSpPr>
        <p:spPr bwMode="auto">
          <a:xfrm>
            <a:off x="3250530" y="3429173"/>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pic>
        <p:nvPicPr>
          <p:cNvPr id="2" name="Picture 1"/>
          <p:cNvPicPr>
            <a:picLocks noChangeAspect="1"/>
          </p:cNvPicPr>
          <p:nvPr/>
        </p:nvPicPr>
        <p:blipFill>
          <a:blip r:embed="rId3"/>
          <a:stretch>
            <a:fillRect/>
          </a:stretch>
        </p:blipFill>
        <p:spPr>
          <a:xfrm>
            <a:off x="4563408" y="3660917"/>
            <a:ext cx="4159195" cy="2421201"/>
          </a:xfrm>
          <a:prstGeom prst="rect">
            <a:avLst/>
          </a:prstGeom>
        </p:spPr>
      </p:pic>
      <p:pic>
        <p:nvPicPr>
          <p:cNvPr id="42" name="Picture 41"/>
          <p:cNvPicPr>
            <a:picLocks noChangeAspect="1"/>
          </p:cNvPicPr>
          <p:nvPr/>
        </p:nvPicPr>
        <p:blipFill>
          <a:blip r:embed="rId4"/>
          <a:stretch>
            <a:fillRect/>
          </a:stretch>
        </p:blipFill>
        <p:spPr>
          <a:xfrm>
            <a:off x="269517" y="3678676"/>
            <a:ext cx="3950234" cy="2275427"/>
          </a:xfrm>
          <a:prstGeom prst="rect">
            <a:avLst/>
          </a:prstGeom>
        </p:spPr>
      </p:pic>
      <p:grpSp>
        <p:nvGrpSpPr>
          <p:cNvPr id="3" name="Group 2"/>
          <p:cNvGrpSpPr/>
          <p:nvPr/>
        </p:nvGrpSpPr>
        <p:grpSpPr>
          <a:xfrm>
            <a:off x="6027039" y="4004577"/>
            <a:ext cx="1424067" cy="1989739"/>
            <a:chOff x="5837366" y="1494055"/>
            <a:chExt cx="1616644" cy="2220768"/>
          </a:xfrm>
        </p:grpSpPr>
        <p:cxnSp>
          <p:nvCxnSpPr>
            <p:cNvPr id="21" name="Straight Arrow Connector 20"/>
            <p:cNvCxnSpPr/>
            <p:nvPr/>
          </p:nvCxnSpPr>
          <p:spPr>
            <a:xfrm flipV="1">
              <a:off x="7030678" y="1769841"/>
              <a:ext cx="308009" cy="29838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971142" y="2580457"/>
              <a:ext cx="482868" cy="1272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107924" y="3260785"/>
              <a:ext cx="319482" cy="28597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922543" y="3208804"/>
              <a:ext cx="265618" cy="33659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666766" y="3293773"/>
              <a:ext cx="4917" cy="39837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5837366" y="2580457"/>
              <a:ext cx="434408" cy="314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997085" y="1759228"/>
              <a:ext cx="307652" cy="29073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6666766" y="1561783"/>
              <a:ext cx="1883" cy="39489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837366" y="1494055"/>
              <a:ext cx="1616644" cy="2220768"/>
            </a:xfrm>
            <a:prstGeom prst="roundRect">
              <a:avLst/>
            </a:prstGeom>
            <a:noFill/>
            <a:ln w="444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 name="Rectangle 3"/>
          <p:cNvSpPr/>
          <p:nvPr/>
        </p:nvSpPr>
        <p:spPr>
          <a:xfrm>
            <a:off x="4694864" y="3799278"/>
            <a:ext cx="310573" cy="3238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370494" y="3817126"/>
            <a:ext cx="310573" cy="3238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a:blip r:embed="rId5"/>
          <a:stretch>
            <a:fillRect/>
          </a:stretch>
        </p:blipFill>
        <p:spPr>
          <a:xfrm>
            <a:off x="4773725" y="1292875"/>
            <a:ext cx="3837184" cy="1977345"/>
          </a:xfrm>
          <a:prstGeom prst="rect">
            <a:avLst/>
          </a:prstGeom>
        </p:spPr>
      </p:pic>
      <p:pic>
        <p:nvPicPr>
          <p:cNvPr id="7" name="Picture 6"/>
          <p:cNvPicPr>
            <a:picLocks noChangeAspect="1"/>
          </p:cNvPicPr>
          <p:nvPr/>
        </p:nvPicPr>
        <p:blipFill>
          <a:blip r:embed="rId6"/>
          <a:stretch>
            <a:fillRect/>
          </a:stretch>
        </p:blipFill>
        <p:spPr>
          <a:xfrm>
            <a:off x="419100" y="1263342"/>
            <a:ext cx="3757854" cy="2075022"/>
          </a:xfrm>
          <a:prstGeom prst="rect">
            <a:avLst/>
          </a:prstGeom>
        </p:spPr>
      </p:pic>
      <p:sp>
        <p:nvSpPr>
          <p:cNvPr id="8" name="Rectangle 7"/>
          <p:cNvSpPr/>
          <p:nvPr/>
        </p:nvSpPr>
        <p:spPr>
          <a:xfrm>
            <a:off x="2244634" y="6160344"/>
            <a:ext cx="5828070" cy="369332"/>
          </a:xfrm>
          <a:prstGeom prst="rect">
            <a:avLst/>
          </a:prstGeom>
        </p:spPr>
        <p:txBody>
          <a:bodyPr wrap="none">
            <a:spAutoFit/>
          </a:bodyPr>
          <a:lstStyle/>
          <a:p>
            <a:r>
              <a:rPr lang="en-US" i="1" dirty="0"/>
              <a:t>Modified from: Arsenal Trauma Foam System FDA Workshop</a:t>
            </a:r>
            <a:r>
              <a:rPr lang="en-US" dirty="0"/>
              <a:t> </a:t>
            </a:r>
          </a:p>
        </p:txBody>
      </p:sp>
      <p:sp>
        <p:nvSpPr>
          <p:cNvPr id="10" name="Rectangle 9"/>
          <p:cNvSpPr/>
          <p:nvPr/>
        </p:nvSpPr>
        <p:spPr>
          <a:xfrm>
            <a:off x="4952432" y="3219461"/>
            <a:ext cx="4572000" cy="307777"/>
          </a:xfrm>
          <a:prstGeom prst="rect">
            <a:avLst/>
          </a:prstGeom>
        </p:spPr>
        <p:txBody>
          <a:bodyPr>
            <a:spAutoFit/>
          </a:bodyPr>
          <a:lstStyle/>
          <a:p>
            <a:r>
              <a:rPr lang="en-US" sz="1400" dirty="0"/>
              <a:t>Duggan et al. </a:t>
            </a:r>
            <a:r>
              <a:rPr lang="en-US" sz="1400" i="1" dirty="0"/>
              <a:t>J Trauma Acute Care Surg. </a:t>
            </a:r>
            <a:r>
              <a:rPr lang="en-US" sz="1400" b="1" dirty="0"/>
              <a:t>(2013) </a:t>
            </a:r>
            <a:endParaRPr lang="en-US" sz="1400" dirty="0"/>
          </a:p>
        </p:txBody>
      </p:sp>
      <p:sp>
        <p:nvSpPr>
          <p:cNvPr id="29" name="Rectangle 28"/>
          <p:cNvSpPr/>
          <p:nvPr/>
        </p:nvSpPr>
        <p:spPr>
          <a:xfrm>
            <a:off x="586669" y="3314193"/>
            <a:ext cx="4572000" cy="307777"/>
          </a:xfrm>
          <a:prstGeom prst="rect">
            <a:avLst/>
          </a:prstGeom>
        </p:spPr>
        <p:txBody>
          <a:bodyPr>
            <a:spAutoFit/>
          </a:bodyPr>
          <a:lstStyle/>
          <a:p>
            <a:r>
              <a:rPr lang="en-US" sz="1400" dirty="0" err="1"/>
              <a:t>Rago</a:t>
            </a:r>
            <a:r>
              <a:rPr lang="en-US" sz="1400" dirty="0"/>
              <a:t> et al. </a:t>
            </a:r>
            <a:r>
              <a:rPr lang="en-US" sz="1400" i="1" dirty="0"/>
              <a:t>J Trauma Acute Care Surg. </a:t>
            </a:r>
            <a:r>
              <a:rPr lang="en-US" sz="1400" b="1" dirty="0"/>
              <a:t>(2015) </a:t>
            </a:r>
            <a:endParaRPr lang="en-US" sz="1400" dirty="0"/>
          </a:p>
        </p:txBody>
      </p:sp>
      <p:sp>
        <p:nvSpPr>
          <p:cNvPr id="31" name="Rectangle 30"/>
          <p:cNvSpPr/>
          <p:nvPr/>
        </p:nvSpPr>
        <p:spPr>
          <a:xfrm>
            <a:off x="4818254" y="1333618"/>
            <a:ext cx="268356" cy="2584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32"/>
          <p:cNvSpPr/>
          <p:nvPr/>
        </p:nvSpPr>
        <p:spPr>
          <a:xfrm>
            <a:off x="4773725" y="2343383"/>
            <a:ext cx="268356" cy="2584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452491" y="1292875"/>
            <a:ext cx="268356" cy="2584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63755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12" name="Rectangle 2"/>
          <p:cNvSpPr>
            <a:spLocks noChangeArrowheads="1"/>
          </p:cNvSpPr>
          <p:nvPr/>
        </p:nvSpPr>
        <p:spPr bwMode="auto">
          <a:xfrm>
            <a:off x="419100" y="98629"/>
            <a:ext cx="8458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CA" sz="2800" b="1" dirty="0">
                <a:solidFill>
                  <a:schemeClr val="bg1"/>
                </a:solidFill>
              </a:rPr>
              <a:t>The REVIVE trial: Reducing Exsanguination Via in vivo Expandable Foam</a:t>
            </a:r>
            <a:endParaRPr lang="en-US" sz="3600" b="1" dirty="0">
              <a:solidFill>
                <a:schemeClr val="bg1"/>
              </a:solidFill>
            </a:endParaRPr>
          </a:p>
        </p:txBody>
      </p:sp>
      <p:sp>
        <p:nvSpPr>
          <p:cNvPr id="6" name="TextBox 5"/>
          <p:cNvSpPr txBox="1"/>
          <p:nvPr/>
        </p:nvSpPr>
        <p:spPr>
          <a:xfrm>
            <a:off x="544946" y="1364966"/>
            <a:ext cx="8054108" cy="4893647"/>
          </a:xfrm>
          <a:prstGeom prst="rect">
            <a:avLst/>
          </a:prstGeom>
          <a:noFill/>
        </p:spPr>
        <p:txBody>
          <a:bodyPr wrap="square" rtlCol="0">
            <a:spAutoFit/>
          </a:bodyPr>
          <a:lstStyle/>
          <a:p>
            <a:pPr marL="342900" indent="-342900" algn="ctr">
              <a:buFont typeface="Arial" panose="020B0604020202020204" pitchFamily="34" charset="0"/>
              <a:buChar char="•"/>
            </a:pPr>
            <a:r>
              <a:rPr lang="en-US" sz="2400" b="1" dirty="0">
                <a:solidFill>
                  <a:srgbClr val="002060"/>
                </a:solidFill>
              </a:rPr>
              <a:t>Up to 40 patients ( &gt; 15 years old) with Class III or IV hemorrhagic shock or ABC score ≥2</a:t>
            </a:r>
          </a:p>
          <a:p>
            <a:pPr marL="342900" indent="-342900" algn="ctr">
              <a:buFont typeface="Arial" panose="020B0604020202020204" pitchFamily="34" charset="0"/>
              <a:buChar char="•"/>
            </a:pPr>
            <a:endParaRPr lang="en-US" sz="2400" b="1" dirty="0">
              <a:solidFill>
                <a:srgbClr val="002060"/>
              </a:solidFill>
            </a:endParaRPr>
          </a:p>
          <a:p>
            <a:pPr marL="342900" indent="-342900" algn="ctr">
              <a:buFont typeface="Arial" panose="020B0604020202020204" pitchFamily="34" charset="0"/>
              <a:buChar char="•"/>
            </a:pPr>
            <a:r>
              <a:rPr lang="en-US" sz="2400" b="1" dirty="0">
                <a:solidFill>
                  <a:srgbClr val="7030A0"/>
                </a:solidFill>
                <a:sym typeface="Wingdings" panose="05000000000000000000" pitchFamily="2" charset="2"/>
              </a:rPr>
              <a:t>Single arm, multicenter (Level 1 Trauma centers)</a:t>
            </a:r>
          </a:p>
          <a:p>
            <a:pPr algn="ctr"/>
            <a:endParaRPr lang="en-US" sz="2400" b="1" dirty="0">
              <a:solidFill>
                <a:srgbClr val="002060"/>
              </a:solidFill>
            </a:endParaRPr>
          </a:p>
          <a:p>
            <a:pPr marL="342900" indent="-342900" algn="ctr">
              <a:buFont typeface="Arial" panose="020B0604020202020204" pitchFamily="34" charset="0"/>
              <a:buChar char="•"/>
            </a:pPr>
            <a:r>
              <a:rPr lang="en-US" sz="2400" b="1" dirty="0">
                <a:solidFill>
                  <a:srgbClr val="002060"/>
                </a:solidFill>
              </a:rPr>
              <a:t>Abdominal hemorrhage confirmed by: Direct visual assessment, FAST, or DPA </a:t>
            </a:r>
          </a:p>
          <a:p>
            <a:pPr algn="ctr"/>
            <a:endParaRPr lang="en-US" sz="2400" b="1" dirty="0">
              <a:solidFill>
                <a:srgbClr val="7030A0"/>
              </a:solidFill>
              <a:sym typeface="Wingdings" panose="05000000000000000000" pitchFamily="2" charset="2"/>
            </a:endParaRPr>
          </a:p>
          <a:p>
            <a:pPr marL="342900" indent="-342900" algn="ctr">
              <a:buFont typeface="Arial" panose="020B0604020202020204" pitchFamily="34" charset="0"/>
              <a:buChar char="•"/>
            </a:pPr>
            <a:r>
              <a:rPr lang="en-US" sz="2400" b="1" dirty="0">
                <a:solidFill>
                  <a:srgbClr val="7030A0"/>
                </a:solidFill>
                <a:sym typeface="Wingdings" panose="05000000000000000000" pitchFamily="2" charset="2"/>
              </a:rPr>
              <a:t>Primary Outcome: Improved systolic blood pressure over baseline following intervention</a:t>
            </a:r>
          </a:p>
          <a:p>
            <a:pPr marL="342900" indent="-342900" algn="ctr">
              <a:buFont typeface="Arial" panose="020B0604020202020204" pitchFamily="34" charset="0"/>
              <a:buChar char="•"/>
            </a:pPr>
            <a:endParaRPr lang="en-US" sz="2400" b="1" dirty="0">
              <a:solidFill>
                <a:srgbClr val="002060"/>
              </a:solidFill>
              <a:sym typeface="Wingdings" panose="05000000000000000000" pitchFamily="2" charset="2"/>
            </a:endParaRPr>
          </a:p>
          <a:p>
            <a:pPr marL="342900" indent="-342900" algn="ctr">
              <a:buFont typeface="Arial" panose="020B0604020202020204" pitchFamily="34" charset="0"/>
              <a:buChar char="•"/>
            </a:pPr>
            <a:r>
              <a:rPr lang="en-US" sz="2400" b="1" dirty="0">
                <a:solidFill>
                  <a:srgbClr val="002060"/>
                </a:solidFill>
                <a:sym typeface="Wingdings" panose="05000000000000000000" pitchFamily="2" charset="2"/>
              </a:rPr>
              <a:t>Secondary Outcomes: Verify safety by measuring adverse events attributed to device use</a:t>
            </a:r>
          </a:p>
        </p:txBody>
      </p:sp>
      <p:sp>
        <p:nvSpPr>
          <p:cNvPr id="2" name="TextBox 1"/>
          <p:cNvSpPr txBox="1"/>
          <p:nvPr/>
        </p:nvSpPr>
        <p:spPr>
          <a:xfrm>
            <a:off x="1771650" y="6423660"/>
            <a:ext cx="7943850" cy="646331"/>
          </a:xfrm>
          <a:prstGeom prst="rect">
            <a:avLst/>
          </a:prstGeom>
          <a:noFill/>
        </p:spPr>
        <p:txBody>
          <a:bodyPr wrap="square" rtlCol="0">
            <a:spAutoFit/>
          </a:bodyPr>
          <a:lstStyle/>
          <a:p>
            <a:r>
              <a:rPr lang="en-US" dirty="0"/>
              <a:t>Arsenal Medical REVIVE trial (</a:t>
            </a:r>
            <a:r>
              <a:rPr lang="en-CA" dirty="0"/>
              <a:t>https://arsenalmedical.com/trials)</a:t>
            </a:r>
          </a:p>
          <a:p>
            <a:endParaRPr lang="en-US" dirty="0"/>
          </a:p>
        </p:txBody>
      </p:sp>
    </p:spTree>
    <p:extLst>
      <p:ext uri="{BB962C8B-B14F-4D97-AF65-F5344CB8AC3E}">
        <p14:creationId xmlns:p14="http://schemas.microsoft.com/office/powerpoint/2010/main" val="3619682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12" name="Rectangle 2"/>
          <p:cNvSpPr>
            <a:spLocks noChangeArrowheads="1"/>
          </p:cNvSpPr>
          <p:nvPr/>
        </p:nvSpPr>
        <p:spPr bwMode="auto">
          <a:xfrm>
            <a:off x="419100" y="261816"/>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800" b="1" dirty="0">
                <a:solidFill>
                  <a:schemeClr val="bg1"/>
                </a:solidFill>
              </a:rPr>
              <a:t>F.O.A.M. (</a:t>
            </a:r>
            <a:r>
              <a:rPr lang="en-US" sz="2800" b="1" dirty="0" err="1">
                <a:solidFill>
                  <a:schemeClr val="bg1"/>
                </a:solidFill>
              </a:rPr>
              <a:t>CriticalInnovations</a:t>
            </a:r>
            <a:r>
              <a:rPr lang="en-US" sz="2800" b="1" dirty="0">
                <a:solidFill>
                  <a:schemeClr val="bg1"/>
                </a:solidFill>
              </a:rPr>
              <a:t>) also exerts pressure</a:t>
            </a:r>
          </a:p>
        </p:txBody>
      </p:sp>
      <p:pic>
        <p:nvPicPr>
          <p:cNvPr id="1026" name="Picture 2" descr="https://mtec-sc.org/wp-content/uploads/2018/10/FOAM-Prototype-Picture-Critical-Innovati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1751" y="1237572"/>
            <a:ext cx="2063686" cy="27515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4424985"/>
            <a:ext cx="9116851" cy="2246769"/>
          </a:xfrm>
          <a:prstGeom prst="rect">
            <a:avLst/>
          </a:prstGeom>
          <a:noFill/>
        </p:spPr>
        <p:txBody>
          <a:bodyPr wrap="square" rtlCol="0">
            <a:spAutoFit/>
          </a:bodyPr>
          <a:lstStyle/>
          <a:p>
            <a:pPr algn="ctr"/>
            <a:r>
              <a:rPr lang="en-US" sz="2000" b="1" dirty="0">
                <a:solidFill>
                  <a:srgbClr val="002060"/>
                </a:solidFill>
              </a:rPr>
              <a:t>Exerts intra-abdominal pressure, similar to </a:t>
            </a:r>
            <a:r>
              <a:rPr lang="en-US" sz="2000" b="1" dirty="0" err="1">
                <a:solidFill>
                  <a:srgbClr val="002060"/>
                </a:solidFill>
              </a:rPr>
              <a:t>ResQFoam</a:t>
            </a:r>
            <a:r>
              <a:rPr lang="en-US" sz="2000" b="1" dirty="0">
                <a:solidFill>
                  <a:srgbClr val="002060"/>
                </a:solidFill>
              </a:rPr>
              <a:t> but </a:t>
            </a:r>
            <a:r>
              <a:rPr lang="en-US" sz="2000" b="1" u="sng" dirty="0">
                <a:solidFill>
                  <a:srgbClr val="002060"/>
                </a:solidFill>
              </a:rPr>
              <a:t>resorbable</a:t>
            </a:r>
            <a:endParaRPr lang="en-US" sz="2000" b="1" u="sng" dirty="0">
              <a:solidFill>
                <a:srgbClr val="7030A0"/>
              </a:solidFill>
            </a:endParaRPr>
          </a:p>
          <a:p>
            <a:pPr algn="ctr"/>
            <a:endParaRPr lang="en-US" sz="2000" b="1" dirty="0">
              <a:solidFill>
                <a:srgbClr val="002060"/>
              </a:solidFill>
            </a:endParaRPr>
          </a:p>
          <a:p>
            <a:pPr algn="ctr"/>
            <a:r>
              <a:rPr lang="en-US" sz="2000" b="1" dirty="0">
                <a:solidFill>
                  <a:srgbClr val="00B0F0"/>
                </a:solidFill>
              </a:rPr>
              <a:t>Self-blunting pneumothorax needle</a:t>
            </a:r>
          </a:p>
          <a:p>
            <a:pPr algn="ctr"/>
            <a:endParaRPr lang="en-US" sz="2000" b="1" dirty="0">
              <a:solidFill>
                <a:srgbClr val="7030A0"/>
              </a:solidFill>
            </a:endParaRPr>
          </a:p>
          <a:p>
            <a:pPr algn="ctr"/>
            <a:r>
              <a:rPr lang="en-US" sz="2000" b="1" dirty="0">
                <a:solidFill>
                  <a:srgbClr val="7030A0"/>
                </a:solidFill>
              </a:rPr>
              <a:t>Can be used by non-surgeon providers </a:t>
            </a:r>
          </a:p>
          <a:p>
            <a:pPr algn="ctr"/>
            <a:endParaRPr lang="en-US" sz="2000" b="1" dirty="0">
              <a:solidFill>
                <a:srgbClr val="7030A0"/>
              </a:solidFill>
            </a:endParaRPr>
          </a:p>
          <a:p>
            <a:pPr algn="ctr"/>
            <a:r>
              <a:rPr lang="en-US" sz="2000" b="1" dirty="0">
                <a:solidFill>
                  <a:schemeClr val="accent2"/>
                </a:solidFill>
              </a:rPr>
              <a:t>In development</a:t>
            </a:r>
          </a:p>
        </p:txBody>
      </p:sp>
      <p:pic>
        <p:nvPicPr>
          <p:cNvPr id="3" name="Picture 2"/>
          <p:cNvPicPr>
            <a:picLocks noChangeAspect="1"/>
          </p:cNvPicPr>
          <p:nvPr/>
        </p:nvPicPr>
        <p:blipFill>
          <a:blip r:embed="rId4"/>
          <a:stretch>
            <a:fillRect/>
          </a:stretch>
        </p:blipFill>
        <p:spPr>
          <a:xfrm>
            <a:off x="4803700" y="1200374"/>
            <a:ext cx="3527328" cy="2752384"/>
          </a:xfrm>
          <a:prstGeom prst="rect">
            <a:avLst/>
          </a:prstGeom>
        </p:spPr>
      </p:pic>
      <p:sp>
        <p:nvSpPr>
          <p:cNvPr id="2" name="TextBox 1"/>
          <p:cNvSpPr txBox="1"/>
          <p:nvPr/>
        </p:nvSpPr>
        <p:spPr>
          <a:xfrm>
            <a:off x="2045970" y="3952758"/>
            <a:ext cx="1005840" cy="307777"/>
          </a:xfrm>
          <a:prstGeom prst="rect">
            <a:avLst/>
          </a:prstGeom>
          <a:noFill/>
        </p:spPr>
        <p:txBody>
          <a:bodyPr wrap="square" rtlCol="0">
            <a:spAutoFit/>
          </a:bodyPr>
          <a:lstStyle/>
          <a:p>
            <a:r>
              <a:rPr lang="en-US" sz="1400" b="1" dirty="0"/>
              <a:t>MTEC</a:t>
            </a:r>
          </a:p>
        </p:txBody>
      </p:sp>
      <p:sp>
        <p:nvSpPr>
          <p:cNvPr id="10" name="TextBox 9"/>
          <p:cNvSpPr txBox="1"/>
          <p:nvPr/>
        </p:nvSpPr>
        <p:spPr>
          <a:xfrm>
            <a:off x="5757739" y="3917976"/>
            <a:ext cx="1619250" cy="307777"/>
          </a:xfrm>
          <a:prstGeom prst="rect">
            <a:avLst/>
          </a:prstGeom>
          <a:noFill/>
        </p:spPr>
        <p:txBody>
          <a:bodyPr wrap="square" rtlCol="0">
            <a:spAutoFit/>
          </a:bodyPr>
          <a:lstStyle/>
          <a:p>
            <a:r>
              <a:rPr lang="en-US" sz="1400" b="1" dirty="0" err="1"/>
              <a:t>CriticalInnovations</a:t>
            </a:r>
            <a:endParaRPr lang="en-US" sz="1400" b="1" dirty="0"/>
          </a:p>
        </p:txBody>
      </p:sp>
    </p:spTree>
    <p:extLst>
      <p:ext uri="{BB962C8B-B14F-4D97-AF65-F5344CB8AC3E}">
        <p14:creationId xmlns:p14="http://schemas.microsoft.com/office/powerpoint/2010/main" val="1730810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2968515"/>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12" name="Rectangle 2"/>
          <p:cNvSpPr>
            <a:spLocks noChangeArrowheads="1"/>
          </p:cNvSpPr>
          <p:nvPr/>
        </p:nvSpPr>
        <p:spPr bwMode="auto">
          <a:xfrm>
            <a:off x="419100" y="169924"/>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b="1" dirty="0" err="1">
                <a:solidFill>
                  <a:srgbClr val="00B0F0"/>
                </a:solidFill>
              </a:rPr>
              <a:t>ClotFoam</a:t>
            </a:r>
            <a:r>
              <a:rPr lang="en-US" sz="2400" b="1" dirty="0">
                <a:solidFill>
                  <a:srgbClr val="00B0F0"/>
                </a:solidFill>
              </a:rPr>
              <a:t> (</a:t>
            </a:r>
            <a:r>
              <a:rPr lang="en-US" sz="2400" b="1" dirty="0" err="1">
                <a:solidFill>
                  <a:srgbClr val="00B0F0"/>
                </a:solidFill>
              </a:rPr>
              <a:t>Biomedica</a:t>
            </a:r>
            <a:r>
              <a:rPr lang="en-US" sz="2400" b="1" dirty="0">
                <a:solidFill>
                  <a:srgbClr val="00B0F0"/>
                </a:solidFill>
              </a:rPr>
              <a:t>) </a:t>
            </a:r>
            <a:r>
              <a:rPr lang="en-US" sz="2400" b="1" dirty="0">
                <a:solidFill>
                  <a:schemeClr val="bg1"/>
                </a:solidFill>
              </a:rPr>
              <a:t>=</a:t>
            </a:r>
          </a:p>
          <a:p>
            <a:pPr algn="ctr" eaLnBrk="1" hangingPunct="1"/>
            <a:r>
              <a:rPr lang="en-US" sz="2400" b="1" dirty="0">
                <a:solidFill>
                  <a:schemeClr val="bg1"/>
                </a:solidFill>
              </a:rPr>
              <a:t> Fibrin sealant </a:t>
            </a:r>
            <a:r>
              <a:rPr lang="en-US" sz="2400" b="1" u="sng" dirty="0">
                <a:solidFill>
                  <a:schemeClr val="bg1"/>
                </a:solidFill>
              </a:rPr>
              <a:t>without thrombin </a:t>
            </a:r>
            <a:r>
              <a:rPr lang="en-US" sz="2400" b="1" dirty="0">
                <a:solidFill>
                  <a:schemeClr val="bg1"/>
                </a:solidFill>
              </a:rPr>
              <a:t>embedded in gelatin scaffold</a:t>
            </a:r>
          </a:p>
        </p:txBody>
      </p:sp>
      <p:sp>
        <p:nvSpPr>
          <p:cNvPr id="13" name="TextBox 12"/>
          <p:cNvSpPr txBox="1"/>
          <p:nvPr/>
        </p:nvSpPr>
        <p:spPr>
          <a:xfrm>
            <a:off x="805913" y="1571001"/>
            <a:ext cx="5295922" cy="4093428"/>
          </a:xfrm>
          <a:prstGeom prst="rect">
            <a:avLst/>
          </a:prstGeom>
          <a:noFill/>
        </p:spPr>
        <p:txBody>
          <a:bodyPr wrap="square" rtlCol="0">
            <a:spAutoFit/>
          </a:bodyPr>
          <a:lstStyle/>
          <a:p>
            <a:pPr algn="ctr"/>
            <a:r>
              <a:rPr lang="en-US" sz="2000" b="1" dirty="0">
                <a:solidFill>
                  <a:srgbClr val="7030A0"/>
                </a:solidFill>
              </a:rPr>
              <a:t>Component 1: </a:t>
            </a:r>
            <a:r>
              <a:rPr lang="en-US" sz="2000" b="1" dirty="0">
                <a:solidFill>
                  <a:srgbClr val="002060"/>
                </a:solidFill>
              </a:rPr>
              <a:t>Gelatin in basic solution </a:t>
            </a:r>
          </a:p>
          <a:p>
            <a:pPr algn="ctr"/>
            <a:r>
              <a:rPr lang="en-US" sz="2000" b="1" dirty="0">
                <a:solidFill>
                  <a:srgbClr val="002060"/>
                </a:solidFill>
              </a:rPr>
              <a:t>+</a:t>
            </a:r>
          </a:p>
          <a:p>
            <a:pPr algn="ctr"/>
            <a:r>
              <a:rPr lang="en-US" sz="2000" b="1" dirty="0">
                <a:solidFill>
                  <a:srgbClr val="7030A0"/>
                </a:solidFill>
              </a:rPr>
              <a:t>Component 2: </a:t>
            </a:r>
            <a:r>
              <a:rPr lang="en-US" sz="2000" b="1" dirty="0">
                <a:solidFill>
                  <a:srgbClr val="002060"/>
                </a:solidFill>
              </a:rPr>
              <a:t>Acid</a:t>
            </a:r>
          </a:p>
          <a:p>
            <a:pPr algn="ctr"/>
            <a:r>
              <a:rPr lang="en-US" sz="2000" b="1" dirty="0">
                <a:solidFill>
                  <a:srgbClr val="002060"/>
                </a:solidFill>
              </a:rPr>
              <a:t>=</a:t>
            </a:r>
          </a:p>
          <a:p>
            <a:pPr algn="ctr"/>
            <a:r>
              <a:rPr lang="en-US" sz="2000" b="1" dirty="0">
                <a:solidFill>
                  <a:srgbClr val="00B0F0"/>
                </a:solidFill>
              </a:rPr>
              <a:t>Hydrogel formation + CO</a:t>
            </a:r>
            <a:r>
              <a:rPr lang="en-US" sz="2000" b="1" baseline="-25000" dirty="0">
                <a:solidFill>
                  <a:srgbClr val="00B0F0"/>
                </a:solidFill>
              </a:rPr>
              <a:t>2</a:t>
            </a:r>
            <a:r>
              <a:rPr lang="en-US" sz="2000" b="1" dirty="0">
                <a:solidFill>
                  <a:srgbClr val="00B0F0"/>
                </a:solidFill>
              </a:rPr>
              <a:t> release </a:t>
            </a:r>
          </a:p>
          <a:p>
            <a:pPr algn="ctr"/>
            <a:r>
              <a:rPr lang="en-US" sz="2000" b="1" dirty="0">
                <a:solidFill>
                  <a:srgbClr val="002060"/>
                </a:solidFill>
              </a:rPr>
              <a:t>(“Foam”)</a:t>
            </a:r>
          </a:p>
          <a:p>
            <a:pPr algn="ctr"/>
            <a:endParaRPr lang="en-US" sz="2000" b="1" dirty="0">
              <a:solidFill>
                <a:srgbClr val="00B0F0"/>
              </a:solidFill>
            </a:endParaRPr>
          </a:p>
          <a:p>
            <a:pPr algn="ctr"/>
            <a:endParaRPr lang="en-US" sz="2000" b="1" dirty="0">
              <a:solidFill>
                <a:srgbClr val="00B0F0"/>
              </a:solidFill>
            </a:endParaRPr>
          </a:p>
          <a:p>
            <a:pPr algn="ctr"/>
            <a:r>
              <a:rPr lang="en-US" sz="2000" b="1" dirty="0">
                <a:solidFill>
                  <a:srgbClr val="00B0F0"/>
                </a:solidFill>
              </a:rPr>
              <a:t>“Foam” </a:t>
            </a:r>
          </a:p>
          <a:p>
            <a:pPr algn="ctr"/>
            <a:r>
              <a:rPr lang="en-US" sz="2000" b="1" dirty="0">
                <a:solidFill>
                  <a:srgbClr val="00B0F0"/>
                </a:solidFill>
              </a:rPr>
              <a:t>+</a:t>
            </a:r>
          </a:p>
          <a:p>
            <a:pPr algn="ctr"/>
            <a:r>
              <a:rPr lang="en-US" sz="2000" b="1" dirty="0">
                <a:solidFill>
                  <a:srgbClr val="7030A0"/>
                </a:solidFill>
              </a:rPr>
              <a:t>Component 3:</a:t>
            </a:r>
            <a:r>
              <a:rPr lang="en-US" sz="2000" b="1" dirty="0">
                <a:solidFill>
                  <a:srgbClr val="00B0F0"/>
                </a:solidFill>
              </a:rPr>
              <a:t> </a:t>
            </a:r>
            <a:r>
              <a:rPr lang="en-US" sz="2000" b="1" dirty="0">
                <a:solidFill>
                  <a:srgbClr val="002060"/>
                </a:solidFill>
              </a:rPr>
              <a:t>Fibrin monomer in acid</a:t>
            </a:r>
          </a:p>
          <a:p>
            <a:pPr algn="ctr"/>
            <a:r>
              <a:rPr lang="en-US" sz="2000" b="1" dirty="0">
                <a:solidFill>
                  <a:srgbClr val="002060"/>
                </a:solidFill>
              </a:rPr>
              <a:t>=</a:t>
            </a:r>
          </a:p>
          <a:p>
            <a:pPr algn="ctr"/>
            <a:r>
              <a:rPr lang="en-US" sz="2000" b="1" dirty="0">
                <a:solidFill>
                  <a:srgbClr val="7030A0"/>
                </a:solidFill>
              </a:rPr>
              <a:t>Component 4</a:t>
            </a:r>
            <a:r>
              <a:rPr lang="en-US" sz="2000" b="1" dirty="0">
                <a:solidFill>
                  <a:srgbClr val="002060"/>
                </a:solidFill>
              </a:rPr>
              <a:t>: Factor XIII and Ca</a:t>
            </a:r>
            <a:r>
              <a:rPr lang="en-US" sz="2000" b="1" baseline="30000" dirty="0">
                <a:solidFill>
                  <a:srgbClr val="002060"/>
                </a:solidFill>
              </a:rPr>
              <a:t>2+</a:t>
            </a:r>
          </a:p>
        </p:txBody>
      </p:sp>
      <p:sp>
        <p:nvSpPr>
          <p:cNvPr id="3" name="Rectangle 2"/>
          <p:cNvSpPr/>
          <p:nvPr/>
        </p:nvSpPr>
        <p:spPr>
          <a:xfrm>
            <a:off x="1080406" y="5645471"/>
            <a:ext cx="5195101" cy="913481"/>
          </a:xfrm>
          <a:prstGeom prst="rect">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Arrow Connector 4"/>
          <p:cNvCxnSpPr/>
          <p:nvPr/>
        </p:nvCxnSpPr>
        <p:spPr>
          <a:xfrm>
            <a:off x="3453873" y="3652726"/>
            <a:ext cx="0" cy="34491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11398" y="3287319"/>
            <a:ext cx="2962780" cy="461665"/>
          </a:xfrm>
          <a:prstGeom prst="rect">
            <a:avLst/>
          </a:prstGeom>
          <a:noFill/>
        </p:spPr>
        <p:txBody>
          <a:bodyPr wrap="square" rtlCol="0">
            <a:spAutoFit/>
          </a:bodyPr>
          <a:lstStyle/>
          <a:p>
            <a:r>
              <a:rPr lang="en-US" sz="2400" b="1" dirty="0">
                <a:solidFill>
                  <a:schemeClr val="accent2"/>
                </a:solidFill>
              </a:rPr>
              <a:t>In development</a:t>
            </a:r>
            <a:endParaRPr lang="en-CA" sz="2400" b="1" dirty="0">
              <a:solidFill>
                <a:schemeClr val="accent2"/>
              </a:solidFill>
            </a:endParaRPr>
          </a:p>
        </p:txBody>
      </p:sp>
      <p:sp>
        <p:nvSpPr>
          <p:cNvPr id="4" name="Rectangle 3"/>
          <p:cNvSpPr/>
          <p:nvPr/>
        </p:nvSpPr>
        <p:spPr>
          <a:xfrm>
            <a:off x="1076137" y="5788525"/>
            <a:ext cx="5204153" cy="646331"/>
          </a:xfrm>
          <a:prstGeom prst="rect">
            <a:avLst/>
          </a:prstGeom>
        </p:spPr>
        <p:txBody>
          <a:bodyPr wrap="square">
            <a:spAutoFit/>
          </a:bodyPr>
          <a:lstStyle/>
          <a:p>
            <a:pPr algn="ctr"/>
            <a:r>
              <a:rPr lang="en-US" b="1" dirty="0">
                <a:solidFill>
                  <a:srgbClr val="7030A0"/>
                </a:solidFill>
              </a:rPr>
              <a:t>RESULT: Polymerized fibrin embedded in gelatin</a:t>
            </a:r>
          </a:p>
          <a:p>
            <a:pPr algn="ctr"/>
            <a:r>
              <a:rPr lang="en-US" b="1" dirty="0">
                <a:solidFill>
                  <a:srgbClr val="7030A0"/>
                </a:solidFill>
              </a:rPr>
              <a:t>with Factor XIII to stabilize</a:t>
            </a:r>
          </a:p>
        </p:txBody>
      </p:sp>
    </p:spTree>
    <p:extLst>
      <p:ext uri="{BB962C8B-B14F-4D97-AF65-F5344CB8AC3E}">
        <p14:creationId xmlns:p14="http://schemas.microsoft.com/office/powerpoint/2010/main" val="254125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9364" y="5044074"/>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lnSpc>
                <a:spcPts val="2763"/>
              </a:lnSpc>
              <a:spcAft>
                <a:spcPts val="1200"/>
              </a:spcAft>
            </a:pPr>
            <a:r>
              <a:rPr lang="en-US" sz="2400" b="1" dirty="0">
                <a:solidFill>
                  <a:srgbClr val="009900"/>
                </a:solidFill>
              </a:rPr>
              <a:t>•</a:t>
            </a:r>
            <a:r>
              <a:rPr lang="en-US" sz="2400" b="1" dirty="0"/>
              <a:t>  Does not activate coagulation </a:t>
            </a:r>
            <a:r>
              <a:rPr lang="en-US" sz="2400" b="1" dirty="0">
                <a:solidFill>
                  <a:srgbClr val="7030A0"/>
                </a:solidFill>
              </a:rPr>
              <a:t>(</a:t>
            </a:r>
            <a:r>
              <a:rPr lang="en-US" sz="2400" b="1" dirty="0" err="1">
                <a:solidFill>
                  <a:srgbClr val="7030A0"/>
                </a:solidFill>
              </a:rPr>
              <a:t>ResQFoam</a:t>
            </a:r>
            <a:r>
              <a:rPr lang="en-US" sz="2400" b="1" dirty="0">
                <a:solidFill>
                  <a:srgbClr val="7030A0"/>
                </a:solidFill>
              </a:rPr>
              <a:t>, FOAM, </a:t>
            </a:r>
            <a:r>
              <a:rPr lang="en-US" sz="2400" b="1" dirty="0" err="1">
                <a:solidFill>
                  <a:srgbClr val="7030A0"/>
                </a:solidFill>
              </a:rPr>
              <a:t>ClotFoam</a:t>
            </a:r>
            <a:r>
              <a:rPr lang="en-US" sz="2400" b="1" dirty="0">
                <a:solidFill>
                  <a:srgbClr val="7030A0"/>
                </a:solidFill>
              </a:rPr>
              <a:t>)</a:t>
            </a:r>
          </a:p>
          <a:p>
            <a:pPr algn="ctr">
              <a:lnSpc>
                <a:spcPts val="2763"/>
              </a:lnSpc>
              <a:spcAft>
                <a:spcPts val="1200"/>
              </a:spcAft>
            </a:pPr>
            <a:r>
              <a:rPr lang="en-US" sz="2400" b="1" dirty="0">
                <a:solidFill>
                  <a:srgbClr val="009900"/>
                </a:solidFill>
              </a:rPr>
              <a:t>•</a:t>
            </a:r>
            <a:r>
              <a:rPr lang="en-US" sz="2400" b="1" dirty="0"/>
              <a:t>  Abdomen needs to be intact </a:t>
            </a:r>
            <a:r>
              <a:rPr lang="en-US" sz="2400" b="1" dirty="0">
                <a:solidFill>
                  <a:srgbClr val="7030A0"/>
                </a:solidFill>
              </a:rPr>
              <a:t>(</a:t>
            </a:r>
            <a:r>
              <a:rPr lang="en-US" sz="2400" b="1" dirty="0" err="1">
                <a:solidFill>
                  <a:srgbClr val="7030A0"/>
                </a:solidFill>
              </a:rPr>
              <a:t>ResQFoam</a:t>
            </a:r>
            <a:r>
              <a:rPr lang="en-US" sz="2400" b="1" dirty="0">
                <a:solidFill>
                  <a:srgbClr val="7030A0"/>
                </a:solidFill>
              </a:rPr>
              <a:t>, FOAM)</a:t>
            </a:r>
          </a:p>
          <a:p>
            <a:pPr algn="ctr">
              <a:lnSpc>
                <a:spcPts val="2763"/>
              </a:lnSpc>
              <a:spcAft>
                <a:spcPts val="1200"/>
              </a:spcAft>
            </a:pPr>
            <a:r>
              <a:rPr lang="en-US" sz="2400" b="1" dirty="0">
                <a:solidFill>
                  <a:srgbClr val="009900"/>
                </a:solidFill>
              </a:rPr>
              <a:t>• </a:t>
            </a:r>
            <a:r>
              <a:rPr lang="en-US" sz="2400" b="1" dirty="0"/>
              <a:t> Complications such as bowel damage, occluding distal blood flow </a:t>
            </a:r>
          </a:p>
          <a:p>
            <a:pPr algn="ctr">
              <a:lnSpc>
                <a:spcPts val="2763"/>
              </a:lnSpc>
              <a:spcAft>
                <a:spcPts val="1200"/>
              </a:spcAft>
            </a:pPr>
            <a:r>
              <a:rPr lang="en-US" sz="2400" b="1" dirty="0"/>
              <a:t>and ischemia, compartment syndrome, and multi-organ failure </a:t>
            </a:r>
          </a:p>
          <a:p>
            <a:pPr algn="ctr">
              <a:lnSpc>
                <a:spcPts val="2763"/>
              </a:lnSpc>
              <a:spcAft>
                <a:spcPts val="1200"/>
              </a:spcAft>
            </a:pPr>
            <a:r>
              <a:rPr lang="en-US" sz="2400" b="1" dirty="0">
                <a:solidFill>
                  <a:srgbClr val="7030A0"/>
                </a:solidFill>
              </a:rPr>
              <a:t>(</a:t>
            </a:r>
            <a:r>
              <a:rPr lang="en-US" sz="2400" b="1" dirty="0" err="1">
                <a:solidFill>
                  <a:srgbClr val="7030A0"/>
                </a:solidFill>
              </a:rPr>
              <a:t>ResQFoam</a:t>
            </a:r>
            <a:r>
              <a:rPr lang="en-US" sz="2400" b="1" dirty="0">
                <a:solidFill>
                  <a:srgbClr val="7030A0"/>
                </a:solidFill>
              </a:rPr>
              <a:t>, FOAM)</a:t>
            </a:r>
          </a:p>
          <a:p>
            <a:pPr algn="ctr">
              <a:lnSpc>
                <a:spcPts val="2763"/>
              </a:lnSpc>
              <a:spcAft>
                <a:spcPts val="1200"/>
              </a:spcAft>
            </a:pPr>
            <a:r>
              <a:rPr lang="en-US" sz="2400" b="1" dirty="0">
                <a:solidFill>
                  <a:srgbClr val="009900"/>
                </a:solidFill>
              </a:rPr>
              <a:t>• </a:t>
            </a:r>
            <a:r>
              <a:rPr lang="en-US" sz="2400" b="1" dirty="0"/>
              <a:t> Non-resorbable </a:t>
            </a:r>
            <a:r>
              <a:rPr lang="en-US" sz="2400" b="1" dirty="0">
                <a:solidFill>
                  <a:srgbClr val="7030A0"/>
                </a:solidFill>
              </a:rPr>
              <a:t>(</a:t>
            </a:r>
            <a:r>
              <a:rPr lang="en-US" sz="2400" b="1" dirty="0" err="1">
                <a:solidFill>
                  <a:srgbClr val="7030A0"/>
                </a:solidFill>
              </a:rPr>
              <a:t>ResQFoam</a:t>
            </a:r>
            <a:r>
              <a:rPr lang="en-US" sz="2400" b="1" dirty="0">
                <a:solidFill>
                  <a:srgbClr val="7030A0"/>
                </a:solidFill>
              </a:rPr>
              <a:t> </a:t>
            </a:r>
            <a:r>
              <a:rPr lang="en-US" sz="2400" b="1" u="sng" dirty="0">
                <a:solidFill>
                  <a:srgbClr val="7030A0"/>
                </a:solidFill>
              </a:rPr>
              <a:t>only</a:t>
            </a:r>
            <a:r>
              <a:rPr lang="en-US" sz="2400" b="1" dirty="0">
                <a:solidFill>
                  <a:srgbClr val="7030A0"/>
                </a:solidFill>
              </a:rPr>
              <a:t>)</a:t>
            </a:r>
          </a:p>
          <a:p>
            <a:pPr algn="ctr">
              <a:lnSpc>
                <a:spcPts val="2763"/>
              </a:lnSpc>
              <a:spcAft>
                <a:spcPts val="1200"/>
              </a:spcAft>
            </a:pPr>
            <a:r>
              <a:rPr lang="en-US" sz="2400" b="1" dirty="0">
                <a:solidFill>
                  <a:srgbClr val="009900"/>
                </a:solidFill>
              </a:rPr>
              <a:t>• </a:t>
            </a:r>
            <a:r>
              <a:rPr lang="en-US" sz="2400" b="1" dirty="0"/>
              <a:t> Anesthetist required (?) </a:t>
            </a:r>
            <a:r>
              <a:rPr lang="en-US" sz="2400" b="1" dirty="0">
                <a:solidFill>
                  <a:srgbClr val="7030A0"/>
                </a:solidFill>
              </a:rPr>
              <a:t>(</a:t>
            </a:r>
            <a:r>
              <a:rPr lang="en-US" sz="2400" b="1" dirty="0" err="1">
                <a:solidFill>
                  <a:srgbClr val="7030A0"/>
                </a:solidFill>
              </a:rPr>
              <a:t>ResQFoam</a:t>
            </a:r>
            <a:r>
              <a:rPr lang="en-US" sz="2400" b="1" dirty="0">
                <a:solidFill>
                  <a:srgbClr val="7030A0"/>
                </a:solidFill>
              </a:rPr>
              <a:t>, FOAM)</a:t>
            </a:r>
          </a:p>
          <a:p>
            <a:pPr algn="ctr">
              <a:lnSpc>
                <a:spcPts val="2763"/>
              </a:lnSpc>
              <a:spcAft>
                <a:spcPts val="1200"/>
              </a:spcAft>
            </a:pPr>
            <a:endParaRPr lang="en-US" sz="2400" b="1" dirty="0">
              <a:solidFill>
                <a:srgbClr val="7030A0"/>
              </a:solidFill>
            </a:endParaRPr>
          </a:p>
          <a:p>
            <a:pPr algn="ctr">
              <a:lnSpc>
                <a:spcPts val="2763"/>
              </a:lnSpc>
              <a:spcAft>
                <a:spcPts val="1200"/>
              </a:spcAft>
            </a:pPr>
            <a:endParaRPr lang="en-US" sz="2400" b="1" dirty="0">
              <a:solidFill>
                <a:srgbClr val="7030A0"/>
              </a:solidFill>
            </a:endParaRPr>
          </a:p>
          <a:p>
            <a:pPr marL="342900" indent="-342900" algn="ctr">
              <a:buFont typeface="Arial" panose="020B0604020202020204" pitchFamily="34" charset="0"/>
              <a:buChar char="•"/>
            </a:pPr>
            <a:endParaRPr lang="en-US" sz="2400" b="1" dirty="0">
              <a:solidFill>
                <a:srgbClr val="7030A0"/>
              </a:solidFill>
            </a:endParaRPr>
          </a:p>
          <a:p>
            <a:pPr algn="ctr">
              <a:spcBef>
                <a:spcPts val="600"/>
              </a:spcBef>
            </a:pPr>
            <a:endParaRPr lang="en-US" sz="2400" b="1" dirty="0">
              <a:solidFill>
                <a:srgbClr val="002060"/>
              </a:solidFill>
            </a:endParaRPr>
          </a:p>
          <a:p>
            <a:pPr algn="ctr">
              <a:spcBef>
                <a:spcPts val="600"/>
              </a:spcBef>
            </a:pPr>
            <a:endParaRPr lang="en-US" sz="2400" b="1" dirty="0">
              <a:solidFill>
                <a:srgbClr val="7030A0"/>
              </a:solidFill>
            </a:endParaRPr>
          </a:p>
          <a:p>
            <a:pPr algn="ctr">
              <a:spcBef>
                <a:spcPts val="600"/>
              </a:spcBef>
            </a:pPr>
            <a:endParaRPr lang="en-US" sz="2400" b="1" dirty="0">
              <a:solidFill>
                <a:srgbClr val="7030A0"/>
              </a:solidFill>
            </a:endParaRPr>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ctr" eaLnBrk="1" hangingPunct="1">
              <a:defRPr/>
            </a:pPr>
            <a:endParaRPr lang="en-US" sz="2400" b="1" dirty="0">
              <a:solidFill>
                <a:schemeClr val="bg1"/>
              </a:solidFill>
            </a:endParaRPr>
          </a:p>
        </p:txBody>
      </p:sp>
      <p:sp>
        <p:nvSpPr>
          <p:cNvPr id="7" name="Rectangle 2"/>
          <p:cNvSpPr>
            <a:spLocks noChangeArrowheads="1"/>
          </p:cNvSpPr>
          <p:nvPr/>
        </p:nvSpPr>
        <p:spPr bwMode="auto">
          <a:xfrm>
            <a:off x="419100" y="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3200" b="1" dirty="0">
                <a:solidFill>
                  <a:srgbClr val="00B0F0"/>
                </a:solidFill>
              </a:rPr>
              <a:t>Challenges of Intra-abdominal “Foams”: </a:t>
            </a:r>
            <a:r>
              <a:rPr lang="en-US" sz="3200" b="1" dirty="0">
                <a:solidFill>
                  <a:schemeClr val="bg1"/>
                </a:solidFill>
              </a:rPr>
              <a:t>Summary</a:t>
            </a:r>
          </a:p>
        </p:txBody>
      </p:sp>
      <p:sp>
        <p:nvSpPr>
          <p:cNvPr id="17" name="Rectangle 16">
            <a:extLst>
              <a:ext uri="{FF2B5EF4-FFF2-40B4-BE49-F238E27FC236}">
                <a16:creationId xmlns:a16="http://schemas.microsoft.com/office/drawing/2014/main" id="{4291FB8D-44A6-B84D-ABB0-50809108BB8A}"/>
              </a:ext>
            </a:extLst>
          </p:cNvPr>
          <p:cNvSpPr/>
          <p:nvPr/>
        </p:nvSpPr>
        <p:spPr>
          <a:xfrm>
            <a:off x="430499" y="2112486"/>
            <a:ext cx="8273638" cy="53180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ctr" eaLnBrk="1" hangingPunct="1">
              <a:defRPr/>
            </a:pPr>
            <a:endParaRPr lang="en-US" sz="2400" b="1" dirty="0">
              <a:solidFill>
                <a:schemeClr val="bg1"/>
              </a:solidFill>
            </a:endParaRPr>
          </a:p>
        </p:txBody>
      </p:sp>
      <p:sp>
        <p:nvSpPr>
          <p:cNvPr id="7" name="Rectangle 2"/>
          <p:cNvSpPr>
            <a:spLocks noChangeArrowheads="1"/>
          </p:cNvSpPr>
          <p:nvPr/>
        </p:nvSpPr>
        <p:spPr bwMode="auto">
          <a:xfrm>
            <a:off x="419100" y="291844"/>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3200" b="1" dirty="0">
                <a:solidFill>
                  <a:srgbClr val="00B0F0"/>
                </a:solidFill>
              </a:rPr>
              <a:t>Challenges of Intra-abdominal “Foams”</a:t>
            </a:r>
          </a:p>
        </p:txBody>
      </p:sp>
      <p:sp>
        <p:nvSpPr>
          <p:cNvPr id="8" name="Rectangle 3">
            <a:extLst>
              <a:ext uri="{FF2B5EF4-FFF2-40B4-BE49-F238E27FC236}">
                <a16:creationId xmlns:a16="http://schemas.microsoft.com/office/drawing/2014/main" id="{EDDE9638-52DB-CE49-AE38-F8BF3CD80007}"/>
              </a:ext>
            </a:extLst>
          </p:cNvPr>
          <p:cNvSpPr>
            <a:spLocks noChangeArrowheads="1"/>
          </p:cNvSpPr>
          <p:nvPr/>
        </p:nvSpPr>
        <p:spPr bwMode="auto">
          <a:xfrm>
            <a:off x="-9364" y="1043685"/>
            <a:ext cx="9144000" cy="5814315"/>
          </a:xfrm>
          <a:prstGeom prst="rect">
            <a:avLst/>
          </a:prstGeom>
          <a:solidFill>
            <a:schemeClr val="bg1">
              <a:alpha val="91000"/>
            </a:schemeClr>
          </a:solidFill>
          <a:ln>
            <a:noFill/>
          </a:ln>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ts val="600"/>
              </a:spcBef>
            </a:pPr>
            <a:r>
              <a:rPr lang="en-US" b="1" dirty="0">
                <a:solidFill>
                  <a:srgbClr val="002060"/>
                </a:solidFill>
                <a:latin typeface="+mn-lt"/>
              </a:rPr>
              <a:t>Question: </a:t>
            </a:r>
          </a:p>
          <a:p>
            <a:pPr algn="ctr">
              <a:spcBef>
                <a:spcPts val="600"/>
              </a:spcBef>
            </a:pPr>
            <a:r>
              <a:rPr lang="en-US" b="1" dirty="0">
                <a:solidFill>
                  <a:srgbClr val="002060"/>
                </a:solidFill>
                <a:latin typeface="+mn-lt"/>
              </a:rPr>
              <a:t>Why not use hemostatic agents (ex. thrombin, TXA) in foams?</a:t>
            </a:r>
          </a:p>
          <a:p>
            <a:pPr algn="ctr">
              <a:spcBef>
                <a:spcPts val="600"/>
              </a:spcBef>
            </a:pPr>
            <a:endParaRPr lang="en-US" b="1" dirty="0">
              <a:solidFill>
                <a:srgbClr val="7030A0"/>
              </a:solidFill>
              <a:latin typeface="+mn-lt"/>
            </a:endParaRPr>
          </a:p>
          <a:p>
            <a:pPr algn="ctr">
              <a:spcBef>
                <a:spcPts val="600"/>
              </a:spcBef>
            </a:pPr>
            <a:endParaRPr lang="en-US" b="1" dirty="0">
              <a:solidFill>
                <a:srgbClr val="7030A0"/>
              </a:solidFill>
              <a:latin typeface="+mn-lt"/>
            </a:endParaRPr>
          </a:p>
          <a:p>
            <a:pPr algn="ctr">
              <a:spcBef>
                <a:spcPts val="600"/>
              </a:spcBef>
            </a:pPr>
            <a:r>
              <a:rPr lang="en-US" b="1" dirty="0">
                <a:solidFill>
                  <a:srgbClr val="7030A0"/>
                </a:solidFill>
                <a:latin typeface="+mn-lt"/>
              </a:rPr>
              <a:t>Answer (?):</a:t>
            </a:r>
          </a:p>
          <a:p>
            <a:pPr algn="ctr">
              <a:spcBef>
                <a:spcPts val="600"/>
              </a:spcBef>
            </a:pPr>
            <a:r>
              <a:rPr lang="en-US" b="1" dirty="0">
                <a:solidFill>
                  <a:srgbClr val="7030A0"/>
                </a:solidFill>
                <a:latin typeface="+mn-lt"/>
              </a:rPr>
              <a:t>Hemostatic agents are ineffective in NCIAH because </a:t>
            </a:r>
          </a:p>
          <a:p>
            <a:pPr algn="ctr">
              <a:spcBef>
                <a:spcPts val="600"/>
              </a:spcBef>
            </a:pPr>
            <a:r>
              <a:rPr lang="en-US" b="1" dirty="0">
                <a:solidFill>
                  <a:srgbClr val="7030A0"/>
                </a:solidFill>
                <a:latin typeface="+mn-lt"/>
              </a:rPr>
              <a:t>the agent cannot be transported to the bleeding </a:t>
            </a:r>
          </a:p>
          <a:p>
            <a:pPr algn="ctr">
              <a:spcBef>
                <a:spcPts val="600"/>
              </a:spcBef>
            </a:pPr>
            <a:r>
              <a:rPr lang="en-US" b="1" dirty="0">
                <a:solidFill>
                  <a:srgbClr val="7030A0"/>
                </a:solidFill>
                <a:latin typeface="+mn-lt"/>
              </a:rPr>
              <a:t>site within the abdomen </a:t>
            </a:r>
            <a:r>
              <a:rPr lang="en-US" b="1" baseline="30000" dirty="0">
                <a:solidFill>
                  <a:srgbClr val="7030A0"/>
                </a:solidFill>
                <a:latin typeface="+mn-lt"/>
              </a:rPr>
              <a:t>1-4</a:t>
            </a:r>
          </a:p>
          <a:p>
            <a:pPr algn="ctr" fontAlgn="base">
              <a:spcBef>
                <a:spcPct val="0"/>
              </a:spcBef>
              <a:spcAft>
                <a:spcPct val="0"/>
              </a:spcAft>
            </a:pPr>
            <a:endParaRPr lang="en-US" altLang="en-US" sz="2000" b="1" dirty="0">
              <a:solidFill>
                <a:srgbClr val="7030A0"/>
              </a:solidFill>
            </a:endParaRPr>
          </a:p>
          <a:p>
            <a:pPr algn="ctr" fontAlgn="base">
              <a:spcBef>
                <a:spcPct val="0"/>
              </a:spcBef>
              <a:spcAft>
                <a:spcPct val="0"/>
              </a:spcAft>
            </a:pPr>
            <a:r>
              <a:rPr lang="en-US" altLang="en-US" sz="2000" b="1" dirty="0">
                <a:solidFill>
                  <a:srgbClr val="7030A0"/>
                </a:solidFill>
              </a:rPr>
              <a:t> </a:t>
            </a:r>
          </a:p>
        </p:txBody>
      </p:sp>
      <p:sp>
        <p:nvSpPr>
          <p:cNvPr id="2" name="TextBox 1"/>
          <p:cNvSpPr txBox="1"/>
          <p:nvPr/>
        </p:nvSpPr>
        <p:spPr>
          <a:xfrm>
            <a:off x="353458" y="6011697"/>
            <a:ext cx="8418356" cy="1015663"/>
          </a:xfrm>
          <a:prstGeom prst="rect">
            <a:avLst/>
          </a:prstGeom>
          <a:noFill/>
        </p:spPr>
        <p:txBody>
          <a:bodyPr wrap="square" rtlCol="0">
            <a:spAutoFit/>
          </a:bodyPr>
          <a:lstStyle/>
          <a:p>
            <a:pPr algn="ctr"/>
            <a:r>
              <a:rPr lang="en-US" sz="1400" b="1" dirty="0"/>
              <a:t>1 </a:t>
            </a:r>
            <a:r>
              <a:rPr lang="en-US" sz="1400" dirty="0" err="1"/>
              <a:t>Kheirabadi</a:t>
            </a:r>
            <a:r>
              <a:rPr lang="en-US" sz="1400" dirty="0"/>
              <a:t> B and </a:t>
            </a:r>
            <a:r>
              <a:rPr lang="en-US" sz="1400" dirty="0" err="1"/>
              <a:t>Klemcke</a:t>
            </a:r>
            <a:r>
              <a:rPr lang="en-US" sz="1400" dirty="0"/>
              <a:t> HS </a:t>
            </a:r>
            <a:r>
              <a:rPr lang="en-CA" sz="1400" i="1" dirty="0"/>
              <a:t>“Combat Casualty Care in Ground Based Tactical Situations: Trauma Technology and Emergency Medical Procedures” </a:t>
            </a:r>
            <a:r>
              <a:rPr lang="en-US" sz="1400" b="1" dirty="0"/>
              <a:t>(2004), 2 </a:t>
            </a:r>
            <a:r>
              <a:rPr lang="en-US" sz="1400" i="1" dirty="0"/>
              <a:t>DARPA Wound Stasis Research Program </a:t>
            </a:r>
            <a:r>
              <a:rPr lang="en-US" sz="1400" b="1" dirty="0"/>
              <a:t>(2010), </a:t>
            </a:r>
          </a:p>
          <a:p>
            <a:pPr algn="ctr"/>
            <a:r>
              <a:rPr lang="en-US" sz="1400" b="1" dirty="0"/>
              <a:t>3 </a:t>
            </a:r>
            <a:r>
              <a:rPr lang="en-US" sz="1400" dirty="0"/>
              <a:t>Mueller et al. </a:t>
            </a:r>
            <a:r>
              <a:rPr lang="en-US" sz="1400" i="1" dirty="0"/>
              <a:t>J Trauma Acute Care </a:t>
            </a:r>
            <a:r>
              <a:rPr lang="en-US" sz="1400" i="1" dirty="0" err="1"/>
              <a:t>Surg</a:t>
            </a:r>
            <a:r>
              <a:rPr lang="en-US" sz="1400" i="1" dirty="0"/>
              <a:t> </a:t>
            </a:r>
            <a:r>
              <a:rPr lang="en-US" sz="1400" b="1" dirty="0"/>
              <a:t>(2012) 4 </a:t>
            </a:r>
            <a:r>
              <a:rPr lang="en-US" sz="1400" dirty="0"/>
              <a:t>Gordy SD and Rhee P</a:t>
            </a:r>
            <a:r>
              <a:rPr lang="en-US" sz="1400" b="1" dirty="0"/>
              <a:t>, </a:t>
            </a:r>
            <a:r>
              <a:rPr lang="en-US" sz="1400" i="1" dirty="0"/>
              <a:t>Expert Review of Medical Devices </a:t>
            </a:r>
            <a:r>
              <a:rPr lang="en-US" sz="1400" b="1" dirty="0"/>
              <a:t>(2011)</a:t>
            </a:r>
            <a:endParaRPr lang="en-CA" sz="1400" b="1" dirty="0"/>
          </a:p>
          <a:p>
            <a:endParaRPr lang="en-US" dirty="0"/>
          </a:p>
        </p:txBody>
      </p:sp>
      <p:sp>
        <p:nvSpPr>
          <p:cNvPr id="3" name="Rectangle 2">
            <a:extLst>
              <a:ext uri="{FF2B5EF4-FFF2-40B4-BE49-F238E27FC236}">
                <a16:creationId xmlns:a16="http://schemas.microsoft.com/office/drawing/2014/main" id="{A92F3475-875C-194A-89EA-B8CAF6E3064B}"/>
              </a:ext>
            </a:extLst>
          </p:cNvPr>
          <p:cNvSpPr/>
          <p:nvPr/>
        </p:nvSpPr>
        <p:spPr>
          <a:xfrm>
            <a:off x="2743201" y="4559643"/>
            <a:ext cx="2854410" cy="432486"/>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81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316736"/>
          </a:xfrm>
          <a:prstGeom prst="rect">
            <a:avLst/>
          </a:prstGeom>
          <a:solidFill>
            <a:srgbClr val="595959"/>
          </a:solidFill>
          <a:ln w="9525">
            <a:noFill/>
            <a:miter lim="800000"/>
            <a:headEnd/>
            <a:tailEnd/>
          </a:ln>
        </p:spPr>
        <p:txBody>
          <a:bodyPr wrap="none" anchor="ctr"/>
          <a:lstStyle/>
          <a:p>
            <a:pPr algn="r" eaLnBrk="1" hangingPunct="1">
              <a:defRPr/>
            </a:pPr>
            <a:endParaRPr lang="en-US" sz="1800"/>
          </a:p>
        </p:txBody>
      </p:sp>
      <p:sp>
        <p:nvSpPr>
          <p:cNvPr id="12" name="Rectangle 2"/>
          <p:cNvSpPr>
            <a:spLocks noChangeArrowheads="1"/>
          </p:cNvSpPr>
          <p:nvPr/>
        </p:nvSpPr>
        <p:spPr bwMode="auto">
          <a:xfrm>
            <a:off x="122535" y="110072"/>
            <a:ext cx="8877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sz="2800" b="1" dirty="0">
                <a:solidFill>
                  <a:schemeClr val="bg1"/>
                </a:solidFill>
              </a:rPr>
              <a:t>Major challenge: </a:t>
            </a:r>
          </a:p>
          <a:p>
            <a:pPr algn="ctr" eaLnBrk="1" hangingPunct="1"/>
            <a:r>
              <a:rPr lang="en-US" sz="2800" b="1" u="sng" dirty="0">
                <a:solidFill>
                  <a:schemeClr val="bg1"/>
                </a:solidFill>
              </a:rPr>
              <a:t>N</a:t>
            </a:r>
            <a:r>
              <a:rPr lang="en-US" sz="2800" b="1" dirty="0">
                <a:solidFill>
                  <a:schemeClr val="bg1"/>
                </a:solidFill>
              </a:rPr>
              <a:t>on-</a:t>
            </a:r>
            <a:r>
              <a:rPr lang="en-US" sz="2800" b="1" u="sng" dirty="0">
                <a:solidFill>
                  <a:schemeClr val="bg1"/>
                </a:solidFill>
              </a:rPr>
              <a:t>C</a:t>
            </a:r>
            <a:r>
              <a:rPr lang="en-US" sz="2800" b="1" dirty="0">
                <a:solidFill>
                  <a:schemeClr val="bg1"/>
                </a:solidFill>
              </a:rPr>
              <a:t>ompressible </a:t>
            </a:r>
            <a:r>
              <a:rPr lang="en-US" sz="2800" b="1" u="sng" dirty="0">
                <a:solidFill>
                  <a:schemeClr val="bg1"/>
                </a:solidFill>
              </a:rPr>
              <a:t>I</a:t>
            </a:r>
            <a:r>
              <a:rPr lang="en-US" sz="2800" b="1" dirty="0">
                <a:solidFill>
                  <a:schemeClr val="bg1"/>
                </a:solidFill>
              </a:rPr>
              <a:t>ntra-</a:t>
            </a:r>
            <a:r>
              <a:rPr lang="en-US" sz="2800" b="1" u="sng" dirty="0">
                <a:solidFill>
                  <a:schemeClr val="bg1"/>
                </a:solidFill>
              </a:rPr>
              <a:t>A</a:t>
            </a:r>
            <a:r>
              <a:rPr lang="en-US" sz="2800" b="1" dirty="0">
                <a:solidFill>
                  <a:schemeClr val="bg1"/>
                </a:solidFill>
              </a:rPr>
              <a:t>bdominal </a:t>
            </a:r>
            <a:r>
              <a:rPr lang="en-US" sz="2800" b="1" u="sng" dirty="0">
                <a:solidFill>
                  <a:schemeClr val="bg1"/>
                </a:solidFill>
              </a:rPr>
              <a:t>H</a:t>
            </a:r>
            <a:r>
              <a:rPr lang="en-US" sz="2800" b="1" dirty="0">
                <a:solidFill>
                  <a:schemeClr val="bg1"/>
                </a:solidFill>
              </a:rPr>
              <a:t>emorrhage </a:t>
            </a:r>
            <a:r>
              <a:rPr lang="en-US" sz="2800" b="1" dirty="0">
                <a:solidFill>
                  <a:srgbClr val="00B0F0"/>
                </a:solidFill>
              </a:rPr>
              <a:t>(NCIAH)</a:t>
            </a:r>
            <a:endParaRPr lang="en-US" sz="2800" b="1" dirty="0">
              <a:solidFill>
                <a:schemeClr val="bg1"/>
              </a:solidFill>
            </a:endParaRPr>
          </a:p>
        </p:txBody>
      </p:sp>
      <p:sp>
        <p:nvSpPr>
          <p:cNvPr id="14" name="Rectangle 3"/>
          <p:cNvSpPr>
            <a:spLocks noChangeArrowheads="1"/>
          </p:cNvSpPr>
          <p:nvPr/>
        </p:nvSpPr>
        <p:spPr bwMode="auto">
          <a:xfrm>
            <a:off x="-36512" y="5004840"/>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200" b="1" dirty="0">
              <a:solidFill>
                <a:srgbClr val="002060"/>
              </a:solidFill>
            </a:endParaRPr>
          </a:p>
          <a:p>
            <a:pPr marL="342900" indent="-342900" algn="ctr" eaLnBrk="1" hangingPunct="1">
              <a:buFont typeface="Arial" panose="020B0604020202020204" pitchFamily="34" charset="0"/>
              <a:buChar char="•"/>
            </a:pPr>
            <a:r>
              <a:rPr lang="en-US" sz="2200" b="1" dirty="0">
                <a:solidFill>
                  <a:srgbClr val="002060"/>
                </a:solidFill>
              </a:rPr>
              <a:t>Often multiple bleeding sites (ex. spleen and liver)</a:t>
            </a:r>
            <a:r>
              <a:rPr lang="en-US" sz="2200" b="1" baseline="30000" dirty="0">
                <a:solidFill>
                  <a:srgbClr val="002060"/>
                </a:solidFill>
              </a:rPr>
              <a:t>1,2</a:t>
            </a:r>
          </a:p>
          <a:p>
            <a:pPr marL="342900" indent="-342900" algn="ctr" eaLnBrk="1" hangingPunct="1">
              <a:buFont typeface="Arial" panose="020B0604020202020204" pitchFamily="34" charset="0"/>
              <a:buChar char="•"/>
            </a:pPr>
            <a:endParaRPr lang="en-US" sz="2200" b="1" dirty="0">
              <a:solidFill>
                <a:srgbClr val="002060"/>
              </a:solidFill>
            </a:endParaRPr>
          </a:p>
          <a:p>
            <a:pPr marL="342900" indent="-342900" algn="ctr" eaLnBrk="1" hangingPunct="1">
              <a:buFont typeface="Arial" panose="020B0604020202020204" pitchFamily="34" charset="0"/>
              <a:buChar char="•"/>
            </a:pPr>
            <a:endParaRPr lang="en-US" sz="2200" b="1" dirty="0">
              <a:solidFill>
                <a:srgbClr val="002060"/>
              </a:solidFill>
            </a:endParaRPr>
          </a:p>
          <a:p>
            <a:pPr marL="342900" indent="-342900" algn="ctr" eaLnBrk="1" hangingPunct="1">
              <a:buFont typeface="Arial" panose="020B0604020202020204" pitchFamily="34" charset="0"/>
              <a:buChar char="•"/>
            </a:pPr>
            <a:r>
              <a:rPr lang="en-US" sz="2200" b="1" dirty="0">
                <a:solidFill>
                  <a:srgbClr val="002060"/>
                </a:solidFill>
              </a:rPr>
              <a:t>Difficult to access and visualize</a:t>
            </a:r>
            <a:r>
              <a:rPr lang="en-US" sz="2200" b="1" baseline="30000" dirty="0">
                <a:solidFill>
                  <a:srgbClr val="002060"/>
                </a:solidFill>
              </a:rPr>
              <a:t>3</a:t>
            </a:r>
          </a:p>
          <a:p>
            <a:pPr algn="ctr"/>
            <a:endParaRPr lang="en-US" sz="2200" b="1" dirty="0">
              <a:solidFill>
                <a:srgbClr val="00B0F0"/>
              </a:solidFill>
            </a:endParaRPr>
          </a:p>
          <a:p>
            <a:pPr algn="ctr"/>
            <a:endParaRPr lang="en-US" sz="2200" b="1" dirty="0">
              <a:solidFill>
                <a:srgbClr val="00B0F0"/>
              </a:solidFill>
            </a:endParaRPr>
          </a:p>
          <a:p>
            <a:pPr marL="342900" indent="-342900" algn="ctr">
              <a:buFont typeface="Arial" panose="020B0604020202020204" pitchFamily="34" charset="0"/>
              <a:buChar char="•"/>
            </a:pPr>
            <a:r>
              <a:rPr lang="en-US" sz="2200" b="1" dirty="0">
                <a:solidFill>
                  <a:srgbClr val="00B0F0"/>
                </a:solidFill>
              </a:rPr>
              <a:t>Immediate surgery needed but not always feasible</a:t>
            </a:r>
            <a:r>
              <a:rPr lang="en-US" sz="2200" b="1" baseline="30000" dirty="0"/>
              <a:t>3</a:t>
            </a:r>
            <a:endParaRPr lang="en-US" sz="2200" b="1" dirty="0">
              <a:solidFill>
                <a:srgbClr val="00B0F0"/>
              </a:solidFill>
            </a:endParaRPr>
          </a:p>
          <a:p>
            <a:pPr algn="ctr"/>
            <a:r>
              <a:rPr lang="en-US" sz="2200" b="1" dirty="0">
                <a:solidFill>
                  <a:srgbClr val="00B0F0"/>
                </a:solidFill>
              </a:rPr>
              <a:t>(ex. Remote, austere settings or without air superiority)</a:t>
            </a:r>
          </a:p>
          <a:p>
            <a:pPr algn="ctr"/>
            <a:endParaRPr lang="en-US" sz="2200" b="1" baseline="30000" dirty="0"/>
          </a:p>
          <a:p>
            <a:pPr algn="ctr"/>
            <a:endParaRPr lang="en-US" sz="2200" b="1" dirty="0">
              <a:solidFill>
                <a:srgbClr val="7030A0"/>
              </a:solidFill>
            </a:endParaRPr>
          </a:p>
          <a:p>
            <a:pPr marL="342900" indent="-342900" algn="ctr">
              <a:buFont typeface="Arial" panose="020B0604020202020204" pitchFamily="34" charset="0"/>
              <a:buChar char="•"/>
            </a:pPr>
            <a:r>
              <a:rPr lang="en-US" sz="2200" b="1" dirty="0">
                <a:solidFill>
                  <a:srgbClr val="7030A0"/>
                </a:solidFill>
              </a:rPr>
              <a:t>Most deaths occur pre-hospital </a:t>
            </a:r>
            <a:r>
              <a:rPr lang="en-US" sz="2200" b="1" baseline="30000" dirty="0">
                <a:solidFill>
                  <a:srgbClr val="7030A0"/>
                </a:solidFill>
              </a:rPr>
              <a:t>4</a:t>
            </a:r>
          </a:p>
          <a:p>
            <a:pPr marL="342900" indent="-342900" algn="ctr" eaLnBrk="1" hangingPunct="1">
              <a:buFont typeface="Arial" panose="020B0604020202020204" pitchFamily="34" charset="0"/>
              <a:buChar char="•"/>
            </a:pPr>
            <a:endParaRPr lang="en-US" sz="2200" b="1" dirty="0">
              <a:solidFill>
                <a:srgbClr val="002060"/>
              </a:solidFill>
            </a:endParaRPr>
          </a:p>
          <a:p>
            <a:pPr algn="ctr" eaLnBrk="1" hangingPunct="1"/>
            <a:endParaRPr lang="en-US" sz="2200" b="1" dirty="0">
              <a:solidFill>
                <a:srgbClr val="00B0F0"/>
              </a:solidFill>
            </a:endParaRPr>
          </a:p>
          <a:p>
            <a:pPr marL="342900" indent="-342900" algn="ctr" eaLnBrk="1" hangingPunct="1">
              <a:buFont typeface="Arial" panose="020B0604020202020204" pitchFamily="34" charset="0"/>
              <a:buChar char="•"/>
            </a:pPr>
            <a:endParaRPr lang="en-US" sz="2200" b="1" dirty="0">
              <a:solidFill>
                <a:srgbClr val="00B0F0"/>
              </a:solidFill>
            </a:endParaRPr>
          </a:p>
          <a:p>
            <a:pPr algn="ctr" eaLnBrk="1" hangingPunct="1"/>
            <a:endParaRPr lang="en-US" sz="2200" b="1" u="sng" dirty="0">
              <a:solidFill>
                <a:srgbClr val="002060"/>
              </a:solidFill>
            </a:endParaRPr>
          </a:p>
          <a:p>
            <a:pPr algn="ctr" eaLnBrk="1" hangingPunct="1"/>
            <a:endParaRPr lang="en-CA" sz="2200" b="1" u="sng" dirty="0">
              <a:solidFill>
                <a:srgbClr val="00B0F0"/>
              </a:solidFill>
            </a:endParaRPr>
          </a:p>
          <a:p>
            <a:pPr marL="342900" indent="-342900" algn="ctr">
              <a:spcBef>
                <a:spcPts val="600"/>
              </a:spcBef>
              <a:buFont typeface="Arial" panose="020B0604020202020204" pitchFamily="34" charset="0"/>
              <a:buChar char="•"/>
            </a:pPr>
            <a:endParaRPr lang="en-CA" sz="2200" b="1" dirty="0">
              <a:solidFill>
                <a:srgbClr val="00B0F0"/>
              </a:solidFill>
            </a:endParaRPr>
          </a:p>
          <a:p>
            <a:pPr marL="342900" indent="-342900" algn="ctr">
              <a:spcBef>
                <a:spcPts val="600"/>
              </a:spcBef>
              <a:buFont typeface="Arial" panose="020B0604020202020204" pitchFamily="34" charset="0"/>
              <a:buChar char="•"/>
            </a:pPr>
            <a:endParaRPr lang="en-CA" sz="2200" b="1" dirty="0">
              <a:solidFill>
                <a:srgbClr val="00B0F0"/>
              </a:solidFill>
            </a:endParaRPr>
          </a:p>
          <a:p>
            <a:pPr marL="342900" indent="-342900" algn="ctr">
              <a:spcBef>
                <a:spcPts val="600"/>
              </a:spcBef>
              <a:buFont typeface="Arial" panose="020B0604020202020204" pitchFamily="34" charset="0"/>
              <a:buChar char="•"/>
            </a:pPr>
            <a:endParaRPr lang="en-CA" sz="2200" b="1" dirty="0"/>
          </a:p>
          <a:p>
            <a:pPr marL="342900" indent="-342900" algn="ctr" eaLnBrk="1" hangingPunct="1">
              <a:buFont typeface="Arial" panose="020B0604020202020204" pitchFamily="34" charset="0"/>
              <a:buChar char="•"/>
            </a:pPr>
            <a:endParaRPr lang="en-US" sz="2200" b="1" dirty="0">
              <a:solidFill>
                <a:srgbClr val="FF6600"/>
              </a:solidFill>
            </a:endParaRPr>
          </a:p>
        </p:txBody>
      </p:sp>
      <p:sp>
        <p:nvSpPr>
          <p:cNvPr id="2" name="TextBox 1"/>
          <p:cNvSpPr txBox="1"/>
          <p:nvPr/>
        </p:nvSpPr>
        <p:spPr>
          <a:xfrm>
            <a:off x="0" y="6334780"/>
            <a:ext cx="9449104" cy="523220"/>
          </a:xfrm>
          <a:prstGeom prst="rect">
            <a:avLst/>
          </a:prstGeom>
          <a:noFill/>
        </p:spPr>
        <p:txBody>
          <a:bodyPr wrap="square" rtlCol="0">
            <a:spAutoFit/>
          </a:bodyPr>
          <a:lstStyle/>
          <a:p>
            <a:pPr algn="ctr"/>
            <a:r>
              <a:rPr lang="en-US" sz="1400" b="1" dirty="0"/>
              <a:t>1 </a:t>
            </a:r>
            <a:r>
              <a:rPr lang="en-US" sz="1400" dirty="0"/>
              <a:t>Hildebrand et al. </a:t>
            </a:r>
            <a:r>
              <a:rPr lang="en-US" sz="1400" i="1" dirty="0"/>
              <a:t>Shock</a:t>
            </a:r>
            <a:r>
              <a:rPr lang="en-US" sz="1400" b="1" dirty="0"/>
              <a:t> (2012) 2 </a:t>
            </a:r>
            <a:r>
              <a:rPr lang="en-US" sz="1400" dirty="0"/>
              <a:t>Morrison, JJ. </a:t>
            </a:r>
            <a:r>
              <a:rPr lang="en-US" sz="1400" b="1" i="1" dirty="0"/>
              <a:t>Critical Care Clinics </a:t>
            </a:r>
            <a:r>
              <a:rPr lang="en-US" sz="1400" b="1" dirty="0"/>
              <a:t>(2017)</a:t>
            </a:r>
            <a:endParaRPr lang="en-CA" sz="1400" b="1" dirty="0"/>
          </a:p>
          <a:p>
            <a:pPr algn="ctr"/>
            <a:r>
              <a:rPr lang="en-US" sz="1400" b="1" dirty="0"/>
              <a:t>3 </a:t>
            </a:r>
            <a:r>
              <a:rPr lang="en-US" sz="1400" dirty="0"/>
              <a:t>Duggan et al. </a:t>
            </a:r>
            <a:r>
              <a:rPr lang="en-US" sz="1400" i="1" dirty="0"/>
              <a:t>J Trauma Acute Care Surg. </a:t>
            </a:r>
            <a:r>
              <a:rPr lang="en-US" sz="1400" b="1" dirty="0"/>
              <a:t>(2013) 4</a:t>
            </a:r>
            <a:r>
              <a:rPr lang="en-US" sz="1400" dirty="0"/>
              <a:t> </a:t>
            </a:r>
            <a:r>
              <a:rPr lang="en-US" sz="1400" dirty="0" err="1"/>
              <a:t>Eastridge</a:t>
            </a:r>
            <a:r>
              <a:rPr lang="en-US" sz="1400" dirty="0"/>
              <a:t> et al. </a:t>
            </a:r>
            <a:r>
              <a:rPr lang="en-US" sz="1400" i="1" dirty="0"/>
              <a:t>J Trauma Acute Care Surg. </a:t>
            </a:r>
            <a:r>
              <a:rPr lang="en-US" sz="1400" b="1" dirty="0"/>
              <a:t>(2012).</a:t>
            </a:r>
            <a:endParaRPr lang="en-CA" sz="1400" b="1" dirty="0"/>
          </a:p>
        </p:txBody>
      </p:sp>
    </p:spTree>
    <p:extLst>
      <p:ext uri="{BB962C8B-B14F-4D97-AF65-F5344CB8AC3E}">
        <p14:creationId xmlns:p14="http://schemas.microsoft.com/office/powerpoint/2010/main" val="124202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_jb8_Aminus.tif"/>
          <p:cNvPicPr>
            <a:picLocks noChangeAspect="1"/>
          </p:cNvPicPr>
          <p:nvPr/>
        </p:nvPicPr>
        <p:blipFill rotWithShape="1">
          <a:blip r:embed="rId3" cstate="print">
            <a:extLst>
              <a:ext uri="{28A0092B-C50C-407E-A947-70E740481C1C}">
                <a14:useLocalDpi xmlns:a14="http://schemas.microsoft.com/office/drawing/2010/main"/>
              </a:ext>
            </a:extLst>
          </a:blip>
          <a:srcRect l="4290" r="59453" b="82145"/>
          <a:stretch/>
        </p:blipFill>
        <p:spPr>
          <a:xfrm>
            <a:off x="183186" y="2134697"/>
            <a:ext cx="8925318" cy="4221088"/>
          </a:xfrm>
          <a:prstGeom prst="rect">
            <a:avLst/>
          </a:prstGeom>
        </p:spPr>
      </p:pic>
      <p:sp>
        <p:nvSpPr>
          <p:cNvPr id="10" name="Title 1"/>
          <p:cNvSpPr txBox="1">
            <a:spLocks/>
          </p:cNvSpPr>
          <p:nvPr/>
        </p:nvSpPr>
        <p:spPr>
          <a:xfrm>
            <a:off x="0" y="0"/>
            <a:ext cx="9144000" cy="1890793"/>
          </a:xfrm>
          <a:prstGeom prst="rect">
            <a:avLst/>
          </a:prstGeom>
          <a:solidFill>
            <a:schemeClr val="tx1">
              <a:lumMod val="65000"/>
              <a:lumOff val="35000"/>
            </a:schemeClr>
          </a:solidFill>
        </p:spPr>
        <p:txBody>
          <a:bodyPr anchor="ct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defRPr/>
            </a:pPr>
            <a:r>
              <a:rPr lang="en-US" sz="2400" b="1" dirty="0">
                <a:solidFill>
                  <a:schemeClr val="bg1"/>
                </a:solidFill>
                <a:latin typeface="Arial Bold" charset="0"/>
              </a:rPr>
              <a:t> </a:t>
            </a:r>
            <a:endParaRPr lang="en-CA" sz="2400" b="1" dirty="0">
              <a:latin typeface="Arial Bold" charset="0"/>
            </a:endParaRPr>
          </a:p>
        </p:txBody>
      </p:sp>
      <p:sp>
        <p:nvSpPr>
          <p:cNvPr id="7" name="Rectangle 3"/>
          <p:cNvSpPr>
            <a:spLocks noChangeArrowheads="1"/>
          </p:cNvSpPr>
          <p:nvPr/>
        </p:nvSpPr>
        <p:spPr bwMode="auto">
          <a:xfrm>
            <a:off x="-668741" y="218758"/>
            <a:ext cx="1101374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sz="3200" b="1" dirty="0">
                <a:solidFill>
                  <a:schemeClr val="bg1"/>
                </a:solidFill>
              </a:rPr>
              <a:t>Transport (dispersion) of </a:t>
            </a:r>
            <a:r>
              <a:rPr lang="en-US" sz="3200" b="1" dirty="0" err="1">
                <a:solidFill>
                  <a:schemeClr val="bg1"/>
                </a:solidFill>
              </a:rPr>
              <a:t>Hemostatics</a:t>
            </a:r>
            <a:r>
              <a:rPr lang="en-US" sz="3200" b="1" dirty="0">
                <a:solidFill>
                  <a:schemeClr val="bg1"/>
                </a:solidFill>
              </a:rPr>
              <a:t> Fail </a:t>
            </a:r>
          </a:p>
          <a:p>
            <a:pPr algn="ctr" eaLnBrk="1" hangingPunct="1"/>
            <a:r>
              <a:rPr lang="en-US" sz="3200" b="1" dirty="0">
                <a:solidFill>
                  <a:schemeClr val="bg1"/>
                </a:solidFill>
              </a:rPr>
              <a:t>During Severe Hemorrhage </a:t>
            </a:r>
          </a:p>
          <a:p>
            <a:pPr algn="ctr" eaLnBrk="1" hangingPunct="1"/>
            <a:r>
              <a:rPr lang="en-US" sz="3200" b="1" dirty="0">
                <a:solidFill>
                  <a:srgbClr val="00B0F0"/>
                </a:solidFill>
              </a:rPr>
              <a:t>Can this be addressed?</a:t>
            </a:r>
          </a:p>
        </p:txBody>
      </p:sp>
    </p:spTree>
    <p:extLst>
      <p:ext uri="{BB962C8B-B14F-4D97-AF65-F5344CB8AC3E}">
        <p14:creationId xmlns:p14="http://schemas.microsoft.com/office/powerpoint/2010/main" val="247660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9723F0-02E9-494B-804A-7C679CF9C7FD}"/>
              </a:ext>
            </a:extLst>
          </p:cNvPr>
          <p:cNvSpPr txBox="1">
            <a:spLocks/>
          </p:cNvSpPr>
          <p:nvPr/>
        </p:nvSpPr>
        <p:spPr>
          <a:xfrm>
            <a:off x="0" y="0"/>
            <a:ext cx="9144000" cy="990600"/>
          </a:xfrm>
          <a:prstGeom prst="rect">
            <a:avLst/>
          </a:prstGeom>
          <a:solidFill>
            <a:schemeClr val="tx1">
              <a:lumMod val="65000"/>
              <a:lumOff val="35000"/>
            </a:schemeClr>
          </a:solidFill>
        </p:spPr>
        <p:txBody>
          <a:bodyPr anchor="ctr"/>
          <a:lstStyle/>
          <a:p>
            <a:pPr algn="ctr" eaLnBrk="1" fontAlgn="auto" hangingPunct="1">
              <a:spcAft>
                <a:spcPts val="0"/>
              </a:spcAft>
              <a:defRPr/>
            </a:pPr>
            <a:r>
              <a:rPr lang="en-CA" sz="2800" b="1" dirty="0">
                <a:solidFill>
                  <a:schemeClr val="bg1"/>
                </a:solidFill>
                <a:latin typeface="Arial Bold"/>
                <a:ea typeface="+mj-ea"/>
                <a:cs typeface="+mj-cs"/>
              </a:rPr>
              <a:t>Propelled TXA &amp; Thrombin Keeps Pigs Alive </a:t>
            </a:r>
            <a:r>
              <a:rPr lang="en-CA" sz="900" b="1" dirty="0">
                <a:solidFill>
                  <a:schemeClr val="bg1"/>
                </a:solidFill>
                <a:latin typeface="Arial Bold"/>
                <a:ea typeface="+mj-ea"/>
                <a:cs typeface="+mj-cs"/>
              </a:rPr>
              <a:t>2/3</a:t>
            </a:r>
          </a:p>
        </p:txBody>
      </p:sp>
      <p:sp>
        <p:nvSpPr>
          <p:cNvPr id="5" name="Title 1">
            <a:extLst>
              <a:ext uri="{FF2B5EF4-FFF2-40B4-BE49-F238E27FC236}">
                <a16:creationId xmlns:a16="http://schemas.microsoft.com/office/drawing/2014/main" id="{A8D79C0A-B2F2-4C35-B8DB-679DEC8D13B7}"/>
              </a:ext>
            </a:extLst>
          </p:cNvPr>
          <p:cNvSpPr txBox="1">
            <a:spLocks/>
          </p:cNvSpPr>
          <p:nvPr/>
        </p:nvSpPr>
        <p:spPr>
          <a:xfrm>
            <a:off x="0" y="-12700"/>
            <a:ext cx="9144000" cy="990600"/>
          </a:xfrm>
          <a:prstGeom prst="rect">
            <a:avLst/>
          </a:prstGeom>
          <a:solidFill>
            <a:schemeClr val="tx1">
              <a:lumMod val="65000"/>
              <a:lumOff val="35000"/>
            </a:schemeClr>
          </a:solidFill>
        </p:spPr>
        <p:txBody>
          <a:bodyPr anchor="ct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defRPr/>
            </a:pPr>
            <a:r>
              <a:rPr lang="en-CA" sz="2800" b="1" dirty="0">
                <a:solidFill>
                  <a:schemeClr val="bg1"/>
                </a:solidFill>
                <a:latin typeface="Arial Bold" charset="0"/>
              </a:rPr>
              <a:t>Hemorrhage Without Compression = Hemorrhage</a:t>
            </a:r>
            <a:endParaRPr lang="en-CA" sz="900" b="1" dirty="0">
              <a:solidFill>
                <a:schemeClr val="bg1"/>
              </a:solidFill>
              <a:latin typeface="Arial Bold" charset="0"/>
            </a:endParaRPr>
          </a:p>
        </p:txBody>
      </p:sp>
      <p:sp>
        <p:nvSpPr>
          <p:cNvPr id="23555" name="Rectangle 5">
            <a:extLst>
              <a:ext uri="{FF2B5EF4-FFF2-40B4-BE49-F238E27FC236}">
                <a16:creationId xmlns:a16="http://schemas.microsoft.com/office/drawing/2014/main" id="{5D269ACE-9DD1-D149-AE98-0A9CDCB204EB}"/>
              </a:ext>
            </a:extLst>
          </p:cNvPr>
          <p:cNvSpPr>
            <a:spLocks noChangeArrowheads="1"/>
          </p:cNvSpPr>
          <p:nvPr/>
        </p:nvSpPr>
        <p:spPr bwMode="auto">
          <a:xfrm>
            <a:off x="857810" y="6237288"/>
            <a:ext cx="7428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u="sng" dirty="0"/>
              <a:t>J.R. Baylis</a:t>
            </a:r>
            <a:r>
              <a:rPr lang="en-US" altLang="en-US" sz="1800" dirty="0"/>
              <a:t>, A.E. St. John, … R.T. </a:t>
            </a:r>
            <a:r>
              <a:rPr lang="en-US" altLang="en-US" sz="1800" dirty="0" err="1"/>
              <a:t>Liggins</a:t>
            </a:r>
            <a:r>
              <a:rPr lang="en-US" altLang="en-US" sz="1800" dirty="0"/>
              <a:t>, N.J. White, </a:t>
            </a:r>
            <a:r>
              <a:rPr lang="en-US" altLang="en-US" sz="1800" u="sng" dirty="0"/>
              <a:t>C.J. Kastrup</a:t>
            </a:r>
            <a:r>
              <a:rPr lang="en-CA" altLang="en-US" sz="1800" dirty="0"/>
              <a:t>;</a:t>
            </a:r>
            <a:r>
              <a:rPr lang="en-CA" altLang="en-US" sz="1800" i="1" dirty="0"/>
              <a:t> Shock (2016)</a:t>
            </a:r>
            <a:endParaRPr lang="en-US" altLang="en-US" sz="1800" dirty="0"/>
          </a:p>
        </p:txBody>
      </p:sp>
      <p:grpSp>
        <p:nvGrpSpPr>
          <p:cNvPr id="23556" name="Group 2">
            <a:extLst>
              <a:ext uri="{FF2B5EF4-FFF2-40B4-BE49-F238E27FC236}">
                <a16:creationId xmlns:a16="http://schemas.microsoft.com/office/drawing/2014/main" id="{B53EE933-B999-7D4B-91A1-2F33512CA5B0}"/>
              </a:ext>
            </a:extLst>
          </p:cNvPr>
          <p:cNvGrpSpPr>
            <a:grpSpLocks/>
          </p:cNvGrpSpPr>
          <p:nvPr/>
        </p:nvGrpSpPr>
        <p:grpSpPr bwMode="auto">
          <a:xfrm>
            <a:off x="946150" y="1844824"/>
            <a:ext cx="7130835" cy="3824288"/>
            <a:chOff x="251520" y="1328388"/>
            <a:chExt cx="7130290" cy="3825237"/>
          </a:xfrm>
        </p:grpSpPr>
        <p:pic>
          <p:nvPicPr>
            <p:cNvPr id="23557" name="Picture 2">
              <a:extLst>
                <a:ext uri="{FF2B5EF4-FFF2-40B4-BE49-F238E27FC236}">
                  <a16:creationId xmlns:a16="http://schemas.microsoft.com/office/drawing/2014/main" id="{F1EFD8A7-015D-2449-B786-74D4E3542793}"/>
                </a:ext>
              </a:extLst>
            </p:cNvPr>
            <p:cNvPicPr>
              <a:picLocks noChangeAspect="1" noChangeArrowheads="1"/>
            </p:cNvPicPr>
            <p:nvPr/>
          </p:nvPicPr>
          <p:blipFill>
            <a:blip r:embed="rId3">
              <a:extLst>
                <a:ext uri="{28A0092B-C50C-407E-A947-70E740481C1C}">
                  <a14:useLocalDpi xmlns:a14="http://schemas.microsoft.com/office/drawing/2010/main"/>
                </a:ext>
              </a:extLst>
            </a:blip>
            <a:srcRect r="-163"/>
            <a:stretch>
              <a:fillRect/>
            </a:stretch>
          </p:blipFill>
          <p:spPr bwMode="auto">
            <a:xfrm>
              <a:off x="251520" y="1399968"/>
              <a:ext cx="5760640" cy="375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6191C0B-C8F6-F94C-8D49-4C42C3DCD4E7}"/>
                </a:ext>
              </a:extLst>
            </p:cNvPr>
            <p:cNvSpPr/>
            <p:nvPr/>
          </p:nvSpPr>
          <p:spPr>
            <a:xfrm>
              <a:off x="5364467" y="1404607"/>
              <a:ext cx="647651" cy="252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463758DE-43ED-8D4D-B7E8-4602E05D9ADA}"/>
                </a:ext>
              </a:extLst>
            </p:cNvPr>
            <p:cNvSpPr/>
            <p:nvPr/>
          </p:nvSpPr>
          <p:spPr>
            <a:xfrm>
              <a:off x="2142089" y="1328388"/>
              <a:ext cx="3192218" cy="54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0" name="Rectangle 5">
              <a:extLst>
                <a:ext uri="{FF2B5EF4-FFF2-40B4-BE49-F238E27FC236}">
                  <a16:creationId xmlns:a16="http://schemas.microsoft.com/office/drawing/2014/main" id="{D4355600-911A-3B45-83F0-4ADB4C924B5F}"/>
                </a:ext>
              </a:extLst>
            </p:cNvPr>
            <p:cNvSpPr>
              <a:spLocks noChangeArrowheads="1"/>
            </p:cNvSpPr>
            <p:nvPr/>
          </p:nvSpPr>
          <p:spPr bwMode="auto">
            <a:xfrm>
              <a:off x="5497263" y="2879542"/>
              <a:ext cx="1573901" cy="64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dirty="0">
                  <a:solidFill>
                    <a:srgbClr val="007400"/>
                  </a:solidFill>
                </a:rPr>
                <a:t>Clay on Gauze </a:t>
              </a:r>
            </a:p>
            <a:p>
              <a:pPr algn="ctr" eaLnBrk="1" hangingPunct="1">
                <a:spcBef>
                  <a:spcPct val="0"/>
                </a:spcBef>
                <a:buFontTx/>
                <a:buNone/>
              </a:pPr>
              <a:r>
                <a:rPr lang="en-CA" altLang="en-US" sz="1800" b="1" dirty="0">
                  <a:solidFill>
                    <a:srgbClr val="007400"/>
                  </a:solidFill>
                </a:rPr>
                <a:t>Combat Gauze</a:t>
              </a:r>
              <a:endParaRPr lang="en-US" altLang="en-US" sz="1800" b="1" dirty="0">
                <a:solidFill>
                  <a:srgbClr val="007400"/>
                </a:solidFill>
              </a:endParaRPr>
            </a:p>
          </p:txBody>
        </p:sp>
        <p:sp>
          <p:nvSpPr>
            <p:cNvPr id="23561" name="Rectangle 5">
              <a:extLst>
                <a:ext uri="{FF2B5EF4-FFF2-40B4-BE49-F238E27FC236}">
                  <a16:creationId xmlns:a16="http://schemas.microsoft.com/office/drawing/2014/main" id="{CFDA7782-4D6F-5F4E-B7DA-A6C73ED62070}"/>
                </a:ext>
              </a:extLst>
            </p:cNvPr>
            <p:cNvSpPr>
              <a:spLocks noChangeArrowheads="1"/>
            </p:cNvSpPr>
            <p:nvPr/>
          </p:nvSpPr>
          <p:spPr bwMode="auto">
            <a:xfrm>
              <a:off x="5327302" y="3602252"/>
              <a:ext cx="2054508" cy="64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dirty="0">
                  <a:solidFill>
                    <a:srgbClr val="FF8000"/>
                  </a:solidFill>
                </a:rPr>
                <a:t>Thrombin on Gauze</a:t>
              </a:r>
            </a:p>
            <a:p>
              <a:pPr algn="ctr" eaLnBrk="1" hangingPunct="1">
                <a:spcBef>
                  <a:spcPct val="0"/>
                </a:spcBef>
                <a:buFontTx/>
                <a:buNone/>
              </a:pPr>
              <a:r>
                <a:rPr lang="en-CA" altLang="en-US" sz="1800" b="1" dirty="0">
                  <a:solidFill>
                    <a:srgbClr val="FF8000"/>
                  </a:solidFill>
                </a:rPr>
                <a:t>(surgical standard)</a:t>
              </a:r>
              <a:endParaRPr lang="en-US" altLang="en-US" sz="1800" b="1" dirty="0">
                <a:solidFill>
                  <a:srgbClr val="FF8000"/>
                </a:solidFill>
              </a:endParaRPr>
            </a:p>
          </p:txBody>
        </p:sp>
      </p:grpSp>
      <p:sp>
        <p:nvSpPr>
          <p:cNvPr id="14" name="Rectangle 3">
            <a:extLst>
              <a:ext uri="{FF2B5EF4-FFF2-40B4-BE49-F238E27FC236}">
                <a16:creationId xmlns:a16="http://schemas.microsoft.com/office/drawing/2014/main" id="{4ED772F2-DDF3-2640-874C-F2561D783AB0}"/>
              </a:ext>
            </a:extLst>
          </p:cNvPr>
          <p:cNvSpPr>
            <a:spLocks noChangeArrowheads="1"/>
          </p:cNvSpPr>
          <p:nvPr/>
        </p:nvSpPr>
        <p:spPr bwMode="auto">
          <a:xfrm>
            <a:off x="0" y="940791"/>
            <a:ext cx="9153364" cy="108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a:t>Without manual compression, current topical </a:t>
            </a:r>
            <a:r>
              <a:rPr lang="en-US" sz="2200" b="1" dirty="0" err="1"/>
              <a:t>hemostatics</a:t>
            </a:r>
            <a:r>
              <a:rPr lang="en-US" sz="2200" b="1" dirty="0"/>
              <a:t> can fail. </a:t>
            </a:r>
          </a:p>
        </p:txBody>
      </p:sp>
    </p:spTree>
    <p:extLst>
      <p:ext uri="{BB962C8B-B14F-4D97-AF65-F5344CB8AC3E}">
        <p14:creationId xmlns:p14="http://schemas.microsoft.com/office/powerpoint/2010/main" val="1773084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47B3D3A-5F87-CD4F-8306-1317A349A986}"/>
              </a:ext>
            </a:extLst>
          </p:cNvPr>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25602" name="Rectangle 5">
            <a:extLst>
              <a:ext uri="{FF2B5EF4-FFF2-40B4-BE49-F238E27FC236}">
                <a16:creationId xmlns:a16="http://schemas.microsoft.com/office/drawing/2014/main" id="{DA1DAD21-3BCC-8347-9B94-3C6FF18A54EB}"/>
              </a:ext>
            </a:extLst>
          </p:cNvPr>
          <p:cNvSpPr>
            <a:spLocks noChangeArrowheads="1"/>
          </p:cNvSpPr>
          <p:nvPr/>
        </p:nvSpPr>
        <p:spPr bwMode="auto">
          <a:xfrm>
            <a:off x="0" y="0"/>
            <a:ext cx="9144000" cy="107899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endParaRPr lang="en-US" altLang="en-US" sz="1800"/>
          </a:p>
        </p:txBody>
      </p:sp>
      <p:sp>
        <p:nvSpPr>
          <p:cNvPr id="25603" name="Rectangle 2">
            <a:extLst>
              <a:ext uri="{FF2B5EF4-FFF2-40B4-BE49-F238E27FC236}">
                <a16:creationId xmlns:a16="http://schemas.microsoft.com/office/drawing/2014/main" id="{63E52F3C-9D28-2744-955E-BE6C31DC6599}"/>
              </a:ext>
            </a:extLst>
          </p:cNvPr>
          <p:cNvSpPr>
            <a:spLocks noChangeArrowheads="1"/>
          </p:cNvSpPr>
          <p:nvPr/>
        </p:nvSpPr>
        <p:spPr bwMode="auto">
          <a:xfrm>
            <a:off x="36576" y="5467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dirty="0">
                <a:solidFill>
                  <a:schemeClr val="bg1"/>
                </a:solidFill>
                <a:latin typeface="Arial" panose="020B0604020202020204" pitchFamily="34" charset="0"/>
              </a:rPr>
              <a:t>A Wound-Penetrating Technology:  </a:t>
            </a:r>
          </a:p>
          <a:p>
            <a:pPr algn="ctr" eaLnBrk="1" hangingPunct="1">
              <a:spcBef>
                <a:spcPct val="0"/>
              </a:spcBef>
              <a:buFontTx/>
              <a:buNone/>
            </a:pPr>
            <a:r>
              <a:rPr lang="en-US" altLang="en-US" sz="2800" b="1" dirty="0">
                <a:solidFill>
                  <a:schemeClr val="bg1"/>
                </a:solidFill>
                <a:latin typeface="Arial" panose="020B0604020202020204" pitchFamily="34" charset="0"/>
              </a:rPr>
              <a:t>Self-Propelling Particles (</a:t>
            </a:r>
            <a:r>
              <a:rPr lang="en-US" altLang="en-US" sz="2800" b="1" dirty="0" err="1">
                <a:solidFill>
                  <a:schemeClr val="bg1"/>
                </a:solidFill>
                <a:latin typeface="Arial" panose="020B0604020202020204" pitchFamily="34" charset="0"/>
              </a:rPr>
              <a:t>CounterFlow</a:t>
            </a:r>
            <a:r>
              <a:rPr lang="en-US" altLang="en-US" sz="2800" b="1" dirty="0">
                <a:solidFill>
                  <a:schemeClr val="bg1"/>
                </a:solidFill>
                <a:latin typeface="Arial" panose="020B0604020202020204" pitchFamily="34" charset="0"/>
              </a:rPr>
              <a:t>)</a:t>
            </a:r>
          </a:p>
        </p:txBody>
      </p:sp>
      <p:sp>
        <p:nvSpPr>
          <p:cNvPr id="25605" name="Rectangle 3">
            <a:extLst>
              <a:ext uri="{FF2B5EF4-FFF2-40B4-BE49-F238E27FC236}">
                <a16:creationId xmlns:a16="http://schemas.microsoft.com/office/drawing/2014/main" id="{3B129621-579F-8049-88DB-2D50D0174612}"/>
              </a:ext>
            </a:extLst>
          </p:cNvPr>
          <p:cNvSpPr>
            <a:spLocks noChangeArrowheads="1"/>
          </p:cNvSpPr>
          <p:nvPr/>
        </p:nvSpPr>
        <p:spPr bwMode="auto">
          <a:xfrm>
            <a:off x="152400" y="152400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600"/>
              </a:spcBef>
              <a:spcAft>
                <a:spcPts val="300"/>
              </a:spcAft>
              <a:buFontTx/>
              <a:buNone/>
            </a:pPr>
            <a:endParaRPr lang="en-US" altLang="en-US" sz="2000" b="1">
              <a:latin typeface="Arial Bold" charset="0"/>
            </a:endParaRPr>
          </a:p>
        </p:txBody>
      </p:sp>
      <p:grpSp>
        <p:nvGrpSpPr>
          <p:cNvPr id="25606" name="Group 2">
            <a:extLst>
              <a:ext uri="{FF2B5EF4-FFF2-40B4-BE49-F238E27FC236}">
                <a16:creationId xmlns:a16="http://schemas.microsoft.com/office/drawing/2014/main" id="{FDE8E4E2-620D-CE4A-8865-FE59A2E93A0A}"/>
              </a:ext>
            </a:extLst>
          </p:cNvPr>
          <p:cNvGrpSpPr>
            <a:grpSpLocks/>
          </p:cNvGrpSpPr>
          <p:nvPr/>
        </p:nvGrpSpPr>
        <p:grpSpPr bwMode="auto">
          <a:xfrm>
            <a:off x="76200" y="1234629"/>
            <a:ext cx="9067800" cy="2338387"/>
            <a:chOff x="0" y="4571999"/>
            <a:chExt cx="9144000" cy="2338916"/>
          </a:xfrm>
        </p:grpSpPr>
        <p:pic>
          <p:nvPicPr>
            <p:cNvPr id="25610" name="Picture 14" descr="propelled particles_Figure 1_overview_jb4_jy9_(a-d).tif">
              <a:extLst>
                <a:ext uri="{FF2B5EF4-FFF2-40B4-BE49-F238E27FC236}">
                  <a16:creationId xmlns:a16="http://schemas.microsoft.com/office/drawing/2014/main" id="{B20541F8-356A-DC4A-B299-33B1A617993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1999"/>
              <a:ext cx="9144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B6F914E-57F5-46D9-AE9D-497F2F3BA206}"/>
                </a:ext>
              </a:extLst>
            </p:cNvPr>
            <p:cNvSpPr/>
            <p:nvPr/>
          </p:nvSpPr>
          <p:spPr>
            <a:xfrm>
              <a:off x="563496" y="6542532"/>
              <a:ext cx="768403" cy="368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609" name="Rectangle 5">
            <a:extLst>
              <a:ext uri="{FF2B5EF4-FFF2-40B4-BE49-F238E27FC236}">
                <a16:creationId xmlns:a16="http://schemas.microsoft.com/office/drawing/2014/main" id="{A00BAF08-6BC8-8947-88DA-9F006A91A614}"/>
              </a:ext>
            </a:extLst>
          </p:cNvPr>
          <p:cNvSpPr>
            <a:spLocks noChangeArrowheads="1"/>
          </p:cNvSpPr>
          <p:nvPr/>
        </p:nvSpPr>
        <p:spPr bwMode="auto">
          <a:xfrm>
            <a:off x="76200" y="6324600"/>
            <a:ext cx="891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u="sng" dirty="0"/>
              <a:t>J.R. Baylis</a:t>
            </a:r>
            <a:r>
              <a:rPr lang="en-US" altLang="en-US" sz="1800" dirty="0"/>
              <a:t>, A.E. St. John, … N.J. White, </a:t>
            </a:r>
            <a:r>
              <a:rPr lang="en-US" altLang="en-US" sz="1800" u="sng" dirty="0"/>
              <a:t>C.J. Kastrup</a:t>
            </a:r>
            <a:r>
              <a:rPr lang="en-CA" altLang="en-US" sz="1800" dirty="0"/>
              <a:t>;</a:t>
            </a:r>
            <a:r>
              <a:rPr lang="en-CA" altLang="en-US" sz="1800" i="1" dirty="0"/>
              <a:t>   </a:t>
            </a:r>
            <a:r>
              <a:rPr lang="en-CA" altLang="en-US" sz="1800" b="1" i="1" dirty="0"/>
              <a:t>Science Advances (2015)</a:t>
            </a:r>
            <a:endParaRPr lang="en-US" altLang="en-US" sz="1800" b="1" dirty="0"/>
          </a:p>
        </p:txBody>
      </p:sp>
      <p:grpSp>
        <p:nvGrpSpPr>
          <p:cNvPr id="19" name="Group 8">
            <a:extLst>
              <a:ext uri="{FF2B5EF4-FFF2-40B4-BE49-F238E27FC236}">
                <a16:creationId xmlns:a16="http://schemas.microsoft.com/office/drawing/2014/main" id="{F952AF51-F2BF-274A-8E23-4832646496CA}"/>
              </a:ext>
            </a:extLst>
          </p:cNvPr>
          <p:cNvGrpSpPr>
            <a:grpSpLocks/>
          </p:cNvGrpSpPr>
          <p:nvPr/>
        </p:nvGrpSpPr>
        <p:grpSpPr bwMode="auto">
          <a:xfrm>
            <a:off x="-3007786" y="3429000"/>
            <a:ext cx="6853772" cy="2674636"/>
            <a:chOff x="285016" y="2276872"/>
            <a:chExt cx="9042209" cy="3528392"/>
          </a:xfrm>
        </p:grpSpPr>
        <p:pic>
          <p:nvPicPr>
            <p:cNvPr id="20" name="Picture 5" descr="propelled particles_Figure 1_overview_jb4_jy9_(e).tif">
              <a:extLst>
                <a:ext uri="{FF2B5EF4-FFF2-40B4-BE49-F238E27FC236}">
                  <a16:creationId xmlns:a16="http://schemas.microsoft.com/office/drawing/2014/main" id="{A0337CC1-8FF7-234F-93DE-E3BBE39E71D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997222" y="2276872"/>
              <a:ext cx="407977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4">
              <a:extLst>
                <a:ext uri="{FF2B5EF4-FFF2-40B4-BE49-F238E27FC236}">
                  <a16:creationId xmlns:a16="http://schemas.microsoft.com/office/drawing/2014/main" id="{593B0B1D-1C34-564A-B9A1-0F773A73B123}"/>
                </a:ext>
              </a:extLst>
            </p:cNvPr>
            <p:cNvSpPr txBox="1">
              <a:spLocks noChangeArrowheads="1"/>
            </p:cNvSpPr>
            <p:nvPr/>
          </p:nvSpPr>
          <p:spPr bwMode="auto">
            <a:xfrm>
              <a:off x="285016" y="5219229"/>
              <a:ext cx="857256"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CA" altLang="en-US" sz="1200" b="1" dirty="0">
                  <a:solidFill>
                    <a:schemeClr val="bg1"/>
                  </a:solidFill>
                  <a:latin typeface="Arial Bold" charset="0"/>
                  <a:cs typeface="Arial" panose="020B0604020202020204" pitchFamily="34" charset="0"/>
                </a:rPr>
                <a:t>30 </a:t>
              </a:r>
              <a:r>
                <a:rPr lang="en-CA" altLang="en-US" sz="1200" b="1" dirty="0">
                  <a:solidFill>
                    <a:schemeClr val="bg1"/>
                  </a:solidFill>
                  <a:latin typeface="Symbol" pitchFamily="2" charset="2"/>
                  <a:cs typeface="Arial" panose="020B0604020202020204" pitchFamily="34" charset="0"/>
                </a:rPr>
                <a:t>m</a:t>
              </a:r>
              <a:r>
                <a:rPr lang="en-CA" altLang="en-US" sz="1200" b="1" dirty="0">
                  <a:solidFill>
                    <a:schemeClr val="bg1"/>
                  </a:solidFill>
                  <a:latin typeface="Arial Bold" charset="0"/>
                  <a:cs typeface="Arial" panose="020B0604020202020204" pitchFamily="34" charset="0"/>
                </a:rPr>
                <a:t>m</a:t>
              </a:r>
            </a:p>
          </p:txBody>
        </p:sp>
        <p:sp>
          <p:nvSpPr>
            <p:cNvPr id="22" name="TextBox 6">
              <a:extLst>
                <a:ext uri="{FF2B5EF4-FFF2-40B4-BE49-F238E27FC236}">
                  <a16:creationId xmlns:a16="http://schemas.microsoft.com/office/drawing/2014/main" id="{77BD8B21-FB01-6E42-9321-BBADD13271D8}"/>
                </a:ext>
              </a:extLst>
            </p:cNvPr>
            <p:cNvSpPr txBox="1">
              <a:spLocks noChangeArrowheads="1"/>
            </p:cNvSpPr>
            <p:nvPr/>
          </p:nvSpPr>
          <p:spPr bwMode="auto">
            <a:xfrm>
              <a:off x="4952802" y="5286389"/>
              <a:ext cx="1016766" cy="3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CA" altLang="en-US" sz="1200" b="1" dirty="0">
                  <a:solidFill>
                    <a:schemeClr val="bg1"/>
                  </a:solidFill>
                  <a:latin typeface="Arial Bold" charset="0"/>
                  <a:cs typeface="Arial" panose="020B0604020202020204" pitchFamily="34" charset="0"/>
                </a:rPr>
                <a:t>500 nm</a:t>
              </a:r>
            </a:p>
          </p:txBody>
        </p:sp>
        <p:sp>
          <p:nvSpPr>
            <p:cNvPr id="23" name="TextBox 7">
              <a:extLst>
                <a:ext uri="{FF2B5EF4-FFF2-40B4-BE49-F238E27FC236}">
                  <a16:creationId xmlns:a16="http://schemas.microsoft.com/office/drawing/2014/main" id="{98754835-2F4E-024C-AE67-64C82DB7556B}"/>
                </a:ext>
              </a:extLst>
            </p:cNvPr>
            <p:cNvSpPr txBox="1">
              <a:spLocks noChangeArrowheads="1"/>
            </p:cNvSpPr>
            <p:nvPr/>
          </p:nvSpPr>
          <p:spPr bwMode="auto">
            <a:xfrm>
              <a:off x="7985163" y="5254708"/>
              <a:ext cx="1342062" cy="36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CA" altLang="en-US" sz="1200" b="1" dirty="0">
                  <a:solidFill>
                    <a:schemeClr val="bg1"/>
                  </a:solidFill>
                  <a:latin typeface="Arial Bold" charset="0"/>
                  <a:cs typeface="Arial" panose="020B0604020202020204" pitchFamily="34" charset="0"/>
                </a:rPr>
                <a:t>500 nm</a:t>
              </a:r>
            </a:p>
          </p:txBody>
        </p:sp>
      </p:grpSp>
      <p:pic>
        <p:nvPicPr>
          <p:cNvPr id="15" name="Picture 4">
            <a:extLst>
              <a:ext uri="{FF2B5EF4-FFF2-40B4-BE49-F238E27FC236}">
                <a16:creationId xmlns:a16="http://schemas.microsoft.com/office/drawing/2014/main" id="{44E6B75F-CF1F-974D-9B34-C4E987FE2C80}"/>
              </a:ext>
            </a:extLst>
          </p:cNvPr>
          <p:cNvPicPr>
            <a:picLocks noChangeAspect="1" noChangeArrowheads="1"/>
          </p:cNvPicPr>
          <p:nvPr/>
        </p:nvPicPr>
        <p:blipFill>
          <a:blip r:embed="rId5">
            <a:extLst>
              <a:ext uri="{28A0092B-C50C-407E-A947-70E740481C1C}">
                <a14:useLocalDpi xmlns:a14="http://schemas.microsoft.com/office/drawing/2010/main"/>
              </a:ext>
            </a:extLst>
          </a:blip>
          <a:srcRect t="19279" b="12151"/>
          <a:stretch>
            <a:fillRect/>
          </a:stretch>
        </p:blipFill>
        <p:spPr bwMode="auto">
          <a:xfrm>
            <a:off x="3939037" y="3631113"/>
            <a:ext cx="4769847" cy="22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0C6A2A-F533-9C49-B92C-BF3D7E59377E}"/>
              </a:ext>
            </a:extLst>
          </p:cNvPr>
          <p:cNvSpPr/>
          <p:nvPr/>
        </p:nvSpPr>
        <p:spPr>
          <a:xfrm>
            <a:off x="5780896" y="3600633"/>
            <a:ext cx="288032" cy="229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3F376C61-4533-1941-ADEE-29BF9DCB3F76}"/>
              </a:ext>
            </a:extLst>
          </p:cNvPr>
          <p:cNvSpPr>
            <a:spLocks noChangeArrowheads="1"/>
          </p:cNvSpPr>
          <p:nvPr/>
        </p:nvSpPr>
        <p:spPr bwMode="auto">
          <a:xfrm>
            <a:off x="76200" y="6324600"/>
            <a:ext cx="891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u="sng" dirty="0"/>
              <a:t>J.R. Baylis</a:t>
            </a:r>
            <a:r>
              <a:rPr lang="en-US" altLang="en-US" sz="1800" dirty="0"/>
              <a:t>, A.E. St. John, … N.J. White, </a:t>
            </a:r>
            <a:r>
              <a:rPr lang="en-US" altLang="en-US" sz="1800" u="sng" dirty="0"/>
              <a:t>C.J. Kastrup</a:t>
            </a:r>
            <a:r>
              <a:rPr lang="en-CA" altLang="en-US" sz="1800" dirty="0"/>
              <a:t>;</a:t>
            </a:r>
            <a:r>
              <a:rPr lang="en-CA" altLang="en-US" sz="1800" i="1" dirty="0"/>
              <a:t>   </a:t>
            </a:r>
            <a:r>
              <a:rPr lang="en-CA" altLang="en-US" sz="1800" b="1" i="1" dirty="0"/>
              <a:t>Science Advances (2015)</a:t>
            </a:r>
            <a:endParaRPr lang="en-US" altLang="en-US" sz="1800" b="1" dirty="0"/>
          </a:p>
        </p:txBody>
      </p:sp>
      <p:sp>
        <p:nvSpPr>
          <p:cNvPr id="13" name="Rectangle 3">
            <a:extLst>
              <a:ext uri="{FF2B5EF4-FFF2-40B4-BE49-F238E27FC236}">
                <a16:creationId xmlns:a16="http://schemas.microsoft.com/office/drawing/2014/main" id="{C7A0D62B-ADE4-E54F-9A25-BAD1108F76F8}"/>
              </a:ext>
            </a:extLst>
          </p:cNvPr>
          <p:cNvSpPr>
            <a:spLocks noChangeArrowheads="1"/>
          </p:cNvSpPr>
          <p:nvPr/>
        </p:nvSpPr>
        <p:spPr bwMode="auto">
          <a:xfrm>
            <a:off x="1979712" y="4292959"/>
            <a:ext cx="3333750" cy="188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ts val="600"/>
              </a:spcBef>
              <a:spcAft>
                <a:spcPts val="300"/>
              </a:spcAft>
              <a:buFontTx/>
              <a:buNone/>
            </a:pPr>
            <a:r>
              <a:rPr lang="en-US" altLang="en-US" sz="2000" b="1" dirty="0">
                <a:solidFill>
                  <a:srgbClr val="00FF00"/>
                </a:solidFill>
                <a:latin typeface="Arial Bold" charset="0"/>
              </a:rPr>
              <a:t> </a:t>
            </a:r>
            <a:r>
              <a:rPr lang="en-CA" altLang="en-US" sz="2000" b="1" dirty="0">
                <a:solidFill>
                  <a:srgbClr val="FF8000"/>
                </a:solidFill>
                <a:latin typeface="Arial Bold" charset="0"/>
              </a:rPr>
              <a:t>Tranexamic acid (TXA)</a:t>
            </a:r>
            <a:endParaRPr lang="en-CA" altLang="en-US" sz="2000" b="1" dirty="0">
              <a:latin typeface="Arial Bold" charset="0"/>
            </a:endParaRPr>
          </a:p>
          <a:p>
            <a:pPr algn="ctr">
              <a:spcBef>
                <a:spcPts val="600"/>
              </a:spcBef>
              <a:spcAft>
                <a:spcPts val="300"/>
              </a:spcAft>
              <a:buNone/>
            </a:pPr>
            <a:r>
              <a:rPr lang="en-CA" altLang="en-US" sz="2000" b="1" dirty="0">
                <a:solidFill>
                  <a:srgbClr val="FF8000"/>
                </a:solidFill>
                <a:latin typeface="Arial" panose="020B0604020202020204" pitchFamily="34" charset="0"/>
                <a:cs typeface="Arial" panose="020B0604020202020204" pitchFamily="34" charset="0"/>
              </a:rPr>
              <a:t>TXA is an antifibrinolytic drug, a “clot stabilizer”</a:t>
            </a:r>
            <a:endParaRPr lang="en-CA" altLang="en-US" sz="2000" b="1" dirty="0">
              <a:solidFill>
                <a:srgbClr val="FF8000"/>
              </a:solidFill>
              <a:latin typeface="Arial Bold" charset="0"/>
            </a:endParaRPr>
          </a:p>
        </p:txBody>
      </p:sp>
      <p:cxnSp>
        <p:nvCxnSpPr>
          <p:cNvPr id="14" name="Straight Connector 13">
            <a:extLst>
              <a:ext uri="{FF2B5EF4-FFF2-40B4-BE49-F238E27FC236}">
                <a16:creationId xmlns:a16="http://schemas.microsoft.com/office/drawing/2014/main" id="{9B2C9E6E-D00A-D947-AD31-ED028DC3AE59}"/>
              </a:ext>
            </a:extLst>
          </p:cNvPr>
          <p:cNvCxnSpPr/>
          <p:nvPr/>
        </p:nvCxnSpPr>
        <p:spPr>
          <a:xfrm>
            <a:off x="3146014" y="4559044"/>
            <a:ext cx="0" cy="228600"/>
          </a:xfrm>
          <a:prstGeom prst="line">
            <a:avLst/>
          </a:prstGeom>
          <a:ln w="44450">
            <a:solidFill>
              <a:srgbClr val="FF66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F7CD454C-AC4F-3244-A42B-7BD26D459552}"/>
              </a:ext>
            </a:extLst>
          </p:cNvPr>
          <p:cNvGrpSpPr/>
          <p:nvPr/>
        </p:nvGrpSpPr>
        <p:grpSpPr>
          <a:xfrm>
            <a:off x="1026636" y="4088214"/>
            <a:ext cx="7444580" cy="523220"/>
            <a:chOff x="1026636" y="4088214"/>
            <a:chExt cx="7444580" cy="523220"/>
          </a:xfrm>
        </p:grpSpPr>
        <p:sp>
          <p:nvSpPr>
            <p:cNvPr id="12" name="TextBox 11">
              <a:extLst>
                <a:ext uri="{FF2B5EF4-FFF2-40B4-BE49-F238E27FC236}">
                  <a16:creationId xmlns:a16="http://schemas.microsoft.com/office/drawing/2014/main" id="{816E02DF-97AF-EC47-A0F5-571A8681CEDB}"/>
                </a:ext>
              </a:extLst>
            </p:cNvPr>
            <p:cNvSpPr txBox="1"/>
            <p:nvPr/>
          </p:nvSpPr>
          <p:spPr>
            <a:xfrm>
              <a:off x="1026636" y="4088214"/>
              <a:ext cx="7444580" cy="523220"/>
            </a:xfrm>
            <a:prstGeom prst="rect">
              <a:avLst/>
            </a:prstGeom>
            <a:noFill/>
          </p:spPr>
          <p:txBody>
            <a:bodyPr wrap="square" rtlCol="0">
              <a:spAutoFit/>
            </a:bodyPr>
            <a:lstStyle/>
            <a:p>
              <a:pPr algn="ctr"/>
              <a:r>
                <a:rPr lang="en-US" sz="2800" b="1" dirty="0">
                  <a:latin typeface="+mj-lt"/>
                  <a:cs typeface="Arial"/>
                </a:rPr>
                <a:t>CaCO</a:t>
              </a:r>
              <a:r>
                <a:rPr lang="en-US" sz="2800" b="1" baseline="-25000" dirty="0">
                  <a:latin typeface="+mj-lt"/>
                  <a:cs typeface="Arial"/>
                </a:rPr>
                <a:t>3(</a:t>
              </a:r>
              <a:r>
                <a:rPr lang="en-US" sz="2800" b="1" i="1" baseline="-25000" dirty="0">
                  <a:latin typeface="+mj-lt"/>
                  <a:cs typeface="Arial"/>
                </a:rPr>
                <a:t>s</a:t>
              </a:r>
              <a:r>
                <a:rPr lang="en-US" sz="2800" b="1" baseline="-25000" dirty="0">
                  <a:latin typeface="+mj-lt"/>
                  <a:cs typeface="Arial"/>
                </a:rPr>
                <a:t>)</a:t>
              </a:r>
              <a:r>
                <a:rPr lang="en-US" sz="2800" b="1" dirty="0">
                  <a:latin typeface="+mj-lt"/>
                  <a:cs typeface="Arial"/>
                </a:rPr>
                <a:t> + 2H</a:t>
              </a:r>
              <a:r>
                <a:rPr lang="en-US" sz="2800" b="1" baseline="30000" dirty="0">
                  <a:latin typeface="+mj-lt"/>
                  <a:cs typeface="Arial"/>
                </a:rPr>
                <a:t>+</a:t>
              </a:r>
              <a:r>
                <a:rPr lang="en-US" sz="2800" b="1" baseline="-25000" dirty="0">
                  <a:latin typeface="+mj-lt"/>
                  <a:cs typeface="Arial"/>
                </a:rPr>
                <a:t>(</a:t>
              </a:r>
              <a:r>
                <a:rPr lang="en-US" sz="2800" b="1" i="1" baseline="-25000" dirty="0" err="1">
                  <a:latin typeface="+mj-lt"/>
                  <a:cs typeface="Arial"/>
                </a:rPr>
                <a:t>aq</a:t>
              </a:r>
              <a:r>
                <a:rPr lang="en-US" sz="2800" b="1" baseline="-25000" dirty="0">
                  <a:latin typeface="+mj-lt"/>
                  <a:cs typeface="Arial"/>
                </a:rPr>
                <a:t>)                     </a:t>
              </a:r>
              <a:r>
                <a:rPr lang="en-US" sz="2800" b="1" dirty="0">
                  <a:latin typeface="+mj-lt"/>
                  <a:cs typeface="Arial"/>
                </a:rPr>
                <a:t>Ca</a:t>
              </a:r>
              <a:r>
                <a:rPr lang="en-US" sz="2800" b="1" baseline="30000" dirty="0">
                  <a:cs typeface="Arial"/>
                </a:rPr>
                <a:t>2+</a:t>
              </a:r>
              <a:r>
                <a:rPr lang="en-US" sz="2800" b="1" baseline="-25000" dirty="0">
                  <a:latin typeface="+mj-lt"/>
                  <a:cs typeface="Arial"/>
                </a:rPr>
                <a:t>(</a:t>
              </a:r>
              <a:r>
                <a:rPr lang="en-US" sz="2800" b="1" i="1" baseline="-25000" dirty="0" err="1">
                  <a:latin typeface="+mj-lt"/>
                  <a:cs typeface="Arial"/>
                </a:rPr>
                <a:t>aq</a:t>
              </a:r>
              <a:r>
                <a:rPr lang="en-US" sz="2800" b="1" baseline="-25000" dirty="0">
                  <a:latin typeface="+mj-lt"/>
                  <a:cs typeface="Arial"/>
                </a:rPr>
                <a:t>) </a:t>
              </a:r>
              <a:r>
                <a:rPr lang="en-US" sz="2800" b="1" dirty="0">
                  <a:latin typeface="+mj-lt"/>
                  <a:cs typeface="Arial"/>
                </a:rPr>
                <a:t>+ CO</a:t>
              </a:r>
              <a:r>
                <a:rPr lang="en-US" sz="2800" b="1" baseline="-25000" dirty="0">
                  <a:latin typeface="+mj-lt"/>
                  <a:cs typeface="Arial"/>
                </a:rPr>
                <a:t>2(</a:t>
              </a:r>
              <a:r>
                <a:rPr lang="en-US" sz="2800" b="1" i="1" baseline="-25000" dirty="0">
                  <a:latin typeface="+mj-lt"/>
                  <a:cs typeface="Arial"/>
                </a:rPr>
                <a:t>g</a:t>
              </a:r>
              <a:r>
                <a:rPr lang="en-US" sz="2800" b="1" baseline="-25000" dirty="0">
                  <a:latin typeface="+mj-lt"/>
                  <a:cs typeface="Arial"/>
                </a:rPr>
                <a:t>) </a:t>
              </a:r>
              <a:r>
                <a:rPr lang="en-US" sz="2800" b="1" dirty="0">
                  <a:latin typeface="+mj-lt"/>
                  <a:cs typeface="Arial"/>
                </a:rPr>
                <a:t>+ H</a:t>
              </a:r>
              <a:r>
                <a:rPr lang="en-US" sz="2800" b="1" baseline="-25000" dirty="0">
                  <a:latin typeface="+mj-lt"/>
                  <a:cs typeface="Arial"/>
                </a:rPr>
                <a:t>2</a:t>
              </a:r>
              <a:r>
                <a:rPr lang="en-US" sz="2800" b="1" dirty="0">
                  <a:latin typeface="+mj-lt"/>
                  <a:cs typeface="Arial"/>
                </a:rPr>
                <a:t>O</a:t>
              </a:r>
              <a:r>
                <a:rPr lang="en-US" sz="2800" b="1" baseline="-25000" dirty="0">
                  <a:latin typeface="+mj-lt"/>
                  <a:cs typeface="Arial"/>
                </a:rPr>
                <a:t>(</a:t>
              </a:r>
              <a:r>
                <a:rPr lang="en-US" sz="2800" b="1" i="1" baseline="-25000" dirty="0">
                  <a:latin typeface="+mj-lt"/>
                  <a:cs typeface="Arial"/>
                </a:rPr>
                <a:t>l</a:t>
              </a:r>
              <a:r>
                <a:rPr lang="en-US" sz="2800" b="1" baseline="-25000" dirty="0">
                  <a:latin typeface="+mj-lt"/>
                  <a:cs typeface="Arial"/>
                </a:rPr>
                <a:t>)</a:t>
              </a:r>
            </a:p>
          </p:txBody>
        </p:sp>
        <p:cxnSp>
          <p:nvCxnSpPr>
            <p:cNvPr id="17" name="Straight Arrow Connector 16">
              <a:extLst>
                <a:ext uri="{FF2B5EF4-FFF2-40B4-BE49-F238E27FC236}">
                  <a16:creationId xmlns:a16="http://schemas.microsoft.com/office/drawing/2014/main" id="{89DFAA60-F823-2949-B05A-CAD1D1A80825}"/>
                </a:ext>
              </a:extLst>
            </p:cNvPr>
            <p:cNvCxnSpPr>
              <a:cxnSpLocks/>
            </p:cNvCxnSpPr>
            <p:nvPr/>
          </p:nvCxnSpPr>
          <p:spPr>
            <a:xfrm flipH="1">
              <a:off x="3897640" y="4365104"/>
              <a:ext cx="897006" cy="0"/>
            </a:xfrm>
            <a:prstGeom prst="straightConnector1">
              <a:avLst/>
            </a:prstGeom>
            <a:ln w="762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0" name="Rectangle 2">
            <a:extLst>
              <a:ext uri="{FF2B5EF4-FFF2-40B4-BE49-F238E27FC236}">
                <a16:creationId xmlns:a16="http://schemas.microsoft.com/office/drawing/2014/main" id="{A79FFB42-EBF8-BF41-B5EF-A14EE6476F80}"/>
              </a:ext>
            </a:extLst>
          </p:cNvPr>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21" name="Rectangle 5">
            <a:extLst>
              <a:ext uri="{FF2B5EF4-FFF2-40B4-BE49-F238E27FC236}">
                <a16:creationId xmlns:a16="http://schemas.microsoft.com/office/drawing/2014/main" id="{073E45FE-DF1C-7846-95EF-09778CBE68B3}"/>
              </a:ext>
            </a:extLst>
          </p:cNvPr>
          <p:cNvSpPr>
            <a:spLocks noChangeArrowheads="1"/>
          </p:cNvSpPr>
          <p:nvPr/>
        </p:nvSpPr>
        <p:spPr bwMode="auto">
          <a:xfrm>
            <a:off x="0" y="0"/>
            <a:ext cx="9144000" cy="107899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endParaRPr lang="en-US" altLang="en-US" sz="1800"/>
          </a:p>
        </p:txBody>
      </p:sp>
      <p:sp>
        <p:nvSpPr>
          <p:cNvPr id="22" name="Rectangle 2">
            <a:extLst>
              <a:ext uri="{FF2B5EF4-FFF2-40B4-BE49-F238E27FC236}">
                <a16:creationId xmlns:a16="http://schemas.microsoft.com/office/drawing/2014/main" id="{1B58D29F-894C-FD47-B182-68E1D66B3280}"/>
              </a:ext>
            </a:extLst>
          </p:cNvPr>
          <p:cNvSpPr>
            <a:spLocks noChangeArrowheads="1"/>
          </p:cNvSpPr>
          <p:nvPr/>
        </p:nvSpPr>
        <p:spPr bwMode="auto">
          <a:xfrm>
            <a:off x="36576" y="5467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dirty="0">
                <a:solidFill>
                  <a:schemeClr val="bg1"/>
                </a:solidFill>
                <a:latin typeface="Arial" panose="020B0604020202020204" pitchFamily="34" charset="0"/>
              </a:rPr>
              <a:t>A Wound-Penetrating Technology:  </a:t>
            </a:r>
          </a:p>
          <a:p>
            <a:pPr algn="ctr" eaLnBrk="1" hangingPunct="1">
              <a:spcBef>
                <a:spcPct val="0"/>
              </a:spcBef>
              <a:buFontTx/>
              <a:buNone/>
            </a:pPr>
            <a:r>
              <a:rPr lang="en-US" altLang="en-US" sz="2800" b="1" dirty="0">
                <a:solidFill>
                  <a:schemeClr val="bg1"/>
                </a:solidFill>
                <a:latin typeface="Arial" panose="020B0604020202020204" pitchFamily="34" charset="0"/>
              </a:rPr>
              <a:t>Self-Propelling Particles (</a:t>
            </a:r>
            <a:r>
              <a:rPr lang="en-US" altLang="en-US" sz="2800" b="1" dirty="0" err="1">
                <a:solidFill>
                  <a:schemeClr val="bg1"/>
                </a:solidFill>
                <a:latin typeface="Arial" panose="020B0604020202020204" pitchFamily="34" charset="0"/>
              </a:rPr>
              <a:t>CounterFlow</a:t>
            </a:r>
            <a:r>
              <a:rPr lang="en-US" altLang="en-US" sz="2800" b="1" dirty="0">
                <a:solidFill>
                  <a:schemeClr val="bg1"/>
                </a:solidFill>
                <a:latin typeface="Arial" panose="020B0604020202020204" pitchFamily="34" charset="0"/>
              </a:rPr>
              <a:t>)</a:t>
            </a:r>
          </a:p>
        </p:txBody>
      </p:sp>
      <p:grpSp>
        <p:nvGrpSpPr>
          <p:cNvPr id="23" name="Group 2">
            <a:extLst>
              <a:ext uri="{FF2B5EF4-FFF2-40B4-BE49-F238E27FC236}">
                <a16:creationId xmlns:a16="http://schemas.microsoft.com/office/drawing/2014/main" id="{D5CA0F68-B1EF-AA4D-B6C6-55E9625824B6}"/>
              </a:ext>
            </a:extLst>
          </p:cNvPr>
          <p:cNvGrpSpPr>
            <a:grpSpLocks/>
          </p:cNvGrpSpPr>
          <p:nvPr/>
        </p:nvGrpSpPr>
        <p:grpSpPr bwMode="auto">
          <a:xfrm>
            <a:off x="76200" y="1234629"/>
            <a:ext cx="9067800" cy="2338387"/>
            <a:chOff x="0" y="4571999"/>
            <a:chExt cx="9144000" cy="2338916"/>
          </a:xfrm>
        </p:grpSpPr>
        <p:pic>
          <p:nvPicPr>
            <p:cNvPr id="24" name="Picture 14" descr="propelled particles_Figure 1_overview_jb4_jy9_(a-d).tif">
              <a:extLst>
                <a:ext uri="{FF2B5EF4-FFF2-40B4-BE49-F238E27FC236}">
                  <a16:creationId xmlns:a16="http://schemas.microsoft.com/office/drawing/2014/main" id="{9079EB78-1C15-A04E-8A67-F0FCD8B590B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1999"/>
              <a:ext cx="9144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DE0FF7D1-68D0-4C42-910B-FE24468B060F}"/>
                </a:ext>
              </a:extLst>
            </p:cNvPr>
            <p:cNvSpPr/>
            <p:nvPr/>
          </p:nvSpPr>
          <p:spPr>
            <a:xfrm>
              <a:off x="563496" y="6542532"/>
              <a:ext cx="768403" cy="368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173120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id="{1DCB4330-1141-3F49-9E91-D5CB672450E3}"/>
              </a:ext>
            </a:extLst>
          </p:cNvPr>
          <p:cNvSpPr>
            <a:spLocks noChangeArrowheads="1"/>
          </p:cNvSpPr>
          <p:nvPr/>
        </p:nvSpPr>
        <p:spPr bwMode="auto">
          <a:xfrm>
            <a:off x="661695" y="4329519"/>
            <a:ext cx="7942753"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154113"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1154113"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1154113"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1154113"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1154113"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1154113"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1154113"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1154113"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1154113" algn="l"/>
              </a:tabLst>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600"/>
              </a:spcAft>
              <a:buFont typeface="Arial" panose="020B0604020202020204" pitchFamily="34" charset="0"/>
              <a:buNone/>
            </a:pPr>
            <a:r>
              <a:rPr lang="en-CA" altLang="en-US" sz="2000" b="1" dirty="0">
                <a:solidFill>
                  <a:srgbClr val="002060"/>
                </a:solidFill>
                <a:latin typeface="Arial" panose="020B0604020202020204" pitchFamily="34" charset="0"/>
                <a:cs typeface="Arial" panose="020B0604020202020204" pitchFamily="34" charset="0"/>
              </a:rPr>
              <a:t>CaCO</a:t>
            </a:r>
            <a:r>
              <a:rPr lang="en-CA" altLang="en-US" sz="2000" b="1" baseline="-25000" dirty="0">
                <a:solidFill>
                  <a:srgbClr val="002060"/>
                </a:solidFill>
                <a:latin typeface="Arial" panose="020B0604020202020204" pitchFamily="34" charset="0"/>
                <a:cs typeface="Arial" panose="020B0604020202020204" pitchFamily="34" charset="0"/>
              </a:rPr>
              <a:t>3</a:t>
            </a:r>
            <a:r>
              <a:rPr lang="en-CA" altLang="en-US" sz="2000" b="1" dirty="0">
                <a:solidFill>
                  <a:srgbClr val="002060"/>
                </a:solidFill>
                <a:latin typeface="Arial" panose="020B0604020202020204" pitchFamily="34" charset="0"/>
                <a:cs typeface="Arial" panose="020B0604020202020204" pitchFamily="34" charset="0"/>
              </a:rPr>
              <a:t> and CO</a:t>
            </a:r>
            <a:r>
              <a:rPr lang="en-CA" altLang="en-US" sz="2000" b="1" baseline="-25000" dirty="0">
                <a:solidFill>
                  <a:srgbClr val="002060"/>
                </a:solidFill>
                <a:latin typeface="Arial" panose="020B0604020202020204" pitchFamily="34" charset="0"/>
                <a:cs typeface="Arial" panose="020B0604020202020204" pitchFamily="34" charset="0"/>
              </a:rPr>
              <a:t>2</a:t>
            </a:r>
            <a:r>
              <a:rPr lang="en-CA" altLang="en-US" sz="2000" b="1" dirty="0">
                <a:solidFill>
                  <a:srgbClr val="002060"/>
                </a:solidFill>
                <a:latin typeface="Arial" panose="020B0604020202020204" pitchFamily="34" charset="0"/>
                <a:cs typeface="Arial" panose="020B0604020202020204" pitchFamily="34" charset="0"/>
              </a:rPr>
              <a:t>: </a:t>
            </a:r>
          </a:p>
          <a:p>
            <a:pPr eaLnBrk="1" hangingPunct="1">
              <a:spcBef>
                <a:spcPct val="0"/>
              </a:spcBef>
              <a:buFont typeface="Arial" panose="020B0604020202020204" pitchFamily="34" charset="0"/>
              <a:buNone/>
            </a:pPr>
            <a:r>
              <a:rPr lang="en-CA" altLang="en-US" sz="2000" b="1" dirty="0">
                <a:solidFill>
                  <a:srgbClr val="002060"/>
                </a:solidFill>
                <a:latin typeface="Arial" panose="020B0604020202020204" pitchFamily="34" charset="0"/>
                <a:cs typeface="Arial" panose="020B0604020202020204" pitchFamily="34" charset="0"/>
              </a:rPr>
              <a:t>Safe, </a:t>
            </a:r>
            <a:r>
              <a:rPr lang="en-CA" altLang="en-US" sz="2000" b="1" dirty="0" err="1">
                <a:solidFill>
                  <a:srgbClr val="002060"/>
                </a:solidFill>
                <a:latin typeface="Arial" panose="020B0604020202020204" pitchFamily="34" charset="0"/>
                <a:cs typeface="Arial" panose="020B0604020202020204" pitchFamily="34" charset="0"/>
              </a:rPr>
              <a:t>bioabsorbable</a:t>
            </a:r>
            <a:r>
              <a:rPr lang="en-CA" altLang="en-US" sz="2000" b="1" dirty="0">
                <a:solidFill>
                  <a:srgbClr val="002060"/>
                </a:solidFill>
                <a:latin typeface="Arial" panose="020B0604020202020204" pitchFamily="34" charset="0"/>
                <a:cs typeface="Arial" panose="020B0604020202020204" pitchFamily="34" charset="0"/>
              </a:rPr>
              <a:t> and soluble in blood, wounds and vessels.</a:t>
            </a:r>
          </a:p>
          <a:p>
            <a:pPr eaLnBrk="1" hangingPunct="1">
              <a:spcBef>
                <a:spcPct val="0"/>
              </a:spcBef>
              <a:buFont typeface="Arial" panose="020B0604020202020204" pitchFamily="34" charset="0"/>
              <a:buNone/>
            </a:pPr>
            <a:endParaRPr lang="en-CA" altLang="en-US" sz="2000" b="1" dirty="0">
              <a:solidFill>
                <a:srgbClr val="002060"/>
              </a:solidFill>
              <a:latin typeface="Arial" panose="020B0604020202020204" pitchFamily="34" charset="0"/>
              <a:cs typeface="Arial" panose="020B0604020202020204" pitchFamily="34" charset="0"/>
            </a:endParaRPr>
          </a:p>
        </p:txBody>
      </p:sp>
      <p:sp>
        <p:nvSpPr>
          <p:cNvPr id="11" name="Rectangle 5">
            <a:extLst>
              <a:ext uri="{FF2B5EF4-FFF2-40B4-BE49-F238E27FC236}">
                <a16:creationId xmlns:a16="http://schemas.microsoft.com/office/drawing/2014/main" id="{3F376C61-4533-1941-ADEE-29BF9DCB3F76}"/>
              </a:ext>
            </a:extLst>
          </p:cNvPr>
          <p:cNvSpPr>
            <a:spLocks noChangeArrowheads="1"/>
          </p:cNvSpPr>
          <p:nvPr/>
        </p:nvSpPr>
        <p:spPr bwMode="auto">
          <a:xfrm>
            <a:off x="76200" y="6324600"/>
            <a:ext cx="891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u="sng" dirty="0"/>
              <a:t>J.R. Baylis</a:t>
            </a:r>
            <a:r>
              <a:rPr lang="en-US" altLang="en-US" sz="1800" dirty="0"/>
              <a:t>, A.E. St. John, … N.J. White, </a:t>
            </a:r>
            <a:r>
              <a:rPr lang="en-US" altLang="en-US" sz="1800" u="sng" dirty="0"/>
              <a:t>C.J. Kastrup</a:t>
            </a:r>
            <a:r>
              <a:rPr lang="en-CA" altLang="en-US" sz="1800" dirty="0"/>
              <a:t>;</a:t>
            </a:r>
            <a:r>
              <a:rPr lang="en-CA" altLang="en-US" sz="1800" i="1" dirty="0"/>
              <a:t>   </a:t>
            </a:r>
            <a:r>
              <a:rPr lang="en-CA" altLang="en-US" sz="1800" b="1" i="1" dirty="0"/>
              <a:t>Science Advances (2015)</a:t>
            </a:r>
            <a:endParaRPr lang="en-US" altLang="en-US" sz="1800" b="1" dirty="0"/>
          </a:p>
        </p:txBody>
      </p:sp>
      <p:sp>
        <p:nvSpPr>
          <p:cNvPr id="12" name="Rectangle 2">
            <a:extLst>
              <a:ext uri="{FF2B5EF4-FFF2-40B4-BE49-F238E27FC236}">
                <a16:creationId xmlns:a16="http://schemas.microsoft.com/office/drawing/2014/main" id="{FD51CCA3-7AA2-7B40-A79A-645E8607D87D}"/>
              </a:ext>
            </a:extLst>
          </p:cNvPr>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13" name="Rectangle 5">
            <a:extLst>
              <a:ext uri="{FF2B5EF4-FFF2-40B4-BE49-F238E27FC236}">
                <a16:creationId xmlns:a16="http://schemas.microsoft.com/office/drawing/2014/main" id="{6BEB7EA3-52EB-C843-A0B1-8B31E6404D80}"/>
              </a:ext>
            </a:extLst>
          </p:cNvPr>
          <p:cNvSpPr>
            <a:spLocks noChangeArrowheads="1"/>
          </p:cNvSpPr>
          <p:nvPr/>
        </p:nvSpPr>
        <p:spPr bwMode="auto">
          <a:xfrm>
            <a:off x="0" y="0"/>
            <a:ext cx="9144000" cy="107899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endParaRPr lang="en-US" altLang="en-US" sz="1800"/>
          </a:p>
        </p:txBody>
      </p:sp>
      <p:sp>
        <p:nvSpPr>
          <p:cNvPr id="14" name="Rectangle 2">
            <a:extLst>
              <a:ext uri="{FF2B5EF4-FFF2-40B4-BE49-F238E27FC236}">
                <a16:creationId xmlns:a16="http://schemas.microsoft.com/office/drawing/2014/main" id="{FA7FF5F1-B833-F44F-87BA-9F9FDDC5E32F}"/>
              </a:ext>
            </a:extLst>
          </p:cNvPr>
          <p:cNvSpPr>
            <a:spLocks noChangeArrowheads="1"/>
          </p:cNvSpPr>
          <p:nvPr/>
        </p:nvSpPr>
        <p:spPr bwMode="auto">
          <a:xfrm>
            <a:off x="36576" y="5467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dirty="0">
                <a:solidFill>
                  <a:schemeClr val="bg1"/>
                </a:solidFill>
                <a:latin typeface="Arial" panose="020B0604020202020204" pitchFamily="34" charset="0"/>
              </a:rPr>
              <a:t>A Wound-Penetrating Technology:  </a:t>
            </a:r>
          </a:p>
          <a:p>
            <a:pPr algn="ctr" eaLnBrk="1" hangingPunct="1">
              <a:spcBef>
                <a:spcPct val="0"/>
              </a:spcBef>
              <a:buFontTx/>
              <a:buNone/>
            </a:pPr>
            <a:r>
              <a:rPr lang="en-US" altLang="en-US" sz="2800" b="1" dirty="0">
                <a:solidFill>
                  <a:schemeClr val="bg1"/>
                </a:solidFill>
                <a:latin typeface="Arial" panose="020B0604020202020204" pitchFamily="34" charset="0"/>
              </a:rPr>
              <a:t>Self-Propelling Particles (</a:t>
            </a:r>
            <a:r>
              <a:rPr lang="en-US" altLang="en-US" sz="2800" b="1" dirty="0" err="1">
                <a:solidFill>
                  <a:schemeClr val="bg1"/>
                </a:solidFill>
                <a:latin typeface="Arial" panose="020B0604020202020204" pitchFamily="34" charset="0"/>
              </a:rPr>
              <a:t>CounterFlow</a:t>
            </a:r>
            <a:r>
              <a:rPr lang="en-US" altLang="en-US" sz="2800" b="1" dirty="0">
                <a:solidFill>
                  <a:schemeClr val="bg1"/>
                </a:solidFill>
                <a:latin typeface="Arial" panose="020B0604020202020204" pitchFamily="34" charset="0"/>
              </a:rPr>
              <a:t>)</a:t>
            </a:r>
          </a:p>
        </p:txBody>
      </p:sp>
      <p:grpSp>
        <p:nvGrpSpPr>
          <p:cNvPr id="15" name="Group 2">
            <a:extLst>
              <a:ext uri="{FF2B5EF4-FFF2-40B4-BE49-F238E27FC236}">
                <a16:creationId xmlns:a16="http://schemas.microsoft.com/office/drawing/2014/main" id="{C68F0FC9-9CA1-D845-945B-7E193D6D25A6}"/>
              </a:ext>
            </a:extLst>
          </p:cNvPr>
          <p:cNvGrpSpPr>
            <a:grpSpLocks/>
          </p:cNvGrpSpPr>
          <p:nvPr/>
        </p:nvGrpSpPr>
        <p:grpSpPr bwMode="auto">
          <a:xfrm>
            <a:off x="76200" y="1234629"/>
            <a:ext cx="9067800" cy="2338387"/>
            <a:chOff x="0" y="4571999"/>
            <a:chExt cx="9144000" cy="2338916"/>
          </a:xfrm>
        </p:grpSpPr>
        <p:pic>
          <p:nvPicPr>
            <p:cNvPr id="17" name="Picture 14" descr="propelled particles_Figure 1_overview_jb4_jy9_(a-d).tif">
              <a:extLst>
                <a:ext uri="{FF2B5EF4-FFF2-40B4-BE49-F238E27FC236}">
                  <a16:creationId xmlns:a16="http://schemas.microsoft.com/office/drawing/2014/main" id="{209800B9-CFBC-3140-839A-BF26F2169A2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1999"/>
              <a:ext cx="9144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92F50E7D-9AC6-4243-A1E7-26083D21647B}"/>
                </a:ext>
              </a:extLst>
            </p:cNvPr>
            <p:cNvSpPr/>
            <p:nvPr/>
          </p:nvSpPr>
          <p:spPr>
            <a:xfrm>
              <a:off x="563496" y="6542532"/>
              <a:ext cx="768403" cy="368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620049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9723F0-02E9-494B-804A-7C679CF9C7FD}"/>
              </a:ext>
            </a:extLst>
          </p:cNvPr>
          <p:cNvSpPr txBox="1">
            <a:spLocks/>
          </p:cNvSpPr>
          <p:nvPr/>
        </p:nvSpPr>
        <p:spPr>
          <a:xfrm>
            <a:off x="0" y="0"/>
            <a:ext cx="9144000" cy="990600"/>
          </a:xfrm>
          <a:prstGeom prst="rect">
            <a:avLst/>
          </a:prstGeom>
          <a:solidFill>
            <a:schemeClr val="tx1">
              <a:lumMod val="65000"/>
              <a:lumOff val="35000"/>
            </a:schemeClr>
          </a:solidFill>
        </p:spPr>
        <p:txBody>
          <a:bodyPr anchor="ctr"/>
          <a:lstStyle/>
          <a:p>
            <a:pPr algn="ctr" eaLnBrk="1" fontAlgn="auto" hangingPunct="1">
              <a:spcAft>
                <a:spcPts val="0"/>
              </a:spcAft>
              <a:defRPr/>
            </a:pPr>
            <a:r>
              <a:rPr lang="en-CA" sz="2800" b="1" dirty="0">
                <a:solidFill>
                  <a:schemeClr val="bg1"/>
                </a:solidFill>
                <a:latin typeface="Arial Bold"/>
                <a:ea typeface="+mj-ea"/>
                <a:cs typeface="+mj-cs"/>
              </a:rPr>
              <a:t>Propelled TXA &amp; Thrombin Keeps Pigs Alive </a:t>
            </a:r>
            <a:r>
              <a:rPr lang="en-CA" sz="900" b="1" dirty="0">
                <a:solidFill>
                  <a:schemeClr val="bg1"/>
                </a:solidFill>
                <a:latin typeface="Arial Bold"/>
                <a:ea typeface="+mj-ea"/>
                <a:cs typeface="+mj-cs"/>
              </a:rPr>
              <a:t>2/3</a:t>
            </a:r>
          </a:p>
        </p:txBody>
      </p:sp>
      <p:sp>
        <p:nvSpPr>
          <p:cNvPr id="5" name="Title 1">
            <a:extLst>
              <a:ext uri="{FF2B5EF4-FFF2-40B4-BE49-F238E27FC236}">
                <a16:creationId xmlns:a16="http://schemas.microsoft.com/office/drawing/2014/main" id="{A8D79C0A-B2F2-4C35-B8DB-679DEC8D13B7}"/>
              </a:ext>
            </a:extLst>
          </p:cNvPr>
          <p:cNvSpPr txBox="1">
            <a:spLocks/>
          </p:cNvSpPr>
          <p:nvPr/>
        </p:nvSpPr>
        <p:spPr>
          <a:xfrm>
            <a:off x="0" y="-12700"/>
            <a:ext cx="9144000" cy="990600"/>
          </a:xfrm>
          <a:prstGeom prst="rect">
            <a:avLst/>
          </a:prstGeom>
          <a:solidFill>
            <a:schemeClr val="tx1">
              <a:lumMod val="65000"/>
              <a:lumOff val="35000"/>
            </a:schemeClr>
          </a:solidFill>
        </p:spPr>
        <p:txBody>
          <a:bodyPr anchor="ct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defRPr/>
            </a:pPr>
            <a:r>
              <a:rPr lang="en-CA" sz="2800" b="1" dirty="0">
                <a:solidFill>
                  <a:schemeClr val="bg1"/>
                </a:solidFill>
                <a:latin typeface="Arial Bold" charset="0"/>
              </a:rPr>
              <a:t>Self-Propelled Thrombin = Pigs Survive</a:t>
            </a:r>
            <a:endParaRPr lang="en-CA" sz="900" b="1" dirty="0">
              <a:solidFill>
                <a:schemeClr val="bg1"/>
              </a:solidFill>
              <a:latin typeface="Arial Bold" charset="0"/>
            </a:endParaRPr>
          </a:p>
        </p:txBody>
      </p:sp>
      <p:sp>
        <p:nvSpPr>
          <p:cNvPr id="29699" name="Rectangle 5">
            <a:extLst>
              <a:ext uri="{FF2B5EF4-FFF2-40B4-BE49-F238E27FC236}">
                <a16:creationId xmlns:a16="http://schemas.microsoft.com/office/drawing/2014/main" id="{679249FE-FC0F-B746-907A-16CD441C3F69}"/>
              </a:ext>
            </a:extLst>
          </p:cNvPr>
          <p:cNvSpPr>
            <a:spLocks noChangeArrowheads="1"/>
          </p:cNvSpPr>
          <p:nvPr/>
        </p:nvSpPr>
        <p:spPr bwMode="auto">
          <a:xfrm>
            <a:off x="1576388" y="6172200"/>
            <a:ext cx="6043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u="sng" dirty="0"/>
              <a:t>J.R. Baylis</a:t>
            </a:r>
            <a:r>
              <a:rPr lang="en-US" altLang="en-US" sz="1800" dirty="0"/>
              <a:t>, A.E. St. John, … R.T. </a:t>
            </a:r>
            <a:r>
              <a:rPr lang="en-US" altLang="en-US" sz="1800" dirty="0" err="1"/>
              <a:t>Liggins</a:t>
            </a:r>
            <a:r>
              <a:rPr lang="en-US" altLang="en-US" sz="1800" dirty="0"/>
              <a:t>, N.J. White, </a:t>
            </a:r>
            <a:r>
              <a:rPr lang="en-US" altLang="en-US" sz="1800" u="sng" dirty="0"/>
              <a:t>C.J. Kastrup</a:t>
            </a:r>
            <a:r>
              <a:rPr lang="en-CA" altLang="en-US" sz="1800" dirty="0"/>
              <a:t>;</a:t>
            </a:r>
            <a:r>
              <a:rPr lang="en-CA" altLang="en-US" sz="1800" i="1" dirty="0"/>
              <a:t> </a:t>
            </a:r>
          </a:p>
          <a:p>
            <a:pPr algn="ctr" eaLnBrk="1" hangingPunct="1">
              <a:spcBef>
                <a:spcPct val="0"/>
              </a:spcBef>
              <a:buFontTx/>
              <a:buNone/>
            </a:pPr>
            <a:r>
              <a:rPr lang="en-CA" altLang="en-US" sz="1800" i="1" dirty="0"/>
              <a:t>Science Advances (2015),     Shock (2016)</a:t>
            </a:r>
            <a:endParaRPr lang="en-US" altLang="en-US" sz="1800" dirty="0"/>
          </a:p>
        </p:txBody>
      </p:sp>
      <p:grpSp>
        <p:nvGrpSpPr>
          <p:cNvPr id="8" name="Group 2">
            <a:extLst>
              <a:ext uri="{FF2B5EF4-FFF2-40B4-BE49-F238E27FC236}">
                <a16:creationId xmlns:a16="http://schemas.microsoft.com/office/drawing/2014/main" id="{356831A5-4323-5649-B22C-57D695EFF153}"/>
              </a:ext>
            </a:extLst>
          </p:cNvPr>
          <p:cNvGrpSpPr>
            <a:grpSpLocks/>
          </p:cNvGrpSpPr>
          <p:nvPr/>
        </p:nvGrpSpPr>
        <p:grpSpPr bwMode="auto">
          <a:xfrm>
            <a:off x="946150" y="1760662"/>
            <a:ext cx="7130835" cy="3752726"/>
            <a:chOff x="251520" y="1399968"/>
            <a:chExt cx="7130290" cy="3753657"/>
          </a:xfrm>
        </p:grpSpPr>
        <p:pic>
          <p:nvPicPr>
            <p:cNvPr id="9" name="Picture 2">
              <a:extLst>
                <a:ext uri="{FF2B5EF4-FFF2-40B4-BE49-F238E27FC236}">
                  <a16:creationId xmlns:a16="http://schemas.microsoft.com/office/drawing/2014/main" id="{C0B034FE-6D25-7947-96AB-5E5000328A78}"/>
                </a:ext>
              </a:extLst>
            </p:cNvPr>
            <p:cNvPicPr>
              <a:picLocks noChangeAspect="1" noChangeArrowheads="1"/>
            </p:cNvPicPr>
            <p:nvPr/>
          </p:nvPicPr>
          <p:blipFill>
            <a:blip r:embed="rId3">
              <a:extLst>
                <a:ext uri="{28A0092B-C50C-407E-A947-70E740481C1C}">
                  <a14:useLocalDpi xmlns:a14="http://schemas.microsoft.com/office/drawing/2010/main"/>
                </a:ext>
              </a:extLst>
            </a:blip>
            <a:srcRect r="-163"/>
            <a:stretch>
              <a:fillRect/>
            </a:stretch>
          </p:blipFill>
          <p:spPr bwMode="auto">
            <a:xfrm>
              <a:off x="251520" y="1399968"/>
              <a:ext cx="5760640" cy="375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D955B47-2756-8D4E-93AC-20F705276790}"/>
                </a:ext>
              </a:extLst>
            </p:cNvPr>
            <p:cNvSpPr/>
            <p:nvPr/>
          </p:nvSpPr>
          <p:spPr>
            <a:xfrm>
              <a:off x="5364467" y="1404607"/>
              <a:ext cx="647651" cy="252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5">
              <a:extLst>
                <a:ext uri="{FF2B5EF4-FFF2-40B4-BE49-F238E27FC236}">
                  <a16:creationId xmlns:a16="http://schemas.microsoft.com/office/drawing/2014/main" id="{F7CC6BDD-A416-8C4F-8F61-1A8129DC58F6}"/>
                </a:ext>
              </a:extLst>
            </p:cNvPr>
            <p:cNvSpPr>
              <a:spLocks noChangeArrowheads="1"/>
            </p:cNvSpPr>
            <p:nvPr/>
          </p:nvSpPr>
          <p:spPr bwMode="auto">
            <a:xfrm>
              <a:off x="5301904" y="2879542"/>
              <a:ext cx="1964619" cy="64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dirty="0">
                  <a:solidFill>
                    <a:srgbClr val="007400"/>
                  </a:solidFill>
                </a:rPr>
                <a:t>Clay on Gauze </a:t>
              </a:r>
            </a:p>
            <a:p>
              <a:pPr algn="ctr" eaLnBrk="1" hangingPunct="1">
                <a:spcBef>
                  <a:spcPct val="0"/>
                </a:spcBef>
                <a:buFontTx/>
                <a:buNone/>
              </a:pPr>
              <a:r>
                <a:rPr lang="en-CA" altLang="en-US" sz="1800" b="1" dirty="0">
                  <a:solidFill>
                    <a:srgbClr val="007400"/>
                  </a:solidFill>
                </a:rPr>
                <a:t>(military standard)</a:t>
              </a:r>
              <a:endParaRPr lang="en-US" altLang="en-US" sz="1800" b="1" dirty="0">
                <a:solidFill>
                  <a:srgbClr val="007400"/>
                </a:solidFill>
              </a:endParaRPr>
            </a:p>
          </p:txBody>
        </p:sp>
        <p:sp>
          <p:nvSpPr>
            <p:cNvPr id="13" name="Rectangle 5">
              <a:extLst>
                <a:ext uri="{FF2B5EF4-FFF2-40B4-BE49-F238E27FC236}">
                  <a16:creationId xmlns:a16="http://schemas.microsoft.com/office/drawing/2014/main" id="{14494B8B-4E37-1447-8F14-5AEB1FB5D8C6}"/>
                </a:ext>
              </a:extLst>
            </p:cNvPr>
            <p:cNvSpPr>
              <a:spLocks noChangeArrowheads="1"/>
            </p:cNvSpPr>
            <p:nvPr/>
          </p:nvSpPr>
          <p:spPr bwMode="auto">
            <a:xfrm>
              <a:off x="5327302" y="3602252"/>
              <a:ext cx="2054508" cy="64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dirty="0">
                  <a:solidFill>
                    <a:srgbClr val="FF8000"/>
                  </a:solidFill>
                </a:rPr>
                <a:t>Thrombin on Gauze</a:t>
              </a:r>
            </a:p>
            <a:p>
              <a:pPr algn="ctr" eaLnBrk="1" hangingPunct="1">
                <a:spcBef>
                  <a:spcPct val="0"/>
                </a:spcBef>
                <a:buFontTx/>
                <a:buNone/>
              </a:pPr>
              <a:r>
                <a:rPr lang="en-CA" altLang="en-US" sz="1800" b="1" dirty="0">
                  <a:solidFill>
                    <a:srgbClr val="FF8000"/>
                  </a:solidFill>
                </a:rPr>
                <a:t>(surgical standard)</a:t>
              </a:r>
              <a:endParaRPr lang="en-US" altLang="en-US" sz="1800" b="1" dirty="0">
                <a:solidFill>
                  <a:srgbClr val="FF8000"/>
                </a:solidFill>
              </a:endParaRPr>
            </a:p>
          </p:txBody>
        </p:sp>
      </p:grpSp>
      <p:sp>
        <p:nvSpPr>
          <p:cNvPr id="14" name="Rectangle 5">
            <a:extLst>
              <a:ext uri="{FF2B5EF4-FFF2-40B4-BE49-F238E27FC236}">
                <a16:creationId xmlns:a16="http://schemas.microsoft.com/office/drawing/2014/main" id="{C7F53829-B3D9-4941-915F-3840D050291B}"/>
              </a:ext>
            </a:extLst>
          </p:cNvPr>
          <p:cNvSpPr>
            <a:spLocks noChangeArrowheads="1"/>
          </p:cNvSpPr>
          <p:nvPr/>
        </p:nvSpPr>
        <p:spPr bwMode="auto">
          <a:xfrm>
            <a:off x="5993050" y="1688881"/>
            <a:ext cx="25031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dirty="0">
                <a:solidFill>
                  <a:srgbClr val="0070C0"/>
                </a:solidFill>
              </a:rPr>
              <a:t>Self-Propelled Thrombin</a:t>
            </a:r>
          </a:p>
          <a:p>
            <a:pPr algn="ctr" eaLnBrk="1" hangingPunct="1">
              <a:spcBef>
                <a:spcPct val="0"/>
              </a:spcBef>
              <a:buFontTx/>
              <a:buNone/>
            </a:pPr>
            <a:r>
              <a:rPr lang="en-CA" altLang="en-US" sz="1800" b="1" dirty="0">
                <a:solidFill>
                  <a:srgbClr val="0070C0"/>
                </a:solidFill>
              </a:rPr>
              <a:t>(</a:t>
            </a:r>
            <a:r>
              <a:rPr lang="en-CA" altLang="en-US" sz="1800" b="1" dirty="0" err="1">
                <a:solidFill>
                  <a:srgbClr val="0070C0"/>
                </a:solidFill>
              </a:rPr>
              <a:t>CounterFlow</a:t>
            </a:r>
            <a:r>
              <a:rPr lang="en-CA" altLang="en-US" sz="1800" b="1" dirty="0">
                <a:solidFill>
                  <a:srgbClr val="0070C0"/>
                </a:solidFill>
              </a:rPr>
              <a:t>)</a:t>
            </a:r>
          </a:p>
          <a:p>
            <a:pPr algn="ctr" eaLnBrk="1" hangingPunct="1">
              <a:spcBef>
                <a:spcPct val="0"/>
              </a:spcBef>
              <a:buFontTx/>
              <a:buNone/>
            </a:pPr>
            <a:r>
              <a:rPr lang="en-CA" altLang="en-US" sz="1800" b="1" dirty="0">
                <a:solidFill>
                  <a:srgbClr val="0070C0"/>
                </a:solidFill>
              </a:rPr>
              <a:t>on Gauze</a:t>
            </a:r>
          </a:p>
        </p:txBody>
      </p:sp>
      <p:sp>
        <p:nvSpPr>
          <p:cNvPr id="11" name="Rectangle 5">
            <a:extLst>
              <a:ext uri="{FF2B5EF4-FFF2-40B4-BE49-F238E27FC236}">
                <a16:creationId xmlns:a16="http://schemas.microsoft.com/office/drawing/2014/main" id="{7AB8A40D-058D-F147-A87F-F393AC4FA6F4}"/>
              </a:ext>
            </a:extLst>
          </p:cNvPr>
          <p:cNvSpPr>
            <a:spLocks noChangeArrowheads="1"/>
          </p:cNvSpPr>
          <p:nvPr/>
        </p:nvSpPr>
        <p:spPr bwMode="auto">
          <a:xfrm>
            <a:off x="5104356" y="1556212"/>
            <a:ext cx="646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dirty="0"/>
              <a:t>n = 8</a:t>
            </a:r>
            <a:endParaRPr lang="en-US" altLang="en-US" sz="1800" b="1" dirty="0"/>
          </a:p>
        </p:txBody>
      </p:sp>
    </p:spTree>
    <p:extLst>
      <p:ext uri="{BB962C8B-B14F-4D97-AF65-F5344CB8AC3E}">
        <p14:creationId xmlns:p14="http://schemas.microsoft.com/office/powerpoint/2010/main" val="110887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31840" y="1268760"/>
            <a:ext cx="576064"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
          <p:cNvPicPr>
            <a:picLocks noChangeAspect="1" noChangeArrowheads="1"/>
          </p:cNvPicPr>
          <p:nvPr/>
        </p:nvPicPr>
        <p:blipFill>
          <a:blip r:embed="rId3" cstate="print"/>
          <a:srcRect/>
          <a:stretch>
            <a:fillRect/>
          </a:stretch>
        </p:blipFill>
        <p:spPr bwMode="auto">
          <a:xfrm>
            <a:off x="1155673" y="783476"/>
            <a:ext cx="6820520" cy="2555277"/>
          </a:xfrm>
          <a:prstGeom prst="rect">
            <a:avLst/>
          </a:prstGeom>
          <a:noFill/>
          <a:ln w="9525">
            <a:noFill/>
            <a:miter lim="800000"/>
            <a:headEnd/>
            <a:tailEnd/>
          </a:ln>
          <a:effectLst/>
        </p:spPr>
      </p:pic>
      <p:sp>
        <p:nvSpPr>
          <p:cNvPr id="9" name="TextBox 15"/>
          <p:cNvSpPr txBox="1">
            <a:spLocks noChangeArrowheads="1"/>
          </p:cNvSpPr>
          <p:nvPr/>
        </p:nvSpPr>
        <p:spPr bwMode="auto">
          <a:xfrm>
            <a:off x="731579" y="3470964"/>
            <a:ext cx="74407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b="1" dirty="0">
                <a:solidFill>
                  <a:schemeClr val="bg1"/>
                </a:solidFill>
              </a:rPr>
              <a:t>2 mm</a:t>
            </a:r>
          </a:p>
        </p:txBody>
      </p:sp>
      <p:sp>
        <p:nvSpPr>
          <p:cNvPr id="10" name="TextBox 15"/>
          <p:cNvSpPr txBox="1">
            <a:spLocks noChangeArrowheads="1"/>
          </p:cNvSpPr>
          <p:nvPr/>
        </p:nvSpPr>
        <p:spPr bwMode="auto">
          <a:xfrm>
            <a:off x="731579" y="4305636"/>
            <a:ext cx="74407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b="1" dirty="0">
                <a:solidFill>
                  <a:schemeClr val="bg1"/>
                </a:solidFill>
              </a:rPr>
              <a:t>2 mm</a:t>
            </a:r>
          </a:p>
        </p:txBody>
      </p:sp>
      <p:sp>
        <p:nvSpPr>
          <p:cNvPr id="15" name="Title 1">
            <a:extLst>
              <a:ext uri="{FF2B5EF4-FFF2-40B4-BE49-F238E27FC236}">
                <a16:creationId xmlns:a16="http://schemas.microsoft.com/office/drawing/2014/main" id="{047ABD78-F8E5-784B-BD12-33BE267BF133}"/>
              </a:ext>
            </a:extLst>
          </p:cNvPr>
          <p:cNvSpPr txBox="1">
            <a:spLocks/>
          </p:cNvSpPr>
          <p:nvPr/>
        </p:nvSpPr>
        <p:spPr>
          <a:xfrm>
            <a:off x="0" y="0"/>
            <a:ext cx="9144000" cy="732186"/>
          </a:xfrm>
          <a:prstGeom prst="rect">
            <a:avLst/>
          </a:prstGeom>
          <a:solidFill>
            <a:schemeClr val="tx1">
              <a:lumMod val="65000"/>
              <a:lumOff val="35000"/>
            </a:schemeClr>
          </a:solidFill>
        </p:spPr>
        <p:txBody>
          <a:bodyPr vert="horz" lIns="91440" tIns="45720" rIns="91440" bIns="45720" rtlCol="0" anchor="ctr">
            <a:noAutofit/>
          </a:bodyPr>
          <a:lstStyle/>
          <a:p>
            <a:pPr lvl="0" algn="ctr">
              <a:spcBef>
                <a:spcPct val="0"/>
              </a:spcBef>
            </a:pPr>
            <a:r>
              <a:rPr lang="en-CA" sz="2400" b="1" dirty="0">
                <a:solidFill>
                  <a:schemeClr val="bg1"/>
                </a:solidFill>
                <a:latin typeface="Arial Bold"/>
                <a:ea typeface="+mj-ea"/>
                <a:cs typeface="+mj-cs"/>
              </a:rPr>
              <a:t>CaCO</a:t>
            </a:r>
            <a:r>
              <a:rPr lang="en-CA" sz="2400" b="1" baseline="-25000" dirty="0">
                <a:solidFill>
                  <a:schemeClr val="bg1"/>
                </a:solidFill>
                <a:latin typeface="Arial Bold"/>
                <a:ea typeface="+mj-ea"/>
                <a:cs typeface="+mj-cs"/>
              </a:rPr>
              <a:t>3</a:t>
            </a:r>
            <a:r>
              <a:rPr lang="en-CA" sz="2400" b="1" dirty="0">
                <a:solidFill>
                  <a:schemeClr val="bg1"/>
                </a:solidFill>
                <a:latin typeface="Arial Bold"/>
                <a:ea typeface="+mj-ea"/>
                <a:cs typeface="+mj-cs"/>
              </a:rPr>
              <a:t> particles propel at  high velocities</a:t>
            </a:r>
          </a:p>
        </p:txBody>
      </p:sp>
      <p:sp>
        <p:nvSpPr>
          <p:cNvPr id="17" name="Rectangle 5">
            <a:extLst>
              <a:ext uri="{FF2B5EF4-FFF2-40B4-BE49-F238E27FC236}">
                <a16:creationId xmlns:a16="http://schemas.microsoft.com/office/drawing/2014/main" id="{58847B82-82F4-BB48-9DE8-48439C4DFD08}"/>
              </a:ext>
            </a:extLst>
          </p:cNvPr>
          <p:cNvSpPr>
            <a:spLocks noChangeArrowheads="1"/>
          </p:cNvSpPr>
          <p:nvPr/>
        </p:nvSpPr>
        <p:spPr bwMode="auto">
          <a:xfrm>
            <a:off x="3502927" y="3518714"/>
            <a:ext cx="41133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000" b="1" dirty="0">
                <a:solidFill>
                  <a:srgbClr val="0070C0"/>
                </a:solidFill>
              </a:rPr>
              <a:t>Self-Propelled Thrombin on Gauze</a:t>
            </a:r>
          </a:p>
        </p:txBody>
      </p:sp>
      <p:pic>
        <p:nvPicPr>
          <p:cNvPr id="18" name="Picture 17">
            <a:extLst>
              <a:ext uri="{FF2B5EF4-FFF2-40B4-BE49-F238E27FC236}">
                <a16:creationId xmlns:a16="http://schemas.microsoft.com/office/drawing/2014/main" id="{37FE5EFB-C9C5-894B-A4FB-12BCF4907790}"/>
              </a:ext>
            </a:extLst>
          </p:cNvPr>
          <p:cNvPicPr/>
          <p:nvPr/>
        </p:nvPicPr>
        <p:blipFill rotWithShape="1">
          <a:blip r:embed="rId4">
            <a:extLst>
              <a:ext uri="{28A0092B-C50C-407E-A947-70E740481C1C}">
                <a14:useLocalDpi xmlns:a14="http://schemas.microsoft.com/office/drawing/2010/main" val="0"/>
              </a:ext>
            </a:extLst>
          </a:blip>
          <a:srcRect l="55937" t="63251" b="4625"/>
          <a:stretch/>
        </p:blipFill>
        <p:spPr bwMode="auto">
          <a:xfrm>
            <a:off x="2519181" y="3870670"/>
            <a:ext cx="4105637" cy="2515108"/>
          </a:xfrm>
          <a:prstGeom prst="rect">
            <a:avLst/>
          </a:prstGeom>
          <a:noFill/>
          <a:ln>
            <a:noFill/>
          </a:ln>
        </p:spPr>
      </p:pic>
      <p:sp>
        <p:nvSpPr>
          <p:cNvPr id="19" name="Rectangle 5">
            <a:extLst>
              <a:ext uri="{FF2B5EF4-FFF2-40B4-BE49-F238E27FC236}">
                <a16:creationId xmlns:a16="http://schemas.microsoft.com/office/drawing/2014/main" id="{D975F12E-4CF0-4D45-87BE-384A14E0DFFB}"/>
              </a:ext>
            </a:extLst>
          </p:cNvPr>
          <p:cNvSpPr>
            <a:spLocks noChangeArrowheads="1"/>
          </p:cNvSpPr>
          <p:nvPr/>
        </p:nvSpPr>
        <p:spPr bwMode="auto">
          <a:xfrm>
            <a:off x="2483690" y="6381238"/>
            <a:ext cx="41650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000" b="1" dirty="0">
                <a:solidFill>
                  <a:srgbClr val="0070C0"/>
                </a:solidFill>
              </a:rPr>
              <a:t>Bubbles escaping wound</a:t>
            </a:r>
          </a:p>
        </p:txBody>
      </p:sp>
      <p:sp>
        <p:nvSpPr>
          <p:cNvPr id="20" name="Rectangle 5">
            <a:extLst>
              <a:ext uri="{FF2B5EF4-FFF2-40B4-BE49-F238E27FC236}">
                <a16:creationId xmlns:a16="http://schemas.microsoft.com/office/drawing/2014/main" id="{D91C7D33-7E1B-6949-9C61-1D736D109593}"/>
              </a:ext>
            </a:extLst>
          </p:cNvPr>
          <p:cNvSpPr>
            <a:spLocks noChangeArrowheads="1"/>
          </p:cNvSpPr>
          <p:nvPr/>
        </p:nvSpPr>
        <p:spPr bwMode="auto">
          <a:xfrm>
            <a:off x="5459599" y="5838379"/>
            <a:ext cx="13596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000" b="1" dirty="0">
                <a:solidFill>
                  <a:schemeClr val="bg1"/>
                </a:solidFill>
              </a:rPr>
              <a:t>1 cm</a:t>
            </a:r>
          </a:p>
        </p:txBody>
      </p:sp>
    </p:spTree>
    <p:extLst>
      <p:ext uri="{BB962C8B-B14F-4D97-AF65-F5344CB8AC3E}">
        <p14:creationId xmlns:p14="http://schemas.microsoft.com/office/powerpoint/2010/main" val="2255748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9723F0-02E9-494B-804A-7C679CF9C7FD}"/>
              </a:ext>
            </a:extLst>
          </p:cNvPr>
          <p:cNvSpPr txBox="1">
            <a:spLocks/>
          </p:cNvSpPr>
          <p:nvPr/>
        </p:nvSpPr>
        <p:spPr>
          <a:xfrm>
            <a:off x="0" y="0"/>
            <a:ext cx="9144000" cy="990600"/>
          </a:xfrm>
          <a:prstGeom prst="rect">
            <a:avLst/>
          </a:prstGeom>
          <a:solidFill>
            <a:schemeClr val="tx1">
              <a:lumMod val="65000"/>
              <a:lumOff val="35000"/>
            </a:schemeClr>
          </a:solidFill>
        </p:spPr>
        <p:txBody>
          <a:bodyPr anchor="ctr"/>
          <a:lstStyle/>
          <a:p>
            <a:pPr algn="ctr" eaLnBrk="1" fontAlgn="auto" hangingPunct="1">
              <a:spcAft>
                <a:spcPts val="0"/>
              </a:spcAft>
              <a:defRPr/>
            </a:pPr>
            <a:r>
              <a:rPr lang="en-CA" sz="2800" b="1" dirty="0">
                <a:solidFill>
                  <a:schemeClr val="bg1"/>
                </a:solidFill>
                <a:latin typeface="Arial Bold"/>
                <a:ea typeface="+mj-ea"/>
                <a:cs typeface="+mj-cs"/>
              </a:rPr>
              <a:t>Propelled TXA &amp; Thrombin Keeps Pigs Alive </a:t>
            </a:r>
            <a:r>
              <a:rPr lang="en-CA" sz="900" b="1" dirty="0">
                <a:solidFill>
                  <a:schemeClr val="bg1"/>
                </a:solidFill>
                <a:latin typeface="Arial Bold"/>
                <a:ea typeface="+mj-ea"/>
                <a:cs typeface="+mj-cs"/>
              </a:rPr>
              <a:t>2/3</a:t>
            </a:r>
          </a:p>
        </p:txBody>
      </p:sp>
      <p:sp>
        <p:nvSpPr>
          <p:cNvPr id="5" name="Title 1">
            <a:extLst>
              <a:ext uri="{FF2B5EF4-FFF2-40B4-BE49-F238E27FC236}">
                <a16:creationId xmlns:a16="http://schemas.microsoft.com/office/drawing/2014/main" id="{A8D79C0A-B2F2-4C35-B8DB-679DEC8D13B7}"/>
              </a:ext>
            </a:extLst>
          </p:cNvPr>
          <p:cNvSpPr txBox="1">
            <a:spLocks/>
          </p:cNvSpPr>
          <p:nvPr/>
        </p:nvSpPr>
        <p:spPr>
          <a:xfrm>
            <a:off x="0" y="-12700"/>
            <a:ext cx="9144000" cy="990600"/>
          </a:xfrm>
          <a:prstGeom prst="rect">
            <a:avLst/>
          </a:prstGeom>
          <a:solidFill>
            <a:schemeClr val="tx1">
              <a:lumMod val="65000"/>
              <a:lumOff val="35000"/>
            </a:schemeClr>
          </a:solidFill>
        </p:spPr>
        <p:txBody>
          <a:bodyPr anchor="ct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defRPr/>
            </a:pPr>
            <a:r>
              <a:rPr lang="en-CA" sz="2800" b="1" dirty="0">
                <a:solidFill>
                  <a:schemeClr val="bg1"/>
                </a:solidFill>
                <a:latin typeface="Arial Bold" charset="0"/>
              </a:rPr>
              <a:t>Self-Propelled Thrombin = Pigs Survive</a:t>
            </a:r>
            <a:endParaRPr lang="en-CA" sz="900" b="1" dirty="0">
              <a:solidFill>
                <a:schemeClr val="bg1"/>
              </a:solidFill>
              <a:latin typeface="Arial Bold" charset="0"/>
            </a:endParaRPr>
          </a:p>
        </p:txBody>
      </p:sp>
      <p:sp>
        <p:nvSpPr>
          <p:cNvPr id="14" name="Rectangle 5">
            <a:extLst>
              <a:ext uri="{FF2B5EF4-FFF2-40B4-BE49-F238E27FC236}">
                <a16:creationId xmlns:a16="http://schemas.microsoft.com/office/drawing/2014/main" id="{C7F53829-B3D9-4941-915F-3840D050291B}"/>
              </a:ext>
            </a:extLst>
          </p:cNvPr>
          <p:cNvSpPr>
            <a:spLocks noChangeArrowheads="1"/>
          </p:cNvSpPr>
          <p:nvPr/>
        </p:nvSpPr>
        <p:spPr bwMode="auto">
          <a:xfrm>
            <a:off x="4912804" y="1470543"/>
            <a:ext cx="4092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000" b="1" dirty="0">
                <a:solidFill>
                  <a:srgbClr val="0070C0"/>
                </a:solidFill>
              </a:rPr>
              <a:t>Self-Propelled Thrombin on Gauze</a:t>
            </a:r>
          </a:p>
        </p:txBody>
      </p:sp>
      <p:pic>
        <p:nvPicPr>
          <p:cNvPr id="15" name="Picture 14">
            <a:extLst>
              <a:ext uri="{FF2B5EF4-FFF2-40B4-BE49-F238E27FC236}">
                <a16:creationId xmlns:a16="http://schemas.microsoft.com/office/drawing/2014/main" id="{C23D799F-2157-464F-AC41-CBADB83BFFEC}"/>
              </a:ext>
            </a:extLst>
          </p:cNvPr>
          <p:cNvPicPr/>
          <p:nvPr/>
        </p:nvPicPr>
        <p:blipFill rotWithShape="1">
          <a:blip r:embed="rId3">
            <a:extLst>
              <a:ext uri="{28A0092B-C50C-407E-A947-70E740481C1C}">
                <a14:useLocalDpi xmlns:a14="http://schemas.microsoft.com/office/drawing/2010/main" val="0"/>
              </a:ext>
            </a:extLst>
          </a:blip>
          <a:srcRect l="55937" t="63251" b="4625"/>
          <a:stretch/>
        </p:blipFill>
        <p:spPr bwMode="auto">
          <a:xfrm>
            <a:off x="3134908" y="1840576"/>
            <a:ext cx="5834181" cy="3574011"/>
          </a:xfrm>
          <a:prstGeom prst="rect">
            <a:avLst/>
          </a:prstGeom>
          <a:noFill/>
          <a:ln>
            <a:noFill/>
          </a:ln>
        </p:spPr>
      </p:pic>
      <p:sp>
        <p:nvSpPr>
          <p:cNvPr id="16" name="Rectangle 5">
            <a:extLst>
              <a:ext uri="{FF2B5EF4-FFF2-40B4-BE49-F238E27FC236}">
                <a16:creationId xmlns:a16="http://schemas.microsoft.com/office/drawing/2014/main" id="{7F006E31-F431-8848-95C3-C5E824F03992}"/>
              </a:ext>
            </a:extLst>
          </p:cNvPr>
          <p:cNvSpPr>
            <a:spLocks noChangeArrowheads="1"/>
          </p:cNvSpPr>
          <p:nvPr/>
        </p:nvSpPr>
        <p:spPr bwMode="auto">
          <a:xfrm>
            <a:off x="4335058" y="5460074"/>
            <a:ext cx="2818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000" b="1" dirty="0">
                <a:solidFill>
                  <a:srgbClr val="0070C0"/>
                </a:solidFill>
              </a:rPr>
              <a:t>Bubbles escaping wound</a:t>
            </a:r>
          </a:p>
        </p:txBody>
      </p:sp>
      <p:sp>
        <p:nvSpPr>
          <p:cNvPr id="17" name="Rectangle 5">
            <a:extLst>
              <a:ext uri="{FF2B5EF4-FFF2-40B4-BE49-F238E27FC236}">
                <a16:creationId xmlns:a16="http://schemas.microsoft.com/office/drawing/2014/main" id="{E5F04CF2-BB89-4948-8AEF-B4A2467FA615}"/>
              </a:ext>
            </a:extLst>
          </p:cNvPr>
          <p:cNvSpPr>
            <a:spLocks noChangeArrowheads="1"/>
          </p:cNvSpPr>
          <p:nvPr/>
        </p:nvSpPr>
        <p:spPr bwMode="auto">
          <a:xfrm>
            <a:off x="8005881" y="4728878"/>
            <a:ext cx="688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000" b="1" dirty="0">
                <a:solidFill>
                  <a:schemeClr val="bg1"/>
                </a:solidFill>
              </a:rPr>
              <a:t>1 cm</a:t>
            </a:r>
          </a:p>
        </p:txBody>
      </p:sp>
      <p:sp>
        <p:nvSpPr>
          <p:cNvPr id="9" name="Rectangle 5">
            <a:extLst>
              <a:ext uri="{FF2B5EF4-FFF2-40B4-BE49-F238E27FC236}">
                <a16:creationId xmlns:a16="http://schemas.microsoft.com/office/drawing/2014/main" id="{D585AB83-7378-F14B-B1F4-9AB2CED41BCF}"/>
              </a:ext>
            </a:extLst>
          </p:cNvPr>
          <p:cNvSpPr>
            <a:spLocks noChangeArrowheads="1"/>
          </p:cNvSpPr>
          <p:nvPr/>
        </p:nvSpPr>
        <p:spPr bwMode="auto">
          <a:xfrm>
            <a:off x="-398102" y="2556446"/>
            <a:ext cx="40925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400" b="1" dirty="0">
                <a:solidFill>
                  <a:srgbClr val="00B0F0"/>
                </a:solidFill>
              </a:rPr>
              <a:t>Gauze Delivers:</a:t>
            </a:r>
          </a:p>
          <a:p>
            <a:pPr marL="342900" indent="-342900" algn="ctr">
              <a:spcBef>
                <a:spcPct val="0"/>
              </a:spcBef>
            </a:pPr>
            <a:r>
              <a:rPr lang="en-CA" altLang="en-US" sz="2400" b="1" dirty="0">
                <a:solidFill>
                  <a:srgbClr val="002060"/>
                </a:solidFill>
              </a:rPr>
              <a:t>Systemic TXA</a:t>
            </a:r>
          </a:p>
          <a:p>
            <a:pPr marL="342900" indent="-342900" algn="ctr">
              <a:spcBef>
                <a:spcPct val="0"/>
              </a:spcBef>
            </a:pPr>
            <a:r>
              <a:rPr lang="en-CA" altLang="en-US" sz="2400" b="1" dirty="0">
                <a:solidFill>
                  <a:srgbClr val="002060"/>
                </a:solidFill>
              </a:rPr>
              <a:t>Ca</a:t>
            </a:r>
            <a:r>
              <a:rPr lang="en-CA" altLang="en-US" sz="2400" b="1" baseline="30000" dirty="0">
                <a:solidFill>
                  <a:srgbClr val="002060"/>
                </a:solidFill>
              </a:rPr>
              <a:t>2+</a:t>
            </a:r>
          </a:p>
          <a:p>
            <a:pPr marL="342900" indent="-342900" algn="ctr">
              <a:spcBef>
                <a:spcPct val="0"/>
              </a:spcBef>
            </a:pPr>
            <a:r>
              <a:rPr lang="en-CA" altLang="en-US" sz="2400" b="1" dirty="0">
                <a:solidFill>
                  <a:srgbClr val="002060"/>
                </a:solidFill>
              </a:rPr>
              <a:t>Pressure from CO</a:t>
            </a:r>
            <a:r>
              <a:rPr lang="en-CA" altLang="en-US" sz="2400" b="1" baseline="-25000" dirty="0">
                <a:solidFill>
                  <a:srgbClr val="002060"/>
                </a:solidFill>
              </a:rPr>
              <a:t>2</a:t>
            </a:r>
          </a:p>
          <a:p>
            <a:pPr marL="342900" indent="-342900" algn="ctr">
              <a:spcBef>
                <a:spcPct val="0"/>
              </a:spcBef>
            </a:pPr>
            <a:r>
              <a:rPr lang="en-CA" altLang="en-US" sz="2400" b="1" dirty="0">
                <a:solidFill>
                  <a:srgbClr val="002060"/>
                </a:solidFill>
              </a:rPr>
              <a:t>Thrombin (optional)</a:t>
            </a:r>
            <a:endParaRPr lang="en-CA" altLang="en-US" sz="2400" b="1" baseline="-25000" dirty="0">
              <a:solidFill>
                <a:srgbClr val="002060"/>
              </a:solidFill>
            </a:endParaRPr>
          </a:p>
        </p:txBody>
      </p:sp>
      <p:sp>
        <p:nvSpPr>
          <p:cNvPr id="10" name="Rectangle 5">
            <a:extLst>
              <a:ext uri="{FF2B5EF4-FFF2-40B4-BE49-F238E27FC236}">
                <a16:creationId xmlns:a16="http://schemas.microsoft.com/office/drawing/2014/main" id="{A24D87A9-93D6-FC4C-95D8-E684AD99C193}"/>
              </a:ext>
            </a:extLst>
          </p:cNvPr>
          <p:cNvSpPr>
            <a:spLocks noChangeArrowheads="1"/>
          </p:cNvSpPr>
          <p:nvPr/>
        </p:nvSpPr>
        <p:spPr bwMode="auto">
          <a:xfrm>
            <a:off x="80482" y="6057538"/>
            <a:ext cx="8613408"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US" sz="1600" u="sng" dirty="0">
                <a:latin typeface="Arial" panose="020B0604020202020204" pitchFamily="34" charset="0"/>
                <a:cs typeface="Arial" panose="020B0604020202020204" pitchFamily="34" charset="0"/>
              </a:rPr>
              <a:t>Baylis</a:t>
            </a:r>
            <a:r>
              <a:rPr lang="en-US" sz="1600" dirty="0">
                <a:latin typeface="Arial" panose="020B0604020202020204" pitchFamily="34" charset="0"/>
                <a:cs typeface="Arial" panose="020B0604020202020204" pitchFamily="34" charset="0"/>
              </a:rPr>
              <a:t>, </a:t>
            </a:r>
            <a:r>
              <a:rPr lang="en-US" sz="1600" u="sng" dirty="0" err="1">
                <a:latin typeface="Arial" panose="020B0604020202020204" pitchFamily="34" charset="0"/>
                <a:cs typeface="Arial" panose="020B0604020202020204" pitchFamily="34" charset="0"/>
              </a:rPr>
              <a:t>Cau</a:t>
            </a:r>
            <a:r>
              <a:rPr lang="en-US" sz="1600" dirty="0">
                <a:latin typeface="Arial" panose="020B0604020202020204" pitchFamily="34" charset="0"/>
                <a:cs typeface="Arial" panose="020B0604020202020204" pitchFamily="34" charset="0"/>
              </a:rPr>
              <a:t>, others, White, </a:t>
            </a:r>
            <a:r>
              <a:rPr lang="en-US" sz="1600" u="sng" dirty="0">
                <a:latin typeface="Arial" panose="020B0604020202020204" pitchFamily="34" charset="0"/>
                <a:cs typeface="Arial" panose="020B0604020202020204" pitchFamily="34" charset="0"/>
              </a:rPr>
              <a:t>Kastrup</a:t>
            </a:r>
            <a:r>
              <a:rPr lang="en-US" sz="1600" dirty="0">
                <a:latin typeface="Arial" panose="020B0604020202020204" pitchFamily="34" charset="0"/>
                <a:cs typeface="Arial" panose="020B0604020202020204" pitchFamily="34" charset="0"/>
              </a:rPr>
              <a:t>.</a:t>
            </a:r>
          </a:p>
          <a:p>
            <a:pPr algn="ctr">
              <a:buNone/>
            </a:pPr>
            <a:r>
              <a:rPr lang="en-US" sz="1600" dirty="0">
                <a:latin typeface="Arial" panose="020B0604020202020204" pitchFamily="34" charset="0"/>
                <a:cs typeface="Arial" panose="020B0604020202020204" pitchFamily="34" charset="0"/>
              </a:rPr>
              <a:t> Science </a:t>
            </a:r>
            <a:r>
              <a:rPr lang="en-US" sz="1600" i="1" dirty="0">
                <a:latin typeface="Arial" panose="020B0604020202020204" pitchFamily="34" charset="0"/>
                <a:cs typeface="Arial" panose="020B0604020202020204" pitchFamily="34" charset="0"/>
              </a:rPr>
              <a:t>Advances </a:t>
            </a:r>
            <a:r>
              <a:rPr lang="en-US" sz="1600" b="1" dirty="0">
                <a:latin typeface="Arial" panose="020B0604020202020204" pitchFamily="34" charset="0"/>
                <a:cs typeface="Arial" panose="020B0604020202020204" pitchFamily="34" charset="0"/>
              </a:rPr>
              <a:t>(2015), </a:t>
            </a:r>
            <a:r>
              <a:rPr lang="en-US" sz="1600" i="1" dirty="0">
                <a:latin typeface="Arial" panose="020B0604020202020204" pitchFamily="34" charset="0"/>
                <a:cs typeface="Arial" panose="020B0604020202020204" pitchFamily="34" charset="0"/>
              </a:rPr>
              <a:t>Shock</a:t>
            </a:r>
            <a:r>
              <a:rPr lang="en-US" sz="1600" b="1" i="1" dirty="0">
                <a:latin typeface="Arial" panose="020B0604020202020204" pitchFamily="34" charset="0"/>
                <a:cs typeface="Arial" panose="020B0604020202020204" pitchFamily="34" charset="0"/>
              </a:rPr>
              <a:t> (2016), </a:t>
            </a:r>
            <a:r>
              <a:rPr lang="en-US" sz="1600" i="1" dirty="0">
                <a:latin typeface="Arial" panose="020B0604020202020204" pitchFamily="34" charset="0"/>
                <a:cs typeface="Arial" panose="020B0604020202020204" pitchFamily="34" charset="0"/>
              </a:rPr>
              <a:t>J Thrombosis </a:t>
            </a:r>
            <a:r>
              <a:rPr lang="en-US" sz="1600" i="1" dirty="0" err="1">
                <a:latin typeface="Arial" panose="020B0604020202020204" pitchFamily="34" charset="0"/>
                <a:cs typeface="Arial" panose="020B0604020202020204" pitchFamily="34" charset="0"/>
              </a:rPr>
              <a:t>Haemostasis</a:t>
            </a:r>
            <a:r>
              <a:rPr lang="en-US" sz="1600" i="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(2019)</a:t>
            </a:r>
            <a:endParaRPr lang="en-CA"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80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46198" y="4938329"/>
            <a:ext cx="854178" cy="307777"/>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sp>
        <p:nvSpPr>
          <p:cNvPr id="48" name="Rectangle 3">
            <a:extLst>
              <a:ext uri="{FF2B5EF4-FFF2-40B4-BE49-F238E27FC236}">
                <a16:creationId xmlns:a16="http://schemas.microsoft.com/office/drawing/2014/main" id="{3B129621-579F-8049-88DB-2D50D0174612}"/>
              </a:ext>
            </a:extLst>
          </p:cNvPr>
          <p:cNvSpPr>
            <a:spLocks noChangeArrowheads="1"/>
          </p:cNvSpPr>
          <p:nvPr/>
        </p:nvSpPr>
        <p:spPr bwMode="auto">
          <a:xfrm>
            <a:off x="-7577524" y="3176132"/>
            <a:ext cx="9707418" cy="291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600"/>
              </a:spcBef>
              <a:spcAft>
                <a:spcPts val="300"/>
              </a:spcAft>
              <a:buFontTx/>
              <a:buNone/>
            </a:pPr>
            <a:endParaRPr lang="en-US" altLang="en-US" sz="2000" b="1">
              <a:latin typeface="Arial Bold" charset="0"/>
            </a:endParaRPr>
          </a:p>
        </p:txBody>
      </p:sp>
      <p:sp>
        <p:nvSpPr>
          <p:cNvPr id="49" name="TextBox 48"/>
          <p:cNvSpPr txBox="1"/>
          <p:nvPr/>
        </p:nvSpPr>
        <p:spPr>
          <a:xfrm>
            <a:off x="187239" y="4118690"/>
            <a:ext cx="938078" cy="346151"/>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sp>
        <p:nvSpPr>
          <p:cNvPr id="50" name="TextBox 49"/>
          <p:cNvSpPr txBox="1"/>
          <p:nvPr/>
        </p:nvSpPr>
        <p:spPr>
          <a:xfrm>
            <a:off x="360506" y="4008789"/>
            <a:ext cx="938078" cy="346151"/>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grpSp>
        <p:nvGrpSpPr>
          <p:cNvPr id="51" name="Group 50"/>
          <p:cNvGrpSpPr/>
          <p:nvPr/>
        </p:nvGrpSpPr>
        <p:grpSpPr>
          <a:xfrm>
            <a:off x="76545" y="1552550"/>
            <a:ext cx="8871598" cy="4391050"/>
            <a:chOff x="664379" y="1871414"/>
            <a:chExt cx="8083026" cy="3956731"/>
          </a:xfrm>
        </p:grpSpPr>
        <p:sp>
          <p:nvSpPr>
            <p:cNvPr id="52" name="Rectangle 51">
              <a:extLst>
                <a:ext uri="{FF2B5EF4-FFF2-40B4-BE49-F238E27FC236}">
                  <a16:creationId xmlns:a16="http://schemas.microsoft.com/office/drawing/2014/main" id="{0B0C6A2A-F533-9C49-B92C-BF3D7E59377E}"/>
                </a:ext>
              </a:extLst>
            </p:cNvPr>
            <p:cNvSpPr/>
            <p:nvPr/>
          </p:nvSpPr>
          <p:spPr>
            <a:xfrm>
              <a:off x="4822099" y="2374072"/>
              <a:ext cx="316324" cy="25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3"/>
            <a:stretch>
              <a:fillRect/>
            </a:stretch>
          </p:blipFill>
          <p:spPr>
            <a:xfrm>
              <a:off x="1606200" y="2033686"/>
              <a:ext cx="6836224" cy="3794459"/>
            </a:xfrm>
            <a:prstGeom prst="rect">
              <a:avLst/>
            </a:prstGeom>
          </p:spPr>
        </p:pic>
        <p:cxnSp>
          <p:nvCxnSpPr>
            <p:cNvPr id="54" name="Straight Connector 53"/>
            <p:cNvCxnSpPr/>
            <p:nvPr/>
          </p:nvCxnSpPr>
          <p:spPr>
            <a:xfrm>
              <a:off x="3359749" y="2130873"/>
              <a:ext cx="3012647" cy="0"/>
            </a:xfrm>
            <a:prstGeom prst="line">
              <a:avLst/>
            </a:prstGeom>
            <a:ln w="4762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359749" y="2143415"/>
              <a:ext cx="146235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22099" y="2143415"/>
              <a:ext cx="0" cy="425129"/>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809853" y="2568544"/>
              <a:ext cx="1317612"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139711" y="2552299"/>
              <a:ext cx="0" cy="364397"/>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127465" y="2914722"/>
              <a:ext cx="232685"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606820" y="1871414"/>
              <a:ext cx="2130277" cy="657685"/>
            </a:xfrm>
            <a:prstGeom prst="rect">
              <a:avLst/>
            </a:prstGeom>
            <a:noFill/>
          </p:spPr>
          <p:txBody>
            <a:bodyPr wrap="square" rtlCol="0">
              <a:spAutoFit/>
            </a:bodyPr>
            <a:lstStyle/>
            <a:p>
              <a:pPr algn="ctr"/>
              <a:r>
                <a:rPr lang="en-US" b="1" dirty="0">
                  <a:solidFill>
                    <a:schemeClr val="accent5">
                      <a:lumMod val="75000"/>
                    </a:schemeClr>
                  </a:solidFill>
                </a:rPr>
                <a:t>Self-Propelled Thrombin on Gauze</a:t>
              </a:r>
              <a:endParaRPr lang="en-CA" b="1" dirty="0">
                <a:solidFill>
                  <a:schemeClr val="accent5">
                    <a:lumMod val="75000"/>
                  </a:schemeClr>
                </a:solidFill>
              </a:endParaRPr>
            </a:p>
          </p:txBody>
        </p:sp>
        <p:sp>
          <p:nvSpPr>
            <p:cNvPr id="61" name="TextBox 60"/>
            <p:cNvSpPr txBox="1"/>
            <p:nvPr/>
          </p:nvSpPr>
          <p:spPr>
            <a:xfrm>
              <a:off x="6587933" y="2660646"/>
              <a:ext cx="2159472" cy="646331"/>
            </a:xfrm>
            <a:prstGeom prst="rect">
              <a:avLst/>
            </a:prstGeom>
            <a:noFill/>
          </p:spPr>
          <p:txBody>
            <a:bodyPr wrap="square" rtlCol="0">
              <a:spAutoFit/>
            </a:bodyPr>
            <a:lstStyle/>
            <a:p>
              <a:pPr algn="ctr"/>
              <a:r>
                <a:rPr lang="en-US" b="1" dirty="0">
                  <a:solidFill>
                    <a:srgbClr val="C00000"/>
                  </a:solidFill>
                </a:rPr>
                <a:t>Self-Propelled TXA </a:t>
              </a:r>
            </a:p>
            <a:p>
              <a:pPr algn="ctr"/>
              <a:r>
                <a:rPr lang="en-US" b="1" dirty="0">
                  <a:solidFill>
                    <a:srgbClr val="C00000"/>
                  </a:solidFill>
                </a:rPr>
                <a:t>on Gauze</a:t>
              </a:r>
              <a:endParaRPr lang="en-CA" b="1" dirty="0">
                <a:solidFill>
                  <a:srgbClr val="C00000"/>
                </a:solidFill>
              </a:endParaRPr>
            </a:p>
          </p:txBody>
        </p:sp>
        <p:sp>
          <p:nvSpPr>
            <p:cNvPr id="62" name="TextBox 61"/>
            <p:cNvSpPr txBox="1"/>
            <p:nvPr/>
          </p:nvSpPr>
          <p:spPr>
            <a:xfrm>
              <a:off x="664379" y="4165819"/>
              <a:ext cx="938078" cy="346151"/>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cxnSp>
          <p:nvCxnSpPr>
            <p:cNvPr id="63" name="Straight Connector 62"/>
            <p:cNvCxnSpPr/>
            <p:nvPr/>
          </p:nvCxnSpPr>
          <p:spPr>
            <a:xfrm>
              <a:off x="4577171" y="3186255"/>
              <a:ext cx="1121348"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687948" y="3175430"/>
              <a:ext cx="0" cy="30736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670332" y="3482796"/>
              <a:ext cx="163546"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5830692" y="3493184"/>
              <a:ext cx="0" cy="364397"/>
            </a:xfrm>
            <a:prstGeom prst="line">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830692" y="3872832"/>
              <a:ext cx="197680" cy="0"/>
            </a:xfrm>
            <a:prstGeom prst="line">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6036144" y="3886127"/>
              <a:ext cx="0" cy="404885"/>
            </a:xfrm>
            <a:prstGeom prst="line">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039330" y="4297813"/>
              <a:ext cx="118608" cy="0"/>
            </a:xfrm>
            <a:prstGeom prst="line">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6157938" y="4294495"/>
              <a:ext cx="0" cy="24293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6164667" y="4537426"/>
              <a:ext cx="163546" cy="0"/>
            </a:xfrm>
            <a:prstGeom prst="line">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4587741" y="2781370"/>
              <a:ext cx="0" cy="404885"/>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462526" y="2791284"/>
              <a:ext cx="118608" cy="0"/>
            </a:xfrm>
            <a:prstGeom prst="line">
              <a:avLst/>
            </a:prstGeom>
            <a:ln w="412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4441001" y="2437922"/>
              <a:ext cx="0" cy="336055"/>
            </a:xfrm>
            <a:prstGeom prst="line">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32750" y="2420431"/>
              <a:ext cx="197680" cy="0"/>
            </a:xfrm>
            <a:prstGeom prst="line">
              <a:avLst/>
            </a:prstGeom>
            <a:ln w="476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232750" y="2130041"/>
              <a:ext cx="0" cy="28342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42255" y="2130041"/>
              <a:ext cx="1890495" cy="832"/>
            </a:xfrm>
            <a:prstGeom prst="line">
              <a:avLst/>
            </a:prstGeom>
            <a:ln w="412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232750" y="3943827"/>
              <a:ext cx="2159472" cy="646331"/>
            </a:xfrm>
            <a:prstGeom prst="rect">
              <a:avLst/>
            </a:prstGeom>
            <a:noFill/>
          </p:spPr>
          <p:txBody>
            <a:bodyPr wrap="square" rtlCol="0">
              <a:spAutoFit/>
            </a:bodyPr>
            <a:lstStyle/>
            <a:p>
              <a:pPr algn="ctr"/>
              <a:r>
                <a:rPr lang="en-US" b="1" dirty="0"/>
                <a:t>Plain Gauze</a:t>
              </a:r>
            </a:p>
            <a:p>
              <a:pPr algn="ctr"/>
              <a:r>
                <a:rPr lang="en-US" b="1" dirty="0"/>
                <a:t>(no agent)</a:t>
              </a:r>
              <a:endParaRPr lang="en-CA" b="1" dirty="0"/>
            </a:p>
          </p:txBody>
        </p:sp>
      </p:grpSp>
      <p:grpSp>
        <p:nvGrpSpPr>
          <p:cNvPr id="19" name="Group 18"/>
          <p:cNvGrpSpPr/>
          <p:nvPr/>
        </p:nvGrpSpPr>
        <p:grpSpPr>
          <a:xfrm>
            <a:off x="1330991" y="1839566"/>
            <a:ext cx="2370148" cy="3113212"/>
            <a:chOff x="1330991" y="1839566"/>
            <a:chExt cx="2370148" cy="3113212"/>
          </a:xfrm>
        </p:grpSpPr>
        <p:cxnSp>
          <p:nvCxnSpPr>
            <p:cNvPr id="4" name="Straight Connector 3"/>
            <p:cNvCxnSpPr/>
            <p:nvPr/>
          </p:nvCxnSpPr>
          <p:spPr>
            <a:xfrm>
              <a:off x="2291938" y="1839566"/>
              <a:ext cx="0" cy="557807"/>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2276151" y="2395168"/>
              <a:ext cx="429491" cy="4412"/>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705642" y="2395168"/>
              <a:ext cx="0" cy="775088"/>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2705643" y="3165844"/>
              <a:ext cx="209873" cy="4412"/>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915516" y="3160497"/>
              <a:ext cx="0" cy="596236"/>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2915518" y="3752603"/>
              <a:ext cx="183942"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099460" y="3752603"/>
              <a:ext cx="0" cy="596236"/>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3099460" y="4340298"/>
              <a:ext cx="429491" cy="4412"/>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528951" y="4340778"/>
              <a:ext cx="0" cy="61200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330991" y="3731714"/>
              <a:ext cx="2370148" cy="646331"/>
            </a:xfrm>
            <a:prstGeom prst="rect">
              <a:avLst/>
            </a:prstGeom>
            <a:noFill/>
          </p:spPr>
          <p:txBody>
            <a:bodyPr wrap="square" rtlCol="0">
              <a:spAutoFit/>
            </a:bodyPr>
            <a:lstStyle/>
            <a:p>
              <a:pPr algn="ctr"/>
              <a:r>
                <a:rPr lang="en-US" b="1" dirty="0">
                  <a:solidFill>
                    <a:srgbClr val="7030A0"/>
                  </a:solidFill>
                </a:rPr>
                <a:t>No </a:t>
              </a:r>
            </a:p>
            <a:p>
              <a:pPr algn="ctr"/>
              <a:r>
                <a:rPr lang="en-US" b="1" dirty="0">
                  <a:solidFill>
                    <a:srgbClr val="7030A0"/>
                  </a:solidFill>
                </a:rPr>
                <a:t>treatment</a:t>
              </a:r>
              <a:endParaRPr lang="en-CA" b="1" dirty="0">
                <a:solidFill>
                  <a:srgbClr val="7030A0"/>
                </a:solidFill>
              </a:endParaRPr>
            </a:p>
          </p:txBody>
        </p:sp>
      </p:grpSp>
      <p:sp>
        <p:nvSpPr>
          <p:cNvPr id="20" name="Oval 19"/>
          <p:cNvSpPr/>
          <p:nvPr/>
        </p:nvSpPr>
        <p:spPr>
          <a:xfrm>
            <a:off x="6481504" y="1378372"/>
            <a:ext cx="2536740" cy="98934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Oval 84"/>
          <p:cNvSpPr/>
          <p:nvPr/>
        </p:nvSpPr>
        <p:spPr>
          <a:xfrm>
            <a:off x="6448135" y="2227304"/>
            <a:ext cx="2536740" cy="98934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Title 1">
            <a:extLst>
              <a:ext uri="{FF2B5EF4-FFF2-40B4-BE49-F238E27FC236}">
                <a16:creationId xmlns:a16="http://schemas.microsoft.com/office/drawing/2014/main" id="{AB6EE784-011E-DE49-9530-46C3460A47A4}"/>
              </a:ext>
            </a:extLst>
          </p:cNvPr>
          <p:cNvSpPr txBox="1">
            <a:spLocks/>
          </p:cNvSpPr>
          <p:nvPr/>
        </p:nvSpPr>
        <p:spPr>
          <a:xfrm>
            <a:off x="0" y="0"/>
            <a:ext cx="9144000" cy="990600"/>
          </a:xfrm>
          <a:prstGeom prst="rect">
            <a:avLst/>
          </a:prstGeom>
          <a:solidFill>
            <a:schemeClr val="tx1">
              <a:lumMod val="65000"/>
              <a:lumOff val="35000"/>
            </a:schemeClr>
          </a:solidFill>
        </p:spPr>
        <p:txBody>
          <a:bodyPr anchor="ctr"/>
          <a:lstStyle/>
          <a:p>
            <a:pPr algn="ctr" eaLnBrk="1" fontAlgn="auto" hangingPunct="1">
              <a:spcAft>
                <a:spcPts val="0"/>
              </a:spcAft>
              <a:defRPr/>
            </a:pPr>
            <a:r>
              <a:rPr lang="en-CA" sz="2800" b="1" dirty="0">
                <a:solidFill>
                  <a:schemeClr val="bg1"/>
                </a:solidFill>
                <a:latin typeface="Arial Bold"/>
                <a:ea typeface="+mj-ea"/>
                <a:cs typeface="+mj-cs"/>
              </a:rPr>
              <a:t>Propelled TXA &amp; Thrombin Keeps Pigs Alive </a:t>
            </a:r>
            <a:r>
              <a:rPr lang="en-CA" sz="900" b="1" dirty="0">
                <a:solidFill>
                  <a:schemeClr val="bg1"/>
                </a:solidFill>
                <a:latin typeface="Arial Bold"/>
                <a:ea typeface="+mj-ea"/>
                <a:cs typeface="+mj-cs"/>
              </a:rPr>
              <a:t>2/3</a:t>
            </a:r>
          </a:p>
        </p:txBody>
      </p:sp>
      <p:sp>
        <p:nvSpPr>
          <p:cNvPr id="87" name="Title 1">
            <a:extLst>
              <a:ext uri="{FF2B5EF4-FFF2-40B4-BE49-F238E27FC236}">
                <a16:creationId xmlns:a16="http://schemas.microsoft.com/office/drawing/2014/main" id="{04BE573C-6E7C-E644-B099-87EC9506FC2F}"/>
              </a:ext>
            </a:extLst>
          </p:cNvPr>
          <p:cNvSpPr txBox="1">
            <a:spLocks/>
          </p:cNvSpPr>
          <p:nvPr/>
        </p:nvSpPr>
        <p:spPr>
          <a:xfrm>
            <a:off x="0" y="-12700"/>
            <a:ext cx="9144000" cy="990600"/>
          </a:xfrm>
          <a:prstGeom prst="rect">
            <a:avLst/>
          </a:prstGeom>
          <a:solidFill>
            <a:schemeClr val="tx1">
              <a:lumMod val="65000"/>
              <a:lumOff val="35000"/>
            </a:schemeClr>
          </a:solidFill>
        </p:spPr>
        <p:txBody>
          <a:bodyPr anchor="ct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defRPr/>
            </a:pPr>
            <a:r>
              <a:rPr lang="en-CA" sz="2800" b="1" dirty="0">
                <a:solidFill>
                  <a:schemeClr val="bg1"/>
                </a:solidFill>
                <a:latin typeface="Arial Bold" charset="0"/>
              </a:rPr>
              <a:t>Self-Propelled Thrombin = Pigs Survive</a:t>
            </a:r>
            <a:endParaRPr lang="en-CA" sz="900" b="1" dirty="0">
              <a:solidFill>
                <a:schemeClr val="bg1"/>
              </a:solidFill>
              <a:latin typeface="Arial Bold" charset="0"/>
            </a:endParaRPr>
          </a:p>
        </p:txBody>
      </p:sp>
      <p:sp>
        <p:nvSpPr>
          <p:cNvPr id="88" name="Rectangle 5">
            <a:extLst>
              <a:ext uri="{FF2B5EF4-FFF2-40B4-BE49-F238E27FC236}">
                <a16:creationId xmlns:a16="http://schemas.microsoft.com/office/drawing/2014/main" id="{87F7FA65-F578-7441-ACC9-D3BD4EBDC846}"/>
              </a:ext>
            </a:extLst>
          </p:cNvPr>
          <p:cNvSpPr>
            <a:spLocks noChangeArrowheads="1"/>
          </p:cNvSpPr>
          <p:nvPr/>
        </p:nvSpPr>
        <p:spPr bwMode="auto">
          <a:xfrm>
            <a:off x="80482" y="6057538"/>
            <a:ext cx="8613408"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US" sz="1600" u="sng" dirty="0">
                <a:latin typeface="Arial" panose="020B0604020202020204" pitchFamily="34" charset="0"/>
                <a:cs typeface="Arial" panose="020B0604020202020204" pitchFamily="34" charset="0"/>
              </a:rPr>
              <a:t>Baylis</a:t>
            </a:r>
            <a:r>
              <a:rPr lang="en-US" sz="1600" dirty="0">
                <a:latin typeface="Arial" panose="020B0604020202020204" pitchFamily="34" charset="0"/>
                <a:cs typeface="Arial" panose="020B0604020202020204" pitchFamily="34" charset="0"/>
              </a:rPr>
              <a:t>, </a:t>
            </a:r>
            <a:r>
              <a:rPr lang="en-US" sz="1600" u="sng" dirty="0" err="1">
                <a:latin typeface="Arial" panose="020B0604020202020204" pitchFamily="34" charset="0"/>
                <a:cs typeface="Arial" panose="020B0604020202020204" pitchFamily="34" charset="0"/>
              </a:rPr>
              <a:t>Cau</a:t>
            </a:r>
            <a:r>
              <a:rPr lang="en-US" sz="1600" dirty="0">
                <a:latin typeface="Arial" panose="020B0604020202020204" pitchFamily="34" charset="0"/>
                <a:cs typeface="Arial" panose="020B0604020202020204" pitchFamily="34" charset="0"/>
              </a:rPr>
              <a:t>, others, White, </a:t>
            </a:r>
            <a:r>
              <a:rPr lang="en-US" sz="1600" u="sng" dirty="0">
                <a:latin typeface="Arial" panose="020B0604020202020204" pitchFamily="34" charset="0"/>
                <a:cs typeface="Arial" panose="020B0604020202020204" pitchFamily="34" charset="0"/>
              </a:rPr>
              <a:t>Kastrup</a:t>
            </a:r>
            <a:r>
              <a:rPr lang="en-US" sz="1600" dirty="0">
                <a:latin typeface="Arial" panose="020B0604020202020204" pitchFamily="34" charset="0"/>
                <a:cs typeface="Arial" panose="020B0604020202020204" pitchFamily="34" charset="0"/>
              </a:rPr>
              <a:t>.</a:t>
            </a:r>
          </a:p>
          <a:p>
            <a:pPr algn="ctr">
              <a:buNone/>
            </a:pPr>
            <a:r>
              <a:rPr lang="en-US" sz="1600" dirty="0">
                <a:latin typeface="Arial" panose="020B0604020202020204" pitchFamily="34" charset="0"/>
                <a:cs typeface="Arial" panose="020B0604020202020204" pitchFamily="34" charset="0"/>
              </a:rPr>
              <a:t> Science </a:t>
            </a:r>
            <a:r>
              <a:rPr lang="en-US" sz="1600" i="1" dirty="0">
                <a:latin typeface="Arial" panose="020B0604020202020204" pitchFamily="34" charset="0"/>
                <a:cs typeface="Arial" panose="020B0604020202020204" pitchFamily="34" charset="0"/>
              </a:rPr>
              <a:t>Advances </a:t>
            </a:r>
            <a:r>
              <a:rPr lang="en-US" sz="1600" b="1" dirty="0">
                <a:latin typeface="Arial" panose="020B0604020202020204" pitchFamily="34" charset="0"/>
                <a:cs typeface="Arial" panose="020B0604020202020204" pitchFamily="34" charset="0"/>
              </a:rPr>
              <a:t>(2015), </a:t>
            </a:r>
            <a:r>
              <a:rPr lang="en-US" sz="1600" i="1" dirty="0">
                <a:latin typeface="Arial" panose="020B0604020202020204" pitchFamily="34" charset="0"/>
                <a:cs typeface="Arial" panose="020B0604020202020204" pitchFamily="34" charset="0"/>
              </a:rPr>
              <a:t>Shock</a:t>
            </a:r>
            <a:r>
              <a:rPr lang="en-US" sz="1600" b="1" i="1" dirty="0">
                <a:latin typeface="Arial" panose="020B0604020202020204" pitchFamily="34" charset="0"/>
                <a:cs typeface="Arial" panose="020B0604020202020204" pitchFamily="34" charset="0"/>
              </a:rPr>
              <a:t> (2016), </a:t>
            </a:r>
            <a:r>
              <a:rPr lang="en-US" sz="1600" i="1" dirty="0">
                <a:latin typeface="Arial" panose="020B0604020202020204" pitchFamily="34" charset="0"/>
                <a:cs typeface="Arial" panose="020B0604020202020204" pitchFamily="34" charset="0"/>
              </a:rPr>
              <a:t>J Thrombosis </a:t>
            </a:r>
            <a:r>
              <a:rPr lang="en-US" sz="1600" i="1" dirty="0" err="1">
                <a:latin typeface="Arial" panose="020B0604020202020204" pitchFamily="34" charset="0"/>
                <a:cs typeface="Arial" panose="020B0604020202020204" pitchFamily="34" charset="0"/>
              </a:rPr>
              <a:t>Haemostasis</a:t>
            </a:r>
            <a:r>
              <a:rPr lang="en-US" sz="1600" i="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(2019)</a:t>
            </a:r>
            <a:endParaRPr lang="en-CA"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848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CA825A-FE7D-4D61-A25D-FDBD55DD818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60032" y="2060848"/>
            <a:ext cx="3960441" cy="3528392"/>
          </a:xfrm>
          <a:prstGeom prst="rect">
            <a:avLst/>
          </a:prstGeom>
        </p:spPr>
      </p:pic>
      <p:pic>
        <p:nvPicPr>
          <p:cNvPr id="8" name="Picture 7">
            <a:extLst>
              <a:ext uri="{FF2B5EF4-FFF2-40B4-BE49-F238E27FC236}">
                <a16:creationId xmlns:a16="http://schemas.microsoft.com/office/drawing/2014/main" id="{B4278384-8158-4C6A-9A39-78F6E1C3B4D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2134" y="1628800"/>
            <a:ext cx="4695890" cy="4942693"/>
          </a:xfrm>
          <a:prstGeom prst="rect">
            <a:avLst/>
          </a:prstGeom>
        </p:spPr>
      </p:pic>
      <p:sp>
        <p:nvSpPr>
          <p:cNvPr id="16" name="Rectangle 5">
            <a:extLst>
              <a:ext uri="{FF2B5EF4-FFF2-40B4-BE49-F238E27FC236}">
                <a16:creationId xmlns:a16="http://schemas.microsoft.com/office/drawing/2014/main" id="{B20C134C-2C28-4BF9-A0C1-EA3285FB4D2A}"/>
              </a:ext>
            </a:extLst>
          </p:cNvPr>
          <p:cNvSpPr>
            <a:spLocks noChangeArrowheads="1"/>
          </p:cNvSpPr>
          <p:nvPr/>
        </p:nvSpPr>
        <p:spPr bwMode="auto">
          <a:xfrm>
            <a:off x="4657484" y="6432993"/>
            <a:ext cx="429156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600" dirty="0">
                <a:latin typeface="Arial" pitchFamily="34" charset="0"/>
                <a:cs typeface="Arial" pitchFamily="34" charset="0"/>
              </a:rPr>
              <a:t>Baylis, others, Kastrup, </a:t>
            </a:r>
            <a:r>
              <a:rPr lang="en-US" sz="1600" i="1" dirty="0">
                <a:latin typeface="Arial" pitchFamily="34" charset="0"/>
                <a:cs typeface="Arial" pitchFamily="34" charset="0"/>
              </a:rPr>
              <a:t>Laryngoscope</a:t>
            </a:r>
            <a:r>
              <a:rPr lang="en-US" sz="1600" dirty="0">
                <a:latin typeface="Arial" pitchFamily="34" charset="0"/>
                <a:cs typeface="Arial" pitchFamily="34" charset="0"/>
              </a:rPr>
              <a:t> (2017)</a:t>
            </a:r>
          </a:p>
        </p:txBody>
      </p:sp>
      <p:sp>
        <p:nvSpPr>
          <p:cNvPr id="6" name="Title 1">
            <a:extLst>
              <a:ext uri="{FF2B5EF4-FFF2-40B4-BE49-F238E27FC236}">
                <a16:creationId xmlns:a16="http://schemas.microsoft.com/office/drawing/2014/main" id="{C6702546-EA43-F44A-98F4-A18393F425E7}"/>
              </a:ext>
            </a:extLst>
          </p:cNvPr>
          <p:cNvSpPr txBox="1">
            <a:spLocks/>
          </p:cNvSpPr>
          <p:nvPr/>
        </p:nvSpPr>
        <p:spPr>
          <a:xfrm>
            <a:off x="0" y="0"/>
            <a:ext cx="9144000" cy="1295400"/>
          </a:xfrm>
          <a:prstGeom prst="rect">
            <a:avLst/>
          </a:prstGeom>
          <a:solidFill>
            <a:schemeClr val="tx1">
              <a:lumMod val="65000"/>
              <a:lumOff val="35000"/>
            </a:schemeClr>
          </a:solidFill>
        </p:spPr>
        <p:txBody>
          <a:bodyPr anchor="ctr"/>
          <a:lstStyle/>
          <a:p>
            <a:pPr algn="ctr" fontAlgn="auto">
              <a:spcAft>
                <a:spcPts val="0"/>
              </a:spcAft>
              <a:defRPr/>
            </a:pPr>
            <a:r>
              <a:rPr lang="en-CA" sz="2800" b="1" dirty="0">
                <a:solidFill>
                  <a:schemeClr val="bg1"/>
                </a:solidFill>
                <a:latin typeface="Arial Bold"/>
                <a:ea typeface="+mj-ea"/>
                <a:cs typeface="+mj-cs"/>
              </a:rPr>
              <a:t>Propelled Thrombin Gauze (PTG)</a:t>
            </a:r>
          </a:p>
          <a:p>
            <a:pPr algn="ctr" fontAlgn="auto">
              <a:spcAft>
                <a:spcPts val="0"/>
              </a:spcAft>
              <a:defRPr/>
            </a:pPr>
            <a:r>
              <a:rPr lang="en-CA" sz="2800" b="1" dirty="0">
                <a:solidFill>
                  <a:schemeClr val="bg1"/>
                </a:solidFill>
                <a:latin typeface="Arial Bold"/>
                <a:ea typeface="+mj-ea"/>
                <a:cs typeface="+mj-cs"/>
              </a:rPr>
              <a:t>Reduces Bleeding from Turbinate and Carotid Artery</a:t>
            </a:r>
          </a:p>
        </p:txBody>
      </p:sp>
    </p:spTree>
    <p:extLst>
      <p:ext uri="{BB962C8B-B14F-4D97-AF65-F5344CB8AC3E}">
        <p14:creationId xmlns:p14="http://schemas.microsoft.com/office/powerpoint/2010/main" val="4147566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4" name="Rectangle 3"/>
          <p:cNvSpPr>
            <a:spLocks noChangeArrowheads="1"/>
          </p:cNvSpPr>
          <p:nvPr/>
        </p:nvSpPr>
        <p:spPr bwMode="auto">
          <a:xfrm>
            <a:off x="-57017" y="3455427"/>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sp>
        <p:nvSpPr>
          <p:cNvPr id="7" name="Rectangle 8">
            <a:extLst>
              <a:ext uri="{FF2B5EF4-FFF2-40B4-BE49-F238E27FC236}">
                <a16:creationId xmlns:a16="http://schemas.microsoft.com/office/drawing/2014/main" id="{51B04D36-74F8-8D40-96A6-A94E9081A744}"/>
              </a:ext>
            </a:extLst>
          </p:cNvPr>
          <p:cNvSpPr>
            <a:spLocks noChangeArrowheads="1"/>
          </p:cNvSpPr>
          <p:nvPr/>
        </p:nvSpPr>
        <p:spPr bwMode="auto">
          <a:xfrm>
            <a:off x="187263" y="1175783"/>
            <a:ext cx="8769473" cy="5104026"/>
          </a:xfrm>
          <a:prstGeom prst="rect">
            <a:avLst/>
          </a:prstGeom>
          <a:solidFill>
            <a:schemeClr val="bg1">
              <a:lumMod val="95000"/>
              <a:alpha val="97000"/>
            </a:schemeClr>
          </a:solidFill>
          <a:ln>
            <a:noFill/>
          </a:ln>
          <a:extLst/>
        </p:spPr>
        <p:txBody>
          <a:bodyPr wrap="square">
            <a:spAutoFit/>
          </a:bodyPr>
          <a:lstStyle/>
          <a:p>
            <a:pPr algn="ctr">
              <a:lnSpc>
                <a:spcPts val="2763"/>
              </a:lnSpc>
              <a:spcAft>
                <a:spcPts val="1200"/>
              </a:spcAft>
            </a:pPr>
            <a:endParaRPr lang="en-US" sz="2200" b="1" dirty="0">
              <a:solidFill>
                <a:srgbClr val="009900"/>
              </a:solidFill>
            </a:endParaRPr>
          </a:p>
          <a:p>
            <a:pPr algn="ctr">
              <a:lnSpc>
                <a:spcPts val="2763"/>
              </a:lnSpc>
              <a:spcAft>
                <a:spcPts val="1200"/>
              </a:spcAft>
            </a:pPr>
            <a:r>
              <a:rPr lang="en-US" sz="2200" b="1" dirty="0">
                <a:solidFill>
                  <a:srgbClr val="009900"/>
                </a:solidFill>
              </a:rPr>
              <a:t>•</a:t>
            </a:r>
            <a:r>
              <a:rPr lang="en-US" sz="2200" b="1" dirty="0"/>
              <a:t>  </a:t>
            </a:r>
            <a:r>
              <a:rPr lang="en-US" sz="2200" b="1" u="sng" dirty="0"/>
              <a:t>R</a:t>
            </a:r>
            <a:r>
              <a:rPr lang="en-US" sz="2200" b="1" dirty="0"/>
              <a:t>esuscitative </a:t>
            </a:r>
            <a:r>
              <a:rPr lang="en-US" sz="2200" b="1" u="sng" dirty="0"/>
              <a:t>E</a:t>
            </a:r>
            <a:r>
              <a:rPr lang="en-US" sz="2200" b="1" dirty="0"/>
              <a:t>ndovascular </a:t>
            </a:r>
            <a:r>
              <a:rPr lang="en-US" sz="2200" b="1" u="sng" dirty="0"/>
              <a:t>B</a:t>
            </a:r>
            <a:r>
              <a:rPr lang="en-US" sz="2200" b="1" dirty="0"/>
              <a:t>alloon </a:t>
            </a:r>
            <a:r>
              <a:rPr lang="en-US" sz="2200" b="1" u="sng" dirty="0"/>
              <a:t>o</a:t>
            </a:r>
            <a:r>
              <a:rPr lang="en-US" sz="2200" b="1" dirty="0"/>
              <a:t>f </a:t>
            </a:r>
            <a:r>
              <a:rPr lang="en-US" sz="2200" b="1" u="sng" dirty="0"/>
              <a:t>A</a:t>
            </a:r>
            <a:r>
              <a:rPr lang="en-US" sz="2200" b="1" dirty="0"/>
              <a:t>orta (REBOA)</a:t>
            </a:r>
          </a:p>
          <a:p>
            <a:pPr algn="ctr">
              <a:lnSpc>
                <a:spcPts val="2763"/>
              </a:lnSpc>
              <a:spcAft>
                <a:spcPts val="1200"/>
              </a:spcAft>
            </a:pPr>
            <a:r>
              <a:rPr lang="en-US" sz="2200" b="1" dirty="0">
                <a:solidFill>
                  <a:srgbClr val="009900"/>
                </a:solidFill>
              </a:rPr>
              <a:t>•</a:t>
            </a:r>
            <a:r>
              <a:rPr lang="en-US" sz="2200" b="1" dirty="0"/>
              <a:t>  </a:t>
            </a:r>
            <a:r>
              <a:rPr lang="en-US" sz="2200" b="1" u="sng" dirty="0"/>
              <a:t>A</a:t>
            </a:r>
            <a:r>
              <a:rPr lang="en-US" sz="2200" b="1" dirty="0"/>
              <a:t>bdominal and </a:t>
            </a:r>
            <a:r>
              <a:rPr lang="en-US" sz="2200" b="1" u="sng" dirty="0"/>
              <a:t>A</a:t>
            </a:r>
            <a:r>
              <a:rPr lang="en-US" sz="2200" b="1" dirty="0"/>
              <a:t>ortic </a:t>
            </a:r>
            <a:r>
              <a:rPr lang="en-US" sz="2200" b="1" u="sng" dirty="0"/>
              <a:t>J</a:t>
            </a:r>
            <a:r>
              <a:rPr lang="en-US" sz="2200" b="1" dirty="0"/>
              <a:t>unctional </a:t>
            </a:r>
            <a:r>
              <a:rPr lang="en-US" sz="2200" b="1" u="sng" dirty="0"/>
              <a:t>T</a:t>
            </a:r>
            <a:r>
              <a:rPr lang="en-US" sz="2200" b="1" dirty="0"/>
              <a:t>ourniquet (AAJT)</a:t>
            </a:r>
          </a:p>
          <a:p>
            <a:pPr algn="ctr">
              <a:lnSpc>
                <a:spcPts val="2763"/>
              </a:lnSpc>
              <a:spcAft>
                <a:spcPts val="1200"/>
              </a:spcAft>
            </a:pPr>
            <a:r>
              <a:rPr lang="en-US" sz="2200" b="1" dirty="0">
                <a:solidFill>
                  <a:srgbClr val="009900"/>
                </a:solidFill>
              </a:rPr>
              <a:t> • </a:t>
            </a:r>
            <a:r>
              <a:rPr lang="en-US" sz="2200" b="1" dirty="0"/>
              <a:t> Abdominal “Foams” (</a:t>
            </a:r>
            <a:r>
              <a:rPr lang="en-US" sz="2200" b="1" dirty="0" err="1"/>
              <a:t>ResQFoam</a:t>
            </a:r>
            <a:r>
              <a:rPr lang="en-US" sz="2200" b="1" dirty="0"/>
              <a:t>, F.O.A.M., </a:t>
            </a:r>
            <a:r>
              <a:rPr lang="en-US" sz="2200" b="1" dirty="0" err="1"/>
              <a:t>ClotFoam</a:t>
            </a:r>
            <a:r>
              <a:rPr lang="en-US" sz="2200" b="1" dirty="0"/>
              <a:t>)</a:t>
            </a:r>
          </a:p>
          <a:p>
            <a:pPr algn="ctr">
              <a:lnSpc>
                <a:spcPts val="2763"/>
              </a:lnSpc>
              <a:spcAft>
                <a:spcPts val="1200"/>
              </a:spcAft>
            </a:pPr>
            <a:endParaRPr lang="en-US" sz="2200" b="1" dirty="0">
              <a:solidFill>
                <a:srgbClr val="000000"/>
              </a:solidFill>
            </a:endParaRPr>
          </a:p>
          <a:p>
            <a:pPr algn="ctr">
              <a:lnSpc>
                <a:spcPts val="2763"/>
              </a:lnSpc>
              <a:spcAft>
                <a:spcPts val="1200"/>
              </a:spcAft>
            </a:pPr>
            <a:endParaRPr lang="en-US" sz="2200" b="1" dirty="0"/>
          </a:p>
          <a:p>
            <a:pPr algn="ctr">
              <a:lnSpc>
                <a:spcPts val="2763"/>
              </a:lnSpc>
              <a:spcAft>
                <a:spcPts val="600"/>
              </a:spcAft>
            </a:pPr>
            <a:endParaRPr lang="en-US" sz="2200" b="1" dirty="0"/>
          </a:p>
          <a:p>
            <a:pPr algn="ctr">
              <a:lnSpc>
                <a:spcPts val="2763"/>
              </a:lnSpc>
              <a:spcAft>
                <a:spcPts val="600"/>
              </a:spcAft>
            </a:pPr>
            <a:r>
              <a:rPr lang="en-US" sz="2200" b="1" dirty="0">
                <a:solidFill>
                  <a:schemeClr val="bg1">
                    <a:lumMod val="85000"/>
                  </a:schemeClr>
                </a:solidFill>
              </a:rPr>
              <a:t>.</a:t>
            </a:r>
          </a:p>
          <a:p>
            <a:pPr algn="ctr">
              <a:lnSpc>
                <a:spcPts val="2763"/>
              </a:lnSpc>
            </a:pPr>
            <a:endParaRPr lang="en-US" sz="2200" b="1" dirty="0"/>
          </a:p>
          <a:p>
            <a:pPr algn="ctr">
              <a:lnSpc>
                <a:spcPts val="2763"/>
              </a:lnSpc>
            </a:pPr>
            <a:endParaRPr lang="en-US" sz="2200" b="1" dirty="0"/>
          </a:p>
          <a:p>
            <a:pPr algn="ctr">
              <a:lnSpc>
                <a:spcPts val="2763"/>
              </a:lnSpc>
            </a:pPr>
            <a:endParaRPr lang="en-US" sz="2200" b="1" dirty="0"/>
          </a:p>
        </p:txBody>
      </p:sp>
      <p:cxnSp>
        <p:nvCxnSpPr>
          <p:cNvPr id="8"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419100" y="1907878"/>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cxnSp>
        <p:nvCxnSpPr>
          <p:cNvPr id="10"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562166" y="2396541"/>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cxnSp>
        <p:nvCxnSpPr>
          <p:cNvPr id="13"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508518" y="2905078"/>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pic>
        <p:nvPicPr>
          <p:cNvPr id="15"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429192"/>
            <a:ext cx="2335504" cy="23355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861663" y="3759328"/>
            <a:ext cx="2853791" cy="1661284"/>
          </a:xfrm>
          <a:prstGeom prst="rect">
            <a:avLst/>
          </a:prstGeom>
        </p:spPr>
      </p:pic>
      <p:sp>
        <p:nvSpPr>
          <p:cNvPr id="3" name="Rectangle 2"/>
          <p:cNvSpPr/>
          <p:nvPr/>
        </p:nvSpPr>
        <p:spPr>
          <a:xfrm>
            <a:off x="1267471" y="2630422"/>
            <a:ext cx="6752585" cy="534511"/>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p:cNvPicPr>
            <a:picLocks noChangeAspect="1"/>
          </p:cNvPicPr>
          <p:nvPr/>
        </p:nvPicPr>
        <p:blipFill>
          <a:blip r:embed="rId5"/>
          <a:stretch>
            <a:fillRect/>
          </a:stretch>
        </p:blipFill>
        <p:spPr>
          <a:xfrm>
            <a:off x="2834582" y="3720689"/>
            <a:ext cx="2947103" cy="1699923"/>
          </a:xfrm>
          <a:prstGeom prst="rect">
            <a:avLst/>
          </a:prstGeom>
        </p:spPr>
      </p:pic>
      <p:sp>
        <p:nvSpPr>
          <p:cNvPr id="4" name="Rectangle 3"/>
          <p:cNvSpPr/>
          <p:nvPr/>
        </p:nvSpPr>
        <p:spPr>
          <a:xfrm>
            <a:off x="6005460" y="3863510"/>
            <a:ext cx="192140" cy="2614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2">
            <a:extLst>
              <a:ext uri="{FF2B5EF4-FFF2-40B4-BE49-F238E27FC236}">
                <a16:creationId xmlns:a16="http://schemas.microsoft.com/office/drawing/2014/main" id="{B146F241-1511-B445-B08B-E079FEB17506}"/>
              </a:ext>
            </a:extLst>
          </p:cNvPr>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19" name="Rectangle 5">
            <a:extLst>
              <a:ext uri="{FF2B5EF4-FFF2-40B4-BE49-F238E27FC236}">
                <a16:creationId xmlns:a16="http://schemas.microsoft.com/office/drawing/2014/main" id="{05067083-AD2D-BF41-B9B6-0A43C303EA70}"/>
              </a:ext>
            </a:extLst>
          </p:cNvPr>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a:p>
        </p:txBody>
      </p:sp>
      <p:sp>
        <p:nvSpPr>
          <p:cNvPr id="20" name="Rectangle 2">
            <a:extLst>
              <a:ext uri="{FF2B5EF4-FFF2-40B4-BE49-F238E27FC236}">
                <a16:creationId xmlns:a16="http://schemas.microsoft.com/office/drawing/2014/main" id="{873A2CFF-C132-9448-B424-6F47062D46FD}"/>
              </a:ext>
            </a:extLst>
          </p:cNvPr>
          <p:cNvSpPr>
            <a:spLocks noChangeArrowheads="1"/>
          </p:cNvSpPr>
          <p:nvPr/>
        </p:nvSpPr>
        <p:spPr bwMode="auto">
          <a:xfrm>
            <a:off x="128707" y="128762"/>
            <a:ext cx="87819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sz="2400" b="1" dirty="0">
                <a:solidFill>
                  <a:srgbClr val="00B0F0"/>
                </a:solidFill>
              </a:rPr>
              <a:t>An overview of Current Mechanical Approaches: </a:t>
            </a:r>
          </a:p>
          <a:p>
            <a:pPr algn="ctr" eaLnBrk="1" hangingPunct="1"/>
            <a:r>
              <a:rPr lang="en-US" sz="2400" b="1" dirty="0">
                <a:solidFill>
                  <a:schemeClr val="bg1"/>
                </a:solidFill>
              </a:rPr>
              <a:t>Non-surgical interventions stabilize patient until surgery is possible</a:t>
            </a:r>
          </a:p>
        </p:txBody>
      </p:sp>
      <p:sp>
        <p:nvSpPr>
          <p:cNvPr id="21" name="TextBox 20">
            <a:extLst>
              <a:ext uri="{FF2B5EF4-FFF2-40B4-BE49-F238E27FC236}">
                <a16:creationId xmlns:a16="http://schemas.microsoft.com/office/drawing/2014/main" id="{22891894-F47E-5447-B321-C5E7C7186DC8}"/>
              </a:ext>
            </a:extLst>
          </p:cNvPr>
          <p:cNvSpPr txBox="1"/>
          <p:nvPr/>
        </p:nvSpPr>
        <p:spPr>
          <a:xfrm>
            <a:off x="1295115" y="6550223"/>
            <a:ext cx="7226709" cy="307777"/>
          </a:xfrm>
          <a:prstGeom prst="rect">
            <a:avLst/>
          </a:prstGeom>
          <a:noFill/>
        </p:spPr>
        <p:txBody>
          <a:bodyPr wrap="square" rtlCol="0">
            <a:spAutoFit/>
          </a:bodyPr>
          <a:lstStyle/>
          <a:p>
            <a:r>
              <a:rPr lang="en-US" sz="1400" dirty="0" err="1"/>
              <a:t>Rappold</a:t>
            </a:r>
            <a:r>
              <a:rPr lang="en-US" sz="1400" dirty="0"/>
              <a:t> JF and </a:t>
            </a:r>
            <a:r>
              <a:rPr lang="en-US" sz="1400" dirty="0" err="1"/>
              <a:t>Bochicchio</a:t>
            </a:r>
            <a:r>
              <a:rPr lang="en-US" sz="1400" dirty="0"/>
              <a:t> GV. </a:t>
            </a:r>
            <a:r>
              <a:rPr lang="en-US" sz="1400" i="1" dirty="0"/>
              <a:t>Transfusion</a:t>
            </a:r>
            <a:r>
              <a:rPr lang="en-US" sz="1400" b="1" dirty="0"/>
              <a:t> (2016), </a:t>
            </a:r>
            <a:r>
              <a:rPr lang="en-US" sz="1400" dirty="0"/>
              <a:t>Morrison, JJ. </a:t>
            </a:r>
            <a:r>
              <a:rPr lang="en-US" sz="1400" b="1" i="1" dirty="0"/>
              <a:t>Critical Care Clinics </a:t>
            </a:r>
            <a:r>
              <a:rPr lang="en-US" sz="1400" b="1" dirty="0"/>
              <a:t>(2017)</a:t>
            </a:r>
            <a:endParaRPr lang="en-CA" sz="1400" b="1" dirty="0"/>
          </a:p>
        </p:txBody>
      </p:sp>
    </p:spTree>
    <p:extLst>
      <p:ext uri="{BB962C8B-B14F-4D97-AF65-F5344CB8AC3E}">
        <p14:creationId xmlns:p14="http://schemas.microsoft.com/office/powerpoint/2010/main" val="378230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9144000" cy="1295400"/>
          </a:xfrm>
          <a:prstGeom prst="rect">
            <a:avLst/>
          </a:prstGeom>
          <a:solidFill>
            <a:schemeClr val="tx1">
              <a:lumMod val="65000"/>
              <a:lumOff val="35000"/>
            </a:schemeClr>
          </a:solidFill>
        </p:spPr>
        <p:txBody>
          <a:bodyPr anchor="ctr"/>
          <a:lstStyle/>
          <a:p>
            <a:pPr algn="ctr" fontAlgn="auto">
              <a:spcAft>
                <a:spcPts val="0"/>
              </a:spcAft>
              <a:defRPr/>
            </a:pPr>
            <a:r>
              <a:rPr lang="en-CA" sz="2800" b="1" dirty="0">
                <a:solidFill>
                  <a:schemeClr val="bg1"/>
                </a:solidFill>
                <a:latin typeface="Arial Bold"/>
                <a:ea typeface="+mj-ea"/>
                <a:cs typeface="+mj-cs"/>
              </a:rPr>
              <a:t>Propelled Thrombin Gauze (PTG)</a:t>
            </a:r>
          </a:p>
          <a:p>
            <a:pPr algn="ctr" fontAlgn="auto">
              <a:spcAft>
                <a:spcPts val="0"/>
              </a:spcAft>
              <a:defRPr/>
            </a:pPr>
            <a:r>
              <a:rPr lang="en-CA" sz="2800" b="1" dirty="0">
                <a:solidFill>
                  <a:schemeClr val="bg1"/>
                </a:solidFill>
                <a:latin typeface="Arial Bold"/>
                <a:ea typeface="+mj-ea"/>
                <a:cs typeface="+mj-cs"/>
              </a:rPr>
              <a:t>Reduces Bleeding from Turbinate and Carotid Artery</a:t>
            </a:r>
          </a:p>
        </p:txBody>
      </p:sp>
      <p:pic>
        <p:nvPicPr>
          <p:cNvPr id="8" name="Picture 7">
            <a:extLst>
              <a:ext uri="{FF2B5EF4-FFF2-40B4-BE49-F238E27FC236}">
                <a16:creationId xmlns:a16="http://schemas.microsoft.com/office/drawing/2014/main" id="{B4278384-8158-4C6A-9A39-78F6E1C3B4D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2134" y="1628800"/>
            <a:ext cx="4695890" cy="4942693"/>
          </a:xfrm>
          <a:prstGeom prst="rect">
            <a:avLst/>
          </a:prstGeom>
        </p:spPr>
      </p:pic>
      <p:pic>
        <p:nvPicPr>
          <p:cNvPr id="6" name="Picture 5">
            <a:extLst>
              <a:ext uri="{FF2B5EF4-FFF2-40B4-BE49-F238E27FC236}">
                <a16:creationId xmlns:a16="http://schemas.microsoft.com/office/drawing/2014/main" id="{5A8A69EA-8AB3-EF43-B94A-F792BF15E71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354648" y="2198762"/>
            <a:ext cx="2736304" cy="99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E44508C6-4193-4A41-ACB7-586DA4D222F1}"/>
              </a:ext>
            </a:extLst>
          </p:cNvPr>
          <p:cNvSpPr>
            <a:spLocks noChangeArrowheads="1"/>
          </p:cNvSpPr>
          <p:nvPr/>
        </p:nvSpPr>
        <p:spPr bwMode="auto">
          <a:xfrm>
            <a:off x="4752503" y="1556792"/>
            <a:ext cx="40703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1" dirty="0">
                <a:latin typeface="Arial" pitchFamily="34" charset="0"/>
                <a:cs typeface="Arial" pitchFamily="34" charset="0"/>
              </a:rPr>
              <a:t>Proportion of </a:t>
            </a:r>
            <a:r>
              <a:rPr lang="en-US" b="1" u="sng" dirty="0">
                <a:latin typeface="Arial" pitchFamily="34" charset="0"/>
                <a:cs typeface="Arial" pitchFamily="34" charset="0"/>
              </a:rPr>
              <a:t>carotid</a:t>
            </a:r>
            <a:r>
              <a:rPr lang="en-US" b="1" dirty="0">
                <a:latin typeface="Arial" pitchFamily="34" charset="0"/>
                <a:cs typeface="Arial" pitchFamily="34" charset="0"/>
              </a:rPr>
              <a:t> artery injuries</a:t>
            </a:r>
          </a:p>
          <a:p>
            <a:pPr algn="ctr"/>
            <a:r>
              <a:rPr lang="en-US" b="1" dirty="0">
                <a:latin typeface="Arial" pitchFamily="34" charset="0"/>
                <a:cs typeface="Arial" pitchFamily="34" charset="0"/>
              </a:rPr>
              <a:t>that achieved hemostasis </a:t>
            </a:r>
          </a:p>
        </p:txBody>
      </p:sp>
      <p:pic>
        <p:nvPicPr>
          <p:cNvPr id="9" name="Picture 8">
            <a:extLst>
              <a:ext uri="{FF2B5EF4-FFF2-40B4-BE49-F238E27FC236}">
                <a16:creationId xmlns:a16="http://schemas.microsoft.com/office/drawing/2014/main" id="{CAAC0AF2-C1E9-D64D-810D-AC823FBB97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92080" y="3284984"/>
            <a:ext cx="3059088" cy="31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a:extLst>
              <a:ext uri="{FF2B5EF4-FFF2-40B4-BE49-F238E27FC236}">
                <a16:creationId xmlns:a16="http://schemas.microsoft.com/office/drawing/2014/main" id="{7702C3B1-81D3-C34D-8EBA-580099F867A1}"/>
              </a:ext>
            </a:extLst>
          </p:cNvPr>
          <p:cNvSpPr>
            <a:spLocks noChangeArrowheads="1"/>
          </p:cNvSpPr>
          <p:nvPr/>
        </p:nvSpPr>
        <p:spPr bwMode="auto">
          <a:xfrm>
            <a:off x="4728477" y="6495520"/>
            <a:ext cx="429156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600" dirty="0">
                <a:latin typeface="Arial" pitchFamily="34" charset="0"/>
                <a:cs typeface="Arial" pitchFamily="34" charset="0"/>
              </a:rPr>
              <a:t>Baylis, others, Kastrup, </a:t>
            </a:r>
            <a:r>
              <a:rPr lang="en-US" sz="1600" i="1" dirty="0">
                <a:latin typeface="Arial" pitchFamily="34" charset="0"/>
                <a:cs typeface="Arial" pitchFamily="34" charset="0"/>
              </a:rPr>
              <a:t>Laryngoscope</a:t>
            </a:r>
            <a:r>
              <a:rPr lang="en-US" sz="1600" dirty="0">
                <a:latin typeface="Arial" pitchFamily="34" charset="0"/>
                <a:cs typeface="Arial" pitchFamily="34" charset="0"/>
              </a:rPr>
              <a:t> (2017)</a:t>
            </a:r>
          </a:p>
        </p:txBody>
      </p:sp>
    </p:spTree>
    <p:extLst>
      <p:ext uri="{BB962C8B-B14F-4D97-AF65-F5344CB8AC3E}">
        <p14:creationId xmlns:p14="http://schemas.microsoft.com/office/powerpoint/2010/main" val="337203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B7FDD13D-376A-1444-BFC7-47CB7E56A7A8}"/>
              </a:ext>
            </a:extLst>
          </p:cNvPr>
          <p:cNvSpPr>
            <a:spLocks noChangeArrowheads="1"/>
          </p:cNvSpPr>
          <p:nvPr/>
        </p:nvSpPr>
        <p:spPr bwMode="auto">
          <a:xfrm>
            <a:off x="1457325" y="968375"/>
            <a:ext cx="6343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39938" name="Rectangle 3">
            <a:extLst>
              <a:ext uri="{FF2B5EF4-FFF2-40B4-BE49-F238E27FC236}">
                <a16:creationId xmlns:a16="http://schemas.microsoft.com/office/drawing/2014/main" id="{2432BF99-3605-7E45-B8A3-FE8B49EC8EFB}"/>
              </a:ext>
            </a:extLst>
          </p:cNvPr>
          <p:cNvSpPr>
            <a:spLocks noChangeArrowheads="1"/>
          </p:cNvSpPr>
          <p:nvPr/>
        </p:nvSpPr>
        <p:spPr bwMode="auto">
          <a:xfrm>
            <a:off x="3559175" y="5265738"/>
            <a:ext cx="1885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1500" b="1"/>
          </a:p>
        </p:txBody>
      </p:sp>
      <p:sp>
        <p:nvSpPr>
          <p:cNvPr id="39939" name="Rectangle 5">
            <a:extLst>
              <a:ext uri="{FF2B5EF4-FFF2-40B4-BE49-F238E27FC236}">
                <a16:creationId xmlns:a16="http://schemas.microsoft.com/office/drawing/2014/main" id="{828C2E2A-9109-4B46-99B2-0BF0BBFBC9C7}"/>
              </a:ext>
            </a:extLst>
          </p:cNvPr>
          <p:cNvSpPr>
            <a:spLocks noChangeArrowheads="1"/>
          </p:cNvSpPr>
          <p:nvPr/>
        </p:nvSpPr>
        <p:spPr bwMode="auto">
          <a:xfrm>
            <a:off x="-6350" y="-9525"/>
            <a:ext cx="9180513" cy="1293813"/>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b="1">
                <a:solidFill>
                  <a:schemeClr val="bg1"/>
                </a:solidFill>
                <a:latin typeface="Arial Bold" charset="0"/>
              </a:rPr>
              <a:t>Loading CounterFlow onto Substrates is </a:t>
            </a:r>
          </a:p>
          <a:p>
            <a:pPr algn="ctr">
              <a:spcBef>
                <a:spcPct val="0"/>
              </a:spcBef>
              <a:buFontTx/>
              <a:buNone/>
            </a:pPr>
            <a:r>
              <a:rPr lang="en-US" altLang="en-US" sz="2800" b="1">
                <a:solidFill>
                  <a:schemeClr val="bg1"/>
                </a:solidFill>
                <a:latin typeface="Arial Bold" charset="0"/>
              </a:rPr>
              <a:t>Scalable and Automatable</a:t>
            </a:r>
            <a:endParaRPr lang="en-US" altLang="en-US" sz="2800" b="1">
              <a:solidFill>
                <a:srgbClr val="92D050"/>
              </a:solidFill>
              <a:latin typeface="Arial Bold" charset="0"/>
            </a:endParaRPr>
          </a:p>
        </p:txBody>
      </p:sp>
      <p:sp>
        <p:nvSpPr>
          <p:cNvPr id="39940" name="Rectangle 3">
            <a:extLst>
              <a:ext uri="{FF2B5EF4-FFF2-40B4-BE49-F238E27FC236}">
                <a16:creationId xmlns:a16="http://schemas.microsoft.com/office/drawing/2014/main" id="{3058B581-45C1-224F-B7D7-FE92B7F10244}"/>
              </a:ext>
            </a:extLst>
          </p:cNvPr>
          <p:cNvSpPr>
            <a:spLocks noChangeArrowheads="1"/>
          </p:cNvSpPr>
          <p:nvPr/>
        </p:nvSpPr>
        <p:spPr bwMode="auto">
          <a:xfrm>
            <a:off x="3116263" y="3590925"/>
            <a:ext cx="2914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1500" b="1"/>
          </a:p>
        </p:txBody>
      </p:sp>
      <p:sp>
        <p:nvSpPr>
          <p:cNvPr id="39941" name="TextBox 16">
            <a:extLst>
              <a:ext uri="{FF2B5EF4-FFF2-40B4-BE49-F238E27FC236}">
                <a16:creationId xmlns:a16="http://schemas.microsoft.com/office/drawing/2014/main" id="{69791D2C-AD6F-F44D-BB30-8EC921CBBD6C}"/>
              </a:ext>
            </a:extLst>
          </p:cNvPr>
          <p:cNvSpPr txBox="1">
            <a:spLocks noChangeArrowheads="1"/>
          </p:cNvSpPr>
          <p:nvPr/>
        </p:nvSpPr>
        <p:spPr bwMode="auto">
          <a:xfrm>
            <a:off x="355600" y="1524000"/>
            <a:ext cx="421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CA" altLang="en-US" sz="1400" b="1">
                <a:latin typeface="Arial Bold" charset="0"/>
              </a:rPr>
              <a:t>Spray nozzle depositing CounterFlow solution/suspension</a:t>
            </a:r>
          </a:p>
        </p:txBody>
      </p:sp>
      <p:sp>
        <p:nvSpPr>
          <p:cNvPr id="60428" name="TextBox 17">
            <a:extLst>
              <a:ext uri="{FF2B5EF4-FFF2-40B4-BE49-F238E27FC236}">
                <a16:creationId xmlns:a16="http://schemas.microsoft.com/office/drawing/2014/main" id="{2BA82004-453B-7442-8466-5397AE55B6FA}"/>
              </a:ext>
            </a:extLst>
          </p:cNvPr>
          <p:cNvSpPr txBox="1">
            <a:spLocks noChangeArrowheads="1"/>
          </p:cNvSpPr>
          <p:nvPr/>
        </p:nvSpPr>
        <p:spPr bwMode="auto">
          <a:xfrm>
            <a:off x="6229350" y="6389687"/>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CA" altLang="en-US" sz="1400" b="1" dirty="0">
                <a:latin typeface="Arial Bold" charset="0"/>
              </a:rPr>
              <a:t>CaCO</a:t>
            </a:r>
            <a:r>
              <a:rPr lang="en-CA" altLang="en-US" sz="1400" b="1" baseline="-25000" dirty="0">
                <a:latin typeface="Arial Bold" charset="0"/>
              </a:rPr>
              <a:t>3</a:t>
            </a:r>
            <a:r>
              <a:rPr lang="en-CA" altLang="en-US" sz="1400" b="1" dirty="0">
                <a:latin typeface="Arial Bold" charset="0"/>
              </a:rPr>
              <a:t>-loaded</a:t>
            </a:r>
          </a:p>
        </p:txBody>
      </p:sp>
      <p:pic>
        <p:nvPicPr>
          <p:cNvPr id="39943" name="Picture 4">
            <a:extLst>
              <a:ext uri="{FF2B5EF4-FFF2-40B4-BE49-F238E27FC236}">
                <a16:creationId xmlns:a16="http://schemas.microsoft.com/office/drawing/2014/main" id="{ED0C879F-64EC-9646-B813-C3044EE52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047875"/>
            <a:ext cx="4217988"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16">
            <a:extLst>
              <a:ext uri="{FF2B5EF4-FFF2-40B4-BE49-F238E27FC236}">
                <a16:creationId xmlns:a16="http://schemas.microsoft.com/office/drawing/2014/main" id="{3A626CA4-E4EA-9146-9FFE-563C598C78D9}"/>
              </a:ext>
            </a:extLst>
          </p:cNvPr>
          <p:cNvSpPr txBox="1">
            <a:spLocks noChangeArrowheads="1"/>
          </p:cNvSpPr>
          <p:nvPr/>
        </p:nvSpPr>
        <p:spPr bwMode="auto">
          <a:xfrm>
            <a:off x="304800" y="6235700"/>
            <a:ext cx="426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CA" altLang="en-US" sz="1400" b="1">
                <a:latin typeface="Arial Bold" charset="0"/>
              </a:rPr>
              <a:t>Conveyor-fed substrate</a:t>
            </a:r>
          </a:p>
        </p:txBody>
      </p:sp>
      <p:pic>
        <p:nvPicPr>
          <p:cNvPr id="27" name="Picture 26">
            <a:extLst>
              <a:ext uri="{FF2B5EF4-FFF2-40B4-BE49-F238E27FC236}">
                <a16:creationId xmlns:a16="http://schemas.microsoft.com/office/drawing/2014/main" id="{6FBB3D4F-E673-D844-BC5F-F20D393EB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8285"/>
          <a:stretch>
            <a:fillRect/>
          </a:stretch>
        </p:blipFill>
        <p:spPr bwMode="auto">
          <a:xfrm>
            <a:off x="5738521" y="1476756"/>
            <a:ext cx="2526733" cy="21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7">
            <a:extLst>
              <a:ext uri="{FF2B5EF4-FFF2-40B4-BE49-F238E27FC236}">
                <a16:creationId xmlns:a16="http://schemas.microsoft.com/office/drawing/2014/main" id="{03AEC662-95BD-5341-B838-5BF0D6548B93}"/>
              </a:ext>
            </a:extLst>
          </p:cNvPr>
          <p:cNvSpPr txBox="1">
            <a:spLocks noChangeArrowheads="1"/>
          </p:cNvSpPr>
          <p:nvPr/>
        </p:nvSpPr>
        <p:spPr bwMode="auto">
          <a:xfrm>
            <a:off x="6473317" y="3632024"/>
            <a:ext cx="19996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CA" altLang="en-US" sz="1400" b="1" dirty="0">
                <a:latin typeface="Arial Bold" charset="0"/>
              </a:rPr>
              <a:t>TXA-loaded</a:t>
            </a:r>
          </a:p>
        </p:txBody>
      </p:sp>
      <p:pic>
        <p:nvPicPr>
          <p:cNvPr id="29" name="Picture 28">
            <a:extLst>
              <a:ext uri="{FF2B5EF4-FFF2-40B4-BE49-F238E27FC236}">
                <a16:creationId xmlns:a16="http://schemas.microsoft.com/office/drawing/2014/main" id="{C595E4B8-F1FC-CA46-BE07-8E290B0FD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522" y="4258887"/>
            <a:ext cx="2526733" cy="2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642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3">
            <a:extLst>
              <a:ext uri="{FF2B5EF4-FFF2-40B4-BE49-F238E27FC236}">
                <a16:creationId xmlns:a16="http://schemas.microsoft.com/office/drawing/2014/main" id="{3B129621-579F-8049-88DB-2D50D0174612}"/>
              </a:ext>
            </a:extLst>
          </p:cNvPr>
          <p:cNvSpPr>
            <a:spLocks noChangeArrowheads="1"/>
          </p:cNvSpPr>
          <p:nvPr/>
        </p:nvSpPr>
        <p:spPr bwMode="auto">
          <a:xfrm>
            <a:off x="152400" y="139065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600"/>
              </a:spcBef>
              <a:spcAft>
                <a:spcPts val="300"/>
              </a:spcAft>
              <a:buFontTx/>
              <a:buNone/>
            </a:pPr>
            <a:endParaRPr lang="en-US" altLang="en-US" sz="2000" b="1">
              <a:latin typeface="Arial Bold" charset="0"/>
            </a:endParaRPr>
          </a:p>
        </p:txBody>
      </p:sp>
      <p:sp>
        <p:nvSpPr>
          <p:cNvPr id="18" name="Rectangle 3">
            <a:extLst>
              <a:ext uri="{FF2B5EF4-FFF2-40B4-BE49-F238E27FC236}">
                <a16:creationId xmlns:a16="http://schemas.microsoft.com/office/drawing/2014/main" id="{EDDE9638-52DB-CE49-AE38-F8BF3CD80007}"/>
              </a:ext>
            </a:extLst>
          </p:cNvPr>
          <p:cNvSpPr>
            <a:spLocks noChangeArrowheads="1"/>
          </p:cNvSpPr>
          <p:nvPr/>
        </p:nvSpPr>
        <p:spPr bwMode="auto">
          <a:xfrm>
            <a:off x="0" y="621792"/>
            <a:ext cx="9144000" cy="5756255"/>
          </a:xfrm>
          <a:prstGeom prst="rect">
            <a:avLst/>
          </a:prstGeom>
          <a:solidFill>
            <a:schemeClr val="bg1">
              <a:alpha val="91000"/>
            </a:schemeClr>
          </a:solidFill>
          <a:ln>
            <a:noFill/>
          </a:ln>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0"/>
              </a:spcBef>
              <a:buNone/>
            </a:pPr>
            <a:r>
              <a:rPr lang="en-US" altLang="en-US" sz="3200" b="1" dirty="0">
                <a:solidFill>
                  <a:srgbClr val="002060"/>
                </a:solidFill>
                <a:latin typeface="+mn-lt"/>
              </a:rPr>
              <a:t>Hypothesis we are currently testing: </a:t>
            </a:r>
          </a:p>
          <a:p>
            <a:pPr algn="ctr">
              <a:spcBef>
                <a:spcPct val="0"/>
              </a:spcBef>
              <a:buNone/>
            </a:pPr>
            <a:endParaRPr lang="en-US" altLang="en-US" sz="3200" b="1" dirty="0">
              <a:solidFill>
                <a:srgbClr val="002060"/>
              </a:solidFill>
              <a:latin typeface="+mn-lt"/>
            </a:endParaRPr>
          </a:p>
          <a:p>
            <a:pPr algn="ctr">
              <a:spcBef>
                <a:spcPct val="0"/>
              </a:spcBef>
              <a:buNone/>
            </a:pPr>
            <a:endParaRPr lang="en-US" altLang="en-US" sz="3200" b="1" dirty="0">
              <a:solidFill>
                <a:srgbClr val="7030A0"/>
              </a:solidFill>
              <a:latin typeface="+mn-lt"/>
            </a:endParaRPr>
          </a:p>
          <a:p>
            <a:pPr algn="ctr">
              <a:spcBef>
                <a:spcPct val="0"/>
              </a:spcBef>
              <a:buNone/>
            </a:pPr>
            <a:r>
              <a:rPr lang="en-US" altLang="en-US" sz="3200" b="1" dirty="0">
                <a:solidFill>
                  <a:srgbClr val="7030A0"/>
                </a:solidFill>
                <a:latin typeface="+mn-lt"/>
              </a:rPr>
              <a:t>Delivery of hemostatic agents using </a:t>
            </a:r>
          </a:p>
          <a:p>
            <a:pPr algn="ctr">
              <a:spcBef>
                <a:spcPct val="0"/>
              </a:spcBef>
              <a:buNone/>
            </a:pPr>
            <a:r>
              <a:rPr lang="en-US" altLang="en-US" sz="3200" b="1" dirty="0">
                <a:solidFill>
                  <a:srgbClr val="7030A0"/>
                </a:solidFill>
                <a:latin typeface="+mn-lt"/>
              </a:rPr>
              <a:t>self-propelling particles </a:t>
            </a:r>
          </a:p>
          <a:p>
            <a:pPr algn="ctr">
              <a:spcBef>
                <a:spcPct val="0"/>
              </a:spcBef>
              <a:buNone/>
            </a:pPr>
            <a:r>
              <a:rPr lang="en-US" altLang="en-US" sz="3200" b="1" dirty="0">
                <a:solidFill>
                  <a:srgbClr val="7030A0"/>
                </a:solidFill>
                <a:latin typeface="+mn-lt"/>
              </a:rPr>
              <a:t>will enable </a:t>
            </a:r>
            <a:r>
              <a:rPr lang="en-US" altLang="en-US" sz="3200" b="1" dirty="0" err="1">
                <a:solidFill>
                  <a:srgbClr val="7030A0"/>
                </a:solidFill>
                <a:latin typeface="+mn-lt"/>
              </a:rPr>
              <a:t>hemostatics</a:t>
            </a:r>
            <a:r>
              <a:rPr lang="en-US" altLang="en-US" sz="3200" b="1" dirty="0">
                <a:solidFill>
                  <a:srgbClr val="7030A0"/>
                </a:solidFill>
                <a:latin typeface="+mn-lt"/>
              </a:rPr>
              <a:t> to treat NCIAH</a:t>
            </a:r>
            <a:endParaRPr lang="en-US" altLang="en-US" sz="3200" b="1" u="sng" dirty="0">
              <a:solidFill>
                <a:srgbClr val="7030A0"/>
              </a:solidFill>
              <a:latin typeface="+mn-lt"/>
            </a:endParaRPr>
          </a:p>
          <a:p>
            <a:pPr algn="ctr" fontAlgn="base">
              <a:spcBef>
                <a:spcPct val="0"/>
              </a:spcBef>
              <a:spcAft>
                <a:spcPct val="0"/>
              </a:spcAft>
            </a:pPr>
            <a:endParaRPr lang="en-US" altLang="en-US" sz="2000" b="1" dirty="0">
              <a:solidFill>
                <a:srgbClr val="7030A0"/>
              </a:solidFill>
            </a:endParaRPr>
          </a:p>
          <a:p>
            <a:pPr algn="ctr" fontAlgn="base">
              <a:spcBef>
                <a:spcPct val="0"/>
              </a:spcBef>
              <a:spcAft>
                <a:spcPct val="0"/>
              </a:spcAft>
            </a:pPr>
            <a:r>
              <a:rPr lang="en-US" altLang="en-US" sz="2000" b="1" dirty="0">
                <a:solidFill>
                  <a:srgbClr val="7030A0"/>
                </a:solidFill>
              </a:rPr>
              <a:t> </a:t>
            </a:r>
          </a:p>
        </p:txBody>
      </p:sp>
    </p:spTree>
    <p:extLst>
      <p:ext uri="{BB962C8B-B14F-4D97-AF65-F5344CB8AC3E}">
        <p14:creationId xmlns:p14="http://schemas.microsoft.com/office/powerpoint/2010/main" val="2330058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816" y="841429"/>
            <a:ext cx="6951509" cy="3267209"/>
          </a:xfrm>
          <a:prstGeom prst="rect">
            <a:avLst/>
          </a:prstGeom>
        </p:spPr>
      </p:pic>
      <p:sp>
        <p:nvSpPr>
          <p:cNvPr id="11" name="Title 1"/>
          <p:cNvSpPr txBox="1">
            <a:spLocks/>
          </p:cNvSpPr>
          <p:nvPr/>
        </p:nvSpPr>
        <p:spPr>
          <a:xfrm>
            <a:off x="0" y="0"/>
            <a:ext cx="9144000" cy="1052736"/>
          </a:xfrm>
          <a:prstGeom prst="rect">
            <a:avLst/>
          </a:prstGeom>
          <a:solidFill>
            <a:schemeClr val="tx1">
              <a:lumMod val="65000"/>
              <a:lumOff val="35000"/>
            </a:schemeClr>
          </a:solidFill>
        </p:spPr>
        <p:txBody>
          <a:bodyPr anchor="ctr"/>
          <a:lstStyle/>
          <a:p>
            <a:pPr algn="ctr" fontAlgn="auto">
              <a:spcAft>
                <a:spcPts val="0"/>
              </a:spcAft>
              <a:defRPr/>
            </a:pPr>
            <a:r>
              <a:rPr lang="en-US" sz="2400" b="1" dirty="0">
                <a:solidFill>
                  <a:schemeClr val="bg1"/>
                </a:solidFill>
                <a:ea typeface="+mj-ea"/>
                <a:cs typeface="Arial" panose="020B0604020202020204" pitchFamily="34" charset="0"/>
              </a:rPr>
              <a:t>Self Propelled Thrombin can Disperse Throughout the Abdomen</a:t>
            </a:r>
          </a:p>
          <a:p>
            <a:pPr algn="ctr" fontAlgn="auto">
              <a:spcAft>
                <a:spcPts val="0"/>
              </a:spcAft>
              <a:defRPr/>
            </a:pPr>
            <a:r>
              <a:rPr lang="en-US" sz="2400" b="1" dirty="0">
                <a:solidFill>
                  <a:schemeClr val="bg1"/>
                </a:solidFill>
                <a:ea typeface="+mj-ea"/>
                <a:cs typeface="Arial" panose="020B0604020202020204" pitchFamily="34" charset="0"/>
              </a:rPr>
              <a:t>To Control Abdominal Hemorrhage</a:t>
            </a:r>
            <a:endParaRPr lang="en-CA" sz="2400" b="1" dirty="0">
              <a:solidFill>
                <a:schemeClr val="bg1"/>
              </a:solidFill>
              <a:ea typeface="+mj-ea"/>
              <a:cs typeface="Arial" panose="020B0604020202020204" pitchFamily="34" charset="0"/>
            </a:endParaRPr>
          </a:p>
        </p:txBody>
      </p:sp>
      <p:pic>
        <p:nvPicPr>
          <p:cNvPr id="6" name="Picture 5"/>
          <p:cNvPicPr>
            <a:picLocks noChangeAspect="1"/>
          </p:cNvPicPr>
          <p:nvPr/>
        </p:nvPicPr>
        <p:blipFill>
          <a:blip r:embed="rId4"/>
          <a:stretch>
            <a:fillRect/>
          </a:stretch>
        </p:blipFill>
        <p:spPr>
          <a:xfrm>
            <a:off x="1738521" y="3731078"/>
            <a:ext cx="4246739" cy="2411509"/>
          </a:xfrm>
          <a:prstGeom prst="rect">
            <a:avLst/>
          </a:prstGeom>
        </p:spPr>
      </p:pic>
      <p:sp>
        <p:nvSpPr>
          <p:cNvPr id="2" name="AutoShape 2" descr="https://webmail.alumni.ubc.ca/owa/attachment.ashx?id=RgAAAAAgioxbqb6ZQrZXIQ7ZhjFEBwDn13mqDiF8RaHTqiLBEKX5AAAAaMqQAADn13mqDiF8RaHTqiLBEKX5AAAAaPgrAAAJ&amp;attcnt=1&amp;attid0=BAACAAAA&amp;attcid0=ii_jeivb43r1_16206f4931531251"/>
          <p:cNvSpPr>
            <a:spLocks noChangeAspect="1" noChangeArrowheads="1"/>
          </p:cNvSpPr>
          <p:nvPr/>
        </p:nvSpPr>
        <p:spPr bwMode="auto">
          <a:xfrm>
            <a:off x="181487" y="3477442"/>
            <a:ext cx="5353050" cy="300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9">
            <a:extLst>
              <a:ext uri="{FF2B5EF4-FFF2-40B4-BE49-F238E27FC236}">
                <a16:creationId xmlns:a16="http://schemas.microsoft.com/office/drawing/2014/main" id="{EEC9173D-88C2-4960-8103-D02AF0F586D5}"/>
              </a:ext>
            </a:extLst>
          </p:cNvPr>
          <p:cNvSpPr>
            <a:spLocks noChangeArrowheads="1"/>
          </p:cNvSpPr>
          <p:nvPr/>
        </p:nvSpPr>
        <p:spPr bwMode="auto">
          <a:xfrm>
            <a:off x="6348248" y="5206506"/>
            <a:ext cx="2475964"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200" b="1" dirty="0">
                <a:solidFill>
                  <a:srgbClr val="7030A0"/>
                </a:solidFill>
                <a:cs typeface="Arial" panose="020B0604020202020204" pitchFamily="34" charset="0"/>
              </a:rPr>
              <a:t>Clot at site of injury</a:t>
            </a:r>
          </a:p>
        </p:txBody>
      </p:sp>
      <p:sp>
        <p:nvSpPr>
          <p:cNvPr id="3" name="Rectangle 2"/>
          <p:cNvSpPr/>
          <p:nvPr/>
        </p:nvSpPr>
        <p:spPr>
          <a:xfrm>
            <a:off x="1149051" y="1200791"/>
            <a:ext cx="319531" cy="129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4360624" y="1171618"/>
            <a:ext cx="319531" cy="129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5">
            <a:extLst>
              <a:ext uri="{FF2B5EF4-FFF2-40B4-BE49-F238E27FC236}">
                <a16:creationId xmlns:a16="http://schemas.microsoft.com/office/drawing/2014/main" id="{7702C3B1-81D3-C34D-8EBA-580099F867A1}"/>
              </a:ext>
            </a:extLst>
          </p:cNvPr>
          <p:cNvSpPr>
            <a:spLocks noChangeArrowheads="1"/>
          </p:cNvSpPr>
          <p:nvPr/>
        </p:nvSpPr>
        <p:spPr bwMode="auto">
          <a:xfrm>
            <a:off x="1874787" y="6421465"/>
            <a:ext cx="53944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en-US" sz="1600" u="sng" dirty="0">
                <a:latin typeface="Arial" pitchFamily="34" charset="0"/>
                <a:cs typeface="Arial" pitchFamily="34" charset="0"/>
              </a:rPr>
              <a:t>Baylis</a:t>
            </a:r>
            <a:r>
              <a:rPr lang="en-US" sz="1600" dirty="0">
                <a:latin typeface="Arial" pitchFamily="34" charset="0"/>
                <a:cs typeface="Arial" pitchFamily="34" charset="0"/>
              </a:rPr>
              <a:t>, </a:t>
            </a:r>
            <a:r>
              <a:rPr lang="en-US" sz="1600" u="sng" dirty="0">
                <a:latin typeface="Arial" pitchFamily="34" charset="0"/>
                <a:cs typeface="Arial" pitchFamily="34" charset="0"/>
              </a:rPr>
              <a:t>Cau</a:t>
            </a:r>
            <a:r>
              <a:rPr lang="en-US" sz="1600" dirty="0">
                <a:latin typeface="Arial" pitchFamily="34" charset="0"/>
                <a:cs typeface="Arial" pitchFamily="34" charset="0"/>
              </a:rPr>
              <a:t> and others, H. </a:t>
            </a:r>
            <a:r>
              <a:rPr lang="en-US" sz="1600" dirty="0" err="1">
                <a:latin typeface="Arial" pitchFamily="34" charset="0"/>
                <a:cs typeface="Arial" pitchFamily="34" charset="0"/>
              </a:rPr>
              <a:t>Semple</a:t>
            </a:r>
            <a:r>
              <a:rPr lang="en-US" sz="1600" dirty="0">
                <a:latin typeface="Arial" pitchFamily="34" charset="0"/>
                <a:cs typeface="Arial" pitchFamily="34" charset="0"/>
              </a:rPr>
              <a:t>, </a:t>
            </a:r>
            <a:r>
              <a:rPr lang="en-US" sz="1600" u="sng" dirty="0" err="1">
                <a:latin typeface="Arial" pitchFamily="34" charset="0"/>
                <a:cs typeface="Arial" pitchFamily="34" charset="0"/>
              </a:rPr>
              <a:t>Kastrup</a:t>
            </a:r>
            <a:r>
              <a:rPr lang="en-US" sz="1600" dirty="0">
                <a:latin typeface="Arial" pitchFamily="34" charset="0"/>
                <a:cs typeface="Arial" pitchFamily="34" charset="0"/>
              </a:rPr>
              <a:t>, </a:t>
            </a:r>
            <a:r>
              <a:rPr lang="en-US" sz="1600" i="1" dirty="0">
                <a:latin typeface="Arial" pitchFamily="34" charset="0"/>
                <a:cs typeface="Arial" pitchFamily="34" charset="0"/>
              </a:rPr>
              <a:t>Unpublished</a:t>
            </a:r>
            <a:endParaRPr lang="en-US" sz="1600" dirty="0">
              <a:latin typeface="Arial" pitchFamily="34" charset="0"/>
              <a:cs typeface="Arial" pitchFamily="34" charset="0"/>
            </a:endParaRPr>
          </a:p>
        </p:txBody>
      </p:sp>
      <p:sp>
        <p:nvSpPr>
          <p:cNvPr id="5" name="Rectangle 4"/>
          <p:cNvSpPr/>
          <p:nvPr/>
        </p:nvSpPr>
        <p:spPr>
          <a:xfrm>
            <a:off x="1051560" y="1171618"/>
            <a:ext cx="417022" cy="129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2457811" y="4233500"/>
            <a:ext cx="2808157" cy="1320800"/>
          </a:xfrm>
          <a:custGeom>
            <a:avLst/>
            <a:gdLst>
              <a:gd name="connsiteX0" fmla="*/ 969997 w 2808157"/>
              <a:gd name="connsiteY0" fmla="*/ 83127 h 1320800"/>
              <a:gd name="connsiteX1" fmla="*/ 1090070 w 2808157"/>
              <a:gd name="connsiteY1" fmla="*/ 110836 h 1320800"/>
              <a:gd name="connsiteX2" fmla="*/ 1117779 w 2808157"/>
              <a:gd name="connsiteY2" fmla="*/ 129309 h 1320800"/>
              <a:gd name="connsiteX3" fmla="*/ 1182434 w 2808157"/>
              <a:gd name="connsiteY3" fmla="*/ 147782 h 1320800"/>
              <a:gd name="connsiteX4" fmla="*/ 1210143 w 2808157"/>
              <a:gd name="connsiteY4" fmla="*/ 166254 h 1320800"/>
              <a:gd name="connsiteX5" fmla="*/ 1302507 w 2808157"/>
              <a:gd name="connsiteY5" fmla="*/ 193963 h 1320800"/>
              <a:gd name="connsiteX6" fmla="*/ 1357925 w 2808157"/>
              <a:gd name="connsiteY6" fmla="*/ 212436 h 1320800"/>
              <a:gd name="connsiteX7" fmla="*/ 1413343 w 2808157"/>
              <a:gd name="connsiteY7" fmla="*/ 230909 h 1320800"/>
              <a:gd name="connsiteX8" fmla="*/ 1441052 w 2808157"/>
              <a:gd name="connsiteY8" fmla="*/ 240145 h 1320800"/>
              <a:gd name="connsiteX9" fmla="*/ 1912107 w 2808157"/>
              <a:gd name="connsiteY9" fmla="*/ 230909 h 1320800"/>
              <a:gd name="connsiteX10" fmla="*/ 2179961 w 2808157"/>
              <a:gd name="connsiteY10" fmla="*/ 212436 h 1320800"/>
              <a:gd name="connsiteX11" fmla="*/ 2244616 w 2808157"/>
              <a:gd name="connsiteY11" fmla="*/ 203200 h 1320800"/>
              <a:gd name="connsiteX12" fmla="*/ 2540179 w 2808157"/>
              <a:gd name="connsiteY12" fmla="*/ 212436 h 1320800"/>
              <a:gd name="connsiteX13" fmla="*/ 2567888 w 2808157"/>
              <a:gd name="connsiteY13" fmla="*/ 221672 h 1320800"/>
              <a:gd name="connsiteX14" fmla="*/ 2595597 w 2808157"/>
              <a:gd name="connsiteY14" fmla="*/ 240145 h 1320800"/>
              <a:gd name="connsiteX15" fmla="*/ 2651016 w 2808157"/>
              <a:gd name="connsiteY15" fmla="*/ 267854 h 1320800"/>
              <a:gd name="connsiteX16" fmla="*/ 2669488 w 2808157"/>
              <a:gd name="connsiteY16" fmla="*/ 295563 h 1320800"/>
              <a:gd name="connsiteX17" fmla="*/ 2697197 w 2808157"/>
              <a:gd name="connsiteY17" fmla="*/ 314036 h 1320800"/>
              <a:gd name="connsiteX18" fmla="*/ 2734143 w 2808157"/>
              <a:gd name="connsiteY18" fmla="*/ 369454 h 1320800"/>
              <a:gd name="connsiteX19" fmla="*/ 2752616 w 2808157"/>
              <a:gd name="connsiteY19" fmla="*/ 397163 h 1320800"/>
              <a:gd name="connsiteX20" fmla="*/ 2780325 w 2808157"/>
              <a:gd name="connsiteY20" fmla="*/ 452582 h 1320800"/>
              <a:gd name="connsiteX21" fmla="*/ 2798797 w 2808157"/>
              <a:gd name="connsiteY21" fmla="*/ 508000 h 1320800"/>
              <a:gd name="connsiteX22" fmla="*/ 2808034 w 2808157"/>
              <a:gd name="connsiteY22" fmla="*/ 535709 h 1320800"/>
              <a:gd name="connsiteX23" fmla="*/ 2780325 w 2808157"/>
              <a:gd name="connsiteY23" fmla="*/ 766618 h 1320800"/>
              <a:gd name="connsiteX24" fmla="*/ 2761852 w 2808157"/>
              <a:gd name="connsiteY24" fmla="*/ 794327 h 1320800"/>
              <a:gd name="connsiteX25" fmla="*/ 2743379 w 2808157"/>
              <a:gd name="connsiteY25" fmla="*/ 849745 h 1320800"/>
              <a:gd name="connsiteX26" fmla="*/ 2724907 w 2808157"/>
              <a:gd name="connsiteY26" fmla="*/ 877454 h 1320800"/>
              <a:gd name="connsiteX27" fmla="*/ 2687961 w 2808157"/>
              <a:gd name="connsiteY27" fmla="*/ 960582 h 1320800"/>
              <a:gd name="connsiteX28" fmla="*/ 2651016 w 2808157"/>
              <a:gd name="connsiteY28" fmla="*/ 1006763 h 1320800"/>
              <a:gd name="connsiteX29" fmla="*/ 2614070 w 2808157"/>
              <a:gd name="connsiteY29" fmla="*/ 1052945 h 1320800"/>
              <a:gd name="connsiteX30" fmla="*/ 2567888 w 2808157"/>
              <a:gd name="connsiteY30" fmla="*/ 1099127 h 1320800"/>
              <a:gd name="connsiteX31" fmla="*/ 2549416 w 2808157"/>
              <a:gd name="connsiteY31" fmla="*/ 1126836 h 1320800"/>
              <a:gd name="connsiteX32" fmla="*/ 2493997 w 2808157"/>
              <a:gd name="connsiteY32" fmla="*/ 1154545 h 1320800"/>
              <a:gd name="connsiteX33" fmla="*/ 2438579 w 2808157"/>
              <a:gd name="connsiteY33" fmla="*/ 1191491 h 1320800"/>
              <a:gd name="connsiteX34" fmla="*/ 2410870 w 2808157"/>
              <a:gd name="connsiteY34" fmla="*/ 1209963 h 1320800"/>
              <a:gd name="connsiteX35" fmla="*/ 2355452 w 2808157"/>
              <a:gd name="connsiteY35" fmla="*/ 1228436 h 1320800"/>
              <a:gd name="connsiteX36" fmla="*/ 2263088 w 2808157"/>
              <a:gd name="connsiteY36" fmla="*/ 1246909 h 1320800"/>
              <a:gd name="connsiteX37" fmla="*/ 2115307 w 2808157"/>
              <a:gd name="connsiteY37" fmla="*/ 1256145 h 1320800"/>
              <a:gd name="connsiteX38" fmla="*/ 1902870 w 2808157"/>
              <a:gd name="connsiteY38" fmla="*/ 1265382 h 1320800"/>
              <a:gd name="connsiteX39" fmla="*/ 1718143 w 2808157"/>
              <a:gd name="connsiteY39" fmla="*/ 1274618 h 1320800"/>
              <a:gd name="connsiteX40" fmla="*/ 1561125 w 2808157"/>
              <a:gd name="connsiteY40" fmla="*/ 1293091 h 1320800"/>
              <a:gd name="connsiteX41" fmla="*/ 1487234 w 2808157"/>
              <a:gd name="connsiteY41" fmla="*/ 1302327 h 1320800"/>
              <a:gd name="connsiteX42" fmla="*/ 1450288 w 2808157"/>
              <a:gd name="connsiteY42" fmla="*/ 1311563 h 1320800"/>
              <a:gd name="connsiteX43" fmla="*/ 1284034 w 2808157"/>
              <a:gd name="connsiteY43" fmla="*/ 1320800 h 1320800"/>
              <a:gd name="connsiteX44" fmla="*/ 1043888 w 2808157"/>
              <a:gd name="connsiteY44" fmla="*/ 1293091 h 1320800"/>
              <a:gd name="connsiteX45" fmla="*/ 997707 w 2808157"/>
              <a:gd name="connsiteY45" fmla="*/ 1283854 h 1320800"/>
              <a:gd name="connsiteX46" fmla="*/ 942288 w 2808157"/>
              <a:gd name="connsiteY46" fmla="*/ 1265382 h 1320800"/>
              <a:gd name="connsiteX47" fmla="*/ 914579 w 2808157"/>
              <a:gd name="connsiteY47" fmla="*/ 1237672 h 1320800"/>
              <a:gd name="connsiteX48" fmla="*/ 859161 w 2808157"/>
              <a:gd name="connsiteY48" fmla="*/ 1219200 h 1320800"/>
              <a:gd name="connsiteX49" fmla="*/ 831452 w 2808157"/>
              <a:gd name="connsiteY49" fmla="*/ 1200727 h 1320800"/>
              <a:gd name="connsiteX50" fmla="*/ 812979 w 2808157"/>
              <a:gd name="connsiteY50" fmla="*/ 1173018 h 1320800"/>
              <a:gd name="connsiteX51" fmla="*/ 785270 w 2808157"/>
              <a:gd name="connsiteY51" fmla="*/ 1163782 h 1320800"/>
              <a:gd name="connsiteX52" fmla="*/ 757561 w 2808157"/>
              <a:gd name="connsiteY52" fmla="*/ 1145309 h 1320800"/>
              <a:gd name="connsiteX53" fmla="*/ 729852 w 2808157"/>
              <a:gd name="connsiteY53" fmla="*/ 1117600 h 1320800"/>
              <a:gd name="connsiteX54" fmla="*/ 702143 w 2808157"/>
              <a:gd name="connsiteY54" fmla="*/ 1108363 h 1320800"/>
              <a:gd name="connsiteX55" fmla="*/ 674434 w 2808157"/>
              <a:gd name="connsiteY55" fmla="*/ 1089891 h 1320800"/>
              <a:gd name="connsiteX56" fmla="*/ 655961 w 2808157"/>
              <a:gd name="connsiteY56" fmla="*/ 1062182 h 1320800"/>
              <a:gd name="connsiteX57" fmla="*/ 600543 w 2808157"/>
              <a:gd name="connsiteY57" fmla="*/ 1043709 h 1320800"/>
              <a:gd name="connsiteX58" fmla="*/ 572834 w 2808157"/>
              <a:gd name="connsiteY58" fmla="*/ 1025236 h 1320800"/>
              <a:gd name="connsiteX59" fmla="*/ 517416 w 2808157"/>
              <a:gd name="connsiteY59" fmla="*/ 997527 h 1320800"/>
              <a:gd name="connsiteX60" fmla="*/ 489707 w 2808157"/>
              <a:gd name="connsiteY60" fmla="*/ 969818 h 1320800"/>
              <a:gd name="connsiteX61" fmla="*/ 434288 w 2808157"/>
              <a:gd name="connsiteY61" fmla="*/ 932872 h 1320800"/>
              <a:gd name="connsiteX62" fmla="*/ 378870 w 2808157"/>
              <a:gd name="connsiteY62" fmla="*/ 895927 h 1320800"/>
              <a:gd name="connsiteX63" fmla="*/ 351161 w 2808157"/>
              <a:gd name="connsiteY63" fmla="*/ 868218 h 1320800"/>
              <a:gd name="connsiteX64" fmla="*/ 295743 w 2808157"/>
              <a:gd name="connsiteY64" fmla="*/ 831272 h 1320800"/>
              <a:gd name="connsiteX65" fmla="*/ 286507 w 2808157"/>
              <a:gd name="connsiteY65" fmla="*/ 803563 h 1320800"/>
              <a:gd name="connsiteX66" fmla="*/ 231088 w 2808157"/>
              <a:gd name="connsiteY66" fmla="*/ 775854 h 1320800"/>
              <a:gd name="connsiteX67" fmla="*/ 175670 w 2808157"/>
              <a:gd name="connsiteY67" fmla="*/ 738909 h 1320800"/>
              <a:gd name="connsiteX68" fmla="*/ 147961 w 2808157"/>
              <a:gd name="connsiteY68" fmla="*/ 720436 h 1320800"/>
              <a:gd name="connsiteX69" fmla="*/ 129488 w 2808157"/>
              <a:gd name="connsiteY69" fmla="*/ 692727 h 1320800"/>
              <a:gd name="connsiteX70" fmla="*/ 101779 w 2808157"/>
              <a:gd name="connsiteY70" fmla="*/ 637309 h 1320800"/>
              <a:gd name="connsiteX71" fmla="*/ 74070 w 2808157"/>
              <a:gd name="connsiteY71" fmla="*/ 618836 h 1320800"/>
              <a:gd name="connsiteX72" fmla="*/ 46361 w 2808157"/>
              <a:gd name="connsiteY72" fmla="*/ 563418 h 1320800"/>
              <a:gd name="connsiteX73" fmla="*/ 18652 w 2808157"/>
              <a:gd name="connsiteY73" fmla="*/ 508000 h 1320800"/>
              <a:gd name="connsiteX74" fmla="*/ 179 w 2808157"/>
              <a:gd name="connsiteY74" fmla="*/ 452582 h 1320800"/>
              <a:gd name="connsiteX75" fmla="*/ 9416 w 2808157"/>
              <a:gd name="connsiteY75" fmla="*/ 360218 h 1320800"/>
              <a:gd name="connsiteX76" fmla="*/ 27888 w 2808157"/>
              <a:gd name="connsiteY76" fmla="*/ 332509 h 1320800"/>
              <a:gd name="connsiteX77" fmla="*/ 64834 w 2808157"/>
              <a:gd name="connsiteY77" fmla="*/ 277091 h 1320800"/>
              <a:gd name="connsiteX78" fmla="*/ 101779 w 2808157"/>
              <a:gd name="connsiteY78" fmla="*/ 240145 h 1320800"/>
              <a:gd name="connsiteX79" fmla="*/ 120252 w 2808157"/>
              <a:gd name="connsiteY79" fmla="*/ 212436 h 1320800"/>
              <a:gd name="connsiteX80" fmla="*/ 147961 w 2808157"/>
              <a:gd name="connsiteY80" fmla="*/ 184727 h 1320800"/>
              <a:gd name="connsiteX81" fmla="*/ 203379 w 2808157"/>
              <a:gd name="connsiteY81" fmla="*/ 147782 h 1320800"/>
              <a:gd name="connsiteX82" fmla="*/ 249561 w 2808157"/>
              <a:gd name="connsiteY82" fmla="*/ 92363 h 1320800"/>
              <a:gd name="connsiteX83" fmla="*/ 277270 w 2808157"/>
              <a:gd name="connsiteY83" fmla="*/ 83127 h 1320800"/>
              <a:gd name="connsiteX84" fmla="*/ 304979 w 2808157"/>
              <a:gd name="connsiteY84" fmla="*/ 64654 h 1320800"/>
              <a:gd name="connsiteX85" fmla="*/ 360397 w 2808157"/>
              <a:gd name="connsiteY85" fmla="*/ 36945 h 1320800"/>
              <a:gd name="connsiteX86" fmla="*/ 378870 w 2808157"/>
              <a:gd name="connsiteY86" fmla="*/ 9236 h 1320800"/>
              <a:gd name="connsiteX87" fmla="*/ 406579 w 2808157"/>
              <a:gd name="connsiteY87" fmla="*/ 0 h 1320800"/>
              <a:gd name="connsiteX88" fmla="*/ 683670 w 2808157"/>
              <a:gd name="connsiteY88" fmla="*/ 9236 h 1320800"/>
              <a:gd name="connsiteX89" fmla="*/ 794507 w 2808157"/>
              <a:gd name="connsiteY89" fmla="*/ 46182 h 1320800"/>
              <a:gd name="connsiteX90" fmla="*/ 822216 w 2808157"/>
              <a:gd name="connsiteY90" fmla="*/ 55418 h 1320800"/>
              <a:gd name="connsiteX91" fmla="*/ 849925 w 2808157"/>
              <a:gd name="connsiteY91" fmla="*/ 64654 h 1320800"/>
              <a:gd name="connsiteX92" fmla="*/ 905343 w 2808157"/>
              <a:gd name="connsiteY92" fmla="*/ 92363 h 1320800"/>
              <a:gd name="connsiteX93" fmla="*/ 933052 w 2808157"/>
              <a:gd name="connsiteY93" fmla="*/ 110836 h 1320800"/>
              <a:gd name="connsiteX94" fmla="*/ 960761 w 2808157"/>
              <a:gd name="connsiteY94" fmla="*/ 120072 h 1320800"/>
              <a:gd name="connsiteX95" fmla="*/ 997707 w 2808157"/>
              <a:gd name="connsiteY95" fmla="*/ 129309 h 1320800"/>
              <a:gd name="connsiteX96" fmla="*/ 1016179 w 2808157"/>
              <a:gd name="connsiteY96" fmla="*/ 147782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08157" h="1320800">
                <a:moveTo>
                  <a:pt x="969997" y="83127"/>
                </a:moveTo>
                <a:cubicBezTo>
                  <a:pt x="1071908" y="103509"/>
                  <a:pt x="1032574" y="91671"/>
                  <a:pt x="1090070" y="110836"/>
                </a:cubicBezTo>
                <a:cubicBezTo>
                  <a:pt x="1099306" y="116994"/>
                  <a:pt x="1107850" y="124345"/>
                  <a:pt x="1117779" y="129309"/>
                </a:cubicBezTo>
                <a:cubicBezTo>
                  <a:pt x="1131026" y="135933"/>
                  <a:pt x="1170602" y="144824"/>
                  <a:pt x="1182434" y="147782"/>
                </a:cubicBezTo>
                <a:cubicBezTo>
                  <a:pt x="1191670" y="153939"/>
                  <a:pt x="1199999" y="161746"/>
                  <a:pt x="1210143" y="166254"/>
                </a:cubicBezTo>
                <a:cubicBezTo>
                  <a:pt x="1255370" y="186354"/>
                  <a:pt x="1261166" y="181561"/>
                  <a:pt x="1302507" y="193963"/>
                </a:cubicBezTo>
                <a:cubicBezTo>
                  <a:pt x="1321158" y="199558"/>
                  <a:pt x="1339452" y="206278"/>
                  <a:pt x="1357925" y="212436"/>
                </a:cubicBezTo>
                <a:lnTo>
                  <a:pt x="1413343" y="230909"/>
                </a:lnTo>
                <a:lnTo>
                  <a:pt x="1441052" y="240145"/>
                </a:lnTo>
                <a:lnTo>
                  <a:pt x="1912107" y="230909"/>
                </a:lnTo>
                <a:cubicBezTo>
                  <a:pt x="2006233" y="228220"/>
                  <a:pt x="2088609" y="223183"/>
                  <a:pt x="2179961" y="212436"/>
                </a:cubicBezTo>
                <a:cubicBezTo>
                  <a:pt x="2201582" y="209892"/>
                  <a:pt x="2223064" y="206279"/>
                  <a:pt x="2244616" y="203200"/>
                </a:cubicBezTo>
                <a:cubicBezTo>
                  <a:pt x="2343137" y="206279"/>
                  <a:pt x="2441770" y="206813"/>
                  <a:pt x="2540179" y="212436"/>
                </a:cubicBezTo>
                <a:cubicBezTo>
                  <a:pt x="2549899" y="212991"/>
                  <a:pt x="2559180" y="217318"/>
                  <a:pt x="2567888" y="221672"/>
                </a:cubicBezTo>
                <a:cubicBezTo>
                  <a:pt x="2577817" y="226636"/>
                  <a:pt x="2585668" y="235181"/>
                  <a:pt x="2595597" y="240145"/>
                </a:cubicBezTo>
                <a:cubicBezTo>
                  <a:pt x="2672086" y="278390"/>
                  <a:pt x="2571599" y="214911"/>
                  <a:pt x="2651016" y="267854"/>
                </a:cubicBezTo>
                <a:cubicBezTo>
                  <a:pt x="2657173" y="277090"/>
                  <a:pt x="2661639" y="287714"/>
                  <a:pt x="2669488" y="295563"/>
                </a:cubicBezTo>
                <a:cubicBezTo>
                  <a:pt x="2677337" y="303413"/>
                  <a:pt x="2691039" y="304800"/>
                  <a:pt x="2697197" y="314036"/>
                </a:cubicBezTo>
                <a:cubicBezTo>
                  <a:pt x="2744911" y="385606"/>
                  <a:pt x="2664580" y="323080"/>
                  <a:pt x="2734143" y="369454"/>
                </a:cubicBezTo>
                <a:cubicBezTo>
                  <a:pt x="2740301" y="378690"/>
                  <a:pt x="2747652" y="387234"/>
                  <a:pt x="2752616" y="397163"/>
                </a:cubicBezTo>
                <a:cubicBezTo>
                  <a:pt x="2790859" y="473649"/>
                  <a:pt x="2727380" y="373163"/>
                  <a:pt x="2780325" y="452582"/>
                </a:cubicBezTo>
                <a:lnTo>
                  <a:pt x="2798797" y="508000"/>
                </a:lnTo>
                <a:lnTo>
                  <a:pt x="2808034" y="535709"/>
                </a:lnTo>
                <a:cubicBezTo>
                  <a:pt x="2807315" y="549376"/>
                  <a:pt x="2814149" y="715883"/>
                  <a:pt x="2780325" y="766618"/>
                </a:cubicBezTo>
                <a:lnTo>
                  <a:pt x="2761852" y="794327"/>
                </a:lnTo>
                <a:cubicBezTo>
                  <a:pt x="2755694" y="812800"/>
                  <a:pt x="2754180" y="833543"/>
                  <a:pt x="2743379" y="849745"/>
                </a:cubicBezTo>
                <a:cubicBezTo>
                  <a:pt x="2737222" y="858981"/>
                  <a:pt x="2729415" y="867310"/>
                  <a:pt x="2724907" y="877454"/>
                </a:cubicBezTo>
                <a:cubicBezTo>
                  <a:pt x="2680942" y="976376"/>
                  <a:pt x="2729767" y="897872"/>
                  <a:pt x="2687961" y="960582"/>
                </a:cubicBezTo>
                <a:cubicBezTo>
                  <a:pt x="2664747" y="1030227"/>
                  <a:pt x="2698761" y="947084"/>
                  <a:pt x="2651016" y="1006763"/>
                </a:cubicBezTo>
                <a:cubicBezTo>
                  <a:pt x="2600026" y="1070498"/>
                  <a:pt x="2693483" y="1000002"/>
                  <a:pt x="2614070" y="1052945"/>
                </a:cubicBezTo>
                <a:cubicBezTo>
                  <a:pt x="2564806" y="1126840"/>
                  <a:pt x="2629467" y="1037547"/>
                  <a:pt x="2567888" y="1099127"/>
                </a:cubicBezTo>
                <a:cubicBezTo>
                  <a:pt x="2560039" y="1106976"/>
                  <a:pt x="2557265" y="1118987"/>
                  <a:pt x="2549416" y="1126836"/>
                </a:cubicBezTo>
                <a:cubicBezTo>
                  <a:pt x="2531510" y="1144742"/>
                  <a:pt x="2516535" y="1147033"/>
                  <a:pt x="2493997" y="1154545"/>
                </a:cubicBezTo>
                <a:lnTo>
                  <a:pt x="2438579" y="1191491"/>
                </a:lnTo>
                <a:cubicBezTo>
                  <a:pt x="2429343" y="1197648"/>
                  <a:pt x="2421401" y="1206453"/>
                  <a:pt x="2410870" y="1209963"/>
                </a:cubicBezTo>
                <a:cubicBezTo>
                  <a:pt x="2392397" y="1216121"/>
                  <a:pt x="2374343" y="1223713"/>
                  <a:pt x="2355452" y="1228436"/>
                </a:cubicBezTo>
                <a:cubicBezTo>
                  <a:pt x="2322271" y="1236731"/>
                  <a:pt x="2298671" y="1243674"/>
                  <a:pt x="2263088" y="1246909"/>
                </a:cubicBezTo>
                <a:cubicBezTo>
                  <a:pt x="2213934" y="1251378"/>
                  <a:pt x="2164599" y="1253617"/>
                  <a:pt x="2115307" y="1256145"/>
                </a:cubicBezTo>
                <a:lnTo>
                  <a:pt x="1902870" y="1265382"/>
                </a:lnTo>
                <a:lnTo>
                  <a:pt x="1718143" y="1274618"/>
                </a:lnTo>
                <a:cubicBezTo>
                  <a:pt x="1613704" y="1292024"/>
                  <a:pt x="1709480" y="1277474"/>
                  <a:pt x="1561125" y="1293091"/>
                </a:cubicBezTo>
                <a:cubicBezTo>
                  <a:pt x="1536439" y="1295690"/>
                  <a:pt x="1511718" y="1298246"/>
                  <a:pt x="1487234" y="1302327"/>
                </a:cubicBezTo>
                <a:cubicBezTo>
                  <a:pt x="1474712" y="1304414"/>
                  <a:pt x="1462930" y="1310414"/>
                  <a:pt x="1450288" y="1311563"/>
                </a:cubicBezTo>
                <a:cubicBezTo>
                  <a:pt x="1395012" y="1316588"/>
                  <a:pt x="1339452" y="1317721"/>
                  <a:pt x="1284034" y="1320800"/>
                </a:cubicBezTo>
                <a:cubicBezTo>
                  <a:pt x="1104929" y="1309605"/>
                  <a:pt x="1184642" y="1321242"/>
                  <a:pt x="1043888" y="1293091"/>
                </a:cubicBezTo>
                <a:cubicBezTo>
                  <a:pt x="1028494" y="1290012"/>
                  <a:pt x="1012600" y="1288818"/>
                  <a:pt x="997707" y="1283854"/>
                </a:cubicBezTo>
                <a:lnTo>
                  <a:pt x="942288" y="1265382"/>
                </a:lnTo>
                <a:cubicBezTo>
                  <a:pt x="933052" y="1256145"/>
                  <a:pt x="925998" y="1244016"/>
                  <a:pt x="914579" y="1237672"/>
                </a:cubicBezTo>
                <a:cubicBezTo>
                  <a:pt x="897558" y="1228216"/>
                  <a:pt x="859161" y="1219200"/>
                  <a:pt x="859161" y="1219200"/>
                </a:cubicBezTo>
                <a:cubicBezTo>
                  <a:pt x="849925" y="1213042"/>
                  <a:pt x="839301" y="1208576"/>
                  <a:pt x="831452" y="1200727"/>
                </a:cubicBezTo>
                <a:cubicBezTo>
                  <a:pt x="823603" y="1192878"/>
                  <a:pt x="821647" y="1179953"/>
                  <a:pt x="812979" y="1173018"/>
                </a:cubicBezTo>
                <a:cubicBezTo>
                  <a:pt x="805376" y="1166936"/>
                  <a:pt x="794506" y="1166861"/>
                  <a:pt x="785270" y="1163782"/>
                </a:cubicBezTo>
                <a:cubicBezTo>
                  <a:pt x="776034" y="1157624"/>
                  <a:pt x="766089" y="1152416"/>
                  <a:pt x="757561" y="1145309"/>
                </a:cubicBezTo>
                <a:cubicBezTo>
                  <a:pt x="747526" y="1136947"/>
                  <a:pt x="740720" y="1124846"/>
                  <a:pt x="729852" y="1117600"/>
                </a:cubicBezTo>
                <a:cubicBezTo>
                  <a:pt x="721751" y="1112199"/>
                  <a:pt x="710851" y="1112717"/>
                  <a:pt x="702143" y="1108363"/>
                </a:cubicBezTo>
                <a:cubicBezTo>
                  <a:pt x="692214" y="1103399"/>
                  <a:pt x="683670" y="1096048"/>
                  <a:pt x="674434" y="1089891"/>
                </a:cubicBezTo>
                <a:cubicBezTo>
                  <a:pt x="668276" y="1080655"/>
                  <a:pt x="665374" y="1068065"/>
                  <a:pt x="655961" y="1062182"/>
                </a:cubicBezTo>
                <a:cubicBezTo>
                  <a:pt x="639449" y="1051862"/>
                  <a:pt x="600543" y="1043709"/>
                  <a:pt x="600543" y="1043709"/>
                </a:cubicBezTo>
                <a:cubicBezTo>
                  <a:pt x="591307" y="1037551"/>
                  <a:pt x="582763" y="1030200"/>
                  <a:pt x="572834" y="1025236"/>
                </a:cubicBezTo>
                <a:cubicBezTo>
                  <a:pt x="531175" y="1004407"/>
                  <a:pt x="557123" y="1030617"/>
                  <a:pt x="517416" y="997527"/>
                </a:cubicBezTo>
                <a:cubicBezTo>
                  <a:pt x="507381" y="989165"/>
                  <a:pt x="500018" y="977837"/>
                  <a:pt x="489707" y="969818"/>
                </a:cubicBezTo>
                <a:cubicBezTo>
                  <a:pt x="472182" y="956187"/>
                  <a:pt x="449987" y="948571"/>
                  <a:pt x="434288" y="932872"/>
                </a:cubicBezTo>
                <a:cubicBezTo>
                  <a:pt x="399695" y="898279"/>
                  <a:pt x="418971" y="909293"/>
                  <a:pt x="378870" y="895927"/>
                </a:cubicBezTo>
                <a:cubicBezTo>
                  <a:pt x="369634" y="886691"/>
                  <a:pt x="361472" y="876237"/>
                  <a:pt x="351161" y="868218"/>
                </a:cubicBezTo>
                <a:cubicBezTo>
                  <a:pt x="333636" y="854588"/>
                  <a:pt x="295743" y="831272"/>
                  <a:pt x="295743" y="831272"/>
                </a:cubicBezTo>
                <a:cubicBezTo>
                  <a:pt x="292664" y="822036"/>
                  <a:pt x="292589" y="811165"/>
                  <a:pt x="286507" y="803563"/>
                </a:cubicBezTo>
                <a:cubicBezTo>
                  <a:pt x="266828" y="778965"/>
                  <a:pt x="255180" y="789238"/>
                  <a:pt x="231088" y="775854"/>
                </a:cubicBezTo>
                <a:cubicBezTo>
                  <a:pt x="211681" y="765072"/>
                  <a:pt x="194143" y="751224"/>
                  <a:pt x="175670" y="738909"/>
                </a:cubicBezTo>
                <a:lnTo>
                  <a:pt x="147961" y="720436"/>
                </a:lnTo>
                <a:cubicBezTo>
                  <a:pt x="141803" y="711200"/>
                  <a:pt x="134452" y="702656"/>
                  <a:pt x="129488" y="692727"/>
                </a:cubicBezTo>
                <a:cubicBezTo>
                  <a:pt x="114463" y="662676"/>
                  <a:pt x="128251" y="663781"/>
                  <a:pt x="101779" y="637309"/>
                </a:cubicBezTo>
                <a:cubicBezTo>
                  <a:pt x="93930" y="629460"/>
                  <a:pt x="83306" y="624994"/>
                  <a:pt x="74070" y="618836"/>
                </a:cubicBezTo>
                <a:cubicBezTo>
                  <a:pt x="50855" y="549189"/>
                  <a:pt x="82171" y="635037"/>
                  <a:pt x="46361" y="563418"/>
                </a:cubicBezTo>
                <a:cubicBezTo>
                  <a:pt x="8121" y="486938"/>
                  <a:pt x="71593" y="587411"/>
                  <a:pt x="18652" y="508000"/>
                </a:cubicBezTo>
                <a:cubicBezTo>
                  <a:pt x="12494" y="489527"/>
                  <a:pt x="-1759" y="471957"/>
                  <a:pt x="179" y="452582"/>
                </a:cubicBezTo>
                <a:cubicBezTo>
                  <a:pt x="3258" y="421794"/>
                  <a:pt x="2459" y="390367"/>
                  <a:pt x="9416" y="360218"/>
                </a:cubicBezTo>
                <a:cubicBezTo>
                  <a:pt x="11912" y="349402"/>
                  <a:pt x="22924" y="342438"/>
                  <a:pt x="27888" y="332509"/>
                </a:cubicBezTo>
                <a:cubicBezTo>
                  <a:pt x="54621" y="279043"/>
                  <a:pt x="12310" y="329615"/>
                  <a:pt x="64834" y="277091"/>
                </a:cubicBezTo>
                <a:cubicBezTo>
                  <a:pt x="84985" y="216636"/>
                  <a:pt x="56998" y="275971"/>
                  <a:pt x="101779" y="240145"/>
                </a:cubicBezTo>
                <a:cubicBezTo>
                  <a:pt x="110447" y="233210"/>
                  <a:pt x="113145" y="220964"/>
                  <a:pt x="120252" y="212436"/>
                </a:cubicBezTo>
                <a:cubicBezTo>
                  <a:pt x="128614" y="202401"/>
                  <a:pt x="137650" y="192746"/>
                  <a:pt x="147961" y="184727"/>
                </a:cubicBezTo>
                <a:cubicBezTo>
                  <a:pt x="165486" y="171097"/>
                  <a:pt x="203379" y="147782"/>
                  <a:pt x="203379" y="147782"/>
                </a:cubicBezTo>
                <a:cubicBezTo>
                  <a:pt x="217010" y="127335"/>
                  <a:pt x="228226" y="106587"/>
                  <a:pt x="249561" y="92363"/>
                </a:cubicBezTo>
                <a:cubicBezTo>
                  <a:pt x="257662" y="86963"/>
                  <a:pt x="268034" y="86206"/>
                  <a:pt x="277270" y="83127"/>
                </a:cubicBezTo>
                <a:cubicBezTo>
                  <a:pt x="286506" y="76969"/>
                  <a:pt x="295050" y="69618"/>
                  <a:pt x="304979" y="64654"/>
                </a:cubicBezTo>
                <a:cubicBezTo>
                  <a:pt x="381459" y="26414"/>
                  <a:pt x="280986" y="89886"/>
                  <a:pt x="360397" y="36945"/>
                </a:cubicBezTo>
                <a:cubicBezTo>
                  <a:pt x="366555" y="27709"/>
                  <a:pt x="370202" y="16171"/>
                  <a:pt x="378870" y="9236"/>
                </a:cubicBezTo>
                <a:cubicBezTo>
                  <a:pt x="386473" y="3154"/>
                  <a:pt x="396843" y="0"/>
                  <a:pt x="406579" y="0"/>
                </a:cubicBezTo>
                <a:cubicBezTo>
                  <a:pt x="498994" y="0"/>
                  <a:pt x="591306" y="6157"/>
                  <a:pt x="683670" y="9236"/>
                </a:cubicBezTo>
                <a:lnTo>
                  <a:pt x="794507" y="46182"/>
                </a:lnTo>
                <a:lnTo>
                  <a:pt x="822216" y="55418"/>
                </a:lnTo>
                <a:lnTo>
                  <a:pt x="849925" y="64654"/>
                </a:lnTo>
                <a:cubicBezTo>
                  <a:pt x="929336" y="117595"/>
                  <a:pt x="828863" y="54123"/>
                  <a:pt x="905343" y="92363"/>
                </a:cubicBezTo>
                <a:cubicBezTo>
                  <a:pt x="915272" y="97327"/>
                  <a:pt x="923123" y="105872"/>
                  <a:pt x="933052" y="110836"/>
                </a:cubicBezTo>
                <a:cubicBezTo>
                  <a:pt x="941760" y="115190"/>
                  <a:pt x="951400" y="117397"/>
                  <a:pt x="960761" y="120072"/>
                </a:cubicBezTo>
                <a:cubicBezTo>
                  <a:pt x="972967" y="123559"/>
                  <a:pt x="986353" y="123632"/>
                  <a:pt x="997707" y="129309"/>
                </a:cubicBezTo>
                <a:cubicBezTo>
                  <a:pt x="1005496" y="133203"/>
                  <a:pt x="1010022" y="141624"/>
                  <a:pt x="1016179" y="147782"/>
                </a:cubicBezTo>
              </a:path>
            </a:pathLst>
          </a:cu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cxnSp>
        <p:nvCxnSpPr>
          <p:cNvPr id="13" name="Straight Arrow Connector 12"/>
          <p:cNvCxnSpPr/>
          <p:nvPr/>
        </p:nvCxnSpPr>
        <p:spPr>
          <a:xfrm flipH="1" flipV="1">
            <a:off x="4140499" y="4936833"/>
            <a:ext cx="2207749" cy="48511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567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60199" y="4379062"/>
            <a:ext cx="3372592" cy="1824360"/>
          </a:xfrm>
          <a:prstGeom prst="rect">
            <a:avLst/>
          </a:prstGeom>
        </p:spPr>
      </p:pic>
      <p:sp>
        <p:nvSpPr>
          <p:cNvPr id="11" name="Title 1"/>
          <p:cNvSpPr txBox="1">
            <a:spLocks/>
          </p:cNvSpPr>
          <p:nvPr/>
        </p:nvSpPr>
        <p:spPr>
          <a:xfrm>
            <a:off x="0" y="0"/>
            <a:ext cx="9144000" cy="1052736"/>
          </a:xfrm>
          <a:prstGeom prst="rect">
            <a:avLst/>
          </a:prstGeom>
          <a:solidFill>
            <a:schemeClr val="tx1">
              <a:lumMod val="65000"/>
              <a:lumOff val="35000"/>
            </a:schemeClr>
          </a:solidFill>
        </p:spPr>
        <p:txBody>
          <a:bodyPr anchor="ctr"/>
          <a:lstStyle/>
          <a:p>
            <a:pPr algn="ctr" fontAlgn="auto">
              <a:spcAft>
                <a:spcPts val="0"/>
              </a:spcAft>
              <a:defRPr/>
            </a:pPr>
            <a:r>
              <a:rPr lang="en-US" sz="2800" b="1" dirty="0">
                <a:solidFill>
                  <a:schemeClr val="bg1"/>
                </a:solidFill>
                <a:ea typeface="+mj-ea"/>
                <a:cs typeface="Arial" panose="020B0604020202020204" pitchFamily="34" charset="0"/>
              </a:rPr>
              <a:t>Toward a Hemostatic Spray for Abdominal Hemorrhage </a:t>
            </a:r>
          </a:p>
        </p:txBody>
      </p:sp>
      <p:sp>
        <p:nvSpPr>
          <p:cNvPr id="17" name="TextBox 16"/>
          <p:cNvSpPr txBox="1"/>
          <p:nvPr/>
        </p:nvSpPr>
        <p:spPr>
          <a:xfrm>
            <a:off x="5228621" y="6203422"/>
            <a:ext cx="3580782" cy="461665"/>
          </a:xfrm>
          <a:prstGeom prst="rect">
            <a:avLst/>
          </a:prstGeom>
          <a:noFill/>
        </p:spPr>
        <p:txBody>
          <a:bodyPr wrap="square" rtlCol="0">
            <a:spAutoFit/>
          </a:bodyPr>
          <a:lstStyle/>
          <a:p>
            <a:r>
              <a:rPr lang="en-US" sz="2400" b="1" dirty="0"/>
              <a:t>Spray device fabricated</a:t>
            </a:r>
            <a:endParaRPr lang="en-CA" sz="2400" b="1" dirty="0"/>
          </a:p>
        </p:txBody>
      </p:sp>
      <p:pic>
        <p:nvPicPr>
          <p:cNvPr id="9" name="Picture 8"/>
          <p:cNvPicPr>
            <a:picLocks noChangeAspect="1"/>
          </p:cNvPicPr>
          <p:nvPr/>
        </p:nvPicPr>
        <p:blipFill>
          <a:blip r:embed="rId4"/>
          <a:stretch>
            <a:fillRect/>
          </a:stretch>
        </p:blipFill>
        <p:spPr>
          <a:xfrm>
            <a:off x="4762005" y="1090545"/>
            <a:ext cx="4248586" cy="3315064"/>
          </a:xfrm>
          <a:prstGeom prst="rect">
            <a:avLst/>
          </a:prstGeom>
        </p:spPr>
      </p:pic>
      <p:sp>
        <p:nvSpPr>
          <p:cNvPr id="27" name="Triangle 26">
            <a:extLst>
              <a:ext uri="{FF2B5EF4-FFF2-40B4-BE49-F238E27FC236}">
                <a16:creationId xmlns:a16="http://schemas.microsoft.com/office/drawing/2014/main" id="{31FFE45B-C3EE-0743-B645-D2BD96667F37}"/>
              </a:ext>
            </a:extLst>
          </p:cNvPr>
          <p:cNvSpPr/>
          <p:nvPr/>
        </p:nvSpPr>
        <p:spPr>
          <a:xfrm rot="2917948">
            <a:off x="2663193" y="1246356"/>
            <a:ext cx="968400" cy="5679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a:extLst>
              <a:ext uri="{FF2B5EF4-FFF2-40B4-BE49-F238E27FC236}">
                <a16:creationId xmlns:a16="http://schemas.microsoft.com/office/drawing/2014/main" id="{65FAB032-4BFB-E940-ACF0-17F63429A0B9}"/>
              </a:ext>
            </a:extLst>
          </p:cNvPr>
          <p:cNvGrpSpPr/>
          <p:nvPr/>
        </p:nvGrpSpPr>
        <p:grpSpPr>
          <a:xfrm>
            <a:off x="527906" y="1178399"/>
            <a:ext cx="3562597" cy="5602787"/>
            <a:chOff x="527906" y="1328527"/>
            <a:chExt cx="3562597" cy="5602787"/>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06" y="3998668"/>
              <a:ext cx="3562597" cy="2585149"/>
            </a:xfrm>
            <a:prstGeom prst="rect">
              <a:avLst/>
            </a:prstGeom>
          </p:spPr>
        </p:pic>
        <p:pic>
          <p:nvPicPr>
            <p:cNvPr id="14" name="Picture 13"/>
            <p:cNvPicPr>
              <a:picLocks noChangeAspect="1"/>
            </p:cNvPicPr>
            <p:nvPr/>
          </p:nvPicPr>
          <p:blipFill>
            <a:blip r:embed="rId6"/>
            <a:stretch>
              <a:fillRect/>
            </a:stretch>
          </p:blipFill>
          <p:spPr>
            <a:xfrm>
              <a:off x="627535" y="1328527"/>
              <a:ext cx="3457575" cy="2524125"/>
            </a:xfrm>
            <a:prstGeom prst="rect">
              <a:avLst/>
            </a:prstGeom>
          </p:spPr>
        </p:pic>
        <p:sp>
          <p:nvSpPr>
            <p:cNvPr id="16" name="TextBox 15"/>
            <p:cNvSpPr txBox="1"/>
            <p:nvPr/>
          </p:nvSpPr>
          <p:spPr>
            <a:xfrm>
              <a:off x="1463024" y="3173171"/>
              <a:ext cx="2022820" cy="461665"/>
            </a:xfrm>
            <a:prstGeom prst="rect">
              <a:avLst/>
            </a:prstGeom>
            <a:solidFill>
              <a:schemeClr val="bg1"/>
            </a:solidFill>
            <a:ln>
              <a:solidFill>
                <a:schemeClr val="bg1"/>
              </a:solidFill>
            </a:ln>
          </p:spPr>
          <p:txBody>
            <a:bodyPr wrap="square" rtlCol="0">
              <a:spAutoFit/>
            </a:bodyPr>
            <a:lstStyle/>
            <a:p>
              <a:pPr algn="ctr"/>
              <a:r>
                <a:rPr lang="en-US" sz="2400" b="1" dirty="0"/>
                <a:t>Positive FAST</a:t>
              </a:r>
              <a:endParaRPr lang="en-CA" sz="2400" b="1" dirty="0"/>
            </a:p>
          </p:txBody>
        </p:sp>
        <p:sp>
          <p:nvSpPr>
            <p:cNvPr id="19" name="Rectangle 18"/>
            <p:cNvSpPr/>
            <p:nvPr/>
          </p:nvSpPr>
          <p:spPr>
            <a:xfrm rot="2880000">
              <a:off x="2988864" y="1786639"/>
              <a:ext cx="1002798" cy="425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Arrow Connector 20"/>
            <p:cNvCxnSpPr/>
            <p:nvPr/>
          </p:nvCxnSpPr>
          <p:spPr>
            <a:xfrm flipV="1">
              <a:off x="2617122" y="2521377"/>
              <a:ext cx="358312" cy="6481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481942" y="4284866"/>
              <a:ext cx="1603168" cy="79291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761694" y="5470968"/>
              <a:ext cx="3095020" cy="830997"/>
            </a:xfrm>
            <a:prstGeom prst="rect">
              <a:avLst/>
            </a:prstGeom>
            <a:solidFill>
              <a:schemeClr val="bg1"/>
            </a:solidFill>
            <a:ln>
              <a:solidFill>
                <a:schemeClr val="bg1"/>
              </a:solidFill>
            </a:ln>
          </p:spPr>
          <p:txBody>
            <a:bodyPr wrap="square" rtlCol="0">
              <a:spAutoFit/>
            </a:bodyPr>
            <a:lstStyle/>
            <a:p>
              <a:pPr algn="ctr"/>
              <a:r>
                <a:rPr lang="en-US" sz="2400" b="1" dirty="0"/>
                <a:t>Treatment delivered through </a:t>
              </a:r>
              <a:r>
                <a:rPr lang="en-US" sz="2400" b="1" dirty="0" err="1"/>
                <a:t>angiocatheter</a:t>
              </a:r>
              <a:r>
                <a:rPr lang="en-US" sz="2400" b="1" dirty="0"/>
                <a:t> </a:t>
              </a:r>
            </a:p>
          </p:txBody>
        </p:sp>
        <p:sp>
          <p:nvSpPr>
            <p:cNvPr id="29" name="Rectangle 28"/>
            <p:cNvSpPr/>
            <p:nvPr/>
          </p:nvSpPr>
          <p:spPr>
            <a:xfrm>
              <a:off x="3309319" y="1627291"/>
              <a:ext cx="742379" cy="2840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rot="-5400000">
              <a:off x="239047" y="4560434"/>
              <a:ext cx="1002798" cy="425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40884" y="6561982"/>
              <a:ext cx="3428891" cy="369332"/>
            </a:xfrm>
            <a:prstGeom prst="rect">
              <a:avLst/>
            </a:prstGeom>
            <a:noFill/>
          </p:spPr>
          <p:txBody>
            <a:bodyPr wrap="square" rtlCol="0">
              <a:spAutoFit/>
            </a:bodyPr>
            <a:lstStyle/>
            <a:p>
              <a:r>
                <a:rPr lang="en-US" b="1" dirty="0">
                  <a:solidFill>
                    <a:srgbClr val="7030A0"/>
                  </a:solidFill>
                </a:rPr>
                <a:t>Source:</a:t>
              </a:r>
              <a:r>
                <a:rPr lang="en-US" b="1" dirty="0"/>
                <a:t> Lt. Col Andrew Beckett</a:t>
              </a:r>
            </a:p>
          </p:txBody>
        </p:sp>
        <p:sp>
          <p:nvSpPr>
            <p:cNvPr id="2" name="Triangle 1">
              <a:extLst>
                <a:ext uri="{FF2B5EF4-FFF2-40B4-BE49-F238E27FC236}">
                  <a16:creationId xmlns:a16="http://schemas.microsoft.com/office/drawing/2014/main" id="{84AB768F-01FF-BA42-B2EF-ABDDDC1F5A57}"/>
                </a:ext>
              </a:extLst>
            </p:cNvPr>
            <p:cNvSpPr/>
            <p:nvPr/>
          </p:nvSpPr>
          <p:spPr>
            <a:xfrm rot="18702912">
              <a:off x="1035918" y="3909928"/>
              <a:ext cx="968400" cy="5679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riangle 21">
              <a:extLst>
                <a:ext uri="{FF2B5EF4-FFF2-40B4-BE49-F238E27FC236}">
                  <a16:creationId xmlns:a16="http://schemas.microsoft.com/office/drawing/2014/main" id="{59C323F8-C79F-CE4B-96C8-289D323B55D5}"/>
                </a:ext>
              </a:extLst>
            </p:cNvPr>
            <p:cNvSpPr/>
            <p:nvPr/>
          </p:nvSpPr>
          <p:spPr>
            <a:xfrm rot="18702912">
              <a:off x="213254" y="4591356"/>
              <a:ext cx="1406271" cy="5679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a:extLst>
                <a:ext uri="{FF2B5EF4-FFF2-40B4-BE49-F238E27FC236}">
                  <a16:creationId xmlns:a16="http://schemas.microsoft.com/office/drawing/2014/main" id="{1D7A44C9-BC87-6940-9763-E8C7DB49DBCC}"/>
                </a:ext>
              </a:extLst>
            </p:cNvPr>
            <p:cNvSpPr/>
            <p:nvPr/>
          </p:nvSpPr>
          <p:spPr>
            <a:xfrm rot="-5400000">
              <a:off x="631060" y="3912329"/>
              <a:ext cx="728809" cy="9351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03FB034F-30E2-4B4B-8309-B084FE467631}"/>
                </a:ext>
              </a:extLst>
            </p:cNvPr>
            <p:cNvSpPr/>
            <p:nvPr/>
          </p:nvSpPr>
          <p:spPr>
            <a:xfrm rot="-5400000">
              <a:off x="91717" y="1884966"/>
              <a:ext cx="1443400" cy="3450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8F10CE1B-6AC7-8B47-A759-ED583183D024}"/>
                </a:ext>
              </a:extLst>
            </p:cNvPr>
            <p:cNvSpPr/>
            <p:nvPr/>
          </p:nvSpPr>
          <p:spPr>
            <a:xfrm rot="-5400000">
              <a:off x="3365483" y="1059240"/>
              <a:ext cx="421002" cy="9741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27173F0A-B105-C647-87DA-8F72719E82A1}"/>
                </a:ext>
              </a:extLst>
            </p:cNvPr>
            <p:cNvSpPr/>
            <p:nvPr/>
          </p:nvSpPr>
          <p:spPr>
            <a:xfrm rot="-5400000">
              <a:off x="3470443" y="1806617"/>
              <a:ext cx="865701" cy="3450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riangle 30">
              <a:extLst>
                <a:ext uri="{FF2B5EF4-FFF2-40B4-BE49-F238E27FC236}">
                  <a16:creationId xmlns:a16="http://schemas.microsoft.com/office/drawing/2014/main" id="{1349DB73-53E8-5147-A332-34CDB18DB8E0}"/>
                </a:ext>
              </a:extLst>
            </p:cNvPr>
            <p:cNvSpPr/>
            <p:nvPr/>
          </p:nvSpPr>
          <p:spPr>
            <a:xfrm rot="10800000">
              <a:off x="1966334" y="1344574"/>
              <a:ext cx="353584" cy="36732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riangle 31">
              <a:extLst>
                <a:ext uri="{FF2B5EF4-FFF2-40B4-BE49-F238E27FC236}">
                  <a16:creationId xmlns:a16="http://schemas.microsoft.com/office/drawing/2014/main" id="{1EE683C0-684D-7A45-9D40-85C8F8D85CF2}"/>
                </a:ext>
              </a:extLst>
            </p:cNvPr>
            <p:cNvSpPr/>
            <p:nvPr/>
          </p:nvSpPr>
          <p:spPr>
            <a:xfrm rot="10800000">
              <a:off x="1966334" y="1340425"/>
              <a:ext cx="537747" cy="2868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065885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EBAC329C-DF0B-C14C-9567-DC851F60D5FA}"/>
              </a:ext>
            </a:extLst>
          </p:cNvPr>
          <p:cNvSpPr>
            <a:spLocks noChangeArrowheads="1"/>
          </p:cNvSpPr>
          <p:nvPr/>
        </p:nvSpPr>
        <p:spPr bwMode="auto">
          <a:xfrm>
            <a:off x="188676" y="2502853"/>
            <a:ext cx="42291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ts val="600"/>
              </a:spcBef>
              <a:buFontTx/>
              <a:buNone/>
            </a:pPr>
            <a:endParaRPr lang="en-US" altLang="en-US" sz="2000" b="1">
              <a:solidFill>
                <a:schemeClr val="accent1"/>
              </a:solidFill>
            </a:endParaRPr>
          </a:p>
        </p:txBody>
      </p:sp>
      <p:sp>
        <p:nvSpPr>
          <p:cNvPr id="78850" name="Rectangle 2">
            <a:extLst>
              <a:ext uri="{FF2B5EF4-FFF2-40B4-BE49-F238E27FC236}">
                <a16:creationId xmlns:a16="http://schemas.microsoft.com/office/drawing/2014/main" id="{07CB9824-A4CE-B540-B55B-3CD6FBA80B90}"/>
              </a:ext>
            </a:extLst>
          </p:cNvPr>
          <p:cNvSpPr>
            <a:spLocks noChangeArrowheads="1"/>
          </p:cNvSpPr>
          <p:nvPr/>
        </p:nvSpPr>
        <p:spPr bwMode="auto">
          <a:xfrm>
            <a:off x="419100" y="147638"/>
            <a:ext cx="845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78851" name="Rectangle 5">
            <a:extLst>
              <a:ext uri="{FF2B5EF4-FFF2-40B4-BE49-F238E27FC236}">
                <a16:creationId xmlns:a16="http://schemas.microsoft.com/office/drawing/2014/main" id="{02CE8C9B-6C97-594E-A040-16355B66CF5F}"/>
              </a:ext>
            </a:extLst>
          </p:cNvPr>
          <p:cNvSpPr>
            <a:spLocks noChangeArrowheads="1"/>
          </p:cNvSpPr>
          <p:nvPr/>
        </p:nvSpPr>
        <p:spPr bwMode="auto">
          <a:xfrm>
            <a:off x="0" y="0"/>
            <a:ext cx="9144000" cy="119697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b="1">
                <a:solidFill>
                  <a:schemeClr val="bg1"/>
                </a:solidFill>
                <a:latin typeface="Arial Bold" charset="0"/>
              </a:rPr>
              <a:t>CounterFlow can be Sprayed with an </a:t>
            </a:r>
          </a:p>
          <a:p>
            <a:pPr algn="ctr">
              <a:spcBef>
                <a:spcPct val="0"/>
              </a:spcBef>
              <a:buFontTx/>
              <a:buNone/>
            </a:pPr>
            <a:r>
              <a:rPr lang="en-US" altLang="en-US" b="1">
                <a:solidFill>
                  <a:schemeClr val="bg1"/>
                </a:solidFill>
                <a:latin typeface="Arial Bold" charset="0"/>
              </a:rPr>
              <a:t>Endoscope-Compatible Device</a:t>
            </a:r>
            <a:endParaRPr lang="en-US" altLang="en-US" b="1">
              <a:solidFill>
                <a:srgbClr val="F79646"/>
              </a:solidFill>
              <a:latin typeface="Arial Bold" charset="0"/>
            </a:endParaRPr>
          </a:p>
        </p:txBody>
      </p:sp>
      <p:pic>
        <p:nvPicPr>
          <p:cNvPr id="78854" name="Picture 3" descr="A picture containing floor, person, ground, indoor&#10;&#10;Description generated with very high confidence">
            <a:extLst>
              <a:ext uri="{FF2B5EF4-FFF2-40B4-BE49-F238E27FC236}">
                <a16:creationId xmlns:a16="http://schemas.microsoft.com/office/drawing/2014/main" id="{9E16871D-2B8A-CF49-A9B6-A53972CF7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14" y="2198053"/>
            <a:ext cx="4926012"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C7C8D44-3917-FC45-90F3-97BA01977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6" y="2290128"/>
            <a:ext cx="48990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4DDE34D-2EAE-3143-832A-70FC29ED4F97}"/>
              </a:ext>
            </a:extLst>
          </p:cNvPr>
          <p:cNvPicPr>
            <a:picLocks noChangeAspect="1"/>
          </p:cNvPicPr>
          <p:nvPr/>
        </p:nvPicPr>
        <p:blipFill>
          <a:blip r:embed="rId5"/>
          <a:stretch>
            <a:fillRect/>
          </a:stretch>
        </p:blipFill>
        <p:spPr>
          <a:xfrm>
            <a:off x="5501640" y="2290128"/>
            <a:ext cx="3375660" cy="2633943"/>
          </a:xfrm>
          <a:prstGeom prst="rect">
            <a:avLst/>
          </a:prstGeom>
        </p:spPr>
      </p:pic>
    </p:spTree>
    <p:extLst>
      <p:ext uri="{BB962C8B-B14F-4D97-AF65-F5344CB8AC3E}">
        <p14:creationId xmlns:p14="http://schemas.microsoft.com/office/powerpoint/2010/main" val="148638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9144000" cy="807720"/>
          </a:xfrm>
          <a:prstGeom prst="rect">
            <a:avLst/>
          </a:prstGeom>
          <a:solidFill>
            <a:schemeClr val="tx1">
              <a:lumMod val="65000"/>
              <a:lumOff val="35000"/>
            </a:schemeClr>
          </a:solidFill>
        </p:spPr>
        <p:txBody>
          <a:bodyPr anchor="ctr"/>
          <a:lstStyle/>
          <a:p>
            <a:pPr algn="ctr">
              <a:defRPr/>
            </a:pPr>
            <a:r>
              <a:rPr lang="en-US" sz="2800" b="1" dirty="0">
                <a:solidFill>
                  <a:schemeClr val="bg1"/>
                </a:solidFill>
                <a:ea typeface="+mj-ea"/>
                <a:cs typeface="Arial" panose="020B0604020202020204" pitchFamily="34" charset="0"/>
              </a:rPr>
              <a:t>Toward a Hemostatic Spray for Abdominal Hemorrhage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20" y="991776"/>
            <a:ext cx="5967902" cy="5481387"/>
          </a:xfrm>
          <a:prstGeom prst="rect">
            <a:avLst/>
          </a:prstGeom>
        </p:spPr>
      </p:pic>
    </p:spTree>
    <p:extLst>
      <p:ext uri="{BB962C8B-B14F-4D97-AF65-F5344CB8AC3E}">
        <p14:creationId xmlns:p14="http://schemas.microsoft.com/office/powerpoint/2010/main" val="3882380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69108D-279C-7340-BE7F-F17ED8223085}"/>
              </a:ext>
            </a:extLst>
          </p:cNvPr>
          <p:cNvGrpSpPr/>
          <p:nvPr/>
        </p:nvGrpSpPr>
        <p:grpSpPr>
          <a:xfrm>
            <a:off x="3923928" y="1277914"/>
            <a:ext cx="4451560" cy="2541429"/>
            <a:chOff x="1435468" y="3552249"/>
            <a:chExt cx="4451560" cy="2541429"/>
          </a:xfrm>
        </p:grpSpPr>
        <p:pic>
          <p:nvPicPr>
            <p:cNvPr id="12" name="Picture 11">
              <a:extLst>
                <a:ext uri="{FF2B5EF4-FFF2-40B4-BE49-F238E27FC236}">
                  <a16:creationId xmlns:a16="http://schemas.microsoft.com/office/drawing/2014/main" id="{B37CA027-CB9F-514B-B69C-8B1F24129DFC}"/>
                </a:ext>
              </a:extLst>
            </p:cNvPr>
            <p:cNvPicPr/>
            <p:nvPr/>
          </p:nvPicPr>
          <p:blipFill rotWithShape="1">
            <a:blip r:embed="rId3">
              <a:extLst>
                <a:ext uri="{28A0092B-C50C-407E-A947-70E740481C1C}">
                  <a14:useLocalDpi xmlns:a14="http://schemas.microsoft.com/office/drawing/2010/main"/>
                </a:ext>
              </a:extLst>
            </a:blip>
            <a:srcRect l="20544" t="59578" r="49146" b="17711"/>
            <a:stretch/>
          </p:blipFill>
          <p:spPr bwMode="auto">
            <a:xfrm>
              <a:off x="1435468" y="3645155"/>
              <a:ext cx="4324069" cy="2448523"/>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AC9E2DE2-626B-9040-A2E4-1274B9483E3F}"/>
                </a:ext>
              </a:extLst>
            </p:cNvPr>
            <p:cNvSpPr/>
            <p:nvPr/>
          </p:nvSpPr>
          <p:spPr>
            <a:xfrm>
              <a:off x="1435468" y="3552249"/>
              <a:ext cx="1448387" cy="686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04D29E-0F79-464B-8ECB-4EFE079C4A66}"/>
                </a:ext>
              </a:extLst>
            </p:cNvPr>
            <p:cNvSpPr/>
            <p:nvPr/>
          </p:nvSpPr>
          <p:spPr>
            <a:xfrm>
              <a:off x="5491492" y="3949006"/>
              <a:ext cx="395536" cy="24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p:cNvSpPr txBox="1">
            <a:spLocks/>
          </p:cNvSpPr>
          <p:nvPr/>
        </p:nvSpPr>
        <p:spPr>
          <a:xfrm>
            <a:off x="0" y="0"/>
            <a:ext cx="9144000" cy="1052736"/>
          </a:xfrm>
          <a:prstGeom prst="rect">
            <a:avLst/>
          </a:prstGeom>
          <a:solidFill>
            <a:schemeClr val="tx1">
              <a:lumMod val="65000"/>
              <a:lumOff val="35000"/>
            </a:schemeClr>
          </a:solidFill>
        </p:spPr>
        <p:txBody>
          <a:bodyPr anchor="ctr"/>
          <a:lstStyle/>
          <a:p>
            <a:pPr algn="ctr" fontAlgn="auto">
              <a:spcAft>
                <a:spcPts val="0"/>
              </a:spcAft>
              <a:defRPr/>
            </a:pPr>
            <a:r>
              <a:rPr lang="en-CA" sz="2800" b="1" dirty="0">
                <a:solidFill>
                  <a:schemeClr val="bg1"/>
                </a:solidFill>
                <a:latin typeface="Arial" panose="020B0604020202020204" pitchFamily="34" charset="0"/>
                <a:ea typeface="+mj-ea"/>
                <a:cs typeface="Arial" panose="020B0604020202020204" pitchFamily="34" charset="0"/>
              </a:rPr>
              <a:t>Self-Propelled Thrombin Stopped Bleeding when Sprayed into Stomach through Endoscope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64" y="1277914"/>
            <a:ext cx="2632352" cy="250802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26" y="3879496"/>
            <a:ext cx="2631390" cy="247256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37987086"/>
              </p:ext>
            </p:extLst>
          </p:nvPr>
        </p:nvGraphicFramePr>
        <p:xfrm>
          <a:off x="3732797" y="4612308"/>
          <a:ext cx="4839856" cy="1336972"/>
        </p:xfrm>
        <a:graphic>
          <a:graphicData uri="http://schemas.openxmlformats.org/drawingml/2006/table">
            <a:tbl>
              <a:tblPr firstRow="1" bandRow="1">
                <a:tableStyleId>{F5AB1C69-6EDB-4FF4-983F-18BD219EF322}</a:tableStyleId>
              </a:tblPr>
              <a:tblGrid>
                <a:gridCol w="2419928">
                  <a:extLst>
                    <a:ext uri="{9D8B030D-6E8A-4147-A177-3AD203B41FA5}">
                      <a16:colId xmlns:a16="http://schemas.microsoft.com/office/drawing/2014/main" val="417269466"/>
                    </a:ext>
                  </a:extLst>
                </a:gridCol>
                <a:gridCol w="2419928">
                  <a:extLst>
                    <a:ext uri="{9D8B030D-6E8A-4147-A177-3AD203B41FA5}">
                      <a16:colId xmlns:a16="http://schemas.microsoft.com/office/drawing/2014/main" val="1146775644"/>
                    </a:ext>
                  </a:extLst>
                </a:gridCol>
              </a:tblGrid>
              <a:tr h="688309">
                <a:tc>
                  <a:txBody>
                    <a:bodyPr/>
                    <a:lstStyle/>
                    <a:p>
                      <a:pPr algn="ctr"/>
                      <a:r>
                        <a:rPr lang="en-US" sz="2000" dirty="0">
                          <a:solidFill>
                            <a:schemeClr val="tx1"/>
                          </a:solidFill>
                          <a:latin typeface="Arial" panose="020B0604020202020204" pitchFamily="34" charset="0"/>
                          <a:cs typeface="Arial" panose="020B0604020202020204" pitchFamily="34" charset="0"/>
                        </a:rPr>
                        <a:t>Time</a:t>
                      </a:r>
                      <a:r>
                        <a:rPr lang="en-US" sz="2000" baseline="0" dirty="0">
                          <a:solidFill>
                            <a:schemeClr val="tx1"/>
                          </a:solidFill>
                          <a:latin typeface="Arial" panose="020B0604020202020204" pitchFamily="34" charset="0"/>
                          <a:cs typeface="Arial" panose="020B0604020202020204" pitchFamily="34" charset="0"/>
                        </a:rPr>
                        <a:t> to hemostasis</a:t>
                      </a:r>
                      <a:endParaRPr lang="en-C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Mass</a:t>
                      </a:r>
                      <a:r>
                        <a:rPr lang="en-US" sz="2000" baseline="0" dirty="0">
                          <a:solidFill>
                            <a:schemeClr val="tx1"/>
                          </a:solidFill>
                          <a:latin typeface="Arial" panose="020B0604020202020204" pitchFamily="34" charset="0"/>
                          <a:cs typeface="Arial" panose="020B0604020202020204" pitchFamily="34" charset="0"/>
                        </a:rPr>
                        <a:t> Particles delivered</a:t>
                      </a:r>
                      <a:endParaRPr lang="en-C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79342343"/>
                  </a:ext>
                </a:extLst>
              </a:tr>
              <a:tr h="635932">
                <a:tc>
                  <a:txBody>
                    <a:bodyPr/>
                    <a:lstStyle/>
                    <a:p>
                      <a:pPr algn="ctr">
                        <a:spcBef>
                          <a:spcPts val="600"/>
                        </a:spcBef>
                      </a:pPr>
                      <a:endParaRPr lang="en-US" sz="200" b="1" dirty="0">
                        <a:solidFill>
                          <a:srgbClr val="7030A0"/>
                        </a:solidFill>
                        <a:latin typeface="Arial" panose="020B0604020202020204" pitchFamily="34" charset="0"/>
                        <a:cs typeface="Arial" panose="020B0604020202020204" pitchFamily="34" charset="0"/>
                      </a:endParaRPr>
                    </a:p>
                    <a:p>
                      <a:pPr algn="ctr">
                        <a:spcBef>
                          <a:spcPts val="600"/>
                        </a:spcBef>
                      </a:pPr>
                      <a:r>
                        <a:rPr lang="en-US" sz="2200" b="1" dirty="0">
                          <a:solidFill>
                            <a:srgbClr val="7030A0"/>
                          </a:solidFill>
                          <a:latin typeface="Arial" panose="020B0604020202020204" pitchFamily="34" charset="0"/>
                          <a:cs typeface="Arial" panose="020B0604020202020204" pitchFamily="34" charset="0"/>
                        </a:rPr>
                        <a:t>4.3</a:t>
                      </a:r>
                      <a:r>
                        <a:rPr lang="en-US" sz="2200" b="1" baseline="0" dirty="0">
                          <a:solidFill>
                            <a:srgbClr val="7030A0"/>
                          </a:solidFill>
                          <a:latin typeface="Arial" panose="020B0604020202020204" pitchFamily="34" charset="0"/>
                          <a:cs typeface="Arial" panose="020B0604020202020204" pitchFamily="34" charset="0"/>
                        </a:rPr>
                        <a:t> +/- 1.4 min</a:t>
                      </a:r>
                      <a:endParaRPr lang="en-CA" sz="2200" b="1" dirty="0">
                        <a:solidFill>
                          <a:srgbClr val="7030A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 b="1" dirty="0">
                        <a:solidFill>
                          <a:srgbClr val="7030A0"/>
                        </a:solidFill>
                        <a:latin typeface="Arial" panose="020B0604020202020204" pitchFamily="34" charset="0"/>
                        <a:cs typeface="Arial" panose="020B0604020202020204" pitchFamily="34" charset="0"/>
                      </a:endParaRPr>
                    </a:p>
                    <a:p>
                      <a:pPr algn="ctr">
                        <a:spcBef>
                          <a:spcPts val="600"/>
                        </a:spcBef>
                      </a:pPr>
                      <a:r>
                        <a:rPr lang="en-US" sz="2200" b="1" dirty="0">
                          <a:solidFill>
                            <a:srgbClr val="7030A0"/>
                          </a:solidFill>
                          <a:latin typeface="Arial" panose="020B0604020202020204" pitchFamily="34" charset="0"/>
                          <a:cs typeface="Arial" panose="020B0604020202020204" pitchFamily="34" charset="0"/>
                        </a:rPr>
                        <a:t>2.4 +/- 0.6 g</a:t>
                      </a:r>
                      <a:endParaRPr lang="en-CA" sz="2200" b="1" dirty="0">
                        <a:solidFill>
                          <a:srgbClr val="7030A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9013214"/>
                  </a:ext>
                </a:extLst>
              </a:tr>
            </a:tbl>
          </a:graphicData>
        </a:graphic>
      </p:graphicFrame>
      <p:sp>
        <p:nvSpPr>
          <p:cNvPr id="4" name="TextBox 3"/>
          <p:cNvSpPr txBox="1"/>
          <p:nvPr/>
        </p:nvSpPr>
        <p:spPr>
          <a:xfrm>
            <a:off x="3577033" y="4169196"/>
            <a:ext cx="5176954" cy="430887"/>
          </a:xfrm>
          <a:prstGeom prst="rect">
            <a:avLst/>
          </a:prstGeom>
          <a:noFill/>
        </p:spPr>
        <p:txBody>
          <a:bodyPr wrap="square" rtlCol="0">
            <a:spAutoFit/>
          </a:bodyPr>
          <a:lstStyle/>
          <a:p>
            <a:r>
              <a:rPr lang="en-US" sz="2200" b="1" dirty="0">
                <a:solidFill>
                  <a:schemeClr val="accent2"/>
                </a:solidFill>
              </a:rPr>
              <a:t>8 different vessels injured in total of 3 pigs</a:t>
            </a:r>
            <a:endParaRPr lang="en-CA" sz="2200" b="1" dirty="0">
              <a:solidFill>
                <a:schemeClr val="accent2"/>
              </a:solidFill>
            </a:endParaRPr>
          </a:p>
        </p:txBody>
      </p:sp>
      <p:sp>
        <p:nvSpPr>
          <p:cNvPr id="13" name="Rectangle 5">
            <a:extLst>
              <a:ext uri="{FF2B5EF4-FFF2-40B4-BE49-F238E27FC236}">
                <a16:creationId xmlns:a16="http://schemas.microsoft.com/office/drawing/2014/main" id="{B33E7931-E5E8-7A4B-A5B7-C71A52949C09}"/>
              </a:ext>
            </a:extLst>
          </p:cNvPr>
          <p:cNvSpPr>
            <a:spLocks noChangeArrowheads="1"/>
          </p:cNvSpPr>
          <p:nvPr/>
        </p:nvSpPr>
        <p:spPr bwMode="auto">
          <a:xfrm>
            <a:off x="1780114" y="6492258"/>
            <a:ext cx="63849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en-US" sz="1600" dirty="0">
                <a:latin typeface="Arial" pitchFamily="34" charset="0"/>
                <a:cs typeface="Arial" pitchFamily="34" charset="0"/>
              </a:rPr>
              <a:t> </a:t>
            </a:r>
            <a:r>
              <a:rPr lang="en-US" sz="1600" u="sng" dirty="0">
                <a:latin typeface="Arial" pitchFamily="34" charset="0"/>
                <a:cs typeface="Arial" pitchFamily="34" charset="0"/>
              </a:rPr>
              <a:t>Ali-Mohamad</a:t>
            </a:r>
            <a:r>
              <a:rPr lang="en-US" sz="1600" dirty="0">
                <a:latin typeface="Arial" pitchFamily="34" charset="0"/>
                <a:cs typeface="Arial" pitchFamily="34" charset="0"/>
              </a:rPr>
              <a:t>, </a:t>
            </a:r>
            <a:r>
              <a:rPr lang="en-US" sz="1600" u="sng" dirty="0">
                <a:latin typeface="Arial" pitchFamily="34" charset="0"/>
                <a:cs typeface="Arial" pitchFamily="34" charset="0"/>
              </a:rPr>
              <a:t>Cau</a:t>
            </a:r>
            <a:r>
              <a:rPr lang="en-US" sz="1600" dirty="0">
                <a:latin typeface="Arial" pitchFamily="34" charset="0"/>
                <a:cs typeface="Arial" pitchFamily="34" charset="0"/>
              </a:rPr>
              <a:t>, </a:t>
            </a:r>
            <a:r>
              <a:rPr lang="en-US" sz="1600" u="sng" dirty="0" err="1">
                <a:latin typeface="Arial" pitchFamily="34" charset="0"/>
                <a:cs typeface="Arial" pitchFamily="34" charset="0"/>
              </a:rPr>
              <a:t>Baylis</a:t>
            </a:r>
            <a:r>
              <a:rPr lang="en-US" sz="1600" dirty="0">
                <a:latin typeface="Arial" pitchFamily="34" charset="0"/>
                <a:cs typeface="Arial" pitchFamily="34" charset="0"/>
              </a:rPr>
              <a:t>, others, Donnellan, </a:t>
            </a:r>
            <a:r>
              <a:rPr lang="en-US" sz="1600" u="sng" dirty="0" err="1">
                <a:latin typeface="Arial" pitchFamily="34" charset="0"/>
                <a:cs typeface="Arial" pitchFamily="34" charset="0"/>
              </a:rPr>
              <a:t>Kastrup</a:t>
            </a:r>
            <a:r>
              <a:rPr lang="en-US" sz="1600" dirty="0">
                <a:latin typeface="Arial" pitchFamily="34" charset="0"/>
                <a:cs typeface="Arial" pitchFamily="34" charset="0"/>
              </a:rPr>
              <a:t>, </a:t>
            </a:r>
            <a:r>
              <a:rPr lang="en-US" sz="1600" i="1" dirty="0">
                <a:latin typeface="Arial" pitchFamily="34" charset="0"/>
                <a:cs typeface="Arial" pitchFamily="34" charset="0"/>
              </a:rPr>
              <a:t>Unpublished</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192128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FD51CCA3-7AA2-7B40-A79A-645E8607D87D}"/>
              </a:ext>
            </a:extLst>
          </p:cNvPr>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13" name="Rectangle 5">
            <a:extLst>
              <a:ext uri="{FF2B5EF4-FFF2-40B4-BE49-F238E27FC236}">
                <a16:creationId xmlns:a16="http://schemas.microsoft.com/office/drawing/2014/main" id="{6BEB7EA3-52EB-C843-A0B1-8B31E6404D80}"/>
              </a:ext>
            </a:extLst>
          </p:cNvPr>
          <p:cNvSpPr>
            <a:spLocks noChangeArrowheads="1"/>
          </p:cNvSpPr>
          <p:nvPr/>
        </p:nvSpPr>
        <p:spPr bwMode="auto">
          <a:xfrm>
            <a:off x="0" y="0"/>
            <a:ext cx="9144000" cy="107899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endParaRPr lang="en-US" altLang="en-US" sz="1800"/>
          </a:p>
        </p:txBody>
      </p:sp>
      <p:sp>
        <p:nvSpPr>
          <p:cNvPr id="14" name="Rectangle 2">
            <a:extLst>
              <a:ext uri="{FF2B5EF4-FFF2-40B4-BE49-F238E27FC236}">
                <a16:creationId xmlns:a16="http://schemas.microsoft.com/office/drawing/2014/main" id="{FA7FF5F1-B833-F44F-87BA-9F9FDDC5E32F}"/>
              </a:ext>
            </a:extLst>
          </p:cNvPr>
          <p:cNvSpPr>
            <a:spLocks noChangeArrowheads="1"/>
          </p:cNvSpPr>
          <p:nvPr/>
        </p:nvSpPr>
        <p:spPr bwMode="auto">
          <a:xfrm>
            <a:off x="36576" y="5467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dirty="0">
                <a:solidFill>
                  <a:schemeClr val="bg1"/>
                </a:solidFill>
                <a:latin typeface="Arial" panose="020B0604020202020204" pitchFamily="34" charset="0"/>
              </a:rPr>
              <a:t>A Wound-Penetrating Technology:  </a:t>
            </a:r>
          </a:p>
          <a:p>
            <a:pPr algn="ctr" eaLnBrk="1" hangingPunct="1">
              <a:spcBef>
                <a:spcPct val="0"/>
              </a:spcBef>
              <a:buFontTx/>
              <a:buNone/>
            </a:pPr>
            <a:r>
              <a:rPr lang="en-US" altLang="en-US" sz="2800" b="1" dirty="0">
                <a:solidFill>
                  <a:schemeClr val="bg1"/>
                </a:solidFill>
                <a:latin typeface="Arial" panose="020B0604020202020204" pitchFamily="34" charset="0"/>
              </a:rPr>
              <a:t>Self-Propelling Particles (</a:t>
            </a:r>
            <a:r>
              <a:rPr lang="en-US" altLang="en-US" sz="2800" b="1" dirty="0" err="1">
                <a:solidFill>
                  <a:schemeClr val="bg1"/>
                </a:solidFill>
                <a:latin typeface="Arial" panose="020B0604020202020204" pitchFamily="34" charset="0"/>
              </a:rPr>
              <a:t>CounterFlow</a:t>
            </a:r>
            <a:r>
              <a:rPr lang="en-US" altLang="en-US" sz="2800" b="1" dirty="0">
                <a:solidFill>
                  <a:schemeClr val="bg1"/>
                </a:solidFill>
                <a:latin typeface="Arial" panose="020B0604020202020204" pitchFamily="34" charset="0"/>
              </a:rPr>
              <a:t>)</a:t>
            </a:r>
          </a:p>
        </p:txBody>
      </p:sp>
      <p:sp>
        <p:nvSpPr>
          <p:cNvPr id="10" name="Rectangle 3">
            <a:extLst>
              <a:ext uri="{FF2B5EF4-FFF2-40B4-BE49-F238E27FC236}">
                <a16:creationId xmlns:a16="http://schemas.microsoft.com/office/drawing/2014/main" id="{1F5B07D4-D1C0-2740-9DB7-0E7A99F705E7}"/>
              </a:ext>
            </a:extLst>
          </p:cNvPr>
          <p:cNvSpPr>
            <a:spLocks noChangeArrowheads="1"/>
          </p:cNvSpPr>
          <p:nvPr/>
        </p:nvSpPr>
        <p:spPr bwMode="auto">
          <a:xfrm>
            <a:off x="71518" y="3132907"/>
            <a:ext cx="9153364" cy="414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b="1" dirty="0">
                <a:solidFill>
                  <a:srgbClr val="009900"/>
                </a:solidFill>
              </a:rPr>
              <a:t>•</a:t>
            </a:r>
            <a:r>
              <a:rPr lang="en-US" sz="2400" b="1" dirty="0"/>
              <a:t>  Can be administered by non-surgeon physician or assistant, </a:t>
            </a:r>
          </a:p>
          <a:p>
            <a:pPr algn="ctr"/>
            <a:r>
              <a:rPr lang="en-US" sz="2400" b="1" dirty="0"/>
              <a:t>without an anesthetist, </a:t>
            </a:r>
          </a:p>
          <a:p>
            <a:pPr algn="ctr"/>
            <a:r>
              <a:rPr lang="en-US" sz="2400" b="1" dirty="0"/>
              <a:t>using standard techniques to assess NCIAH (FAST sonography exam) </a:t>
            </a:r>
          </a:p>
          <a:p>
            <a:pPr algn="ctr">
              <a:lnSpc>
                <a:spcPts val="2763"/>
              </a:lnSpc>
              <a:spcAft>
                <a:spcPts val="2400"/>
              </a:spcAft>
            </a:pPr>
            <a:r>
              <a:rPr lang="en-US" sz="2400" b="1" dirty="0"/>
              <a:t>and then enter abdomen (paracentesis, DPL, </a:t>
            </a:r>
            <a:r>
              <a:rPr lang="en-US" sz="2400" b="1" dirty="0" err="1"/>
              <a:t>etc</a:t>
            </a:r>
            <a:r>
              <a:rPr lang="en-US" sz="2400" b="1" dirty="0"/>
              <a:t>)  </a:t>
            </a:r>
          </a:p>
          <a:p>
            <a:pPr algn="ctr">
              <a:lnSpc>
                <a:spcPts val="2763"/>
              </a:lnSpc>
            </a:pPr>
            <a:endParaRPr lang="en-US" sz="1600" b="1" dirty="0"/>
          </a:p>
          <a:p>
            <a:pPr algn="ctr"/>
            <a:r>
              <a:rPr lang="en-US" sz="2400" b="1" dirty="0">
                <a:solidFill>
                  <a:srgbClr val="009900"/>
                </a:solidFill>
              </a:rPr>
              <a:t>• </a:t>
            </a:r>
            <a:r>
              <a:rPr lang="en-US" sz="2400" b="1" dirty="0"/>
              <a:t> Does not exert sustained pressure </a:t>
            </a:r>
          </a:p>
          <a:p>
            <a:pPr algn="ctr">
              <a:lnSpc>
                <a:spcPts val="2763"/>
              </a:lnSpc>
              <a:spcAft>
                <a:spcPts val="2400"/>
              </a:spcAft>
            </a:pPr>
            <a:r>
              <a:rPr lang="en-US" sz="2400" b="1" dirty="0"/>
              <a:t>(reduced risk of ischemia and compartment syndrome)</a:t>
            </a:r>
          </a:p>
          <a:p>
            <a:pPr algn="ctr">
              <a:lnSpc>
                <a:spcPts val="2763"/>
              </a:lnSpc>
            </a:pPr>
            <a:endParaRPr lang="en-US" sz="1600" b="1" dirty="0"/>
          </a:p>
          <a:p>
            <a:pPr algn="ctr">
              <a:lnSpc>
                <a:spcPts val="2763"/>
              </a:lnSpc>
              <a:spcAft>
                <a:spcPts val="1200"/>
              </a:spcAft>
            </a:pPr>
            <a:r>
              <a:rPr lang="en-US" sz="2400" b="1" dirty="0">
                <a:solidFill>
                  <a:srgbClr val="009900"/>
                </a:solidFill>
              </a:rPr>
              <a:t>•</a:t>
            </a:r>
            <a:r>
              <a:rPr lang="en-US" sz="2400" b="1" dirty="0"/>
              <a:t>  Resorbable, does not commit soldier to laparotomy</a:t>
            </a:r>
          </a:p>
          <a:p>
            <a:pPr algn="ctr">
              <a:lnSpc>
                <a:spcPts val="2763"/>
              </a:lnSpc>
              <a:spcAft>
                <a:spcPts val="1200"/>
              </a:spcAft>
            </a:pPr>
            <a:endParaRPr lang="en-US" sz="2400" b="1" dirty="0"/>
          </a:p>
          <a:p>
            <a:pPr algn="ctr">
              <a:lnSpc>
                <a:spcPts val="2763"/>
              </a:lnSpc>
              <a:spcAft>
                <a:spcPts val="1200"/>
              </a:spcAft>
            </a:pPr>
            <a:endParaRPr lang="en-US" sz="2400" b="1" dirty="0"/>
          </a:p>
          <a:p>
            <a:pPr algn="ctr">
              <a:spcBef>
                <a:spcPts val="600"/>
              </a:spcBef>
            </a:pPr>
            <a:endParaRPr lang="en-US" sz="2400" b="1" dirty="0">
              <a:solidFill>
                <a:srgbClr val="7030A0"/>
              </a:solidFill>
            </a:endParaRPr>
          </a:p>
        </p:txBody>
      </p:sp>
      <p:sp>
        <p:nvSpPr>
          <p:cNvPr id="19" name="Rectangle 3">
            <a:extLst>
              <a:ext uri="{FF2B5EF4-FFF2-40B4-BE49-F238E27FC236}">
                <a16:creationId xmlns:a16="http://schemas.microsoft.com/office/drawing/2014/main" id="{7DC3E4E3-B377-D64B-BA52-5DB604DA4F0F}"/>
              </a:ext>
            </a:extLst>
          </p:cNvPr>
          <p:cNvSpPr>
            <a:spLocks noChangeArrowheads="1"/>
          </p:cNvSpPr>
          <p:nvPr/>
        </p:nvSpPr>
        <p:spPr bwMode="auto">
          <a:xfrm>
            <a:off x="0" y="2238753"/>
            <a:ext cx="9144000" cy="79247"/>
          </a:xfrm>
          <a:prstGeom prst="rect">
            <a:avLst/>
          </a:prstGeom>
          <a:solidFill>
            <a:schemeClr val="bg1">
              <a:alpha val="91000"/>
            </a:schemeClr>
          </a:solidFill>
          <a:ln>
            <a:noFill/>
          </a:ln>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0"/>
              </a:spcBef>
              <a:buNone/>
            </a:pPr>
            <a:r>
              <a:rPr lang="en-US" altLang="en-US" sz="3200" b="1" dirty="0">
                <a:solidFill>
                  <a:srgbClr val="7030A0"/>
                </a:solidFill>
                <a:latin typeface="+mn-lt"/>
              </a:rPr>
              <a:t>Expected Advantages:</a:t>
            </a:r>
            <a:endParaRPr lang="en-US" altLang="en-US" sz="3200" b="1" u="sng" dirty="0">
              <a:solidFill>
                <a:srgbClr val="7030A0"/>
              </a:solidFill>
              <a:latin typeface="+mn-lt"/>
            </a:endParaRPr>
          </a:p>
          <a:p>
            <a:pPr algn="ctr" fontAlgn="base">
              <a:spcBef>
                <a:spcPct val="0"/>
              </a:spcBef>
              <a:spcAft>
                <a:spcPct val="0"/>
              </a:spcAft>
            </a:pPr>
            <a:endParaRPr lang="en-US" altLang="en-US" sz="2000" b="1" dirty="0">
              <a:solidFill>
                <a:srgbClr val="7030A0"/>
              </a:solidFill>
            </a:endParaRPr>
          </a:p>
          <a:p>
            <a:pPr algn="ctr" fontAlgn="base">
              <a:spcBef>
                <a:spcPct val="0"/>
              </a:spcBef>
              <a:spcAft>
                <a:spcPct val="0"/>
              </a:spcAft>
            </a:pPr>
            <a:r>
              <a:rPr lang="en-US" altLang="en-US" sz="2000" b="1" dirty="0">
                <a:solidFill>
                  <a:srgbClr val="7030A0"/>
                </a:solidFill>
              </a:rPr>
              <a:t> </a:t>
            </a:r>
          </a:p>
        </p:txBody>
      </p:sp>
    </p:spTree>
    <p:extLst>
      <p:ext uri="{BB962C8B-B14F-4D97-AF65-F5344CB8AC3E}">
        <p14:creationId xmlns:p14="http://schemas.microsoft.com/office/powerpoint/2010/main" val="2099210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A448EA-AFB5-BD45-BCAD-45EDB72F6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68" t="33277" r="3227" b="37251"/>
          <a:stretch/>
        </p:blipFill>
        <p:spPr>
          <a:xfrm>
            <a:off x="0" y="0"/>
            <a:ext cx="9144000" cy="4367265"/>
          </a:xfrm>
          <a:prstGeom prst="rect">
            <a:avLst/>
          </a:prstGeom>
        </p:spPr>
      </p:pic>
      <p:sp>
        <p:nvSpPr>
          <p:cNvPr id="2" name="Rectangle 1"/>
          <p:cNvSpPr/>
          <p:nvPr/>
        </p:nvSpPr>
        <p:spPr>
          <a:xfrm>
            <a:off x="0" y="4302780"/>
            <a:ext cx="9144000" cy="24490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0" descr="http://ghrp.ubc.ca/files/2011/06/cihr-logo.png"/>
          <p:cNvPicPr>
            <a:picLocks noChangeAspect="1" noChangeArrowheads="1"/>
          </p:cNvPicPr>
          <p:nvPr/>
        </p:nvPicPr>
        <p:blipFill>
          <a:blip r:embed="rId4" cstate="print"/>
          <a:srcRect/>
          <a:stretch>
            <a:fillRect/>
          </a:stretch>
        </p:blipFill>
        <p:spPr bwMode="auto">
          <a:xfrm>
            <a:off x="401623" y="4208839"/>
            <a:ext cx="2832484" cy="1582014"/>
          </a:xfrm>
          <a:prstGeom prst="rect">
            <a:avLst/>
          </a:prstGeom>
          <a:noFill/>
        </p:spPr>
      </p:pic>
      <p:pic>
        <p:nvPicPr>
          <p:cNvPr id="10" name="Picture 72" descr="http://users.encs.concordia.ca/~tmg/images/0/06/CFI.jpg"/>
          <p:cNvPicPr>
            <a:picLocks noChangeAspect="1" noChangeArrowheads="1"/>
          </p:cNvPicPr>
          <p:nvPr/>
        </p:nvPicPr>
        <p:blipFill>
          <a:blip r:embed="rId5" cstate="print"/>
          <a:srcRect/>
          <a:stretch>
            <a:fillRect/>
          </a:stretch>
        </p:blipFill>
        <p:spPr bwMode="auto">
          <a:xfrm>
            <a:off x="3537695" y="5816594"/>
            <a:ext cx="3107007" cy="825057"/>
          </a:xfrm>
          <a:prstGeom prst="rect">
            <a:avLst/>
          </a:prstGeom>
          <a:noFill/>
        </p:spPr>
      </p:pic>
      <p:pic>
        <p:nvPicPr>
          <p:cNvPr id="14" name="Picture 13"/>
          <p:cNvPicPr>
            <a:picLocks noChangeAspect="1"/>
          </p:cNvPicPr>
          <p:nvPr/>
        </p:nvPicPr>
        <p:blipFill>
          <a:blip r:embed="rId6">
            <a:alphaModFix amt="85000"/>
          </a:blip>
          <a:stretch>
            <a:fillRect/>
          </a:stretch>
        </p:blipFill>
        <p:spPr>
          <a:xfrm>
            <a:off x="484747" y="5719754"/>
            <a:ext cx="2721648" cy="1138246"/>
          </a:xfrm>
          <a:prstGeom prst="rect">
            <a:avLst/>
          </a:prstGeom>
        </p:spPr>
      </p:pic>
      <p:pic>
        <p:nvPicPr>
          <p:cNvPr id="11" name="Picture 4" descr="Image result for royal canadian leg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5534" y="4438789"/>
            <a:ext cx="1924203" cy="123149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578621" y="1045712"/>
            <a:ext cx="1219136" cy="1137920"/>
          </a:xfrm>
          <a:prstGeom prst="ellipse">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3593273" y="1108285"/>
            <a:ext cx="1219136" cy="1116151"/>
          </a:xfrm>
          <a:prstGeom prst="ellipse">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4386406" y="164009"/>
            <a:ext cx="1219136" cy="1137920"/>
          </a:xfrm>
          <a:prstGeom prst="ellipse">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8">
            <a:extLst>
              <a:ext uri="{FF2B5EF4-FFF2-40B4-BE49-F238E27FC236}">
                <a16:creationId xmlns:a16="http://schemas.microsoft.com/office/drawing/2014/main" id="{ADC9ED1F-0A19-F847-BB4C-6BA51BBE7EF2}"/>
              </a:ext>
            </a:extLst>
          </p:cNvPr>
          <p:cNvSpPr>
            <a:spLocks noChangeArrowheads="1"/>
          </p:cNvSpPr>
          <p:nvPr/>
        </p:nvSpPr>
        <p:spPr bwMode="auto">
          <a:xfrm>
            <a:off x="834560" y="291194"/>
            <a:ext cx="7680942" cy="3602909"/>
          </a:xfrm>
          <a:prstGeom prst="rect">
            <a:avLst/>
          </a:prstGeom>
          <a:solidFill>
            <a:srgbClr val="DDDDDD">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ts val="2763"/>
              </a:lnSpc>
              <a:spcAft>
                <a:spcPts val="300"/>
              </a:spcAft>
            </a:pPr>
            <a:r>
              <a:rPr lang="en-US" b="1" i="1" dirty="0">
                <a:solidFill>
                  <a:srgbClr val="FF6600"/>
                </a:solidFill>
              </a:rPr>
              <a:t>Collaborators (this work):</a:t>
            </a:r>
          </a:p>
          <a:p>
            <a:pPr algn="ctr">
              <a:lnSpc>
                <a:spcPts val="2763"/>
              </a:lnSpc>
              <a:spcAft>
                <a:spcPts val="300"/>
              </a:spcAft>
            </a:pPr>
            <a:r>
              <a:rPr lang="en-US" b="1" dirty="0">
                <a:solidFill>
                  <a:srgbClr val="009900"/>
                </a:solidFill>
              </a:rPr>
              <a:t>•</a:t>
            </a:r>
            <a:r>
              <a:rPr lang="en-US" b="1" dirty="0"/>
              <a:t>  </a:t>
            </a:r>
            <a:r>
              <a:rPr lang="en-US" b="1" dirty="0">
                <a:solidFill>
                  <a:srgbClr val="000000"/>
                </a:solidFill>
              </a:rPr>
              <a:t>Nathan White </a:t>
            </a:r>
            <a:r>
              <a:rPr lang="en-US" dirty="0">
                <a:solidFill>
                  <a:srgbClr val="000000"/>
                </a:solidFill>
              </a:rPr>
              <a:t>(U. Washington)</a:t>
            </a:r>
          </a:p>
          <a:p>
            <a:pPr algn="ctr">
              <a:lnSpc>
                <a:spcPts val="2763"/>
              </a:lnSpc>
              <a:spcAft>
                <a:spcPts val="300"/>
              </a:spcAft>
            </a:pPr>
            <a:r>
              <a:rPr lang="en-US" b="1" dirty="0">
                <a:solidFill>
                  <a:srgbClr val="009900"/>
                </a:solidFill>
              </a:rPr>
              <a:t>•</a:t>
            </a:r>
            <a:r>
              <a:rPr lang="en-US" b="1" dirty="0"/>
              <a:t>  Andrew Beckett </a:t>
            </a:r>
            <a:r>
              <a:rPr lang="en-US" dirty="0"/>
              <a:t>(McGill)</a:t>
            </a:r>
          </a:p>
          <a:p>
            <a:pPr algn="ctr">
              <a:lnSpc>
                <a:spcPts val="2763"/>
              </a:lnSpc>
              <a:spcAft>
                <a:spcPts val="300"/>
              </a:spcAft>
            </a:pPr>
            <a:r>
              <a:rPr lang="en-US" b="1" dirty="0">
                <a:solidFill>
                  <a:srgbClr val="009900"/>
                </a:solidFill>
              </a:rPr>
              <a:t>•</a:t>
            </a:r>
            <a:r>
              <a:rPr lang="en-US" b="1" dirty="0"/>
              <a:t>  </a:t>
            </a:r>
            <a:r>
              <a:rPr lang="en-US" b="1" dirty="0">
                <a:solidFill>
                  <a:srgbClr val="000000"/>
                </a:solidFill>
              </a:rPr>
              <a:t>Hugh Semple </a:t>
            </a:r>
            <a:r>
              <a:rPr lang="en-US" dirty="0">
                <a:solidFill>
                  <a:srgbClr val="000000"/>
                </a:solidFill>
              </a:rPr>
              <a:t>(Canadian Armed Forces)</a:t>
            </a:r>
            <a:endParaRPr lang="en-US" dirty="0">
              <a:solidFill>
                <a:srgbClr val="009900"/>
              </a:solidFill>
            </a:endParaRPr>
          </a:p>
          <a:p>
            <a:pPr algn="ctr">
              <a:lnSpc>
                <a:spcPts val="2763"/>
              </a:lnSpc>
              <a:spcAft>
                <a:spcPts val="300"/>
              </a:spcAft>
            </a:pPr>
            <a:r>
              <a:rPr lang="en-US" b="1" dirty="0">
                <a:solidFill>
                  <a:srgbClr val="009900"/>
                </a:solidFill>
              </a:rPr>
              <a:t>•</a:t>
            </a:r>
            <a:r>
              <a:rPr lang="en-US" b="1" dirty="0"/>
              <a:t>  </a:t>
            </a:r>
            <a:r>
              <a:rPr lang="en-US" b="1" dirty="0">
                <a:solidFill>
                  <a:srgbClr val="000000"/>
                </a:solidFill>
              </a:rPr>
              <a:t>Fergal Donnellan </a:t>
            </a:r>
            <a:r>
              <a:rPr lang="en-US" dirty="0">
                <a:solidFill>
                  <a:srgbClr val="000000"/>
                </a:solidFill>
              </a:rPr>
              <a:t>(Vancouver. Gen. Hosp.)</a:t>
            </a:r>
          </a:p>
          <a:p>
            <a:pPr algn="ctr">
              <a:lnSpc>
                <a:spcPts val="2763"/>
              </a:lnSpc>
              <a:spcAft>
                <a:spcPts val="300"/>
              </a:spcAft>
            </a:pPr>
            <a:r>
              <a:rPr lang="en-US" b="1" dirty="0">
                <a:solidFill>
                  <a:srgbClr val="009900"/>
                </a:solidFill>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Richard </a:t>
            </a:r>
            <a:r>
              <a:rPr lang="en-US" b="1" dirty="0" err="1">
                <a:latin typeface="Calibri" panose="020F0502020204030204" pitchFamily="34" charset="0"/>
                <a:cs typeface="Calibri" panose="020F0502020204030204" pitchFamily="34" charset="0"/>
              </a:rPr>
              <a:t>Liggins</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(Centre Drug Research and Development)</a:t>
            </a:r>
            <a:endParaRPr lang="en-US" dirty="0">
              <a:solidFill>
                <a:srgbClr val="000000"/>
              </a:solidFill>
              <a:latin typeface="Calibri" panose="020F0502020204030204" pitchFamily="34" charset="0"/>
              <a:cs typeface="Calibri" panose="020F0502020204030204" pitchFamily="34" charset="0"/>
            </a:endParaRPr>
          </a:p>
          <a:p>
            <a:pPr algn="ctr">
              <a:lnSpc>
                <a:spcPts val="2763"/>
              </a:lnSpc>
              <a:spcAft>
                <a:spcPts val="300"/>
              </a:spcAft>
            </a:pPr>
            <a:r>
              <a:rPr lang="en-US" b="1" dirty="0">
                <a:solidFill>
                  <a:srgbClr val="009900"/>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Lindsay Machan </a:t>
            </a:r>
            <a:r>
              <a:rPr lang="en-US" dirty="0">
                <a:latin typeface="Calibri" panose="020F0502020204030204" pitchFamily="34" charset="0"/>
                <a:cs typeface="Calibri" panose="020F0502020204030204" pitchFamily="34" charset="0"/>
              </a:rPr>
              <a:t>(Vancouver Gen. Hosp.)</a:t>
            </a:r>
          </a:p>
          <a:p>
            <a:pPr algn="ctr">
              <a:lnSpc>
                <a:spcPts val="2763"/>
              </a:lnSpc>
              <a:spcAft>
                <a:spcPts val="300"/>
              </a:spcAft>
            </a:pPr>
            <a:r>
              <a:rPr lang="en-US" b="1" dirty="0">
                <a:solidFill>
                  <a:srgbClr val="009900"/>
                </a:solidFill>
              </a:rPr>
              <a:t>•</a:t>
            </a:r>
            <a:r>
              <a:rPr lang="en-US" b="1" dirty="0"/>
              <a:t>  </a:t>
            </a:r>
            <a:r>
              <a:rPr lang="en-US" b="1" dirty="0">
                <a:solidFill>
                  <a:srgbClr val="000000"/>
                </a:solidFill>
              </a:rPr>
              <a:t>Andrew Cap, James Bynum, Adam </a:t>
            </a:r>
            <a:r>
              <a:rPr lang="en-US" b="1" dirty="0" err="1">
                <a:solidFill>
                  <a:srgbClr val="000000"/>
                </a:solidFill>
              </a:rPr>
              <a:t>Meledeo</a:t>
            </a:r>
            <a:r>
              <a:rPr lang="en-US" b="1" dirty="0">
                <a:solidFill>
                  <a:srgbClr val="000000"/>
                </a:solidFill>
              </a:rPr>
              <a:t> </a:t>
            </a:r>
            <a:r>
              <a:rPr lang="en-US" dirty="0">
                <a:solidFill>
                  <a:srgbClr val="000000"/>
                </a:solidFill>
              </a:rPr>
              <a:t>(USAISR)</a:t>
            </a:r>
          </a:p>
          <a:p>
            <a:pPr algn="ctr">
              <a:lnSpc>
                <a:spcPts val="2763"/>
              </a:lnSpc>
              <a:spcAft>
                <a:spcPts val="300"/>
              </a:spcAft>
            </a:pPr>
            <a:endParaRPr lang="en-US" dirty="0">
              <a:solidFill>
                <a:srgbClr val="000000"/>
              </a:solidFill>
            </a:endParaRPr>
          </a:p>
        </p:txBody>
      </p:sp>
      <p:sp>
        <p:nvSpPr>
          <p:cNvPr id="18" name="TextBox 17">
            <a:extLst>
              <a:ext uri="{FF2B5EF4-FFF2-40B4-BE49-F238E27FC236}">
                <a16:creationId xmlns:a16="http://schemas.microsoft.com/office/drawing/2014/main" id="{51D40AB8-1F8E-0847-AA41-1338E31CF677}"/>
              </a:ext>
            </a:extLst>
          </p:cNvPr>
          <p:cNvSpPr txBox="1"/>
          <p:nvPr/>
        </p:nvSpPr>
        <p:spPr>
          <a:xfrm>
            <a:off x="6752763" y="5912311"/>
            <a:ext cx="2283175" cy="830997"/>
          </a:xfrm>
          <a:prstGeom prst="rect">
            <a:avLst/>
          </a:prstGeom>
          <a:noFill/>
        </p:spPr>
        <p:txBody>
          <a:bodyPr wrap="square" rtlCol="0">
            <a:spAutoFit/>
          </a:bodyPr>
          <a:lstStyle/>
          <a:p>
            <a:pPr algn="ctr"/>
            <a:r>
              <a:rPr lang="en-US" sz="1600" b="1" dirty="0"/>
              <a:t>American Society of Gastrointestinal Endoscopy</a:t>
            </a:r>
            <a:endParaRPr lang="en-CA" sz="1600" b="1" dirty="0">
              <a:solidFill>
                <a:srgbClr val="00B0F0"/>
              </a:solidFill>
            </a:endParaRPr>
          </a:p>
        </p:txBody>
      </p:sp>
      <p:pic>
        <p:nvPicPr>
          <p:cNvPr id="1026" name="Picture 2" descr="Image result for canada drdc">
            <a:extLst>
              <a:ext uri="{FF2B5EF4-FFF2-40B4-BE49-F238E27FC236}">
                <a16:creationId xmlns:a16="http://schemas.microsoft.com/office/drawing/2014/main" id="{1F7D5C65-6AE4-E445-9BD4-151A5DEC34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4692" y="4929169"/>
            <a:ext cx="803193" cy="8031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320E138-CD1A-5C4E-89FC-003701E97E9C}"/>
              </a:ext>
            </a:extLst>
          </p:cNvPr>
          <p:cNvSpPr txBox="1"/>
          <p:nvPr/>
        </p:nvSpPr>
        <p:spPr>
          <a:xfrm>
            <a:off x="6644702" y="4453539"/>
            <a:ext cx="2283175" cy="1323439"/>
          </a:xfrm>
          <a:prstGeom prst="rect">
            <a:avLst/>
          </a:prstGeom>
          <a:noFill/>
          <a:ln w="38100">
            <a:solidFill>
              <a:schemeClr val="tx1"/>
            </a:solidFill>
          </a:ln>
        </p:spPr>
        <p:txBody>
          <a:bodyPr wrap="square" rtlCol="0">
            <a:spAutoFit/>
          </a:bodyPr>
          <a:lstStyle/>
          <a:p>
            <a:pPr algn="ctr"/>
            <a:r>
              <a:rPr lang="en-US" sz="1600" b="1" dirty="0"/>
              <a:t>Canada’s Department of National </a:t>
            </a:r>
            <a:r>
              <a:rPr lang="en-US" sz="1600" b="1" dirty="0" err="1"/>
              <a:t>Defence</a:t>
            </a:r>
            <a:r>
              <a:rPr lang="en-US" sz="1600" b="1" dirty="0"/>
              <a:t> </a:t>
            </a:r>
          </a:p>
          <a:p>
            <a:pPr algn="ctr"/>
            <a:endParaRPr lang="en-US" sz="1600" b="1" dirty="0"/>
          </a:p>
          <a:p>
            <a:pPr algn="ctr"/>
            <a:endParaRPr lang="en-US" sz="1600" b="1" dirty="0"/>
          </a:p>
          <a:p>
            <a:pPr algn="ctr"/>
            <a:endParaRPr lang="en-US" sz="1600" b="1" dirty="0"/>
          </a:p>
        </p:txBody>
      </p:sp>
    </p:spTree>
    <p:extLst>
      <p:ext uri="{BB962C8B-B14F-4D97-AF65-F5344CB8AC3E}">
        <p14:creationId xmlns:p14="http://schemas.microsoft.com/office/powerpoint/2010/main" val="16661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6" grpId="1" animBg="1"/>
      <p:bldP spid="17" grpId="0" animBg="1"/>
      <p:bldP spid="17" grpId="1"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98504" y="3286845"/>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a:p>
        </p:txBody>
      </p:sp>
      <p:sp>
        <p:nvSpPr>
          <p:cNvPr id="12" name="Rectangle 2"/>
          <p:cNvSpPr>
            <a:spLocks noChangeArrowheads="1"/>
          </p:cNvSpPr>
          <p:nvPr/>
        </p:nvSpPr>
        <p:spPr bwMode="auto">
          <a:xfrm>
            <a:off x="128707" y="265858"/>
            <a:ext cx="8781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sz="2400" b="1" dirty="0">
                <a:solidFill>
                  <a:schemeClr val="bg1"/>
                </a:solidFill>
              </a:rPr>
              <a:t>What are the indications and who can benefit?</a:t>
            </a:r>
          </a:p>
        </p:txBody>
      </p:sp>
      <p:sp>
        <p:nvSpPr>
          <p:cNvPr id="14" name="Rectangle 3"/>
          <p:cNvSpPr>
            <a:spLocks noChangeArrowheads="1"/>
          </p:cNvSpPr>
          <p:nvPr/>
        </p:nvSpPr>
        <p:spPr bwMode="auto">
          <a:xfrm>
            <a:off x="-119009" y="3718893"/>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sp>
        <p:nvSpPr>
          <p:cNvPr id="7" name="Rectangle 8">
            <a:extLst>
              <a:ext uri="{FF2B5EF4-FFF2-40B4-BE49-F238E27FC236}">
                <a16:creationId xmlns:a16="http://schemas.microsoft.com/office/drawing/2014/main" id="{51B04D36-74F8-8D40-96A6-A94E9081A744}"/>
              </a:ext>
            </a:extLst>
          </p:cNvPr>
          <p:cNvSpPr>
            <a:spLocks noChangeArrowheads="1"/>
          </p:cNvSpPr>
          <p:nvPr/>
        </p:nvSpPr>
        <p:spPr bwMode="auto">
          <a:xfrm>
            <a:off x="201471" y="1199840"/>
            <a:ext cx="8769473" cy="5104090"/>
          </a:xfrm>
          <a:prstGeom prst="rect">
            <a:avLst/>
          </a:prstGeom>
          <a:solidFill>
            <a:schemeClr val="bg1">
              <a:lumMod val="95000"/>
              <a:alpha val="97000"/>
            </a:schemeClr>
          </a:solidFill>
          <a:ln>
            <a:noFill/>
          </a:ln>
          <a:extLst/>
        </p:spPr>
        <p:txBody>
          <a:bodyPr wrap="square">
            <a:spAutoFit/>
          </a:bodyPr>
          <a:lstStyle/>
          <a:p>
            <a:pPr algn="ctr">
              <a:lnSpc>
                <a:spcPts val="2763"/>
              </a:lnSpc>
            </a:pPr>
            <a:endParaRPr lang="en-US" sz="2200" b="1" i="1" dirty="0">
              <a:solidFill>
                <a:srgbClr val="002060"/>
              </a:solidFill>
            </a:endParaRPr>
          </a:p>
          <a:p>
            <a:pPr algn="ctr">
              <a:lnSpc>
                <a:spcPts val="2763"/>
              </a:lnSpc>
              <a:spcAft>
                <a:spcPts val="1200"/>
              </a:spcAft>
            </a:pPr>
            <a:r>
              <a:rPr lang="en-US" sz="2200" b="1" dirty="0">
                <a:solidFill>
                  <a:srgbClr val="009900"/>
                </a:solidFill>
              </a:rPr>
              <a:t>•</a:t>
            </a:r>
            <a:r>
              <a:rPr lang="en-US" sz="2200" b="1" i="1" dirty="0">
                <a:solidFill>
                  <a:srgbClr val="002060"/>
                </a:solidFill>
              </a:rPr>
              <a:t> </a:t>
            </a:r>
            <a:r>
              <a:rPr lang="en-US" sz="2200" b="1" u="sng" dirty="0"/>
              <a:t>R</a:t>
            </a:r>
            <a:r>
              <a:rPr lang="en-US" sz="2200" b="1" dirty="0"/>
              <a:t>esuscitative </a:t>
            </a:r>
            <a:r>
              <a:rPr lang="en-US" sz="2200" b="1" u="sng" dirty="0"/>
              <a:t>E</a:t>
            </a:r>
            <a:r>
              <a:rPr lang="en-US" sz="2200" b="1" dirty="0"/>
              <a:t>ndovascular </a:t>
            </a:r>
            <a:r>
              <a:rPr lang="en-US" sz="2200" b="1" u="sng" dirty="0"/>
              <a:t>B</a:t>
            </a:r>
            <a:r>
              <a:rPr lang="en-US" sz="2200" b="1" dirty="0"/>
              <a:t>alloon </a:t>
            </a:r>
            <a:r>
              <a:rPr lang="en-US" sz="2200" b="1" u="sng" dirty="0"/>
              <a:t>o</a:t>
            </a:r>
            <a:r>
              <a:rPr lang="en-US" sz="2200" b="1" dirty="0"/>
              <a:t>f </a:t>
            </a:r>
            <a:r>
              <a:rPr lang="en-US" sz="2200" b="1" u="sng" dirty="0"/>
              <a:t>A</a:t>
            </a:r>
            <a:r>
              <a:rPr lang="en-US" sz="2200" b="1" dirty="0"/>
              <a:t>orta (REBOA)</a:t>
            </a:r>
          </a:p>
          <a:p>
            <a:pPr algn="ctr">
              <a:lnSpc>
                <a:spcPts val="2763"/>
              </a:lnSpc>
              <a:spcAft>
                <a:spcPts val="1200"/>
              </a:spcAft>
            </a:pPr>
            <a:r>
              <a:rPr lang="en-US" sz="2200" b="1" i="1" dirty="0">
                <a:solidFill>
                  <a:srgbClr val="7030A0"/>
                </a:solidFill>
              </a:rPr>
              <a:t>If injury below diaphragm and no barriers to femoral access</a:t>
            </a:r>
          </a:p>
          <a:p>
            <a:pPr algn="ctr">
              <a:lnSpc>
                <a:spcPts val="2763"/>
              </a:lnSpc>
              <a:spcAft>
                <a:spcPts val="1200"/>
              </a:spcAft>
            </a:pPr>
            <a:endParaRPr lang="en-US" sz="2200" b="1" dirty="0"/>
          </a:p>
          <a:p>
            <a:pPr algn="ctr">
              <a:lnSpc>
                <a:spcPts val="2763"/>
              </a:lnSpc>
              <a:spcAft>
                <a:spcPts val="1200"/>
              </a:spcAft>
            </a:pPr>
            <a:r>
              <a:rPr lang="en-US" sz="2200" b="1" dirty="0">
                <a:solidFill>
                  <a:srgbClr val="009900"/>
                </a:solidFill>
              </a:rPr>
              <a:t>•</a:t>
            </a:r>
            <a:r>
              <a:rPr lang="en-US" sz="2200" b="1" dirty="0"/>
              <a:t>  </a:t>
            </a:r>
            <a:r>
              <a:rPr lang="en-US" sz="2200" b="1" u="sng" dirty="0"/>
              <a:t>A</a:t>
            </a:r>
            <a:r>
              <a:rPr lang="en-US" sz="2200" b="1" dirty="0"/>
              <a:t>bdominal and </a:t>
            </a:r>
            <a:r>
              <a:rPr lang="en-US" sz="2200" b="1" u="sng" dirty="0"/>
              <a:t>A</a:t>
            </a:r>
            <a:r>
              <a:rPr lang="en-US" sz="2200" b="1" dirty="0"/>
              <a:t>ortic </a:t>
            </a:r>
            <a:r>
              <a:rPr lang="en-US" sz="2200" b="1" u="sng" dirty="0"/>
              <a:t>J</a:t>
            </a:r>
            <a:r>
              <a:rPr lang="en-US" sz="2200" b="1" dirty="0"/>
              <a:t>unctional </a:t>
            </a:r>
            <a:r>
              <a:rPr lang="en-US" sz="2200" b="1" u="sng" dirty="0"/>
              <a:t>T</a:t>
            </a:r>
            <a:r>
              <a:rPr lang="en-US" sz="2200" b="1" dirty="0"/>
              <a:t>ourniquet (AAJT)</a:t>
            </a:r>
          </a:p>
          <a:p>
            <a:pPr algn="ctr">
              <a:lnSpc>
                <a:spcPts val="2763"/>
              </a:lnSpc>
              <a:spcAft>
                <a:spcPts val="1200"/>
              </a:spcAft>
            </a:pPr>
            <a:r>
              <a:rPr lang="en-US" sz="2200" b="1" i="1" dirty="0">
                <a:solidFill>
                  <a:srgbClr val="7030A0"/>
                </a:solidFill>
              </a:rPr>
              <a:t>If injury located below aortic bifurcation</a:t>
            </a:r>
          </a:p>
          <a:p>
            <a:pPr algn="ctr">
              <a:lnSpc>
                <a:spcPts val="2763"/>
              </a:lnSpc>
              <a:spcAft>
                <a:spcPts val="1200"/>
              </a:spcAft>
            </a:pPr>
            <a:endParaRPr lang="en-US" sz="2200" b="1" dirty="0">
              <a:solidFill>
                <a:srgbClr val="009900"/>
              </a:solidFill>
            </a:endParaRPr>
          </a:p>
          <a:p>
            <a:pPr algn="ctr">
              <a:lnSpc>
                <a:spcPts val="2763"/>
              </a:lnSpc>
              <a:spcAft>
                <a:spcPts val="1200"/>
              </a:spcAft>
            </a:pPr>
            <a:r>
              <a:rPr lang="en-US" sz="2200" b="1" dirty="0">
                <a:solidFill>
                  <a:srgbClr val="009900"/>
                </a:solidFill>
              </a:rPr>
              <a:t>•</a:t>
            </a:r>
            <a:r>
              <a:rPr lang="en-US" sz="2200" b="1" dirty="0"/>
              <a:t> Abdominal “Foams” (</a:t>
            </a:r>
            <a:r>
              <a:rPr lang="en-US" sz="2200" b="1" dirty="0" err="1"/>
              <a:t>ResQFoam</a:t>
            </a:r>
            <a:r>
              <a:rPr lang="en-US" sz="2200" b="1" dirty="0"/>
              <a:t>)</a:t>
            </a:r>
          </a:p>
          <a:p>
            <a:pPr algn="ctr">
              <a:lnSpc>
                <a:spcPts val="2763"/>
              </a:lnSpc>
              <a:spcAft>
                <a:spcPts val="1200"/>
              </a:spcAft>
            </a:pPr>
            <a:r>
              <a:rPr lang="en-US" sz="2200" b="1" i="1" dirty="0">
                <a:solidFill>
                  <a:srgbClr val="7030A0"/>
                </a:solidFill>
              </a:rPr>
              <a:t>If injury located inside abdominal cavity or retroperitoneum, the abdominal cavity and diaphragm is intact, and no previous abdominal surgery</a:t>
            </a:r>
            <a:endParaRPr lang="en-US" sz="2200" b="1" dirty="0">
              <a:solidFill>
                <a:schemeClr val="bg1">
                  <a:lumMod val="85000"/>
                </a:schemeClr>
              </a:solidFill>
            </a:endParaRPr>
          </a:p>
        </p:txBody>
      </p:sp>
      <p:cxnSp>
        <p:nvCxnSpPr>
          <p:cNvPr id="8"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414258" y="1801184"/>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cxnSp>
        <p:nvCxnSpPr>
          <p:cNvPr id="10"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552906" y="3311872"/>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cxnSp>
        <p:nvCxnSpPr>
          <p:cNvPr id="13"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1373683" y="4830156"/>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sp>
        <p:nvSpPr>
          <p:cNvPr id="4" name="Rectangle 3">
            <a:extLst>
              <a:ext uri="{FF2B5EF4-FFF2-40B4-BE49-F238E27FC236}">
                <a16:creationId xmlns:a16="http://schemas.microsoft.com/office/drawing/2014/main" id="{0D148656-4098-5D4C-AA3F-C9DB959FAA31}"/>
              </a:ext>
            </a:extLst>
          </p:cNvPr>
          <p:cNvSpPr/>
          <p:nvPr/>
        </p:nvSpPr>
        <p:spPr>
          <a:xfrm>
            <a:off x="2593060" y="6420087"/>
            <a:ext cx="3729226" cy="369332"/>
          </a:xfrm>
          <a:prstGeom prst="rect">
            <a:avLst/>
          </a:prstGeom>
        </p:spPr>
        <p:txBody>
          <a:bodyPr wrap="none">
            <a:spAutoFit/>
          </a:bodyPr>
          <a:lstStyle/>
          <a:p>
            <a:pPr algn="ctr"/>
            <a:r>
              <a:rPr lang="en-US" dirty="0"/>
              <a:t>Cantle et al. </a:t>
            </a:r>
            <a:r>
              <a:rPr lang="en-US" i="1" dirty="0"/>
              <a:t>J Spec. </a:t>
            </a:r>
            <a:r>
              <a:rPr lang="en-US" i="1" dirty="0" err="1"/>
              <a:t>Oper</a:t>
            </a:r>
            <a:r>
              <a:rPr lang="en-US" i="1" dirty="0"/>
              <a:t>. Med </a:t>
            </a:r>
            <a:r>
              <a:rPr lang="en-US" b="1" dirty="0"/>
              <a:t>(2018)</a:t>
            </a:r>
          </a:p>
        </p:txBody>
      </p:sp>
    </p:spTree>
    <p:extLst>
      <p:ext uri="{BB962C8B-B14F-4D97-AF65-F5344CB8AC3E}">
        <p14:creationId xmlns:p14="http://schemas.microsoft.com/office/powerpoint/2010/main" val="691700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9144000" cy="1052736"/>
          </a:xfrm>
          <a:prstGeom prst="rect">
            <a:avLst/>
          </a:prstGeom>
          <a:solidFill>
            <a:schemeClr val="tx1">
              <a:lumMod val="65000"/>
              <a:lumOff val="35000"/>
            </a:schemeClr>
          </a:solidFill>
        </p:spPr>
        <p:txBody>
          <a:bodyPr anchor="ctr"/>
          <a:lstStyle/>
          <a:p>
            <a:pPr algn="ctr" fontAlgn="auto">
              <a:spcAft>
                <a:spcPts val="0"/>
              </a:spcAft>
              <a:defRPr/>
            </a:pPr>
            <a:r>
              <a:rPr lang="en-US" sz="2400" b="1" dirty="0">
                <a:solidFill>
                  <a:srgbClr val="00B0F0"/>
                </a:solidFill>
                <a:ea typeface="+mj-ea"/>
                <a:cs typeface="Arial" panose="020B0604020202020204" pitchFamily="34" charset="0"/>
              </a:rPr>
              <a:t>CONCLUSION: </a:t>
            </a:r>
            <a:r>
              <a:rPr lang="en-US" sz="2400" b="1" dirty="0">
                <a:solidFill>
                  <a:schemeClr val="bg1"/>
                </a:solidFill>
                <a:ea typeface="+mj-ea"/>
                <a:cs typeface="Arial" panose="020B0604020202020204" pitchFamily="34" charset="0"/>
              </a:rPr>
              <a:t>Self-propelled particles are promising for intra-abdominal foams because they improve the delivery of hemostatic agents </a:t>
            </a:r>
            <a:endParaRPr lang="en-CA" sz="2400" b="1" dirty="0">
              <a:solidFill>
                <a:schemeClr val="bg1"/>
              </a:solidFill>
              <a:ea typeface="+mj-ea"/>
              <a:cs typeface="Arial" panose="020B0604020202020204" pitchFamily="34" charset="0"/>
            </a:endParaRPr>
          </a:p>
        </p:txBody>
      </p:sp>
      <p:sp>
        <p:nvSpPr>
          <p:cNvPr id="2" name="TextBox 1"/>
          <p:cNvSpPr txBox="1"/>
          <p:nvPr/>
        </p:nvSpPr>
        <p:spPr>
          <a:xfrm>
            <a:off x="734602" y="1246699"/>
            <a:ext cx="7674795" cy="4093428"/>
          </a:xfrm>
          <a:prstGeom prst="rect">
            <a:avLst/>
          </a:prstGeom>
          <a:noFill/>
        </p:spPr>
        <p:txBody>
          <a:bodyPr wrap="square" rtlCol="0">
            <a:spAutoFit/>
          </a:bodyPr>
          <a:lstStyle/>
          <a:p>
            <a:pPr algn="ctr"/>
            <a:endParaRPr lang="en-US" sz="2200" b="1" u="sng" dirty="0"/>
          </a:p>
          <a:p>
            <a:pPr algn="ctr"/>
            <a:endParaRPr lang="en-US" sz="2200" b="1" u="sng" dirty="0"/>
          </a:p>
          <a:p>
            <a:pPr algn="ctr"/>
            <a:endParaRPr lang="en-US" sz="2200" b="1" u="sng" dirty="0"/>
          </a:p>
          <a:p>
            <a:pPr algn="ctr"/>
            <a:r>
              <a:rPr lang="en-US" sz="2200" b="1" u="sng" dirty="0"/>
              <a:t>Future Directions</a:t>
            </a:r>
          </a:p>
          <a:p>
            <a:pPr marL="285750" indent="-285750" algn="ctr">
              <a:buFont typeface="Arial" panose="020B0604020202020204" pitchFamily="34" charset="0"/>
              <a:buChar char="•"/>
            </a:pPr>
            <a:endParaRPr lang="en-US" sz="2200" b="1" dirty="0"/>
          </a:p>
          <a:p>
            <a:pPr marL="457200" indent="-457200" algn="ctr">
              <a:buFont typeface="+mj-lt"/>
              <a:buAutoNum type="arabicPeriod"/>
            </a:pPr>
            <a:r>
              <a:rPr lang="en-US" sz="2200" b="1" dirty="0"/>
              <a:t>Formulation and spray device refinement for performance and safety</a:t>
            </a:r>
          </a:p>
          <a:p>
            <a:pPr marL="457200" indent="-457200" algn="ctr">
              <a:buFont typeface="+mj-lt"/>
              <a:buAutoNum type="arabicPeriod"/>
            </a:pPr>
            <a:endParaRPr lang="en-US" sz="2200" b="1" dirty="0"/>
          </a:p>
          <a:p>
            <a:pPr marL="457200" indent="-457200" algn="ctr">
              <a:buFont typeface="+mj-lt"/>
              <a:buAutoNum type="arabicPeriod"/>
            </a:pPr>
            <a:r>
              <a:rPr lang="en-US" sz="2200" b="1" dirty="0"/>
              <a:t>Quantify dispersal of particles throughout abdomen</a:t>
            </a:r>
          </a:p>
          <a:p>
            <a:pPr marL="457200" indent="-457200" algn="ctr">
              <a:buFont typeface="+mj-lt"/>
              <a:buAutoNum type="arabicPeriod"/>
            </a:pPr>
            <a:endParaRPr lang="en-US" sz="2200" b="1" dirty="0"/>
          </a:p>
          <a:p>
            <a:pPr marL="457200" indent="-457200" algn="ctr">
              <a:buFont typeface="+mj-lt"/>
              <a:buAutoNum type="arabicPeriod"/>
            </a:pPr>
            <a:r>
              <a:rPr lang="en-US" sz="2200" b="1" dirty="0"/>
              <a:t>Test in a swine model of NCIAH</a:t>
            </a:r>
          </a:p>
          <a:p>
            <a:pPr marL="342900" indent="-342900">
              <a:buFont typeface="+mj-lt"/>
              <a:buAutoNum type="arabicPeriod"/>
            </a:pPr>
            <a:endParaRPr lang="en-CA" dirty="0"/>
          </a:p>
        </p:txBody>
      </p:sp>
    </p:spTree>
    <p:extLst>
      <p:ext uri="{BB962C8B-B14F-4D97-AF65-F5344CB8AC3E}">
        <p14:creationId xmlns:p14="http://schemas.microsoft.com/office/powerpoint/2010/main" val="2403240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a:p>
        </p:txBody>
      </p:sp>
      <p:sp>
        <p:nvSpPr>
          <p:cNvPr id="12" name="Rectangle 2"/>
          <p:cNvSpPr>
            <a:spLocks noChangeArrowheads="1"/>
          </p:cNvSpPr>
          <p:nvPr/>
        </p:nvSpPr>
        <p:spPr bwMode="auto">
          <a:xfrm>
            <a:off x="419100" y="147638"/>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b="1" dirty="0">
                <a:solidFill>
                  <a:schemeClr val="bg1"/>
                </a:solidFill>
              </a:rPr>
              <a:t>Non-surgical interventions stabilize patients</a:t>
            </a:r>
          </a:p>
          <a:p>
            <a:pPr algn="ctr" eaLnBrk="1" hangingPunct="1"/>
            <a:r>
              <a:rPr lang="en-US" sz="2400" b="1" dirty="0">
                <a:solidFill>
                  <a:schemeClr val="bg1"/>
                </a:solidFill>
              </a:rPr>
              <a:t>until surgery is possible</a:t>
            </a:r>
          </a:p>
        </p:txBody>
      </p:sp>
      <p:sp>
        <p:nvSpPr>
          <p:cNvPr id="14" name="Rectangle 3"/>
          <p:cNvSpPr>
            <a:spLocks noChangeArrowheads="1"/>
          </p:cNvSpPr>
          <p:nvPr/>
        </p:nvSpPr>
        <p:spPr bwMode="auto">
          <a:xfrm>
            <a:off x="-57017" y="3455427"/>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sp>
        <p:nvSpPr>
          <p:cNvPr id="7" name="Rectangle 8">
            <a:extLst>
              <a:ext uri="{FF2B5EF4-FFF2-40B4-BE49-F238E27FC236}">
                <a16:creationId xmlns:a16="http://schemas.microsoft.com/office/drawing/2014/main" id="{51B04D36-74F8-8D40-96A6-A94E9081A744}"/>
              </a:ext>
            </a:extLst>
          </p:cNvPr>
          <p:cNvSpPr>
            <a:spLocks noChangeArrowheads="1"/>
          </p:cNvSpPr>
          <p:nvPr/>
        </p:nvSpPr>
        <p:spPr bwMode="auto">
          <a:xfrm>
            <a:off x="187263" y="1175783"/>
            <a:ext cx="8769473" cy="5478423"/>
          </a:xfrm>
          <a:prstGeom prst="rect">
            <a:avLst/>
          </a:prstGeom>
          <a:solidFill>
            <a:schemeClr val="bg1">
              <a:lumMod val="95000"/>
              <a:alpha val="97000"/>
            </a:schemeClr>
          </a:solidFill>
          <a:ln>
            <a:noFill/>
          </a:ln>
          <a:extLst/>
        </p:spPr>
        <p:txBody>
          <a:bodyPr wrap="square">
            <a:spAutoFit/>
          </a:bodyPr>
          <a:lstStyle/>
          <a:p>
            <a:pPr algn="ctr">
              <a:lnSpc>
                <a:spcPts val="2763"/>
              </a:lnSpc>
              <a:spcAft>
                <a:spcPts val="1200"/>
              </a:spcAft>
            </a:pPr>
            <a:endParaRPr lang="en-US" sz="2200" b="1" dirty="0">
              <a:solidFill>
                <a:srgbClr val="009900"/>
              </a:solidFill>
            </a:endParaRPr>
          </a:p>
          <a:p>
            <a:pPr algn="ctr">
              <a:lnSpc>
                <a:spcPts val="2763"/>
              </a:lnSpc>
              <a:spcAft>
                <a:spcPts val="1200"/>
              </a:spcAft>
            </a:pPr>
            <a:r>
              <a:rPr lang="en-US" sz="2200" b="1" dirty="0">
                <a:solidFill>
                  <a:srgbClr val="009900"/>
                </a:solidFill>
              </a:rPr>
              <a:t>•</a:t>
            </a:r>
            <a:r>
              <a:rPr lang="en-US" sz="2200" b="1" dirty="0"/>
              <a:t>  </a:t>
            </a:r>
            <a:r>
              <a:rPr lang="en-US" sz="2200" b="1" u="sng" dirty="0"/>
              <a:t>R</a:t>
            </a:r>
            <a:r>
              <a:rPr lang="en-US" sz="2200" b="1" dirty="0"/>
              <a:t>esuscitative </a:t>
            </a:r>
            <a:r>
              <a:rPr lang="en-US" sz="2200" b="1" u="sng" dirty="0"/>
              <a:t>E</a:t>
            </a:r>
            <a:r>
              <a:rPr lang="en-US" sz="2200" b="1" dirty="0"/>
              <a:t>ndovascular </a:t>
            </a:r>
            <a:r>
              <a:rPr lang="en-US" sz="2200" b="1" u="sng" dirty="0"/>
              <a:t>B</a:t>
            </a:r>
            <a:r>
              <a:rPr lang="en-US" sz="2200" b="1" dirty="0"/>
              <a:t>alloon </a:t>
            </a:r>
            <a:r>
              <a:rPr lang="en-US" sz="2200" b="1" u="sng" dirty="0"/>
              <a:t>o</a:t>
            </a:r>
            <a:r>
              <a:rPr lang="en-US" sz="2200" b="1" dirty="0"/>
              <a:t>f </a:t>
            </a:r>
            <a:r>
              <a:rPr lang="en-US" sz="2200" b="1" u="sng" dirty="0"/>
              <a:t>A</a:t>
            </a:r>
            <a:r>
              <a:rPr lang="en-US" sz="2200" b="1" dirty="0"/>
              <a:t>orta (REBOA)</a:t>
            </a:r>
          </a:p>
          <a:p>
            <a:pPr algn="ctr">
              <a:lnSpc>
                <a:spcPts val="2763"/>
              </a:lnSpc>
              <a:spcAft>
                <a:spcPts val="1200"/>
              </a:spcAft>
            </a:pPr>
            <a:r>
              <a:rPr lang="en-US" sz="2200" b="1" dirty="0">
                <a:solidFill>
                  <a:srgbClr val="009900"/>
                </a:solidFill>
              </a:rPr>
              <a:t>•</a:t>
            </a:r>
            <a:r>
              <a:rPr lang="en-US" sz="2200" b="1" dirty="0"/>
              <a:t>  </a:t>
            </a:r>
            <a:r>
              <a:rPr lang="en-US" sz="2200" b="1" u="sng" dirty="0"/>
              <a:t>A</a:t>
            </a:r>
            <a:r>
              <a:rPr lang="en-US" sz="2200" b="1" dirty="0"/>
              <a:t>bdominal and </a:t>
            </a:r>
            <a:r>
              <a:rPr lang="en-US" sz="2200" b="1" u="sng" dirty="0"/>
              <a:t>A</a:t>
            </a:r>
            <a:r>
              <a:rPr lang="en-US" sz="2200" b="1" dirty="0"/>
              <a:t>ortic </a:t>
            </a:r>
            <a:r>
              <a:rPr lang="en-US" sz="2200" b="1" u="sng" dirty="0"/>
              <a:t>J</a:t>
            </a:r>
            <a:r>
              <a:rPr lang="en-US" sz="2200" b="1" dirty="0"/>
              <a:t>unctional </a:t>
            </a:r>
            <a:r>
              <a:rPr lang="en-US" sz="2200" b="1" u="sng" dirty="0"/>
              <a:t>T</a:t>
            </a:r>
            <a:r>
              <a:rPr lang="en-US" sz="2200" b="1" dirty="0"/>
              <a:t>ourniquet (AAJT)</a:t>
            </a:r>
          </a:p>
          <a:p>
            <a:pPr algn="ctr">
              <a:lnSpc>
                <a:spcPts val="2763"/>
              </a:lnSpc>
              <a:spcAft>
                <a:spcPts val="1200"/>
              </a:spcAft>
            </a:pPr>
            <a:r>
              <a:rPr lang="en-US" sz="2200" b="1" dirty="0">
                <a:solidFill>
                  <a:srgbClr val="009900"/>
                </a:solidFill>
              </a:rPr>
              <a:t> • </a:t>
            </a:r>
            <a:r>
              <a:rPr lang="en-US" sz="2200" b="1" dirty="0"/>
              <a:t> Abdominal “Foams” (</a:t>
            </a:r>
            <a:r>
              <a:rPr lang="en-US" sz="2200" b="1" dirty="0" err="1"/>
              <a:t>ResQFoam</a:t>
            </a:r>
            <a:r>
              <a:rPr lang="en-US" sz="2200" b="1" dirty="0"/>
              <a:t>, F.O.A.M., </a:t>
            </a:r>
            <a:r>
              <a:rPr lang="en-US" sz="2200" b="1" dirty="0" err="1"/>
              <a:t>ClotFoam</a:t>
            </a:r>
            <a:r>
              <a:rPr lang="en-US" sz="2200" b="1" dirty="0"/>
              <a:t>)</a:t>
            </a:r>
          </a:p>
          <a:p>
            <a:pPr algn="ctr">
              <a:lnSpc>
                <a:spcPts val="2763"/>
              </a:lnSpc>
              <a:spcAft>
                <a:spcPts val="1200"/>
              </a:spcAft>
            </a:pPr>
            <a:endParaRPr lang="en-US" sz="2200" b="1" dirty="0">
              <a:solidFill>
                <a:srgbClr val="000000"/>
              </a:solidFill>
            </a:endParaRPr>
          </a:p>
          <a:p>
            <a:pPr algn="ctr">
              <a:lnSpc>
                <a:spcPts val="2763"/>
              </a:lnSpc>
              <a:spcAft>
                <a:spcPts val="1200"/>
              </a:spcAft>
            </a:pPr>
            <a:endParaRPr lang="en-US" sz="2200" b="1" dirty="0"/>
          </a:p>
          <a:p>
            <a:pPr algn="ctr">
              <a:lnSpc>
                <a:spcPts val="2763"/>
              </a:lnSpc>
              <a:spcAft>
                <a:spcPts val="600"/>
              </a:spcAft>
            </a:pPr>
            <a:endParaRPr lang="en-US" sz="2200" b="1" dirty="0"/>
          </a:p>
          <a:p>
            <a:pPr algn="ctr">
              <a:lnSpc>
                <a:spcPts val="2763"/>
              </a:lnSpc>
              <a:spcAft>
                <a:spcPts val="600"/>
              </a:spcAft>
            </a:pPr>
            <a:r>
              <a:rPr lang="en-US" sz="2200" b="1" dirty="0">
                <a:solidFill>
                  <a:schemeClr val="bg1">
                    <a:lumMod val="85000"/>
                  </a:schemeClr>
                </a:solidFill>
              </a:rPr>
              <a:t>.</a:t>
            </a:r>
          </a:p>
          <a:p>
            <a:pPr algn="ctr">
              <a:lnSpc>
                <a:spcPts val="2763"/>
              </a:lnSpc>
            </a:pPr>
            <a:endParaRPr lang="en-US" sz="2200" b="1" dirty="0"/>
          </a:p>
          <a:p>
            <a:pPr algn="ctr">
              <a:lnSpc>
                <a:spcPts val="2763"/>
              </a:lnSpc>
            </a:pPr>
            <a:endParaRPr lang="en-US" sz="2200" b="1" dirty="0"/>
          </a:p>
          <a:p>
            <a:pPr algn="ctr">
              <a:lnSpc>
                <a:spcPts val="2763"/>
              </a:lnSpc>
            </a:pPr>
            <a:endParaRPr lang="en-US" sz="2200" b="1" dirty="0"/>
          </a:p>
          <a:p>
            <a:pPr algn="ctr">
              <a:lnSpc>
                <a:spcPts val="2763"/>
              </a:lnSpc>
            </a:pPr>
            <a:endParaRPr lang="en-US" sz="2200" b="1" dirty="0"/>
          </a:p>
        </p:txBody>
      </p:sp>
      <p:cxnSp>
        <p:nvCxnSpPr>
          <p:cNvPr id="8"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419100" y="1907878"/>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cxnSp>
        <p:nvCxnSpPr>
          <p:cNvPr id="10"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562166" y="2396541"/>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cxnSp>
        <p:nvCxnSpPr>
          <p:cNvPr id="13"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508518" y="2905078"/>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pic>
        <p:nvPicPr>
          <p:cNvPr id="15"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429192"/>
            <a:ext cx="2335504" cy="23355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861663" y="3759328"/>
            <a:ext cx="2853791" cy="1661284"/>
          </a:xfrm>
          <a:prstGeom prst="rect">
            <a:avLst/>
          </a:prstGeom>
        </p:spPr>
      </p:pic>
      <p:sp>
        <p:nvSpPr>
          <p:cNvPr id="3" name="Rectangle 2"/>
          <p:cNvSpPr/>
          <p:nvPr/>
        </p:nvSpPr>
        <p:spPr>
          <a:xfrm>
            <a:off x="1267471" y="2630422"/>
            <a:ext cx="6752585" cy="534511"/>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p:cNvPicPr>
            <a:picLocks noChangeAspect="1"/>
          </p:cNvPicPr>
          <p:nvPr/>
        </p:nvPicPr>
        <p:blipFill>
          <a:blip r:embed="rId5"/>
          <a:stretch>
            <a:fillRect/>
          </a:stretch>
        </p:blipFill>
        <p:spPr>
          <a:xfrm>
            <a:off x="2834582" y="3720689"/>
            <a:ext cx="2947103" cy="1699923"/>
          </a:xfrm>
          <a:prstGeom prst="rect">
            <a:avLst/>
          </a:prstGeom>
        </p:spPr>
      </p:pic>
      <p:sp>
        <p:nvSpPr>
          <p:cNvPr id="4" name="Rectangle 3"/>
          <p:cNvSpPr/>
          <p:nvPr/>
        </p:nvSpPr>
        <p:spPr>
          <a:xfrm>
            <a:off x="6005460" y="3863510"/>
            <a:ext cx="192140" cy="2614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4519665" y="6514011"/>
            <a:ext cx="7226709" cy="307777"/>
          </a:xfrm>
          <a:prstGeom prst="rect">
            <a:avLst/>
          </a:prstGeom>
          <a:noFill/>
        </p:spPr>
        <p:txBody>
          <a:bodyPr wrap="square" rtlCol="0">
            <a:spAutoFit/>
          </a:bodyPr>
          <a:lstStyle/>
          <a:p>
            <a:r>
              <a:rPr lang="en-US" sz="1400" dirty="0" err="1"/>
              <a:t>Rappold</a:t>
            </a:r>
            <a:r>
              <a:rPr lang="en-US" sz="1400" dirty="0"/>
              <a:t> JF and </a:t>
            </a:r>
            <a:r>
              <a:rPr lang="en-US" sz="1400" dirty="0" err="1"/>
              <a:t>Bochicchio</a:t>
            </a:r>
            <a:r>
              <a:rPr lang="en-US" sz="1400" dirty="0"/>
              <a:t> GV. </a:t>
            </a:r>
            <a:r>
              <a:rPr lang="en-US" sz="1400" i="1" dirty="0"/>
              <a:t>Transfusion</a:t>
            </a:r>
            <a:r>
              <a:rPr lang="en-US" sz="1400" b="1" dirty="0"/>
              <a:t> (2016).</a:t>
            </a:r>
            <a:endParaRPr lang="en-CA" sz="1400" b="1" dirty="0"/>
          </a:p>
        </p:txBody>
      </p:sp>
    </p:spTree>
    <p:extLst>
      <p:ext uri="{BB962C8B-B14F-4D97-AF65-F5344CB8AC3E}">
        <p14:creationId xmlns:p14="http://schemas.microsoft.com/office/powerpoint/2010/main" val="129783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47B3D3A-5F87-CD4F-8306-1317A349A986}"/>
              </a:ext>
            </a:extLst>
          </p:cNvPr>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25602" name="Rectangle 5">
            <a:extLst>
              <a:ext uri="{FF2B5EF4-FFF2-40B4-BE49-F238E27FC236}">
                <a16:creationId xmlns:a16="http://schemas.microsoft.com/office/drawing/2014/main" id="{DA1DAD21-3BCC-8347-9B94-3C6FF18A54EB}"/>
              </a:ext>
            </a:extLst>
          </p:cNvPr>
          <p:cNvSpPr>
            <a:spLocks noChangeArrowheads="1"/>
          </p:cNvSpPr>
          <p:nvPr/>
        </p:nvSpPr>
        <p:spPr bwMode="auto">
          <a:xfrm>
            <a:off x="0" y="0"/>
            <a:ext cx="9144000" cy="83671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endParaRPr lang="en-US" altLang="en-US" sz="1800"/>
          </a:p>
        </p:txBody>
      </p:sp>
      <p:sp>
        <p:nvSpPr>
          <p:cNvPr id="25603" name="Rectangle 2">
            <a:extLst>
              <a:ext uri="{FF2B5EF4-FFF2-40B4-BE49-F238E27FC236}">
                <a16:creationId xmlns:a16="http://schemas.microsoft.com/office/drawing/2014/main" id="{63E52F3C-9D28-2744-955E-BE6C31DC6599}"/>
              </a:ext>
            </a:extLst>
          </p:cNvPr>
          <p:cNvSpPr>
            <a:spLocks noChangeArrowheads="1"/>
          </p:cNvSpPr>
          <p:nvPr/>
        </p:nvSpPr>
        <p:spPr bwMode="auto">
          <a:xfrm>
            <a:off x="-1" y="-20998"/>
            <a:ext cx="91440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pPr>
            <a:r>
              <a:rPr lang="en-US" altLang="en-US" sz="2400" b="1" dirty="0">
                <a:solidFill>
                  <a:schemeClr val="bg1"/>
                </a:solidFill>
                <a:latin typeface="+mn-lt"/>
              </a:rPr>
              <a:t>A Wound-Dispersing Technology:  </a:t>
            </a:r>
          </a:p>
          <a:p>
            <a:pPr algn="ctr">
              <a:buNone/>
            </a:pPr>
            <a:r>
              <a:rPr lang="en-US" sz="2400" b="1" dirty="0">
                <a:solidFill>
                  <a:srgbClr val="FF8000"/>
                </a:solidFill>
                <a:latin typeface="+mn-lt"/>
              </a:rPr>
              <a:t>Self Propelling Particles (</a:t>
            </a:r>
            <a:r>
              <a:rPr lang="en-US" sz="2400" b="1" dirty="0" err="1">
                <a:solidFill>
                  <a:srgbClr val="FF8000"/>
                </a:solidFill>
                <a:latin typeface="+mn-lt"/>
              </a:rPr>
              <a:t>CounterFlow</a:t>
            </a:r>
            <a:r>
              <a:rPr lang="en-US" sz="2400" b="1" dirty="0">
                <a:solidFill>
                  <a:srgbClr val="FF8000"/>
                </a:solidFill>
                <a:latin typeface="+mn-lt"/>
              </a:rPr>
              <a:t>)</a:t>
            </a:r>
          </a:p>
          <a:p>
            <a:pPr algn="ctr">
              <a:spcBef>
                <a:spcPct val="0"/>
              </a:spcBef>
              <a:buNone/>
            </a:pPr>
            <a:endParaRPr lang="en-US" altLang="en-US" sz="2400" b="1" u="sng" dirty="0">
              <a:solidFill>
                <a:srgbClr val="00B0F0"/>
              </a:solidFill>
              <a:latin typeface="+mn-lt"/>
            </a:endParaRPr>
          </a:p>
        </p:txBody>
      </p:sp>
      <p:sp>
        <p:nvSpPr>
          <p:cNvPr id="25605" name="Rectangle 3">
            <a:extLst>
              <a:ext uri="{FF2B5EF4-FFF2-40B4-BE49-F238E27FC236}">
                <a16:creationId xmlns:a16="http://schemas.microsoft.com/office/drawing/2014/main" id="{3B129621-579F-8049-88DB-2D50D0174612}"/>
              </a:ext>
            </a:extLst>
          </p:cNvPr>
          <p:cNvSpPr>
            <a:spLocks noChangeArrowheads="1"/>
          </p:cNvSpPr>
          <p:nvPr/>
        </p:nvSpPr>
        <p:spPr bwMode="auto">
          <a:xfrm>
            <a:off x="152400" y="152400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600"/>
              </a:spcBef>
              <a:spcAft>
                <a:spcPts val="300"/>
              </a:spcAft>
              <a:buFontTx/>
              <a:buNone/>
            </a:pPr>
            <a:endParaRPr lang="en-US" altLang="en-US" sz="2000" b="1">
              <a:latin typeface="Arial Bold" charset="0"/>
            </a:endParaRPr>
          </a:p>
        </p:txBody>
      </p:sp>
      <p:grpSp>
        <p:nvGrpSpPr>
          <p:cNvPr id="25606" name="Group 2">
            <a:extLst>
              <a:ext uri="{FF2B5EF4-FFF2-40B4-BE49-F238E27FC236}">
                <a16:creationId xmlns:a16="http://schemas.microsoft.com/office/drawing/2014/main" id="{FDE8E4E2-620D-CE4A-8865-FE59A2E93A0A}"/>
              </a:ext>
            </a:extLst>
          </p:cNvPr>
          <p:cNvGrpSpPr>
            <a:grpSpLocks/>
          </p:cNvGrpSpPr>
          <p:nvPr/>
        </p:nvGrpSpPr>
        <p:grpSpPr bwMode="auto">
          <a:xfrm>
            <a:off x="457059" y="961088"/>
            <a:ext cx="8229881" cy="2122306"/>
            <a:chOff x="0" y="4571999"/>
            <a:chExt cx="9144000" cy="2338916"/>
          </a:xfrm>
        </p:grpSpPr>
        <p:pic>
          <p:nvPicPr>
            <p:cNvPr id="25610" name="Picture 14" descr="propelled particles_Figure 1_overview_jb4_jy9_(a-d).tif">
              <a:extLst>
                <a:ext uri="{FF2B5EF4-FFF2-40B4-BE49-F238E27FC236}">
                  <a16:creationId xmlns:a16="http://schemas.microsoft.com/office/drawing/2014/main" id="{B20541F8-356A-DC4A-B299-33B1A617993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1999"/>
              <a:ext cx="9144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B6F914E-57F5-46D9-AE9D-497F2F3BA206}"/>
                </a:ext>
              </a:extLst>
            </p:cNvPr>
            <p:cNvSpPr/>
            <p:nvPr/>
          </p:nvSpPr>
          <p:spPr>
            <a:xfrm>
              <a:off x="563496" y="6542532"/>
              <a:ext cx="768403" cy="368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2" name="TextBox 41"/>
          <p:cNvSpPr txBox="1"/>
          <p:nvPr/>
        </p:nvSpPr>
        <p:spPr>
          <a:xfrm>
            <a:off x="8809357" y="6496661"/>
            <a:ext cx="491613" cy="338554"/>
          </a:xfrm>
          <a:prstGeom prst="rect">
            <a:avLst/>
          </a:prstGeom>
          <a:noFill/>
        </p:spPr>
        <p:txBody>
          <a:bodyPr wrap="square" rtlCol="0">
            <a:spAutoFit/>
          </a:bodyPr>
          <a:lstStyle/>
          <a:p>
            <a:r>
              <a:rPr lang="en-US" sz="1600" b="1" dirty="0">
                <a:cs typeface="Arial" panose="020B0604020202020204" pitchFamily="34" charset="0"/>
              </a:rPr>
              <a:t>2</a:t>
            </a:r>
            <a:endParaRPr lang="en-CA" sz="1600" b="1" dirty="0">
              <a:cs typeface="Arial" panose="020B0604020202020204" pitchFamily="34" charset="0"/>
            </a:endParaRPr>
          </a:p>
        </p:txBody>
      </p:sp>
      <p:sp>
        <p:nvSpPr>
          <p:cNvPr id="5" name="TextBox 4"/>
          <p:cNvSpPr txBox="1"/>
          <p:nvPr/>
        </p:nvSpPr>
        <p:spPr>
          <a:xfrm>
            <a:off x="322893" y="5151844"/>
            <a:ext cx="854178" cy="307777"/>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sp>
        <p:nvSpPr>
          <p:cNvPr id="25" name="TextBox 24"/>
          <p:cNvSpPr txBox="1"/>
          <p:nvPr/>
        </p:nvSpPr>
        <p:spPr>
          <a:xfrm>
            <a:off x="1995037" y="5193749"/>
            <a:ext cx="854178" cy="307777"/>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sp>
        <p:nvSpPr>
          <p:cNvPr id="26" name="TextBox 25"/>
          <p:cNvSpPr txBox="1"/>
          <p:nvPr/>
        </p:nvSpPr>
        <p:spPr>
          <a:xfrm>
            <a:off x="156970" y="6431756"/>
            <a:ext cx="9144000" cy="338554"/>
          </a:xfrm>
          <a:prstGeom prst="rect">
            <a:avLst/>
          </a:prstGeom>
          <a:noFill/>
        </p:spPr>
        <p:txBody>
          <a:bodyPr wrap="square" rtlCol="0">
            <a:spAutoFit/>
          </a:bodyPr>
          <a:lstStyle/>
          <a:p>
            <a:pPr algn="ctr"/>
            <a:r>
              <a:rPr lang="en-US" sz="1600" u="sng" dirty="0" err="1">
                <a:cs typeface="Arial" panose="020B0604020202020204" pitchFamily="34" charset="0"/>
              </a:rPr>
              <a:t>Baylis</a:t>
            </a:r>
            <a:r>
              <a:rPr lang="en-US" sz="1600" dirty="0">
                <a:cs typeface="Arial" panose="020B0604020202020204" pitchFamily="34" charset="0"/>
              </a:rPr>
              <a:t>, others, </a:t>
            </a:r>
            <a:r>
              <a:rPr lang="en-US" sz="1600" u="sng" dirty="0" err="1">
                <a:cs typeface="Arial" panose="020B0604020202020204" pitchFamily="34" charset="0"/>
              </a:rPr>
              <a:t>Kastrup</a:t>
            </a:r>
            <a:r>
              <a:rPr lang="en-US" sz="1600" dirty="0">
                <a:cs typeface="Arial" panose="020B0604020202020204" pitchFamily="34" charset="0"/>
              </a:rPr>
              <a:t>. Science </a:t>
            </a:r>
            <a:r>
              <a:rPr lang="en-US" sz="1600" i="1" dirty="0">
                <a:cs typeface="Arial" panose="020B0604020202020204" pitchFamily="34" charset="0"/>
              </a:rPr>
              <a:t>Advances </a:t>
            </a:r>
            <a:r>
              <a:rPr lang="en-US" sz="1600" b="1" dirty="0">
                <a:cs typeface="Arial" panose="020B0604020202020204" pitchFamily="34" charset="0"/>
              </a:rPr>
              <a:t>(2015)</a:t>
            </a:r>
            <a:endParaRPr lang="en-CA" sz="1600" b="1" dirty="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709646" y="3270352"/>
            <a:ext cx="5724705" cy="3161404"/>
          </a:xfrm>
          <a:prstGeom prst="rect">
            <a:avLst/>
          </a:prstGeom>
        </p:spPr>
      </p:pic>
      <p:sp>
        <p:nvSpPr>
          <p:cNvPr id="6" name="TextBox 5"/>
          <p:cNvSpPr txBox="1"/>
          <p:nvPr/>
        </p:nvSpPr>
        <p:spPr>
          <a:xfrm>
            <a:off x="1489455" y="2891223"/>
            <a:ext cx="2124602" cy="435292"/>
          </a:xfrm>
          <a:prstGeom prst="rect">
            <a:avLst/>
          </a:prstGeom>
          <a:noFill/>
          <a:ln w="47625">
            <a:noFill/>
          </a:ln>
        </p:spPr>
        <p:txBody>
          <a:bodyPr wrap="square" rtlCol="0">
            <a:spAutoFit/>
          </a:bodyPr>
          <a:lstStyle/>
          <a:p>
            <a:r>
              <a:rPr lang="en-US" sz="2200" b="1" dirty="0">
                <a:solidFill>
                  <a:srgbClr val="7030A0"/>
                </a:solidFill>
                <a:cs typeface="Arial" panose="020B0604020202020204" pitchFamily="34" charset="0"/>
              </a:rPr>
              <a:t>Cargo Loaded</a:t>
            </a:r>
            <a:endParaRPr lang="en-CA" sz="2200" b="1" dirty="0">
              <a:solidFill>
                <a:srgbClr val="7030A0"/>
              </a:solidFill>
              <a:cs typeface="Arial" panose="020B0604020202020204" pitchFamily="34" charset="0"/>
            </a:endParaRPr>
          </a:p>
        </p:txBody>
      </p:sp>
      <p:sp>
        <p:nvSpPr>
          <p:cNvPr id="28" name="TextBox 27"/>
          <p:cNvSpPr txBox="1"/>
          <p:nvPr/>
        </p:nvSpPr>
        <p:spPr>
          <a:xfrm>
            <a:off x="5113448" y="2895628"/>
            <a:ext cx="2354152" cy="430887"/>
          </a:xfrm>
          <a:prstGeom prst="rect">
            <a:avLst/>
          </a:prstGeom>
          <a:noFill/>
        </p:spPr>
        <p:txBody>
          <a:bodyPr wrap="square" rtlCol="0">
            <a:spAutoFit/>
          </a:bodyPr>
          <a:lstStyle/>
          <a:p>
            <a:r>
              <a:rPr lang="en-US" sz="2200" b="1" dirty="0">
                <a:solidFill>
                  <a:srgbClr val="7030A0"/>
                </a:solidFill>
                <a:cs typeface="Arial" panose="020B0604020202020204" pitchFamily="34" charset="0"/>
              </a:rPr>
              <a:t>Cargo Propelled</a:t>
            </a:r>
            <a:endParaRPr lang="en-CA" sz="2200" b="1" dirty="0">
              <a:solidFill>
                <a:srgbClr val="7030A0"/>
              </a:solidFill>
              <a:cs typeface="Arial" panose="020B0604020202020204" pitchFamily="34" charset="0"/>
            </a:endParaRPr>
          </a:p>
        </p:txBody>
      </p:sp>
      <p:cxnSp>
        <p:nvCxnSpPr>
          <p:cNvPr id="8" name="Straight Arrow Connector 7"/>
          <p:cNvCxnSpPr/>
          <p:nvPr/>
        </p:nvCxnSpPr>
        <p:spPr>
          <a:xfrm flipV="1">
            <a:off x="2307771" y="2383975"/>
            <a:ext cx="195945" cy="595641"/>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9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fade">
                                      <p:cBhvr>
                                        <p:cTn id="7" dur="500"/>
                                        <p:tgtEl>
                                          <p:spTgt spid="256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47B3D3A-5F87-CD4F-8306-1317A349A986}"/>
              </a:ext>
            </a:extLst>
          </p:cNvPr>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a:solidFill>
                  <a:schemeClr val="bg1"/>
                </a:solidFill>
              </a:rPr>
              <a:t>Why Does the Kastrup Lab Care about Blood Clotting?</a:t>
            </a:r>
          </a:p>
        </p:txBody>
      </p:sp>
      <p:sp>
        <p:nvSpPr>
          <p:cNvPr id="25602" name="Rectangle 5">
            <a:extLst>
              <a:ext uri="{FF2B5EF4-FFF2-40B4-BE49-F238E27FC236}">
                <a16:creationId xmlns:a16="http://schemas.microsoft.com/office/drawing/2014/main" id="{DA1DAD21-3BCC-8347-9B94-3C6FF18A54EB}"/>
              </a:ext>
            </a:extLst>
          </p:cNvPr>
          <p:cNvSpPr>
            <a:spLocks noChangeArrowheads="1"/>
          </p:cNvSpPr>
          <p:nvPr/>
        </p:nvSpPr>
        <p:spPr bwMode="auto">
          <a:xfrm>
            <a:off x="0" y="0"/>
            <a:ext cx="9144000" cy="83671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pPr>
            <a:r>
              <a:rPr lang="en-US" altLang="en-US" sz="2400" b="1" dirty="0">
                <a:solidFill>
                  <a:schemeClr val="bg1"/>
                </a:solidFill>
                <a:latin typeface="Arial" panose="020B0604020202020204" pitchFamily="34" charset="0"/>
              </a:rPr>
              <a:t>A Wound-Penetrating Technology:  </a:t>
            </a:r>
          </a:p>
          <a:p>
            <a:pPr algn="ctr">
              <a:spcBef>
                <a:spcPct val="0"/>
              </a:spcBef>
              <a:buNone/>
            </a:pPr>
            <a:r>
              <a:rPr lang="en-US" altLang="en-US" sz="2400" b="1" dirty="0">
                <a:solidFill>
                  <a:schemeClr val="bg1"/>
                </a:solidFill>
                <a:latin typeface="Arial" panose="020B0604020202020204" pitchFamily="34" charset="0"/>
              </a:rPr>
              <a:t>Self-Propelling Particles (</a:t>
            </a:r>
            <a:r>
              <a:rPr lang="en-US" altLang="en-US" sz="2400" b="1" dirty="0" err="1">
                <a:solidFill>
                  <a:schemeClr val="bg1"/>
                </a:solidFill>
                <a:latin typeface="Arial" panose="020B0604020202020204" pitchFamily="34" charset="0"/>
              </a:rPr>
              <a:t>CounterFlow</a:t>
            </a:r>
            <a:r>
              <a:rPr lang="en-US" altLang="en-US" sz="2400" b="1" dirty="0">
                <a:solidFill>
                  <a:schemeClr val="bg1"/>
                </a:solidFill>
                <a:latin typeface="Arial" panose="020B0604020202020204" pitchFamily="34" charset="0"/>
              </a:rPr>
              <a:t>)</a:t>
            </a:r>
            <a:endParaRPr lang="en-US" altLang="en-US" sz="2400" b="1" dirty="0">
              <a:solidFill>
                <a:schemeClr val="bg1"/>
              </a:solidFill>
              <a:latin typeface="+mn-lt"/>
            </a:endParaRPr>
          </a:p>
        </p:txBody>
      </p:sp>
      <p:sp>
        <p:nvSpPr>
          <p:cNvPr id="25605" name="Rectangle 3">
            <a:extLst>
              <a:ext uri="{FF2B5EF4-FFF2-40B4-BE49-F238E27FC236}">
                <a16:creationId xmlns:a16="http://schemas.microsoft.com/office/drawing/2014/main" id="{3B129621-579F-8049-88DB-2D50D0174612}"/>
              </a:ext>
            </a:extLst>
          </p:cNvPr>
          <p:cNvSpPr>
            <a:spLocks noChangeArrowheads="1"/>
          </p:cNvSpPr>
          <p:nvPr/>
        </p:nvSpPr>
        <p:spPr bwMode="auto">
          <a:xfrm>
            <a:off x="152400" y="152400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600"/>
              </a:spcBef>
              <a:spcAft>
                <a:spcPts val="300"/>
              </a:spcAft>
              <a:buFontTx/>
              <a:buNone/>
            </a:pPr>
            <a:endParaRPr lang="en-US" altLang="en-US" sz="2000" b="1">
              <a:latin typeface="Arial Bold" charset="0"/>
            </a:endParaRPr>
          </a:p>
        </p:txBody>
      </p:sp>
      <p:grpSp>
        <p:nvGrpSpPr>
          <p:cNvPr id="25606" name="Group 2">
            <a:extLst>
              <a:ext uri="{FF2B5EF4-FFF2-40B4-BE49-F238E27FC236}">
                <a16:creationId xmlns:a16="http://schemas.microsoft.com/office/drawing/2014/main" id="{FDE8E4E2-620D-CE4A-8865-FE59A2E93A0A}"/>
              </a:ext>
            </a:extLst>
          </p:cNvPr>
          <p:cNvGrpSpPr>
            <a:grpSpLocks/>
          </p:cNvGrpSpPr>
          <p:nvPr/>
        </p:nvGrpSpPr>
        <p:grpSpPr bwMode="auto">
          <a:xfrm>
            <a:off x="457059" y="961088"/>
            <a:ext cx="8229881" cy="2122306"/>
            <a:chOff x="0" y="4571999"/>
            <a:chExt cx="9144000" cy="2338916"/>
          </a:xfrm>
        </p:grpSpPr>
        <p:pic>
          <p:nvPicPr>
            <p:cNvPr id="25610" name="Picture 14" descr="propelled particles_Figure 1_overview_jb4_jy9_(a-d).tif">
              <a:extLst>
                <a:ext uri="{FF2B5EF4-FFF2-40B4-BE49-F238E27FC236}">
                  <a16:creationId xmlns:a16="http://schemas.microsoft.com/office/drawing/2014/main" id="{B20541F8-356A-DC4A-B299-33B1A617993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1999"/>
              <a:ext cx="9144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B6F914E-57F5-46D9-AE9D-497F2F3BA206}"/>
                </a:ext>
              </a:extLst>
            </p:cNvPr>
            <p:cNvSpPr/>
            <p:nvPr/>
          </p:nvSpPr>
          <p:spPr>
            <a:xfrm>
              <a:off x="563496" y="6542532"/>
              <a:ext cx="768403" cy="368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2" name="TextBox 41"/>
          <p:cNvSpPr txBox="1"/>
          <p:nvPr/>
        </p:nvSpPr>
        <p:spPr>
          <a:xfrm>
            <a:off x="8809357" y="6496661"/>
            <a:ext cx="491613" cy="338554"/>
          </a:xfrm>
          <a:prstGeom prst="rect">
            <a:avLst/>
          </a:prstGeom>
          <a:noFill/>
        </p:spPr>
        <p:txBody>
          <a:bodyPr wrap="square" rtlCol="0">
            <a:spAutoFit/>
          </a:bodyPr>
          <a:lstStyle/>
          <a:p>
            <a:r>
              <a:rPr lang="en-US" sz="1600" b="1" dirty="0">
                <a:cs typeface="Arial" panose="020B0604020202020204" pitchFamily="34" charset="0"/>
              </a:rPr>
              <a:t>2</a:t>
            </a:r>
            <a:endParaRPr lang="en-CA" sz="1600" b="1" dirty="0">
              <a:cs typeface="Arial" panose="020B0604020202020204" pitchFamily="34" charset="0"/>
            </a:endParaRPr>
          </a:p>
        </p:txBody>
      </p:sp>
      <p:sp>
        <p:nvSpPr>
          <p:cNvPr id="5" name="TextBox 4"/>
          <p:cNvSpPr txBox="1"/>
          <p:nvPr/>
        </p:nvSpPr>
        <p:spPr>
          <a:xfrm>
            <a:off x="322893" y="5151844"/>
            <a:ext cx="854178" cy="307777"/>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sp>
        <p:nvSpPr>
          <p:cNvPr id="25" name="TextBox 24"/>
          <p:cNvSpPr txBox="1"/>
          <p:nvPr/>
        </p:nvSpPr>
        <p:spPr>
          <a:xfrm>
            <a:off x="1995037" y="5193749"/>
            <a:ext cx="854178" cy="307777"/>
          </a:xfrm>
          <a:prstGeom prst="rect">
            <a:avLst/>
          </a:prstGeom>
          <a:noFill/>
        </p:spPr>
        <p:txBody>
          <a:bodyPr wrap="square" rtlCol="0">
            <a:spAutoFit/>
          </a:bodyPr>
          <a:lstStyle/>
          <a:p>
            <a:r>
              <a:rPr lang="en-US" sz="1400" b="1" dirty="0">
                <a:solidFill>
                  <a:schemeClr val="bg1"/>
                </a:solidFill>
              </a:rPr>
              <a:t>500 nm</a:t>
            </a:r>
            <a:endParaRPr lang="en-CA" sz="1400" b="1" dirty="0">
              <a:solidFill>
                <a:schemeClr val="bg1"/>
              </a:solidFill>
            </a:endParaRPr>
          </a:p>
        </p:txBody>
      </p:sp>
      <p:sp>
        <p:nvSpPr>
          <p:cNvPr id="26" name="TextBox 25"/>
          <p:cNvSpPr txBox="1"/>
          <p:nvPr/>
        </p:nvSpPr>
        <p:spPr>
          <a:xfrm>
            <a:off x="156970" y="6431756"/>
            <a:ext cx="9144000" cy="338554"/>
          </a:xfrm>
          <a:prstGeom prst="rect">
            <a:avLst/>
          </a:prstGeom>
          <a:noFill/>
        </p:spPr>
        <p:txBody>
          <a:bodyPr wrap="square" rtlCol="0">
            <a:spAutoFit/>
          </a:bodyPr>
          <a:lstStyle/>
          <a:p>
            <a:pPr algn="ctr"/>
            <a:r>
              <a:rPr lang="en-US" sz="1600" u="sng" dirty="0" err="1">
                <a:cs typeface="Arial" panose="020B0604020202020204" pitchFamily="34" charset="0"/>
              </a:rPr>
              <a:t>Baylis</a:t>
            </a:r>
            <a:r>
              <a:rPr lang="en-US" sz="1600" dirty="0">
                <a:cs typeface="Arial" panose="020B0604020202020204" pitchFamily="34" charset="0"/>
              </a:rPr>
              <a:t>, others, </a:t>
            </a:r>
            <a:r>
              <a:rPr lang="en-US" sz="1600" u="sng" dirty="0" err="1">
                <a:cs typeface="Arial" panose="020B0604020202020204" pitchFamily="34" charset="0"/>
              </a:rPr>
              <a:t>Kastrup</a:t>
            </a:r>
            <a:r>
              <a:rPr lang="en-US" sz="1600" dirty="0">
                <a:cs typeface="Arial" panose="020B0604020202020204" pitchFamily="34" charset="0"/>
              </a:rPr>
              <a:t>. Science </a:t>
            </a:r>
            <a:r>
              <a:rPr lang="en-US" sz="1600" i="1" dirty="0">
                <a:cs typeface="Arial" panose="020B0604020202020204" pitchFamily="34" charset="0"/>
              </a:rPr>
              <a:t>Advances </a:t>
            </a:r>
            <a:r>
              <a:rPr lang="en-US" sz="1600" b="1" dirty="0">
                <a:cs typeface="Arial" panose="020B0604020202020204" pitchFamily="34" charset="0"/>
              </a:rPr>
              <a:t>(2015)</a:t>
            </a:r>
            <a:endParaRPr lang="en-CA" sz="1600" b="1" dirty="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866617" y="3316033"/>
            <a:ext cx="5724705" cy="3161404"/>
          </a:xfrm>
          <a:prstGeom prst="rect">
            <a:avLst/>
          </a:prstGeom>
        </p:spPr>
      </p:pic>
      <p:sp>
        <p:nvSpPr>
          <p:cNvPr id="6" name="TextBox 5"/>
          <p:cNvSpPr txBox="1"/>
          <p:nvPr/>
        </p:nvSpPr>
        <p:spPr>
          <a:xfrm>
            <a:off x="1489455" y="2891223"/>
            <a:ext cx="2124602" cy="435292"/>
          </a:xfrm>
          <a:prstGeom prst="rect">
            <a:avLst/>
          </a:prstGeom>
          <a:noFill/>
          <a:ln w="47625">
            <a:noFill/>
          </a:ln>
        </p:spPr>
        <p:txBody>
          <a:bodyPr wrap="square" rtlCol="0">
            <a:spAutoFit/>
          </a:bodyPr>
          <a:lstStyle/>
          <a:p>
            <a:r>
              <a:rPr lang="en-US" sz="2200" b="1" dirty="0">
                <a:solidFill>
                  <a:srgbClr val="7030A0"/>
                </a:solidFill>
                <a:cs typeface="Arial" panose="020B0604020202020204" pitchFamily="34" charset="0"/>
              </a:rPr>
              <a:t>Cargo Loaded</a:t>
            </a:r>
            <a:endParaRPr lang="en-CA" sz="2200" b="1" dirty="0">
              <a:solidFill>
                <a:srgbClr val="7030A0"/>
              </a:solidFill>
              <a:cs typeface="Arial" panose="020B0604020202020204" pitchFamily="34" charset="0"/>
            </a:endParaRPr>
          </a:p>
        </p:txBody>
      </p:sp>
      <p:sp>
        <p:nvSpPr>
          <p:cNvPr id="28" name="TextBox 27"/>
          <p:cNvSpPr txBox="1"/>
          <p:nvPr/>
        </p:nvSpPr>
        <p:spPr>
          <a:xfrm>
            <a:off x="5113448" y="2895628"/>
            <a:ext cx="2354152" cy="430887"/>
          </a:xfrm>
          <a:prstGeom prst="rect">
            <a:avLst/>
          </a:prstGeom>
          <a:noFill/>
        </p:spPr>
        <p:txBody>
          <a:bodyPr wrap="square" rtlCol="0">
            <a:spAutoFit/>
          </a:bodyPr>
          <a:lstStyle/>
          <a:p>
            <a:r>
              <a:rPr lang="en-US" sz="2200" b="1" dirty="0">
                <a:solidFill>
                  <a:srgbClr val="7030A0"/>
                </a:solidFill>
                <a:cs typeface="Arial" panose="020B0604020202020204" pitchFamily="34" charset="0"/>
              </a:rPr>
              <a:t>Cargo Propelled</a:t>
            </a:r>
            <a:endParaRPr lang="en-CA" sz="2200" b="1" dirty="0">
              <a:solidFill>
                <a:srgbClr val="7030A0"/>
              </a:solidFill>
              <a:cs typeface="Arial" panose="020B0604020202020204" pitchFamily="34" charset="0"/>
            </a:endParaRPr>
          </a:p>
        </p:txBody>
      </p:sp>
      <p:cxnSp>
        <p:nvCxnSpPr>
          <p:cNvPr id="8" name="Straight Arrow Connector 7"/>
          <p:cNvCxnSpPr/>
          <p:nvPr/>
        </p:nvCxnSpPr>
        <p:spPr>
          <a:xfrm flipV="1">
            <a:off x="2307771" y="2383975"/>
            <a:ext cx="195945" cy="595641"/>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3">
            <a:extLst>
              <a:ext uri="{FF2B5EF4-FFF2-40B4-BE49-F238E27FC236}">
                <a16:creationId xmlns:a16="http://schemas.microsoft.com/office/drawing/2014/main" id="{EDDE9638-52DB-CE49-AE38-F8BF3CD80007}"/>
              </a:ext>
            </a:extLst>
          </p:cNvPr>
          <p:cNvSpPr>
            <a:spLocks noChangeArrowheads="1"/>
          </p:cNvSpPr>
          <p:nvPr/>
        </p:nvSpPr>
        <p:spPr bwMode="auto">
          <a:xfrm>
            <a:off x="-1" y="919536"/>
            <a:ext cx="9144000" cy="5985826"/>
          </a:xfrm>
          <a:prstGeom prst="rect">
            <a:avLst/>
          </a:prstGeom>
          <a:solidFill>
            <a:schemeClr val="bg1">
              <a:alpha val="91000"/>
            </a:schemeClr>
          </a:solidFill>
          <a:ln>
            <a:noFill/>
          </a:ln>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0"/>
              </a:spcBef>
              <a:buNone/>
            </a:pPr>
            <a:r>
              <a:rPr lang="en-US" altLang="en-US" sz="3200" b="1" dirty="0">
                <a:solidFill>
                  <a:srgbClr val="7030A0"/>
                </a:solidFill>
                <a:latin typeface="+mn-lt"/>
              </a:rPr>
              <a:t>Hypothesis: </a:t>
            </a:r>
          </a:p>
          <a:p>
            <a:pPr algn="ctr">
              <a:spcBef>
                <a:spcPct val="0"/>
              </a:spcBef>
              <a:buNone/>
            </a:pPr>
            <a:endParaRPr lang="en-US" altLang="en-US" sz="3200" b="1" dirty="0">
              <a:solidFill>
                <a:srgbClr val="7030A0"/>
              </a:solidFill>
              <a:latin typeface="+mn-lt"/>
            </a:endParaRPr>
          </a:p>
          <a:p>
            <a:pPr algn="ctr">
              <a:spcBef>
                <a:spcPct val="0"/>
              </a:spcBef>
              <a:buNone/>
            </a:pPr>
            <a:r>
              <a:rPr lang="en-US" altLang="en-US" sz="3200" b="1" dirty="0">
                <a:solidFill>
                  <a:srgbClr val="7030A0"/>
                </a:solidFill>
                <a:latin typeface="+mn-lt"/>
              </a:rPr>
              <a:t>Delivery of hemostatic agents using </a:t>
            </a:r>
          </a:p>
          <a:p>
            <a:pPr algn="ctr">
              <a:spcBef>
                <a:spcPct val="0"/>
              </a:spcBef>
              <a:buNone/>
            </a:pPr>
            <a:r>
              <a:rPr lang="en-US" altLang="en-US" sz="3200" b="1" dirty="0">
                <a:solidFill>
                  <a:srgbClr val="7030A0"/>
                </a:solidFill>
                <a:latin typeface="+mn-lt"/>
              </a:rPr>
              <a:t>self-propelling particles enables them </a:t>
            </a:r>
          </a:p>
          <a:p>
            <a:pPr algn="ctr">
              <a:spcBef>
                <a:spcPct val="0"/>
              </a:spcBef>
              <a:buNone/>
            </a:pPr>
            <a:r>
              <a:rPr lang="en-US" altLang="en-US" sz="3200" b="1" dirty="0">
                <a:solidFill>
                  <a:srgbClr val="7030A0"/>
                </a:solidFill>
                <a:latin typeface="+mn-lt"/>
              </a:rPr>
              <a:t>to treat NCIAH</a:t>
            </a:r>
            <a:endParaRPr lang="en-US" altLang="en-US" sz="3200" b="1" u="sng" dirty="0">
              <a:solidFill>
                <a:srgbClr val="7030A0"/>
              </a:solidFill>
              <a:latin typeface="+mn-lt"/>
            </a:endParaRPr>
          </a:p>
          <a:p>
            <a:pPr algn="ctr" fontAlgn="base">
              <a:spcBef>
                <a:spcPct val="0"/>
              </a:spcBef>
              <a:spcAft>
                <a:spcPct val="0"/>
              </a:spcAft>
            </a:pPr>
            <a:endParaRPr lang="en-US" altLang="en-US" sz="2000" b="1" dirty="0">
              <a:solidFill>
                <a:srgbClr val="7030A0"/>
              </a:solidFill>
            </a:endParaRPr>
          </a:p>
          <a:p>
            <a:pPr algn="ctr" fontAlgn="base">
              <a:spcBef>
                <a:spcPct val="0"/>
              </a:spcBef>
              <a:spcAft>
                <a:spcPct val="0"/>
              </a:spcAft>
            </a:pPr>
            <a:r>
              <a:rPr lang="en-US" altLang="en-US" sz="2000" b="1" dirty="0">
                <a:solidFill>
                  <a:srgbClr val="7030A0"/>
                </a:solidFill>
              </a:rPr>
              <a:t> </a:t>
            </a:r>
          </a:p>
        </p:txBody>
      </p:sp>
    </p:spTree>
    <p:extLst>
      <p:ext uri="{BB962C8B-B14F-4D97-AF65-F5344CB8AC3E}">
        <p14:creationId xmlns:p14="http://schemas.microsoft.com/office/powerpoint/2010/main" val="1518554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8">
            <a:extLst>
              <a:ext uri="{FF2B5EF4-FFF2-40B4-BE49-F238E27FC236}">
                <a16:creationId xmlns:a16="http://schemas.microsoft.com/office/drawing/2014/main" id="{51B04D36-74F8-8D40-96A6-A94E9081A744}"/>
              </a:ext>
            </a:extLst>
          </p:cNvPr>
          <p:cNvSpPr>
            <a:spLocks noChangeArrowheads="1"/>
          </p:cNvSpPr>
          <p:nvPr/>
        </p:nvSpPr>
        <p:spPr bwMode="auto">
          <a:xfrm>
            <a:off x="77740" y="1077840"/>
            <a:ext cx="8988520" cy="5478423"/>
          </a:xfrm>
          <a:prstGeom prst="rect">
            <a:avLst/>
          </a:prstGeom>
          <a:solidFill>
            <a:schemeClr val="bg1">
              <a:lumMod val="95000"/>
              <a:alpha val="97000"/>
            </a:schemeClr>
          </a:solidFill>
          <a:ln>
            <a:noFill/>
          </a:ln>
          <a:extLst/>
        </p:spPr>
        <p:txBody>
          <a:bodyPr wrap="square">
            <a:spAutoFit/>
          </a:bodyPr>
          <a:lstStyle/>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i="1" dirty="0">
              <a:solidFill>
                <a:srgbClr val="002060"/>
              </a:solidFill>
            </a:endParaRPr>
          </a:p>
          <a:p>
            <a:pPr algn="ctr">
              <a:lnSpc>
                <a:spcPts val="2763"/>
              </a:lnSpc>
            </a:pPr>
            <a:endParaRPr lang="en-US" sz="2200" b="1" dirty="0"/>
          </a:p>
        </p:txBody>
      </p:sp>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271035" y="2997125"/>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ctr" eaLnBrk="1" hangingPunct="1">
              <a:defRPr/>
            </a:pPr>
            <a:r>
              <a:rPr lang="en-US" sz="2400" b="1" dirty="0" err="1">
                <a:solidFill>
                  <a:schemeClr val="bg1"/>
                </a:solidFill>
              </a:rPr>
              <a:t>ResQFoam</a:t>
            </a:r>
            <a:r>
              <a:rPr lang="en-US" sz="2400" b="1" dirty="0">
                <a:solidFill>
                  <a:schemeClr val="bg1"/>
                </a:solidFill>
              </a:rPr>
              <a:t> works by filling the abdominal cavity to </a:t>
            </a:r>
          </a:p>
          <a:p>
            <a:pPr algn="ctr" eaLnBrk="1" hangingPunct="1">
              <a:defRPr/>
            </a:pPr>
            <a:r>
              <a:rPr lang="en-US" sz="2400" b="1" dirty="0">
                <a:solidFill>
                  <a:schemeClr val="bg1"/>
                </a:solidFill>
              </a:rPr>
              <a:t>apply pressure to bleed </a:t>
            </a:r>
          </a:p>
        </p:txBody>
      </p:sp>
      <p:sp>
        <p:nvSpPr>
          <p:cNvPr id="14" name="Rectangle 3"/>
          <p:cNvSpPr>
            <a:spLocks noChangeArrowheads="1"/>
          </p:cNvSpPr>
          <p:nvPr/>
        </p:nvSpPr>
        <p:spPr bwMode="auto">
          <a:xfrm>
            <a:off x="3250530" y="3429173"/>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pic>
        <p:nvPicPr>
          <p:cNvPr id="2" name="Picture 1"/>
          <p:cNvPicPr>
            <a:picLocks noChangeAspect="1"/>
          </p:cNvPicPr>
          <p:nvPr/>
        </p:nvPicPr>
        <p:blipFill>
          <a:blip r:embed="rId3"/>
          <a:stretch>
            <a:fillRect/>
          </a:stretch>
        </p:blipFill>
        <p:spPr>
          <a:xfrm>
            <a:off x="4191332" y="1156913"/>
            <a:ext cx="4758665" cy="2770172"/>
          </a:xfrm>
          <a:prstGeom prst="rect">
            <a:avLst/>
          </a:prstGeom>
        </p:spPr>
      </p:pic>
      <p:sp>
        <p:nvSpPr>
          <p:cNvPr id="4" name="Rectangle 3"/>
          <p:cNvSpPr/>
          <p:nvPr/>
        </p:nvSpPr>
        <p:spPr>
          <a:xfrm>
            <a:off x="4408584" y="1296610"/>
            <a:ext cx="310573" cy="3238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289480" y="3932688"/>
            <a:ext cx="7206732" cy="3088025"/>
          </a:xfrm>
          <a:prstGeom prst="rect">
            <a:avLst/>
          </a:prstGeom>
        </p:spPr>
        <p:txBody>
          <a:bodyPr wrap="square">
            <a:spAutoFit/>
          </a:bodyPr>
          <a:lstStyle/>
          <a:p>
            <a:pPr algn="ctr"/>
            <a:endParaRPr lang="en-US" sz="2000" b="1" dirty="0">
              <a:solidFill>
                <a:srgbClr val="7030A0"/>
              </a:solidFill>
            </a:endParaRPr>
          </a:p>
          <a:p>
            <a:pPr algn="ctr">
              <a:lnSpc>
                <a:spcPts val="2763"/>
              </a:lnSpc>
              <a:spcAft>
                <a:spcPts val="1200"/>
              </a:spcAft>
            </a:pPr>
            <a:r>
              <a:rPr lang="en-US" sz="2000" b="1" dirty="0">
                <a:solidFill>
                  <a:srgbClr val="009900"/>
                </a:solidFill>
              </a:rPr>
              <a:t>•</a:t>
            </a:r>
            <a:r>
              <a:rPr lang="en-US" sz="2000" b="1" dirty="0"/>
              <a:t>  Does not activate coagulation</a:t>
            </a:r>
          </a:p>
          <a:p>
            <a:pPr algn="ctr">
              <a:lnSpc>
                <a:spcPts val="2763"/>
              </a:lnSpc>
              <a:spcAft>
                <a:spcPts val="1200"/>
              </a:spcAft>
            </a:pPr>
            <a:r>
              <a:rPr lang="en-US" sz="2000" b="1" dirty="0">
                <a:solidFill>
                  <a:srgbClr val="009900"/>
                </a:solidFill>
              </a:rPr>
              <a:t>•</a:t>
            </a:r>
            <a:r>
              <a:rPr lang="en-US" sz="2000" b="1" dirty="0"/>
              <a:t>  Abdomen needs to be intact</a:t>
            </a:r>
            <a:endParaRPr lang="en-US" sz="2000" b="1" dirty="0">
              <a:solidFill>
                <a:srgbClr val="000000"/>
              </a:solidFill>
            </a:endParaRPr>
          </a:p>
          <a:p>
            <a:pPr algn="ctr">
              <a:lnSpc>
                <a:spcPts val="2763"/>
              </a:lnSpc>
              <a:spcAft>
                <a:spcPts val="1200"/>
              </a:spcAft>
            </a:pPr>
            <a:r>
              <a:rPr lang="en-US" sz="2000" b="1" dirty="0">
                <a:solidFill>
                  <a:srgbClr val="009900"/>
                </a:solidFill>
              </a:rPr>
              <a:t>• </a:t>
            </a:r>
            <a:r>
              <a:rPr lang="en-US" sz="2000" b="1" dirty="0"/>
              <a:t> Potential complications: occluding distal blood flow, compartment syndrome, and multi-organ failure</a:t>
            </a:r>
          </a:p>
          <a:p>
            <a:pPr algn="ctr">
              <a:lnSpc>
                <a:spcPts val="2763"/>
              </a:lnSpc>
              <a:spcAft>
                <a:spcPts val="1200"/>
              </a:spcAft>
            </a:pPr>
            <a:r>
              <a:rPr lang="en-US" sz="2000" b="1" dirty="0">
                <a:solidFill>
                  <a:srgbClr val="009900"/>
                </a:solidFill>
              </a:rPr>
              <a:t>• </a:t>
            </a:r>
            <a:r>
              <a:rPr lang="en-US" sz="2000" b="1" dirty="0"/>
              <a:t> Non-</a:t>
            </a:r>
            <a:r>
              <a:rPr lang="en-US" sz="2000" b="1" dirty="0" err="1"/>
              <a:t>resorbable</a:t>
            </a:r>
            <a:r>
              <a:rPr lang="en-US" sz="2000" b="1" dirty="0"/>
              <a:t> (</a:t>
            </a:r>
            <a:r>
              <a:rPr lang="en-US" sz="2000" b="1" dirty="0" err="1"/>
              <a:t>ResQFoam</a:t>
            </a:r>
            <a:r>
              <a:rPr lang="en-US" sz="2000" b="1" dirty="0"/>
              <a:t> </a:t>
            </a:r>
            <a:r>
              <a:rPr lang="en-US" sz="2000" b="1" u="sng" dirty="0"/>
              <a:t>only</a:t>
            </a:r>
            <a:r>
              <a:rPr lang="en-US" sz="2000" b="1" dirty="0"/>
              <a:t>)</a:t>
            </a:r>
            <a:endParaRPr lang="en-US" sz="2000" b="1" dirty="0">
              <a:solidFill>
                <a:srgbClr val="7030A0"/>
              </a:solidFill>
            </a:endParaRPr>
          </a:p>
          <a:p>
            <a:pPr marL="342900" indent="-342900" algn="ctr">
              <a:buFont typeface="Arial" panose="020B0604020202020204" pitchFamily="34" charset="0"/>
              <a:buChar char="•"/>
            </a:pPr>
            <a:endParaRPr lang="en-US" b="1" dirty="0">
              <a:solidFill>
                <a:srgbClr val="7030A0"/>
              </a:solidFill>
            </a:endParaRPr>
          </a:p>
        </p:txBody>
      </p:sp>
      <p:sp>
        <p:nvSpPr>
          <p:cNvPr id="18" name="TextBox 17"/>
          <p:cNvSpPr txBox="1"/>
          <p:nvPr/>
        </p:nvSpPr>
        <p:spPr>
          <a:xfrm>
            <a:off x="488317" y="4199179"/>
            <a:ext cx="3772232" cy="461665"/>
          </a:xfrm>
          <a:prstGeom prst="rect">
            <a:avLst/>
          </a:prstGeom>
          <a:noFill/>
        </p:spPr>
        <p:txBody>
          <a:bodyPr wrap="square" rtlCol="0">
            <a:spAutoFit/>
          </a:bodyPr>
          <a:lstStyle/>
          <a:p>
            <a:r>
              <a:rPr lang="en-US" sz="2400" b="1" i="1" dirty="0">
                <a:solidFill>
                  <a:srgbClr val="002060"/>
                </a:solidFill>
              </a:rPr>
              <a:t>Key Limitations:</a:t>
            </a:r>
            <a:endParaRPr lang="en-CA" sz="2400" b="1" i="1" dirty="0">
              <a:solidFill>
                <a:srgbClr val="002060"/>
              </a:solidFill>
            </a:endParaRPr>
          </a:p>
        </p:txBody>
      </p:sp>
      <p:cxnSp>
        <p:nvCxnSpPr>
          <p:cNvPr id="21" name="Straight Arrow Connector 20"/>
          <p:cNvCxnSpPr/>
          <p:nvPr/>
        </p:nvCxnSpPr>
        <p:spPr>
          <a:xfrm flipV="1">
            <a:off x="7030678" y="1769841"/>
            <a:ext cx="308009" cy="29838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971142" y="2580457"/>
            <a:ext cx="482868" cy="1272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107924" y="3260785"/>
            <a:ext cx="319482" cy="28597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922543" y="3208804"/>
            <a:ext cx="265618" cy="33659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666766" y="3293773"/>
            <a:ext cx="4917" cy="39837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5837366" y="2580457"/>
            <a:ext cx="434408" cy="314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997085" y="1759228"/>
            <a:ext cx="307652" cy="29073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6666766" y="1561783"/>
            <a:ext cx="1883" cy="39489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4"/>
          <a:stretch>
            <a:fillRect/>
          </a:stretch>
        </p:blipFill>
        <p:spPr>
          <a:xfrm>
            <a:off x="130956" y="1271334"/>
            <a:ext cx="3950234" cy="2275427"/>
          </a:xfrm>
          <a:prstGeom prst="rect">
            <a:avLst/>
          </a:prstGeom>
        </p:spPr>
      </p:pic>
      <p:sp>
        <p:nvSpPr>
          <p:cNvPr id="45" name="Rectangle 44"/>
          <p:cNvSpPr/>
          <p:nvPr/>
        </p:nvSpPr>
        <p:spPr>
          <a:xfrm>
            <a:off x="177744" y="1332135"/>
            <a:ext cx="310573" cy="3238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ed Rectangle 43"/>
          <p:cNvSpPr/>
          <p:nvPr/>
        </p:nvSpPr>
        <p:spPr>
          <a:xfrm>
            <a:off x="5837366" y="1494055"/>
            <a:ext cx="1616644" cy="2220768"/>
          </a:xfrm>
          <a:prstGeom prst="roundRect">
            <a:avLst/>
          </a:prstGeom>
          <a:noFill/>
          <a:ln w="444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950515" y="6570762"/>
            <a:ext cx="7226709" cy="307777"/>
          </a:xfrm>
          <a:prstGeom prst="rect">
            <a:avLst/>
          </a:prstGeom>
          <a:noFill/>
        </p:spPr>
        <p:txBody>
          <a:bodyPr wrap="square" rtlCol="0">
            <a:spAutoFit/>
          </a:bodyPr>
          <a:lstStyle/>
          <a:p>
            <a:r>
              <a:rPr lang="en-US" sz="1400" dirty="0"/>
              <a:t>Cantle et al. </a:t>
            </a:r>
            <a:r>
              <a:rPr lang="en-US" sz="1400" i="1" dirty="0"/>
              <a:t>J Spec </a:t>
            </a:r>
            <a:r>
              <a:rPr lang="en-US" sz="1400" i="1" dirty="0" err="1"/>
              <a:t>Oper</a:t>
            </a:r>
            <a:r>
              <a:rPr lang="en-US" sz="1400" i="1" dirty="0"/>
              <a:t> Med</a:t>
            </a:r>
            <a:r>
              <a:rPr lang="en-US" sz="1400" b="1" i="1" dirty="0"/>
              <a:t> </a:t>
            </a:r>
            <a:r>
              <a:rPr lang="en-US" sz="1400" b="1" dirty="0"/>
              <a:t>(2018).</a:t>
            </a:r>
            <a:endParaRPr lang="en-CA" sz="1400" b="1" dirty="0"/>
          </a:p>
        </p:txBody>
      </p:sp>
      <p:sp>
        <p:nvSpPr>
          <p:cNvPr id="26" name="TextBox 25"/>
          <p:cNvSpPr txBox="1"/>
          <p:nvPr/>
        </p:nvSpPr>
        <p:spPr>
          <a:xfrm>
            <a:off x="4719157" y="6537101"/>
            <a:ext cx="7226709" cy="307777"/>
          </a:xfrm>
          <a:prstGeom prst="rect">
            <a:avLst/>
          </a:prstGeom>
          <a:noFill/>
        </p:spPr>
        <p:txBody>
          <a:bodyPr wrap="square" rtlCol="0">
            <a:spAutoFit/>
          </a:bodyPr>
          <a:lstStyle/>
          <a:p>
            <a:r>
              <a:rPr lang="en-US" sz="1400" dirty="0" err="1"/>
              <a:t>Rappold</a:t>
            </a:r>
            <a:r>
              <a:rPr lang="en-US" sz="1400" dirty="0"/>
              <a:t> JF and </a:t>
            </a:r>
            <a:r>
              <a:rPr lang="en-US" sz="1400" dirty="0" err="1"/>
              <a:t>Bochicchio</a:t>
            </a:r>
            <a:r>
              <a:rPr lang="en-US" sz="1400" dirty="0"/>
              <a:t> GV. </a:t>
            </a:r>
            <a:r>
              <a:rPr lang="en-US" sz="1400" i="1" dirty="0"/>
              <a:t>Transfusion</a:t>
            </a:r>
            <a:r>
              <a:rPr lang="en-US" sz="1400" b="1" dirty="0"/>
              <a:t> (2016).</a:t>
            </a:r>
            <a:endParaRPr lang="en-CA" sz="1400" b="1" dirty="0"/>
          </a:p>
        </p:txBody>
      </p:sp>
    </p:spTree>
    <p:extLst>
      <p:ext uri="{BB962C8B-B14F-4D97-AF65-F5344CB8AC3E}">
        <p14:creationId xmlns:p14="http://schemas.microsoft.com/office/powerpoint/2010/main" val="34546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98504" y="3286845"/>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a:p>
        </p:txBody>
      </p:sp>
      <p:sp>
        <p:nvSpPr>
          <p:cNvPr id="12" name="Rectangle 2"/>
          <p:cNvSpPr>
            <a:spLocks noChangeArrowheads="1"/>
          </p:cNvSpPr>
          <p:nvPr/>
        </p:nvSpPr>
        <p:spPr bwMode="auto">
          <a:xfrm>
            <a:off x="128707" y="265858"/>
            <a:ext cx="8781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sz="2400" b="1" dirty="0">
                <a:solidFill>
                  <a:schemeClr val="bg1"/>
                </a:solidFill>
              </a:rPr>
              <a:t>What are the indications and who can benefit?</a:t>
            </a:r>
          </a:p>
        </p:txBody>
      </p:sp>
      <p:sp>
        <p:nvSpPr>
          <p:cNvPr id="14" name="Rectangle 3"/>
          <p:cNvSpPr>
            <a:spLocks noChangeArrowheads="1"/>
          </p:cNvSpPr>
          <p:nvPr/>
        </p:nvSpPr>
        <p:spPr bwMode="auto">
          <a:xfrm>
            <a:off x="-119009" y="3718893"/>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sp>
        <p:nvSpPr>
          <p:cNvPr id="7" name="Rectangle 8">
            <a:extLst>
              <a:ext uri="{FF2B5EF4-FFF2-40B4-BE49-F238E27FC236}">
                <a16:creationId xmlns:a16="http://schemas.microsoft.com/office/drawing/2014/main" id="{51B04D36-74F8-8D40-96A6-A94E9081A744}"/>
              </a:ext>
            </a:extLst>
          </p:cNvPr>
          <p:cNvSpPr>
            <a:spLocks noChangeArrowheads="1"/>
          </p:cNvSpPr>
          <p:nvPr/>
        </p:nvSpPr>
        <p:spPr bwMode="auto">
          <a:xfrm>
            <a:off x="201471" y="1199840"/>
            <a:ext cx="8769473" cy="3719095"/>
          </a:xfrm>
          <a:prstGeom prst="rect">
            <a:avLst/>
          </a:prstGeom>
          <a:solidFill>
            <a:schemeClr val="bg1">
              <a:lumMod val="95000"/>
              <a:alpha val="97000"/>
            </a:schemeClr>
          </a:solidFill>
          <a:ln>
            <a:noFill/>
          </a:ln>
          <a:extLst/>
        </p:spPr>
        <p:txBody>
          <a:bodyPr wrap="square">
            <a:spAutoFit/>
          </a:bodyPr>
          <a:lstStyle/>
          <a:p>
            <a:pPr algn="ctr">
              <a:lnSpc>
                <a:spcPts val="2763"/>
              </a:lnSpc>
            </a:pPr>
            <a:endParaRPr lang="en-US" sz="2200" b="1" i="1" dirty="0">
              <a:solidFill>
                <a:srgbClr val="002060"/>
              </a:solidFill>
            </a:endParaRPr>
          </a:p>
          <a:p>
            <a:pPr algn="ctr">
              <a:lnSpc>
                <a:spcPts val="2763"/>
              </a:lnSpc>
              <a:spcAft>
                <a:spcPts val="1200"/>
              </a:spcAft>
            </a:pPr>
            <a:r>
              <a:rPr lang="en-US" sz="2200" b="1" dirty="0">
                <a:solidFill>
                  <a:srgbClr val="009900"/>
                </a:solidFill>
              </a:rPr>
              <a:t>•</a:t>
            </a:r>
            <a:r>
              <a:rPr lang="en-US" sz="2200" b="1" i="1" dirty="0">
                <a:solidFill>
                  <a:srgbClr val="002060"/>
                </a:solidFill>
              </a:rPr>
              <a:t> </a:t>
            </a:r>
            <a:r>
              <a:rPr lang="en-US" sz="2200" b="1" u="sng" dirty="0"/>
              <a:t>R</a:t>
            </a:r>
            <a:r>
              <a:rPr lang="en-US" sz="2200" b="1" dirty="0"/>
              <a:t>esuscitative </a:t>
            </a:r>
            <a:r>
              <a:rPr lang="en-US" sz="2200" b="1" u="sng" dirty="0"/>
              <a:t>E</a:t>
            </a:r>
            <a:r>
              <a:rPr lang="en-US" sz="2200" b="1" dirty="0"/>
              <a:t>ndovascular </a:t>
            </a:r>
            <a:r>
              <a:rPr lang="en-US" sz="2200" b="1" u="sng" dirty="0"/>
              <a:t>B</a:t>
            </a:r>
            <a:r>
              <a:rPr lang="en-US" sz="2200" b="1" dirty="0"/>
              <a:t>alloon </a:t>
            </a:r>
            <a:r>
              <a:rPr lang="en-US" sz="2200" b="1" u="sng" dirty="0"/>
              <a:t>o</a:t>
            </a:r>
            <a:r>
              <a:rPr lang="en-US" sz="2200" b="1" dirty="0"/>
              <a:t>f </a:t>
            </a:r>
            <a:r>
              <a:rPr lang="en-US" sz="2200" b="1" u="sng" dirty="0"/>
              <a:t>A</a:t>
            </a:r>
            <a:r>
              <a:rPr lang="en-US" sz="2200" b="1" dirty="0"/>
              <a:t>orta (REBOA)</a:t>
            </a:r>
          </a:p>
          <a:p>
            <a:pPr algn="ctr">
              <a:lnSpc>
                <a:spcPts val="2763"/>
              </a:lnSpc>
            </a:pPr>
            <a:r>
              <a:rPr lang="en-US" sz="2000" b="1" dirty="0">
                <a:solidFill>
                  <a:srgbClr val="002060"/>
                </a:solidFill>
              </a:rPr>
              <a:t>Use by emergency physicians reported, </a:t>
            </a:r>
          </a:p>
          <a:p>
            <a:pPr algn="ctr">
              <a:lnSpc>
                <a:spcPts val="2763"/>
              </a:lnSpc>
              <a:spcAft>
                <a:spcPts val="1200"/>
              </a:spcAft>
            </a:pPr>
            <a:r>
              <a:rPr lang="en-US" sz="2000" b="1" dirty="0">
                <a:solidFill>
                  <a:srgbClr val="002060"/>
                </a:solidFill>
              </a:rPr>
              <a:t>but </a:t>
            </a:r>
            <a:r>
              <a:rPr lang="en-US" sz="2000" b="1" u="sng" dirty="0">
                <a:solidFill>
                  <a:srgbClr val="002060"/>
                </a:solidFill>
              </a:rPr>
              <a:t>mostly performed by surgeons in civilian setting</a:t>
            </a:r>
          </a:p>
          <a:p>
            <a:pPr algn="ctr">
              <a:lnSpc>
                <a:spcPts val="2763"/>
              </a:lnSpc>
              <a:spcAft>
                <a:spcPts val="1200"/>
              </a:spcAft>
            </a:pPr>
            <a:endParaRPr lang="en-US" sz="2000" b="1" u="sng" dirty="0">
              <a:solidFill>
                <a:srgbClr val="002060"/>
              </a:solidFill>
            </a:endParaRPr>
          </a:p>
          <a:p>
            <a:pPr algn="ctr">
              <a:lnSpc>
                <a:spcPts val="2763"/>
              </a:lnSpc>
              <a:spcAft>
                <a:spcPts val="1200"/>
              </a:spcAft>
            </a:pPr>
            <a:endParaRPr lang="en-US" sz="2000" b="1" u="sng" dirty="0">
              <a:solidFill>
                <a:srgbClr val="002060"/>
              </a:solidFill>
            </a:endParaRPr>
          </a:p>
          <a:p>
            <a:pPr algn="ctr">
              <a:lnSpc>
                <a:spcPts val="2763"/>
              </a:lnSpc>
              <a:spcAft>
                <a:spcPts val="1200"/>
              </a:spcAft>
            </a:pPr>
            <a:endParaRPr lang="en-CA" sz="2000" b="1" u="sng" dirty="0">
              <a:solidFill>
                <a:srgbClr val="002060"/>
              </a:solidFill>
            </a:endParaRPr>
          </a:p>
          <a:p>
            <a:pPr algn="ctr">
              <a:lnSpc>
                <a:spcPts val="2763"/>
              </a:lnSpc>
              <a:spcAft>
                <a:spcPts val="1200"/>
              </a:spcAft>
            </a:pPr>
            <a:endParaRPr lang="en-US" sz="2200" b="1" i="1" dirty="0">
              <a:solidFill>
                <a:srgbClr val="7030A0"/>
              </a:solidFill>
            </a:endParaRPr>
          </a:p>
        </p:txBody>
      </p:sp>
      <p:cxnSp>
        <p:nvCxnSpPr>
          <p:cNvPr id="8"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414258" y="1764608"/>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sp>
        <p:nvSpPr>
          <p:cNvPr id="15" name="TextBox 14">
            <a:extLst>
              <a:ext uri="{FF2B5EF4-FFF2-40B4-BE49-F238E27FC236}">
                <a16:creationId xmlns:a16="http://schemas.microsoft.com/office/drawing/2014/main" id="{01727BA2-6A73-5443-843D-FC7C6E61CED6}"/>
              </a:ext>
            </a:extLst>
          </p:cNvPr>
          <p:cNvSpPr txBox="1"/>
          <p:nvPr/>
        </p:nvSpPr>
        <p:spPr>
          <a:xfrm>
            <a:off x="1525005" y="3183969"/>
            <a:ext cx="5989320" cy="1631216"/>
          </a:xfrm>
          <a:prstGeom prst="rect">
            <a:avLst/>
          </a:prstGeom>
          <a:noFill/>
        </p:spPr>
        <p:txBody>
          <a:bodyPr wrap="square" rtlCol="0">
            <a:spAutoFit/>
          </a:bodyPr>
          <a:lstStyle/>
          <a:p>
            <a:pPr algn="ctr"/>
            <a:r>
              <a:rPr lang="en-US" sz="2000" b="1" dirty="0">
                <a:solidFill>
                  <a:srgbClr val="002060"/>
                </a:solidFill>
              </a:rPr>
              <a:t>Only suitable for </a:t>
            </a:r>
            <a:r>
              <a:rPr lang="en-US" sz="2000" b="1" dirty="0">
                <a:solidFill>
                  <a:srgbClr val="7030A0"/>
                </a:solidFill>
              </a:rPr>
              <a:t>&lt;1 hour : </a:t>
            </a:r>
            <a:r>
              <a:rPr lang="en-US" sz="2000" b="1" dirty="0">
                <a:solidFill>
                  <a:srgbClr val="002060"/>
                </a:solidFill>
              </a:rPr>
              <a:t>Can cause distal ischemia and compartment syndrome</a:t>
            </a:r>
            <a:r>
              <a:rPr lang="en-US" sz="2000" b="1" baseline="30000" dirty="0">
                <a:solidFill>
                  <a:srgbClr val="002060"/>
                </a:solidFill>
              </a:rPr>
              <a:t>1-3</a:t>
            </a:r>
          </a:p>
          <a:p>
            <a:pPr algn="ctr"/>
            <a:r>
              <a:rPr lang="en-US" sz="2000" b="1" dirty="0">
                <a:solidFill>
                  <a:srgbClr val="002060"/>
                </a:solidFill>
              </a:rPr>
              <a:t>In civilian hospitals, higher mortality rate, kidney injury and lower leg amputation with REBOA use</a:t>
            </a:r>
            <a:r>
              <a:rPr lang="en-US" sz="2000" b="1" baseline="30000" dirty="0">
                <a:solidFill>
                  <a:srgbClr val="002060"/>
                </a:solidFill>
              </a:rPr>
              <a:t>3</a:t>
            </a:r>
            <a:endParaRPr lang="en-US" sz="2000" b="1" dirty="0">
              <a:solidFill>
                <a:srgbClr val="002060"/>
              </a:solidFill>
            </a:endParaRPr>
          </a:p>
          <a:p>
            <a:pPr algn="ctr"/>
            <a:endParaRPr lang="en-US" sz="2000" b="1" dirty="0">
              <a:solidFill>
                <a:srgbClr val="002060"/>
              </a:solidFill>
            </a:endParaRPr>
          </a:p>
        </p:txBody>
      </p:sp>
      <p:sp>
        <p:nvSpPr>
          <p:cNvPr id="16" name="TextBox 15">
            <a:extLst>
              <a:ext uri="{FF2B5EF4-FFF2-40B4-BE49-F238E27FC236}">
                <a16:creationId xmlns:a16="http://schemas.microsoft.com/office/drawing/2014/main" id="{1C067E88-69E2-B54A-BC77-B6A9BFFB84C1}"/>
              </a:ext>
            </a:extLst>
          </p:cNvPr>
          <p:cNvSpPr txBox="1"/>
          <p:nvPr/>
        </p:nvSpPr>
        <p:spPr>
          <a:xfrm>
            <a:off x="201471" y="6399763"/>
            <a:ext cx="9207625" cy="523220"/>
          </a:xfrm>
          <a:prstGeom prst="rect">
            <a:avLst/>
          </a:prstGeom>
          <a:noFill/>
        </p:spPr>
        <p:txBody>
          <a:bodyPr wrap="square" rtlCol="0">
            <a:spAutoFit/>
          </a:bodyPr>
          <a:lstStyle/>
          <a:p>
            <a:r>
              <a:rPr lang="en-US" sz="1400" b="1" dirty="0"/>
              <a:t>1</a:t>
            </a:r>
            <a:r>
              <a:rPr lang="en-US" sz="1400" dirty="0"/>
              <a:t> </a:t>
            </a:r>
            <a:r>
              <a:rPr lang="en-US" sz="1400" dirty="0" err="1"/>
              <a:t>Wasicek</a:t>
            </a:r>
            <a:r>
              <a:rPr lang="en-US" sz="1400" dirty="0"/>
              <a:t> et al. </a:t>
            </a:r>
            <a:r>
              <a:rPr lang="en-US" sz="1400" i="1" dirty="0"/>
              <a:t>The American Surgeon </a:t>
            </a:r>
            <a:r>
              <a:rPr lang="en-US" sz="1400" b="1" dirty="0"/>
              <a:t>(2018), 2 </a:t>
            </a:r>
            <a:r>
              <a:rPr lang="en-US" sz="1400" dirty="0"/>
              <a:t>Zhang et al. </a:t>
            </a:r>
            <a:r>
              <a:rPr lang="en-US" sz="1400" i="1" dirty="0"/>
              <a:t>Ann </a:t>
            </a:r>
            <a:r>
              <a:rPr lang="en-US" sz="1400" i="1" dirty="0" err="1"/>
              <a:t>Vasc</a:t>
            </a:r>
            <a:r>
              <a:rPr lang="en-US" sz="1400" i="1" dirty="0"/>
              <a:t> </a:t>
            </a:r>
            <a:r>
              <a:rPr lang="en-US" sz="1400" i="1" dirty="0" err="1"/>
              <a:t>Surg</a:t>
            </a:r>
            <a:r>
              <a:rPr lang="en-US" sz="1400" i="1" dirty="0"/>
              <a:t> </a:t>
            </a:r>
            <a:r>
              <a:rPr lang="en-US" sz="1400" b="1" dirty="0"/>
              <a:t>(2019) 3 </a:t>
            </a:r>
            <a:r>
              <a:rPr lang="en-US" sz="1400" dirty="0"/>
              <a:t>Joseph et al. </a:t>
            </a:r>
            <a:r>
              <a:rPr lang="en-US" sz="1400" i="1" dirty="0"/>
              <a:t>JAMA Surgery</a:t>
            </a:r>
            <a:r>
              <a:rPr lang="en-US" sz="1400" b="1" i="1" dirty="0"/>
              <a:t> </a:t>
            </a:r>
            <a:r>
              <a:rPr lang="en-US" sz="1400" b="1" dirty="0"/>
              <a:t>(2019)</a:t>
            </a:r>
            <a:endParaRPr lang="en-CA" sz="1400" b="1" dirty="0"/>
          </a:p>
          <a:p>
            <a:r>
              <a:rPr lang="en-US" sz="1400" b="1" dirty="0"/>
              <a:t> </a:t>
            </a:r>
            <a:endParaRPr lang="en-CA" sz="1400" b="1" dirty="0"/>
          </a:p>
        </p:txBody>
      </p:sp>
    </p:spTree>
    <p:extLst>
      <p:ext uri="{BB962C8B-B14F-4D97-AF65-F5344CB8AC3E}">
        <p14:creationId xmlns:p14="http://schemas.microsoft.com/office/powerpoint/2010/main" val="2080391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98504" y="2665053"/>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a:p>
        </p:txBody>
      </p:sp>
      <p:sp>
        <p:nvSpPr>
          <p:cNvPr id="12" name="Rectangle 2"/>
          <p:cNvSpPr>
            <a:spLocks noChangeArrowheads="1"/>
          </p:cNvSpPr>
          <p:nvPr/>
        </p:nvSpPr>
        <p:spPr bwMode="auto">
          <a:xfrm>
            <a:off x="128707" y="265858"/>
            <a:ext cx="8781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sz="2400" b="1" dirty="0">
                <a:solidFill>
                  <a:schemeClr val="bg1"/>
                </a:solidFill>
              </a:rPr>
              <a:t>What are the indications and who can benefit?</a:t>
            </a:r>
          </a:p>
        </p:txBody>
      </p:sp>
      <p:sp>
        <p:nvSpPr>
          <p:cNvPr id="14" name="Rectangle 3"/>
          <p:cNvSpPr>
            <a:spLocks noChangeArrowheads="1"/>
          </p:cNvSpPr>
          <p:nvPr/>
        </p:nvSpPr>
        <p:spPr bwMode="auto">
          <a:xfrm>
            <a:off x="-119009" y="2523664"/>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sp>
        <p:nvSpPr>
          <p:cNvPr id="7" name="Rectangle 8">
            <a:extLst>
              <a:ext uri="{FF2B5EF4-FFF2-40B4-BE49-F238E27FC236}">
                <a16:creationId xmlns:a16="http://schemas.microsoft.com/office/drawing/2014/main" id="{51B04D36-74F8-8D40-96A6-A94E9081A744}"/>
              </a:ext>
            </a:extLst>
          </p:cNvPr>
          <p:cNvSpPr>
            <a:spLocks noChangeArrowheads="1"/>
          </p:cNvSpPr>
          <p:nvPr/>
        </p:nvSpPr>
        <p:spPr bwMode="auto">
          <a:xfrm>
            <a:off x="187263" y="1624905"/>
            <a:ext cx="8769473" cy="3360022"/>
          </a:xfrm>
          <a:prstGeom prst="rect">
            <a:avLst/>
          </a:prstGeom>
          <a:solidFill>
            <a:schemeClr val="bg1">
              <a:lumMod val="95000"/>
              <a:alpha val="97000"/>
            </a:schemeClr>
          </a:solidFill>
          <a:ln>
            <a:noFill/>
          </a:ln>
          <a:extLst/>
        </p:spPr>
        <p:txBody>
          <a:bodyPr wrap="square">
            <a:spAutoFit/>
          </a:bodyPr>
          <a:lstStyle/>
          <a:p>
            <a:pPr algn="ctr">
              <a:lnSpc>
                <a:spcPts val="2763"/>
              </a:lnSpc>
            </a:pPr>
            <a:endParaRPr lang="en-US" sz="2200" b="1" i="1" dirty="0">
              <a:solidFill>
                <a:srgbClr val="002060"/>
              </a:solidFill>
            </a:endParaRPr>
          </a:p>
          <a:p>
            <a:pPr algn="ctr">
              <a:lnSpc>
                <a:spcPts val="2763"/>
              </a:lnSpc>
              <a:spcAft>
                <a:spcPts val="1200"/>
              </a:spcAft>
            </a:pPr>
            <a:endParaRPr lang="en-US" sz="2200" b="1" dirty="0"/>
          </a:p>
          <a:p>
            <a:pPr algn="ctr">
              <a:lnSpc>
                <a:spcPts val="2763"/>
              </a:lnSpc>
              <a:spcAft>
                <a:spcPts val="1200"/>
              </a:spcAft>
            </a:pPr>
            <a:r>
              <a:rPr lang="en-US" sz="2200" b="1" dirty="0">
                <a:solidFill>
                  <a:srgbClr val="009900"/>
                </a:solidFill>
              </a:rPr>
              <a:t>•</a:t>
            </a:r>
            <a:r>
              <a:rPr lang="en-US" sz="2200" b="1" dirty="0"/>
              <a:t>  </a:t>
            </a:r>
            <a:r>
              <a:rPr lang="en-US" sz="2200" b="1" u="sng" dirty="0"/>
              <a:t>A</a:t>
            </a:r>
            <a:r>
              <a:rPr lang="en-US" sz="2200" b="1" dirty="0"/>
              <a:t>bdominal and </a:t>
            </a:r>
            <a:r>
              <a:rPr lang="en-US" sz="2200" b="1" u="sng" dirty="0"/>
              <a:t>A</a:t>
            </a:r>
            <a:r>
              <a:rPr lang="en-US" sz="2200" b="1" dirty="0"/>
              <a:t>ortic </a:t>
            </a:r>
            <a:r>
              <a:rPr lang="en-US" sz="2200" b="1" u="sng" dirty="0"/>
              <a:t>J</a:t>
            </a:r>
            <a:r>
              <a:rPr lang="en-US" sz="2200" b="1" dirty="0"/>
              <a:t>unctional </a:t>
            </a:r>
            <a:r>
              <a:rPr lang="en-US" sz="2200" b="1" u="sng" dirty="0"/>
              <a:t>T</a:t>
            </a:r>
            <a:r>
              <a:rPr lang="en-US" sz="2200" b="1" dirty="0"/>
              <a:t>ourniquet (AAJT)</a:t>
            </a:r>
          </a:p>
          <a:p>
            <a:pPr algn="ctr">
              <a:lnSpc>
                <a:spcPts val="2763"/>
              </a:lnSpc>
              <a:spcAft>
                <a:spcPts val="1200"/>
              </a:spcAft>
            </a:pPr>
            <a:endParaRPr lang="en-US" sz="2200" b="1" i="1" dirty="0">
              <a:solidFill>
                <a:srgbClr val="7030A0"/>
              </a:solidFill>
            </a:endParaRPr>
          </a:p>
          <a:p>
            <a:pPr algn="ctr">
              <a:lnSpc>
                <a:spcPts val="2763"/>
              </a:lnSpc>
              <a:spcAft>
                <a:spcPts val="1200"/>
              </a:spcAft>
            </a:pPr>
            <a:endParaRPr lang="en-US" sz="2200" b="1" i="1" dirty="0">
              <a:solidFill>
                <a:srgbClr val="7030A0"/>
              </a:solidFill>
            </a:endParaRPr>
          </a:p>
          <a:p>
            <a:pPr algn="ctr">
              <a:lnSpc>
                <a:spcPts val="2763"/>
              </a:lnSpc>
              <a:spcAft>
                <a:spcPts val="1200"/>
              </a:spcAft>
            </a:pPr>
            <a:endParaRPr lang="en-US" sz="2200" b="1" i="1" dirty="0">
              <a:solidFill>
                <a:srgbClr val="7030A0"/>
              </a:solidFill>
            </a:endParaRPr>
          </a:p>
          <a:p>
            <a:pPr algn="ctr">
              <a:lnSpc>
                <a:spcPts val="2763"/>
              </a:lnSpc>
              <a:spcAft>
                <a:spcPts val="1200"/>
              </a:spcAft>
            </a:pPr>
            <a:endParaRPr lang="en-US" sz="2200" b="1" i="1" dirty="0">
              <a:solidFill>
                <a:srgbClr val="7030A0"/>
              </a:solidFill>
            </a:endParaRPr>
          </a:p>
        </p:txBody>
      </p:sp>
      <p:cxnSp>
        <p:nvCxnSpPr>
          <p:cNvPr id="10"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552906" y="2690080"/>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sp>
        <p:nvSpPr>
          <p:cNvPr id="15" name="TextBox 14">
            <a:extLst>
              <a:ext uri="{FF2B5EF4-FFF2-40B4-BE49-F238E27FC236}">
                <a16:creationId xmlns:a16="http://schemas.microsoft.com/office/drawing/2014/main" id="{6A74FD3A-5DC4-7045-8865-F267F74A7B23}"/>
              </a:ext>
            </a:extLst>
          </p:cNvPr>
          <p:cNvSpPr txBox="1"/>
          <p:nvPr/>
        </p:nvSpPr>
        <p:spPr>
          <a:xfrm>
            <a:off x="1267405" y="2912388"/>
            <a:ext cx="6761590" cy="1938992"/>
          </a:xfrm>
          <a:prstGeom prst="rect">
            <a:avLst/>
          </a:prstGeom>
          <a:noFill/>
        </p:spPr>
        <p:txBody>
          <a:bodyPr wrap="square" rtlCol="0">
            <a:spAutoFit/>
          </a:bodyPr>
          <a:lstStyle/>
          <a:p>
            <a:pPr algn="ctr"/>
            <a:endParaRPr lang="en-US" sz="2000" b="1" dirty="0">
              <a:solidFill>
                <a:srgbClr val="002060"/>
              </a:solidFill>
            </a:endParaRPr>
          </a:p>
          <a:p>
            <a:pPr algn="ctr"/>
            <a:r>
              <a:rPr lang="en-US" sz="2000" b="1" dirty="0">
                <a:solidFill>
                  <a:srgbClr val="002060"/>
                </a:solidFill>
              </a:rPr>
              <a:t>Used by first responder: All levels of expertise</a:t>
            </a:r>
            <a:r>
              <a:rPr lang="en-US" sz="2000" b="1" baseline="30000" dirty="0">
                <a:solidFill>
                  <a:srgbClr val="002060"/>
                </a:solidFill>
              </a:rPr>
              <a:t>1</a:t>
            </a:r>
          </a:p>
          <a:p>
            <a:pPr algn="ctr"/>
            <a:endParaRPr lang="en-US" sz="2000" b="1" dirty="0">
              <a:solidFill>
                <a:srgbClr val="002060"/>
              </a:solidFill>
            </a:endParaRPr>
          </a:p>
          <a:p>
            <a:pPr algn="ctr"/>
            <a:r>
              <a:rPr lang="en-US" sz="2000" b="1" dirty="0">
                <a:solidFill>
                  <a:srgbClr val="002060"/>
                </a:solidFill>
              </a:rPr>
              <a:t>Only suitable for </a:t>
            </a:r>
            <a:r>
              <a:rPr lang="en-US" sz="2000" b="1" dirty="0">
                <a:solidFill>
                  <a:srgbClr val="7030A0"/>
                </a:solidFill>
              </a:rPr>
              <a:t>&lt;4 hours : </a:t>
            </a:r>
            <a:r>
              <a:rPr lang="en-US" sz="2000" b="1" dirty="0">
                <a:solidFill>
                  <a:srgbClr val="002060"/>
                </a:solidFill>
              </a:rPr>
              <a:t>Can cause distal ischemia and compartment syndrome</a:t>
            </a:r>
            <a:r>
              <a:rPr lang="en-US" sz="2000" b="1" baseline="30000" dirty="0">
                <a:solidFill>
                  <a:srgbClr val="002060"/>
                </a:solidFill>
              </a:rPr>
              <a:t>2-4</a:t>
            </a:r>
          </a:p>
          <a:p>
            <a:pPr algn="ctr"/>
            <a:endParaRPr lang="en-US" sz="2000" b="1" dirty="0">
              <a:solidFill>
                <a:srgbClr val="002060"/>
              </a:solidFill>
            </a:endParaRPr>
          </a:p>
        </p:txBody>
      </p:sp>
      <p:sp>
        <p:nvSpPr>
          <p:cNvPr id="16" name="Rectangle 15">
            <a:extLst>
              <a:ext uri="{FF2B5EF4-FFF2-40B4-BE49-F238E27FC236}">
                <a16:creationId xmlns:a16="http://schemas.microsoft.com/office/drawing/2014/main" id="{A283C03B-0F45-6849-8814-3A0C93F186D3}"/>
              </a:ext>
            </a:extLst>
          </p:cNvPr>
          <p:cNvSpPr/>
          <p:nvPr/>
        </p:nvSpPr>
        <p:spPr>
          <a:xfrm>
            <a:off x="553445" y="6365557"/>
            <a:ext cx="8239115" cy="523220"/>
          </a:xfrm>
          <a:prstGeom prst="rect">
            <a:avLst/>
          </a:prstGeom>
        </p:spPr>
        <p:txBody>
          <a:bodyPr wrap="none">
            <a:spAutoFit/>
          </a:bodyPr>
          <a:lstStyle/>
          <a:p>
            <a:pPr algn="ctr"/>
            <a:r>
              <a:rPr lang="en-US" sz="1400" b="1" dirty="0"/>
              <a:t>1 </a:t>
            </a:r>
            <a:r>
              <a:rPr lang="en-US" sz="1400" dirty="0" err="1"/>
              <a:t>Kotwal</a:t>
            </a:r>
            <a:r>
              <a:rPr lang="en-US" sz="1400" dirty="0"/>
              <a:t> RS and Butler Jr., FK</a:t>
            </a:r>
            <a:r>
              <a:rPr lang="en-US" sz="1400" i="1" dirty="0"/>
              <a:t>. Wilderness Environ Med </a:t>
            </a:r>
            <a:r>
              <a:rPr lang="en-US" sz="1400" b="1" dirty="0"/>
              <a:t>(2017) 2</a:t>
            </a:r>
            <a:r>
              <a:rPr lang="en-US" sz="1400" dirty="0"/>
              <a:t> </a:t>
            </a:r>
            <a:r>
              <a:rPr lang="en-US" sz="1400" dirty="0" err="1"/>
              <a:t>Brännström</a:t>
            </a:r>
            <a:r>
              <a:rPr lang="en-US" sz="1400" dirty="0"/>
              <a:t> et al. </a:t>
            </a:r>
            <a:r>
              <a:rPr lang="en-US" sz="1400" i="1" dirty="0"/>
              <a:t>J Trauma Acute </a:t>
            </a:r>
            <a:r>
              <a:rPr lang="en-US" sz="1400" i="1" dirty="0" err="1"/>
              <a:t>Surg</a:t>
            </a:r>
            <a:r>
              <a:rPr lang="en-US" sz="1400" i="1" dirty="0"/>
              <a:t> </a:t>
            </a:r>
            <a:r>
              <a:rPr lang="en-US" sz="1400" b="1" dirty="0"/>
              <a:t>(2018)   </a:t>
            </a:r>
          </a:p>
          <a:p>
            <a:pPr algn="ctr"/>
            <a:r>
              <a:rPr lang="en-US" sz="1400" b="1" dirty="0"/>
              <a:t>3 </a:t>
            </a:r>
            <a:r>
              <a:rPr lang="en-US" sz="1400" dirty="0" err="1"/>
              <a:t>Kheirabadi</a:t>
            </a:r>
            <a:r>
              <a:rPr lang="en-US" sz="1400" dirty="0"/>
              <a:t> et al. </a:t>
            </a:r>
            <a:r>
              <a:rPr lang="en-US" sz="1400" i="1" dirty="0"/>
              <a:t>J </a:t>
            </a:r>
            <a:r>
              <a:rPr lang="en-US" sz="1400" i="1" dirty="0" err="1"/>
              <a:t>Surg</a:t>
            </a:r>
            <a:r>
              <a:rPr lang="en-US" sz="1400" i="1" dirty="0"/>
              <a:t> Res </a:t>
            </a:r>
            <a:r>
              <a:rPr lang="en-US" sz="1400" b="1" dirty="0"/>
              <a:t>(2018) 4 </a:t>
            </a:r>
            <a:r>
              <a:rPr lang="en-US" sz="1400" dirty="0"/>
              <a:t>Chang R, </a:t>
            </a:r>
            <a:r>
              <a:rPr lang="en-US" sz="1400" i="1" dirty="0"/>
              <a:t>Wilderness Environ Med </a:t>
            </a:r>
            <a:r>
              <a:rPr lang="en-US" sz="1400" b="1" dirty="0"/>
              <a:t>(2017)</a:t>
            </a:r>
          </a:p>
        </p:txBody>
      </p:sp>
    </p:spTree>
    <p:extLst>
      <p:ext uri="{BB962C8B-B14F-4D97-AF65-F5344CB8AC3E}">
        <p14:creationId xmlns:p14="http://schemas.microsoft.com/office/powerpoint/2010/main" val="73345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98504" y="2719917"/>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a:p>
        </p:txBody>
      </p:sp>
      <p:sp>
        <p:nvSpPr>
          <p:cNvPr id="12" name="Rectangle 2"/>
          <p:cNvSpPr>
            <a:spLocks noChangeArrowheads="1"/>
          </p:cNvSpPr>
          <p:nvPr/>
        </p:nvSpPr>
        <p:spPr bwMode="auto">
          <a:xfrm>
            <a:off x="128707" y="265858"/>
            <a:ext cx="8781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sz="2400" b="1" dirty="0">
                <a:solidFill>
                  <a:schemeClr val="bg1"/>
                </a:solidFill>
              </a:rPr>
              <a:t>What are the indications and who can benefit?</a:t>
            </a:r>
          </a:p>
        </p:txBody>
      </p:sp>
      <p:sp>
        <p:nvSpPr>
          <p:cNvPr id="14" name="Rectangle 3"/>
          <p:cNvSpPr>
            <a:spLocks noChangeArrowheads="1"/>
          </p:cNvSpPr>
          <p:nvPr/>
        </p:nvSpPr>
        <p:spPr bwMode="auto">
          <a:xfrm>
            <a:off x="-119009" y="3151965"/>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marL="342900" indent="-342900" algn="ctr">
              <a:spcBef>
                <a:spcPts val="600"/>
              </a:spcBef>
              <a:buFont typeface="Arial" panose="020B0604020202020204" pitchFamily="34" charset="0"/>
              <a:buChar char="•"/>
            </a:pPr>
            <a:endParaRPr lang="en-CA" sz="2200" b="1" dirty="0">
              <a:solidFill>
                <a:srgbClr val="7030A0"/>
              </a:solidFill>
            </a:endParaRPr>
          </a:p>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a:spcBef>
                <a:spcPts val="600"/>
              </a:spcBef>
              <a:buFont typeface="Arial" panose="020B0604020202020204" pitchFamily="34" charset="0"/>
              <a:buChar char="•"/>
            </a:pPr>
            <a:endParaRPr lang="en-US" sz="2200" b="1" dirty="0">
              <a:solidFill>
                <a:srgbClr val="7030A0"/>
              </a:solidFill>
            </a:endParaRPr>
          </a:p>
          <a:p>
            <a:pPr algn="ctr" eaLnBrk="1" hangingPunct="1"/>
            <a:endParaRPr lang="en-US" sz="2200" b="1" dirty="0">
              <a:solidFill>
                <a:srgbClr val="FF6600"/>
              </a:solidFill>
            </a:endParaRPr>
          </a:p>
        </p:txBody>
      </p:sp>
      <p:sp>
        <p:nvSpPr>
          <p:cNvPr id="7" name="Rectangle 8">
            <a:extLst>
              <a:ext uri="{FF2B5EF4-FFF2-40B4-BE49-F238E27FC236}">
                <a16:creationId xmlns:a16="http://schemas.microsoft.com/office/drawing/2014/main" id="{51B04D36-74F8-8D40-96A6-A94E9081A744}"/>
              </a:ext>
            </a:extLst>
          </p:cNvPr>
          <p:cNvSpPr>
            <a:spLocks noChangeArrowheads="1"/>
          </p:cNvSpPr>
          <p:nvPr/>
        </p:nvSpPr>
        <p:spPr bwMode="auto">
          <a:xfrm>
            <a:off x="141150" y="1431717"/>
            <a:ext cx="8769473" cy="5052730"/>
          </a:xfrm>
          <a:prstGeom prst="rect">
            <a:avLst/>
          </a:prstGeom>
          <a:solidFill>
            <a:schemeClr val="bg1">
              <a:lumMod val="95000"/>
              <a:alpha val="97000"/>
            </a:schemeClr>
          </a:solidFill>
          <a:ln>
            <a:noFill/>
          </a:ln>
          <a:extLst/>
        </p:spPr>
        <p:txBody>
          <a:bodyPr wrap="square">
            <a:spAutoFit/>
          </a:bodyPr>
          <a:lstStyle/>
          <a:p>
            <a:pPr algn="ctr">
              <a:lnSpc>
                <a:spcPts val="2763"/>
              </a:lnSpc>
              <a:spcAft>
                <a:spcPts val="1200"/>
              </a:spcAft>
            </a:pPr>
            <a:endParaRPr lang="en-US" sz="2200" b="1" dirty="0">
              <a:solidFill>
                <a:srgbClr val="009900"/>
              </a:solidFill>
            </a:endParaRPr>
          </a:p>
          <a:p>
            <a:pPr algn="ctr">
              <a:lnSpc>
                <a:spcPts val="2763"/>
              </a:lnSpc>
              <a:spcAft>
                <a:spcPts val="1200"/>
              </a:spcAft>
            </a:pPr>
            <a:r>
              <a:rPr lang="en-US" sz="2200" b="1" dirty="0">
                <a:solidFill>
                  <a:srgbClr val="009900"/>
                </a:solidFill>
              </a:rPr>
              <a:t>•</a:t>
            </a:r>
            <a:r>
              <a:rPr lang="en-US" sz="2200" b="1" dirty="0"/>
              <a:t> Abdominal “Foams” (</a:t>
            </a:r>
            <a:r>
              <a:rPr lang="en-US" sz="2200" b="1" dirty="0" err="1"/>
              <a:t>ResQFoam</a:t>
            </a:r>
            <a:r>
              <a:rPr lang="en-US" sz="2200" b="1" dirty="0"/>
              <a:t>)</a:t>
            </a:r>
          </a:p>
          <a:p>
            <a:pPr algn="ctr">
              <a:lnSpc>
                <a:spcPts val="2763"/>
              </a:lnSpc>
              <a:spcAft>
                <a:spcPts val="1200"/>
              </a:spcAft>
            </a:pPr>
            <a:endParaRPr lang="en-US" sz="2000" b="1" dirty="0">
              <a:solidFill>
                <a:srgbClr val="002060"/>
              </a:solidFill>
            </a:endParaRPr>
          </a:p>
          <a:p>
            <a:pPr algn="ctr">
              <a:lnSpc>
                <a:spcPts val="2763"/>
              </a:lnSpc>
              <a:spcAft>
                <a:spcPts val="1200"/>
              </a:spcAft>
            </a:pPr>
            <a:r>
              <a:rPr lang="en-US" sz="2000" b="1" dirty="0">
                <a:solidFill>
                  <a:srgbClr val="002060"/>
                </a:solidFill>
              </a:rPr>
              <a:t>Potentially useful for </a:t>
            </a:r>
            <a:r>
              <a:rPr lang="en-US" sz="2000" b="1" u="sng" dirty="0">
                <a:solidFill>
                  <a:srgbClr val="002060"/>
                </a:solidFill>
              </a:rPr>
              <a:t>patients not expected to survive to definitive care</a:t>
            </a:r>
          </a:p>
          <a:p>
            <a:pPr algn="ctr">
              <a:lnSpc>
                <a:spcPts val="2763"/>
              </a:lnSpc>
              <a:spcAft>
                <a:spcPts val="1200"/>
              </a:spcAft>
            </a:pPr>
            <a:r>
              <a:rPr lang="en-US" sz="2000" b="1" dirty="0">
                <a:solidFill>
                  <a:srgbClr val="002060"/>
                </a:solidFill>
              </a:rPr>
              <a:t>Expected use by physicians and advanced medics </a:t>
            </a:r>
          </a:p>
          <a:p>
            <a:pPr algn="ctr">
              <a:lnSpc>
                <a:spcPts val="2763"/>
              </a:lnSpc>
              <a:spcAft>
                <a:spcPts val="1200"/>
              </a:spcAft>
            </a:pPr>
            <a:endParaRPr lang="en-US" sz="2000" b="1" dirty="0">
              <a:solidFill>
                <a:srgbClr val="002060"/>
              </a:solidFill>
            </a:endParaRPr>
          </a:p>
          <a:p>
            <a:pPr algn="ctr">
              <a:lnSpc>
                <a:spcPts val="2763"/>
              </a:lnSpc>
              <a:spcAft>
                <a:spcPts val="1200"/>
              </a:spcAft>
            </a:pPr>
            <a:r>
              <a:rPr lang="en-US" sz="2000" b="1" dirty="0">
                <a:solidFill>
                  <a:srgbClr val="002060"/>
                </a:solidFill>
              </a:rPr>
              <a:t>Only suitable for </a:t>
            </a:r>
            <a:r>
              <a:rPr lang="en-US" sz="2000" b="1" dirty="0">
                <a:solidFill>
                  <a:srgbClr val="7030A0"/>
                </a:solidFill>
              </a:rPr>
              <a:t>&lt;3 hours:</a:t>
            </a:r>
            <a:r>
              <a:rPr lang="en-US" sz="2000" b="1" dirty="0">
                <a:solidFill>
                  <a:srgbClr val="002060"/>
                </a:solidFill>
              </a:rPr>
              <a:t> </a:t>
            </a:r>
            <a:r>
              <a:rPr lang="en-US" sz="2000" b="1" dirty="0"/>
              <a:t>Complications such as bowel damage, occluding distal</a:t>
            </a:r>
          </a:p>
          <a:p>
            <a:pPr algn="ctr">
              <a:lnSpc>
                <a:spcPts val="2763"/>
              </a:lnSpc>
              <a:spcAft>
                <a:spcPts val="1200"/>
              </a:spcAft>
            </a:pPr>
            <a:r>
              <a:rPr lang="en-US" sz="2000" b="1" dirty="0"/>
              <a:t>blood flow, compartment syndrome, and multi-organ failure </a:t>
            </a:r>
          </a:p>
          <a:p>
            <a:pPr algn="ctr">
              <a:lnSpc>
                <a:spcPts val="2763"/>
              </a:lnSpc>
              <a:spcAft>
                <a:spcPts val="1200"/>
              </a:spcAft>
            </a:pPr>
            <a:endParaRPr lang="en-CA" sz="2400" b="1" u="sng" dirty="0">
              <a:solidFill>
                <a:srgbClr val="002060"/>
              </a:solidFill>
            </a:endParaRPr>
          </a:p>
          <a:p>
            <a:pPr algn="ctr">
              <a:lnSpc>
                <a:spcPts val="2763"/>
              </a:lnSpc>
              <a:spcAft>
                <a:spcPts val="1200"/>
              </a:spcAft>
            </a:pPr>
            <a:endParaRPr lang="en-US" sz="2200" b="1" dirty="0"/>
          </a:p>
        </p:txBody>
      </p:sp>
      <p:cxnSp>
        <p:nvCxnSpPr>
          <p:cNvPr id="13" name="Straight Arrow Connector 3">
            <a:extLst>
              <a:ext uri="{FF2B5EF4-FFF2-40B4-BE49-F238E27FC236}">
                <a16:creationId xmlns:a16="http://schemas.microsoft.com/office/drawing/2014/main" id="{CF97367D-5D88-0949-9E59-6F01F18D0FA7}"/>
              </a:ext>
            </a:extLst>
          </p:cNvPr>
          <p:cNvCxnSpPr>
            <a:cxnSpLocks noChangeShapeType="1"/>
          </p:cNvCxnSpPr>
          <p:nvPr/>
        </p:nvCxnSpPr>
        <p:spPr bwMode="auto">
          <a:xfrm>
            <a:off x="1528229" y="2152380"/>
            <a:ext cx="838944" cy="0"/>
          </a:xfrm>
          <a:prstGeom prst="straightConnector1">
            <a:avLst/>
          </a:prstGeom>
          <a:noFill/>
          <a:ln w="66675">
            <a:solidFill>
              <a:srgbClr val="FF8000"/>
            </a:solidFill>
            <a:prstDash val="solid"/>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7934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Image result for REB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70" y="1141688"/>
            <a:ext cx="3920727" cy="3310172"/>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12" name="Rectangle 2"/>
          <p:cNvSpPr>
            <a:spLocks noChangeArrowheads="1"/>
          </p:cNvSpPr>
          <p:nvPr/>
        </p:nvSpPr>
        <p:spPr bwMode="auto">
          <a:xfrm>
            <a:off x="419100" y="295573"/>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b="1" dirty="0">
                <a:solidFill>
                  <a:schemeClr val="bg1"/>
                </a:solidFill>
              </a:rPr>
              <a:t>Controlling Abdominal Hemorrhage: </a:t>
            </a:r>
            <a:r>
              <a:rPr lang="en-US" sz="2400" b="1" dirty="0">
                <a:solidFill>
                  <a:srgbClr val="00B0F0"/>
                </a:solidFill>
              </a:rPr>
              <a:t>REBOA </a:t>
            </a:r>
            <a:r>
              <a:rPr lang="en-US" sz="2400" b="1" dirty="0">
                <a:solidFill>
                  <a:schemeClr val="bg1"/>
                </a:solidFill>
              </a:rPr>
              <a:t>  </a:t>
            </a:r>
          </a:p>
        </p:txBody>
      </p:sp>
      <p:sp>
        <p:nvSpPr>
          <p:cNvPr id="14" name="Rectangle 3"/>
          <p:cNvSpPr>
            <a:spLocks noChangeArrowheads="1"/>
          </p:cNvSpPr>
          <p:nvPr/>
        </p:nvSpPr>
        <p:spPr bwMode="auto">
          <a:xfrm>
            <a:off x="-57017" y="3455427"/>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eaLnBrk="1" hangingPunct="1">
              <a:buFont typeface="Arial" panose="020B0604020202020204" pitchFamily="34" charset="0"/>
              <a:buChar char="•"/>
            </a:pPr>
            <a:endParaRPr lang="en-US" sz="2200" b="1" dirty="0">
              <a:solidFill>
                <a:srgbClr val="FF6600"/>
              </a:solidFill>
            </a:endParaRPr>
          </a:p>
        </p:txBody>
      </p:sp>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1052736"/>
            <a:ext cx="3908554" cy="39085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4156" y="4261190"/>
            <a:ext cx="7790947" cy="3046988"/>
          </a:xfrm>
          <a:prstGeom prst="rect">
            <a:avLst/>
          </a:prstGeom>
          <a:noFill/>
        </p:spPr>
        <p:txBody>
          <a:bodyPr wrap="square" rtlCol="0">
            <a:spAutoFit/>
          </a:bodyPr>
          <a:lstStyle/>
          <a:p>
            <a:pPr algn="ctr"/>
            <a:r>
              <a:rPr lang="en-US" sz="2400" b="1" dirty="0">
                <a:solidFill>
                  <a:srgbClr val="002060"/>
                </a:solidFill>
              </a:rPr>
              <a:t>Balloon catheter inserted into aorta</a:t>
            </a:r>
          </a:p>
          <a:p>
            <a:pPr algn="ctr"/>
            <a:endParaRPr lang="en-US" sz="2400" b="1" dirty="0">
              <a:solidFill>
                <a:srgbClr val="002060"/>
              </a:solidFill>
            </a:endParaRPr>
          </a:p>
          <a:p>
            <a:pPr algn="ctr"/>
            <a:r>
              <a:rPr lang="en-US" sz="2400" b="1" dirty="0">
                <a:solidFill>
                  <a:srgbClr val="002060"/>
                </a:solidFill>
              </a:rPr>
              <a:t>Inflation results in tamponade</a:t>
            </a:r>
          </a:p>
          <a:p>
            <a:pPr algn="ctr"/>
            <a:endParaRPr lang="en-US" sz="2400" b="1" dirty="0">
              <a:solidFill>
                <a:srgbClr val="002060"/>
              </a:solidFill>
            </a:endParaRPr>
          </a:p>
          <a:p>
            <a:pPr algn="ctr"/>
            <a:r>
              <a:rPr lang="en-US" sz="2400" b="1" dirty="0">
                <a:solidFill>
                  <a:srgbClr val="002060"/>
                </a:solidFill>
              </a:rPr>
              <a:t>Use by physicians reported, but </a:t>
            </a:r>
            <a:r>
              <a:rPr lang="en-US" sz="2400" b="1" u="sng" dirty="0">
                <a:solidFill>
                  <a:srgbClr val="002060"/>
                </a:solidFill>
              </a:rPr>
              <a:t>most commonly performed by surgeons</a:t>
            </a:r>
            <a:endParaRPr lang="en-CA" sz="2400" b="1" u="sng" dirty="0">
              <a:solidFill>
                <a:srgbClr val="002060"/>
              </a:solidFill>
            </a:endParaRPr>
          </a:p>
          <a:p>
            <a:pPr algn="ctr"/>
            <a:endParaRPr lang="en-US" sz="2400" b="1" dirty="0">
              <a:solidFill>
                <a:srgbClr val="002060"/>
              </a:solidFill>
            </a:endParaRPr>
          </a:p>
          <a:p>
            <a:pPr algn="ctr"/>
            <a:endParaRPr lang="en-US" sz="2400" b="1" dirty="0">
              <a:solidFill>
                <a:srgbClr val="002060"/>
              </a:solidFill>
            </a:endParaRPr>
          </a:p>
        </p:txBody>
      </p:sp>
      <p:sp>
        <p:nvSpPr>
          <p:cNvPr id="2" name="Rectangle 1"/>
          <p:cNvSpPr/>
          <p:nvPr/>
        </p:nvSpPr>
        <p:spPr>
          <a:xfrm>
            <a:off x="1723086" y="6519446"/>
            <a:ext cx="6161367" cy="338554"/>
          </a:xfrm>
          <a:prstGeom prst="rect">
            <a:avLst/>
          </a:prstGeom>
        </p:spPr>
        <p:txBody>
          <a:bodyPr wrap="none">
            <a:spAutoFit/>
          </a:bodyPr>
          <a:lstStyle/>
          <a:p>
            <a:r>
              <a:rPr lang="en-US" sz="1400" dirty="0"/>
              <a:t>Cantle et al. </a:t>
            </a:r>
            <a:r>
              <a:rPr lang="en-US" sz="1400" i="1" dirty="0"/>
              <a:t>J Spec Med </a:t>
            </a:r>
            <a:r>
              <a:rPr lang="en-US" sz="1400" i="1" dirty="0" err="1"/>
              <a:t>Oper</a:t>
            </a:r>
            <a:r>
              <a:rPr lang="en-US" sz="1400" i="1" dirty="0"/>
              <a:t>. </a:t>
            </a:r>
            <a:r>
              <a:rPr lang="en-US" sz="1400" b="1" dirty="0"/>
              <a:t>(2018</a:t>
            </a:r>
            <a:r>
              <a:rPr lang="en-US" sz="1600" dirty="0"/>
              <a:t>), </a:t>
            </a:r>
            <a:r>
              <a:rPr lang="en-US" sz="1400" dirty="0"/>
              <a:t>Greene, J. </a:t>
            </a:r>
            <a:r>
              <a:rPr lang="en-US" sz="1400" i="1" dirty="0"/>
              <a:t>Annals Emergency Med. </a:t>
            </a:r>
            <a:r>
              <a:rPr lang="en-US" sz="1400" b="1" dirty="0"/>
              <a:t>(2018)</a:t>
            </a:r>
            <a:endParaRPr lang="en-CA" sz="1400" b="1" dirty="0"/>
          </a:p>
        </p:txBody>
      </p:sp>
      <p:sp>
        <p:nvSpPr>
          <p:cNvPr id="13" name="Rectangle 12"/>
          <p:cNvSpPr/>
          <p:nvPr/>
        </p:nvSpPr>
        <p:spPr>
          <a:xfrm>
            <a:off x="1682963" y="3724308"/>
            <a:ext cx="1233607" cy="276999"/>
          </a:xfrm>
          <a:prstGeom prst="rect">
            <a:avLst/>
          </a:prstGeom>
        </p:spPr>
        <p:txBody>
          <a:bodyPr wrap="none">
            <a:spAutoFit/>
          </a:bodyPr>
          <a:lstStyle/>
          <a:p>
            <a:r>
              <a:rPr lang="en-US" sz="1200" b="1" dirty="0" err="1">
                <a:cs typeface="Arial" panose="020B0604020202020204" pitchFamily="34" charset="0"/>
              </a:rPr>
              <a:t>Prytime</a:t>
            </a:r>
            <a:r>
              <a:rPr lang="en-US" sz="1200" b="1" dirty="0">
                <a:cs typeface="Arial" panose="020B0604020202020204" pitchFamily="34" charset="0"/>
              </a:rPr>
              <a:t> Medical</a:t>
            </a:r>
            <a:endParaRPr lang="en-CA" sz="1200" b="1" dirty="0">
              <a:cs typeface="Arial" panose="020B0604020202020204" pitchFamily="34" charset="0"/>
            </a:endParaRPr>
          </a:p>
        </p:txBody>
      </p:sp>
      <p:sp>
        <p:nvSpPr>
          <p:cNvPr id="15" name="Rectangle 14"/>
          <p:cNvSpPr/>
          <p:nvPr/>
        </p:nvSpPr>
        <p:spPr>
          <a:xfrm>
            <a:off x="5180326" y="1652958"/>
            <a:ext cx="3696974" cy="307777"/>
          </a:xfrm>
          <a:prstGeom prst="rect">
            <a:avLst/>
          </a:prstGeom>
          <a:solidFill>
            <a:schemeClr val="bg1"/>
          </a:solidFill>
        </p:spPr>
        <p:txBody>
          <a:bodyPr wrap="none">
            <a:spAutoFit/>
          </a:bodyPr>
          <a:lstStyle/>
          <a:p>
            <a:r>
              <a:rPr lang="en-US" sz="1400" dirty="0" err="1">
                <a:solidFill>
                  <a:srgbClr val="7030A0"/>
                </a:solidFill>
              </a:rPr>
              <a:t>Stannard</a:t>
            </a:r>
            <a:r>
              <a:rPr lang="en-US" sz="1400" dirty="0">
                <a:solidFill>
                  <a:srgbClr val="7030A0"/>
                </a:solidFill>
              </a:rPr>
              <a:t> et al. </a:t>
            </a:r>
            <a:r>
              <a:rPr lang="en-US" sz="1400" i="1" dirty="0">
                <a:solidFill>
                  <a:srgbClr val="7030A0"/>
                </a:solidFill>
              </a:rPr>
              <a:t>J Trauma Acute Care </a:t>
            </a:r>
            <a:r>
              <a:rPr lang="en-US" sz="1400" i="1" dirty="0" err="1">
                <a:solidFill>
                  <a:srgbClr val="7030A0"/>
                </a:solidFill>
              </a:rPr>
              <a:t>Surg</a:t>
            </a:r>
            <a:r>
              <a:rPr lang="en-US" sz="1400" i="1" dirty="0">
                <a:solidFill>
                  <a:srgbClr val="7030A0"/>
                </a:solidFill>
              </a:rPr>
              <a:t> </a:t>
            </a:r>
            <a:r>
              <a:rPr lang="en-US" sz="1400" b="1" dirty="0">
                <a:solidFill>
                  <a:srgbClr val="7030A0"/>
                </a:solidFill>
              </a:rPr>
              <a:t>(2011)</a:t>
            </a:r>
            <a:endParaRPr lang="en-CA" sz="1400" b="1" dirty="0">
              <a:solidFill>
                <a:srgbClr val="7030A0"/>
              </a:solidFill>
            </a:endParaRPr>
          </a:p>
        </p:txBody>
      </p:sp>
    </p:spTree>
    <p:extLst>
      <p:ext uri="{BB962C8B-B14F-4D97-AF65-F5344CB8AC3E}">
        <p14:creationId xmlns:p14="http://schemas.microsoft.com/office/powerpoint/2010/main" val="1381014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9100" y="1476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b="1">
                <a:solidFill>
                  <a:schemeClr val="bg1"/>
                </a:solidFill>
              </a:rPr>
              <a:t>Why Does the Kastrup Lab Care about Blood Clotting?</a:t>
            </a:r>
          </a:p>
        </p:txBody>
      </p:sp>
      <p:sp>
        <p:nvSpPr>
          <p:cNvPr id="9" name="Rectangle 3"/>
          <p:cNvSpPr>
            <a:spLocks noChangeArrowheads="1"/>
          </p:cNvSpPr>
          <p:nvPr/>
        </p:nvSpPr>
        <p:spPr bwMode="auto">
          <a:xfrm>
            <a:off x="-36512" y="3023379"/>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000" b="1" dirty="0"/>
          </a:p>
        </p:txBody>
      </p:sp>
      <p:sp>
        <p:nvSpPr>
          <p:cNvPr id="11" name="Rectangle 5"/>
          <p:cNvSpPr>
            <a:spLocks noChangeArrowheads="1"/>
          </p:cNvSpPr>
          <p:nvPr/>
        </p:nvSpPr>
        <p:spPr bwMode="auto">
          <a:xfrm>
            <a:off x="0" y="0"/>
            <a:ext cx="9144000" cy="1052736"/>
          </a:xfrm>
          <a:prstGeom prst="rect">
            <a:avLst/>
          </a:prstGeom>
          <a:solidFill>
            <a:srgbClr val="595959"/>
          </a:solidFill>
          <a:ln w="9525">
            <a:noFill/>
            <a:miter lim="800000"/>
            <a:headEnd/>
            <a:tailEnd/>
          </a:ln>
        </p:spPr>
        <p:txBody>
          <a:bodyPr wrap="none" anchor="ctr"/>
          <a:lstStyle/>
          <a:p>
            <a:pPr algn="r" eaLnBrk="1" hangingPunct="1">
              <a:defRPr/>
            </a:pPr>
            <a:endParaRPr lang="en-US" sz="1800" dirty="0"/>
          </a:p>
        </p:txBody>
      </p:sp>
      <p:sp>
        <p:nvSpPr>
          <p:cNvPr id="12" name="Rectangle 2"/>
          <p:cNvSpPr>
            <a:spLocks noChangeArrowheads="1"/>
          </p:cNvSpPr>
          <p:nvPr/>
        </p:nvSpPr>
        <p:spPr bwMode="auto">
          <a:xfrm>
            <a:off x="419100" y="295573"/>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dirty="0">
                <a:solidFill>
                  <a:schemeClr val="bg1"/>
                </a:solidFill>
              </a:rPr>
              <a:t>Controlling Abdominal Hemorrhage: </a:t>
            </a:r>
            <a:r>
              <a:rPr lang="en-US" sz="2400" b="1" dirty="0">
                <a:solidFill>
                  <a:srgbClr val="00B0F0"/>
                </a:solidFill>
              </a:rPr>
              <a:t>REBOA </a:t>
            </a:r>
            <a:r>
              <a:rPr lang="en-US" sz="2400" b="1" dirty="0">
                <a:solidFill>
                  <a:schemeClr val="bg1"/>
                </a:solidFill>
              </a:rPr>
              <a:t>  </a:t>
            </a:r>
          </a:p>
        </p:txBody>
      </p:sp>
      <p:sp>
        <p:nvSpPr>
          <p:cNvPr id="14" name="Rectangle 3"/>
          <p:cNvSpPr>
            <a:spLocks noChangeArrowheads="1"/>
          </p:cNvSpPr>
          <p:nvPr/>
        </p:nvSpPr>
        <p:spPr bwMode="auto">
          <a:xfrm>
            <a:off x="-57017" y="3455427"/>
            <a:ext cx="9153364" cy="5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ts val="600"/>
              </a:spcBef>
            </a:pPr>
            <a:endParaRPr lang="en-CA" sz="2200" b="1" u="sng" dirty="0">
              <a:solidFill>
                <a:srgbClr val="00B0F0"/>
              </a:solidFill>
            </a:endParaRPr>
          </a:p>
          <a:p>
            <a:pPr algn="ctr">
              <a:spcBef>
                <a:spcPts val="600"/>
              </a:spcBef>
            </a:pPr>
            <a:endParaRPr lang="en-US" sz="2200" b="1" dirty="0">
              <a:solidFill>
                <a:srgbClr val="7030A0"/>
              </a:solidFill>
            </a:endParaRPr>
          </a:p>
          <a:p>
            <a:pPr marL="342900" indent="-342900" algn="ctr" eaLnBrk="1" hangingPunct="1">
              <a:buFont typeface="Arial" panose="020B0604020202020204" pitchFamily="34" charset="0"/>
              <a:buChar char="•"/>
            </a:pPr>
            <a:endParaRPr lang="en-US" sz="2200" b="1" dirty="0">
              <a:solidFill>
                <a:srgbClr val="FF6600"/>
              </a:solidFill>
            </a:endParaRPr>
          </a:p>
        </p:txBody>
      </p:sp>
      <p:pic>
        <p:nvPicPr>
          <p:cNvPr id="2" name="Picture 1"/>
          <p:cNvPicPr>
            <a:picLocks noChangeAspect="1"/>
          </p:cNvPicPr>
          <p:nvPr/>
        </p:nvPicPr>
        <p:blipFill>
          <a:blip r:embed="rId3"/>
          <a:stretch>
            <a:fillRect/>
          </a:stretch>
        </p:blipFill>
        <p:spPr>
          <a:xfrm>
            <a:off x="4648200" y="3268362"/>
            <a:ext cx="4257040" cy="3334387"/>
          </a:xfrm>
          <a:prstGeom prst="rect">
            <a:avLst/>
          </a:prstGeom>
        </p:spPr>
      </p:pic>
      <p:pic>
        <p:nvPicPr>
          <p:cNvPr id="3" name="Picture 2"/>
          <p:cNvPicPr>
            <a:picLocks noChangeAspect="1"/>
          </p:cNvPicPr>
          <p:nvPr/>
        </p:nvPicPr>
        <p:blipFill>
          <a:blip r:embed="rId4"/>
          <a:stretch>
            <a:fillRect/>
          </a:stretch>
        </p:blipFill>
        <p:spPr>
          <a:xfrm>
            <a:off x="500380" y="3444850"/>
            <a:ext cx="3512820" cy="2996471"/>
          </a:xfrm>
          <a:prstGeom prst="rect">
            <a:avLst/>
          </a:prstGeom>
        </p:spPr>
      </p:pic>
      <p:sp>
        <p:nvSpPr>
          <p:cNvPr id="4" name="TextBox 3"/>
          <p:cNvSpPr txBox="1"/>
          <p:nvPr/>
        </p:nvSpPr>
        <p:spPr>
          <a:xfrm>
            <a:off x="1924716" y="2792546"/>
            <a:ext cx="5638799" cy="461665"/>
          </a:xfrm>
          <a:prstGeom prst="rect">
            <a:avLst/>
          </a:prstGeom>
          <a:noFill/>
        </p:spPr>
        <p:txBody>
          <a:bodyPr wrap="square" rtlCol="0">
            <a:spAutoFit/>
          </a:bodyPr>
          <a:lstStyle/>
          <a:p>
            <a:r>
              <a:rPr lang="en-US" sz="2400" b="1" dirty="0">
                <a:solidFill>
                  <a:srgbClr val="7030A0"/>
                </a:solidFill>
              </a:rPr>
              <a:t>Does REBOA lead to increased mortality?</a:t>
            </a:r>
            <a:endParaRPr lang="en-CA" sz="2400" b="1" dirty="0">
              <a:solidFill>
                <a:srgbClr val="7030A0"/>
              </a:solidFill>
            </a:endParaRPr>
          </a:p>
        </p:txBody>
      </p:sp>
      <p:sp>
        <p:nvSpPr>
          <p:cNvPr id="7" name="TextBox 6"/>
          <p:cNvSpPr txBox="1"/>
          <p:nvPr/>
        </p:nvSpPr>
        <p:spPr>
          <a:xfrm>
            <a:off x="1574195" y="1322476"/>
            <a:ext cx="5989320" cy="1200329"/>
          </a:xfrm>
          <a:prstGeom prst="rect">
            <a:avLst/>
          </a:prstGeom>
          <a:noFill/>
        </p:spPr>
        <p:txBody>
          <a:bodyPr wrap="square" rtlCol="0">
            <a:spAutoFit/>
          </a:bodyPr>
          <a:lstStyle/>
          <a:p>
            <a:pPr algn="ctr"/>
            <a:r>
              <a:rPr lang="en-US" sz="2400" b="1" dirty="0">
                <a:solidFill>
                  <a:srgbClr val="002060"/>
                </a:solidFill>
              </a:rPr>
              <a:t>Only suitable for </a:t>
            </a:r>
            <a:r>
              <a:rPr lang="en-US" sz="2400" b="1" dirty="0">
                <a:solidFill>
                  <a:srgbClr val="7030A0"/>
                </a:solidFill>
              </a:rPr>
              <a:t>&lt;1 hour : </a:t>
            </a:r>
            <a:r>
              <a:rPr lang="en-US" sz="2400" b="1" dirty="0">
                <a:solidFill>
                  <a:srgbClr val="002060"/>
                </a:solidFill>
              </a:rPr>
              <a:t>Can cause distal ischemia and compartment syndrome </a:t>
            </a:r>
            <a:r>
              <a:rPr lang="en-US" sz="2400" b="1" baseline="30000" dirty="0">
                <a:solidFill>
                  <a:srgbClr val="002060"/>
                </a:solidFill>
              </a:rPr>
              <a:t>1-3</a:t>
            </a:r>
          </a:p>
          <a:p>
            <a:pPr algn="ctr"/>
            <a:endParaRPr lang="en-US" sz="2400" b="1" dirty="0">
              <a:solidFill>
                <a:srgbClr val="002060"/>
              </a:solidFill>
            </a:endParaRPr>
          </a:p>
        </p:txBody>
      </p:sp>
      <p:sp>
        <p:nvSpPr>
          <p:cNvPr id="13" name="Rectangle 12"/>
          <p:cNvSpPr/>
          <p:nvPr/>
        </p:nvSpPr>
        <p:spPr>
          <a:xfrm>
            <a:off x="5295935" y="3942270"/>
            <a:ext cx="3387402" cy="307777"/>
          </a:xfrm>
          <a:prstGeom prst="rect">
            <a:avLst/>
          </a:prstGeom>
        </p:spPr>
        <p:txBody>
          <a:bodyPr wrap="none">
            <a:spAutoFit/>
          </a:bodyPr>
          <a:lstStyle/>
          <a:p>
            <a:r>
              <a:rPr lang="en-US" sz="1400" dirty="0" err="1">
                <a:solidFill>
                  <a:srgbClr val="7030A0"/>
                </a:solidFill>
              </a:rPr>
              <a:t>Norii</a:t>
            </a:r>
            <a:r>
              <a:rPr lang="en-US" sz="1400" dirty="0">
                <a:solidFill>
                  <a:srgbClr val="7030A0"/>
                </a:solidFill>
              </a:rPr>
              <a:t> et al. </a:t>
            </a:r>
            <a:r>
              <a:rPr lang="en-US" sz="1400" i="1" dirty="0">
                <a:solidFill>
                  <a:srgbClr val="7030A0"/>
                </a:solidFill>
              </a:rPr>
              <a:t>J Trauma Acute Care Surg. </a:t>
            </a:r>
            <a:r>
              <a:rPr lang="en-US" sz="1400" b="1" dirty="0">
                <a:solidFill>
                  <a:srgbClr val="7030A0"/>
                </a:solidFill>
              </a:rPr>
              <a:t>(2015)</a:t>
            </a:r>
            <a:endParaRPr lang="en-CA" sz="1400" b="1" dirty="0">
              <a:solidFill>
                <a:srgbClr val="7030A0"/>
              </a:solidFill>
            </a:endParaRPr>
          </a:p>
        </p:txBody>
      </p:sp>
      <p:sp>
        <p:nvSpPr>
          <p:cNvPr id="15" name="Rectangle 14"/>
          <p:cNvSpPr/>
          <p:nvPr/>
        </p:nvSpPr>
        <p:spPr>
          <a:xfrm>
            <a:off x="1178256" y="4943085"/>
            <a:ext cx="2659061" cy="307777"/>
          </a:xfrm>
          <a:prstGeom prst="rect">
            <a:avLst/>
          </a:prstGeom>
        </p:spPr>
        <p:txBody>
          <a:bodyPr wrap="none">
            <a:spAutoFit/>
          </a:bodyPr>
          <a:lstStyle/>
          <a:p>
            <a:r>
              <a:rPr lang="en-US" sz="1400" dirty="0">
                <a:solidFill>
                  <a:srgbClr val="7030A0"/>
                </a:solidFill>
              </a:rPr>
              <a:t>Joseph et al. </a:t>
            </a:r>
            <a:r>
              <a:rPr lang="en-US" sz="1400" i="1" dirty="0">
                <a:solidFill>
                  <a:srgbClr val="7030A0"/>
                </a:solidFill>
              </a:rPr>
              <a:t>JAMA Surgery</a:t>
            </a:r>
            <a:r>
              <a:rPr lang="en-US" sz="1400" b="1" i="1" dirty="0">
                <a:solidFill>
                  <a:srgbClr val="7030A0"/>
                </a:solidFill>
              </a:rPr>
              <a:t> </a:t>
            </a:r>
            <a:r>
              <a:rPr lang="en-US" sz="1400" b="1" dirty="0">
                <a:solidFill>
                  <a:srgbClr val="7030A0"/>
                </a:solidFill>
              </a:rPr>
              <a:t>(2019)</a:t>
            </a:r>
            <a:endParaRPr lang="en-CA" sz="1400" b="1" dirty="0">
              <a:solidFill>
                <a:srgbClr val="7030A0"/>
              </a:solidFill>
            </a:endParaRPr>
          </a:p>
        </p:txBody>
      </p:sp>
      <p:sp>
        <p:nvSpPr>
          <p:cNvPr id="16" name="TextBox 15"/>
          <p:cNvSpPr txBox="1"/>
          <p:nvPr/>
        </p:nvSpPr>
        <p:spPr>
          <a:xfrm>
            <a:off x="140302" y="6528204"/>
            <a:ext cx="9207625" cy="523220"/>
          </a:xfrm>
          <a:prstGeom prst="rect">
            <a:avLst/>
          </a:prstGeom>
          <a:noFill/>
        </p:spPr>
        <p:txBody>
          <a:bodyPr wrap="square" rtlCol="0">
            <a:spAutoFit/>
          </a:bodyPr>
          <a:lstStyle/>
          <a:p>
            <a:r>
              <a:rPr lang="en-US" sz="1400" b="1" dirty="0"/>
              <a:t>1</a:t>
            </a:r>
            <a:r>
              <a:rPr lang="en-US" sz="1400" dirty="0"/>
              <a:t> </a:t>
            </a:r>
            <a:r>
              <a:rPr lang="en-US" sz="1400" dirty="0" err="1"/>
              <a:t>Wasicek</a:t>
            </a:r>
            <a:r>
              <a:rPr lang="en-US" sz="1400" dirty="0"/>
              <a:t> et al. </a:t>
            </a:r>
            <a:r>
              <a:rPr lang="en-US" sz="1400" i="1" dirty="0"/>
              <a:t>The American Surgeon </a:t>
            </a:r>
            <a:r>
              <a:rPr lang="en-US" sz="1400" b="1" dirty="0"/>
              <a:t>(2018), 2 </a:t>
            </a:r>
            <a:r>
              <a:rPr lang="en-US" sz="1400" dirty="0"/>
              <a:t>Zhang et al. </a:t>
            </a:r>
            <a:r>
              <a:rPr lang="en-US" sz="1400" i="1" dirty="0"/>
              <a:t>Ann </a:t>
            </a:r>
            <a:r>
              <a:rPr lang="en-US" sz="1400" i="1" dirty="0" err="1"/>
              <a:t>Vasc</a:t>
            </a:r>
            <a:r>
              <a:rPr lang="en-US" sz="1400" i="1" dirty="0"/>
              <a:t> </a:t>
            </a:r>
            <a:r>
              <a:rPr lang="en-US" sz="1400" i="1" dirty="0" err="1"/>
              <a:t>Surg</a:t>
            </a:r>
            <a:r>
              <a:rPr lang="en-US" sz="1400" i="1" dirty="0"/>
              <a:t> </a:t>
            </a:r>
            <a:r>
              <a:rPr lang="en-US" sz="1400" b="1" dirty="0"/>
              <a:t>(2019) 3 </a:t>
            </a:r>
            <a:r>
              <a:rPr lang="en-US" sz="1400" dirty="0"/>
              <a:t>Joseph et al. </a:t>
            </a:r>
            <a:r>
              <a:rPr lang="en-US" sz="1400" i="1" dirty="0"/>
              <a:t>JAMA Surgery</a:t>
            </a:r>
            <a:r>
              <a:rPr lang="en-US" sz="1400" b="1" i="1" dirty="0"/>
              <a:t> </a:t>
            </a:r>
            <a:r>
              <a:rPr lang="en-US" sz="1400" b="1" dirty="0"/>
              <a:t>(2019)</a:t>
            </a:r>
            <a:endParaRPr lang="en-CA" sz="1400" b="1" dirty="0"/>
          </a:p>
          <a:p>
            <a:r>
              <a:rPr lang="en-US" sz="1400" b="1" dirty="0"/>
              <a:t> </a:t>
            </a:r>
            <a:endParaRPr lang="en-CA" sz="1400" b="1" dirty="0"/>
          </a:p>
        </p:txBody>
      </p:sp>
    </p:spTree>
    <p:extLst>
      <p:ext uri="{BB962C8B-B14F-4D97-AF65-F5344CB8AC3E}">
        <p14:creationId xmlns:p14="http://schemas.microsoft.com/office/powerpoint/2010/main" val="22265062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10698</TotalTime>
  <Words>5198</Words>
  <Application>Microsoft Macintosh PowerPoint</Application>
  <PresentationFormat>On-screen Show (4:3)</PresentationFormat>
  <Paragraphs>673</Paragraphs>
  <Slides>44</Slides>
  <Notes>44</Notes>
  <HiddenSlides>12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MS PGothic</vt:lpstr>
      <vt:lpstr>Arial</vt:lpstr>
      <vt:lpstr>Arial Bold</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Michael Smith Laboratories, UBC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Kastrup Lab</dc:creator>
  <cp:lastModifiedBy>CJK</cp:lastModifiedBy>
  <cp:revision>326</cp:revision>
  <dcterms:created xsi:type="dcterms:W3CDTF">2019-05-29T23:06:36Z</dcterms:created>
  <dcterms:modified xsi:type="dcterms:W3CDTF">2019-06-24T12:40:08Z</dcterms:modified>
</cp:coreProperties>
</file>