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6" r:id="rId2"/>
    <p:sldMasterId id="2147483698" r:id="rId3"/>
    <p:sldMasterId id="2147483759" r:id="rId4"/>
    <p:sldMasterId id="2147483792" r:id="rId5"/>
  </p:sldMasterIdLst>
  <p:notesMasterIdLst>
    <p:notesMasterId r:id="rId29"/>
  </p:notesMasterIdLst>
  <p:handoutMasterIdLst>
    <p:handoutMasterId r:id="rId30"/>
  </p:handoutMasterIdLst>
  <p:sldIdLst>
    <p:sldId id="2265" r:id="rId6"/>
    <p:sldId id="5443" r:id="rId7"/>
    <p:sldId id="5905" r:id="rId8"/>
    <p:sldId id="5390" r:id="rId9"/>
    <p:sldId id="5923" r:id="rId10"/>
    <p:sldId id="5851" r:id="rId11"/>
    <p:sldId id="5925" r:id="rId12"/>
    <p:sldId id="5924" r:id="rId13"/>
    <p:sldId id="5985" r:id="rId14"/>
    <p:sldId id="5935" r:id="rId15"/>
    <p:sldId id="5968" r:id="rId16"/>
    <p:sldId id="5969" r:id="rId17"/>
    <p:sldId id="5967" r:id="rId18"/>
    <p:sldId id="5970" r:id="rId19"/>
    <p:sldId id="5978" r:id="rId20"/>
    <p:sldId id="5987" r:id="rId21"/>
    <p:sldId id="359" r:id="rId22"/>
    <p:sldId id="5829" r:id="rId23"/>
    <p:sldId id="5934" r:id="rId24"/>
    <p:sldId id="5966" r:id="rId25"/>
    <p:sldId id="5982" r:id="rId26"/>
    <p:sldId id="257" r:id="rId27"/>
    <p:sldId id="5374" r:id="rId2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8FE0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18" autoAdjust="0"/>
    <p:restoredTop sz="94614" autoAdjust="0"/>
  </p:normalViewPr>
  <p:slideViewPr>
    <p:cSldViewPr>
      <p:cViewPr varScale="1">
        <p:scale>
          <a:sx n="101" d="100"/>
          <a:sy n="101" d="100"/>
        </p:scale>
        <p:origin x="13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268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fld id="{69EBAFBB-B6B3-40B3-8BA7-D5E5B2768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2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fld id="{55DC3964-3C8B-4F74-A9C2-6A408344D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74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578DF-0396-4B2F-B60B-8647869673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0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C61FA-7E16-445E-ACB1-C01E0B5308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11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68FA-241E-4D3E-BB31-69F769A17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82A5D-C5B9-4DF0-BCD0-8745F7530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D6A0-9161-44E7-A9DA-4B50C3885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584C8-3D11-4CC3-8AE9-978CF1B4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8B3D3-F2E1-4B1C-9B3C-4A683FAB5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BA16-6DE4-465F-8F16-97F680204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5BC-973F-49F6-A99B-A1B4A0272A61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65313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Unclassified//FOUO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24200" y="-442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Unclassified//FOUO</a:t>
            </a:r>
          </a:p>
        </p:txBody>
      </p:sp>
    </p:spTree>
    <p:extLst>
      <p:ext uri="{BB962C8B-B14F-4D97-AF65-F5344CB8AC3E}">
        <p14:creationId xmlns:p14="http://schemas.microsoft.com/office/powerpoint/2010/main" val="1310605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4F18-666A-4D75-9033-92F654997283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31392" y="1094989"/>
            <a:ext cx="71628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33EC2A6-EF13-FE42-A8C9-E6F03D8D4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8" y="118532"/>
            <a:ext cx="832558" cy="10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20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2436-CCA3-44D2-B092-2D95256E61B4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02038-D5EE-8747-BF18-633539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8" y="118532"/>
            <a:ext cx="832558" cy="10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74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9E4B-63C4-4B69-B679-9DF3F4A09AA6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ACCA4-0814-E84B-A66B-2E0A841D2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8" y="118532"/>
            <a:ext cx="832558" cy="10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77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C152-448B-469E-ACD2-112D03F61579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36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FB4-98BA-43B3-AAD0-75B46A357B3A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84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8CB-114B-4383-A7E3-33CA4276A562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6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6D32-2774-42AF-A571-9C1F73289748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8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399-D072-4329-A626-EBBF2AD6FA48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21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85BC-973F-49F6-A99B-A1B4A0272A61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65313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Unclassified//FOUO</a:t>
            </a:r>
          </a:p>
        </p:txBody>
      </p:sp>
    </p:spTree>
    <p:extLst>
      <p:ext uri="{BB962C8B-B14F-4D97-AF65-F5344CB8AC3E}">
        <p14:creationId xmlns:p14="http://schemas.microsoft.com/office/powerpoint/2010/main" val="4134161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4F18-666A-4D75-9033-92F654997283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31392" y="1094989"/>
            <a:ext cx="71628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33EC2A6-EF13-FE42-A8C9-E6F03D8D4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8" y="118532"/>
            <a:ext cx="832558" cy="10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5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2436-CCA3-44D2-B092-2D95256E61B4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02038-D5EE-8747-BF18-633539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8" y="118532"/>
            <a:ext cx="832558" cy="10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4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9E4B-63C4-4B69-B679-9DF3F4A09AA6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ACCA4-0814-E84B-A66B-2E0A841D2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8" y="118532"/>
            <a:ext cx="832558" cy="10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0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C152-448B-469E-ACD2-112D03F61579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1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4FB4-98BA-43B3-AAD0-75B46A357B3A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76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B8CB-114B-4383-A7E3-33CA4276A562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74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6D32-2774-42AF-A571-9C1F73289748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15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399-D072-4329-A626-EBBF2AD6FA48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73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3381376"/>
            <a:ext cx="7543800" cy="1470026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092068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Title, Franklin Gothic Medium, 32pt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599" y="48514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rgbClr val="454545"/>
                </a:solidFill>
                <a:latin typeface="Franklin Gothic Book" panose="020B0503020102020204" pitchFamily="34" charset="0"/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</p:spTree>
    <p:extLst>
      <p:ext uri="{BB962C8B-B14F-4D97-AF65-F5344CB8AC3E}">
        <p14:creationId xmlns:p14="http://schemas.microsoft.com/office/powerpoint/2010/main" val="2344499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baseline="0">
                <a:solidFill>
                  <a:srgbClr val="09206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8602"/>
            <a:ext cx="8229600" cy="4368799"/>
          </a:xfrm>
        </p:spPr>
        <p:txBody>
          <a:bodyPr/>
          <a:lstStyle>
            <a:lvl1pPr marL="342909" indent="-342909">
              <a:buClr>
                <a:srgbClr val="582831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454545"/>
                </a:solidFill>
                <a:latin typeface="Franklin Gothic Book" panose="020B0503020102020204" pitchFamily="34" charset="0"/>
              </a:defRPr>
            </a:lvl1pPr>
            <a:lvl2pPr marL="742969" indent="-285757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454545"/>
                </a:solidFill>
                <a:latin typeface="Franklin Gothic Book" panose="020B0503020102020204" pitchFamily="34" charset="0"/>
              </a:defRPr>
            </a:lvl2pPr>
            <a:lvl3pPr marL="1143030" indent="-228606">
              <a:buClr>
                <a:srgbClr val="6C82A7"/>
              </a:buClr>
              <a:buFont typeface="Wingdings" panose="05000000000000000000" pitchFamily="2" charset="2"/>
              <a:buChar char="ü"/>
              <a:defRPr sz="1800">
                <a:solidFill>
                  <a:srgbClr val="454545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7200" y="1320800"/>
            <a:ext cx="8229600" cy="0"/>
            <a:chOff x="457200" y="990600"/>
            <a:chExt cx="8229600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821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51C4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8601"/>
            <a:ext cx="4038600" cy="4368800"/>
          </a:xfrm>
        </p:spPr>
        <p:txBody>
          <a:bodyPr/>
          <a:lstStyle>
            <a:lvl1pPr marL="342909" indent="-342909">
              <a:buClr>
                <a:srgbClr val="582831"/>
              </a:buClr>
              <a:buFont typeface="Arial" panose="020B0604020202020204" pitchFamily="34" charset="0"/>
              <a:buChar char="•"/>
              <a:defRPr sz="2200">
                <a:solidFill>
                  <a:srgbClr val="454545"/>
                </a:solidFill>
              </a:defRPr>
            </a:lvl1pPr>
            <a:lvl2pPr marL="742969" indent="-285757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454545"/>
                </a:solidFill>
              </a:defRPr>
            </a:lvl2pPr>
            <a:lvl3pPr marL="1143030" indent="-228606">
              <a:buFont typeface="Wingdings" panose="05000000000000000000" pitchFamily="2" charset="2"/>
              <a:buChar char="ü"/>
              <a:defRPr sz="1800">
                <a:solidFill>
                  <a:srgbClr val="454545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1"/>
            <a:ext cx="4038600" cy="4368800"/>
          </a:xfrm>
        </p:spPr>
        <p:txBody>
          <a:bodyPr>
            <a:normAutofit/>
          </a:bodyPr>
          <a:lstStyle>
            <a:lvl1pPr marL="342909" indent="-342909" algn="l" defTabSz="914424" rtl="0" eaLnBrk="1" latinLnBrk="0" hangingPunct="1">
              <a:spcBef>
                <a:spcPct val="20000"/>
              </a:spcBef>
              <a:buClr>
                <a:srgbClr val="582831"/>
              </a:buClr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800121" indent="-342909" algn="l" defTabSz="914424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2pPr>
            <a:lvl3pPr marL="1143030" indent="-228606" algn="l" defTabSz="914424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2432" y="6260504"/>
            <a:ext cx="677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Medically Ready Force… Ready Medical Force</a:t>
            </a:r>
          </a:p>
          <a:p>
            <a:pPr algn="ctr"/>
            <a:endParaRPr lang="en-US" sz="1200" baseline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9" y="6126164"/>
            <a:ext cx="555804" cy="7410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91900"/>
            <a:ext cx="457200" cy="609600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457200" y="1320800"/>
            <a:ext cx="8229600" cy="0"/>
            <a:chOff x="457200" y="990600"/>
            <a:chExt cx="8229600" cy="0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595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51C48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82432" y="6260504"/>
            <a:ext cx="677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Medically Ready Force… Ready Medical Force</a:t>
            </a:r>
          </a:p>
          <a:p>
            <a:pPr algn="ctr"/>
            <a:endParaRPr lang="en-US" sz="1200" baseline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9" y="6126164"/>
            <a:ext cx="555804" cy="7410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91900"/>
            <a:ext cx="457200" cy="60960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200" y="1320800"/>
            <a:ext cx="8229600" cy="0"/>
            <a:chOff x="457200" y="990600"/>
            <a:chExt cx="8229600" cy="0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188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82432" y="6260504"/>
            <a:ext cx="677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Medically Ready Force… Ready Medical Force</a:t>
            </a:r>
          </a:p>
          <a:p>
            <a:pPr algn="ctr"/>
            <a:endParaRPr lang="en-US" sz="1200" baseline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9" y="6126164"/>
            <a:ext cx="555804" cy="741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9190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93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73051" y="683684"/>
            <a:ext cx="6489700" cy="698500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273051" y="1253459"/>
            <a:ext cx="6489700" cy="3810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819983"/>
            <a:ext cx="9144000" cy="2660357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E172-E8D3-4D8E-A400-911DCE3684D4}" type="datetimeFigureOut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9359-769C-4CAA-9332-E18315B7F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07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E172-E8D3-4D8E-A400-911DCE3684D4}" type="datetimeFigureOut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9359-769C-4CAA-9332-E18315B7F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6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E172-E8D3-4D8E-A400-911DCE3684D4}" type="datetimeFigureOut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9359-769C-4CAA-9332-E18315B7F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95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E172-E8D3-4D8E-A400-911DCE3684D4}" type="datetimeFigureOut">
              <a:rPr lang="en-US" smtClean="0"/>
              <a:t>6/18/23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9359-769C-4CAA-9332-E18315B7F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09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453" y="365126"/>
            <a:ext cx="7269933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E172-E8D3-4D8E-A400-911DCE3684D4}" type="datetimeFigureOut">
              <a:rPr lang="en-US" smtClean="0"/>
              <a:t>6/18/23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9359-769C-4CAA-9332-E18315B7F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72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5355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E172-E8D3-4D8E-A400-911DCE3684D4}" type="datetimeFigureOut">
              <a:rPr lang="en-US" smtClean="0"/>
              <a:t>6/18/23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9359-769C-4CAA-9332-E18315B7F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E172-E8D3-4D8E-A400-911DCE3684D4}" type="datetimeFigureOut">
              <a:rPr lang="en-US" smtClean="0"/>
              <a:t>6/18/23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9359-769C-4CAA-9332-E18315B7F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14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E172-E8D3-4D8E-A400-911DCE3684D4}" type="datetimeFigureOut">
              <a:rPr lang="en-US" smtClean="0"/>
              <a:t>6/18/23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9359-769C-4CAA-9332-E18315B7F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0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E172-E8D3-4D8E-A400-911DCE3684D4}" type="datetimeFigureOut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9359-769C-4CAA-9332-E18315B7F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1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92CBD-3438-4B26-AFF7-D67B6E83C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E172-E8D3-4D8E-A400-911DCE3684D4}" type="datetimeFigureOut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9359-769C-4CAA-9332-E18315B7F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6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03DD-8D7F-451F-9D65-90A80AC7A6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A8545-1A8D-44E7-B6E5-D128C16BE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31" name="Picture 8" descr="y TCCC Logo 091104 (C)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138" y="76200"/>
            <a:ext cx="1211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F34C-BB6B-4BF5-AFC7-0FD48982EF2E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F34C-BB6B-4BF5-AFC7-0FD48982EF2E}" type="datetime1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DC12B-2E9E-4034-BD0B-A1F270F34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018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ctr" defTabSz="914424" rtl="0" eaLnBrk="1" latinLnBrk="0" hangingPunct="1">
        <a:spcBef>
          <a:spcPct val="0"/>
        </a:spcBef>
        <a:buNone/>
        <a:defRPr sz="2800" b="1" kern="1200" baseline="0">
          <a:solidFill>
            <a:srgbClr val="283446"/>
          </a:solidFill>
          <a:latin typeface="+mj-lt"/>
          <a:ea typeface="+mj-ea"/>
          <a:cs typeface="+mj-cs"/>
        </a:defRPr>
      </a:lvl1pPr>
    </p:titleStyle>
    <p:bodyStyle>
      <a:lvl1pPr marL="342909" indent="-342909" algn="l" defTabSz="914424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2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1pPr>
      <a:lvl2pPr marL="742969" indent="-285757" algn="l" defTabSz="914424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30" indent="-228606" algn="l" defTabSz="914424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42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6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8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0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1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6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8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2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3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6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1664" y="365126"/>
            <a:ext cx="6778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8E172-E8D3-4D8E-A400-911DCE3684D4}" type="datetimeFigureOut">
              <a:rPr lang="en-US" smtClean="0"/>
              <a:t>6/18/23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9359-769C-4CAA-9332-E18315B7F1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3">
            <a:extLst>
              <a:ext uri="{FF2B5EF4-FFF2-40B4-BE49-F238E27FC236}">
                <a16:creationId xmlns:a16="http://schemas.microsoft.com/office/drawing/2014/main" id="{805A68C2-A2FC-4915-82CD-5FDD0744C7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4929"/>
            <a:ext cx="1045464" cy="104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55F7C2-91AB-1D4D-8842-3B9E3C4F28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10954" y="9349"/>
            <a:ext cx="1156845" cy="11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loyedmedicine.com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hyperlink" Target="http://jts.amedd.army.mil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hyperlink" Target="mailto:HRMontgomery75@gmail.com" TargetMode="External"/><Relationship Id="rId10" Type="http://schemas.openxmlformats.org/officeDocument/2006/relationships/hyperlink" Target="mailto:prehospital1996@outlook.com" TargetMode="External"/><Relationship Id="rId4" Type="http://schemas.openxmlformats.org/officeDocument/2006/relationships/hyperlink" Target="mailto:Harold.r.montgomery2.CIV@mail.mil" TargetMode="External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71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03745" y="-152400"/>
            <a:ext cx="3886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Tactical Combat Casualty Care Update</a:t>
            </a:r>
            <a:br>
              <a:rPr lang="en-US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June 2023</a:t>
            </a:r>
            <a:br>
              <a:rPr lang="en-US" altLang="en-US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altLang="en-US" sz="3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9006" y="5029200"/>
            <a:ext cx="3657600" cy="1671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1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Brendon Drew</a:t>
            </a:r>
            <a:r>
              <a:rPr lang="en-US" altLang="en-US" sz="1900" b="1" kern="1200" dirty="0">
                <a:solidFill>
                  <a:schemeClr val="bg1"/>
                </a:solidFill>
              </a:rPr>
              <a:t>, DO, FAWM, FACEP</a:t>
            </a:r>
            <a:endParaRPr lang="en-US" altLang="en-US" sz="19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1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Harold Montgomery, SO-ATP</a:t>
            </a:r>
          </a:p>
        </p:txBody>
      </p:sp>
      <p:grpSp>
        <p:nvGrpSpPr>
          <p:cNvPr id="2054" name="Group 73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06573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r="31692"/>
          <a:stretch/>
        </p:blipFill>
        <p:spPr>
          <a:xfrm>
            <a:off x="20" y="10"/>
            <a:ext cx="2932543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61441" y="0"/>
            <a:ext cx="1004290" cy="6858000"/>
            <a:chOff x="2661507" y="0"/>
            <a:chExt cx="1339053" cy="6858000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078270" y="0"/>
            <a:ext cx="306573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JTS Low Res.jpg"/>
          <p:cNvPicPr>
            <a:picLocks noChangeAspect="1"/>
          </p:cNvPicPr>
          <p:nvPr/>
        </p:nvPicPr>
        <p:blipFill rotWithShape="1">
          <a:blip r:embed="rId4" cstate="print"/>
          <a:srcRect l="30138" r="27423" b="3"/>
          <a:stretch/>
        </p:blipFill>
        <p:spPr>
          <a:xfrm>
            <a:off x="6211437" y="1"/>
            <a:ext cx="2932563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078269" y="-2"/>
            <a:ext cx="1004290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526D-FD4D-A262-70C4-6FB89B27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TCCC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1756D-87F2-FAEF-E924-A7D4633B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TBI (Steve Rush)</a:t>
            </a:r>
          </a:p>
          <a:p>
            <a:pPr lvl="1"/>
            <a:r>
              <a:rPr lang="en-US" sz="2800" dirty="0"/>
              <a:t>Monitoring while sedated (+/- airway)</a:t>
            </a:r>
          </a:p>
          <a:p>
            <a:pPr lvl="1"/>
            <a:r>
              <a:rPr lang="en-US" sz="2800" dirty="0"/>
              <a:t>Prevent hypotension - Ideal blood pressure target?</a:t>
            </a:r>
          </a:p>
          <a:p>
            <a:pPr lvl="1"/>
            <a:r>
              <a:rPr lang="en-US" sz="2800" dirty="0"/>
              <a:t>Herniation targets - Ideal fluid choices?</a:t>
            </a:r>
          </a:p>
          <a:p>
            <a:pPr lvl="1"/>
            <a:r>
              <a:rPr lang="en-US" sz="2800" dirty="0"/>
              <a:t>Skill level expectations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4163A-E017-E5B3-7FFA-9E3B31D0B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63181"/>
            <a:ext cx="2815385" cy="28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1AEB-631B-5CEB-E511-F940CEE6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Hemorrhage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2512-ABE5-F1B6-233E-97B40CFF4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Lead: Win Kerr</a:t>
            </a:r>
          </a:p>
          <a:p>
            <a:r>
              <a:rPr lang="en-US" dirty="0"/>
              <a:t>Academic Action Officer: Ann Long</a:t>
            </a:r>
          </a:p>
          <a:p>
            <a:r>
              <a:rPr lang="en-US" dirty="0"/>
              <a:t>Re-evaluation of methods and devices</a:t>
            </a:r>
          </a:p>
          <a:p>
            <a:pPr lvl="1"/>
            <a:r>
              <a:rPr lang="en-US" dirty="0"/>
              <a:t>Minus TQs</a:t>
            </a:r>
          </a:p>
          <a:p>
            <a:pPr lvl="1"/>
            <a:r>
              <a:rPr lang="en-US" dirty="0"/>
              <a:t>Minus hemostatic agents</a:t>
            </a:r>
          </a:p>
        </p:txBody>
      </p:sp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C35D9878-2192-8AC9-26F0-0469FDB79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7" y="4541012"/>
            <a:ext cx="2498053" cy="20540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F1909C-B86A-DC3C-B23C-0570596623D3}"/>
              </a:ext>
            </a:extLst>
          </p:cNvPr>
          <p:cNvGrpSpPr/>
          <p:nvPr/>
        </p:nvGrpSpPr>
        <p:grpSpPr>
          <a:xfrm>
            <a:off x="5791200" y="3429000"/>
            <a:ext cx="1555939" cy="3341968"/>
            <a:chOff x="8903099" y="1016173"/>
            <a:chExt cx="2384493" cy="5414607"/>
          </a:xfrm>
        </p:grpSpPr>
        <p:pic>
          <p:nvPicPr>
            <p:cNvPr id="6" name="Picture 5" descr="A picture containing clothing, player, baseball, ball&#10;&#10;Description automatically generated">
              <a:extLst>
                <a:ext uri="{FF2B5EF4-FFF2-40B4-BE49-F238E27FC236}">
                  <a16:creationId xmlns:a16="http://schemas.microsoft.com/office/drawing/2014/main" id="{03905CB5-BA52-064F-B461-522F2AFF8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099" y="1016173"/>
              <a:ext cx="2384493" cy="5414607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3A4816E-838A-1DE9-EB4F-0D3FC08B769B}"/>
                </a:ext>
              </a:extLst>
            </p:cNvPr>
            <p:cNvSpPr/>
            <p:nvPr/>
          </p:nvSpPr>
          <p:spPr>
            <a:xfrm>
              <a:off x="9907428" y="1690439"/>
              <a:ext cx="172744" cy="172744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1EEA405-4DDC-1D9F-3A8E-7E12D6C67398}"/>
                </a:ext>
              </a:extLst>
            </p:cNvPr>
            <p:cNvSpPr/>
            <p:nvPr/>
          </p:nvSpPr>
          <p:spPr>
            <a:xfrm>
              <a:off x="9537313" y="2336325"/>
              <a:ext cx="172744" cy="172744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187820-72C9-F84B-5844-E0A1D1B08575}"/>
                </a:ext>
              </a:extLst>
            </p:cNvPr>
            <p:cNvSpPr/>
            <p:nvPr/>
          </p:nvSpPr>
          <p:spPr>
            <a:xfrm>
              <a:off x="10574754" y="2538505"/>
              <a:ext cx="172744" cy="172744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9C40C7-33CF-9F9F-86E0-478E1722EAB4}"/>
                </a:ext>
              </a:extLst>
            </p:cNvPr>
            <p:cNvSpPr/>
            <p:nvPr/>
          </p:nvSpPr>
          <p:spPr>
            <a:xfrm>
              <a:off x="10807314" y="3410382"/>
              <a:ext cx="172744" cy="172744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1F4331-D65D-8344-8CA2-525F3FB7E59B}"/>
                </a:ext>
              </a:extLst>
            </p:cNvPr>
            <p:cNvSpPr/>
            <p:nvPr/>
          </p:nvSpPr>
          <p:spPr>
            <a:xfrm>
              <a:off x="9799259" y="3733854"/>
              <a:ext cx="172744" cy="172744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32D778-E6E0-60F6-F6E7-14707E5C8D0D}"/>
                </a:ext>
              </a:extLst>
            </p:cNvPr>
            <p:cNvSpPr/>
            <p:nvPr/>
          </p:nvSpPr>
          <p:spPr>
            <a:xfrm>
              <a:off x="10255771" y="4060178"/>
              <a:ext cx="172744" cy="172744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4D69B5-848F-309E-96D5-E99074F914A0}"/>
                </a:ext>
              </a:extLst>
            </p:cNvPr>
            <p:cNvSpPr/>
            <p:nvPr/>
          </p:nvSpPr>
          <p:spPr>
            <a:xfrm>
              <a:off x="9574388" y="6059468"/>
              <a:ext cx="172744" cy="172744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046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1DAF-5B83-E72C-5CCE-C0BC28C1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Hemostatic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C399-5AD4-9333-6FE2-7FE545A3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Lead: Lorenzo Paladino</a:t>
            </a:r>
          </a:p>
          <a:p>
            <a:r>
              <a:rPr lang="en-US" dirty="0"/>
              <a:t>Academic Action Officer: Montane Silverman</a:t>
            </a:r>
          </a:p>
          <a:p>
            <a:r>
              <a:rPr lang="en-US" dirty="0"/>
              <a:t>Review of objective comparisons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A8025AF-C208-2CA8-DFAA-F7111B41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76556"/>
            <a:ext cx="2793882" cy="25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6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E287-6FAD-AE4C-DF53-3C47AA4D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4DE0-E368-4A18-D30F-9ECEFD12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Lead: Chris Gonzalez</a:t>
            </a:r>
          </a:p>
          <a:p>
            <a:r>
              <a:rPr lang="en-US" dirty="0"/>
              <a:t>Academic Action Officer: Brit Long</a:t>
            </a:r>
          </a:p>
          <a:p>
            <a:r>
              <a:rPr lang="en-US" dirty="0"/>
              <a:t>Relook at 2020 change</a:t>
            </a:r>
          </a:p>
          <a:p>
            <a:r>
              <a:rPr lang="en-US" dirty="0"/>
              <a:t>Best dose</a:t>
            </a:r>
          </a:p>
          <a:p>
            <a:r>
              <a:rPr lang="en-US" dirty="0"/>
              <a:t>Speed of administration</a:t>
            </a:r>
          </a:p>
          <a:p>
            <a:r>
              <a:rPr lang="en-US" dirty="0"/>
              <a:t>Redosing</a:t>
            </a:r>
          </a:p>
          <a:p>
            <a:r>
              <a:rPr lang="en-US" dirty="0"/>
              <a:t>IM administration</a:t>
            </a:r>
          </a:p>
        </p:txBody>
      </p:sp>
      <p:pic>
        <p:nvPicPr>
          <p:cNvPr id="4" name="Picture 3" descr="A picture containing food, bottle, lotion&#10;&#10;Description automatically generated">
            <a:extLst>
              <a:ext uri="{FF2B5EF4-FFF2-40B4-BE49-F238E27FC236}">
                <a16:creationId xmlns:a16="http://schemas.microsoft.com/office/drawing/2014/main" id="{3A6E793A-13E1-1A18-7F58-860B4B54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18217"/>
            <a:ext cx="2068265" cy="35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12B4-7111-8589-6DDC-1AED9898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Pneumothorax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7349B-25FC-9F27-945E-A7E00FB87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Lead: John Maitha</a:t>
            </a:r>
          </a:p>
          <a:p>
            <a:r>
              <a:rPr lang="en-US" dirty="0"/>
              <a:t>Academic Action Officer: Chris Androski</a:t>
            </a:r>
          </a:p>
          <a:p>
            <a:r>
              <a:rPr lang="en-US" dirty="0"/>
              <a:t>Needle vs finger priority</a:t>
            </a:r>
          </a:p>
          <a:p>
            <a:r>
              <a:rPr lang="en-US" dirty="0"/>
              <a:t>Registry review for needle complications</a:t>
            </a:r>
          </a:p>
          <a:p>
            <a:r>
              <a:rPr lang="en-US" dirty="0"/>
              <a:t>Prehospital thoracostomy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74667C3-1952-D9FD-FE95-7A2D794C6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4" y="4376730"/>
            <a:ext cx="2207312" cy="17621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FD658B-99BB-E70E-6D57-57F4D89F1E0A}"/>
              </a:ext>
            </a:extLst>
          </p:cNvPr>
          <p:cNvGrpSpPr/>
          <p:nvPr/>
        </p:nvGrpSpPr>
        <p:grpSpPr>
          <a:xfrm>
            <a:off x="3124200" y="4696460"/>
            <a:ext cx="1058861" cy="1122680"/>
            <a:chOff x="283579" y="1717019"/>
            <a:chExt cx="2539831" cy="25341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3FEED3-BA2D-68B2-4E9C-E781C15B0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579" y="1717019"/>
              <a:ext cx="2533438" cy="2524388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E42113-FC70-098A-29B7-B63AED1737E2}"/>
                </a:ext>
              </a:extLst>
            </p:cNvPr>
            <p:cNvSpPr/>
            <p:nvPr/>
          </p:nvSpPr>
          <p:spPr>
            <a:xfrm>
              <a:off x="320841" y="1748588"/>
              <a:ext cx="2502569" cy="2502569"/>
            </a:xfrm>
            <a:prstGeom prst="ellipse">
              <a:avLst/>
            </a:prstGeom>
            <a:noFill/>
            <a:ln w="63500">
              <a:solidFill>
                <a:srgbClr val="921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Placeholder 20">
            <a:extLst>
              <a:ext uri="{FF2B5EF4-FFF2-40B4-BE49-F238E27FC236}">
                <a16:creationId xmlns:a16="http://schemas.microsoft.com/office/drawing/2014/main" id="{110FA067-3D27-ECC8-8DC3-DE8EE2549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53" y="4252061"/>
            <a:ext cx="1886809" cy="1886809"/>
          </a:xfrm>
          <a:prstGeom prst="rect">
            <a:avLst/>
          </a:prstGeom>
        </p:spPr>
      </p:pic>
      <p:pic>
        <p:nvPicPr>
          <p:cNvPr id="9" name="Picture Placeholder 20">
            <a:extLst>
              <a:ext uri="{FF2B5EF4-FFF2-40B4-BE49-F238E27FC236}">
                <a16:creationId xmlns:a16="http://schemas.microsoft.com/office/drawing/2014/main" id="{1ABFFC74-8222-267D-0C04-70A14FFE67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49" y="4102629"/>
            <a:ext cx="1886809" cy="18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BA0C-980D-D202-4BD3-B3DE961B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94311-23F1-0EE8-6739-9BBD3024A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Lead: Piotr Wisniewski</a:t>
            </a:r>
          </a:p>
          <a:p>
            <a:r>
              <a:rPr lang="en-US" dirty="0"/>
              <a:t>Selection</a:t>
            </a:r>
          </a:p>
          <a:p>
            <a:r>
              <a:rPr lang="en-US" dirty="0"/>
              <a:t>Timing</a:t>
            </a:r>
          </a:p>
          <a:p>
            <a:r>
              <a:rPr lang="en-US" dirty="0"/>
              <a:t>Review of prior neutral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0771A-E484-51AE-B823-366C4AB3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83601"/>
            <a:ext cx="2193773" cy="36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F193-AA7E-CA9E-2757-B0291B21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dirty="0"/>
              <a:t>Working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DA42-20FB-5E17-93F8-9F3414E2E7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TCCC in Extreme Cold Weather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4816D-9859-6A41-0692-5B8D928FFA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TCCC in CBRN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E68FE-0178-C0C0-64D8-5886BE6EE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69925"/>
            <a:ext cx="4391460" cy="2927640"/>
          </a:xfrm>
          <a:prstGeom prst="rect">
            <a:avLst/>
          </a:prstGeom>
        </p:spPr>
      </p:pic>
      <p:pic>
        <p:nvPicPr>
          <p:cNvPr id="1028" name="Picture 4" descr="As the Army pivots to battle peers, chemical, biological threats loom">
            <a:extLst>
              <a:ext uri="{FF2B5EF4-FFF2-40B4-BE49-F238E27FC236}">
                <a16:creationId xmlns:a16="http://schemas.microsoft.com/office/drawing/2014/main" id="{52048FD4-5BC6-DC3A-1F97-CA9AF444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26" y="2969925"/>
            <a:ext cx="4389174" cy="29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9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olongedfieldcare.files.wordpress.com/2014/12/somsa-poster-v-0.png"/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26" y="1446303"/>
            <a:ext cx="6380568" cy="40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5B42F6-F31F-434A-AF9A-4304122F8A0E}"/>
              </a:ext>
            </a:extLst>
          </p:cNvPr>
          <p:cNvGrpSpPr/>
          <p:nvPr/>
        </p:nvGrpSpPr>
        <p:grpSpPr>
          <a:xfrm>
            <a:off x="1617232" y="3109567"/>
            <a:ext cx="1597172" cy="638869"/>
            <a:chOff x="4877" y="1607785"/>
            <a:chExt cx="2839417" cy="1135766"/>
          </a:xfrm>
        </p:grpSpPr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499ABB97-7142-424D-B293-185314952DC0}"/>
                </a:ext>
              </a:extLst>
            </p:cNvPr>
            <p:cNvSpPr/>
            <p:nvPr/>
          </p:nvSpPr>
          <p:spPr>
            <a:xfrm>
              <a:off x="4877" y="1607785"/>
              <a:ext cx="2839417" cy="113576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>
              <a:extLst>
                <a:ext uri="{FF2B5EF4-FFF2-40B4-BE49-F238E27FC236}">
                  <a16:creationId xmlns:a16="http://schemas.microsoft.com/office/drawing/2014/main" id="{46C64BF5-7598-B54F-9089-CEA714B8B750}"/>
                </a:ext>
              </a:extLst>
            </p:cNvPr>
            <p:cNvSpPr txBox="1"/>
            <p:nvPr/>
          </p:nvSpPr>
          <p:spPr>
            <a:xfrm>
              <a:off x="572760" y="1607785"/>
              <a:ext cx="1703651" cy="1135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06" tIns="16502" rIns="16502" bIns="16502" numCol="1" spcCol="1270" anchor="ctr" anchorCtr="0">
              <a:noAutofit/>
            </a:bodyPr>
            <a:lstStyle/>
            <a:p>
              <a:pPr marL="0" marR="0" lvl="0" indent="0" algn="ctr" defTabSz="5500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TCCC (“Ruck”) </a:t>
              </a:r>
            </a:p>
            <a:p>
              <a:pPr marL="0" marR="0" lvl="0" indent="0" algn="ctr" defTabSz="5500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Hr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4139BB-BC77-7E4C-94C1-31A4E918704A}"/>
              </a:ext>
            </a:extLst>
          </p:cNvPr>
          <p:cNvGrpSpPr/>
          <p:nvPr/>
        </p:nvGrpSpPr>
        <p:grpSpPr>
          <a:xfrm>
            <a:off x="2971800" y="3109567"/>
            <a:ext cx="1597172" cy="638869"/>
            <a:chOff x="2560353" y="1607785"/>
            <a:chExt cx="2839417" cy="1135766"/>
          </a:xfrm>
        </p:grpSpPr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12A1C992-566E-3C45-B18A-B93B999AE3EA}"/>
                </a:ext>
              </a:extLst>
            </p:cNvPr>
            <p:cNvSpPr/>
            <p:nvPr/>
          </p:nvSpPr>
          <p:spPr>
            <a:xfrm>
              <a:off x="2560353" y="1607785"/>
              <a:ext cx="2839417" cy="1135766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6">
              <a:extLst>
                <a:ext uri="{FF2B5EF4-FFF2-40B4-BE49-F238E27FC236}">
                  <a16:creationId xmlns:a16="http://schemas.microsoft.com/office/drawing/2014/main" id="{CFD21646-F1E5-D949-B6AF-B270F58230C0}"/>
                </a:ext>
              </a:extLst>
            </p:cNvPr>
            <p:cNvSpPr txBox="1"/>
            <p:nvPr/>
          </p:nvSpPr>
          <p:spPr>
            <a:xfrm>
              <a:off x="3128236" y="1607785"/>
              <a:ext cx="1703651" cy="1135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06" tIns="16502" rIns="16502" bIns="16502" numCol="1" spcCol="1270" anchor="ctr" anchorCtr="0">
              <a:noAutofit/>
            </a:bodyPr>
            <a:lstStyle/>
            <a:p>
              <a:pPr marL="0" marR="0" lvl="0" indent="0" algn="ctr" defTabSz="5500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CASEVAC (“Truck”) </a:t>
              </a:r>
            </a:p>
            <a:p>
              <a:pPr marL="0" marR="0" lvl="0" indent="0" algn="ctr" defTabSz="5500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3-6 Hrs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0F5A9B-9D56-1E4D-9024-0C71CA1B5A5B}"/>
              </a:ext>
            </a:extLst>
          </p:cNvPr>
          <p:cNvGrpSpPr/>
          <p:nvPr/>
        </p:nvGrpSpPr>
        <p:grpSpPr>
          <a:xfrm>
            <a:off x="4419600" y="3109567"/>
            <a:ext cx="1597172" cy="638869"/>
            <a:chOff x="5115829" y="1607785"/>
            <a:chExt cx="2839417" cy="1135766"/>
          </a:xfrm>
        </p:grpSpPr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D1F3D352-C0FF-F348-8C99-8CA271A65BFC}"/>
                </a:ext>
              </a:extLst>
            </p:cNvPr>
            <p:cNvSpPr/>
            <p:nvPr/>
          </p:nvSpPr>
          <p:spPr>
            <a:xfrm>
              <a:off x="5115829" y="1607785"/>
              <a:ext cx="2839417" cy="1135766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8">
              <a:extLst>
                <a:ext uri="{FF2B5EF4-FFF2-40B4-BE49-F238E27FC236}">
                  <a16:creationId xmlns:a16="http://schemas.microsoft.com/office/drawing/2014/main" id="{E9BBDB76-8AF9-6542-91B4-C6790AE25F5E}"/>
                </a:ext>
              </a:extLst>
            </p:cNvPr>
            <p:cNvSpPr txBox="1"/>
            <p:nvPr/>
          </p:nvSpPr>
          <p:spPr>
            <a:xfrm>
              <a:off x="5683712" y="1607785"/>
              <a:ext cx="1703651" cy="1135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06" tIns="16502" rIns="16502" bIns="16502" numCol="1" spcCol="1270" anchor="ctr" anchorCtr="0">
              <a:noAutofit/>
            </a:bodyPr>
            <a:lstStyle/>
            <a:p>
              <a:pPr marL="0" marR="0" lvl="0" indent="0" algn="ctr" defTabSz="5500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 Hold (“House”) </a:t>
              </a:r>
            </a:p>
            <a:p>
              <a:pPr marL="0" marR="0" lvl="0" indent="0" algn="ctr" defTabSz="5500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3-72 Hrs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CA2E70-92E6-DB42-9D49-861E43305C86}"/>
              </a:ext>
            </a:extLst>
          </p:cNvPr>
          <p:cNvGrpSpPr/>
          <p:nvPr/>
        </p:nvGrpSpPr>
        <p:grpSpPr>
          <a:xfrm>
            <a:off x="5791200" y="3109567"/>
            <a:ext cx="1597172" cy="638869"/>
            <a:chOff x="7671304" y="1607785"/>
            <a:chExt cx="2839417" cy="1135766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51F292FB-9763-F941-969C-EF6AED71EE57}"/>
                </a:ext>
              </a:extLst>
            </p:cNvPr>
            <p:cNvSpPr/>
            <p:nvPr/>
          </p:nvSpPr>
          <p:spPr>
            <a:xfrm>
              <a:off x="7671304" y="1607785"/>
              <a:ext cx="2839417" cy="1135766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11BE6565-08DD-FF45-A87F-B898FCAB3200}"/>
                </a:ext>
              </a:extLst>
            </p:cNvPr>
            <p:cNvSpPr txBox="1"/>
            <p:nvPr/>
          </p:nvSpPr>
          <p:spPr>
            <a:xfrm>
              <a:off x="8239187" y="1607785"/>
              <a:ext cx="1703651" cy="1135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06" tIns="16502" rIns="16502" bIns="16502" numCol="1" spcCol="1270" anchor="ctr" anchorCtr="0">
              <a:noAutofit/>
            </a:bodyPr>
            <a:lstStyle/>
            <a:p>
              <a:pPr marL="0" marR="0" lvl="0" indent="0" algn="ctr" defTabSz="5500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MEDEVAC ("PLANE") </a:t>
              </a:r>
            </a:p>
            <a:p>
              <a:pPr marL="0" marR="0" lvl="0" indent="0" algn="ctr" defTabSz="5500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 Hrs-UTC</a:t>
              </a:r>
            </a:p>
          </p:txBody>
        </p:sp>
      </p:grpSp>
      <p:sp>
        <p:nvSpPr>
          <p:cNvPr id="17" name="Title 3">
            <a:extLst>
              <a:ext uri="{FF2B5EF4-FFF2-40B4-BE49-F238E27FC236}">
                <a16:creationId xmlns:a16="http://schemas.microsoft.com/office/drawing/2014/main" id="{D72D8B92-E994-644B-8125-32C9EFCE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71" y="304800"/>
            <a:ext cx="6788258" cy="76226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Prolonged Casualty Care </a:t>
            </a:r>
          </a:p>
        </p:txBody>
      </p:sp>
    </p:spTree>
    <p:extLst>
      <p:ext uri="{BB962C8B-B14F-4D97-AF65-F5344CB8AC3E}">
        <p14:creationId xmlns:p14="http://schemas.microsoft.com/office/powerpoint/2010/main" val="307063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C505-D830-2147-B0E2-9D855E8C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337"/>
            <a:ext cx="6858000" cy="1143000"/>
          </a:xfrm>
        </p:spPr>
        <p:txBody>
          <a:bodyPr/>
          <a:lstStyle/>
          <a:p>
            <a:r>
              <a:rPr lang="en-US" dirty="0"/>
              <a:t>PFC vs PCC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1A247-2EF4-BB41-B199-61523FED2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Prolonged Field Care Continues</a:t>
            </a:r>
          </a:p>
          <a:p>
            <a:pPr lvl="1"/>
            <a:r>
              <a:rPr lang="en-US" dirty="0"/>
              <a:t>SOCOM effort</a:t>
            </a:r>
          </a:p>
          <a:p>
            <a:pPr lvl="1"/>
            <a:r>
              <a:rPr lang="en-US" dirty="0"/>
              <a:t>Broader focus</a:t>
            </a:r>
          </a:p>
          <a:p>
            <a:r>
              <a:rPr lang="en-US" dirty="0"/>
              <a:t>Prolonged Casualty Care</a:t>
            </a:r>
          </a:p>
          <a:p>
            <a:pPr lvl="1"/>
            <a:r>
              <a:rPr lang="en-US" dirty="0"/>
              <a:t>Conventional Forces</a:t>
            </a:r>
          </a:p>
          <a:p>
            <a:pPr lvl="1"/>
            <a:r>
              <a:rPr lang="en-US" dirty="0"/>
              <a:t>Narrower focus</a:t>
            </a:r>
          </a:p>
          <a:p>
            <a:pPr lvl="2"/>
            <a:r>
              <a:rPr lang="en-US" dirty="0"/>
              <a:t>Continuation of TCCC</a:t>
            </a:r>
          </a:p>
          <a:p>
            <a:pPr lvl="1"/>
            <a:r>
              <a:rPr lang="en-US" dirty="0"/>
              <a:t>JTS Guidelines</a:t>
            </a:r>
          </a:p>
          <a:p>
            <a:pPr lvl="1"/>
            <a:r>
              <a:rPr lang="en-US" dirty="0"/>
              <a:t>JTET Curriculum</a:t>
            </a:r>
          </a:p>
        </p:txBody>
      </p:sp>
    </p:spTree>
    <p:extLst>
      <p:ext uri="{BB962C8B-B14F-4D97-AF65-F5344CB8AC3E}">
        <p14:creationId xmlns:p14="http://schemas.microsoft.com/office/powerpoint/2010/main" val="2078568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D7FF-2BF7-B81E-D9F7-86C2CF70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0337"/>
            <a:ext cx="7315200" cy="1143000"/>
          </a:xfrm>
        </p:spPr>
        <p:txBody>
          <a:bodyPr/>
          <a:lstStyle/>
          <a:p>
            <a:r>
              <a:rPr lang="en-US" dirty="0"/>
              <a:t>Prolonged Casualty Care (PCC)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39CBB-D568-4E5A-7A1D-E96887530B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/>
              <a:t>PCC Guidelines published Dec 2021</a:t>
            </a:r>
          </a:p>
          <a:p>
            <a:r>
              <a:rPr lang="en-US" sz="2400" b="1" dirty="0"/>
              <a:t>PCC Curriculum Working Group developing learning objectives and curricula core requirements.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PCC Working Group transitioning to standing subcommittee under CoTCCC.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2F10E3-CEEF-10C7-B49D-7A59654C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73" y="1600200"/>
            <a:ext cx="3212312" cy="46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0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B3EA4-290E-AB4A-953E-25BA66E5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9" y="354495"/>
            <a:ext cx="6858000" cy="11430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247AD1-2058-8D46-A0A7-9E6690975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09" y="1825487"/>
            <a:ext cx="8229600" cy="4525963"/>
          </a:xfrm>
        </p:spPr>
        <p:txBody>
          <a:bodyPr/>
          <a:lstStyle/>
          <a:p>
            <a:r>
              <a:rPr lang="en-US" sz="2800" dirty="0"/>
              <a:t>My views and opinions may not reflect those of the Defense Health Agency, the Joint Trauma System, the U.S. Navy, the U.S. Marine Corps or the Department of Defense</a:t>
            </a:r>
          </a:p>
          <a:p>
            <a:r>
              <a:rPr lang="en-US" sz="2800" dirty="0"/>
              <a:t>My opinions may not reflect those of other medical directors</a:t>
            </a:r>
          </a:p>
          <a:p>
            <a:r>
              <a:rPr lang="en-US" sz="2800" dirty="0"/>
              <a:t>No financial conflicts</a:t>
            </a:r>
          </a:p>
          <a:p>
            <a:r>
              <a:rPr lang="en-US" sz="2800" dirty="0"/>
              <a:t>My friends and I share slides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8D77A-B0C4-5D4B-82BC-407C206D7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01255"/>
            <a:ext cx="1155238" cy="11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9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381000"/>
            <a:ext cx="6324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Spectrum of Role I Care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2243" y="4130560"/>
            <a:ext cx="8576444" cy="50449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2596055" y="321616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53255" y="4782207"/>
            <a:ext cx="54811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58515" y="4635056"/>
            <a:ext cx="0" cy="2995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67972" y="4640316"/>
            <a:ext cx="0" cy="2995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08188" y="4640314"/>
            <a:ext cx="0" cy="2995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5961" y="447216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min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8166" y="448793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1970" y="4487937"/>
            <a:ext cx="117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 hours 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283" y="2722171"/>
            <a:ext cx="18430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DNBI: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Tropical Medicine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 Health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Ortho Injuries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Women’s Health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4283" y="4949291"/>
            <a:ext cx="2597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Sick Call Screener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 Med Techs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Embedded Mental Health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EMT-Basic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3255" y="4949291"/>
            <a:ext cx="66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TCCC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2215" y="4949291"/>
            <a:ext cx="1398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Valkyrie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 Blood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5006" y="4933915"/>
            <a:ext cx="246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Prolonged Casualty Care</a:t>
            </a:r>
          </a:p>
        </p:txBody>
      </p:sp>
      <p:pic>
        <p:nvPicPr>
          <p:cNvPr id="22" name="Picture 21" descr="A group of people sitting on a rock&#10;&#10;Description automatically generated">
            <a:extLst>
              <a:ext uri="{FF2B5EF4-FFF2-40B4-BE49-F238E27FC236}">
                <a16:creationId xmlns:a16="http://schemas.microsoft.com/office/drawing/2014/main" id="{810075D0-D784-1446-AED3-077619967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0361" y="1264932"/>
            <a:ext cx="4178594" cy="28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98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F630-6FD5-F931-6482-7F2D6AAC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65E66-499F-1D58-0E10-D0E73780E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JTS Liaisons</a:t>
            </a:r>
          </a:p>
          <a:p>
            <a:pPr lvl="1"/>
            <a:r>
              <a:rPr lang="en-US" dirty="0"/>
              <a:t>Nominated by leadership</a:t>
            </a:r>
          </a:p>
          <a:p>
            <a:r>
              <a:rPr lang="en-US" dirty="0"/>
              <a:t>Co-authors</a:t>
            </a:r>
          </a:p>
          <a:p>
            <a:pPr lvl="1"/>
            <a:r>
              <a:rPr lang="en-US" dirty="0"/>
              <a:t>CPGs</a:t>
            </a:r>
          </a:p>
          <a:p>
            <a:pPr lvl="1"/>
            <a:r>
              <a:rPr lang="en-US" dirty="0"/>
              <a:t>Change papers</a:t>
            </a:r>
          </a:p>
          <a:p>
            <a:pPr lvl="1"/>
            <a:r>
              <a:rPr lang="en-US" dirty="0"/>
              <a:t>Selected by expertise, experience and publications</a:t>
            </a:r>
          </a:p>
        </p:txBody>
      </p:sp>
    </p:spTree>
    <p:extLst>
      <p:ext uri="{BB962C8B-B14F-4D97-AF65-F5344CB8AC3E}">
        <p14:creationId xmlns:p14="http://schemas.microsoft.com/office/powerpoint/2010/main" val="128388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7BE0-854C-4CD4-BB43-CF7DAB39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4535021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Deployed Medicine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98619-773E-4B3C-AA69-D39A701B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560" y="0"/>
            <a:ext cx="3717440" cy="685683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EEC5DD-B946-47F1-8B1A-7B5FB6FF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825625"/>
            <a:ext cx="5024389" cy="3542441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A Training, Education, Pre-Deployment and Down-Range Tool for individuals and organizations.</a:t>
            </a:r>
          </a:p>
          <a:p>
            <a:r>
              <a:rPr lang="en-US" sz="2000" dirty="0"/>
              <a:t>All Course and Content can be downloaded to personal and gov EUD Smart Devices and Desktop</a:t>
            </a:r>
          </a:p>
          <a:p>
            <a:r>
              <a:rPr lang="en-US" sz="2000" dirty="0"/>
              <a:t>Assessments are taken within Deployed Medicine and </a:t>
            </a:r>
            <a:r>
              <a:rPr lang="en-US" sz="2000" dirty="0" err="1"/>
              <a:t>maIntained</a:t>
            </a:r>
            <a:r>
              <a:rPr lang="en-US" sz="2000" dirty="0"/>
              <a:t> in student record</a:t>
            </a:r>
          </a:p>
          <a:p>
            <a:r>
              <a:rPr lang="en-US" sz="2000" dirty="0"/>
              <a:t>Now: </a:t>
            </a:r>
          </a:p>
          <a:p>
            <a:pPr lvl="1"/>
            <a:r>
              <a:rPr lang="en-US" sz="1800" dirty="0"/>
              <a:t>All TCCC Training &amp; Reference</a:t>
            </a:r>
          </a:p>
          <a:p>
            <a:pPr lvl="1"/>
            <a:r>
              <a:rPr lang="en-US" sz="1800" dirty="0"/>
              <a:t>JTS Clinical Practice Guidelines</a:t>
            </a:r>
          </a:p>
          <a:p>
            <a:pPr lvl="1"/>
            <a:r>
              <a:rPr lang="en-US" sz="1800" dirty="0"/>
              <a:t>Canine Casualty Care</a:t>
            </a:r>
          </a:p>
          <a:p>
            <a:pPr lvl="1"/>
            <a:r>
              <a:rPr lang="en-US" sz="1800" dirty="0"/>
              <a:t>Prolonged Casualty Care</a:t>
            </a:r>
          </a:p>
          <a:p>
            <a:r>
              <a:rPr lang="en-US" sz="2000" dirty="0"/>
              <a:t>Coming:</a:t>
            </a:r>
          </a:p>
          <a:p>
            <a:pPr lvl="1"/>
            <a:r>
              <a:rPr lang="en-US" sz="1800" dirty="0"/>
              <a:t>EWSC, ASSET+, KSA-related, Equipment Ref &amp; </a:t>
            </a:r>
            <a:r>
              <a:rPr lang="en-US" sz="1800" dirty="0" err="1"/>
              <a:t>Tng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A971C-1932-4B23-8F24-F5EFD16F3CD8}"/>
              </a:ext>
            </a:extLst>
          </p:cNvPr>
          <p:cNvSpPr txBox="1"/>
          <p:nvPr/>
        </p:nvSpPr>
        <p:spPr>
          <a:xfrm>
            <a:off x="268941" y="1334869"/>
            <a:ext cx="5024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www.deployedmedicine.com</a:t>
            </a:r>
            <a:endParaRPr lang="en-US" dirty="0"/>
          </a:p>
          <a:p>
            <a:pPr algn="ctr"/>
            <a:r>
              <a:rPr lang="en-US" dirty="0"/>
              <a:t>“Deployed Medicine” mobile app on iOS or Android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25054-0BE9-48BF-99F8-C53253E86E82}"/>
              </a:ext>
            </a:extLst>
          </p:cNvPr>
          <p:cNvSpPr txBox="1"/>
          <p:nvPr/>
        </p:nvSpPr>
        <p:spPr>
          <a:xfrm>
            <a:off x="473749" y="5465058"/>
            <a:ext cx="444224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/>
              <a:t>Emerging:</a:t>
            </a:r>
          </a:p>
          <a:p>
            <a:r>
              <a:rPr lang="en-US" b="1" dirty="0"/>
              <a:t>Equipment    Behavior Health    SOF Medicine    Global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93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5553028" y="5608638"/>
            <a:ext cx="1841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AB1286-265B-4958-B3FD-ED583287EAD2}"/>
              </a:ext>
            </a:extLst>
          </p:cNvPr>
          <p:cNvSpPr/>
          <p:nvPr/>
        </p:nvSpPr>
        <p:spPr>
          <a:xfrm>
            <a:off x="5461022" y="6087600"/>
            <a:ext cx="2768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http://jts.amedd.army.mil/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C07CD-0169-4926-A638-3F07D8A6A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66" t="17542" r="35287" b="52067"/>
          <a:stretch/>
        </p:blipFill>
        <p:spPr>
          <a:xfrm>
            <a:off x="5461022" y="4993420"/>
            <a:ext cx="2768578" cy="1084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DCAD7-446E-4FF7-846A-98C20E6DB672}"/>
              </a:ext>
            </a:extLst>
          </p:cNvPr>
          <p:cNvSpPr txBox="1"/>
          <p:nvPr/>
        </p:nvSpPr>
        <p:spPr>
          <a:xfrm>
            <a:off x="4662420" y="1716344"/>
            <a:ext cx="39339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Harold Montgomery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Program Manager, TCCC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Chair, Committee on TCCC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Trauma System 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Harold.r.montgomery2.CIV@health.mil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HRMontgomery75@gmail.com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8" name="Picture 6" descr="Image result for facebook logo">
            <a:extLst>
              <a:ext uri="{FF2B5EF4-FFF2-40B4-BE49-F238E27FC236}">
                <a16:creationId xmlns:a16="http://schemas.microsoft.com/office/drawing/2014/main" id="{FEE3C51B-10E1-4C02-9D5A-21294C403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4146" r="10000" b="34146"/>
          <a:stretch/>
        </p:blipFill>
        <p:spPr bwMode="auto">
          <a:xfrm>
            <a:off x="3362465" y="4653351"/>
            <a:ext cx="1408359" cy="5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8021F70-D562-4118-862B-F512D6B6F303}"/>
              </a:ext>
            </a:extLst>
          </p:cNvPr>
          <p:cNvSpPr/>
          <p:nvPr/>
        </p:nvSpPr>
        <p:spPr>
          <a:xfrm>
            <a:off x="3355553" y="5423972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@CoTCCC </a:t>
            </a:r>
          </a:p>
        </p:txBody>
      </p:sp>
      <p:pic>
        <p:nvPicPr>
          <p:cNvPr id="20" name="Picture 2" descr="Image result for twitter logo">
            <a:extLst>
              <a:ext uri="{FF2B5EF4-FFF2-40B4-BE49-F238E27FC236}">
                <a16:creationId xmlns:a16="http://schemas.microsoft.com/office/drawing/2014/main" id="{3388E660-9106-4619-86C0-7C7B9A552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0303"/>
          <a:stretch/>
        </p:blipFill>
        <p:spPr bwMode="auto">
          <a:xfrm>
            <a:off x="962078" y="3940207"/>
            <a:ext cx="1561288" cy="3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F6096BF-19CB-4616-A492-0DDE4AD5BFB0}"/>
              </a:ext>
            </a:extLst>
          </p:cNvPr>
          <p:cNvSpPr/>
          <p:nvPr/>
        </p:nvSpPr>
        <p:spPr>
          <a:xfrm>
            <a:off x="186724" y="4456987"/>
            <a:ext cx="2610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80000"/>
            </a:pPr>
            <a:r>
              <a:rPr lang="en-US" sz="1600" b="1" dirty="0"/>
              <a:t>@CommitteeonTCCC</a:t>
            </a:r>
          </a:p>
        </p:txBody>
      </p:sp>
      <p:pic>
        <p:nvPicPr>
          <p:cNvPr id="22" name="Picture 2" descr="Image result for youtube logo">
            <a:extLst>
              <a:ext uri="{FF2B5EF4-FFF2-40B4-BE49-F238E27FC236}">
                <a16:creationId xmlns:a16="http://schemas.microsoft.com/office/drawing/2014/main" id="{B4B9BA0F-9E9A-4497-A3E2-5A036D435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61" y="4993420"/>
            <a:ext cx="980725" cy="5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23E7A78-8FC2-4381-8B60-EEA3D4A38DFB}"/>
              </a:ext>
            </a:extLst>
          </p:cNvPr>
          <p:cNvSpPr/>
          <p:nvPr/>
        </p:nvSpPr>
        <p:spPr>
          <a:xfrm>
            <a:off x="923715" y="5536250"/>
            <a:ext cx="1590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ctr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80000"/>
            </a:pPr>
            <a:r>
              <a:rPr lang="en-US" sz="1200" b="1" dirty="0"/>
              <a:t>CoTCCC Committee-on-TCCC</a:t>
            </a:r>
          </a:p>
        </p:txBody>
      </p:sp>
      <p:pic>
        <p:nvPicPr>
          <p:cNvPr id="24" name="Picture 2" descr="Image result for instagram logo">
            <a:extLst>
              <a:ext uri="{FF2B5EF4-FFF2-40B4-BE49-F238E27FC236}">
                <a16:creationId xmlns:a16="http://schemas.microsoft.com/office/drawing/2014/main" id="{17508A5F-3C83-4B23-908E-6D05EA78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61" y="3631293"/>
            <a:ext cx="1185885" cy="8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6CBCC28-0FAF-4E39-ACB5-7EB351EEF48B}"/>
              </a:ext>
            </a:extLst>
          </p:cNvPr>
          <p:cNvSpPr/>
          <p:nvPr/>
        </p:nvSpPr>
        <p:spPr>
          <a:xfrm>
            <a:off x="5874259" y="4468685"/>
            <a:ext cx="1510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tc3committee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884050-0349-4902-9F47-7C0F2E524F1B}"/>
              </a:ext>
            </a:extLst>
          </p:cNvPr>
          <p:cNvSpPr txBox="1"/>
          <p:nvPr/>
        </p:nvSpPr>
        <p:spPr>
          <a:xfrm>
            <a:off x="888508" y="1807937"/>
            <a:ext cx="322395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Brendon Drew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Chair, Committee on TCCC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Trauma System 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prehospital1996@outlook.com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40CE60-7A02-F94E-BBB2-3EB8E0C0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b="1" dirty="0"/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339756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D4CC-CF09-534D-9084-9C6FE630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337"/>
            <a:ext cx="6858000" cy="1143000"/>
          </a:xfrm>
        </p:spPr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FDA6-83E9-1741-B79A-DE0CF14B6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end-user for 20 years</a:t>
            </a:r>
          </a:p>
          <a:p>
            <a:r>
              <a:rPr lang="en-US" dirty="0"/>
              <a:t>My son is an end-user</a:t>
            </a:r>
          </a:p>
          <a:p>
            <a:r>
              <a:rPr lang="en-US" dirty="0"/>
              <a:t>Marine Expeditionary Force</a:t>
            </a:r>
          </a:p>
          <a:p>
            <a:pPr lvl="1"/>
            <a:r>
              <a:rPr lang="en-US" dirty="0"/>
              <a:t>Privileging Authority</a:t>
            </a:r>
          </a:p>
          <a:p>
            <a:pPr lvl="1"/>
            <a:r>
              <a:rPr lang="en-US" dirty="0"/>
              <a:t>Medical director</a:t>
            </a:r>
          </a:p>
          <a:p>
            <a:pPr lvl="1"/>
            <a:r>
              <a:rPr lang="en-US" dirty="0"/>
              <a:t>No command authority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D533D-46B4-0F4D-A51F-7FE2F2A7F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01255"/>
            <a:ext cx="1155238" cy="11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868F9D-2D13-494C-8A6D-B3971F1AE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1" y="1596479"/>
            <a:ext cx="8409047" cy="1965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Nothing gets a pass because “That’s the way we’ve always done it.”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5661D7-C871-4796-8A5C-E2F5C367C7B0}"/>
              </a:ext>
            </a:extLst>
          </p:cNvPr>
          <p:cNvGrpSpPr/>
          <p:nvPr/>
        </p:nvGrpSpPr>
        <p:grpSpPr>
          <a:xfrm>
            <a:off x="4042634" y="4690021"/>
            <a:ext cx="4922594" cy="1313025"/>
            <a:chOff x="5450539" y="4854494"/>
            <a:chExt cx="6563458" cy="17507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9FF267A-156B-47C7-8938-5B7F620892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505" t="67797" r="41233"/>
            <a:stretch/>
          </p:blipFill>
          <p:spPr>
            <a:xfrm>
              <a:off x="5676899" y="6100302"/>
              <a:ext cx="3162301" cy="3619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739ED2-9345-4990-8FEC-463A5085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58262" y="6119345"/>
              <a:ext cx="3055735" cy="48584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1F3AF1-7CB6-46B0-B1F9-3D1D71480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125" y="4854494"/>
              <a:ext cx="4248150" cy="762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919C5-6089-4E1D-905E-3F3DC8C55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6653"/>
            <a:stretch/>
          </p:blipFill>
          <p:spPr>
            <a:xfrm>
              <a:off x="5450539" y="5683436"/>
              <a:ext cx="6427190" cy="368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69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4B0A-3C76-74B1-3E08-49A67FCE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7BBC-22B0-2B7C-5012-E43E908F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  <a:p>
            <a:r>
              <a:rPr lang="en-US" dirty="0"/>
              <a:t>Logistics</a:t>
            </a:r>
          </a:p>
          <a:p>
            <a:r>
              <a:rPr lang="en-US" dirty="0"/>
              <a:t>Recommendations</a:t>
            </a:r>
          </a:p>
          <a:p>
            <a:r>
              <a:rPr lang="en-US" dirty="0"/>
              <a:t>Guidelines (not protocols)</a:t>
            </a:r>
          </a:p>
          <a:p>
            <a:endParaRPr lang="en-US" dirty="0"/>
          </a:p>
          <a:p>
            <a:r>
              <a:rPr lang="en-US" dirty="0"/>
              <a:t>TXA example</a:t>
            </a:r>
          </a:p>
        </p:txBody>
      </p:sp>
    </p:spTree>
    <p:extLst>
      <p:ext uri="{BB962C8B-B14F-4D97-AF65-F5344CB8AC3E}">
        <p14:creationId xmlns:p14="http://schemas.microsoft.com/office/powerpoint/2010/main" val="167560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7C06-319D-1744-AD69-2987C0B3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43" y="360581"/>
            <a:ext cx="6858000" cy="1143000"/>
          </a:xfrm>
        </p:spPr>
        <p:txBody>
          <a:bodyPr/>
          <a:lstStyle/>
          <a:p>
            <a:r>
              <a:rPr lang="en-US" dirty="0"/>
              <a:t>TCCC Employment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18B437-E3CC-D945-8F7F-B454BCDAE314}"/>
              </a:ext>
            </a:extLst>
          </p:cNvPr>
          <p:cNvSpPr txBox="1"/>
          <p:nvPr/>
        </p:nvSpPr>
        <p:spPr>
          <a:xfrm>
            <a:off x="144324" y="5146116"/>
            <a:ext cx="2667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BC3DD-5560-484F-A27A-B1A21A74B0A5}"/>
              </a:ext>
            </a:extLst>
          </p:cNvPr>
          <p:cNvSpPr txBox="1"/>
          <p:nvPr/>
        </p:nvSpPr>
        <p:spPr>
          <a:xfrm>
            <a:off x="1338943" y="4078772"/>
            <a:ext cx="33089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Change Paper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41098-605B-9A4E-AA52-92E740DBA992}"/>
              </a:ext>
            </a:extLst>
          </p:cNvPr>
          <p:cNvSpPr txBox="1"/>
          <p:nvPr/>
        </p:nvSpPr>
        <p:spPr>
          <a:xfrm>
            <a:off x="3810000" y="3068728"/>
            <a:ext cx="25261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Curriculum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21F0B-9790-5D4E-8A21-885BF035E85A}"/>
              </a:ext>
            </a:extLst>
          </p:cNvPr>
          <p:cNvSpPr txBox="1"/>
          <p:nvPr/>
        </p:nvSpPr>
        <p:spPr>
          <a:xfrm>
            <a:off x="5257800" y="1981774"/>
            <a:ext cx="37418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Medical Direction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760AB29-8EF5-6847-AD81-BA74408F101B}"/>
              </a:ext>
            </a:extLst>
          </p:cNvPr>
          <p:cNvSpPr/>
          <p:nvPr/>
        </p:nvSpPr>
        <p:spPr>
          <a:xfrm>
            <a:off x="849086" y="5691622"/>
            <a:ext cx="7837714" cy="9541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CCDC6-CEB8-154E-BFED-D36281C81006}"/>
              </a:ext>
            </a:extLst>
          </p:cNvPr>
          <p:cNvSpPr txBox="1"/>
          <p:nvPr/>
        </p:nvSpPr>
        <p:spPr>
          <a:xfrm>
            <a:off x="3504849" y="5929326"/>
            <a:ext cx="25261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16748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ED2D8B-0C60-7086-B9EE-7360E397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74008"/>
            <a:ext cx="6362700" cy="2938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E08D0B-4DED-F331-6CE0-A5866C0F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22154"/>
            <a:ext cx="7772400" cy="22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9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F53F-9E74-E530-796E-9C9AD1A5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4638"/>
            <a:ext cx="6781800" cy="1143000"/>
          </a:xfrm>
        </p:spPr>
        <p:txBody>
          <a:bodyPr/>
          <a:lstStyle/>
          <a:p>
            <a:r>
              <a:rPr lang="en-US" dirty="0"/>
              <a:t>Analgesia and Sedation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D407E-0C73-EDDF-5714-9F026C39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IV/IO/IN fentanyl for Tier 4</a:t>
            </a:r>
          </a:p>
          <a:p>
            <a:r>
              <a:rPr lang="en-US" dirty="0"/>
              <a:t>Avoidance of polypharmacy</a:t>
            </a:r>
          </a:p>
          <a:p>
            <a:r>
              <a:rPr lang="en-US" dirty="0"/>
              <a:t>Avoidance of protocolled benzodiazepines</a:t>
            </a:r>
          </a:p>
          <a:p>
            <a:r>
              <a:rPr lang="en-US" dirty="0"/>
              <a:t>Address incomplete dissociation</a:t>
            </a:r>
          </a:p>
          <a:p>
            <a:r>
              <a:rPr lang="en-US" dirty="0"/>
              <a:t>Directly address full dissociation</a:t>
            </a:r>
          </a:p>
          <a:p>
            <a:r>
              <a:rPr lang="en-US" dirty="0"/>
              <a:t>Did not add sufentanil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0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526D-FD4D-A262-70C4-6FB89B27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TCCC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1756D-87F2-FAEF-E924-A7D4633B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Airway Management (Travis Shaw)</a:t>
            </a:r>
          </a:p>
          <a:p>
            <a:pPr lvl="1"/>
            <a:r>
              <a:rPr lang="en-US" sz="2800" dirty="0"/>
              <a:t>Interim: removed of Cric-Key and </a:t>
            </a:r>
            <a:r>
              <a:rPr lang="en-US" sz="2800" dirty="0" err="1"/>
              <a:t>iGel</a:t>
            </a:r>
            <a:endParaRPr lang="en-US" sz="2800" dirty="0"/>
          </a:p>
          <a:p>
            <a:pPr lvl="1"/>
            <a:r>
              <a:rPr lang="en-US" sz="2800" dirty="0"/>
              <a:t>NPA/BVM as intermediate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03EB4-2D54-FA03-AD38-415A86F81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003" y="4783278"/>
            <a:ext cx="2203230" cy="1136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0E08F-D257-2E58-89E1-378E9507E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02794"/>
            <a:ext cx="2203229" cy="1052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683EF-CC43-BF96-9801-320BFDB44634}"/>
              </a:ext>
            </a:extLst>
          </p:cNvPr>
          <p:cNvSpPr txBox="1"/>
          <p:nvPr/>
        </p:nvSpPr>
        <p:spPr>
          <a:xfrm>
            <a:off x="2499360" y="4007049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Picture 6" descr="A picture containing indoor, table, sitting, different&#10;&#10;Description automatically generated">
            <a:extLst>
              <a:ext uri="{FF2B5EF4-FFF2-40B4-BE49-F238E27FC236}">
                <a16:creationId xmlns:a16="http://schemas.microsoft.com/office/drawing/2014/main" id="{459FD411-21C6-E570-4C05-3AF4AD57B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85" y="3213617"/>
            <a:ext cx="2082915" cy="1569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443783-9F3C-A1AE-467E-53EB9DAC8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154">
            <a:off x="4448125" y="4663178"/>
            <a:ext cx="2210699" cy="1058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2F425B-3691-B77B-C6EA-6E52157B0683}"/>
              </a:ext>
            </a:extLst>
          </p:cNvPr>
          <p:cNvSpPr txBox="1"/>
          <p:nvPr/>
        </p:nvSpPr>
        <p:spPr>
          <a:xfrm>
            <a:off x="5175806" y="4007049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69965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Custom 2">
      <a:dk1>
        <a:srgbClr val="283446"/>
      </a:dk1>
      <a:lt1>
        <a:sysClr val="window" lastClr="FFFFFF"/>
      </a:lt1>
      <a:dk2>
        <a:srgbClr val="3D4D69"/>
      </a:dk2>
      <a:lt2>
        <a:srgbClr val="BFC6D4"/>
      </a:lt2>
      <a:accent1>
        <a:srgbClr val="582831"/>
      </a:accent1>
      <a:accent2>
        <a:srgbClr val="6C82A7"/>
      </a:accent2>
      <a:accent3>
        <a:srgbClr val="283446"/>
      </a:accent3>
      <a:accent4>
        <a:srgbClr val="3D4D69"/>
      </a:accent4>
      <a:accent5>
        <a:srgbClr val="C4BD97"/>
      </a:accent5>
      <a:accent6>
        <a:srgbClr val="BFC6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18658</TotalTime>
  <Words>634</Words>
  <Application>Microsoft Macintosh PowerPoint</Application>
  <PresentationFormat>On-screen Show (4:3)</PresentationFormat>
  <Paragraphs>161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Franklin Gothic Book</vt:lpstr>
      <vt:lpstr>Franklin Gothic Medium</vt:lpstr>
      <vt:lpstr>Garamond</vt:lpstr>
      <vt:lpstr>Lato</vt:lpstr>
      <vt:lpstr>Wingdings</vt:lpstr>
      <vt:lpstr>Default Design</vt:lpstr>
      <vt:lpstr>Custom Design</vt:lpstr>
      <vt:lpstr>1_Custom Design</vt:lpstr>
      <vt:lpstr>2_Office Theme</vt:lpstr>
      <vt:lpstr>4_Office Theme</vt:lpstr>
      <vt:lpstr>Tactical Combat Casualty Care Update June 2023 </vt:lpstr>
      <vt:lpstr>Disclosures</vt:lpstr>
      <vt:lpstr>Perspective</vt:lpstr>
      <vt:lpstr>PowerPoint Presentation</vt:lpstr>
      <vt:lpstr>Focus</vt:lpstr>
      <vt:lpstr>TCCC Employment</vt:lpstr>
      <vt:lpstr>PowerPoint Presentation</vt:lpstr>
      <vt:lpstr>Analgesia and Sedation</vt:lpstr>
      <vt:lpstr>Pending TCCC Changes</vt:lpstr>
      <vt:lpstr>Pending TCCC Changes</vt:lpstr>
      <vt:lpstr>Hemorrhage Control</vt:lpstr>
      <vt:lpstr>Hemostatic Agents</vt:lpstr>
      <vt:lpstr>TXA</vt:lpstr>
      <vt:lpstr>Pneumothorax</vt:lpstr>
      <vt:lpstr>Antibiotics</vt:lpstr>
      <vt:lpstr>Working Efforts</vt:lpstr>
      <vt:lpstr>Prolonged Casualty Care </vt:lpstr>
      <vt:lpstr>PFC vs PCC</vt:lpstr>
      <vt:lpstr>Prolonged Casualty Care (PCC)</vt:lpstr>
      <vt:lpstr>Spectrum of Role I Care</vt:lpstr>
      <vt:lpstr>International Involvement</vt:lpstr>
      <vt:lpstr>Deployed Medicine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Tactical Combat Casualty Care Update January 2021</dc:title>
  <dc:creator>Harold Montgomery</dc:creator>
  <cp:lastModifiedBy>Brendon Drew</cp:lastModifiedBy>
  <cp:revision>78</cp:revision>
  <cp:lastPrinted>2021-01-06T18:31:59Z</cp:lastPrinted>
  <dcterms:created xsi:type="dcterms:W3CDTF">2021-01-04T15:32:58Z</dcterms:created>
  <dcterms:modified xsi:type="dcterms:W3CDTF">2023-06-20T05:02:47Z</dcterms:modified>
</cp:coreProperties>
</file>