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17" r:id="rId2"/>
    <p:sldId id="297" r:id="rId3"/>
    <p:sldId id="1424" r:id="rId4"/>
    <p:sldId id="1437" r:id="rId5"/>
    <p:sldId id="1438" r:id="rId6"/>
    <p:sldId id="1439" r:id="rId7"/>
    <p:sldId id="1440" r:id="rId8"/>
    <p:sldId id="1441" r:id="rId9"/>
    <p:sldId id="1450" r:id="rId10"/>
    <p:sldId id="1442" r:id="rId11"/>
    <p:sldId id="1050" r:id="rId12"/>
    <p:sldId id="293" r:id="rId13"/>
    <p:sldId id="1051" r:id="rId14"/>
    <p:sldId id="1445" r:id="rId15"/>
    <p:sldId id="1447" r:id="rId16"/>
    <p:sldId id="1448" r:id="rId17"/>
    <p:sldId id="274" r:id="rId18"/>
    <p:sldId id="281" r:id="rId19"/>
    <p:sldId id="275" r:id="rId20"/>
    <p:sldId id="269" r:id="rId21"/>
    <p:sldId id="261" r:id="rId22"/>
    <p:sldId id="1429" r:id="rId23"/>
    <p:sldId id="265" r:id="rId24"/>
    <p:sldId id="300" r:id="rId25"/>
    <p:sldId id="306" r:id="rId26"/>
    <p:sldId id="1433" r:id="rId27"/>
    <p:sldId id="318" r:id="rId28"/>
    <p:sldId id="316" r:id="rId29"/>
    <p:sldId id="314" r:id="rId30"/>
    <p:sldId id="1427" r:id="rId31"/>
    <p:sldId id="315" r:id="rId32"/>
    <p:sldId id="1434" r:id="rId33"/>
    <p:sldId id="304" r:id="rId34"/>
    <p:sldId id="305" r:id="rId35"/>
    <p:sldId id="1435" r:id="rId36"/>
    <p:sldId id="2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86" autoAdjust="0"/>
  </p:normalViewPr>
  <p:slideViewPr>
    <p:cSldViewPr snapToGrid="0">
      <p:cViewPr varScale="1">
        <p:scale>
          <a:sx n="96" d="100"/>
          <a:sy n="96" d="100"/>
        </p:scale>
        <p:origin x="60" y="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DFBD92-47C1-4483-9E45-FD588CCE69C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95A8ECF-6715-444B-80E6-F5C893714A95}">
      <dgm:prSet/>
      <dgm:spPr/>
      <dgm:t>
        <a:bodyPr/>
        <a:lstStyle/>
        <a:p>
          <a:r>
            <a:rPr lang="en-US"/>
            <a:t>The </a:t>
          </a:r>
          <a:r>
            <a:rPr lang="en-US" b="1" u="sng"/>
            <a:t>initial response</a:t>
          </a:r>
          <a:r>
            <a:rPr lang="en-US" b="1"/>
            <a:t> </a:t>
          </a:r>
          <a:r>
            <a:rPr lang="en-US"/>
            <a:t>to an intentional mass casualty event will almost always be from uninjured bystanders and minimally injured victims</a:t>
          </a:r>
        </a:p>
      </dgm:t>
    </dgm:pt>
    <dgm:pt modelId="{8842F4C8-4481-476A-9E74-A4BA4A921E73}" type="parTrans" cxnId="{EBDDEBE2-5A5F-475E-A848-76BC9733D714}">
      <dgm:prSet/>
      <dgm:spPr/>
      <dgm:t>
        <a:bodyPr/>
        <a:lstStyle/>
        <a:p>
          <a:endParaRPr lang="en-US"/>
        </a:p>
      </dgm:t>
    </dgm:pt>
    <dgm:pt modelId="{A3668D26-1E48-4EFB-BFEB-152136751959}" type="sibTrans" cxnId="{EBDDEBE2-5A5F-475E-A848-76BC9733D714}">
      <dgm:prSet/>
      <dgm:spPr/>
      <dgm:t>
        <a:bodyPr/>
        <a:lstStyle/>
        <a:p>
          <a:endParaRPr lang="en-US"/>
        </a:p>
      </dgm:t>
    </dgm:pt>
    <dgm:pt modelId="{7399F4ED-4712-4EB7-911F-A18D5F3FDF38}">
      <dgm:prSet custT="1"/>
      <dgm:spPr/>
      <dgm:t>
        <a:bodyPr/>
        <a:lstStyle/>
        <a:p>
          <a:r>
            <a:rPr lang="en-US" sz="2700"/>
            <a:t>Design educational programs and implement training</a:t>
          </a:r>
        </a:p>
        <a:p>
          <a:r>
            <a:rPr lang="en-US" sz="2700"/>
            <a:t>	</a:t>
          </a:r>
          <a:r>
            <a:rPr lang="en-US" sz="2400" b="1"/>
            <a:t>Train “IMMEDIATE RESPONDERS”</a:t>
          </a:r>
          <a:endParaRPr lang="en-US" sz="2700" b="1"/>
        </a:p>
      </dgm:t>
    </dgm:pt>
    <dgm:pt modelId="{AF5E2BF9-459B-4458-BDCA-517936FB80BD}" type="parTrans" cxnId="{6C06E6CD-43AF-4F08-9E34-B305DA808D11}">
      <dgm:prSet/>
      <dgm:spPr/>
      <dgm:t>
        <a:bodyPr/>
        <a:lstStyle/>
        <a:p>
          <a:endParaRPr lang="en-US"/>
        </a:p>
      </dgm:t>
    </dgm:pt>
    <dgm:pt modelId="{4C6C5FD2-F3B7-403F-96B2-47670A8E44BA}" type="sibTrans" cxnId="{6C06E6CD-43AF-4F08-9E34-B305DA808D11}">
      <dgm:prSet/>
      <dgm:spPr/>
      <dgm:t>
        <a:bodyPr/>
        <a:lstStyle/>
        <a:p>
          <a:endParaRPr lang="en-US"/>
        </a:p>
      </dgm:t>
    </dgm:pt>
    <dgm:pt modelId="{D80AEC72-24F6-4CAF-871D-63E25322E950}">
      <dgm:prSet/>
      <dgm:spPr/>
      <dgm:t>
        <a:bodyPr/>
        <a:lstStyle/>
        <a:p>
          <a:r>
            <a:rPr lang="en-US"/>
            <a:t>Preposition equipment in appropriate locations</a:t>
          </a:r>
        </a:p>
      </dgm:t>
    </dgm:pt>
    <dgm:pt modelId="{12343CE8-969D-4106-B869-EB7FDF833E9F}" type="parTrans" cxnId="{2484F54D-CB2F-4208-8FE6-7004F3B77B83}">
      <dgm:prSet/>
      <dgm:spPr/>
      <dgm:t>
        <a:bodyPr/>
        <a:lstStyle/>
        <a:p>
          <a:endParaRPr lang="en-US"/>
        </a:p>
      </dgm:t>
    </dgm:pt>
    <dgm:pt modelId="{778F8AAA-A1FB-4C88-AA30-A58CC8176656}" type="sibTrans" cxnId="{2484F54D-CB2F-4208-8FE6-7004F3B77B83}">
      <dgm:prSet/>
      <dgm:spPr/>
      <dgm:t>
        <a:bodyPr/>
        <a:lstStyle/>
        <a:p>
          <a:endParaRPr lang="en-US"/>
        </a:p>
      </dgm:t>
    </dgm:pt>
    <dgm:pt modelId="{A7DCFB03-D78F-4A18-A5DD-9BEFA47FABA2}">
      <dgm:prSet/>
      <dgm:spPr/>
      <dgm:t>
        <a:bodyPr/>
        <a:lstStyle/>
        <a:p>
          <a:r>
            <a:rPr lang="en-US"/>
            <a:t>Education message should include – “Run, Hide, Fight”</a:t>
          </a:r>
        </a:p>
      </dgm:t>
    </dgm:pt>
    <dgm:pt modelId="{7FC8EC6D-CEFA-4E90-97B6-282335E26804}" type="parTrans" cxnId="{50C216DE-18BE-4623-98AF-E1CC48A42360}">
      <dgm:prSet/>
      <dgm:spPr/>
      <dgm:t>
        <a:bodyPr/>
        <a:lstStyle/>
        <a:p>
          <a:endParaRPr lang="en-US"/>
        </a:p>
      </dgm:t>
    </dgm:pt>
    <dgm:pt modelId="{D83143F0-8051-4286-BBE9-C152855442D1}" type="sibTrans" cxnId="{50C216DE-18BE-4623-98AF-E1CC48A42360}">
      <dgm:prSet/>
      <dgm:spPr/>
      <dgm:t>
        <a:bodyPr/>
        <a:lstStyle/>
        <a:p>
          <a:endParaRPr lang="en-US"/>
        </a:p>
      </dgm:t>
    </dgm:pt>
    <dgm:pt modelId="{EB6B27AB-D200-404B-8B7C-B3BB7B6D62E3}" type="pres">
      <dgm:prSet presAssocID="{3EDFBD92-47C1-4483-9E45-FD588CCE69C7}" presName="vert0" presStyleCnt="0">
        <dgm:presLayoutVars>
          <dgm:dir/>
          <dgm:animOne val="branch"/>
          <dgm:animLvl val="lvl"/>
        </dgm:presLayoutVars>
      </dgm:prSet>
      <dgm:spPr/>
    </dgm:pt>
    <dgm:pt modelId="{4D69E80F-DAF1-459A-BFDE-08C7B16D39C0}" type="pres">
      <dgm:prSet presAssocID="{995A8ECF-6715-444B-80E6-F5C893714A95}" presName="thickLine" presStyleLbl="alignNode1" presStyleIdx="0" presStyleCnt="4"/>
      <dgm:spPr/>
    </dgm:pt>
    <dgm:pt modelId="{A6134D4B-D460-4FCA-B6BE-D7FCE048107C}" type="pres">
      <dgm:prSet presAssocID="{995A8ECF-6715-444B-80E6-F5C893714A95}" presName="horz1" presStyleCnt="0"/>
      <dgm:spPr/>
    </dgm:pt>
    <dgm:pt modelId="{65C41FF2-2FD8-4ACE-89D8-661973B6AF14}" type="pres">
      <dgm:prSet presAssocID="{995A8ECF-6715-444B-80E6-F5C893714A95}" presName="tx1" presStyleLbl="revTx" presStyleIdx="0" presStyleCnt="4"/>
      <dgm:spPr/>
    </dgm:pt>
    <dgm:pt modelId="{228FBD32-1F2D-4935-83AF-1CD87FE7381A}" type="pres">
      <dgm:prSet presAssocID="{995A8ECF-6715-444B-80E6-F5C893714A95}" presName="vert1" presStyleCnt="0"/>
      <dgm:spPr/>
    </dgm:pt>
    <dgm:pt modelId="{A3EE0868-E66D-4042-8F86-553D22F53FDD}" type="pres">
      <dgm:prSet presAssocID="{7399F4ED-4712-4EB7-911F-A18D5F3FDF38}" presName="thickLine" presStyleLbl="alignNode1" presStyleIdx="1" presStyleCnt="4"/>
      <dgm:spPr/>
    </dgm:pt>
    <dgm:pt modelId="{C41DEDF5-265A-46AB-811A-A6C47369A9D2}" type="pres">
      <dgm:prSet presAssocID="{7399F4ED-4712-4EB7-911F-A18D5F3FDF38}" presName="horz1" presStyleCnt="0"/>
      <dgm:spPr/>
    </dgm:pt>
    <dgm:pt modelId="{05D8E119-D142-4964-A5AC-DC02E5088775}" type="pres">
      <dgm:prSet presAssocID="{7399F4ED-4712-4EB7-911F-A18D5F3FDF38}" presName="tx1" presStyleLbl="revTx" presStyleIdx="1" presStyleCnt="4"/>
      <dgm:spPr/>
    </dgm:pt>
    <dgm:pt modelId="{18082938-51C3-4FE8-BFFA-6356275F59C4}" type="pres">
      <dgm:prSet presAssocID="{7399F4ED-4712-4EB7-911F-A18D5F3FDF38}" presName="vert1" presStyleCnt="0"/>
      <dgm:spPr/>
    </dgm:pt>
    <dgm:pt modelId="{A874812D-5980-4396-8FA5-1D3D4365B829}" type="pres">
      <dgm:prSet presAssocID="{D80AEC72-24F6-4CAF-871D-63E25322E950}" presName="thickLine" presStyleLbl="alignNode1" presStyleIdx="2" presStyleCnt="4"/>
      <dgm:spPr/>
    </dgm:pt>
    <dgm:pt modelId="{18D4B9D3-8295-4463-AD00-29C9D17AEDDC}" type="pres">
      <dgm:prSet presAssocID="{D80AEC72-24F6-4CAF-871D-63E25322E950}" presName="horz1" presStyleCnt="0"/>
      <dgm:spPr/>
    </dgm:pt>
    <dgm:pt modelId="{FD663F61-E2EB-4C82-9730-8D1FA00DA5FD}" type="pres">
      <dgm:prSet presAssocID="{D80AEC72-24F6-4CAF-871D-63E25322E950}" presName="tx1" presStyleLbl="revTx" presStyleIdx="2" presStyleCnt="4"/>
      <dgm:spPr/>
    </dgm:pt>
    <dgm:pt modelId="{DC61010E-84B2-4BD3-A82A-58A1F7018CE8}" type="pres">
      <dgm:prSet presAssocID="{D80AEC72-24F6-4CAF-871D-63E25322E950}" presName="vert1" presStyleCnt="0"/>
      <dgm:spPr/>
    </dgm:pt>
    <dgm:pt modelId="{B3E07B5E-7BB8-4367-BA19-7F0A621F7095}" type="pres">
      <dgm:prSet presAssocID="{A7DCFB03-D78F-4A18-A5DD-9BEFA47FABA2}" presName="thickLine" presStyleLbl="alignNode1" presStyleIdx="3" presStyleCnt="4"/>
      <dgm:spPr/>
    </dgm:pt>
    <dgm:pt modelId="{2E24E94D-8005-4809-8DCF-D1C6EBEC27D8}" type="pres">
      <dgm:prSet presAssocID="{A7DCFB03-D78F-4A18-A5DD-9BEFA47FABA2}" presName="horz1" presStyleCnt="0"/>
      <dgm:spPr/>
    </dgm:pt>
    <dgm:pt modelId="{4344B64C-7303-45E9-9C40-E915A76FF26D}" type="pres">
      <dgm:prSet presAssocID="{A7DCFB03-D78F-4A18-A5DD-9BEFA47FABA2}" presName="tx1" presStyleLbl="revTx" presStyleIdx="3" presStyleCnt="4"/>
      <dgm:spPr/>
    </dgm:pt>
    <dgm:pt modelId="{61ADAFA6-F638-4DC3-B8DB-494A68753101}" type="pres">
      <dgm:prSet presAssocID="{A7DCFB03-D78F-4A18-A5DD-9BEFA47FABA2}" presName="vert1" presStyleCnt="0"/>
      <dgm:spPr/>
    </dgm:pt>
  </dgm:ptLst>
  <dgm:cxnLst>
    <dgm:cxn modelId="{FDF4620C-B92D-45D0-9FFC-9BB9714918F9}" type="presOf" srcId="{995A8ECF-6715-444B-80E6-F5C893714A95}" destId="{65C41FF2-2FD8-4ACE-89D8-661973B6AF14}" srcOrd="0" destOrd="0" presId="urn:microsoft.com/office/officeart/2008/layout/LinedList"/>
    <dgm:cxn modelId="{9A9E310D-F45C-4690-97D8-E61354ABCD0F}" type="presOf" srcId="{D80AEC72-24F6-4CAF-871D-63E25322E950}" destId="{FD663F61-E2EB-4C82-9730-8D1FA00DA5FD}" srcOrd="0" destOrd="0" presId="urn:microsoft.com/office/officeart/2008/layout/LinedList"/>
    <dgm:cxn modelId="{2484F54D-CB2F-4208-8FE6-7004F3B77B83}" srcId="{3EDFBD92-47C1-4483-9E45-FD588CCE69C7}" destId="{D80AEC72-24F6-4CAF-871D-63E25322E950}" srcOrd="2" destOrd="0" parTransId="{12343CE8-969D-4106-B869-EB7FDF833E9F}" sibTransId="{778F8AAA-A1FB-4C88-AA30-A58CC8176656}"/>
    <dgm:cxn modelId="{E1F42556-0D3A-4F16-AB2F-5F305D448EDB}" type="presOf" srcId="{3EDFBD92-47C1-4483-9E45-FD588CCE69C7}" destId="{EB6B27AB-D200-404B-8B7C-B3BB7B6D62E3}" srcOrd="0" destOrd="0" presId="urn:microsoft.com/office/officeart/2008/layout/LinedList"/>
    <dgm:cxn modelId="{7592EAB5-7A91-490E-B20F-3C5E538A8253}" type="presOf" srcId="{A7DCFB03-D78F-4A18-A5DD-9BEFA47FABA2}" destId="{4344B64C-7303-45E9-9C40-E915A76FF26D}" srcOrd="0" destOrd="0" presId="urn:microsoft.com/office/officeart/2008/layout/LinedList"/>
    <dgm:cxn modelId="{6C06E6CD-43AF-4F08-9E34-B305DA808D11}" srcId="{3EDFBD92-47C1-4483-9E45-FD588CCE69C7}" destId="{7399F4ED-4712-4EB7-911F-A18D5F3FDF38}" srcOrd="1" destOrd="0" parTransId="{AF5E2BF9-459B-4458-BDCA-517936FB80BD}" sibTransId="{4C6C5FD2-F3B7-403F-96B2-47670A8E44BA}"/>
    <dgm:cxn modelId="{50C216DE-18BE-4623-98AF-E1CC48A42360}" srcId="{3EDFBD92-47C1-4483-9E45-FD588CCE69C7}" destId="{A7DCFB03-D78F-4A18-A5DD-9BEFA47FABA2}" srcOrd="3" destOrd="0" parTransId="{7FC8EC6D-CEFA-4E90-97B6-282335E26804}" sibTransId="{D83143F0-8051-4286-BBE9-C152855442D1}"/>
    <dgm:cxn modelId="{EBDDEBE2-5A5F-475E-A848-76BC9733D714}" srcId="{3EDFBD92-47C1-4483-9E45-FD588CCE69C7}" destId="{995A8ECF-6715-444B-80E6-F5C893714A95}" srcOrd="0" destOrd="0" parTransId="{8842F4C8-4481-476A-9E74-A4BA4A921E73}" sibTransId="{A3668D26-1E48-4EFB-BFEB-152136751959}"/>
    <dgm:cxn modelId="{1FEB17E4-3497-478C-9986-693646EED5E0}" type="presOf" srcId="{7399F4ED-4712-4EB7-911F-A18D5F3FDF38}" destId="{05D8E119-D142-4964-A5AC-DC02E5088775}" srcOrd="0" destOrd="0" presId="urn:microsoft.com/office/officeart/2008/layout/LinedList"/>
    <dgm:cxn modelId="{1ABA7763-A9E4-4BE1-A885-F35EAB0D0376}" type="presParOf" srcId="{EB6B27AB-D200-404B-8B7C-B3BB7B6D62E3}" destId="{4D69E80F-DAF1-459A-BFDE-08C7B16D39C0}" srcOrd="0" destOrd="0" presId="urn:microsoft.com/office/officeart/2008/layout/LinedList"/>
    <dgm:cxn modelId="{41151CCA-55EB-41DA-8AA3-DCD704802092}" type="presParOf" srcId="{EB6B27AB-D200-404B-8B7C-B3BB7B6D62E3}" destId="{A6134D4B-D460-4FCA-B6BE-D7FCE048107C}" srcOrd="1" destOrd="0" presId="urn:microsoft.com/office/officeart/2008/layout/LinedList"/>
    <dgm:cxn modelId="{4CEEFDCB-D09F-4520-9294-22393539B129}" type="presParOf" srcId="{A6134D4B-D460-4FCA-B6BE-D7FCE048107C}" destId="{65C41FF2-2FD8-4ACE-89D8-661973B6AF14}" srcOrd="0" destOrd="0" presId="urn:microsoft.com/office/officeart/2008/layout/LinedList"/>
    <dgm:cxn modelId="{8C223C07-0AC7-45FC-AA06-92702B71AC51}" type="presParOf" srcId="{A6134D4B-D460-4FCA-B6BE-D7FCE048107C}" destId="{228FBD32-1F2D-4935-83AF-1CD87FE7381A}" srcOrd="1" destOrd="0" presId="urn:microsoft.com/office/officeart/2008/layout/LinedList"/>
    <dgm:cxn modelId="{F94610C6-2E31-4EFB-AAE4-E78AF967B491}" type="presParOf" srcId="{EB6B27AB-D200-404B-8B7C-B3BB7B6D62E3}" destId="{A3EE0868-E66D-4042-8F86-553D22F53FDD}" srcOrd="2" destOrd="0" presId="urn:microsoft.com/office/officeart/2008/layout/LinedList"/>
    <dgm:cxn modelId="{7677810F-960C-438F-BEBC-CA1F0BAB3207}" type="presParOf" srcId="{EB6B27AB-D200-404B-8B7C-B3BB7B6D62E3}" destId="{C41DEDF5-265A-46AB-811A-A6C47369A9D2}" srcOrd="3" destOrd="0" presId="urn:microsoft.com/office/officeart/2008/layout/LinedList"/>
    <dgm:cxn modelId="{EC9FEAD4-88BF-41B0-B058-F3AFCFA8807C}" type="presParOf" srcId="{C41DEDF5-265A-46AB-811A-A6C47369A9D2}" destId="{05D8E119-D142-4964-A5AC-DC02E5088775}" srcOrd="0" destOrd="0" presId="urn:microsoft.com/office/officeart/2008/layout/LinedList"/>
    <dgm:cxn modelId="{BC11BA97-5A02-48D1-BF7A-D50DBD09D334}" type="presParOf" srcId="{C41DEDF5-265A-46AB-811A-A6C47369A9D2}" destId="{18082938-51C3-4FE8-BFFA-6356275F59C4}" srcOrd="1" destOrd="0" presId="urn:microsoft.com/office/officeart/2008/layout/LinedList"/>
    <dgm:cxn modelId="{14F4E283-E3BA-4345-8279-D610280001EF}" type="presParOf" srcId="{EB6B27AB-D200-404B-8B7C-B3BB7B6D62E3}" destId="{A874812D-5980-4396-8FA5-1D3D4365B829}" srcOrd="4" destOrd="0" presId="urn:microsoft.com/office/officeart/2008/layout/LinedList"/>
    <dgm:cxn modelId="{D49806F7-E454-4F70-82E9-6ACC0F2273A9}" type="presParOf" srcId="{EB6B27AB-D200-404B-8B7C-B3BB7B6D62E3}" destId="{18D4B9D3-8295-4463-AD00-29C9D17AEDDC}" srcOrd="5" destOrd="0" presId="urn:microsoft.com/office/officeart/2008/layout/LinedList"/>
    <dgm:cxn modelId="{5D9D55C1-94EB-4F01-86D8-E7350D268B7E}" type="presParOf" srcId="{18D4B9D3-8295-4463-AD00-29C9D17AEDDC}" destId="{FD663F61-E2EB-4C82-9730-8D1FA00DA5FD}" srcOrd="0" destOrd="0" presId="urn:microsoft.com/office/officeart/2008/layout/LinedList"/>
    <dgm:cxn modelId="{E43994EC-C6A8-4CB3-AF76-A57BBFDAE986}" type="presParOf" srcId="{18D4B9D3-8295-4463-AD00-29C9D17AEDDC}" destId="{DC61010E-84B2-4BD3-A82A-58A1F7018CE8}" srcOrd="1" destOrd="0" presId="urn:microsoft.com/office/officeart/2008/layout/LinedList"/>
    <dgm:cxn modelId="{224CE6A9-5795-4970-B250-8DC9E0D3E1AC}" type="presParOf" srcId="{EB6B27AB-D200-404B-8B7C-B3BB7B6D62E3}" destId="{B3E07B5E-7BB8-4367-BA19-7F0A621F7095}" srcOrd="6" destOrd="0" presId="urn:microsoft.com/office/officeart/2008/layout/LinedList"/>
    <dgm:cxn modelId="{7DBE1369-C5F8-4525-AF20-DB69989DC6A4}" type="presParOf" srcId="{EB6B27AB-D200-404B-8B7C-B3BB7B6D62E3}" destId="{2E24E94D-8005-4809-8DCF-D1C6EBEC27D8}" srcOrd="7" destOrd="0" presId="urn:microsoft.com/office/officeart/2008/layout/LinedList"/>
    <dgm:cxn modelId="{7221DAEE-9223-4C34-BBC6-C6F557B39556}" type="presParOf" srcId="{2E24E94D-8005-4809-8DCF-D1C6EBEC27D8}" destId="{4344B64C-7303-45E9-9C40-E915A76FF26D}" srcOrd="0" destOrd="0" presId="urn:microsoft.com/office/officeart/2008/layout/LinedList"/>
    <dgm:cxn modelId="{E48601F6-BDE2-4F4B-86FB-A03E6E30E913}" type="presParOf" srcId="{2E24E94D-8005-4809-8DCF-D1C6EBEC27D8}" destId="{61ADAFA6-F638-4DC3-B8DB-494A687531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5EF7B-5F2C-42A3-8DC8-18161E30C3B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C530C09-A172-4993-8746-885C04B668ED}">
      <dgm:prSet custT="1"/>
      <dgm:spPr/>
      <dgm:t>
        <a:bodyPr/>
        <a:lstStyle/>
        <a:p>
          <a:r>
            <a:rPr lang="en-US" sz="2400" dirty="0"/>
            <a:t>Stop the Bleed training had been provided at TOL</a:t>
          </a:r>
        </a:p>
      </dgm:t>
    </dgm:pt>
    <dgm:pt modelId="{FA62C7C6-ABE1-4A6C-8BCB-150BF30BF972}" type="parTrans" cxnId="{E22E3081-009A-4A37-850C-05D7959C29B6}">
      <dgm:prSet/>
      <dgm:spPr/>
      <dgm:t>
        <a:bodyPr/>
        <a:lstStyle/>
        <a:p>
          <a:endParaRPr lang="en-US"/>
        </a:p>
      </dgm:t>
    </dgm:pt>
    <dgm:pt modelId="{B9E56A27-99F2-4AB2-A75F-153630C3E3D0}" type="sibTrans" cxnId="{E22E3081-009A-4A37-850C-05D7959C29B6}">
      <dgm:prSet/>
      <dgm:spPr/>
      <dgm:t>
        <a:bodyPr/>
        <a:lstStyle/>
        <a:p>
          <a:endParaRPr lang="en-US"/>
        </a:p>
      </dgm:t>
    </dgm:pt>
    <dgm:pt modelId="{5C5A3C59-8976-4DFD-949D-9567614E64A6}">
      <dgm:prSet custT="1"/>
      <dgm:spPr/>
      <dgm:t>
        <a:bodyPr/>
        <a:lstStyle/>
        <a:p>
          <a:r>
            <a:rPr lang="en-US" sz="2400" dirty="0"/>
            <a:t>There was a large Bleeding Control Kit at the scene</a:t>
          </a:r>
        </a:p>
      </dgm:t>
    </dgm:pt>
    <dgm:pt modelId="{8F420E7B-EA1F-4D81-9565-ABB9E5B5DA73}" type="parTrans" cxnId="{A898B5A8-8A4D-475E-9772-606515E9E19F}">
      <dgm:prSet/>
      <dgm:spPr/>
      <dgm:t>
        <a:bodyPr/>
        <a:lstStyle/>
        <a:p>
          <a:endParaRPr lang="en-US"/>
        </a:p>
      </dgm:t>
    </dgm:pt>
    <dgm:pt modelId="{2D2B4A26-4E07-4E61-A080-D247D178DD69}" type="sibTrans" cxnId="{A898B5A8-8A4D-475E-9772-606515E9E19F}">
      <dgm:prSet/>
      <dgm:spPr/>
      <dgm:t>
        <a:bodyPr/>
        <a:lstStyle/>
        <a:p>
          <a:endParaRPr lang="en-US"/>
        </a:p>
      </dgm:t>
    </dgm:pt>
    <dgm:pt modelId="{2C533514-B589-407B-B1BC-C9F5F9AE8E31}">
      <dgm:prSet custT="1"/>
      <dgm:spPr/>
      <dgm:t>
        <a:bodyPr/>
        <a:lstStyle/>
        <a:p>
          <a:r>
            <a:rPr lang="en-US" sz="2400" dirty="0"/>
            <a:t>As a result of training, the Rabbi had his cell phone with him and was able to call 911 immediately</a:t>
          </a:r>
        </a:p>
      </dgm:t>
    </dgm:pt>
    <dgm:pt modelId="{635F5105-9D1C-43C7-9DA9-1A877A41C3AA}" type="parTrans" cxnId="{5EFA0B5C-B74C-48CC-8741-A89805CE07A0}">
      <dgm:prSet/>
      <dgm:spPr/>
      <dgm:t>
        <a:bodyPr/>
        <a:lstStyle/>
        <a:p>
          <a:endParaRPr lang="en-US"/>
        </a:p>
      </dgm:t>
    </dgm:pt>
    <dgm:pt modelId="{1BFBB376-2C55-4DF1-B4F5-8BAEFA841A81}" type="sibTrans" cxnId="{5EFA0B5C-B74C-48CC-8741-A89805CE07A0}">
      <dgm:prSet/>
      <dgm:spPr/>
      <dgm:t>
        <a:bodyPr/>
        <a:lstStyle/>
        <a:p>
          <a:endParaRPr lang="en-US"/>
        </a:p>
      </dgm:t>
    </dgm:pt>
    <dgm:pt modelId="{FFEEB9AA-AC30-4AB4-80DE-A0FAC6023F7B}">
      <dgm:prSet custT="1"/>
      <dgm:spPr/>
      <dgm:t>
        <a:bodyPr/>
        <a:lstStyle/>
        <a:p>
          <a:r>
            <a:rPr lang="en-US" sz="2400" dirty="0"/>
            <a:t>TEMS made entry alongside Pittsburgh SWAT</a:t>
          </a:r>
        </a:p>
        <a:p>
          <a:endParaRPr lang="en-US" sz="2400" dirty="0"/>
        </a:p>
      </dgm:t>
    </dgm:pt>
    <dgm:pt modelId="{50BA5313-D948-432F-9429-07FB51113EF3}" type="parTrans" cxnId="{BBABC48A-227B-45B0-9AFF-FD1C827F56D5}">
      <dgm:prSet/>
      <dgm:spPr/>
      <dgm:t>
        <a:bodyPr/>
        <a:lstStyle/>
        <a:p>
          <a:endParaRPr lang="en-US"/>
        </a:p>
      </dgm:t>
    </dgm:pt>
    <dgm:pt modelId="{B9E82144-0CFA-471C-8D15-549A89AC8AB1}" type="sibTrans" cxnId="{BBABC48A-227B-45B0-9AFF-FD1C827F56D5}">
      <dgm:prSet/>
      <dgm:spPr/>
      <dgm:t>
        <a:bodyPr/>
        <a:lstStyle/>
        <a:p>
          <a:endParaRPr lang="en-US"/>
        </a:p>
      </dgm:t>
    </dgm:pt>
    <dgm:pt modelId="{28432F09-1110-441F-8131-CBABBED42D2F}">
      <dgm:prSet custT="1"/>
      <dgm:spPr/>
      <dgm:t>
        <a:bodyPr/>
        <a:lstStyle/>
        <a:p>
          <a:r>
            <a:rPr lang="en-US" sz="2400" dirty="0"/>
            <a:t>Multiple tourniquets applied at the scene to multiple victims by TEMS and Law Enforcement (TQs provided as part of STB training)</a:t>
          </a:r>
        </a:p>
      </dgm:t>
    </dgm:pt>
    <dgm:pt modelId="{A93466F5-DE91-45F5-AEFA-F0B6DFD88BE9}" type="parTrans" cxnId="{A615E90A-375D-48EA-B0E0-CD943D4EC4C5}">
      <dgm:prSet/>
      <dgm:spPr/>
      <dgm:t>
        <a:bodyPr/>
        <a:lstStyle/>
        <a:p>
          <a:endParaRPr lang="en-US"/>
        </a:p>
      </dgm:t>
    </dgm:pt>
    <dgm:pt modelId="{6F716EBD-9695-4299-9377-5E16C663B50F}" type="sibTrans" cxnId="{A615E90A-375D-48EA-B0E0-CD943D4EC4C5}">
      <dgm:prSet/>
      <dgm:spPr/>
      <dgm:t>
        <a:bodyPr/>
        <a:lstStyle/>
        <a:p>
          <a:endParaRPr lang="en-US"/>
        </a:p>
      </dgm:t>
    </dgm:pt>
    <dgm:pt modelId="{06E4A96E-E16C-4A27-87BF-EFBE14E75927}" type="pres">
      <dgm:prSet presAssocID="{DE55EF7B-5F2C-42A3-8DC8-18161E30C3BA}" presName="vert0" presStyleCnt="0">
        <dgm:presLayoutVars>
          <dgm:dir/>
          <dgm:animOne val="branch"/>
          <dgm:animLvl val="lvl"/>
        </dgm:presLayoutVars>
      </dgm:prSet>
      <dgm:spPr/>
    </dgm:pt>
    <dgm:pt modelId="{9B1645E8-45BE-4D5B-8867-22C8028037FB}" type="pres">
      <dgm:prSet presAssocID="{2C530C09-A172-4993-8746-885C04B668ED}" presName="thickLine" presStyleLbl="alignNode1" presStyleIdx="0" presStyleCnt="5"/>
      <dgm:spPr/>
    </dgm:pt>
    <dgm:pt modelId="{804FC139-18B9-44E8-95AF-9C07CD09D67F}" type="pres">
      <dgm:prSet presAssocID="{2C530C09-A172-4993-8746-885C04B668ED}" presName="horz1" presStyleCnt="0"/>
      <dgm:spPr/>
    </dgm:pt>
    <dgm:pt modelId="{A2ABB2CE-C57A-4610-A557-419EDD8D99D0}" type="pres">
      <dgm:prSet presAssocID="{2C530C09-A172-4993-8746-885C04B668ED}" presName="tx1" presStyleLbl="revTx" presStyleIdx="0" presStyleCnt="5"/>
      <dgm:spPr/>
    </dgm:pt>
    <dgm:pt modelId="{99E2FC59-0F1D-4571-B573-57CCA34D247B}" type="pres">
      <dgm:prSet presAssocID="{2C530C09-A172-4993-8746-885C04B668ED}" presName="vert1" presStyleCnt="0"/>
      <dgm:spPr/>
    </dgm:pt>
    <dgm:pt modelId="{52BCC9E2-635B-4C6A-A6B2-B59D35952138}" type="pres">
      <dgm:prSet presAssocID="{5C5A3C59-8976-4DFD-949D-9567614E64A6}" presName="thickLine" presStyleLbl="alignNode1" presStyleIdx="1" presStyleCnt="5"/>
      <dgm:spPr/>
    </dgm:pt>
    <dgm:pt modelId="{816DCAB5-ECC1-4D20-9CF4-E9D012B35C2B}" type="pres">
      <dgm:prSet presAssocID="{5C5A3C59-8976-4DFD-949D-9567614E64A6}" presName="horz1" presStyleCnt="0"/>
      <dgm:spPr/>
    </dgm:pt>
    <dgm:pt modelId="{43F3BB72-3C33-42D6-BC40-9C6FD2AA309D}" type="pres">
      <dgm:prSet presAssocID="{5C5A3C59-8976-4DFD-949D-9567614E64A6}" presName="tx1" presStyleLbl="revTx" presStyleIdx="1" presStyleCnt="5"/>
      <dgm:spPr/>
    </dgm:pt>
    <dgm:pt modelId="{5EB527E3-8B03-457E-B0B7-DBA77F565552}" type="pres">
      <dgm:prSet presAssocID="{5C5A3C59-8976-4DFD-949D-9567614E64A6}" presName="vert1" presStyleCnt="0"/>
      <dgm:spPr/>
    </dgm:pt>
    <dgm:pt modelId="{36B1A52E-01B6-4E21-BCD1-079BE98F768D}" type="pres">
      <dgm:prSet presAssocID="{2C533514-B589-407B-B1BC-C9F5F9AE8E31}" presName="thickLine" presStyleLbl="alignNode1" presStyleIdx="2" presStyleCnt="5"/>
      <dgm:spPr/>
    </dgm:pt>
    <dgm:pt modelId="{3DB36191-CA94-4A76-9926-297491551A54}" type="pres">
      <dgm:prSet presAssocID="{2C533514-B589-407B-B1BC-C9F5F9AE8E31}" presName="horz1" presStyleCnt="0"/>
      <dgm:spPr/>
    </dgm:pt>
    <dgm:pt modelId="{C69AAAA8-2E4D-4F9A-ADAE-74F8EA83229A}" type="pres">
      <dgm:prSet presAssocID="{2C533514-B589-407B-B1BC-C9F5F9AE8E31}" presName="tx1" presStyleLbl="revTx" presStyleIdx="2" presStyleCnt="5"/>
      <dgm:spPr/>
    </dgm:pt>
    <dgm:pt modelId="{3B09FF63-D255-47D0-91C5-93F8D03EC3CD}" type="pres">
      <dgm:prSet presAssocID="{2C533514-B589-407B-B1BC-C9F5F9AE8E31}" presName="vert1" presStyleCnt="0"/>
      <dgm:spPr/>
    </dgm:pt>
    <dgm:pt modelId="{5E78EA74-7326-4D52-A0F3-C80D47CB0881}" type="pres">
      <dgm:prSet presAssocID="{FFEEB9AA-AC30-4AB4-80DE-A0FAC6023F7B}" presName="thickLine" presStyleLbl="alignNode1" presStyleIdx="3" presStyleCnt="5"/>
      <dgm:spPr/>
    </dgm:pt>
    <dgm:pt modelId="{6189FBC7-F225-450D-90F2-BBE17C198278}" type="pres">
      <dgm:prSet presAssocID="{FFEEB9AA-AC30-4AB4-80DE-A0FAC6023F7B}" presName="horz1" presStyleCnt="0"/>
      <dgm:spPr/>
    </dgm:pt>
    <dgm:pt modelId="{37B25945-A31A-489A-A9EB-E1ACA90CD7EE}" type="pres">
      <dgm:prSet presAssocID="{FFEEB9AA-AC30-4AB4-80DE-A0FAC6023F7B}" presName="tx1" presStyleLbl="revTx" presStyleIdx="3" presStyleCnt="5"/>
      <dgm:spPr/>
    </dgm:pt>
    <dgm:pt modelId="{C44BA7A1-0AEC-4D9C-946F-C439D80EC213}" type="pres">
      <dgm:prSet presAssocID="{FFEEB9AA-AC30-4AB4-80DE-A0FAC6023F7B}" presName="vert1" presStyleCnt="0"/>
      <dgm:spPr/>
    </dgm:pt>
    <dgm:pt modelId="{481F82BF-C854-414B-96D7-1BE13EBBF4AF}" type="pres">
      <dgm:prSet presAssocID="{28432F09-1110-441F-8131-CBABBED42D2F}" presName="thickLine" presStyleLbl="alignNode1" presStyleIdx="4" presStyleCnt="5"/>
      <dgm:spPr/>
    </dgm:pt>
    <dgm:pt modelId="{A7096B8D-DE0E-4EE5-9C4F-59D85EEE507D}" type="pres">
      <dgm:prSet presAssocID="{28432F09-1110-441F-8131-CBABBED42D2F}" presName="horz1" presStyleCnt="0"/>
      <dgm:spPr/>
    </dgm:pt>
    <dgm:pt modelId="{5CA40499-03BA-47CD-8B77-BBA8B928C1C7}" type="pres">
      <dgm:prSet presAssocID="{28432F09-1110-441F-8131-CBABBED42D2F}" presName="tx1" presStyleLbl="revTx" presStyleIdx="4" presStyleCnt="5"/>
      <dgm:spPr/>
    </dgm:pt>
    <dgm:pt modelId="{EAC42B51-C183-4D88-8340-53C0C006A31B}" type="pres">
      <dgm:prSet presAssocID="{28432F09-1110-441F-8131-CBABBED42D2F}" presName="vert1" presStyleCnt="0"/>
      <dgm:spPr/>
    </dgm:pt>
  </dgm:ptLst>
  <dgm:cxnLst>
    <dgm:cxn modelId="{A615E90A-375D-48EA-B0E0-CD943D4EC4C5}" srcId="{DE55EF7B-5F2C-42A3-8DC8-18161E30C3BA}" destId="{28432F09-1110-441F-8131-CBABBED42D2F}" srcOrd="4" destOrd="0" parTransId="{A93466F5-DE91-45F5-AEFA-F0B6DFD88BE9}" sibTransId="{6F716EBD-9695-4299-9377-5E16C663B50F}"/>
    <dgm:cxn modelId="{63665C0E-2195-44DA-869C-6735F2A41F67}" type="presOf" srcId="{DE55EF7B-5F2C-42A3-8DC8-18161E30C3BA}" destId="{06E4A96E-E16C-4A27-87BF-EFBE14E75927}" srcOrd="0" destOrd="0" presId="urn:microsoft.com/office/officeart/2008/layout/LinedList"/>
    <dgm:cxn modelId="{C3182421-0307-4E18-B9EE-1A5C0D599333}" type="presOf" srcId="{2C533514-B589-407B-B1BC-C9F5F9AE8E31}" destId="{C69AAAA8-2E4D-4F9A-ADAE-74F8EA83229A}" srcOrd="0" destOrd="0" presId="urn:microsoft.com/office/officeart/2008/layout/LinedList"/>
    <dgm:cxn modelId="{27C7D635-E43E-453D-B50C-0C52524E3E61}" type="presOf" srcId="{2C530C09-A172-4993-8746-885C04B668ED}" destId="{A2ABB2CE-C57A-4610-A557-419EDD8D99D0}" srcOrd="0" destOrd="0" presId="urn:microsoft.com/office/officeart/2008/layout/LinedList"/>
    <dgm:cxn modelId="{5EFA0B5C-B74C-48CC-8741-A89805CE07A0}" srcId="{DE55EF7B-5F2C-42A3-8DC8-18161E30C3BA}" destId="{2C533514-B589-407B-B1BC-C9F5F9AE8E31}" srcOrd="2" destOrd="0" parTransId="{635F5105-9D1C-43C7-9DA9-1A877A41C3AA}" sibTransId="{1BFBB376-2C55-4DF1-B4F5-8BAEFA841A81}"/>
    <dgm:cxn modelId="{E22E3081-009A-4A37-850C-05D7959C29B6}" srcId="{DE55EF7B-5F2C-42A3-8DC8-18161E30C3BA}" destId="{2C530C09-A172-4993-8746-885C04B668ED}" srcOrd="0" destOrd="0" parTransId="{FA62C7C6-ABE1-4A6C-8BCB-150BF30BF972}" sibTransId="{B9E56A27-99F2-4AB2-A75F-153630C3E3D0}"/>
    <dgm:cxn modelId="{BBABC48A-227B-45B0-9AFF-FD1C827F56D5}" srcId="{DE55EF7B-5F2C-42A3-8DC8-18161E30C3BA}" destId="{FFEEB9AA-AC30-4AB4-80DE-A0FAC6023F7B}" srcOrd="3" destOrd="0" parTransId="{50BA5313-D948-432F-9429-07FB51113EF3}" sibTransId="{B9E82144-0CFA-471C-8D15-549A89AC8AB1}"/>
    <dgm:cxn modelId="{A898B5A8-8A4D-475E-9772-606515E9E19F}" srcId="{DE55EF7B-5F2C-42A3-8DC8-18161E30C3BA}" destId="{5C5A3C59-8976-4DFD-949D-9567614E64A6}" srcOrd="1" destOrd="0" parTransId="{8F420E7B-EA1F-4D81-9565-ABB9E5B5DA73}" sibTransId="{2D2B4A26-4E07-4E61-A080-D247D178DD69}"/>
    <dgm:cxn modelId="{CABD28DF-D101-42A7-922D-DBB2E25DD583}" type="presOf" srcId="{5C5A3C59-8976-4DFD-949D-9567614E64A6}" destId="{43F3BB72-3C33-42D6-BC40-9C6FD2AA309D}" srcOrd="0" destOrd="0" presId="urn:microsoft.com/office/officeart/2008/layout/LinedList"/>
    <dgm:cxn modelId="{5FFD4BE5-1DD0-49C2-9AAB-07CF6A748A6E}" type="presOf" srcId="{FFEEB9AA-AC30-4AB4-80DE-A0FAC6023F7B}" destId="{37B25945-A31A-489A-A9EB-E1ACA90CD7EE}" srcOrd="0" destOrd="0" presId="urn:microsoft.com/office/officeart/2008/layout/LinedList"/>
    <dgm:cxn modelId="{1BA7ECFE-B56E-4283-B45A-27A1818539E5}" type="presOf" srcId="{28432F09-1110-441F-8131-CBABBED42D2F}" destId="{5CA40499-03BA-47CD-8B77-BBA8B928C1C7}" srcOrd="0" destOrd="0" presId="urn:microsoft.com/office/officeart/2008/layout/LinedList"/>
    <dgm:cxn modelId="{1B0E6BED-2F3E-4D9B-B576-4153F51EA1EC}" type="presParOf" srcId="{06E4A96E-E16C-4A27-87BF-EFBE14E75927}" destId="{9B1645E8-45BE-4D5B-8867-22C8028037FB}" srcOrd="0" destOrd="0" presId="urn:microsoft.com/office/officeart/2008/layout/LinedList"/>
    <dgm:cxn modelId="{AD56591F-1A91-4D0C-B7A0-A7C897C3321E}" type="presParOf" srcId="{06E4A96E-E16C-4A27-87BF-EFBE14E75927}" destId="{804FC139-18B9-44E8-95AF-9C07CD09D67F}" srcOrd="1" destOrd="0" presId="urn:microsoft.com/office/officeart/2008/layout/LinedList"/>
    <dgm:cxn modelId="{92300AB6-F914-402B-81A5-709BDED5CC1C}" type="presParOf" srcId="{804FC139-18B9-44E8-95AF-9C07CD09D67F}" destId="{A2ABB2CE-C57A-4610-A557-419EDD8D99D0}" srcOrd="0" destOrd="0" presId="urn:microsoft.com/office/officeart/2008/layout/LinedList"/>
    <dgm:cxn modelId="{8E17A95A-ED36-40D1-8E6E-26B4998609EA}" type="presParOf" srcId="{804FC139-18B9-44E8-95AF-9C07CD09D67F}" destId="{99E2FC59-0F1D-4571-B573-57CCA34D247B}" srcOrd="1" destOrd="0" presId="urn:microsoft.com/office/officeart/2008/layout/LinedList"/>
    <dgm:cxn modelId="{A56167F2-D00A-4FFB-91F3-B8A677035059}" type="presParOf" srcId="{06E4A96E-E16C-4A27-87BF-EFBE14E75927}" destId="{52BCC9E2-635B-4C6A-A6B2-B59D35952138}" srcOrd="2" destOrd="0" presId="urn:microsoft.com/office/officeart/2008/layout/LinedList"/>
    <dgm:cxn modelId="{49750882-A350-4D57-B42C-406611AE8819}" type="presParOf" srcId="{06E4A96E-E16C-4A27-87BF-EFBE14E75927}" destId="{816DCAB5-ECC1-4D20-9CF4-E9D012B35C2B}" srcOrd="3" destOrd="0" presId="urn:microsoft.com/office/officeart/2008/layout/LinedList"/>
    <dgm:cxn modelId="{03D4AA81-7959-44E0-A1E7-A58B4FEEF670}" type="presParOf" srcId="{816DCAB5-ECC1-4D20-9CF4-E9D012B35C2B}" destId="{43F3BB72-3C33-42D6-BC40-9C6FD2AA309D}" srcOrd="0" destOrd="0" presId="urn:microsoft.com/office/officeart/2008/layout/LinedList"/>
    <dgm:cxn modelId="{77A93384-5A8E-40DE-9F4D-DDB27DF09065}" type="presParOf" srcId="{816DCAB5-ECC1-4D20-9CF4-E9D012B35C2B}" destId="{5EB527E3-8B03-457E-B0B7-DBA77F565552}" srcOrd="1" destOrd="0" presId="urn:microsoft.com/office/officeart/2008/layout/LinedList"/>
    <dgm:cxn modelId="{A327A350-4BBD-4C1F-A0C2-2EC6909FF65E}" type="presParOf" srcId="{06E4A96E-E16C-4A27-87BF-EFBE14E75927}" destId="{36B1A52E-01B6-4E21-BCD1-079BE98F768D}" srcOrd="4" destOrd="0" presId="urn:microsoft.com/office/officeart/2008/layout/LinedList"/>
    <dgm:cxn modelId="{C77CC3CF-7390-4E90-A3DE-13360350E7D1}" type="presParOf" srcId="{06E4A96E-E16C-4A27-87BF-EFBE14E75927}" destId="{3DB36191-CA94-4A76-9926-297491551A54}" srcOrd="5" destOrd="0" presId="urn:microsoft.com/office/officeart/2008/layout/LinedList"/>
    <dgm:cxn modelId="{E8D4C0D0-51B6-4902-A553-DE0D429B84B2}" type="presParOf" srcId="{3DB36191-CA94-4A76-9926-297491551A54}" destId="{C69AAAA8-2E4D-4F9A-ADAE-74F8EA83229A}" srcOrd="0" destOrd="0" presId="urn:microsoft.com/office/officeart/2008/layout/LinedList"/>
    <dgm:cxn modelId="{B2BA4A6B-2498-4422-80EC-2C4C866E4E7D}" type="presParOf" srcId="{3DB36191-CA94-4A76-9926-297491551A54}" destId="{3B09FF63-D255-47D0-91C5-93F8D03EC3CD}" srcOrd="1" destOrd="0" presId="urn:microsoft.com/office/officeart/2008/layout/LinedList"/>
    <dgm:cxn modelId="{25786AF8-D46E-40DF-A1F9-7AE0A6E3A696}" type="presParOf" srcId="{06E4A96E-E16C-4A27-87BF-EFBE14E75927}" destId="{5E78EA74-7326-4D52-A0F3-C80D47CB0881}" srcOrd="6" destOrd="0" presId="urn:microsoft.com/office/officeart/2008/layout/LinedList"/>
    <dgm:cxn modelId="{F1687A09-5779-4425-B831-C5B162D861CB}" type="presParOf" srcId="{06E4A96E-E16C-4A27-87BF-EFBE14E75927}" destId="{6189FBC7-F225-450D-90F2-BBE17C198278}" srcOrd="7" destOrd="0" presId="urn:microsoft.com/office/officeart/2008/layout/LinedList"/>
    <dgm:cxn modelId="{879137C0-1394-4102-9C1F-1DE260E240B4}" type="presParOf" srcId="{6189FBC7-F225-450D-90F2-BBE17C198278}" destId="{37B25945-A31A-489A-A9EB-E1ACA90CD7EE}" srcOrd="0" destOrd="0" presId="urn:microsoft.com/office/officeart/2008/layout/LinedList"/>
    <dgm:cxn modelId="{CF99B581-032C-46E6-B05D-84AD3C256CAA}" type="presParOf" srcId="{6189FBC7-F225-450D-90F2-BBE17C198278}" destId="{C44BA7A1-0AEC-4D9C-946F-C439D80EC213}" srcOrd="1" destOrd="0" presId="urn:microsoft.com/office/officeart/2008/layout/LinedList"/>
    <dgm:cxn modelId="{0B6ED6DA-AC9E-4338-9A3E-F44C554DCBF7}" type="presParOf" srcId="{06E4A96E-E16C-4A27-87BF-EFBE14E75927}" destId="{481F82BF-C854-414B-96D7-1BE13EBBF4AF}" srcOrd="8" destOrd="0" presId="urn:microsoft.com/office/officeart/2008/layout/LinedList"/>
    <dgm:cxn modelId="{C4264208-3904-4285-9B07-6A8BCFC18686}" type="presParOf" srcId="{06E4A96E-E16C-4A27-87BF-EFBE14E75927}" destId="{A7096B8D-DE0E-4EE5-9C4F-59D85EEE507D}" srcOrd="9" destOrd="0" presId="urn:microsoft.com/office/officeart/2008/layout/LinedList"/>
    <dgm:cxn modelId="{7F15E1EF-D777-4F01-B344-E0E54E23D501}" type="presParOf" srcId="{A7096B8D-DE0E-4EE5-9C4F-59D85EEE507D}" destId="{5CA40499-03BA-47CD-8B77-BBA8B928C1C7}" srcOrd="0" destOrd="0" presId="urn:microsoft.com/office/officeart/2008/layout/LinedList"/>
    <dgm:cxn modelId="{E0B8BB9E-4040-4AF8-9A8D-DFDC43442306}" type="presParOf" srcId="{A7096B8D-DE0E-4EE5-9C4F-59D85EEE507D}" destId="{EAC42B51-C183-4D88-8340-53C0C006A31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9E80F-DAF1-459A-BFDE-08C7B16D39C0}">
      <dsp:nvSpPr>
        <dsp:cNvPr id="0" name=""/>
        <dsp:cNvSpPr/>
      </dsp:nvSpPr>
      <dsp:spPr>
        <a:xfrm>
          <a:off x="0" y="0"/>
          <a:ext cx="74600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41FF2-2FD8-4ACE-89D8-661973B6AF14}">
      <dsp:nvSpPr>
        <dsp:cNvPr id="0" name=""/>
        <dsp:cNvSpPr/>
      </dsp:nvSpPr>
      <dsp:spPr>
        <a:xfrm>
          <a:off x="0" y="0"/>
          <a:ext cx="7460028" cy="148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a:t>
          </a:r>
          <a:r>
            <a:rPr lang="en-US" sz="2700" b="1" u="sng" kern="1200"/>
            <a:t>initial response</a:t>
          </a:r>
          <a:r>
            <a:rPr lang="en-US" sz="2700" b="1" kern="1200"/>
            <a:t> </a:t>
          </a:r>
          <a:r>
            <a:rPr lang="en-US" sz="2700" kern="1200"/>
            <a:t>to an intentional mass casualty event will almost always be from uninjured bystanders and minimally injured victims</a:t>
          </a:r>
        </a:p>
      </dsp:txBody>
      <dsp:txXfrm>
        <a:off x="0" y="0"/>
        <a:ext cx="7460028" cy="1488830"/>
      </dsp:txXfrm>
    </dsp:sp>
    <dsp:sp modelId="{A3EE0868-E66D-4042-8F86-553D22F53FDD}">
      <dsp:nvSpPr>
        <dsp:cNvPr id="0" name=""/>
        <dsp:cNvSpPr/>
      </dsp:nvSpPr>
      <dsp:spPr>
        <a:xfrm>
          <a:off x="0" y="1488830"/>
          <a:ext cx="7460028"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D8E119-D142-4964-A5AC-DC02E5088775}">
      <dsp:nvSpPr>
        <dsp:cNvPr id="0" name=""/>
        <dsp:cNvSpPr/>
      </dsp:nvSpPr>
      <dsp:spPr>
        <a:xfrm>
          <a:off x="0" y="1488830"/>
          <a:ext cx="7460028" cy="148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Design educational programs and implement training</a:t>
          </a:r>
        </a:p>
        <a:p>
          <a:pPr marL="0" lvl="0" indent="0" algn="l" defTabSz="1200150">
            <a:lnSpc>
              <a:spcPct val="90000"/>
            </a:lnSpc>
            <a:spcBef>
              <a:spcPct val="0"/>
            </a:spcBef>
            <a:spcAft>
              <a:spcPct val="35000"/>
            </a:spcAft>
            <a:buNone/>
          </a:pPr>
          <a:r>
            <a:rPr lang="en-US" sz="2700" kern="1200"/>
            <a:t>	</a:t>
          </a:r>
          <a:r>
            <a:rPr lang="en-US" sz="2400" b="1" kern="1200"/>
            <a:t>Train “IMMEDIATE RESPONDERS”</a:t>
          </a:r>
          <a:endParaRPr lang="en-US" sz="2700" b="1" kern="1200"/>
        </a:p>
      </dsp:txBody>
      <dsp:txXfrm>
        <a:off x="0" y="1488830"/>
        <a:ext cx="7460028" cy="1488830"/>
      </dsp:txXfrm>
    </dsp:sp>
    <dsp:sp modelId="{A874812D-5980-4396-8FA5-1D3D4365B829}">
      <dsp:nvSpPr>
        <dsp:cNvPr id="0" name=""/>
        <dsp:cNvSpPr/>
      </dsp:nvSpPr>
      <dsp:spPr>
        <a:xfrm>
          <a:off x="0" y="2977660"/>
          <a:ext cx="7460028"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63F61-E2EB-4C82-9730-8D1FA00DA5FD}">
      <dsp:nvSpPr>
        <dsp:cNvPr id="0" name=""/>
        <dsp:cNvSpPr/>
      </dsp:nvSpPr>
      <dsp:spPr>
        <a:xfrm>
          <a:off x="0" y="2977660"/>
          <a:ext cx="7460028" cy="148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Preposition equipment in appropriate locations</a:t>
          </a:r>
        </a:p>
      </dsp:txBody>
      <dsp:txXfrm>
        <a:off x="0" y="2977660"/>
        <a:ext cx="7460028" cy="1488830"/>
      </dsp:txXfrm>
    </dsp:sp>
    <dsp:sp modelId="{B3E07B5E-7BB8-4367-BA19-7F0A621F7095}">
      <dsp:nvSpPr>
        <dsp:cNvPr id="0" name=""/>
        <dsp:cNvSpPr/>
      </dsp:nvSpPr>
      <dsp:spPr>
        <a:xfrm>
          <a:off x="0" y="4466491"/>
          <a:ext cx="7460028"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44B64C-7303-45E9-9C40-E915A76FF26D}">
      <dsp:nvSpPr>
        <dsp:cNvPr id="0" name=""/>
        <dsp:cNvSpPr/>
      </dsp:nvSpPr>
      <dsp:spPr>
        <a:xfrm>
          <a:off x="0" y="4466491"/>
          <a:ext cx="7460028" cy="148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Education message should include – “Run, Hide, Fight”</a:t>
          </a:r>
        </a:p>
      </dsp:txBody>
      <dsp:txXfrm>
        <a:off x="0" y="4466491"/>
        <a:ext cx="7460028" cy="1488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645E8-45BE-4D5B-8867-22C8028037FB}">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BB2CE-C57A-4610-A557-419EDD8D99D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Stop the Bleed training had been provided at TOL</a:t>
          </a:r>
        </a:p>
      </dsp:txBody>
      <dsp:txXfrm>
        <a:off x="0" y="623"/>
        <a:ext cx="6492875" cy="1020830"/>
      </dsp:txXfrm>
    </dsp:sp>
    <dsp:sp modelId="{52BCC9E2-635B-4C6A-A6B2-B59D35952138}">
      <dsp:nvSpPr>
        <dsp:cNvPr id="0" name=""/>
        <dsp:cNvSpPr/>
      </dsp:nvSpPr>
      <dsp:spPr>
        <a:xfrm>
          <a:off x="0" y="1021453"/>
          <a:ext cx="6492875"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F3BB72-3C33-42D6-BC40-9C6FD2AA309D}">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There was a large Bleeding Control Kit at the scene</a:t>
          </a:r>
        </a:p>
      </dsp:txBody>
      <dsp:txXfrm>
        <a:off x="0" y="1021453"/>
        <a:ext cx="6492875" cy="1020830"/>
      </dsp:txXfrm>
    </dsp:sp>
    <dsp:sp modelId="{36B1A52E-01B6-4E21-BCD1-079BE98F768D}">
      <dsp:nvSpPr>
        <dsp:cNvPr id="0" name=""/>
        <dsp:cNvSpPr/>
      </dsp:nvSpPr>
      <dsp:spPr>
        <a:xfrm>
          <a:off x="0" y="2042284"/>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AAAA8-2E4D-4F9A-ADAE-74F8EA83229A}">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As a result of training, the Rabbi had his cell phone with him and was able to call 911 immediately</a:t>
          </a:r>
        </a:p>
      </dsp:txBody>
      <dsp:txXfrm>
        <a:off x="0" y="2042284"/>
        <a:ext cx="6492875" cy="1020830"/>
      </dsp:txXfrm>
    </dsp:sp>
    <dsp:sp modelId="{5E78EA74-7326-4D52-A0F3-C80D47CB0881}">
      <dsp:nvSpPr>
        <dsp:cNvPr id="0" name=""/>
        <dsp:cNvSpPr/>
      </dsp:nvSpPr>
      <dsp:spPr>
        <a:xfrm>
          <a:off x="0" y="3063115"/>
          <a:ext cx="6492875"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25945-A31A-489A-A9EB-E1ACA90CD7EE}">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TEMS made entry alongside Pittsburgh SWAT</a:t>
          </a:r>
        </a:p>
        <a:p>
          <a:pPr marL="0" lvl="0" indent="0" algn="l" defTabSz="1066800">
            <a:lnSpc>
              <a:spcPct val="90000"/>
            </a:lnSpc>
            <a:spcBef>
              <a:spcPct val="0"/>
            </a:spcBef>
            <a:spcAft>
              <a:spcPct val="35000"/>
            </a:spcAft>
            <a:buNone/>
          </a:pPr>
          <a:endParaRPr lang="en-US" sz="2400" kern="1200" dirty="0"/>
        </a:p>
      </dsp:txBody>
      <dsp:txXfrm>
        <a:off x="0" y="3063115"/>
        <a:ext cx="6492875" cy="1020830"/>
      </dsp:txXfrm>
    </dsp:sp>
    <dsp:sp modelId="{481F82BF-C854-414B-96D7-1BE13EBBF4AF}">
      <dsp:nvSpPr>
        <dsp:cNvPr id="0" name=""/>
        <dsp:cNvSpPr/>
      </dsp:nvSpPr>
      <dsp:spPr>
        <a:xfrm>
          <a:off x="0" y="4083946"/>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40499-03BA-47CD-8B77-BBA8B928C1C7}">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Multiple tourniquets applied at the scene to multiple victims by TEMS and Law Enforcement (TQs provided as part of STB training)</a:t>
          </a:r>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B3200-DCE8-4A9A-855C-B372C9778FCF}" type="datetimeFigureOut">
              <a:rPr lang="en-US"/>
              <a:t>6/24/2019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638942-DA81-4040-BA8E-95831C30FD9E}" type="slidenum">
              <a:rPr lang="en-US"/>
              <a:t>‹#›</a:t>
            </a:fld>
            <a:endParaRPr lang="en-US"/>
          </a:p>
        </p:txBody>
      </p:sp>
    </p:spTree>
    <p:extLst>
      <p:ext uri="{BB962C8B-B14F-4D97-AF65-F5344CB8AC3E}">
        <p14:creationId xmlns:p14="http://schemas.microsoft.com/office/powerpoint/2010/main" val="1927808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witter.com/NBCNews/status/1056206096648585218"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pittsburgh.cbslocal.com/2018/10/27/heavy-police-presence-near-synagogue-in-squirrel-hil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performed a cross-over randomized trial evaluating laypeople immediately after completing the "Stop the bleed" B-Con course on their ability to apply 4 different types of commercial tourniquets and to improvise a tourniquet. Participants applied the tourniquets to a </a:t>
            </a:r>
            <a:r>
              <a:rPr lang="en-US" dirty="0" err="1"/>
              <a:t>hapmed</a:t>
            </a:r>
            <a:r>
              <a:rPr lang="en-US" dirty="0"/>
              <a:t> trainer, which is high-</a:t>
            </a:r>
            <a:r>
              <a:rPr lang="en-US" dirty="0" err="1"/>
              <a:t>fidelty</a:t>
            </a:r>
            <a:r>
              <a:rPr lang="en-US" dirty="0"/>
              <a:t> and provides feedback to the participant regarding whether the bleeding has stopped as well as telling the investigator how much pressure was applied and the estimated blood loss. Multiple pairwise comparisons were made between each tourniquet and the CAT tourniquet as this is the type most commonly taught in the course.</a:t>
            </a:r>
          </a:p>
          <a:p>
            <a:endParaRPr lang="en-US" dirty="0"/>
          </a:p>
          <a:p>
            <a:r>
              <a:rPr lang="en-US" dirty="0"/>
              <a:t>We found that there was a significant difference between the CAT and other commercial tourniquets which were applied at a significantly lower rate and that improvised tourniquets were correctly applied only a 1/3 of the time even when the optimum materials were provided.</a:t>
            </a:r>
          </a:p>
        </p:txBody>
      </p:sp>
      <p:sp>
        <p:nvSpPr>
          <p:cNvPr id="4" name="Slide Number Placeholder 3"/>
          <p:cNvSpPr>
            <a:spLocks noGrp="1"/>
          </p:cNvSpPr>
          <p:nvPr>
            <p:ph type="sldNum" sz="quarter" idx="5"/>
          </p:nvPr>
        </p:nvSpPr>
        <p:spPr/>
        <p:txBody>
          <a:bodyPr/>
          <a:lstStyle/>
          <a:p>
            <a:pPr>
              <a:defRPr/>
            </a:pPr>
            <a:fld id="{C6FF7B83-0CFA-4371-A495-45B99764A4CE}" type="slidenum">
              <a:rPr lang="en-US" smtClean="0"/>
              <a:pPr>
                <a:defRPr/>
              </a:pPr>
              <a:t>11</a:t>
            </a:fld>
            <a:endParaRPr lang="en-US"/>
          </a:p>
        </p:txBody>
      </p:sp>
    </p:spTree>
    <p:extLst>
      <p:ext uri="{BB962C8B-B14F-4D97-AF65-F5344CB8AC3E}">
        <p14:creationId xmlns:p14="http://schemas.microsoft.com/office/powerpoint/2010/main" val="65738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 </a:t>
            </a:r>
            <a:r>
              <a:rPr lang="en-US" dirty="0"/>
              <a:t>Finding that some members of the public were at times overwhelmed by the training, I would frequently take my 9-year-old son along with me. Volunteering his time to teach and understand the issues was a valuable lesson for him, but it also provided strong evidence that “everyone” can indeed save a life by having a young child expertly demonstrate the basic skills of bleeding control. My son taught with me in Squirrel Hill synagogues, and while he taught community members how to apply tourniquets, they taught him about their place of worship, their community and their faith. </a:t>
            </a:r>
            <a:endParaRPr lang="en-US" sz="14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8638942-DA81-4040-BA8E-95831C30FD9E}" type="slidenum">
              <a:rPr lang="en-US"/>
              <a:t>26</a:t>
            </a:fld>
            <a:endParaRPr lang="en-US"/>
          </a:p>
        </p:txBody>
      </p:sp>
    </p:spTree>
    <p:extLst>
      <p:ext uri="{BB962C8B-B14F-4D97-AF65-F5344CB8AC3E}">
        <p14:creationId xmlns:p14="http://schemas.microsoft.com/office/powerpoint/2010/main" val="210383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 gunman, armed with an AR-15 assault rifle and three Glock 357 handguns, opened fire at a synagogue in Pittsburgh, Pennsylvania, on Saturday morning. Authorities said 11 people were killed and six others were injured, with two in critical condition. No children were among the dead, authorities said.</a:t>
            </a:r>
          </a:p>
          <a:p>
            <a:pPr marL="285750" indent="-285750">
              <a:buFont typeface="Arial"/>
              <a:buChar char="•"/>
            </a:pPr>
            <a:r>
              <a:rPr lang="en-US" b="1" dirty="0">
                <a:hlinkClick r:id="rId3"/>
              </a:rPr>
              <a:t>Police said</a:t>
            </a:r>
            <a:r>
              <a:rPr lang="en-US" dirty="0"/>
              <a:t> that the suspect was in custody, and authorities later identified him as Robert Bowers, 46.</a:t>
            </a:r>
            <a:endParaRPr lang="en-US" dirty="0">
              <a:cs typeface="Calibri"/>
            </a:endParaRPr>
          </a:p>
          <a:p>
            <a:pPr marL="285750" indent="-285750">
              <a:buFont typeface="Arial"/>
              <a:buChar char="•"/>
            </a:pPr>
            <a:r>
              <a:rPr lang="en-US" dirty="0"/>
              <a:t>Wendell </a:t>
            </a:r>
            <a:r>
              <a:rPr lang="en-US" dirty="0" err="1"/>
              <a:t>Hissrich</a:t>
            </a:r>
            <a:r>
              <a:rPr lang="en-US" dirty="0"/>
              <a:t>, Pittsburgh Public Safety director, said at a press briefing that the scene inside was “very bad.” Bob Jones, the director of the FBI’s Pittsburgh office, said in an afternoon press conference that the attack led to “the most horrific crime scene” he had seen in two decades with the bureau.</a:t>
            </a:r>
            <a:endParaRPr lang="en-US" dirty="0">
              <a:cs typeface="Calibri"/>
            </a:endParaRPr>
          </a:p>
          <a:p>
            <a:pPr marL="285750" indent="-285750">
              <a:buFont typeface="Arial"/>
              <a:buChar char="•"/>
            </a:pPr>
            <a:r>
              <a:rPr lang="en-US" dirty="0"/>
              <a:t>Police responded to the incident, and the </a:t>
            </a:r>
            <a:r>
              <a:rPr lang="en-US" b="1" dirty="0">
                <a:hlinkClick r:id="rId4"/>
              </a:rPr>
              <a:t>gunman</a:t>
            </a:r>
            <a:r>
              <a:rPr lang="en-US" dirty="0"/>
              <a:t> fired at them as they approached. The four police officers’ injuries are not life-threatening.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8638942-DA81-4040-BA8E-95831C30FD9E}" type="slidenum">
              <a:rPr lang="en-US"/>
              <a:t>28</a:t>
            </a:fld>
            <a:endParaRPr lang="en-US"/>
          </a:p>
        </p:txBody>
      </p:sp>
    </p:spTree>
    <p:extLst>
      <p:ext uri="{BB962C8B-B14F-4D97-AF65-F5344CB8AC3E}">
        <p14:creationId xmlns:p14="http://schemas.microsoft.com/office/powerpoint/2010/main" val="2160462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 Leger, left, and Andrea Wedner, both survivors of the Tree of Life synagogue shooting, embrace after Pittsburgh Mayor Bill Peduto signed three gun-control bills into law, Tuesday, April 9, 2019, at the City-County Building in downtown Pittsburgh. (Steph Chambers/Pittsburgh Post-Gazette via AP)</a:t>
            </a:r>
          </a:p>
        </p:txBody>
      </p:sp>
      <p:sp>
        <p:nvSpPr>
          <p:cNvPr id="4" name="Slide Number Placeholder 3"/>
          <p:cNvSpPr>
            <a:spLocks noGrp="1"/>
          </p:cNvSpPr>
          <p:nvPr>
            <p:ph type="sldNum" sz="quarter" idx="5"/>
          </p:nvPr>
        </p:nvSpPr>
        <p:spPr/>
        <p:txBody>
          <a:bodyPr/>
          <a:lstStyle/>
          <a:p>
            <a:fld id="{58638942-DA81-4040-BA8E-95831C30FD9E}" type="slidenum">
              <a:rPr lang="en-US"/>
              <a:t>33</a:t>
            </a:fld>
            <a:endParaRPr lang="en-US"/>
          </a:p>
        </p:txBody>
      </p:sp>
    </p:spTree>
    <p:extLst>
      <p:ext uri="{BB962C8B-B14F-4D97-AF65-F5344CB8AC3E}">
        <p14:creationId xmlns:p14="http://schemas.microsoft.com/office/powerpoint/2010/main" val="421302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Goolsby demonstrated that Just-in-time cards can enable laypeople without formal training to correctly apply a tourniquet 44% of the time compared to 20% for the control group when participants are handed the tourniquet along with instruction flashcard.</a:t>
            </a:r>
          </a:p>
          <a:p>
            <a:endParaRPr lang="en-US" dirty="0"/>
          </a:p>
          <a:p>
            <a:r>
              <a:rPr lang="en-US" dirty="0"/>
              <a:t>This is what the instructions look like describing the steps for tourniquet application.</a:t>
            </a:r>
          </a:p>
        </p:txBody>
      </p:sp>
      <p:sp>
        <p:nvSpPr>
          <p:cNvPr id="4" name="Slide Number Placeholder 3"/>
          <p:cNvSpPr>
            <a:spLocks noGrp="1"/>
          </p:cNvSpPr>
          <p:nvPr>
            <p:ph type="sldNum" sz="quarter" idx="5"/>
          </p:nvPr>
        </p:nvSpPr>
        <p:spPr/>
        <p:txBody>
          <a:bodyPr/>
          <a:lstStyle/>
          <a:p>
            <a:fld id="{3721AEF0-7514-1E44-90D6-5EA007635731}" type="slidenum">
              <a:rPr lang="en-US" smtClean="0"/>
              <a:t>12</a:t>
            </a:fld>
            <a:endParaRPr lang="en-US"/>
          </a:p>
        </p:txBody>
      </p:sp>
    </p:spTree>
    <p:extLst>
      <p:ext uri="{BB962C8B-B14F-4D97-AF65-F5344CB8AC3E}">
        <p14:creationId xmlns:p14="http://schemas.microsoft.com/office/powerpoint/2010/main" val="642807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PATTS trial, which we approached and powered with the expectation that flashcards and </a:t>
            </a:r>
            <a:r>
              <a:rPr lang="en-US" dirty="0" err="1"/>
              <a:t>audiokits</a:t>
            </a:r>
            <a:r>
              <a:rPr lang="en-US" dirty="0"/>
              <a:t> would have similar </a:t>
            </a:r>
            <a:r>
              <a:rPr lang="en-US" dirty="0" err="1"/>
              <a:t>efficiacy</a:t>
            </a:r>
            <a:r>
              <a:rPr lang="en-US" dirty="0"/>
              <a:t> to what was seen in Dr. Goolsby's study, we found that participants don't actually always interact with the kits as we expect and , in the case of the POC instructions, instead take the tourniquet out of the kit without interacting with the instructions. This illustrates an important difference between AEDs and tourniquets in that you can not separate an AED from its instruction but with a tourniquet you can. We do however, believe that,  point-of-care instructions with further innovation and adaptation, similar to the process that AEDS when through, will play an important component in creating an efficacious population capable of responding in an emergency..</a:t>
            </a:r>
          </a:p>
          <a:p>
            <a:endParaRPr lang="en-US" dirty="0"/>
          </a:p>
          <a:p>
            <a:r>
              <a:rPr lang="en-US" dirty="0"/>
              <a:t>A component of this study was also to evaluate the longer-term retention of the B-Con training where we found that just over half of participants retain the skill 3-9 months later, but importantly younger adults retain the skill much more at a rate of nearly 70%.</a:t>
            </a:r>
          </a:p>
        </p:txBody>
      </p:sp>
      <p:sp>
        <p:nvSpPr>
          <p:cNvPr id="4" name="Slide Number Placeholder 3"/>
          <p:cNvSpPr>
            <a:spLocks noGrp="1"/>
          </p:cNvSpPr>
          <p:nvPr>
            <p:ph type="sldNum" sz="quarter" idx="5"/>
          </p:nvPr>
        </p:nvSpPr>
        <p:spPr/>
        <p:txBody>
          <a:bodyPr/>
          <a:lstStyle/>
          <a:p>
            <a:fld id="{3721AEF0-7514-1E44-90D6-5EA007635731}" type="slidenum">
              <a:rPr lang="en-US" smtClean="0"/>
              <a:t>13</a:t>
            </a:fld>
            <a:endParaRPr lang="en-US"/>
          </a:p>
        </p:txBody>
      </p:sp>
    </p:spTree>
    <p:extLst>
      <p:ext uri="{BB962C8B-B14F-4D97-AF65-F5344CB8AC3E}">
        <p14:creationId xmlns:p14="http://schemas.microsoft.com/office/powerpoint/2010/main" val="3763193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38942-DA81-4040-BA8E-95831C30FD9E}" type="slidenum">
              <a:rPr lang="en-US" smtClean="0"/>
              <a:t>14</a:t>
            </a:fld>
            <a:endParaRPr lang="en-US"/>
          </a:p>
        </p:txBody>
      </p:sp>
    </p:spTree>
    <p:extLst>
      <p:ext uri="{BB962C8B-B14F-4D97-AF65-F5344CB8AC3E}">
        <p14:creationId xmlns:p14="http://schemas.microsoft.com/office/powerpoint/2010/main" val="24530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38942-DA81-4040-BA8E-95831C30FD9E}" type="slidenum">
              <a:rPr lang="en-US" smtClean="0"/>
              <a:t>16</a:t>
            </a:fld>
            <a:endParaRPr lang="en-US"/>
          </a:p>
        </p:txBody>
      </p:sp>
    </p:spTree>
    <p:extLst>
      <p:ext uri="{BB962C8B-B14F-4D97-AF65-F5344CB8AC3E}">
        <p14:creationId xmlns:p14="http://schemas.microsoft.com/office/powerpoint/2010/main" val="253116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 Jacobs is the</a:t>
            </a:r>
            <a:r>
              <a:rPr lang="en-US" baseline="0" dirty="0"/>
              <a:t> senior trauma surgeon and </a:t>
            </a:r>
            <a:r>
              <a:rPr lang="en-US" sz="1200" b="0" i="0" kern="1200" dirty="0">
                <a:solidFill>
                  <a:schemeClr val="tx1"/>
                </a:solidFill>
                <a:effectLst/>
                <a:latin typeface="+mn-lt"/>
                <a:ea typeface="+mn-ea"/>
                <a:cs typeface="+mn-cs"/>
              </a:rPr>
              <a:t>Vice President, Academic Affairs, Hartford Hospital; Director, Hartford Hospital Trauma Institute</a:t>
            </a:r>
            <a:r>
              <a:rPr lang="en-US" baseline="0" dirty="0"/>
              <a:t> at Hartford Hospital – the closest trauma center to the Sandy Hook incident.</a:t>
            </a:r>
          </a:p>
          <a:p>
            <a:endParaRPr lang="en-US" baseline="0" dirty="0"/>
          </a:p>
          <a:p>
            <a:r>
              <a:rPr lang="en-US" baseline="0" dirty="0"/>
              <a:t>He personally embarked on a comprehensive review of the injuries and, through this examination process, determined that providing first responders with more ready access to the sites of active shooter and mass casualty</a:t>
            </a:r>
          </a:p>
          <a:p>
            <a:r>
              <a:rPr lang="en-US" baseline="0" dirty="0"/>
              <a:t>events could have a positive impact on survival.</a:t>
            </a:r>
          </a:p>
          <a:p>
            <a:endParaRPr lang="en-US" baseline="0" dirty="0"/>
          </a:p>
          <a:p>
            <a:r>
              <a:rPr lang="en-US" dirty="0"/>
              <a:t>Dr. Jacobs, with the backing of the American College of Surgeons and the ACS Committee on Trauma,  then assembled a team of government and health care leaders, including representatives from the White House; the National Security Council; the Department of Homeland Security; the Federal Emergency Management Agency; law enforcement, including the Federal Bureau of Investigation; the Department of Defense; and prehospital and physician provider organizations.</a:t>
            </a:r>
          </a:p>
          <a:p>
            <a:endParaRPr lang="en-US" dirty="0"/>
          </a:p>
          <a:p>
            <a:r>
              <a:rPr lang="en-US" dirty="0"/>
              <a:t>The primary tenet of the Hartford Consensus is that no one should die of uncontrolled bleeding.</a:t>
            </a:r>
          </a:p>
        </p:txBody>
      </p:sp>
      <p:sp>
        <p:nvSpPr>
          <p:cNvPr id="4" name="Slide Number Placeholder 3"/>
          <p:cNvSpPr>
            <a:spLocks noGrp="1"/>
          </p:cNvSpPr>
          <p:nvPr>
            <p:ph type="sldNum" sz="quarter" idx="10"/>
          </p:nvPr>
        </p:nvSpPr>
        <p:spPr/>
        <p:txBody>
          <a:bodyPr/>
          <a:lstStyle/>
          <a:p>
            <a:fld id="{E5775199-17FC-493C-AA57-BABA34979F0F}" type="slidenum">
              <a:rPr lang="en-US" smtClean="0"/>
              <a:t>18</a:t>
            </a:fld>
            <a:endParaRPr lang="en-US"/>
          </a:p>
        </p:txBody>
      </p:sp>
    </p:spTree>
    <p:extLst>
      <p:ext uri="{BB962C8B-B14F-4D97-AF65-F5344CB8AC3E}">
        <p14:creationId xmlns:p14="http://schemas.microsoft.com/office/powerpoint/2010/main" val="1415313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basic principles</a:t>
            </a:r>
            <a:r>
              <a:rPr lang="en-US" sz="1200" kern="1200" baseline="0" dirty="0">
                <a:solidFill>
                  <a:schemeClr val="tx1"/>
                </a:solidFill>
                <a:effectLst/>
                <a:latin typeface="+mn-lt"/>
                <a:ea typeface="+mn-ea"/>
                <a:cs typeface="+mn-cs"/>
              </a:rPr>
              <a:t> that should govern your response if you find yourself in one of these situations: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First, make</a:t>
            </a:r>
            <a:r>
              <a:rPr lang="en-US" sz="1200" kern="1200" baseline="0" dirty="0">
                <a:solidFill>
                  <a:schemeClr val="tx1"/>
                </a:solidFill>
                <a:effectLst/>
                <a:latin typeface="+mn-lt"/>
                <a:ea typeface="+mn-ea"/>
                <a:cs typeface="+mn-cs"/>
              </a:rPr>
              <a:t> sure the scene is safe. You must ensure your own safety before trying to help someone else.</a:t>
            </a:r>
          </a:p>
          <a:p>
            <a:r>
              <a:rPr lang="en-US" sz="1200" kern="1200" baseline="0" dirty="0">
                <a:solidFill>
                  <a:schemeClr val="tx1"/>
                </a:solidFill>
                <a:effectLst/>
                <a:latin typeface="+mn-lt"/>
                <a:ea typeface="+mn-ea"/>
                <a:cs typeface="+mn-cs"/>
              </a:rPr>
              <a:t>- Next, get help. Call or have someone call 9-1-1 for assistance. Make every effort to assure help is on the way as you proceed to the next step.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Look for the site of bleeding.</a:t>
            </a:r>
            <a:r>
              <a:rPr lang="en-US" sz="1200" kern="1200" baseline="0" dirty="0">
                <a:solidFill>
                  <a:schemeClr val="tx1"/>
                </a:solidFill>
                <a:effectLst/>
                <a:latin typeface="+mn-lt"/>
                <a:ea typeface="+mn-ea"/>
                <a:cs typeface="+mn-cs"/>
              </a:rPr>
              <a:t> The site of the bleeding will frequently dictate how you will need to control it. </a:t>
            </a:r>
          </a:p>
          <a:p>
            <a:pPr marL="0" indent="0">
              <a:buFontTx/>
              <a:buNone/>
            </a:pPr>
            <a:r>
              <a:rPr lang="en-US" sz="1200" kern="1200" baseline="0" dirty="0">
                <a:solidFill>
                  <a:schemeClr val="tx1"/>
                </a:solidFill>
                <a:effectLst/>
                <a:latin typeface="+mn-lt"/>
                <a:ea typeface="+mn-ea"/>
                <a:cs typeface="+mn-cs"/>
              </a:rPr>
              <a:t>- Once you have located the source, control of the bleeding will involve the application of direct pressure, the placement of a tourniquet, the packing of an open wound or a combination of all of these techniques.</a:t>
            </a:r>
          </a:p>
          <a:p>
            <a:pPr marL="171450" indent="-171450">
              <a:buFontTx/>
              <a:buChar char="-"/>
            </a:pPr>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will discuss each of these points in more detail in coming slides.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21</a:t>
            </a:fld>
            <a:endParaRPr lang="en-US" dirty="0"/>
          </a:p>
        </p:txBody>
      </p:sp>
    </p:spTree>
    <p:extLst>
      <p:ext uri="{BB962C8B-B14F-4D97-AF65-F5344CB8AC3E}">
        <p14:creationId xmlns:p14="http://schemas.microsoft.com/office/powerpoint/2010/main" val="84801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are two illustrations of potentially life-threatening bleeding.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On</a:t>
            </a:r>
            <a:r>
              <a:rPr lang="en-US" sz="1200" kern="1200" baseline="0" dirty="0">
                <a:solidFill>
                  <a:schemeClr val="tx1"/>
                </a:solidFill>
                <a:effectLst/>
                <a:latin typeface="+mn-lt"/>
                <a:ea typeface="+mn-ea"/>
                <a:cs typeface="+mn-cs"/>
              </a:rPr>
              <a:t> the left</a:t>
            </a:r>
            <a:r>
              <a:rPr lang="en-US" sz="1200" kern="1200" dirty="0">
                <a:solidFill>
                  <a:schemeClr val="tx1"/>
                </a:solidFill>
                <a:effectLst/>
                <a:latin typeface="+mn-lt"/>
                <a:ea typeface="+mn-ea"/>
                <a:cs typeface="+mn-cs"/>
              </a:rPr>
              <a:t>, you see blood that is spurting or pumping out of the wound.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On the right, you see a large injury to an extremity with blood soaking the sheet underneath.</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22</a:t>
            </a:fld>
            <a:endParaRPr lang="en-US"/>
          </a:p>
        </p:txBody>
      </p:sp>
    </p:spTree>
    <p:extLst>
      <p:ext uri="{BB962C8B-B14F-4D97-AF65-F5344CB8AC3E}">
        <p14:creationId xmlns:p14="http://schemas.microsoft.com/office/powerpoint/2010/main" val="132008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58638942-DA81-4040-BA8E-95831C30FD9E}" type="slidenum">
              <a:rPr lang="en-US"/>
              <a:t>24</a:t>
            </a:fld>
            <a:endParaRPr lang="en-US"/>
          </a:p>
        </p:txBody>
      </p:sp>
    </p:spTree>
    <p:extLst>
      <p:ext uri="{BB962C8B-B14F-4D97-AF65-F5344CB8AC3E}">
        <p14:creationId xmlns:p14="http://schemas.microsoft.com/office/powerpoint/2010/main" val="218568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0" y="1"/>
            <a:ext cx="12192000" cy="887413"/>
          </a:xfrm>
          <a:prstGeom prst="rect">
            <a:avLst/>
          </a:prstGeom>
          <a:solidFill>
            <a:srgbClr val="480D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b="1">
              <a:solidFill>
                <a:srgbClr val="FFFFFF"/>
              </a:solidFill>
            </a:endParaRPr>
          </a:p>
        </p:txBody>
      </p:sp>
      <p:pic>
        <p:nvPicPr>
          <p:cNvPr id="3" name="Picture 8" descr="UPMC_H_2C260.png"/>
          <p:cNvPicPr>
            <a:picLocks noChangeAspect="1"/>
          </p:cNvPicPr>
          <p:nvPr userDrawn="1"/>
        </p:nvPicPr>
        <p:blipFill>
          <a:blip r:embed="rId2" cstate="print"/>
          <a:srcRect/>
          <a:stretch>
            <a:fillRect/>
          </a:stretch>
        </p:blipFill>
        <p:spPr bwMode="auto">
          <a:xfrm>
            <a:off x="9326034" y="6091238"/>
            <a:ext cx="2603500" cy="482600"/>
          </a:xfrm>
          <a:prstGeom prst="rect">
            <a:avLst/>
          </a:prstGeom>
          <a:noFill/>
          <a:ln w="9525">
            <a:noFill/>
            <a:miter lim="800000"/>
            <a:headEnd/>
            <a:tailEnd/>
          </a:ln>
        </p:spPr>
      </p:pic>
      <p:sp>
        <p:nvSpPr>
          <p:cNvPr id="4" name="Rectangle 6"/>
          <p:cNvSpPr>
            <a:spLocks noGrp="1" noChangeArrowheads="1"/>
          </p:cNvSpPr>
          <p:nvPr userDrawn="1">
            <p:ph type="sldNum" sz="quarter" idx="10"/>
          </p:nvPr>
        </p:nvSpPr>
        <p:spPr/>
        <p:txBody>
          <a:bodyPr/>
          <a:lstStyle>
            <a:lvl1pPr>
              <a:defRPr/>
            </a:lvl1pPr>
          </a:lstStyle>
          <a:p>
            <a:fld id="{EB815841-BA31-400D-ABC1-AD6ACF4567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0960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hite w footer">
    <p:spTree>
      <p:nvGrpSpPr>
        <p:cNvPr id="1" name=""/>
        <p:cNvGrpSpPr/>
        <p:nvPr/>
      </p:nvGrpSpPr>
      <p:grpSpPr>
        <a:xfrm>
          <a:off x="0" y="0"/>
          <a:ext cx="0" cy="0"/>
          <a:chOff x="0" y="0"/>
          <a:chExt cx="0" cy="0"/>
        </a:xfrm>
      </p:grpSpPr>
      <p:sp>
        <p:nvSpPr>
          <p:cNvPr id="3" name="Title 1"/>
          <p:cNvSpPr>
            <a:spLocks noGrp="1"/>
          </p:cNvSpPr>
          <p:nvPr>
            <p:ph type="title"/>
          </p:nvPr>
        </p:nvSpPr>
        <p:spPr>
          <a:xfrm>
            <a:off x="609600" y="152400"/>
            <a:ext cx="10972800" cy="762000"/>
          </a:xfrm>
        </p:spPr>
        <p:txBody>
          <a:bodyPr/>
          <a:lstStyle>
            <a:lvl1pPr>
              <a:defRPr>
                <a:solidFill>
                  <a:srgbClr val="0068B3"/>
                </a:solidFill>
              </a:defRPr>
            </a:lvl1pPr>
          </a:lstStyle>
          <a:p>
            <a:r>
              <a:rPr lang="en-US" dirty="0"/>
              <a:t>Click to edit Master title style</a:t>
            </a:r>
          </a:p>
        </p:txBody>
      </p:sp>
    </p:spTree>
    <p:extLst>
      <p:ext uri="{BB962C8B-B14F-4D97-AF65-F5344CB8AC3E}">
        <p14:creationId xmlns:p14="http://schemas.microsoft.com/office/powerpoint/2010/main" val="163599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png"/><Relationship Id="rId7" Type="http://schemas.openxmlformats.org/officeDocument/2006/relationships/image" Target="../media/image20.tiff"/><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tiff"/><Relationship Id="rId9"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mailto:Forsytherm@upmc.edu"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tmp"/><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DF41-29B5-4443-AA8A-609A8C9DF978}"/>
              </a:ext>
            </a:extLst>
          </p:cNvPr>
          <p:cNvSpPr>
            <a:spLocks noGrp="1"/>
          </p:cNvSpPr>
          <p:nvPr>
            <p:ph type="ctrTitle"/>
          </p:nvPr>
        </p:nvSpPr>
        <p:spPr>
          <a:xfrm>
            <a:off x="1376570" y="1608590"/>
            <a:ext cx="9062830" cy="2387600"/>
          </a:xfrm>
        </p:spPr>
        <p:txBody>
          <a:bodyPr>
            <a:normAutofit fontScale="90000"/>
          </a:bodyPr>
          <a:lstStyle/>
          <a:p>
            <a:r>
              <a:rPr lang="en-US" b="1" dirty="0">
                <a:effectLst>
                  <a:outerShdw blurRad="38100" dist="38100" dir="2700000" algn="tl">
                    <a:srgbClr val="000000">
                      <a:alpha val="43137"/>
                    </a:srgbClr>
                  </a:outerShdw>
                </a:effectLst>
                <a:cs typeface="Calibri Light"/>
              </a:rPr>
              <a:t>Tourniquets: State of the Art and the Stop The Bleed Implementation Experience</a:t>
            </a:r>
            <a:endParaRPr lang="en-US" dirty="0"/>
          </a:p>
        </p:txBody>
      </p:sp>
      <p:sp>
        <p:nvSpPr>
          <p:cNvPr id="3" name="Subtitle 2">
            <a:extLst>
              <a:ext uri="{FF2B5EF4-FFF2-40B4-BE49-F238E27FC236}">
                <a16:creationId xmlns:a16="http://schemas.microsoft.com/office/drawing/2014/main" id="{A0411960-1616-4B2C-8A03-D36FD03A79C2}"/>
              </a:ext>
            </a:extLst>
          </p:cNvPr>
          <p:cNvSpPr>
            <a:spLocks noGrp="1"/>
          </p:cNvSpPr>
          <p:nvPr>
            <p:ph type="subTitle" idx="1"/>
          </p:nvPr>
        </p:nvSpPr>
        <p:spPr>
          <a:xfrm>
            <a:off x="755373" y="4193036"/>
            <a:ext cx="9907657" cy="2654645"/>
          </a:xfrm>
        </p:spPr>
        <p:txBody>
          <a:bodyPr>
            <a:normAutofit/>
          </a:bodyPr>
          <a:lstStyle/>
          <a:p>
            <a:pPr>
              <a:lnSpc>
                <a:spcPct val="100000"/>
              </a:lnSpc>
            </a:pPr>
            <a:r>
              <a:rPr lang="en-US" sz="3200" b="1" dirty="0"/>
              <a:t>Matthew D. Neal, MD FACS</a:t>
            </a:r>
            <a:br>
              <a:rPr lang="en-US" sz="2000" b="1" dirty="0"/>
            </a:br>
            <a:r>
              <a:rPr lang="en-US" sz="1800" b="1" dirty="0"/>
              <a:t>Roberta G. Simmons Assistant Professor of Surgery </a:t>
            </a:r>
            <a:br>
              <a:rPr lang="en-US" sz="1800" b="1" dirty="0"/>
            </a:br>
            <a:r>
              <a:rPr lang="en-US" sz="1800" b="1" dirty="0"/>
              <a:t>Attending Surgeon, Division of Trauma and Acute Care Surgery</a:t>
            </a:r>
            <a:br>
              <a:rPr lang="en-US" sz="1800" b="1" dirty="0"/>
            </a:br>
            <a:r>
              <a:rPr lang="en-US" sz="1800" b="1" dirty="0"/>
              <a:t>Department of Surgery, University of Pittsburgh</a:t>
            </a:r>
          </a:p>
          <a:p>
            <a:pPr>
              <a:lnSpc>
                <a:spcPct val="100000"/>
              </a:lnSpc>
            </a:pPr>
            <a:r>
              <a:rPr lang="en-US" sz="1800" b="1" dirty="0"/>
              <a:t>Co-Director, Pittsburgh Trauma Research Center</a:t>
            </a:r>
            <a:br>
              <a:rPr lang="en-US" sz="1800" b="1" dirty="0"/>
            </a:br>
            <a:r>
              <a:rPr lang="en-US" sz="1800" b="1" dirty="0"/>
              <a:t>Staff Surgeon, University of Pittsburgh Police Special Emergency Response Team (SERT)</a:t>
            </a:r>
          </a:p>
          <a:p>
            <a:pPr>
              <a:lnSpc>
                <a:spcPct val="100000"/>
              </a:lnSpc>
            </a:pPr>
            <a:endParaRPr lang="en-US" sz="2000" b="1" dirty="0"/>
          </a:p>
          <a:p>
            <a:pPr>
              <a:lnSpc>
                <a:spcPct val="100000"/>
              </a:lnSpc>
            </a:pPr>
            <a:endParaRPr lang="en-US" sz="2000" b="1" dirty="0"/>
          </a:p>
        </p:txBody>
      </p:sp>
      <p:pic>
        <p:nvPicPr>
          <p:cNvPr id="4" name="Picture 4" descr="pitt_bluegold_seal6">
            <a:extLst>
              <a:ext uri="{FF2B5EF4-FFF2-40B4-BE49-F238E27FC236}">
                <a16:creationId xmlns:a16="http://schemas.microsoft.com/office/drawing/2014/main" id="{BC76516C-954C-4D29-8D4F-9C919F44A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76200"/>
            <a:ext cx="1879048" cy="15405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40D7C3C5-FD13-4DC6-B9E2-651E6D378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24" t="34921" r="21577" b="28374"/>
          <a:stretch>
            <a:fillRect/>
          </a:stretch>
        </p:blipFill>
        <p:spPr bwMode="auto">
          <a:xfrm>
            <a:off x="9198665" y="10319"/>
            <a:ext cx="2993335" cy="160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2">
            <a:extLst>
              <a:ext uri="{FF2B5EF4-FFF2-40B4-BE49-F238E27FC236}">
                <a16:creationId xmlns:a16="http://schemas.microsoft.com/office/drawing/2014/main" id="{79F08A0B-18D6-4A2B-A3E0-C00829549E17}"/>
              </a:ext>
            </a:extLst>
          </p:cNvPr>
          <p:cNvSpPr txBox="1">
            <a:spLocks noChangeArrowheads="1"/>
          </p:cNvSpPr>
          <p:nvPr/>
        </p:nvSpPr>
        <p:spPr bwMode="auto">
          <a:xfrm>
            <a:off x="9279950" y="486289"/>
            <a:ext cx="2839025" cy="646331"/>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3600" b="1" dirty="0">
                <a:solidFill>
                  <a:schemeClr val="bg1"/>
                </a:solidFill>
                <a:latin typeface="Arial Black" panose="020B0A04020102020204" pitchFamily="34" charset="0"/>
              </a:rPr>
              <a:t>30 YEARS</a:t>
            </a:r>
          </a:p>
        </p:txBody>
      </p:sp>
      <p:pic>
        <p:nvPicPr>
          <p:cNvPr id="8" name="Picture 7">
            <a:extLst>
              <a:ext uri="{FF2B5EF4-FFF2-40B4-BE49-F238E27FC236}">
                <a16:creationId xmlns:a16="http://schemas.microsoft.com/office/drawing/2014/main" id="{47C71A25-15A9-47E3-BBED-FFCFD7ECDB16}"/>
              </a:ext>
            </a:extLst>
          </p:cNvPr>
          <p:cNvPicPr>
            <a:picLocks noChangeAspect="1"/>
          </p:cNvPicPr>
          <p:nvPr/>
        </p:nvPicPr>
        <p:blipFill>
          <a:blip r:embed="rId4"/>
          <a:stretch>
            <a:fillRect/>
          </a:stretch>
        </p:blipFill>
        <p:spPr>
          <a:xfrm>
            <a:off x="3589712" y="189231"/>
            <a:ext cx="3720695" cy="1222513"/>
          </a:xfrm>
          <a:prstGeom prst="rect">
            <a:avLst/>
          </a:prstGeom>
        </p:spPr>
      </p:pic>
    </p:spTree>
    <p:extLst>
      <p:ext uri="{BB962C8B-B14F-4D97-AF65-F5344CB8AC3E}">
        <p14:creationId xmlns:p14="http://schemas.microsoft.com/office/powerpoint/2010/main" val="161176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5859-F0D0-43AE-A908-B9F1B79CADE2}"/>
              </a:ext>
            </a:extLst>
          </p:cNvPr>
          <p:cNvSpPr>
            <a:spLocks noGrp="1"/>
          </p:cNvSpPr>
          <p:nvPr>
            <p:ph type="title"/>
          </p:nvPr>
        </p:nvSpPr>
        <p:spPr/>
        <p:txBody>
          <a:bodyPr/>
          <a:lstStyle/>
          <a:p>
            <a:r>
              <a:rPr lang="en-US" b="1" dirty="0" err="1"/>
              <a:t>CoTCCC</a:t>
            </a:r>
            <a:r>
              <a:rPr lang="en-US" b="1" dirty="0"/>
              <a:t> Recommended Tourniquets</a:t>
            </a:r>
          </a:p>
        </p:txBody>
      </p:sp>
      <p:sp>
        <p:nvSpPr>
          <p:cNvPr id="6" name="Text Placeholder 5">
            <a:extLst>
              <a:ext uri="{FF2B5EF4-FFF2-40B4-BE49-F238E27FC236}">
                <a16:creationId xmlns:a16="http://schemas.microsoft.com/office/drawing/2014/main" id="{9AB9C18C-5D3F-41CD-A741-2C5D09603809}"/>
              </a:ext>
            </a:extLst>
          </p:cNvPr>
          <p:cNvSpPr>
            <a:spLocks noGrp="1"/>
          </p:cNvSpPr>
          <p:nvPr>
            <p:ph type="body" idx="1"/>
          </p:nvPr>
        </p:nvSpPr>
        <p:spPr>
          <a:xfrm>
            <a:off x="839788" y="1086808"/>
            <a:ext cx="5157787" cy="823912"/>
          </a:xfrm>
        </p:spPr>
        <p:txBody>
          <a:bodyPr/>
          <a:lstStyle/>
          <a:p>
            <a:r>
              <a:rPr lang="en-US" u="sng" dirty="0"/>
              <a:t>Non-Pneumatic</a:t>
            </a:r>
          </a:p>
        </p:txBody>
      </p:sp>
      <p:sp>
        <p:nvSpPr>
          <p:cNvPr id="7" name="Content Placeholder 6">
            <a:extLst>
              <a:ext uri="{FF2B5EF4-FFF2-40B4-BE49-F238E27FC236}">
                <a16:creationId xmlns:a16="http://schemas.microsoft.com/office/drawing/2014/main" id="{6E065A08-B4C9-4296-AED8-567F56C7A3FC}"/>
              </a:ext>
            </a:extLst>
          </p:cNvPr>
          <p:cNvSpPr>
            <a:spLocks noGrp="1"/>
          </p:cNvSpPr>
          <p:nvPr>
            <p:ph sz="half" idx="2"/>
          </p:nvPr>
        </p:nvSpPr>
        <p:spPr>
          <a:xfrm>
            <a:off x="839788" y="2021759"/>
            <a:ext cx="5157787" cy="3684588"/>
          </a:xfrm>
        </p:spPr>
        <p:txBody>
          <a:bodyPr>
            <a:noAutofit/>
          </a:bodyPr>
          <a:lstStyle/>
          <a:p>
            <a:r>
              <a:rPr lang="en-US" sz="2400" dirty="0"/>
              <a:t>Combat Application Tourniquet Gen 6 (CAT-6)</a:t>
            </a:r>
          </a:p>
          <a:p>
            <a:r>
              <a:rPr lang="en-US" sz="2400" dirty="0"/>
              <a:t>CAT-7</a:t>
            </a:r>
          </a:p>
          <a:p>
            <a:r>
              <a:rPr lang="en-US" sz="2400" dirty="0"/>
              <a:t>Ratcheting Medical Tourniquet (RMT) Tactical</a:t>
            </a:r>
          </a:p>
          <a:p>
            <a:r>
              <a:rPr lang="en-US" sz="2400" dirty="0"/>
              <a:t>SAM Extremity Tourniquet (SAM-XT)</a:t>
            </a:r>
          </a:p>
          <a:p>
            <a:r>
              <a:rPr lang="en-US" sz="2400" dirty="0"/>
              <a:t>SOF Tactical Tourniquet-Wide (SOFTT-Wide)</a:t>
            </a:r>
          </a:p>
          <a:p>
            <a:r>
              <a:rPr lang="en-US" sz="2400" dirty="0"/>
              <a:t>Tactical Mechanical Tourniquet (TMT)</a:t>
            </a:r>
          </a:p>
          <a:p>
            <a:r>
              <a:rPr lang="en-US" sz="2400" dirty="0"/>
              <a:t>TX2 Tourniquet (TX2)</a:t>
            </a:r>
          </a:p>
          <a:p>
            <a:r>
              <a:rPr lang="en-US" sz="2400" dirty="0"/>
              <a:t>TX3 Tourniquet (TX3)</a:t>
            </a:r>
          </a:p>
        </p:txBody>
      </p:sp>
      <p:sp>
        <p:nvSpPr>
          <p:cNvPr id="8" name="Text Placeholder 7">
            <a:extLst>
              <a:ext uri="{FF2B5EF4-FFF2-40B4-BE49-F238E27FC236}">
                <a16:creationId xmlns:a16="http://schemas.microsoft.com/office/drawing/2014/main" id="{ED20D362-B3FC-4247-8495-37BDA678A9FF}"/>
              </a:ext>
            </a:extLst>
          </p:cNvPr>
          <p:cNvSpPr>
            <a:spLocks noGrp="1"/>
          </p:cNvSpPr>
          <p:nvPr>
            <p:ph type="body" sz="quarter" idx="3"/>
          </p:nvPr>
        </p:nvSpPr>
        <p:spPr>
          <a:xfrm>
            <a:off x="6172200" y="1086808"/>
            <a:ext cx="5183188" cy="823912"/>
          </a:xfrm>
        </p:spPr>
        <p:txBody>
          <a:bodyPr/>
          <a:lstStyle/>
          <a:p>
            <a:r>
              <a:rPr lang="en-US" u="sng" dirty="0"/>
              <a:t>Pneumatic</a:t>
            </a:r>
          </a:p>
        </p:txBody>
      </p:sp>
      <p:sp>
        <p:nvSpPr>
          <p:cNvPr id="9" name="Content Placeholder 8">
            <a:extLst>
              <a:ext uri="{FF2B5EF4-FFF2-40B4-BE49-F238E27FC236}">
                <a16:creationId xmlns:a16="http://schemas.microsoft.com/office/drawing/2014/main" id="{8B961216-1448-48FC-9299-E77A0BE8E5B1}"/>
              </a:ext>
            </a:extLst>
          </p:cNvPr>
          <p:cNvSpPr>
            <a:spLocks noGrp="1"/>
          </p:cNvSpPr>
          <p:nvPr>
            <p:ph sz="quarter" idx="4"/>
          </p:nvPr>
        </p:nvSpPr>
        <p:spPr>
          <a:xfrm>
            <a:off x="6172200" y="2021759"/>
            <a:ext cx="5183188" cy="3684588"/>
          </a:xfrm>
        </p:spPr>
        <p:txBody>
          <a:bodyPr>
            <a:normAutofit/>
          </a:bodyPr>
          <a:lstStyle/>
          <a:p>
            <a:r>
              <a:rPr lang="en-US" sz="2400" dirty="0"/>
              <a:t>Delphi EMT (EMT)</a:t>
            </a:r>
          </a:p>
          <a:p>
            <a:r>
              <a:rPr lang="en-US" sz="2400" dirty="0"/>
              <a:t>Tactical Pneumatic Tourniquet 2” (TPT2)</a:t>
            </a:r>
          </a:p>
        </p:txBody>
      </p:sp>
    </p:spTree>
    <p:extLst>
      <p:ext uri="{BB962C8B-B14F-4D97-AF65-F5344CB8AC3E}">
        <p14:creationId xmlns:p14="http://schemas.microsoft.com/office/powerpoint/2010/main" val="414257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F59F297-0AFB-2748-8C2F-00066EC99BD3}"/>
              </a:ext>
            </a:extLst>
          </p:cNvPr>
          <p:cNvSpPr/>
          <p:nvPr/>
        </p:nvSpPr>
        <p:spPr>
          <a:xfrm>
            <a:off x="0" y="-22071"/>
            <a:ext cx="12192000" cy="990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60" dirty="0">
              <a:latin typeface="Book Antiqua" panose="02040602050305030304" pitchFamily="18" charset="0"/>
            </a:endParaRPr>
          </a:p>
        </p:txBody>
      </p:sp>
      <p:pic>
        <p:nvPicPr>
          <p:cNvPr id="24" name="Picture 23">
            <a:extLst>
              <a:ext uri="{FF2B5EF4-FFF2-40B4-BE49-F238E27FC236}">
                <a16:creationId xmlns:a16="http://schemas.microsoft.com/office/drawing/2014/main" id="{7E7D2939-F99B-EC43-8EDF-9168EE0842D8}"/>
              </a:ext>
            </a:extLst>
          </p:cNvPr>
          <p:cNvPicPr>
            <a:picLocks/>
          </p:cNvPicPr>
          <p:nvPr/>
        </p:nvPicPr>
        <p:blipFill>
          <a:blip r:embed="rId3"/>
          <a:stretch>
            <a:fillRect/>
          </a:stretch>
        </p:blipFill>
        <p:spPr>
          <a:xfrm>
            <a:off x="4279423" y="1434782"/>
            <a:ext cx="3633155" cy="2146618"/>
          </a:xfrm>
          <a:prstGeom prst="rect">
            <a:avLst/>
          </a:prstGeom>
        </p:spPr>
      </p:pic>
      <p:pic>
        <p:nvPicPr>
          <p:cNvPr id="16" name="Picture 15">
            <a:extLst>
              <a:ext uri="{FF2B5EF4-FFF2-40B4-BE49-F238E27FC236}">
                <a16:creationId xmlns:a16="http://schemas.microsoft.com/office/drawing/2014/main" id="{215C45DC-1752-A746-9C24-16E1E5B7DE8B}"/>
              </a:ext>
            </a:extLst>
          </p:cNvPr>
          <p:cNvPicPr>
            <a:picLocks noChangeAspect="1"/>
          </p:cNvPicPr>
          <p:nvPr/>
        </p:nvPicPr>
        <p:blipFill rotWithShape="1">
          <a:blip r:embed="rId4"/>
          <a:srcRect t="13537" b="13457"/>
          <a:stretch/>
        </p:blipFill>
        <p:spPr>
          <a:xfrm>
            <a:off x="7983404" y="2387775"/>
            <a:ext cx="2957406" cy="1487360"/>
          </a:xfrm>
          <a:prstGeom prst="rect">
            <a:avLst/>
          </a:prstGeom>
        </p:spPr>
      </p:pic>
      <p:sp>
        <p:nvSpPr>
          <p:cNvPr id="29" name="Rounded Rectangle 28">
            <a:extLst>
              <a:ext uri="{FF2B5EF4-FFF2-40B4-BE49-F238E27FC236}">
                <a16:creationId xmlns:a16="http://schemas.microsoft.com/office/drawing/2014/main" id="{2A6E9B09-5796-4742-8FDE-87F77A7A1DEA}"/>
              </a:ext>
            </a:extLst>
          </p:cNvPr>
          <p:cNvSpPr/>
          <p:nvPr/>
        </p:nvSpPr>
        <p:spPr>
          <a:xfrm>
            <a:off x="5139934" y="3778131"/>
            <a:ext cx="1912134" cy="1120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60">
              <a:latin typeface="Book Antiqua" panose="02040602050305030304" pitchFamily="18" charset="0"/>
            </a:endParaRPr>
          </a:p>
        </p:txBody>
      </p:sp>
      <p:sp>
        <p:nvSpPr>
          <p:cNvPr id="13" name="Rectangle 12">
            <a:extLst>
              <a:ext uri="{FF2B5EF4-FFF2-40B4-BE49-F238E27FC236}">
                <a16:creationId xmlns:a16="http://schemas.microsoft.com/office/drawing/2014/main" id="{DFF290F7-ADED-5243-A2BB-E316679D9E15}"/>
              </a:ext>
            </a:extLst>
          </p:cNvPr>
          <p:cNvSpPr/>
          <p:nvPr/>
        </p:nvSpPr>
        <p:spPr>
          <a:xfrm>
            <a:off x="264870" y="5829265"/>
            <a:ext cx="11774730" cy="990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60" dirty="0">
              <a:latin typeface="Book Antiqua" panose="02040602050305030304" pitchFamily="18" charset="0"/>
            </a:endParaRPr>
          </a:p>
        </p:txBody>
      </p:sp>
      <p:pic>
        <p:nvPicPr>
          <p:cNvPr id="4" name="Picture 3">
            <a:extLst>
              <a:ext uri="{FF2B5EF4-FFF2-40B4-BE49-F238E27FC236}">
                <a16:creationId xmlns:a16="http://schemas.microsoft.com/office/drawing/2014/main" id="{DD344261-248C-6742-BA2B-140D4A87B38A}"/>
              </a:ext>
            </a:extLst>
          </p:cNvPr>
          <p:cNvPicPr>
            <a:picLocks/>
          </p:cNvPicPr>
          <p:nvPr/>
        </p:nvPicPr>
        <p:blipFill>
          <a:blip r:embed="rId5"/>
          <a:stretch>
            <a:fillRect/>
          </a:stretch>
        </p:blipFill>
        <p:spPr>
          <a:xfrm>
            <a:off x="5158518" y="246611"/>
            <a:ext cx="1739525" cy="1164172"/>
          </a:xfrm>
          <a:prstGeom prst="rect">
            <a:avLst/>
          </a:prstGeom>
        </p:spPr>
      </p:pic>
      <p:pic>
        <p:nvPicPr>
          <p:cNvPr id="5" name="Picture 4">
            <a:extLst>
              <a:ext uri="{FF2B5EF4-FFF2-40B4-BE49-F238E27FC236}">
                <a16:creationId xmlns:a16="http://schemas.microsoft.com/office/drawing/2014/main" id="{0F369243-3281-F34F-AEA9-B06A145954D5}"/>
              </a:ext>
            </a:extLst>
          </p:cNvPr>
          <p:cNvPicPr>
            <a:picLocks noChangeAspect="1"/>
          </p:cNvPicPr>
          <p:nvPr/>
        </p:nvPicPr>
        <p:blipFill>
          <a:blip r:embed="rId6"/>
          <a:stretch>
            <a:fillRect/>
          </a:stretch>
        </p:blipFill>
        <p:spPr>
          <a:xfrm>
            <a:off x="2731327" y="4938534"/>
            <a:ext cx="1500632" cy="1315643"/>
          </a:xfrm>
          <a:prstGeom prst="rect">
            <a:avLst/>
          </a:prstGeom>
        </p:spPr>
      </p:pic>
      <p:pic>
        <p:nvPicPr>
          <p:cNvPr id="6" name="Picture 5">
            <a:extLst>
              <a:ext uri="{FF2B5EF4-FFF2-40B4-BE49-F238E27FC236}">
                <a16:creationId xmlns:a16="http://schemas.microsoft.com/office/drawing/2014/main" id="{C2377FF1-F9D2-A74F-8C2A-37F5D9DC32A6}"/>
              </a:ext>
            </a:extLst>
          </p:cNvPr>
          <p:cNvPicPr>
            <a:picLocks noChangeAspect="1"/>
          </p:cNvPicPr>
          <p:nvPr/>
        </p:nvPicPr>
        <p:blipFill rotWithShape="1">
          <a:blip r:embed="rId7"/>
          <a:srcRect t="13468" b="11783"/>
          <a:stretch/>
        </p:blipFill>
        <p:spPr>
          <a:xfrm>
            <a:off x="5335525" y="3808072"/>
            <a:ext cx="1520950" cy="1044298"/>
          </a:xfrm>
          <a:prstGeom prst="rect">
            <a:avLst/>
          </a:prstGeom>
        </p:spPr>
      </p:pic>
      <p:pic>
        <p:nvPicPr>
          <p:cNvPr id="7" name="Picture 6">
            <a:extLst>
              <a:ext uri="{FF2B5EF4-FFF2-40B4-BE49-F238E27FC236}">
                <a16:creationId xmlns:a16="http://schemas.microsoft.com/office/drawing/2014/main" id="{88C561D0-790B-584C-95D3-D082F7EE7AA5}"/>
              </a:ext>
            </a:extLst>
          </p:cNvPr>
          <p:cNvPicPr>
            <a:picLocks noChangeAspect="1"/>
          </p:cNvPicPr>
          <p:nvPr/>
        </p:nvPicPr>
        <p:blipFill rotWithShape="1">
          <a:blip r:embed="rId8"/>
          <a:srcRect l="16176" t="16554" r="15240" b="13483"/>
          <a:stretch/>
        </p:blipFill>
        <p:spPr>
          <a:xfrm>
            <a:off x="264871" y="4134622"/>
            <a:ext cx="1662479" cy="990599"/>
          </a:xfrm>
          <a:prstGeom prst="rect">
            <a:avLst/>
          </a:prstGeom>
        </p:spPr>
      </p:pic>
      <p:pic>
        <p:nvPicPr>
          <p:cNvPr id="8" name="Picture 7">
            <a:extLst>
              <a:ext uri="{FF2B5EF4-FFF2-40B4-BE49-F238E27FC236}">
                <a16:creationId xmlns:a16="http://schemas.microsoft.com/office/drawing/2014/main" id="{0F08B57E-07B1-E744-A6B0-963EB2BF8B43}"/>
              </a:ext>
            </a:extLst>
          </p:cNvPr>
          <p:cNvPicPr>
            <a:picLocks noChangeAspect="1"/>
          </p:cNvPicPr>
          <p:nvPr/>
        </p:nvPicPr>
        <p:blipFill>
          <a:blip r:embed="rId9"/>
          <a:stretch>
            <a:fillRect/>
          </a:stretch>
        </p:blipFill>
        <p:spPr>
          <a:xfrm>
            <a:off x="10363065" y="3911605"/>
            <a:ext cx="1103451" cy="1283823"/>
          </a:xfrm>
          <a:prstGeom prst="rect">
            <a:avLst/>
          </a:prstGeom>
        </p:spPr>
      </p:pic>
      <p:pic>
        <p:nvPicPr>
          <p:cNvPr id="9" name="Picture 2" descr="Resultado de imagen para acs b-con training">
            <a:extLst>
              <a:ext uri="{FF2B5EF4-FFF2-40B4-BE49-F238E27FC236}">
                <a16:creationId xmlns:a16="http://schemas.microsoft.com/office/drawing/2014/main" id="{F35C7D49-5F40-B348-AF15-F5E56FE2F4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0443" y="1883678"/>
            <a:ext cx="1662530" cy="6583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0097085-6E49-FB44-921D-F2630F8B5867}"/>
              </a:ext>
            </a:extLst>
          </p:cNvPr>
          <p:cNvPicPr>
            <a:picLocks noChangeAspect="1"/>
          </p:cNvPicPr>
          <p:nvPr/>
        </p:nvPicPr>
        <p:blipFill rotWithShape="1">
          <a:blip r:embed="rId11"/>
          <a:srcRect l="6055" t="52970" r="4563" b="3960"/>
          <a:stretch/>
        </p:blipFill>
        <p:spPr>
          <a:xfrm>
            <a:off x="7416034" y="5197909"/>
            <a:ext cx="2108193" cy="796894"/>
          </a:xfrm>
          <a:prstGeom prst="rect">
            <a:avLst/>
          </a:prstGeom>
        </p:spPr>
      </p:pic>
      <p:sp>
        <p:nvSpPr>
          <p:cNvPr id="11" name="Up-Down Arrow 10">
            <a:extLst>
              <a:ext uri="{FF2B5EF4-FFF2-40B4-BE49-F238E27FC236}">
                <a16:creationId xmlns:a16="http://schemas.microsoft.com/office/drawing/2014/main" id="{45971A8D-BC32-EF47-AA77-5B7B8C01EFC9}"/>
              </a:ext>
            </a:extLst>
          </p:cNvPr>
          <p:cNvSpPr/>
          <p:nvPr/>
        </p:nvSpPr>
        <p:spPr>
          <a:xfrm rot="18834077">
            <a:off x="2016861" y="4902242"/>
            <a:ext cx="304800" cy="515215"/>
          </a:xfrm>
          <a:prstGeom prst="up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Book Antiqua" panose="02040602050305030304" pitchFamily="18" charset="0"/>
            </a:endParaRPr>
          </a:p>
        </p:txBody>
      </p:sp>
      <p:sp>
        <p:nvSpPr>
          <p:cNvPr id="17" name="Up-Down Arrow 16">
            <a:extLst>
              <a:ext uri="{FF2B5EF4-FFF2-40B4-BE49-F238E27FC236}">
                <a16:creationId xmlns:a16="http://schemas.microsoft.com/office/drawing/2014/main" id="{B9904407-999E-AA42-8D5A-422BE5607A01}"/>
              </a:ext>
            </a:extLst>
          </p:cNvPr>
          <p:cNvSpPr/>
          <p:nvPr/>
        </p:nvSpPr>
        <p:spPr>
          <a:xfrm rot="18834077">
            <a:off x="7210372" y="4883202"/>
            <a:ext cx="304800" cy="515215"/>
          </a:xfrm>
          <a:prstGeom prst="up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Book Antiqua" panose="02040602050305030304" pitchFamily="18" charset="0"/>
            </a:endParaRPr>
          </a:p>
        </p:txBody>
      </p:sp>
      <p:sp>
        <p:nvSpPr>
          <p:cNvPr id="18" name="Up-Down Arrow 17">
            <a:extLst>
              <a:ext uri="{FF2B5EF4-FFF2-40B4-BE49-F238E27FC236}">
                <a16:creationId xmlns:a16="http://schemas.microsoft.com/office/drawing/2014/main" id="{A1878255-6FDA-1B47-887A-D7849E911F21}"/>
              </a:ext>
            </a:extLst>
          </p:cNvPr>
          <p:cNvSpPr/>
          <p:nvPr/>
        </p:nvSpPr>
        <p:spPr>
          <a:xfrm rot="2647857">
            <a:off x="4466832" y="4928622"/>
            <a:ext cx="304800" cy="515215"/>
          </a:xfrm>
          <a:prstGeom prst="up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Book Antiqua" panose="02040602050305030304" pitchFamily="18" charset="0"/>
            </a:endParaRPr>
          </a:p>
        </p:txBody>
      </p:sp>
      <p:sp>
        <p:nvSpPr>
          <p:cNvPr id="19" name="Up-Down Arrow 18">
            <a:extLst>
              <a:ext uri="{FF2B5EF4-FFF2-40B4-BE49-F238E27FC236}">
                <a16:creationId xmlns:a16="http://schemas.microsoft.com/office/drawing/2014/main" id="{E00B6266-4872-CA46-93B5-5C674C1AA677}"/>
              </a:ext>
            </a:extLst>
          </p:cNvPr>
          <p:cNvSpPr/>
          <p:nvPr/>
        </p:nvSpPr>
        <p:spPr>
          <a:xfrm rot="2647857">
            <a:off x="9743374" y="4902243"/>
            <a:ext cx="304800" cy="515215"/>
          </a:xfrm>
          <a:prstGeom prst="up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Book Antiqua" panose="02040602050305030304" pitchFamily="18" charset="0"/>
            </a:endParaRPr>
          </a:p>
        </p:txBody>
      </p:sp>
      <p:sp>
        <p:nvSpPr>
          <p:cNvPr id="21" name="Down Arrow 20">
            <a:extLst>
              <a:ext uri="{FF2B5EF4-FFF2-40B4-BE49-F238E27FC236}">
                <a16:creationId xmlns:a16="http://schemas.microsoft.com/office/drawing/2014/main" id="{A03F5917-85AA-874F-B343-397B4112E531}"/>
              </a:ext>
            </a:extLst>
          </p:cNvPr>
          <p:cNvSpPr/>
          <p:nvPr/>
        </p:nvSpPr>
        <p:spPr>
          <a:xfrm>
            <a:off x="5917406" y="1395197"/>
            <a:ext cx="357188" cy="365797"/>
          </a:xfrm>
          <a:prstGeom prst="downArrow">
            <a:avLst/>
          </a:prstGeom>
          <a:solidFill>
            <a:schemeClr val="tx2"/>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5" name="Down Arrow 24">
            <a:extLst>
              <a:ext uri="{FF2B5EF4-FFF2-40B4-BE49-F238E27FC236}">
                <a16:creationId xmlns:a16="http://schemas.microsoft.com/office/drawing/2014/main" id="{D35C4D5F-3047-BB4F-98EE-D15E56CB375E}"/>
              </a:ext>
            </a:extLst>
          </p:cNvPr>
          <p:cNvSpPr/>
          <p:nvPr/>
        </p:nvSpPr>
        <p:spPr>
          <a:xfrm>
            <a:off x="5917406" y="3356899"/>
            <a:ext cx="357188" cy="410244"/>
          </a:xfrm>
          <a:prstGeom prst="downArrow">
            <a:avLst/>
          </a:prstGeom>
          <a:solidFill>
            <a:schemeClr val="tx2"/>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0" name="Content Placeholder 2">
            <a:extLst>
              <a:ext uri="{FF2B5EF4-FFF2-40B4-BE49-F238E27FC236}">
                <a16:creationId xmlns:a16="http://schemas.microsoft.com/office/drawing/2014/main" id="{FE2C6EE9-23DC-494F-8F0A-6EED123E9FFD}"/>
              </a:ext>
            </a:extLst>
          </p:cNvPr>
          <p:cNvSpPr txBox="1">
            <a:spLocks/>
          </p:cNvSpPr>
          <p:nvPr/>
        </p:nvSpPr>
        <p:spPr>
          <a:xfrm>
            <a:off x="7075052" y="281795"/>
            <a:ext cx="2552701" cy="5979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latin typeface="Book Antiqua" panose="02040602050305030304" pitchFamily="18" charset="0"/>
              </a:rPr>
              <a:t>102 Laypeople Evaluated</a:t>
            </a:r>
          </a:p>
        </p:txBody>
      </p:sp>
      <p:sp>
        <p:nvSpPr>
          <p:cNvPr id="31" name="Rounded Rectangle 30">
            <a:extLst>
              <a:ext uri="{FF2B5EF4-FFF2-40B4-BE49-F238E27FC236}">
                <a16:creationId xmlns:a16="http://schemas.microsoft.com/office/drawing/2014/main" id="{45317B8E-2D5A-9047-9D61-8C65F567E477}"/>
              </a:ext>
            </a:extLst>
          </p:cNvPr>
          <p:cNvSpPr/>
          <p:nvPr/>
        </p:nvSpPr>
        <p:spPr>
          <a:xfrm>
            <a:off x="464984" y="5161673"/>
            <a:ext cx="1295400" cy="573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Book Antiqua" panose="02040602050305030304" pitchFamily="18" charset="0"/>
              </a:rPr>
              <a:t>RATS</a:t>
            </a:r>
          </a:p>
        </p:txBody>
      </p:sp>
      <p:sp>
        <p:nvSpPr>
          <p:cNvPr id="32" name="Rounded Rectangle 31">
            <a:extLst>
              <a:ext uri="{FF2B5EF4-FFF2-40B4-BE49-F238E27FC236}">
                <a16:creationId xmlns:a16="http://schemas.microsoft.com/office/drawing/2014/main" id="{056DA806-3F39-0B47-BD85-52596E2D7739}"/>
              </a:ext>
            </a:extLst>
          </p:cNvPr>
          <p:cNvSpPr/>
          <p:nvPr/>
        </p:nvSpPr>
        <p:spPr>
          <a:xfrm>
            <a:off x="2833943" y="6200422"/>
            <a:ext cx="1295400" cy="573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Book Antiqua" panose="02040602050305030304" pitchFamily="18" charset="0"/>
              </a:rPr>
              <a:t>Sof</a:t>
            </a:r>
            <a:r>
              <a:rPr lang="en-US" sz="3200" dirty="0">
                <a:latin typeface="Book Antiqua" panose="02040602050305030304" pitchFamily="18" charset="0"/>
              </a:rPr>
              <a:t>-T</a:t>
            </a:r>
          </a:p>
        </p:txBody>
      </p:sp>
      <p:sp>
        <p:nvSpPr>
          <p:cNvPr id="33" name="Rounded Rectangle 32">
            <a:extLst>
              <a:ext uri="{FF2B5EF4-FFF2-40B4-BE49-F238E27FC236}">
                <a16:creationId xmlns:a16="http://schemas.microsoft.com/office/drawing/2014/main" id="{3A193978-84EA-B84E-B036-C9AF287AA769}"/>
              </a:ext>
            </a:extLst>
          </p:cNvPr>
          <p:cNvSpPr/>
          <p:nvPr/>
        </p:nvSpPr>
        <p:spPr>
          <a:xfrm>
            <a:off x="5448300" y="4979106"/>
            <a:ext cx="1295400" cy="573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Book Antiqua" panose="02040602050305030304" pitchFamily="18" charset="0"/>
              </a:rPr>
              <a:t>CAT</a:t>
            </a:r>
          </a:p>
        </p:txBody>
      </p:sp>
      <p:sp>
        <p:nvSpPr>
          <p:cNvPr id="34" name="Rounded Rectangle 33">
            <a:extLst>
              <a:ext uri="{FF2B5EF4-FFF2-40B4-BE49-F238E27FC236}">
                <a16:creationId xmlns:a16="http://schemas.microsoft.com/office/drawing/2014/main" id="{5D04BC25-5A3D-A446-8D3C-3A9701AC1E82}"/>
              </a:ext>
            </a:extLst>
          </p:cNvPr>
          <p:cNvSpPr/>
          <p:nvPr/>
        </p:nvSpPr>
        <p:spPr>
          <a:xfrm>
            <a:off x="7730738" y="6161103"/>
            <a:ext cx="1478784" cy="573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Book Antiqua" panose="02040602050305030304" pitchFamily="18" charset="0"/>
              </a:rPr>
              <a:t>SWAT</a:t>
            </a:r>
          </a:p>
        </p:txBody>
      </p:sp>
      <p:sp>
        <p:nvSpPr>
          <p:cNvPr id="35" name="Rounded Rectangle 34">
            <a:extLst>
              <a:ext uri="{FF2B5EF4-FFF2-40B4-BE49-F238E27FC236}">
                <a16:creationId xmlns:a16="http://schemas.microsoft.com/office/drawing/2014/main" id="{2DF43787-818F-9643-92A4-BBF6CFEF8B96}"/>
              </a:ext>
            </a:extLst>
          </p:cNvPr>
          <p:cNvSpPr/>
          <p:nvPr/>
        </p:nvSpPr>
        <p:spPr>
          <a:xfrm>
            <a:off x="10201308" y="5309692"/>
            <a:ext cx="1725821" cy="573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60" dirty="0">
                <a:latin typeface="Book Antiqua" panose="02040602050305030304" pitchFamily="18" charset="0"/>
              </a:rPr>
              <a:t>Improvised</a:t>
            </a:r>
          </a:p>
        </p:txBody>
      </p:sp>
      <p:grpSp>
        <p:nvGrpSpPr>
          <p:cNvPr id="12" name="Group 11">
            <a:extLst>
              <a:ext uri="{FF2B5EF4-FFF2-40B4-BE49-F238E27FC236}">
                <a16:creationId xmlns:a16="http://schemas.microsoft.com/office/drawing/2014/main" id="{4B54F168-1387-794F-B1DB-AB5C1E07E8B2}"/>
              </a:ext>
            </a:extLst>
          </p:cNvPr>
          <p:cNvGrpSpPr/>
          <p:nvPr/>
        </p:nvGrpSpPr>
        <p:grpSpPr>
          <a:xfrm>
            <a:off x="1567656" y="955319"/>
            <a:ext cx="8795408" cy="4779683"/>
            <a:chOff x="1881187" y="1146383"/>
            <a:chExt cx="10554490" cy="5735620"/>
          </a:xfrm>
        </p:grpSpPr>
        <p:sp>
          <p:nvSpPr>
            <p:cNvPr id="41" name="Rectangle 40">
              <a:extLst>
                <a:ext uri="{FF2B5EF4-FFF2-40B4-BE49-F238E27FC236}">
                  <a16:creationId xmlns:a16="http://schemas.microsoft.com/office/drawing/2014/main" id="{9FB9B209-AB4F-374A-88F9-F0E9B7268DB2}"/>
                </a:ext>
              </a:extLst>
            </p:cNvPr>
            <p:cNvSpPr/>
            <p:nvPr/>
          </p:nvSpPr>
          <p:spPr>
            <a:xfrm>
              <a:off x="1996278" y="1146383"/>
              <a:ext cx="10439399" cy="57356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p>
          </p:txBody>
        </p:sp>
        <p:pic>
          <p:nvPicPr>
            <p:cNvPr id="42" name="Picture 41">
              <a:extLst>
                <a:ext uri="{FF2B5EF4-FFF2-40B4-BE49-F238E27FC236}">
                  <a16:creationId xmlns:a16="http://schemas.microsoft.com/office/drawing/2014/main" id="{5F3B2B3F-24D6-0645-831F-8EC26DAEA72A}"/>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81187" y="1420326"/>
              <a:ext cx="10439400" cy="4997272"/>
            </a:xfrm>
            <a:prstGeom prst="rect">
              <a:avLst/>
            </a:prstGeom>
            <a:noFill/>
          </p:spPr>
        </p:pic>
        <p:sp>
          <p:nvSpPr>
            <p:cNvPr id="43" name="Rectangle 42">
              <a:extLst>
                <a:ext uri="{FF2B5EF4-FFF2-40B4-BE49-F238E27FC236}">
                  <a16:creationId xmlns:a16="http://schemas.microsoft.com/office/drawing/2014/main" id="{9AD79D2E-E382-C04D-BFA5-195629755E21}"/>
                </a:ext>
              </a:extLst>
            </p:cNvPr>
            <p:cNvSpPr/>
            <p:nvPr/>
          </p:nvSpPr>
          <p:spPr>
            <a:xfrm>
              <a:off x="2112459" y="5939521"/>
              <a:ext cx="10323218" cy="85231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latin typeface="Book Antiqua" panose="02040602050305030304" pitchFamily="18" charset="0"/>
              </a:endParaRPr>
            </a:p>
          </p:txBody>
        </p:sp>
        <p:sp>
          <p:nvSpPr>
            <p:cNvPr id="44" name="Rounded Rectangle 43">
              <a:extLst>
                <a:ext uri="{FF2B5EF4-FFF2-40B4-BE49-F238E27FC236}">
                  <a16:creationId xmlns:a16="http://schemas.microsoft.com/office/drawing/2014/main" id="{7D449174-F6DE-9C4A-91FF-15F4FC0C0B44}"/>
                </a:ext>
              </a:extLst>
            </p:cNvPr>
            <p:cNvSpPr/>
            <p:nvPr/>
          </p:nvSpPr>
          <p:spPr>
            <a:xfrm>
              <a:off x="8686432" y="5980602"/>
              <a:ext cx="1397513" cy="573329"/>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333" dirty="0">
                  <a:latin typeface="Book Antiqua" panose="02040602050305030304" pitchFamily="18" charset="0"/>
                </a:rPr>
                <a:t>RATS</a:t>
              </a:r>
            </a:p>
          </p:txBody>
        </p:sp>
        <p:sp>
          <p:nvSpPr>
            <p:cNvPr id="45" name="Rounded Rectangle 44">
              <a:extLst>
                <a:ext uri="{FF2B5EF4-FFF2-40B4-BE49-F238E27FC236}">
                  <a16:creationId xmlns:a16="http://schemas.microsoft.com/office/drawing/2014/main" id="{E8AE6612-474E-F443-AAC8-2A591493F4D8}"/>
                </a:ext>
              </a:extLst>
            </p:cNvPr>
            <p:cNvSpPr/>
            <p:nvPr/>
          </p:nvSpPr>
          <p:spPr>
            <a:xfrm>
              <a:off x="4891364" y="5980601"/>
              <a:ext cx="1397514" cy="573329"/>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67" dirty="0" err="1">
                  <a:latin typeface="Book Antiqua" panose="02040602050305030304" pitchFamily="18" charset="0"/>
                </a:rPr>
                <a:t>Sof</a:t>
              </a:r>
              <a:r>
                <a:rPr lang="en-US" sz="2667" dirty="0">
                  <a:latin typeface="Book Antiqua" panose="02040602050305030304" pitchFamily="18" charset="0"/>
                </a:rPr>
                <a:t>-T</a:t>
              </a:r>
            </a:p>
          </p:txBody>
        </p:sp>
        <p:sp>
          <p:nvSpPr>
            <p:cNvPr id="46" name="Rounded Rectangle 45">
              <a:extLst>
                <a:ext uri="{FF2B5EF4-FFF2-40B4-BE49-F238E27FC236}">
                  <a16:creationId xmlns:a16="http://schemas.microsoft.com/office/drawing/2014/main" id="{36CFDF8B-43E5-C348-B7E8-06D769EE3891}"/>
                </a:ext>
              </a:extLst>
            </p:cNvPr>
            <p:cNvSpPr/>
            <p:nvPr/>
          </p:nvSpPr>
          <p:spPr>
            <a:xfrm>
              <a:off x="3036897" y="5980603"/>
              <a:ext cx="1397514" cy="573329"/>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67" dirty="0">
                  <a:latin typeface="Book Antiqua" panose="02040602050305030304" pitchFamily="18" charset="0"/>
                </a:rPr>
                <a:t>CAT</a:t>
              </a:r>
            </a:p>
          </p:txBody>
        </p:sp>
        <p:sp>
          <p:nvSpPr>
            <p:cNvPr id="47" name="Rounded Rectangle 46">
              <a:extLst>
                <a:ext uri="{FF2B5EF4-FFF2-40B4-BE49-F238E27FC236}">
                  <a16:creationId xmlns:a16="http://schemas.microsoft.com/office/drawing/2014/main" id="{8B4C9042-2F19-6942-A843-C05DDB85220B}"/>
                </a:ext>
              </a:extLst>
            </p:cNvPr>
            <p:cNvSpPr/>
            <p:nvPr/>
          </p:nvSpPr>
          <p:spPr>
            <a:xfrm>
              <a:off x="6786087" y="5980601"/>
              <a:ext cx="1478784" cy="573329"/>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67" dirty="0">
                  <a:latin typeface="Book Antiqua" panose="02040602050305030304" pitchFamily="18" charset="0"/>
                </a:rPr>
                <a:t>SWAT</a:t>
              </a:r>
            </a:p>
          </p:txBody>
        </p:sp>
        <p:sp>
          <p:nvSpPr>
            <p:cNvPr id="48" name="Rounded Rectangle 47">
              <a:extLst>
                <a:ext uri="{FF2B5EF4-FFF2-40B4-BE49-F238E27FC236}">
                  <a16:creationId xmlns:a16="http://schemas.microsoft.com/office/drawing/2014/main" id="{AD4E6B74-B8CC-434C-A09B-B414CBB9182C}"/>
                </a:ext>
              </a:extLst>
            </p:cNvPr>
            <p:cNvSpPr/>
            <p:nvPr/>
          </p:nvSpPr>
          <p:spPr>
            <a:xfrm>
              <a:off x="10398003" y="5982461"/>
              <a:ext cx="1654381" cy="573329"/>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500" dirty="0">
                  <a:latin typeface="Book Antiqua" panose="02040602050305030304" pitchFamily="18" charset="0"/>
                </a:rPr>
                <a:t>Improvised</a:t>
              </a:r>
            </a:p>
          </p:txBody>
        </p:sp>
      </p:grpSp>
    </p:spTree>
    <p:extLst>
      <p:ext uri="{BB962C8B-B14F-4D97-AF65-F5344CB8AC3E}">
        <p14:creationId xmlns:p14="http://schemas.microsoft.com/office/powerpoint/2010/main" val="8686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3B52F-CC57-2C45-8C6A-0A018F942C95}"/>
              </a:ext>
            </a:extLst>
          </p:cNvPr>
          <p:cNvPicPr>
            <a:picLocks noChangeAspect="1"/>
          </p:cNvPicPr>
          <p:nvPr/>
        </p:nvPicPr>
        <p:blipFill>
          <a:blip r:embed="rId3"/>
          <a:stretch>
            <a:fillRect/>
          </a:stretch>
        </p:blipFill>
        <p:spPr>
          <a:xfrm>
            <a:off x="472586" y="896327"/>
            <a:ext cx="7764507" cy="1331058"/>
          </a:xfrm>
          <a:prstGeom prst="rect">
            <a:avLst/>
          </a:prstGeom>
        </p:spPr>
      </p:pic>
      <p:pic>
        <p:nvPicPr>
          <p:cNvPr id="3" name="Picture 2">
            <a:extLst>
              <a:ext uri="{FF2B5EF4-FFF2-40B4-BE49-F238E27FC236}">
                <a16:creationId xmlns:a16="http://schemas.microsoft.com/office/drawing/2014/main" id="{3EB5DD37-8C11-244B-A620-E97AB37306EE}"/>
              </a:ext>
            </a:extLst>
          </p:cNvPr>
          <p:cNvPicPr>
            <a:picLocks noChangeAspect="1"/>
          </p:cNvPicPr>
          <p:nvPr/>
        </p:nvPicPr>
        <p:blipFill>
          <a:blip r:embed="rId4"/>
          <a:stretch>
            <a:fillRect/>
          </a:stretch>
        </p:blipFill>
        <p:spPr>
          <a:xfrm>
            <a:off x="472586" y="2227385"/>
            <a:ext cx="8921748" cy="2745153"/>
          </a:xfrm>
          <a:prstGeom prst="rect">
            <a:avLst/>
          </a:prstGeom>
        </p:spPr>
      </p:pic>
      <p:sp>
        <p:nvSpPr>
          <p:cNvPr id="4" name="Rectangle 3">
            <a:extLst>
              <a:ext uri="{FF2B5EF4-FFF2-40B4-BE49-F238E27FC236}">
                <a16:creationId xmlns:a16="http://schemas.microsoft.com/office/drawing/2014/main" id="{ADDC11E2-CE3A-7242-8B2A-4AD2E0EDF74C}"/>
              </a:ext>
            </a:extLst>
          </p:cNvPr>
          <p:cNvSpPr/>
          <p:nvPr/>
        </p:nvSpPr>
        <p:spPr>
          <a:xfrm>
            <a:off x="561731" y="2852615"/>
            <a:ext cx="8650654" cy="4884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5" name="Picture 4">
            <a:extLst>
              <a:ext uri="{FF2B5EF4-FFF2-40B4-BE49-F238E27FC236}">
                <a16:creationId xmlns:a16="http://schemas.microsoft.com/office/drawing/2014/main" id="{D4CE642A-96D8-A04B-91FF-28E49064D6E1}"/>
              </a:ext>
            </a:extLst>
          </p:cNvPr>
          <p:cNvPicPr>
            <a:picLocks noChangeAspect="1"/>
          </p:cNvPicPr>
          <p:nvPr/>
        </p:nvPicPr>
        <p:blipFill>
          <a:blip r:embed="rId5"/>
          <a:stretch>
            <a:fillRect/>
          </a:stretch>
        </p:blipFill>
        <p:spPr>
          <a:xfrm>
            <a:off x="357510" y="0"/>
            <a:ext cx="11648409" cy="6775872"/>
          </a:xfrm>
          <a:prstGeom prst="rect">
            <a:avLst/>
          </a:prstGeom>
        </p:spPr>
      </p:pic>
    </p:spTree>
    <p:extLst>
      <p:ext uri="{BB962C8B-B14F-4D97-AF65-F5344CB8AC3E}">
        <p14:creationId xmlns:p14="http://schemas.microsoft.com/office/powerpoint/2010/main" val="17899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6963FCC-2D5C-F44F-AE88-937DBCDCDDDA}"/>
              </a:ext>
            </a:extLst>
          </p:cNvPr>
          <p:cNvPicPr>
            <a:picLocks noChangeAspect="1"/>
          </p:cNvPicPr>
          <p:nvPr/>
        </p:nvPicPr>
        <p:blipFill rotWithShape="1">
          <a:blip r:embed="rId3"/>
          <a:srcRect t="11413" b="9191"/>
          <a:stretch/>
        </p:blipFill>
        <p:spPr>
          <a:xfrm>
            <a:off x="1248047" y="2891692"/>
            <a:ext cx="9695907" cy="3849077"/>
          </a:xfrm>
          <a:prstGeom prst="rect">
            <a:avLst/>
          </a:prstGeom>
        </p:spPr>
      </p:pic>
      <p:pic>
        <p:nvPicPr>
          <p:cNvPr id="3" name="Picture 2">
            <a:extLst>
              <a:ext uri="{FF2B5EF4-FFF2-40B4-BE49-F238E27FC236}">
                <a16:creationId xmlns:a16="http://schemas.microsoft.com/office/drawing/2014/main" id="{C1B77CCD-3701-E44C-AC8F-D5440B40F3F5}"/>
              </a:ext>
            </a:extLst>
          </p:cNvPr>
          <p:cNvPicPr>
            <a:picLocks noChangeAspect="1"/>
          </p:cNvPicPr>
          <p:nvPr/>
        </p:nvPicPr>
        <p:blipFill>
          <a:blip r:embed="rId4"/>
          <a:stretch>
            <a:fillRect/>
          </a:stretch>
        </p:blipFill>
        <p:spPr>
          <a:xfrm>
            <a:off x="1248047" y="725151"/>
            <a:ext cx="7138824" cy="2166542"/>
          </a:xfrm>
          <a:prstGeom prst="rect">
            <a:avLst/>
          </a:prstGeom>
        </p:spPr>
      </p:pic>
    </p:spTree>
    <p:extLst>
      <p:ext uri="{BB962C8B-B14F-4D97-AF65-F5344CB8AC3E}">
        <p14:creationId xmlns:p14="http://schemas.microsoft.com/office/powerpoint/2010/main" val="6751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A35CC-AA25-437B-9E68-75840AE06EEC}"/>
              </a:ext>
            </a:extLst>
          </p:cNvPr>
          <p:cNvSpPr>
            <a:spLocks noGrp="1"/>
          </p:cNvSpPr>
          <p:nvPr>
            <p:ph type="title"/>
          </p:nvPr>
        </p:nvSpPr>
        <p:spPr/>
        <p:txBody>
          <a:bodyPr/>
          <a:lstStyle/>
          <a:p>
            <a:r>
              <a:rPr lang="en-US" b="1" dirty="0"/>
              <a:t>Tourniquet controversies:  Junctional TQs</a:t>
            </a:r>
          </a:p>
        </p:txBody>
      </p:sp>
      <p:pic>
        <p:nvPicPr>
          <p:cNvPr id="5" name="Picture 4">
            <a:extLst>
              <a:ext uri="{FF2B5EF4-FFF2-40B4-BE49-F238E27FC236}">
                <a16:creationId xmlns:a16="http://schemas.microsoft.com/office/drawing/2014/main" id="{0B23847C-111C-4FA9-8BA0-9A9DE4549331}"/>
              </a:ext>
            </a:extLst>
          </p:cNvPr>
          <p:cNvPicPr>
            <a:picLocks noChangeAspect="1"/>
          </p:cNvPicPr>
          <p:nvPr/>
        </p:nvPicPr>
        <p:blipFill rotWithShape="1">
          <a:blip r:embed="rId3"/>
          <a:srcRect l="10233" t="18191" r="25703" b="21714"/>
          <a:stretch/>
        </p:blipFill>
        <p:spPr>
          <a:xfrm>
            <a:off x="5601788" y="2671355"/>
            <a:ext cx="6590212" cy="4121332"/>
          </a:xfrm>
          <a:prstGeom prst="rect">
            <a:avLst/>
          </a:prstGeom>
        </p:spPr>
      </p:pic>
      <p:pic>
        <p:nvPicPr>
          <p:cNvPr id="4" name="Content Placeholder 3">
            <a:extLst>
              <a:ext uri="{FF2B5EF4-FFF2-40B4-BE49-F238E27FC236}">
                <a16:creationId xmlns:a16="http://schemas.microsoft.com/office/drawing/2014/main" id="{1DBE936A-F174-469E-AA92-E3575FBB8E53}"/>
              </a:ext>
            </a:extLst>
          </p:cNvPr>
          <p:cNvPicPr>
            <a:picLocks noGrp="1" noChangeAspect="1"/>
          </p:cNvPicPr>
          <p:nvPr>
            <p:ph idx="1"/>
          </p:nvPr>
        </p:nvPicPr>
        <p:blipFill rotWithShape="1">
          <a:blip r:embed="rId4"/>
          <a:srcRect l="28151" t="11631" r="27919" b="66304"/>
          <a:stretch/>
        </p:blipFill>
        <p:spPr>
          <a:xfrm>
            <a:off x="627860" y="1390560"/>
            <a:ext cx="6537118" cy="2330931"/>
          </a:xfrm>
          <a:prstGeom prst="rect">
            <a:avLst/>
          </a:prstGeom>
        </p:spPr>
      </p:pic>
      <p:pic>
        <p:nvPicPr>
          <p:cNvPr id="6" name="Picture 5">
            <a:extLst>
              <a:ext uri="{FF2B5EF4-FFF2-40B4-BE49-F238E27FC236}">
                <a16:creationId xmlns:a16="http://schemas.microsoft.com/office/drawing/2014/main" id="{7CAB4E2A-74E9-444A-84B8-907F0D956244}"/>
              </a:ext>
            </a:extLst>
          </p:cNvPr>
          <p:cNvPicPr>
            <a:picLocks noChangeAspect="1"/>
          </p:cNvPicPr>
          <p:nvPr/>
        </p:nvPicPr>
        <p:blipFill rotWithShape="1">
          <a:blip r:embed="rId5"/>
          <a:srcRect l="12011" t="17619" r="53132" b="29142"/>
          <a:stretch/>
        </p:blipFill>
        <p:spPr>
          <a:xfrm>
            <a:off x="1921082" y="3748072"/>
            <a:ext cx="3029740" cy="3084926"/>
          </a:xfrm>
          <a:prstGeom prst="rect">
            <a:avLst/>
          </a:prstGeom>
        </p:spPr>
      </p:pic>
    </p:spTree>
    <p:extLst>
      <p:ext uri="{BB962C8B-B14F-4D97-AF65-F5344CB8AC3E}">
        <p14:creationId xmlns:p14="http://schemas.microsoft.com/office/powerpoint/2010/main" val="4073704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3B0C3-609C-411B-94A0-90588BE57A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58D09A-3422-4073-9038-269A2A840527}"/>
              </a:ext>
            </a:extLst>
          </p:cNvPr>
          <p:cNvSpPr>
            <a:spLocks noGrp="1"/>
          </p:cNvSpPr>
          <p:nvPr>
            <p:ph idx="1"/>
          </p:nvPr>
        </p:nvSpPr>
        <p:spPr>
          <a:xfrm>
            <a:off x="106680" y="3811951"/>
            <a:ext cx="10515600" cy="4351338"/>
          </a:xfrm>
        </p:spPr>
        <p:txBody>
          <a:bodyPr/>
          <a:lstStyle/>
          <a:p>
            <a:r>
              <a:rPr lang="en-US" dirty="0"/>
              <a:t>SJT, JETT, </a:t>
            </a:r>
            <a:r>
              <a:rPr lang="en-US" dirty="0" err="1"/>
              <a:t>CRoC</a:t>
            </a:r>
            <a:endParaRPr lang="en-US" dirty="0"/>
          </a:p>
          <a:p>
            <a:r>
              <a:rPr lang="en-US" dirty="0"/>
              <a:t>Active duty corpsmen</a:t>
            </a:r>
          </a:p>
          <a:p>
            <a:r>
              <a:rPr lang="en-US" dirty="0"/>
              <a:t>JETT &amp; SJT shorter application time</a:t>
            </a:r>
          </a:p>
          <a:p>
            <a:r>
              <a:rPr lang="en-US" dirty="0"/>
              <a:t>All effective in stationary</a:t>
            </a:r>
          </a:p>
          <a:p>
            <a:r>
              <a:rPr lang="en-US" dirty="0"/>
              <a:t>Abysmal (24-48%) efficacy</a:t>
            </a:r>
            <a:br>
              <a:rPr lang="en-US" dirty="0"/>
            </a:br>
            <a:r>
              <a:rPr lang="en-US" dirty="0"/>
              <a:t>in transport</a:t>
            </a:r>
          </a:p>
          <a:p>
            <a:endParaRPr lang="en-US" dirty="0"/>
          </a:p>
        </p:txBody>
      </p:sp>
      <p:pic>
        <p:nvPicPr>
          <p:cNvPr id="4" name="Picture 3">
            <a:extLst>
              <a:ext uri="{FF2B5EF4-FFF2-40B4-BE49-F238E27FC236}">
                <a16:creationId xmlns:a16="http://schemas.microsoft.com/office/drawing/2014/main" id="{E7E9C264-9156-43A3-BC32-7A7D0383E940}"/>
              </a:ext>
            </a:extLst>
          </p:cNvPr>
          <p:cNvPicPr>
            <a:picLocks noChangeAspect="1"/>
          </p:cNvPicPr>
          <p:nvPr/>
        </p:nvPicPr>
        <p:blipFill rotWithShape="1">
          <a:blip r:embed="rId2"/>
          <a:srcRect l="22804" t="9931" r="21577" b="55619"/>
          <a:stretch/>
        </p:blipFill>
        <p:spPr>
          <a:xfrm>
            <a:off x="202461" y="102212"/>
            <a:ext cx="8347179" cy="3446826"/>
          </a:xfrm>
          <a:prstGeom prst="rect">
            <a:avLst/>
          </a:prstGeom>
        </p:spPr>
      </p:pic>
      <p:pic>
        <p:nvPicPr>
          <p:cNvPr id="5" name="Picture 4">
            <a:extLst>
              <a:ext uri="{FF2B5EF4-FFF2-40B4-BE49-F238E27FC236}">
                <a16:creationId xmlns:a16="http://schemas.microsoft.com/office/drawing/2014/main" id="{9C35DEC3-1041-46C7-9B9C-CD0AD5B7339E}"/>
              </a:ext>
            </a:extLst>
          </p:cNvPr>
          <p:cNvPicPr>
            <a:picLocks noChangeAspect="1"/>
          </p:cNvPicPr>
          <p:nvPr/>
        </p:nvPicPr>
        <p:blipFill rotWithShape="1">
          <a:blip r:embed="rId3"/>
          <a:srcRect l="29535" t="17524" r="27228" b="61333"/>
          <a:stretch/>
        </p:blipFill>
        <p:spPr>
          <a:xfrm>
            <a:off x="5705683" y="4598126"/>
            <a:ext cx="6486317" cy="2114483"/>
          </a:xfrm>
          <a:prstGeom prst="rect">
            <a:avLst/>
          </a:prstGeom>
        </p:spPr>
      </p:pic>
    </p:spTree>
    <p:extLst>
      <p:ext uri="{BB962C8B-B14F-4D97-AF65-F5344CB8AC3E}">
        <p14:creationId xmlns:p14="http://schemas.microsoft.com/office/powerpoint/2010/main" val="236992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AFE0-0009-44AD-BB4B-BED9BBA660FD}"/>
              </a:ext>
            </a:extLst>
          </p:cNvPr>
          <p:cNvSpPr>
            <a:spLocks noGrp="1"/>
          </p:cNvSpPr>
          <p:nvPr>
            <p:ph type="title"/>
          </p:nvPr>
        </p:nvSpPr>
        <p:spPr>
          <a:xfrm>
            <a:off x="311426" y="46601"/>
            <a:ext cx="10515600" cy="1325563"/>
          </a:xfrm>
        </p:spPr>
        <p:txBody>
          <a:bodyPr/>
          <a:lstStyle/>
          <a:p>
            <a:r>
              <a:rPr lang="en-US" b="1" dirty="0"/>
              <a:t>Special populations: Pediatrics</a:t>
            </a:r>
          </a:p>
        </p:txBody>
      </p:sp>
      <p:sp>
        <p:nvSpPr>
          <p:cNvPr id="3" name="Content Placeholder 2">
            <a:extLst>
              <a:ext uri="{FF2B5EF4-FFF2-40B4-BE49-F238E27FC236}">
                <a16:creationId xmlns:a16="http://schemas.microsoft.com/office/drawing/2014/main" id="{4C1B94DD-C97F-4E0E-ABEA-DE7173DA61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D8794B7-31AE-4D4E-97B7-CBD9FB682E06}"/>
              </a:ext>
            </a:extLst>
          </p:cNvPr>
          <p:cNvPicPr>
            <a:picLocks noChangeAspect="1"/>
          </p:cNvPicPr>
          <p:nvPr/>
        </p:nvPicPr>
        <p:blipFill rotWithShape="1">
          <a:blip r:embed="rId3"/>
          <a:srcRect l="36876" t="20000" r="29791" b="67029"/>
          <a:stretch/>
        </p:blipFill>
        <p:spPr>
          <a:xfrm>
            <a:off x="1536796" y="1336813"/>
            <a:ext cx="8064859" cy="2092187"/>
          </a:xfrm>
          <a:prstGeom prst="rect">
            <a:avLst/>
          </a:prstGeom>
        </p:spPr>
      </p:pic>
      <p:pic>
        <p:nvPicPr>
          <p:cNvPr id="5" name="Picture 4">
            <a:extLst>
              <a:ext uri="{FF2B5EF4-FFF2-40B4-BE49-F238E27FC236}">
                <a16:creationId xmlns:a16="http://schemas.microsoft.com/office/drawing/2014/main" id="{00C94DA6-4B26-4A3C-BE36-6448B09C0DEA}"/>
              </a:ext>
            </a:extLst>
          </p:cNvPr>
          <p:cNvPicPr>
            <a:picLocks noChangeAspect="1"/>
          </p:cNvPicPr>
          <p:nvPr/>
        </p:nvPicPr>
        <p:blipFill rotWithShape="1">
          <a:blip r:embed="rId4"/>
          <a:srcRect l="27552" t="61288" r="27665" b="24927"/>
          <a:stretch/>
        </p:blipFill>
        <p:spPr>
          <a:xfrm>
            <a:off x="2066724" y="3570974"/>
            <a:ext cx="9987561" cy="2605989"/>
          </a:xfrm>
          <a:prstGeom prst="rect">
            <a:avLst/>
          </a:prstGeom>
        </p:spPr>
      </p:pic>
      <p:pic>
        <p:nvPicPr>
          <p:cNvPr id="6" name="Picture 5">
            <a:extLst>
              <a:ext uri="{FF2B5EF4-FFF2-40B4-BE49-F238E27FC236}">
                <a16:creationId xmlns:a16="http://schemas.microsoft.com/office/drawing/2014/main" id="{132088B5-E7E0-4169-BCEE-46E4C64470CD}"/>
              </a:ext>
            </a:extLst>
          </p:cNvPr>
          <p:cNvPicPr>
            <a:picLocks noChangeAspect="1"/>
          </p:cNvPicPr>
          <p:nvPr/>
        </p:nvPicPr>
        <p:blipFill rotWithShape="1">
          <a:blip r:embed="rId5"/>
          <a:srcRect l="44171" t="43768" r="47858" b="37464"/>
          <a:stretch/>
        </p:blipFill>
        <p:spPr>
          <a:xfrm>
            <a:off x="270013" y="3454478"/>
            <a:ext cx="1868557" cy="2933069"/>
          </a:xfrm>
          <a:prstGeom prst="rect">
            <a:avLst/>
          </a:prstGeom>
        </p:spPr>
      </p:pic>
      <p:sp>
        <p:nvSpPr>
          <p:cNvPr id="7" name="TextBox 6">
            <a:extLst>
              <a:ext uri="{FF2B5EF4-FFF2-40B4-BE49-F238E27FC236}">
                <a16:creationId xmlns:a16="http://schemas.microsoft.com/office/drawing/2014/main" id="{755A0CBC-F91F-474D-A897-A3EB45E8BCDA}"/>
              </a:ext>
            </a:extLst>
          </p:cNvPr>
          <p:cNvSpPr txBox="1"/>
          <p:nvPr/>
        </p:nvSpPr>
        <p:spPr>
          <a:xfrm>
            <a:off x="1815902" y="6387547"/>
            <a:ext cx="10343344" cy="400110"/>
          </a:xfrm>
          <a:prstGeom prst="rect">
            <a:avLst/>
          </a:prstGeom>
          <a:noFill/>
        </p:spPr>
        <p:txBody>
          <a:bodyPr wrap="none" rtlCol="0">
            <a:spAutoFit/>
          </a:bodyPr>
          <a:lstStyle/>
          <a:p>
            <a:r>
              <a:rPr lang="en-US" sz="2000" b="1" dirty="0"/>
              <a:t>FEMA funded, American Red Cross partnered bleeding control program for school aged children</a:t>
            </a:r>
          </a:p>
        </p:txBody>
      </p:sp>
    </p:spTree>
    <p:extLst>
      <p:ext uri="{BB962C8B-B14F-4D97-AF65-F5344CB8AC3E}">
        <p14:creationId xmlns:p14="http://schemas.microsoft.com/office/powerpoint/2010/main" val="160998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8125" y="-40323"/>
            <a:ext cx="10515600" cy="1325563"/>
          </a:xfrm>
        </p:spPr>
        <p:txBody>
          <a:bodyPr>
            <a:normAutofit/>
          </a:bodyPr>
          <a:lstStyle/>
          <a:p>
            <a:r>
              <a:rPr lang="en-US" sz="3600" b="1" dirty="0"/>
              <a:t>Improvised TQs: Boston Marathon Bombing</a:t>
            </a:r>
          </a:p>
        </p:txBody>
      </p:sp>
      <p:sp>
        <p:nvSpPr>
          <p:cNvPr id="4" name="Slide Number Placeholder 3"/>
          <p:cNvSpPr>
            <a:spLocks noGrp="1"/>
          </p:cNvSpPr>
          <p:nvPr>
            <p:ph type="sldNum" sz="quarter" idx="10"/>
          </p:nvPr>
        </p:nvSpPr>
        <p:spPr/>
        <p:txBody>
          <a:bodyPr/>
          <a:lstStyle/>
          <a:p>
            <a:fld id="{203D35DA-23DE-43B4-A616-876AA910E3A7}" type="slidenum">
              <a:rPr lang="en-US" smtClean="0">
                <a:solidFill>
                  <a:srgbClr val="FFFFFF"/>
                </a:solidFill>
              </a:rPr>
              <a:pPr/>
              <a:t>17</a:t>
            </a:fld>
            <a:endParaRPr lang="en-US">
              <a:solidFill>
                <a:srgbClr val="FFFFFF"/>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75" y="1321621"/>
            <a:ext cx="3761114" cy="2830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422" y="3554414"/>
            <a:ext cx="4284631" cy="262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3064" y="365124"/>
            <a:ext cx="2707996" cy="306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93673DE-ED5F-495B-8DDB-CDA0E0D0B970}"/>
              </a:ext>
            </a:extLst>
          </p:cNvPr>
          <p:cNvSpPr txBox="1"/>
          <p:nvPr/>
        </p:nvSpPr>
        <p:spPr>
          <a:xfrm>
            <a:off x="4135670" y="1344712"/>
            <a:ext cx="2387447" cy="1477328"/>
          </a:xfrm>
          <a:prstGeom prst="rect">
            <a:avLst/>
          </a:prstGeom>
          <a:noFill/>
        </p:spPr>
        <p:txBody>
          <a:bodyPr wrap="square" rtlCol="0">
            <a:spAutoFit/>
          </a:bodyPr>
          <a:lstStyle/>
          <a:p>
            <a:r>
              <a:rPr lang="en-US" dirty="0"/>
              <a:t>66 Extremity injuries, 44% life threatening</a:t>
            </a:r>
          </a:p>
          <a:p>
            <a:r>
              <a:rPr lang="en-US" dirty="0"/>
              <a:t>Immediate responders placed 27 improvised tourniquets</a:t>
            </a:r>
          </a:p>
        </p:txBody>
      </p:sp>
      <p:pic>
        <p:nvPicPr>
          <p:cNvPr id="6" name="Picture 5">
            <a:extLst>
              <a:ext uri="{FF2B5EF4-FFF2-40B4-BE49-F238E27FC236}">
                <a16:creationId xmlns:a16="http://schemas.microsoft.com/office/drawing/2014/main" id="{1F12C813-5116-4103-A66B-6A3BC1B927E5}"/>
              </a:ext>
            </a:extLst>
          </p:cNvPr>
          <p:cNvPicPr>
            <a:picLocks noChangeAspect="1"/>
          </p:cNvPicPr>
          <p:nvPr/>
        </p:nvPicPr>
        <p:blipFill>
          <a:blip r:embed="rId5"/>
          <a:stretch>
            <a:fillRect/>
          </a:stretch>
        </p:blipFill>
        <p:spPr>
          <a:xfrm>
            <a:off x="238125" y="4943475"/>
            <a:ext cx="6686550" cy="1914525"/>
          </a:xfrm>
          <a:prstGeom prst="rect">
            <a:avLst/>
          </a:prstGeom>
        </p:spPr>
      </p:pic>
      <p:sp>
        <p:nvSpPr>
          <p:cNvPr id="7" name="TextBox 6">
            <a:extLst>
              <a:ext uri="{FF2B5EF4-FFF2-40B4-BE49-F238E27FC236}">
                <a16:creationId xmlns:a16="http://schemas.microsoft.com/office/drawing/2014/main" id="{41610A93-65B7-448D-900A-295FA4BE3DFC}"/>
              </a:ext>
            </a:extLst>
          </p:cNvPr>
          <p:cNvSpPr txBox="1"/>
          <p:nvPr/>
        </p:nvSpPr>
        <p:spPr>
          <a:xfrm>
            <a:off x="6638603" y="2083376"/>
            <a:ext cx="2234461" cy="1200329"/>
          </a:xfrm>
          <a:prstGeom prst="rect">
            <a:avLst/>
          </a:prstGeom>
          <a:noFill/>
        </p:spPr>
        <p:txBody>
          <a:bodyPr wrap="square" rtlCol="0">
            <a:spAutoFit/>
          </a:bodyPr>
          <a:lstStyle/>
          <a:p>
            <a:r>
              <a:rPr lang="en-US" dirty="0"/>
              <a:t>Multiple venous, all ineffective</a:t>
            </a:r>
          </a:p>
          <a:p>
            <a:br>
              <a:rPr lang="en-US" dirty="0"/>
            </a:br>
            <a:r>
              <a:rPr lang="en-US" dirty="0"/>
              <a:t>8 injuries without TQs</a:t>
            </a:r>
          </a:p>
        </p:txBody>
      </p:sp>
      <p:sp>
        <p:nvSpPr>
          <p:cNvPr id="8" name="TextBox 7">
            <a:extLst>
              <a:ext uri="{FF2B5EF4-FFF2-40B4-BE49-F238E27FC236}">
                <a16:creationId xmlns:a16="http://schemas.microsoft.com/office/drawing/2014/main" id="{AECFEB78-7837-4AD2-9799-2BDA71698287}"/>
              </a:ext>
            </a:extLst>
          </p:cNvPr>
          <p:cNvSpPr txBox="1"/>
          <p:nvPr/>
        </p:nvSpPr>
        <p:spPr>
          <a:xfrm>
            <a:off x="7088697" y="830510"/>
            <a:ext cx="1535186" cy="369332"/>
          </a:xfrm>
          <a:prstGeom prst="rect">
            <a:avLst/>
          </a:prstGeom>
          <a:noFill/>
        </p:spPr>
        <p:txBody>
          <a:bodyPr wrap="square" rtlCol="0">
            <a:spAutoFit/>
          </a:bodyPr>
          <a:lstStyle/>
          <a:p>
            <a:pPr algn="ctr"/>
            <a:r>
              <a:rPr lang="en-US"/>
              <a:t>4/15/2013</a:t>
            </a:r>
          </a:p>
        </p:txBody>
      </p:sp>
      <p:pic>
        <p:nvPicPr>
          <p:cNvPr id="5" name="Picture 4">
            <a:extLst>
              <a:ext uri="{FF2B5EF4-FFF2-40B4-BE49-F238E27FC236}">
                <a16:creationId xmlns:a16="http://schemas.microsoft.com/office/drawing/2014/main" id="{C5B6E82A-F442-4E66-AC4C-30857004E6BA}"/>
              </a:ext>
            </a:extLst>
          </p:cNvPr>
          <p:cNvPicPr>
            <a:picLocks noChangeAspect="1"/>
          </p:cNvPicPr>
          <p:nvPr/>
        </p:nvPicPr>
        <p:blipFill rotWithShape="1">
          <a:blip r:embed="rId6"/>
          <a:srcRect l="16519" t="24652" r="51418" b="39450"/>
          <a:stretch/>
        </p:blipFill>
        <p:spPr>
          <a:xfrm>
            <a:off x="3641337" y="3079748"/>
            <a:ext cx="3022891" cy="2256247"/>
          </a:xfrm>
          <a:prstGeom prst="rect">
            <a:avLst/>
          </a:prstGeom>
        </p:spPr>
      </p:pic>
    </p:spTree>
    <p:extLst>
      <p:ext uri="{BB962C8B-B14F-4D97-AF65-F5344CB8AC3E}">
        <p14:creationId xmlns:p14="http://schemas.microsoft.com/office/powerpoint/2010/main" val="191649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73">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97762" y="1053711"/>
            <a:ext cx="5638994" cy="1424446"/>
          </a:xfrm>
        </p:spPr>
        <p:txBody>
          <a:bodyPr vert="horz" lIns="91440" tIns="45720" rIns="91440" bIns="45720" rtlCol="0" anchor="ctr">
            <a:normAutofit/>
          </a:bodyPr>
          <a:lstStyle/>
          <a:p>
            <a:r>
              <a:rPr lang="en-US">
                <a:solidFill>
                  <a:srgbClr val="FFFFFF"/>
                </a:solidFill>
              </a:rPr>
              <a:t>Hartford Consensus I - 2013</a:t>
            </a:r>
          </a:p>
        </p:txBody>
      </p:sp>
      <p:pic>
        <p:nvPicPr>
          <p:cNvPr id="8" name="Picture 8" descr="A screenshot of a social media post&#10;&#10;Description generated with very high confidence">
            <a:extLst>
              <a:ext uri="{FF2B5EF4-FFF2-40B4-BE49-F238E27FC236}">
                <a16:creationId xmlns:a16="http://schemas.microsoft.com/office/drawing/2014/main" id="{FD238806-6476-4CAB-BAA5-AB9A7E072F22}"/>
              </a:ext>
            </a:extLst>
          </p:cNvPr>
          <p:cNvPicPr>
            <a:picLocks noChangeAspect="1"/>
          </p:cNvPicPr>
          <p:nvPr/>
        </p:nvPicPr>
        <p:blipFill>
          <a:blip r:embed="rId3"/>
          <a:stretch>
            <a:fillRect/>
          </a:stretch>
        </p:blipFill>
        <p:spPr>
          <a:xfrm>
            <a:off x="852155" y="214432"/>
            <a:ext cx="2749730" cy="3757966"/>
          </a:xfrm>
          <a:prstGeom prst="rect">
            <a:avLst/>
          </a:prstGeom>
        </p:spPr>
      </p:pic>
      <p:cxnSp>
        <p:nvCxnSpPr>
          <p:cNvPr id="11272" name="Straight Connector 75">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1"/>
          </p:nvPr>
        </p:nvSpPr>
        <p:spPr>
          <a:xfrm>
            <a:off x="5297762" y="2799889"/>
            <a:ext cx="5747187" cy="3299066"/>
          </a:xfrm>
        </p:spPr>
        <p:txBody>
          <a:bodyPr vert="horz" lIns="91440" tIns="45720" rIns="91440" bIns="45720" rtlCol="0" anchor="t">
            <a:normAutofit/>
          </a:bodyPr>
          <a:lstStyle/>
          <a:p>
            <a:r>
              <a:rPr lang="en-US" sz="2200" b="1" dirty="0">
                <a:solidFill>
                  <a:srgbClr val="FFFFFF"/>
                </a:solidFill>
              </a:rPr>
              <a:t>Joint Committee to Create a National Policy to Enhance Survivability from Active Shooter and Intentional Mass Casualty Events</a:t>
            </a:r>
          </a:p>
          <a:p>
            <a:r>
              <a:rPr lang="en-US" sz="2200" dirty="0">
                <a:solidFill>
                  <a:srgbClr val="FFFFFF"/>
                </a:solidFill>
              </a:rPr>
              <a:t>Brought together experts from Trauma, EM, Law Enforcement, Fire/Rescue, EMS and Military</a:t>
            </a:r>
          </a:p>
          <a:p>
            <a:r>
              <a:rPr lang="en-US" sz="2200" dirty="0">
                <a:solidFill>
                  <a:srgbClr val="FFFFFF"/>
                </a:solidFill>
              </a:rPr>
              <a:t>Goal to develop a coordinated response and strategy</a:t>
            </a:r>
          </a:p>
          <a:p>
            <a:pPr lvl="1"/>
            <a:r>
              <a:rPr lang="en-US" sz="1800" dirty="0">
                <a:solidFill>
                  <a:srgbClr val="FFFFFF"/>
                </a:solidFill>
              </a:rPr>
              <a:t>Initial focus on EMS and Law enforcement tactics</a:t>
            </a:r>
          </a:p>
          <a:p>
            <a:endParaRPr lang="en-US" sz="2200" dirty="0">
              <a:solidFill>
                <a:srgbClr val="FFFFFF"/>
              </a:solidFill>
            </a:endParaRPr>
          </a:p>
        </p:txBody>
      </p:sp>
      <p:pic>
        <p:nvPicPr>
          <p:cNvPr id="4" name="Picture 3" descr="A group of people sitting at a table&#10;&#10;Description automatically generated">
            <a:extLst>
              <a:ext uri="{FF2B5EF4-FFF2-40B4-BE49-F238E27FC236}">
                <a16:creationId xmlns:a16="http://schemas.microsoft.com/office/drawing/2014/main" id="{2960D76C-A1E6-4A04-A873-ABF410FD3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20" y="4153989"/>
            <a:ext cx="4390853" cy="1695967"/>
          </a:xfrm>
          <a:prstGeom prst="rect">
            <a:avLst/>
          </a:prstGeom>
        </p:spPr>
      </p:pic>
    </p:spTree>
    <p:extLst>
      <p:ext uri="{BB962C8B-B14F-4D97-AF65-F5344CB8AC3E}">
        <p14:creationId xmlns:p14="http://schemas.microsoft.com/office/powerpoint/2010/main" val="1507167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itle 2"/>
          <p:cNvSpPr>
            <a:spLocks noGrp="1"/>
          </p:cNvSpPr>
          <p:nvPr>
            <p:ph type="title"/>
          </p:nvPr>
        </p:nvSpPr>
        <p:spPr>
          <a:xfrm>
            <a:off x="288864" y="286305"/>
            <a:ext cx="2780271" cy="2128421"/>
          </a:xfrm>
        </p:spPr>
        <p:txBody>
          <a:bodyPr>
            <a:normAutofit fontScale="90000"/>
          </a:bodyPr>
          <a:lstStyle/>
          <a:p>
            <a:r>
              <a:rPr lang="en-US" sz="3200" dirty="0">
                <a:solidFill>
                  <a:srgbClr val="FFFFFF"/>
                </a:solidFill>
              </a:rPr>
              <a:t>Hartford Consensus II: Public: Everyone Can Save a Life</a:t>
            </a:r>
          </a:p>
        </p:txBody>
      </p:sp>
      <p:sp>
        <p:nvSpPr>
          <p:cNvPr id="4" name="Slide Number Placeholder 3"/>
          <p:cNvSpPr>
            <a:spLocks noGrp="1"/>
          </p:cNvSpPr>
          <p:nvPr>
            <p:ph type="sldNum" sz="quarter" idx="10"/>
          </p:nvPr>
        </p:nvSpPr>
        <p:spPr>
          <a:xfrm>
            <a:off x="10265568" y="6309360"/>
            <a:ext cx="1088231" cy="365125"/>
          </a:xfrm>
        </p:spPr>
        <p:txBody>
          <a:bodyPr>
            <a:normAutofit/>
          </a:bodyPr>
          <a:lstStyle/>
          <a:p>
            <a:pPr algn="r">
              <a:spcAft>
                <a:spcPts val="600"/>
              </a:spcAft>
            </a:pPr>
            <a:fld id="{203D35DA-23DE-43B4-A616-876AA910E3A7}" type="slidenum">
              <a:rPr lang="en-US">
                <a:solidFill>
                  <a:prstClr val="black">
                    <a:tint val="75000"/>
                  </a:prstClr>
                </a:solidFill>
              </a:rPr>
              <a:pPr algn="r">
                <a:spcAft>
                  <a:spcPts val="600"/>
                </a:spcAft>
              </a:pPr>
              <a:t>19</a:t>
            </a:fld>
            <a:endParaRPr lang="en-US">
              <a:solidFill>
                <a:prstClr val="black">
                  <a:tint val="75000"/>
                </a:prstClr>
              </a:solidFill>
            </a:endParaRPr>
          </a:p>
        </p:txBody>
      </p:sp>
      <p:graphicFrame>
        <p:nvGraphicFramePr>
          <p:cNvPr id="6" name="Content Placeholder 1">
            <a:extLst>
              <a:ext uri="{FF2B5EF4-FFF2-40B4-BE49-F238E27FC236}">
                <a16:creationId xmlns:a16="http://schemas.microsoft.com/office/drawing/2014/main" id="{BA07E92F-A5A5-479B-8545-3CEEA6BE70EA}"/>
              </a:ext>
            </a:extLst>
          </p:cNvPr>
          <p:cNvGraphicFramePr>
            <a:graphicFrameLocks noGrp="1"/>
          </p:cNvGraphicFramePr>
          <p:nvPr>
            <p:ph idx="1"/>
            <p:extLst>
              <p:ext uri="{D42A27DB-BD31-4B8C-83A1-F6EECF244321}">
                <p14:modId xmlns:p14="http://schemas.microsoft.com/office/powerpoint/2010/main" val="1216008027"/>
              </p:ext>
            </p:extLst>
          </p:nvPr>
        </p:nvGraphicFramePr>
        <p:xfrm>
          <a:off x="4736612" y="480647"/>
          <a:ext cx="7460028" cy="595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7EAB4F4D-78F9-4A59-9A15-72AFB6C07D80}"/>
              </a:ext>
            </a:extLst>
          </p:cNvPr>
          <p:cNvPicPr>
            <a:picLocks noChangeAspect="1"/>
          </p:cNvPicPr>
          <p:nvPr/>
        </p:nvPicPr>
        <p:blipFill>
          <a:blip r:embed="rId7"/>
          <a:stretch>
            <a:fillRect/>
          </a:stretch>
        </p:blipFill>
        <p:spPr>
          <a:xfrm>
            <a:off x="6508" y="3536302"/>
            <a:ext cx="3233698" cy="3380314"/>
          </a:xfrm>
          <a:prstGeom prst="rect">
            <a:avLst/>
          </a:prstGeom>
        </p:spPr>
      </p:pic>
    </p:spTree>
    <p:extLst>
      <p:ext uri="{BB962C8B-B14F-4D97-AF65-F5344CB8AC3E}">
        <p14:creationId xmlns:p14="http://schemas.microsoft.com/office/powerpoint/2010/main" val="2662870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Disclosures</a:t>
            </a:r>
          </a:p>
        </p:txBody>
      </p:sp>
      <p:sp>
        <p:nvSpPr>
          <p:cNvPr id="3" name="Content Placeholder 2"/>
          <p:cNvSpPr>
            <a:spLocks noGrp="1"/>
          </p:cNvSpPr>
          <p:nvPr>
            <p:ph idx="1"/>
          </p:nvPr>
        </p:nvSpPr>
        <p:spPr/>
        <p:txBody>
          <a:bodyPr vert="horz" lIns="91440" tIns="45720" rIns="91440" bIns="45720" rtlCol="0" anchor="t">
            <a:normAutofit/>
          </a:bodyPr>
          <a:lstStyle/>
          <a:p>
            <a:pPr>
              <a:defRPr/>
            </a:pPr>
            <a:r>
              <a:rPr lang="en-US" altLang="en-US" dirty="0"/>
              <a:t>Laboratory funding: NIH, DoD</a:t>
            </a:r>
          </a:p>
          <a:p>
            <a:pPr>
              <a:defRPr/>
            </a:pPr>
            <a:r>
              <a:rPr lang="en-US" altLang="en-US" dirty="0"/>
              <a:t>External Scientific Advisory Board and Research Funding, Janssen Pharmaceuticals</a:t>
            </a:r>
          </a:p>
          <a:p>
            <a:pPr>
              <a:defRPr/>
            </a:pPr>
            <a:r>
              <a:rPr lang="en-US" altLang="en-US" dirty="0"/>
              <a:t>Research funding: </a:t>
            </a:r>
            <a:r>
              <a:rPr lang="en-US" altLang="en-US" dirty="0" err="1"/>
              <a:t>Haemonetics</a:t>
            </a:r>
            <a:r>
              <a:rPr lang="en-US" altLang="en-US" dirty="0"/>
              <a:t>, Instrument Labs, </a:t>
            </a:r>
            <a:r>
              <a:rPr lang="en-US" altLang="en-US" dirty="0" err="1"/>
              <a:t>Accriva</a:t>
            </a:r>
            <a:endParaRPr lang="en-US" altLang="en-US" dirty="0"/>
          </a:p>
          <a:p>
            <a:pPr>
              <a:defRPr/>
            </a:pPr>
            <a:r>
              <a:rPr lang="en-US" altLang="en-US" dirty="0"/>
              <a:t>External Scientific Advisory Board CSL Behring</a:t>
            </a:r>
          </a:p>
          <a:p>
            <a:pPr>
              <a:defRPr/>
            </a:pPr>
            <a:r>
              <a:rPr lang="en-US" altLang="en-US" dirty="0"/>
              <a:t>US Patent 9,072,760 </a:t>
            </a:r>
            <a:r>
              <a:rPr lang="en-US" altLang="en-US" i="1" dirty="0"/>
              <a:t>TLR4 inhibitors for the treatment of human infectious and inflammatory disorders</a:t>
            </a:r>
            <a:br>
              <a:rPr lang="en-US" altLang="en-US" i="1" dirty="0"/>
            </a:br>
            <a:endParaRPr lang="en-US" altLang="en-US" i="1" dirty="0"/>
          </a:p>
          <a:p>
            <a:pPr marL="0" indent="0">
              <a:buNone/>
              <a:defRPr/>
            </a:pPr>
            <a:endParaRPr lang="en-US" altLang="en-US" i="1" dirty="0"/>
          </a:p>
          <a:p>
            <a:endParaRPr lang="en-US" dirty="0">
              <a:cs typeface="Calibri"/>
            </a:endParaRPr>
          </a:p>
          <a:p>
            <a:endParaRPr lang="en-US" dirty="0"/>
          </a:p>
        </p:txBody>
      </p:sp>
    </p:spTree>
    <p:extLst>
      <p:ext uri="{BB962C8B-B14F-4D97-AF65-F5344CB8AC3E}">
        <p14:creationId xmlns:p14="http://schemas.microsoft.com/office/powerpoint/2010/main" val="3592446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Stop the Bleed Campaign</a:t>
            </a:r>
          </a:p>
        </p:txBody>
      </p:sp>
      <p:pic>
        <p:nvPicPr>
          <p:cNvPr id="2" name="Picture 2" descr="A picture containing text&#10;&#10;Description generated with high confidence">
            <a:extLst>
              <a:ext uri="{FF2B5EF4-FFF2-40B4-BE49-F238E27FC236}">
                <a16:creationId xmlns:a16="http://schemas.microsoft.com/office/drawing/2014/main" id="{3CEB528B-D25A-462F-B6B1-21C17FA0ACD5}"/>
              </a:ext>
            </a:extLst>
          </p:cNvPr>
          <p:cNvPicPr>
            <a:picLocks noChangeAspect="1"/>
          </p:cNvPicPr>
          <p:nvPr/>
        </p:nvPicPr>
        <p:blipFill>
          <a:blip r:embed="rId2"/>
          <a:stretch>
            <a:fillRect/>
          </a:stretch>
        </p:blipFill>
        <p:spPr>
          <a:xfrm>
            <a:off x="378068" y="327397"/>
            <a:ext cx="5455917" cy="2782517"/>
          </a:xfrm>
          <a:prstGeom prst="rect">
            <a:avLst/>
          </a:prstGeom>
        </p:spPr>
      </p:pic>
      <p:pic>
        <p:nvPicPr>
          <p:cNvPr id="2150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8259"/>
          <a:stretch/>
        </p:blipFill>
        <p:spPr bwMode="auto">
          <a:xfrm>
            <a:off x="375139" y="3134981"/>
            <a:ext cx="5455917" cy="13267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E538A3C-6BF1-4906-BA74-212D00108B58}"/>
              </a:ext>
            </a:extLst>
          </p:cNvPr>
          <p:cNvPicPr>
            <a:picLocks noChangeAspect="1"/>
          </p:cNvPicPr>
          <p:nvPr/>
        </p:nvPicPr>
        <p:blipFill>
          <a:blip r:embed="rId4"/>
          <a:stretch>
            <a:fillRect/>
          </a:stretch>
        </p:blipFill>
        <p:spPr>
          <a:xfrm>
            <a:off x="6328628" y="654341"/>
            <a:ext cx="5359605" cy="3444224"/>
          </a:xfrm>
          <a:prstGeom prst="rect">
            <a:avLst/>
          </a:prstGeom>
        </p:spPr>
      </p:pic>
    </p:spTree>
    <p:extLst>
      <p:ext uri="{BB962C8B-B14F-4D97-AF65-F5344CB8AC3E}">
        <p14:creationId xmlns:p14="http://schemas.microsoft.com/office/powerpoint/2010/main" val="2732754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0"/>
            <a:ext cx="10972800" cy="1358741"/>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sz="1215" dirty="0">
              <a:solidFill>
                <a:schemeClr val="bg1"/>
              </a:solidFill>
            </a:endParaRPr>
          </a:p>
        </p:txBody>
      </p:sp>
      <p:sp>
        <p:nvSpPr>
          <p:cNvPr id="3" name="object 3"/>
          <p:cNvSpPr/>
          <p:nvPr/>
        </p:nvSpPr>
        <p:spPr>
          <a:xfrm>
            <a:off x="9777889" y="188595"/>
            <a:ext cx="947261" cy="947261"/>
          </a:xfrm>
          <a:prstGeom prst="rect">
            <a:avLst/>
          </a:prstGeom>
          <a:blipFill>
            <a:blip r:embed="rId3" cstate="print"/>
            <a:stretch>
              <a:fillRect/>
            </a:stretch>
          </a:blipFill>
        </p:spPr>
        <p:txBody>
          <a:bodyPr wrap="square" lIns="0" tIns="0" rIns="0" bIns="0" rtlCol="0"/>
          <a:lstStyle/>
          <a:p>
            <a:endParaRPr sz="1215" dirty="0"/>
          </a:p>
        </p:txBody>
      </p:sp>
      <p:sp>
        <p:nvSpPr>
          <p:cNvPr id="4" name="object 4"/>
          <p:cNvSpPr/>
          <p:nvPr/>
        </p:nvSpPr>
        <p:spPr>
          <a:xfrm>
            <a:off x="609600" y="1358741"/>
            <a:ext cx="109728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sz="1215" dirty="0"/>
          </a:p>
        </p:txBody>
      </p:sp>
      <p:sp>
        <p:nvSpPr>
          <p:cNvPr id="5" name="object 5"/>
          <p:cNvSpPr txBox="1">
            <a:spLocks noGrp="1"/>
          </p:cNvSpPr>
          <p:nvPr>
            <p:ph type="title"/>
          </p:nvPr>
        </p:nvSpPr>
        <p:spPr>
          <a:xfrm>
            <a:off x="1312545" y="461245"/>
            <a:ext cx="7997285" cy="492443"/>
          </a:xfrm>
          <a:prstGeom prst="rect">
            <a:avLst/>
          </a:prstGeom>
        </p:spPr>
        <p:txBody>
          <a:bodyPr vert="horz" wrap="square" lIns="0" tIns="0" rIns="0" bIns="0" rtlCol="0" anchor="ctr">
            <a:spAutoFit/>
          </a:bodyPr>
          <a:lstStyle/>
          <a:p>
            <a:pPr marL="8573">
              <a:lnSpc>
                <a:spcPct val="100000"/>
              </a:lnSpc>
            </a:pPr>
            <a:r>
              <a:rPr sz="3200" b="1" spc="24" dirty="0">
                <a:solidFill>
                  <a:schemeClr val="bg1"/>
                </a:solidFill>
              </a:rPr>
              <a:t>Primary </a:t>
            </a:r>
            <a:r>
              <a:rPr sz="3200" b="1" spc="27" dirty="0">
                <a:solidFill>
                  <a:schemeClr val="bg1"/>
                </a:solidFill>
              </a:rPr>
              <a:t>Principles </a:t>
            </a:r>
            <a:r>
              <a:rPr sz="3200" b="1" spc="14" dirty="0">
                <a:solidFill>
                  <a:schemeClr val="bg1"/>
                </a:solidFill>
              </a:rPr>
              <a:t>of </a:t>
            </a:r>
            <a:r>
              <a:rPr sz="3200" b="1" spc="27" dirty="0">
                <a:solidFill>
                  <a:schemeClr val="bg1"/>
                </a:solidFill>
              </a:rPr>
              <a:t>Immediate</a:t>
            </a:r>
            <a:r>
              <a:rPr sz="3200" b="1" spc="132" dirty="0">
                <a:solidFill>
                  <a:schemeClr val="bg1"/>
                </a:solidFill>
              </a:rPr>
              <a:t> </a:t>
            </a:r>
            <a:r>
              <a:rPr sz="3200" b="1" spc="30" dirty="0">
                <a:solidFill>
                  <a:schemeClr val="bg1"/>
                </a:solidFill>
              </a:rPr>
              <a:t>Response</a:t>
            </a:r>
            <a:endParaRPr sz="3200" b="1" dirty="0">
              <a:solidFill>
                <a:schemeClr val="bg1"/>
              </a:solidFill>
            </a:endParaRPr>
          </a:p>
        </p:txBody>
      </p:sp>
      <p:sp>
        <p:nvSpPr>
          <p:cNvPr id="6" name="object 6"/>
          <p:cNvSpPr txBox="1"/>
          <p:nvPr/>
        </p:nvSpPr>
        <p:spPr>
          <a:xfrm>
            <a:off x="1931908" y="1643996"/>
            <a:ext cx="8131874" cy="4270593"/>
          </a:xfrm>
          <a:prstGeom prst="rect">
            <a:avLst/>
          </a:prstGeom>
        </p:spPr>
        <p:txBody>
          <a:bodyPr vert="horz" wrap="square" lIns="0" tIns="0" rIns="0" bIns="0" rtlCol="0">
            <a:spAutoFit/>
          </a:bodyPr>
          <a:lstStyle/>
          <a:p>
            <a:pPr marL="317183" indent="-308610">
              <a:buChar char="•"/>
              <a:tabLst>
                <a:tab pos="265748" algn="l"/>
              </a:tabLst>
            </a:pPr>
            <a:r>
              <a:rPr sz="2295" b="1" spc="10" dirty="0">
                <a:solidFill>
                  <a:srgbClr val="1D2258"/>
                </a:solidFill>
                <a:latin typeface="HelveticaNeueLTStd-Bd"/>
                <a:cs typeface="HelveticaNeueLTStd-Bd"/>
              </a:rPr>
              <a:t>Ensure </a:t>
            </a:r>
            <a:r>
              <a:rPr sz="2295" b="1" spc="14" dirty="0">
                <a:solidFill>
                  <a:srgbClr val="1D2258"/>
                </a:solidFill>
                <a:latin typeface="HelveticaNeueLTStd-Bd"/>
                <a:cs typeface="HelveticaNeueLTStd-Bd"/>
              </a:rPr>
              <a:t>your own</a:t>
            </a:r>
            <a:r>
              <a:rPr sz="2295" b="1" spc="44" dirty="0">
                <a:solidFill>
                  <a:srgbClr val="1D2258"/>
                </a:solidFill>
                <a:latin typeface="HelveticaNeueLTStd-Bd"/>
                <a:cs typeface="HelveticaNeueLTStd-Bd"/>
              </a:rPr>
              <a:t> </a:t>
            </a:r>
            <a:r>
              <a:rPr sz="2295" b="1" spc="20" dirty="0">
                <a:solidFill>
                  <a:srgbClr val="27306B"/>
                </a:solidFill>
                <a:latin typeface="HelveticaNeueLTStd-Bd"/>
                <a:cs typeface="HelveticaNeueLTStd-Bd"/>
              </a:rPr>
              <a:t>safety</a:t>
            </a:r>
            <a:endParaRPr lang="en-US" sz="2295" b="1" spc="20" dirty="0">
              <a:solidFill>
                <a:srgbClr val="27306B"/>
              </a:solidFill>
              <a:latin typeface="HelveticaNeueLTStd-Bd"/>
              <a:cs typeface="HelveticaNeueLTStd-Bd"/>
            </a:endParaRPr>
          </a:p>
          <a:p>
            <a:pPr marL="317183" indent="-308610">
              <a:lnSpc>
                <a:spcPct val="150000"/>
              </a:lnSpc>
              <a:buFontTx/>
              <a:buChar char="•"/>
              <a:tabLst>
                <a:tab pos="265748" algn="l"/>
              </a:tabLst>
            </a:pPr>
            <a:r>
              <a:rPr lang="en-US" sz="2295" b="1" spc="10" dirty="0">
                <a:solidFill>
                  <a:srgbClr val="1D2258"/>
                </a:solidFill>
                <a:latin typeface="HelveticaNeueLTStd-Bd"/>
                <a:cs typeface="HelveticaNeueLTStd-Bd"/>
              </a:rPr>
              <a:t>The</a:t>
            </a:r>
            <a:r>
              <a:rPr lang="en-US" sz="2295" b="1" spc="10" dirty="0">
                <a:solidFill>
                  <a:srgbClr val="27306B"/>
                </a:solidFill>
                <a:latin typeface="HelveticaNeueLTStd-Bd"/>
                <a:cs typeface="HelveticaNeueLTStd-Bd"/>
              </a:rPr>
              <a:t> </a:t>
            </a:r>
            <a:r>
              <a:rPr lang="en-US" sz="2295" b="1" spc="10" dirty="0">
                <a:solidFill>
                  <a:srgbClr val="DB2626"/>
                </a:solidFill>
                <a:latin typeface="HelveticaNeueLTStd-Bd"/>
                <a:cs typeface="HelveticaNeueLTStd-Bd"/>
              </a:rPr>
              <a:t>ABCs of Bleeding</a:t>
            </a:r>
            <a:endParaRPr lang="en-US" sz="2295" b="1" spc="20" dirty="0">
              <a:solidFill>
                <a:srgbClr val="DB2626"/>
              </a:solidFill>
              <a:latin typeface="HelveticaNeueLTStd-Bd"/>
              <a:cs typeface="HelveticaNeueLTStd-Bd"/>
            </a:endParaRPr>
          </a:p>
          <a:p>
            <a:pPr marL="8573">
              <a:lnSpc>
                <a:spcPct val="150000"/>
              </a:lnSpc>
              <a:tabLst>
                <a:tab pos="265748" algn="l"/>
              </a:tabLst>
            </a:pPr>
            <a:r>
              <a:rPr lang="en-US" sz="2295" b="1" dirty="0">
                <a:solidFill>
                  <a:srgbClr val="D72827"/>
                </a:solidFill>
                <a:latin typeface="HelveticaNeueLTStd-Bd"/>
                <a:cs typeface="HelveticaNeueLTStd-Bd"/>
              </a:rPr>
              <a:t>	A </a:t>
            </a:r>
            <a:r>
              <a:rPr lang="en-US" sz="2295" b="1" dirty="0">
                <a:solidFill>
                  <a:srgbClr val="27306B"/>
                </a:solidFill>
                <a:latin typeface="HelveticaNeueLTStd-Bd"/>
                <a:cs typeface="HelveticaNeueLTStd-Bd"/>
              </a:rPr>
              <a:t>– </a:t>
            </a:r>
            <a:r>
              <a:rPr lang="en-US" sz="2295" b="1" spc="17" dirty="0">
                <a:solidFill>
                  <a:srgbClr val="1D2258"/>
                </a:solidFill>
                <a:latin typeface="HelveticaNeueLTStd-Bd"/>
                <a:cs typeface="HelveticaNeueLTStd-Bd"/>
              </a:rPr>
              <a:t>Alert </a:t>
            </a:r>
            <a:r>
              <a:rPr lang="en-US" sz="2295" b="1" dirty="0">
                <a:solidFill>
                  <a:srgbClr val="1D2258"/>
                </a:solidFill>
                <a:latin typeface="HelveticaNeueLTStd-Bd"/>
                <a:cs typeface="HelveticaNeueLTStd-Bd"/>
              </a:rPr>
              <a:t>– </a:t>
            </a:r>
            <a:r>
              <a:rPr lang="en-US" sz="2295" b="1" spc="20" dirty="0">
                <a:solidFill>
                  <a:srgbClr val="1D2258"/>
                </a:solidFill>
                <a:latin typeface="HelveticaNeueLTStd-Bd"/>
                <a:cs typeface="HelveticaNeueLTStd-Bd"/>
              </a:rPr>
              <a:t>call 9-</a:t>
            </a:r>
            <a:r>
              <a:rPr lang="en-US" sz="2295" b="1" spc="20" dirty="0">
                <a:solidFill>
                  <a:srgbClr val="27306B"/>
                </a:solidFill>
                <a:latin typeface="HelveticaNeueLTStd-Bd"/>
                <a:cs typeface="HelveticaNeueLTStd-Bd"/>
              </a:rPr>
              <a:t>1-1</a:t>
            </a:r>
            <a:endParaRPr lang="en-US" sz="2295" dirty="0">
              <a:latin typeface="HelveticaNeueLTStd-Bd"/>
              <a:cs typeface="HelveticaNeueLTStd-Bd"/>
            </a:endParaRPr>
          </a:p>
          <a:p>
            <a:pPr marL="8573">
              <a:tabLst>
                <a:tab pos="265748" algn="l"/>
              </a:tabLst>
            </a:pPr>
            <a:r>
              <a:rPr lang="en-US" sz="2295" b="1" dirty="0">
                <a:solidFill>
                  <a:srgbClr val="D72827"/>
                </a:solidFill>
                <a:latin typeface="HelveticaNeueLTStd-Bd"/>
                <a:cs typeface="HelveticaNeueLTStd-Bd"/>
              </a:rPr>
              <a:t>	</a:t>
            </a:r>
            <a:r>
              <a:rPr sz="2295" b="1" dirty="0">
                <a:solidFill>
                  <a:srgbClr val="D72827"/>
                </a:solidFill>
                <a:latin typeface="HelveticaNeueLTStd-Bd"/>
                <a:cs typeface="HelveticaNeueLTStd-Bd"/>
              </a:rPr>
              <a:t>B </a:t>
            </a:r>
            <a:r>
              <a:rPr sz="2295" b="1" dirty="0">
                <a:solidFill>
                  <a:srgbClr val="27306B"/>
                </a:solidFill>
                <a:latin typeface="HelveticaNeueLTStd-Bd"/>
                <a:cs typeface="HelveticaNeueLTStd-Bd"/>
              </a:rPr>
              <a:t>– </a:t>
            </a:r>
            <a:r>
              <a:rPr sz="2295" b="1" spc="17" dirty="0">
                <a:solidFill>
                  <a:srgbClr val="27306B"/>
                </a:solidFill>
                <a:latin typeface="HelveticaNeueLTStd-Bd"/>
                <a:cs typeface="HelveticaNeueLTStd-Bd"/>
              </a:rPr>
              <a:t>Bleeding </a:t>
            </a:r>
            <a:r>
              <a:rPr sz="2295" b="1" dirty="0">
                <a:solidFill>
                  <a:srgbClr val="27306B"/>
                </a:solidFill>
                <a:latin typeface="HelveticaNeueLTStd-Bd"/>
                <a:cs typeface="HelveticaNeueLTStd-Bd"/>
              </a:rPr>
              <a:t>– </a:t>
            </a:r>
            <a:r>
              <a:rPr sz="2295" b="1" spc="20" dirty="0">
                <a:solidFill>
                  <a:srgbClr val="27306B"/>
                </a:solidFill>
                <a:latin typeface="HelveticaNeueLTStd-Bd"/>
                <a:cs typeface="HelveticaNeueLTStd-Bd"/>
              </a:rPr>
              <a:t>find </a:t>
            </a:r>
            <a:r>
              <a:rPr sz="2295" b="1" spc="14" dirty="0">
                <a:solidFill>
                  <a:srgbClr val="27306B"/>
                </a:solidFill>
                <a:latin typeface="HelveticaNeueLTStd-Bd"/>
                <a:cs typeface="HelveticaNeueLTStd-Bd"/>
              </a:rPr>
              <a:t>the </a:t>
            </a:r>
            <a:r>
              <a:rPr sz="2295" b="1" spc="17" dirty="0">
                <a:solidFill>
                  <a:srgbClr val="27306B"/>
                </a:solidFill>
                <a:latin typeface="HelveticaNeueLTStd-Bd"/>
                <a:cs typeface="HelveticaNeueLTStd-Bd"/>
              </a:rPr>
              <a:t>bleeding</a:t>
            </a:r>
            <a:r>
              <a:rPr sz="2295" b="1" spc="206" dirty="0">
                <a:solidFill>
                  <a:srgbClr val="27306B"/>
                </a:solidFill>
                <a:latin typeface="HelveticaNeueLTStd-Bd"/>
                <a:cs typeface="HelveticaNeueLTStd-Bd"/>
              </a:rPr>
              <a:t> </a:t>
            </a:r>
            <a:r>
              <a:rPr sz="2295" b="1" spc="20" dirty="0">
                <a:solidFill>
                  <a:srgbClr val="27306B"/>
                </a:solidFill>
                <a:latin typeface="HelveticaNeueLTStd-Bd"/>
                <a:cs typeface="HelveticaNeueLTStd-Bd"/>
              </a:rPr>
              <a:t>injury</a:t>
            </a:r>
            <a:endParaRPr lang="en-US" sz="2295" dirty="0">
              <a:latin typeface="HelveticaNeueLTStd-Bd"/>
              <a:cs typeface="HelveticaNeueLTStd-Bd"/>
            </a:endParaRPr>
          </a:p>
          <a:p>
            <a:pPr marL="8573">
              <a:tabLst>
                <a:tab pos="265748" algn="l"/>
              </a:tabLst>
            </a:pPr>
            <a:r>
              <a:rPr lang="en-US" sz="2295" b="1" dirty="0">
                <a:solidFill>
                  <a:srgbClr val="D72827"/>
                </a:solidFill>
                <a:latin typeface="HelveticaNeueLTStd-Bd"/>
                <a:cs typeface="HelveticaNeueLTStd-Bd"/>
              </a:rPr>
              <a:t>	</a:t>
            </a:r>
            <a:r>
              <a:rPr sz="2295" b="1" dirty="0">
                <a:solidFill>
                  <a:srgbClr val="D72827"/>
                </a:solidFill>
                <a:latin typeface="HelveticaNeueLTStd-Bd"/>
                <a:cs typeface="HelveticaNeueLTStd-Bd"/>
              </a:rPr>
              <a:t>C </a:t>
            </a:r>
            <a:r>
              <a:rPr sz="2295" b="1" dirty="0">
                <a:solidFill>
                  <a:srgbClr val="27306B"/>
                </a:solidFill>
                <a:latin typeface="HelveticaNeueLTStd-Bd"/>
                <a:cs typeface="HelveticaNeueLTStd-Bd"/>
              </a:rPr>
              <a:t>– </a:t>
            </a:r>
            <a:r>
              <a:rPr sz="2295" b="1" spc="10" dirty="0">
                <a:solidFill>
                  <a:srgbClr val="27306B"/>
                </a:solidFill>
                <a:latin typeface="HelveticaNeueLTStd-Bd"/>
                <a:cs typeface="HelveticaNeueLTStd-Bd"/>
              </a:rPr>
              <a:t>Compress </a:t>
            </a:r>
            <a:r>
              <a:rPr sz="2295" b="1" dirty="0">
                <a:solidFill>
                  <a:srgbClr val="27306B"/>
                </a:solidFill>
                <a:latin typeface="HelveticaNeueLTStd-Bd"/>
                <a:cs typeface="HelveticaNeueLTStd-Bd"/>
              </a:rPr>
              <a:t>– </a:t>
            </a:r>
            <a:r>
              <a:rPr sz="2295" b="1" spc="14" dirty="0">
                <a:solidFill>
                  <a:srgbClr val="27306B"/>
                </a:solidFill>
                <a:latin typeface="HelveticaNeueLTStd-Bd"/>
                <a:cs typeface="HelveticaNeueLTStd-Bd"/>
              </a:rPr>
              <a:t>apply </a:t>
            </a:r>
            <a:r>
              <a:rPr sz="2295" b="1" spc="7" dirty="0">
                <a:solidFill>
                  <a:srgbClr val="1D2258"/>
                </a:solidFill>
                <a:latin typeface="HelveticaNeueLTStd-Bd"/>
                <a:cs typeface="HelveticaNeueLTStd-Bd"/>
              </a:rPr>
              <a:t>pressure</a:t>
            </a:r>
            <a:r>
              <a:rPr sz="2295" b="1" spc="7" dirty="0">
                <a:solidFill>
                  <a:srgbClr val="27306B"/>
                </a:solidFill>
                <a:latin typeface="HelveticaNeueLTStd-Bd"/>
                <a:cs typeface="HelveticaNeueLTStd-Bd"/>
              </a:rPr>
              <a:t> </a:t>
            </a:r>
            <a:r>
              <a:rPr sz="2295" b="1" spc="10" dirty="0">
                <a:solidFill>
                  <a:srgbClr val="27306B"/>
                </a:solidFill>
                <a:latin typeface="HelveticaNeueLTStd-Bd"/>
                <a:cs typeface="HelveticaNeueLTStd-Bd"/>
              </a:rPr>
              <a:t>to </a:t>
            </a:r>
            <a:r>
              <a:rPr sz="2295" b="1" spc="14" dirty="0">
                <a:solidFill>
                  <a:srgbClr val="27306B"/>
                </a:solidFill>
                <a:latin typeface="HelveticaNeueLTStd-Bd"/>
                <a:cs typeface="HelveticaNeueLTStd-Bd"/>
              </a:rPr>
              <a:t>stop the </a:t>
            </a:r>
            <a:r>
              <a:rPr sz="2295" b="1" spc="17" dirty="0">
                <a:solidFill>
                  <a:srgbClr val="27306B"/>
                </a:solidFill>
                <a:latin typeface="HelveticaNeueLTStd-Bd"/>
                <a:cs typeface="HelveticaNeueLTStd-Bd"/>
              </a:rPr>
              <a:t>bleeding</a:t>
            </a:r>
            <a:r>
              <a:rPr sz="2295" b="1" spc="354" dirty="0">
                <a:solidFill>
                  <a:srgbClr val="27306B"/>
                </a:solidFill>
                <a:latin typeface="HelveticaNeueLTStd-Bd"/>
                <a:cs typeface="HelveticaNeueLTStd-Bd"/>
              </a:rPr>
              <a:t> </a:t>
            </a:r>
            <a:r>
              <a:rPr sz="2295" b="1" spc="20" dirty="0">
                <a:solidFill>
                  <a:srgbClr val="27306B"/>
                </a:solidFill>
                <a:latin typeface="HelveticaNeueLTStd-Bd"/>
                <a:cs typeface="HelveticaNeueLTStd-Bd"/>
              </a:rPr>
              <a:t>by:</a:t>
            </a:r>
            <a:endParaRPr sz="2295" dirty="0">
              <a:latin typeface="HelveticaNeueLTStd-Bd"/>
              <a:cs typeface="HelveticaNeueLTStd-Bd"/>
            </a:endParaRPr>
          </a:p>
          <a:p>
            <a:pPr marL="934403" marR="259747" lvl="1" indent="-308610">
              <a:lnSpc>
                <a:spcPct val="128200"/>
              </a:lnSpc>
              <a:spcBef>
                <a:spcPts val="1104"/>
              </a:spcBef>
              <a:buAutoNum type="arabicPeriod"/>
              <a:tabLst>
                <a:tab pos="934831" algn="l"/>
              </a:tabLst>
            </a:pPr>
            <a:r>
              <a:rPr sz="1755" b="1" spc="14" dirty="0">
                <a:solidFill>
                  <a:srgbClr val="1D2258"/>
                </a:solidFill>
                <a:latin typeface="HelveticaNeueLTStd-Bd"/>
                <a:cs typeface="HelveticaNeueLTStd-Bd"/>
              </a:rPr>
              <a:t>Covering </a:t>
            </a:r>
            <a:r>
              <a:rPr sz="1755" b="1" spc="10" dirty="0">
                <a:solidFill>
                  <a:srgbClr val="1D2258"/>
                </a:solidFill>
                <a:latin typeface="HelveticaNeueLTStd-Bd"/>
                <a:cs typeface="HelveticaNeueLTStd-Bd"/>
              </a:rPr>
              <a:t>the </a:t>
            </a:r>
            <a:r>
              <a:rPr sz="1755" b="1" spc="14" dirty="0">
                <a:solidFill>
                  <a:srgbClr val="1D2258"/>
                </a:solidFill>
                <a:latin typeface="HelveticaNeueLTStd-Bd"/>
                <a:cs typeface="HelveticaNeueLTStd-Bd"/>
              </a:rPr>
              <a:t>wound </a:t>
            </a:r>
            <a:r>
              <a:rPr sz="1755" b="1" spc="10" dirty="0">
                <a:solidFill>
                  <a:srgbClr val="1D2258"/>
                </a:solidFill>
                <a:latin typeface="HelveticaNeueLTStd-Bd"/>
                <a:cs typeface="HelveticaNeueLTStd-Bd"/>
              </a:rPr>
              <a:t>with </a:t>
            </a:r>
            <a:r>
              <a:rPr sz="1755" b="1" dirty="0">
                <a:solidFill>
                  <a:srgbClr val="1D2258"/>
                </a:solidFill>
                <a:latin typeface="HelveticaNeueLTStd-Bd"/>
                <a:cs typeface="HelveticaNeueLTStd-Bd"/>
              </a:rPr>
              <a:t>a </a:t>
            </a:r>
            <a:r>
              <a:rPr sz="1755" b="1" spc="14" dirty="0">
                <a:solidFill>
                  <a:srgbClr val="1D2258"/>
                </a:solidFill>
                <a:latin typeface="HelveticaNeueLTStd-Bd"/>
                <a:cs typeface="HelveticaNeueLTStd-Bd"/>
              </a:rPr>
              <a:t>clean cloth </a:t>
            </a:r>
            <a:r>
              <a:rPr sz="1755" b="1" spc="10" dirty="0">
                <a:solidFill>
                  <a:srgbClr val="1D2258"/>
                </a:solidFill>
                <a:latin typeface="HelveticaNeueLTStd-Bd"/>
                <a:cs typeface="HelveticaNeueLTStd-Bd"/>
              </a:rPr>
              <a:t>and </a:t>
            </a:r>
            <a:r>
              <a:rPr sz="1755" b="1" spc="14" dirty="0">
                <a:solidFill>
                  <a:srgbClr val="1D2258"/>
                </a:solidFill>
                <a:latin typeface="HelveticaNeueLTStd-Bd"/>
                <a:cs typeface="HelveticaNeueLTStd-Bd"/>
              </a:rPr>
              <a:t>applying </a:t>
            </a:r>
            <a:r>
              <a:rPr sz="1755" b="1" spc="3" dirty="0">
                <a:solidFill>
                  <a:srgbClr val="1D2258"/>
                </a:solidFill>
                <a:latin typeface="HelveticaNeueLTStd-Bd"/>
                <a:cs typeface="HelveticaNeueLTStd-Bd"/>
              </a:rPr>
              <a:t>pressure </a:t>
            </a:r>
            <a:r>
              <a:rPr sz="1755" b="1" spc="17" dirty="0">
                <a:solidFill>
                  <a:srgbClr val="1D2258"/>
                </a:solidFill>
                <a:latin typeface="HelveticaNeueLTStd-Bd"/>
                <a:cs typeface="HelveticaNeueLTStd-Bd"/>
              </a:rPr>
              <a:t>by  </a:t>
            </a:r>
            <a:r>
              <a:rPr sz="1755" b="1" spc="14" dirty="0">
                <a:solidFill>
                  <a:srgbClr val="1D2258"/>
                </a:solidFill>
                <a:latin typeface="HelveticaNeueLTStd-Bd"/>
                <a:cs typeface="HelveticaNeueLTStd-Bd"/>
              </a:rPr>
              <a:t>pushing </a:t>
            </a:r>
            <a:r>
              <a:rPr sz="1755" b="1" spc="10" dirty="0">
                <a:solidFill>
                  <a:srgbClr val="1D2258"/>
                </a:solidFill>
                <a:latin typeface="HelveticaNeueLTStd-Bd"/>
                <a:cs typeface="HelveticaNeueLTStd-Bd"/>
              </a:rPr>
              <a:t>directly </a:t>
            </a:r>
            <a:r>
              <a:rPr sz="1755" b="1" spc="7" dirty="0">
                <a:solidFill>
                  <a:srgbClr val="1D2258"/>
                </a:solidFill>
                <a:latin typeface="HelveticaNeueLTStd-Bd"/>
                <a:cs typeface="HelveticaNeueLTStd-Bd"/>
              </a:rPr>
              <a:t>on it </a:t>
            </a:r>
            <a:r>
              <a:rPr sz="1755" b="1" spc="10" dirty="0">
                <a:solidFill>
                  <a:srgbClr val="1D2258"/>
                </a:solidFill>
                <a:latin typeface="HelveticaNeueLTStd-Bd"/>
                <a:cs typeface="HelveticaNeueLTStd-Bd"/>
              </a:rPr>
              <a:t>with both </a:t>
            </a:r>
            <a:r>
              <a:rPr sz="1755" b="1" spc="14" dirty="0">
                <a:solidFill>
                  <a:srgbClr val="1D2258"/>
                </a:solidFill>
                <a:latin typeface="HelveticaNeueLTStd-Bd"/>
                <a:cs typeface="HelveticaNeueLTStd-Bd"/>
              </a:rPr>
              <a:t>hands,</a:t>
            </a:r>
            <a:r>
              <a:rPr sz="1755" b="1" spc="152" dirty="0">
                <a:solidFill>
                  <a:srgbClr val="1D2258"/>
                </a:solidFill>
                <a:latin typeface="HelveticaNeueLTStd-Bd"/>
                <a:cs typeface="HelveticaNeueLTStd-Bd"/>
              </a:rPr>
              <a:t> </a:t>
            </a:r>
            <a:r>
              <a:rPr sz="1755" b="1" spc="17" dirty="0">
                <a:solidFill>
                  <a:srgbClr val="1D2258"/>
                </a:solidFill>
                <a:latin typeface="HelveticaNeueLTStd-Bd"/>
                <a:cs typeface="HelveticaNeueLTStd-Bd"/>
              </a:rPr>
              <a:t>OR</a:t>
            </a:r>
            <a:endParaRPr sz="1755" dirty="0">
              <a:solidFill>
                <a:srgbClr val="1D2258"/>
              </a:solidFill>
              <a:latin typeface="HelveticaNeueLTStd-Bd"/>
              <a:cs typeface="HelveticaNeueLTStd-Bd"/>
            </a:endParaRPr>
          </a:p>
          <a:p>
            <a:pPr lvl="1">
              <a:spcBef>
                <a:spcPts val="24"/>
              </a:spcBef>
              <a:buClr>
                <a:srgbClr val="27306B"/>
              </a:buClr>
              <a:buFont typeface="HelveticaNeueLTStd-Bd"/>
              <a:buAutoNum type="arabicPeriod"/>
            </a:pPr>
            <a:endParaRPr sz="1553" dirty="0">
              <a:solidFill>
                <a:srgbClr val="1D2258"/>
              </a:solidFill>
              <a:latin typeface="Times New Roman"/>
              <a:cs typeface="Times New Roman"/>
            </a:endParaRPr>
          </a:p>
          <a:p>
            <a:pPr marL="934403" lvl="1" indent="-308610">
              <a:buAutoNum type="arabicPeriod"/>
              <a:tabLst>
                <a:tab pos="934831" algn="l"/>
              </a:tabLst>
            </a:pPr>
            <a:r>
              <a:rPr sz="1755" b="1" spc="14" dirty="0">
                <a:solidFill>
                  <a:srgbClr val="1D2258"/>
                </a:solidFill>
                <a:latin typeface="HelveticaNeueLTStd-Bd"/>
                <a:cs typeface="HelveticaNeueLTStd-Bd"/>
              </a:rPr>
              <a:t>Using </a:t>
            </a:r>
            <a:r>
              <a:rPr sz="1755" b="1" dirty="0">
                <a:solidFill>
                  <a:srgbClr val="1D2258"/>
                </a:solidFill>
                <a:latin typeface="HelveticaNeueLTStd-Bd"/>
                <a:cs typeface="HelveticaNeueLTStd-Bd"/>
              </a:rPr>
              <a:t>a </a:t>
            </a:r>
            <a:r>
              <a:rPr sz="1755" b="1" spc="17" dirty="0">
                <a:solidFill>
                  <a:srgbClr val="1D2258"/>
                </a:solidFill>
                <a:latin typeface="HelveticaNeueLTStd-Bd"/>
                <a:cs typeface="HelveticaNeueLTStd-Bd"/>
              </a:rPr>
              <a:t>tourniquet,</a:t>
            </a:r>
            <a:r>
              <a:rPr sz="1755" b="1" spc="34" dirty="0">
                <a:solidFill>
                  <a:srgbClr val="1D2258"/>
                </a:solidFill>
                <a:latin typeface="HelveticaNeueLTStd-Bd"/>
                <a:cs typeface="HelveticaNeueLTStd-Bd"/>
              </a:rPr>
              <a:t> </a:t>
            </a:r>
            <a:r>
              <a:rPr sz="1755" b="1" spc="17" dirty="0">
                <a:solidFill>
                  <a:srgbClr val="1D2258"/>
                </a:solidFill>
                <a:latin typeface="HelveticaNeueLTStd-Bd"/>
                <a:cs typeface="HelveticaNeueLTStd-Bd"/>
              </a:rPr>
              <a:t>OR</a:t>
            </a:r>
            <a:endParaRPr sz="1755" dirty="0">
              <a:solidFill>
                <a:srgbClr val="1D2258"/>
              </a:solidFill>
              <a:latin typeface="HelveticaNeueLTStd-Bd"/>
              <a:cs typeface="HelveticaNeueLTStd-Bd"/>
            </a:endParaRPr>
          </a:p>
          <a:p>
            <a:pPr marL="934831" marR="333042" lvl="1" indent="-309038">
              <a:lnSpc>
                <a:spcPct val="128200"/>
              </a:lnSpc>
              <a:spcBef>
                <a:spcPts val="1215"/>
              </a:spcBef>
              <a:buAutoNum type="arabicPeriod"/>
              <a:tabLst>
                <a:tab pos="934831" algn="l"/>
              </a:tabLst>
            </a:pPr>
            <a:r>
              <a:rPr sz="1755" b="1" spc="14" dirty="0">
                <a:solidFill>
                  <a:srgbClr val="1D2258"/>
                </a:solidFill>
                <a:latin typeface="HelveticaNeueLTStd-Bd"/>
                <a:cs typeface="HelveticaNeueLTStd-Bd"/>
              </a:rPr>
              <a:t>Packing (filling) </a:t>
            </a:r>
            <a:r>
              <a:rPr sz="1755" b="1" spc="10" dirty="0">
                <a:solidFill>
                  <a:srgbClr val="1D2258"/>
                </a:solidFill>
                <a:latin typeface="HelveticaNeueLTStd-Bd"/>
                <a:cs typeface="HelveticaNeueLTStd-Bd"/>
              </a:rPr>
              <a:t>the </a:t>
            </a:r>
            <a:r>
              <a:rPr sz="1755" b="1" spc="14" dirty="0">
                <a:solidFill>
                  <a:srgbClr val="1D2258"/>
                </a:solidFill>
                <a:latin typeface="HelveticaNeueLTStd-Bd"/>
                <a:cs typeface="HelveticaNeueLTStd-Bd"/>
              </a:rPr>
              <a:t>wound </a:t>
            </a:r>
            <a:r>
              <a:rPr sz="1755" b="1" spc="10" dirty="0">
                <a:solidFill>
                  <a:srgbClr val="1D2258"/>
                </a:solidFill>
                <a:latin typeface="HelveticaNeueLTStd-Bd"/>
                <a:cs typeface="HelveticaNeueLTStd-Bd"/>
              </a:rPr>
              <a:t>with </a:t>
            </a:r>
            <a:r>
              <a:rPr sz="1755" b="1" spc="14" dirty="0">
                <a:solidFill>
                  <a:srgbClr val="1D2258"/>
                </a:solidFill>
                <a:latin typeface="HelveticaNeueLTStd-Bd"/>
                <a:cs typeface="HelveticaNeueLTStd-Bd"/>
              </a:rPr>
              <a:t>gauze </a:t>
            </a:r>
            <a:r>
              <a:rPr sz="1755" b="1" spc="7" dirty="0">
                <a:solidFill>
                  <a:srgbClr val="1D2258"/>
                </a:solidFill>
                <a:latin typeface="HelveticaNeueLTStd-Bd"/>
                <a:cs typeface="HelveticaNeueLTStd-Bd"/>
              </a:rPr>
              <a:t>or </a:t>
            </a:r>
            <a:r>
              <a:rPr sz="1755" b="1" dirty="0">
                <a:solidFill>
                  <a:srgbClr val="1D2258"/>
                </a:solidFill>
                <a:latin typeface="HelveticaNeueLTStd-Bd"/>
                <a:cs typeface="HelveticaNeueLTStd-Bd"/>
              </a:rPr>
              <a:t>a </a:t>
            </a:r>
            <a:r>
              <a:rPr sz="1755" b="1" spc="14" dirty="0">
                <a:solidFill>
                  <a:srgbClr val="1D2258"/>
                </a:solidFill>
                <a:latin typeface="HelveticaNeueLTStd-Bd"/>
                <a:cs typeface="HelveticaNeueLTStd-Bd"/>
              </a:rPr>
              <a:t>clean cloth </a:t>
            </a:r>
            <a:r>
              <a:rPr sz="1755" b="1" spc="10" dirty="0">
                <a:solidFill>
                  <a:srgbClr val="1D2258"/>
                </a:solidFill>
                <a:latin typeface="HelveticaNeueLTStd-Bd"/>
                <a:cs typeface="HelveticaNeueLTStd-Bd"/>
              </a:rPr>
              <a:t>and </a:t>
            </a:r>
            <a:r>
              <a:rPr sz="1755" b="1" spc="17" dirty="0">
                <a:solidFill>
                  <a:srgbClr val="1D2258"/>
                </a:solidFill>
                <a:latin typeface="HelveticaNeueLTStd-Bd"/>
                <a:cs typeface="HelveticaNeueLTStd-Bd"/>
              </a:rPr>
              <a:t>then  </a:t>
            </a:r>
            <a:r>
              <a:rPr sz="1755" b="1" spc="14" dirty="0">
                <a:solidFill>
                  <a:srgbClr val="1D2258"/>
                </a:solidFill>
                <a:latin typeface="HelveticaNeueLTStd-Bd"/>
                <a:cs typeface="HelveticaNeueLTStd-Bd"/>
              </a:rPr>
              <a:t>applying </a:t>
            </a:r>
            <a:r>
              <a:rPr sz="1755" b="1" spc="3" dirty="0">
                <a:solidFill>
                  <a:srgbClr val="1D2258"/>
                </a:solidFill>
                <a:latin typeface="HelveticaNeueLTStd-Bd"/>
                <a:cs typeface="HelveticaNeueLTStd-Bd"/>
              </a:rPr>
              <a:t>pressure </a:t>
            </a:r>
            <a:r>
              <a:rPr sz="1755" b="1" spc="10" dirty="0">
                <a:solidFill>
                  <a:srgbClr val="1D2258"/>
                </a:solidFill>
                <a:latin typeface="HelveticaNeueLTStd-Bd"/>
                <a:cs typeface="HelveticaNeueLTStd-Bd"/>
              </a:rPr>
              <a:t>with both</a:t>
            </a:r>
            <a:r>
              <a:rPr sz="1755" b="1" spc="95" dirty="0">
                <a:solidFill>
                  <a:srgbClr val="1D2258"/>
                </a:solidFill>
                <a:latin typeface="HelveticaNeueLTStd-Bd"/>
                <a:cs typeface="HelveticaNeueLTStd-Bd"/>
              </a:rPr>
              <a:t> </a:t>
            </a:r>
            <a:r>
              <a:rPr sz="1755" b="1" spc="17" dirty="0">
                <a:solidFill>
                  <a:srgbClr val="1D2258"/>
                </a:solidFill>
                <a:latin typeface="HelveticaNeueLTStd-Bd"/>
                <a:cs typeface="HelveticaNeueLTStd-Bd"/>
              </a:rPr>
              <a:t>hands</a:t>
            </a:r>
            <a:endParaRPr sz="1755" dirty="0">
              <a:solidFill>
                <a:srgbClr val="1D2258"/>
              </a:solidFill>
              <a:latin typeface="HelveticaNeueLTStd-Bd"/>
              <a:cs typeface="HelveticaNeueLTStd-Bd"/>
            </a:endParaRPr>
          </a:p>
        </p:txBody>
      </p:sp>
      <p:sp>
        <p:nvSpPr>
          <p:cNvPr id="11" name="object 64"/>
          <p:cNvSpPr txBox="1">
            <a:spLocks noGrp="1"/>
          </p:cNvSpPr>
          <p:nvPr>
            <p:ph type="dt" sz="half" idx="6"/>
          </p:nvPr>
        </p:nvSpPr>
        <p:spPr>
          <a:xfrm>
            <a:off x="9477668" y="9669638"/>
            <a:ext cx="5521325" cy="229870"/>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64"/>
              </a:lnSpc>
            </a:pPr>
            <a:r>
              <a:rPr lang="en-US" b="1" spc="10">
                <a:solidFill>
                  <a:srgbClr val="4C4C4C"/>
                </a:solidFill>
                <a:latin typeface="HelveticaNeueLTStd-HvCn"/>
                <a:cs typeface="HelveticaNeueLTStd-HvCn"/>
              </a:rPr>
              <a:t>Introduction  </a:t>
            </a:r>
            <a:r>
              <a:rPr lang="en-US">
                <a:solidFill>
                  <a:srgbClr val="4C4C4C"/>
                </a:solidFill>
              </a:rPr>
              <a:t>|  </a:t>
            </a:r>
            <a:r>
              <a:rPr lang="en-US" spc="10">
                <a:solidFill>
                  <a:srgbClr val="4C4C4C"/>
                </a:solidFill>
              </a:rPr>
              <a:t>Principles  </a:t>
            </a:r>
            <a:r>
              <a:rPr lang="en-US">
                <a:solidFill>
                  <a:srgbClr val="4C4C4C"/>
                </a:solidFill>
              </a:rPr>
              <a:t>|  </a:t>
            </a:r>
            <a:r>
              <a:rPr lang="en-US" spc="10">
                <a:solidFill>
                  <a:srgbClr val="4C4C4C"/>
                </a:solidFill>
              </a:rPr>
              <a:t>A-Alert  </a:t>
            </a:r>
            <a:r>
              <a:rPr lang="en-US">
                <a:solidFill>
                  <a:srgbClr val="4C4C4C"/>
                </a:solidFill>
              </a:rPr>
              <a:t>|  </a:t>
            </a:r>
            <a:r>
              <a:rPr lang="en-US" spc="10">
                <a:solidFill>
                  <a:srgbClr val="4C4C4C"/>
                </a:solidFill>
              </a:rPr>
              <a:t>B-Bleeding  </a:t>
            </a:r>
            <a:r>
              <a:rPr lang="en-US">
                <a:solidFill>
                  <a:srgbClr val="4C4C4C"/>
                </a:solidFill>
              </a:rPr>
              <a:t>|  </a:t>
            </a:r>
            <a:r>
              <a:rPr lang="en-US" spc="10">
                <a:solidFill>
                  <a:srgbClr val="4C4C4C"/>
                </a:solidFill>
              </a:rPr>
              <a:t>C-Compression </a:t>
            </a:r>
            <a:r>
              <a:rPr lang="en-US" spc="250">
                <a:solidFill>
                  <a:srgbClr val="4C4C4C"/>
                </a:solidFill>
              </a:rPr>
              <a:t> </a:t>
            </a:r>
            <a:r>
              <a:rPr lang="en-US">
                <a:solidFill>
                  <a:srgbClr val="4C4C4C"/>
                </a:solidFill>
              </a:rPr>
              <a:t>|</a:t>
            </a:r>
            <a:endParaRPr dirty="0">
              <a:solidFill>
                <a:srgbClr val="4C4C4C"/>
              </a:solidFill>
            </a:endParaRPr>
          </a:p>
        </p:txBody>
      </p:sp>
      <p:sp>
        <p:nvSpPr>
          <p:cNvPr id="12" name="object 8"/>
          <p:cNvSpPr txBox="1">
            <a:spLocks noGrp="1"/>
          </p:cNvSpPr>
          <p:nvPr>
            <p:ph type="ftr" sz="quarter" idx="5"/>
          </p:nvPr>
        </p:nvSpPr>
        <p:spPr>
          <a:xfrm>
            <a:off x="1257300" y="9670392"/>
            <a:ext cx="2373629" cy="228600"/>
          </a:xfrm>
          <a:prstGeom prst="rect">
            <a:avLst/>
          </a:prstGeom>
        </p:spPr>
        <p:txBody>
          <a:bodyPr vert="horz" wrap="square" lIns="0" tIns="0" rIns="0" bIns="0" rtlCol="0">
            <a:spAutoFit/>
          </a:bodyPr>
          <a:lstStyle>
            <a:defPPr>
              <a:defRPr lang="en-US"/>
            </a:defPPr>
            <a:lvl1pPr marL="0" algn="l" defTabSz="457200" rtl="0" eaLnBrk="1" latinLnBrk="0" hangingPunct="1">
              <a:defRPr sz="1600" b="1" i="0" kern="1200">
                <a:solidFill>
                  <a:srgbClr val="27306B"/>
                </a:solidFill>
                <a:latin typeface="HelveticaNeueLTStd-BdCn"/>
                <a:ea typeface="+mn-ea"/>
                <a:cs typeface="HelveticaNeueLTStd-B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3">
              <a:lnSpc>
                <a:spcPts val="1161"/>
              </a:lnSpc>
            </a:pPr>
            <a:r>
              <a:rPr lang="en-US" spc="10"/>
              <a:t>Bleeding Control Basic </a:t>
            </a:r>
            <a:r>
              <a:rPr lang="en-US" spc="-40"/>
              <a:t>v.</a:t>
            </a:r>
            <a:r>
              <a:rPr lang="en-US" spc="-15"/>
              <a:t> </a:t>
            </a:r>
            <a:r>
              <a:rPr lang="en-US" spc="15"/>
              <a:t>1.0</a:t>
            </a:r>
            <a:endParaRPr spc="1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0"/>
            <a:ext cx="10972800" cy="1358741"/>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sz="1215"/>
          </a:p>
        </p:txBody>
      </p:sp>
      <p:sp>
        <p:nvSpPr>
          <p:cNvPr id="3" name="object 3"/>
          <p:cNvSpPr/>
          <p:nvPr/>
        </p:nvSpPr>
        <p:spPr>
          <a:xfrm>
            <a:off x="609600" y="1345882"/>
            <a:ext cx="10972800" cy="25718"/>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sz="1215"/>
          </a:p>
        </p:txBody>
      </p:sp>
      <p:sp>
        <p:nvSpPr>
          <p:cNvPr id="4" name="object 4"/>
          <p:cNvSpPr/>
          <p:nvPr/>
        </p:nvSpPr>
        <p:spPr>
          <a:xfrm>
            <a:off x="9777889" y="188595"/>
            <a:ext cx="947261" cy="947261"/>
          </a:xfrm>
          <a:prstGeom prst="rect">
            <a:avLst/>
          </a:prstGeom>
          <a:blipFill>
            <a:blip r:embed="rId5" cstate="print"/>
            <a:stretch>
              <a:fillRect/>
            </a:stretch>
          </a:blipFill>
        </p:spPr>
        <p:txBody>
          <a:bodyPr wrap="square" lIns="0" tIns="0" rIns="0" bIns="0" rtlCol="0"/>
          <a:lstStyle/>
          <a:p>
            <a:endParaRPr sz="1215"/>
          </a:p>
        </p:txBody>
      </p:sp>
      <p:sp>
        <p:nvSpPr>
          <p:cNvPr id="5" name="object 5"/>
          <p:cNvSpPr/>
          <p:nvPr/>
        </p:nvSpPr>
        <p:spPr>
          <a:xfrm>
            <a:off x="609600" y="1371600"/>
            <a:ext cx="10972800" cy="630079"/>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sz="1215"/>
          </a:p>
        </p:txBody>
      </p:sp>
      <p:sp>
        <p:nvSpPr>
          <p:cNvPr id="6" name="object 6"/>
          <p:cNvSpPr txBox="1"/>
          <p:nvPr/>
        </p:nvSpPr>
        <p:spPr>
          <a:xfrm>
            <a:off x="1458278" y="422414"/>
            <a:ext cx="1774936" cy="243656"/>
          </a:xfrm>
          <a:prstGeom prst="rect">
            <a:avLst/>
          </a:prstGeom>
        </p:spPr>
        <p:txBody>
          <a:bodyPr vert="horz" wrap="square" lIns="0" tIns="0" rIns="0" bIns="0" rtlCol="0">
            <a:spAutoFit/>
          </a:bodyPr>
          <a:lstStyle/>
          <a:p>
            <a:pPr marL="8573">
              <a:lnSpc>
                <a:spcPts val="1850"/>
              </a:lnSpc>
            </a:pPr>
            <a:r>
              <a:rPr sz="1620" spc="10" dirty="0">
                <a:solidFill>
                  <a:srgbClr val="FFFFFF"/>
                </a:solidFill>
                <a:latin typeface="HelveticaNeueLTStd-Roman"/>
                <a:cs typeface="HelveticaNeueLTStd-Roman"/>
              </a:rPr>
              <a:t>Primary</a:t>
            </a:r>
            <a:r>
              <a:rPr sz="1620" spc="-30" dirty="0">
                <a:solidFill>
                  <a:srgbClr val="FFFFFF"/>
                </a:solidFill>
                <a:latin typeface="HelveticaNeueLTStd-Roman"/>
                <a:cs typeface="HelveticaNeueLTStd-Roman"/>
              </a:rPr>
              <a:t> </a:t>
            </a:r>
            <a:r>
              <a:rPr sz="1620" spc="14" dirty="0">
                <a:solidFill>
                  <a:srgbClr val="FFFFFF"/>
                </a:solidFill>
                <a:latin typeface="HelveticaNeueLTStd-Roman"/>
                <a:cs typeface="HelveticaNeueLTStd-Roman"/>
              </a:rPr>
              <a:t>Principles:</a:t>
            </a:r>
            <a:endParaRPr sz="1620">
              <a:latin typeface="HelveticaNeueLTStd-Roman"/>
              <a:cs typeface="HelveticaNeueLTStd-Roman"/>
            </a:endParaRPr>
          </a:p>
        </p:txBody>
      </p:sp>
      <p:sp>
        <p:nvSpPr>
          <p:cNvPr id="7" name="object 7"/>
          <p:cNvSpPr txBox="1">
            <a:spLocks noGrp="1"/>
          </p:cNvSpPr>
          <p:nvPr>
            <p:ph type="title"/>
          </p:nvPr>
        </p:nvSpPr>
        <p:spPr>
          <a:xfrm>
            <a:off x="3465957" y="389430"/>
            <a:ext cx="7098030" cy="514436"/>
          </a:xfrm>
          <a:prstGeom prst="rect">
            <a:avLst/>
          </a:prstGeom>
        </p:spPr>
        <p:txBody>
          <a:bodyPr vert="horz" wrap="square" lIns="0" tIns="0" rIns="0" bIns="0" rtlCol="0" anchor="ctr">
            <a:spAutoFit/>
          </a:bodyPr>
          <a:lstStyle/>
          <a:p>
            <a:pPr marL="8573">
              <a:lnSpc>
                <a:spcPts val="3794"/>
              </a:lnSpc>
            </a:pPr>
            <a:r>
              <a:rPr b="1" spc="20" dirty="0">
                <a:solidFill>
                  <a:schemeClr val="bg1"/>
                </a:solidFill>
              </a:rPr>
              <a:t>A</a:t>
            </a:r>
            <a:r>
              <a:rPr b="1" spc="20" dirty="0">
                <a:solidFill>
                  <a:srgbClr val="FF0000"/>
                </a:solidFill>
              </a:rPr>
              <a:t>B</a:t>
            </a:r>
            <a:r>
              <a:rPr b="1" spc="20" dirty="0">
                <a:solidFill>
                  <a:schemeClr val="bg1"/>
                </a:solidFill>
              </a:rPr>
              <a:t>Cs </a:t>
            </a:r>
            <a:r>
              <a:rPr b="1" spc="14" dirty="0">
                <a:solidFill>
                  <a:schemeClr val="bg1"/>
                </a:solidFill>
              </a:rPr>
              <a:t>of</a:t>
            </a:r>
            <a:r>
              <a:rPr b="1" spc="51" dirty="0">
                <a:solidFill>
                  <a:schemeClr val="bg1"/>
                </a:solidFill>
              </a:rPr>
              <a:t> </a:t>
            </a:r>
            <a:r>
              <a:rPr b="1" spc="30" dirty="0">
                <a:solidFill>
                  <a:schemeClr val="bg1"/>
                </a:solidFill>
              </a:rPr>
              <a:t>Bleeding</a:t>
            </a:r>
          </a:p>
        </p:txBody>
      </p:sp>
      <p:sp>
        <p:nvSpPr>
          <p:cNvPr id="8" name="object 8"/>
          <p:cNvSpPr txBox="1"/>
          <p:nvPr/>
        </p:nvSpPr>
        <p:spPr>
          <a:xfrm>
            <a:off x="1458277" y="1422174"/>
            <a:ext cx="5975033" cy="1239570"/>
          </a:xfrm>
          <a:prstGeom prst="rect">
            <a:avLst/>
          </a:prstGeom>
        </p:spPr>
        <p:txBody>
          <a:bodyPr vert="horz" wrap="square" lIns="0" tIns="0" rIns="0" bIns="0" rtlCol="0">
            <a:spAutoFit/>
          </a:bodyPr>
          <a:lstStyle/>
          <a:p>
            <a:pPr marL="8573"/>
            <a:r>
              <a:rPr sz="3240" b="1" dirty="0">
                <a:solidFill>
                  <a:srgbClr val="FFFFFF"/>
                </a:solidFill>
                <a:latin typeface="HelveticaNeueLTStd-Bd"/>
                <a:cs typeface="HelveticaNeueLTStd-Bd"/>
              </a:rPr>
              <a:t>B • </a:t>
            </a:r>
            <a:r>
              <a:rPr sz="3240" b="1" spc="24" dirty="0">
                <a:solidFill>
                  <a:srgbClr val="FFFFFF"/>
                </a:solidFill>
                <a:latin typeface="HelveticaNeueLTStd-Bd"/>
                <a:cs typeface="HelveticaNeueLTStd-Bd"/>
              </a:rPr>
              <a:t>Bleeding</a:t>
            </a:r>
            <a:r>
              <a:rPr sz="3240" b="1" spc="145" dirty="0">
                <a:solidFill>
                  <a:srgbClr val="FFFFFF"/>
                </a:solidFill>
                <a:latin typeface="HelveticaNeueLTStd-Bd"/>
                <a:cs typeface="HelveticaNeueLTStd-Bd"/>
              </a:rPr>
              <a:t> </a:t>
            </a:r>
            <a:r>
              <a:rPr sz="1620" spc="14" dirty="0">
                <a:solidFill>
                  <a:srgbClr val="FFFFFF"/>
                </a:solidFill>
                <a:latin typeface="HelveticaNeueLTStd-Roman"/>
                <a:cs typeface="HelveticaNeueLTStd-Roman"/>
              </a:rPr>
              <a:t>(continued)</a:t>
            </a:r>
            <a:endParaRPr sz="1620" dirty="0">
              <a:latin typeface="HelveticaNeueLTStd-Roman"/>
              <a:cs typeface="HelveticaNeueLTStd-Roman"/>
            </a:endParaRPr>
          </a:p>
          <a:p>
            <a:pPr marL="8573">
              <a:spcBef>
                <a:spcPts val="2741"/>
              </a:spcBef>
            </a:pPr>
            <a:r>
              <a:rPr sz="2565" b="1" spc="17" dirty="0">
                <a:solidFill>
                  <a:srgbClr val="27306B"/>
                </a:solidFill>
                <a:latin typeface="HelveticaNeueLTStd-Bd"/>
                <a:cs typeface="HelveticaNeueLTStd-Bd"/>
              </a:rPr>
              <a:t>What </a:t>
            </a:r>
            <a:r>
              <a:rPr sz="2565" b="1" spc="10" dirty="0">
                <a:solidFill>
                  <a:srgbClr val="27306B"/>
                </a:solidFill>
                <a:latin typeface="HelveticaNeueLTStd-Bd"/>
                <a:cs typeface="HelveticaNeueLTStd-Bd"/>
              </a:rPr>
              <a:t>is </a:t>
            </a:r>
            <a:r>
              <a:rPr sz="2565" b="1" spc="17" dirty="0">
                <a:solidFill>
                  <a:srgbClr val="27306B"/>
                </a:solidFill>
                <a:latin typeface="HelveticaNeueLTStd-Bd"/>
                <a:cs typeface="HelveticaNeueLTStd-Bd"/>
              </a:rPr>
              <a:t>“life-threatening”</a:t>
            </a:r>
            <a:r>
              <a:rPr sz="2565" b="1" spc="111" dirty="0">
                <a:solidFill>
                  <a:srgbClr val="27306B"/>
                </a:solidFill>
                <a:latin typeface="HelveticaNeueLTStd-Bd"/>
                <a:cs typeface="HelveticaNeueLTStd-Bd"/>
              </a:rPr>
              <a:t> </a:t>
            </a:r>
            <a:r>
              <a:rPr sz="2565" b="1" spc="24" dirty="0">
                <a:solidFill>
                  <a:srgbClr val="27306B"/>
                </a:solidFill>
                <a:latin typeface="HelveticaNeueLTStd-Bd"/>
                <a:cs typeface="HelveticaNeueLTStd-Bd"/>
              </a:rPr>
              <a:t>bleeding?</a:t>
            </a:r>
            <a:endParaRPr sz="2565" dirty="0">
              <a:latin typeface="HelveticaNeueLTStd-Bd"/>
              <a:cs typeface="HelveticaNeueLTStd-Bd"/>
            </a:endParaRPr>
          </a:p>
        </p:txBody>
      </p:sp>
      <p:sp>
        <p:nvSpPr>
          <p:cNvPr id="9" name="object 9"/>
          <p:cNvSpPr/>
          <p:nvPr/>
        </p:nvSpPr>
        <p:spPr>
          <a:xfrm>
            <a:off x="6301740" y="2867501"/>
            <a:ext cx="3771900" cy="2786063"/>
          </a:xfrm>
          <a:prstGeom prst="rect">
            <a:avLst/>
          </a:prstGeom>
          <a:blipFill>
            <a:blip r:embed="rId6" cstate="print"/>
            <a:stretch>
              <a:fillRect/>
            </a:stretch>
          </a:blipFill>
        </p:spPr>
        <p:txBody>
          <a:bodyPr wrap="square" lIns="0" tIns="0" rIns="0" bIns="0" rtlCol="0"/>
          <a:lstStyle/>
          <a:p>
            <a:endParaRPr sz="1215"/>
          </a:p>
        </p:txBody>
      </p:sp>
      <p:sp>
        <p:nvSpPr>
          <p:cNvPr id="10" name="object 10"/>
          <p:cNvSpPr/>
          <p:nvPr/>
        </p:nvSpPr>
        <p:spPr>
          <a:xfrm>
            <a:off x="6301740" y="2867501"/>
            <a:ext cx="3771900" cy="2786063"/>
          </a:xfrm>
          <a:custGeom>
            <a:avLst/>
            <a:gdLst/>
            <a:ahLst/>
            <a:cxnLst/>
            <a:rect l="l" t="t" r="r" b="b"/>
            <a:pathLst>
              <a:path w="5588000" h="4127500">
                <a:moveTo>
                  <a:pt x="0" y="4127500"/>
                </a:moveTo>
                <a:lnTo>
                  <a:pt x="5588000" y="4127500"/>
                </a:lnTo>
                <a:lnTo>
                  <a:pt x="5588000" y="0"/>
                </a:lnTo>
                <a:lnTo>
                  <a:pt x="0" y="0"/>
                </a:lnTo>
                <a:lnTo>
                  <a:pt x="0" y="4127500"/>
                </a:lnTo>
                <a:close/>
              </a:path>
            </a:pathLst>
          </a:custGeom>
          <a:ln w="12700">
            <a:solidFill>
              <a:srgbClr val="D72827"/>
            </a:solidFill>
          </a:ln>
        </p:spPr>
        <p:txBody>
          <a:bodyPr wrap="square" lIns="0" tIns="0" rIns="0" bIns="0" rtlCol="0"/>
          <a:lstStyle/>
          <a:p>
            <a:endParaRPr sz="1215"/>
          </a:p>
        </p:txBody>
      </p:sp>
      <p:sp>
        <p:nvSpPr>
          <p:cNvPr id="11" name="object 11"/>
          <p:cNvSpPr txBox="1"/>
          <p:nvPr/>
        </p:nvSpPr>
        <p:spPr>
          <a:xfrm>
            <a:off x="6293168" y="5704019"/>
            <a:ext cx="3347561" cy="458844"/>
          </a:xfrm>
          <a:prstGeom prst="rect">
            <a:avLst/>
          </a:prstGeom>
        </p:spPr>
        <p:txBody>
          <a:bodyPr vert="horz" wrap="square" lIns="0" tIns="0" rIns="0" bIns="0" rtlCol="0">
            <a:spAutoFit/>
          </a:bodyPr>
          <a:lstStyle/>
          <a:p>
            <a:pPr marL="8573"/>
            <a:r>
              <a:rPr sz="1620" spc="10" dirty="0">
                <a:solidFill>
                  <a:srgbClr val="27306B"/>
                </a:solidFill>
                <a:latin typeface="HelveticaNeueLTStd-Roman"/>
                <a:cs typeface="HelveticaNeueLTStd-Roman"/>
              </a:rPr>
              <a:t>Blood soaking </a:t>
            </a:r>
            <a:r>
              <a:rPr sz="1620" spc="7" dirty="0">
                <a:solidFill>
                  <a:srgbClr val="27306B"/>
                </a:solidFill>
                <a:latin typeface="HelveticaNeueLTStd-Roman"/>
                <a:cs typeface="HelveticaNeueLTStd-Roman"/>
              </a:rPr>
              <a:t>the </a:t>
            </a:r>
            <a:r>
              <a:rPr sz="1620" spc="10" dirty="0">
                <a:solidFill>
                  <a:srgbClr val="27306B"/>
                </a:solidFill>
                <a:latin typeface="HelveticaNeueLTStd-Roman"/>
                <a:cs typeface="HelveticaNeueLTStd-Roman"/>
              </a:rPr>
              <a:t>sheet </a:t>
            </a:r>
            <a:r>
              <a:rPr sz="1620" spc="7" dirty="0">
                <a:solidFill>
                  <a:srgbClr val="27306B"/>
                </a:solidFill>
                <a:latin typeface="HelveticaNeueLTStd-Roman"/>
                <a:cs typeface="HelveticaNeueLTStd-Roman"/>
              </a:rPr>
              <a:t>or</a:t>
            </a:r>
            <a:r>
              <a:rPr sz="1620" spc="68" dirty="0">
                <a:solidFill>
                  <a:srgbClr val="27306B"/>
                </a:solidFill>
                <a:latin typeface="HelveticaNeueLTStd-Roman"/>
                <a:cs typeface="HelveticaNeueLTStd-Roman"/>
              </a:rPr>
              <a:t> </a:t>
            </a:r>
            <a:r>
              <a:rPr sz="1620" spc="14" dirty="0">
                <a:solidFill>
                  <a:srgbClr val="27306B"/>
                </a:solidFill>
                <a:latin typeface="HelveticaNeueLTStd-Roman"/>
                <a:cs typeface="HelveticaNeueLTStd-Roman"/>
              </a:rPr>
              <a:t>clothing</a:t>
            </a:r>
            <a:endParaRPr sz="1620">
              <a:latin typeface="HelveticaNeueLTStd-Roman"/>
              <a:cs typeface="HelveticaNeueLTStd-Roman"/>
            </a:endParaRPr>
          </a:p>
          <a:p>
            <a:pPr marL="8573">
              <a:spcBef>
                <a:spcPts val="459"/>
              </a:spcBef>
            </a:pPr>
            <a:r>
              <a:rPr sz="945" spc="3" dirty="0">
                <a:solidFill>
                  <a:srgbClr val="27306B"/>
                </a:solidFill>
                <a:latin typeface="HelveticaNeueLTStd-Roman"/>
                <a:cs typeface="HelveticaNeueLTStd-Roman"/>
              </a:rPr>
              <a:t>Photo courtesy of Norman McSwain, MD, </a:t>
            </a:r>
            <a:r>
              <a:rPr sz="945" spc="-7" dirty="0">
                <a:solidFill>
                  <a:srgbClr val="27306B"/>
                </a:solidFill>
                <a:latin typeface="HelveticaNeueLTStd-Roman"/>
                <a:cs typeface="HelveticaNeueLTStd-Roman"/>
              </a:rPr>
              <a:t>FACS,</a:t>
            </a:r>
            <a:r>
              <a:rPr sz="945" spc="105" dirty="0">
                <a:solidFill>
                  <a:srgbClr val="27306B"/>
                </a:solidFill>
                <a:latin typeface="HelveticaNeueLTStd-Roman"/>
                <a:cs typeface="HelveticaNeueLTStd-Roman"/>
              </a:rPr>
              <a:t> </a:t>
            </a:r>
            <a:r>
              <a:rPr sz="945" spc="-30" dirty="0">
                <a:solidFill>
                  <a:srgbClr val="27306B"/>
                </a:solidFill>
                <a:latin typeface="HelveticaNeueLTStd-Roman"/>
                <a:cs typeface="HelveticaNeueLTStd-Roman"/>
              </a:rPr>
              <a:t>NREMT-P.</a:t>
            </a:r>
            <a:endParaRPr sz="945">
              <a:latin typeface="HelveticaNeueLTStd-Roman"/>
              <a:cs typeface="HelveticaNeueLTStd-Roman"/>
            </a:endParaRPr>
          </a:p>
        </p:txBody>
      </p:sp>
      <p:sp>
        <p:nvSpPr>
          <p:cNvPr id="12" name="object 12"/>
          <p:cNvSpPr txBox="1"/>
          <p:nvPr/>
        </p:nvSpPr>
        <p:spPr>
          <a:xfrm>
            <a:off x="1458278" y="5704019"/>
            <a:ext cx="2870073" cy="249299"/>
          </a:xfrm>
          <a:prstGeom prst="rect">
            <a:avLst/>
          </a:prstGeom>
        </p:spPr>
        <p:txBody>
          <a:bodyPr vert="horz" wrap="square" lIns="0" tIns="0" rIns="0" bIns="0" rtlCol="0">
            <a:spAutoFit/>
          </a:bodyPr>
          <a:lstStyle/>
          <a:p>
            <a:pPr marL="8573"/>
            <a:r>
              <a:rPr sz="1620" spc="10" dirty="0">
                <a:solidFill>
                  <a:srgbClr val="27306B"/>
                </a:solidFill>
                <a:latin typeface="HelveticaNeueLTStd-Roman"/>
                <a:cs typeface="HelveticaNeueLTStd-Roman"/>
              </a:rPr>
              <a:t>Blood spurting </a:t>
            </a:r>
            <a:r>
              <a:rPr sz="1620" spc="7" dirty="0">
                <a:solidFill>
                  <a:srgbClr val="27306B"/>
                </a:solidFill>
                <a:latin typeface="HelveticaNeueLTStd-Roman"/>
                <a:cs typeface="HelveticaNeueLTStd-Roman"/>
              </a:rPr>
              <a:t>out of </a:t>
            </a:r>
            <a:r>
              <a:rPr sz="1620" dirty="0">
                <a:solidFill>
                  <a:srgbClr val="27306B"/>
                </a:solidFill>
                <a:latin typeface="HelveticaNeueLTStd-Roman"/>
                <a:cs typeface="HelveticaNeueLTStd-Roman"/>
              </a:rPr>
              <a:t>a</a:t>
            </a:r>
            <a:r>
              <a:rPr sz="1620" spc="71" dirty="0">
                <a:solidFill>
                  <a:srgbClr val="27306B"/>
                </a:solidFill>
                <a:latin typeface="HelveticaNeueLTStd-Roman"/>
                <a:cs typeface="HelveticaNeueLTStd-Roman"/>
              </a:rPr>
              <a:t> </a:t>
            </a:r>
            <a:r>
              <a:rPr sz="1620" spc="14" dirty="0">
                <a:solidFill>
                  <a:srgbClr val="27306B"/>
                </a:solidFill>
                <a:latin typeface="HelveticaNeueLTStd-Roman"/>
                <a:cs typeface="HelveticaNeueLTStd-Roman"/>
              </a:rPr>
              <a:t>wound</a:t>
            </a:r>
            <a:endParaRPr sz="1620">
              <a:latin typeface="HelveticaNeueLTStd-Roman"/>
              <a:cs typeface="HelveticaNeueLTStd-Roman"/>
            </a:endParaRPr>
          </a:p>
        </p:txBody>
      </p:sp>
      <p:pic>
        <p:nvPicPr>
          <p:cNvPr id="17" name="0203V01 Femoral Bleeding 10110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66850" y="2863215"/>
            <a:ext cx="3998214" cy="2726055"/>
          </a:xfrm>
          <a:prstGeom prst="rect">
            <a:avLst/>
          </a:prstGeom>
          <a:ln w="9525" cmpd="sng">
            <a:solidFill>
              <a:srgbClr val="FF0000"/>
            </a:solidFill>
          </a:ln>
        </p:spPr>
      </p:pic>
      <p:sp>
        <p:nvSpPr>
          <p:cNvPr id="18" name="object 64"/>
          <p:cNvSpPr txBox="1">
            <a:spLocks noGrp="1"/>
          </p:cNvSpPr>
          <p:nvPr>
            <p:ph type="dt" sz="half" idx="6"/>
          </p:nvPr>
        </p:nvSpPr>
        <p:spPr>
          <a:xfrm>
            <a:off x="9477668" y="9669638"/>
            <a:ext cx="5521325" cy="229870"/>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64"/>
              </a:lnSpc>
            </a:pPr>
            <a:r>
              <a:rPr lang="en-US" b="1" spc="10">
                <a:solidFill>
                  <a:srgbClr val="4C4C4C"/>
                </a:solidFill>
                <a:latin typeface="HelveticaNeueLTStd-HvCn"/>
                <a:cs typeface="HelveticaNeueLTStd-HvCn"/>
              </a:rPr>
              <a:t>Introduction  </a:t>
            </a:r>
            <a:r>
              <a:rPr lang="en-US">
                <a:solidFill>
                  <a:srgbClr val="4C4C4C"/>
                </a:solidFill>
              </a:rPr>
              <a:t>|  </a:t>
            </a:r>
            <a:r>
              <a:rPr lang="en-US" spc="10">
                <a:solidFill>
                  <a:srgbClr val="4C4C4C"/>
                </a:solidFill>
              </a:rPr>
              <a:t>Principles  </a:t>
            </a:r>
            <a:r>
              <a:rPr lang="en-US">
                <a:solidFill>
                  <a:srgbClr val="4C4C4C"/>
                </a:solidFill>
              </a:rPr>
              <a:t>|  </a:t>
            </a:r>
            <a:r>
              <a:rPr lang="en-US" spc="10">
                <a:solidFill>
                  <a:srgbClr val="4C4C4C"/>
                </a:solidFill>
              </a:rPr>
              <a:t>A-Alert  </a:t>
            </a:r>
            <a:r>
              <a:rPr lang="en-US">
                <a:solidFill>
                  <a:srgbClr val="4C4C4C"/>
                </a:solidFill>
              </a:rPr>
              <a:t>|  </a:t>
            </a:r>
            <a:r>
              <a:rPr lang="en-US" spc="10">
                <a:solidFill>
                  <a:srgbClr val="4C4C4C"/>
                </a:solidFill>
              </a:rPr>
              <a:t>B-Bleeding  </a:t>
            </a:r>
            <a:r>
              <a:rPr lang="en-US">
                <a:solidFill>
                  <a:srgbClr val="4C4C4C"/>
                </a:solidFill>
              </a:rPr>
              <a:t>|  </a:t>
            </a:r>
            <a:r>
              <a:rPr lang="en-US" spc="10">
                <a:solidFill>
                  <a:srgbClr val="4C4C4C"/>
                </a:solidFill>
              </a:rPr>
              <a:t>C-Compression </a:t>
            </a:r>
            <a:r>
              <a:rPr lang="en-US" spc="250">
                <a:solidFill>
                  <a:srgbClr val="4C4C4C"/>
                </a:solidFill>
              </a:rPr>
              <a:t> </a:t>
            </a:r>
            <a:r>
              <a:rPr lang="en-US">
                <a:solidFill>
                  <a:srgbClr val="4C4C4C"/>
                </a:solidFill>
              </a:rPr>
              <a:t>|</a:t>
            </a:r>
            <a:endParaRPr dirty="0">
              <a:solidFill>
                <a:srgbClr val="4C4C4C"/>
              </a:solidFill>
            </a:endParaRPr>
          </a:p>
        </p:txBody>
      </p:sp>
      <p:sp>
        <p:nvSpPr>
          <p:cNvPr id="19" name="object 8"/>
          <p:cNvSpPr txBox="1">
            <a:spLocks noGrp="1"/>
          </p:cNvSpPr>
          <p:nvPr>
            <p:ph type="ftr" sz="quarter" idx="5"/>
          </p:nvPr>
        </p:nvSpPr>
        <p:spPr>
          <a:xfrm>
            <a:off x="1257300" y="9670392"/>
            <a:ext cx="2373629" cy="228600"/>
          </a:xfrm>
          <a:prstGeom prst="rect">
            <a:avLst/>
          </a:prstGeom>
        </p:spPr>
        <p:txBody>
          <a:bodyPr vert="horz" wrap="square" lIns="0" tIns="0" rIns="0" bIns="0" rtlCol="0">
            <a:spAutoFit/>
          </a:bodyPr>
          <a:lstStyle>
            <a:defPPr>
              <a:defRPr lang="en-US"/>
            </a:defPPr>
            <a:lvl1pPr marL="0" algn="l" defTabSz="457200" rtl="0" eaLnBrk="1" latinLnBrk="0" hangingPunct="1">
              <a:defRPr sz="1600" b="1" i="0" kern="1200">
                <a:solidFill>
                  <a:srgbClr val="27306B"/>
                </a:solidFill>
                <a:latin typeface="HelveticaNeueLTStd-BdCn"/>
                <a:ea typeface="+mn-ea"/>
                <a:cs typeface="HelveticaNeueLTStd-B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3">
              <a:lnSpc>
                <a:spcPts val="1161"/>
              </a:lnSpc>
            </a:pPr>
            <a:r>
              <a:rPr lang="en-US" spc="10"/>
              <a:t>Bleeding Control Basic </a:t>
            </a:r>
            <a:r>
              <a:rPr lang="en-US" spc="-40"/>
              <a:t>v.</a:t>
            </a:r>
            <a:r>
              <a:rPr lang="en-US" spc="-15"/>
              <a:t> </a:t>
            </a:r>
            <a:r>
              <a:rPr lang="en-US" spc="15"/>
              <a:t>1.0</a:t>
            </a:r>
            <a:endParaRPr spc="1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940295" y="1396289"/>
            <a:ext cx="4668257" cy="1325563"/>
          </a:xfrm>
        </p:spPr>
        <p:txBody>
          <a:bodyPr vert="horz" lIns="91440" tIns="45720" rIns="91440" bIns="45720" rtlCol="0" anchor="ctr">
            <a:normAutofit/>
          </a:bodyPr>
          <a:lstStyle/>
          <a:p>
            <a:r>
              <a:rPr lang="en-US" kern="1200">
                <a:solidFill>
                  <a:schemeClr val="tx1"/>
                </a:solidFill>
                <a:latin typeface="+mj-lt"/>
                <a:ea typeface="+mj-ea"/>
                <a:cs typeface="+mj-cs"/>
              </a:rPr>
              <a:t>Building Equipment Capabilities</a:t>
            </a:r>
          </a:p>
        </p:txBody>
      </p:sp>
      <p:sp>
        <p:nvSpPr>
          <p:cNvPr id="25607" name="Freeform: Shape 7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8" name="Freeform: Shape 7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9" name="Oval 7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6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292" r="6458"/>
          <a:stretch/>
        </p:blipFill>
        <p:spPr bwMode="auto">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16731" b="1"/>
          <a:stretch/>
        </p:blipFill>
        <p:spPr bwMode="auto">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465" r="16469" b="5"/>
          <a:stretch/>
        </p:blipFill>
        <p:spPr bwMode="auto">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1"/>
          </p:nvPr>
        </p:nvSpPr>
        <p:spPr>
          <a:xfrm>
            <a:off x="6940296" y="2871982"/>
            <a:ext cx="4668256" cy="3181684"/>
          </a:xfrm>
        </p:spPr>
        <p:txBody>
          <a:bodyPr vert="horz" lIns="91440" tIns="45720" rIns="91440" bIns="45720" rtlCol="0" anchor="t">
            <a:normAutofit/>
          </a:bodyPr>
          <a:lstStyle/>
          <a:p>
            <a:r>
              <a:rPr lang="en-US" sz="1800"/>
              <a:t>All police should carry a hemostatic dressing, gloves and a tourniquet</a:t>
            </a:r>
          </a:p>
          <a:p>
            <a:r>
              <a:rPr lang="en-US" sz="1800"/>
              <a:t>Bleeding control bags should be accessible in public places</a:t>
            </a:r>
          </a:p>
        </p:txBody>
      </p:sp>
      <p:sp>
        <p:nvSpPr>
          <p:cNvPr id="6" name="Rectangle 5"/>
          <p:cNvSpPr/>
          <p:nvPr/>
        </p:nvSpPr>
        <p:spPr>
          <a:xfrm>
            <a:off x="8172450" y="6477001"/>
            <a:ext cx="1581150" cy="329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2768566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2521B2-8B07-4C3D-9639-37046B69B50E}"/>
              </a:ext>
            </a:extLst>
          </p:cNvPr>
          <p:cNvSpPr>
            <a:spLocks noGrp="1"/>
          </p:cNvSpPr>
          <p:nvPr>
            <p:ph type="title"/>
          </p:nvPr>
        </p:nvSpPr>
        <p:spPr>
          <a:xfrm>
            <a:off x="445239" y="1009923"/>
            <a:ext cx="3417433" cy="2529690"/>
          </a:xfrm>
        </p:spPr>
        <p:txBody>
          <a:bodyPr anchor="t">
            <a:normAutofit/>
          </a:bodyPr>
          <a:lstStyle/>
          <a:p>
            <a:r>
              <a:rPr lang="en-US" sz="4800" b="1" dirty="0">
                <a:solidFill>
                  <a:schemeClr val="bg1"/>
                </a:solidFill>
                <a:cs typeface="Calibri Light"/>
              </a:rPr>
              <a:t>Western PA STB Initiative</a:t>
            </a:r>
            <a:endParaRPr lang="en-US" sz="4800" b="1" dirty="0">
              <a:solidFill>
                <a:schemeClr val="bg1"/>
              </a:solidFill>
            </a:endParaRPr>
          </a:p>
        </p:txBody>
      </p:sp>
      <p:sp>
        <p:nvSpPr>
          <p:cNvPr id="7" name="Content Placeholder 6">
            <a:extLst>
              <a:ext uri="{FF2B5EF4-FFF2-40B4-BE49-F238E27FC236}">
                <a16:creationId xmlns:a16="http://schemas.microsoft.com/office/drawing/2014/main" id="{AAD26E5C-F301-4FA7-92B7-5461C99A621B}"/>
              </a:ext>
            </a:extLst>
          </p:cNvPr>
          <p:cNvSpPr>
            <a:spLocks noGrp="1"/>
          </p:cNvSpPr>
          <p:nvPr>
            <p:ph sz="half" idx="1"/>
          </p:nvPr>
        </p:nvSpPr>
        <p:spPr>
          <a:xfrm>
            <a:off x="4422616" y="434829"/>
            <a:ext cx="7368681" cy="5974107"/>
          </a:xfrm>
        </p:spPr>
        <p:txBody>
          <a:bodyPr vert="horz" lIns="91440" tIns="45720" rIns="91440" bIns="45720" rtlCol="0" anchor="t">
            <a:noAutofit/>
          </a:bodyPr>
          <a:lstStyle/>
          <a:p>
            <a:r>
              <a:rPr lang="en-US" sz="3200" dirty="0">
                <a:cs typeface="Calibri"/>
              </a:rPr>
              <a:t>Launched July 2016</a:t>
            </a:r>
          </a:p>
          <a:p>
            <a:r>
              <a:rPr lang="en-US" sz="3200" dirty="0">
                <a:cs typeface="Calibri"/>
              </a:rPr>
              <a:t>Initial financial support from UPMC ($1.3 million), Jewish Healthcare Foundation, LHAS</a:t>
            </a:r>
          </a:p>
          <a:p>
            <a:r>
              <a:rPr lang="en-US" sz="3600" dirty="0">
                <a:cs typeface="Calibri"/>
              </a:rPr>
              <a:t>Goal:</a:t>
            </a:r>
          </a:p>
          <a:p>
            <a:pPr lvl="1"/>
            <a:r>
              <a:rPr lang="en-US" sz="3600" dirty="0">
                <a:cs typeface="Calibri"/>
              </a:rPr>
              <a:t>Train as many immediate responders as possible</a:t>
            </a:r>
          </a:p>
          <a:p>
            <a:pPr lvl="1"/>
            <a:r>
              <a:rPr lang="en-US" sz="3600" dirty="0">
                <a:cs typeface="Calibri"/>
              </a:rPr>
              <a:t>Bleeding control kit in every school in Western PA</a:t>
            </a:r>
          </a:p>
          <a:p>
            <a:pPr lvl="1"/>
            <a:r>
              <a:rPr lang="en-US" sz="3600" dirty="0">
                <a:cs typeface="Calibri"/>
              </a:rPr>
              <a:t>Tourniquet on the belt of every LEO</a:t>
            </a:r>
          </a:p>
        </p:txBody>
      </p:sp>
      <p:pic>
        <p:nvPicPr>
          <p:cNvPr id="4" name="Picture 4" descr="A picture containing person, indoor&#10;&#10;Description generated with very high confidence">
            <a:extLst>
              <a:ext uri="{FF2B5EF4-FFF2-40B4-BE49-F238E27FC236}">
                <a16:creationId xmlns:a16="http://schemas.microsoft.com/office/drawing/2014/main" id="{936D4291-AC81-482E-8749-04283B51552B}"/>
              </a:ext>
            </a:extLst>
          </p:cNvPr>
          <p:cNvPicPr>
            <a:picLocks noChangeAspect="1"/>
          </p:cNvPicPr>
          <p:nvPr/>
        </p:nvPicPr>
        <p:blipFill>
          <a:blip r:embed="rId3"/>
          <a:stretch>
            <a:fillRect/>
          </a:stretch>
        </p:blipFill>
        <p:spPr>
          <a:xfrm>
            <a:off x="310551" y="4472460"/>
            <a:ext cx="3620218" cy="1794969"/>
          </a:xfrm>
          <a:prstGeom prst="rect">
            <a:avLst/>
          </a:prstGeom>
        </p:spPr>
      </p:pic>
    </p:spTree>
    <p:extLst>
      <p:ext uri="{BB962C8B-B14F-4D97-AF65-F5344CB8AC3E}">
        <p14:creationId xmlns:p14="http://schemas.microsoft.com/office/powerpoint/2010/main" val="67259153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5D6F1C-6B6C-4042-B7C9-D5A190DF54B1}"/>
              </a:ext>
            </a:extLst>
          </p:cNvPr>
          <p:cNvSpPr>
            <a:spLocks noGrp="1"/>
          </p:cNvSpPr>
          <p:nvPr>
            <p:ph type="title"/>
          </p:nvPr>
        </p:nvSpPr>
        <p:spPr>
          <a:xfrm>
            <a:off x="64985" y="4440016"/>
            <a:ext cx="7410681" cy="1737360"/>
          </a:xfrm>
        </p:spPr>
        <p:txBody>
          <a:bodyPr>
            <a:normAutofit/>
          </a:bodyPr>
          <a:lstStyle/>
          <a:p>
            <a:r>
              <a:rPr lang="en-US" sz="4800" dirty="0">
                <a:cs typeface="Calibri Light"/>
              </a:rPr>
              <a:t>Western PA STB Initiative</a:t>
            </a:r>
            <a:br>
              <a:rPr lang="en-US" sz="4800" dirty="0">
                <a:cs typeface="Calibri Light"/>
              </a:rPr>
            </a:br>
            <a:r>
              <a:rPr lang="en-US" sz="2400" dirty="0">
                <a:cs typeface="Calibri Light"/>
              </a:rPr>
              <a:t> - Model for Implementation of STB</a:t>
            </a:r>
            <a:endParaRPr lang="en-US" sz="4800" dirty="0"/>
          </a:p>
        </p:txBody>
      </p:sp>
      <p:sp>
        <p:nvSpPr>
          <p:cNvPr id="3" name="Content Placeholder 2">
            <a:extLst>
              <a:ext uri="{FF2B5EF4-FFF2-40B4-BE49-F238E27FC236}">
                <a16:creationId xmlns:a16="http://schemas.microsoft.com/office/drawing/2014/main" id="{B7549BA0-A781-4E77-BA4D-6203ACDF761B}"/>
              </a:ext>
            </a:extLst>
          </p:cNvPr>
          <p:cNvSpPr>
            <a:spLocks noGrp="1"/>
          </p:cNvSpPr>
          <p:nvPr>
            <p:ph idx="1"/>
          </p:nvPr>
        </p:nvSpPr>
        <p:spPr>
          <a:xfrm>
            <a:off x="295024" y="595293"/>
            <a:ext cx="7128749" cy="3463951"/>
          </a:xfrm>
        </p:spPr>
        <p:txBody>
          <a:bodyPr vert="horz" lIns="91440" tIns="45720" rIns="91440" bIns="45720" rtlCol="0" anchor="ctr">
            <a:normAutofit/>
          </a:bodyPr>
          <a:lstStyle/>
          <a:p>
            <a:pPr marL="0" indent="0">
              <a:buNone/>
            </a:pPr>
            <a:r>
              <a:rPr lang="en-US" sz="3200" b="1" dirty="0">
                <a:cs typeface="Calibri"/>
              </a:rPr>
              <a:t>As of June 22, 2019:</a:t>
            </a:r>
            <a:endParaRPr lang="en-US" b="1" dirty="0">
              <a:cs typeface="Calibri"/>
            </a:endParaRPr>
          </a:p>
          <a:p>
            <a:pPr lvl="1"/>
            <a:r>
              <a:rPr lang="en-US" sz="4000" b="1" dirty="0">
                <a:cs typeface="Calibri"/>
              </a:rPr>
              <a:t>Total trained: 46,232</a:t>
            </a:r>
          </a:p>
          <a:p>
            <a:pPr lvl="1"/>
            <a:r>
              <a:rPr lang="en-US" sz="3200" dirty="0">
                <a:cs typeface="Calibri"/>
              </a:rPr>
              <a:t>Trainers: 3,616</a:t>
            </a:r>
          </a:p>
          <a:p>
            <a:pPr lvl="1"/>
            <a:r>
              <a:rPr lang="en-US" sz="3200" dirty="0">
                <a:cs typeface="Calibri"/>
              </a:rPr>
              <a:t>Law Enforcement Officers: 6,850</a:t>
            </a:r>
          </a:p>
          <a:p>
            <a:pPr lvl="1"/>
            <a:r>
              <a:rPr lang="en-US" sz="3200" dirty="0">
                <a:cs typeface="Calibri"/>
              </a:rPr>
              <a:t>Immediate Responders: 33,766</a:t>
            </a:r>
          </a:p>
        </p:txBody>
      </p:sp>
      <p:sp>
        <p:nvSpPr>
          <p:cNvPr id="10" name="Freeform: Shape 9">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9F76D7F-4F02-42CC-9D05-84FC42F7A67C}"/>
              </a:ext>
            </a:extLst>
          </p:cNvPr>
          <p:cNvGrpSpPr/>
          <p:nvPr/>
        </p:nvGrpSpPr>
        <p:grpSpPr>
          <a:xfrm>
            <a:off x="6622214" y="2512908"/>
            <a:ext cx="5575537" cy="4049676"/>
            <a:chOff x="6622214" y="2512908"/>
            <a:chExt cx="5575537" cy="4049676"/>
          </a:xfrm>
        </p:grpSpPr>
        <p:pic>
          <p:nvPicPr>
            <p:cNvPr id="4" name="Picture 4">
              <a:extLst>
                <a:ext uri="{FF2B5EF4-FFF2-40B4-BE49-F238E27FC236}">
                  <a16:creationId xmlns:a16="http://schemas.microsoft.com/office/drawing/2014/main" id="{9525763A-0EF7-442C-A4D6-808E2A96A539}"/>
                </a:ext>
              </a:extLst>
            </p:cNvPr>
            <p:cNvPicPr>
              <a:picLocks noChangeAspect="1"/>
            </p:cNvPicPr>
            <p:nvPr/>
          </p:nvPicPr>
          <p:blipFill>
            <a:blip r:embed="rId2"/>
            <a:stretch>
              <a:fillRect/>
            </a:stretch>
          </p:blipFill>
          <p:spPr>
            <a:xfrm>
              <a:off x="6622214" y="2512908"/>
              <a:ext cx="5575537" cy="4049676"/>
            </a:xfrm>
            <a:prstGeom prst="rect">
              <a:avLst/>
            </a:prstGeom>
          </p:spPr>
        </p:pic>
        <p:pic>
          <p:nvPicPr>
            <p:cNvPr id="5" name="Picture 4">
              <a:extLst>
                <a:ext uri="{FF2B5EF4-FFF2-40B4-BE49-F238E27FC236}">
                  <a16:creationId xmlns:a16="http://schemas.microsoft.com/office/drawing/2014/main" id="{FA1DBF8E-DCC1-4BB5-9D4C-E94A42BB3DD8}"/>
                </a:ext>
              </a:extLst>
            </p:cNvPr>
            <p:cNvPicPr>
              <a:picLocks noChangeAspect="1"/>
            </p:cNvPicPr>
            <p:nvPr/>
          </p:nvPicPr>
          <p:blipFill>
            <a:blip r:embed="rId3"/>
            <a:stretch>
              <a:fillRect/>
            </a:stretch>
          </p:blipFill>
          <p:spPr>
            <a:xfrm>
              <a:off x="6622214" y="4199023"/>
              <a:ext cx="5516178" cy="1796803"/>
            </a:xfrm>
            <a:prstGeom prst="rect">
              <a:avLst/>
            </a:prstGeom>
          </p:spPr>
        </p:pic>
      </p:grpSp>
    </p:spTree>
    <p:extLst>
      <p:ext uri="{BB962C8B-B14F-4D97-AF65-F5344CB8AC3E}">
        <p14:creationId xmlns:p14="http://schemas.microsoft.com/office/powerpoint/2010/main" val="3130828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21B2-8B07-4C3D-9639-37046B69B50E}"/>
              </a:ext>
            </a:extLst>
          </p:cNvPr>
          <p:cNvSpPr>
            <a:spLocks noGrp="1"/>
          </p:cNvSpPr>
          <p:nvPr>
            <p:ph type="title"/>
          </p:nvPr>
        </p:nvSpPr>
        <p:spPr>
          <a:xfrm>
            <a:off x="445239" y="1009923"/>
            <a:ext cx="3417433" cy="2529690"/>
          </a:xfrm>
        </p:spPr>
        <p:txBody>
          <a:bodyPr anchor="t">
            <a:normAutofit/>
          </a:bodyPr>
          <a:lstStyle/>
          <a:p>
            <a:r>
              <a:rPr lang="en-US" sz="4800" b="1" dirty="0">
                <a:solidFill>
                  <a:schemeClr val="bg1"/>
                </a:solidFill>
                <a:cs typeface="Calibri Light"/>
              </a:rPr>
              <a:t>Western PA STB Initiative</a:t>
            </a:r>
            <a:endParaRPr lang="en-US" sz="4800" b="1" dirty="0">
              <a:solidFill>
                <a:schemeClr val="bg1"/>
              </a:solidFill>
            </a:endParaRPr>
          </a:p>
        </p:txBody>
      </p:sp>
      <p:sp>
        <p:nvSpPr>
          <p:cNvPr id="7" name="Content Placeholder 6">
            <a:extLst>
              <a:ext uri="{FF2B5EF4-FFF2-40B4-BE49-F238E27FC236}">
                <a16:creationId xmlns:a16="http://schemas.microsoft.com/office/drawing/2014/main" id="{AAD26E5C-F301-4FA7-92B7-5461C99A621B}"/>
              </a:ext>
            </a:extLst>
          </p:cNvPr>
          <p:cNvSpPr>
            <a:spLocks noGrp="1"/>
          </p:cNvSpPr>
          <p:nvPr>
            <p:ph sz="half" idx="1"/>
          </p:nvPr>
        </p:nvSpPr>
        <p:spPr>
          <a:xfrm>
            <a:off x="4422616" y="1210084"/>
            <a:ext cx="7368681" cy="5974107"/>
          </a:xfrm>
        </p:spPr>
        <p:txBody>
          <a:bodyPr vert="horz" lIns="91440" tIns="45720" rIns="91440" bIns="45720" rtlCol="0" anchor="t">
            <a:noAutofit/>
          </a:bodyPr>
          <a:lstStyle/>
          <a:p>
            <a:r>
              <a:rPr lang="en-US" sz="3200" dirty="0">
                <a:cs typeface="Calibri"/>
              </a:rPr>
              <a:t>September 2017</a:t>
            </a:r>
          </a:p>
          <a:p>
            <a:r>
              <a:rPr lang="en-US" sz="3200" dirty="0">
                <a:cs typeface="Calibri"/>
              </a:rPr>
              <a:t>Jewish HealthCare Foundation</a:t>
            </a:r>
          </a:p>
          <a:p>
            <a:r>
              <a:rPr lang="en-US" sz="3200" dirty="0">
                <a:cs typeface="Calibri"/>
              </a:rPr>
              <a:t>$100,000 grant to purchase bleeding kits for EVERY synagogue in Pittsburgh</a:t>
            </a:r>
          </a:p>
          <a:p>
            <a:r>
              <a:rPr lang="en-US" sz="3200" dirty="0">
                <a:cs typeface="Calibri"/>
              </a:rPr>
              <a:t>Active shooter training</a:t>
            </a:r>
          </a:p>
          <a:p>
            <a:r>
              <a:rPr lang="en-US" sz="3200" dirty="0">
                <a:cs typeface="Calibri"/>
              </a:rPr>
              <a:t>Dedicated training in Squirrel Hill Synagogues  -- with my 9 year old son</a:t>
            </a:r>
          </a:p>
        </p:txBody>
      </p:sp>
      <p:sp>
        <p:nvSpPr>
          <p:cNvPr id="8" name="Title 1">
            <a:extLst>
              <a:ext uri="{FF2B5EF4-FFF2-40B4-BE49-F238E27FC236}">
                <a16:creationId xmlns:a16="http://schemas.microsoft.com/office/drawing/2014/main" id="{D55E43A8-4322-4116-9ACF-644BCE423F2A}"/>
              </a:ext>
            </a:extLst>
          </p:cNvPr>
          <p:cNvSpPr txBox="1">
            <a:spLocks/>
          </p:cNvSpPr>
          <p:nvPr/>
        </p:nvSpPr>
        <p:spPr>
          <a:xfrm>
            <a:off x="597639" y="1162323"/>
            <a:ext cx="3417433" cy="25296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effectLst>
                  <a:outerShdw blurRad="38100" dist="38100" dir="2700000" algn="tl">
                    <a:srgbClr val="000000">
                      <a:alpha val="43137"/>
                    </a:srgbClr>
                  </a:outerShdw>
                </a:effectLst>
                <a:cs typeface="Calibri Light"/>
              </a:rPr>
              <a:t>Western PA STB Initiative</a:t>
            </a:r>
            <a:endParaRPr lang="en-US" sz="4800" b="1" dirty="0">
              <a:effectLst>
                <a:outerShdw blurRad="38100" dist="38100" dir="2700000" algn="tl">
                  <a:srgbClr val="000000">
                    <a:alpha val="43137"/>
                  </a:srgbClr>
                </a:outerShdw>
              </a:effectLst>
            </a:endParaRPr>
          </a:p>
        </p:txBody>
      </p:sp>
      <p:pic>
        <p:nvPicPr>
          <p:cNvPr id="5" name="Picture 4" descr="A person sitting on a table&#10;&#10;Description automatically generated">
            <a:extLst>
              <a:ext uri="{FF2B5EF4-FFF2-40B4-BE49-F238E27FC236}">
                <a16:creationId xmlns:a16="http://schemas.microsoft.com/office/drawing/2014/main" id="{5A449DC1-DD4B-4C3C-B6F0-81F7F3A14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79" y="3069042"/>
            <a:ext cx="3871865" cy="2903899"/>
          </a:xfrm>
          <a:prstGeom prst="rect">
            <a:avLst/>
          </a:prstGeom>
        </p:spPr>
      </p:pic>
    </p:spTree>
    <p:extLst>
      <p:ext uri="{BB962C8B-B14F-4D97-AF65-F5344CB8AC3E}">
        <p14:creationId xmlns:p14="http://schemas.microsoft.com/office/powerpoint/2010/main" val="122112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FFEDE-7623-480D-BFF8-4FB802F04C3C}"/>
              </a:ext>
            </a:extLst>
          </p:cNvPr>
          <p:cNvSpPr>
            <a:spLocks noGrp="1"/>
          </p:cNvSpPr>
          <p:nvPr>
            <p:ph type="title"/>
          </p:nvPr>
        </p:nvSpPr>
        <p:spPr/>
        <p:txBody>
          <a:bodyPr/>
          <a:lstStyle/>
          <a:p>
            <a:r>
              <a:rPr lang="en-US" b="1" dirty="0"/>
              <a:t>Saturday, October 27, 2018 – Ellie’s 3</a:t>
            </a:r>
            <a:r>
              <a:rPr lang="en-US" b="1" baseline="30000" dirty="0"/>
              <a:t>rd</a:t>
            </a:r>
            <a:r>
              <a:rPr lang="en-US" b="1" dirty="0"/>
              <a:t> birthday</a:t>
            </a:r>
          </a:p>
        </p:txBody>
      </p:sp>
      <p:sp>
        <p:nvSpPr>
          <p:cNvPr id="3" name="Content Placeholder 2">
            <a:extLst>
              <a:ext uri="{FF2B5EF4-FFF2-40B4-BE49-F238E27FC236}">
                <a16:creationId xmlns:a16="http://schemas.microsoft.com/office/drawing/2014/main" id="{887904FE-B8A2-452C-8F2D-A786D47F3838}"/>
              </a:ext>
            </a:extLst>
          </p:cNvPr>
          <p:cNvSpPr>
            <a:spLocks noGrp="1"/>
          </p:cNvSpPr>
          <p:nvPr>
            <p:ph idx="1"/>
          </p:nvPr>
        </p:nvSpPr>
        <p:spPr>
          <a:xfrm>
            <a:off x="838200" y="1825625"/>
            <a:ext cx="5801139" cy="4351338"/>
          </a:xfrm>
        </p:spPr>
        <p:txBody>
          <a:bodyPr/>
          <a:lstStyle/>
          <a:p>
            <a:r>
              <a:rPr lang="en-US" dirty="0"/>
              <a:t>Costume party with 13 toddlers</a:t>
            </a:r>
          </a:p>
          <a:p>
            <a:r>
              <a:rPr lang="en-US" dirty="0"/>
              <a:t>11am start</a:t>
            </a:r>
          </a:p>
          <a:p>
            <a:r>
              <a:rPr lang="en-US" dirty="0"/>
              <a:t>PGH SWAT notification</a:t>
            </a:r>
          </a:p>
        </p:txBody>
      </p:sp>
      <p:pic>
        <p:nvPicPr>
          <p:cNvPr id="4" name="Picture 3">
            <a:extLst>
              <a:ext uri="{FF2B5EF4-FFF2-40B4-BE49-F238E27FC236}">
                <a16:creationId xmlns:a16="http://schemas.microsoft.com/office/drawing/2014/main" id="{2A2E5314-9A1F-416E-82DA-8446742C29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05" r="14356" b="10713"/>
          <a:stretch/>
        </p:blipFill>
        <p:spPr>
          <a:xfrm>
            <a:off x="1697481" y="3467705"/>
            <a:ext cx="2213611" cy="302517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E994C663-7951-434A-A2F0-8E29DD1CB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909" y="-78090"/>
            <a:ext cx="3855697" cy="6858000"/>
          </a:xfrm>
          <a:prstGeom prst="rect">
            <a:avLst/>
          </a:prstGeom>
        </p:spPr>
      </p:pic>
      <p:pic>
        <p:nvPicPr>
          <p:cNvPr id="10" name="Picture 9" descr="A person in a military uniform&#10;&#10;Description automatically generated">
            <a:extLst>
              <a:ext uri="{FF2B5EF4-FFF2-40B4-BE49-F238E27FC236}">
                <a16:creationId xmlns:a16="http://schemas.microsoft.com/office/drawing/2014/main" id="{099FCB71-C3FA-49F1-AFE0-CD5394E12304}"/>
              </a:ext>
            </a:extLst>
          </p:cNvPr>
          <p:cNvPicPr>
            <a:picLocks noChangeAspect="1"/>
          </p:cNvPicPr>
          <p:nvPr/>
        </p:nvPicPr>
        <p:blipFill rotWithShape="1">
          <a:blip r:embed="rId4">
            <a:extLst>
              <a:ext uri="{28A0092B-C50C-407E-A947-70E740481C1C}">
                <a14:useLocalDpi xmlns:a14="http://schemas.microsoft.com/office/drawing/2010/main" val="0"/>
              </a:ext>
            </a:extLst>
          </a:blip>
          <a:srcRect l="25509" r="24945"/>
          <a:stretch/>
        </p:blipFill>
        <p:spPr>
          <a:xfrm>
            <a:off x="4950853" y="2759791"/>
            <a:ext cx="2520067" cy="3676650"/>
          </a:xfrm>
          <a:prstGeom prst="rect">
            <a:avLst/>
          </a:prstGeom>
        </p:spPr>
      </p:pic>
      <p:sp>
        <p:nvSpPr>
          <p:cNvPr id="11" name="Rectangle 10">
            <a:extLst>
              <a:ext uri="{FF2B5EF4-FFF2-40B4-BE49-F238E27FC236}">
                <a16:creationId xmlns:a16="http://schemas.microsoft.com/office/drawing/2014/main" id="{F060C552-B65D-418F-B401-349E6467F9B8}"/>
              </a:ext>
            </a:extLst>
          </p:cNvPr>
          <p:cNvSpPr/>
          <p:nvPr/>
        </p:nvSpPr>
        <p:spPr>
          <a:xfrm>
            <a:off x="8632978" y="2773017"/>
            <a:ext cx="3130826" cy="5814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B650A6-35D5-4508-B82A-8C0E52B1C9D3}"/>
              </a:ext>
            </a:extLst>
          </p:cNvPr>
          <p:cNvSpPr/>
          <p:nvPr/>
        </p:nvSpPr>
        <p:spPr>
          <a:xfrm>
            <a:off x="8632978" y="4336772"/>
            <a:ext cx="3130826" cy="1726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8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C984-FB8F-4C65-B922-A303CAC3E1CD}"/>
              </a:ext>
            </a:extLst>
          </p:cNvPr>
          <p:cNvSpPr>
            <a:spLocks noGrp="1"/>
          </p:cNvSpPr>
          <p:nvPr>
            <p:ph type="title"/>
          </p:nvPr>
        </p:nvSpPr>
        <p:spPr>
          <a:xfrm>
            <a:off x="838200" y="244978"/>
            <a:ext cx="10515600" cy="1325563"/>
          </a:xfrm>
        </p:spPr>
        <p:txBody>
          <a:bodyPr/>
          <a:lstStyle/>
          <a:p>
            <a:r>
              <a:rPr lang="en-US" b="1" dirty="0">
                <a:cs typeface="Calibri Light"/>
              </a:rPr>
              <a:t>Saturday, October 27, 2018 – Tree of Life Synagogue Shooting</a:t>
            </a:r>
          </a:p>
        </p:txBody>
      </p:sp>
      <p:pic>
        <p:nvPicPr>
          <p:cNvPr id="5" name="Picture 5" descr="A group of people walking in front of a building&#10;&#10;Description generated with high confidence">
            <a:extLst>
              <a:ext uri="{FF2B5EF4-FFF2-40B4-BE49-F238E27FC236}">
                <a16:creationId xmlns:a16="http://schemas.microsoft.com/office/drawing/2014/main" id="{5A9C0894-9CCA-4EC6-8DDF-AD5F96277475}"/>
              </a:ext>
            </a:extLst>
          </p:cNvPr>
          <p:cNvPicPr>
            <a:picLocks noGrp="1" noChangeAspect="1"/>
          </p:cNvPicPr>
          <p:nvPr>
            <p:ph sz="half" idx="1"/>
          </p:nvPr>
        </p:nvPicPr>
        <p:blipFill>
          <a:blip r:embed="rId3"/>
          <a:stretch>
            <a:fillRect/>
          </a:stretch>
        </p:blipFill>
        <p:spPr>
          <a:xfrm>
            <a:off x="5899030" y="3402521"/>
            <a:ext cx="5181600" cy="3455479"/>
          </a:xfrm>
          <a:prstGeom prst="rect">
            <a:avLst/>
          </a:prstGeom>
        </p:spPr>
      </p:pic>
      <p:pic>
        <p:nvPicPr>
          <p:cNvPr id="7" name="Picture 7" descr="A group of people riding on the back of a truck&#10;&#10;Description generated with very high confidence">
            <a:extLst>
              <a:ext uri="{FF2B5EF4-FFF2-40B4-BE49-F238E27FC236}">
                <a16:creationId xmlns:a16="http://schemas.microsoft.com/office/drawing/2014/main" id="{F725D886-2B5B-427F-9020-F93CA3D51C56}"/>
              </a:ext>
            </a:extLst>
          </p:cNvPr>
          <p:cNvPicPr>
            <a:picLocks noGrp="1" noChangeAspect="1"/>
          </p:cNvPicPr>
          <p:nvPr>
            <p:ph sz="half" idx="2"/>
          </p:nvPr>
        </p:nvPicPr>
        <p:blipFill>
          <a:blip r:embed="rId4"/>
          <a:stretch>
            <a:fillRect/>
          </a:stretch>
        </p:blipFill>
        <p:spPr>
          <a:xfrm>
            <a:off x="493143" y="1759946"/>
            <a:ext cx="5181600" cy="3452523"/>
          </a:xfrm>
          <a:prstGeom prst="rect">
            <a:avLst/>
          </a:prstGeom>
        </p:spPr>
      </p:pic>
      <p:sp>
        <p:nvSpPr>
          <p:cNvPr id="3" name="TextBox 2">
            <a:extLst>
              <a:ext uri="{FF2B5EF4-FFF2-40B4-BE49-F238E27FC236}">
                <a16:creationId xmlns:a16="http://schemas.microsoft.com/office/drawing/2014/main" id="{58138818-8EE7-44B9-8D89-B02FA64FF505}"/>
              </a:ext>
            </a:extLst>
          </p:cNvPr>
          <p:cNvSpPr txBox="1"/>
          <p:nvPr/>
        </p:nvSpPr>
        <p:spPr>
          <a:xfrm>
            <a:off x="838200" y="5525588"/>
            <a:ext cx="3809826" cy="523220"/>
          </a:xfrm>
          <a:prstGeom prst="rect">
            <a:avLst/>
          </a:prstGeom>
          <a:noFill/>
        </p:spPr>
        <p:txBody>
          <a:bodyPr wrap="none" rtlCol="0">
            <a:spAutoFit/>
          </a:bodyPr>
          <a:lstStyle/>
          <a:p>
            <a:r>
              <a:rPr lang="en-US" sz="2800" b="1" dirty="0"/>
              <a:t>Pittsburgh’s Darkest Day</a:t>
            </a:r>
          </a:p>
        </p:txBody>
      </p:sp>
    </p:spTree>
    <p:extLst>
      <p:ext uri="{BB962C8B-B14F-4D97-AF65-F5344CB8AC3E}">
        <p14:creationId xmlns:p14="http://schemas.microsoft.com/office/powerpoint/2010/main" val="3305034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ext, newspaper&#10;&#10;Description generated with very high confidence">
            <a:extLst>
              <a:ext uri="{FF2B5EF4-FFF2-40B4-BE49-F238E27FC236}">
                <a16:creationId xmlns:a16="http://schemas.microsoft.com/office/drawing/2014/main" id="{592C1C65-B55A-4512-8A25-E0AB3189D027}"/>
              </a:ext>
            </a:extLst>
          </p:cNvPr>
          <p:cNvPicPr>
            <a:picLocks noChangeAspect="1"/>
          </p:cNvPicPr>
          <p:nvPr/>
        </p:nvPicPr>
        <p:blipFill rotWithShape="1">
          <a:blip r:embed="rId2"/>
          <a:srcRect t="2711" b="15172"/>
          <a:stretch/>
        </p:blipFill>
        <p:spPr>
          <a:xfrm>
            <a:off x="20" y="10"/>
            <a:ext cx="12191980" cy="6857990"/>
          </a:xfrm>
          <a:prstGeom prst="rect">
            <a:avLst/>
          </a:prstGeom>
        </p:spPr>
      </p:pic>
    </p:spTree>
    <p:extLst>
      <p:ext uri="{BB962C8B-B14F-4D97-AF65-F5344CB8AC3E}">
        <p14:creationId xmlns:p14="http://schemas.microsoft.com/office/powerpoint/2010/main" val="197548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F8408-547F-47E9-B9D4-D727641E1D8B}"/>
              </a:ext>
            </a:extLst>
          </p:cNvPr>
          <p:cNvSpPr>
            <a:spLocks noGrp="1"/>
          </p:cNvSpPr>
          <p:nvPr>
            <p:ph type="title"/>
          </p:nvPr>
        </p:nvSpPr>
        <p:spPr/>
        <p:txBody>
          <a:bodyPr/>
          <a:lstStyle/>
          <a:p>
            <a:r>
              <a:rPr lang="en-US" b="1" dirty="0"/>
              <a:t>Overview</a:t>
            </a:r>
          </a:p>
        </p:txBody>
      </p:sp>
      <p:sp>
        <p:nvSpPr>
          <p:cNvPr id="3" name="Content Placeholder 2">
            <a:extLst>
              <a:ext uri="{FF2B5EF4-FFF2-40B4-BE49-F238E27FC236}">
                <a16:creationId xmlns:a16="http://schemas.microsoft.com/office/drawing/2014/main" id="{E919E6B3-9119-47AA-9369-1C45E06E3FE7}"/>
              </a:ext>
            </a:extLst>
          </p:cNvPr>
          <p:cNvSpPr>
            <a:spLocks noGrp="1"/>
          </p:cNvSpPr>
          <p:nvPr>
            <p:ph idx="1"/>
          </p:nvPr>
        </p:nvSpPr>
        <p:spPr/>
        <p:txBody>
          <a:bodyPr/>
          <a:lstStyle/>
          <a:p>
            <a:r>
              <a:rPr lang="en-US" dirty="0"/>
              <a:t>Civilian effectiveness</a:t>
            </a:r>
          </a:p>
          <a:p>
            <a:r>
              <a:rPr lang="en-US" dirty="0"/>
              <a:t>Tourniquet options</a:t>
            </a:r>
          </a:p>
          <a:p>
            <a:r>
              <a:rPr lang="en-US" dirty="0"/>
              <a:t>Controversial areas and special populations</a:t>
            </a:r>
          </a:p>
          <a:p>
            <a:r>
              <a:rPr lang="en-US" dirty="0"/>
              <a:t>Stop The Bleed Implementation</a:t>
            </a:r>
          </a:p>
          <a:p>
            <a:r>
              <a:rPr lang="en-US" dirty="0"/>
              <a:t>Tree of Life Synagogue Shooting</a:t>
            </a:r>
          </a:p>
        </p:txBody>
      </p:sp>
    </p:spTree>
    <p:extLst>
      <p:ext uri="{BB962C8B-B14F-4D97-AF65-F5344CB8AC3E}">
        <p14:creationId xmlns:p14="http://schemas.microsoft.com/office/powerpoint/2010/main" val="3007014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FBA0-FBAD-4F80-8506-B3BD555CDA38}"/>
              </a:ext>
            </a:extLst>
          </p:cNvPr>
          <p:cNvSpPr>
            <a:spLocks noGrp="1"/>
          </p:cNvSpPr>
          <p:nvPr>
            <p:ph type="title"/>
          </p:nvPr>
        </p:nvSpPr>
        <p:spPr/>
        <p:txBody>
          <a:bodyPr/>
          <a:lstStyle/>
          <a:p>
            <a:r>
              <a:rPr lang="en-US" b="1" dirty="0"/>
              <a:t>With a blunted sense of pride…</a:t>
            </a:r>
          </a:p>
        </p:txBody>
      </p:sp>
      <p:sp>
        <p:nvSpPr>
          <p:cNvPr id="3" name="Content Placeholder 2">
            <a:extLst>
              <a:ext uri="{FF2B5EF4-FFF2-40B4-BE49-F238E27FC236}">
                <a16:creationId xmlns:a16="http://schemas.microsoft.com/office/drawing/2014/main" id="{29E1F691-052D-4441-BD40-FC2B239E3A90}"/>
              </a:ext>
            </a:extLst>
          </p:cNvPr>
          <p:cNvSpPr>
            <a:spLocks noGrp="1"/>
          </p:cNvSpPr>
          <p:nvPr>
            <p:ph idx="1"/>
          </p:nvPr>
        </p:nvSpPr>
        <p:spPr>
          <a:xfrm>
            <a:off x="772886" y="1667621"/>
            <a:ext cx="10515600" cy="4351338"/>
          </a:xfrm>
        </p:spPr>
        <p:txBody>
          <a:bodyPr/>
          <a:lstStyle/>
          <a:p>
            <a:r>
              <a:rPr lang="en-US" b="1" dirty="0"/>
              <a:t>What went RIGHT</a:t>
            </a:r>
          </a:p>
          <a:p>
            <a:r>
              <a:rPr lang="en-US" b="1" dirty="0"/>
              <a:t>Everyone who left the synagogue alive on 10/27/18 is alive today</a:t>
            </a:r>
          </a:p>
          <a:p>
            <a:endParaRPr lang="en-US" b="1" dirty="0"/>
          </a:p>
          <a:p>
            <a:r>
              <a:rPr lang="en-US" b="1" dirty="0"/>
              <a:t>Three reasons</a:t>
            </a:r>
            <a:br>
              <a:rPr lang="en-US" b="1" dirty="0"/>
            </a:br>
            <a:r>
              <a:rPr lang="en-US" b="1" dirty="0"/>
              <a:t>--Tactical Medical Care</a:t>
            </a:r>
            <a:br>
              <a:rPr lang="en-US" b="1" dirty="0"/>
            </a:br>
            <a:r>
              <a:rPr lang="en-US" b="1" dirty="0"/>
              <a:t>--Stop The Bleed</a:t>
            </a:r>
            <a:br>
              <a:rPr lang="en-US" b="1" dirty="0"/>
            </a:br>
            <a:r>
              <a:rPr lang="en-US" b="1" dirty="0"/>
              <a:t>--Modern Trauma Care</a:t>
            </a:r>
          </a:p>
        </p:txBody>
      </p:sp>
      <p:pic>
        <p:nvPicPr>
          <p:cNvPr id="4" name="Picture 2">
            <a:extLst>
              <a:ext uri="{FF2B5EF4-FFF2-40B4-BE49-F238E27FC236}">
                <a16:creationId xmlns:a16="http://schemas.microsoft.com/office/drawing/2014/main" id="{2886BC09-27BF-4AA2-BCA8-F093856F5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824" t="34921" r="21577" b="28374"/>
          <a:stretch>
            <a:fillRect/>
          </a:stretch>
        </p:blipFill>
        <p:spPr bwMode="auto">
          <a:xfrm>
            <a:off x="4300094" y="5105888"/>
            <a:ext cx="2993335" cy="160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2">
            <a:extLst>
              <a:ext uri="{FF2B5EF4-FFF2-40B4-BE49-F238E27FC236}">
                <a16:creationId xmlns:a16="http://schemas.microsoft.com/office/drawing/2014/main" id="{68E27150-8DA4-490A-AABC-9FC1B43F3757}"/>
              </a:ext>
            </a:extLst>
          </p:cNvPr>
          <p:cNvSpPr txBox="1">
            <a:spLocks noChangeArrowheads="1"/>
          </p:cNvSpPr>
          <p:nvPr/>
        </p:nvSpPr>
        <p:spPr bwMode="auto">
          <a:xfrm>
            <a:off x="4381379" y="5581858"/>
            <a:ext cx="2839025" cy="646331"/>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3600" b="1" dirty="0">
                <a:solidFill>
                  <a:schemeClr val="bg1"/>
                </a:solidFill>
                <a:latin typeface="Arial Black" panose="020B0A04020102020204" pitchFamily="34" charset="0"/>
              </a:rPr>
              <a:t>30 YEARS</a:t>
            </a:r>
          </a:p>
        </p:txBody>
      </p:sp>
      <p:pic>
        <p:nvPicPr>
          <p:cNvPr id="6" name="Picture 5">
            <a:extLst>
              <a:ext uri="{FF2B5EF4-FFF2-40B4-BE49-F238E27FC236}">
                <a16:creationId xmlns:a16="http://schemas.microsoft.com/office/drawing/2014/main" id="{AE7C650F-9264-4B17-B1B6-97E03869F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55" y="5105888"/>
            <a:ext cx="1968537" cy="1561705"/>
          </a:xfrm>
          <a:prstGeom prst="rect">
            <a:avLst/>
          </a:prstGeom>
        </p:spPr>
      </p:pic>
      <p:pic>
        <p:nvPicPr>
          <p:cNvPr id="7" name="Picture 6">
            <a:extLst>
              <a:ext uri="{FF2B5EF4-FFF2-40B4-BE49-F238E27FC236}">
                <a16:creationId xmlns:a16="http://schemas.microsoft.com/office/drawing/2014/main" id="{D70B706B-7555-46DD-8FCE-2224A4F89990}"/>
              </a:ext>
            </a:extLst>
          </p:cNvPr>
          <p:cNvPicPr>
            <a:picLocks noChangeAspect="1"/>
          </p:cNvPicPr>
          <p:nvPr/>
        </p:nvPicPr>
        <p:blipFill>
          <a:blip r:embed="rId4"/>
          <a:stretch>
            <a:fillRect/>
          </a:stretch>
        </p:blipFill>
        <p:spPr>
          <a:xfrm>
            <a:off x="8571649" y="5060168"/>
            <a:ext cx="3368056" cy="1513284"/>
          </a:xfrm>
          <a:prstGeom prst="rect">
            <a:avLst/>
          </a:prstGeom>
        </p:spPr>
      </p:pic>
    </p:spTree>
    <p:extLst>
      <p:ext uri="{BB962C8B-B14F-4D97-AF65-F5344CB8AC3E}">
        <p14:creationId xmlns:p14="http://schemas.microsoft.com/office/powerpoint/2010/main" val="231151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9A8FF67A-1053-41EC-BF3E-BECEB7F970B2}"/>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cs typeface="Calibri Light"/>
              </a:rPr>
              <a:t>Impact of Stop The Bleed at Tree of Life</a:t>
            </a:r>
            <a:endParaRPr lang="en-US" sz="4000" dirty="0">
              <a:solidFill>
                <a:srgbClr val="FFFFFF"/>
              </a:solidFill>
            </a:endParaRPr>
          </a:p>
        </p:txBody>
      </p:sp>
      <p:graphicFrame>
        <p:nvGraphicFramePr>
          <p:cNvPr id="35" name="Content Placeholder 2">
            <a:extLst>
              <a:ext uri="{FF2B5EF4-FFF2-40B4-BE49-F238E27FC236}">
                <a16:creationId xmlns:a16="http://schemas.microsoft.com/office/drawing/2014/main" id="{1C8C9318-C662-42D6-A9EF-4FBAB77EED68}"/>
              </a:ext>
            </a:extLst>
          </p:cNvPr>
          <p:cNvGraphicFramePr>
            <a:graphicFrameLocks noGrp="1"/>
          </p:cNvGraphicFramePr>
          <p:nvPr>
            <p:ph idx="1"/>
            <p:extLst>
              <p:ext uri="{D42A27DB-BD31-4B8C-83A1-F6EECF244321}">
                <p14:modId xmlns:p14="http://schemas.microsoft.com/office/powerpoint/2010/main" val="393580106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Content Placeholder 4">
            <a:extLst>
              <a:ext uri="{FF2B5EF4-FFF2-40B4-BE49-F238E27FC236}">
                <a16:creationId xmlns:a16="http://schemas.microsoft.com/office/drawing/2014/main" id="{60DB26AD-8E0B-46F5-BD1C-AA09057515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029" y="4667885"/>
            <a:ext cx="2736574" cy="2050967"/>
          </a:xfrm>
          <a:prstGeom prst="rect">
            <a:avLst/>
          </a:prstGeom>
        </p:spPr>
      </p:pic>
    </p:spTree>
    <p:extLst>
      <p:ext uri="{BB962C8B-B14F-4D97-AF65-F5344CB8AC3E}">
        <p14:creationId xmlns:p14="http://schemas.microsoft.com/office/powerpoint/2010/main" val="4040926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098FE-79E7-4CA0-9E83-3E10A2A76402}"/>
              </a:ext>
            </a:extLst>
          </p:cNvPr>
          <p:cNvSpPr>
            <a:spLocks noGrp="1"/>
          </p:cNvSpPr>
          <p:nvPr>
            <p:ph sz="half" idx="1"/>
          </p:nvPr>
        </p:nvSpPr>
        <p:spPr>
          <a:xfrm>
            <a:off x="346166" y="306976"/>
            <a:ext cx="5897880" cy="6551023"/>
          </a:xfrm>
        </p:spPr>
        <p:txBody>
          <a:bodyPr>
            <a:normAutofit lnSpcReduction="10000"/>
          </a:bodyPr>
          <a:lstStyle/>
          <a:p>
            <a:r>
              <a:rPr lang="en-US" sz="1200" dirty="0"/>
              <a:t>Operative Report</a:t>
            </a:r>
          </a:p>
          <a:p>
            <a:r>
              <a:rPr lang="en-US" sz="1200" dirty="0"/>
              <a:t>PATIENT NAME:  </a:t>
            </a:r>
            <a:r>
              <a:rPr lang="en-US" sz="1200" dirty="0">
                <a:highlight>
                  <a:srgbClr val="000000"/>
                </a:highlight>
              </a:rPr>
              <a:t>LEGER, DANIEL R</a:t>
            </a:r>
            <a:br>
              <a:rPr lang="en-US" sz="1200" dirty="0"/>
            </a:br>
            <a:r>
              <a:rPr lang="en-US" sz="1200" dirty="0"/>
              <a:t>MRN:  </a:t>
            </a:r>
            <a:r>
              <a:rPr lang="en-US" sz="1200" dirty="0">
                <a:highlight>
                  <a:srgbClr val="000000"/>
                </a:highlight>
              </a:rPr>
              <a:t>970045931</a:t>
            </a:r>
            <a:br>
              <a:rPr lang="en-US" sz="1200" dirty="0"/>
            </a:br>
            <a:r>
              <a:rPr lang="en-US" sz="1200" dirty="0"/>
              <a:t>ACCOUNT #:  </a:t>
            </a:r>
            <a:r>
              <a:rPr lang="en-US" sz="1200" dirty="0">
                <a:highlight>
                  <a:srgbClr val="000000"/>
                </a:highlight>
              </a:rPr>
              <a:t>0248913728300</a:t>
            </a:r>
            <a:br>
              <a:rPr lang="en-US" sz="1200" dirty="0"/>
            </a:br>
            <a:r>
              <a:rPr lang="en-US" sz="1200" dirty="0"/>
              <a:t>ROOM #:  6GF/G623 </a:t>
            </a:r>
            <a:br>
              <a:rPr lang="en-US" sz="1200" dirty="0"/>
            </a:br>
            <a:r>
              <a:rPr lang="en-US" sz="1200" dirty="0"/>
              <a:t>DATE OF BIRTH:  </a:t>
            </a:r>
            <a:r>
              <a:rPr lang="en-US" sz="1200" dirty="0">
                <a:highlight>
                  <a:srgbClr val="000000"/>
                </a:highlight>
              </a:rPr>
              <a:t>04/13/1948</a:t>
            </a:r>
            <a:br>
              <a:rPr lang="en-US" sz="1200" dirty="0"/>
            </a:br>
            <a:r>
              <a:rPr lang="en-US" sz="1200" dirty="0"/>
              <a:t>SURGEON NAME:  MATTHEW NEAL</a:t>
            </a:r>
            <a:br>
              <a:rPr lang="en-US" sz="1200" dirty="0"/>
            </a:br>
            <a:r>
              <a:rPr lang="en-US" sz="1200" dirty="0"/>
              <a:t>ATTENDING PHYSICIAN:  MATTHEW NEAL</a:t>
            </a:r>
            <a:br>
              <a:rPr lang="en-US" sz="1200" dirty="0"/>
            </a:br>
            <a:r>
              <a:rPr lang="en-US" sz="1200" dirty="0"/>
              <a:t>SURGERY DATE:  10/27/2018</a:t>
            </a:r>
            <a:br>
              <a:rPr lang="en-US" sz="1200" dirty="0"/>
            </a:br>
            <a:r>
              <a:rPr lang="en-US" sz="1200" dirty="0"/>
              <a:t>ADMISSION DATE:  10/27/2018</a:t>
            </a:r>
            <a:br>
              <a:rPr lang="en-US" sz="1200" dirty="0"/>
            </a:br>
            <a:r>
              <a:rPr lang="en-US" sz="1200" dirty="0"/>
              <a:t>DISCHARGE DATE:  </a:t>
            </a:r>
          </a:p>
          <a:p>
            <a:r>
              <a:rPr lang="en-US" sz="1200" dirty="0"/>
              <a:t>This is the first of three operative reports to be dictated to which will</a:t>
            </a:r>
            <a:br>
              <a:rPr lang="en-US" sz="1200" dirty="0"/>
            </a:br>
            <a:r>
              <a:rPr lang="en-US" sz="1200" dirty="0"/>
              <a:t>be on the same day.</a:t>
            </a:r>
          </a:p>
          <a:p>
            <a:r>
              <a:rPr lang="en-US" sz="1200" dirty="0"/>
              <a:t>PREOPERATIVE DIAGNOSIS:  Gunshot wound to the pelvis.</a:t>
            </a:r>
          </a:p>
          <a:p>
            <a:r>
              <a:rPr lang="en-US" sz="1200" dirty="0"/>
              <a:t>POSTOPERATIVE DIAGNOSIS:  Gunshot wound to the pelvis.</a:t>
            </a:r>
          </a:p>
          <a:p>
            <a:r>
              <a:rPr lang="en-US" sz="1200" dirty="0"/>
              <a:t>PROCEDURES:</a:t>
            </a:r>
            <a:br>
              <a:rPr lang="en-US" sz="1200" dirty="0"/>
            </a:br>
            <a:r>
              <a:rPr lang="en-US" sz="1200" dirty="0"/>
              <a:t>1.  Exploratory laparotomy for control of hemorrhage.</a:t>
            </a:r>
            <a:br>
              <a:rPr lang="en-US" sz="1200" dirty="0"/>
            </a:br>
            <a:r>
              <a:rPr lang="en-US" sz="1200" dirty="0"/>
              <a:t>2.  Low anterior resection.</a:t>
            </a:r>
            <a:br>
              <a:rPr lang="en-US" sz="1200" dirty="0"/>
            </a:br>
            <a:r>
              <a:rPr lang="en-US" sz="1200" dirty="0"/>
              <a:t>3.  Small bowel resection.</a:t>
            </a:r>
            <a:br>
              <a:rPr lang="en-US" sz="1200" dirty="0"/>
            </a:br>
            <a:r>
              <a:rPr lang="en-US" sz="1200" dirty="0"/>
              <a:t>4.  Repair of bladder injury.</a:t>
            </a:r>
            <a:br>
              <a:rPr lang="en-US" sz="1200" dirty="0"/>
            </a:br>
            <a:r>
              <a:rPr lang="en-US" sz="1200" dirty="0"/>
              <a:t>5.  Exploration of left retroperitoneal hematoma.</a:t>
            </a:r>
            <a:br>
              <a:rPr lang="en-US" sz="1200" dirty="0"/>
            </a:br>
            <a:r>
              <a:rPr lang="en-US" sz="1200" dirty="0"/>
              <a:t>6.  Left groin exploration.</a:t>
            </a:r>
            <a:br>
              <a:rPr lang="en-US" sz="1200" dirty="0"/>
            </a:br>
            <a:r>
              <a:rPr lang="en-US" sz="1200" dirty="0"/>
              <a:t>7.  Application of negative pressure wound VAC.</a:t>
            </a:r>
          </a:p>
          <a:p>
            <a:r>
              <a:rPr lang="en-US" sz="1200" dirty="0"/>
              <a:t>SURGEON:  Matthew Neal, M.D.</a:t>
            </a:r>
          </a:p>
          <a:p>
            <a:r>
              <a:rPr lang="en-US" sz="1200" dirty="0"/>
              <a:t>ASSISTANT:  Gregory Watson, M.D.</a:t>
            </a:r>
          </a:p>
          <a:p>
            <a:r>
              <a:rPr lang="en-US" sz="1200" dirty="0"/>
              <a:t>SECOND ASSISTANTS:  Crisanto Torres, M.D. and Maryam Mohammed, M.D.</a:t>
            </a:r>
          </a:p>
          <a:p>
            <a:r>
              <a:rPr lang="en-US" sz="1200" dirty="0"/>
              <a:t>ANESTHESIA:  General.</a:t>
            </a:r>
          </a:p>
          <a:p>
            <a:r>
              <a:rPr lang="en-US" sz="1200" dirty="0"/>
              <a:t>ESTIMATED BLOOD LOSS:  </a:t>
            </a:r>
            <a:r>
              <a:rPr lang="en-US" sz="1200" dirty="0">
                <a:highlight>
                  <a:srgbClr val="FFFF00"/>
                </a:highlight>
              </a:rPr>
              <a:t>5 liters.</a:t>
            </a:r>
          </a:p>
          <a:p>
            <a:r>
              <a:rPr lang="en-US" sz="1200" dirty="0"/>
              <a:t>FINDINGS:  Destructive </a:t>
            </a:r>
            <a:r>
              <a:rPr lang="en-US" sz="1200" dirty="0" err="1"/>
              <a:t>transpelvic</a:t>
            </a:r>
            <a:r>
              <a:rPr lang="en-US" sz="1200" dirty="0"/>
              <a:t> gunshot wound with injury to left colon,</a:t>
            </a:r>
            <a:br>
              <a:rPr lang="en-US" sz="1200" dirty="0"/>
            </a:br>
            <a:r>
              <a:rPr lang="en-US" sz="1200" dirty="0"/>
              <a:t>rectum; significant bladder injury; and small bowel and mesentery injury. </a:t>
            </a:r>
            <a:br>
              <a:rPr lang="en-US" sz="1200" dirty="0"/>
            </a:br>
            <a:r>
              <a:rPr lang="en-US" sz="1200" dirty="0"/>
              <a:t>Large volume hemoperitoneum.</a:t>
            </a:r>
          </a:p>
          <a:p>
            <a:endParaRPr lang="en-US" sz="1200" dirty="0"/>
          </a:p>
        </p:txBody>
      </p:sp>
      <p:sp>
        <p:nvSpPr>
          <p:cNvPr id="4" name="Content Placeholder 3">
            <a:extLst>
              <a:ext uri="{FF2B5EF4-FFF2-40B4-BE49-F238E27FC236}">
                <a16:creationId xmlns:a16="http://schemas.microsoft.com/office/drawing/2014/main" id="{93E7CD25-5BC0-43B6-9A3C-C0798AABCFBC}"/>
              </a:ext>
            </a:extLst>
          </p:cNvPr>
          <p:cNvSpPr>
            <a:spLocks noGrp="1"/>
          </p:cNvSpPr>
          <p:nvPr>
            <p:ph sz="half" idx="2"/>
          </p:nvPr>
        </p:nvSpPr>
        <p:spPr>
          <a:xfrm>
            <a:off x="6315892" y="347248"/>
            <a:ext cx="5181600" cy="4351338"/>
          </a:xfrm>
        </p:spPr>
        <p:txBody>
          <a:bodyPr>
            <a:normAutofit lnSpcReduction="10000"/>
          </a:bodyPr>
          <a:lstStyle/>
          <a:p>
            <a:r>
              <a:rPr lang="en-US" sz="3200" b="1" dirty="0"/>
              <a:t>Six wounded to UPMC</a:t>
            </a:r>
          </a:p>
          <a:p>
            <a:r>
              <a:rPr lang="en-US" sz="3200" b="1" dirty="0"/>
              <a:t>Tourniquets saved at least 3 lives</a:t>
            </a:r>
            <a:br>
              <a:rPr lang="en-US" sz="3200" b="1" dirty="0"/>
            </a:br>
            <a:r>
              <a:rPr lang="en-US" sz="3200" b="1" dirty="0"/>
              <a:t>--2 major arterial injuries</a:t>
            </a:r>
            <a:br>
              <a:rPr lang="en-US" sz="3200" b="1" dirty="0"/>
            </a:br>
            <a:r>
              <a:rPr lang="en-US" sz="3200" b="1" dirty="0"/>
              <a:t>--one major venous and soft tissue injury</a:t>
            </a:r>
          </a:p>
          <a:p>
            <a:r>
              <a:rPr lang="en-US" sz="3200" b="1" dirty="0"/>
              <a:t>Tactical EMS and timely evacuation saved a 4</a:t>
            </a:r>
            <a:r>
              <a:rPr lang="en-US" sz="3200" b="1" baseline="30000" dirty="0"/>
              <a:t>th</a:t>
            </a:r>
          </a:p>
          <a:p>
            <a:r>
              <a:rPr lang="en-US" sz="3200" b="1" dirty="0"/>
              <a:t>WHOLE BLOOD</a:t>
            </a:r>
          </a:p>
        </p:txBody>
      </p:sp>
      <p:pic>
        <p:nvPicPr>
          <p:cNvPr id="5" name="Picture 1">
            <a:extLst>
              <a:ext uri="{FF2B5EF4-FFF2-40B4-BE49-F238E27FC236}">
                <a16:creationId xmlns:a16="http://schemas.microsoft.com/office/drawing/2014/main" id="{AD7CFE3C-1DBC-416C-8C74-E0A00C2569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8990" y="4487090"/>
            <a:ext cx="3013605" cy="227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6E57728-55E2-473B-A85C-ED01A68C3A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249" y="4487089"/>
            <a:ext cx="3024058" cy="227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95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D9C35E-A993-41E5-9963-FF025DD196C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cs typeface="Calibri Light"/>
              </a:rPr>
              <a:t>Tree of Life Survivors</a:t>
            </a:r>
            <a:endParaRPr lang="en-US" sz="5400" err="1">
              <a:solidFill>
                <a:srgbClr val="FFFFFF"/>
              </a:solidFill>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7" descr="Two people looking at the camera&#10;&#10;Description generated with high confidence">
            <a:extLst>
              <a:ext uri="{FF2B5EF4-FFF2-40B4-BE49-F238E27FC236}">
                <a16:creationId xmlns:a16="http://schemas.microsoft.com/office/drawing/2014/main" id="{70E0BCED-6D3A-405E-9259-B72A11CD61E1}"/>
              </a:ext>
            </a:extLst>
          </p:cNvPr>
          <p:cNvPicPr>
            <a:picLocks noGrp="1" noChangeAspect="1"/>
          </p:cNvPicPr>
          <p:nvPr>
            <p:ph sz="half" idx="1"/>
          </p:nvPr>
        </p:nvPicPr>
        <p:blipFill>
          <a:blip r:embed="rId3"/>
          <a:stretch>
            <a:fillRect/>
          </a:stretch>
        </p:blipFill>
        <p:spPr>
          <a:xfrm>
            <a:off x="472058" y="2426818"/>
            <a:ext cx="5174934"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5" descr="A group of people posing for the camera&#10;&#10;Description generated with very high confidence">
            <a:extLst>
              <a:ext uri="{FF2B5EF4-FFF2-40B4-BE49-F238E27FC236}">
                <a16:creationId xmlns:a16="http://schemas.microsoft.com/office/drawing/2014/main" id="{22EA64D2-A440-440F-99C9-BDEE3FFBED54}"/>
              </a:ext>
            </a:extLst>
          </p:cNvPr>
          <p:cNvPicPr>
            <a:picLocks noGrp="1" noChangeAspect="1"/>
          </p:cNvPicPr>
          <p:nvPr>
            <p:ph sz="half" idx="2"/>
          </p:nvPr>
        </p:nvPicPr>
        <p:blipFill>
          <a:blip r:embed="rId4"/>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2854229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E178E0C-2EB7-415F-B246-763858B35DF6}"/>
              </a:ext>
            </a:extLst>
          </p:cNvPr>
          <p:cNvPicPr>
            <a:picLocks noChangeAspect="1"/>
          </p:cNvPicPr>
          <p:nvPr/>
        </p:nvPicPr>
        <p:blipFill>
          <a:blip r:embed="rId2"/>
          <a:stretch>
            <a:fillRect/>
          </a:stretch>
        </p:blipFill>
        <p:spPr>
          <a:xfrm>
            <a:off x="264044" y="59655"/>
            <a:ext cx="6064369" cy="1762625"/>
          </a:xfrm>
          <a:prstGeom prst="rect">
            <a:avLst/>
          </a:prstGeom>
        </p:spPr>
      </p:pic>
      <p:pic>
        <p:nvPicPr>
          <p:cNvPr id="6" name="Picture 6" descr="A picture containing animal&#10;&#10;Description generated with high confidence">
            <a:extLst>
              <a:ext uri="{FF2B5EF4-FFF2-40B4-BE49-F238E27FC236}">
                <a16:creationId xmlns:a16="http://schemas.microsoft.com/office/drawing/2014/main" id="{8900DC9D-0525-48D4-8887-FA13D95E4304}"/>
              </a:ext>
            </a:extLst>
          </p:cNvPr>
          <p:cNvPicPr>
            <a:picLocks noChangeAspect="1"/>
          </p:cNvPicPr>
          <p:nvPr/>
        </p:nvPicPr>
        <p:blipFill>
          <a:blip r:embed="rId3"/>
          <a:stretch>
            <a:fillRect/>
          </a:stretch>
        </p:blipFill>
        <p:spPr>
          <a:xfrm>
            <a:off x="83358" y="1970920"/>
            <a:ext cx="6768860" cy="2301494"/>
          </a:xfrm>
          <a:prstGeom prst="rect">
            <a:avLst/>
          </a:prstGeom>
        </p:spPr>
      </p:pic>
      <p:pic>
        <p:nvPicPr>
          <p:cNvPr id="8" name="Picture 8" descr="A red and black costume&#10;&#10;Description generated with high confidence">
            <a:extLst>
              <a:ext uri="{FF2B5EF4-FFF2-40B4-BE49-F238E27FC236}">
                <a16:creationId xmlns:a16="http://schemas.microsoft.com/office/drawing/2014/main" id="{B2204ED5-7BE1-464F-BB47-F4F39A6A25D6}"/>
              </a:ext>
            </a:extLst>
          </p:cNvPr>
          <p:cNvPicPr>
            <a:picLocks noChangeAspect="1"/>
          </p:cNvPicPr>
          <p:nvPr/>
        </p:nvPicPr>
        <p:blipFill>
          <a:blip r:embed="rId4"/>
          <a:stretch>
            <a:fillRect/>
          </a:stretch>
        </p:blipFill>
        <p:spPr>
          <a:xfrm>
            <a:off x="8045570" y="2646610"/>
            <a:ext cx="3030747" cy="3865156"/>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C073A884-F76F-464A-B7A9-810B1D3337DF}"/>
              </a:ext>
            </a:extLst>
          </p:cNvPr>
          <p:cNvPicPr>
            <a:picLocks noChangeAspect="1"/>
          </p:cNvPicPr>
          <p:nvPr/>
        </p:nvPicPr>
        <p:blipFill>
          <a:blip r:embed="rId5"/>
          <a:stretch>
            <a:fillRect/>
          </a:stretch>
        </p:blipFill>
        <p:spPr>
          <a:xfrm>
            <a:off x="7067909" y="325289"/>
            <a:ext cx="4957313" cy="2325535"/>
          </a:xfrm>
          <a:prstGeom prst="rect">
            <a:avLst/>
          </a:prstGeom>
        </p:spPr>
      </p:pic>
      <p:sp>
        <p:nvSpPr>
          <p:cNvPr id="7" name="TextBox 6">
            <a:extLst>
              <a:ext uri="{FF2B5EF4-FFF2-40B4-BE49-F238E27FC236}">
                <a16:creationId xmlns:a16="http://schemas.microsoft.com/office/drawing/2014/main" id="{CEC9F862-0A09-4712-9CAC-D7B35C133C94}"/>
              </a:ext>
            </a:extLst>
          </p:cNvPr>
          <p:cNvSpPr txBox="1"/>
          <p:nvPr/>
        </p:nvSpPr>
        <p:spPr>
          <a:xfrm>
            <a:off x="3230033" y="4471089"/>
            <a:ext cx="2376228" cy="369332"/>
          </a:xfrm>
          <a:prstGeom prst="rect">
            <a:avLst/>
          </a:prstGeom>
          <a:noFill/>
        </p:spPr>
        <p:txBody>
          <a:bodyPr wrap="none" rtlCol="0">
            <a:spAutoFit/>
          </a:bodyPr>
          <a:lstStyle/>
          <a:p>
            <a:r>
              <a:rPr lang="en-US" b="1" dirty="0">
                <a:solidFill>
                  <a:schemeClr val="bg1"/>
                </a:solidFill>
              </a:rPr>
              <a:t>Dr. Oz Show, Nov. 2018</a:t>
            </a:r>
          </a:p>
        </p:txBody>
      </p:sp>
      <p:pic>
        <p:nvPicPr>
          <p:cNvPr id="9" name="Picture 8">
            <a:extLst>
              <a:ext uri="{FF2B5EF4-FFF2-40B4-BE49-F238E27FC236}">
                <a16:creationId xmlns:a16="http://schemas.microsoft.com/office/drawing/2014/main" id="{36F5B50E-05A3-42F7-9ED9-63CA924CDE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39934" y="4272414"/>
            <a:ext cx="3793471" cy="2523180"/>
          </a:xfrm>
          <a:prstGeom prst="rect">
            <a:avLst/>
          </a:prstGeom>
        </p:spPr>
      </p:pic>
      <p:sp>
        <p:nvSpPr>
          <p:cNvPr id="2" name="TextBox 1">
            <a:extLst>
              <a:ext uri="{FF2B5EF4-FFF2-40B4-BE49-F238E27FC236}">
                <a16:creationId xmlns:a16="http://schemas.microsoft.com/office/drawing/2014/main" id="{72A485BB-9DD5-43F1-B886-DB11C1593904}"/>
              </a:ext>
            </a:extLst>
          </p:cNvPr>
          <p:cNvSpPr txBox="1"/>
          <p:nvPr/>
        </p:nvSpPr>
        <p:spPr>
          <a:xfrm>
            <a:off x="2564296" y="6489076"/>
            <a:ext cx="1596527" cy="338554"/>
          </a:xfrm>
          <a:prstGeom prst="rect">
            <a:avLst/>
          </a:prstGeom>
          <a:noFill/>
        </p:spPr>
        <p:txBody>
          <a:bodyPr wrap="none" rtlCol="0">
            <a:spAutoFit/>
          </a:bodyPr>
          <a:lstStyle/>
          <a:p>
            <a:r>
              <a:rPr lang="en-US" sz="1600" b="1" dirty="0">
                <a:solidFill>
                  <a:schemeClr val="bg1"/>
                </a:solidFill>
              </a:rPr>
              <a:t>Dr. Oz, Nov 2018</a:t>
            </a:r>
          </a:p>
        </p:txBody>
      </p:sp>
    </p:spTree>
    <p:extLst>
      <p:ext uri="{BB962C8B-B14F-4D97-AF65-F5344CB8AC3E}">
        <p14:creationId xmlns:p14="http://schemas.microsoft.com/office/powerpoint/2010/main" val="2182218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FD89-DA3D-4F66-9A06-10B5A32641F1}"/>
              </a:ext>
            </a:extLst>
          </p:cNvPr>
          <p:cNvSpPr>
            <a:spLocks noGrp="1"/>
          </p:cNvSpPr>
          <p:nvPr>
            <p:ph type="title"/>
          </p:nvPr>
        </p:nvSpPr>
        <p:spPr/>
        <p:txBody>
          <a:bodyPr/>
          <a:lstStyle/>
          <a:p>
            <a:r>
              <a:rPr lang="en-US" b="1" dirty="0"/>
              <a:t>Conclusions</a:t>
            </a:r>
          </a:p>
        </p:txBody>
      </p:sp>
      <p:sp>
        <p:nvSpPr>
          <p:cNvPr id="3" name="Content Placeholder 2">
            <a:extLst>
              <a:ext uri="{FF2B5EF4-FFF2-40B4-BE49-F238E27FC236}">
                <a16:creationId xmlns:a16="http://schemas.microsoft.com/office/drawing/2014/main" id="{9AF0E712-3717-4FA9-9E30-8FDCC08FA92E}"/>
              </a:ext>
            </a:extLst>
          </p:cNvPr>
          <p:cNvSpPr>
            <a:spLocks noGrp="1"/>
          </p:cNvSpPr>
          <p:nvPr>
            <p:ph idx="1"/>
          </p:nvPr>
        </p:nvSpPr>
        <p:spPr/>
        <p:txBody>
          <a:bodyPr/>
          <a:lstStyle/>
          <a:p>
            <a:r>
              <a:rPr lang="en-US" b="1" dirty="0"/>
              <a:t>Civilian data on tourniquet use is limited</a:t>
            </a:r>
          </a:p>
          <a:p>
            <a:r>
              <a:rPr lang="en-US" b="1" dirty="0"/>
              <a:t>Junctional TQ and special populations lack even more data</a:t>
            </a:r>
          </a:p>
          <a:p>
            <a:r>
              <a:rPr lang="en-US" b="1" dirty="0"/>
              <a:t>Implementation and education should be the major focus</a:t>
            </a:r>
          </a:p>
          <a:p>
            <a:r>
              <a:rPr lang="en-US" b="1" dirty="0"/>
              <a:t>But…..</a:t>
            </a:r>
          </a:p>
          <a:p>
            <a:r>
              <a:rPr lang="en-US" b="1" dirty="0"/>
              <a:t>Preventable deaths still happen, maybe more common</a:t>
            </a:r>
          </a:p>
          <a:p>
            <a:r>
              <a:rPr lang="en-US" b="1" dirty="0"/>
              <a:t>Stop The Bleed saved lives</a:t>
            </a:r>
          </a:p>
        </p:txBody>
      </p:sp>
    </p:spTree>
    <p:extLst>
      <p:ext uri="{BB962C8B-B14F-4D97-AF65-F5344CB8AC3E}">
        <p14:creationId xmlns:p14="http://schemas.microsoft.com/office/powerpoint/2010/main" val="1393517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a:xfrm>
            <a:off x="750242" y="632990"/>
            <a:ext cx="4062643" cy="1043409"/>
          </a:xfrm>
        </p:spPr>
        <p:txBody>
          <a:bodyPr vert="horz" lIns="91440" tIns="45720" rIns="91440" bIns="45720" rtlCol="0" anchor="ctr">
            <a:normAutofit/>
          </a:bodyPr>
          <a:lstStyle/>
          <a:p>
            <a:r>
              <a:rPr lang="en-US" sz="5400" kern="1200" dirty="0">
                <a:latin typeface="+mj-lt"/>
                <a:ea typeface="+mj-ea"/>
                <a:cs typeface="+mj-cs"/>
              </a:rPr>
              <a:t>Questions?</a:t>
            </a:r>
            <a:endParaRPr lang="en-US" sz="5400" kern="1200">
              <a:latin typeface="+mj-lt"/>
              <a:cs typeface="Calibri Light"/>
            </a:endParaRPr>
          </a:p>
        </p:txBody>
      </p:sp>
      <p:sp>
        <p:nvSpPr>
          <p:cNvPr id="2" name="Content Placeholder 1">
            <a:extLst>
              <a:ext uri="{FF2B5EF4-FFF2-40B4-BE49-F238E27FC236}">
                <a16:creationId xmlns:a16="http://schemas.microsoft.com/office/drawing/2014/main" id="{8E296EF0-D530-4271-AE0D-89FEFC1CE6AE}"/>
              </a:ext>
            </a:extLst>
          </p:cNvPr>
          <p:cNvSpPr>
            <a:spLocks noGrp="1"/>
          </p:cNvSpPr>
          <p:nvPr>
            <p:ph sz="half" idx="2"/>
          </p:nvPr>
        </p:nvSpPr>
        <p:spPr>
          <a:xfrm>
            <a:off x="41978" y="-557344"/>
            <a:ext cx="5353235" cy="2754086"/>
          </a:xfrm>
        </p:spPr>
        <p:txBody>
          <a:bodyPr vert="horz" lIns="91440" tIns="45720" rIns="91440" bIns="45720" rtlCol="0" anchor="t">
            <a:noAutofit/>
          </a:bodyPr>
          <a:lstStyle/>
          <a:p>
            <a:pPr marL="0" indent="0">
              <a:buNone/>
            </a:pPr>
            <a:endParaRPr lang="en-US" sz="3000" dirty="0">
              <a:cs typeface="Calibri"/>
            </a:endParaRPr>
          </a:p>
          <a:p>
            <a:pPr marL="457200" lvl="1"/>
            <a:endParaRPr lang="en-US" sz="1300" dirty="0"/>
          </a:p>
          <a:p>
            <a:pPr marL="457200" lvl="1"/>
            <a:endParaRPr lang="en-US" sz="1300" dirty="0"/>
          </a:p>
          <a:p>
            <a:pPr marL="457200" lvl="1"/>
            <a:endParaRPr lang="en-US" sz="1300" dirty="0"/>
          </a:p>
          <a:p>
            <a:pPr marL="457200" lvl="1"/>
            <a:endParaRPr lang="en-US" sz="1300" dirty="0"/>
          </a:p>
          <a:p>
            <a:pPr marL="457200" lvl="1"/>
            <a:endParaRPr lang="en-US" sz="1300" dirty="0"/>
          </a:p>
          <a:p>
            <a:pPr marL="457200" lvl="1"/>
            <a:endParaRPr lang="en-US" sz="1300" dirty="0"/>
          </a:p>
          <a:p>
            <a:pPr marL="457200" lvl="1"/>
            <a:endParaRPr lang="en-US" sz="1600" dirty="0">
              <a:cs typeface="Calibri"/>
            </a:endParaRPr>
          </a:p>
          <a:p>
            <a:pPr marL="457200" lvl="1"/>
            <a:r>
              <a:rPr lang="en-US" sz="2800" dirty="0"/>
              <a:t>@</a:t>
            </a:r>
            <a:r>
              <a:rPr lang="en-US" sz="2800" dirty="0" err="1"/>
              <a:t>macky_neal</a:t>
            </a:r>
            <a:endParaRPr lang="en-US" sz="2800" dirty="0">
              <a:cs typeface="Calibri"/>
            </a:endParaRPr>
          </a:p>
          <a:p>
            <a:pPr marL="457200" lvl="1"/>
            <a:r>
              <a:rPr lang="en-US" sz="2800" dirty="0">
                <a:solidFill>
                  <a:srgbClr val="FFFF00"/>
                </a:solidFill>
                <a:hlinkClick r:id="rId2">
                  <a:extLst>
                    <a:ext uri="{A12FA001-AC4F-418D-AE19-62706E023703}">
                      <ahyp:hlinkClr xmlns:ahyp="http://schemas.microsoft.com/office/drawing/2018/hyperlinkcolor" val="tx"/>
                    </a:ext>
                  </a:extLst>
                </a:hlinkClick>
              </a:rPr>
              <a:t>nealm2@upmc.edu</a:t>
            </a:r>
          </a:p>
          <a:p>
            <a:pPr marL="457200" lvl="1"/>
            <a:r>
              <a:rPr lang="en-US" sz="2800" dirty="0">
                <a:solidFill>
                  <a:srgbClr val="FFFF00"/>
                </a:solidFill>
                <a:cs typeface="Calibri"/>
                <a:hlinkClick r:id="rId2">
                  <a:extLst>
                    <a:ext uri="{A12FA001-AC4F-418D-AE19-62706E023703}">
                      <ahyp:hlinkClr xmlns:ahyp="http://schemas.microsoft.com/office/drawing/2018/hyperlinkcolor" val="tx"/>
                    </a:ext>
                  </a:extLst>
                </a:hlinkClick>
              </a:rPr>
              <a:t>www.bleedingcontrol.org</a:t>
            </a:r>
            <a:br>
              <a:rPr lang="en-US" sz="2800" dirty="0">
                <a:solidFill>
                  <a:srgbClr val="FFFF00"/>
                </a:solidFill>
                <a:cs typeface="Calibri"/>
                <a:hlinkClick r:id="rId2">
                  <a:extLst>
                    <a:ext uri="{A12FA001-AC4F-418D-AE19-62706E023703}">
                      <ahyp:hlinkClr xmlns:ahyp="http://schemas.microsoft.com/office/drawing/2018/hyperlinkcolor" val="tx"/>
                    </a:ext>
                  </a:extLst>
                </a:hlinkClick>
              </a:rPr>
            </a:br>
            <a:br>
              <a:rPr lang="en-US" sz="2800" dirty="0">
                <a:solidFill>
                  <a:srgbClr val="FFFF00"/>
                </a:solidFill>
                <a:cs typeface="Calibri"/>
                <a:hlinkClick r:id="rId2">
                  <a:extLst>
                    <a:ext uri="{A12FA001-AC4F-418D-AE19-62706E023703}">
                      <ahyp:hlinkClr xmlns:ahyp="http://schemas.microsoft.com/office/drawing/2018/hyperlinkcolor" val="tx"/>
                    </a:ext>
                  </a:extLst>
                </a:hlinkClick>
              </a:rPr>
            </a:br>
            <a:br>
              <a:rPr lang="en-US" sz="2800" dirty="0">
                <a:solidFill>
                  <a:srgbClr val="FFFF00"/>
                </a:solidFill>
                <a:cs typeface="Calibri"/>
                <a:hlinkClick r:id="rId2">
                  <a:extLst>
                    <a:ext uri="{A12FA001-AC4F-418D-AE19-62706E023703}">
                      <ahyp:hlinkClr xmlns:ahyp="http://schemas.microsoft.com/office/drawing/2018/hyperlinkcolor" val="tx"/>
                    </a:ext>
                  </a:extLst>
                </a:hlinkClick>
              </a:rPr>
            </a:br>
            <a:endParaRPr lang="en-US" sz="2800" dirty="0">
              <a:solidFill>
                <a:srgbClr val="FFFF00"/>
              </a:solidFill>
              <a:cs typeface="Calibri"/>
              <a:hlinkClick r:id="rId2">
                <a:extLst>
                  <a:ext uri="{A12FA001-AC4F-418D-AE19-62706E023703}">
                    <ahyp:hlinkClr xmlns:ahyp="http://schemas.microsoft.com/office/drawing/2018/hyperlinkcolor" val="tx"/>
                  </a:ext>
                </a:extLst>
              </a:hlinkClick>
            </a:endParaRPr>
          </a:p>
          <a:p>
            <a:endParaRPr lang="en-US" sz="1300" dirty="0"/>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05128" y="643467"/>
            <a:ext cx="4776716" cy="5278140"/>
          </a:xfrm>
          <a:prstGeom prst="rect">
            <a:avLst/>
          </a:prstGeom>
        </p:spPr>
      </p:pic>
      <p:sp>
        <p:nvSpPr>
          <p:cNvPr id="3" name="TextBox 2">
            <a:extLst>
              <a:ext uri="{FF2B5EF4-FFF2-40B4-BE49-F238E27FC236}">
                <a16:creationId xmlns:a16="http://schemas.microsoft.com/office/drawing/2014/main" id="{70FB1A3C-9A15-43F4-B37A-7ACDDDA39E24}"/>
              </a:ext>
            </a:extLst>
          </p:cNvPr>
          <p:cNvSpPr txBox="1"/>
          <p:nvPr/>
        </p:nvSpPr>
        <p:spPr>
          <a:xfrm>
            <a:off x="219988" y="3403437"/>
            <a:ext cx="6089372" cy="2308324"/>
          </a:xfrm>
          <a:prstGeom prst="rect">
            <a:avLst/>
          </a:prstGeom>
          <a:noFill/>
        </p:spPr>
        <p:txBody>
          <a:bodyPr wrap="square" rtlCol="0">
            <a:spAutoFit/>
          </a:bodyPr>
          <a:lstStyle/>
          <a:p>
            <a:endParaRPr lang="en-US" sz="2400" b="1" dirty="0"/>
          </a:p>
          <a:p>
            <a:r>
              <a:rPr lang="en-US" sz="2400" b="1" dirty="0"/>
              <a:t>Acknowledgements:</a:t>
            </a:r>
          </a:p>
          <a:p>
            <a:r>
              <a:rPr lang="en-US" sz="2400" b="1" dirty="0"/>
              <a:t>Craig Goolsby, MD</a:t>
            </a:r>
            <a:br>
              <a:rPr lang="en-US" sz="2400" b="1" dirty="0"/>
            </a:br>
            <a:r>
              <a:rPr lang="en-US" sz="2400" b="1" dirty="0"/>
              <a:t>Scientific Director</a:t>
            </a:r>
            <a:br>
              <a:rPr lang="en-US" sz="2400" b="1" dirty="0"/>
            </a:br>
            <a:r>
              <a:rPr lang="en-US" sz="2400" b="1" dirty="0"/>
              <a:t>National Center for Disaster Medicine and Public Health</a:t>
            </a:r>
          </a:p>
        </p:txBody>
      </p:sp>
    </p:spTree>
    <p:extLst>
      <p:ext uri="{BB962C8B-B14F-4D97-AF65-F5344CB8AC3E}">
        <p14:creationId xmlns:p14="http://schemas.microsoft.com/office/powerpoint/2010/main" val="97209244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2AA7-BC86-4790-BE86-B726895AED2D}"/>
              </a:ext>
            </a:extLst>
          </p:cNvPr>
          <p:cNvSpPr>
            <a:spLocks noGrp="1"/>
          </p:cNvSpPr>
          <p:nvPr>
            <p:ph type="title"/>
          </p:nvPr>
        </p:nvSpPr>
        <p:spPr>
          <a:xfrm>
            <a:off x="838200" y="76837"/>
            <a:ext cx="10515600" cy="1325563"/>
          </a:xfrm>
        </p:spPr>
        <p:txBody>
          <a:bodyPr/>
          <a:lstStyle/>
          <a:p>
            <a:r>
              <a:rPr lang="en-US" b="1" dirty="0"/>
              <a:t>Civilian application of military medicine</a:t>
            </a:r>
          </a:p>
        </p:txBody>
      </p:sp>
      <p:sp>
        <p:nvSpPr>
          <p:cNvPr id="3" name="Content Placeholder 2">
            <a:extLst>
              <a:ext uri="{FF2B5EF4-FFF2-40B4-BE49-F238E27FC236}">
                <a16:creationId xmlns:a16="http://schemas.microsoft.com/office/drawing/2014/main" id="{C990A9F9-F5E9-4C7B-B583-3C24463E6FD1}"/>
              </a:ext>
            </a:extLst>
          </p:cNvPr>
          <p:cNvSpPr>
            <a:spLocks noGrp="1"/>
          </p:cNvSpPr>
          <p:nvPr>
            <p:ph idx="1"/>
          </p:nvPr>
        </p:nvSpPr>
        <p:spPr/>
        <p:txBody>
          <a:bodyPr/>
          <a:lstStyle/>
          <a:p>
            <a:endParaRPr lang="en-US" dirty="0"/>
          </a:p>
        </p:txBody>
      </p:sp>
      <p:pic>
        <p:nvPicPr>
          <p:cNvPr id="4" name="Picture 5">
            <a:extLst>
              <a:ext uri="{FF2B5EF4-FFF2-40B4-BE49-F238E27FC236}">
                <a16:creationId xmlns:a16="http://schemas.microsoft.com/office/drawing/2014/main" id="{5312BAFE-75A2-486E-BF95-8AB198CAB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488"/>
          <a:stretch>
            <a:fillRect/>
          </a:stretch>
        </p:blipFill>
        <p:spPr bwMode="auto">
          <a:xfrm>
            <a:off x="153988" y="1331843"/>
            <a:ext cx="5942012" cy="235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15AAFA4-EA9B-4E3D-AF0A-54C279214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8" y="4075042"/>
            <a:ext cx="5674113" cy="268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4F402D6-EFAE-44DE-9344-DAFA9D6E76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48" t="31593" r="40457" b="40889"/>
          <a:stretch/>
        </p:blipFill>
        <p:spPr bwMode="auto">
          <a:xfrm>
            <a:off x="6173789" y="1277218"/>
            <a:ext cx="6018211"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C12DD6B-5B71-4C1D-9E03-03D7C5E95947}"/>
              </a:ext>
            </a:extLst>
          </p:cNvPr>
          <p:cNvPicPr>
            <a:picLocks noChangeAspect="1"/>
          </p:cNvPicPr>
          <p:nvPr/>
        </p:nvPicPr>
        <p:blipFill>
          <a:blip r:embed="rId5"/>
          <a:stretch>
            <a:fillRect/>
          </a:stretch>
        </p:blipFill>
        <p:spPr>
          <a:xfrm>
            <a:off x="8050035" y="3487018"/>
            <a:ext cx="1752911" cy="3370982"/>
          </a:xfrm>
          <a:prstGeom prst="rect">
            <a:avLst/>
          </a:prstGeom>
        </p:spPr>
      </p:pic>
    </p:spTree>
    <p:extLst>
      <p:ext uri="{BB962C8B-B14F-4D97-AF65-F5344CB8AC3E}">
        <p14:creationId xmlns:p14="http://schemas.microsoft.com/office/powerpoint/2010/main" val="6153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EF22-0174-4F47-B387-7C6E83176F75}"/>
              </a:ext>
            </a:extLst>
          </p:cNvPr>
          <p:cNvSpPr>
            <a:spLocks noGrp="1"/>
          </p:cNvSpPr>
          <p:nvPr>
            <p:ph type="title"/>
          </p:nvPr>
        </p:nvSpPr>
        <p:spPr/>
        <p:txBody>
          <a:bodyPr/>
          <a:lstStyle/>
          <a:p>
            <a:r>
              <a:rPr lang="en-US" b="1" dirty="0"/>
              <a:t>Civilian tourniquet use: outpacing the data</a:t>
            </a:r>
          </a:p>
        </p:txBody>
      </p:sp>
      <p:sp>
        <p:nvSpPr>
          <p:cNvPr id="3" name="Content Placeholder 2">
            <a:extLst>
              <a:ext uri="{FF2B5EF4-FFF2-40B4-BE49-F238E27FC236}">
                <a16:creationId xmlns:a16="http://schemas.microsoft.com/office/drawing/2014/main" id="{7C61ABB7-4821-4012-B3B7-FD5FED841A3E}"/>
              </a:ext>
            </a:extLst>
          </p:cNvPr>
          <p:cNvSpPr>
            <a:spLocks noGrp="1"/>
          </p:cNvSpPr>
          <p:nvPr>
            <p:ph idx="1"/>
          </p:nvPr>
        </p:nvSpPr>
        <p:spPr/>
        <p:txBody>
          <a:bodyPr/>
          <a:lstStyle/>
          <a:p>
            <a:r>
              <a:rPr lang="en-US" dirty="0"/>
              <a:t>Rapid growth</a:t>
            </a:r>
          </a:p>
          <a:p>
            <a:r>
              <a:rPr lang="en-US" dirty="0"/>
              <a:t>American College of Surgeons COT: prehospital guidelines</a:t>
            </a:r>
          </a:p>
          <a:p>
            <a:r>
              <a:rPr lang="en-US" dirty="0"/>
              <a:t>AHA and American Red Cross Guideline Update for First Aid</a:t>
            </a:r>
          </a:p>
          <a:p>
            <a:r>
              <a:rPr lang="en-US" dirty="0"/>
              <a:t>European Resuscitation Council Guidelines for Resuscitation: First Aid</a:t>
            </a:r>
          </a:p>
          <a:p>
            <a:r>
              <a:rPr lang="en-US" dirty="0"/>
              <a:t>Nearly all based on military data</a:t>
            </a:r>
          </a:p>
        </p:txBody>
      </p:sp>
      <p:pic>
        <p:nvPicPr>
          <p:cNvPr id="4" name="Picture 3">
            <a:extLst>
              <a:ext uri="{FF2B5EF4-FFF2-40B4-BE49-F238E27FC236}">
                <a16:creationId xmlns:a16="http://schemas.microsoft.com/office/drawing/2014/main" id="{9FCCD33E-C92D-43D7-A06F-DA98669569C5}"/>
              </a:ext>
            </a:extLst>
          </p:cNvPr>
          <p:cNvPicPr>
            <a:picLocks noChangeAspect="1"/>
          </p:cNvPicPr>
          <p:nvPr/>
        </p:nvPicPr>
        <p:blipFill>
          <a:blip r:embed="rId2"/>
          <a:stretch>
            <a:fillRect/>
          </a:stretch>
        </p:blipFill>
        <p:spPr>
          <a:xfrm>
            <a:off x="6959078" y="4954450"/>
            <a:ext cx="3720695" cy="1222513"/>
          </a:xfrm>
          <a:prstGeom prst="rect">
            <a:avLst/>
          </a:prstGeom>
        </p:spPr>
      </p:pic>
    </p:spTree>
    <p:extLst>
      <p:ext uri="{BB962C8B-B14F-4D97-AF65-F5344CB8AC3E}">
        <p14:creationId xmlns:p14="http://schemas.microsoft.com/office/powerpoint/2010/main" val="293147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276C-CF87-4BDE-A741-6FD06390C283}"/>
              </a:ext>
            </a:extLst>
          </p:cNvPr>
          <p:cNvSpPr>
            <a:spLocks noGrp="1"/>
          </p:cNvSpPr>
          <p:nvPr>
            <p:ph type="title"/>
          </p:nvPr>
        </p:nvSpPr>
        <p:spPr/>
        <p:txBody>
          <a:bodyPr/>
          <a:lstStyle/>
          <a:p>
            <a:r>
              <a:rPr lang="en-US" b="1" dirty="0"/>
              <a:t>What do we know about civilian tourniquet use?</a:t>
            </a:r>
          </a:p>
        </p:txBody>
      </p:sp>
      <p:sp>
        <p:nvSpPr>
          <p:cNvPr id="3" name="Content Placeholder 2">
            <a:extLst>
              <a:ext uri="{FF2B5EF4-FFF2-40B4-BE49-F238E27FC236}">
                <a16:creationId xmlns:a16="http://schemas.microsoft.com/office/drawing/2014/main" id="{9448A854-6BBF-4B3A-9B31-3B4D037483D0}"/>
              </a:ext>
            </a:extLst>
          </p:cNvPr>
          <p:cNvSpPr>
            <a:spLocks noGrp="1"/>
          </p:cNvSpPr>
          <p:nvPr>
            <p:ph idx="1"/>
          </p:nvPr>
        </p:nvSpPr>
        <p:spPr>
          <a:xfrm>
            <a:off x="838200" y="1825625"/>
            <a:ext cx="8131865" cy="4351338"/>
          </a:xfrm>
        </p:spPr>
        <p:txBody>
          <a:bodyPr/>
          <a:lstStyle/>
          <a:p>
            <a:r>
              <a:rPr lang="en-US" dirty="0"/>
              <a:t>Systematic review and meta-analysis</a:t>
            </a:r>
          </a:p>
          <a:p>
            <a:r>
              <a:rPr lang="en-US" dirty="0"/>
              <a:t>Nine studies, 8 USA</a:t>
            </a:r>
          </a:p>
          <a:p>
            <a:r>
              <a:rPr lang="en-US" dirty="0"/>
              <a:t>Report from National Emergency Medical Systems Information System (NEMSIS) Database</a:t>
            </a:r>
          </a:p>
          <a:p>
            <a:r>
              <a:rPr lang="en-US" dirty="0"/>
              <a:t>&gt;2700 cases</a:t>
            </a:r>
          </a:p>
          <a:p>
            <a:r>
              <a:rPr lang="en-US" dirty="0"/>
              <a:t>90% “effective”  --  </a:t>
            </a:r>
            <a:r>
              <a:rPr lang="en-US" b="1" dirty="0">
                <a:solidFill>
                  <a:srgbClr val="FF0000"/>
                </a:solidFill>
              </a:rPr>
              <a:t>NO</a:t>
            </a:r>
            <a:r>
              <a:rPr lang="en-US" dirty="0"/>
              <a:t> </a:t>
            </a:r>
            <a:r>
              <a:rPr lang="en-US" i="1" dirty="0"/>
              <a:t>a priori </a:t>
            </a:r>
            <a:r>
              <a:rPr lang="en-US" dirty="0"/>
              <a:t>definition of “effective”</a:t>
            </a:r>
          </a:p>
          <a:p>
            <a:r>
              <a:rPr lang="en-US" dirty="0"/>
              <a:t>Average duration of application 21-90 minutes</a:t>
            </a:r>
          </a:p>
        </p:txBody>
      </p:sp>
      <p:sp>
        <p:nvSpPr>
          <p:cNvPr id="4" name="TextBox 3">
            <a:extLst>
              <a:ext uri="{FF2B5EF4-FFF2-40B4-BE49-F238E27FC236}">
                <a16:creationId xmlns:a16="http://schemas.microsoft.com/office/drawing/2014/main" id="{30D5E078-715E-41E2-A5E9-6F4C9C7EC003}"/>
              </a:ext>
            </a:extLst>
          </p:cNvPr>
          <p:cNvSpPr txBox="1"/>
          <p:nvPr/>
        </p:nvSpPr>
        <p:spPr>
          <a:xfrm>
            <a:off x="9006840" y="6396335"/>
            <a:ext cx="3120470" cy="461665"/>
          </a:xfrm>
          <a:prstGeom prst="rect">
            <a:avLst/>
          </a:prstGeom>
          <a:noFill/>
        </p:spPr>
        <p:txBody>
          <a:bodyPr wrap="none" rtlCol="0">
            <a:spAutoFit/>
          </a:bodyPr>
          <a:lstStyle/>
          <a:p>
            <a:r>
              <a:rPr lang="en-US" sz="2400" b="1" i="1" dirty="0" err="1"/>
              <a:t>Kauvar</a:t>
            </a:r>
            <a:r>
              <a:rPr lang="en-US" sz="2400" b="1" i="1" dirty="0"/>
              <a:t> DS, JTACS, 2018</a:t>
            </a:r>
          </a:p>
        </p:txBody>
      </p:sp>
      <p:pic>
        <p:nvPicPr>
          <p:cNvPr id="5" name="Picture 4">
            <a:extLst>
              <a:ext uri="{FF2B5EF4-FFF2-40B4-BE49-F238E27FC236}">
                <a16:creationId xmlns:a16="http://schemas.microsoft.com/office/drawing/2014/main" id="{666E558C-1A88-4ADB-AFAE-92E45C39B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56375" y="2960846"/>
            <a:ext cx="3243539" cy="2165330"/>
          </a:xfrm>
          <a:prstGeom prst="rect">
            <a:avLst/>
          </a:prstGeom>
        </p:spPr>
      </p:pic>
    </p:spTree>
    <p:extLst>
      <p:ext uri="{BB962C8B-B14F-4D97-AF65-F5344CB8AC3E}">
        <p14:creationId xmlns:p14="http://schemas.microsoft.com/office/powerpoint/2010/main" val="272302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8A14-33AC-4B2C-B32C-BB7EF6951B65}"/>
              </a:ext>
            </a:extLst>
          </p:cNvPr>
          <p:cNvSpPr>
            <a:spLocks noGrp="1"/>
          </p:cNvSpPr>
          <p:nvPr>
            <p:ph type="title"/>
          </p:nvPr>
        </p:nvSpPr>
        <p:spPr/>
        <p:txBody>
          <a:bodyPr/>
          <a:lstStyle/>
          <a:p>
            <a:r>
              <a:rPr lang="en-US" b="1" dirty="0"/>
              <a:t>Civilian Tourniquets: Outcomes and Safety</a:t>
            </a:r>
          </a:p>
        </p:txBody>
      </p:sp>
      <p:sp>
        <p:nvSpPr>
          <p:cNvPr id="3" name="Content Placeholder 2">
            <a:extLst>
              <a:ext uri="{FF2B5EF4-FFF2-40B4-BE49-F238E27FC236}">
                <a16:creationId xmlns:a16="http://schemas.microsoft.com/office/drawing/2014/main" id="{E20D50B2-50EF-475A-AD3F-C9B1DD5B6F0B}"/>
              </a:ext>
            </a:extLst>
          </p:cNvPr>
          <p:cNvSpPr>
            <a:spLocks noGrp="1"/>
          </p:cNvSpPr>
          <p:nvPr>
            <p:ph idx="1"/>
          </p:nvPr>
        </p:nvSpPr>
        <p:spPr/>
        <p:txBody>
          <a:bodyPr>
            <a:normAutofit/>
          </a:bodyPr>
          <a:lstStyle/>
          <a:p>
            <a:r>
              <a:rPr lang="en-US" sz="3200" dirty="0"/>
              <a:t>Mortality averaged 6% (5 reports)</a:t>
            </a:r>
          </a:p>
          <a:p>
            <a:r>
              <a:rPr lang="en-US" sz="3200" dirty="0"/>
              <a:t>Amputation rate: 5.4% (4 reports)</a:t>
            </a:r>
          </a:p>
          <a:p>
            <a:r>
              <a:rPr lang="en-US" sz="3200" dirty="0"/>
              <a:t>ZERO attribution to TQ use</a:t>
            </a:r>
          </a:p>
          <a:p>
            <a:r>
              <a:rPr lang="en-US" sz="3200" dirty="0"/>
              <a:t>Myonecrosis N=1</a:t>
            </a:r>
          </a:p>
          <a:p>
            <a:r>
              <a:rPr lang="en-US" sz="3200" dirty="0"/>
              <a:t>All complications: 24% (3 studies)</a:t>
            </a:r>
            <a:br>
              <a:rPr lang="en-US" sz="3200" dirty="0"/>
            </a:br>
            <a:r>
              <a:rPr lang="en-US" sz="3200" dirty="0"/>
              <a:t>--Extremity compartment syndrome 4%</a:t>
            </a:r>
            <a:br>
              <a:rPr lang="en-US" sz="3200" dirty="0"/>
            </a:br>
            <a:r>
              <a:rPr lang="en-US" sz="3200" dirty="0"/>
              <a:t>--Peripheral nerve dysfunction 3.7%</a:t>
            </a:r>
            <a:br>
              <a:rPr lang="en-US" sz="3200" dirty="0"/>
            </a:br>
            <a:endParaRPr lang="en-US" sz="3200" dirty="0"/>
          </a:p>
        </p:txBody>
      </p:sp>
      <p:pic>
        <p:nvPicPr>
          <p:cNvPr id="4" name="Picture 3">
            <a:extLst>
              <a:ext uri="{FF2B5EF4-FFF2-40B4-BE49-F238E27FC236}">
                <a16:creationId xmlns:a16="http://schemas.microsoft.com/office/drawing/2014/main" id="{B42D0182-CDBE-4431-819F-4A5C621160C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47424" y="1825625"/>
            <a:ext cx="3322424" cy="324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7F640C-93EB-425D-AF83-17E221D684DB}"/>
              </a:ext>
            </a:extLst>
          </p:cNvPr>
          <p:cNvSpPr/>
          <p:nvPr/>
        </p:nvSpPr>
        <p:spPr>
          <a:xfrm>
            <a:off x="9385663" y="2481943"/>
            <a:ext cx="515983" cy="7053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8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4D4E-5687-4AFF-89E1-A08E7C24F845}"/>
              </a:ext>
            </a:extLst>
          </p:cNvPr>
          <p:cNvSpPr>
            <a:spLocks noGrp="1"/>
          </p:cNvSpPr>
          <p:nvPr>
            <p:ph type="title"/>
          </p:nvPr>
        </p:nvSpPr>
        <p:spPr/>
        <p:txBody>
          <a:bodyPr/>
          <a:lstStyle/>
          <a:p>
            <a:r>
              <a:rPr lang="en-US" b="1" dirty="0"/>
              <a:t>Major knowledge gaps in civilian tourniquets</a:t>
            </a:r>
          </a:p>
        </p:txBody>
      </p:sp>
      <p:sp>
        <p:nvSpPr>
          <p:cNvPr id="3" name="Content Placeholder 2">
            <a:extLst>
              <a:ext uri="{FF2B5EF4-FFF2-40B4-BE49-F238E27FC236}">
                <a16:creationId xmlns:a16="http://schemas.microsoft.com/office/drawing/2014/main" id="{EF5CC07C-F9AB-4A58-A5B2-104D34D8140D}"/>
              </a:ext>
            </a:extLst>
          </p:cNvPr>
          <p:cNvSpPr>
            <a:spLocks noGrp="1"/>
          </p:cNvSpPr>
          <p:nvPr>
            <p:ph idx="1"/>
          </p:nvPr>
        </p:nvSpPr>
        <p:spPr/>
        <p:txBody>
          <a:bodyPr/>
          <a:lstStyle/>
          <a:p>
            <a:r>
              <a:rPr lang="en-US" dirty="0"/>
              <a:t>Limited to a few trauma centers</a:t>
            </a:r>
          </a:p>
          <a:p>
            <a:r>
              <a:rPr lang="en-US" dirty="0"/>
              <a:t>68% from NEMSIS = blunt trauma</a:t>
            </a:r>
          </a:p>
          <a:p>
            <a:r>
              <a:rPr lang="en-US" dirty="0"/>
              <a:t>Limited information (injury pattern, MESS)</a:t>
            </a:r>
          </a:p>
          <a:p>
            <a:r>
              <a:rPr lang="en-US" dirty="0"/>
              <a:t>No prospective data</a:t>
            </a:r>
          </a:p>
          <a:p>
            <a:r>
              <a:rPr lang="en-US" dirty="0"/>
              <a:t>Difficult, (? Impossible), to have a control group</a:t>
            </a:r>
          </a:p>
          <a:p>
            <a:r>
              <a:rPr lang="en-US" dirty="0"/>
              <a:t>Lacking definition of indication</a:t>
            </a:r>
          </a:p>
          <a:p>
            <a:r>
              <a:rPr lang="en-US" dirty="0"/>
              <a:t>42 states in USA have EMS extremity exsanguination protocols, </a:t>
            </a:r>
            <a:r>
              <a:rPr lang="en-US" i="1" dirty="0"/>
              <a:t>15 provide indications</a:t>
            </a:r>
          </a:p>
        </p:txBody>
      </p:sp>
      <p:pic>
        <p:nvPicPr>
          <p:cNvPr id="4" name="Picture 2">
            <a:extLst>
              <a:ext uri="{FF2B5EF4-FFF2-40B4-BE49-F238E27FC236}">
                <a16:creationId xmlns:a16="http://schemas.microsoft.com/office/drawing/2014/main" id="{816BFA0D-7407-4F72-9FE2-A6F901ED4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140" y="1378226"/>
            <a:ext cx="39671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20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55C8-4223-46C4-9BBC-154A0C82C7AF}"/>
              </a:ext>
            </a:extLst>
          </p:cNvPr>
          <p:cNvSpPr>
            <a:spLocks noGrp="1"/>
          </p:cNvSpPr>
          <p:nvPr>
            <p:ph type="title"/>
          </p:nvPr>
        </p:nvSpPr>
        <p:spPr/>
        <p:txBody>
          <a:bodyPr/>
          <a:lstStyle/>
          <a:p>
            <a:r>
              <a:rPr lang="en-US" b="1" dirty="0"/>
              <a:t>Civilian tourniquet implementation</a:t>
            </a:r>
          </a:p>
        </p:txBody>
      </p:sp>
      <p:sp>
        <p:nvSpPr>
          <p:cNvPr id="3" name="Content Placeholder 2">
            <a:extLst>
              <a:ext uri="{FF2B5EF4-FFF2-40B4-BE49-F238E27FC236}">
                <a16:creationId xmlns:a16="http://schemas.microsoft.com/office/drawing/2014/main" id="{6995AD6D-1230-42F2-A0F4-623413840C8F}"/>
              </a:ext>
            </a:extLst>
          </p:cNvPr>
          <p:cNvSpPr>
            <a:spLocks noGrp="1"/>
          </p:cNvSpPr>
          <p:nvPr>
            <p:ph idx="1"/>
          </p:nvPr>
        </p:nvSpPr>
        <p:spPr>
          <a:xfrm>
            <a:off x="838200" y="1611931"/>
            <a:ext cx="10515600" cy="4351338"/>
          </a:xfrm>
        </p:spPr>
        <p:txBody>
          <a:bodyPr/>
          <a:lstStyle/>
          <a:p>
            <a:r>
              <a:rPr lang="en-US" dirty="0"/>
              <a:t>Do we really need data?</a:t>
            </a:r>
          </a:p>
          <a:p>
            <a:r>
              <a:rPr lang="en-US" dirty="0"/>
              <a:t>Indications:  </a:t>
            </a:r>
            <a:r>
              <a:rPr lang="en-US" i="1" dirty="0"/>
              <a:t>Justice Potter Stewart</a:t>
            </a:r>
            <a:r>
              <a:rPr lang="en-US" dirty="0"/>
              <a:t>….</a:t>
            </a:r>
          </a:p>
          <a:p>
            <a:r>
              <a:rPr lang="en-US" dirty="0"/>
              <a:t>How many?</a:t>
            </a:r>
            <a:br>
              <a:rPr lang="en-US" dirty="0"/>
            </a:br>
            <a:r>
              <a:rPr lang="en-US" sz="2000" dirty="0">
                <a:solidFill>
                  <a:srgbClr val="FF0000"/>
                </a:solidFill>
              </a:rPr>
              <a:t>--Goolsby C, et al. </a:t>
            </a:r>
            <a:r>
              <a:rPr lang="en-US" sz="2000" i="1" dirty="0">
                <a:solidFill>
                  <a:srgbClr val="FF0000"/>
                </a:solidFill>
              </a:rPr>
              <a:t>Equipping Public Spaces to Facilitate Rapid Point-of-Injury Hemorrhage Control After Mass Casualty</a:t>
            </a:r>
            <a:r>
              <a:rPr lang="en-US" sz="2000" dirty="0">
                <a:solidFill>
                  <a:srgbClr val="FF0000"/>
                </a:solidFill>
              </a:rPr>
              <a:t>, Am J Public Health, 2019.  </a:t>
            </a:r>
            <a:r>
              <a:rPr lang="en-US" sz="2000" dirty="0"/>
              <a:t>Answer = 20</a:t>
            </a:r>
            <a:endParaRPr lang="en-US" sz="2000" dirty="0">
              <a:solidFill>
                <a:srgbClr val="FF0000"/>
              </a:solidFill>
            </a:endParaRPr>
          </a:p>
          <a:p>
            <a:r>
              <a:rPr lang="en-US" dirty="0"/>
              <a:t>What kind?</a:t>
            </a:r>
            <a:endParaRPr lang="en-US" sz="3600" dirty="0"/>
          </a:p>
        </p:txBody>
      </p:sp>
      <p:pic>
        <p:nvPicPr>
          <p:cNvPr id="4" name="Picture 3">
            <a:extLst>
              <a:ext uri="{FF2B5EF4-FFF2-40B4-BE49-F238E27FC236}">
                <a16:creationId xmlns:a16="http://schemas.microsoft.com/office/drawing/2014/main" id="{EC6D9082-3149-400F-9F1B-E52959CA6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65" y="4348370"/>
            <a:ext cx="3440751" cy="2434669"/>
          </a:xfrm>
          <a:prstGeom prst="rect">
            <a:avLst/>
          </a:prstGeom>
        </p:spPr>
      </p:pic>
      <p:pic>
        <p:nvPicPr>
          <p:cNvPr id="5" name="Content Placeholder 4">
            <a:extLst>
              <a:ext uri="{FF2B5EF4-FFF2-40B4-BE49-F238E27FC236}">
                <a16:creationId xmlns:a16="http://schemas.microsoft.com/office/drawing/2014/main" id="{4A4152D0-506F-4570-B0EC-5AD90AAEC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183" y="4347256"/>
            <a:ext cx="3130825" cy="2435783"/>
          </a:xfrm>
          <a:prstGeom prst="rect">
            <a:avLst/>
          </a:prstGeom>
        </p:spPr>
      </p:pic>
      <p:pic>
        <p:nvPicPr>
          <p:cNvPr id="6" name="Picture 2" descr="Four dead in fitness center shooting">
            <a:extLst>
              <a:ext uri="{FF2B5EF4-FFF2-40B4-BE49-F238E27FC236}">
                <a16:creationId xmlns:a16="http://schemas.microsoft.com/office/drawing/2014/main" id="{69F67A62-78BE-454C-A854-DEA59048A1A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039" y="4343536"/>
            <a:ext cx="3258710" cy="24346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a:extLst>
              <a:ext uri="{FF2B5EF4-FFF2-40B4-BE49-F238E27FC236}">
                <a16:creationId xmlns:a16="http://schemas.microsoft.com/office/drawing/2014/main" id="{FD2140E2-7681-49F0-9C45-8B559DB7D0B1}"/>
              </a:ext>
            </a:extLst>
          </p:cNvPr>
          <p:cNvPicPr>
            <a:picLocks noChangeAspect="1"/>
          </p:cNvPicPr>
          <p:nvPr/>
        </p:nvPicPr>
        <p:blipFill>
          <a:blip r:embed="rId5"/>
          <a:stretch>
            <a:fillRect/>
          </a:stretch>
        </p:blipFill>
        <p:spPr>
          <a:xfrm>
            <a:off x="5268038" y="5988025"/>
            <a:ext cx="3241027" cy="787005"/>
          </a:xfrm>
          <a:prstGeom prst="rect">
            <a:avLst/>
          </a:prstGeom>
        </p:spPr>
      </p:pic>
    </p:spTree>
    <p:extLst>
      <p:ext uri="{BB962C8B-B14F-4D97-AF65-F5344CB8AC3E}">
        <p14:creationId xmlns:p14="http://schemas.microsoft.com/office/powerpoint/2010/main" val="422284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1968</TotalTime>
  <Words>1893</Words>
  <Application>Microsoft Office PowerPoint</Application>
  <PresentationFormat>Widescreen</PresentationFormat>
  <Paragraphs>256</Paragraphs>
  <Slides>36</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Arial Black</vt:lpstr>
      <vt:lpstr>Book Antiqua</vt:lpstr>
      <vt:lpstr>Calibri</vt:lpstr>
      <vt:lpstr>Calibri Light</vt:lpstr>
      <vt:lpstr>HelveticaNeueLTStd-Bd</vt:lpstr>
      <vt:lpstr>HelveticaNeueLTStd-BdCn</vt:lpstr>
      <vt:lpstr>HelveticaNeueLTStd-Cn</vt:lpstr>
      <vt:lpstr>HelveticaNeueLTStd-HvCn</vt:lpstr>
      <vt:lpstr>HelveticaNeueLTStd-Roman</vt:lpstr>
      <vt:lpstr>Times New Roman</vt:lpstr>
      <vt:lpstr>office theme</vt:lpstr>
      <vt:lpstr>Tourniquets: State of the Art and the Stop The Bleed Implementation Experience</vt:lpstr>
      <vt:lpstr>Disclosures</vt:lpstr>
      <vt:lpstr>Overview</vt:lpstr>
      <vt:lpstr>Civilian application of military medicine</vt:lpstr>
      <vt:lpstr>Civilian tourniquet use: outpacing the data</vt:lpstr>
      <vt:lpstr>What do we know about civilian tourniquet use?</vt:lpstr>
      <vt:lpstr>Civilian Tourniquets: Outcomes and Safety</vt:lpstr>
      <vt:lpstr>Major knowledge gaps in civilian tourniquets</vt:lpstr>
      <vt:lpstr>Civilian tourniquet implementation</vt:lpstr>
      <vt:lpstr>CoTCCC Recommended Tourniquets</vt:lpstr>
      <vt:lpstr>PowerPoint Presentation</vt:lpstr>
      <vt:lpstr>PowerPoint Presentation</vt:lpstr>
      <vt:lpstr>PowerPoint Presentation</vt:lpstr>
      <vt:lpstr>Tourniquet controversies:  Junctional TQs</vt:lpstr>
      <vt:lpstr>PowerPoint Presentation</vt:lpstr>
      <vt:lpstr>Special populations: Pediatrics</vt:lpstr>
      <vt:lpstr>Improvised TQs: Boston Marathon Bombing</vt:lpstr>
      <vt:lpstr>Hartford Consensus I - 2013</vt:lpstr>
      <vt:lpstr>Hartford Consensus II: Public: Everyone Can Save a Life</vt:lpstr>
      <vt:lpstr>Stop the Bleed Campaign</vt:lpstr>
      <vt:lpstr>Primary Principles of Immediate Response</vt:lpstr>
      <vt:lpstr>ABCs of Bleeding</vt:lpstr>
      <vt:lpstr>Building Equipment Capabilities</vt:lpstr>
      <vt:lpstr>Western PA STB Initiative</vt:lpstr>
      <vt:lpstr>Western PA STB Initiative  - Model for Implementation of STB</vt:lpstr>
      <vt:lpstr>Western PA STB Initiative</vt:lpstr>
      <vt:lpstr>Saturday, October 27, 2018 – Ellie’s 3rd birthday</vt:lpstr>
      <vt:lpstr>Saturday, October 27, 2018 – Tree of Life Synagogue Shooting</vt:lpstr>
      <vt:lpstr>PowerPoint Presentation</vt:lpstr>
      <vt:lpstr>With a blunted sense of pride…</vt:lpstr>
      <vt:lpstr>Impact of Stop The Bleed at Tree of Life</vt:lpstr>
      <vt:lpstr>PowerPoint Presentation</vt:lpstr>
      <vt:lpstr>Tree of Life Survivors</vt:lpstr>
      <vt:lpstr>PowerPoint Presentation</vt:lpstr>
      <vt:lpstr>Conclusions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Hell Broke Loose:  Tree of Life and Stop the Bleed</dc:title>
  <dc:creator>Forsythe, Raquel M</dc:creator>
  <cp:lastModifiedBy>Matthew Neal</cp:lastModifiedBy>
  <cp:revision>72</cp:revision>
  <dcterms:created xsi:type="dcterms:W3CDTF">2019-05-22T13:53:58Z</dcterms:created>
  <dcterms:modified xsi:type="dcterms:W3CDTF">2019-06-24T12:09:50Z</dcterms:modified>
</cp:coreProperties>
</file>