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C33"/>
    <a:srgbClr val="FFD530"/>
    <a:srgbClr val="262340"/>
    <a:srgbClr val="FFC629"/>
    <a:srgbClr val="67151F"/>
    <a:srgbClr val="D99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513"/>
  </p:normalViewPr>
  <p:slideViewPr>
    <p:cSldViewPr snapToGrid="0" snapToObjects="1">
      <p:cViewPr varScale="1">
        <p:scale>
          <a:sx n="110" d="100"/>
          <a:sy n="110" d="100"/>
        </p:scale>
        <p:origin x="1116" y="102"/>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161" d="100"/>
          <a:sy n="161" d="100"/>
        </p:scale>
        <p:origin x="381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F143D2-B6FF-3C4A-B109-18C45843BD1D}" type="datetimeFigureOut">
              <a:rPr lang="en-US" smtClean="0"/>
              <a:t>6/18/2019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5B8868-EF51-CA4B-9BD5-B99DD1FB840F}" type="slidenum">
              <a:rPr lang="en-US" smtClean="0"/>
              <a:t>‹#›</a:t>
            </a:fld>
            <a:endParaRPr lang="en-US"/>
          </a:p>
        </p:txBody>
      </p:sp>
    </p:spTree>
    <p:extLst>
      <p:ext uri="{BB962C8B-B14F-4D97-AF65-F5344CB8AC3E}">
        <p14:creationId xmlns:p14="http://schemas.microsoft.com/office/powerpoint/2010/main" val="39056630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F71C2-2358-394D-B9C0-422540A7EDCD}" type="datetimeFigureOut">
              <a:rPr lang="en-US" smtClean="0"/>
              <a:t>6/18/2019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1C953-2046-5A49-A76D-8EB5E9244F5E}" type="slidenum">
              <a:rPr lang="en-US" smtClean="0"/>
              <a:t>‹#›</a:t>
            </a:fld>
            <a:endParaRPr lang="en-US"/>
          </a:p>
        </p:txBody>
      </p:sp>
    </p:spTree>
    <p:extLst>
      <p:ext uri="{BB962C8B-B14F-4D97-AF65-F5344CB8AC3E}">
        <p14:creationId xmlns:p14="http://schemas.microsoft.com/office/powerpoint/2010/main" val="10783195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1C953-2046-5A49-A76D-8EB5E9244F5E}" type="slidenum">
              <a:rPr lang="en-US" smtClean="0"/>
              <a:t>11</a:t>
            </a:fld>
            <a:endParaRPr lang="en-US"/>
          </a:p>
        </p:txBody>
      </p:sp>
    </p:spTree>
    <p:extLst>
      <p:ext uri="{BB962C8B-B14F-4D97-AF65-F5344CB8AC3E}">
        <p14:creationId xmlns:p14="http://schemas.microsoft.com/office/powerpoint/2010/main" val="3717058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C:\Users\DeeRe\Desktop\16x9_01-01.jpg16x9_01-01"/>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9527" y="-25082"/>
            <a:ext cx="12233910" cy="6883400"/>
          </a:xfrm>
          <a:prstGeom prst="rect">
            <a:avLst/>
          </a:prstGeom>
        </p:spPr>
      </p:pic>
      <p:sp>
        <p:nvSpPr>
          <p:cNvPr id="2" name="Title 1"/>
          <p:cNvSpPr>
            <a:spLocks noGrp="1"/>
          </p:cNvSpPr>
          <p:nvPr>
            <p:ph type="ctrTitle"/>
          </p:nvPr>
        </p:nvSpPr>
        <p:spPr>
          <a:xfrm>
            <a:off x="3742748" y="389744"/>
            <a:ext cx="8436864" cy="1210704"/>
          </a:xfrm>
          <a:effectLst/>
        </p:spPr>
        <p:txBody>
          <a:bodyPr>
            <a:normAutofit/>
          </a:bodyPr>
          <a:lstStyle>
            <a:lvl1pPr algn="l">
              <a:defRPr sz="3500">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3742747" y="1313063"/>
            <a:ext cx="8436864" cy="545071"/>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Footer Placeholder 4"/>
          <p:cNvSpPr>
            <a:spLocks noGrp="1"/>
          </p:cNvSpPr>
          <p:nvPr>
            <p:ph type="ftr" sz="quarter" idx="3"/>
          </p:nvPr>
        </p:nvSpPr>
        <p:spPr>
          <a:xfrm>
            <a:off x="4165600" y="6496609"/>
            <a:ext cx="3860800" cy="361392"/>
          </a:xfrm>
          <a:prstGeom prst="rect">
            <a:avLst/>
          </a:prstGeom>
        </p:spPr>
        <p:txBody>
          <a:bodyPr vert="horz" lIns="91440" tIns="45720" rIns="91440" bIns="45720" rtlCol="0" anchor="ctr"/>
          <a:lstStyle>
            <a:lvl1pPr algn="ctr">
              <a:defRPr sz="1100">
                <a:solidFill>
                  <a:schemeClr val="tx1"/>
                </a:solidFill>
                <a:latin typeface="Arial" panose="020B0604020202020204" pitchFamily="34" charset="0"/>
                <a:cs typeface="Arial" panose="020B0604020202020204" pitchFamily="34" charset="0"/>
              </a:defRPr>
            </a:lvl1pPr>
          </a:lstStyle>
          <a:p>
            <a:r>
              <a:rPr lang="en-US" dirty="0"/>
              <a:t>UNCLASSIFIED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2" name="Title 1"/>
          <p:cNvSpPr>
            <a:spLocks noGrp="1"/>
          </p:cNvSpPr>
          <p:nvPr>
            <p:ph type="title"/>
          </p:nvPr>
        </p:nvSpPr>
        <p:spPr>
          <a:xfrm>
            <a:off x="2146537" y="0"/>
            <a:ext cx="7744803" cy="1049079"/>
          </a:xfrm>
        </p:spPr>
        <p:txBody>
          <a:bodyPr/>
          <a:lstStyle/>
          <a:p>
            <a:r>
              <a:rPr lang="en-US" dirty="0"/>
              <a:t>Click to edit Master title style</a:t>
            </a:r>
          </a:p>
        </p:txBody>
      </p:sp>
      <p:sp>
        <p:nvSpPr>
          <p:cNvPr id="3" name="Date Placeholder 2"/>
          <p:cNvSpPr>
            <a:spLocks noGrp="1"/>
          </p:cNvSpPr>
          <p:nvPr>
            <p:ph type="dt" sz="half" idx="10"/>
          </p:nvPr>
        </p:nvSpPr>
        <p:spPr>
          <a:xfrm>
            <a:off x="609600" y="6475671"/>
            <a:ext cx="2844800" cy="382329"/>
          </a:xfrm>
        </p:spPr>
        <p:txBody>
          <a:bodyPr/>
          <a:lstStyle/>
          <a:p>
            <a:r>
              <a:rPr lang="en-US"/>
              <a:t>Name, Title, Email</a:t>
            </a:r>
            <a:endParaRPr lang="en-US" dirty="0"/>
          </a:p>
        </p:txBody>
      </p:sp>
      <p:sp>
        <p:nvSpPr>
          <p:cNvPr id="4" name="Footer Placeholder 3"/>
          <p:cNvSpPr>
            <a:spLocks noGrp="1"/>
          </p:cNvSpPr>
          <p:nvPr>
            <p:ph type="ftr" sz="quarter" idx="11"/>
          </p:nvPr>
        </p:nvSpPr>
        <p:spPr>
          <a:xfrm>
            <a:off x="4165600" y="6475671"/>
            <a:ext cx="3860800" cy="382329"/>
          </a:xfrm>
        </p:spPr>
        <p:txBody>
          <a:bodyPr/>
          <a:lstStyle/>
          <a:p>
            <a:r>
              <a:rPr lang="en-US"/>
              <a:t>UNCLASSIFIED</a:t>
            </a:r>
          </a:p>
        </p:txBody>
      </p:sp>
      <p:sp>
        <p:nvSpPr>
          <p:cNvPr id="5" name="Slide Number Placeholder 4"/>
          <p:cNvSpPr>
            <a:spLocks noGrp="1"/>
          </p:cNvSpPr>
          <p:nvPr>
            <p:ph type="sldNum" sz="quarter" idx="12"/>
          </p:nvPr>
        </p:nvSpPr>
        <p:spPr>
          <a:xfrm>
            <a:off x="8022336" y="6475671"/>
            <a:ext cx="2844800" cy="382329"/>
          </a:xfrm>
        </p:spPr>
        <p:txBody>
          <a:bodyPr/>
          <a:lstStyle/>
          <a:p>
            <a:fld id="{22009E32-0316-A64C-BBE6-76331A90034E}" type="slidenum">
              <a:rPr lang="en-US" smtClean="0"/>
              <a:t>‹#›</a:t>
            </a:fld>
            <a:endParaRPr lang="en-US"/>
          </a:p>
        </p:txBody>
      </p:sp>
      <p:sp>
        <p:nvSpPr>
          <p:cNvPr id="7" name="Picture Placeholder 6"/>
          <p:cNvSpPr>
            <a:spLocks noGrp="1"/>
          </p:cNvSpPr>
          <p:nvPr>
            <p:ph type="pic" sz="quarter" idx="13"/>
          </p:nvPr>
        </p:nvSpPr>
        <p:spPr>
          <a:xfrm>
            <a:off x="609601" y="1377950"/>
            <a:ext cx="4434417" cy="4768850"/>
          </a:xfrm>
          <a:ln w="19050" cmpd="sng">
            <a:noFill/>
          </a:ln>
        </p:spPr>
        <p:txBody>
          <a:bodyPr/>
          <a:lstStyle/>
          <a:p>
            <a:endParaRPr lang="en-US"/>
          </a:p>
        </p:txBody>
      </p:sp>
      <p:sp>
        <p:nvSpPr>
          <p:cNvPr id="9" name="Picture Placeholder 8"/>
          <p:cNvSpPr>
            <a:spLocks noGrp="1"/>
          </p:cNvSpPr>
          <p:nvPr>
            <p:ph type="pic" sz="quarter" idx="14"/>
          </p:nvPr>
        </p:nvSpPr>
        <p:spPr>
          <a:xfrm>
            <a:off x="5295901" y="1377951"/>
            <a:ext cx="6286500" cy="2270125"/>
          </a:xfrm>
          <a:ln w="19050" cmpd="sng">
            <a:noFill/>
          </a:ln>
        </p:spPr>
        <p:txBody>
          <a:bodyPr/>
          <a:lstStyle/>
          <a:p>
            <a:endParaRPr lang="en-US"/>
          </a:p>
        </p:txBody>
      </p:sp>
      <p:sp>
        <p:nvSpPr>
          <p:cNvPr id="11" name="Picture Placeholder 10"/>
          <p:cNvSpPr>
            <a:spLocks noGrp="1"/>
          </p:cNvSpPr>
          <p:nvPr>
            <p:ph type="pic" sz="quarter" idx="15"/>
          </p:nvPr>
        </p:nvSpPr>
        <p:spPr>
          <a:xfrm>
            <a:off x="5295901" y="3836988"/>
            <a:ext cx="6286500" cy="2309812"/>
          </a:xfrm>
          <a:ln w="19050" cmpd="sng">
            <a:noFill/>
          </a:ln>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146537" y="-1"/>
            <a:ext cx="7744803" cy="1049079"/>
          </a:xfrm>
        </p:spPr>
        <p:txBody>
          <a:bodyPr/>
          <a:lstStyle/>
          <a:p>
            <a:r>
              <a:rPr lang="en-US"/>
              <a:t>Click to edit Master title style</a:t>
            </a:r>
          </a:p>
        </p:txBody>
      </p:sp>
      <p:sp>
        <p:nvSpPr>
          <p:cNvPr id="3" name="Date Placeholder 2"/>
          <p:cNvSpPr>
            <a:spLocks noGrp="1"/>
          </p:cNvSpPr>
          <p:nvPr>
            <p:ph type="dt" sz="half" idx="10"/>
          </p:nvPr>
        </p:nvSpPr>
        <p:spPr>
          <a:xfrm>
            <a:off x="609600" y="6478483"/>
            <a:ext cx="2844800" cy="379517"/>
          </a:xfrm>
        </p:spPr>
        <p:txBody>
          <a:bodyPr/>
          <a:lstStyle/>
          <a:p>
            <a:r>
              <a:rPr lang="en-US"/>
              <a:t>Name, Title, Email</a:t>
            </a:r>
            <a:endParaRPr lang="en-US" dirty="0"/>
          </a:p>
        </p:txBody>
      </p:sp>
      <p:sp>
        <p:nvSpPr>
          <p:cNvPr id="4" name="Footer Placeholder 3"/>
          <p:cNvSpPr>
            <a:spLocks noGrp="1"/>
          </p:cNvSpPr>
          <p:nvPr>
            <p:ph type="ftr" sz="quarter" idx="11"/>
          </p:nvPr>
        </p:nvSpPr>
        <p:spPr>
          <a:xfrm>
            <a:off x="4165600" y="6478483"/>
            <a:ext cx="3860800" cy="379517"/>
          </a:xfrm>
        </p:spPr>
        <p:txBody>
          <a:bodyPr/>
          <a:lstStyle/>
          <a:p>
            <a:r>
              <a:rPr lang="en-US"/>
              <a:t>UNCLASSIFIED</a:t>
            </a:r>
          </a:p>
        </p:txBody>
      </p:sp>
      <p:sp>
        <p:nvSpPr>
          <p:cNvPr id="5" name="Slide Number Placeholder 4"/>
          <p:cNvSpPr>
            <a:spLocks noGrp="1"/>
          </p:cNvSpPr>
          <p:nvPr>
            <p:ph type="sldNum" sz="quarter" idx="12"/>
          </p:nvPr>
        </p:nvSpPr>
        <p:spPr>
          <a:xfrm>
            <a:off x="8022336" y="6478483"/>
            <a:ext cx="2844800" cy="379517"/>
          </a:xfrm>
        </p:spPr>
        <p:txBody>
          <a:bodyPr/>
          <a:lstStyle/>
          <a:p>
            <a:fld id="{22009E32-0316-A64C-BBE6-76331A90034E}" type="slidenum">
              <a:rPr lang="en-US" smtClean="0"/>
              <a:t>‹#›</a:t>
            </a:fld>
            <a:endParaRPr lang="en-US"/>
          </a:p>
        </p:txBody>
      </p:sp>
      <p:sp>
        <p:nvSpPr>
          <p:cNvPr id="7" name="Table Placeholder 6"/>
          <p:cNvSpPr>
            <a:spLocks noGrp="1"/>
          </p:cNvSpPr>
          <p:nvPr>
            <p:ph type="tbl" sz="quarter" idx="13"/>
          </p:nvPr>
        </p:nvSpPr>
        <p:spPr>
          <a:xfrm>
            <a:off x="865718" y="1424583"/>
            <a:ext cx="10394949" cy="3892170"/>
          </a:xfrm>
        </p:spPr>
        <p:txBody>
          <a:bodyPr/>
          <a:lstStyle/>
          <a:p>
            <a:endParaRPr lang="en-US"/>
          </a:p>
        </p:txBody>
      </p:sp>
      <p:sp>
        <p:nvSpPr>
          <p:cNvPr id="11" name="Text Placeholder 10"/>
          <p:cNvSpPr>
            <a:spLocks noGrp="1"/>
          </p:cNvSpPr>
          <p:nvPr>
            <p:ph type="body" sz="quarter" idx="14"/>
          </p:nvPr>
        </p:nvSpPr>
        <p:spPr>
          <a:xfrm>
            <a:off x="865718" y="5532549"/>
            <a:ext cx="10394949" cy="715962"/>
          </a:xfrm>
        </p:spPr>
        <p:txBody>
          <a:bodyPr>
            <a:normAutofit/>
          </a:bodyPr>
          <a:lstStyle>
            <a:lvl1pPr marL="0" indent="0">
              <a:buNone/>
              <a:defRPr sz="1600"/>
            </a:lvl1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485861"/>
            <a:ext cx="2844800" cy="372140"/>
          </a:xfrm>
        </p:spPr>
        <p:txBody>
          <a:bodyPr/>
          <a:lstStyle/>
          <a:p>
            <a:r>
              <a:rPr lang="en-US"/>
              <a:t>Name, Title, Email</a:t>
            </a:r>
            <a:endParaRPr lang="en-US" dirty="0"/>
          </a:p>
        </p:txBody>
      </p:sp>
      <p:sp>
        <p:nvSpPr>
          <p:cNvPr id="4" name="Footer Placeholder 3"/>
          <p:cNvSpPr>
            <a:spLocks noGrp="1"/>
          </p:cNvSpPr>
          <p:nvPr>
            <p:ph type="ftr" sz="quarter" idx="11"/>
          </p:nvPr>
        </p:nvSpPr>
        <p:spPr>
          <a:xfrm>
            <a:off x="4165600" y="6485861"/>
            <a:ext cx="3856736" cy="372140"/>
          </a:xfrm>
        </p:spPr>
        <p:txBody>
          <a:bodyPr/>
          <a:lstStyle/>
          <a:p>
            <a:r>
              <a:rPr lang="en-US"/>
              <a:t>UNCLASSIFIED</a:t>
            </a:r>
          </a:p>
        </p:txBody>
      </p:sp>
      <p:sp>
        <p:nvSpPr>
          <p:cNvPr id="5" name="Slide Number Placeholder 4"/>
          <p:cNvSpPr>
            <a:spLocks noGrp="1"/>
          </p:cNvSpPr>
          <p:nvPr>
            <p:ph type="sldNum" sz="quarter" idx="12"/>
          </p:nvPr>
        </p:nvSpPr>
        <p:spPr>
          <a:xfrm>
            <a:off x="8022336" y="6485861"/>
            <a:ext cx="2844800" cy="372140"/>
          </a:xfrm>
        </p:spPr>
        <p:txBody>
          <a:bodyPr/>
          <a:lstStyle/>
          <a:p>
            <a:fld id="{22009E32-0316-A64C-BBE6-76331A90034E}" type="slidenum">
              <a:rPr lang="en-US" smtClean="0"/>
              <a:t>‹#›</a:t>
            </a:fld>
            <a:endParaRPr lang="en-US"/>
          </a:p>
        </p:txBody>
      </p:sp>
      <p:sp>
        <p:nvSpPr>
          <p:cNvPr id="7" name="SmartArt Placeholder 6"/>
          <p:cNvSpPr>
            <a:spLocks noGrp="1"/>
          </p:cNvSpPr>
          <p:nvPr>
            <p:ph type="pic" sz="quarter" idx="13"/>
          </p:nvPr>
        </p:nvSpPr>
        <p:spPr>
          <a:xfrm>
            <a:off x="6305430" y="1362392"/>
            <a:ext cx="5276969" cy="4633912"/>
          </a:xfrm>
          <a:ln>
            <a:noFill/>
          </a:ln>
          <a:effectLst>
            <a:reflection blurRad="6350" stA="52000" endA="300" endPos="35000" dir="5400000" sy="-100000" algn="bl" rotWithShape="0"/>
          </a:effectLst>
        </p:spPr>
        <p:txBody>
          <a:bodyPr/>
          <a:lstStyle/>
          <a:p>
            <a:endParaRPr lang="en-US" dirty="0"/>
          </a:p>
        </p:txBody>
      </p:sp>
      <p:sp>
        <p:nvSpPr>
          <p:cNvPr id="9" name="Text Placeholder 8"/>
          <p:cNvSpPr>
            <a:spLocks noGrp="1"/>
          </p:cNvSpPr>
          <p:nvPr>
            <p:ph type="body" sz="quarter" idx="14"/>
          </p:nvPr>
        </p:nvSpPr>
        <p:spPr>
          <a:xfrm>
            <a:off x="609600" y="1362392"/>
            <a:ext cx="5425597" cy="4633912"/>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2146537" y="-1"/>
            <a:ext cx="7744803" cy="1049080"/>
          </a:xfrm>
        </p:spPr>
        <p:txBody>
          <a:bodyPr/>
          <a:lstStyle>
            <a:lvl1pPr>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46537" y="-1"/>
            <a:ext cx="7744803" cy="1041991"/>
          </a:xfrm>
        </p:spPr>
        <p:txBody>
          <a:bodyPr/>
          <a:lstStyle/>
          <a:p>
            <a:r>
              <a:rPr lang="en-US" dirty="0"/>
              <a:t>Click to edit Master title style</a:t>
            </a:r>
          </a:p>
        </p:txBody>
      </p:sp>
      <p:sp>
        <p:nvSpPr>
          <p:cNvPr id="3" name="Vertical Text Placeholder 2"/>
          <p:cNvSpPr>
            <a:spLocks noGrp="1"/>
          </p:cNvSpPr>
          <p:nvPr>
            <p:ph type="body" orient="vert" idx="1"/>
          </p:nvPr>
        </p:nvSpPr>
        <p:spPr>
          <a:xfrm>
            <a:off x="609600" y="1442015"/>
            <a:ext cx="10972800" cy="48468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85861"/>
            <a:ext cx="2844800" cy="372140"/>
          </a:xfrm>
        </p:spPr>
        <p:txBody>
          <a:bodyPr/>
          <a:lstStyle/>
          <a:p>
            <a:r>
              <a:rPr lang="en-US"/>
              <a:t>Name, Title, Email</a:t>
            </a:r>
          </a:p>
        </p:txBody>
      </p:sp>
      <p:sp>
        <p:nvSpPr>
          <p:cNvPr id="5" name="Footer Placeholder 4"/>
          <p:cNvSpPr>
            <a:spLocks noGrp="1"/>
          </p:cNvSpPr>
          <p:nvPr>
            <p:ph type="ftr" sz="quarter" idx="11"/>
          </p:nvPr>
        </p:nvSpPr>
        <p:spPr>
          <a:xfrm>
            <a:off x="4165600" y="6485861"/>
            <a:ext cx="3860800" cy="372140"/>
          </a:xfrm>
        </p:spPr>
        <p:txBody>
          <a:bodyPr/>
          <a:lstStyle/>
          <a:p>
            <a:r>
              <a:rPr lang="en-US"/>
              <a:t>UNCLASSIFIED</a:t>
            </a:r>
          </a:p>
        </p:txBody>
      </p:sp>
      <p:sp>
        <p:nvSpPr>
          <p:cNvPr id="6" name="Slide Number Placeholder 5"/>
          <p:cNvSpPr>
            <a:spLocks noGrp="1"/>
          </p:cNvSpPr>
          <p:nvPr>
            <p:ph type="sldNum" sz="quarter" idx="12"/>
          </p:nvPr>
        </p:nvSpPr>
        <p:spPr>
          <a:xfrm>
            <a:off x="8022336" y="6485861"/>
            <a:ext cx="2844800" cy="372140"/>
          </a:xfrm>
        </p:spPr>
        <p:txBody>
          <a:bodyPr/>
          <a:lstStyle/>
          <a:p>
            <a:fld id="{22009E32-0316-A64C-BBE6-76331A90034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82232"/>
            <a:ext cx="2743200" cy="4743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382233"/>
            <a:ext cx="8026400" cy="47439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78773"/>
            <a:ext cx="2844800" cy="379228"/>
          </a:xfrm>
        </p:spPr>
        <p:txBody>
          <a:bodyPr/>
          <a:lstStyle/>
          <a:p>
            <a:r>
              <a:rPr lang="en-US"/>
              <a:t>Name, Title, Email</a:t>
            </a:r>
          </a:p>
        </p:txBody>
      </p:sp>
      <p:sp>
        <p:nvSpPr>
          <p:cNvPr id="5" name="Footer Placeholder 4"/>
          <p:cNvSpPr>
            <a:spLocks noGrp="1"/>
          </p:cNvSpPr>
          <p:nvPr>
            <p:ph type="ftr" sz="quarter" idx="11"/>
          </p:nvPr>
        </p:nvSpPr>
        <p:spPr>
          <a:xfrm>
            <a:off x="4165600" y="6478773"/>
            <a:ext cx="3860800" cy="379228"/>
          </a:xfrm>
        </p:spPr>
        <p:txBody>
          <a:bodyPr/>
          <a:lstStyle/>
          <a:p>
            <a:r>
              <a:rPr lang="en-US"/>
              <a:t>UNCLASSIFIED</a:t>
            </a:r>
          </a:p>
        </p:txBody>
      </p:sp>
      <p:sp>
        <p:nvSpPr>
          <p:cNvPr id="6" name="Slide Number Placeholder 5"/>
          <p:cNvSpPr>
            <a:spLocks noGrp="1"/>
          </p:cNvSpPr>
          <p:nvPr>
            <p:ph type="sldNum" sz="quarter" idx="12"/>
          </p:nvPr>
        </p:nvSpPr>
        <p:spPr>
          <a:xfrm>
            <a:off x="8022336" y="6478773"/>
            <a:ext cx="2844800" cy="379228"/>
          </a:xfrm>
        </p:spPr>
        <p:txBody>
          <a:bodyPr/>
          <a:lstStyle/>
          <a:p>
            <a:fld id="{22009E32-0316-A64C-BBE6-76331A90034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MRMC Log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78773"/>
            <a:ext cx="2844800" cy="379227"/>
          </a:xfrm>
        </p:spPr>
        <p:txBody>
          <a:bodyPr/>
          <a:lstStyle>
            <a:lvl1pPr>
              <a:defRPr>
                <a:solidFill>
                  <a:schemeClr val="tx1"/>
                </a:solidFill>
              </a:defRPr>
            </a:lvl1pPr>
          </a:lstStyle>
          <a:p>
            <a:r>
              <a:rPr lang="en-US" dirty="0"/>
              <a:t>Name, Title, Email</a:t>
            </a:r>
          </a:p>
        </p:txBody>
      </p:sp>
      <p:sp>
        <p:nvSpPr>
          <p:cNvPr id="5" name="Footer Placeholder 4"/>
          <p:cNvSpPr>
            <a:spLocks noGrp="1"/>
          </p:cNvSpPr>
          <p:nvPr>
            <p:ph type="ftr" sz="quarter" idx="11"/>
          </p:nvPr>
        </p:nvSpPr>
        <p:spPr>
          <a:xfrm>
            <a:off x="4165600" y="6478773"/>
            <a:ext cx="3860800" cy="379227"/>
          </a:xfrm>
        </p:spPr>
        <p:txBody>
          <a:bodyPr/>
          <a:lstStyle>
            <a:lvl1pPr>
              <a:defRPr>
                <a:solidFill>
                  <a:schemeClr val="tx1"/>
                </a:solidFill>
              </a:defRPr>
            </a:lvl1pPr>
          </a:lstStyle>
          <a:p>
            <a:r>
              <a:rPr lang="en-US"/>
              <a:t>UNCLASSIFIED</a:t>
            </a:r>
            <a:endParaRPr lang="en-US" dirty="0"/>
          </a:p>
        </p:txBody>
      </p:sp>
      <p:sp>
        <p:nvSpPr>
          <p:cNvPr id="6" name="Slide Number Placeholder 5"/>
          <p:cNvSpPr>
            <a:spLocks noGrp="1"/>
          </p:cNvSpPr>
          <p:nvPr>
            <p:ph type="sldNum" sz="quarter" idx="12"/>
          </p:nvPr>
        </p:nvSpPr>
        <p:spPr>
          <a:xfrm>
            <a:off x="8022336" y="6478773"/>
            <a:ext cx="2844800" cy="379227"/>
          </a:xfrm>
        </p:spPr>
        <p:txBody>
          <a:bodyPr/>
          <a:lstStyle>
            <a:lvl1pPr>
              <a:defRPr>
                <a:solidFill>
                  <a:schemeClr val="tx1"/>
                </a:solidFill>
              </a:defRPr>
            </a:lvl1pPr>
          </a:lstStyle>
          <a:p>
            <a:fld id="{22009E32-0316-A64C-BBE6-76331A90034E}" type="slidenum">
              <a:rPr lang="en-US" smtClean="0"/>
              <a:t>‹#›</a:t>
            </a:fld>
            <a:endParaRPr lang="en-US"/>
          </a:p>
        </p:txBody>
      </p:sp>
      <p:sp>
        <p:nvSpPr>
          <p:cNvPr id="8" name="Title 1"/>
          <p:cNvSpPr>
            <a:spLocks noGrp="1"/>
          </p:cNvSpPr>
          <p:nvPr>
            <p:ph type="title"/>
          </p:nvPr>
        </p:nvSpPr>
        <p:spPr>
          <a:xfrm>
            <a:off x="2146537" y="-1"/>
            <a:ext cx="7744803" cy="1049080"/>
          </a:xfrm>
        </p:spPr>
        <p:txBody>
          <a:bodyPr/>
          <a:lstStyle>
            <a:lvl1pPr>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6537" y="0"/>
            <a:ext cx="7744803" cy="1049080"/>
          </a:xfrm>
        </p:spPr>
        <p:txBody>
          <a:bodyPr/>
          <a:lstStyle/>
          <a:p>
            <a:r>
              <a:rPr lang="en-US" dirty="0"/>
              <a:t>Click to edit Master title style</a:t>
            </a:r>
          </a:p>
        </p:txBody>
      </p:sp>
      <p:sp>
        <p:nvSpPr>
          <p:cNvPr id="3" name="Content Placeholder 2"/>
          <p:cNvSpPr>
            <a:spLocks noGrp="1"/>
          </p:cNvSpPr>
          <p:nvPr>
            <p:ph idx="1"/>
          </p:nvPr>
        </p:nvSpPr>
        <p:spPr>
          <a:xfrm>
            <a:off x="609600" y="1456568"/>
            <a:ext cx="10972800" cy="47174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485861"/>
            <a:ext cx="2844800" cy="372139"/>
          </a:xfrm>
        </p:spPr>
        <p:txBody>
          <a:bodyPr/>
          <a:lstStyle>
            <a:lvl1pPr>
              <a:defRPr>
                <a:solidFill>
                  <a:schemeClr val="tx1"/>
                </a:solidFill>
              </a:defRPr>
            </a:lvl1pPr>
          </a:lstStyle>
          <a:p>
            <a:r>
              <a:rPr lang="en-US" dirty="0"/>
              <a:t>Name, Title, Email</a:t>
            </a:r>
          </a:p>
        </p:txBody>
      </p:sp>
      <p:sp>
        <p:nvSpPr>
          <p:cNvPr id="5" name="Footer Placeholder 4"/>
          <p:cNvSpPr>
            <a:spLocks noGrp="1"/>
          </p:cNvSpPr>
          <p:nvPr>
            <p:ph type="ftr" sz="quarter" idx="11"/>
          </p:nvPr>
        </p:nvSpPr>
        <p:spPr>
          <a:xfrm>
            <a:off x="4165600" y="6485861"/>
            <a:ext cx="3860800" cy="372139"/>
          </a:xfrm>
        </p:spPr>
        <p:txBody>
          <a:bodyPr/>
          <a:lstStyle>
            <a:lvl1pPr>
              <a:defRPr>
                <a:solidFill>
                  <a:schemeClr val="tx1"/>
                </a:solidFill>
              </a:defRPr>
            </a:lvl1pPr>
          </a:lstStyle>
          <a:p>
            <a:r>
              <a:rPr lang="en-US"/>
              <a:t>UNCLASSIFIED</a:t>
            </a:r>
            <a:endParaRPr lang="en-US" dirty="0"/>
          </a:p>
        </p:txBody>
      </p:sp>
      <p:sp>
        <p:nvSpPr>
          <p:cNvPr id="6" name="Slide Number Placeholder 5"/>
          <p:cNvSpPr>
            <a:spLocks noGrp="1"/>
          </p:cNvSpPr>
          <p:nvPr>
            <p:ph type="sldNum" sz="quarter" idx="12"/>
          </p:nvPr>
        </p:nvSpPr>
        <p:spPr>
          <a:xfrm>
            <a:off x="8022336" y="6485861"/>
            <a:ext cx="2844800" cy="372139"/>
          </a:xfrm>
        </p:spPr>
        <p:txBody>
          <a:bodyPr/>
          <a:lstStyle>
            <a:lvl1pPr>
              <a:defRPr>
                <a:solidFill>
                  <a:schemeClr val="tx1"/>
                </a:solidFill>
              </a:defRPr>
            </a:lvl1pPr>
          </a:lstStyle>
          <a:p>
            <a:fld id="{22009E32-0316-A64C-BBE6-76331A9003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C:\Users\DeeRe\Desktop\16x9_02-02.jpg16x9_02-02"/>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747" y="14288"/>
            <a:ext cx="12206605" cy="6867525"/>
          </a:xfrm>
          <a:prstGeom prst="rect">
            <a:avLst/>
          </a:prstGeom>
        </p:spPr>
      </p:pic>
      <p:sp>
        <p:nvSpPr>
          <p:cNvPr id="2" name="Title 1"/>
          <p:cNvSpPr>
            <a:spLocks noGrp="1"/>
          </p:cNvSpPr>
          <p:nvPr>
            <p:ph type="title" hasCustomPrompt="1"/>
          </p:nvPr>
        </p:nvSpPr>
        <p:spPr>
          <a:xfrm>
            <a:off x="483492" y="1112875"/>
            <a:ext cx="11257149" cy="630866"/>
          </a:xfrm>
        </p:spPr>
        <p:txBody>
          <a:bodyPr anchor="t">
            <a:noAutofit/>
          </a:bodyPr>
          <a:lstStyle>
            <a:lvl1pPr algn="ctr">
              <a:defRPr sz="3600" b="1" cap="none">
                <a:solidFill>
                  <a:schemeClr val="tx1"/>
                </a:solidFill>
                <a:effectLst/>
              </a:defRPr>
            </a:lvl1pPr>
          </a:lstStyle>
          <a:p>
            <a:r>
              <a:rPr lang="en-US" dirty="0"/>
              <a:t>Click to edit master title style</a:t>
            </a:r>
          </a:p>
        </p:txBody>
      </p:sp>
      <p:sp>
        <p:nvSpPr>
          <p:cNvPr id="3" name="Text Placeholder 2"/>
          <p:cNvSpPr>
            <a:spLocks noGrp="1"/>
          </p:cNvSpPr>
          <p:nvPr>
            <p:ph type="body" idx="1"/>
          </p:nvPr>
        </p:nvSpPr>
        <p:spPr>
          <a:xfrm>
            <a:off x="1075076" y="1787480"/>
            <a:ext cx="10022481" cy="630867"/>
          </a:xfrm>
        </p:spPr>
        <p:txBody>
          <a:bodyPr anchor="ctr"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Date Placeholder 3"/>
          <p:cNvSpPr>
            <a:spLocks noGrp="1"/>
          </p:cNvSpPr>
          <p:nvPr>
            <p:ph type="dt" sz="half" idx="10"/>
          </p:nvPr>
        </p:nvSpPr>
        <p:spPr>
          <a:xfrm>
            <a:off x="609600" y="6485861"/>
            <a:ext cx="2844800" cy="372139"/>
          </a:xfrm>
        </p:spPr>
        <p:txBody>
          <a:bodyPr/>
          <a:lstStyle>
            <a:lvl1pPr>
              <a:defRPr>
                <a:solidFill>
                  <a:schemeClr val="tx1"/>
                </a:solidFill>
              </a:defRPr>
            </a:lvl1pPr>
          </a:lstStyle>
          <a:p>
            <a:r>
              <a:rPr lang="en-US" dirty="0"/>
              <a:t>Name, Title, Email</a:t>
            </a:r>
          </a:p>
        </p:txBody>
      </p:sp>
      <p:sp>
        <p:nvSpPr>
          <p:cNvPr id="11" name="Footer Placeholder 4"/>
          <p:cNvSpPr>
            <a:spLocks noGrp="1"/>
          </p:cNvSpPr>
          <p:nvPr>
            <p:ph type="ftr" sz="quarter" idx="11"/>
          </p:nvPr>
        </p:nvSpPr>
        <p:spPr>
          <a:xfrm>
            <a:off x="4165600" y="6485861"/>
            <a:ext cx="3860800" cy="372139"/>
          </a:xfrm>
        </p:spPr>
        <p:txBody>
          <a:bodyPr/>
          <a:lstStyle>
            <a:lvl1pPr>
              <a:defRPr>
                <a:solidFill>
                  <a:schemeClr val="tx1"/>
                </a:solidFill>
              </a:defRPr>
            </a:lvl1pPr>
          </a:lstStyle>
          <a:p>
            <a:r>
              <a:rPr lang="en-US"/>
              <a:t>UNCLASSIFIED</a:t>
            </a:r>
            <a:endParaRPr lang="en-US" dirty="0"/>
          </a:p>
        </p:txBody>
      </p:sp>
      <p:sp>
        <p:nvSpPr>
          <p:cNvPr id="12" name="Slide Number Placeholder 5"/>
          <p:cNvSpPr>
            <a:spLocks noGrp="1"/>
          </p:cNvSpPr>
          <p:nvPr>
            <p:ph type="sldNum" sz="quarter" idx="12"/>
          </p:nvPr>
        </p:nvSpPr>
        <p:spPr>
          <a:xfrm>
            <a:off x="8022336" y="6485861"/>
            <a:ext cx="2844800" cy="372139"/>
          </a:xfrm>
        </p:spPr>
        <p:txBody>
          <a:bodyPr/>
          <a:lstStyle>
            <a:lvl1pPr>
              <a:defRPr>
                <a:solidFill>
                  <a:schemeClr val="tx1"/>
                </a:solidFill>
              </a:defRPr>
            </a:lvl1pPr>
          </a:lstStyle>
          <a:p>
            <a:fld id="{22009E32-0316-A64C-BBE6-76331A9003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46537" y="7088"/>
            <a:ext cx="7744803" cy="1057978"/>
          </a:xfrm>
        </p:spPr>
        <p:txBody>
          <a:bodyPr/>
          <a:lstStyle/>
          <a:p>
            <a:r>
              <a:rPr lang="en-US" dirty="0"/>
              <a:t>Click to edit Master title style</a:t>
            </a:r>
          </a:p>
        </p:txBody>
      </p:sp>
      <p:sp>
        <p:nvSpPr>
          <p:cNvPr id="3" name="Content Placeholder 2"/>
          <p:cNvSpPr>
            <a:spLocks noGrp="1"/>
          </p:cNvSpPr>
          <p:nvPr>
            <p:ph sz="half" idx="1"/>
          </p:nvPr>
        </p:nvSpPr>
        <p:spPr>
          <a:xfrm>
            <a:off x="609600" y="1424763"/>
            <a:ext cx="5384800" cy="4701401"/>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24763"/>
            <a:ext cx="5384800" cy="4701401"/>
          </a:xfrm>
          <a:ln w="28575" cmpd="sng">
            <a:noFill/>
          </a:ln>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
        <p:nvSpPr>
          <p:cNvPr id="10" name="Date Placeholder 3"/>
          <p:cNvSpPr>
            <a:spLocks noGrp="1"/>
          </p:cNvSpPr>
          <p:nvPr>
            <p:ph type="dt" sz="half" idx="10"/>
          </p:nvPr>
        </p:nvSpPr>
        <p:spPr>
          <a:xfrm>
            <a:off x="609600" y="6485861"/>
            <a:ext cx="2844800" cy="372139"/>
          </a:xfrm>
        </p:spPr>
        <p:txBody>
          <a:bodyPr/>
          <a:lstStyle>
            <a:lvl1pPr>
              <a:defRPr>
                <a:solidFill>
                  <a:schemeClr val="tx1"/>
                </a:solidFill>
              </a:defRPr>
            </a:lvl1pPr>
          </a:lstStyle>
          <a:p>
            <a:r>
              <a:rPr lang="en-US" dirty="0"/>
              <a:t>Name, Title, Email</a:t>
            </a:r>
          </a:p>
        </p:txBody>
      </p:sp>
      <p:sp>
        <p:nvSpPr>
          <p:cNvPr id="11" name="Footer Placeholder 4"/>
          <p:cNvSpPr>
            <a:spLocks noGrp="1"/>
          </p:cNvSpPr>
          <p:nvPr>
            <p:ph type="ftr" sz="quarter" idx="11"/>
          </p:nvPr>
        </p:nvSpPr>
        <p:spPr>
          <a:xfrm>
            <a:off x="4165600" y="6485861"/>
            <a:ext cx="3860800" cy="372139"/>
          </a:xfrm>
        </p:spPr>
        <p:txBody>
          <a:bodyPr/>
          <a:lstStyle>
            <a:lvl1pPr>
              <a:defRPr>
                <a:solidFill>
                  <a:schemeClr val="tx1"/>
                </a:solidFill>
              </a:defRPr>
            </a:lvl1pPr>
          </a:lstStyle>
          <a:p>
            <a:r>
              <a:rPr lang="en-US"/>
              <a:t>UNCLASSIFIED</a:t>
            </a:r>
            <a:endParaRPr lang="en-US" dirty="0"/>
          </a:p>
        </p:txBody>
      </p:sp>
      <p:sp>
        <p:nvSpPr>
          <p:cNvPr id="12" name="Slide Number Placeholder 5"/>
          <p:cNvSpPr>
            <a:spLocks noGrp="1"/>
          </p:cNvSpPr>
          <p:nvPr>
            <p:ph type="sldNum" sz="quarter" idx="12"/>
          </p:nvPr>
        </p:nvSpPr>
        <p:spPr>
          <a:xfrm>
            <a:off x="8022336" y="6485861"/>
            <a:ext cx="2844800" cy="372139"/>
          </a:xfrm>
        </p:spPr>
        <p:txBody>
          <a:bodyPr/>
          <a:lstStyle>
            <a:lvl1pPr>
              <a:defRPr>
                <a:solidFill>
                  <a:schemeClr val="tx1"/>
                </a:solidFill>
              </a:defRPr>
            </a:lvl1pPr>
          </a:lstStyle>
          <a:p>
            <a:fld id="{22009E32-0316-A64C-BBE6-76331A9003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6537" y="-1"/>
            <a:ext cx="7744803" cy="104908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421699"/>
            <a:ext cx="5386917"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61461"/>
            <a:ext cx="5386917"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21699"/>
            <a:ext cx="5389033"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061461"/>
            <a:ext cx="5389033"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09600" y="6478773"/>
            <a:ext cx="2844800" cy="379228"/>
          </a:xfrm>
        </p:spPr>
        <p:txBody>
          <a:bodyPr/>
          <a:lstStyle/>
          <a:p>
            <a:r>
              <a:rPr lang="en-US"/>
              <a:t>Name, Title, Email</a:t>
            </a:r>
          </a:p>
        </p:txBody>
      </p:sp>
      <p:sp>
        <p:nvSpPr>
          <p:cNvPr id="8" name="Footer Placeholder 7"/>
          <p:cNvSpPr>
            <a:spLocks noGrp="1"/>
          </p:cNvSpPr>
          <p:nvPr>
            <p:ph type="ftr" sz="quarter" idx="11"/>
          </p:nvPr>
        </p:nvSpPr>
        <p:spPr>
          <a:xfrm>
            <a:off x="4165600" y="6478773"/>
            <a:ext cx="3860800" cy="379228"/>
          </a:xfrm>
        </p:spPr>
        <p:txBody>
          <a:bodyPr/>
          <a:lstStyle/>
          <a:p>
            <a:r>
              <a:rPr lang="en-US"/>
              <a:t>UNCLASSIFIED</a:t>
            </a:r>
          </a:p>
        </p:txBody>
      </p:sp>
      <p:sp>
        <p:nvSpPr>
          <p:cNvPr id="9" name="Slide Number Placeholder 8"/>
          <p:cNvSpPr>
            <a:spLocks noGrp="1"/>
          </p:cNvSpPr>
          <p:nvPr>
            <p:ph type="sldNum" sz="quarter" idx="12"/>
          </p:nvPr>
        </p:nvSpPr>
        <p:spPr>
          <a:xfrm>
            <a:off x="8022336" y="6478773"/>
            <a:ext cx="2844800" cy="379228"/>
          </a:xfrm>
        </p:spPr>
        <p:txBody>
          <a:bodyPr/>
          <a:lstStyle/>
          <a:p>
            <a:fld id="{22009E32-0316-A64C-BBE6-76331A9003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09600" y="6485861"/>
            <a:ext cx="2844800" cy="372140"/>
          </a:xfrm>
        </p:spPr>
        <p:txBody>
          <a:bodyPr/>
          <a:lstStyle/>
          <a:p>
            <a:r>
              <a:rPr lang="en-US" dirty="0"/>
              <a:t>Name, Title, Email</a:t>
            </a:r>
          </a:p>
        </p:txBody>
      </p:sp>
      <p:sp>
        <p:nvSpPr>
          <p:cNvPr id="4" name="Footer Placeholder 3"/>
          <p:cNvSpPr>
            <a:spLocks noGrp="1"/>
          </p:cNvSpPr>
          <p:nvPr>
            <p:ph type="ftr" sz="quarter" idx="11"/>
          </p:nvPr>
        </p:nvSpPr>
        <p:spPr>
          <a:xfrm>
            <a:off x="4165600" y="6485861"/>
            <a:ext cx="3860800" cy="372140"/>
          </a:xfrm>
        </p:spPr>
        <p:txBody>
          <a:bodyPr/>
          <a:lstStyle/>
          <a:p>
            <a:r>
              <a:rPr lang="en-US"/>
              <a:t>UNCLASSIFIED</a:t>
            </a:r>
          </a:p>
        </p:txBody>
      </p:sp>
      <p:sp>
        <p:nvSpPr>
          <p:cNvPr id="5" name="Slide Number Placeholder 4"/>
          <p:cNvSpPr>
            <a:spLocks noGrp="1"/>
          </p:cNvSpPr>
          <p:nvPr>
            <p:ph type="sldNum" sz="quarter" idx="12"/>
          </p:nvPr>
        </p:nvSpPr>
        <p:spPr>
          <a:xfrm>
            <a:off x="8022336" y="6485861"/>
            <a:ext cx="2844800" cy="372140"/>
          </a:xfrm>
        </p:spPr>
        <p:txBody>
          <a:bodyPr/>
          <a:lstStyle/>
          <a:p>
            <a:fld id="{22009E32-0316-A64C-BBE6-76331A90034E}" type="slidenum">
              <a:rPr lang="en-US" smtClean="0"/>
              <a:t>‹#›</a:t>
            </a:fld>
            <a:endParaRPr lang="en-US"/>
          </a:p>
        </p:txBody>
      </p:sp>
      <p:sp>
        <p:nvSpPr>
          <p:cNvPr id="7" name="Title 1"/>
          <p:cNvSpPr>
            <a:spLocks noGrp="1"/>
          </p:cNvSpPr>
          <p:nvPr>
            <p:ph type="title"/>
          </p:nvPr>
        </p:nvSpPr>
        <p:spPr>
          <a:xfrm>
            <a:off x="2146537" y="-1"/>
            <a:ext cx="7744803" cy="1049080"/>
          </a:xfrm>
        </p:spPr>
        <p:txBody>
          <a:bodyPr/>
          <a:lstStyle>
            <a:lvl1pPr>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78773"/>
            <a:ext cx="2844800" cy="379228"/>
          </a:xfrm>
        </p:spPr>
        <p:txBody>
          <a:bodyPr/>
          <a:lstStyle/>
          <a:p>
            <a:r>
              <a:rPr lang="en-US" dirty="0"/>
              <a:t>Name, Title, Email</a:t>
            </a:r>
          </a:p>
        </p:txBody>
      </p:sp>
      <p:sp>
        <p:nvSpPr>
          <p:cNvPr id="3" name="Footer Placeholder 2"/>
          <p:cNvSpPr>
            <a:spLocks noGrp="1"/>
          </p:cNvSpPr>
          <p:nvPr>
            <p:ph type="ftr" sz="quarter" idx="11"/>
          </p:nvPr>
        </p:nvSpPr>
        <p:spPr>
          <a:xfrm>
            <a:off x="4165600" y="6478773"/>
            <a:ext cx="3860800" cy="379228"/>
          </a:xfrm>
        </p:spPr>
        <p:txBody>
          <a:bodyPr/>
          <a:lstStyle/>
          <a:p>
            <a:r>
              <a:rPr lang="en-US"/>
              <a:t>UNCLASSIFIED</a:t>
            </a:r>
          </a:p>
        </p:txBody>
      </p:sp>
      <p:sp>
        <p:nvSpPr>
          <p:cNvPr id="4" name="Slide Number Placeholder 3"/>
          <p:cNvSpPr>
            <a:spLocks noGrp="1"/>
          </p:cNvSpPr>
          <p:nvPr>
            <p:ph type="sldNum" sz="quarter" idx="12"/>
          </p:nvPr>
        </p:nvSpPr>
        <p:spPr>
          <a:xfrm>
            <a:off x="8022336" y="6478773"/>
            <a:ext cx="2844800" cy="379228"/>
          </a:xfrm>
        </p:spPr>
        <p:txBody>
          <a:bodyPr/>
          <a:lstStyle/>
          <a:p>
            <a:fld id="{22009E32-0316-A64C-BBE6-76331A9003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378510"/>
            <a:ext cx="4011084" cy="758727"/>
          </a:xfrm>
        </p:spPr>
        <p:txBody>
          <a:bodyPr anchor="b"/>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766732" y="1378511"/>
            <a:ext cx="6815667" cy="4802549"/>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2297189"/>
            <a:ext cx="4011084" cy="392808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485861"/>
            <a:ext cx="2844800" cy="372140"/>
          </a:xfrm>
        </p:spPr>
        <p:txBody>
          <a:bodyPr/>
          <a:lstStyle/>
          <a:p>
            <a:r>
              <a:rPr lang="en-US"/>
              <a:t>Name, Title, Email</a:t>
            </a:r>
          </a:p>
        </p:txBody>
      </p:sp>
      <p:sp>
        <p:nvSpPr>
          <p:cNvPr id="6" name="Footer Placeholder 5"/>
          <p:cNvSpPr>
            <a:spLocks noGrp="1"/>
          </p:cNvSpPr>
          <p:nvPr>
            <p:ph type="ftr" sz="quarter" idx="11"/>
          </p:nvPr>
        </p:nvSpPr>
        <p:spPr>
          <a:xfrm>
            <a:off x="4165600" y="6485861"/>
            <a:ext cx="3860800" cy="372140"/>
          </a:xfrm>
        </p:spPr>
        <p:txBody>
          <a:bodyPr/>
          <a:lstStyle/>
          <a:p>
            <a:r>
              <a:rPr lang="en-US"/>
              <a:t>UNCLASSIFIED</a:t>
            </a:r>
          </a:p>
        </p:txBody>
      </p:sp>
      <p:sp>
        <p:nvSpPr>
          <p:cNvPr id="7" name="Slide Number Placeholder 6"/>
          <p:cNvSpPr>
            <a:spLocks noGrp="1"/>
          </p:cNvSpPr>
          <p:nvPr>
            <p:ph type="sldNum" sz="quarter" idx="12"/>
          </p:nvPr>
        </p:nvSpPr>
        <p:spPr>
          <a:xfrm>
            <a:off x="8022336" y="6485861"/>
            <a:ext cx="2844800" cy="372140"/>
          </a:xfrm>
        </p:spPr>
        <p:txBody>
          <a:bodyPr/>
          <a:lstStyle/>
          <a:p>
            <a:fld id="{22009E32-0316-A64C-BBE6-76331A9003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47186" y="1400880"/>
            <a:ext cx="7315200" cy="4161072"/>
          </a:xfrm>
          <a:ln w="19050" cmpd="sng">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47186" y="5673911"/>
            <a:ext cx="7315200" cy="508058"/>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3"/>
          <p:cNvSpPr>
            <a:spLocks noGrp="1"/>
          </p:cNvSpPr>
          <p:nvPr>
            <p:ph type="dt" sz="half" idx="10"/>
          </p:nvPr>
        </p:nvSpPr>
        <p:spPr>
          <a:xfrm>
            <a:off x="609600" y="6485861"/>
            <a:ext cx="2844800" cy="372139"/>
          </a:xfrm>
        </p:spPr>
        <p:txBody>
          <a:bodyPr/>
          <a:lstStyle>
            <a:lvl1pPr>
              <a:defRPr>
                <a:solidFill>
                  <a:schemeClr val="tx1"/>
                </a:solidFill>
              </a:defRPr>
            </a:lvl1pPr>
          </a:lstStyle>
          <a:p>
            <a:r>
              <a:rPr lang="en-US" dirty="0"/>
              <a:t>Name, Title, Email</a:t>
            </a:r>
          </a:p>
        </p:txBody>
      </p:sp>
      <p:sp>
        <p:nvSpPr>
          <p:cNvPr id="10" name="Footer Placeholder 4"/>
          <p:cNvSpPr>
            <a:spLocks noGrp="1"/>
          </p:cNvSpPr>
          <p:nvPr>
            <p:ph type="ftr" sz="quarter" idx="11"/>
          </p:nvPr>
        </p:nvSpPr>
        <p:spPr>
          <a:xfrm>
            <a:off x="4165600" y="6485861"/>
            <a:ext cx="3860800" cy="372139"/>
          </a:xfrm>
        </p:spPr>
        <p:txBody>
          <a:bodyPr/>
          <a:lstStyle>
            <a:lvl1pPr>
              <a:defRPr>
                <a:solidFill>
                  <a:schemeClr val="tx1"/>
                </a:solidFill>
              </a:defRPr>
            </a:lvl1pPr>
          </a:lstStyle>
          <a:p>
            <a:r>
              <a:rPr lang="en-US"/>
              <a:t>UNCLASSIFIED</a:t>
            </a:r>
            <a:endParaRPr lang="en-US" dirty="0"/>
          </a:p>
        </p:txBody>
      </p:sp>
      <p:sp>
        <p:nvSpPr>
          <p:cNvPr id="11" name="Slide Number Placeholder 5"/>
          <p:cNvSpPr>
            <a:spLocks noGrp="1"/>
          </p:cNvSpPr>
          <p:nvPr>
            <p:ph type="sldNum" sz="quarter" idx="12"/>
          </p:nvPr>
        </p:nvSpPr>
        <p:spPr>
          <a:xfrm>
            <a:off x="8022336" y="6485861"/>
            <a:ext cx="2844800" cy="372139"/>
          </a:xfrm>
        </p:spPr>
        <p:txBody>
          <a:bodyPr/>
          <a:lstStyle>
            <a:lvl1pPr>
              <a:defRPr>
                <a:solidFill>
                  <a:schemeClr val="tx1"/>
                </a:solidFill>
              </a:defRPr>
            </a:lvl1pPr>
          </a:lstStyle>
          <a:p>
            <a:fld id="{22009E32-0316-A64C-BBE6-76331A9003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6x9_03-03"/>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20320" y="0"/>
            <a:ext cx="12215495" cy="6872605"/>
          </a:xfrm>
          <a:prstGeom prst="rect">
            <a:avLst/>
          </a:prstGeom>
        </p:spPr>
      </p:pic>
      <p:sp>
        <p:nvSpPr>
          <p:cNvPr id="2" name="Title Placeholder 1"/>
          <p:cNvSpPr>
            <a:spLocks noGrp="1"/>
          </p:cNvSpPr>
          <p:nvPr>
            <p:ph type="title"/>
          </p:nvPr>
        </p:nvSpPr>
        <p:spPr>
          <a:xfrm>
            <a:off x="2146537" y="-1"/>
            <a:ext cx="7744803" cy="104907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53116"/>
            <a:ext cx="10972800" cy="48095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478773"/>
            <a:ext cx="2844800" cy="379228"/>
          </a:xfrm>
          <a:prstGeom prst="rect">
            <a:avLst/>
          </a:prstGeom>
        </p:spPr>
        <p:txBody>
          <a:bodyPr vert="horz" lIns="91440" tIns="45720" rIns="91440" bIns="45720" rtlCol="0" anchor="ctr"/>
          <a:lstStyle>
            <a:lvl1pPr algn="l">
              <a:defRPr sz="1100">
                <a:solidFill>
                  <a:schemeClr val="tx1"/>
                </a:solidFill>
                <a:latin typeface="Arial" panose="020B0604020202020204" pitchFamily="34" charset="0"/>
                <a:cs typeface="Arial" panose="020B0604020202020204" pitchFamily="34" charset="0"/>
              </a:defRPr>
            </a:lvl1pPr>
          </a:lstStyle>
          <a:p>
            <a:r>
              <a:rPr lang="en-US"/>
              <a:t>Name, Title, Email</a:t>
            </a:r>
            <a:endParaRPr lang="en-US" dirty="0"/>
          </a:p>
        </p:txBody>
      </p:sp>
      <p:sp>
        <p:nvSpPr>
          <p:cNvPr id="5" name="Footer Placeholder 4"/>
          <p:cNvSpPr>
            <a:spLocks noGrp="1"/>
          </p:cNvSpPr>
          <p:nvPr>
            <p:ph type="ftr" sz="quarter" idx="3"/>
          </p:nvPr>
        </p:nvSpPr>
        <p:spPr>
          <a:xfrm>
            <a:off x="4165600" y="6478773"/>
            <a:ext cx="3860800" cy="379228"/>
          </a:xfrm>
          <a:prstGeom prst="rect">
            <a:avLst/>
          </a:prstGeom>
        </p:spPr>
        <p:txBody>
          <a:bodyPr vert="horz" lIns="91440" tIns="45720" rIns="91440" bIns="45720" rtlCol="0" anchor="ctr"/>
          <a:lstStyle>
            <a:lvl1pPr algn="ctr">
              <a:defRPr sz="1100">
                <a:solidFill>
                  <a:schemeClr val="tx1"/>
                </a:solidFill>
                <a:latin typeface="Arial" panose="020B0604020202020204" pitchFamily="34" charset="0"/>
                <a:cs typeface="Arial" panose="020B0604020202020204" pitchFamily="34" charset="0"/>
              </a:defRPr>
            </a:lvl1pPr>
          </a:lstStyle>
          <a:p>
            <a:r>
              <a:rPr lang="en-US"/>
              <a:t>UNCLASSIFIED</a:t>
            </a:r>
            <a:endParaRPr lang="en-US" dirty="0"/>
          </a:p>
        </p:txBody>
      </p:sp>
      <p:sp>
        <p:nvSpPr>
          <p:cNvPr id="6" name="Slide Number Placeholder 5"/>
          <p:cNvSpPr>
            <a:spLocks noGrp="1"/>
          </p:cNvSpPr>
          <p:nvPr>
            <p:ph type="sldNum" sz="quarter" idx="4"/>
          </p:nvPr>
        </p:nvSpPr>
        <p:spPr>
          <a:xfrm>
            <a:off x="8022336" y="6478773"/>
            <a:ext cx="2844800" cy="379228"/>
          </a:xfrm>
          <a:prstGeom prst="rect">
            <a:avLst/>
          </a:prstGeom>
        </p:spPr>
        <p:txBody>
          <a:bodyPr vert="horz" lIns="91440" tIns="45720" rIns="91440" bIns="45720" rtlCol="0" anchor="ctr"/>
          <a:lstStyle>
            <a:lvl1pPr algn="r">
              <a:defRPr sz="1100">
                <a:solidFill>
                  <a:schemeClr val="tx1"/>
                </a:solidFill>
                <a:latin typeface="Arial" panose="020B0604020202020204" pitchFamily="34" charset="0"/>
                <a:cs typeface="Arial" panose="020B0604020202020204" pitchFamily="34" charset="0"/>
              </a:defRPr>
            </a:lvl1pPr>
          </a:lstStyle>
          <a:p>
            <a:r>
              <a:rPr lang="en-US"/>
              <a:t> of </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l" defTabSz="457200" rtl="0" eaLnBrk="1" latinLnBrk="0" hangingPunct="1">
        <a:spcBef>
          <a:spcPct val="0"/>
        </a:spcBef>
        <a:buNone/>
        <a:defRPr sz="28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Lucida Grande"/>
        <a:buChar char="»"/>
        <a:defRPr sz="2400" kern="1200">
          <a:solidFill>
            <a:srgbClr val="67151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rgbClr val="67151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rgbClr val="67151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rgbClr val="67151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rgbClr val="67151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65071" y="1061146"/>
            <a:ext cx="7369358" cy="748141"/>
          </a:xfrm>
        </p:spPr>
        <p:txBody>
          <a:bodyPr>
            <a:noAutofit/>
          </a:bodyPr>
          <a:lstStyle/>
          <a:p>
            <a:r>
              <a:rPr lang="en-US" sz="4400" dirty="0" smtClean="0"/>
              <a:t>Plasma for </a:t>
            </a:r>
            <a:r>
              <a:rPr lang="en-US" sz="4400" dirty="0" smtClean="0"/>
              <a:t>the Frontlines</a:t>
            </a:r>
            <a:endParaRPr lang="en-US" sz="4400" dirty="0"/>
          </a:p>
        </p:txBody>
      </p:sp>
      <p:sp>
        <p:nvSpPr>
          <p:cNvPr id="5" name="Footer Placeholder 4"/>
          <p:cNvSpPr>
            <a:spLocks noGrp="1"/>
          </p:cNvSpPr>
          <p:nvPr>
            <p:ph type="ftr" sz="quarter" idx="3"/>
          </p:nvPr>
        </p:nvSpPr>
        <p:spPr>
          <a:xfrm>
            <a:off x="5337810" y="6483927"/>
            <a:ext cx="1516380" cy="374073"/>
          </a:xfrm>
        </p:spPr>
        <p:txBody>
          <a:bodyPr/>
          <a:lstStyle/>
          <a:p>
            <a:r>
              <a:rPr lang="en-US" dirty="0"/>
              <a:t>UNCLASSIFIED</a:t>
            </a:r>
          </a:p>
        </p:txBody>
      </p:sp>
      <p:sp>
        <p:nvSpPr>
          <p:cNvPr id="9" name="Subtitle 2"/>
          <p:cNvSpPr txBox="1"/>
          <p:nvPr/>
        </p:nvSpPr>
        <p:spPr>
          <a:xfrm>
            <a:off x="2965070" y="2463285"/>
            <a:ext cx="9044049" cy="7443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Lucida Grande"/>
              <a:buChar char="»"/>
              <a:defRPr sz="2400" kern="1200">
                <a:solidFill>
                  <a:srgbClr val="67151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rgbClr val="67151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rgbClr val="67151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rgbClr val="67151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rgbClr val="67151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2000" dirty="0" smtClean="0">
                <a:solidFill>
                  <a:schemeClr val="tx1"/>
                </a:solidFill>
              </a:rPr>
              <a:t>Michael Adam </a:t>
            </a:r>
            <a:r>
              <a:rPr lang="en-US" sz="2000" dirty="0" smtClean="0">
                <a:solidFill>
                  <a:schemeClr val="tx1"/>
                </a:solidFill>
              </a:rPr>
              <a:t>Meledeo</a:t>
            </a:r>
            <a:br>
              <a:rPr lang="en-US" sz="2000" dirty="0" smtClean="0">
                <a:solidFill>
                  <a:schemeClr val="tx1"/>
                </a:solidFill>
              </a:rPr>
            </a:br>
            <a:r>
              <a:rPr lang="en-US" sz="2000" dirty="0" smtClean="0">
                <a:solidFill>
                  <a:schemeClr val="tx1"/>
                </a:solidFill>
              </a:rPr>
              <a:t>Research Scientist, Coagulation </a:t>
            </a:r>
            <a:r>
              <a:rPr lang="en-US" sz="2000" dirty="0" smtClean="0">
                <a:solidFill>
                  <a:schemeClr val="tx1"/>
                </a:solidFill>
              </a:rPr>
              <a:t>and Blood </a:t>
            </a:r>
            <a:r>
              <a:rPr lang="en-US" sz="2000" dirty="0" smtClean="0">
                <a:solidFill>
                  <a:schemeClr val="tx1"/>
                </a:solidFill>
              </a:rPr>
              <a:t>Research</a:t>
            </a:r>
            <a:br>
              <a:rPr lang="en-US" sz="2000" dirty="0" smtClean="0">
                <a:solidFill>
                  <a:schemeClr val="tx1"/>
                </a:solidFill>
              </a:rPr>
            </a:br>
            <a:r>
              <a:rPr lang="en-US" sz="2000" dirty="0" smtClean="0">
                <a:solidFill>
                  <a:schemeClr val="tx1"/>
                </a:solidFill>
              </a:rPr>
              <a:t>U.S. Army Institute of Surgical Research</a:t>
            </a:r>
            <a:endParaRPr lang="en-US" sz="2000" dirty="0">
              <a:solidFill>
                <a:schemeClr val="tx1"/>
              </a:solidFill>
            </a:endParaRPr>
          </a:p>
          <a:p>
            <a:pPr marL="0" indent="0">
              <a:buNone/>
            </a:pPr>
            <a:r>
              <a:rPr lang="en-US" sz="2000" dirty="0" smtClean="0">
                <a:solidFill>
                  <a:schemeClr val="tx1"/>
                </a:solidFill>
              </a:rPr>
              <a:t>25 June 2019</a:t>
            </a:r>
            <a:endParaRPr lang="en-US" sz="20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96" y="1959753"/>
            <a:ext cx="1058276" cy="104286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609600" y="1456568"/>
            <a:ext cx="10660443" cy="4717404"/>
          </a:xfrm>
        </p:spPr>
        <p:txBody>
          <a:bodyPr/>
          <a:lstStyle/>
          <a:p>
            <a:r>
              <a:rPr lang="en-US" sz="2600" dirty="0" smtClean="0">
                <a:solidFill>
                  <a:schemeClr val="tx1"/>
                </a:solidFill>
              </a:rPr>
              <a:t>Platelet units pose the greatest risk of TTI amongst blood products.</a:t>
            </a:r>
          </a:p>
          <a:p>
            <a:pPr lvl="1"/>
            <a:r>
              <a:rPr lang="en-US" sz="2200" dirty="0" smtClean="0"/>
              <a:t>~1:2000 platelet units deemed contaminated via active surveillance each year.</a:t>
            </a:r>
            <a:endParaRPr lang="en-US" sz="2200" dirty="0" smtClean="0">
              <a:solidFill>
                <a:schemeClr val="tx1"/>
              </a:solidFill>
            </a:endParaRPr>
          </a:p>
          <a:p>
            <a:r>
              <a:rPr lang="en-US" sz="2600" dirty="0" smtClean="0"/>
              <a:t>The reemergence of </a:t>
            </a:r>
            <a:r>
              <a:rPr lang="en-US" sz="2600" dirty="0" err="1" smtClean="0"/>
              <a:t>Zika</a:t>
            </a:r>
            <a:r>
              <a:rPr lang="en-US" sz="2600" dirty="0" smtClean="0"/>
              <a:t> and Chikungunya suggests the need for pathogen reduction technologies (PRTs).</a:t>
            </a:r>
          </a:p>
          <a:p>
            <a:pPr lvl="1"/>
            <a:r>
              <a:rPr lang="en-US" sz="2200" dirty="0" smtClean="0"/>
              <a:t>INTERCEPT system – FDA-approved for platelets </a:t>
            </a:r>
            <a:r>
              <a:rPr lang="en-US" sz="2200" smtClean="0"/>
              <a:t>and plasma.</a:t>
            </a:r>
            <a:endParaRPr lang="en-US" sz="2600" dirty="0">
              <a:solidFill>
                <a:schemeClr val="tx1"/>
              </a:solidFill>
            </a:endParaRPr>
          </a:p>
          <a:p>
            <a:endParaRPr lang="en-US" dirty="0"/>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10</a:t>
            </a:fld>
            <a:endParaRPr lang="en-US" dirty="0"/>
          </a:p>
        </p:txBody>
      </p:sp>
    </p:spTree>
    <p:extLst>
      <p:ext uri="{BB962C8B-B14F-4D97-AF65-F5344CB8AC3E}">
        <p14:creationId xmlns:p14="http://schemas.microsoft.com/office/powerpoint/2010/main" val="212064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INTERCEPT Blood System</a:t>
            </a:r>
            <a:endParaRPr lang="en-US" dirty="0"/>
          </a:p>
        </p:txBody>
      </p:sp>
      <p:sp>
        <p:nvSpPr>
          <p:cNvPr id="6" name="TextBox 5"/>
          <p:cNvSpPr txBox="1"/>
          <p:nvPr/>
        </p:nvSpPr>
        <p:spPr>
          <a:xfrm>
            <a:off x="89776" y="1237116"/>
            <a:ext cx="3903485" cy="1015663"/>
          </a:xfrm>
          <a:prstGeom prst="rect">
            <a:avLst/>
          </a:prstGeom>
          <a:noFill/>
        </p:spPr>
        <p:txBody>
          <a:bodyPr wrap="square" rtlCol="0">
            <a:spAutoFit/>
          </a:bodyPr>
          <a:lstStyle/>
          <a:p>
            <a:r>
              <a:rPr lang="en-US" sz="2000" dirty="0" smtClean="0"/>
              <a:t>1) </a:t>
            </a:r>
            <a:r>
              <a:rPr lang="en-US" sz="2000" dirty="0" err="1" smtClean="0"/>
              <a:t>Amotosalen</a:t>
            </a:r>
            <a:r>
              <a:rPr lang="en-US" sz="2000" dirty="0" smtClean="0"/>
              <a:t>—added to platelets or plasma—intercalates into regions of DNA and RNA.</a:t>
            </a:r>
            <a:endParaRPr lang="en-US" sz="2000" dirty="0"/>
          </a:p>
        </p:txBody>
      </p:sp>
      <p:sp>
        <p:nvSpPr>
          <p:cNvPr id="7" name="TextBox 6"/>
          <p:cNvSpPr txBox="1"/>
          <p:nvPr/>
        </p:nvSpPr>
        <p:spPr>
          <a:xfrm>
            <a:off x="4152495" y="1237116"/>
            <a:ext cx="3903485" cy="1015663"/>
          </a:xfrm>
          <a:prstGeom prst="rect">
            <a:avLst/>
          </a:prstGeom>
          <a:noFill/>
        </p:spPr>
        <p:txBody>
          <a:bodyPr wrap="square" rtlCol="0">
            <a:spAutoFit/>
          </a:bodyPr>
          <a:lstStyle/>
          <a:p>
            <a:r>
              <a:rPr lang="en-US" sz="2000" dirty="0" smtClean="0"/>
              <a:t>2) UVA light activates </a:t>
            </a:r>
            <a:r>
              <a:rPr lang="en-US" sz="2000" dirty="0" err="1" smtClean="0"/>
              <a:t>amotosalen</a:t>
            </a:r>
            <a:r>
              <a:rPr lang="en-US" sz="2000" dirty="0" smtClean="0"/>
              <a:t> and causes crosslinking in DNA strands.</a:t>
            </a:r>
            <a:endParaRPr lang="en-US" sz="2000" dirty="0"/>
          </a:p>
        </p:txBody>
      </p:sp>
      <p:sp>
        <p:nvSpPr>
          <p:cNvPr id="8" name="TextBox 7"/>
          <p:cNvSpPr txBox="1"/>
          <p:nvPr/>
        </p:nvSpPr>
        <p:spPr>
          <a:xfrm>
            <a:off x="8241632" y="1239045"/>
            <a:ext cx="3903485" cy="707886"/>
          </a:xfrm>
          <a:prstGeom prst="rect">
            <a:avLst/>
          </a:prstGeom>
          <a:noFill/>
        </p:spPr>
        <p:txBody>
          <a:bodyPr wrap="square" rtlCol="0">
            <a:spAutoFit/>
          </a:bodyPr>
          <a:lstStyle/>
          <a:p>
            <a:r>
              <a:rPr lang="en-US" sz="2000" dirty="0" smtClean="0"/>
              <a:t>3) Replication, transcription, and translation are blocked.</a:t>
            </a:r>
            <a:endParaRPr lang="en-US" sz="2000" dirty="0"/>
          </a:p>
        </p:txBody>
      </p:sp>
      <p:pic>
        <p:nvPicPr>
          <p:cNvPr id="9" name="Picture 8"/>
          <p:cNvPicPr>
            <a:picLocks noChangeAspect="1"/>
          </p:cNvPicPr>
          <p:nvPr/>
        </p:nvPicPr>
        <p:blipFill rotWithShape="1">
          <a:blip r:embed="rId3"/>
          <a:srcRect l="50530" t="16912" r="7549"/>
          <a:stretch/>
        </p:blipFill>
        <p:spPr>
          <a:xfrm>
            <a:off x="1863525" y="2554838"/>
            <a:ext cx="1078302" cy="3033160"/>
          </a:xfrm>
          <a:prstGeom prst="rect">
            <a:avLst/>
          </a:prstGeom>
        </p:spPr>
      </p:pic>
      <p:pic>
        <p:nvPicPr>
          <p:cNvPr id="10" name="Picture 9"/>
          <p:cNvPicPr>
            <a:picLocks noChangeAspect="1"/>
          </p:cNvPicPr>
          <p:nvPr/>
        </p:nvPicPr>
        <p:blipFill rotWithShape="1">
          <a:blip r:embed="rId4"/>
          <a:srcRect t="17438" r="14982" b="22667"/>
          <a:stretch/>
        </p:blipFill>
        <p:spPr>
          <a:xfrm>
            <a:off x="5204838" y="2641675"/>
            <a:ext cx="2184696" cy="2184323"/>
          </a:xfrm>
          <a:prstGeom prst="rect">
            <a:avLst/>
          </a:prstGeom>
        </p:spPr>
      </p:pic>
      <p:pic>
        <p:nvPicPr>
          <p:cNvPr id="11" name="Picture 10"/>
          <p:cNvPicPr>
            <a:picLocks noChangeAspect="1"/>
          </p:cNvPicPr>
          <p:nvPr/>
        </p:nvPicPr>
        <p:blipFill rotWithShape="1">
          <a:blip r:embed="rId5"/>
          <a:srcRect t="15327" r="48709"/>
          <a:stretch/>
        </p:blipFill>
        <p:spPr>
          <a:xfrm>
            <a:off x="9461715" y="2346764"/>
            <a:ext cx="1162076" cy="2722584"/>
          </a:xfrm>
          <a:prstGeom prst="rect">
            <a:avLst/>
          </a:prstGeom>
        </p:spPr>
      </p:pic>
      <p:sp>
        <p:nvSpPr>
          <p:cNvPr id="13" name="Rectangle 12"/>
          <p:cNvSpPr/>
          <p:nvPr/>
        </p:nvSpPr>
        <p:spPr>
          <a:xfrm>
            <a:off x="633547" y="3438261"/>
            <a:ext cx="962123" cy="276999"/>
          </a:xfrm>
          <a:prstGeom prst="rect">
            <a:avLst/>
          </a:prstGeom>
        </p:spPr>
        <p:txBody>
          <a:bodyPr wrap="none">
            <a:spAutoFit/>
          </a:bodyPr>
          <a:lstStyle/>
          <a:p>
            <a:r>
              <a:rPr lang="en-US" sz="1200" b="1" dirty="0" err="1">
                <a:solidFill>
                  <a:schemeClr val="accent2"/>
                </a:solidFill>
              </a:rPr>
              <a:t>Amotosalen</a:t>
            </a:r>
            <a:endParaRPr lang="en-US" sz="1200" b="1" dirty="0">
              <a:solidFill>
                <a:schemeClr val="accent2"/>
              </a:solidFill>
            </a:endParaRPr>
          </a:p>
        </p:txBody>
      </p:sp>
      <p:sp>
        <p:nvSpPr>
          <p:cNvPr id="15" name="Right Arrow 14"/>
          <p:cNvSpPr/>
          <p:nvPr/>
        </p:nvSpPr>
        <p:spPr>
          <a:xfrm>
            <a:off x="1307939" y="4069497"/>
            <a:ext cx="555586" cy="65982"/>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68255" y="3948214"/>
            <a:ext cx="821380" cy="276999"/>
          </a:xfrm>
          <a:prstGeom prst="rect">
            <a:avLst/>
          </a:prstGeom>
        </p:spPr>
        <p:txBody>
          <a:bodyPr wrap="none">
            <a:spAutoFit/>
          </a:bodyPr>
          <a:lstStyle/>
          <a:p>
            <a:pPr algn="r"/>
            <a:r>
              <a:rPr lang="en-US" sz="1200" b="1" dirty="0" smtClean="0">
                <a:solidFill>
                  <a:schemeClr val="accent2"/>
                </a:solidFill>
              </a:rPr>
              <a:t>Targeting</a:t>
            </a:r>
            <a:endParaRPr lang="en-US" sz="1200" b="1" dirty="0">
              <a:solidFill>
                <a:schemeClr val="accent2"/>
              </a:solidFill>
            </a:endParaRPr>
          </a:p>
        </p:txBody>
      </p:sp>
      <p:grpSp>
        <p:nvGrpSpPr>
          <p:cNvPr id="22" name="Group 21"/>
          <p:cNvGrpSpPr/>
          <p:nvPr/>
        </p:nvGrpSpPr>
        <p:grpSpPr>
          <a:xfrm>
            <a:off x="707186" y="2778504"/>
            <a:ext cx="863460" cy="664427"/>
            <a:chOff x="656386" y="3464306"/>
            <a:chExt cx="863460" cy="664427"/>
          </a:xfrm>
        </p:grpSpPr>
        <p:pic>
          <p:nvPicPr>
            <p:cNvPr id="12" name="Picture 11"/>
            <p:cNvPicPr>
              <a:picLocks noChangeAspect="1"/>
            </p:cNvPicPr>
            <p:nvPr/>
          </p:nvPicPr>
          <p:blipFill rotWithShape="1">
            <a:blip r:embed="rId3"/>
            <a:srcRect l="6756" t="21427" r="63528" b="57261"/>
            <a:stretch/>
          </p:blipFill>
          <p:spPr>
            <a:xfrm>
              <a:off x="764025" y="3468976"/>
              <a:ext cx="648182" cy="659757"/>
            </a:xfrm>
            <a:prstGeom prst="rect">
              <a:avLst/>
            </a:prstGeom>
          </p:spPr>
        </p:pic>
        <p:sp>
          <p:nvSpPr>
            <p:cNvPr id="19" name="Rectangle 18"/>
            <p:cNvSpPr/>
            <p:nvPr/>
          </p:nvSpPr>
          <p:spPr>
            <a:xfrm>
              <a:off x="656386" y="3464306"/>
              <a:ext cx="863460" cy="659757"/>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cxnSp>
        <p:nvCxnSpPr>
          <p:cNvPr id="21" name="Straight Connector 20"/>
          <p:cNvCxnSpPr/>
          <p:nvPr/>
        </p:nvCxnSpPr>
        <p:spPr>
          <a:xfrm>
            <a:off x="1566167" y="3493731"/>
            <a:ext cx="320200" cy="475938"/>
          </a:xfrm>
          <a:prstGeom prst="line">
            <a:avLst/>
          </a:prstGeom>
          <a:ln>
            <a:solidFill>
              <a:schemeClr val="accent2"/>
            </a:solidFill>
            <a:prstDash val="sysDash"/>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218601" y="3482435"/>
            <a:ext cx="1347420" cy="276999"/>
          </a:xfrm>
          <a:prstGeom prst="rect">
            <a:avLst/>
          </a:prstGeom>
        </p:spPr>
        <p:txBody>
          <a:bodyPr wrap="none">
            <a:spAutoFit/>
          </a:bodyPr>
          <a:lstStyle/>
          <a:p>
            <a:pPr algn="r"/>
            <a:r>
              <a:rPr lang="en-US" sz="1200" b="1" dirty="0" smtClean="0">
                <a:solidFill>
                  <a:schemeClr val="accent2"/>
                </a:solidFill>
              </a:rPr>
              <a:t>UVA Illumination</a:t>
            </a:r>
            <a:endParaRPr lang="en-US" sz="1200" b="1" dirty="0">
              <a:solidFill>
                <a:schemeClr val="accent2"/>
              </a:solidFill>
            </a:endParaRPr>
          </a:p>
        </p:txBody>
      </p:sp>
      <p:sp>
        <p:nvSpPr>
          <p:cNvPr id="27" name="Rectangle 26"/>
          <p:cNvSpPr/>
          <p:nvPr/>
        </p:nvSpPr>
        <p:spPr>
          <a:xfrm>
            <a:off x="378991" y="6256247"/>
            <a:ext cx="2091086" cy="276999"/>
          </a:xfrm>
          <a:prstGeom prst="rect">
            <a:avLst/>
          </a:prstGeom>
        </p:spPr>
        <p:txBody>
          <a:bodyPr wrap="none">
            <a:spAutoFit/>
          </a:bodyPr>
          <a:lstStyle/>
          <a:p>
            <a:pPr algn="r"/>
            <a:r>
              <a:rPr lang="en-US" sz="1200" b="1" dirty="0" smtClean="0"/>
              <a:t>*Images adapted from </a:t>
            </a:r>
            <a:r>
              <a:rPr lang="en-US" sz="1200" b="1" dirty="0" err="1" smtClean="0"/>
              <a:t>Cerus</a:t>
            </a:r>
            <a:endParaRPr lang="en-US" sz="1200" b="1" dirty="0"/>
          </a:p>
        </p:txBody>
      </p:sp>
    </p:spTree>
    <p:extLst>
      <p:ext uri="{BB962C8B-B14F-4D97-AF65-F5344CB8AC3E}">
        <p14:creationId xmlns:p14="http://schemas.microsoft.com/office/powerpoint/2010/main" val="2189777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Count, pH, and Metabolism</a:t>
            </a:r>
            <a:endParaRPr lang="en-US" dirty="0"/>
          </a:p>
        </p:txBody>
      </p:sp>
      <p:sp>
        <p:nvSpPr>
          <p:cNvPr id="3" name="Content Placeholder 2"/>
          <p:cNvSpPr>
            <a:spLocks noGrp="1"/>
          </p:cNvSpPr>
          <p:nvPr>
            <p:ph sz="half" idx="1"/>
          </p:nvPr>
        </p:nvSpPr>
        <p:spPr>
          <a:xfrm>
            <a:off x="0" y="5231524"/>
            <a:ext cx="11430050" cy="1855076"/>
          </a:xfrm>
        </p:spPr>
        <p:txBody>
          <a:bodyPr/>
          <a:lstStyle/>
          <a:p>
            <a:pPr lvl="1"/>
            <a:r>
              <a:rPr lang="en-US" dirty="0" smtClean="0">
                <a:solidFill>
                  <a:schemeClr val="tx1"/>
                </a:solidFill>
              </a:rPr>
              <a:t>Platelet counts are comparable.</a:t>
            </a:r>
          </a:p>
          <a:p>
            <a:pPr lvl="1"/>
            <a:r>
              <a:rPr lang="en-US" dirty="0" smtClean="0"/>
              <a:t>Lactate levels are significantly reduced in INT samples.</a:t>
            </a:r>
            <a:endParaRPr lang="en-US" dirty="0">
              <a:solidFill>
                <a:schemeClr val="tx1"/>
              </a:solidFill>
            </a:endParaRPr>
          </a:p>
        </p:txBody>
      </p:sp>
      <p:sp>
        <p:nvSpPr>
          <p:cNvPr id="9" name="Footer Placeholder 4"/>
          <p:cNvSpPr>
            <a:spLocks noGrp="1"/>
          </p:cNvSpPr>
          <p:nvPr>
            <p:ph type="ftr" sz="quarter" idx="11"/>
          </p:nvPr>
        </p:nvSpPr>
        <p:spPr>
          <a:xfrm>
            <a:off x="4165600" y="6485861"/>
            <a:ext cx="3860800" cy="372139"/>
          </a:xfrm>
        </p:spPr>
        <p:txBody>
          <a:bodyPr/>
          <a:lstStyle/>
          <a:p>
            <a:r>
              <a:rPr lang="en-US" dirty="0"/>
              <a:t>UNCLASSIFIED</a:t>
            </a:r>
          </a:p>
        </p:txBody>
      </p:sp>
      <p:sp>
        <p:nvSpPr>
          <p:cNvPr id="10" name="Slide Number Placeholder 5"/>
          <p:cNvSpPr>
            <a:spLocks noGrp="1"/>
          </p:cNvSpPr>
          <p:nvPr>
            <p:ph type="sldNum" sz="quarter" idx="12"/>
          </p:nvPr>
        </p:nvSpPr>
        <p:spPr>
          <a:xfrm>
            <a:off x="8022336" y="6485861"/>
            <a:ext cx="2844800" cy="372139"/>
          </a:xfrm>
        </p:spPr>
        <p:txBody>
          <a:bodyPr/>
          <a:lstStyle/>
          <a:p>
            <a:fld id="{22009E32-0316-A64C-BBE6-76331A90034E}" type="slidenum">
              <a:rPr lang="en-US" smtClean="0"/>
              <a:t>12</a:t>
            </a:fld>
            <a:endParaRPr lang="en-US" dirty="0"/>
          </a:p>
        </p:txBody>
      </p:sp>
      <p:pic>
        <p:nvPicPr>
          <p:cNvPr id="12" name="Picture 11"/>
          <p:cNvPicPr>
            <a:picLocks noChangeAspect="1"/>
          </p:cNvPicPr>
          <p:nvPr/>
        </p:nvPicPr>
        <p:blipFill rotWithShape="1">
          <a:blip r:embed="rId2"/>
          <a:srcRect l="1465" r="2680"/>
          <a:stretch/>
        </p:blipFill>
        <p:spPr>
          <a:xfrm>
            <a:off x="136634" y="1351381"/>
            <a:ext cx="11955142" cy="2621529"/>
          </a:xfrm>
          <a:prstGeom prst="rect">
            <a:avLst/>
          </a:prstGeom>
        </p:spPr>
      </p:pic>
      <p:sp>
        <p:nvSpPr>
          <p:cNvPr id="13" name="TextBox 12"/>
          <p:cNvSpPr txBox="1"/>
          <p:nvPr/>
        </p:nvSpPr>
        <p:spPr>
          <a:xfrm>
            <a:off x="9001760" y="3972910"/>
            <a:ext cx="2832250" cy="369332"/>
          </a:xfrm>
          <a:prstGeom prst="rect">
            <a:avLst/>
          </a:prstGeom>
          <a:noFill/>
        </p:spPr>
        <p:txBody>
          <a:bodyPr wrap="none" rtlCol="0">
            <a:spAutoFit/>
          </a:bodyPr>
          <a:lstStyle/>
          <a:p>
            <a:r>
              <a:rPr lang="en-US" dirty="0" smtClean="0">
                <a:solidFill>
                  <a:srgbClr val="FF0000"/>
                </a:solidFill>
              </a:rPr>
              <a:t>*</a:t>
            </a:r>
            <a:r>
              <a:rPr lang="en-US" dirty="0" smtClean="0"/>
              <a:t> p&lt;0.05 vs CTL (same day)</a:t>
            </a:r>
            <a:endParaRPr lang="en-US" dirty="0"/>
          </a:p>
        </p:txBody>
      </p:sp>
      <p:grpSp>
        <p:nvGrpSpPr>
          <p:cNvPr id="11" name="Group 10"/>
          <p:cNvGrpSpPr/>
          <p:nvPr/>
        </p:nvGrpSpPr>
        <p:grpSpPr>
          <a:xfrm>
            <a:off x="7448007" y="3756353"/>
            <a:ext cx="880627" cy="585889"/>
            <a:chOff x="11130347" y="4014440"/>
            <a:chExt cx="880627" cy="585889"/>
          </a:xfrm>
        </p:grpSpPr>
        <p:pic>
          <p:nvPicPr>
            <p:cNvPr id="14" name="Picture 13"/>
            <p:cNvPicPr>
              <a:picLocks noChangeAspect="1"/>
            </p:cNvPicPr>
            <p:nvPr/>
          </p:nvPicPr>
          <p:blipFill rotWithShape="1">
            <a:blip r:embed="rId3"/>
            <a:srcRect l="41194" t="83620" r="53840" b="4541"/>
            <a:stretch/>
          </p:blipFill>
          <p:spPr>
            <a:xfrm>
              <a:off x="11130347" y="4059044"/>
              <a:ext cx="321956" cy="514392"/>
            </a:xfrm>
            <a:prstGeom prst="rect">
              <a:avLst/>
            </a:prstGeom>
          </p:spPr>
        </p:pic>
        <p:sp>
          <p:nvSpPr>
            <p:cNvPr id="15" name="TextBox 14"/>
            <p:cNvSpPr txBox="1"/>
            <p:nvPr/>
          </p:nvSpPr>
          <p:spPr>
            <a:xfrm>
              <a:off x="11358231" y="4014440"/>
              <a:ext cx="652743" cy="384721"/>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CTRL</a:t>
              </a:r>
            </a:p>
            <a:p>
              <a:endParaRPr lang="en-US" sz="500" dirty="0" smtClean="0">
                <a:latin typeface="Arial" panose="020B0604020202020204" pitchFamily="34" charset="0"/>
                <a:cs typeface="Arial" panose="020B0604020202020204" pitchFamily="34" charset="0"/>
              </a:endParaRPr>
            </a:p>
          </p:txBody>
        </p:sp>
        <p:sp>
          <p:nvSpPr>
            <p:cNvPr id="16" name="Rectangle 15"/>
            <p:cNvSpPr/>
            <p:nvPr/>
          </p:nvSpPr>
          <p:spPr>
            <a:xfrm>
              <a:off x="11358230" y="4292552"/>
              <a:ext cx="473206"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INT</a:t>
              </a:r>
            </a:p>
          </p:txBody>
        </p:sp>
      </p:grpSp>
    </p:spTree>
    <p:extLst>
      <p:ext uri="{BB962C8B-B14F-4D97-AF65-F5344CB8AC3E}">
        <p14:creationId xmlns:p14="http://schemas.microsoft.com/office/powerpoint/2010/main" val="4170261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ROTEM</a:t>
            </a:r>
            <a:endParaRPr lang="en-US" dirty="0"/>
          </a:p>
        </p:txBody>
      </p:sp>
      <p:sp>
        <p:nvSpPr>
          <p:cNvPr id="3" name="Content Placeholder 2"/>
          <p:cNvSpPr>
            <a:spLocks noGrp="1"/>
          </p:cNvSpPr>
          <p:nvPr>
            <p:ph sz="half" idx="1"/>
          </p:nvPr>
        </p:nvSpPr>
        <p:spPr>
          <a:xfrm>
            <a:off x="542284" y="5507424"/>
            <a:ext cx="11430050" cy="1855076"/>
          </a:xfrm>
        </p:spPr>
        <p:txBody>
          <a:bodyPr>
            <a:normAutofit/>
          </a:bodyPr>
          <a:lstStyle/>
          <a:p>
            <a:pPr lvl="1"/>
            <a:r>
              <a:rPr lang="en-US" sz="1800" dirty="0" smtClean="0"/>
              <a:t>INT-treated plasma samples show prolonged CFT.</a:t>
            </a:r>
          </a:p>
          <a:p>
            <a:pPr lvl="1"/>
            <a:r>
              <a:rPr lang="en-US" sz="1800" dirty="0" smtClean="0">
                <a:solidFill>
                  <a:schemeClr val="tx1"/>
                </a:solidFill>
              </a:rPr>
              <a:t>Clot strength is reduced starting at Day 7 in INT samples.</a:t>
            </a:r>
          </a:p>
          <a:p>
            <a:pPr lvl="1"/>
            <a:r>
              <a:rPr lang="en-US" sz="1800" dirty="0" smtClean="0"/>
              <a:t>Lysis does not occur in INT samples</a:t>
            </a:r>
            <a:endParaRPr lang="en-US" sz="1800" dirty="0">
              <a:solidFill>
                <a:schemeClr val="tx1"/>
              </a:solidFill>
            </a:endParaRPr>
          </a:p>
        </p:txBody>
      </p:sp>
      <p:sp>
        <p:nvSpPr>
          <p:cNvPr id="9" name="Footer Placeholder 4"/>
          <p:cNvSpPr>
            <a:spLocks noGrp="1"/>
          </p:cNvSpPr>
          <p:nvPr>
            <p:ph type="ftr" sz="quarter" idx="11"/>
          </p:nvPr>
        </p:nvSpPr>
        <p:spPr>
          <a:xfrm>
            <a:off x="4165600" y="6485861"/>
            <a:ext cx="3860800" cy="372139"/>
          </a:xfrm>
        </p:spPr>
        <p:txBody>
          <a:bodyPr/>
          <a:lstStyle/>
          <a:p>
            <a:r>
              <a:rPr lang="en-US" dirty="0"/>
              <a:t>UNCLASSIFIED</a:t>
            </a:r>
          </a:p>
        </p:txBody>
      </p:sp>
      <p:sp>
        <p:nvSpPr>
          <p:cNvPr id="10" name="Slide Number Placeholder 5"/>
          <p:cNvSpPr>
            <a:spLocks noGrp="1"/>
          </p:cNvSpPr>
          <p:nvPr>
            <p:ph type="sldNum" sz="quarter" idx="12"/>
          </p:nvPr>
        </p:nvSpPr>
        <p:spPr>
          <a:xfrm>
            <a:off x="8022336" y="6485861"/>
            <a:ext cx="2844800" cy="372139"/>
          </a:xfrm>
        </p:spPr>
        <p:txBody>
          <a:bodyPr/>
          <a:lstStyle/>
          <a:p>
            <a:fld id="{22009E32-0316-A64C-BBE6-76331A90034E}" type="slidenum">
              <a:rPr lang="en-US" smtClean="0"/>
              <a:t>13</a:t>
            </a:fld>
            <a:endParaRPr lang="en-US" dirty="0"/>
          </a:p>
        </p:txBody>
      </p:sp>
      <p:pic>
        <p:nvPicPr>
          <p:cNvPr id="5" name="Picture 4"/>
          <p:cNvPicPr>
            <a:picLocks noChangeAspect="1"/>
          </p:cNvPicPr>
          <p:nvPr/>
        </p:nvPicPr>
        <p:blipFill rotWithShape="1">
          <a:blip r:embed="rId2"/>
          <a:srcRect l="1162" t="1874" r="2166"/>
          <a:stretch/>
        </p:blipFill>
        <p:spPr>
          <a:xfrm>
            <a:off x="308653" y="1334813"/>
            <a:ext cx="11663681" cy="4340773"/>
          </a:xfrm>
          <a:prstGeom prst="rect">
            <a:avLst/>
          </a:prstGeom>
        </p:spPr>
      </p:pic>
      <p:grpSp>
        <p:nvGrpSpPr>
          <p:cNvPr id="11" name="Group 10"/>
          <p:cNvGrpSpPr/>
          <p:nvPr/>
        </p:nvGrpSpPr>
        <p:grpSpPr>
          <a:xfrm>
            <a:off x="10653662" y="3729460"/>
            <a:ext cx="880627" cy="585889"/>
            <a:chOff x="11130347" y="4014440"/>
            <a:chExt cx="880627" cy="585889"/>
          </a:xfrm>
        </p:grpSpPr>
        <p:pic>
          <p:nvPicPr>
            <p:cNvPr id="12" name="Picture 11"/>
            <p:cNvPicPr>
              <a:picLocks noChangeAspect="1"/>
            </p:cNvPicPr>
            <p:nvPr/>
          </p:nvPicPr>
          <p:blipFill rotWithShape="1">
            <a:blip r:embed="rId3"/>
            <a:srcRect l="41194" t="83620" r="53840" b="4541"/>
            <a:stretch/>
          </p:blipFill>
          <p:spPr>
            <a:xfrm>
              <a:off x="11130347" y="4059044"/>
              <a:ext cx="321956" cy="514392"/>
            </a:xfrm>
            <a:prstGeom prst="rect">
              <a:avLst/>
            </a:prstGeom>
          </p:spPr>
        </p:pic>
        <p:sp>
          <p:nvSpPr>
            <p:cNvPr id="13" name="TextBox 12"/>
            <p:cNvSpPr txBox="1"/>
            <p:nvPr/>
          </p:nvSpPr>
          <p:spPr>
            <a:xfrm>
              <a:off x="11358231" y="4014440"/>
              <a:ext cx="652743" cy="384721"/>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CTRL</a:t>
              </a:r>
            </a:p>
            <a:p>
              <a:endParaRPr lang="en-US" sz="500" dirty="0" smtClean="0">
                <a:latin typeface="Arial" panose="020B0604020202020204" pitchFamily="34" charset="0"/>
                <a:cs typeface="Arial" panose="020B0604020202020204" pitchFamily="34" charset="0"/>
              </a:endParaRPr>
            </a:p>
          </p:txBody>
        </p:sp>
        <p:sp>
          <p:nvSpPr>
            <p:cNvPr id="14" name="Rectangle 13"/>
            <p:cNvSpPr/>
            <p:nvPr/>
          </p:nvSpPr>
          <p:spPr>
            <a:xfrm>
              <a:off x="11358230" y="4292552"/>
              <a:ext cx="473206"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INT</a:t>
              </a:r>
            </a:p>
          </p:txBody>
        </p:sp>
      </p:grpSp>
    </p:spTree>
    <p:extLst>
      <p:ext uri="{BB962C8B-B14F-4D97-AF65-F5344CB8AC3E}">
        <p14:creationId xmlns:p14="http://schemas.microsoft.com/office/powerpoint/2010/main" val="1549831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Constitutive and Activation Markers</a:t>
            </a:r>
            <a:endParaRPr lang="en-US" dirty="0"/>
          </a:p>
        </p:txBody>
      </p:sp>
      <p:sp>
        <p:nvSpPr>
          <p:cNvPr id="3" name="Content Placeholder 2"/>
          <p:cNvSpPr>
            <a:spLocks noGrp="1"/>
          </p:cNvSpPr>
          <p:nvPr>
            <p:ph sz="half" idx="1"/>
          </p:nvPr>
        </p:nvSpPr>
        <p:spPr>
          <a:xfrm>
            <a:off x="542284" y="5675586"/>
            <a:ext cx="11430050" cy="1855076"/>
          </a:xfrm>
        </p:spPr>
        <p:txBody>
          <a:bodyPr/>
          <a:lstStyle/>
          <a:p>
            <a:pPr lvl="1"/>
            <a:r>
              <a:rPr lang="en-US" dirty="0" smtClean="0">
                <a:solidFill>
                  <a:schemeClr val="tx1"/>
                </a:solidFill>
              </a:rPr>
              <a:t>INT platelets in plasma show increased activation at Day 14 of storage.</a:t>
            </a:r>
            <a:endParaRPr lang="en-US" dirty="0">
              <a:solidFill>
                <a:schemeClr val="tx1"/>
              </a:solidFill>
            </a:endParaRPr>
          </a:p>
        </p:txBody>
      </p:sp>
      <p:sp>
        <p:nvSpPr>
          <p:cNvPr id="9" name="Footer Placeholder 4"/>
          <p:cNvSpPr>
            <a:spLocks noGrp="1"/>
          </p:cNvSpPr>
          <p:nvPr>
            <p:ph type="ftr" sz="quarter" idx="11"/>
          </p:nvPr>
        </p:nvSpPr>
        <p:spPr>
          <a:xfrm>
            <a:off x="4165600" y="6485861"/>
            <a:ext cx="3860800" cy="372139"/>
          </a:xfrm>
        </p:spPr>
        <p:txBody>
          <a:bodyPr/>
          <a:lstStyle/>
          <a:p>
            <a:r>
              <a:rPr lang="en-US" dirty="0"/>
              <a:t>UNCLASSIFIED</a:t>
            </a:r>
          </a:p>
        </p:txBody>
      </p:sp>
      <p:sp>
        <p:nvSpPr>
          <p:cNvPr id="10" name="Slide Number Placeholder 5"/>
          <p:cNvSpPr>
            <a:spLocks noGrp="1"/>
          </p:cNvSpPr>
          <p:nvPr>
            <p:ph type="sldNum" sz="quarter" idx="12"/>
          </p:nvPr>
        </p:nvSpPr>
        <p:spPr>
          <a:xfrm>
            <a:off x="8022336" y="6485861"/>
            <a:ext cx="2844800" cy="372139"/>
          </a:xfrm>
        </p:spPr>
        <p:txBody>
          <a:bodyPr/>
          <a:lstStyle/>
          <a:p>
            <a:fld id="{22009E32-0316-A64C-BBE6-76331A90034E}" type="slidenum">
              <a:rPr lang="en-US" smtClean="0"/>
              <a:t>14</a:t>
            </a:fld>
            <a:endParaRPr lang="en-US" dirty="0"/>
          </a:p>
        </p:txBody>
      </p:sp>
      <p:pic>
        <p:nvPicPr>
          <p:cNvPr id="4" name="Picture 3"/>
          <p:cNvPicPr>
            <a:picLocks noChangeAspect="1"/>
          </p:cNvPicPr>
          <p:nvPr/>
        </p:nvPicPr>
        <p:blipFill>
          <a:blip r:embed="rId2"/>
          <a:stretch>
            <a:fillRect/>
          </a:stretch>
        </p:blipFill>
        <p:spPr>
          <a:xfrm>
            <a:off x="511971" y="1162328"/>
            <a:ext cx="11433654" cy="4439686"/>
          </a:xfrm>
          <a:prstGeom prst="rect">
            <a:avLst/>
          </a:prstGeom>
        </p:spPr>
      </p:pic>
      <p:grpSp>
        <p:nvGrpSpPr>
          <p:cNvPr id="11" name="Group 10"/>
          <p:cNvGrpSpPr/>
          <p:nvPr/>
        </p:nvGrpSpPr>
        <p:grpSpPr>
          <a:xfrm>
            <a:off x="8793331" y="3508012"/>
            <a:ext cx="880627" cy="585889"/>
            <a:chOff x="11130347" y="4014440"/>
            <a:chExt cx="880627" cy="585889"/>
          </a:xfrm>
        </p:grpSpPr>
        <p:pic>
          <p:nvPicPr>
            <p:cNvPr id="12" name="Picture 11"/>
            <p:cNvPicPr>
              <a:picLocks noChangeAspect="1"/>
            </p:cNvPicPr>
            <p:nvPr/>
          </p:nvPicPr>
          <p:blipFill rotWithShape="1">
            <a:blip r:embed="rId3"/>
            <a:srcRect l="41194" t="83620" r="53840" b="4541"/>
            <a:stretch/>
          </p:blipFill>
          <p:spPr>
            <a:xfrm>
              <a:off x="11130347" y="4059044"/>
              <a:ext cx="321956" cy="514392"/>
            </a:xfrm>
            <a:prstGeom prst="rect">
              <a:avLst/>
            </a:prstGeom>
          </p:spPr>
        </p:pic>
        <p:sp>
          <p:nvSpPr>
            <p:cNvPr id="13" name="TextBox 12"/>
            <p:cNvSpPr txBox="1"/>
            <p:nvPr/>
          </p:nvSpPr>
          <p:spPr>
            <a:xfrm>
              <a:off x="11358231" y="4014440"/>
              <a:ext cx="652743" cy="384721"/>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CTRL</a:t>
              </a:r>
            </a:p>
            <a:p>
              <a:endParaRPr lang="en-US" sz="500" dirty="0" smtClean="0">
                <a:latin typeface="Arial" panose="020B0604020202020204" pitchFamily="34" charset="0"/>
                <a:cs typeface="Arial" panose="020B0604020202020204" pitchFamily="34" charset="0"/>
              </a:endParaRPr>
            </a:p>
          </p:txBody>
        </p:sp>
        <p:sp>
          <p:nvSpPr>
            <p:cNvPr id="14" name="Rectangle 13"/>
            <p:cNvSpPr/>
            <p:nvPr/>
          </p:nvSpPr>
          <p:spPr>
            <a:xfrm>
              <a:off x="11358230" y="4292552"/>
              <a:ext cx="473206"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INT</a:t>
              </a:r>
            </a:p>
          </p:txBody>
        </p:sp>
      </p:grpSp>
    </p:spTree>
    <p:extLst>
      <p:ext uri="{BB962C8B-B14F-4D97-AF65-F5344CB8AC3E}">
        <p14:creationId xmlns:p14="http://schemas.microsoft.com/office/powerpoint/2010/main" val="930778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Thrombin Generation</a:t>
            </a:r>
            <a:endParaRPr lang="en-US" dirty="0"/>
          </a:p>
        </p:txBody>
      </p:sp>
      <p:sp>
        <p:nvSpPr>
          <p:cNvPr id="3" name="Content Placeholder 2"/>
          <p:cNvSpPr>
            <a:spLocks noGrp="1"/>
          </p:cNvSpPr>
          <p:nvPr>
            <p:ph sz="half" idx="1"/>
          </p:nvPr>
        </p:nvSpPr>
        <p:spPr>
          <a:xfrm>
            <a:off x="542284" y="5797506"/>
            <a:ext cx="11430050" cy="1855076"/>
          </a:xfrm>
        </p:spPr>
        <p:txBody>
          <a:bodyPr/>
          <a:lstStyle/>
          <a:p>
            <a:pPr lvl="1"/>
            <a:r>
              <a:rPr lang="en-US" dirty="0" smtClean="0">
                <a:solidFill>
                  <a:schemeClr val="tx1"/>
                </a:solidFill>
              </a:rPr>
              <a:t>ETP is comparable between INT and CTL platelets.</a:t>
            </a:r>
            <a:endParaRPr lang="en-US" dirty="0">
              <a:solidFill>
                <a:schemeClr val="tx1"/>
              </a:solidFill>
            </a:endParaRPr>
          </a:p>
        </p:txBody>
      </p:sp>
      <p:sp>
        <p:nvSpPr>
          <p:cNvPr id="9" name="Footer Placeholder 4"/>
          <p:cNvSpPr>
            <a:spLocks noGrp="1"/>
          </p:cNvSpPr>
          <p:nvPr>
            <p:ph type="ftr" sz="quarter" idx="11"/>
          </p:nvPr>
        </p:nvSpPr>
        <p:spPr>
          <a:xfrm>
            <a:off x="4165600" y="6485861"/>
            <a:ext cx="3860800" cy="372139"/>
          </a:xfrm>
        </p:spPr>
        <p:txBody>
          <a:bodyPr/>
          <a:lstStyle/>
          <a:p>
            <a:r>
              <a:rPr lang="en-US" dirty="0"/>
              <a:t>UNCLASSIFIED</a:t>
            </a:r>
          </a:p>
        </p:txBody>
      </p:sp>
      <p:sp>
        <p:nvSpPr>
          <p:cNvPr id="10" name="Slide Number Placeholder 5"/>
          <p:cNvSpPr>
            <a:spLocks noGrp="1"/>
          </p:cNvSpPr>
          <p:nvPr>
            <p:ph type="sldNum" sz="quarter" idx="12"/>
          </p:nvPr>
        </p:nvSpPr>
        <p:spPr>
          <a:xfrm>
            <a:off x="8022336" y="6485861"/>
            <a:ext cx="2844800" cy="372139"/>
          </a:xfrm>
        </p:spPr>
        <p:txBody>
          <a:bodyPr/>
          <a:lstStyle/>
          <a:p>
            <a:fld id="{22009E32-0316-A64C-BBE6-76331A90034E}" type="slidenum">
              <a:rPr lang="en-US" smtClean="0"/>
              <a:t>15</a:t>
            </a:fld>
            <a:endParaRPr lang="en-US" dirty="0"/>
          </a:p>
        </p:txBody>
      </p:sp>
      <p:pic>
        <p:nvPicPr>
          <p:cNvPr id="5" name="Picture 4"/>
          <p:cNvPicPr>
            <a:picLocks noChangeAspect="1"/>
          </p:cNvPicPr>
          <p:nvPr/>
        </p:nvPicPr>
        <p:blipFill>
          <a:blip r:embed="rId2"/>
          <a:stretch>
            <a:fillRect/>
          </a:stretch>
        </p:blipFill>
        <p:spPr>
          <a:xfrm>
            <a:off x="1729996" y="1207170"/>
            <a:ext cx="8308489" cy="4767498"/>
          </a:xfrm>
          <a:prstGeom prst="rect">
            <a:avLst/>
          </a:prstGeom>
        </p:spPr>
      </p:pic>
      <p:grpSp>
        <p:nvGrpSpPr>
          <p:cNvPr id="11" name="Group 10"/>
          <p:cNvGrpSpPr/>
          <p:nvPr/>
        </p:nvGrpSpPr>
        <p:grpSpPr>
          <a:xfrm>
            <a:off x="10426822" y="2358477"/>
            <a:ext cx="880627" cy="585889"/>
            <a:chOff x="11130347" y="4014440"/>
            <a:chExt cx="880627" cy="585889"/>
          </a:xfrm>
        </p:grpSpPr>
        <p:pic>
          <p:nvPicPr>
            <p:cNvPr id="12" name="Picture 11"/>
            <p:cNvPicPr>
              <a:picLocks noChangeAspect="1"/>
            </p:cNvPicPr>
            <p:nvPr/>
          </p:nvPicPr>
          <p:blipFill rotWithShape="1">
            <a:blip r:embed="rId3"/>
            <a:srcRect l="41194" t="83620" r="53840" b="4541"/>
            <a:stretch/>
          </p:blipFill>
          <p:spPr>
            <a:xfrm>
              <a:off x="11130347" y="4059044"/>
              <a:ext cx="321956" cy="514392"/>
            </a:xfrm>
            <a:prstGeom prst="rect">
              <a:avLst/>
            </a:prstGeom>
          </p:spPr>
        </p:pic>
        <p:sp>
          <p:nvSpPr>
            <p:cNvPr id="13" name="TextBox 12"/>
            <p:cNvSpPr txBox="1"/>
            <p:nvPr/>
          </p:nvSpPr>
          <p:spPr>
            <a:xfrm>
              <a:off x="11358231" y="4014440"/>
              <a:ext cx="652743" cy="384721"/>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CTRL</a:t>
              </a:r>
            </a:p>
            <a:p>
              <a:endParaRPr lang="en-US" sz="500" dirty="0" smtClean="0">
                <a:latin typeface="Arial" panose="020B0604020202020204" pitchFamily="34" charset="0"/>
                <a:cs typeface="Arial" panose="020B0604020202020204" pitchFamily="34" charset="0"/>
              </a:endParaRPr>
            </a:p>
          </p:txBody>
        </p:sp>
        <p:sp>
          <p:nvSpPr>
            <p:cNvPr id="14" name="Rectangle 13"/>
            <p:cNvSpPr/>
            <p:nvPr/>
          </p:nvSpPr>
          <p:spPr>
            <a:xfrm>
              <a:off x="11358230" y="4292552"/>
              <a:ext cx="473206" cy="307777"/>
            </a:xfrm>
            <a:prstGeom prst="rect">
              <a:avLst/>
            </a:prstGeom>
          </p:spPr>
          <p:txBody>
            <a:bodyPr wrap="none">
              <a:spAutoFit/>
            </a:bodyPr>
            <a:lstStyle/>
            <a:p>
              <a:r>
                <a:rPr lang="en-US" sz="1400" dirty="0">
                  <a:latin typeface="Arial" panose="020B0604020202020204" pitchFamily="34" charset="0"/>
                  <a:cs typeface="Arial" panose="020B0604020202020204" pitchFamily="34" charset="0"/>
                </a:rPr>
                <a:t>INT</a:t>
              </a:r>
            </a:p>
          </p:txBody>
        </p:sp>
      </p:grpSp>
    </p:spTree>
    <p:extLst>
      <p:ext uri="{BB962C8B-B14F-4D97-AF65-F5344CB8AC3E}">
        <p14:creationId xmlns:p14="http://schemas.microsoft.com/office/powerpoint/2010/main" val="2273624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UNCLASSIFIED</a:t>
            </a:r>
            <a:endParaRPr lang="en-US" dirty="0"/>
          </a:p>
        </p:txBody>
      </p:sp>
      <p:sp>
        <p:nvSpPr>
          <p:cNvPr id="7" name="Slide Number Placeholder 6"/>
          <p:cNvSpPr>
            <a:spLocks noGrp="1"/>
          </p:cNvSpPr>
          <p:nvPr>
            <p:ph type="sldNum" sz="quarter" idx="12"/>
          </p:nvPr>
        </p:nvSpPr>
        <p:spPr/>
        <p:txBody>
          <a:bodyPr/>
          <a:lstStyle/>
          <a:p>
            <a:fld id="{22009E32-0316-A64C-BBE6-76331A90034E}" type="slidenum">
              <a:rPr lang="en-US" smtClean="0"/>
              <a:t>16</a:t>
            </a:fld>
            <a:endParaRPr lang="en-US"/>
          </a:p>
        </p:txBody>
      </p:sp>
      <p:sp>
        <p:nvSpPr>
          <p:cNvPr id="8" name="Title 7"/>
          <p:cNvSpPr>
            <a:spLocks noGrp="1"/>
          </p:cNvSpPr>
          <p:nvPr>
            <p:ph type="title"/>
          </p:nvPr>
        </p:nvSpPr>
        <p:spPr/>
        <p:txBody>
          <a:bodyPr/>
          <a:lstStyle/>
          <a:p>
            <a:pPr algn="ctr"/>
            <a:r>
              <a:rPr lang="en-US" dirty="0" smtClean="0"/>
              <a:t>Conclusions</a:t>
            </a:r>
            <a:endParaRPr lang="en-US" dirty="0"/>
          </a:p>
        </p:txBody>
      </p:sp>
      <p:sp>
        <p:nvSpPr>
          <p:cNvPr id="9" name="TextBox 8"/>
          <p:cNvSpPr txBox="1"/>
          <p:nvPr/>
        </p:nvSpPr>
        <p:spPr>
          <a:xfrm>
            <a:off x="173736" y="1472184"/>
            <a:ext cx="11484864" cy="2585323"/>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latin typeface="+mj-lt"/>
              </a:rPr>
              <a:t>INT samples showed </a:t>
            </a:r>
            <a:r>
              <a:rPr lang="en-US" sz="2400" dirty="0">
                <a:latin typeface="+mj-lt"/>
              </a:rPr>
              <a:t>similar hemostatic </a:t>
            </a:r>
            <a:r>
              <a:rPr lang="en-US" sz="2400" dirty="0" smtClean="0">
                <a:latin typeface="+mj-lt"/>
              </a:rPr>
              <a:t>function to </a:t>
            </a:r>
            <a:r>
              <a:rPr lang="en-US" sz="2400" dirty="0">
                <a:latin typeface="+mj-lt"/>
              </a:rPr>
              <a:t>untreated cold-stored bags</a:t>
            </a:r>
            <a:r>
              <a:rPr lang="en-US" sz="2400" dirty="0" smtClean="0">
                <a:latin typeface="+mj-lt"/>
              </a:rPr>
              <a:t>.</a:t>
            </a:r>
          </a:p>
          <a:p>
            <a:pPr marL="342900" indent="-342900">
              <a:buFont typeface="Wingdings" panose="05000000000000000000" pitchFamily="2" charset="2"/>
              <a:buChar char="Ø"/>
            </a:pPr>
            <a:r>
              <a:rPr lang="en-US" sz="2400" dirty="0" smtClean="0">
                <a:latin typeface="+mj-lt"/>
              </a:rPr>
              <a:t>Lactate levels were significantly decreased in INT-treated samples.</a:t>
            </a:r>
          </a:p>
          <a:p>
            <a:pPr marL="342900" indent="-342900">
              <a:buFont typeface="Wingdings" panose="05000000000000000000" pitchFamily="2" charset="2"/>
              <a:buChar char="Ø"/>
            </a:pPr>
            <a:r>
              <a:rPr lang="en-US" sz="2400" dirty="0" smtClean="0">
                <a:latin typeface="+mj-lt"/>
              </a:rPr>
              <a:t>INT samples are more activated and have comparable thrombin profiles.</a:t>
            </a:r>
          </a:p>
          <a:p>
            <a:pPr marL="342900" indent="-342900">
              <a:buFont typeface="Wingdings" panose="05000000000000000000" pitchFamily="2" charset="2"/>
              <a:buChar char="Ø"/>
            </a:pPr>
            <a:endParaRPr lang="en-US" sz="2400" dirty="0">
              <a:latin typeface="+mj-lt"/>
            </a:endParaRPr>
          </a:p>
          <a:p>
            <a:pPr marL="342900" indent="-342900">
              <a:buFont typeface="Wingdings" panose="05000000000000000000" pitchFamily="2" charset="2"/>
              <a:buChar char="Ø"/>
            </a:pPr>
            <a:r>
              <a:rPr lang="en-US" sz="2400" dirty="0" smtClean="0">
                <a:latin typeface="+mj-lt"/>
              </a:rPr>
              <a:t>Amicus/</a:t>
            </a:r>
            <a:r>
              <a:rPr lang="en-US" sz="2400" dirty="0" err="1" smtClean="0">
                <a:latin typeface="+mj-lt"/>
              </a:rPr>
              <a:t>Intersol</a:t>
            </a:r>
            <a:r>
              <a:rPr lang="en-US" sz="2400" dirty="0" smtClean="0">
                <a:latin typeface="+mj-lt"/>
              </a:rPr>
              <a:t>-Treated samples demonstrated improved </a:t>
            </a:r>
            <a:r>
              <a:rPr lang="en-US" sz="2400" dirty="0" err="1" smtClean="0">
                <a:latin typeface="+mj-lt"/>
              </a:rPr>
              <a:t>fxn</a:t>
            </a:r>
            <a:r>
              <a:rPr lang="en-US" sz="2400" dirty="0" smtClean="0">
                <a:latin typeface="+mj-lt"/>
              </a:rPr>
              <a:t>—Increased use of PAS in CSPs should be explored/optimized!</a:t>
            </a:r>
            <a:endParaRPr lang="en-US" sz="2400" dirty="0">
              <a:latin typeface="+mj-lt"/>
            </a:endParaRPr>
          </a:p>
          <a:p>
            <a:endParaRPr lang="en-US" dirty="0"/>
          </a:p>
        </p:txBody>
      </p:sp>
      <p:pic>
        <p:nvPicPr>
          <p:cNvPr id="10" name="Picture 9"/>
          <p:cNvPicPr>
            <a:picLocks noChangeAspect="1"/>
          </p:cNvPicPr>
          <p:nvPr/>
        </p:nvPicPr>
        <p:blipFill>
          <a:blip r:embed="rId2"/>
          <a:stretch>
            <a:fillRect/>
          </a:stretch>
        </p:blipFill>
        <p:spPr>
          <a:xfrm>
            <a:off x="173736" y="4503850"/>
            <a:ext cx="1905000" cy="1905000"/>
          </a:xfrm>
          <a:prstGeom prst="rect">
            <a:avLst/>
          </a:prstGeom>
        </p:spPr>
      </p:pic>
      <p:sp>
        <p:nvSpPr>
          <p:cNvPr id="11" name="TextBox 10"/>
          <p:cNvSpPr txBox="1"/>
          <p:nvPr/>
        </p:nvSpPr>
        <p:spPr>
          <a:xfrm>
            <a:off x="2468880" y="4849944"/>
            <a:ext cx="3355848" cy="1200329"/>
          </a:xfrm>
          <a:prstGeom prst="rect">
            <a:avLst/>
          </a:prstGeom>
          <a:noFill/>
        </p:spPr>
        <p:txBody>
          <a:bodyPr wrap="square" rtlCol="0">
            <a:spAutoFit/>
          </a:bodyPr>
          <a:lstStyle/>
          <a:p>
            <a:r>
              <a:rPr lang="en-US" dirty="0"/>
              <a:t>Kristin </a:t>
            </a:r>
            <a:r>
              <a:rPr lang="en-US" dirty="0" smtClean="0"/>
              <a:t>Reddoch-Cardenas, PhD </a:t>
            </a:r>
            <a:r>
              <a:rPr lang="en-US" dirty="0"/>
              <a:t>Staff Scientist</a:t>
            </a:r>
          </a:p>
          <a:p>
            <a:r>
              <a:rPr lang="en-US" dirty="0"/>
              <a:t>Kristin.m.cardenas2.ctr@mail.mil</a:t>
            </a:r>
          </a:p>
          <a:p>
            <a:endParaRPr lang="en-US" dirty="0"/>
          </a:p>
        </p:txBody>
      </p:sp>
    </p:spTree>
    <p:extLst>
      <p:ext uri="{BB962C8B-B14F-4D97-AF65-F5344CB8AC3E}">
        <p14:creationId xmlns:p14="http://schemas.microsoft.com/office/powerpoint/2010/main" val="2394671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a:xfrm>
            <a:off x="609600" y="1456568"/>
            <a:ext cx="10660443" cy="4717404"/>
          </a:xfrm>
        </p:spPr>
        <p:txBody>
          <a:bodyPr/>
          <a:lstStyle/>
          <a:p>
            <a:pPr marL="0" indent="0">
              <a:buNone/>
            </a:pPr>
            <a:r>
              <a:rPr lang="en-US" sz="2800" i="1" dirty="0">
                <a:solidFill>
                  <a:srgbClr val="000000"/>
                </a:solidFill>
                <a:latin typeface="Arial" charset="0"/>
              </a:rPr>
              <a:t>The opinions or assertions contained herein are the private views of the author and not to be construed as official or as reflecting the views of the Department of the Army or the Department of Defense</a:t>
            </a:r>
            <a:r>
              <a:rPr lang="en-US" sz="2800" i="1" dirty="0" smtClean="0">
                <a:solidFill>
                  <a:srgbClr val="000000"/>
                </a:solidFill>
                <a:latin typeface="Arial" charset="0"/>
              </a:rPr>
              <a:t>.</a:t>
            </a:r>
            <a:endParaRPr lang="en-US" sz="2800" i="1" dirty="0">
              <a:solidFill>
                <a:srgbClr val="000000"/>
              </a:solidFill>
              <a:latin typeface="Arial" charset="0"/>
            </a:endParaRP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Whole blood is the goal…</a:t>
            </a:r>
          </a:p>
        </p:txBody>
      </p:sp>
      <p:sp>
        <p:nvSpPr>
          <p:cNvPr id="3" name="Content Placeholder 2"/>
          <p:cNvSpPr>
            <a:spLocks noGrp="1"/>
          </p:cNvSpPr>
          <p:nvPr>
            <p:ph idx="1"/>
          </p:nvPr>
        </p:nvSpPr>
        <p:spPr/>
        <p:txBody>
          <a:bodyPr/>
          <a:lstStyle/>
          <a:p>
            <a:pPr marL="0" indent="0">
              <a:buNone/>
            </a:pPr>
            <a:r>
              <a:rPr lang="en-US" sz="2600" dirty="0"/>
              <a:t>Until whole blood logistics can be perfected, we will continue to optimize plasma </a:t>
            </a:r>
            <a:r>
              <a:rPr lang="en-US" sz="2600" dirty="0" smtClean="0"/>
              <a:t>usage</a:t>
            </a:r>
          </a:p>
          <a:p>
            <a:pPr marL="0" indent="0">
              <a:buNone/>
            </a:pPr>
            <a:endParaRPr lang="en-US" sz="2600" dirty="0"/>
          </a:p>
          <a:p>
            <a:pPr marL="0" indent="0">
              <a:buNone/>
            </a:pPr>
            <a:r>
              <a:rPr lang="en-US" sz="2600" dirty="0" smtClean="0"/>
              <a:t>Can </a:t>
            </a:r>
            <a:r>
              <a:rPr lang="en-US" sz="2600" dirty="0"/>
              <a:t>we normalize Role 1 usage of plasma?</a:t>
            </a:r>
          </a:p>
          <a:p>
            <a:pPr lvl="1"/>
            <a:r>
              <a:rPr lang="en-US" sz="2200" dirty="0"/>
              <a:t>FFP untenable</a:t>
            </a:r>
          </a:p>
          <a:p>
            <a:pPr lvl="1"/>
            <a:r>
              <a:rPr lang="en-US" sz="2200" dirty="0"/>
              <a:t>Two options: liquid (never frozen) plasma or dried plasma</a:t>
            </a:r>
            <a:endParaRPr lang="en-US" dirty="0"/>
          </a:p>
        </p:txBody>
      </p:sp>
      <p:sp>
        <p:nvSpPr>
          <p:cNvPr id="5" name="Footer Placeholder 4"/>
          <p:cNvSpPr>
            <a:spLocks noGrp="1"/>
          </p:cNvSpPr>
          <p:nvPr>
            <p:ph type="ftr" sz="quarter" idx="11"/>
          </p:nvPr>
        </p:nvSpPr>
        <p:spPr/>
        <p:txBody>
          <a:bodyPr/>
          <a:lstStyle/>
          <a:p>
            <a:r>
              <a:rPr lang="en-US" smtClean="0"/>
              <a:t>UNCLASSIFIED</a:t>
            </a:r>
            <a:endParaRPr lang="en-US" dirty="0"/>
          </a:p>
        </p:txBody>
      </p:sp>
      <p:sp>
        <p:nvSpPr>
          <p:cNvPr id="6" name="Slide Number Placeholder 5"/>
          <p:cNvSpPr>
            <a:spLocks noGrp="1"/>
          </p:cNvSpPr>
          <p:nvPr>
            <p:ph type="sldNum" sz="quarter" idx="12"/>
          </p:nvPr>
        </p:nvSpPr>
        <p:spPr/>
        <p:txBody>
          <a:bodyPr/>
          <a:lstStyle/>
          <a:p>
            <a:fld id="{22009E32-0316-A64C-BBE6-76331A90034E}" type="slidenum">
              <a:rPr lang="en-US" smtClean="0"/>
              <a:t>3</a:t>
            </a:fld>
            <a:endParaRPr lang="en-US"/>
          </a:p>
        </p:txBody>
      </p:sp>
    </p:spTree>
    <p:extLst>
      <p:ext uri="{BB962C8B-B14F-4D97-AF65-F5344CB8AC3E}">
        <p14:creationId xmlns:p14="http://schemas.microsoft.com/office/powerpoint/2010/main" val="1719134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UNCLASSIFIED</a:t>
            </a:r>
            <a:endParaRPr lang="en-US"/>
          </a:p>
        </p:txBody>
      </p:sp>
      <p:sp>
        <p:nvSpPr>
          <p:cNvPr id="4" name="Slide Number Placeholder 3"/>
          <p:cNvSpPr>
            <a:spLocks noGrp="1"/>
          </p:cNvSpPr>
          <p:nvPr>
            <p:ph type="sldNum" sz="quarter" idx="12"/>
          </p:nvPr>
        </p:nvSpPr>
        <p:spPr/>
        <p:txBody>
          <a:bodyPr/>
          <a:lstStyle/>
          <a:p>
            <a:fld id="{22009E32-0316-A64C-BBE6-76331A90034E}" type="slidenum">
              <a:rPr lang="en-US" smtClean="0"/>
              <a:t>4</a:t>
            </a:fld>
            <a:endParaRPr lang="en-US"/>
          </a:p>
        </p:txBody>
      </p:sp>
      <p:sp>
        <p:nvSpPr>
          <p:cNvPr id="5" name="Title 4"/>
          <p:cNvSpPr>
            <a:spLocks noGrp="1"/>
          </p:cNvSpPr>
          <p:nvPr>
            <p:ph type="title"/>
          </p:nvPr>
        </p:nvSpPr>
        <p:spPr/>
        <p:txBody>
          <a:bodyPr/>
          <a:lstStyle/>
          <a:p>
            <a:r>
              <a:rPr lang="en-US" dirty="0" smtClean="0"/>
              <a:t>Liquid plasma: 40-day storage</a:t>
            </a:r>
            <a:endParaRPr lang="en-US" dirty="0"/>
          </a:p>
        </p:txBody>
      </p:sp>
      <p:pic>
        <p:nvPicPr>
          <p:cNvPr id="6" name="Picture 5"/>
          <p:cNvPicPr>
            <a:picLocks noChangeAspect="1"/>
          </p:cNvPicPr>
          <p:nvPr/>
        </p:nvPicPr>
        <p:blipFill>
          <a:blip r:embed="rId2"/>
          <a:stretch>
            <a:fillRect/>
          </a:stretch>
        </p:blipFill>
        <p:spPr>
          <a:xfrm>
            <a:off x="561276" y="1186300"/>
            <a:ext cx="10419074" cy="4880662"/>
          </a:xfrm>
          <a:prstGeom prst="rect">
            <a:avLst/>
          </a:prstGeom>
        </p:spPr>
      </p:pic>
      <p:sp>
        <p:nvSpPr>
          <p:cNvPr id="7" name="TextBox 6"/>
          <p:cNvSpPr txBox="1"/>
          <p:nvPr/>
        </p:nvSpPr>
        <p:spPr>
          <a:xfrm>
            <a:off x="1211650" y="6104023"/>
            <a:ext cx="9768700" cy="369332"/>
          </a:xfrm>
          <a:prstGeom prst="rect">
            <a:avLst/>
          </a:prstGeom>
          <a:noFill/>
        </p:spPr>
        <p:txBody>
          <a:bodyPr wrap="square" rtlCol="0">
            <a:spAutoFit/>
          </a:bodyPr>
          <a:lstStyle/>
          <a:p>
            <a:r>
              <a:rPr lang="en-US" dirty="0" smtClean="0">
                <a:latin typeface="+mj-lt"/>
              </a:rPr>
              <a:t>Never-frozen product (D5-40, n=20) versus fresh PPP (D0, n=6) and FFP/PF24 (lines, n=40).</a:t>
            </a:r>
            <a:endParaRPr lang="en-US" dirty="0">
              <a:latin typeface="+mj-lt"/>
            </a:endParaRPr>
          </a:p>
        </p:txBody>
      </p:sp>
    </p:spTree>
    <p:extLst>
      <p:ext uri="{BB962C8B-B14F-4D97-AF65-F5344CB8AC3E}">
        <p14:creationId xmlns:p14="http://schemas.microsoft.com/office/powerpoint/2010/main" val="809931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UNCLASSIFIED</a:t>
            </a:r>
            <a:endParaRPr lang="en-US"/>
          </a:p>
        </p:txBody>
      </p:sp>
      <p:sp>
        <p:nvSpPr>
          <p:cNvPr id="4" name="Slide Number Placeholder 3"/>
          <p:cNvSpPr>
            <a:spLocks noGrp="1"/>
          </p:cNvSpPr>
          <p:nvPr>
            <p:ph type="sldNum" sz="quarter" idx="12"/>
          </p:nvPr>
        </p:nvSpPr>
        <p:spPr/>
        <p:txBody>
          <a:bodyPr/>
          <a:lstStyle/>
          <a:p>
            <a:fld id="{22009E32-0316-A64C-BBE6-76331A90034E}" type="slidenum">
              <a:rPr lang="en-US" smtClean="0"/>
              <a:t>5</a:t>
            </a:fld>
            <a:endParaRPr lang="en-US"/>
          </a:p>
        </p:txBody>
      </p:sp>
      <p:sp>
        <p:nvSpPr>
          <p:cNvPr id="5" name="Title 4"/>
          <p:cNvSpPr>
            <a:spLocks noGrp="1"/>
          </p:cNvSpPr>
          <p:nvPr>
            <p:ph type="title"/>
          </p:nvPr>
        </p:nvSpPr>
        <p:spPr/>
        <p:txBody>
          <a:bodyPr/>
          <a:lstStyle/>
          <a:p>
            <a:r>
              <a:rPr lang="en-US" dirty="0" smtClean="0"/>
              <a:t>Liquid plasma: 40-day storage</a:t>
            </a:r>
            <a:endParaRPr lang="en-US" dirty="0"/>
          </a:p>
        </p:txBody>
      </p:sp>
      <p:pic>
        <p:nvPicPr>
          <p:cNvPr id="7" name="Picture 6"/>
          <p:cNvPicPr>
            <a:picLocks noChangeAspect="1"/>
          </p:cNvPicPr>
          <p:nvPr/>
        </p:nvPicPr>
        <p:blipFill>
          <a:blip r:embed="rId2"/>
          <a:stretch>
            <a:fillRect/>
          </a:stretch>
        </p:blipFill>
        <p:spPr>
          <a:xfrm>
            <a:off x="1025848" y="1327387"/>
            <a:ext cx="10140304" cy="2665860"/>
          </a:xfrm>
          <a:prstGeom prst="rect">
            <a:avLst/>
          </a:prstGeom>
        </p:spPr>
      </p:pic>
      <p:pic>
        <p:nvPicPr>
          <p:cNvPr id="8" name="Picture 7"/>
          <p:cNvPicPr>
            <a:picLocks noChangeAspect="1"/>
          </p:cNvPicPr>
          <p:nvPr/>
        </p:nvPicPr>
        <p:blipFill>
          <a:blip r:embed="rId3"/>
          <a:stretch>
            <a:fillRect/>
          </a:stretch>
        </p:blipFill>
        <p:spPr>
          <a:xfrm>
            <a:off x="7408091" y="3655482"/>
            <a:ext cx="3675018" cy="2438276"/>
          </a:xfrm>
          <a:prstGeom prst="rect">
            <a:avLst/>
          </a:prstGeom>
        </p:spPr>
      </p:pic>
      <p:sp>
        <p:nvSpPr>
          <p:cNvPr id="9" name="TextBox 8"/>
          <p:cNvSpPr txBox="1"/>
          <p:nvPr/>
        </p:nvSpPr>
        <p:spPr>
          <a:xfrm>
            <a:off x="9504792" y="1262745"/>
            <a:ext cx="1578317" cy="369332"/>
          </a:xfrm>
          <a:prstGeom prst="rect">
            <a:avLst/>
          </a:prstGeom>
          <a:noFill/>
        </p:spPr>
        <p:txBody>
          <a:bodyPr wrap="none" rtlCol="0">
            <a:spAutoFit/>
          </a:bodyPr>
          <a:lstStyle/>
          <a:p>
            <a:r>
              <a:rPr lang="en-US" dirty="0" smtClean="0">
                <a:latin typeface="+mj-lt"/>
              </a:rPr>
              <a:t>Platelet effect</a:t>
            </a:r>
            <a:endParaRPr lang="en-US" dirty="0">
              <a:latin typeface="+mj-lt"/>
            </a:endParaRPr>
          </a:p>
        </p:txBody>
      </p:sp>
      <p:cxnSp>
        <p:nvCxnSpPr>
          <p:cNvPr id="10" name="Straight Arrow Connector 9"/>
          <p:cNvCxnSpPr>
            <a:stCxn id="9" idx="1"/>
          </p:cNvCxnSpPr>
          <p:nvPr/>
        </p:nvCxnSpPr>
        <p:spPr>
          <a:xfrm flipH="1">
            <a:off x="8856003" y="1447411"/>
            <a:ext cx="648789" cy="342199"/>
          </a:xfrm>
          <a:prstGeom prst="straightConnector1">
            <a:avLst/>
          </a:prstGeom>
          <a:ln w="69850">
            <a:tailEnd type="triangle"/>
          </a:ln>
        </p:spPr>
        <p:style>
          <a:lnRef idx="3">
            <a:schemeClr val="accent1"/>
          </a:lnRef>
          <a:fillRef idx="0">
            <a:schemeClr val="accent1"/>
          </a:fillRef>
          <a:effectRef idx="2">
            <a:schemeClr val="accent1"/>
          </a:effectRef>
          <a:fontRef idx="minor">
            <a:schemeClr val="tx1"/>
          </a:fontRef>
        </p:style>
      </p:cxnSp>
      <p:sp>
        <p:nvSpPr>
          <p:cNvPr id="11" name="TextBox 10"/>
          <p:cNvSpPr txBox="1"/>
          <p:nvPr/>
        </p:nvSpPr>
        <p:spPr>
          <a:xfrm>
            <a:off x="1211650" y="6104023"/>
            <a:ext cx="9768700" cy="369332"/>
          </a:xfrm>
          <a:prstGeom prst="rect">
            <a:avLst/>
          </a:prstGeom>
          <a:noFill/>
        </p:spPr>
        <p:txBody>
          <a:bodyPr wrap="square" rtlCol="0">
            <a:spAutoFit/>
          </a:bodyPr>
          <a:lstStyle/>
          <a:p>
            <a:r>
              <a:rPr lang="en-US" dirty="0" smtClean="0">
                <a:latin typeface="+mj-lt"/>
              </a:rPr>
              <a:t>Never-frozen product (D5-40, n=20) versus fresh PPP (D0, n=6) and FFP/PF24 (lines, n=40).</a:t>
            </a:r>
            <a:endParaRPr lang="en-US" dirty="0">
              <a:latin typeface="+mj-lt"/>
            </a:endParaRPr>
          </a:p>
        </p:txBody>
      </p:sp>
    </p:spTree>
    <p:extLst>
      <p:ext uri="{BB962C8B-B14F-4D97-AF65-F5344CB8AC3E}">
        <p14:creationId xmlns:p14="http://schemas.microsoft.com/office/powerpoint/2010/main" val="1765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UNCLASSIFIED</a:t>
            </a:r>
            <a:endParaRPr lang="en-US"/>
          </a:p>
        </p:txBody>
      </p:sp>
      <p:sp>
        <p:nvSpPr>
          <p:cNvPr id="4" name="Slide Number Placeholder 3"/>
          <p:cNvSpPr>
            <a:spLocks noGrp="1"/>
          </p:cNvSpPr>
          <p:nvPr>
            <p:ph type="sldNum" sz="quarter" idx="12"/>
          </p:nvPr>
        </p:nvSpPr>
        <p:spPr/>
        <p:txBody>
          <a:bodyPr/>
          <a:lstStyle/>
          <a:p>
            <a:fld id="{22009E32-0316-A64C-BBE6-76331A90034E}" type="slidenum">
              <a:rPr lang="en-US" smtClean="0"/>
              <a:t>6</a:t>
            </a:fld>
            <a:endParaRPr lang="en-US"/>
          </a:p>
        </p:txBody>
      </p:sp>
      <p:sp>
        <p:nvSpPr>
          <p:cNvPr id="5" name="Title 4"/>
          <p:cNvSpPr>
            <a:spLocks noGrp="1"/>
          </p:cNvSpPr>
          <p:nvPr>
            <p:ph type="title"/>
          </p:nvPr>
        </p:nvSpPr>
        <p:spPr/>
        <p:txBody>
          <a:bodyPr/>
          <a:lstStyle/>
          <a:p>
            <a:r>
              <a:rPr lang="en-US" dirty="0" smtClean="0"/>
              <a:t>Freeze-dried plasma: end-of-feasibility</a:t>
            </a:r>
            <a:endParaRPr lang="en-US" dirty="0"/>
          </a:p>
        </p:txBody>
      </p:sp>
      <p:sp>
        <p:nvSpPr>
          <p:cNvPr id="6" name="TextBox 5"/>
          <p:cNvSpPr txBox="1"/>
          <p:nvPr/>
        </p:nvSpPr>
        <p:spPr>
          <a:xfrm>
            <a:off x="1419497" y="5929848"/>
            <a:ext cx="9353006" cy="369332"/>
          </a:xfrm>
          <a:prstGeom prst="rect">
            <a:avLst/>
          </a:prstGeom>
          <a:noFill/>
        </p:spPr>
        <p:txBody>
          <a:bodyPr wrap="square" rtlCol="0">
            <a:spAutoFit/>
          </a:bodyPr>
          <a:lstStyle/>
          <a:p>
            <a:r>
              <a:rPr lang="en-US" dirty="0" smtClean="0">
                <a:latin typeface="+mj-lt"/>
              </a:rPr>
              <a:t>Terumo FDP at 2 year expiration date versus donor-matched frozen product. n=10 each</a:t>
            </a:r>
            <a:endParaRPr lang="en-US" dirty="0">
              <a:latin typeface="+mj-lt"/>
            </a:endParaRPr>
          </a:p>
        </p:txBody>
      </p:sp>
      <p:pic>
        <p:nvPicPr>
          <p:cNvPr id="7" name="Picture 6"/>
          <p:cNvPicPr>
            <a:picLocks noChangeAspect="1"/>
          </p:cNvPicPr>
          <p:nvPr/>
        </p:nvPicPr>
        <p:blipFill>
          <a:blip r:embed="rId2"/>
          <a:stretch>
            <a:fillRect/>
          </a:stretch>
        </p:blipFill>
        <p:spPr>
          <a:xfrm>
            <a:off x="506540" y="1367247"/>
            <a:ext cx="11178920" cy="4123506"/>
          </a:xfrm>
          <a:prstGeom prst="rect">
            <a:avLst/>
          </a:prstGeom>
        </p:spPr>
      </p:pic>
    </p:spTree>
    <p:extLst>
      <p:ext uri="{BB962C8B-B14F-4D97-AF65-F5344CB8AC3E}">
        <p14:creationId xmlns:p14="http://schemas.microsoft.com/office/powerpoint/2010/main" val="178209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UNCLASSIFIED</a:t>
            </a:r>
            <a:endParaRPr lang="en-US"/>
          </a:p>
        </p:txBody>
      </p:sp>
      <p:sp>
        <p:nvSpPr>
          <p:cNvPr id="4" name="Slide Number Placeholder 3"/>
          <p:cNvSpPr>
            <a:spLocks noGrp="1"/>
          </p:cNvSpPr>
          <p:nvPr>
            <p:ph type="sldNum" sz="quarter" idx="12"/>
          </p:nvPr>
        </p:nvSpPr>
        <p:spPr/>
        <p:txBody>
          <a:bodyPr/>
          <a:lstStyle/>
          <a:p>
            <a:fld id="{22009E32-0316-A64C-BBE6-76331A90034E}" type="slidenum">
              <a:rPr lang="en-US" smtClean="0"/>
              <a:t>7</a:t>
            </a:fld>
            <a:endParaRPr lang="en-US"/>
          </a:p>
        </p:txBody>
      </p:sp>
      <p:sp>
        <p:nvSpPr>
          <p:cNvPr id="5" name="Title 4"/>
          <p:cNvSpPr>
            <a:spLocks noGrp="1"/>
          </p:cNvSpPr>
          <p:nvPr>
            <p:ph type="title"/>
          </p:nvPr>
        </p:nvSpPr>
        <p:spPr/>
        <p:txBody>
          <a:bodyPr/>
          <a:lstStyle/>
          <a:p>
            <a:r>
              <a:rPr lang="en-US" dirty="0" smtClean="0"/>
              <a:t>Freeze-dried plasma: end-of-feasibility</a:t>
            </a:r>
            <a:endParaRPr lang="en-US" dirty="0"/>
          </a:p>
        </p:txBody>
      </p:sp>
      <p:sp>
        <p:nvSpPr>
          <p:cNvPr id="6" name="TextBox 5"/>
          <p:cNvSpPr txBox="1"/>
          <p:nvPr/>
        </p:nvSpPr>
        <p:spPr>
          <a:xfrm>
            <a:off x="1436914" y="5929848"/>
            <a:ext cx="9318172" cy="369332"/>
          </a:xfrm>
          <a:prstGeom prst="rect">
            <a:avLst/>
          </a:prstGeom>
          <a:noFill/>
        </p:spPr>
        <p:txBody>
          <a:bodyPr wrap="square" rtlCol="0">
            <a:spAutoFit/>
          </a:bodyPr>
          <a:lstStyle/>
          <a:p>
            <a:r>
              <a:rPr lang="en-US" dirty="0" smtClean="0">
                <a:latin typeface="+mj-lt"/>
              </a:rPr>
              <a:t>Terumo FDP at 2 year expiration date versus donor-matched frozen product. n = 10 each</a:t>
            </a:r>
            <a:endParaRPr lang="en-US" dirty="0">
              <a:latin typeface="+mj-lt"/>
            </a:endParaRPr>
          </a:p>
        </p:txBody>
      </p:sp>
      <p:pic>
        <p:nvPicPr>
          <p:cNvPr id="9" name="Picture 8"/>
          <p:cNvPicPr>
            <a:picLocks noChangeAspect="1"/>
          </p:cNvPicPr>
          <p:nvPr/>
        </p:nvPicPr>
        <p:blipFill>
          <a:blip r:embed="rId2"/>
          <a:stretch>
            <a:fillRect/>
          </a:stretch>
        </p:blipFill>
        <p:spPr>
          <a:xfrm>
            <a:off x="486273" y="1314995"/>
            <a:ext cx="11219454" cy="4228010"/>
          </a:xfrm>
          <a:prstGeom prst="rect">
            <a:avLst/>
          </a:prstGeom>
        </p:spPr>
      </p:pic>
    </p:spTree>
    <p:extLst>
      <p:ext uri="{BB962C8B-B14F-4D97-AF65-F5344CB8AC3E}">
        <p14:creationId xmlns:p14="http://schemas.microsoft.com/office/powerpoint/2010/main" val="1657917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plasma efforts: French </a:t>
            </a:r>
            <a:r>
              <a:rPr lang="en-US" dirty="0" err="1" smtClean="0"/>
              <a:t>LyoPlas</a:t>
            </a:r>
            <a:endParaRPr lang="en-US" dirty="0"/>
          </a:p>
        </p:txBody>
      </p:sp>
      <p:sp>
        <p:nvSpPr>
          <p:cNvPr id="3" name="Content Placeholder 2"/>
          <p:cNvSpPr>
            <a:spLocks noGrp="1"/>
          </p:cNvSpPr>
          <p:nvPr>
            <p:ph idx="1"/>
          </p:nvPr>
        </p:nvSpPr>
        <p:spPr/>
        <p:txBody>
          <a:bodyPr/>
          <a:lstStyle/>
          <a:p>
            <a:r>
              <a:rPr lang="en-US" dirty="0" smtClean="0"/>
              <a:t>Extension of expiration</a:t>
            </a:r>
          </a:p>
          <a:p>
            <a:pPr lvl="1"/>
            <a:r>
              <a:rPr lang="en-US" dirty="0" smtClean="0"/>
              <a:t>Fibrinogen levels near threshold of 200 mg/dl,</a:t>
            </a:r>
            <a:br>
              <a:rPr lang="en-US" dirty="0" smtClean="0"/>
            </a:br>
            <a:r>
              <a:rPr lang="en-US" dirty="0" smtClean="0"/>
              <a:t>no significant decline over 21 months</a:t>
            </a:r>
          </a:p>
          <a:p>
            <a:pPr lvl="1"/>
            <a:r>
              <a:rPr lang="en-US" dirty="0" smtClean="0"/>
              <a:t>PT, </a:t>
            </a:r>
            <a:r>
              <a:rPr lang="en-US" dirty="0" err="1" smtClean="0"/>
              <a:t>aPTT</a:t>
            </a:r>
            <a:r>
              <a:rPr lang="en-US" dirty="0" smtClean="0"/>
              <a:t> elevated but steady</a:t>
            </a:r>
          </a:p>
          <a:p>
            <a:pPr lvl="1"/>
            <a:r>
              <a:rPr lang="en-US" dirty="0" smtClean="0"/>
              <a:t>FVIII declines but remains above 20% </a:t>
            </a:r>
            <a:r>
              <a:rPr lang="en-US" dirty="0" smtClean="0"/>
              <a:t>threshold</a:t>
            </a:r>
          </a:p>
          <a:p>
            <a:pPr lvl="1"/>
            <a:r>
              <a:rPr lang="en-US" dirty="0" smtClean="0">
                <a:solidFill>
                  <a:srgbClr val="FF0000"/>
                </a:solidFill>
              </a:rPr>
              <a:t>Several FDPs have no clot function after expiration</a:t>
            </a:r>
            <a:endParaRPr lang="en-US" dirty="0" smtClean="0">
              <a:solidFill>
                <a:srgbClr val="FF0000"/>
              </a:solidFill>
            </a:endParaRPr>
          </a:p>
        </p:txBody>
      </p:sp>
      <p:sp>
        <p:nvSpPr>
          <p:cNvPr id="5" name="Footer Placeholder 4"/>
          <p:cNvSpPr>
            <a:spLocks noGrp="1"/>
          </p:cNvSpPr>
          <p:nvPr>
            <p:ph type="ftr" sz="quarter" idx="11"/>
          </p:nvPr>
        </p:nvSpPr>
        <p:spPr/>
        <p:txBody>
          <a:bodyPr/>
          <a:lstStyle/>
          <a:p>
            <a:r>
              <a:rPr lang="en-US" smtClean="0"/>
              <a:t>UNCLASSIFIED</a:t>
            </a:r>
            <a:endParaRPr lang="en-US" dirty="0"/>
          </a:p>
        </p:txBody>
      </p:sp>
      <p:sp>
        <p:nvSpPr>
          <p:cNvPr id="6" name="Slide Number Placeholder 5"/>
          <p:cNvSpPr>
            <a:spLocks noGrp="1"/>
          </p:cNvSpPr>
          <p:nvPr>
            <p:ph type="sldNum" sz="quarter" idx="12"/>
          </p:nvPr>
        </p:nvSpPr>
        <p:spPr/>
        <p:txBody>
          <a:bodyPr/>
          <a:lstStyle/>
          <a:p>
            <a:fld id="{22009E32-0316-A64C-BBE6-76331A90034E}" type="slidenum">
              <a:rPr lang="en-US" smtClean="0"/>
              <a:t>8</a:t>
            </a:fld>
            <a:endParaRPr lang="en-US"/>
          </a:p>
        </p:txBody>
      </p:sp>
      <p:pic>
        <p:nvPicPr>
          <p:cNvPr id="7" name="Picture 6"/>
          <p:cNvPicPr>
            <a:picLocks noChangeAspect="1"/>
          </p:cNvPicPr>
          <p:nvPr/>
        </p:nvPicPr>
        <p:blipFill>
          <a:blip r:embed="rId2"/>
          <a:stretch>
            <a:fillRect/>
          </a:stretch>
        </p:blipFill>
        <p:spPr>
          <a:xfrm>
            <a:off x="7367447" y="1363127"/>
            <a:ext cx="2960915" cy="2347636"/>
          </a:xfrm>
          <a:prstGeom prst="rect">
            <a:avLst/>
          </a:prstGeom>
        </p:spPr>
      </p:pic>
      <p:sp>
        <p:nvSpPr>
          <p:cNvPr id="9" name="Content Placeholder 2"/>
          <p:cNvSpPr txBox="1">
            <a:spLocks/>
          </p:cNvSpPr>
          <p:nvPr/>
        </p:nvSpPr>
        <p:spPr>
          <a:xfrm>
            <a:off x="5087983" y="4498814"/>
            <a:ext cx="6085114" cy="198704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r>
              <a:rPr lang="en-US" dirty="0" smtClean="0"/>
              <a:t>Usability after temperature excursion</a:t>
            </a:r>
          </a:p>
          <a:p>
            <a:pPr lvl="1"/>
            <a:r>
              <a:rPr lang="en-US" dirty="0" smtClean="0"/>
              <a:t>&gt;40 °C for 14 hours, peak 57.5 °C</a:t>
            </a:r>
          </a:p>
          <a:p>
            <a:pPr lvl="1"/>
            <a:r>
              <a:rPr lang="en-US" dirty="0" smtClean="0"/>
              <a:t>Immediate functional decline (~3 month loss)</a:t>
            </a:r>
          </a:p>
          <a:p>
            <a:pPr lvl="1"/>
            <a:r>
              <a:rPr lang="en-US" dirty="0" smtClean="0"/>
              <a:t>Relative stability</a:t>
            </a:r>
          </a:p>
          <a:p>
            <a:pPr lvl="1"/>
            <a:endParaRPr lang="en-US" dirty="0"/>
          </a:p>
        </p:txBody>
      </p:sp>
      <p:pic>
        <p:nvPicPr>
          <p:cNvPr id="10" name="Picture 9"/>
          <p:cNvPicPr>
            <a:picLocks noChangeAspect="1"/>
          </p:cNvPicPr>
          <p:nvPr/>
        </p:nvPicPr>
        <p:blipFill>
          <a:blip r:embed="rId3"/>
          <a:stretch>
            <a:fillRect/>
          </a:stretch>
        </p:blipFill>
        <p:spPr>
          <a:xfrm>
            <a:off x="1188042" y="4110450"/>
            <a:ext cx="3584256" cy="2376225"/>
          </a:xfrm>
          <a:prstGeom prst="rect">
            <a:avLst/>
          </a:prstGeom>
        </p:spPr>
      </p:pic>
    </p:spTree>
    <p:extLst>
      <p:ext uri="{BB962C8B-B14F-4D97-AF65-F5344CB8AC3E}">
        <p14:creationId xmlns:p14="http://schemas.microsoft.com/office/powerpoint/2010/main" val="3437287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965071" y="1061146"/>
            <a:ext cx="7369358" cy="748141"/>
          </a:xfrm>
        </p:spPr>
        <p:txBody>
          <a:bodyPr>
            <a:noAutofit/>
          </a:bodyPr>
          <a:lstStyle/>
          <a:p>
            <a:r>
              <a:rPr lang="en-US" sz="3200" dirty="0" smtClean="0"/>
              <a:t>Impact of Intercept Pathogen Reduction Treatment on Cold-Stored Apheresis Platelets</a:t>
            </a:r>
            <a:endParaRPr lang="en-US" sz="3200" dirty="0"/>
          </a:p>
        </p:txBody>
      </p:sp>
      <p:sp>
        <p:nvSpPr>
          <p:cNvPr id="5" name="Footer Placeholder 4"/>
          <p:cNvSpPr>
            <a:spLocks noGrp="1"/>
          </p:cNvSpPr>
          <p:nvPr>
            <p:ph type="ftr" sz="quarter" idx="3"/>
          </p:nvPr>
        </p:nvSpPr>
        <p:spPr>
          <a:xfrm>
            <a:off x="5337810" y="6483927"/>
            <a:ext cx="1516380" cy="374073"/>
          </a:xfrm>
        </p:spPr>
        <p:txBody>
          <a:bodyPr/>
          <a:lstStyle/>
          <a:p>
            <a:r>
              <a:rPr lang="en-US" dirty="0"/>
              <a:t>UNCLASSIFIED</a:t>
            </a:r>
          </a:p>
        </p:txBody>
      </p:sp>
      <p:sp>
        <p:nvSpPr>
          <p:cNvPr id="9" name="Subtitle 2"/>
          <p:cNvSpPr txBox="1"/>
          <p:nvPr/>
        </p:nvSpPr>
        <p:spPr>
          <a:xfrm>
            <a:off x="2965071" y="2703917"/>
            <a:ext cx="7369358" cy="74435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Lucida Grande"/>
              <a:buChar char="»"/>
              <a:defRPr sz="2400" kern="1200">
                <a:solidFill>
                  <a:srgbClr val="67151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rgbClr val="67151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rgbClr val="67151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rgbClr val="67151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rgbClr val="67151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r>
              <a:rPr lang="en-US" sz="2000" dirty="0" smtClean="0">
                <a:solidFill>
                  <a:schemeClr val="tx1"/>
                </a:solidFill>
              </a:rPr>
              <a:t>James A. Bynum, PhD</a:t>
            </a:r>
          </a:p>
          <a:p>
            <a:pPr marL="0" indent="0">
              <a:buNone/>
            </a:pPr>
            <a:r>
              <a:rPr lang="en-US" sz="2000" dirty="0" smtClean="0">
                <a:solidFill>
                  <a:schemeClr val="tx1"/>
                </a:solidFill>
              </a:rPr>
              <a:t>Chief, Coagulation and Blood Research</a:t>
            </a:r>
          </a:p>
          <a:p>
            <a:pPr marL="0" indent="0">
              <a:buNone/>
            </a:pPr>
            <a:r>
              <a:rPr lang="en-US" sz="2000" dirty="0" smtClean="0">
                <a:solidFill>
                  <a:schemeClr val="tx1"/>
                </a:solidFill>
              </a:rPr>
              <a:t>U.S. </a:t>
            </a:r>
            <a:r>
              <a:rPr lang="en-US" sz="2000" dirty="0" smtClean="0">
                <a:solidFill>
                  <a:schemeClr val="tx1"/>
                </a:solidFill>
              </a:rPr>
              <a:t>Army Institute </a:t>
            </a:r>
            <a:r>
              <a:rPr lang="en-US" sz="2000" dirty="0" smtClean="0">
                <a:solidFill>
                  <a:schemeClr val="tx1"/>
                </a:solidFill>
              </a:rPr>
              <a:t>of Surgical Research</a:t>
            </a:r>
            <a:endParaRPr lang="en-US" sz="2000" dirty="0">
              <a:solidFill>
                <a:schemeClr val="tx1"/>
              </a:solidFill>
            </a:endParaRPr>
          </a:p>
          <a:p>
            <a:pPr marL="0" indent="0">
              <a:buNone/>
            </a:pPr>
            <a:r>
              <a:rPr lang="en-US" sz="2000" dirty="0" smtClean="0">
                <a:solidFill>
                  <a:schemeClr val="tx1"/>
                </a:solidFill>
              </a:rPr>
              <a:t>25 </a:t>
            </a:r>
            <a:r>
              <a:rPr lang="en-US" sz="2000" dirty="0" smtClean="0">
                <a:solidFill>
                  <a:schemeClr val="tx1"/>
                </a:solidFill>
              </a:rPr>
              <a:t>June 2019</a:t>
            </a:r>
            <a:endParaRPr lang="en-US" sz="20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96" y="1959753"/>
            <a:ext cx="1058276" cy="1042864"/>
          </a:xfrm>
          <a:prstGeom prst="rect">
            <a:avLst/>
          </a:prstGeom>
        </p:spPr>
      </p:pic>
    </p:spTree>
    <p:extLst>
      <p:ext uri="{BB962C8B-B14F-4D97-AF65-F5344CB8AC3E}">
        <p14:creationId xmlns:p14="http://schemas.microsoft.com/office/powerpoint/2010/main" val="2807363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4190</TotalTime>
  <Words>533</Words>
  <Application>Microsoft Office PowerPoint</Application>
  <PresentationFormat>Widescreen</PresentationFormat>
  <Paragraphs>105</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Helvetica</vt:lpstr>
      <vt:lpstr>Lucida Grande</vt:lpstr>
      <vt:lpstr>Times New Roman</vt:lpstr>
      <vt:lpstr>Wingdings</vt:lpstr>
      <vt:lpstr>Office Theme</vt:lpstr>
      <vt:lpstr>Plasma for the Frontlines</vt:lpstr>
      <vt:lpstr>Disclaimer</vt:lpstr>
      <vt:lpstr>Whole blood is the goal…</vt:lpstr>
      <vt:lpstr>Liquid plasma: 40-day storage</vt:lpstr>
      <vt:lpstr>Liquid plasma: 40-day storage</vt:lpstr>
      <vt:lpstr>Freeze-dried plasma: end-of-feasibility</vt:lpstr>
      <vt:lpstr>Freeze-dried plasma: end-of-feasibility</vt:lpstr>
      <vt:lpstr>Other plasma efforts: French LyoPlas</vt:lpstr>
      <vt:lpstr>Impact of Intercept Pathogen Reduction Treatment on Cold-Stored Apheresis Platelets</vt:lpstr>
      <vt:lpstr>Background</vt:lpstr>
      <vt:lpstr>INTERCEPT Blood System</vt:lpstr>
      <vt:lpstr>Platelet Count, pH, and Metabolism</vt:lpstr>
      <vt:lpstr>ROTEM</vt:lpstr>
      <vt:lpstr>Platelet Constitutive and Activation Markers</vt:lpstr>
      <vt:lpstr>Thrombin Generation</vt:lpstr>
      <vt:lpstr>Conclusions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Walters</dc:creator>
  <cp:lastModifiedBy>Meledeo, Michael A CIV USARMY MEDCOM AISR (US)</cp:lastModifiedBy>
  <cp:revision>127</cp:revision>
  <cp:lastPrinted>2018-11-30T18:41:00Z</cp:lastPrinted>
  <dcterms:created xsi:type="dcterms:W3CDTF">2013-11-20T18:41:00Z</dcterms:created>
  <dcterms:modified xsi:type="dcterms:W3CDTF">2019-06-20T14:05:53Z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1033-11.2.0.8339</vt:lpwstr>
  </property>
</Properties>
</file>