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50" r:id="rId5"/>
    <p:sldId id="347" r:id="rId6"/>
    <p:sldId id="343" r:id="rId7"/>
    <p:sldId id="303" r:id="rId8"/>
    <p:sldId id="345" r:id="rId9"/>
    <p:sldId id="349" r:id="rId10"/>
    <p:sldId id="348" r:id="rId11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F4FA"/>
    <a:srgbClr val="E7E9F5"/>
    <a:srgbClr val="002983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 autoAdjust="0"/>
    <p:restoredTop sz="89529" autoAdjust="0"/>
  </p:normalViewPr>
  <p:slideViewPr>
    <p:cSldViewPr snapToGrid="0" snapToObjects="1">
      <p:cViewPr varScale="1">
        <p:scale>
          <a:sx n="91" d="100"/>
          <a:sy n="91" d="100"/>
        </p:scale>
        <p:origin x="292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134"/>
    </p:cViewPr>
  </p:sorter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ihelse.net\hjem\BGO-E\eikr\data\ADM\1%20Prosjekter\THOR\Fullblodforbruk%20AIT%20til%20mars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[Fullblodforbruk AIT til mars 2022.xlsx]År for år enheter!Pivottabell3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76200" cap="rnd">
            <a:solidFill>
              <a:srgbClr val="D73027"/>
            </a:solidFill>
            <a:round/>
          </a:ln>
          <a:effectLst/>
        </c:spPr>
        <c:marker>
          <c:symbol val="circle"/>
          <c:size val="5"/>
          <c:spPr>
            <a:solidFill>
              <a:srgbClr val="D73027"/>
            </a:solidFill>
            <a:ln w="76200">
              <a:solidFill>
                <a:srgbClr val="D73027"/>
              </a:solidFill>
            </a:ln>
            <a:effectLst/>
          </c:spPr>
        </c:marker>
      </c:pivotFmt>
      <c:pivotFmt>
        <c:idx val="14"/>
        <c:spPr>
          <a:solidFill>
            <a:schemeClr val="accent1"/>
          </a:solidFill>
          <a:ln w="76200" cap="rnd">
            <a:solidFill>
              <a:srgbClr val="1B7837"/>
            </a:solidFill>
            <a:round/>
          </a:ln>
          <a:effectLst/>
        </c:spPr>
        <c:marker>
          <c:symbol val="circle"/>
          <c:size val="5"/>
          <c:spPr>
            <a:solidFill>
              <a:srgbClr val="1B7837"/>
            </a:solidFill>
            <a:ln w="76200">
              <a:solidFill>
                <a:srgbClr val="1B7837"/>
              </a:solidFill>
            </a:ln>
            <a:effectLst/>
          </c:spPr>
        </c:marker>
      </c:pivotFmt>
      <c:pivotFmt>
        <c:idx val="15"/>
        <c:spPr>
          <a:solidFill>
            <a:schemeClr val="accent1"/>
          </a:solidFill>
          <a:ln w="76200" cap="rnd">
            <a:solidFill>
              <a:srgbClr val="7FBF7B"/>
            </a:solidFill>
            <a:round/>
          </a:ln>
          <a:effectLst/>
        </c:spPr>
        <c:marker>
          <c:symbol val="circle"/>
          <c:size val="5"/>
          <c:spPr>
            <a:solidFill>
              <a:srgbClr val="7FBF7B"/>
            </a:solidFill>
            <a:ln w="76200">
              <a:solidFill>
                <a:srgbClr val="7FBF7B"/>
              </a:solidFill>
            </a:ln>
            <a:effectLst/>
          </c:spPr>
        </c:marker>
      </c:pivotFmt>
      <c:pivotFmt>
        <c:idx val="16"/>
        <c:spPr>
          <a:solidFill>
            <a:schemeClr val="accent1"/>
          </a:solidFill>
          <a:ln w="76200" cap="rnd">
            <a:solidFill>
              <a:srgbClr val="223689"/>
            </a:solidFill>
            <a:round/>
          </a:ln>
          <a:effectLst/>
        </c:spPr>
        <c:marker>
          <c:symbol val="circle"/>
          <c:size val="5"/>
          <c:spPr>
            <a:solidFill>
              <a:srgbClr val="223689"/>
            </a:solidFill>
            <a:ln w="76200">
              <a:solidFill>
                <a:srgbClr val="223689"/>
              </a:solidFill>
            </a:ln>
            <a:effectLst/>
          </c:spPr>
        </c:marker>
      </c:pivotFmt>
      <c:pivotFmt>
        <c:idx val="17"/>
        <c:spPr>
          <a:solidFill>
            <a:schemeClr val="accent1"/>
          </a:solidFill>
          <a:ln w="76200" cap="rnd">
            <a:solidFill>
              <a:srgbClr val="328DD6"/>
            </a:solidFill>
            <a:round/>
          </a:ln>
          <a:effectLst/>
        </c:spPr>
        <c:marker>
          <c:symbol val="circle"/>
          <c:size val="5"/>
          <c:spPr>
            <a:solidFill>
              <a:srgbClr val="328DD6"/>
            </a:solidFill>
            <a:ln w="76200">
              <a:solidFill>
                <a:srgbClr val="328DD6"/>
              </a:solidFill>
            </a:ln>
            <a:effectLst/>
          </c:spPr>
        </c:marker>
      </c:pivotFmt>
      <c:pivotFmt>
        <c:idx val="18"/>
        <c:spPr>
          <a:solidFill>
            <a:schemeClr val="accent1"/>
          </a:solidFill>
          <a:ln w="76200" cap="rnd">
            <a:solidFill>
              <a:srgbClr val="328DD6"/>
            </a:solidFill>
            <a:round/>
          </a:ln>
          <a:effectLst/>
        </c:spPr>
        <c:marker>
          <c:symbol val="circle"/>
          <c:size val="5"/>
          <c:spPr>
            <a:solidFill>
              <a:srgbClr val="328DD6"/>
            </a:solidFill>
            <a:ln w="76200">
              <a:solidFill>
                <a:srgbClr val="328DD6"/>
              </a:solidFill>
            </a:ln>
            <a:effectLst/>
          </c:spPr>
        </c:marker>
      </c:pivotFmt>
      <c:pivotFmt>
        <c:idx val="19"/>
        <c:spPr>
          <a:solidFill>
            <a:schemeClr val="accent1"/>
          </a:solidFill>
          <a:ln w="76200" cap="rnd">
            <a:solidFill>
              <a:srgbClr val="223689"/>
            </a:solidFill>
            <a:round/>
          </a:ln>
          <a:effectLst/>
        </c:spPr>
        <c:marker>
          <c:symbol val="circle"/>
          <c:size val="5"/>
          <c:spPr>
            <a:solidFill>
              <a:srgbClr val="223689"/>
            </a:solidFill>
            <a:ln w="76200">
              <a:solidFill>
                <a:srgbClr val="223689"/>
              </a:solidFill>
            </a:ln>
            <a:effectLst/>
          </c:spPr>
        </c:marker>
      </c:pivotFmt>
      <c:pivotFmt>
        <c:idx val="20"/>
        <c:spPr>
          <a:solidFill>
            <a:schemeClr val="accent1"/>
          </a:solidFill>
          <a:ln w="76200" cap="rnd">
            <a:solidFill>
              <a:srgbClr val="D73027"/>
            </a:solidFill>
            <a:round/>
          </a:ln>
          <a:effectLst/>
        </c:spPr>
        <c:marker>
          <c:symbol val="circle"/>
          <c:size val="5"/>
          <c:spPr>
            <a:solidFill>
              <a:srgbClr val="D73027"/>
            </a:solidFill>
            <a:ln w="76200">
              <a:solidFill>
                <a:srgbClr val="D73027"/>
              </a:solidFill>
            </a:ln>
            <a:effectLst/>
          </c:spPr>
        </c:marker>
      </c:pivotFmt>
      <c:pivotFmt>
        <c:idx val="21"/>
        <c:spPr>
          <a:solidFill>
            <a:schemeClr val="accent1"/>
          </a:solidFill>
          <a:ln w="76200" cap="rnd">
            <a:solidFill>
              <a:srgbClr val="328DD6"/>
            </a:solidFill>
            <a:round/>
          </a:ln>
          <a:effectLst/>
        </c:spPr>
        <c:marker>
          <c:symbol val="circle"/>
          <c:size val="5"/>
          <c:spPr>
            <a:solidFill>
              <a:srgbClr val="328DD6"/>
            </a:solidFill>
            <a:ln w="76200">
              <a:solidFill>
                <a:srgbClr val="328DD6"/>
              </a:solidFill>
            </a:ln>
            <a:effectLst/>
          </c:spPr>
        </c:marker>
      </c:pivotFmt>
      <c:pivotFmt>
        <c:idx val="22"/>
        <c:spPr>
          <a:solidFill>
            <a:schemeClr val="accent1"/>
          </a:solidFill>
          <a:ln w="76200" cap="rnd">
            <a:solidFill>
              <a:srgbClr val="7FBF7B"/>
            </a:solidFill>
            <a:round/>
          </a:ln>
          <a:effectLst/>
        </c:spPr>
        <c:marker>
          <c:symbol val="circle"/>
          <c:size val="5"/>
          <c:spPr>
            <a:solidFill>
              <a:srgbClr val="7FBF7B"/>
            </a:solidFill>
            <a:ln w="76200">
              <a:solidFill>
                <a:srgbClr val="7FBF7B"/>
              </a:solidFill>
            </a:ln>
            <a:effectLst/>
          </c:spPr>
        </c:marker>
      </c:pivotFmt>
      <c:pivotFmt>
        <c:idx val="23"/>
        <c:spPr>
          <a:solidFill>
            <a:schemeClr val="accent1"/>
          </a:solidFill>
          <a:ln w="76200" cap="rnd">
            <a:solidFill>
              <a:srgbClr val="1B7837"/>
            </a:solidFill>
            <a:round/>
          </a:ln>
          <a:effectLst/>
        </c:spPr>
        <c:marker>
          <c:symbol val="circle"/>
          <c:size val="5"/>
          <c:spPr>
            <a:solidFill>
              <a:srgbClr val="1B7837"/>
            </a:solidFill>
            <a:ln w="76200">
              <a:solidFill>
                <a:srgbClr val="1B7837"/>
              </a:solidFill>
            </a:ln>
            <a:effectLst/>
          </c:spPr>
        </c:marker>
      </c:pivotFmt>
      <c:pivotFmt>
        <c:idx val="24"/>
        <c:spPr>
          <a:solidFill>
            <a:schemeClr val="accent1"/>
          </a:solidFill>
          <a:ln w="76200" cap="rnd">
            <a:solidFill>
              <a:srgbClr val="223689"/>
            </a:solidFill>
            <a:round/>
          </a:ln>
          <a:effectLst/>
        </c:spPr>
        <c:marker>
          <c:symbol val="circle"/>
          <c:size val="5"/>
          <c:spPr>
            <a:solidFill>
              <a:srgbClr val="223689"/>
            </a:solidFill>
            <a:ln w="76200">
              <a:solidFill>
                <a:srgbClr val="223689"/>
              </a:solidFill>
            </a:ln>
            <a:effectLst/>
          </c:spPr>
        </c:marker>
      </c:pivotFmt>
      <c:pivotFmt>
        <c:idx val="25"/>
        <c:spPr>
          <a:solidFill>
            <a:schemeClr val="accent1"/>
          </a:solidFill>
          <a:ln w="76200" cap="rnd">
            <a:solidFill>
              <a:srgbClr val="D73027"/>
            </a:solidFill>
            <a:round/>
          </a:ln>
          <a:effectLst/>
        </c:spPr>
        <c:marker>
          <c:symbol val="circle"/>
          <c:size val="5"/>
          <c:spPr>
            <a:solidFill>
              <a:srgbClr val="D73027"/>
            </a:solidFill>
            <a:ln w="76200">
              <a:solidFill>
                <a:srgbClr val="D73027"/>
              </a:solidFill>
            </a:ln>
            <a:effectLst/>
          </c:spPr>
        </c:marker>
      </c:pivotFmt>
      <c:pivotFmt>
        <c:idx val="26"/>
        <c:spPr>
          <a:solidFill>
            <a:schemeClr val="accent1"/>
          </a:solidFill>
          <a:ln w="76200" cap="rnd">
            <a:solidFill>
              <a:srgbClr val="328DD6"/>
            </a:solidFill>
            <a:round/>
          </a:ln>
          <a:effectLst/>
        </c:spPr>
        <c:marker>
          <c:symbol val="circle"/>
          <c:size val="5"/>
          <c:spPr>
            <a:solidFill>
              <a:srgbClr val="328DD6"/>
            </a:solidFill>
            <a:ln w="76200">
              <a:solidFill>
                <a:srgbClr val="328DD6"/>
              </a:solidFill>
            </a:ln>
            <a:effectLst/>
          </c:spPr>
        </c:marker>
      </c:pivotFmt>
      <c:pivotFmt>
        <c:idx val="27"/>
        <c:spPr>
          <a:solidFill>
            <a:schemeClr val="accent1"/>
          </a:solidFill>
          <a:ln w="76200" cap="rnd">
            <a:solidFill>
              <a:srgbClr val="7FBF7B"/>
            </a:solidFill>
            <a:round/>
          </a:ln>
          <a:effectLst/>
        </c:spPr>
        <c:marker>
          <c:symbol val="circle"/>
          <c:size val="5"/>
          <c:spPr>
            <a:solidFill>
              <a:srgbClr val="7FBF7B"/>
            </a:solidFill>
            <a:ln w="76200">
              <a:solidFill>
                <a:srgbClr val="7FBF7B"/>
              </a:solidFill>
            </a:ln>
            <a:effectLst/>
          </c:spPr>
        </c:marker>
      </c:pivotFmt>
      <c:pivotFmt>
        <c:idx val="28"/>
        <c:spPr>
          <a:solidFill>
            <a:schemeClr val="accent1"/>
          </a:solidFill>
          <a:ln w="76200" cap="rnd">
            <a:solidFill>
              <a:srgbClr val="1B7837"/>
            </a:solidFill>
            <a:round/>
          </a:ln>
          <a:effectLst/>
        </c:spPr>
        <c:marker>
          <c:symbol val="circle"/>
          <c:size val="5"/>
          <c:spPr>
            <a:solidFill>
              <a:srgbClr val="1B7837"/>
            </a:solidFill>
            <a:ln w="76200">
              <a:solidFill>
                <a:srgbClr val="1B7837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'År for år enheter'!$B$3:$B$4</c:f>
              <c:strCache>
                <c:ptCount val="1"/>
                <c:pt idx="0">
                  <c:v>Cardiothoracic/vascular</c:v>
                </c:pt>
              </c:strCache>
            </c:strRef>
          </c:tx>
          <c:spPr>
            <a:ln w="76200" cap="rnd">
              <a:solidFill>
                <a:srgbClr val="22368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23689"/>
              </a:solidFill>
              <a:ln w="76200">
                <a:solidFill>
                  <a:srgbClr val="223689"/>
                </a:solidFill>
              </a:ln>
              <a:effectLst/>
            </c:spPr>
          </c:marker>
          <c:cat>
            <c:strRef>
              <c:f>'År for år enheter'!$A$5:$A$10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'År for år enheter'!$B$5:$B$10</c:f>
              <c:numCache>
                <c:formatCode>General</c:formatCode>
                <c:ptCount val="5"/>
                <c:pt idx="1">
                  <c:v>38</c:v>
                </c:pt>
                <c:pt idx="2">
                  <c:v>59</c:v>
                </c:pt>
                <c:pt idx="3">
                  <c:v>65</c:v>
                </c:pt>
                <c:pt idx="4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06-4146-9F43-5209007F768D}"/>
            </c:ext>
          </c:extLst>
        </c:ser>
        <c:ser>
          <c:idx val="1"/>
          <c:order val="1"/>
          <c:tx>
            <c:strRef>
              <c:f>'År for år enheter'!$C$3:$C$4</c:f>
              <c:strCache>
                <c:ptCount val="1"/>
                <c:pt idx="0">
                  <c:v>ED/HEMS</c:v>
                </c:pt>
              </c:strCache>
            </c:strRef>
          </c:tx>
          <c:spPr>
            <a:ln w="76200" cap="rnd">
              <a:solidFill>
                <a:srgbClr val="D7302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73027"/>
              </a:solidFill>
              <a:ln w="76200">
                <a:solidFill>
                  <a:srgbClr val="D73027"/>
                </a:solidFill>
              </a:ln>
              <a:effectLst/>
            </c:spPr>
          </c:marker>
          <c:cat>
            <c:strRef>
              <c:f>'År for år enheter'!$A$5:$A$10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'År for år enheter'!$C$5:$C$10</c:f>
              <c:numCache>
                <c:formatCode>General</c:formatCode>
                <c:ptCount val="5"/>
                <c:pt idx="0">
                  <c:v>10</c:v>
                </c:pt>
                <c:pt idx="1">
                  <c:v>162</c:v>
                </c:pt>
                <c:pt idx="2">
                  <c:v>228</c:v>
                </c:pt>
                <c:pt idx="3">
                  <c:v>206</c:v>
                </c:pt>
                <c:pt idx="4">
                  <c:v>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06-4146-9F43-5209007F768D}"/>
            </c:ext>
          </c:extLst>
        </c:ser>
        <c:ser>
          <c:idx val="2"/>
          <c:order val="2"/>
          <c:tx>
            <c:strRef>
              <c:f>'År for år enheter'!$D$3:$D$4</c:f>
              <c:strCache>
                <c:ptCount val="1"/>
                <c:pt idx="0">
                  <c:v>Medical</c:v>
                </c:pt>
              </c:strCache>
            </c:strRef>
          </c:tx>
          <c:spPr>
            <a:ln w="76200" cap="rnd">
              <a:solidFill>
                <a:srgbClr val="328DD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28DD6"/>
              </a:solidFill>
              <a:ln w="76200">
                <a:solidFill>
                  <a:srgbClr val="328DD6"/>
                </a:solidFill>
              </a:ln>
              <a:effectLst/>
            </c:spPr>
          </c:marker>
          <c:cat>
            <c:strRef>
              <c:f>'År for år enheter'!$A$5:$A$10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'År for år enheter'!$D$5:$D$10</c:f>
              <c:numCache>
                <c:formatCode>General</c:formatCode>
                <c:ptCount val="5"/>
                <c:pt idx="1">
                  <c:v>21</c:v>
                </c:pt>
                <c:pt idx="2">
                  <c:v>15</c:v>
                </c:pt>
                <c:pt idx="3">
                  <c:v>122</c:v>
                </c:pt>
                <c:pt idx="4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06-4146-9F43-5209007F768D}"/>
            </c:ext>
          </c:extLst>
        </c:ser>
        <c:ser>
          <c:idx val="3"/>
          <c:order val="3"/>
          <c:tx>
            <c:strRef>
              <c:f>'År for år enheter'!$E$3:$E$4</c:f>
              <c:strCache>
                <c:ptCount val="1"/>
                <c:pt idx="0">
                  <c:v>OB/Gyn</c:v>
                </c:pt>
              </c:strCache>
            </c:strRef>
          </c:tx>
          <c:spPr>
            <a:ln w="76200" cap="rnd">
              <a:solidFill>
                <a:srgbClr val="7FBF7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FBF7B"/>
              </a:solidFill>
              <a:ln w="76200">
                <a:solidFill>
                  <a:srgbClr val="7FBF7B"/>
                </a:solidFill>
              </a:ln>
              <a:effectLst/>
            </c:spPr>
          </c:marker>
          <c:cat>
            <c:strRef>
              <c:f>'År for år enheter'!$A$5:$A$10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'År for år enheter'!$E$5:$E$10</c:f>
              <c:numCache>
                <c:formatCode>General</c:formatCode>
                <c:ptCount val="5"/>
                <c:pt idx="1">
                  <c:v>22</c:v>
                </c:pt>
                <c:pt idx="2">
                  <c:v>41</c:v>
                </c:pt>
                <c:pt idx="3">
                  <c:v>40</c:v>
                </c:pt>
                <c:pt idx="4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06-4146-9F43-5209007F768D}"/>
            </c:ext>
          </c:extLst>
        </c:ser>
        <c:ser>
          <c:idx val="4"/>
          <c:order val="4"/>
          <c:tx>
            <c:strRef>
              <c:f>'År for år enheter'!$F$3:$F$4</c:f>
              <c:strCache>
                <c:ptCount val="1"/>
                <c:pt idx="0">
                  <c:v>Surgery</c:v>
                </c:pt>
              </c:strCache>
            </c:strRef>
          </c:tx>
          <c:spPr>
            <a:ln w="76200" cap="rnd">
              <a:solidFill>
                <a:srgbClr val="1B78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B7837"/>
              </a:solidFill>
              <a:ln w="76200">
                <a:solidFill>
                  <a:srgbClr val="1B7837"/>
                </a:solidFill>
              </a:ln>
              <a:effectLst/>
            </c:spPr>
          </c:marker>
          <c:cat>
            <c:strRef>
              <c:f>'År for år enheter'!$A$5:$A$10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'År for år enheter'!$F$5:$F$10</c:f>
              <c:numCache>
                <c:formatCode>General</c:formatCode>
                <c:ptCount val="5"/>
                <c:pt idx="1">
                  <c:v>35</c:v>
                </c:pt>
                <c:pt idx="2">
                  <c:v>40</c:v>
                </c:pt>
                <c:pt idx="3">
                  <c:v>28</c:v>
                </c:pt>
                <c:pt idx="4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06-4146-9F43-5209007F7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783352"/>
        <c:axId val="605786632"/>
      </c:lineChart>
      <c:catAx>
        <c:axId val="60578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5786632"/>
        <c:crosses val="autoZero"/>
        <c:auto val="1"/>
        <c:lblAlgn val="ctr"/>
        <c:lblOffset val="100"/>
        <c:noMultiLvlLbl val="0"/>
      </c:catAx>
      <c:valAx>
        <c:axId val="60578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5783352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27.06.2022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27.06.2022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13200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</a:t>
            </a:r>
            <a:endParaRPr lang="nb-N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lag 984 000 pasientmøte. Dette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omfattar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innleggingar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polikliniske 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konsultasjonar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somatikk, psykisk helsevern og rus. Radiologiske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undersøkingar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ikkje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inkludert.</a:t>
            </a: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Totalt kostnadsbudsjett for 2021 på kr 13,463 mrd.</a:t>
            </a:r>
            <a:b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Investeringsbudsjett på kr 1,775 mrd. til nytt medisinsk utstyr og nye bygg</a:t>
            </a: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229 ulike yrkesgrupper</a:t>
            </a:r>
            <a:b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4709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fødslar</a:t>
            </a:r>
            <a:endParaRPr lang="nb-N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40 000 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operasjonar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utført</a:t>
            </a: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11,4 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millionar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laboratorieanalysar</a:t>
            </a:r>
            <a:endParaRPr lang="nb-N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16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1640 units dispensed to 493 pts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&gt;1000 units to Norwegian Armed Forces Joint Medical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LTOWB increase in non-trauma use?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74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45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Machu Picchu med </a:t>
            </a:r>
            <a:r>
              <a:rPr lang="nb-NO" dirty="0" err="1" smtClean="0"/>
              <a:t>huayna</a:t>
            </a:r>
            <a:r>
              <a:rPr lang="nb-NO" dirty="0" smtClean="0"/>
              <a:t> </a:t>
            </a:r>
            <a:r>
              <a:rPr lang="nb-NO" dirty="0" err="1" smtClean="0"/>
              <a:t>picchu</a:t>
            </a:r>
            <a:r>
              <a:rPr lang="nb-NO" baseline="0" dirty="0" smtClean="0"/>
              <a:t> i bakgrunnen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175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886543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694104" y="895655"/>
            <a:ext cx="5287597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40376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694104" y="1010759"/>
            <a:ext cx="7675197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520303"/>
            <a:ext cx="7675198" cy="7560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343026"/>
            <a:ext cx="7675198" cy="339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75" y="4611175"/>
            <a:ext cx="2333624" cy="532325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380069"/>
            <a:ext cx="2076366" cy="245457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520303"/>
            <a:ext cx="7675198" cy="7560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343026"/>
            <a:ext cx="7675198" cy="339447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75" y="4611175"/>
            <a:ext cx="2333624" cy="532325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380069"/>
            <a:ext cx="2076366" cy="245457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520303"/>
            <a:ext cx="7675198" cy="7560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343026"/>
            <a:ext cx="4322398" cy="339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75" y="4611175"/>
            <a:ext cx="2333624" cy="532325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380069"/>
            <a:ext cx="2076366" cy="245457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268913" y="1427695"/>
            <a:ext cx="3100388" cy="2526506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75" y="4611175"/>
            <a:ext cx="2333624" cy="5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89" r:id="rId3"/>
    <p:sldLayoutId id="2147483666" r:id="rId4"/>
    <p:sldLayoutId id="2147483688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no/url?sa=i&amp;rct=j&amp;q=&amp;esrc=s&amp;source=images&amp;cd=&amp;cad=rja&amp;uact=8&amp;ved=0ahUKEwjEvLG9mp3WAhXBCJoKHRiVC8YQjRwIBw&amp;url=https://sysla.no/offshore/na-er-statoil-gang-med-blamann-boringen-barentshavet/&amp;psig=AFQjCNGBETLirouFIPkGXx5jlNDUtVypbA&amp;ust=1505221828188779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Haukeland </a:t>
            </a:r>
            <a:r>
              <a:rPr lang="nb-NO" dirty="0" err="1" smtClean="0"/>
              <a:t>University</a:t>
            </a:r>
            <a:r>
              <a:rPr lang="nb-NO" dirty="0" smtClean="0"/>
              <a:t> Hospital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15" y="1245057"/>
            <a:ext cx="6353807" cy="3394075"/>
          </a:xfrm>
        </p:spPr>
      </p:pic>
    </p:spTree>
    <p:extLst>
      <p:ext uri="{BB962C8B-B14F-4D97-AF65-F5344CB8AC3E}">
        <p14:creationId xmlns:p14="http://schemas.microsoft.com/office/powerpoint/2010/main" val="6770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Bergen </a:t>
            </a:r>
            <a:r>
              <a:rPr lang="nb-NO" dirty="0" err="1" smtClean="0"/>
              <a:t>Bloodbank</a:t>
            </a:r>
            <a:r>
              <a:rPr lang="nb-NO" dirty="0" smtClean="0"/>
              <a:t> </a:t>
            </a:r>
            <a:r>
              <a:rPr lang="nb-NO" dirty="0" err="1" smtClean="0"/>
              <a:t>perspective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73078" y="1343026"/>
            <a:ext cx="5796221" cy="3394472"/>
          </a:xfrm>
        </p:spPr>
        <p:txBody>
          <a:bodyPr/>
          <a:lstStyle/>
          <a:p>
            <a:r>
              <a:rPr lang="nb-NO" dirty="0" err="1" smtClean="0"/>
              <a:t>Increasing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LTOWB</a:t>
            </a:r>
          </a:p>
          <a:p>
            <a:r>
              <a:rPr lang="nb-NO" dirty="0" smtClean="0"/>
              <a:t>Cold </a:t>
            </a:r>
            <a:r>
              <a:rPr lang="nb-NO" dirty="0" err="1" smtClean="0"/>
              <a:t>platelets</a:t>
            </a:r>
            <a:endParaRPr lang="nb-NO" dirty="0" smtClean="0"/>
          </a:p>
          <a:p>
            <a:r>
              <a:rPr lang="nb-NO" dirty="0" err="1" smtClean="0"/>
              <a:t>Dried</a:t>
            </a:r>
            <a:r>
              <a:rPr lang="nb-NO" dirty="0" smtClean="0"/>
              <a:t> plasma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857" y="2323328"/>
            <a:ext cx="4229143" cy="2820171"/>
          </a:xfrm>
          <a:prstGeom prst="rect">
            <a:avLst/>
          </a:prstGeom>
        </p:spPr>
      </p:pic>
      <p:grpSp>
        <p:nvGrpSpPr>
          <p:cNvPr id="4" name="Gruppe 3"/>
          <p:cNvGrpSpPr/>
          <p:nvPr/>
        </p:nvGrpSpPr>
        <p:grpSpPr>
          <a:xfrm>
            <a:off x="230543" y="1084520"/>
            <a:ext cx="8913457" cy="4042905"/>
            <a:chOff x="230543" y="1084520"/>
            <a:chExt cx="8913457" cy="4042905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5098" y="1084520"/>
              <a:ext cx="6658902" cy="40429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kstSylinder 6"/>
            <p:cNvSpPr txBox="1"/>
            <p:nvPr/>
          </p:nvSpPr>
          <p:spPr>
            <a:xfrm>
              <a:off x="230543" y="4731087"/>
              <a:ext cx="2336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Sender et al. </a:t>
              </a:r>
              <a:r>
                <a:rPr lang="nb-NO" dirty="0" err="1" smtClean="0"/>
                <a:t>PloS</a:t>
              </a:r>
              <a:r>
                <a:rPr lang="nb-NO" dirty="0" smtClean="0"/>
                <a:t> 2016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350398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030969"/>
            <a:ext cx="7675198" cy="3394472"/>
          </a:xfrm>
        </p:spPr>
        <p:txBody>
          <a:bodyPr/>
          <a:lstStyle/>
          <a:p>
            <a:endParaRPr lang="en-US" b="1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132146"/>
              </p:ext>
            </p:extLst>
          </p:nvPr>
        </p:nvGraphicFramePr>
        <p:xfrm>
          <a:off x="235895" y="1411426"/>
          <a:ext cx="8835533" cy="373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34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343026"/>
            <a:ext cx="8449898" cy="3394472"/>
          </a:xfrm>
        </p:spPr>
        <p:txBody>
          <a:bodyPr/>
          <a:lstStyle/>
          <a:p>
            <a:r>
              <a:rPr lang="nb-NO" b="1" dirty="0" smtClean="0"/>
              <a:t>LTOWB </a:t>
            </a:r>
            <a:r>
              <a:rPr lang="nb-NO" b="1" dirty="0" err="1" smtClean="0"/>
              <a:t>user</a:t>
            </a:r>
            <a:r>
              <a:rPr lang="nb-NO" b="1" dirty="0" smtClean="0"/>
              <a:t> survey - </a:t>
            </a:r>
            <a:r>
              <a:rPr lang="nb-NO" b="1" dirty="0" err="1" smtClean="0"/>
              <a:t>Logistics</a:t>
            </a:r>
            <a:r>
              <a:rPr lang="nb-NO" b="1" dirty="0" smtClean="0"/>
              <a:t>: </a:t>
            </a:r>
            <a:r>
              <a:rPr lang="nb-NO" b="1" dirty="0" err="1" smtClean="0"/>
              <a:t>easier</a:t>
            </a:r>
            <a:r>
              <a:rPr lang="nb-NO" b="1" dirty="0" smtClean="0"/>
              <a:t> to </a:t>
            </a:r>
            <a:r>
              <a:rPr lang="nb-NO" b="1" dirty="0" err="1" smtClean="0"/>
              <a:t>dispense</a:t>
            </a:r>
            <a:r>
              <a:rPr lang="nb-NO" b="1" dirty="0" smtClean="0"/>
              <a:t>, store, transport and transfuse</a:t>
            </a:r>
          </a:p>
          <a:p>
            <a:endParaRPr lang="nb-NO" b="1" dirty="0" smtClean="0"/>
          </a:p>
          <a:p>
            <a:r>
              <a:rPr lang="nb-NO" b="1" dirty="0" err="1" smtClean="0"/>
              <a:t>Logistics</a:t>
            </a:r>
            <a:r>
              <a:rPr lang="nb-NO" b="1" dirty="0" smtClean="0"/>
              <a:t> handling and forward </a:t>
            </a:r>
            <a:r>
              <a:rPr lang="nb-NO" b="1" dirty="0" err="1" smtClean="0"/>
              <a:t>storage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LTOWB </a:t>
            </a:r>
            <a:r>
              <a:rPr lang="nb-NO" b="1" dirty="0" err="1" smtClean="0"/>
              <a:t>a.o</a:t>
            </a:r>
            <a:r>
              <a:rPr lang="nb-NO" b="1" dirty="0" smtClean="0"/>
              <a:t>.</a:t>
            </a:r>
          </a:p>
          <a:p>
            <a:endParaRPr lang="nb-NO" b="1" dirty="0" smtClean="0"/>
          </a:p>
          <a:p>
            <a:r>
              <a:rPr lang="nb-NO" b="1" dirty="0" smtClean="0"/>
              <a:t>To </a:t>
            </a:r>
            <a:r>
              <a:rPr lang="nb-NO" b="1" dirty="0" err="1" smtClean="0"/>
              <a:t>leukoreduce</a:t>
            </a:r>
            <a:r>
              <a:rPr lang="nb-NO" b="1" dirty="0" smtClean="0"/>
              <a:t> or not </a:t>
            </a:r>
            <a:r>
              <a:rPr lang="nb-NO" b="1" dirty="0" err="1" smtClean="0"/>
              <a:t>leukoreduce</a:t>
            </a:r>
            <a:r>
              <a:rPr lang="nb-NO" b="1" dirty="0" smtClean="0"/>
              <a:t>….?</a:t>
            </a:r>
          </a:p>
        </p:txBody>
      </p:sp>
    </p:spTree>
    <p:extLst>
      <p:ext uri="{BB962C8B-B14F-4D97-AF65-F5344CB8AC3E}">
        <p14:creationId xmlns:p14="http://schemas.microsoft.com/office/powerpoint/2010/main" val="42018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557" y="404427"/>
            <a:ext cx="6534443" cy="464673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7489" y="212875"/>
            <a:ext cx="7675198" cy="756047"/>
          </a:xfrm>
        </p:spPr>
        <p:txBody>
          <a:bodyPr/>
          <a:lstStyle/>
          <a:p>
            <a:r>
              <a:rPr lang="nb-NO" dirty="0" smtClean="0"/>
              <a:t>Cold </a:t>
            </a:r>
            <a:r>
              <a:rPr lang="nb-NO" dirty="0" err="1" smtClean="0"/>
              <a:t>platelets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6710" y="1343026"/>
            <a:ext cx="2971800" cy="3394472"/>
          </a:xfrm>
        </p:spPr>
        <p:txBody>
          <a:bodyPr/>
          <a:lstStyle/>
          <a:p>
            <a:r>
              <a:rPr lang="nb-NO" b="1" dirty="0" err="1" smtClean="0"/>
              <a:t>Underconsumption</a:t>
            </a:r>
            <a:r>
              <a:rPr lang="nb-NO" b="1" dirty="0" smtClean="0"/>
              <a:t>?</a:t>
            </a:r>
          </a:p>
          <a:p>
            <a:pPr lvl="1"/>
            <a:r>
              <a:rPr lang="nb-NO" b="1" dirty="0" err="1" smtClean="0"/>
              <a:t>Bloodbank</a:t>
            </a:r>
            <a:r>
              <a:rPr lang="nb-NO" b="1" dirty="0" smtClean="0"/>
              <a:t> </a:t>
            </a:r>
            <a:r>
              <a:rPr lang="nb-NO" b="1" dirty="0" err="1" smtClean="0"/>
              <a:t>logistics</a:t>
            </a:r>
            <a:endParaRPr lang="nb-NO" b="1" dirty="0" smtClean="0"/>
          </a:p>
          <a:p>
            <a:pPr lvl="1"/>
            <a:r>
              <a:rPr lang="nb-NO" b="1" dirty="0" err="1" smtClean="0"/>
              <a:t>Awareness</a:t>
            </a:r>
            <a:r>
              <a:rPr lang="nb-NO" b="1" dirty="0" smtClean="0"/>
              <a:t> &amp; </a:t>
            </a:r>
            <a:r>
              <a:rPr lang="nb-NO" b="1" dirty="0" err="1" smtClean="0"/>
              <a:t>knowledge</a:t>
            </a:r>
            <a:endParaRPr lang="nb-NO" b="1" dirty="0" smtClean="0"/>
          </a:p>
          <a:p>
            <a:r>
              <a:rPr lang="nb-NO" b="1" dirty="0" err="1" smtClean="0"/>
              <a:t>Delayed</a:t>
            </a:r>
            <a:r>
              <a:rPr lang="nb-NO" b="1" dirty="0" smtClean="0"/>
              <a:t> </a:t>
            </a:r>
            <a:r>
              <a:rPr lang="nb-NO" b="1" dirty="0" err="1" smtClean="0"/>
              <a:t>cold-stored</a:t>
            </a:r>
            <a:r>
              <a:rPr lang="nb-NO" b="1" dirty="0" smtClean="0"/>
              <a:t> </a:t>
            </a:r>
            <a:r>
              <a:rPr lang="nb-NO" b="1" dirty="0" err="1" smtClean="0"/>
              <a:t>platelets</a:t>
            </a:r>
            <a:r>
              <a:rPr lang="nb-NO" b="1" dirty="0" smtClean="0"/>
              <a:t>?</a:t>
            </a:r>
          </a:p>
          <a:p>
            <a:r>
              <a:rPr lang="nb-NO" b="1" dirty="0" smtClean="0"/>
              <a:t>Cold </a:t>
            </a:r>
            <a:r>
              <a:rPr lang="nb-NO" b="1" dirty="0" err="1" smtClean="0"/>
              <a:t>buffycoat</a:t>
            </a:r>
            <a:r>
              <a:rPr lang="nb-NO" b="1" dirty="0" smtClean="0"/>
              <a:t> </a:t>
            </a:r>
            <a:r>
              <a:rPr lang="nb-NO" b="1" dirty="0" err="1" smtClean="0"/>
              <a:t>platelets</a:t>
            </a:r>
            <a:r>
              <a:rPr lang="nb-NO" b="1" dirty="0" smtClean="0"/>
              <a:t>?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7064648" y="4681826"/>
            <a:ext cx="207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Braathen et al. 2022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01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Dried</a:t>
            </a:r>
            <a:r>
              <a:rPr lang="nb-NO" dirty="0" smtClean="0"/>
              <a:t> plasma and </a:t>
            </a:r>
            <a:r>
              <a:rPr lang="nb-NO" dirty="0" err="1" smtClean="0"/>
              <a:t>other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err="1" smtClean="0"/>
              <a:t>Availability</a:t>
            </a:r>
            <a:r>
              <a:rPr lang="nb-NO" b="1" dirty="0" smtClean="0"/>
              <a:t> and </a:t>
            </a:r>
            <a:r>
              <a:rPr lang="nb-NO" b="1" dirty="0" err="1" smtClean="0"/>
              <a:t>supply</a:t>
            </a:r>
            <a:endParaRPr lang="nb-NO" b="1" dirty="0" smtClean="0"/>
          </a:p>
          <a:p>
            <a:r>
              <a:rPr lang="nb-NO" b="1" dirty="0" smtClean="0"/>
              <a:t>In-house </a:t>
            </a:r>
            <a:r>
              <a:rPr lang="nb-NO" b="1" dirty="0" err="1" smtClean="0"/>
              <a:t>production</a:t>
            </a:r>
            <a:endParaRPr lang="nb-NO" b="1" dirty="0" smtClean="0"/>
          </a:p>
          <a:p>
            <a:pPr lvl="1"/>
            <a:r>
              <a:rPr lang="nb-NO" b="1" dirty="0" err="1" smtClean="0"/>
              <a:t>Available</a:t>
            </a:r>
            <a:r>
              <a:rPr lang="nb-NO" b="1" dirty="0" smtClean="0"/>
              <a:t> </a:t>
            </a:r>
            <a:r>
              <a:rPr lang="nb-NO" b="1" dirty="0" err="1" smtClean="0"/>
              <a:t>technology</a:t>
            </a:r>
            <a:r>
              <a:rPr lang="nb-NO" b="1" dirty="0" smtClean="0"/>
              <a:t>?</a:t>
            </a:r>
          </a:p>
          <a:p>
            <a:pPr lvl="1"/>
            <a:r>
              <a:rPr lang="nb-NO" b="1" dirty="0" err="1" smtClean="0"/>
              <a:t>Regulatory</a:t>
            </a:r>
            <a:r>
              <a:rPr lang="nb-NO" b="1" dirty="0" smtClean="0"/>
              <a:t> </a:t>
            </a:r>
            <a:r>
              <a:rPr lang="nb-NO" b="1" dirty="0" err="1" smtClean="0"/>
              <a:t>obstacles</a:t>
            </a:r>
            <a:endParaRPr lang="nb-NO" b="1" dirty="0" smtClean="0"/>
          </a:p>
          <a:p>
            <a:pPr lvl="1"/>
            <a:endParaRPr lang="nb-NO" b="1" dirty="0"/>
          </a:p>
          <a:p>
            <a:r>
              <a:rPr lang="nb-NO" b="1" dirty="0" smtClean="0"/>
              <a:t>Anaerob </a:t>
            </a:r>
            <a:r>
              <a:rPr lang="nb-NO" b="1" dirty="0" err="1"/>
              <a:t>redcell</a:t>
            </a:r>
            <a:r>
              <a:rPr lang="nb-NO" b="1" dirty="0"/>
              <a:t> </a:t>
            </a:r>
            <a:r>
              <a:rPr lang="nb-NO" b="1" dirty="0" err="1"/>
              <a:t>concentrates</a:t>
            </a:r>
            <a:r>
              <a:rPr lang="nb-NO" b="1" dirty="0"/>
              <a:t>?</a:t>
            </a:r>
          </a:p>
          <a:p>
            <a:endParaRPr lang="nb-NO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94" y="1276350"/>
            <a:ext cx="3011306" cy="27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National </a:t>
            </a:r>
            <a:r>
              <a:rPr lang="nb-NO" dirty="0" err="1" smtClean="0"/>
              <a:t>bloodproduct</a:t>
            </a:r>
            <a:r>
              <a:rPr lang="nb-NO" dirty="0" smtClean="0"/>
              <a:t> </a:t>
            </a:r>
            <a:r>
              <a:rPr lang="nb-NO" dirty="0" err="1" smtClean="0"/>
              <a:t>preparedness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err="1" smtClean="0"/>
              <a:t>Lack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coordination</a:t>
            </a:r>
            <a:endParaRPr lang="nb-NO" b="1" dirty="0" smtClean="0"/>
          </a:p>
          <a:p>
            <a:pPr lvl="1"/>
            <a:r>
              <a:rPr lang="nb-NO" b="1" dirty="0" err="1" smtClean="0"/>
              <a:t>Civilian-civilian</a:t>
            </a:r>
            <a:r>
              <a:rPr lang="nb-NO" b="1" dirty="0" smtClean="0"/>
              <a:t> and </a:t>
            </a:r>
            <a:r>
              <a:rPr lang="nb-NO" b="1" dirty="0" err="1" smtClean="0"/>
              <a:t>civilian-military</a:t>
            </a:r>
            <a:endParaRPr lang="nb-NO" b="1" dirty="0" smtClean="0"/>
          </a:p>
          <a:p>
            <a:r>
              <a:rPr lang="nb-NO" b="1" dirty="0" err="1" smtClean="0"/>
              <a:t>Lack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oversight</a:t>
            </a:r>
            <a:endParaRPr lang="nb-NO" b="1" dirty="0" smtClean="0"/>
          </a:p>
          <a:p>
            <a:r>
              <a:rPr lang="nb-NO" b="1" dirty="0" err="1" smtClean="0"/>
              <a:t>Bloodproduct</a:t>
            </a:r>
            <a:r>
              <a:rPr lang="nb-NO" b="1" dirty="0" smtClean="0"/>
              <a:t> </a:t>
            </a:r>
            <a:r>
              <a:rPr lang="nb-NO" b="1" dirty="0" err="1" smtClean="0"/>
              <a:t>preparedness</a:t>
            </a:r>
            <a:r>
              <a:rPr lang="nb-NO" b="1" dirty="0" smtClean="0"/>
              <a:t> not </a:t>
            </a:r>
            <a:r>
              <a:rPr lang="nb-NO" b="1" dirty="0" err="1" smtClean="0"/>
              <a:t>incorporated</a:t>
            </a:r>
            <a:r>
              <a:rPr lang="nb-NO" b="1" dirty="0" smtClean="0"/>
              <a:t> </a:t>
            </a:r>
            <a:r>
              <a:rPr lang="nb-NO" b="1" dirty="0" err="1" smtClean="0"/>
              <a:t>into</a:t>
            </a:r>
            <a:r>
              <a:rPr lang="nb-NO" b="1" dirty="0" smtClean="0"/>
              <a:t> </a:t>
            </a:r>
            <a:r>
              <a:rPr lang="nb-NO" b="1" dirty="0" err="1" smtClean="0"/>
              <a:t>laws</a:t>
            </a:r>
            <a:r>
              <a:rPr lang="nb-NO" b="1" dirty="0" smtClean="0"/>
              <a:t> and </a:t>
            </a:r>
            <a:r>
              <a:rPr lang="nb-NO" b="1" dirty="0" err="1" smtClean="0"/>
              <a:t>regulations</a:t>
            </a:r>
            <a:endParaRPr lang="nb-NO" b="1" dirty="0" smtClean="0"/>
          </a:p>
          <a:p>
            <a:r>
              <a:rPr lang="nb-NO" b="1" dirty="0" smtClean="0"/>
              <a:t>And </a:t>
            </a:r>
            <a:r>
              <a:rPr lang="nb-NO" b="1" dirty="0" err="1" smtClean="0"/>
              <a:t>much</a:t>
            </a:r>
            <a:r>
              <a:rPr lang="nb-NO" b="1" dirty="0" smtClean="0"/>
              <a:t> more….</a:t>
            </a:r>
          </a:p>
          <a:p>
            <a:endParaRPr lang="nb-NO" b="1" dirty="0"/>
          </a:p>
        </p:txBody>
      </p:sp>
      <p:pic>
        <p:nvPicPr>
          <p:cNvPr id="4" name="Picture 4" descr="Bilderesultat for songa enabler baren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882" y="-31532"/>
            <a:ext cx="2510118" cy="14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5E4A261354642A76B10F3B637EFD9" ma:contentTypeVersion="0" ma:contentTypeDescription="Opprett et nytt dokument." ma:contentTypeScope="" ma:versionID="cc106abc515d9b35facf0fea3f90d3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41bdcf6574f23381f1bc51db417f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nholdstype"/>
        <xsd:element ref="dc:title" minOccurs="0" maxOccurs="1" ma:index="0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59E3BB-4D14-4BB9-9BDF-DDEB8739920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7305C6-83C9-4DF9-AE65-7C9A7D0E7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17006</TotalTime>
  <Words>225</Words>
  <Application>Microsoft Office PowerPoint</Application>
  <PresentationFormat>Skjermfremvisning (16:9)</PresentationFormat>
  <Paragraphs>48</Paragraphs>
  <Slides>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ScalaSans-Bold</vt:lpstr>
      <vt:lpstr>Helse Førde - Presentasjon uten sidetal</vt:lpstr>
      <vt:lpstr>Haukeland University Hospital</vt:lpstr>
      <vt:lpstr>Bergen Bloodbank perspective</vt:lpstr>
      <vt:lpstr>Bergen</vt:lpstr>
      <vt:lpstr>Bergen</vt:lpstr>
      <vt:lpstr>Cold platelets</vt:lpstr>
      <vt:lpstr>Dried plasma and other</vt:lpstr>
      <vt:lpstr>National bloodproduct preparedness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mal 2012</dc:title>
  <dc:creator>Hanne Alver Krum</dc:creator>
  <cp:lastModifiedBy>Kristoffersen, Einar Klæboe</cp:lastModifiedBy>
  <cp:revision>206</cp:revision>
  <cp:lastPrinted>2011-12-05T14:32:55Z</cp:lastPrinted>
  <dcterms:created xsi:type="dcterms:W3CDTF">2012-03-19T16:38:13Z</dcterms:created>
  <dcterms:modified xsi:type="dcterms:W3CDTF">2022-06-27T11:14:35Z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0x0101007B45E4A261354642A76B10F3B637EFD9</vt:lpwstr>
  </property>
</Properties>
</file>