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66" r:id="rId3"/>
    <p:sldId id="274" r:id="rId4"/>
    <p:sldId id="267" r:id="rId5"/>
    <p:sldId id="268" r:id="rId6"/>
    <p:sldId id="272" r:id="rId7"/>
    <p:sldId id="270" r:id="rId8"/>
    <p:sldId id="271" r:id="rId9"/>
    <p:sldId id="257" r:id="rId10"/>
    <p:sldId id="258" r:id="rId11"/>
    <p:sldId id="259" r:id="rId12"/>
    <p:sldId id="260" r:id="rId13"/>
    <p:sldId id="261" r:id="rId14"/>
    <p:sldId id="262" r:id="rId15"/>
    <p:sldId id="263" r:id="rId16"/>
    <p:sldId id="264"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1" d="100"/>
          <a:sy n="91" d="100"/>
        </p:scale>
        <p:origin x="208"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844647-0C49-47D7-B427-E9E15276DE70}"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8BB6-9257-4234-A2A2-FCCC1D5EF31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artoon, symbol, art&#10;&#10;Description automatically generated">
            <a:extLst>
              <a:ext uri="{FF2B5EF4-FFF2-40B4-BE49-F238E27FC236}">
                <a16:creationId xmlns:a16="http://schemas.microsoft.com/office/drawing/2014/main" id="{9E8EE2F2-9FA4-2D68-4884-553EA46CD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0" y="4803867"/>
            <a:ext cx="905595" cy="1358392"/>
          </a:xfrm>
          <a:prstGeom prst="rect">
            <a:avLst/>
          </a:prstGeom>
        </p:spPr>
      </p:pic>
    </p:spTree>
    <p:extLst>
      <p:ext uri="{BB962C8B-B14F-4D97-AF65-F5344CB8AC3E}">
        <p14:creationId xmlns:p14="http://schemas.microsoft.com/office/powerpoint/2010/main" val="383278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44647-0C49-47D7-B427-E9E15276DE70}"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279703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44647-0C49-47D7-B427-E9E15276DE70}"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33974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844647-0C49-47D7-B427-E9E15276DE70}"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227318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44647-0C49-47D7-B427-E9E15276DE70}"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8BB6-9257-4234-A2A2-FCCC1D5EF31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22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844647-0C49-47D7-B427-E9E15276DE70}"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223477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844647-0C49-47D7-B427-E9E15276DE70}" type="datetimeFigureOut">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390400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844647-0C49-47D7-B427-E9E15276DE70}" type="datetimeFigureOut">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393433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844647-0C49-47D7-B427-E9E15276DE70}" type="datetimeFigureOut">
              <a:rPr lang="en-US" smtClean="0"/>
              <a:t>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81509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844647-0C49-47D7-B427-E9E15276DE70}" type="datetimeFigureOut">
              <a:rPr lang="en-US" smtClean="0"/>
              <a:t>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D48BB6-9257-4234-A2A2-FCCC1D5EF311}" type="slidenum">
              <a:rPr lang="en-US" smtClean="0"/>
              <a:t>‹#›</a:t>
            </a:fld>
            <a:endParaRPr lang="en-US"/>
          </a:p>
        </p:txBody>
      </p:sp>
    </p:spTree>
    <p:extLst>
      <p:ext uri="{BB962C8B-B14F-4D97-AF65-F5344CB8AC3E}">
        <p14:creationId xmlns:p14="http://schemas.microsoft.com/office/powerpoint/2010/main" val="205123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844647-0C49-47D7-B427-E9E15276DE70}"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8BB6-9257-4234-A2A2-FCCC1D5EF311}" type="slidenum">
              <a:rPr lang="en-US" smtClean="0"/>
              <a:t>‹#›</a:t>
            </a:fld>
            <a:endParaRPr lang="en-US"/>
          </a:p>
        </p:txBody>
      </p:sp>
    </p:spTree>
    <p:extLst>
      <p:ext uri="{BB962C8B-B14F-4D97-AF65-F5344CB8AC3E}">
        <p14:creationId xmlns:p14="http://schemas.microsoft.com/office/powerpoint/2010/main" val="144131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844647-0C49-47D7-B427-E9E15276DE70}" type="datetimeFigureOut">
              <a:rPr lang="en-US" smtClean="0"/>
              <a:t>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D48BB6-9257-4234-A2A2-FCCC1D5EF31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artoon, symbol, art&#10;&#10;Description automatically generated">
            <a:extLst>
              <a:ext uri="{FF2B5EF4-FFF2-40B4-BE49-F238E27FC236}">
                <a16:creationId xmlns:a16="http://schemas.microsoft.com/office/drawing/2014/main" id="{E2C85BFE-0138-98B7-8495-F8448E007E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94720" y="183123"/>
            <a:ext cx="1036320" cy="1554480"/>
          </a:xfrm>
          <a:prstGeom prst="rect">
            <a:avLst/>
          </a:prstGeom>
        </p:spPr>
      </p:pic>
    </p:spTree>
    <p:extLst>
      <p:ext uri="{BB962C8B-B14F-4D97-AF65-F5344CB8AC3E}">
        <p14:creationId xmlns:p14="http://schemas.microsoft.com/office/powerpoint/2010/main" val="352380013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prolongedfieldcar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rolongedfieldcar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F76F-EDE8-2433-B6F1-3511022A338E}"/>
              </a:ext>
            </a:extLst>
          </p:cNvPr>
          <p:cNvSpPr>
            <a:spLocks noGrp="1"/>
          </p:cNvSpPr>
          <p:nvPr>
            <p:ph type="ctrTitle"/>
          </p:nvPr>
        </p:nvSpPr>
        <p:spPr/>
        <p:txBody>
          <a:bodyPr/>
          <a:lstStyle/>
          <a:p>
            <a:r>
              <a:rPr lang="en-US" b="1" dirty="0"/>
              <a:t>Special Operations Medical Association</a:t>
            </a:r>
          </a:p>
        </p:txBody>
      </p:sp>
      <p:sp>
        <p:nvSpPr>
          <p:cNvPr id="3" name="Subtitle 2">
            <a:extLst>
              <a:ext uri="{FF2B5EF4-FFF2-40B4-BE49-F238E27FC236}">
                <a16:creationId xmlns:a16="http://schemas.microsoft.com/office/drawing/2014/main" id="{C3F4EC53-1528-E8A0-C82F-444E01DD8802}"/>
              </a:ext>
            </a:extLst>
          </p:cNvPr>
          <p:cNvSpPr>
            <a:spLocks noGrp="1"/>
          </p:cNvSpPr>
          <p:nvPr>
            <p:ph type="subTitle" idx="1"/>
          </p:nvPr>
        </p:nvSpPr>
        <p:spPr>
          <a:xfrm>
            <a:off x="1100051" y="4582231"/>
            <a:ext cx="10058400" cy="1143000"/>
          </a:xfrm>
        </p:spPr>
        <p:txBody>
          <a:bodyPr>
            <a:normAutofit fontScale="85000" lnSpcReduction="20000"/>
          </a:bodyPr>
          <a:lstStyle/>
          <a:p>
            <a:r>
              <a:rPr lang="en-US" dirty="0"/>
              <a:t>Sean Keenan, Md </a:t>
            </a:r>
            <a:r>
              <a:rPr lang="en-US" dirty="0" err="1"/>
              <a:t>faaem</a:t>
            </a:r>
            <a:r>
              <a:rPr lang="en-US" dirty="0"/>
              <a:t> </a:t>
            </a:r>
            <a:r>
              <a:rPr lang="en-US" dirty="0" err="1"/>
              <a:t>fawm</a:t>
            </a:r>
            <a:r>
              <a:rPr lang="en-US" dirty="0"/>
              <a:t> </a:t>
            </a:r>
            <a:r>
              <a:rPr lang="en-US" dirty="0" err="1"/>
              <a:t>dImm</a:t>
            </a:r>
            <a:endParaRPr lang="en-US" dirty="0"/>
          </a:p>
          <a:p>
            <a:r>
              <a:rPr lang="en-US" dirty="0"/>
              <a:t>Colonel (retired), US Army</a:t>
            </a:r>
          </a:p>
          <a:p>
            <a:r>
              <a:rPr lang="en-US" dirty="0"/>
              <a:t>Military vice president (president-elect), SOMA</a:t>
            </a:r>
          </a:p>
        </p:txBody>
      </p:sp>
    </p:spTree>
    <p:extLst>
      <p:ext uri="{BB962C8B-B14F-4D97-AF65-F5344CB8AC3E}">
        <p14:creationId xmlns:p14="http://schemas.microsoft.com/office/powerpoint/2010/main" val="360257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A197-B8CF-279B-013D-CAF48AB963C4}"/>
              </a:ext>
            </a:extLst>
          </p:cNvPr>
          <p:cNvSpPr>
            <a:spLocks noGrp="1"/>
          </p:cNvSpPr>
          <p:nvPr>
            <p:ph type="title"/>
          </p:nvPr>
        </p:nvSpPr>
        <p:spPr/>
        <p:txBody>
          <a:bodyPr/>
          <a:lstStyle/>
          <a:p>
            <a:r>
              <a:rPr lang="en-US" b="1" dirty="0"/>
              <a:t>Goals</a:t>
            </a:r>
          </a:p>
        </p:txBody>
      </p:sp>
      <p:sp>
        <p:nvSpPr>
          <p:cNvPr id="3" name="Content Placeholder 2">
            <a:extLst>
              <a:ext uri="{FF2B5EF4-FFF2-40B4-BE49-F238E27FC236}">
                <a16:creationId xmlns:a16="http://schemas.microsoft.com/office/drawing/2014/main" id="{EE620EAE-52B9-7CE5-0B6A-C2451EC72505}"/>
              </a:ext>
            </a:extLst>
          </p:cNvPr>
          <p:cNvSpPr>
            <a:spLocks noGrp="1"/>
          </p:cNvSpPr>
          <p:nvPr>
            <p:ph idx="1"/>
          </p:nvPr>
        </p:nvSpPr>
        <p:spPr/>
        <p:txBody>
          <a:bodyPr>
            <a:normAutofit fontScale="92500" lnSpcReduction="20000"/>
          </a:bodyPr>
          <a:lstStyle/>
          <a:p>
            <a:pPr algn="l" fontAlgn="base">
              <a:buFont typeface="+mj-lt"/>
              <a:buAutoNum type="arabicPeriod"/>
            </a:pPr>
            <a:r>
              <a:rPr lang="en-US" b="0" i="0" dirty="0">
                <a:solidFill>
                  <a:srgbClr val="494B51"/>
                </a:solidFill>
                <a:effectLst/>
                <a:latin typeface="Karla" pitchFamily="2" charset="0"/>
              </a:rPr>
              <a:t> </a:t>
            </a:r>
            <a:r>
              <a:rPr lang="en-US" b="1" i="1" u="sng" dirty="0">
                <a:solidFill>
                  <a:srgbClr val="494B51"/>
                </a:solidFill>
                <a:effectLst/>
                <a:latin typeface="Karla" pitchFamily="2" charset="0"/>
              </a:rPr>
              <a:t>Advance the art and science </a:t>
            </a:r>
            <a:r>
              <a:rPr lang="en-US" b="0" i="0" dirty="0">
                <a:solidFill>
                  <a:srgbClr val="494B51"/>
                </a:solidFill>
                <a:effectLst/>
                <a:latin typeface="Karla" pitchFamily="2" charset="0"/>
              </a:rPr>
              <a:t>of Special Operations and Tactical medicine; enhance member capability and readiness to perform in a variety of diverse and challenging roles, environments, and contingencies.</a:t>
            </a:r>
          </a:p>
          <a:p>
            <a:pPr algn="l" fontAlgn="base">
              <a:buFont typeface="+mj-lt"/>
              <a:buAutoNum type="arabicPeriod"/>
            </a:pPr>
            <a:r>
              <a:rPr lang="en-US" b="0" i="0" dirty="0">
                <a:solidFill>
                  <a:srgbClr val="494B51"/>
                </a:solidFill>
                <a:effectLst/>
                <a:latin typeface="Karla" pitchFamily="2" charset="0"/>
              </a:rPr>
              <a:t> Facilitate </a:t>
            </a:r>
            <a:r>
              <a:rPr lang="en-US" b="1" i="1" u="sng" dirty="0">
                <a:solidFill>
                  <a:srgbClr val="494B51"/>
                </a:solidFill>
                <a:effectLst/>
                <a:latin typeface="Karla" pitchFamily="2" charset="0"/>
              </a:rPr>
              <a:t>quality training and education</a:t>
            </a:r>
            <a:r>
              <a:rPr lang="en-US" b="0" i="0" dirty="0">
                <a:solidFill>
                  <a:srgbClr val="494B51"/>
                </a:solidFill>
                <a:effectLst/>
                <a:latin typeface="Karla" pitchFamily="2" charset="0"/>
              </a:rPr>
              <a:t>, and exposure to industry and innovation, in order to augment the professional development of prehospital, tactical, wilderness, austere, disaster and deployed medicine providers.</a:t>
            </a:r>
          </a:p>
          <a:p>
            <a:pPr algn="l" fontAlgn="base">
              <a:buFont typeface="+mj-lt"/>
              <a:buAutoNum type="arabicPeriod"/>
            </a:pPr>
            <a:r>
              <a:rPr lang="en-US" b="0" i="0" dirty="0">
                <a:solidFill>
                  <a:srgbClr val="494B51"/>
                </a:solidFill>
                <a:effectLst/>
                <a:latin typeface="Karla" pitchFamily="2" charset="0"/>
              </a:rPr>
              <a:t> Support the interests and success of our members; promote and advance member </a:t>
            </a:r>
            <a:r>
              <a:rPr lang="en-US" b="1" i="1" u="sng" dirty="0">
                <a:solidFill>
                  <a:srgbClr val="494B51"/>
                </a:solidFill>
                <a:effectLst/>
                <a:latin typeface="Karla" pitchFamily="2" charset="0"/>
              </a:rPr>
              <a:t>scholarship</a:t>
            </a:r>
            <a:r>
              <a:rPr lang="en-US" b="1" i="0" dirty="0">
                <a:solidFill>
                  <a:srgbClr val="494B51"/>
                </a:solidFill>
                <a:effectLst/>
                <a:latin typeface="Karla" pitchFamily="2" charset="0"/>
              </a:rPr>
              <a:t> </a:t>
            </a:r>
            <a:r>
              <a:rPr lang="en-US" i="0" dirty="0">
                <a:solidFill>
                  <a:srgbClr val="494B51"/>
                </a:solidFill>
                <a:effectLst/>
                <a:latin typeface="Karla" pitchFamily="2" charset="0"/>
              </a:rPr>
              <a:t>a</a:t>
            </a:r>
            <a:r>
              <a:rPr lang="en-US" b="0" i="0" dirty="0">
                <a:solidFill>
                  <a:srgbClr val="494B51"/>
                </a:solidFill>
                <a:effectLst/>
                <a:latin typeface="Karla" pitchFamily="2" charset="0"/>
              </a:rPr>
              <a:t>s well as </a:t>
            </a:r>
            <a:r>
              <a:rPr lang="en-US" b="1" i="1" u="sng" dirty="0">
                <a:solidFill>
                  <a:srgbClr val="494B51"/>
                </a:solidFill>
                <a:effectLst/>
                <a:latin typeface="Karla" pitchFamily="2" charset="0"/>
              </a:rPr>
              <a:t>education and work opportunities</a:t>
            </a:r>
            <a:r>
              <a:rPr lang="en-US" b="0" i="0" dirty="0">
                <a:solidFill>
                  <a:srgbClr val="494B51"/>
                </a:solidFill>
                <a:effectLst/>
                <a:latin typeface="Karla" pitchFamily="2" charset="0"/>
              </a:rPr>
              <a:t>.</a:t>
            </a:r>
          </a:p>
          <a:p>
            <a:pPr algn="l" fontAlgn="base">
              <a:buFont typeface="+mj-lt"/>
              <a:buAutoNum type="arabicPeriod"/>
            </a:pPr>
            <a:r>
              <a:rPr lang="en-US" b="0" i="0" dirty="0">
                <a:solidFill>
                  <a:srgbClr val="494B51"/>
                </a:solidFill>
                <a:effectLst/>
                <a:latin typeface="Karla" pitchFamily="2" charset="0"/>
              </a:rPr>
              <a:t> Continuously evolve and expand in order to achieve and </a:t>
            </a:r>
            <a:r>
              <a:rPr lang="en-US" b="1" i="1" u="sng" dirty="0">
                <a:solidFill>
                  <a:srgbClr val="494B51"/>
                </a:solidFill>
                <a:effectLst/>
                <a:latin typeface="Karla" pitchFamily="2" charset="0"/>
              </a:rPr>
              <a:t>maintain appropriate relevance</a:t>
            </a:r>
            <a:r>
              <a:rPr lang="en-US" b="0" i="0" dirty="0">
                <a:solidFill>
                  <a:srgbClr val="494B51"/>
                </a:solidFill>
                <a:effectLst/>
                <a:latin typeface="Karla" pitchFamily="2" charset="0"/>
              </a:rPr>
              <a:t>, reach, influence, and impact within the medical and tactical communities and beyond.</a:t>
            </a:r>
          </a:p>
          <a:p>
            <a:pPr algn="l" fontAlgn="base">
              <a:buFont typeface="+mj-lt"/>
              <a:buAutoNum type="arabicPeriod"/>
            </a:pPr>
            <a:r>
              <a:rPr lang="en-US" b="0" i="0" dirty="0">
                <a:solidFill>
                  <a:srgbClr val="494B51"/>
                </a:solidFill>
                <a:effectLst/>
                <a:latin typeface="Karla" pitchFamily="2" charset="0"/>
              </a:rPr>
              <a:t> </a:t>
            </a:r>
            <a:r>
              <a:rPr lang="en-US" b="1" i="1" u="sng" dirty="0">
                <a:solidFill>
                  <a:srgbClr val="494B51"/>
                </a:solidFill>
                <a:effectLst/>
                <a:latin typeface="Karla" pitchFamily="2" charset="0"/>
              </a:rPr>
              <a:t>Grow and retain membership</a:t>
            </a:r>
            <a:r>
              <a:rPr lang="en-US" b="0" i="0" dirty="0">
                <a:solidFill>
                  <a:srgbClr val="494B51"/>
                </a:solidFill>
                <a:effectLst/>
                <a:latin typeface="Karla" pitchFamily="2" charset="0"/>
              </a:rPr>
              <a:t>, optimize member services, enhance member involvement, and develop member leadership while remaining true to our history and character as the </a:t>
            </a:r>
            <a:r>
              <a:rPr lang="en-US" b="1" i="1" u="sng" dirty="0">
                <a:solidFill>
                  <a:srgbClr val="494B51"/>
                </a:solidFill>
                <a:effectLst/>
                <a:latin typeface="Karla" pitchFamily="2" charset="0"/>
              </a:rPr>
              <a:t>most unique medical society in the world</a:t>
            </a:r>
            <a:r>
              <a:rPr lang="en-US" b="0" i="0" dirty="0">
                <a:solidFill>
                  <a:srgbClr val="494B51"/>
                </a:solidFill>
                <a:effectLst/>
                <a:latin typeface="Karla" pitchFamily="2" charset="0"/>
              </a:rPr>
              <a:t>.</a:t>
            </a:r>
          </a:p>
          <a:p>
            <a:endParaRPr lang="en-US" dirty="0"/>
          </a:p>
        </p:txBody>
      </p:sp>
    </p:spTree>
    <p:extLst>
      <p:ext uri="{BB962C8B-B14F-4D97-AF65-F5344CB8AC3E}">
        <p14:creationId xmlns:p14="http://schemas.microsoft.com/office/powerpoint/2010/main" val="242165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F204-DE28-E574-73C9-7574167F422E}"/>
              </a:ext>
            </a:extLst>
          </p:cNvPr>
          <p:cNvSpPr>
            <a:spLocks noGrp="1"/>
          </p:cNvSpPr>
          <p:nvPr>
            <p:ph type="title"/>
          </p:nvPr>
        </p:nvSpPr>
        <p:spPr/>
        <p:txBody>
          <a:bodyPr/>
          <a:lstStyle/>
          <a:p>
            <a:r>
              <a:rPr lang="en-US" b="1" dirty="0"/>
              <a:t>Education</a:t>
            </a:r>
          </a:p>
        </p:txBody>
      </p:sp>
      <p:sp>
        <p:nvSpPr>
          <p:cNvPr id="3" name="Content Placeholder 2">
            <a:extLst>
              <a:ext uri="{FF2B5EF4-FFF2-40B4-BE49-F238E27FC236}">
                <a16:creationId xmlns:a16="http://schemas.microsoft.com/office/drawing/2014/main" id="{88D8D78D-3F50-3657-6D33-D7E98C620948}"/>
              </a:ext>
            </a:extLst>
          </p:cNvPr>
          <p:cNvSpPr>
            <a:spLocks noGrp="1"/>
          </p:cNvSpPr>
          <p:nvPr>
            <p:ph idx="1"/>
          </p:nvPr>
        </p:nvSpPr>
        <p:spPr/>
        <p:txBody>
          <a:bodyPr>
            <a:normAutofit/>
          </a:bodyPr>
          <a:lstStyle/>
          <a:p>
            <a:pPr>
              <a:buFont typeface="Arial" panose="020B0604020202020204" pitchFamily="34" charset="0"/>
              <a:buChar char="•"/>
            </a:pPr>
            <a:r>
              <a:rPr lang="en-US" sz="3200" dirty="0"/>
              <a:t> </a:t>
            </a:r>
            <a:r>
              <a:rPr lang="en-US" sz="3600" dirty="0"/>
              <a:t>Premier event: SOMA Scientific Assembly - “SOMSA”</a:t>
            </a:r>
          </a:p>
          <a:p>
            <a:pPr>
              <a:buFont typeface="Arial" panose="020B0604020202020204" pitchFamily="34" charset="0"/>
              <a:buChar char="•"/>
            </a:pPr>
            <a:r>
              <a:rPr lang="en-US" sz="3600" dirty="0"/>
              <a:t> </a:t>
            </a:r>
            <a:r>
              <a:rPr lang="en-US" sz="3600" dirty="0" err="1"/>
              <a:t>SOMed</a:t>
            </a:r>
            <a:r>
              <a:rPr lang="en-US" sz="3600" dirty="0"/>
              <a:t> our asynchronous learning platform - LMS</a:t>
            </a:r>
          </a:p>
          <a:p>
            <a:pPr>
              <a:buFont typeface="Arial" panose="020B0604020202020204" pitchFamily="34" charset="0"/>
              <a:buChar char="•"/>
            </a:pPr>
            <a:r>
              <a:rPr lang="en-US" sz="3600" dirty="0"/>
              <a:t> Journal of Special Operations Medicine – JSOM</a:t>
            </a:r>
          </a:p>
          <a:p>
            <a:pPr>
              <a:buFont typeface="Arial" panose="020B0604020202020204" pitchFamily="34" charset="0"/>
              <a:buChar char="•"/>
            </a:pPr>
            <a:r>
              <a:rPr lang="en-US" sz="3600" dirty="0"/>
              <a:t> Networking &amp; connections within membership</a:t>
            </a:r>
          </a:p>
        </p:txBody>
      </p:sp>
    </p:spTree>
    <p:extLst>
      <p:ext uri="{BB962C8B-B14F-4D97-AF65-F5344CB8AC3E}">
        <p14:creationId xmlns:p14="http://schemas.microsoft.com/office/powerpoint/2010/main" val="321322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D206-70FD-E535-504F-DEF1FA2DA689}"/>
              </a:ext>
            </a:extLst>
          </p:cNvPr>
          <p:cNvSpPr>
            <a:spLocks noGrp="1"/>
          </p:cNvSpPr>
          <p:nvPr>
            <p:ph type="title"/>
          </p:nvPr>
        </p:nvSpPr>
        <p:spPr/>
        <p:txBody>
          <a:bodyPr/>
          <a:lstStyle/>
          <a:p>
            <a:r>
              <a:rPr lang="en-US" b="1" dirty="0"/>
              <a:t>Scientific Assembly</a:t>
            </a:r>
          </a:p>
        </p:txBody>
      </p:sp>
      <p:sp>
        <p:nvSpPr>
          <p:cNvPr id="3" name="Content Placeholder 2">
            <a:extLst>
              <a:ext uri="{FF2B5EF4-FFF2-40B4-BE49-F238E27FC236}">
                <a16:creationId xmlns:a16="http://schemas.microsoft.com/office/drawing/2014/main" id="{5734E32A-5FDC-970D-896B-B16431A7AA58}"/>
              </a:ext>
            </a:extLst>
          </p:cNvPr>
          <p:cNvSpPr>
            <a:spLocks noGrp="1"/>
          </p:cNvSpPr>
          <p:nvPr>
            <p:ph idx="1"/>
          </p:nvPr>
        </p:nvSpPr>
        <p:spPr/>
        <p:txBody>
          <a:bodyPr>
            <a:normAutofit fontScale="92500" lnSpcReduction="20000"/>
          </a:bodyPr>
          <a:lstStyle/>
          <a:p>
            <a:r>
              <a:rPr lang="en-US" sz="3200" b="1" dirty="0"/>
              <a:t>2023 SOMSA May 15-19 Raleigh, North Carolina USA</a:t>
            </a:r>
          </a:p>
          <a:p>
            <a:pPr lvl="1"/>
            <a:r>
              <a:rPr lang="en-US" sz="3200" dirty="0"/>
              <a:t>1,325 attendees (largest ever this past year)</a:t>
            </a:r>
          </a:p>
          <a:p>
            <a:pPr lvl="1"/>
            <a:r>
              <a:rPr lang="en-US" sz="3200" dirty="0"/>
              <a:t>721 exhibitor representatives</a:t>
            </a:r>
          </a:p>
          <a:p>
            <a:pPr lvl="1"/>
            <a:r>
              <a:rPr lang="en-US" sz="3200" dirty="0"/>
              <a:t>294 speakers</a:t>
            </a:r>
          </a:p>
          <a:p>
            <a:pPr lvl="1"/>
            <a:r>
              <a:rPr lang="en-US" sz="3200" dirty="0"/>
              <a:t>12 tracks</a:t>
            </a:r>
          </a:p>
          <a:p>
            <a:pPr lvl="1"/>
            <a:r>
              <a:rPr lang="en-US" sz="3200" dirty="0"/>
              <a:t>53 hands-on training labs &amp; workshops</a:t>
            </a:r>
          </a:p>
          <a:p>
            <a:pPr lvl="1"/>
            <a:r>
              <a:rPr lang="en-US" sz="3200" dirty="0"/>
              <a:t>24 countries represented; estimated &gt;150 international attendees</a:t>
            </a:r>
          </a:p>
          <a:p>
            <a:pPr lvl="1"/>
            <a:r>
              <a:rPr lang="en-US" sz="3200" dirty="0"/>
              <a:t>9 federal/interagency workgroup meetings </a:t>
            </a:r>
          </a:p>
          <a:p>
            <a:pPr lvl="2"/>
            <a:r>
              <a:rPr lang="en-US" sz="2800" dirty="0"/>
              <a:t>Irregular Warfare Committee – new this year</a:t>
            </a:r>
          </a:p>
          <a:p>
            <a:pPr lvl="1"/>
            <a:endParaRPr lang="en-US" sz="3200" dirty="0"/>
          </a:p>
          <a:p>
            <a:pPr lvl="1"/>
            <a:endParaRPr lang="en-US" sz="3200" dirty="0"/>
          </a:p>
          <a:p>
            <a:pPr lvl="1"/>
            <a:endParaRPr lang="en-US" sz="3200" dirty="0"/>
          </a:p>
          <a:p>
            <a:pPr lvl="1"/>
            <a:endParaRPr lang="en-US" dirty="0"/>
          </a:p>
        </p:txBody>
      </p:sp>
    </p:spTree>
    <p:extLst>
      <p:ext uri="{BB962C8B-B14F-4D97-AF65-F5344CB8AC3E}">
        <p14:creationId xmlns:p14="http://schemas.microsoft.com/office/powerpoint/2010/main" val="227381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1B6B-FB19-454B-7043-7C88EC116D3F}"/>
              </a:ext>
            </a:extLst>
          </p:cNvPr>
          <p:cNvSpPr>
            <a:spLocks noGrp="1"/>
          </p:cNvSpPr>
          <p:nvPr>
            <p:ph type="title"/>
          </p:nvPr>
        </p:nvSpPr>
        <p:spPr/>
        <p:txBody>
          <a:bodyPr/>
          <a:lstStyle/>
          <a:p>
            <a:r>
              <a:rPr lang="en-US" b="1" dirty="0"/>
              <a:t>2024 Scientific Assembly – key dates</a:t>
            </a:r>
          </a:p>
        </p:txBody>
      </p:sp>
      <p:sp>
        <p:nvSpPr>
          <p:cNvPr id="3" name="Content Placeholder 2">
            <a:extLst>
              <a:ext uri="{FF2B5EF4-FFF2-40B4-BE49-F238E27FC236}">
                <a16:creationId xmlns:a16="http://schemas.microsoft.com/office/drawing/2014/main" id="{2F4947BD-F176-017F-4C7D-0AF9E0895158}"/>
              </a:ext>
            </a:extLst>
          </p:cNvPr>
          <p:cNvSpPr>
            <a:spLocks noGrp="1"/>
          </p:cNvSpPr>
          <p:nvPr>
            <p:ph idx="1"/>
          </p:nvPr>
        </p:nvSpPr>
        <p:spPr>
          <a:xfrm>
            <a:off x="1097280" y="1845734"/>
            <a:ext cx="10058400" cy="4210682"/>
          </a:xfrm>
        </p:spPr>
        <p:txBody>
          <a:bodyPr/>
          <a:lstStyle/>
          <a:p>
            <a:r>
              <a:rPr lang="en-US" sz="3200" b="1" dirty="0"/>
              <a:t>May 13-17, 2024, Raleigh, North Carolina USA</a:t>
            </a:r>
          </a:p>
          <a:p>
            <a:pPr lvl="1"/>
            <a:r>
              <a:rPr lang="en-US" sz="2400" b="1" u="sng" dirty="0"/>
              <a:t>Call for Labs</a:t>
            </a:r>
            <a:r>
              <a:rPr lang="en-US" sz="2400" b="1" dirty="0"/>
              <a:t> </a:t>
            </a:r>
            <a:r>
              <a:rPr lang="en-US" sz="2400" dirty="0"/>
              <a:t>opens in early September and is open for ~ 5 weeks</a:t>
            </a:r>
          </a:p>
          <a:p>
            <a:pPr lvl="2"/>
            <a:r>
              <a:rPr lang="en-US" sz="2400" dirty="0"/>
              <a:t>Accept/Decline notices distributed in mid-November</a:t>
            </a:r>
          </a:p>
          <a:p>
            <a:pPr lvl="1"/>
            <a:r>
              <a:rPr lang="en-US" sz="2400" b="1" u="sng" dirty="0"/>
              <a:t>Call for Presentations</a:t>
            </a:r>
            <a:r>
              <a:rPr lang="en-US" sz="2400" b="1" dirty="0"/>
              <a:t> </a:t>
            </a:r>
            <a:r>
              <a:rPr lang="en-US" sz="2400" dirty="0"/>
              <a:t>opens in early October and is open for ~6 weeks</a:t>
            </a:r>
          </a:p>
          <a:p>
            <a:pPr lvl="2"/>
            <a:r>
              <a:rPr lang="en-US" sz="2400" dirty="0"/>
              <a:t>Accept/Decline notices distributed in early January</a:t>
            </a:r>
          </a:p>
          <a:p>
            <a:pPr lvl="1"/>
            <a:r>
              <a:rPr lang="en-US" sz="2400" b="1" u="sng" dirty="0"/>
              <a:t>Call for Research</a:t>
            </a:r>
            <a:r>
              <a:rPr lang="en-US" sz="2400" b="1" dirty="0"/>
              <a:t> </a:t>
            </a:r>
            <a:r>
              <a:rPr lang="en-US" sz="2400" dirty="0"/>
              <a:t>opens in mid-October and is open for ~6 weeks</a:t>
            </a:r>
          </a:p>
          <a:p>
            <a:pPr lvl="2"/>
            <a:r>
              <a:rPr lang="en-US" sz="2400" dirty="0"/>
              <a:t>Accept/decline notices distributed in late January</a:t>
            </a:r>
          </a:p>
          <a:p>
            <a:pPr lvl="1"/>
            <a:r>
              <a:rPr lang="en-US" sz="2400" dirty="0"/>
              <a:t>Registration opens in early February</a:t>
            </a:r>
          </a:p>
          <a:p>
            <a:pPr lvl="1"/>
            <a:r>
              <a:rPr lang="en-US" sz="2400" dirty="0"/>
              <a:t>Exhibitor sales open in late fall</a:t>
            </a:r>
          </a:p>
          <a:p>
            <a:pPr lvl="1"/>
            <a:endParaRPr lang="en-US" dirty="0"/>
          </a:p>
        </p:txBody>
      </p:sp>
    </p:spTree>
    <p:extLst>
      <p:ext uri="{BB962C8B-B14F-4D97-AF65-F5344CB8AC3E}">
        <p14:creationId xmlns:p14="http://schemas.microsoft.com/office/powerpoint/2010/main" val="400100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0312-F6BB-7BAE-4313-D4E2554ADB03}"/>
              </a:ext>
            </a:extLst>
          </p:cNvPr>
          <p:cNvSpPr>
            <a:spLocks noGrp="1"/>
          </p:cNvSpPr>
          <p:nvPr>
            <p:ph type="title"/>
          </p:nvPr>
        </p:nvSpPr>
        <p:spPr/>
        <p:txBody>
          <a:bodyPr/>
          <a:lstStyle/>
          <a:p>
            <a:r>
              <a:rPr lang="en-US" b="1" dirty="0"/>
              <a:t>Membership</a:t>
            </a:r>
          </a:p>
        </p:txBody>
      </p:sp>
      <p:sp>
        <p:nvSpPr>
          <p:cNvPr id="3" name="Content Placeholder 2">
            <a:extLst>
              <a:ext uri="{FF2B5EF4-FFF2-40B4-BE49-F238E27FC236}">
                <a16:creationId xmlns:a16="http://schemas.microsoft.com/office/drawing/2014/main" id="{286B3174-CFE1-0371-945A-40EE3757EC48}"/>
              </a:ext>
            </a:extLst>
          </p:cNvPr>
          <p:cNvSpPr>
            <a:spLocks noGrp="1"/>
          </p:cNvSpPr>
          <p:nvPr>
            <p:ph idx="1"/>
          </p:nvPr>
        </p:nvSpPr>
        <p:spPr/>
        <p:txBody>
          <a:bodyPr>
            <a:normAutofit/>
          </a:bodyPr>
          <a:lstStyle/>
          <a:p>
            <a:pPr>
              <a:buFont typeface="Arial" panose="020B0604020202020204" pitchFamily="34" charset="0"/>
              <a:buChar char="•"/>
            </a:pPr>
            <a:r>
              <a:rPr lang="en-US" sz="2800" dirty="0"/>
              <a:t>1,022 Members </a:t>
            </a:r>
            <a:r>
              <a:rPr lang="en-US" sz="1800" i="1" dirty="0"/>
              <a:t>(as of May 2023)</a:t>
            </a:r>
          </a:p>
          <a:p>
            <a:pPr lvl="1">
              <a:buFont typeface="Arial" panose="020B0604020202020204" pitchFamily="34" charset="0"/>
              <a:buChar char="•"/>
            </a:pPr>
            <a:r>
              <a:rPr lang="en-US" sz="2600" dirty="0"/>
              <a:t>Military enlisted medics</a:t>
            </a:r>
          </a:p>
          <a:p>
            <a:pPr lvl="1">
              <a:buFont typeface="Arial" panose="020B0604020202020204" pitchFamily="34" charset="0"/>
              <a:buChar char="•"/>
            </a:pPr>
            <a:r>
              <a:rPr lang="en-US" sz="2600" dirty="0"/>
              <a:t>Civilian medic</a:t>
            </a:r>
          </a:p>
          <a:p>
            <a:pPr lvl="1">
              <a:buFont typeface="Arial" panose="020B0604020202020204" pitchFamily="34" charset="0"/>
              <a:buChar char="•"/>
            </a:pPr>
            <a:r>
              <a:rPr lang="en-US" sz="2600" dirty="0"/>
              <a:t>Law enforcement officers</a:t>
            </a:r>
          </a:p>
          <a:p>
            <a:pPr lvl="1">
              <a:buFont typeface="Arial" panose="020B0604020202020204" pitchFamily="34" charset="0"/>
              <a:buChar char="•"/>
            </a:pPr>
            <a:r>
              <a:rPr lang="en-US" sz="2600" dirty="0"/>
              <a:t>Students in a healthcare program</a:t>
            </a:r>
          </a:p>
          <a:p>
            <a:pPr lvl="1">
              <a:buFont typeface="Arial" panose="020B0604020202020204" pitchFamily="34" charset="0"/>
              <a:buChar char="•"/>
            </a:pPr>
            <a:r>
              <a:rPr lang="en-US" sz="2600" dirty="0"/>
              <a:t>Residents/Fellows</a:t>
            </a:r>
          </a:p>
          <a:p>
            <a:pPr lvl="1">
              <a:buFont typeface="Arial" panose="020B0604020202020204" pitchFamily="34" charset="0"/>
              <a:buChar char="•"/>
            </a:pPr>
            <a:r>
              <a:rPr lang="en-US" sz="2600" dirty="0"/>
              <a:t>Physicians</a:t>
            </a:r>
          </a:p>
          <a:p>
            <a:pPr lvl="1">
              <a:buFont typeface="Arial" panose="020B0604020202020204" pitchFamily="34" charset="0"/>
              <a:buChar char="•"/>
            </a:pPr>
            <a:r>
              <a:rPr lang="en-US" sz="2600" dirty="0"/>
              <a:t>Lifetime Membership</a:t>
            </a:r>
          </a:p>
        </p:txBody>
      </p:sp>
    </p:spTree>
    <p:extLst>
      <p:ext uri="{BB962C8B-B14F-4D97-AF65-F5344CB8AC3E}">
        <p14:creationId xmlns:p14="http://schemas.microsoft.com/office/powerpoint/2010/main" val="115287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49DB-CD7F-0C03-0CB2-909AEE632C8F}"/>
              </a:ext>
            </a:extLst>
          </p:cNvPr>
          <p:cNvSpPr>
            <a:spLocks noGrp="1"/>
          </p:cNvSpPr>
          <p:nvPr>
            <p:ph type="title"/>
          </p:nvPr>
        </p:nvSpPr>
        <p:spPr/>
        <p:txBody>
          <a:bodyPr/>
          <a:lstStyle/>
          <a:p>
            <a:r>
              <a:rPr lang="en-US" b="1" dirty="0"/>
              <a:t>Strategic Partners</a:t>
            </a:r>
          </a:p>
        </p:txBody>
      </p:sp>
      <p:sp>
        <p:nvSpPr>
          <p:cNvPr id="3" name="Content Placeholder 2">
            <a:extLst>
              <a:ext uri="{FF2B5EF4-FFF2-40B4-BE49-F238E27FC236}">
                <a16:creationId xmlns:a16="http://schemas.microsoft.com/office/drawing/2014/main" id="{46B89CE6-C28D-635C-045F-4EACF05FDA8A}"/>
              </a:ext>
            </a:extLst>
          </p:cNvPr>
          <p:cNvSpPr>
            <a:spLocks noGrp="1"/>
          </p:cNvSpPr>
          <p:nvPr>
            <p:ph idx="1"/>
          </p:nvPr>
        </p:nvSpPr>
        <p:spPr/>
        <p:txBody>
          <a:bodyPr>
            <a:normAutofit/>
          </a:bodyPr>
          <a:lstStyle/>
          <a:p>
            <a:pPr>
              <a:buFont typeface="Arial" panose="020B0604020202020204" pitchFamily="34" charset="0"/>
              <a:buChar char="•"/>
            </a:pPr>
            <a:r>
              <a:rPr lang="en-US" sz="2400" dirty="0"/>
              <a:t> DHA/Joint Trauma System (JTS)</a:t>
            </a:r>
          </a:p>
          <a:p>
            <a:pPr>
              <a:buFont typeface="Arial" panose="020B0604020202020204" pitchFamily="34" charset="0"/>
              <a:buChar char="•"/>
            </a:pPr>
            <a:r>
              <a:rPr lang="en-US" sz="2400" dirty="0"/>
              <a:t> Journal of Special Operations Medicine</a:t>
            </a:r>
          </a:p>
          <a:p>
            <a:pPr>
              <a:buFont typeface="Arial" panose="020B0604020202020204" pitchFamily="34" charset="0"/>
              <a:buChar char="•"/>
            </a:pPr>
            <a:r>
              <a:rPr lang="en-US" sz="2400" dirty="0"/>
              <a:t> National Association of EMS Physicians (NAEMSP)</a:t>
            </a:r>
          </a:p>
          <a:p>
            <a:pPr>
              <a:buFont typeface="Arial" panose="020B0604020202020204" pitchFamily="34" charset="0"/>
              <a:buChar char="•"/>
            </a:pPr>
            <a:r>
              <a:rPr lang="en-US" sz="2400" dirty="0"/>
              <a:t> National Association of Emergency Medical Technicians (NAEMT)</a:t>
            </a:r>
          </a:p>
          <a:p>
            <a:pPr>
              <a:buFont typeface="Arial" panose="020B0604020202020204" pitchFamily="34" charset="0"/>
              <a:buChar char="•"/>
            </a:pPr>
            <a:r>
              <a:rPr lang="en-US" sz="2400" dirty="0"/>
              <a:t> </a:t>
            </a:r>
            <a:r>
              <a:rPr lang="en-US" sz="2400" b="1" dirty="0"/>
              <a:t>Trauma Hemostasis and Oxygenation Research (THOR)</a:t>
            </a:r>
          </a:p>
          <a:p>
            <a:pPr>
              <a:buFont typeface="Arial" panose="020B0604020202020204" pitchFamily="34" charset="0"/>
              <a:buChar char="•"/>
            </a:pPr>
            <a:r>
              <a:rPr lang="en-US" sz="2400" dirty="0"/>
              <a:t> Wilderness Medical Society (WMS)</a:t>
            </a:r>
          </a:p>
          <a:p>
            <a:pPr>
              <a:buFont typeface="Arial" panose="020B0604020202020204" pitchFamily="34" charset="0"/>
              <a:buChar char="•"/>
            </a:pPr>
            <a:r>
              <a:rPr lang="en-US" sz="2400" dirty="0"/>
              <a:t> Uniformed Services University (USU)</a:t>
            </a:r>
          </a:p>
          <a:p>
            <a:pPr>
              <a:buFont typeface="Arial" panose="020B0604020202020204" pitchFamily="34" charset="0"/>
              <a:buChar char="•"/>
            </a:pPr>
            <a:r>
              <a:rPr lang="en-US" sz="2400" dirty="0"/>
              <a:t> Working on agreements with CMC/NATO SOF HQ (formal European connection)</a:t>
            </a:r>
          </a:p>
        </p:txBody>
      </p:sp>
    </p:spTree>
    <p:extLst>
      <p:ext uri="{BB962C8B-B14F-4D97-AF65-F5344CB8AC3E}">
        <p14:creationId xmlns:p14="http://schemas.microsoft.com/office/powerpoint/2010/main" val="142745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642D-7768-24E4-5DEC-2347F0FBB851}"/>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4B141483-5550-A55E-3C8C-CE26660A39AE}"/>
              </a:ext>
            </a:extLst>
          </p:cNvPr>
          <p:cNvSpPr>
            <a:spLocks noGrp="1"/>
          </p:cNvSpPr>
          <p:nvPr>
            <p:ph idx="1"/>
          </p:nvPr>
        </p:nvSpPr>
        <p:spPr/>
        <p:txBody>
          <a:bodyPr/>
          <a:lstStyle/>
          <a:p>
            <a:pPr>
              <a:buFont typeface="Courier New" panose="02070309020205020404" pitchFamily="49" charset="0"/>
              <a:buChar char="o"/>
            </a:pPr>
            <a:r>
              <a:rPr lang="en-US" dirty="0"/>
              <a:t>Robust professional organization focused on Special Operations Medics and operational medicine</a:t>
            </a:r>
          </a:p>
          <a:p>
            <a:pPr lvl="1">
              <a:buFont typeface="Courier New" panose="02070309020205020404" pitchFamily="49" charset="0"/>
              <a:buChar char="o"/>
            </a:pPr>
            <a:r>
              <a:rPr lang="en-US" dirty="0"/>
              <a:t>Role 1 military</a:t>
            </a:r>
          </a:p>
          <a:p>
            <a:pPr lvl="1">
              <a:buFont typeface="Courier New" panose="02070309020205020404" pitchFamily="49" charset="0"/>
              <a:buChar char="o"/>
            </a:pPr>
            <a:r>
              <a:rPr lang="en-US" dirty="0"/>
              <a:t>Prehospital and international audience and focus</a:t>
            </a:r>
          </a:p>
          <a:p>
            <a:pPr>
              <a:buFont typeface="Courier New" panose="02070309020205020404" pitchFamily="49" charset="0"/>
              <a:buChar char="o"/>
            </a:pPr>
            <a:r>
              <a:rPr lang="en-US" dirty="0"/>
              <a:t>Education and training venue, fostering academic and private industry connections</a:t>
            </a:r>
          </a:p>
          <a:p>
            <a:pPr lvl="1">
              <a:buFont typeface="Courier New" panose="02070309020205020404" pitchFamily="49" charset="0"/>
              <a:buChar char="o"/>
            </a:pPr>
            <a:r>
              <a:rPr lang="en-US" dirty="0"/>
              <a:t>Relevant and diverse workshops</a:t>
            </a:r>
          </a:p>
          <a:p>
            <a:pPr lvl="1">
              <a:buFont typeface="Courier New" panose="02070309020205020404" pitchFamily="49" charset="0"/>
              <a:buChar char="o"/>
            </a:pPr>
            <a:r>
              <a:rPr lang="en-US" dirty="0"/>
              <a:t>Robust research track</a:t>
            </a:r>
          </a:p>
          <a:p>
            <a:pPr>
              <a:buFont typeface="Courier New" panose="02070309020205020404" pitchFamily="49" charset="0"/>
              <a:buChar char="o"/>
            </a:pPr>
            <a:r>
              <a:rPr lang="en-US" dirty="0"/>
              <a:t>Incubator for past 30 years: TCCC, PFC/PCC, ARSC, (DCR), Irregular Warfare medicine</a:t>
            </a:r>
          </a:p>
          <a:p>
            <a:pPr>
              <a:buFont typeface="Courier New" panose="02070309020205020404" pitchFamily="49" charset="0"/>
              <a:buChar char="o"/>
            </a:pPr>
            <a:r>
              <a:rPr lang="en-US" dirty="0"/>
              <a:t>Heavy international presence</a:t>
            </a:r>
          </a:p>
          <a:p>
            <a:pPr>
              <a:buFont typeface="Courier New" panose="02070309020205020404" pitchFamily="49" charset="0"/>
              <a:buChar char="o"/>
            </a:pPr>
            <a:r>
              <a:rPr lang="en-US" dirty="0"/>
              <a:t>These are the “customers” of prehospital and acute resuscitation = THOR partners</a:t>
            </a:r>
          </a:p>
        </p:txBody>
      </p:sp>
    </p:spTree>
    <p:extLst>
      <p:ext uri="{BB962C8B-B14F-4D97-AF65-F5344CB8AC3E}">
        <p14:creationId xmlns:p14="http://schemas.microsoft.com/office/powerpoint/2010/main" val="402018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F0819-3A8E-57CA-28B1-B4F9CBA9EEA8}"/>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DFB2A2EA-E3F1-AA83-0D34-902B96906E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402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5FF8-3953-0533-B8E2-692F98EED1C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47AD4E6-27E3-E9E5-064A-0DAD64C5BB80}"/>
              </a:ext>
            </a:extLst>
          </p:cNvPr>
          <p:cNvSpPr>
            <a:spLocks noGrp="1"/>
          </p:cNvSpPr>
          <p:nvPr>
            <p:ph idx="1"/>
          </p:nvPr>
        </p:nvSpPr>
        <p:spPr>
          <a:xfrm>
            <a:off x="1097280" y="1845733"/>
            <a:ext cx="10058400" cy="4175925"/>
          </a:xfrm>
        </p:spPr>
        <p:txBody>
          <a:bodyPr>
            <a:normAutofit fontScale="92500" lnSpcReduction="10000"/>
          </a:bodyPr>
          <a:lstStyle/>
          <a:p>
            <a:pPr>
              <a:buFont typeface="Wingdings" pitchFamily="2" charset="2"/>
              <a:buChar char="§"/>
            </a:pPr>
            <a:r>
              <a:rPr lang="en-US" sz="2800" dirty="0"/>
              <a:t>Prehospital Consultant, Joint Trauma System</a:t>
            </a:r>
          </a:p>
          <a:p>
            <a:pPr>
              <a:buFont typeface="Wingdings" pitchFamily="2" charset="2"/>
              <a:buChar char="§"/>
            </a:pPr>
            <a:r>
              <a:rPr lang="en-US" sz="2800" dirty="0"/>
              <a:t>Assistant Director, CU Center for COMBAT Research, CU Anschutz Campus, Aurora, Colorado</a:t>
            </a:r>
          </a:p>
          <a:p>
            <a:pPr>
              <a:buFont typeface="Wingdings" pitchFamily="2" charset="2"/>
              <a:buChar char="§"/>
            </a:pPr>
            <a:r>
              <a:rPr lang="en-US" sz="2800" dirty="0"/>
              <a:t>Chief Medical Officer, Ragged Edge Solutions</a:t>
            </a:r>
          </a:p>
          <a:p>
            <a:pPr>
              <a:buFont typeface="Wingdings" pitchFamily="2" charset="2"/>
              <a:buChar char="§"/>
            </a:pPr>
            <a:r>
              <a:rPr lang="en-US" sz="2800" dirty="0"/>
              <a:t>CEO, Specialized Medical Standards</a:t>
            </a:r>
          </a:p>
          <a:p>
            <a:pPr lvl="1">
              <a:buFont typeface="Wingdings" pitchFamily="2" charset="2"/>
              <a:buChar char="§"/>
            </a:pPr>
            <a:r>
              <a:rPr lang="en-US" sz="2600" dirty="0"/>
              <a:t>Nonprofit education company</a:t>
            </a:r>
          </a:p>
          <a:p>
            <a:pPr lvl="1">
              <a:buFont typeface="Wingdings" pitchFamily="2" charset="2"/>
              <a:buChar char="§"/>
            </a:pPr>
            <a:r>
              <a:rPr lang="en-US" sz="2400" dirty="0"/>
              <a:t>Austere Emergency Care, Prolonged Field Care civilian course</a:t>
            </a:r>
          </a:p>
          <a:p>
            <a:pPr lvl="1">
              <a:buFont typeface="Wingdings" pitchFamily="2" charset="2"/>
              <a:buChar char="§"/>
            </a:pPr>
            <a:r>
              <a:rPr lang="en-US" sz="2400" dirty="0"/>
              <a:t>Directly Support: Prolonged Field Care Podcast and </a:t>
            </a:r>
            <a:r>
              <a:rPr lang="en-US" sz="2400" dirty="0">
                <a:hlinkClick r:id="rId2"/>
              </a:rPr>
              <a:t>www.prolongedfieldcare.org</a:t>
            </a:r>
            <a:r>
              <a:rPr lang="en-US" sz="2400" dirty="0"/>
              <a:t> website</a:t>
            </a:r>
          </a:p>
          <a:p>
            <a:pPr>
              <a:buFont typeface="Wingdings" pitchFamily="2" charset="2"/>
              <a:buChar char="§"/>
            </a:pPr>
            <a:r>
              <a:rPr lang="en-US" sz="2600" dirty="0"/>
              <a:t>No Conflicts of interest…</a:t>
            </a:r>
          </a:p>
        </p:txBody>
      </p:sp>
    </p:spTree>
    <p:extLst>
      <p:ext uri="{BB962C8B-B14F-4D97-AF65-F5344CB8AC3E}">
        <p14:creationId xmlns:p14="http://schemas.microsoft.com/office/powerpoint/2010/main" val="376986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5FF8-3953-0533-B8E2-692F98EED1C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47AD4E6-27E3-E9E5-064A-0DAD64C5BB80}"/>
              </a:ext>
            </a:extLst>
          </p:cNvPr>
          <p:cNvSpPr>
            <a:spLocks noGrp="1"/>
          </p:cNvSpPr>
          <p:nvPr>
            <p:ph idx="1"/>
          </p:nvPr>
        </p:nvSpPr>
        <p:spPr>
          <a:xfrm>
            <a:off x="1097280" y="1845733"/>
            <a:ext cx="10058400" cy="4175925"/>
          </a:xfrm>
        </p:spPr>
        <p:txBody>
          <a:bodyPr>
            <a:normAutofit fontScale="92500" lnSpcReduction="10000"/>
          </a:bodyPr>
          <a:lstStyle/>
          <a:p>
            <a:pPr>
              <a:buFont typeface="Wingdings" pitchFamily="2" charset="2"/>
              <a:buChar char="§"/>
            </a:pPr>
            <a:r>
              <a:rPr lang="en-US" sz="2800" dirty="0"/>
              <a:t>Prehospital Consultant, Joint Trauma System</a:t>
            </a:r>
          </a:p>
          <a:p>
            <a:pPr>
              <a:buFont typeface="Wingdings" pitchFamily="2" charset="2"/>
              <a:buChar char="§"/>
            </a:pPr>
            <a:r>
              <a:rPr lang="en-US" sz="2800" dirty="0"/>
              <a:t>Assistant Director, CU Center for COMBAT Research, CU Anschutz Campus, Aurora, Colorado</a:t>
            </a:r>
          </a:p>
          <a:p>
            <a:pPr>
              <a:buFont typeface="Wingdings" pitchFamily="2" charset="2"/>
              <a:buChar char="§"/>
            </a:pPr>
            <a:r>
              <a:rPr lang="en-US" sz="2800" dirty="0"/>
              <a:t>Chief Medical Officer, Ragged Edge Solutions</a:t>
            </a:r>
          </a:p>
          <a:p>
            <a:pPr>
              <a:buFont typeface="Wingdings" pitchFamily="2" charset="2"/>
              <a:buChar char="§"/>
            </a:pPr>
            <a:r>
              <a:rPr lang="en-US" sz="2800" dirty="0"/>
              <a:t>CEO, Specialized Medical Standards</a:t>
            </a:r>
          </a:p>
          <a:p>
            <a:pPr lvl="1">
              <a:buFont typeface="Wingdings" pitchFamily="2" charset="2"/>
              <a:buChar char="§"/>
            </a:pPr>
            <a:r>
              <a:rPr lang="en-US" sz="2600" dirty="0"/>
              <a:t>Nonprofit education company</a:t>
            </a:r>
          </a:p>
          <a:p>
            <a:pPr lvl="1">
              <a:buFont typeface="Wingdings" pitchFamily="2" charset="2"/>
              <a:buChar char="§"/>
            </a:pPr>
            <a:r>
              <a:rPr lang="en-US" sz="2400" dirty="0"/>
              <a:t>Austere Emergency Care, Prolonged Field Care civilian course</a:t>
            </a:r>
          </a:p>
          <a:p>
            <a:pPr lvl="1">
              <a:buFont typeface="Wingdings" pitchFamily="2" charset="2"/>
              <a:buChar char="§"/>
            </a:pPr>
            <a:r>
              <a:rPr lang="en-US" sz="2400" dirty="0"/>
              <a:t>Directly Support: Prolonged Field Care Podcast and </a:t>
            </a:r>
            <a:r>
              <a:rPr lang="en-US" sz="2400" dirty="0">
                <a:hlinkClick r:id="rId2"/>
              </a:rPr>
              <a:t>www.prolongedfieldcare.org</a:t>
            </a:r>
            <a:r>
              <a:rPr lang="en-US" sz="2400" dirty="0"/>
              <a:t> website</a:t>
            </a:r>
          </a:p>
          <a:p>
            <a:pPr>
              <a:buFont typeface="Wingdings" pitchFamily="2" charset="2"/>
              <a:buChar char="§"/>
            </a:pPr>
            <a:r>
              <a:rPr lang="en-US" sz="2600" dirty="0"/>
              <a:t>No Conflicts of interest… but I do have Interest in Conflicts</a:t>
            </a:r>
          </a:p>
        </p:txBody>
      </p:sp>
    </p:spTree>
    <p:extLst>
      <p:ext uri="{BB962C8B-B14F-4D97-AF65-F5344CB8AC3E}">
        <p14:creationId xmlns:p14="http://schemas.microsoft.com/office/powerpoint/2010/main" val="302124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9781-A5C5-8CC9-174A-44E2CDFB5ED9}"/>
              </a:ext>
            </a:extLst>
          </p:cNvPr>
          <p:cNvSpPr>
            <a:spLocks noGrp="1"/>
          </p:cNvSpPr>
          <p:nvPr>
            <p:ph type="title"/>
          </p:nvPr>
        </p:nvSpPr>
        <p:spPr/>
        <p:txBody>
          <a:bodyPr/>
          <a:lstStyle/>
          <a:p>
            <a:r>
              <a:rPr lang="en-US" dirty="0"/>
              <a:t>The “SOF Truths”</a:t>
            </a:r>
          </a:p>
        </p:txBody>
      </p:sp>
      <p:sp>
        <p:nvSpPr>
          <p:cNvPr id="3" name="Content Placeholder 2">
            <a:extLst>
              <a:ext uri="{FF2B5EF4-FFF2-40B4-BE49-F238E27FC236}">
                <a16:creationId xmlns:a16="http://schemas.microsoft.com/office/drawing/2014/main" id="{C92D4903-1514-154C-BCDA-DD0AC0A9D599}"/>
              </a:ext>
            </a:extLst>
          </p:cNvPr>
          <p:cNvSpPr>
            <a:spLocks noGrp="1"/>
          </p:cNvSpPr>
          <p:nvPr>
            <p:ph idx="1"/>
          </p:nvPr>
        </p:nvSpPr>
        <p:spPr/>
        <p:txBody>
          <a:bodyPr>
            <a:normAutofit/>
          </a:bodyPr>
          <a:lstStyle/>
          <a:p>
            <a:pPr marL="514350" indent="-514350">
              <a:buFont typeface="+mj-lt"/>
              <a:buAutoNum type="arabicPeriod"/>
            </a:pPr>
            <a:r>
              <a:rPr lang="en-US" sz="3200" dirty="0"/>
              <a:t>Humans are more important than hardware</a:t>
            </a:r>
          </a:p>
          <a:p>
            <a:pPr marL="514350" indent="-514350">
              <a:buFont typeface="+mj-lt"/>
              <a:buAutoNum type="arabicPeriod"/>
            </a:pPr>
            <a:r>
              <a:rPr lang="en-US" sz="3200" dirty="0"/>
              <a:t>Quality is better than quantity</a:t>
            </a:r>
          </a:p>
          <a:p>
            <a:pPr marL="514350" indent="-514350">
              <a:buFont typeface="+mj-lt"/>
              <a:buAutoNum type="arabicPeriod"/>
            </a:pPr>
            <a:r>
              <a:rPr lang="en-US" sz="3200" dirty="0"/>
              <a:t>SOF cannot be mass produced</a:t>
            </a:r>
          </a:p>
          <a:p>
            <a:pPr marL="514350" indent="-514350">
              <a:buFont typeface="+mj-lt"/>
              <a:buAutoNum type="arabicPeriod"/>
            </a:pPr>
            <a:r>
              <a:rPr lang="en-US" sz="3200" dirty="0"/>
              <a:t>Competent SOF cannot be created after emergencies occur</a:t>
            </a:r>
          </a:p>
          <a:p>
            <a:pPr marL="514350" indent="-514350">
              <a:buFont typeface="+mj-lt"/>
              <a:buAutoNum type="arabicPeriod"/>
            </a:pPr>
            <a:r>
              <a:rPr lang="en-US" sz="3200" dirty="0"/>
              <a:t>Most Special Operations require non-SOF support</a:t>
            </a:r>
          </a:p>
        </p:txBody>
      </p:sp>
    </p:spTree>
    <p:extLst>
      <p:ext uri="{BB962C8B-B14F-4D97-AF65-F5344CB8AC3E}">
        <p14:creationId xmlns:p14="http://schemas.microsoft.com/office/powerpoint/2010/main" val="214914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9781-A5C5-8CC9-174A-44E2CDFB5ED9}"/>
              </a:ext>
            </a:extLst>
          </p:cNvPr>
          <p:cNvSpPr>
            <a:spLocks noGrp="1"/>
          </p:cNvSpPr>
          <p:nvPr>
            <p:ph type="title"/>
          </p:nvPr>
        </p:nvSpPr>
        <p:spPr/>
        <p:txBody>
          <a:bodyPr/>
          <a:lstStyle/>
          <a:p>
            <a:r>
              <a:rPr lang="en-US" dirty="0"/>
              <a:t>The “SOF Truths”</a:t>
            </a:r>
          </a:p>
        </p:txBody>
      </p:sp>
      <p:sp>
        <p:nvSpPr>
          <p:cNvPr id="3" name="Content Placeholder 2">
            <a:extLst>
              <a:ext uri="{FF2B5EF4-FFF2-40B4-BE49-F238E27FC236}">
                <a16:creationId xmlns:a16="http://schemas.microsoft.com/office/drawing/2014/main" id="{C92D4903-1514-154C-BCDA-DD0AC0A9D599}"/>
              </a:ext>
            </a:extLst>
          </p:cNvPr>
          <p:cNvSpPr>
            <a:spLocks noGrp="1"/>
          </p:cNvSpPr>
          <p:nvPr>
            <p:ph idx="1"/>
          </p:nvPr>
        </p:nvSpPr>
        <p:spPr/>
        <p:txBody>
          <a:bodyPr>
            <a:normAutofit/>
          </a:bodyPr>
          <a:lstStyle/>
          <a:p>
            <a:pPr marL="514350" indent="-514350">
              <a:buFont typeface="+mj-lt"/>
              <a:buAutoNum type="arabicPeriod"/>
            </a:pPr>
            <a:r>
              <a:rPr lang="en-US" sz="3200" dirty="0"/>
              <a:t>Humans are more important than hardware</a:t>
            </a:r>
          </a:p>
          <a:p>
            <a:pPr marL="514350" indent="-514350">
              <a:buFont typeface="+mj-lt"/>
              <a:buAutoNum type="arabicPeriod"/>
            </a:pPr>
            <a:r>
              <a:rPr lang="en-US" sz="3200" dirty="0"/>
              <a:t>Quality is better than quantity</a:t>
            </a:r>
          </a:p>
          <a:p>
            <a:pPr marL="514350" indent="-514350">
              <a:buFont typeface="+mj-lt"/>
              <a:buAutoNum type="arabicPeriod"/>
            </a:pPr>
            <a:r>
              <a:rPr lang="en-US" sz="3200" dirty="0"/>
              <a:t>SOF cannot be mass produced</a:t>
            </a:r>
          </a:p>
          <a:p>
            <a:pPr marL="514350" indent="-514350">
              <a:buFont typeface="+mj-lt"/>
              <a:buAutoNum type="arabicPeriod"/>
            </a:pPr>
            <a:r>
              <a:rPr lang="en-US" sz="3200" dirty="0"/>
              <a:t>Competent SOF cannot be created after emergencies occur</a:t>
            </a:r>
          </a:p>
          <a:p>
            <a:pPr marL="514350" indent="-514350">
              <a:buFont typeface="+mj-lt"/>
              <a:buAutoNum type="arabicPeriod"/>
            </a:pPr>
            <a:r>
              <a:rPr lang="en-US" sz="3200" dirty="0">
                <a:solidFill>
                  <a:srgbClr val="FF0000"/>
                </a:solidFill>
              </a:rPr>
              <a:t>Most Special Operations require non-SOF support</a:t>
            </a:r>
          </a:p>
        </p:txBody>
      </p:sp>
    </p:spTree>
    <p:extLst>
      <p:ext uri="{BB962C8B-B14F-4D97-AF65-F5344CB8AC3E}">
        <p14:creationId xmlns:p14="http://schemas.microsoft.com/office/powerpoint/2010/main" val="97760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FFF06B-9A47-B9A1-0B1C-DB85B765D527}"/>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6D33DE04-910B-0050-AE77-1077F347D5D2}"/>
              </a:ext>
            </a:extLst>
          </p:cNvPr>
          <p:cNvSpPr>
            <a:spLocks noGrp="1"/>
          </p:cNvSpPr>
          <p:nvPr>
            <p:ph type="body" idx="1"/>
          </p:nvPr>
        </p:nvSpPr>
        <p:spPr/>
        <p:txBody>
          <a:bodyPr/>
          <a:lstStyle/>
          <a:p>
            <a:endParaRPr lang="en-US"/>
          </a:p>
        </p:txBody>
      </p:sp>
      <p:pic>
        <p:nvPicPr>
          <p:cNvPr id="5" name="Content Placeholder 4" descr="A picture containing human face, clothing, person, person&#10;&#10;Description automatically generated">
            <a:extLst>
              <a:ext uri="{FF2B5EF4-FFF2-40B4-BE49-F238E27FC236}">
                <a16:creationId xmlns:a16="http://schemas.microsoft.com/office/drawing/2014/main" id="{0B312C08-DF9B-CE80-CB73-372869A8FE66}"/>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5628"/>
          <a:stretch/>
        </p:blipFill>
        <p:spPr>
          <a:xfrm>
            <a:off x="3851690" y="134637"/>
            <a:ext cx="4488620" cy="6723363"/>
          </a:xfrm>
          <a:prstGeom prst="rect">
            <a:avLst/>
          </a:prstGeom>
        </p:spPr>
      </p:pic>
    </p:spTree>
    <p:extLst>
      <p:ext uri="{BB962C8B-B14F-4D97-AF65-F5344CB8AC3E}">
        <p14:creationId xmlns:p14="http://schemas.microsoft.com/office/powerpoint/2010/main" val="195380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6">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8">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30">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32">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3E88F-8350-0835-CFE9-69435FCDD6F4}"/>
              </a:ext>
            </a:extLst>
          </p:cNvPr>
          <p:cNvSpPr>
            <a:spLocks noGrp="1"/>
          </p:cNvSpPr>
          <p:nvPr>
            <p:ph type="title"/>
          </p:nvPr>
        </p:nvSpPr>
        <p:spPr>
          <a:xfrm>
            <a:off x="633999" y="4550229"/>
            <a:ext cx="10909073" cy="1057655"/>
          </a:xfrm>
        </p:spPr>
        <p:txBody>
          <a:bodyPr vert="horz" lIns="91440" tIns="45720" rIns="91440" bIns="45720" rtlCol="0" anchor="b">
            <a:normAutofit/>
          </a:bodyPr>
          <a:lstStyle/>
          <a:p>
            <a:endParaRPr lang="en-US" sz="6000">
              <a:solidFill>
                <a:schemeClr val="tx1">
                  <a:lumMod val="85000"/>
                  <a:lumOff val="15000"/>
                </a:schemeClr>
              </a:solidFill>
            </a:endParaRPr>
          </a:p>
        </p:txBody>
      </p:sp>
      <p:pic>
        <p:nvPicPr>
          <p:cNvPr id="5" name="Content Placeholder 4" descr="A picture containing cartoon, animated cartoon, animation&#10;&#10;Description automatically generated">
            <a:extLst>
              <a:ext uri="{FF2B5EF4-FFF2-40B4-BE49-F238E27FC236}">
                <a16:creationId xmlns:a16="http://schemas.microsoft.com/office/drawing/2014/main" id="{24100060-2DFE-A3E4-0FDD-027537EA8D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80" r="-1" b="23158"/>
          <a:stretch/>
        </p:blipFill>
        <p:spPr>
          <a:xfrm>
            <a:off x="635457" y="640080"/>
            <a:ext cx="10916463" cy="4347414"/>
          </a:xfrm>
          <a:prstGeom prst="rect">
            <a:avLst/>
          </a:prstGeom>
        </p:spPr>
      </p:pic>
      <p:cxnSp>
        <p:nvCxnSpPr>
          <p:cNvPr id="44" name="Straight Connector 34">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5" name="Rectangle 36">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563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30B2A648-7737-2F4A-96D0-AF5405D57977}"/>
              </a:ext>
            </a:extLst>
          </p:cNvPr>
          <p:cNvSpPr>
            <a:spLocks noGrp="1"/>
          </p:cNvSpPr>
          <p:nvPr>
            <p:ph type="title"/>
          </p:nvPr>
        </p:nvSpPr>
        <p:spPr>
          <a:xfrm>
            <a:off x="492370" y="516835"/>
            <a:ext cx="3084844" cy="2103875"/>
          </a:xfrm>
        </p:spPr>
        <p:txBody>
          <a:bodyPr vert="horz" lIns="91440" tIns="45720" rIns="91440" bIns="45720" rtlCol="0" anchor="b">
            <a:normAutofit/>
          </a:bodyPr>
          <a:lstStyle/>
          <a:p>
            <a:endParaRPr lang="en-US"/>
          </a:p>
        </p:txBody>
      </p:sp>
      <p:sp>
        <p:nvSpPr>
          <p:cNvPr id="4" name="Text Placeholder 3">
            <a:extLst>
              <a:ext uri="{FF2B5EF4-FFF2-40B4-BE49-F238E27FC236}">
                <a16:creationId xmlns:a16="http://schemas.microsoft.com/office/drawing/2014/main" id="{3DB9A3EF-CBBC-F18A-2DED-2A1A72C6AF46}"/>
              </a:ext>
            </a:extLst>
          </p:cNvPr>
          <p:cNvSpPr>
            <a:spLocks noGrp="1"/>
          </p:cNvSpPr>
          <p:nvPr>
            <p:ph type="body" sz="half" idx="2"/>
          </p:nvPr>
        </p:nvSpPr>
        <p:spPr>
          <a:xfrm>
            <a:off x="492371" y="2653800"/>
            <a:ext cx="3084844" cy="3335519"/>
          </a:xfrm>
        </p:spPr>
        <p:txBody>
          <a:bodyPr vert="horz" lIns="0" tIns="45720" rIns="0" bIns="45720" rtlCol="0">
            <a:normAutofit/>
          </a:bodyPr>
          <a:lstStyle/>
          <a:p>
            <a:endParaRPr lang="en-US"/>
          </a:p>
        </p:txBody>
      </p:sp>
      <p:pic>
        <p:nvPicPr>
          <p:cNvPr id="5" name="Content Placeholder 4" descr="A person in a military uniform&#10;&#10;Description automatically generated with medium confidence">
            <a:extLst>
              <a:ext uri="{FF2B5EF4-FFF2-40B4-BE49-F238E27FC236}">
                <a16:creationId xmlns:a16="http://schemas.microsoft.com/office/drawing/2014/main" id="{9FCB9819-4014-28D1-789D-0CD4C1F4E05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526" r="10525" b="-1"/>
          <a:stretch/>
        </p:blipFill>
        <p:spPr>
          <a:xfrm>
            <a:off x="4075043" y="10"/>
            <a:ext cx="8111272" cy="6857990"/>
          </a:xfrm>
          <a:prstGeom prst="rect">
            <a:avLst/>
          </a:prstGeom>
        </p:spPr>
      </p:pic>
      <p:sp>
        <p:nvSpPr>
          <p:cNvPr id="37" name="Rectangle 36">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862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AC6D-6708-EFF6-07DF-02C636880D22}"/>
              </a:ext>
            </a:extLst>
          </p:cNvPr>
          <p:cNvSpPr>
            <a:spLocks noGrp="1"/>
          </p:cNvSpPr>
          <p:nvPr>
            <p:ph type="title"/>
          </p:nvPr>
        </p:nvSpPr>
        <p:spPr/>
        <p:txBody>
          <a:bodyPr/>
          <a:lstStyle/>
          <a:p>
            <a:r>
              <a:rPr lang="en-US" b="1" dirty="0"/>
              <a:t>Mission</a:t>
            </a:r>
          </a:p>
        </p:txBody>
      </p:sp>
      <p:sp>
        <p:nvSpPr>
          <p:cNvPr id="3" name="Content Placeholder 2">
            <a:extLst>
              <a:ext uri="{FF2B5EF4-FFF2-40B4-BE49-F238E27FC236}">
                <a16:creationId xmlns:a16="http://schemas.microsoft.com/office/drawing/2014/main" id="{308B8FE6-B138-3F39-4E05-0322FC71B86C}"/>
              </a:ext>
            </a:extLst>
          </p:cNvPr>
          <p:cNvSpPr>
            <a:spLocks noGrp="1"/>
          </p:cNvSpPr>
          <p:nvPr>
            <p:ph idx="1"/>
          </p:nvPr>
        </p:nvSpPr>
        <p:spPr/>
        <p:txBody>
          <a:bodyPr>
            <a:normAutofit/>
          </a:bodyPr>
          <a:lstStyle/>
          <a:p>
            <a:pPr algn="ctr"/>
            <a:r>
              <a:rPr lang="en-US" sz="3600" dirty="0"/>
              <a:t>To advance the science, technology, knowledge and skills of unconventional medicine providers in order to increase survival, reduce suffering, and speed recovery of those who are injured or become ill during Special Operations or Tactical missions.</a:t>
            </a:r>
          </a:p>
        </p:txBody>
      </p:sp>
    </p:spTree>
    <p:extLst>
      <p:ext uri="{BB962C8B-B14F-4D97-AF65-F5344CB8AC3E}">
        <p14:creationId xmlns:p14="http://schemas.microsoft.com/office/powerpoint/2010/main" val="244219386"/>
      </p:ext>
    </p:extLst>
  </p:cSld>
  <p:clrMapOvr>
    <a:masterClrMapping/>
  </p:clrMapOvr>
</p:sld>
</file>

<file path=ppt/theme/theme1.xml><?xml version="1.0" encoding="utf-8"?>
<a:theme xmlns:a="http://schemas.openxmlformats.org/drawingml/2006/main" name="Retrospect">
  <a:themeElements>
    <a:clrScheme name="Custom 4">
      <a:dk1>
        <a:srgbClr val="000000"/>
      </a:dk1>
      <a:lt1>
        <a:sysClr val="window" lastClr="FFFFFF"/>
      </a:lt1>
      <a:dk2>
        <a:srgbClr val="455F51"/>
      </a:dk2>
      <a:lt2>
        <a:srgbClr val="E2DFCC"/>
      </a:lt2>
      <a:accent1>
        <a:srgbClr val="D8AB28"/>
      </a:accent1>
      <a:accent2>
        <a:srgbClr val="39421D"/>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1250</TotalTime>
  <Words>795</Words>
  <Application>Microsoft Macintosh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Karla</vt:lpstr>
      <vt:lpstr>Wingdings</vt:lpstr>
      <vt:lpstr>Retrospect</vt:lpstr>
      <vt:lpstr>Special Operations Medical Association</vt:lpstr>
      <vt:lpstr>Disclaimer</vt:lpstr>
      <vt:lpstr>Disclaimer</vt:lpstr>
      <vt:lpstr>The “SOF Truths”</vt:lpstr>
      <vt:lpstr>The “SOF Truths”</vt:lpstr>
      <vt:lpstr>PowerPoint Presentation</vt:lpstr>
      <vt:lpstr>PowerPoint Presentation</vt:lpstr>
      <vt:lpstr>PowerPoint Presentation</vt:lpstr>
      <vt:lpstr>Mission</vt:lpstr>
      <vt:lpstr>Goals</vt:lpstr>
      <vt:lpstr>Education</vt:lpstr>
      <vt:lpstr>Scientific Assembly</vt:lpstr>
      <vt:lpstr>2024 Scientific Assembly – key dates</vt:lpstr>
      <vt:lpstr>Membership</vt:lpstr>
      <vt:lpstr>Strategic Partners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Operations Medical Association</dc:title>
  <dc:creator>Sheila O'Neal</dc:creator>
  <cp:lastModifiedBy>Sean Keenan</cp:lastModifiedBy>
  <cp:revision>13</cp:revision>
  <dcterms:created xsi:type="dcterms:W3CDTF">2023-05-24T21:53:02Z</dcterms:created>
  <dcterms:modified xsi:type="dcterms:W3CDTF">2023-06-20T08:49:03Z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1231432423</vt:i4>
  </property>
  <property fmtid="{D5CDD505-2E9C-101B-9397-08002B2CF9AE}" pid="3" name="_NewReviewCycle">
    <vt:lpwstr/>
  </property>
  <property fmtid="{D5CDD505-2E9C-101B-9397-08002B2CF9AE}" pid="4" name="_EmailSubject">
    <vt:lpwstr>SOMA overview lecture for THOR/CMC - I need to develop one...</vt:lpwstr>
  </property>
  <property fmtid="{D5CDD505-2E9C-101B-9397-08002B2CF9AE}" pid="5" name="_AuthorEmail">
    <vt:lpwstr>JLanphere@kellencompany.com</vt:lpwstr>
  </property>
  <property fmtid="{D5CDD505-2E9C-101B-9397-08002B2CF9AE}" pid="6" name="_AuthorEmailDisplayName">
    <vt:lpwstr>Jennifer Lanphere</vt:lpwstr>
  </property>
  <property fmtid="{D5CDD505-2E9C-101B-9397-08002B2CF9AE}" pid="7" name="_PreviousAdHocReviewCycleID">
    <vt:i4>-91706640</vt:i4>
  </property>
</Properties>
</file>