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8" r:id="rId2"/>
    <p:sldMasterId id="2147483720" r:id="rId3"/>
  </p:sldMasterIdLst>
  <p:notesMasterIdLst>
    <p:notesMasterId r:id="rId17"/>
  </p:notesMasterIdLst>
  <p:handoutMasterIdLst>
    <p:handoutMasterId r:id="rId18"/>
  </p:handoutMasterIdLst>
  <p:sldIdLst>
    <p:sldId id="327" r:id="rId4"/>
    <p:sldId id="624" r:id="rId5"/>
    <p:sldId id="626" r:id="rId6"/>
    <p:sldId id="640" r:id="rId7"/>
    <p:sldId id="433" r:id="rId8"/>
    <p:sldId id="432" r:id="rId9"/>
    <p:sldId id="641" r:id="rId10"/>
    <p:sldId id="632" r:id="rId11"/>
    <p:sldId id="630" r:id="rId12"/>
    <p:sldId id="628" r:id="rId13"/>
    <p:sldId id="629" r:id="rId14"/>
    <p:sldId id="631" r:id="rId15"/>
    <p:sldId id="623" r:id="rId16"/>
  </p:sldIdLst>
  <p:sldSz cx="9144000" cy="6858000" type="screen4x3"/>
  <p:notesSz cx="7315200" cy="9601200"/>
  <p:embeddedFontLst>
    <p:embeddedFont>
      <p:font typeface="Aharoni" panose="02010803020104030203" pitchFamily="2" charset="-79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ormula1 Display Regular" panose="02000000000000000000" pitchFamily="50" charset="0"/>
      <p:regular r:id="rId24"/>
    </p:embeddedFont>
    <p:embeddedFont>
      <p:font typeface="Forte" panose="03060902040502070203" pitchFamily="66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CCFF"/>
    <a:srgbClr val="FF99CC"/>
    <a:srgbClr val="FF6699"/>
    <a:srgbClr val="FF0066"/>
    <a:srgbClr val="FF5050"/>
    <a:srgbClr val="FF9966"/>
    <a:srgbClr val="FF6600"/>
    <a:srgbClr val="FF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867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0"/>
    </p:cViewPr>
  </p:sorterViewPr>
  <p:notesViewPr>
    <p:cSldViewPr>
      <p:cViewPr varScale="1">
        <p:scale>
          <a:sx n="53" d="100"/>
          <a:sy n="53" d="100"/>
        </p:scale>
        <p:origin x="-2874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gif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Chart%20in%20Microsoft%20PowerPoint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blipFill dpi="0" rotWithShape="1">
              <a:blip xmlns:r="http://schemas.openxmlformats.org/officeDocument/2006/relationships"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67E-49E5-A29F-6BDF0B20CF37}"/>
              </c:ext>
            </c:extLst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67E-49E5-A29F-6BDF0B20CF37}"/>
              </c:ext>
            </c:extLst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67E-49E5-A29F-6BDF0B20CF37}"/>
              </c:ext>
            </c:extLst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267E-49E5-A29F-6BDF0B20CF37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267E-49E5-A29F-6BDF0B20CF37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267E-49E5-A29F-6BDF0B20CF37}"/>
              </c:ext>
            </c:extLst>
          </c:dPt>
          <c:dPt>
            <c:idx val="6"/>
            <c:bubble3D val="0"/>
            <c:spPr>
              <a:pattFill prst="diagBrick">
                <a:fgClr>
                  <a:srgbClr val="FF0000"/>
                </a:fgClr>
                <a:bgClr>
                  <a:schemeClr val="tx1"/>
                </a:bgClr>
              </a:patt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267E-49E5-A29F-6BDF0B20CF37}"/>
              </c:ext>
            </c:extLst>
          </c:dPt>
          <c:cat>
            <c:strRef>
              <c:f>Sheet1!$F$1:$F$7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&gt;6</c:v>
                </c:pt>
              </c:strCache>
            </c:strRef>
          </c:cat>
          <c:val>
            <c:numRef>
              <c:f>Sheet1!$A$1:$A$7</c:f>
              <c:numCache>
                <c:formatCode>General</c:formatCode>
                <c:ptCount val="7"/>
                <c:pt idx="0">
                  <c:v>1020</c:v>
                </c:pt>
                <c:pt idx="1">
                  <c:v>864</c:v>
                </c:pt>
                <c:pt idx="2">
                  <c:v>244</c:v>
                </c:pt>
                <c:pt idx="3">
                  <c:v>312</c:v>
                </c:pt>
                <c:pt idx="4">
                  <c:v>60</c:v>
                </c:pt>
                <c:pt idx="5">
                  <c:v>92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67E-49E5-A29F-6BDF0B20C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 sz="28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6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# unique recipients</c:v>
                </c:pt>
              </c:strCache>
            </c:strRef>
          </c:tx>
          <c:spPr>
            <a:ln w="762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Sheet1!$D$2:$J$2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Sheet1!$D$15:$J$15</c:f>
              <c:numCache>
                <c:formatCode>General</c:formatCode>
                <c:ptCount val="7"/>
                <c:pt idx="0">
                  <c:v>64</c:v>
                </c:pt>
                <c:pt idx="1">
                  <c:v>75</c:v>
                </c:pt>
                <c:pt idx="2">
                  <c:v>112</c:v>
                </c:pt>
                <c:pt idx="3">
                  <c:v>178</c:v>
                </c:pt>
                <c:pt idx="4">
                  <c:v>252</c:v>
                </c:pt>
                <c:pt idx="5">
                  <c:v>297</c:v>
                </c:pt>
                <c:pt idx="6">
                  <c:v>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D9-4F90-AC75-5FF802AD9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7585456"/>
        <c:axId val="727588784"/>
      </c:lineChart>
      <c:lineChart>
        <c:grouping val="standard"/>
        <c:varyColors val="0"/>
        <c:ser>
          <c:idx val="1"/>
          <c:order val="1"/>
          <c:tx>
            <c:strRef>
              <c:f>Sheet1!$C$31</c:f>
              <c:strCache>
                <c:ptCount val="1"/>
                <c:pt idx="0">
                  <c:v># LTOWB units transfused</c:v>
                </c:pt>
              </c:strCache>
            </c:strRef>
          </c:tx>
          <c:spPr>
            <a:ln w="76200" cap="rnd">
              <a:solidFill>
                <a:srgbClr val="F8F8F8"/>
              </a:solidFill>
              <a:round/>
            </a:ln>
            <a:effectLst/>
          </c:spPr>
          <c:marker>
            <c:symbol val="none"/>
          </c:marker>
          <c:val>
            <c:numRef>
              <c:f>Sheet1!$D$31:$J$31</c:f>
              <c:numCache>
                <c:formatCode>General</c:formatCode>
                <c:ptCount val="7"/>
                <c:pt idx="0">
                  <c:v>108</c:v>
                </c:pt>
                <c:pt idx="1">
                  <c:v>129</c:v>
                </c:pt>
                <c:pt idx="2">
                  <c:v>252</c:v>
                </c:pt>
                <c:pt idx="3">
                  <c:v>439</c:v>
                </c:pt>
                <c:pt idx="4">
                  <c:v>626</c:v>
                </c:pt>
                <c:pt idx="5">
                  <c:v>789</c:v>
                </c:pt>
                <c:pt idx="6">
                  <c:v>967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D9-4F90-AC75-5FF802AD9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2752928"/>
        <c:axId val="771167920"/>
      </c:lineChart>
      <c:catAx>
        <c:axId val="72758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588784"/>
        <c:crosses val="autoZero"/>
        <c:auto val="1"/>
        <c:lblAlgn val="ctr"/>
        <c:lblOffset val="100"/>
        <c:noMultiLvlLbl val="0"/>
      </c:catAx>
      <c:valAx>
        <c:axId val="72758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Number of unique recipients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585456"/>
        <c:crosses val="autoZero"/>
        <c:crossBetween val="between"/>
      </c:valAx>
      <c:valAx>
        <c:axId val="771167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 of LTOWB units transfused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752928"/>
        <c:crosses val="max"/>
        <c:crossBetween val="between"/>
      </c:valAx>
      <c:catAx>
        <c:axId val="782752928"/>
        <c:scaling>
          <c:orientation val="minMax"/>
        </c:scaling>
        <c:delete val="1"/>
        <c:axPos val="b"/>
        <c:majorTickMark val="out"/>
        <c:minorTickMark val="none"/>
        <c:tickLblPos val="nextTo"/>
        <c:crossAx val="771167920"/>
        <c:crosses val="autoZero"/>
        <c:auto val="1"/>
        <c:lblAlgn val="ctr"/>
        <c:lblOffset val="100"/>
        <c:noMultiLvlLbl val="0"/>
      </c:catAx>
      <c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5509528700217"/>
          <c:y val="4.3478260869565216E-2"/>
          <c:w val="0.86061736848111381"/>
          <c:h val="0.78968009433603403"/>
        </c:manualLayout>
      </c:layout>
      <c:barChart>
        <c:barDir val="col"/>
        <c:grouping val="percentStacked"/>
        <c:varyColors val="0"/>
        <c:ser>
          <c:idx val="0"/>
          <c:order val="0"/>
          <c:tx>
            <c:v>1</c:v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PowerPoint]Sheet1'!$D$3:$J$3</c:f>
              <c:numCache>
                <c:formatCode>General</c:formatCode>
                <c:ptCount val="7"/>
                <c:pt idx="0">
                  <c:v>26</c:v>
                </c:pt>
                <c:pt idx="1">
                  <c:v>36</c:v>
                </c:pt>
                <c:pt idx="2">
                  <c:v>40</c:v>
                </c:pt>
                <c:pt idx="3">
                  <c:v>54</c:v>
                </c:pt>
                <c:pt idx="4">
                  <c:v>93</c:v>
                </c:pt>
                <c:pt idx="5">
                  <c:v>103</c:v>
                </c:pt>
                <c:pt idx="6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1-440A-AAC1-30F67BFA11FD}"/>
            </c:ext>
          </c:extLst>
        </c:ser>
        <c:ser>
          <c:idx val="1"/>
          <c:order val="1"/>
          <c:tx>
            <c:v>2</c:v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  <a:ln w="3175">
              <a:noFill/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PowerPoint]Sheet1'!$D$4:$J$4</c:f>
              <c:numCache>
                <c:formatCode>General</c:formatCode>
                <c:ptCount val="7"/>
                <c:pt idx="0">
                  <c:v>34</c:v>
                </c:pt>
                <c:pt idx="1">
                  <c:v>33</c:v>
                </c:pt>
                <c:pt idx="2">
                  <c:v>34</c:v>
                </c:pt>
                <c:pt idx="3">
                  <c:v>61</c:v>
                </c:pt>
                <c:pt idx="4">
                  <c:v>70</c:v>
                </c:pt>
                <c:pt idx="5">
                  <c:v>84</c:v>
                </c:pt>
                <c:pt idx="6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1-440A-AAC1-30F67BFA11FD}"/>
            </c:ext>
          </c:extLst>
        </c:ser>
        <c:ser>
          <c:idx val="2"/>
          <c:order val="2"/>
          <c:tx>
            <c:v>3</c:v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PowerPoint]Sheet1'!$D$5:$J$5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16</c:v>
                </c:pt>
                <c:pt idx="4">
                  <c:v>28</c:v>
                </c:pt>
                <c:pt idx="5">
                  <c:v>34</c:v>
                </c:pt>
                <c:pt idx="6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D1-440A-AAC1-30F67BFA11FD}"/>
            </c:ext>
          </c:extLst>
        </c:ser>
        <c:ser>
          <c:idx val="3"/>
          <c:order val="3"/>
          <c:tx>
            <c:v>4</c:v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PowerPoint]Sheet1'!$D$6:$J$6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30</c:v>
                </c:pt>
                <c:pt idx="3">
                  <c:v>32</c:v>
                </c:pt>
                <c:pt idx="4">
                  <c:v>28</c:v>
                </c:pt>
                <c:pt idx="5">
                  <c:v>39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D1-440A-AAC1-30F67BFA11FD}"/>
            </c:ext>
          </c:extLst>
        </c:ser>
        <c:ser>
          <c:idx val="4"/>
          <c:order val="4"/>
          <c:tx>
            <c:v>5</c:v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PowerPoint]Sheet1'!$D$7:$J$7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9</c:v>
                </c:pt>
                <c:pt idx="5">
                  <c:v>7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D1-440A-AAC1-30F67BFA11FD}"/>
            </c:ext>
          </c:extLst>
        </c:ser>
        <c:ser>
          <c:idx val="5"/>
          <c:order val="5"/>
          <c:tx>
            <c:v>6</c:v>
          </c:tx>
          <c:spPr>
            <a:solidFill>
              <a:srgbClr val="FF6699"/>
            </a:solidFill>
            <a:ln>
              <a:noFill/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PowerPoint]Sheet1'!$D$8:$J$8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22</c:v>
                </c:pt>
                <c:pt idx="5">
                  <c:v>17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ED1-440A-AAC1-30F67BFA11FD}"/>
            </c:ext>
          </c:extLst>
        </c:ser>
        <c:ser>
          <c:idx val="6"/>
          <c:order val="6"/>
          <c:tx>
            <c:v>&gt;6</c:v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cat>
            <c:numRef>
              <c:f>'[Chart in Microsoft PowerPoint]Sheet1'!$D$2:$J$2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'[Chart in Microsoft PowerPoint]Sheet1'!$D$9:$J$9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13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D1-440A-AAC1-30F67BFA1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1188607"/>
        <c:axId val="1951186111"/>
      </c:barChart>
      <c:catAx>
        <c:axId val="195118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186111"/>
        <c:crosses val="autoZero"/>
        <c:auto val="1"/>
        <c:lblAlgn val="ctr"/>
        <c:lblOffset val="100"/>
        <c:noMultiLvlLbl val="0"/>
      </c:catAx>
      <c:valAx>
        <c:axId val="1951186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Percent of total number of LTOWB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188607"/>
        <c:crosses val="autoZero"/>
        <c:crossBetween val="between"/>
      </c:valAx>
      <c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Sheet1!$Q$63</c:f>
              <c:strCache>
                <c:ptCount val="1"/>
                <c:pt idx="0">
                  <c:v>Number transfused as RBC or LTOWB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Sheet1!$M$64:$M$67</c:f>
              <c:strCache>
                <c:ptCount val="4"/>
                <c:pt idx="0">
                  <c:v>Apr 20-Sept 20</c:v>
                </c:pt>
                <c:pt idx="1">
                  <c:v>Oct 20-Mar 21</c:v>
                </c:pt>
                <c:pt idx="2">
                  <c:v>Apr 21-Sept 21</c:v>
                </c:pt>
                <c:pt idx="3">
                  <c:v>Oct 21-May 22</c:v>
                </c:pt>
              </c:strCache>
            </c:strRef>
          </c:cat>
          <c:val>
            <c:numRef>
              <c:f>Sheet1!$Q$64:$Q$67</c:f>
              <c:numCache>
                <c:formatCode>General</c:formatCode>
                <c:ptCount val="4"/>
                <c:pt idx="0">
                  <c:v>1688</c:v>
                </c:pt>
                <c:pt idx="1">
                  <c:v>1516</c:v>
                </c:pt>
                <c:pt idx="2">
                  <c:v>1242</c:v>
                </c:pt>
                <c:pt idx="3">
                  <c:v>2119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2-48B8-88E0-0A09D5DF428F}"/>
            </c:ext>
          </c:extLst>
        </c:ser>
        <c:ser>
          <c:idx val="1"/>
          <c:order val="1"/>
          <c:tx>
            <c:strRef>
              <c:f>Sheet1!$R$63</c:f>
              <c:strCache>
                <c:ptCount val="1"/>
                <c:pt idx="0">
                  <c:v>Number wasted</c:v>
                </c:pt>
              </c:strCache>
            </c:strRef>
          </c:tx>
          <c:spPr>
            <a:solidFill>
              <a:schemeClr val="bg1"/>
            </a:solidFill>
            <a:ln w="3175">
              <a:solidFill>
                <a:srgbClr val="0000FF"/>
              </a:solidFill>
            </a:ln>
            <a:effectLst/>
          </c:spPr>
          <c:invertIfNegative val="0"/>
          <c:cat>
            <c:strRef>
              <c:f>Sheet1!$M$64:$M$67</c:f>
              <c:strCache>
                <c:ptCount val="4"/>
                <c:pt idx="0">
                  <c:v>Apr 20-Sept 20</c:v>
                </c:pt>
                <c:pt idx="1">
                  <c:v>Oct 20-Mar 21</c:v>
                </c:pt>
                <c:pt idx="2">
                  <c:v>Apr 21-Sept 21</c:v>
                </c:pt>
                <c:pt idx="3">
                  <c:v>Oct 21-May 22</c:v>
                </c:pt>
              </c:strCache>
            </c:strRef>
          </c:cat>
          <c:val>
            <c:numRef>
              <c:f>Sheet1!$R$64:$R$67</c:f>
              <c:numCache>
                <c:formatCode>General</c:formatCode>
                <c:ptCount val="4"/>
                <c:pt idx="0">
                  <c:v>321</c:v>
                </c:pt>
                <c:pt idx="1">
                  <c:v>564</c:v>
                </c:pt>
                <c:pt idx="2">
                  <c:v>723</c:v>
                </c:pt>
                <c:pt idx="3">
                  <c:v>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82-48B8-88E0-0A09D5DF4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9625488"/>
        <c:axId val="999625904"/>
      </c:barChart>
      <c:lineChart>
        <c:grouping val="standard"/>
        <c:varyColors val="0"/>
        <c:ser>
          <c:idx val="2"/>
          <c:order val="2"/>
          <c:tx>
            <c:strRef>
              <c:f>Sheet1!$M$70</c:f>
              <c:strCache>
                <c:ptCount val="1"/>
                <c:pt idx="0">
                  <c:v>% of units transfused as RBC</c:v>
                </c:pt>
              </c:strCache>
            </c:strRef>
          </c:tx>
          <c:spPr>
            <a:ln w="571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Sheet1!$N$72:$N$75</c:f>
              <c:numCache>
                <c:formatCode>General</c:formatCode>
                <c:ptCount val="4"/>
                <c:pt idx="0">
                  <c:v>61.729857819905206</c:v>
                </c:pt>
                <c:pt idx="1">
                  <c:v>62.532981530343015</c:v>
                </c:pt>
                <c:pt idx="2">
                  <c:v>37.117552334943639</c:v>
                </c:pt>
                <c:pt idx="3">
                  <c:v>55.922605002359603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782-48B8-88E0-0A09D5DF4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4523520"/>
        <c:axId val="1804525184"/>
      </c:lineChart>
      <c:catAx>
        <c:axId val="99962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625904"/>
        <c:crosses val="autoZero"/>
        <c:auto val="1"/>
        <c:lblAlgn val="ctr"/>
        <c:lblOffset val="100"/>
        <c:noMultiLvlLbl val="0"/>
      </c:catAx>
      <c:valAx>
        <c:axId val="99962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 of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625488"/>
        <c:crosses val="autoZero"/>
        <c:crossBetween val="between"/>
      </c:valAx>
      <c:valAx>
        <c:axId val="1804525184"/>
        <c:scaling>
          <c:orientation val="minMax"/>
          <c:min val="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% of unused LTOWB converted to RBC</a:t>
                </a:r>
              </a:p>
            </c:rich>
          </c:tx>
          <c:layout>
            <c:manualLayout>
              <c:xMode val="edge"/>
              <c:yMode val="edge"/>
              <c:x val="0.95286941580756024"/>
              <c:y val="0.21907562335958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523520"/>
        <c:crosses val="max"/>
        <c:crossBetween val="between"/>
      </c:valAx>
      <c:catAx>
        <c:axId val="1804523520"/>
        <c:scaling>
          <c:orientation val="minMax"/>
        </c:scaling>
        <c:delete val="1"/>
        <c:axPos val="b"/>
        <c:majorTickMark val="out"/>
        <c:minorTickMark val="none"/>
        <c:tickLblPos val="nextTo"/>
        <c:crossAx val="1804525184"/>
        <c:crosses val="autoZero"/>
        <c:auto val="1"/>
        <c:lblAlgn val="ctr"/>
        <c:lblOffset val="100"/>
        <c:noMultiLvlLbl val="0"/>
      </c:catAx>
      <c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25B239D7-8DE9-4D03-A4FA-237FAFE706DC}" type="datetimeFigureOut">
              <a:rPr lang="en-US" smtClean="0"/>
              <a:t>27-Jun-22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1CAE0F29-1381-4720-806D-5720EAB6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29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A633E8A1-AD18-4149-880F-1D0E0D3736A8}" type="datetimeFigureOut">
              <a:rPr lang="en-US" smtClean="0"/>
              <a:t>27-Jun-22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F9897D4E-ADA6-4E89-800C-1B25C651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7E8D1-22E4-DA40-9EC1-5D949C7A64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2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54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6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04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4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0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3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07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29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9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55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65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44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01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347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82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1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59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7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7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1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47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92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88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27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59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622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329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6228-F836-49B7-888B-9A78A9DC84A7}" type="datetimeFigureOut">
              <a:rPr lang="en-US" smtClean="0"/>
              <a:t>27-Jun-22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B6FF-1563-49CF-A7B2-ED8F18B1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6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9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8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7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657079-0B00-4275-800A-86948F13DAE9}" type="datetimeFigureOut">
              <a:rPr lang="en-US">
                <a:solidFill>
                  <a:prstClr val="black"/>
                </a:solidFill>
              </a:rPr>
              <a:pPr/>
              <a:t>27-Jun-22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1C4F64-14E5-4C50-9EAE-61F2A1067E3F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7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84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2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19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943C7D-B804-4806-9932-EE375CB3E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Formula1 Display Regular" panose="02000000000000000000" pitchFamily="50" charset="0"/>
              </a:rPr>
              <a:t>Some advice on implementing an LTOWB program at your hospital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52591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Mark </a:t>
            </a:r>
            <a:r>
              <a:rPr lang="en-US" sz="2800" dirty="0" err="1">
                <a:solidFill>
                  <a:schemeClr val="bg1"/>
                </a:solidFill>
              </a:rPr>
              <a:t>Yazer</a:t>
            </a:r>
            <a:r>
              <a:rPr lang="en-US" dirty="0">
                <a:solidFill>
                  <a:schemeClr val="bg1"/>
                </a:solidFill>
              </a:rPr>
              <a:t>, MD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Professor of Pathology, University of Pittsburgh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Adjunct Professor of Clinical Immunology, University of Southern Denmark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Visiting Professor of Pathology, University of Tel Aviv</a:t>
            </a:r>
          </a:p>
        </p:txBody>
      </p:sp>
    </p:spTree>
    <p:extLst>
      <p:ext uri="{BB962C8B-B14F-4D97-AF65-F5344CB8AC3E}">
        <p14:creationId xmlns:p14="http://schemas.microsoft.com/office/powerpoint/2010/main" val="1946503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34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/>
              </a:rPr>
              <a:t>The Pittsburgh approach to WB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haroni"/>
              </a:rPr>
              <a:t>peds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/>
              </a:rPr>
              <a:t> trauma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88" y="1011734"/>
            <a:ext cx="88628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Started in June 2016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both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 and female trauma patients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neg WB, titer &lt;50, &lt;100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Signs of shock due to hemorrhage with hypotension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≥ 15, 10 kg and ≥ 2, 1 years of 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Maximum of 20, 30, 40 ml/kg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WB unit kept in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emergency department refrigerator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immediate use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maximum amount of WB administered, conventional products administered as per TEG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F8E5A-195D-4FCB-A616-D8C6C27DADE7}"/>
              </a:ext>
            </a:extLst>
          </p:cNvPr>
          <p:cNvSpPr txBox="1"/>
          <p:nvPr/>
        </p:nvSpPr>
        <p:spPr>
          <a:xfrm>
            <a:off x="838200" y="28194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E2ACF-3865-4087-9DF0-168003969B5B}"/>
              </a:ext>
            </a:extLst>
          </p:cNvPr>
          <p:cNvSpPr txBox="1"/>
          <p:nvPr/>
        </p:nvSpPr>
        <p:spPr>
          <a:xfrm>
            <a:off x="1371600" y="28194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AF3C4-66C9-4764-AA73-11825C80D181}"/>
              </a:ext>
            </a:extLst>
          </p:cNvPr>
          <p:cNvSpPr txBox="1"/>
          <p:nvPr/>
        </p:nvSpPr>
        <p:spPr>
          <a:xfrm>
            <a:off x="3033512" y="322739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58E3F-035A-4953-8503-381518467530}"/>
              </a:ext>
            </a:extLst>
          </p:cNvPr>
          <p:cNvSpPr txBox="1"/>
          <p:nvPr/>
        </p:nvSpPr>
        <p:spPr>
          <a:xfrm>
            <a:off x="2462012" y="3265713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268008-07EA-427E-AD6C-ADE5C8009C48}"/>
              </a:ext>
            </a:extLst>
          </p:cNvPr>
          <p:cNvSpPr txBox="1"/>
          <p:nvPr/>
        </p:nvSpPr>
        <p:spPr>
          <a:xfrm>
            <a:off x="3066392" y="196895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09BDD-89A4-4B8B-A4C5-77E75C602058}"/>
              </a:ext>
            </a:extLst>
          </p:cNvPr>
          <p:cNvSpPr txBox="1"/>
          <p:nvPr/>
        </p:nvSpPr>
        <p:spPr>
          <a:xfrm>
            <a:off x="2959300" y="28194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4671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1A526-4768-4F06-8825-C86F14C8C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63" y="414833"/>
            <a:ext cx="5064274" cy="6426691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60753"/>
            <a:ext cx="91440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No hemolysis amongst </a:t>
            </a:r>
            <a:r>
              <a:rPr kumimoji="0" lang="en-US" sz="2000" b="1" i="1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pediatric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recipients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20-40 ml/kg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LTOWB units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6542F-F891-4A85-B9D9-9F231956E6F8}"/>
              </a:ext>
            </a:extLst>
          </p:cNvPr>
          <p:cNvSpPr txBox="1"/>
          <p:nvPr/>
        </p:nvSpPr>
        <p:spPr>
          <a:xfrm>
            <a:off x="19050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1EC38-A8E8-46EB-B03E-97870CBB2DBC}"/>
              </a:ext>
            </a:extLst>
          </p:cNvPr>
          <p:cNvSpPr txBox="1"/>
          <p:nvPr/>
        </p:nvSpPr>
        <p:spPr>
          <a:xfrm>
            <a:off x="38862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E7C7A-B5DB-4403-BD4E-E31EB572BD4D}"/>
              </a:ext>
            </a:extLst>
          </p:cNvPr>
          <p:cNvSpPr txBox="1"/>
          <p:nvPr/>
        </p:nvSpPr>
        <p:spPr>
          <a:xfrm>
            <a:off x="7315200" y="57912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Morgan KM et al. </a:t>
            </a:r>
            <a:r>
              <a:rPr lang="en-US" i="1" dirty="0">
                <a:solidFill>
                  <a:schemeClr val="bg1"/>
                </a:solidFill>
              </a:rPr>
              <a:t>Transfusion</a:t>
            </a:r>
            <a:r>
              <a:rPr lang="en-US" dirty="0">
                <a:solidFill>
                  <a:schemeClr val="bg1"/>
                </a:solidFill>
              </a:rPr>
              <a:t> 2021;61:S8-S14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5DCE6-E4B8-4205-8CF2-EDC4902609D2}"/>
              </a:ext>
            </a:extLst>
          </p:cNvPr>
          <p:cNvSpPr txBox="1"/>
          <p:nvPr/>
        </p:nvSpPr>
        <p:spPr>
          <a:xfrm>
            <a:off x="7154814" y="762000"/>
            <a:ext cx="19796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Titer &lt;50</a:t>
            </a:r>
          </a:p>
        </p:txBody>
      </p:sp>
    </p:spTree>
    <p:extLst>
      <p:ext uri="{BB962C8B-B14F-4D97-AF65-F5344CB8AC3E}">
        <p14:creationId xmlns:p14="http://schemas.microsoft.com/office/powerpoint/2010/main" val="163108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297" y="3843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mula1 Display Regular" panose="02000000000000000000" pitchFamily="50" charset="0"/>
                <a:cs typeface="Aharoni" panose="02010803020104030203" pitchFamily="2" charset="-79"/>
              </a:rPr>
              <a:t>If I was starting an LTOWB program now…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06A09-469C-420C-BE1E-0C107075C1EC}"/>
              </a:ext>
            </a:extLst>
          </p:cNvPr>
          <p:cNvSpPr txBox="1"/>
          <p:nvPr/>
        </p:nvSpPr>
        <p:spPr>
          <a:xfrm>
            <a:off x="52588" y="1161395"/>
            <a:ext cx="90152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with 8 units for adults, 40 ml/kg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r kids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Give D+ LTOWB to all injured adults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Would include LTOWB in MTP for everyone else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Use LTOWB for children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Any reasonable titer is safe in adults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&lt;50 is too low to sustain the inventory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Can keep some LTOWB in emergency fridge and have more available from the blood bank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Try and recycle o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r move older units to reduce waste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Measuring biochemical markers only needed for recipients of &gt;6 units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4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" y="8177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LTOWB is commonly used at American Level 1 trauma centers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-7620" y="6441795"/>
            <a:ext cx="9159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Yazer MH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Transfusion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2021;61:1757-1763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8E339-6C98-4EAD-9E5B-0959B4E8F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/>
          <a:stretch/>
        </p:blipFill>
        <p:spPr>
          <a:xfrm>
            <a:off x="172255" y="1676400"/>
            <a:ext cx="8799490" cy="4201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2066E7-57DD-4C00-8BA1-1386BEC0D5E1}"/>
              </a:ext>
            </a:extLst>
          </p:cNvPr>
          <p:cNvGrpSpPr/>
          <p:nvPr/>
        </p:nvGrpSpPr>
        <p:grpSpPr>
          <a:xfrm>
            <a:off x="6553200" y="4840069"/>
            <a:ext cx="1905000" cy="1027331"/>
            <a:chOff x="6477000" y="4800600"/>
            <a:chExt cx="1905000" cy="1027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0EA8217-A51A-4D44-AF1F-CC69143B6A4E}"/>
                </a:ext>
              </a:extLst>
            </p:cNvPr>
            <p:cNvSpPr txBox="1"/>
            <p:nvPr/>
          </p:nvSpPr>
          <p:spPr>
            <a:xfrm>
              <a:off x="6477000" y="5181600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AABB changed LTOWB standard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291A16A-8716-4B43-85F5-84910BB3C973}"/>
                </a:ext>
              </a:extLst>
            </p:cNvPr>
            <p:cNvCxnSpPr/>
            <p:nvPr/>
          </p:nvCxnSpPr>
          <p:spPr>
            <a:xfrm flipV="1">
              <a:off x="7391400" y="4800600"/>
              <a:ext cx="0" cy="381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5CDD097-0912-43DB-98F2-ED5B943E5A3D}"/>
              </a:ext>
            </a:extLst>
          </p:cNvPr>
          <p:cNvSpPr txBox="1"/>
          <p:nvPr/>
        </p:nvSpPr>
        <p:spPr>
          <a:xfrm>
            <a:off x="762000" y="1683603"/>
            <a:ext cx="800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43/103 = 42% use LTOWB (additional 14 implementing “soon”)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22/43 = 51% use LTO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for FCP</a:t>
            </a:r>
          </a:p>
        </p:txBody>
      </p:sp>
    </p:spTree>
    <p:extLst>
      <p:ext uri="{BB962C8B-B14F-4D97-AF65-F5344CB8AC3E}">
        <p14:creationId xmlns:p14="http://schemas.microsoft.com/office/powerpoint/2010/main" val="25205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3F1EC-87F9-4B18-B952-AD8F0EEBCF78}"/>
              </a:ext>
            </a:extLst>
          </p:cNvPr>
          <p:cNvGrpSpPr/>
          <p:nvPr/>
        </p:nvGrpSpPr>
        <p:grpSpPr>
          <a:xfrm>
            <a:off x="-10297" y="1152942"/>
            <a:ext cx="9144000" cy="5324535"/>
            <a:chOff x="0" y="1367982"/>
            <a:chExt cx="9144000" cy="5324535"/>
          </a:xfrm>
        </p:grpSpPr>
        <p:sp>
          <p:nvSpPr>
            <p:cNvPr id="11" name="TextBox 10"/>
            <p:cNvSpPr txBox="1"/>
            <p:nvPr/>
          </p:nvSpPr>
          <p:spPr>
            <a:xfrm>
              <a:off x="0" y="1367982"/>
              <a:ext cx="9144000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Started in December 2014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Male trauma patients with hypotension of any age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3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Female trauma patients ≥50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2, 4, 6, 8 WB units kept in the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 room  refrigerator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for immediate use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After these 8 units administered, conventional products administered as per TEG results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Also possible to use 2 more LTOWB units in MTP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957DD3-B33D-4792-BC18-AE7DAF9D6FED}"/>
                </a:ext>
              </a:extLst>
            </p:cNvPr>
            <p:cNvSpPr txBox="1"/>
            <p:nvPr/>
          </p:nvSpPr>
          <p:spPr>
            <a:xfrm>
              <a:off x="5338119" y="2950323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100FB6-7610-4C75-BC3A-8919B32C5A48}"/>
                </a:ext>
              </a:extLst>
            </p:cNvPr>
            <p:cNvSpPr txBox="1"/>
            <p:nvPr/>
          </p:nvSpPr>
          <p:spPr>
            <a:xfrm>
              <a:off x="457200" y="353002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CDB0BE-D02D-44BC-9FE3-A0920B6BEAFE}"/>
                </a:ext>
              </a:extLst>
            </p:cNvPr>
            <p:cNvSpPr txBox="1"/>
            <p:nvPr/>
          </p:nvSpPr>
          <p:spPr>
            <a:xfrm>
              <a:off x="914400" y="3530024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10297" y="3843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Pittsburgh approach to use of WB in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adult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trauma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61AA8-11E2-4A5E-B486-478E3CD5FAE2}"/>
              </a:ext>
            </a:extLst>
          </p:cNvPr>
          <p:cNvSpPr txBox="1"/>
          <p:nvPr/>
        </p:nvSpPr>
        <p:spPr>
          <a:xfrm>
            <a:off x="1295400" y="331498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7761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2630 recipients, 5940 units since 2014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609600" y="1371600"/>
          <a:ext cx="7924799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17724" y="1600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LTOWB units/patient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1FE76-40DA-4376-B2D2-6AFE95FAB432}"/>
              </a:ext>
            </a:extLst>
          </p:cNvPr>
          <p:cNvSpPr txBox="1"/>
          <p:nvPr/>
        </p:nvSpPr>
        <p:spPr>
          <a:xfrm>
            <a:off x="6612924" y="3401824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FA3FF-790C-4349-878D-445D6BE9C0A1}"/>
              </a:ext>
            </a:extLst>
          </p:cNvPr>
          <p:cNvSpPr txBox="1"/>
          <p:nvPr/>
        </p:nvSpPr>
        <p:spPr>
          <a:xfrm>
            <a:off x="1981200" y="5659903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7F874-9569-4776-BAE1-1604AAFE06E0}"/>
              </a:ext>
            </a:extLst>
          </p:cNvPr>
          <p:cNvSpPr txBox="1"/>
          <p:nvPr/>
        </p:nvSpPr>
        <p:spPr>
          <a:xfrm>
            <a:off x="1219200" y="34290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D80DF-F515-4EC4-BCAB-41DA02D1E2DD}"/>
              </a:ext>
            </a:extLst>
          </p:cNvPr>
          <p:cNvSpPr txBox="1"/>
          <p:nvPr/>
        </p:nvSpPr>
        <p:spPr>
          <a:xfrm>
            <a:off x="1828800" y="1715869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1992C-3574-4E73-B7CF-D08F9F96D4F2}"/>
              </a:ext>
            </a:extLst>
          </p:cNvPr>
          <p:cNvSpPr txBox="1"/>
          <p:nvPr/>
        </p:nvSpPr>
        <p:spPr>
          <a:xfrm>
            <a:off x="3048000" y="1066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5BBDC-C4FE-4D45-82A5-18BECEE7F6B7}"/>
              </a:ext>
            </a:extLst>
          </p:cNvPr>
          <p:cNvSpPr txBox="1"/>
          <p:nvPr/>
        </p:nvSpPr>
        <p:spPr>
          <a:xfrm>
            <a:off x="3440057" y="966226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27C03-0B0B-4D80-911A-702E7FFBDBDB}"/>
              </a:ext>
            </a:extLst>
          </p:cNvPr>
          <p:cNvSpPr txBox="1"/>
          <p:nvPr/>
        </p:nvSpPr>
        <p:spPr>
          <a:xfrm>
            <a:off x="3804582" y="1143000"/>
            <a:ext cx="91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&gt;6</a:t>
            </a:r>
          </a:p>
        </p:txBody>
      </p:sp>
    </p:spTree>
    <p:extLst>
      <p:ext uri="{BB962C8B-B14F-4D97-AF65-F5344CB8AC3E}">
        <p14:creationId xmlns:p14="http://schemas.microsoft.com/office/powerpoint/2010/main" val="113870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B05CD3-1285-495C-A682-6EACAF79A115}"/>
              </a:ext>
            </a:extLst>
          </p:cNvPr>
          <p:cNvSpPr txBox="1"/>
          <p:nvPr/>
        </p:nvSpPr>
        <p:spPr>
          <a:xfrm>
            <a:off x="0" y="950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7 years of LTOWB at 2 level 1 centers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48CC08A-0917-460E-BE66-CB1458386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3482463"/>
              </p:ext>
            </p:extLst>
          </p:nvPr>
        </p:nvGraphicFramePr>
        <p:xfrm>
          <a:off x="742950" y="914400"/>
          <a:ext cx="7658100" cy="5619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80CF441-1E20-4274-AEAD-13A9AFE3B507}"/>
              </a:ext>
            </a:extLst>
          </p:cNvPr>
          <p:cNvSpPr/>
          <p:nvPr/>
        </p:nvSpPr>
        <p:spPr>
          <a:xfrm>
            <a:off x="4572000" y="6096000"/>
            <a:ext cx="228600" cy="762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B05CD3-1285-495C-A682-6EACAF79A115}"/>
              </a:ext>
            </a:extLst>
          </p:cNvPr>
          <p:cNvSpPr txBox="1"/>
          <p:nvPr/>
        </p:nvSpPr>
        <p:spPr>
          <a:xfrm>
            <a:off x="0" y="950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7 years of LTOWB at 2 level 1 centers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C41FC5-E350-444F-A685-93628CDBD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906245"/>
              </p:ext>
            </p:extLst>
          </p:nvPr>
        </p:nvGraphicFramePr>
        <p:xfrm>
          <a:off x="1066800" y="1066800"/>
          <a:ext cx="70104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985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398"/>
            <a:ext cx="9144000" cy="8180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calculus of titering WB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r="32143"/>
          <a:stretch/>
        </p:blipFill>
        <p:spPr bwMode="auto">
          <a:xfrm>
            <a:off x="76200" y="2255000"/>
            <a:ext cx="2152649" cy="384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1264400"/>
            <a:ext cx="215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No titer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100%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20149" r="32143"/>
          <a:stretch/>
        </p:blipFill>
        <p:spPr bwMode="auto">
          <a:xfrm>
            <a:off x="2343151" y="3028949"/>
            <a:ext cx="2152649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43151" y="1264399"/>
            <a:ext cx="215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&lt;50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9151" y="1264400"/>
            <a:ext cx="215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&lt;100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r="32143"/>
          <a:stretch/>
        </p:blipFill>
        <p:spPr bwMode="auto">
          <a:xfrm>
            <a:off x="6934200" y="2315136"/>
            <a:ext cx="2152649" cy="37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34199" y="1264398"/>
            <a:ext cx="2152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&lt;200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98%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57" r="32143" b="98527"/>
          <a:stretch/>
        </p:blipFill>
        <p:spPr bwMode="auto">
          <a:xfrm>
            <a:off x="2343151" y="2258550"/>
            <a:ext cx="2152649" cy="5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20149" r="32143"/>
          <a:stretch/>
        </p:blipFill>
        <p:spPr bwMode="auto">
          <a:xfrm>
            <a:off x="4629150" y="3028949"/>
            <a:ext cx="2152649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1474" r="32143" b="79943"/>
          <a:stretch/>
        </p:blipFill>
        <p:spPr bwMode="auto">
          <a:xfrm>
            <a:off x="2343151" y="2315137"/>
            <a:ext cx="2152649" cy="71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29151" y="1695450"/>
            <a:ext cx="215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98%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1474" r="32143" b="79943"/>
          <a:stretch/>
        </p:blipFill>
        <p:spPr bwMode="auto">
          <a:xfrm>
            <a:off x="4629149" y="2315137"/>
            <a:ext cx="2152649" cy="71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B05CD3-1285-495C-A682-6EACAF79A115}"/>
              </a:ext>
            </a:extLst>
          </p:cNvPr>
          <p:cNvSpPr txBox="1"/>
          <p:nvPr/>
        </p:nvSpPr>
        <p:spPr>
          <a:xfrm>
            <a:off x="0" y="95071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mula1 Display Regular" panose="02000000000000000000" pitchFamily="50" charset="0"/>
                <a:cs typeface="Aharoni" panose="02010803020104030203" pitchFamily="2" charset="-79"/>
              </a:rPr>
              <a:t>25 months of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mula1 Display Regular" panose="02000000000000000000" pitchFamily="50" charset="0"/>
                <a:cs typeface="Aharoni" panose="02010803020104030203" pitchFamily="2" charset="-79"/>
              </a:rPr>
              <a:t>Vitalant’s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mula1 Display Regular" panose="02000000000000000000" pitchFamily="50" charset="0"/>
                <a:cs typeface="Aharoni" panose="02010803020104030203" pitchFamily="2" charset="-79"/>
              </a:rPr>
              <a:t> experience collecting </a:t>
            </a:r>
            <a:r>
              <a:rPr lang="en-US" sz="2600" dirty="0">
                <a:solidFill>
                  <a:prstClr val="white"/>
                </a:solidFill>
                <a:latin typeface="Formula1 Display Regular" panose="02000000000000000000" pitchFamily="50" charset="0"/>
                <a:cs typeface="Aharoni" panose="02010803020104030203" pitchFamily="2" charset="-79"/>
              </a:rPr>
              <a:t>&amp; supplying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rmula1 Display Regular" panose="02000000000000000000" pitchFamily="50" charset="0"/>
                <a:cs typeface="Aharoni" panose="02010803020104030203" pitchFamily="2" charset="-79"/>
              </a:rPr>
              <a:t>whole blood titer &lt;100 to 5 hospitals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190EF-7D15-4577-8A58-E6FEAC309064}"/>
              </a:ext>
            </a:extLst>
          </p:cNvPr>
          <p:cNvSpPr txBox="1"/>
          <p:nvPr/>
        </p:nvSpPr>
        <p:spPr>
          <a:xfrm>
            <a:off x="2400300" y="1447800"/>
            <a:ext cx="43434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355 whole blood units collected/month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C6F5B-FF7A-400B-A330-20FA16E035F7}"/>
              </a:ext>
            </a:extLst>
          </p:cNvPr>
          <p:cNvSpPr txBox="1"/>
          <p:nvPr/>
        </p:nvSpPr>
        <p:spPr>
          <a:xfrm>
            <a:off x="457200" y="3200400"/>
            <a:ext cx="43434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262 units used as LTOWB or RBC (74%)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55C3E-79C7-4E65-BD2E-B4461CE793E8}"/>
              </a:ext>
            </a:extLst>
          </p:cNvPr>
          <p:cNvSpPr txBox="1"/>
          <p:nvPr/>
        </p:nvSpPr>
        <p:spPr>
          <a:xfrm>
            <a:off x="5257800" y="3200400"/>
            <a:ext cx="36576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 units wasted (26%)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7A3C-96DB-4B6A-856B-1572C003D7D6}"/>
              </a:ext>
            </a:extLst>
          </p:cNvPr>
          <p:cNvSpPr txBox="1"/>
          <p:nvPr/>
        </p:nvSpPr>
        <p:spPr>
          <a:xfrm>
            <a:off x="457200" y="4962436"/>
            <a:ext cx="1999735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117 used as LTOWB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03EB6-2034-4B6E-8C67-5C2AB56836E3}"/>
              </a:ext>
            </a:extLst>
          </p:cNvPr>
          <p:cNvSpPr txBox="1"/>
          <p:nvPr/>
        </p:nvSpPr>
        <p:spPr>
          <a:xfrm>
            <a:off x="2800865" y="4962436"/>
            <a:ext cx="1999735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145 used as RBC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EFDB2D-CDAD-4BC5-886D-0AEB78D01615}"/>
              </a:ext>
            </a:extLst>
          </p:cNvPr>
          <p:cNvCxnSpPr>
            <a:stCxn id="2" idx="2"/>
            <a:endCxn id="10" idx="0"/>
          </p:cNvCxnSpPr>
          <p:nvPr/>
        </p:nvCxnSpPr>
        <p:spPr>
          <a:xfrm flipH="1">
            <a:off x="2628900" y="2648129"/>
            <a:ext cx="1943100" cy="5522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CEA44C-E082-44A2-BA71-DA1C187CC689}"/>
              </a:ext>
            </a:extLst>
          </p:cNvPr>
          <p:cNvCxnSpPr>
            <a:stCxn id="2" idx="2"/>
            <a:endCxn id="11" idx="0"/>
          </p:cNvCxnSpPr>
          <p:nvPr/>
        </p:nvCxnSpPr>
        <p:spPr>
          <a:xfrm>
            <a:off x="4572000" y="2648129"/>
            <a:ext cx="2514600" cy="5522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23E08D-F681-4B20-AC9A-9C8EF64C5081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 flipH="1">
            <a:off x="1457068" y="4400729"/>
            <a:ext cx="1171832" cy="56170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66AA0D-F245-4249-9845-02D5ECE5C14F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>
            <a:off x="2628900" y="4400729"/>
            <a:ext cx="1171833" cy="56170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8E0BE8-4C37-4E70-B0DC-AD6AEF197C15}"/>
              </a:ext>
            </a:extLst>
          </p:cNvPr>
          <p:cNvSpPr txBox="1"/>
          <p:nvPr/>
        </p:nvSpPr>
        <p:spPr>
          <a:xfrm>
            <a:off x="5543550" y="4975654"/>
            <a:ext cx="308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ormula1 Display Regular" panose="02000000000000000000" pitchFamily="2" charset="0"/>
                <a:ea typeface="+mn-ea"/>
                <a:cs typeface="+mn-cs"/>
              </a:rPr>
              <a:t>Deferral rates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ormula1 Display Regular" panose="02000000000000000000" pitchFamily="2" charset="0"/>
                <a:ea typeface="+mn-ea"/>
                <a:cs typeface="+mn-cs"/>
              </a:rPr>
              <a:t>Titer &lt;50: 16%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ormula1 Display Regular" panose="02000000000000000000" pitchFamily="2" charset="0"/>
                <a:ea typeface="+mn-ea"/>
                <a:cs typeface="+mn-cs"/>
              </a:rPr>
              <a:t>Titer &lt;100: 7%</a:t>
            </a:r>
          </a:p>
        </p:txBody>
      </p:sp>
    </p:spTree>
    <p:extLst>
      <p:ext uri="{BB962C8B-B14F-4D97-AF65-F5344CB8AC3E}">
        <p14:creationId xmlns:p14="http://schemas.microsoft.com/office/powerpoint/2010/main" val="16799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297" y="384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How to reduce waste from unused LTOWB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0BA0E76-163D-44C0-B029-542ACCF342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81513"/>
              </p:ext>
            </p:extLst>
          </p:nvPr>
        </p:nvGraphicFramePr>
        <p:xfrm>
          <a:off x="590550" y="1066800"/>
          <a:ext cx="79629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423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5800" y="5875362"/>
            <a:ext cx="5907981" cy="677838"/>
            <a:chOff x="1655856" y="6064806"/>
            <a:chExt cx="5907981" cy="677838"/>
          </a:xfrm>
        </p:grpSpPr>
        <p:sp>
          <p:nvSpPr>
            <p:cNvPr id="15" name="Rectangle 14"/>
            <p:cNvSpPr/>
            <p:nvPr/>
          </p:nvSpPr>
          <p:spPr>
            <a:xfrm>
              <a:off x="1655856" y="6064806"/>
              <a:ext cx="5832285" cy="617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828798" y="6088588"/>
              <a:ext cx="5735039" cy="654056"/>
              <a:chOff x="10609354" y="4660141"/>
              <a:chExt cx="2464227" cy="72697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1296927" y="4660141"/>
                <a:ext cx="1776654" cy="410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Non group O (n=3</a:t>
                </a:r>
                <a:r>
                  <a:rPr lang="en-US" dirty="0">
                    <a:solidFill>
                      <a:prstClr val="white">
                        <a:lumMod val="65000"/>
                      </a:prstClr>
                    </a:solidFill>
                    <a:latin typeface="Calibri"/>
                  </a:rPr>
                  <a:t>9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lang="en-US" dirty="0">
                    <a:solidFill>
                      <a:prstClr val="white">
                        <a:lumMod val="65000"/>
                      </a:prstClr>
                    </a:solidFill>
                    <a:latin typeface="Calibri"/>
                  </a:rPr>
                  <a:t>9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received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≥6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units)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296927" y="4976608"/>
                <a:ext cx="1776654" cy="410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Group O (n=38, 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9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received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≥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 units)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0609354" y="4844807"/>
                <a:ext cx="685800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0609354" y="5161274"/>
                <a:ext cx="685800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itle 1"/>
          <p:cNvSpPr txBox="1">
            <a:spLocks/>
          </p:cNvSpPr>
          <p:nvPr/>
        </p:nvSpPr>
        <p:spPr>
          <a:xfrm>
            <a:off x="0" y="114300"/>
            <a:ext cx="91440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No hemolysis amongst 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adult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recipients of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LTOWB units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A5E156-475C-44D6-88B4-5A1DED2461C5}"/>
              </a:ext>
            </a:extLst>
          </p:cNvPr>
          <p:cNvSpPr txBox="1"/>
          <p:nvPr/>
        </p:nvSpPr>
        <p:spPr>
          <a:xfrm>
            <a:off x="6555154" y="5891479"/>
            <a:ext cx="19796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Titer &lt;100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D908EC-9DBC-4B08-8216-60B0537FA029}"/>
              </a:ext>
            </a:extLst>
          </p:cNvPr>
          <p:cNvGrpSpPr/>
          <p:nvPr/>
        </p:nvGrpSpPr>
        <p:grpSpPr>
          <a:xfrm>
            <a:off x="838199" y="871135"/>
            <a:ext cx="7467601" cy="4820231"/>
            <a:chOff x="990600" y="1600200"/>
            <a:chExt cx="5964600" cy="38864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228855-97BA-4835-ADF4-07E191386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778" r="43200" b="56891"/>
            <a:stretch/>
          </p:blipFill>
          <p:spPr>
            <a:xfrm>
              <a:off x="990600" y="2540488"/>
              <a:ext cx="3182471" cy="173722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665C4A-9DE1-47F4-9CB5-8940D9395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83" r="11412"/>
            <a:stretch/>
          </p:blipFill>
          <p:spPr>
            <a:xfrm>
              <a:off x="4136001" y="1600200"/>
              <a:ext cx="2819199" cy="388644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DD3B578-5BB1-4570-AA62-BABA6BB84F5F}"/>
              </a:ext>
            </a:extLst>
          </p:cNvPr>
          <p:cNvSpPr txBox="1"/>
          <p:nvPr/>
        </p:nvSpPr>
        <p:spPr>
          <a:xfrm>
            <a:off x="4953000" y="6477000"/>
            <a:ext cx="4134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Yazer et al. </a:t>
            </a:r>
            <a:r>
              <a:rPr lang="en-US" sz="1600" i="1" dirty="0">
                <a:solidFill>
                  <a:schemeClr val="bg1"/>
                </a:solidFill>
              </a:rPr>
              <a:t>Transfusion</a:t>
            </a:r>
            <a:r>
              <a:rPr lang="en-US" sz="1600" dirty="0">
                <a:solidFill>
                  <a:schemeClr val="bg1"/>
                </a:solidFill>
              </a:rPr>
              <a:t> in press</a:t>
            </a:r>
          </a:p>
        </p:txBody>
      </p:sp>
    </p:spTree>
    <p:extLst>
      <p:ext uri="{BB962C8B-B14F-4D97-AF65-F5344CB8AC3E}">
        <p14:creationId xmlns:p14="http://schemas.microsoft.com/office/powerpoint/2010/main" val="6521320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575</Words>
  <Application>Microsoft Office PowerPoint</Application>
  <PresentationFormat>On-screen Show (4:3)</PresentationFormat>
  <Paragraphs>93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Forte</vt:lpstr>
      <vt:lpstr>Aharoni</vt:lpstr>
      <vt:lpstr>Formula1 Display Regular</vt:lpstr>
      <vt:lpstr>Calibri</vt:lpstr>
      <vt:lpstr>Wingdings</vt:lpstr>
      <vt:lpstr>1_Office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calculus of titering WB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Yaz too</dc:creator>
  <cp:lastModifiedBy>Mark Yazer</cp:lastModifiedBy>
  <cp:revision>449</cp:revision>
  <cp:lastPrinted>2016-03-11T20:57:29Z</cp:lastPrinted>
  <dcterms:created xsi:type="dcterms:W3CDTF">2015-08-01T12:11:14Z</dcterms:created>
  <dcterms:modified xsi:type="dcterms:W3CDTF">2022-06-27T13:04:33Z</dcterms:modified>
</cp:coreProperties>
</file>