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30" r:id="rId2"/>
    <p:sldId id="337" r:id="rId3"/>
    <p:sldId id="259" r:id="rId4"/>
    <p:sldId id="257" r:id="rId5"/>
    <p:sldId id="351" r:id="rId6"/>
    <p:sldId id="301" r:id="rId7"/>
    <p:sldId id="258" r:id="rId8"/>
    <p:sldId id="260" r:id="rId9"/>
    <p:sldId id="291" r:id="rId10"/>
    <p:sldId id="331" r:id="rId11"/>
    <p:sldId id="305" r:id="rId12"/>
    <p:sldId id="256" r:id="rId13"/>
    <p:sldId id="299" r:id="rId14"/>
    <p:sldId id="319" r:id="rId15"/>
    <p:sldId id="265" r:id="rId16"/>
    <p:sldId id="336" r:id="rId17"/>
    <p:sldId id="308" r:id="rId18"/>
    <p:sldId id="307" r:id="rId19"/>
    <p:sldId id="313" r:id="rId20"/>
    <p:sldId id="269" r:id="rId21"/>
    <p:sldId id="339" r:id="rId22"/>
    <p:sldId id="322" r:id="rId23"/>
    <p:sldId id="324" r:id="rId24"/>
    <p:sldId id="325" r:id="rId25"/>
    <p:sldId id="338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52" r:id="rId36"/>
    <p:sldId id="353" r:id="rId37"/>
    <p:sldId id="355" r:id="rId38"/>
    <p:sldId id="354" r:id="rId39"/>
    <p:sldId id="356" r:id="rId40"/>
    <p:sldId id="293" r:id="rId41"/>
    <p:sldId id="334" r:id="rId42"/>
    <p:sldId id="335" r:id="rId43"/>
    <p:sldId id="30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gor  Prudovsky" initials="I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4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2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D24F4-90F4-6F4C-8970-165ED418F74D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00E2B-B16D-034F-8608-B7A7A14C90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1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5865f7a7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5865f7a7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Ocr oxygen consumption rate is lower in control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Seahorse measures oxygen consumption rate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431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5865f7a7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25865f7a7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925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100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631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058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2425511" y="424062"/>
            <a:ext cx="6224988" cy="96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  <a:defRPr sz="3600">
                <a:solidFill>
                  <a:srgbClr val="FF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2418735" y="1425678"/>
            <a:ext cx="6245943" cy="482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solidFill>
                  <a:schemeClr val="dk1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solidFill>
                  <a:schemeClr val="dk1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75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DBE14-9E5F-8B47-9D15-7AE8476BB4BF}" type="datetimeFigureOut">
              <a:rPr lang="en-US" smtClean="0"/>
              <a:pPr/>
              <a:t>6/28/22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8DE2D-3C55-3C41-9A6E-2815350B77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F708DA-2A24-4244-ADE5-E3CDB3D9C438}"/>
              </a:ext>
            </a:extLst>
          </p:cNvPr>
          <p:cNvSpPr txBox="1"/>
          <p:nvPr/>
        </p:nvSpPr>
        <p:spPr>
          <a:xfrm>
            <a:off x="217714" y="2384386"/>
            <a:ext cx="91921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Tranexamic acid: The Story Continues…</a:t>
            </a:r>
          </a:p>
          <a:p>
            <a:pPr algn="ctr"/>
            <a:endParaRPr lang="en-US" sz="3600" dirty="0"/>
          </a:p>
          <a:p>
            <a:pPr algn="ctr"/>
            <a:r>
              <a:rPr lang="en-US" sz="2800" dirty="0"/>
              <a:t>Joseph F. Rappold, MD FACS</a:t>
            </a:r>
          </a:p>
          <a:p>
            <a:pPr algn="ctr"/>
            <a:r>
              <a:rPr lang="en-US" sz="2800" dirty="0"/>
              <a:t>CAPT MC USN (Ret)</a:t>
            </a:r>
          </a:p>
          <a:p>
            <a:pPr algn="ctr"/>
            <a:r>
              <a:rPr lang="en-US" sz="2800" dirty="0"/>
              <a:t>Maine Medical Center/Tufts University</a:t>
            </a:r>
          </a:p>
        </p:txBody>
      </p:sp>
    </p:spTree>
    <p:extLst>
      <p:ext uri="{BB962C8B-B14F-4D97-AF65-F5344CB8AC3E}">
        <p14:creationId xmlns:p14="http://schemas.microsoft.com/office/powerpoint/2010/main" val="28221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1A04F-F825-A149-95CE-DB0797884DF8}"/>
              </a:ext>
            </a:extLst>
          </p:cNvPr>
          <p:cNvSpPr txBox="1"/>
          <p:nvPr/>
        </p:nvSpPr>
        <p:spPr>
          <a:xfrm>
            <a:off x="428264" y="2141315"/>
            <a:ext cx="8461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release of DAMPs and shedding of glycocalyx are provoked not only by acute hemorrhagic trauma but also by other physiological stressors such as cardiovascular surgery, burns and sepsis</a:t>
            </a:r>
          </a:p>
        </p:txBody>
      </p:sp>
    </p:spTree>
    <p:extLst>
      <p:ext uri="{BB962C8B-B14F-4D97-AF65-F5344CB8AC3E}">
        <p14:creationId xmlns:p14="http://schemas.microsoft.com/office/powerpoint/2010/main" val="51709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872" y="3834615"/>
            <a:ext cx="3536473" cy="2517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872" y="1113801"/>
            <a:ext cx="3536473" cy="2406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459" y="198046"/>
            <a:ext cx="7750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shedding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gycocalyx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follows the trauma-induced release of DAMPs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(Example: cardiac bypass)   </a:t>
            </a:r>
          </a:p>
        </p:txBody>
      </p:sp>
    </p:spTree>
    <p:extLst>
      <p:ext uri="{BB962C8B-B14F-4D97-AF65-F5344CB8AC3E}">
        <p14:creationId xmlns:p14="http://schemas.microsoft.com/office/powerpoint/2010/main" val="274042932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541244"/>
              </p:ext>
            </p:extLst>
          </p:nvPr>
        </p:nvGraphicFramePr>
        <p:xfrm>
          <a:off x="4572000" y="917300"/>
          <a:ext cx="352107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5" r:id="rId2" imgW="3520440" imgH="2971800" progId="Prism5.Document">
                  <p:embed/>
                </p:oleObj>
              </mc:Choice>
              <mc:Fallback>
                <p:oleObj name="Prism 5" r:id="rId2" imgW="3520440" imgH="2971800" progId="Prism5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0" y="917300"/>
                        <a:ext cx="3521075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40756"/>
              </p:ext>
            </p:extLst>
          </p:nvPr>
        </p:nvGraphicFramePr>
        <p:xfrm>
          <a:off x="341313" y="945875"/>
          <a:ext cx="3621087" cy="273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5" r:id="rId4" imgW="3620880" imgH="2738880" progId="Prism5.Document">
                  <p:embed/>
                </p:oleObj>
              </mc:Choice>
              <mc:Fallback>
                <p:oleObj name="Prism 5" r:id="rId4" imgW="3620880" imgH="2738880" progId="Prism5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313" y="945875"/>
                        <a:ext cx="3621087" cy="273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60314" y="52463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WBC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6291" y="52463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Syndecan-1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108145"/>
              </p:ext>
            </p:extLst>
          </p:nvPr>
        </p:nvGraphicFramePr>
        <p:xfrm>
          <a:off x="2438400" y="3778175"/>
          <a:ext cx="357505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5" r:id="rId6" imgW="3575160" imgH="2991600" progId="Prism5.Document">
                  <p:embed/>
                </p:oleObj>
              </mc:Choice>
              <mc:Fallback>
                <p:oleObj name="Prism 5" r:id="rId6" imgW="3575160" imgH="2991600" progId="Prism5.Document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78175"/>
                        <a:ext cx="3575050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1B585B2-7E18-0E49-9B11-50FA22D65AFD}"/>
              </a:ext>
            </a:extLst>
          </p:cNvPr>
          <p:cNvSpPr txBox="1"/>
          <p:nvPr/>
        </p:nvSpPr>
        <p:spPr>
          <a:xfrm>
            <a:off x="0" y="88975"/>
            <a:ext cx="906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The shedding of glycocalyx takes place simultaneously with the increase of leukocyte count in circulation </a:t>
            </a:r>
          </a:p>
        </p:txBody>
      </p:sp>
    </p:spTree>
    <p:extLst>
      <p:ext uri="{BB962C8B-B14F-4D97-AF65-F5344CB8AC3E}">
        <p14:creationId xmlns:p14="http://schemas.microsoft.com/office/powerpoint/2010/main" val="24150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38" y="2105990"/>
            <a:ext cx="3030033" cy="303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0941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Tranexamic acid (TXA) is a potent anti-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fibrinolyic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agent that potentially improves outcome in severe hemorrhagic trauma (CRASH 2/3, MATTERs)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of recent data indicates that mechanisms underlying protective effect of TXA transcend its anti-fibrinolytic activity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089"/>
            <a:ext cx="9144000" cy="5217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DE225-16D7-344F-8314-5CC428130044}"/>
              </a:ext>
            </a:extLst>
          </p:cNvPr>
          <p:cNvSpPr txBox="1"/>
          <p:nvPr/>
        </p:nvSpPr>
        <p:spPr>
          <a:xfrm>
            <a:off x="5509550" y="1747780"/>
            <a:ext cx="69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TXA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DF364B6A-89FC-714A-9A39-6D0798425BAD}"/>
              </a:ext>
            </a:extLst>
          </p:cNvPr>
          <p:cNvSpPr/>
          <p:nvPr/>
        </p:nvSpPr>
        <p:spPr>
          <a:xfrm>
            <a:off x="4572000" y="1736202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3933" y="20317"/>
            <a:ext cx="1580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Trauma</a:t>
            </a:r>
          </a:p>
        </p:txBody>
      </p:sp>
      <p:sp>
        <p:nvSpPr>
          <p:cNvPr id="5" name="Down Arrow 4"/>
          <p:cNvSpPr/>
          <p:nvPr/>
        </p:nvSpPr>
        <p:spPr>
          <a:xfrm>
            <a:off x="3885259" y="525074"/>
            <a:ext cx="225778" cy="415668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6938" y="824915"/>
            <a:ext cx="3060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 molecules release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837" y="1640485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Fibrinolysis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07074" y="1472077"/>
            <a:ext cx="1446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   Endothelium </a:t>
            </a:r>
          </a:p>
          <a:p>
            <a:r>
              <a:rPr lang="en-US" sz="1400" b="1" dirty="0" err="1"/>
              <a:t>permeabilization</a:t>
            </a:r>
            <a:endParaRPr lang="en-US" sz="1400" b="1" dirty="0"/>
          </a:p>
        </p:txBody>
      </p:sp>
      <p:sp>
        <p:nvSpPr>
          <p:cNvPr id="23" name="Down Arrow 22"/>
          <p:cNvSpPr/>
          <p:nvPr/>
        </p:nvSpPr>
        <p:spPr>
          <a:xfrm>
            <a:off x="3017783" y="1225025"/>
            <a:ext cx="203265" cy="304518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6200000">
            <a:off x="3122851" y="2427163"/>
            <a:ext cx="132173" cy="583609"/>
          </a:xfrm>
          <a:prstGeom prst="down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3780000">
            <a:off x="2023315" y="889088"/>
            <a:ext cx="189292" cy="1064183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6200000">
            <a:off x="1251718" y="2503363"/>
            <a:ext cx="132172" cy="431208"/>
          </a:xfrm>
          <a:prstGeom prst="down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142077" y="1486596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Loss of </a:t>
            </a:r>
            <a:r>
              <a:rPr lang="en-US" sz="1400" b="1" dirty="0" err="1"/>
              <a:t>glycocalyx</a:t>
            </a:r>
            <a:endParaRPr lang="en-US" sz="1400" b="1" dirty="0"/>
          </a:p>
        </p:txBody>
      </p:sp>
      <p:sp>
        <p:nvSpPr>
          <p:cNvPr id="77" name="Down Arrow 76"/>
          <p:cNvSpPr/>
          <p:nvPr/>
        </p:nvSpPr>
        <p:spPr>
          <a:xfrm>
            <a:off x="4778443" y="1225166"/>
            <a:ext cx="203265" cy="304518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6051556" y="1550733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Release of cytokines</a:t>
            </a:r>
          </a:p>
        </p:txBody>
      </p:sp>
      <p:sp>
        <p:nvSpPr>
          <p:cNvPr id="92" name="Down Arrow 91"/>
          <p:cNvSpPr/>
          <p:nvPr/>
        </p:nvSpPr>
        <p:spPr>
          <a:xfrm rot="17100000" flipH="1">
            <a:off x="5746312" y="822834"/>
            <a:ext cx="211526" cy="1064183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3745763" y="462844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66FF"/>
                </a:solidFill>
              </a:rPr>
              <a:t>TXA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1420519" y="3253959"/>
            <a:ext cx="2365100" cy="1440334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3386667" y="3687704"/>
            <a:ext cx="567262" cy="1006589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94" idx="0"/>
          </p:cNvCxnSpPr>
          <p:nvPr/>
        </p:nvCxnSpPr>
        <p:spPr>
          <a:xfrm flipV="1">
            <a:off x="4094577" y="3687704"/>
            <a:ext cx="787050" cy="940740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4396355" y="3311407"/>
            <a:ext cx="2217052" cy="1382886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1121014" y="3244128"/>
            <a:ext cx="665428" cy="0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3086960" y="3697566"/>
            <a:ext cx="665428" cy="0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496741" y="3697565"/>
            <a:ext cx="665428" cy="0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241491" y="3312757"/>
            <a:ext cx="665428" cy="0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3143933" y="3762260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509817" y="3428238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232713" y="3697565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59708" y="5390444"/>
            <a:ext cx="8673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cell and molecular mechanisms underlying the extensive protective effects of TXA in traumatic hemorrhage?</a:t>
            </a:r>
          </a:p>
        </p:txBody>
      </p:sp>
      <p:pic>
        <p:nvPicPr>
          <p:cNvPr id="1029" name="Picture 5" descr="C:\Users\mpalmeri\Documents\cel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23" y="2050851"/>
            <a:ext cx="205758" cy="602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palmeri\Documents\cel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74" y="2613567"/>
            <a:ext cx="205758" cy="602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palmeri\Documents\cel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61" y="1961009"/>
            <a:ext cx="205758" cy="602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palmeri\Documents\cel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61" y="2788793"/>
            <a:ext cx="205758" cy="602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palmeri\Documents\glycocalyx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57" y="1768867"/>
            <a:ext cx="683866" cy="1783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Down Arrow 92"/>
          <p:cNvSpPr/>
          <p:nvPr/>
        </p:nvSpPr>
        <p:spPr>
          <a:xfrm rot="16200000">
            <a:off x="4894306" y="2426179"/>
            <a:ext cx="107797" cy="435038"/>
          </a:xfrm>
          <a:prstGeom prst="down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7" name="Picture 13" descr="C:\Users\mpalmeri\Documents\loss of glycocalyx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30" y="1780843"/>
            <a:ext cx="658462" cy="1744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mpalmeri\Documents\Fibri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9" y="1904243"/>
            <a:ext cx="562580" cy="1826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mpalmeri\Documents\fibrinolysis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65" y="2166471"/>
            <a:ext cx="475507" cy="494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mpalmeri\Documents\fibrinolysis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80" y="2543064"/>
            <a:ext cx="452081" cy="469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Freeform 52"/>
          <p:cNvSpPr/>
          <p:nvPr/>
        </p:nvSpPr>
        <p:spPr>
          <a:xfrm>
            <a:off x="6597162" y="2364061"/>
            <a:ext cx="563539" cy="391160"/>
          </a:xfrm>
          <a:custGeom>
            <a:avLst/>
            <a:gdLst>
              <a:gd name="connsiteX0" fmla="*/ 677442 w 827961"/>
              <a:gd name="connsiteY0" fmla="*/ 84667 h 545630"/>
              <a:gd name="connsiteX1" fmla="*/ 677442 w 827961"/>
              <a:gd name="connsiteY1" fmla="*/ 84667 h 545630"/>
              <a:gd name="connsiteX2" fmla="*/ 602183 w 827961"/>
              <a:gd name="connsiteY2" fmla="*/ 37630 h 545630"/>
              <a:gd name="connsiteX3" fmla="*/ 536331 w 827961"/>
              <a:gd name="connsiteY3" fmla="*/ 28222 h 545630"/>
              <a:gd name="connsiteX4" fmla="*/ 414035 w 827961"/>
              <a:gd name="connsiteY4" fmla="*/ 18815 h 545630"/>
              <a:gd name="connsiteX5" fmla="*/ 319961 w 827961"/>
              <a:gd name="connsiteY5" fmla="*/ 0 h 545630"/>
              <a:gd name="connsiteX6" fmla="*/ 141220 w 827961"/>
              <a:gd name="connsiteY6" fmla="*/ 9407 h 545630"/>
              <a:gd name="connsiteX7" fmla="*/ 84776 w 827961"/>
              <a:gd name="connsiteY7" fmla="*/ 37630 h 545630"/>
              <a:gd name="connsiteX8" fmla="*/ 37739 w 827961"/>
              <a:gd name="connsiteY8" fmla="*/ 84667 h 545630"/>
              <a:gd name="connsiteX9" fmla="*/ 109 w 827961"/>
              <a:gd name="connsiteY9" fmla="*/ 141111 h 545630"/>
              <a:gd name="connsiteX10" fmla="*/ 18924 w 827961"/>
              <a:gd name="connsiteY10" fmla="*/ 319852 h 545630"/>
              <a:gd name="connsiteX11" fmla="*/ 28331 w 827961"/>
              <a:gd name="connsiteY11" fmla="*/ 376296 h 545630"/>
              <a:gd name="connsiteX12" fmla="*/ 37739 w 827961"/>
              <a:gd name="connsiteY12" fmla="*/ 489185 h 545630"/>
              <a:gd name="connsiteX13" fmla="*/ 94183 w 827961"/>
              <a:gd name="connsiteY13" fmla="*/ 526815 h 545630"/>
              <a:gd name="connsiteX14" fmla="*/ 150627 w 827961"/>
              <a:gd name="connsiteY14" fmla="*/ 545630 h 545630"/>
              <a:gd name="connsiteX15" fmla="*/ 254109 w 827961"/>
              <a:gd name="connsiteY15" fmla="*/ 536222 h 545630"/>
              <a:gd name="connsiteX16" fmla="*/ 291739 w 827961"/>
              <a:gd name="connsiteY16" fmla="*/ 526815 h 545630"/>
              <a:gd name="connsiteX17" fmla="*/ 329368 w 827961"/>
              <a:gd name="connsiteY17" fmla="*/ 498593 h 545630"/>
              <a:gd name="connsiteX18" fmla="*/ 357590 w 827961"/>
              <a:gd name="connsiteY18" fmla="*/ 479778 h 545630"/>
              <a:gd name="connsiteX19" fmla="*/ 376405 w 827961"/>
              <a:gd name="connsiteY19" fmla="*/ 442148 h 545630"/>
              <a:gd name="connsiteX20" fmla="*/ 395220 w 827961"/>
              <a:gd name="connsiteY20" fmla="*/ 385704 h 545630"/>
              <a:gd name="connsiteX21" fmla="*/ 385813 w 827961"/>
              <a:gd name="connsiteY21" fmla="*/ 348074 h 545630"/>
              <a:gd name="connsiteX22" fmla="*/ 301146 w 827961"/>
              <a:gd name="connsiteY22" fmla="*/ 319852 h 545630"/>
              <a:gd name="connsiteX23" fmla="*/ 272924 w 827961"/>
              <a:gd name="connsiteY23" fmla="*/ 310444 h 545630"/>
              <a:gd name="connsiteX24" fmla="*/ 282331 w 827961"/>
              <a:gd name="connsiteY24" fmla="*/ 263407 h 545630"/>
              <a:gd name="connsiteX25" fmla="*/ 272924 w 827961"/>
              <a:gd name="connsiteY25" fmla="*/ 235185 h 545630"/>
              <a:gd name="connsiteX26" fmla="*/ 160035 w 827961"/>
              <a:gd name="connsiteY26" fmla="*/ 244593 h 545630"/>
              <a:gd name="connsiteX27" fmla="*/ 141220 w 827961"/>
              <a:gd name="connsiteY27" fmla="*/ 301037 h 545630"/>
              <a:gd name="connsiteX28" fmla="*/ 122405 w 827961"/>
              <a:gd name="connsiteY28" fmla="*/ 329259 h 545630"/>
              <a:gd name="connsiteX29" fmla="*/ 56553 w 827961"/>
              <a:gd name="connsiteY29" fmla="*/ 319852 h 545630"/>
              <a:gd name="connsiteX30" fmla="*/ 47146 w 827961"/>
              <a:gd name="connsiteY30" fmla="*/ 291630 h 545630"/>
              <a:gd name="connsiteX31" fmla="*/ 56553 w 827961"/>
              <a:gd name="connsiteY31" fmla="*/ 131704 h 545630"/>
              <a:gd name="connsiteX32" fmla="*/ 84776 w 827961"/>
              <a:gd name="connsiteY32" fmla="*/ 112889 h 545630"/>
              <a:gd name="connsiteX33" fmla="*/ 235294 w 827961"/>
              <a:gd name="connsiteY33" fmla="*/ 103481 h 545630"/>
              <a:gd name="connsiteX34" fmla="*/ 254109 w 827961"/>
              <a:gd name="connsiteY34" fmla="*/ 75259 h 545630"/>
              <a:gd name="connsiteX35" fmla="*/ 282331 w 827961"/>
              <a:gd name="connsiteY35" fmla="*/ 84667 h 545630"/>
              <a:gd name="connsiteX36" fmla="*/ 319961 w 827961"/>
              <a:gd name="connsiteY36" fmla="*/ 141111 h 545630"/>
              <a:gd name="connsiteX37" fmla="*/ 338776 w 827961"/>
              <a:gd name="connsiteY37" fmla="*/ 169333 h 545630"/>
              <a:gd name="connsiteX38" fmla="*/ 395220 w 827961"/>
              <a:gd name="connsiteY38" fmla="*/ 206963 h 545630"/>
              <a:gd name="connsiteX39" fmla="*/ 526924 w 827961"/>
              <a:gd name="connsiteY39" fmla="*/ 178741 h 545630"/>
              <a:gd name="connsiteX40" fmla="*/ 545739 w 827961"/>
              <a:gd name="connsiteY40" fmla="*/ 122296 h 545630"/>
              <a:gd name="connsiteX41" fmla="*/ 555146 w 827961"/>
              <a:gd name="connsiteY41" fmla="*/ 94074 h 545630"/>
              <a:gd name="connsiteX42" fmla="*/ 602183 w 827961"/>
              <a:gd name="connsiteY42" fmla="*/ 103481 h 545630"/>
              <a:gd name="connsiteX43" fmla="*/ 630405 w 827961"/>
              <a:gd name="connsiteY43" fmla="*/ 112889 h 545630"/>
              <a:gd name="connsiteX44" fmla="*/ 592776 w 827961"/>
              <a:gd name="connsiteY44" fmla="*/ 206963 h 545630"/>
              <a:gd name="connsiteX45" fmla="*/ 555146 w 827961"/>
              <a:gd name="connsiteY45" fmla="*/ 263407 h 545630"/>
              <a:gd name="connsiteX46" fmla="*/ 536331 w 827961"/>
              <a:gd name="connsiteY46" fmla="*/ 291630 h 545630"/>
              <a:gd name="connsiteX47" fmla="*/ 545739 w 827961"/>
              <a:gd name="connsiteY47" fmla="*/ 348074 h 545630"/>
              <a:gd name="connsiteX48" fmla="*/ 611590 w 827961"/>
              <a:gd name="connsiteY48" fmla="*/ 385704 h 545630"/>
              <a:gd name="connsiteX49" fmla="*/ 686850 w 827961"/>
              <a:gd name="connsiteY49" fmla="*/ 395111 h 545630"/>
              <a:gd name="connsiteX50" fmla="*/ 790331 w 827961"/>
              <a:gd name="connsiteY50" fmla="*/ 385704 h 545630"/>
              <a:gd name="connsiteX51" fmla="*/ 809146 w 827961"/>
              <a:gd name="connsiteY51" fmla="*/ 357481 h 545630"/>
              <a:gd name="connsiteX52" fmla="*/ 827961 w 827961"/>
              <a:gd name="connsiteY52" fmla="*/ 272815 h 545630"/>
              <a:gd name="connsiteX53" fmla="*/ 818553 w 827961"/>
              <a:gd name="connsiteY53" fmla="*/ 216370 h 545630"/>
              <a:gd name="connsiteX54" fmla="*/ 752702 w 827961"/>
              <a:gd name="connsiteY54" fmla="*/ 169333 h 545630"/>
              <a:gd name="connsiteX55" fmla="*/ 696257 w 827961"/>
              <a:gd name="connsiteY55" fmla="*/ 150518 h 545630"/>
              <a:gd name="connsiteX56" fmla="*/ 668035 w 827961"/>
              <a:gd name="connsiteY56" fmla="*/ 122296 h 545630"/>
              <a:gd name="connsiteX57" fmla="*/ 677442 w 827961"/>
              <a:gd name="connsiteY57" fmla="*/ 84667 h 54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827961" h="545630">
                <a:moveTo>
                  <a:pt x="677442" y="84667"/>
                </a:moveTo>
                <a:lnTo>
                  <a:pt x="677442" y="84667"/>
                </a:lnTo>
                <a:cubicBezTo>
                  <a:pt x="652356" y="68988"/>
                  <a:pt x="629650" y="48617"/>
                  <a:pt x="602183" y="37630"/>
                </a:cubicBezTo>
                <a:cubicBezTo>
                  <a:pt x="581595" y="29395"/>
                  <a:pt x="558395" y="30428"/>
                  <a:pt x="536331" y="28222"/>
                </a:cubicBezTo>
                <a:cubicBezTo>
                  <a:pt x="495648" y="24154"/>
                  <a:pt x="454800" y="21951"/>
                  <a:pt x="414035" y="18815"/>
                </a:cubicBezTo>
                <a:cubicBezTo>
                  <a:pt x="389168" y="12598"/>
                  <a:pt x="343031" y="0"/>
                  <a:pt x="319961" y="0"/>
                </a:cubicBezTo>
                <a:cubicBezTo>
                  <a:pt x="260298" y="0"/>
                  <a:pt x="200800" y="6271"/>
                  <a:pt x="141220" y="9407"/>
                </a:cubicBezTo>
                <a:cubicBezTo>
                  <a:pt x="118266" y="17059"/>
                  <a:pt x="103012" y="19394"/>
                  <a:pt x="84776" y="37630"/>
                </a:cubicBezTo>
                <a:cubicBezTo>
                  <a:pt x="22060" y="100346"/>
                  <a:pt x="112998" y="34494"/>
                  <a:pt x="37739" y="84667"/>
                </a:cubicBezTo>
                <a:cubicBezTo>
                  <a:pt x="25196" y="103482"/>
                  <a:pt x="-1938" y="118591"/>
                  <a:pt x="109" y="141111"/>
                </a:cubicBezTo>
                <a:cubicBezTo>
                  <a:pt x="7114" y="218167"/>
                  <a:pt x="8644" y="247891"/>
                  <a:pt x="18924" y="319852"/>
                </a:cubicBezTo>
                <a:cubicBezTo>
                  <a:pt x="21622" y="338734"/>
                  <a:pt x="26225" y="357338"/>
                  <a:pt x="28331" y="376296"/>
                </a:cubicBezTo>
                <a:cubicBezTo>
                  <a:pt x="32501" y="413825"/>
                  <a:pt x="30334" y="452158"/>
                  <a:pt x="37739" y="489185"/>
                </a:cubicBezTo>
                <a:cubicBezTo>
                  <a:pt x="44826" y="524620"/>
                  <a:pt x="67197" y="518719"/>
                  <a:pt x="94183" y="526815"/>
                </a:cubicBezTo>
                <a:cubicBezTo>
                  <a:pt x="113179" y="532514"/>
                  <a:pt x="150627" y="545630"/>
                  <a:pt x="150627" y="545630"/>
                </a:cubicBezTo>
                <a:cubicBezTo>
                  <a:pt x="185121" y="542494"/>
                  <a:pt x="219777" y="540800"/>
                  <a:pt x="254109" y="536222"/>
                </a:cubicBezTo>
                <a:cubicBezTo>
                  <a:pt x="266925" y="534513"/>
                  <a:pt x="280175" y="532597"/>
                  <a:pt x="291739" y="526815"/>
                </a:cubicBezTo>
                <a:cubicBezTo>
                  <a:pt x="305763" y="519803"/>
                  <a:pt x="316610" y="507706"/>
                  <a:pt x="329368" y="498593"/>
                </a:cubicBezTo>
                <a:cubicBezTo>
                  <a:pt x="338568" y="492021"/>
                  <a:pt x="348183" y="486050"/>
                  <a:pt x="357590" y="479778"/>
                </a:cubicBezTo>
                <a:cubicBezTo>
                  <a:pt x="363862" y="467235"/>
                  <a:pt x="371197" y="455169"/>
                  <a:pt x="376405" y="442148"/>
                </a:cubicBezTo>
                <a:cubicBezTo>
                  <a:pt x="383771" y="423734"/>
                  <a:pt x="395220" y="385704"/>
                  <a:pt x="395220" y="385704"/>
                </a:cubicBezTo>
                <a:cubicBezTo>
                  <a:pt x="392084" y="373161"/>
                  <a:pt x="392985" y="358832"/>
                  <a:pt x="385813" y="348074"/>
                </a:cubicBezTo>
                <a:cubicBezTo>
                  <a:pt x="369278" y="323272"/>
                  <a:pt x="322251" y="323369"/>
                  <a:pt x="301146" y="319852"/>
                </a:cubicBezTo>
                <a:cubicBezTo>
                  <a:pt x="291739" y="316716"/>
                  <a:pt x="276060" y="319851"/>
                  <a:pt x="272924" y="310444"/>
                </a:cubicBezTo>
                <a:cubicBezTo>
                  <a:pt x="267868" y="295275"/>
                  <a:pt x="282331" y="279396"/>
                  <a:pt x="282331" y="263407"/>
                </a:cubicBezTo>
                <a:cubicBezTo>
                  <a:pt x="282331" y="253491"/>
                  <a:pt x="276060" y="244592"/>
                  <a:pt x="272924" y="235185"/>
                </a:cubicBezTo>
                <a:cubicBezTo>
                  <a:pt x="235294" y="238321"/>
                  <a:pt x="193809" y="227706"/>
                  <a:pt x="160035" y="244593"/>
                </a:cubicBezTo>
                <a:cubicBezTo>
                  <a:pt x="142296" y="253462"/>
                  <a:pt x="152221" y="284536"/>
                  <a:pt x="141220" y="301037"/>
                </a:cubicBezTo>
                <a:lnTo>
                  <a:pt x="122405" y="329259"/>
                </a:lnTo>
                <a:cubicBezTo>
                  <a:pt x="100454" y="326123"/>
                  <a:pt x="76386" y="329768"/>
                  <a:pt x="56553" y="319852"/>
                </a:cubicBezTo>
                <a:cubicBezTo>
                  <a:pt x="47684" y="315417"/>
                  <a:pt x="47146" y="301546"/>
                  <a:pt x="47146" y="291630"/>
                </a:cubicBezTo>
                <a:cubicBezTo>
                  <a:pt x="47146" y="238229"/>
                  <a:pt x="45552" y="183959"/>
                  <a:pt x="56553" y="131704"/>
                </a:cubicBezTo>
                <a:cubicBezTo>
                  <a:pt x="58882" y="120640"/>
                  <a:pt x="73608" y="114652"/>
                  <a:pt x="84776" y="112889"/>
                </a:cubicBezTo>
                <a:cubicBezTo>
                  <a:pt x="134431" y="105048"/>
                  <a:pt x="185121" y="106617"/>
                  <a:pt x="235294" y="103481"/>
                </a:cubicBezTo>
                <a:cubicBezTo>
                  <a:pt x="241566" y="94074"/>
                  <a:pt x="243611" y="79458"/>
                  <a:pt x="254109" y="75259"/>
                </a:cubicBezTo>
                <a:cubicBezTo>
                  <a:pt x="263316" y="71576"/>
                  <a:pt x="275319" y="77655"/>
                  <a:pt x="282331" y="84667"/>
                </a:cubicBezTo>
                <a:cubicBezTo>
                  <a:pt x="298320" y="100656"/>
                  <a:pt x="307418" y="122296"/>
                  <a:pt x="319961" y="141111"/>
                </a:cubicBezTo>
                <a:cubicBezTo>
                  <a:pt x="326233" y="150518"/>
                  <a:pt x="329369" y="163061"/>
                  <a:pt x="338776" y="169333"/>
                </a:cubicBezTo>
                <a:lnTo>
                  <a:pt x="395220" y="206963"/>
                </a:lnTo>
                <a:cubicBezTo>
                  <a:pt x="401882" y="206357"/>
                  <a:pt x="505162" y="213560"/>
                  <a:pt x="526924" y="178741"/>
                </a:cubicBezTo>
                <a:cubicBezTo>
                  <a:pt x="537435" y="161923"/>
                  <a:pt x="539467" y="141111"/>
                  <a:pt x="545739" y="122296"/>
                </a:cubicBezTo>
                <a:lnTo>
                  <a:pt x="555146" y="94074"/>
                </a:lnTo>
                <a:cubicBezTo>
                  <a:pt x="570825" y="97210"/>
                  <a:pt x="586671" y="99603"/>
                  <a:pt x="602183" y="103481"/>
                </a:cubicBezTo>
                <a:cubicBezTo>
                  <a:pt x="611803" y="105886"/>
                  <a:pt x="628000" y="103269"/>
                  <a:pt x="630405" y="112889"/>
                </a:cubicBezTo>
                <a:cubicBezTo>
                  <a:pt x="646564" y="177526"/>
                  <a:pt x="620209" y="171693"/>
                  <a:pt x="592776" y="206963"/>
                </a:cubicBezTo>
                <a:cubicBezTo>
                  <a:pt x="578893" y="224812"/>
                  <a:pt x="567689" y="244592"/>
                  <a:pt x="555146" y="263407"/>
                </a:cubicBezTo>
                <a:lnTo>
                  <a:pt x="536331" y="291630"/>
                </a:lnTo>
                <a:cubicBezTo>
                  <a:pt x="539467" y="310445"/>
                  <a:pt x="537992" y="330644"/>
                  <a:pt x="545739" y="348074"/>
                </a:cubicBezTo>
                <a:cubicBezTo>
                  <a:pt x="558604" y="377021"/>
                  <a:pt x="584863" y="381249"/>
                  <a:pt x="611590" y="385704"/>
                </a:cubicBezTo>
                <a:cubicBezTo>
                  <a:pt x="636528" y="389860"/>
                  <a:pt x="661763" y="391975"/>
                  <a:pt x="686850" y="395111"/>
                </a:cubicBezTo>
                <a:cubicBezTo>
                  <a:pt x="721344" y="391975"/>
                  <a:pt x="757227" y="395890"/>
                  <a:pt x="790331" y="385704"/>
                </a:cubicBezTo>
                <a:cubicBezTo>
                  <a:pt x="801138" y="382379"/>
                  <a:pt x="804090" y="367594"/>
                  <a:pt x="809146" y="357481"/>
                </a:cubicBezTo>
                <a:cubicBezTo>
                  <a:pt x="820724" y="334324"/>
                  <a:pt x="824348" y="294490"/>
                  <a:pt x="827961" y="272815"/>
                </a:cubicBezTo>
                <a:cubicBezTo>
                  <a:pt x="824825" y="254000"/>
                  <a:pt x="826300" y="233801"/>
                  <a:pt x="818553" y="216370"/>
                </a:cubicBezTo>
                <a:cubicBezTo>
                  <a:pt x="808724" y="194255"/>
                  <a:pt x="772390" y="177208"/>
                  <a:pt x="752702" y="169333"/>
                </a:cubicBezTo>
                <a:cubicBezTo>
                  <a:pt x="734288" y="161967"/>
                  <a:pt x="696257" y="150518"/>
                  <a:pt x="696257" y="150518"/>
                </a:cubicBezTo>
                <a:cubicBezTo>
                  <a:pt x="686850" y="141111"/>
                  <a:pt x="676552" y="132516"/>
                  <a:pt x="668035" y="122296"/>
                </a:cubicBezTo>
                <a:cubicBezTo>
                  <a:pt x="614848" y="58473"/>
                  <a:pt x="675874" y="90939"/>
                  <a:pt x="677442" y="84667"/>
                </a:cubicBezTo>
                <a:close/>
              </a:path>
            </a:pathLst>
          </a:custGeom>
          <a:solidFill>
            <a:srgbClr val="7508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6433642" y="2158018"/>
            <a:ext cx="883615" cy="774263"/>
          </a:xfrm>
          <a:custGeom>
            <a:avLst/>
            <a:gdLst>
              <a:gd name="connsiteX0" fmla="*/ 799630 w 1298222"/>
              <a:gd name="connsiteY0" fmla="*/ 65852 h 1080022"/>
              <a:gd name="connsiteX1" fmla="*/ 677334 w 1298222"/>
              <a:gd name="connsiteY1" fmla="*/ 28222 h 1080022"/>
              <a:gd name="connsiteX2" fmla="*/ 639704 w 1298222"/>
              <a:gd name="connsiteY2" fmla="*/ 18815 h 1080022"/>
              <a:gd name="connsiteX3" fmla="*/ 611482 w 1298222"/>
              <a:gd name="connsiteY3" fmla="*/ 9408 h 1080022"/>
              <a:gd name="connsiteX4" fmla="*/ 517408 w 1298222"/>
              <a:gd name="connsiteY4" fmla="*/ 0 h 1080022"/>
              <a:gd name="connsiteX5" fmla="*/ 301037 w 1298222"/>
              <a:gd name="connsiteY5" fmla="*/ 9408 h 1080022"/>
              <a:gd name="connsiteX6" fmla="*/ 235185 w 1298222"/>
              <a:gd name="connsiteY6" fmla="*/ 47037 h 1080022"/>
              <a:gd name="connsiteX7" fmla="*/ 197556 w 1298222"/>
              <a:gd name="connsiteY7" fmla="*/ 56445 h 1080022"/>
              <a:gd name="connsiteX8" fmla="*/ 131704 w 1298222"/>
              <a:gd name="connsiteY8" fmla="*/ 103482 h 1080022"/>
              <a:gd name="connsiteX9" fmla="*/ 103482 w 1298222"/>
              <a:gd name="connsiteY9" fmla="*/ 122296 h 1080022"/>
              <a:gd name="connsiteX10" fmla="*/ 56445 w 1298222"/>
              <a:gd name="connsiteY10" fmla="*/ 197556 h 1080022"/>
              <a:gd name="connsiteX11" fmla="*/ 28222 w 1298222"/>
              <a:gd name="connsiteY11" fmla="*/ 254000 h 1080022"/>
              <a:gd name="connsiteX12" fmla="*/ 18815 w 1298222"/>
              <a:gd name="connsiteY12" fmla="*/ 291630 h 1080022"/>
              <a:gd name="connsiteX13" fmla="*/ 0 w 1298222"/>
              <a:gd name="connsiteY13" fmla="*/ 348074 h 1080022"/>
              <a:gd name="connsiteX14" fmla="*/ 28222 w 1298222"/>
              <a:gd name="connsiteY14" fmla="*/ 564445 h 1080022"/>
              <a:gd name="connsiteX15" fmla="*/ 47037 w 1298222"/>
              <a:gd name="connsiteY15" fmla="*/ 630296 h 1080022"/>
              <a:gd name="connsiteX16" fmla="*/ 84667 w 1298222"/>
              <a:gd name="connsiteY16" fmla="*/ 686741 h 1080022"/>
              <a:gd name="connsiteX17" fmla="*/ 94074 w 1298222"/>
              <a:gd name="connsiteY17" fmla="*/ 714963 h 1080022"/>
              <a:gd name="connsiteX18" fmla="*/ 122296 w 1298222"/>
              <a:gd name="connsiteY18" fmla="*/ 752593 h 1080022"/>
              <a:gd name="connsiteX19" fmla="*/ 159926 w 1298222"/>
              <a:gd name="connsiteY19" fmla="*/ 884296 h 1080022"/>
              <a:gd name="connsiteX20" fmla="*/ 178741 w 1298222"/>
              <a:gd name="connsiteY20" fmla="*/ 921926 h 1080022"/>
              <a:gd name="connsiteX21" fmla="*/ 235185 w 1298222"/>
              <a:gd name="connsiteY21" fmla="*/ 940741 h 1080022"/>
              <a:gd name="connsiteX22" fmla="*/ 291630 w 1298222"/>
              <a:gd name="connsiteY22" fmla="*/ 959556 h 1080022"/>
              <a:gd name="connsiteX23" fmla="*/ 348074 w 1298222"/>
              <a:gd name="connsiteY23" fmla="*/ 968963 h 1080022"/>
              <a:gd name="connsiteX24" fmla="*/ 526815 w 1298222"/>
              <a:gd name="connsiteY24" fmla="*/ 987778 h 1080022"/>
              <a:gd name="connsiteX25" fmla="*/ 602074 w 1298222"/>
              <a:gd name="connsiteY25" fmla="*/ 997185 h 1080022"/>
              <a:gd name="connsiteX26" fmla="*/ 677334 w 1298222"/>
              <a:gd name="connsiteY26" fmla="*/ 1016000 h 1080022"/>
              <a:gd name="connsiteX27" fmla="*/ 780815 w 1298222"/>
              <a:gd name="connsiteY27" fmla="*/ 1034815 h 1080022"/>
              <a:gd name="connsiteX28" fmla="*/ 903111 w 1298222"/>
              <a:gd name="connsiteY28" fmla="*/ 1063037 h 1080022"/>
              <a:gd name="connsiteX29" fmla="*/ 1072445 w 1298222"/>
              <a:gd name="connsiteY29" fmla="*/ 1063037 h 1080022"/>
              <a:gd name="connsiteX30" fmla="*/ 1147704 w 1298222"/>
              <a:gd name="connsiteY30" fmla="*/ 1025408 h 1080022"/>
              <a:gd name="connsiteX31" fmla="*/ 1185334 w 1298222"/>
              <a:gd name="connsiteY31" fmla="*/ 987778 h 1080022"/>
              <a:gd name="connsiteX32" fmla="*/ 1222963 w 1298222"/>
              <a:gd name="connsiteY32" fmla="*/ 959556 h 1080022"/>
              <a:gd name="connsiteX33" fmla="*/ 1241778 w 1298222"/>
              <a:gd name="connsiteY33" fmla="*/ 931333 h 1080022"/>
              <a:gd name="connsiteX34" fmla="*/ 1288815 w 1298222"/>
              <a:gd name="connsiteY34" fmla="*/ 874889 h 1080022"/>
              <a:gd name="connsiteX35" fmla="*/ 1298222 w 1298222"/>
              <a:gd name="connsiteY35" fmla="*/ 837259 h 1080022"/>
              <a:gd name="connsiteX36" fmla="*/ 1288815 w 1298222"/>
              <a:gd name="connsiteY36" fmla="*/ 649111 h 1080022"/>
              <a:gd name="connsiteX37" fmla="*/ 1213556 w 1298222"/>
              <a:gd name="connsiteY37" fmla="*/ 498593 h 1080022"/>
              <a:gd name="connsiteX38" fmla="*/ 1175926 w 1298222"/>
              <a:gd name="connsiteY38" fmla="*/ 460963 h 1080022"/>
              <a:gd name="connsiteX39" fmla="*/ 1147704 w 1298222"/>
              <a:gd name="connsiteY39" fmla="*/ 423333 h 1080022"/>
              <a:gd name="connsiteX40" fmla="*/ 1091259 w 1298222"/>
              <a:gd name="connsiteY40" fmla="*/ 366889 h 1080022"/>
              <a:gd name="connsiteX41" fmla="*/ 1053630 w 1298222"/>
              <a:gd name="connsiteY41" fmla="*/ 329259 h 1080022"/>
              <a:gd name="connsiteX42" fmla="*/ 1006593 w 1298222"/>
              <a:gd name="connsiteY42" fmla="*/ 272815 h 1080022"/>
              <a:gd name="connsiteX43" fmla="*/ 978371 w 1298222"/>
              <a:gd name="connsiteY43" fmla="*/ 216370 h 1080022"/>
              <a:gd name="connsiteX44" fmla="*/ 950148 w 1298222"/>
              <a:gd name="connsiteY44" fmla="*/ 206963 h 1080022"/>
              <a:gd name="connsiteX45" fmla="*/ 893704 w 1298222"/>
              <a:gd name="connsiteY45" fmla="*/ 169333 h 1080022"/>
              <a:gd name="connsiteX46" fmla="*/ 865482 w 1298222"/>
              <a:gd name="connsiteY46" fmla="*/ 150519 h 1080022"/>
              <a:gd name="connsiteX47" fmla="*/ 790222 w 1298222"/>
              <a:gd name="connsiteY47" fmla="*/ 141111 h 1080022"/>
              <a:gd name="connsiteX48" fmla="*/ 771408 w 1298222"/>
              <a:gd name="connsiteY48" fmla="*/ 84667 h 1080022"/>
              <a:gd name="connsiteX49" fmla="*/ 799630 w 1298222"/>
              <a:gd name="connsiteY49" fmla="*/ 65852 h 108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98222" h="1080022">
                <a:moveTo>
                  <a:pt x="799630" y="65852"/>
                </a:moveTo>
                <a:cubicBezTo>
                  <a:pt x="728586" y="37434"/>
                  <a:pt x="768972" y="51131"/>
                  <a:pt x="677334" y="28222"/>
                </a:cubicBezTo>
                <a:cubicBezTo>
                  <a:pt x="664791" y="25086"/>
                  <a:pt x="651970" y="22903"/>
                  <a:pt x="639704" y="18815"/>
                </a:cubicBezTo>
                <a:cubicBezTo>
                  <a:pt x="630297" y="15679"/>
                  <a:pt x="621283" y="10916"/>
                  <a:pt x="611482" y="9408"/>
                </a:cubicBezTo>
                <a:cubicBezTo>
                  <a:pt x="580334" y="4616"/>
                  <a:pt x="548766" y="3136"/>
                  <a:pt x="517408" y="0"/>
                </a:cubicBezTo>
                <a:cubicBezTo>
                  <a:pt x="445284" y="3136"/>
                  <a:pt x="373016" y="3871"/>
                  <a:pt x="301037" y="9408"/>
                </a:cubicBezTo>
                <a:cubicBezTo>
                  <a:pt x="267032" y="12024"/>
                  <a:pt x="266373" y="31443"/>
                  <a:pt x="235185" y="47037"/>
                </a:cubicBezTo>
                <a:cubicBezTo>
                  <a:pt x="223621" y="52819"/>
                  <a:pt x="210099" y="53309"/>
                  <a:pt x="197556" y="56445"/>
                </a:cubicBezTo>
                <a:cubicBezTo>
                  <a:pt x="131046" y="100783"/>
                  <a:pt x="213384" y="45139"/>
                  <a:pt x="131704" y="103482"/>
                </a:cubicBezTo>
                <a:cubicBezTo>
                  <a:pt x="122504" y="110054"/>
                  <a:pt x="112889" y="116025"/>
                  <a:pt x="103482" y="122296"/>
                </a:cubicBezTo>
                <a:cubicBezTo>
                  <a:pt x="60485" y="186793"/>
                  <a:pt x="113189" y="106765"/>
                  <a:pt x="56445" y="197556"/>
                </a:cubicBezTo>
                <a:cubicBezTo>
                  <a:pt x="34746" y="232274"/>
                  <a:pt x="38910" y="216591"/>
                  <a:pt x="28222" y="254000"/>
                </a:cubicBezTo>
                <a:cubicBezTo>
                  <a:pt x="24670" y="266432"/>
                  <a:pt x="22530" y="279246"/>
                  <a:pt x="18815" y="291630"/>
                </a:cubicBezTo>
                <a:cubicBezTo>
                  <a:pt x="13116" y="310626"/>
                  <a:pt x="0" y="348074"/>
                  <a:pt x="0" y="348074"/>
                </a:cubicBezTo>
                <a:cubicBezTo>
                  <a:pt x="17964" y="653439"/>
                  <a:pt x="-10223" y="410677"/>
                  <a:pt x="28222" y="564445"/>
                </a:cubicBezTo>
                <a:cubicBezTo>
                  <a:pt x="30435" y="573297"/>
                  <a:pt x="40904" y="619257"/>
                  <a:pt x="47037" y="630296"/>
                </a:cubicBezTo>
                <a:cubicBezTo>
                  <a:pt x="58019" y="650063"/>
                  <a:pt x="84667" y="686741"/>
                  <a:pt x="84667" y="686741"/>
                </a:cubicBezTo>
                <a:cubicBezTo>
                  <a:pt x="87803" y="696148"/>
                  <a:pt x="89154" y="706353"/>
                  <a:pt x="94074" y="714963"/>
                </a:cubicBezTo>
                <a:cubicBezTo>
                  <a:pt x="101853" y="728576"/>
                  <a:pt x="116266" y="738120"/>
                  <a:pt x="122296" y="752593"/>
                </a:cubicBezTo>
                <a:cubicBezTo>
                  <a:pt x="152439" y="824935"/>
                  <a:pt x="127935" y="820314"/>
                  <a:pt x="159926" y="884296"/>
                </a:cubicBezTo>
                <a:cubicBezTo>
                  <a:pt x="166198" y="896839"/>
                  <a:pt x="167522" y="913512"/>
                  <a:pt x="178741" y="921926"/>
                </a:cubicBezTo>
                <a:cubicBezTo>
                  <a:pt x="194607" y="933826"/>
                  <a:pt x="216370" y="934469"/>
                  <a:pt x="235185" y="940741"/>
                </a:cubicBezTo>
                <a:cubicBezTo>
                  <a:pt x="254000" y="947013"/>
                  <a:pt x="272067" y="956296"/>
                  <a:pt x="291630" y="959556"/>
                </a:cubicBezTo>
                <a:cubicBezTo>
                  <a:pt x="310445" y="962692"/>
                  <a:pt x="329136" y="966690"/>
                  <a:pt x="348074" y="968963"/>
                </a:cubicBezTo>
                <a:cubicBezTo>
                  <a:pt x="407557" y="976101"/>
                  <a:pt x="467368" y="980347"/>
                  <a:pt x="526815" y="987778"/>
                </a:cubicBezTo>
                <a:lnTo>
                  <a:pt x="602074" y="997185"/>
                </a:lnTo>
                <a:cubicBezTo>
                  <a:pt x="652508" y="1013998"/>
                  <a:pt x="609215" y="1000862"/>
                  <a:pt x="677334" y="1016000"/>
                </a:cubicBezTo>
                <a:cubicBezTo>
                  <a:pt x="757185" y="1033745"/>
                  <a:pt x="666644" y="1018506"/>
                  <a:pt x="780815" y="1034815"/>
                </a:cubicBezTo>
                <a:cubicBezTo>
                  <a:pt x="858295" y="1060642"/>
                  <a:pt x="817626" y="1050825"/>
                  <a:pt x="903111" y="1063037"/>
                </a:cubicBezTo>
                <a:cubicBezTo>
                  <a:pt x="967363" y="1084455"/>
                  <a:pt x="962765" y="1086880"/>
                  <a:pt x="1072445" y="1063037"/>
                </a:cubicBezTo>
                <a:cubicBezTo>
                  <a:pt x="1099852" y="1057079"/>
                  <a:pt x="1147704" y="1025408"/>
                  <a:pt x="1147704" y="1025408"/>
                </a:cubicBezTo>
                <a:cubicBezTo>
                  <a:pt x="1160247" y="1012865"/>
                  <a:pt x="1171984" y="999459"/>
                  <a:pt x="1185334" y="987778"/>
                </a:cubicBezTo>
                <a:cubicBezTo>
                  <a:pt x="1197133" y="977453"/>
                  <a:pt x="1211877" y="970643"/>
                  <a:pt x="1222963" y="959556"/>
                </a:cubicBezTo>
                <a:cubicBezTo>
                  <a:pt x="1230958" y="951561"/>
                  <a:pt x="1234540" y="940019"/>
                  <a:pt x="1241778" y="931333"/>
                </a:cubicBezTo>
                <a:cubicBezTo>
                  <a:pt x="1302144" y="858893"/>
                  <a:pt x="1242097" y="944964"/>
                  <a:pt x="1288815" y="874889"/>
                </a:cubicBezTo>
                <a:cubicBezTo>
                  <a:pt x="1291951" y="862346"/>
                  <a:pt x="1298222" y="850188"/>
                  <a:pt x="1298222" y="837259"/>
                </a:cubicBezTo>
                <a:cubicBezTo>
                  <a:pt x="1298222" y="774465"/>
                  <a:pt x="1296013" y="711491"/>
                  <a:pt x="1288815" y="649111"/>
                </a:cubicBezTo>
                <a:cubicBezTo>
                  <a:pt x="1284033" y="607669"/>
                  <a:pt x="1233004" y="518041"/>
                  <a:pt x="1213556" y="498593"/>
                </a:cubicBezTo>
                <a:cubicBezTo>
                  <a:pt x="1201013" y="486050"/>
                  <a:pt x="1187607" y="474313"/>
                  <a:pt x="1175926" y="460963"/>
                </a:cubicBezTo>
                <a:cubicBezTo>
                  <a:pt x="1165601" y="449163"/>
                  <a:pt x="1158193" y="434987"/>
                  <a:pt x="1147704" y="423333"/>
                </a:cubicBezTo>
                <a:cubicBezTo>
                  <a:pt x="1129904" y="403555"/>
                  <a:pt x="1110074" y="385704"/>
                  <a:pt x="1091259" y="366889"/>
                </a:cubicBezTo>
                <a:cubicBezTo>
                  <a:pt x="1078716" y="354346"/>
                  <a:pt x="1063470" y="344018"/>
                  <a:pt x="1053630" y="329259"/>
                </a:cubicBezTo>
                <a:cubicBezTo>
                  <a:pt x="1027435" y="289967"/>
                  <a:pt x="1042810" y="309032"/>
                  <a:pt x="1006593" y="272815"/>
                </a:cubicBezTo>
                <a:cubicBezTo>
                  <a:pt x="1000396" y="254226"/>
                  <a:pt x="994947" y="229631"/>
                  <a:pt x="978371" y="216370"/>
                </a:cubicBezTo>
                <a:cubicBezTo>
                  <a:pt x="970628" y="210175"/>
                  <a:pt x="959556" y="210099"/>
                  <a:pt x="950148" y="206963"/>
                </a:cubicBezTo>
                <a:cubicBezTo>
                  <a:pt x="896651" y="153466"/>
                  <a:pt x="948160" y="196561"/>
                  <a:pt x="893704" y="169333"/>
                </a:cubicBezTo>
                <a:cubicBezTo>
                  <a:pt x="883592" y="164277"/>
                  <a:pt x="876390" y="153494"/>
                  <a:pt x="865482" y="150519"/>
                </a:cubicBezTo>
                <a:cubicBezTo>
                  <a:pt x="841091" y="143867"/>
                  <a:pt x="815309" y="144247"/>
                  <a:pt x="790222" y="141111"/>
                </a:cubicBezTo>
                <a:lnTo>
                  <a:pt x="771408" y="84667"/>
                </a:lnTo>
                <a:lnTo>
                  <a:pt x="799630" y="65852"/>
                </a:ln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955581" y="2834771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794389" y="2773689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898117" y="2802018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001846" y="2722445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105575" y="2683336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209304" y="2994906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012104" y="3003003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878932" y="3004357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123520" y="3086636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971140" y="3114965"/>
            <a:ext cx="31118" cy="32776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9E81E6-2012-2C4D-AA09-AFDCF101DF89}"/>
              </a:ext>
            </a:extLst>
          </p:cNvPr>
          <p:cNvSpPr txBox="1"/>
          <p:nvPr/>
        </p:nvSpPr>
        <p:spPr>
          <a:xfrm>
            <a:off x="308525" y="1997839"/>
            <a:ext cx="92384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TXA inhibits lung injury and inflammation in hemorrhagic rats and suppresses the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activity of enzymes shedding glycocalyx in the gut (Peng et al. , J of Trauma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Acute Care Surgery, 2016)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TXA decreases the blood levels of proinflammatory cytokines in hemorrhagic rats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(Teng et al, Experimental Animals, 2018)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endothelial cell culture, TXA decreases the shedding of glycocalyx induced by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hydrogen peroxide and protects the integrity of the monolayer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Diebel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al, J of Trauma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Acute Care Surgery, 2017,2018)</a:t>
            </a:r>
          </a:p>
        </p:txBody>
      </p:sp>
    </p:spTree>
    <p:extLst>
      <p:ext uri="{BB962C8B-B14F-4D97-AF65-F5344CB8AC3E}">
        <p14:creationId xmlns:p14="http://schemas.microsoft.com/office/powerpoint/2010/main" val="25302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85" y="1314530"/>
            <a:ext cx="6018834" cy="5376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585" y="548590"/>
            <a:ext cx="857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TXA suppresses the spontaneous release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from granulocytes and endothelial cells </a:t>
            </a:r>
          </a:p>
        </p:txBody>
      </p:sp>
    </p:spTree>
    <p:extLst>
      <p:ext uri="{BB962C8B-B14F-4D97-AF65-F5344CB8AC3E}">
        <p14:creationId xmlns:p14="http://schemas.microsoft.com/office/powerpoint/2010/main" val="299632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74" y="1626099"/>
            <a:ext cx="7158902" cy="3814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095" y="577313"/>
            <a:ext cx="7696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TXA suppresses the release of endogenous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induced by exogenous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06371" y="724801"/>
            <a:ext cx="2600686" cy="2920827"/>
            <a:chOff x="2161900" y="1398704"/>
            <a:chExt cx="2600686" cy="2920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6013" y="1398704"/>
              <a:ext cx="2566573" cy="292082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161900" y="1433748"/>
              <a:ext cx="257973" cy="257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740" y="888836"/>
            <a:ext cx="3037733" cy="1954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71D10-844B-9749-81FE-972CCB0A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47" y="4583356"/>
            <a:ext cx="3777993" cy="767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4E06F-3512-1F4C-A2A2-FB8C5BF3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760" y="4338316"/>
            <a:ext cx="2189467" cy="833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048C61-B14D-B047-A77F-2206DDEE252C}"/>
              </a:ext>
            </a:extLst>
          </p:cNvPr>
          <p:cNvSpPr txBox="1"/>
          <p:nvPr/>
        </p:nvSpPr>
        <p:spPr>
          <a:xfrm>
            <a:off x="806371" y="289367"/>
            <a:ext cx="717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TXA suppresses the release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from isolated platelets in vitro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33D6F-EEBF-6641-BAD6-FF64DC4C83FA}"/>
              </a:ext>
            </a:extLst>
          </p:cNvPr>
          <p:cNvSpPr txBox="1"/>
          <p:nvPr/>
        </p:nvSpPr>
        <p:spPr>
          <a:xfrm>
            <a:off x="557860" y="3968984"/>
            <a:ext cx="839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platelets, TXA suppresses the phosphorylation of the stress response enzyme </a:t>
            </a:r>
            <a:r>
              <a:rPr lang="en-US" dirty="0" err="1"/>
              <a:t>CamKII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C6B14-4308-1F4D-B5CF-9D6ABF7C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Disclosures/Funding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7B10D-58C7-7944-A756-962FEF401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disclosures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DoD (CDMRP MBRP Award#W81XWH-20-1-0474)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Pilot Grants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Maine Medical Cardiovascular Research Institute 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Tufts University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21705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55980D-A2E3-5245-851C-E546CABB1B83}"/>
              </a:ext>
            </a:extLst>
          </p:cNvPr>
          <p:cNvGrpSpPr/>
          <p:nvPr/>
        </p:nvGrpSpPr>
        <p:grpSpPr>
          <a:xfrm>
            <a:off x="876546" y="666178"/>
            <a:ext cx="7931787" cy="6076971"/>
            <a:chOff x="876547" y="666179"/>
            <a:chExt cx="6274390" cy="55256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6547" y="666179"/>
              <a:ext cx="6274390" cy="552564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rot="10800000">
              <a:off x="1993064" y="2764792"/>
              <a:ext cx="219364" cy="1847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679863" y="3350481"/>
              <a:ext cx="219364" cy="1847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>
              <a:off x="2214088" y="3133423"/>
              <a:ext cx="219364" cy="1847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>
              <a:off x="1806687" y="3757525"/>
              <a:ext cx="219364" cy="1847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727042" y="2776825"/>
              <a:ext cx="219364" cy="1847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016334" y="2931377"/>
              <a:ext cx="219364" cy="1847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395192" y="2774692"/>
              <a:ext cx="219364" cy="1847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5524996" y="3774844"/>
              <a:ext cx="219364" cy="1847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23636" y="925611"/>
              <a:ext cx="1479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hase contrast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39917" y="2457015"/>
              <a:ext cx="1257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Beta-catenin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46507" y="4396341"/>
              <a:ext cx="7731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F-actin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2FEBC65-5A1B-514A-B11E-CB37DAB629B7}"/>
              </a:ext>
            </a:extLst>
          </p:cNvPr>
          <p:cNvSpPr txBox="1"/>
          <p:nvPr/>
        </p:nvSpPr>
        <p:spPr>
          <a:xfrm>
            <a:off x="964986" y="114850"/>
            <a:ext cx="785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TXA protects endothelial monolayer from the damage induced by exogenous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228572" y="220947"/>
            <a:ext cx="8718657" cy="146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>
              <a:buClr>
                <a:schemeClr val="dk2"/>
              </a:buClr>
              <a:buSzPct val="36666"/>
            </a:pPr>
            <a:r>
              <a:rPr lang="en" sz="2700" dirty="0"/>
              <a:t>Seahorse study of metabolic activity in HUVEC cells revealed that TXA strongly increases mitochondrial respiration in endothelial cells</a:t>
            </a:r>
            <a:r>
              <a:rPr lang="en" dirty="0"/>
              <a:t> </a:t>
            </a:r>
            <a:endParaRPr dirty="0"/>
          </a:p>
          <a:p>
            <a:pPr algn="l"/>
            <a:endParaRPr dirty="0"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b="21679"/>
          <a:stretch/>
        </p:blipFill>
        <p:spPr>
          <a:xfrm>
            <a:off x="933683" y="1615746"/>
            <a:ext cx="7276633" cy="384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l="33052" t="78176" r="47381"/>
          <a:stretch/>
        </p:blipFill>
        <p:spPr>
          <a:xfrm>
            <a:off x="6555238" y="2464388"/>
            <a:ext cx="905875" cy="64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311700" y="5463351"/>
            <a:ext cx="8010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/>
              <a:t>https://www.ncbi.nlm.nih.gov/pmc/articles/PMC6660401/bin/nihms-1020115-f0003.jpg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097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856" y="3316687"/>
            <a:ext cx="4042754" cy="2506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55" y="875899"/>
            <a:ext cx="3761540" cy="2343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7226" y="977717"/>
            <a:ext cx="95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TXA 20</a:t>
            </a:r>
          </a:p>
          <a:p>
            <a:r>
              <a:rPr lang="en-US" dirty="0">
                <a:solidFill>
                  <a:srgbClr val="FF0000"/>
                </a:solidFill>
              </a:rPr>
              <a:t>TXA 100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Control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2302A-CAC6-DD4A-903F-DC020C8036BB}"/>
              </a:ext>
            </a:extLst>
          </p:cNvPr>
          <p:cNvSpPr txBox="1"/>
          <p:nvPr/>
        </p:nvSpPr>
        <p:spPr>
          <a:xfrm>
            <a:off x="639491" y="132704"/>
            <a:ext cx="8281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TXA enhances the mitochondrial spare respiratory capacity and ATP production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endothelial cells </a:t>
            </a:r>
          </a:p>
        </p:txBody>
      </p:sp>
    </p:spTree>
    <p:extLst>
      <p:ext uri="{BB962C8B-B14F-4D97-AF65-F5344CB8AC3E}">
        <p14:creationId xmlns:p14="http://schemas.microsoft.com/office/powerpoint/2010/main" val="7385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748E03-181E-2D46-9DF7-EADAB3641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69" y="1545542"/>
            <a:ext cx="6516462" cy="4264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B19CD8-D1C3-D74C-BDA2-0E71AE20CD84}"/>
              </a:ext>
            </a:extLst>
          </p:cNvPr>
          <p:cNvSpPr txBox="1"/>
          <p:nvPr/>
        </p:nvSpPr>
        <p:spPr>
          <a:xfrm>
            <a:off x="904775" y="587141"/>
            <a:ext cx="7656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TXA increases the length of mitochondria (A) and suppresses mitophagy (B) in the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endothelial cells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Mitophagies: red structures in Figure B</a:t>
            </a:r>
          </a:p>
        </p:txBody>
      </p:sp>
    </p:spTree>
    <p:extLst>
      <p:ext uri="{BB962C8B-B14F-4D97-AF65-F5344CB8AC3E}">
        <p14:creationId xmlns:p14="http://schemas.microsoft.com/office/powerpoint/2010/main" val="12993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94E9C6-054A-2E47-8CDC-39BE3DA2B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95" y="2974364"/>
            <a:ext cx="6652929" cy="2747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253CC-88EF-BD45-ACD0-83E8BB58FCCF}"/>
              </a:ext>
            </a:extLst>
          </p:cNvPr>
          <p:cNvSpPr txBox="1"/>
          <p:nvPr/>
        </p:nvSpPr>
        <p:spPr>
          <a:xfrm>
            <a:off x="1164657" y="1135781"/>
            <a:ext cx="7266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study using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ActivSignal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array demonstrates that in endothelial cells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TXA suppresses the level of the mitophagy pathway component SQSTM1 and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enhances the IGFR1 activity known to stimulate the mitochondrial biogenesis</a:t>
            </a:r>
          </a:p>
        </p:txBody>
      </p:sp>
    </p:spTree>
    <p:extLst>
      <p:ext uri="{BB962C8B-B14F-4D97-AF65-F5344CB8AC3E}">
        <p14:creationId xmlns:p14="http://schemas.microsoft.com/office/powerpoint/2010/main" val="17778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188875" y="183933"/>
            <a:ext cx="8520600" cy="13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mice, TXA suppressed the LPS-induced upregulation of inflammatory cytokine expression.  </a:t>
            </a:r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body" idx="1"/>
          </p:nvPr>
        </p:nvSpPr>
        <p:spPr>
          <a:xfrm>
            <a:off x="311700" y="2259381"/>
            <a:ext cx="3319020" cy="42302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 sz="3100" dirty="0">
                <a:solidFill>
                  <a:srgbClr val="000000"/>
                </a:solidFill>
              </a:rPr>
              <a:t>TXA suppresses the LPS-induced u</a:t>
            </a:r>
            <a:r>
              <a:rPr lang="en" sz="3100" dirty="0">
                <a:solidFill>
                  <a:srgbClr val="000000"/>
                </a:solidFill>
              </a:rPr>
              <a:t>pregulation of the expression of TNF-alpha </a:t>
            </a:r>
            <a:r>
              <a:rPr lang="en-US" sz="3100" dirty="0">
                <a:solidFill>
                  <a:srgbClr val="000000"/>
                </a:solidFill>
              </a:rPr>
              <a:t>in liver </a:t>
            </a:r>
            <a:r>
              <a:rPr lang="en" sz="3100" dirty="0">
                <a:solidFill>
                  <a:srgbClr val="000000"/>
                </a:solidFill>
              </a:rPr>
              <a:t>and IL1-alpha</a:t>
            </a:r>
            <a:r>
              <a:rPr lang="en-US" sz="3100" dirty="0">
                <a:solidFill>
                  <a:srgbClr val="000000"/>
                </a:solidFill>
              </a:rPr>
              <a:t> in heart</a:t>
            </a:r>
            <a:endParaRPr sz="3100"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 sz="3100" dirty="0">
                <a:solidFill>
                  <a:srgbClr val="000000"/>
                </a:solidFill>
              </a:rPr>
              <a:t>This effect is observed </a:t>
            </a:r>
            <a:r>
              <a:rPr lang="en" sz="3100" dirty="0">
                <a:solidFill>
                  <a:srgbClr val="000000"/>
                </a:solidFill>
              </a:rPr>
              <a:t> both </a:t>
            </a:r>
            <a:r>
              <a:rPr lang="en-US" sz="3100" dirty="0">
                <a:solidFill>
                  <a:srgbClr val="000000"/>
                </a:solidFill>
              </a:rPr>
              <a:t>in </a:t>
            </a:r>
            <a:r>
              <a:rPr lang="en" sz="3100" dirty="0">
                <a:solidFill>
                  <a:srgbClr val="000000"/>
                </a:solidFill>
              </a:rPr>
              <a:t>plasminogen null and heterozygous mice </a:t>
            </a:r>
            <a:endParaRPr sz="3100"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 sz="3100" dirty="0">
                <a:solidFill>
                  <a:srgbClr val="000000"/>
                </a:solidFill>
              </a:rPr>
              <a:t>Apparently, TXA effect is not dependent</a:t>
            </a:r>
            <a:r>
              <a:rPr lang="en" sz="3100">
                <a:solidFill>
                  <a:srgbClr val="000000"/>
                </a:solidFill>
              </a:rPr>
              <a:t> on </a:t>
            </a:r>
            <a:r>
              <a:rPr lang="en" sz="3100" dirty="0">
                <a:solidFill>
                  <a:srgbClr val="000000"/>
                </a:solidFill>
              </a:rPr>
              <a:t>plasminogen/plasmin inhibition</a:t>
            </a:r>
            <a:endParaRPr sz="31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97" name="Google Shape;19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0767" y="2391827"/>
            <a:ext cx="4548411" cy="4253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792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16E1C-3255-D915-B368-AF499F07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52" y="985653"/>
            <a:ext cx="8192290" cy="463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3797" y="201880"/>
            <a:ext cx="4657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Biological effects of TXA</a:t>
            </a:r>
          </a:p>
        </p:txBody>
      </p:sp>
    </p:spTree>
    <p:extLst>
      <p:ext uri="{BB962C8B-B14F-4D97-AF65-F5344CB8AC3E}">
        <p14:creationId xmlns:p14="http://schemas.microsoft.com/office/powerpoint/2010/main" val="16573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73133-B876-2DD0-1AE3-B0DCC4541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21" y="1190571"/>
            <a:ext cx="7226834" cy="5927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835" y="236464"/>
            <a:ext cx="88891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Working hypothesis</a:t>
            </a:r>
            <a:r>
              <a:rPr lang="en-US" sz="2000" dirty="0"/>
              <a:t>: by enhancing mitochondrial respiration, TXA suppresses the</a:t>
            </a:r>
          </a:p>
          <a:p>
            <a:r>
              <a:rPr lang="en-US" sz="2000" dirty="0"/>
              <a:t>trauma-induced DAMP release and metabolic stress, which results in the protection</a:t>
            </a:r>
          </a:p>
          <a:p>
            <a:r>
              <a:rPr lang="en-US" sz="2000" dirty="0"/>
              <a:t>of the endothelial monolayer and decrease of inflammation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69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 txBox="1">
            <a:spLocks noGrp="1"/>
          </p:cNvSpPr>
          <p:nvPr>
            <p:ph type="title"/>
          </p:nvPr>
        </p:nvSpPr>
        <p:spPr>
          <a:xfrm>
            <a:off x="1470839" y="183339"/>
            <a:ext cx="7193839" cy="1104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33A1F"/>
              </a:buClr>
              <a:buSzPct val="100000"/>
              <a:buFont typeface="Libre Baskerville"/>
              <a:buNone/>
            </a:pPr>
            <a:r>
              <a:rPr lang="en-US">
                <a:solidFill>
                  <a:srgbClr val="C33A1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are protein targets of TXA, besides plasmin?</a:t>
            </a:r>
            <a:endParaRPr/>
          </a:p>
        </p:txBody>
      </p:sp>
      <p:pic>
        <p:nvPicPr>
          <p:cNvPr id="147" name="Google Shape;14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2122" y="1636278"/>
            <a:ext cx="2380147" cy="445504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"/>
          <p:cNvSpPr txBox="1"/>
          <p:nvPr/>
        </p:nvSpPr>
        <p:spPr>
          <a:xfrm>
            <a:off x="2356397" y="1847863"/>
            <a:ext cx="3928134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Results of DARTS analysis of TXA protein targets in endothelial cells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Pyruvate kinase M (PKM2)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RAB GDP dissociation inhibitor beta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Nucleoside diphosphatase kinase B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S-adenosylmethionine synthase isoforms type-2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Leucine-rich repeat containing protein 59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Nucleoside diphosphatase kinase B</a:t>
            </a:r>
            <a:endParaRPr/>
          </a:p>
        </p:txBody>
      </p:sp>
      <p:sp>
        <p:nvSpPr>
          <p:cNvPr id="149" name="Google Shape;149;p5"/>
          <p:cNvSpPr/>
          <p:nvPr/>
        </p:nvSpPr>
        <p:spPr>
          <a:xfrm>
            <a:off x="2727100" y="2637700"/>
            <a:ext cx="2380150" cy="232475"/>
          </a:xfrm>
          <a:prstGeom prst="flowChartProcess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149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428" y="3639674"/>
            <a:ext cx="4027897" cy="286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404" y="846036"/>
            <a:ext cx="4272946" cy="195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6325" y="649508"/>
            <a:ext cx="2723944" cy="305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/>
          <p:nvPr/>
        </p:nvSpPr>
        <p:spPr>
          <a:xfrm>
            <a:off x="4872234" y="5073849"/>
            <a:ext cx="762756" cy="21717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3890389" y="5073849"/>
            <a:ext cx="762756" cy="2171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0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urved Connector 11"/>
          <p:cNvCxnSpPr/>
          <p:nvPr/>
        </p:nvCxnSpPr>
        <p:spPr>
          <a:xfrm>
            <a:off x="2667000" y="3084969"/>
            <a:ext cx="1630680" cy="152894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32154" y="2792863"/>
            <a:ext cx="142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Insult/Injury</a:t>
            </a:r>
          </a:p>
        </p:txBody>
      </p:sp>
      <p:cxnSp>
        <p:nvCxnSpPr>
          <p:cNvPr id="26" name="Curved Connector 25"/>
          <p:cNvCxnSpPr/>
          <p:nvPr/>
        </p:nvCxnSpPr>
        <p:spPr>
          <a:xfrm flipV="1">
            <a:off x="2667000" y="2101989"/>
            <a:ext cx="1813560" cy="982980"/>
          </a:xfrm>
          <a:prstGeom prst="curvedConnector3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56760" y="1817370"/>
            <a:ext cx="612668" cy="7155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IL-1</a:t>
            </a:r>
          </a:p>
          <a:p>
            <a:r>
              <a:rPr lang="en-US" sz="1350" dirty="0"/>
              <a:t>IL-6</a:t>
            </a:r>
          </a:p>
          <a:p>
            <a:r>
              <a:rPr lang="en-US" sz="1350" dirty="0"/>
              <a:t>TNF-</a:t>
            </a:r>
            <a:r>
              <a:rPr lang="el-GR" sz="1350" dirty="0"/>
              <a:t>α</a:t>
            </a:r>
            <a:endParaRPr lang="en-US" sz="1350" dirty="0"/>
          </a:p>
        </p:txBody>
      </p:sp>
      <p:sp>
        <p:nvSpPr>
          <p:cNvPr id="31" name="TextBox 30"/>
          <p:cNvSpPr txBox="1"/>
          <p:nvPr/>
        </p:nvSpPr>
        <p:spPr>
          <a:xfrm>
            <a:off x="4351020" y="4239987"/>
            <a:ext cx="1138645" cy="92333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TGF-</a:t>
            </a:r>
            <a:r>
              <a:rPr lang="el-GR" sz="1350" dirty="0"/>
              <a:t>β</a:t>
            </a:r>
            <a:endParaRPr lang="en-US" sz="1350" dirty="0"/>
          </a:p>
          <a:p>
            <a:r>
              <a:rPr lang="en-US" sz="1350" dirty="0"/>
              <a:t>IL-10</a:t>
            </a:r>
          </a:p>
          <a:p>
            <a:r>
              <a:rPr lang="en-US" sz="1350" dirty="0"/>
              <a:t>FGF</a:t>
            </a:r>
            <a:endParaRPr lang="en-US" sz="1350" b="1" dirty="0"/>
          </a:p>
          <a:p>
            <a:r>
              <a:rPr lang="en-US" sz="1350" dirty="0"/>
              <a:t>Melanocortin</a:t>
            </a:r>
          </a:p>
        </p:txBody>
      </p:sp>
      <p:sp>
        <p:nvSpPr>
          <p:cNvPr id="32" name="Up Arrow 31"/>
          <p:cNvSpPr/>
          <p:nvPr/>
        </p:nvSpPr>
        <p:spPr>
          <a:xfrm>
            <a:off x="4200906" y="2927628"/>
            <a:ext cx="180594" cy="733806"/>
          </a:xfrm>
          <a:prstGeom prst="up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Down Arrow 32"/>
          <p:cNvSpPr/>
          <p:nvPr/>
        </p:nvSpPr>
        <p:spPr>
          <a:xfrm>
            <a:off x="5200370" y="2946470"/>
            <a:ext cx="175260" cy="733806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5" name="Curved Connector 34"/>
          <p:cNvCxnSpPr/>
          <p:nvPr/>
        </p:nvCxnSpPr>
        <p:spPr>
          <a:xfrm>
            <a:off x="5273040" y="2101989"/>
            <a:ext cx="1394460" cy="1353681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 flipV="1">
            <a:off x="5531839" y="3569970"/>
            <a:ext cx="1135661" cy="97041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728460" y="3384435"/>
            <a:ext cx="10783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Homeostasis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61" y="2769871"/>
            <a:ext cx="626293" cy="1242060"/>
          </a:xfrm>
          <a:prstGeom prst="rect">
            <a:avLst/>
          </a:prstGeom>
        </p:spPr>
      </p:pic>
      <p:cxnSp>
        <p:nvCxnSpPr>
          <p:cNvPr id="50" name="Curved Connector 49"/>
          <p:cNvCxnSpPr/>
          <p:nvPr/>
        </p:nvCxnSpPr>
        <p:spPr>
          <a:xfrm flipV="1">
            <a:off x="5273040" y="1756410"/>
            <a:ext cx="2492594" cy="27432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/>
          <p:nvPr/>
        </p:nvCxnSpPr>
        <p:spPr>
          <a:xfrm>
            <a:off x="5600700" y="4682490"/>
            <a:ext cx="2164934" cy="403860"/>
          </a:xfrm>
          <a:prstGeom prst="curved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057900" y="2030730"/>
            <a:ext cx="396240" cy="563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202680" y="4126230"/>
            <a:ext cx="335280" cy="556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432949" y="1004389"/>
            <a:ext cx="27176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PRO-INFLAMMATORY RESPONSE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076241" y="2738721"/>
            <a:ext cx="68916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  <a:p>
            <a:r>
              <a:rPr lang="en-US" sz="1350" dirty="0"/>
              <a:t>DAMPs</a:t>
            </a:r>
          </a:p>
          <a:p>
            <a:endParaRPr lang="en-US" sz="1350" dirty="0"/>
          </a:p>
        </p:txBody>
      </p:sp>
      <p:sp>
        <p:nvSpPr>
          <p:cNvPr id="68" name="TextBox 67"/>
          <p:cNvSpPr txBox="1"/>
          <p:nvPr/>
        </p:nvSpPr>
        <p:spPr>
          <a:xfrm>
            <a:off x="3471734" y="5398770"/>
            <a:ext cx="27644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ANTI-INFLAMMATORY RESPONSE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32220" y="2372707"/>
            <a:ext cx="1255985" cy="3000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Genomic effect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454140" y="4126230"/>
            <a:ext cx="1255985" cy="3000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Genomic effect</a:t>
            </a:r>
          </a:p>
        </p:txBody>
      </p:sp>
      <p:sp>
        <p:nvSpPr>
          <p:cNvPr id="2" name="Donut 1"/>
          <p:cNvSpPr/>
          <p:nvPr/>
        </p:nvSpPr>
        <p:spPr>
          <a:xfrm>
            <a:off x="2875140" y="2722837"/>
            <a:ext cx="1085850" cy="800099"/>
          </a:xfrm>
          <a:prstGeom prst="donut">
            <a:avLst>
              <a:gd name="adj" fmla="val 4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5400000" flipH="1" flipV="1">
            <a:off x="2388845" y="1874548"/>
            <a:ext cx="1517720" cy="857252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55817" y="1616571"/>
            <a:ext cx="15758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Failed Resuscitation</a:t>
            </a:r>
          </a:p>
        </p:txBody>
      </p:sp>
      <p:grpSp>
        <p:nvGrpSpPr>
          <p:cNvPr id="27" name="Group 83"/>
          <p:cNvGrpSpPr>
            <a:grpSpLocks/>
          </p:cNvGrpSpPr>
          <p:nvPr/>
        </p:nvGrpSpPr>
        <p:grpSpPr bwMode="auto">
          <a:xfrm>
            <a:off x="3886200" y="2778829"/>
            <a:ext cx="2000250" cy="1347401"/>
            <a:chOff x="528" y="1536"/>
            <a:chExt cx="528" cy="384"/>
          </a:xfrm>
        </p:grpSpPr>
        <p:sp>
          <p:nvSpPr>
            <p:cNvPr id="29" name="Line 80"/>
            <p:cNvSpPr>
              <a:spLocks noChangeShapeType="1"/>
            </p:cNvSpPr>
            <p:nvPr/>
          </p:nvSpPr>
          <p:spPr bwMode="auto">
            <a:xfrm>
              <a:off x="528" y="1536"/>
              <a:ext cx="528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34" name="Line 82"/>
            <p:cNvSpPr>
              <a:spLocks noChangeShapeType="1"/>
            </p:cNvSpPr>
            <p:nvPr/>
          </p:nvSpPr>
          <p:spPr bwMode="auto">
            <a:xfrm flipH="1">
              <a:off x="528" y="1536"/>
              <a:ext cx="48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270812" y="1409886"/>
            <a:ext cx="687176" cy="3231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P.I.C.S.</a:t>
            </a:r>
          </a:p>
        </p:txBody>
      </p:sp>
    </p:spTree>
    <p:extLst>
      <p:ext uri="{BB962C8B-B14F-4D97-AF65-F5344CB8AC3E}">
        <p14:creationId xmlns:p14="http://schemas.microsoft.com/office/powerpoint/2010/main" val="20082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2" grpId="0" animBg="1"/>
      <p:bldP spid="11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497" y="337998"/>
            <a:ext cx="5248397" cy="172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3113" y="2571749"/>
            <a:ext cx="4576502" cy="199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8760" y="4969316"/>
            <a:ext cx="4688793" cy="1408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2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434" y="1199408"/>
            <a:ext cx="6418904" cy="48807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28156" y="534390"/>
            <a:ext cx="7360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TXA enhances Pyruvate Kinase activity in endothelial cells</a:t>
            </a:r>
          </a:p>
        </p:txBody>
      </p:sp>
    </p:spTree>
    <p:extLst>
      <p:ext uri="{BB962C8B-B14F-4D97-AF65-F5344CB8AC3E}">
        <p14:creationId xmlns:p14="http://schemas.microsoft.com/office/powerpoint/2010/main" val="27989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79" y="1820008"/>
            <a:ext cx="6352552" cy="3956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7006" y="422003"/>
            <a:ext cx="6726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TXA decreases the presence of PKM2 in nuclear and </a:t>
            </a:r>
          </a:p>
          <a:p>
            <a:pPr algn="ctr"/>
            <a:r>
              <a:rPr lang="en-US" sz="2400" dirty="0"/>
              <a:t>cytoskeletal fractions of endothelial cells</a:t>
            </a:r>
          </a:p>
        </p:txBody>
      </p:sp>
    </p:spTree>
    <p:extLst>
      <p:ext uri="{BB962C8B-B14F-4D97-AF65-F5344CB8AC3E}">
        <p14:creationId xmlns:p14="http://schemas.microsoft.com/office/powerpoint/2010/main" val="23989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7593" y="290146"/>
            <a:ext cx="5653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TXA stimulates the </a:t>
            </a:r>
            <a:r>
              <a:rPr lang="en-US" sz="2400" dirty="0" err="1"/>
              <a:t>tetramerization</a:t>
            </a:r>
            <a:r>
              <a:rPr lang="en-US" sz="2400" dirty="0"/>
              <a:t> of PKM2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46" y="1362808"/>
            <a:ext cx="6400799" cy="406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73" y="1422594"/>
            <a:ext cx="5573835" cy="47935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222265"/>
            <a:ext cx="8680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TXA regulates mitochondrial respiration and inflammation through differential PKM2 oligomerization (hypothetical scheme) </a:t>
            </a:r>
          </a:p>
        </p:txBody>
      </p:sp>
    </p:spTree>
    <p:extLst>
      <p:ext uri="{BB962C8B-B14F-4D97-AF65-F5344CB8AC3E}">
        <p14:creationId xmlns:p14="http://schemas.microsoft.com/office/powerpoint/2010/main" val="39400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E56CC-BB6F-3705-17C9-859AA98E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83" y="1611857"/>
            <a:ext cx="7624515" cy="4806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265" y="343162"/>
            <a:ext cx="7480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Rat burn experiment. HE staining of skin sections demonstrates that TXA decreases necrotic areas 7 days after 10% body surface burn</a:t>
            </a:r>
          </a:p>
        </p:txBody>
      </p:sp>
    </p:spTree>
    <p:extLst>
      <p:ext uri="{BB962C8B-B14F-4D97-AF65-F5344CB8AC3E}">
        <p14:creationId xmlns:p14="http://schemas.microsoft.com/office/powerpoint/2010/main" val="970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C79693-56C9-6445-9D27-6722615F75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64" y="1499966"/>
            <a:ext cx="5717894" cy="4344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3ED49B-397C-2F4D-8CC4-89640BB9346A}"/>
              </a:ext>
            </a:extLst>
          </p:cNvPr>
          <p:cNvSpPr txBox="1"/>
          <p:nvPr/>
        </p:nvSpPr>
        <p:spPr>
          <a:xfrm>
            <a:off x="1145894" y="243068"/>
            <a:ext cx="7419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TXA inhibits the burn-induced release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the bloodstream of mice </a:t>
            </a:r>
          </a:p>
        </p:txBody>
      </p:sp>
    </p:spTree>
    <p:extLst>
      <p:ext uri="{BB962C8B-B14F-4D97-AF65-F5344CB8AC3E}">
        <p14:creationId xmlns:p14="http://schemas.microsoft.com/office/powerpoint/2010/main" val="33349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1B4F5B-6D24-C545-B96D-DFB9F851D1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78735"/>
            <a:ext cx="4444678" cy="55449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EE0CD-3C34-804F-BF5B-776C588BDB82}"/>
              </a:ext>
            </a:extLst>
          </p:cNvPr>
          <p:cNvSpPr txBox="1"/>
          <p:nvPr/>
        </p:nvSpPr>
        <p:spPr>
          <a:xfrm>
            <a:off x="529389" y="221381"/>
            <a:ext cx="855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TXA suppresses the burn-induced infiltration of macrophages to the lungs of mice</a:t>
            </a:r>
          </a:p>
        </p:txBody>
      </p:sp>
    </p:spTree>
    <p:extLst>
      <p:ext uri="{BB962C8B-B14F-4D97-AF65-F5344CB8AC3E}">
        <p14:creationId xmlns:p14="http://schemas.microsoft.com/office/powerpoint/2010/main" val="8759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E56CC-BB6F-3705-17C9-859AA98E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83" y="1611857"/>
            <a:ext cx="7624515" cy="4806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265" y="343162"/>
            <a:ext cx="7480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Rat burn experiment. HE staining of skin sections demonstrates that TXA decreases necrotic areas 7 days after 10% body surface burn</a:t>
            </a:r>
          </a:p>
        </p:txBody>
      </p:sp>
    </p:spTree>
    <p:extLst>
      <p:ext uri="{BB962C8B-B14F-4D97-AF65-F5344CB8AC3E}">
        <p14:creationId xmlns:p14="http://schemas.microsoft.com/office/powerpoint/2010/main" val="3178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379" y="1918920"/>
            <a:ext cx="9124218" cy="39103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1535" y="769327"/>
            <a:ext cx="787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TXA decreases the levels of </a:t>
            </a:r>
            <a:r>
              <a:rPr lang="en-US" sz="2000" dirty="0" err="1"/>
              <a:t>proinflammatory</a:t>
            </a:r>
            <a:r>
              <a:rPr lang="en-US" sz="2000" dirty="0"/>
              <a:t> cytokines </a:t>
            </a:r>
            <a:r>
              <a:rPr lang="en-US" sz="2000" dirty="0" err="1"/>
              <a:t>TNF</a:t>
            </a:r>
            <a:r>
              <a:rPr lang="en-US" sz="2000" dirty="0" err="1">
                <a:latin typeface="Symbol" panose="05050102010706020507" pitchFamily="18" charset="2"/>
              </a:rPr>
              <a:t>a</a:t>
            </a:r>
            <a:r>
              <a:rPr lang="en-US" sz="2000" dirty="0"/>
              <a:t> and IL1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  in rat hearts. 6h after 30% burn</a:t>
            </a:r>
            <a:r>
              <a:rPr lang="en-US" sz="13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8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following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 of Damage Associated Molecular Patterns (DAMPs)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production and secretion of pro-inflammatory cytokines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glycocalyx from endothelial cells (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Kozar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permeability of endothelial monolayer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Edema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MSOF/ARDS/AKI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90" y="1076679"/>
            <a:ext cx="4516583" cy="4371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6950" y="5654228"/>
            <a:ext cx="2134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</a:t>
            </a:r>
            <a:r>
              <a:rPr lang="en-US" sz="1350" i="1" dirty="0"/>
              <a:t>From Jain et al, ATVB, 2021</a:t>
            </a:r>
          </a:p>
        </p:txBody>
      </p:sp>
      <p:sp>
        <p:nvSpPr>
          <p:cNvPr id="2" name="Right Arrow 1"/>
          <p:cNvSpPr/>
          <p:nvPr/>
        </p:nvSpPr>
        <p:spPr>
          <a:xfrm rot="8544900">
            <a:off x="5697840" y="1640835"/>
            <a:ext cx="733806" cy="24642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Donut 2"/>
          <p:cNvSpPr/>
          <p:nvPr/>
        </p:nvSpPr>
        <p:spPr>
          <a:xfrm>
            <a:off x="4440382" y="4875069"/>
            <a:ext cx="2362200" cy="699655"/>
          </a:xfrm>
          <a:prstGeom prst="donut">
            <a:avLst>
              <a:gd name="adj" fmla="val 284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 rot="7210764">
            <a:off x="6819043" y="3319043"/>
            <a:ext cx="363474" cy="1092710"/>
          </a:xfrm>
          <a:prstGeom prst="upArrow">
            <a:avLst>
              <a:gd name="adj1" fmla="val 23318"/>
              <a:gd name="adj2" fmla="val 519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894431" y="4294258"/>
            <a:ext cx="2170531" cy="50783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+ Oxidative phosphorylation</a:t>
            </a:r>
          </a:p>
          <a:p>
            <a:r>
              <a:rPr lang="en-US" sz="1350" dirty="0"/>
              <a:t>+ Mitochondrial energetics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7119" y="1200246"/>
            <a:ext cx="7569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TXA</a:t>
            </a:r>
          </a:p>
        </p:txBody>
      </p:sp>
    </p:spTree>
    <p:extLst>
      <p:ext uri="{BB962C8B-B14F-4D97-AF65-F5344CB8AC3E}">
        <p14:creationId xmlns:p14="http://schemas.microsoft.com/office/powerpoint/2010/main" val="149396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382495-B2D1-E74C-99EC-5BC883112FAE}"/>
              </a:ext>
            </a:extLst>
          </p:cNvPr>
          <p:cNvSpPr txBox="1"/>
          <p:nvPr/>
        </p:nvSpPr>
        <p:spPr>
          <a:xfrm>
            <a:off x="459420" y="1578543"/>
            <a:ext cx="8569077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Conclusions:</a:t>
            </a:r>
          </a:p>
          <a:p>
            <a:endParaRPr lang="en-US" dirty="0"/>
          </a:p>
          <a:p>
            <a:r>
              <a:rPr lang="en-US" dirty="0"/>
              <a:t>1. TXA suppresses the release of a major DAMP, </a:t>
            </a:r>
            <a:r>
              <a:rPr lang="en-US" dirty="0" err="1"/>
              <a:t>mtDNA</a:t>
            </a:r>
            <a:r>
              <a:rPr lang="en-US" dirty="0"/>
              <a:t> from a variety of cells in vitro and</a:t>
            </a:r>
          </a:p>
          <a:p>
            <a:r>
              <a:rPr lang="en-US" dirty="0"/>
              <a:t>in vivo</a:t>
            </a:r>
          </a:p>
          <a:p>
            <a:r>
              <a:rPr lang="en-US" dirty="0"/>
              <a:t>2. TXA protects the endothelial monolayer from damage</a:t>
            </a:r>
          </a:p>
          <a:p>
            <a:r>
              <a:rPr lang="en-US" dirty="0"/>
              <a:t>3. TXA suppresses the Burn-induced invasion of inflammatory cells to lungs</a:t>
            </a:r>
          </a:p>
          <a:p>
            <a:r>
              <a:rPr lang="en-US" dirty="0"/>
              <a:t>4. TXA enhances mitochondrial respiration</a:t>
            </a:r>
          </a:p>
          <a:p>
            <a:r>
              <a:rPr lang="en-US" dirty="0"/>
              <a:t>5. TXA suppresses mitophagy and enhances mitochondrial biogenesis</a:t>
            </a:r>
          </a:p>
          <a:p>
            <a:r>
              <a:rPr lang="en-US" dirty="0"/>
              <a:t>6. TXA enhances the repair of burned rat skin</a:t>
            </a:r>
          </a:p>
          <a:p>
            <a:r>
              <a:rPr lang="en-US" dirty="0"/>
              <a:t>7. TXA suppresses the expression of inflammatory cytokines induced by burn injury</a:t>
            </a:r>
          </a:p>
          <a:p>
            <a:r>
              <a:rPr lang="en-US" dirty="0"/>
              <a:t>and endotoxin application.</a:t>
            </a:r>
          </a:p>
          <a:p>
            <a:r>
              <a:rPr lang="en-US" dirty="0">
                <a:latin typeface="+mj-lt"/>
                <a:ea typeface="Libre Baskerville"/>
                <a:cs typeface="Libre Baskerville"/>
                <a:sym typeface="Libre Baskerville"/>
              </a:rPr>
              <a:t>8. TXA binds PKM2 and increases its activity</a:t>
            </a:r>
          </a:p>
          <a:p>
            <a:pPr lvl="0"/>
            <a:r>
              <a:rPr lang="en-US" dirty="0">
                <a:latin typeface="+mj-lt"/>
                <a:ea typeface="Libre Baskerville"/>
                <a:cs typeface="Libre Baskerville"/>
                <a:sym typeface="Libre Baskerville"/>
              </a:rPr>
              <a:t>9. TXA decreases the presence of PKM2 in the nuclear fraction, which may suppress </a:t>
            </a:r>
          </a:p>
          <a:p>
            <a:pPr lvl="0"/>
            <a:r>
              <a:rPr lang="en-US" dirty="0">
                <a:latin typeface="+mj-lt"/>
                <a:ea typeface="Libre Baskerville"/>
                <a:cs typeface="Libre Baskerville"/>
                <a:sym typeface="Libre Baskerville"/>
              </a:rPr>
              <a:t>the pro-inflammatory effects of PKM2.</a:t>
            </a:r>
          </a:p>
          <a:p>
            <a:pPr marL="457200" lvl="0"/>
            <a:endParaRPr lang="en-US" dirty="0">
              <a:latin typeface="+mj-lt"/>
              <a:ea typeface="Libre Baskerville"/>
              <a:cs typeface="Libre Baskerville"/>
              <a:sym typeface="Libre Baskerville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631B6F-85D9-2D42-A36F-813A0B6E6B12}"/>
              </a:ext>
            </a:extLst>
          </p:cNvPr>
          <p:cNvSpPr txBox="1"/>
          <p:nvPr/>
        </p:nvSpPr>
        <p:spPr>
          <a:xfrm>
            <a:off x="473217" y="1931585"/>
            <a:ext cx="8208786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Questions to be addressed/future plans: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Do protective effects of TXA in vitro and in vivo depend on the stimulation of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mitochondrial metabolism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 Do protective effects of TXA in vitro depend on plasmin inhibition? More experiments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plasminogen null mice are needed.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3. What are the roles of individual TXA-binding proteins (PKM2 primarily) in its protective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effects?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4. Can other chemical  stimulators of the mitochondrial function be used in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trauma patients to improve their recovery?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5. Does TXA regulate the levels of metabolic stress markers  (lactate, glucose,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succinate, ATP) in trauma?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6. Is there a role for TXA in sepsis?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team and 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832" y="1600200"/>
            <a:ext cx="4306368" cy="4525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Igor Prudovsky, PhD, DSc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Kramer, MD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Damien Carter, MD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Sergey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Ryzhov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MD, PhD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Douglas Sawyer, MD, PhD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Robich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7972" cy="4525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Monica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Palmeri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MHS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Doreen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Kacer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Vernamonti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 Soul, BS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Kathleen Pyburn, BS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Kumpel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Victoria Vieira-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Zucco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BS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 Green, BS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502" y="5264388"/>
            <a:ext cx="8614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grateful to Ilya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Alexandrov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ActivSignal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array analysis and to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Keyran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Wynne for 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mass-spec studies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5547" y="94821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/>
              <a:t>DAMPs</a:t>
            </a:r>
          </a:p>
        </p:txBody>
      </p:sp>
      <p:pic>
        <p:nvPicPr>
          <p:cNvPr id="5" name="Picture 4" descr="http://www.cell.com/cms/attachment/610265/4878431/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" y="1942386"/>
            <a:ext cx="4283612" cy="3390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91" y="3084538"/>
            <a:ext cx="3183616" cy="1106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125" y="1185831"/>
            <a:ext cx="3888419" cy="1470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587" y="4414253"/>
            <a:ext cx="4938724" cy="1413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47" y="3472039"/>
            <a:ext cx="3846395" cy="1437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38" y="1887184"/>
            <a:ext cx="4598387" cy="1478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3349" y="5388061"/>
            <a:ext cx="35994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DAMPs= Damage associated molecular patterns</a:t>
            </a:r>
          </a:p>
        </p:txBody>
      </p:sp>
    </p:spTree>
    <p:extLst>
      <p:ext uri="{BB962C8B-B14F-4D97-AF65-F5344CB8AC3E}">
        <p14:creationId xmlns:p14="http://schemas.microsoft.com/office/powerpoint/2010/main" val="360792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1398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DAMPs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700" y="2059536"/>
            <a:ext cx="7063099" cy="406662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HMGB1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S100 family proteins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Histones</a:t>
            </a: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mtDNA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Formylated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peptides</a:t>
            </a:r>
          </a:p>
        </p:txBody>
      </p:sp>
    </p:spTree>
    <p:extLst>
      <p:ext uri="{BB962C8B-B14F-4D97-AF65-F5344CB8AC3E}">
        <p14:creationId xmlns:p14="http://schemas.microsoft.com/office/powerpoint/2010/main" val="22306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708" y="167627"/>
            <a:ext cx="5751320" cy="6159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0084" y="632722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IL1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, Il1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, IL6, IL8, </a:t>
            </a:r>
            <a:r>
              <a:rPr lang="en-US" dirty="0" err="1">
                <a:solidFill>
                  <a:srgbClr val="FF0000"/>
                </a:solidFill>
              </a:rPr>
              <a:t>TNF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311" y="229904"/>
            <a:ext cx="5270154" cy="6628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45708" y="53917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086" y="1882503"/>
            <a:ext cx="2698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Endothelial </a:t>
            </a:r>
          </a:p>
          <a:p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glycocalyx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to the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glycocalyx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620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Affects luminal surface of the endothelial cell (EC) </a:t>
            </a:r>
          </a:p>
          <a:p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Compromises the status of adherence junctions (AJ) between the lateral membranes of the capillary EC. </a:t>
            </a:r>
          </a:p>
        </p:txBody>
      </p:sp>
    </p:spTree>
    <p:extLst>
      <p:ext uri="{BB962C8B-B14F-4D97-AF65-F5344CB8AC3E}">
        <p14:creationId xmlns:p14="http://schemas.microsoft.com/office/powerpoint/2010/main" val="12861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1227</Words>
  <Application>Microsoft Macintosh PowerPoint</Application>
  <PresentationFormat>On-screen Show (4:3)</PresentationFormat>
  <Paragraphs>184</Paragraphs>
  <Slides>43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Avenir</vt:lpstr>
      <vt:lpstr>Calibri</vt:lpstr>
      <vt:lpstr>Courier New</vt:lpstr>
      <vt:lpstr>Libre Baskerville</vt:lpstr>
      <vt:lpstr>Symbol</vt:lpstr>
      <vt:lpstr>Office Theme</vt:lpstr>
      <vt:lpstr>Prism 5</vt:lpstr>
      <vt:lpstr>PowerPoint Presentation</vt:lpstr>
      <vt:lpstr>Disclosures/Funding</vt:lpstr>
      <vt:lpstr>PowerPoint Presentation</vt:lpstr>
      <vt:lpstr>Events following trauma</vt:lpstr>
      <vt:lpstr>DAMPs</vt:lpstr>
      <vt:lpstr>Examples of DAMPs </vt:lpstr>
      <vt:lpstr>PowerPoint Presentation</vt:lpstr>
      <vt:lpstr>PowerPoint Presentation</vt:lpstr>
      <vt:lpstr>Damage to the glycocalyx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Seahorse study of metabolic activity in HUVEC cells revealed that TXA strongly increases mitochondrial respiration in endothelial cells  </vt:lpstr>
      <vt:lpstr>PowerPoint Presentation</vt:lpstr>
      <vt:lpstr>PowerPoint Presentation</vt:lpstr>
      <vt:lpstr>PowerPoint Presentation</vt:lpstr>
      <vt:lpstr>In mice, TXA suppressed the LPS-induced upregulation of inflammatory cytokine expression.  </vt:lpstr>
      <vt:lpstr>PowerPoint Presentation</vt:lpstr>
      <vt:lpstr>PowerPoint Presentation</vt:lpstr>
      <vt:lpstr>What are protein targets of TXA, besides plasmin?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team and acknowledgments</vt:lpstr>
    </vt:vector>
  </TitlesOfParts>
  <Manager/>
  <Company>MMCRI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Igor  Prudovsky</dc:creator>
  <cp:keywords/>
  <dc:description/>
  <cp:lastModifiedBy>Joseph Rappold</cp:lastModifiedBy>
  <cp:revision>101</cp:revision>
  <dcterms:created xsi:type="dcterms:W3CDTF">2018-04-18T00:29:40Z</dcterms:created>
  <dcterms:modified xsi:type="dcterms:W3CDTF">2022-06-28T13:22:55Z</dcterms:modified>
  <cp:category/>
</cp:coreProperties>
</file>