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351" r:id="rId2"/>
    <p:sldId id="368" r:id="rId3"/>
    <p:sldId id="370" r:id="rId4"/>
    <p:sldId id="367" r:id="rId5"/>
    <p:sldId id="365" r:id="rId6"/>
    <p:sldId id="366" r:id="rId7"/>
    <p:sldId id="357" r:id="rId8"/>
    <p:sldId id="360" r:id="rId9"/>
    <p:sldId id="362" r:id="rId10"/>
    <p:sldId id="343" r:id="rId11"/>
    <p:sldId id="347" r:id="rId12"/>
    <p:sldId id="344" r:id="rId13"/>
    <p:sldId id="369" r:id="rId14"/>
    <p:sldId id="371" r:id="rId15"/>
    <p:sldId id="361" r:id="rId16"/>
    <p:sldId id="372" r:id="rId17"/>
    <p:sldId id="373" r:id="rId18"/>
    <p:sldId id="375" r:id="rId19"/>
    <p:sldId id="376" r:id="rId20"/>
    <p:sldId id="350" r:id="rId21"/>
    <p:sldId id="377" r:id="rId22"/>
    <p:sldId id="256" r:id="rId23"/>
    <p:sldId id="258" r:id="rId24"/>
    <p:sldId id="363" r:id="rId25"/>
    <p:sldId id="352" r:id="rId26"/>
    <p:sldId id="374" r:id="rId27"/>
    <p:sldId id="355" r:id="rId2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BD00"/>
    <a:srgbClr val="FFF6E3"/>
    <a:srgbClr val="FDE7C6"/>
    <a:srgbClr val="FCE192"/>
    <a:srgbClr val="F0BE25"/>
    <a:srgbClr val="0014E0"/>
    <a:srgbClr val="0039AA"/>
    <a:srgbClr val="FAD551"/>
    <a:srgbClr val="E4C365"/>
    <a:srgbClr val="FFF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61" autoAdjust="0"/>
    <p:restoredTop sz="87482" autoAdjust="0"/>
  </p:normalViewPr>
  <p:slideViewPr>
    <p:cSldViewPr snapToGrid="0">
      <p:cViewPr>
        <p:scale>
          <a:sx n="100" d="100"/>
          <a:sy n="100" d="100"/>
        </p:scale>
        <p:origin x="528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82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41F8C-B192-429A-8838-AB8DF1F5E082}" type="datetimeFigureOut">
              <a:rPr lang="nb-NO" smtClean="0"/>
              <a:pPr/>
              <a:t>24.06.2019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9EC6D4-4AF4-4B7F-845A-0346FC03CC6D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1476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9EC6D4-4AF4-4B7F-845A-0346FC03CC6D}" type="slidenum">
              <a:rPr lang="nb-NO" smtClean="0"/>
              <a:pPr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5779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373262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203" y="1037575"/>
            <a:ext cx="696311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15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THOR-Crest-v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4" y="417309"/>
            <a:ext cx="1123525" cy="11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68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7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06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589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06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94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64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6400" y="125413"/>
            <a:ext cx="54102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AT"/>
          </a:p>
        </p:txBody>
      </p:sp>
      <p:sp>
        <p:nvSpPr>
          <p:cNvPr id="3" name="Tabellenplatzhalter 2"/>
          <p:cNvSpPr>
            <a:spLocks noGrp="1"/>
          </p:cNvSpPr>
          <p:nvPr>
            <p:ph type="tbl" idx="1"/>
          </p:nvPr>
        </p:nvSpPr>
        <p:spPr>
          <a:xfrm>
            <a:off x="1676400" y="1524000"/>
            <a:ext cx="6477000" cy="43434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  <a:endParaRPr lang="de-AT" noProof="0" dirty="0"/>
          </a:p>
        </p:txBody>
      </p:sp>
      <p:sp>
        <p:nvSpPr>
          <p:cNvPr id="4" name="Rectangle 3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FDBC3462-732F-DB4C-89A8-54B9A42CD1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42829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373262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203" y="1037575"/>
            <a:ext cx="696311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15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THOR-Crest-v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4" y="417309"/>
            <a:ext cx="1123525" cy="1133356"/>
          </a:xfrm>
          <a:prstGeom prst="rect">
            <a:avLst/>
          </a:prstGeom>
        </p:spPr>
      </p:pic>
      <p:pic>
        <p:nvPicPr>
          <p:cNvPr id="6" name="Picture 5" descr="verticalthorh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8" y="2207242"/>
            <a:ext cx="530077" cy="31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8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203" y="1037575"/>
            <a:ext cx="696311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15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THOR-Crest-v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4" y="417309"/>
            <a:ext cx="1123525" cy="11333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6394648"/>
            <a:ext cx="9144000" cy="46335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8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4203" y="1037575"/>
            <a:ext cx="6963117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15" y="30099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94648"/>
            <a:ext cx="9144000" cy="463352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 descr="RDCR 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9" y="377922"/>
            <a:ext cx="1161383" cy="113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6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624" y="274638"/>
            <a:ext cx="7210175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6624" y="1600200"/>
            <a:ext cx="7210175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373262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7" descr="THOR-Crest-v3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4" y="417309"/>
            <a:ext cx="1123525" cy="11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61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624" y="274638"/>
            <a:ext cx="7210176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373262" cy="6858000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476624" y="1600200"/>
            <a:ext cx="7210175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 descr="verticalthorh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88" y="2207242"/>
            <a:ext cx="530077" cy="3129841"/>
          </a:xfrm>
          <a:prstGeom prst="rect">
            <a:avLst/>
          </a:prstGeom>
        </p:spPr>
      </p:pic>
      <p:pic>
        <p:nvPicPr>
          <p:cNvPr id="10" name="Picture 9" descr="THOR-Crest-v3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4" y="417309"/>
            <a:ext cx="1123525" cy="113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97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21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39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48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B1200F-DF44-AF4A-BFB9-F6EB7DB0B2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6/24/19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44419-2CB2-C844-B84C-FD88DF154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3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13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D8FD-E2A5-F147-BE3B-060064D4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202" y="536665"/>
            <a:ext cx="7751134" cy="1470025"/>
          </a:xfrm>
        </p:spPr>
        <p:txBody>
          <a:bodyPr>
            <a:noAutofit/>
          </a:bodyPr>
          <a:lstStyle/>
          <a:p>
            <a:r>
              <a:rPr lang="en-US" sz="5400" b="1" dirty="0"/>
              <a:t>Blood Availability </a:t>
            </a:r>
            <a:br>
              <a:rPr lang="en-US" sz="5400" b="1" dirty="0"/>
            </a:br>
            <a:r>
              <a:rPr lang="en-US" sz="5400" b="1" dirty="0"/>
              <a:t>For Mass Casualties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4588B-A808-CB43-BE2E-2985E46B3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0785" y="5692824"/>
            <a:ext cx="7075967" cy="116517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Jeremy W. Cannon, MD, SM, FACS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Trauma, Surgical Critical Care &amp; Emergency Surgery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Perelman School of Medicine at the University of Pennsylvania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F89CB-38C2-5D46-85CE-5FEA33013F5D}"/>
              </a:ext>
            </a:extLst>
          </p:cNvPr>
          <p:cNvSpPr/>
          <p:nvPr/>
        </p:nvSpPr>
        <p:spPr>
          <a:xfrm>
            <a:off x="2857462" y="2291750"/>
            <a:ext cx="5133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Data From THOR-AABB Working Group</a:t>
            </a:r>
            <a:endParaRPr lang="en-US" sz="2400" dirty="0"/>
          </a:p>
        </p:txBody>
      </p:sp>
      <p:pic>
        <p:nvPicPr>
          <p:cNvPr id="5" name="Picture 4" descr="shield-only">
            <a:extLst>
              <a:ext uri="{FF2B5EF4-FFF2-40B4-BE49-F238E27FC236}">
                <a16:creationId xmlns:a16="http://schemas.microsoft.com/office/drawing/2014/main" id="{80496DC6-DA52-EF4D-99AE-56726EF3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2356" y="4839762"/>
            <a:ext cx="658231" cy="76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DAF1675-8518-504F-B442-9EEE37706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8" t="2767" r="13693" b="3622"/>
          <a:stretch/>
        </p:blipFill>
        <p:spPr>
          <a:xfrm>
            <a:off x="5424095" y="4827314"/>
            <a:ext cx="781381" cy="7619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FEFE6D-B932-184C-A439-417D06BFB3E6}"/>
              </a:ext>
            </a:extLst>
          </p:cNvPr>
          <p:cNvSpPr/>
          <p:nvPr/>
        </p:nvSpPr>
        <p:spPr>
          <a:xfrm>
            <a:off x="2240022" y="2890677"/>
            <a:ext cx="6057492" cy="1754326"/>
          </a:xfrm>
          <a:prstGeom prst="rect">
            <a:avLst/>
          </a:prstGeom>
          <a:solidFill>
            <a:srgbClr val="7E0308"/>
          </a:solidFill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WORK IN PROGRESS</a:t>
            </a:r>
          </a:p>
          <a:p>
            <a:r>
              <a:rPr lang="en-US" sz="5400" b="1" dirty="0">
                <a:solidFill>
                  <a:schemeClr val="bg1"/>
                </a:solidFill>
              </a:rPr>
              <a:t>NO PHOTOS, PLEASE</a:t>
            </a:r>
            <a:endParaRPr lang="en-US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0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DB1E7-724F-EC42-870A-2F61E2E67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Assess # of Injuries:</a:t>
            </a:r>
            <a:br>
              <a:rPr lang="en-US" b="1" dirty="0"/>
            </a:br>
            <a:r>
              <a:rPr lang="en-US" b="1" dirty="0"/>
              <a:t>EMCAPS Disaster Modeling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54B83114-A6D3-BB44-856C-7152CE85B9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63" y="1485413"/>
            <a:ext cx="5666089" cy="3187175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2C52A23-CC82-F24E-944A-A58308E4496E}"/>
              </a:ext>
            </a:extLst>
          </p:cNvPr>
          <p:cNvGrpSpPr/>
          <p:nvPr/>
        </p:nvGrpSpPr>
        <p:grpSpPr>
          <a:xfrm>
            <a:off x="5776355" y="4757710"/>
            <a:ext cx="3380897" cy="2100290"/>
            <a:chOff x="5776355" y="4757710"/>
            <a:chExt cx="3380897" cy="21002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76355" y="4757710"/>
              <a:ext cx="3229287" cy="1840638"/>
            </a:xfrm>
            <a:prstGeom prst="rect">
              <a:avLst/>
            </a:prstGeom>
            <a:ln w="19050" cmpd="sng">
              <a:solidFill>
                <a:schemeClr val="tx1"/>
              </a:solidFill>
            </a:ln>
          </p:spPr>
        </p:pic>
        <p:sp>
          <p:nvSpPr>
            <p:cNvPr id="7" name="Rectangle 6"/>
            <p:cNvSpPr/>
            <p:nvPr/>
          </p:nvSpPr>
          <p:spPr>
            <a:xfrm>
              <a:off x="6145340" y="6581001"/>
              <a:ext cx="301191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https://</a:t>
              </a:r>
              <a:r>
                <a:rPr lang="en-US" sz="1200" dirty="0" err="1"/>
                <a:t>www.pacerapps.org/Emcaps/Disaster</a:t>
              </a:r>
              <a:endParaRPr lang="en-US" sz="12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FEF9AAD-92AF-AD49-B21F-E931C38E9711}"/>
              </a:ext>
            </a:extLst>
          </p:cNvPr>
          <p:cNvGrpSpPr/>
          <p:nvPr/>
        </p:nvGrpSpPr>
        <p:grpSpPr>
          <a:xfrm>
            <a:off x="7326154" y="2372497"/>
            <a:ext cx="1996656" cy="1392261"/>
            <a:chOff x="7326155" y="2887344"/>
            <a:chExt cx="1208432" cy="877414"/>
          </a:xfrm>
        </p:grpSpPr>
        <p:pic>
          <p:nvPicPr>
            <p:cNvPr id="28675" name="Picture 3"/>
            <p:cNvPicPr>
              <a:picLocks noChangeAspect="1" noChangeArrowheads="1"/>
            </p:cNvPicPr>
            <p:nvPr/>
          </p:nvPicPr>
          <p:blipFill>
            <a:blip r:embed="rId4">
              <a:alphaModFix amt="85000"/>
            </a:blip>
            <a:srcRect/>
            <a:stretch>
              <a:fillRect/>
            </a:stretch>
          </p:blipFill>
          <p:spPr bwMode="auto">
            <a:xfrm>
              <a:off x="7326155" y="2887344"/>
              <a:ext cx="1108231" cy="877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extBox 9"/>
            <p:cNvSpPr txBox="1"/>
            <p:nvPr/>
          </p:nvSpPr>
          <p:spPr>
            <a:xfrm>
              <a:off x="7638188" y="3219193"/>
              <a:ext cx="896399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1000#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0313" t="32542" r="29313"/>
          <a:stretch/>
        </p:blipFill>
        <p:spPr>
          <a:xfrm>
            <a:off x="1505695" y="2644486"/>
            <a:ext cx="4119051" cy="418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1BAF4-1D31-1442-A719-F2D7C14DAB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4" y="1600200"/>
            <a:ext cx="7667376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Single 1000 pound explosive</a:t>
            </a:r>
          </a:p>
          <a:p>
            <a:r>
              <a:rPr lang="en-US" dirty="0"/>
              <a:t>Spacing between people 1.2 feet</a:t>
            </a:r>
          </a:p>
          <a:p>
            <a:r>
              <a:rPr lang="en-US" dirty="0"/>
              <a:t>Outcome</a:t>
            </a:r>
          </a:p>
          <a:p>
            <a:pPr lvl="1"/>
            <a:r>
              <a:rPr lang="en-US" b="1" dirty="0"/>
              <a:t>154 ± 12 dead</a:t>
            </a:r>
          </a:p>
          <a:p>
            <a:pPr lvl="1"/>
            <a:r>
              <a:rPr lang="en-US" b="1" dirty="0"/>
              <a:t>2218 ± 46 injured survivors</a:t>
            </a:r>
          </a:p>
          <a:p>
            <a:pPr lvl="1"/>
            <a:r>
              <a:rPr lang="en-US" dirty="0"/>
              <a:t>“Severely Injured” Subset</a:t>
            </a:r>
          </a:p>
          <a:p>
            <a:pPr lvl="2"/>
            <a:r>
              <a:rPr lang="en-US" dirty="0"/>
              <a:t>Torso, Vascular/Amputation</a:t>
            </a:r>
          </a:p>
          <a:p>
            <a:pPr lvl="2"/>
            <a:r>
              <a:rPr lang="en-US" b="1" dirty="0"/>
              <a:t>95 ± 9</a:t>
            </a:r>
          </a:p>
          <a:p>
            <a:r>
              <a:rPr lang="en-US" dirty="0"/>
              <a:t>Multiple bombs scale linearly (per BARDA)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32DD419-A120-C141-B60B-F4F6A9A49ADD}"/>
              </a:ext>
            </a:extLst>
          </p:cNvPr>
          <p:cNvSpPr txBox="1">
            <a:spLocks/>
          </p:cNvSpPr>
          <p:nvPr/>
        </p:nvSpPr>
        <p:spPr>
          <a:xfrm>
            <a:off x="1629024" y="161996"/>
            <a:ext cx="72101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Assess # of Injuries:</a:t>
            </a:r>
            <a:br>
              <a:rPr lang="en-US" b="1" dirty="0"/>
            </a:br>
            <a:r>
              <a:rPr lang="en-US" b="1" dirty="0"/>
              <a:t>EMCAPS Disaster Modeling</a:t>
            </a:r>
          </a:p>
        </p:txBody>
      </p:sp>
    </p:spTree>
    <p:extLst>
      <p:ext uri="{BB962C8B-B14F-4D97-AF65-F5344CB8AC3E}">
        <p14:creationId xmlns:p14="http://schemas.microsoft.com/office/powerpoint/2010/main" val="114644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1B57-391B-DD4B-8C5E-2F862681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22" y="393665"/>
            <a:ext cx="7210175" cy="1143000"/>
          </a:xfrm>
        </p:spPr>
        <p:txBody>
          <a:bodyPr>
            <a:normAutofit/>
          </a:bodyPr>
          <a:lstStyle/>
          <a:p>
            <a:r>
              <a:rPr lang="en-US" b="1" dirty="0"/>
              <a:t>Model Blood Product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6D85E-3FF6-D64D-BEAA-CA4D26FE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3" y="1931126"/>
            <a:ext cx="7667377" cy="35409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PRBC per Patient Index (PPI)</a:t>
            </a:r>
            <a:r>
              <a:rPr lang="en-US" baseline="30000" dirty="0"/>
              <a:t>1</a:t>
            </a:r>
          </a:p>
          <a:p>
            <a:pPr>
              <a:spcAft>
                <a:spcPts val="1200"/>
              </a:spcAft>
            </a:pPr>
            <a:r>
              <a:rPr lang="en-US" dirty="0"/>
              <a:t>What is the denominator?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Injured Patients?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ED Patients?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Admitted Patients?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“Severely Injured” Patients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F8DF67-C9F8-0847-A819-A25F1EEEBEB0}"/>
              </a:ext>
            </a:extLst>
          </p:cNvPr>
          <p:cNvSpPr/>
          <p:nvPr/>
        </p:nvSpPr>
        <p:spPr>
          <a:xfrm>
            <a:off x="6137471" y="6561447"/>
            <a:ext cx="30065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Arch Surg. 2008;143(10):983-989</a:t>
            </a:r>
          </a:p>
        </p:txBody>
      </p:sp>
    </p:spTree>
    <p:extLst>
      <p:ext uri="{BB962C8B-B14F-4D97-AF65-F5344CB8AC3E}">
        <p14:creationId xmlns:p14="http://schemas.microsoft.com/office/powerpoint/2010/main" val="345067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D238B3-E6A1-B541-BE92-DDEB95A59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530" y="2722567"/>
            <a:ext cx="7804470" cy="1716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868C37-7CA4-F64C-92FA-3CA123F81B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84" y="293271"/>
            <a:ext cx="7111880" cy="21121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DCB7DB-96B3-5241-BF90-342D56A734A5}"/>
              </a:ext>
            </a:extLst>
          </p:cNvPr>
          <p:cNvSpPr/>
          <p:nvPr/>
        </p:nvSpPr>
        <p:spPr>
          <a:xfrm>
            <a:off x="6227587" y="2328859"/>
            <a:ext cx="2787173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dirty="0"/>
              <a:t>J Trauma ACS. 2013;75: 468–74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0DF419-4FDE-4848-93C3-0F3FD6782E97}"/>
              </a:ext>
            </a:extLst>
          </p:cNvPr>
          <p:cNvSpPr/>
          <p:nvPr/>
        </p:nvSpPr>
        <p:spPr>
          <a:xfrm>
            <a:off x="4007642" y="3080547"/>
            <a:ext cx="1042987" cy="942975"/>
          </a:xfrm>
          <a:prstGeom prst="rect">
            <a:avLst/>
          </a:prstGeom>
          <a:noFill/>
          <a:ln w="25400">
            <a:solidFill>
              <a:srgbClr val="7E030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06E5429-DFD0-A44E-ABF1-8FC660768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2084" y="4493809"/>
            <a:ext cx="2793490" cy="22213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A0BA8DA-0A8F-EC42-8DDB-0055B288EA5D}"/>
              </a:ext>
            </a:extLst>
          </p:cNvPr>
          <p:cNvSpPr txBox="1"/>
          <p:nvPr/>
        </p:nvSpPr>
        <p:spPr>
          <a:xfrm>
            <a:off x="2500312" y="4943475"/>
            <a:ext cx="1894621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NO CORRELATION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C57FC9-23AD-8845-910A-7A927145B1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024" y="4504542"/>
            <a:ext cx="2793490" cy="22105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BD1707D-DBC3-9140-9EE4-0A8FBB85EC3D}"/>
              </a:ext>
            </a:extLst>
          </p:cNvPr>
          <p:cNvSpPr txBox="1"/>
          <p:nvPr/>
        </p:nvSpPr>
        <p:spPr>
          <a:xfrm>
            <a:off x="7134203" y="5867400"/>
            <a:ext cx="872355" cy="36933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r</a:t>
            </a:r>
            <a:r>
              <a:rPr lang="en-US" b="1" baseline="30000" dirty="0"/>
              <a:t>2</a:t>
            </a:r>
            <a:r>
              <a:rPr lang="en-US" b="1" dirty="0"/>
              <a:t>=0.75</a:t>
            </a:r>
          </a:p>
        </p:txBody>
      </p:sp>
    </p:spTree>
    <p:extLst>
      <p:ext uri="{BB962C8B-B14F-4D97-AF65-F5344CB8AC3E}">
        <p14:creationId xmlns:p14="http://schemas.microsoft.com/office/powerpoint/2010/main" val="241044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428D4-ED82-4E4D-879C-BF23662FA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88" y="274638"/>
            <a:ext cx="8101012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Model Blood Product Needs: </a:t>
            </a:r>
            <a:r>
              <a:rPr lang="en-US" sz="3600" b="1" dirty="0"/>
              <a:t>Challenges = Variability, Limited Data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1C317-040B-0445-AE94-3B69C166B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624" y="1736263"/>
            <a:ext cx="2468563" cy="53535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12B58F-B1BF-A64C-A5A5-EBF308A146F1}"/>
              </a:ext>
            </a:extLst>
          </p:cNvPr>
          <p:cNvSpPr txBox="1"/>
          <p:nvPr/>
        </p:nvSpPr>
        <p:spPr>
          <a:xfrm>
            <a:off x="1917700" y="6096000"/>
            <a:ext cx="1925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n=16 Bomb Events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8FEBE64-BB93-A249-8A9F-B7DA5D105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99" y="1782531"/>
            <a:ext cx="4647906" cy="526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1B57-391B-DD4B-8C5E-2F862681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22" y="393665"/>
            <a:ext cx="7210175" cy="1143000"/>
          </a:xfrm>
        </p:spPr>
        <p:txBody>
          <a:bodyPr>
            <a:normAutofit/>
          </a:bodyPr>
          <a:lstStyle/>
          <a:p>
            <a:r>
              <a:rPr lang="en-US" b="1" dirty="0"/>
              <a:t>Model Blood Product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6D85E-3FF6-D64D-BEAA-CA4D26FEB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3" y="1931126"/>
            <a:ext cx="7667377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PPI: All Injured Patients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Minimal Readiness = 50</a:t>
            </a:r>
            <a:r>
              <a:rPr lang="en-US" sz="2400" baseline="30000" dirty="0"/>
              <a:t>th</a:t>
            </a:r>
            <a:r>
              <a:rPr lang="en-US" sz="2400" dirty="0"/>
              <a:t> Percentile, 1:1:2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0.3 PRBC per Injured Patient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0.15 FFP, </a:t>
            </a:r>
            <a:r>
              <a:rPr lang="en-US" sz="2000" dirty="0" err="1"/>
              <a:t>Plt</a:t>
            </a:r>
            <a:r>
              <a:rPr lang="en-US" sz="2000" dirty="0"/>
              <a:t> x5, (</a:t>
            </a:r>
            <a:r>
              <a:rPr lang="en-US" sz="2000" dirty="0" err="1"/>
              <a:t>Cryo</a:t>
            </a:r>
            <a:r>
              <a:rPr lang="en-US" sz="2000" dirty="0"/>
              <a:t>) per injured patient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Optimal Readiness = 95</a:t>
            </a:r>
            <a:r>
              <a:rPr lang="en-US" sz="2400" baseline="30000" dirty="0"/>
              <a:t>th</a:t>
            </a:r>
            <a:r>
              <a:rPr lang="en-US" sz="2400" dirty="0"/>
              <a:t> Percentile, 1:1:1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2.5 ALL products per Injured Patient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PPI: Severely Injured Patients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Minimal Readiness = 6 (PRBC),  3 (FFP, </a:t>
            </a:r>
            <a:r>
              <a:rPr lang="en-US" sz="2400" dirty="0" err="1"/>
              <a:t>Plt</a:t>
            </a:r>
            <a:r>
              <a:rPr lang="en-US" sz="2400" dirty="0"/>
              <a:t>, </a:t>
            </a:r>
            <a:r>
              <a:rPr lang="en-US" sz="2400" dirty="0" err="1"/>
              <a:t>Cryo</a:t>
            </a:r>
            <a:r>
              <a:rPr lang="en-US" sz="2400" dirty="0"/>
              <a:t>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Optimal Readiness = 12 per Severely Injured (ALL)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01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1B57-391B-DD4B-8C5E-2F862681A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22" y="393665"/>
            <a:ext cx="7210175" cy="1143000"/>
          </a:xfrm>
        </p:spPr>
        <p:txBody>
          <a:bodyPr>
            <a:normAutofit/>
          </a:bodyPr>
          <a:lstStyle/>
          <a:p>
            <a:r>
              <a:rPr lang="en-US" b="1" dirty="0"/>
              <a:t>Model Blood Product Needs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BBC1437-7B17-C042-9D23-E55CE1C4FF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7034600"/>
              </p:ext>
            </p:extLst>
          </p:nvPr>
        </p:nvGraphicFramePr>
        <p:xfrm>
          <a:off x="1595559" y="1724660"/>
          <a:ext cx="69723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40517">
                  <a:extLst>
                    <a:ext uri="{9D8B030D-6E8A-4147-A177-3AD203B41FA5}">
                      <a16:colId xmlns:a16="http://schemas.microsoft.com/office/drawing/2014/main" val="2069582996"/>
                    </a:ext>
                  </a:extLst>
                </a:gridCol>
                <a:gridCol w="2060095">
                  <a:extLst>
                    <a:ext uri="{9D8B030D-6E8A-4147-A177-3AD203B41FA5}">
                      <a16:colId xmlns:a16="http://schemas.microsoft.com/office/drawing/2014/main" val="1792751691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val="2548873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All Injured (n=2218 </a:t>
                      </a:r>
                      <a:r>
                        <a:rPr lang="en-US" b="1" dirty="0"/>
                        <a:t>± 46 )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34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PRBC (0.3, 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92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Plasma (0.15, 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236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Platelets (1/5 = 0.03, 0.5)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48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Cryo</a:t>
                      </a:r>
                      <a:r>
                        <a:rPr lang="en-US" dirty="0"/>
                        <a:t> (0.15, 2.5)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05680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27DAE71-3B45-A040-A5E4-AD5B93A56E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77579"/>
              </p:ext>
            </p:extLst>
          </p:nvPr>
        </p:nvGraphicFramePr>
        <p:xfrm>
          <a:off x="1595559" y="4177348"/>
          <a:ext cx="69723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52873">
                  <a:extLst>
                    <a:ext uri="{9D8B030D-6E8A-4147-A177-3AD203B41FA5}">
                      <a16:colId xmlns:a16="http://schemas.microsoft.com/office/drawing/2014/main" val="2069582996"/>
                    </a:ext>
                  </a:extLst>
                </a:gridCol>
                <a:gridCol w="2047739">
                  <a:extLst>
                    <a:ext uri="{9D8B030D-6E8A-4147-A177-3AD203B41FA5}">
                      <a16:colId xmlns:a16="http://schemas.microsoft.com/office/drawing/2014/main" val="1792751691"/>
                    </a:ext>
                  </a:extLst>
                </a:gridCol>
                <a:gridCol w="2071688">
                  <a:extLst>
                    <a:ext uri="{9D8B030D-6E8A-4147-A177-3AD203B41FA5}">
                      <a16:colId xmlns:a16="http://schemas.microsoft.com/office/drawing/2014/main" val="2548873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Severely Injured (n=95 </a:t>
                      </a:r>
                      <a:r>
                        <a:rPr lang="en-US" b="1" dirty="0"/>
                        <a:t>± 9 )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Optimal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34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PRBC (6, 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929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Plasma (3, 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4236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Platelets (1/5 = 0.6, 2.4)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4486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Cryo</a:t>
                      </a:r>
                      <a:r>
                        <a:rPr lang="en-US" dirty="0"/>
                        <a:t> (3, 12)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2056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98A200-FDA5-3D4E-B9A2-D4F0791FA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606" y="1902063"/>
            <a:ext cx="6687570" cy="4681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51811-8364-2B4B-AE2D-061D7DF4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Blood Product Needs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A469F-66BD-5149-891B-68CFC15976E2}"/>
              </a:ext>
            </a:extLst>
          </p:cNvPr>
          <p:cNvSpPr/>
          <p:nvPr/>
        </p:nvSpPr>
        <p:spPr>
          <a:xfrm>
            <a:off x="2716492" y="2495107"/>
            <a:ext cx="256032" cy="35762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715D0-9943-9C47-9C90-6CE381B15532}"/>
              </a:ext>
            </a:extLst>
          </p:cNvPr>
          <p:cNvSpPr/>
          <p:nvPr/>
        </p:nvSpPr>
        <p:spPr>
          <a:xfrm>
            <a:off x="3017179" y="5309190"/>
            <a:ext cx="256032" cy="7621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E29C0-6094-BA4E-93F8-E290646525EB}"/>
              </a:ext>
            </a:extLst>
          </p:cNvPr>
          <p:cNvSpPr/>
          <p:nvPr/>
        </p:nvSpPr>
        <p:spPr>
          <a:xfrm>
            <a:off x="3317866" y="5592725"/>
            <a:ext cx="256032" cy="4786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B8112-DD1F-F64F-BA42-A2330FC8A501}"/>
              </a:ext>
            </a:extLst>
          </p:cNvPr>
          <p:cNvSpPr/>
          <p:nvPr/>
        </p:nvSpPr>
        <p:spPr>
          <a:xfrm>
            <a:off x="3618554" y="5672174"/>
            <a:ext cx="256032" cy="3931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C09C42-51D6-5842-BB93-6E47F784CF2F}"/>
              </a:ext>
            </a:extLst>
          </p:cNvPr>
          <p:cNvSpPr/>
          <p:nvPr/>
        </p:nvSpPr>
        <p:spPr>
          <a:xfrm>
            <a:off x="7047943" y="2488018"/>
            <a:ext cx="256032" cy="35844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33B990-179D-9B45-978D-752243B4D361}"/>
              </a:ext>
            </a:extLst>
          </p:cNvPr>
          <p:cNvSpPr/>
          <p:nvPr/>
        </p:nvSpPr>
        <p:spPr>
          <a:xfrm>
            <a:off x="7335930" y="5309190"/>
            <a:ext cx="256032" cy="7621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4C770F-3B30-C947-824B-F3666F240404}"/>
              </a:ext>
            </a:extLst>
          </p:cNvPr>
          <p:cNvSpPr/>
          <p:nvPr/>
        </p:nvSpPr>
        <p:spPr>
          <a:xfrm>
            <a:off x="7629529" y="5813942"/>
            <a:ext cx="256032" cy="256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B498B5-8D60-C14B-9AF7-72D61A343EFD}"/>
              </a:ext>
            </a:extLst>
          </p:cNvPr>
          <p:cNvSpPr/>
          <p:nvPr/>
        </p:nvSpPr>
        <p:spPr>
          <a:xfrm>
            <a:off x="7943484" y="5857508"/>
            <a:ext cx="256032" cy="210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5CB79-4199-944B-913D-B5194AA540A4}"/>
              </a:ext>
            </a:extLst>
          </p:cNvPr>
          <p:cNvSpPr/>
          <p:nvPr/>
        </p:nvSpPr>
        <p:spPr>
          <a:xfrm>
            <a:off x="5605197" y="5344631"/>
            <a:ext cx="256032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FC044-5BF8-2643-BE2F-3CFE6453D468}"/>
              </a:ext>
            </a:extLst>
          </p:cNvPr>
          <p:cNvSpPr/>
          <p:nvPr/>
        </p:nvSpPr>
        <p:spPr>
          <a:xfrm>
            <a:off x="5896702" y="5854105"/>
            <a:ext cx="256032" cy="222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D7FEB5-44D6-BB4D-8CBD-EB876D1C1C95}"/>
              </a:ext>
            </a:extLst>
          </p:cNvPr>
          <p:cNvSpPr/>
          <p:nvPr/>
        </p:nvSpPr>
        <p:spPr>
          <a:xfrm>
            <a:off x="6192963" y="5992771"/>
            <a:ext cx="256032" cy="833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1102B1-D8E0-FD4D-B5B3-9A6D87E0C4C9}"/>
              </a:ext>
            </a:extLst>
          </p:cNvPr>
          <p:cNvSpPr/>
          <p:nvPr/>
        </p:nvSpPr>
        <p:spPr>
          <a:xfrm>
            <a:off x="6488973" y="6019231"/>
            <a:ext cx="256032" cy="64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D2208A-5141-124A-BA0E-CCBCFEC34FD2}"/>
              </a:ext>
            </a:extLst>
          </p:cNvPr>
          <p:cNvSpPr/>
          <p:nvPr/>
        </p:nvSpPr>
        <p:spPr>
          <a:xfrm>
            <a:off x="4160909" y="2484615"/>
            <a:ext cx="256032" cy="3584448"/>
          </a:xfrm>
          <a:prstGeom prst="rect">
            <a:avLst/>
          </a:prstGeom>
          <a:solidFill>
            <a:srgbClr val="E4B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EBE828-1005-4043-B718-E4A996237780}"/>
              </a:ext>
            </a:extLst>
          </p:cNvPr>
          <p:cNvSpPr/>
          <p:nvPr/>
        </p:nvSpPr>
        <p:spPr>
          <a:xfrm>
            <a:off x="4461596" y="5305787"/>
            <a:ext cx="256032" cy="762186"/>
          </a:xfrm>
          <a:prstGeom prst="rect">
            <a:avLst/>
          </a:prstGeom>
          <a:solidFill>
            <a:srgbClr val="FCE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C8A281-8C4E-494B-8653-426042E67988}"/>
              </a:ext>
            </a:extLst>
          </p:cNvPr>
          <p:cNvSpPr/>
          <p:nvPr/>
        </p:nvSpPr>
        <p:spPr>
          <a:xfrm>
            <a:off x="4755195" y="5810539"/>
            <a:ext cx="256032" cy="256032"/>
          </a:xfrm>
          <a:prstGeom prst="rect">
            <a:avLst/>
          </a:prstGeom>
          <a:solidFill>
            <a:srgbClr val="FDE7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53E7CF-28BD-2443-90AA-3DF1404CC9FF}"/>
              </a:ext>
            </a:extLst>
          </p:cNvPr>
          <p:cNvSpPr/>
          <p:nvPr/>
        </p:nvSpPr>
        <p:spPr>
          <a:xfrm>
            <a:off x="5056450" y="5854105"/>
            <a:ext cx="256032" cy="210312"/>
          </a:xfrm>
          <a:prstGeom prst="rect">
            <a:avLst/>
          </a:prstGeom>
          <a:solidFill>
            <a:srgbClr val="FFF6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03849D-F637-BE42-A318-65802BBA812A}"/>
              </a:ext>
            </a:extLst>
          </p:cNvPr>
          <p:cNvSpPr/>
          <p:nvPr/>
        </p:nvSpPr>
        <p:spPr>
          <a:xfrm>
            <a:off x="2691092" y="2298700"/>
            <a:ext cx="1284008" cy="415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3A8017-405E-4F45-8FD3-DF22B090F7C7}"/>
              </a:ext>
            </a:extLst>
          </p:cNvPr>
          <p:cNvSpPr/>
          <p:nvPr/>
        </p:nvSpPr>
        <p:spPr>
          <a:xfrm>
            <a:off x="4089026" y="2304878"/>
            <a:ext cx="1284008" cy="415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674B777-1521-AB46-B810-DE1D98266AE6}"/>
              </a:ext>
            </a:extLst>
          </p:cNvPr>
          <p:cNvSpPr/>
          <p:nvPr/>
        </p:nvSpPr>
        <p:spPr>
          <a:xfrm>
            <a:off x="5481481" y="2298700"/>
            <a:ext cx="1284008" cy="415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2BBF30-87A0-4B46-B132-D847C1753385}"/>
              </a:ext>
            </a:extLst>
          </p:cNvPr>
          <p:cNvSpPr/>
          <p:nvPr/>
        </p:nvSpPr>
        <p:spPr>
          <a:xfrm>
            <a:off x="6972521" y="2298700"/>
            <a:ext cx="1284008" cy="4152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63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C98A200-FDA5-3D4E-B9A2-D4F0791FA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606" y="1902063"/>
            <a:ext cx="6687570" cy="46812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551811-8364-2B4B-AE2D-061D7DF4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Blood Product Needs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A469F-66BD-5149-891B-68CFC15976E2}"/>
              </a:ext>
            </a:extLst>
          </p:cNvPr>
          <p:cNvSpPr/>
          <p:nvPr/>
        </p:nvSpPr>
        <p:spPr>
          <a:xfrm>
            <a:off x="2716492" y="2495107"/>
            <a:ext cx="256032" cy="35762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715D0-9943-9C47-9C90-6CE381B15532}"/>
              </a:ext>
            </a:extLst>
          </p:cNvPr>
          <p:cNvSpPr/>
          <p:nvPr/>
        </p:nvSpPr>
        <p:spPr>
          <a:xfrm>
            <a:off x="3017179" y="5309190"/>
            <a:ext cx="256032" cy="7621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DE29C0-6094-BA4E-93F8-E290646525EB}"/>
              </a:ext>
            </a:extLst>
          </p:cNvPr>
          <p:cNvSpPr/>
          <p:nvPr/>
        </p:nvSpPr>
        <p:spPr>
          <a:xfrm>
            <a:off x="3317866" y="5592725"/>
            <a:ext cx="256032" cy="47865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0B8112-DD1F-F64F-BA42-A2330FC8A501}"/>
              </a:ext>
            </a:extLst>
          </p:cNvPr>
          <p:cNvSpPr/>
          <p:nvPr/>
        </p:nvSpPr>
        <p:spPr>
          <a:xfrm>
            <a:off x="3618554" y="5672174"/>
            <a:ext cx="256032" cy="3931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C09C42-51D6-5842-BB93-6E47F784CF2F}"/>
              </a:ext>
            </a:extLst>
          </p:cNvPr>
          <p:cNvSpPr/>
          <p:nvPr/>
        </p:nvSpPr>
        <p:spPr>
          <a:xfrm>
            <a:off x="7047943" y="2488018"/>
            <a:ext cx="256032" cy="35844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33B990-179D-9B45-978D-752243B4D361}"/>
              </a:ext>
            </a:extLst>
          </p:cNvPr>
          <p:cNvSpPr/>
          <p:nvPr/>
        </p:nvSpPr>
        <p:spPr>
          <a:xfrm>
            <a:off x="7335930" y="5309190"/>
            <a:ext cx="256032" cy="76218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4C770F-3B30-C947-824B-F3666F240404}"/>
              </a:ext>
            </a:extLst>
          </p:cNvPr>
          <p:cNvSpPr/>
          <p:nvPr/>
        </p:nvSpPr>
        <p:spPr>
          <a:xfrm>
            <a:off x="7629529" y="5813942"/>
            <a:ext cx="256032" cy="2560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B498B5-8D60-C14B-9AF7-72D61A343EFD}"/>
              </a:ext>
            </a:extLst>
          </p:cNvPr>
          <p:cNvSpPr/>
          <p:nvPr/>
        </p:nvSpPr>
        <p:spPr>
          <a:xfrm>
            <a:off x="7943484" y="5857508"/>
            <a:ext cx="256032" cy="2103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15CB79-4199-944B-913D-B5194AA540A4}"/>
              </a:ext>
            </a:extLst>
          </p:cNvPr>
          <p:cNvSpPr/>
          <p:nvPr/>
        </p:nvSpPr>
        <p:spPr>
          <a:xfrm>
            <a:off x="5605197" y="5344631"/>
            <a:ext cx="256032" cy="73152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5FC044-5BF8-2643-BE2F-3CFE6453D468}"/>
              </a:ext>
            </a:extLst>
          </p:cNvPr>
          <p:cNvSpPr/>
          <p:nvPr/>
        </p:nvSpPr>
        <p:spPr>
          <a:xfrm>
            <a:off x="5905884" y="5854105"/>
            <a:ext cx="256032" cy="22204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ED7FEB5-44D6-BB4D-8CBD-EB876D1C1C95}"/>
              </a:ext>
            </a:extLst>
          </p:cNvPr>
          <p:cNvSpPr/>
          <p:nvPr/>
        </p:nvSpPr>
        <p:spPr>
          <a:xfrm>
            <a:off x="6192963" y="5992771"/>
            <a:ext cx="256032" cy="833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1102B1-D8E0-FD4D-B5B3-9A6D87E0C4C9}"/>
              </a:ext>
            </a:extLst>
          </p:cNvPr>
          <p:cNvSpPr/>
          <p:nvPr/>
        </p:nvSpPr>
        <p:spPr>
          <a:xfrm>
            <a:off x="6495323" y="6019231"/>
            <a:ext cx="256032" cy="640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D2208A-5141-124A-BA0E-CCBCFEC34FD2}"/>
              </a:ext>
            </a:extLst>
          </p:cNvPr>
          <p:cNvSpPr/>
          <p:nvPr/>
        </p:nvSpPr>
        <p:spPr>
          <a:xfrm>
            <a:off x="4160909" y="2484615"/>
            <a:ext cx="256032" cy="3584448"/>
          </a:xfrm>
          <a:prstGeom prst="rect">
            <a:avLst/>
          </a:prstGeom>
          <a:solidFill>
            <a:srgbClr val="E4BD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EBE828-1005-4043-B718-E4A996237780}"/>
              </a:ext>
            </a:extLst>
          </p:cNvPr>
          <p:cNvSpPr/>
          <p:nvPr/>
        </p:nvSpPr>
        <p:spPr>
          <a:xfrm>
            <a:off x="4461596" y="5305787"/>
            <a:ext cx="256032" cy="762186"/>
          </a:xfrm>
          <a:prstGeom prst="rect">
            <a:avLst/>
          </a:prstGeom>
          <a:solidFill>
            <a:srgbClr val="FCE19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6C8A281-8C4E-494B-8653-426042E67988}"/>
              </a:ext>
            </a:extLst>
          </p:cNvPr>
          <p:cNvSpPr/>
          <p:nvPr/>
        </p:nvSpPr>
        <p:spPr>
          <a:xfrm>
            <a:off x="4755195" y="5810539"/>
            <a:ext cx="256032" cy="256032"/>
          </a:xfrm>
          <a:prstGeom prst="rect">
            <a:avLst/>
          </a:prstGeom>
          <a:solidFill>
            <a:srgbClr val="FDE7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53E7CF-28BD-2443-90AA-3DF1404CC9FF}"/>
              </a:ext>
            </a:extLst>
          </p:cNvPr>
          <p:cNvSpPr/>
          <p:nvPr/>
        </p:nvSpPr>
        <p:spPr>
          <a:xfrm>
            <a:off x="5056450" y="5854105"/>
            <a:ext cx="256032" cy="210312"/>
          </a:xfrm>
          <a:prstGeom prst="rect">
            <a:avLst/>
          </a:prstGeom>
          <a:solidFill>
            <a:srgbClr val="FFF6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D5F6A9-DDCC-B145-9A9A-BD83A9AB6759}"/>
              </a:ext>
            </a:extLst>
          </p:cNvPr>
          <p:cNvSpPr txBox="1"/>
          <p:nvPr/>
        </p:nvSpPr>
        <p:spPr>
          <a:xfrm>
            <a:off x="3011187" y="49752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FC33275-3BD2-EE4F-9E96-0A81CEA927DB}"/>
              </a:ext>
            </a:extLst>
          </p:cNvPr>
          <p:cNvSpPr txBox="1"/>
          <p:nvPr/>
        </p:nvSpPr>
        <p:spPr>
          <a:xfrm>
            <a:off x="4445053" y="49752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2D4AB6-2FE4-F944-8C0F-A9FCD3937F0B}"/>
              </a:ext>
            </a:extLst>
          </p:cNvPr>
          <p:cNvSpPr txBox="1"/>
          <p:nvPr/>
        </p:nvSpPr>
        <p:spPr>
          <a:xfrm>
            <a:off x="5881765" y="55472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65D6A2-4B56-7842-B6FE-A25E16F0EEC3}"/>
              </a:ext>
            </a:extLst>
          </p:cNvPr>
          <p:cNvSpPr txBox="1"/>
          <p:nvPr/>
        </p:nvSpPr>
        <p:spPr>
          <a:xfrm>
            <a:off x="7315394" y="497529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115149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1811-8364-2B4B-AE2D-061D7DF4A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Model Blood Product Needs</a:t>
            </a:r>
            <a:endParaRPr lang="en-US" dirty="0"/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002FA453-33B4-704B-9F3B-69875DBAB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3438027"/>
              </p:ext>
            </p:extLst>
          </p:nvPr>
        </p:nvGraphicFramePr>
        <p:xfrm>
          <a:off x="1595561" y="1574800"/>
          <a:ext cx="6972299" cy="7416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46239">
                  <a:extLst>
                    <a:ext uri="{9D8B030D-6E8A-4147-A177-3AD203B41FA5}">
                      <a16:colId xmlns:a16="http://schemas.microsoft.com/office/drawing/2014/main" val="2069582996"/>
                    </a:ext>
                  </a:extLst>
                </a:gridCol>
                <a:gridCol w="1081515">
                  <a:extLst>
                    <a:ext uri="{9D8B030D-6E8A-4147-A177-3AD203B41FA5}">
                      <a16:colId xmlns:a16="http://schemas.microsoft.com/office/drawing/2014/main" val="2760110252"/>
                    </a:ext>
                  </a:extLst>
                </a:gridCol>
                <a:gridCol w="1081515">
                  <a:extLst>
                    <a:ext uri="{9D8B030D-6E8A-4147-A177-3AD203B41FA5}">
                      <a16:colId xmlns:a16="http://schemas.microsoft.com/office/drawing/2014/main" val="167362221"/>
                    </a:ext>
                  </a:extLst>
                </a:gridCol>
                <a:gridCol w="1081515">
                  <a:extLst>
                    <a:ext uri="{9D8B030D-6E8A-4147-A177-3AD203B41FA5}">
                      <a16:colId xmlns:a16="http://schemas.microsoft.com/office/drawing/2014/main" val="1792751691"/>
                    </a:ext>
                  </a:extLst>
                </a:gridCol>
                <a:gridCol w="1081515">
                  <a:extLst>
                    <a:ext uri="{9D8B030D-6E8A-4147-A177-3AD203B41FA5}">
                      <a16:colId xmlns:a16="http://schemas.microsoft.com/office/drawing/2014/main" val="25488734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# Per Severely Injured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FFP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CRYO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34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1:1:1 (</a:t>
                      </a:r>
                      <a:r>
                        <a:rPr lang="en-US" dirty="0">
                          <a:sym typeface="Wingdings" pitchFamily="2" charset="2"/>
                        </a:rPr>
                        <a:t>:1)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1929247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0502418-6546-134B-8900-01B012569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561" y="5103812"/>
            <a:ext cx="7487420" cy="147955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5DC87D95-0940-FD43-B690-AA448823B511}"/>
              </a:ext>
            </a:extLst>
          </p:cNvPr>
          <p:cNvSpPr/>
          <p:nvPr/>
        </p:nvSpPr>
        <p:spPr>
          <a:xfrm>
            <a:off x="1714498" y="5478462"/>
            <a:ext cx="4589339" cy="452438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629F8CF-2A49-0649-ADCE-9A6C56607A95}"/>
              </a:ext>
            </a:extLst>
          </p:cNvPr>
          <p:cNvGrpSpPr/>
          <p:nvPr/>
        </p:nvGrpSpPr>
        <p:grpSpPr>
          <a:xfrm>
            <a:off x="1805110" y="2717800"/>
            <a:ext cx="7116600" cy="2367964"/>
            <a:chOff x="1805110" y="2717800"/>
            <a:chExt cx="7116600" cy="236796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B06C0E-126C-5541-9742-398092BCF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05110" y="2717800"/>
              <a:ext cx="6553200" cy="210820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5978859-E7E4-6345-A482-C2E8B889C8F8}"/>
                </a:ext>
              </a:extLst>
            </p:cNvPr>
            <p:cNvSpPr/>
            <p:nvPr/>
          </p:nvSpPr>
          <p:spPr>
            <a:xfrm>
              <a:off x="6189487" y="4747210"/>
              <a:ext cx="2732223" cy="33855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1600" dirty="0"/>
                <a:t>Transfusion. 2016;56: S208–16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33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EBDBC-DF55-F94C-9A2E-DFB70C0C4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E327D-ADC7-A747-9D2E-EB86CE64F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4" y="1600200"/>
            <a:ext cx="7548106" cy="4525963"/>
          </a:xfrm>
        </p:spPr>
        <p:txBody>
          <a:bodyPr/>
          <a:lstStyle/>
          <a:p>
            <a:r>
              <a:rPr lang="en-US" dirty="0"/>
              <a:t>THOR: Phil </a:t>
            </a:r>
            <a:r>
              <a:rPr lang="en-US" dirty="0" err="1"/>
              <a:t>Spinella</a:t>
            </a:r>
            <a:r>
              <a:rPr lang="en-US" dirty="0"/>
              <a:t>, Mark </a:t>
            </a:r>
            <a:r>
              <a:rPr lang="en-US" dirty="0" err="1"/>
              <a:t>Yazer</a:t>
            </a:r>
            <a:endParaRPr lang="en-US" dirty="0"/>
          </a:p>
          <a:p>
            <a:r>
              <a:rPr lang="en-US" dirty="0"/>
              <a:t>AABB: </a:t>
            </a:r>
            <a:r>
              <a:rPr lang="en-US" dirty="0" err="1"/>
              <a:t>Srijana</a:t>
            </a:r>
            <a:r>
              <a:rPr lang="en-US" dirty="0"/>
              <a:t> </a:t>
            </a:r>
            <a:r>
              <a:rPr lang="en-US" dirty="0" err="1"/>
              <a:t>Rajbhandary</a:t>
            </a:r>
            <a:r>
              <a:rPr lang="en-US" dirty="0"/>
              <a:t>, Dana Devine, Christine Bales</a:t>
            </a:r>
          </a:p>
          <a:p>
            <a:r>
              <a:rPr lang="en-US" dirty="0"/>
              <a:t>Red Cross: </a:t>
            </a:r>
            <a:r>
              <a:rPr lang="en-US" dirty="0" err="1"/>
              <a:t>Dayand</a:t>
            </a:r>
            <a:r>
              <a:rPr lang="en-US" dirty="0"/>
              <a:t> </a:t>
            </a:r>
            <a:r>
              <a:rPr lang="en-US" dirty="0" err="1"/>
              <a:t>Borge</a:t>
            </a:r>
            <a:endParaRPr lang="en-US" dirty="0"/>
          </a:p>
          <a:p>
            <a:r>
              <a:rPr lang="en-US" dirty="0"/>
              <a:t>Working Group: Jim Stubbs, Don Jenkins, Paul Ness, Andre Cap</a:t>
            </a:r>
          </a:p>
          <a:p>
            <a:r>
              <a:rPr lang="en-US" dirty="0"/>
              <a:t>Penn Med Student: Jessica Guzman</a:t>
            </a:r>
          </a:p>
        </p:txBody>
      </p:sp>
    </p:spTree>
    <p:extLst>
      <p:ext uri="{BB962C8B-B14F-4D97-AF65-F5344CB8AC3E}">
        <p14:creationId xmlns:p14="http://schemas.microsoft.com/office/powerpoint/2010/main" val="17914367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DEB2-6941-F240-8936-A2110B06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How much blood available?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42524-65F2-3442-BCB1-62D2A8F3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4" y="1600200"/>
            <a:ext cx="7667376" cy="5257800"/>
          </a:xfrm>
        </p:spPr>
        <p:txBody>
          <a:bodyPr>
            <a:normAutofit lnSpcReduction="10000"/>
          </a:bodyPr>
          <a:lstStyle/>
          <a:p>
            <a:pPr marL="342900" lvl="1" indent="-342900">
              <a:buFont typeface="Arial"/>
              <a:buChar char="•"/>
            </a:pPr>
            <a:r>
              <a:rPr lang="en-US" sz="3200" b="1" dirty="0"/>
              <a:t>Boston Area in 2007</a:t>
            </a:r>
          </a:p>
          <a:p>
            <a:pPr lvl="1"/>
            <a:r>
              <a:rPr lang="en-US" dirty="0"/>
              <a:t>1000 units of Type O </a:t>
            </a:r>
          </a:p>
          <a:p>
            <a:pPr lvl="1"/>
            <a:r>
              <a:rPr lang="en-US" dirty="0"/>
              <a:t>1000 units of Type A, B, AB</a:t>
            </a:r>
          </a:p>
          <a:p>
            <a:r>
              <a:rPr lang="en-US" b="1" dirty="0"/>
              <a:t>Survey 6 US metropolitan areas x 3 Dates</a:t>
            </a:r>
          </a:p>
          <a:p>
            <a:pPr lvl="1"/>
            <a:r>
              <a:rPr lang="en-US" dirty="0"/>
              <a:t>Boston, Pittsburgh, Baltimore, Miami, 			San Antonio, LA</a:t>
            </a:r>
          </a:p>
          <a:p>
            <a:pPr lvl="2"/>
            <a:r>
              <a:rPr lang="en-US" dirty="0"/>
              <a:t>Hospitals (Trauma Centers + Other)</a:t>
            </a:r>
          </a:p>
          <a:p>
            <a:pPr lvl="2"/>
            <a:r>
              <a:rPr lang="en-US" dirty="0"/>
              <a:t>Distribution Centers</a:t>
            </a:r>
          </a:p>
          <a:p>
            <a:pPr lvl="1"/>
            <a:r>
              <a:rPr lang="en-US" dirty="0"/>
              <a:t>Blood product inventory</a:t>
            </a:r>
          </a:p>
          <a:p>
            <a:pPr lvl="1"/>
            <a:r>
              <a:rPr lang="en-US" dirty="0"/>
              <a:t>Seasonal variation</a:t>
            </a:r>
          </a:p>
          <a:p>
            <a:pPr lvl="1"/>
            <a:r>
              <a:rPr lang="en-US" dirty="0"/>
              <a:t>AM/PM, Weekday/weekend variation</a:t>
            </a:r>
          </a:p>
        </p:txBody>
      </p:sp>
    </p:spTree>
    <p:extLst>
      <p:ext uri="{BB962C8B-B14F-4D97-AF65-F5344CB8AC3E}">
        <p14:creationId xmlns:p14="http://schemas.microsoft.com/office/powerpoint/2010/main" val="321268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DEB2-6941-F240-8936-A2110B06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Response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42524-65F2-3442-BCB1-62D2A8F3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4" y="1600201"/>
            <a:ext cx="7210175" cy="3488634"/>
          </a:xfrm>
        </p:spPr>
        <p:txBody>
          <a:bodyPr>
            <a:normAutofit/>
          </a:bodyPr>
          <a:lstStyle/>
          <a:p>
            <a:r>
              <a:rPr lang="en-US" b="1" dirty="0"/>
              <a:t>15 Jan 2019 (Tue), 12 APR 2019 (Fri)</a:t>
            </a:r>
          </a:p>
          <a:p>
            <a:pPr lvl="1"/>
            <a:r>
              <a:rPr lang="en-US" dirty="0"/>
              <a:t>Blood Distributors: 6/9 (67%)</a:t>
            </a:r>
          </a:p>
          <a:p>
            <a:pPr lvl="1"/>
            <a:r>
              <a:rPr lang="en-US" dirty="0"/>
              <a:t>Hospitals: 45/97 (47%)</a:t>
            </a:r>
          </a:p>
          <a:p>
            <a:pPr lvl="1"/>
            <a:r>
              <a:rPr lang="en-US" dirty="0"/>
              <a:t>Boston*, Pittsburgh = 100%</a:t>
            </a:r>
          </a:p>
        </p:txBody>
      </p:sp>
    </p:spTree>
    <p:extLst>
      <p:ext uri="{BB962C8B-B14F-4D97-AF65-F5344CB8AC3E}">
        <p14:creationId xmlns:p14="http://schemas.microsoft.com/office/powerpoint/2010/main" val="1035160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51510F-CBF4-124E-8558-F5C6535D52B6}"/>
              </a:ext>
            </a:extLst>
          </p:cNvPr>
          <p:cNvGrpSpPr/>
          <p:nvPr/>
        </p:nvGrpSpPr>
        <p:grpSpPr>
          <a:xfrm>
            <a:off x="5168096" y="1271160"/>
            <a:ext cx="3754195" cy="2962401"/>
            <a:chOff x="5168096" y="1271160"/>
            <a:chExt cx="3754195" cy="296240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B228096-3D5A-CA41-B045-5AC59D451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8096" y="1271160"/>
              <a:ext cx="3754195" cy="2962401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B99F7E-1C3C-AA40-976E-E474D773AA24}"/>
                </a:ext>
              </a:extLst>
            </p:cNvPr>
            <p:cNvSpPr txBox="1"/>
            <p:nvPr/>
          </p:nvSpPr>
          <p:spPr>
            <a:xfrm>
              <a:off x="5652198" y="1309080"/>
              <a:ext cx="305718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PITTSBURGH HOSPITALS ONLY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776DEB8-EE58-394D-AC35-5801BDB2603C}"/>
                </a:ext>
              </a:extLst>
            </p:cNvPr>
            <p:cNvGrpSpPr/>
            <p:nvPr/>
          </p:nvGrpSpPr>
          <p:grpSpPr>
            <a:xfrm>
              <a:off x="6004783" y="3060699"/>
              <a:ext cx="2579907" cy="727456"/>
              <a:chOff x="6004783" y="3060699"/>
              <a:chExt cx="2579907" cy="727456"/>
            </a:xfrm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1410562-BFA7-C443-8F02-D7A1A5FB1AF3}"/>
                  </a:ext>
                </a:extLst>
              </p:cNvPr>
              <p:cNvSpPr/>
              <p:nvPr/>
            </p:nvSpPr>
            <p:spPr>
              <a:xfrm>
                <a:off x="6004783" y="3060700"/>
                <a:ext cx="241391" cy="726799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DC354DB-BDC0-DF4E-AB23-768E67B240C7}"/>
                  </a:ext>
                </a:extLst>
              </p:cNvPr>
              <p:cNvSpPr/>
              <p:nvPr/>
            </p:nvSpPr>
            <p:spPr>
              <a:xfrm>
                <a:off x="7759651" y="3568699"/>
                <a:ext cx="241391" cy="219456"/>
              </a:xfrm>
              <a:prstGeom prst="rect">
                <a:avLst/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47479D3-1B90-B841-AF3C-747016CA0DDA}"/>
                  </a:ext>
                </a:extLst>
              </p:cNvPr>
              <p:cNvSpPr/>
              <p:nvPr/>
            </p:nvSpPr>
            <p:spPr>
              <a:xfrm>
                <a:off x="6591964" y="3060699"/>
                <a:ext cx="241391" cy="726800"/>
              </a:xfrm>
              <a:prstGeom prst="rect">
                <a:avLst/>
              </a:prstGeom>
              <a:solidFill>
                <a:srgbClr val="E4BD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C5709250-E4DB-444D-BB79-58396293ADD6}"/>
                  </a:ext>
                </a:extLst>
              </p:cNvPr>
              <p:cNvSpPr/>
              <p:nvPr/>
            </p:nvSpPr>
            <p:spPr>
              <a:xfrm>
                <a:off x="8343299" y="3766602"/>
                <a:ext cx="241391" cy="182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2905848-B023-7D42-AE7F-928262C3B253}"/>
              </a:ext>
            </a:extLst>
          </p:cNvPr>
          <p:cNvSpPr txBox="1">
            <a:spLocks/>
          </p:cNvSpPr>
          <p:nvPr/>
        </p:nvSpPr>
        <p:spPr>
          <a:xfrm>
            <a:off x="2882097" y="184362"/>
            <a:ext cx="4572000" cy="9264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Regional Analysis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A9730DB-1156-8245-83B1-6C7E3ED1D3E4}"/>
              </a:ext>
            </a:extLst>
          </p:cNvPr>
          <p:cNvSpPr txBox="1">
            <a:spLocks/>
          </p:cNvSpPr>
          <p:nvPr/>
        </p:nvSpPr>
        <p:spPr>
          <a:xfrm>
            <a:off x="1406369" y="4801124"/>
            <a:ext cx="7992275" cy="108850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1,000 </a:t>
            </a:r>
            <a:r>
              <a:rPr lang="en-US" dirty="0" err="1"/>
              <a:t>lb</a:t>
            </a:r>
            <a:r>
              <a:rPr lang="en-US" dirty="0"/>
              <a:t> truck bomb = 2,218 injured alive, 95 critical</a:t>
            </a:r>
          </a:p>
          <a:p>
            <a:r>
              <a:rPr lang="en-US" u="sng" dirty="0"/>
              <a:t>Blood Demand = 1.1k PRBC, 1.1k FFP, 224 PLT, 1.1k </a:t>
            </a:r>
            <a:r>
              <a:rPr lang="en-US" u="sng" dirty="0" err="1"/>
              <a:t>Cryo</a:t>
            </a:r>
            <a:endParaRPr lang="en-US" u="sng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2423362-8363-8F45-8FCE-8626FB875060}"/>
              </a:ext>
            </a:extLst>
          </p:cNvPr>
          <p:cNvGrpSpPr/>
          <p:nvPr/>
        </p:nvGrpSpPr>
        <p:grpSpPr>
          <a:xfrm>
            <a:off x="1435099" y="1270000"/>
            <a:ext cx="3505203" cy="2963561"/>
            <a:chOff x="1435099" y="1270000"/>
            <a:chExt cx="3717807" cy="3136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757B6C0-7A5B-A947-97EF-922FA750F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5099" y="1270000"/>
              <a:ext cx="3717807" cy="31369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5630B26-69DA-5A45-82E6-0BBDC31A0DA4}"/>
                </a:ext>
              </a:extLst>
            </p:cNvPr>
            <p:cNvSpPr/>
            <p:nvPr/>
          </p:nvSpPr>
          <p:spPr>
            <a:xfrm>
              <a:off x="2352687" y="2010828"/>
              <a:ext cx="256032" cy="192024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B883BDB-21EC-0840-A407-B0567618E72C}"/>
                </a:ext>
              </a:extLst>
            </p:cNvPr>
            <p:cNvSpPr/>
            <p:nvPr/>
          </p:nvSpPr>
          <p:spPr>
            <a:xfrm>
              <a:off x="4483400" y="3273978"/>
              <a:ext cx="256032" cy="65709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F8F1B1-4372-554D-9E3F-8D92421FC847}"/>
                </a:ext>
              </a:extLst>
            </p:cNvPr>
            <p:cNvSpPr/>
            <p:nvPr/>
          </p:nvSpPr>
          <p:spPr>
            <a:xfrm>
              <a:off x="3069774" y="2545085"/>
              <a:ext cx="256032" cy="1385983"/>
            </a:xfrm>
            <a:prstGeom prst="rect">
              <a:avLst/>
            </a:prstGeom>
            <a:solidFill>
              <a:srgbClr val="E4BD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Oval 3">
            <a:extLst>
              <a:ext uri="{FF2B5EF4-FFF2-40B4-BE49-F238E27FC236}">
                <a16:creationId xmlns:a16="http://schemas.microsoft.com/office/drawing/2014/main" id="{A22164C6-0AC5-9B43-A9EC-B5C3C1493834}"/>
              </a:ext>
            </a:extLst>
          </p:cNvPr>
          <p:cNvSpPr/>
          <p:nvPr/>
        </p:nvSpPr>
        <p:spPr>
          <a:xfrm>
            <a:off x="3475507" y="3374752"/>
            <a:ext cx="601193" cy="80354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D9DC12-0117-B049-AE6A-EA2AE4554A55}"/>
              </a:ext>
            </a:extLst>
          </p:cNvPr>
          <p:cNvSpPr txBox="1"/>
          <p:nvPr/>
        </p:nvSpPr>
        <p:spPr>
          <a:xfrm>
            <a:off x="1904404" y="1309080"/>
            <a:ext cx="264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BOSTON HOSPITALS ONLY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F584BD-2CE7-6940-B5B1-FE26B0A007DE}"/>
              </a:ext>
            </a:extLst>
          </p:cNvPr>
          <p:cNvSpPr/>
          <p:nvPr/>
        </p:nvSpPr>
        <p:spPr>
          <a:xfrm>
            <a:off x="6990045" y="3374752"/>
            <a:ext cx="601193" cy="80354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DCD9E96-CDC8-1D4D-B09E-90AAC3CDA633}"/>
              </a:ext>
            </a:extLst>
          </p:cNvPr>
          <p:cNvSpPr/>
          <p:nvPr/>
        </p:nvSpPr>
        <p:spPr>
          <a:xfrm>
            <a:off x="8169455" y="3382248"/>
            <a:ext cx="601193" cy="803548"/>
          </a:xfrm>
          <a:prstGeom prst="ellipse">
            <a:avLst/>
          </a:pr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C7E50-A723-D14A-B915-D7EB1F5324D5}"/>
              </a:ext>
            </a:extLst>
          </p:cNvPr>
          <p:cNvCxnSpPr>
            <a:cxnSpLocks/>
          </p:cNvCxnSpPr>
          <p:nvPr/>
        </p:nvCxnSpPr>
        <p:spPr>
          <a:xfrm>
            <a:off x="2287514" y="3231097"/>
            <a:ext cx="2361131" cy="6906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3AEF68D6-D5C9-4F4A-956A-796C46234C90}"/>
              </a:ext>
            </a:extLst>
          </p:cNvPr>
          <p:cNvGrpSpPr/>
          <p:nvPr/>
        </p:nvGrpSpPr>
        <p:grpSpPr>
          <a:xfrm>
            <a:off x="3516882" y="1687662"/>
            <a:ext cx="1524736" cy="1620751"/>
            <a:chOff x="3516882" y="1687662"/>
            <a:chExt cx="1524736" cy="162075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750A93-ADAF-714A-B97F-87F56ED8B31E}"/>
                </a:ext>
              </a:extLst>
            </p:cNvPr>
            <p:cNvSpPr txBox="1"/>
            <p:nvPr/>
          </p:nvSpPr>
          <p:spPr>
            <a:xfrm>
              <a:off x="3516882" y="1687662"/>
              <a:ext cx="1524736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30 Untreated Patients</a:t>
              </a:r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C5BFB4A4-4AC7-2D46-88D6-1053A3826AD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503166" y="2711372"/>
              <a:ext cx="869978" cy="324103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4201B03-620F-E340-A7E4-4F4FB0961E93}"/>
              </a:ext>
            </a:extLst>
          </p:cNvPr>
          <p:cNvCxnSpPr/>
          <p:nvPr/>
        </p:nvCxnSpPr>
        <p:spPr>
          <a:xfrm>
            <a:off x="6004783" y="3231097"/>
            <a:ext cx="2244272" cy="13813"/>
          </a:xfrm>
          <a:prstGeom prst="line">
            <a:avLst/>
          </a:prstGeom>
          <a:ln w="381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501C7FB-D9EC-CA4B-AC36-60CF54FDA592}"/>
              </a:ext>
            </a:extLst>
          </p:cNvPr>
          <p:cNvGrpSpPr/>
          <p:nvPr/>
        </p:nvGrpSpPr>
        <p:grpSpPr>
          <a:xfrm>
            <a:off x="7117978" y="1773034"/>
            <a:ext cx="1524736" cy="1535376"/>
            <a:chOff x="7117978" y="1773034"/>
            <a:chExt cx="1524736" cy="1535376"/>
          </a:xfrm>
        </p:grpSpPr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C4C435FE-4CD2-9D4B-8B90-9CC54F43997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7842990" y="2721595"/>
              <a:ext cx="731270" cy="442359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7DA0D86-1DA6-9141-A74C-8E32A435D663}"/>
                </a:ext>
              </a:extLst>
            </p:cNvPr>
            <p:cNvSpPr txBox="1"/>
            <p:nvPr/>
          </p:nvSpPr>
          <p:spPr>
            <a:xfrm>
              <a:off x="7117978" y="1773034"/>
              <a:ext cx="1524736" cy="64633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60 Untreated Patients</a:t>
              </a:r>
            </a:p>
          </p:txBody>
        </p:sp>
        <p:cxnSp>
          <p:nvCxnSpPr>
            <p:cNvPr id="36" name="Curved Connector 35">
              <a:extLst>
                <a:ext uri="{FF2B5EF4-FFF2-40B4-BE49-F238E27FC236}">
                  <a16:creationId xmlns:a16="http://schemas.microsoft.com/office/drawing/2014/main" id="{7BCFED74-E14E-6D4D-98C6-27F812F0E80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7167690" y="2702635"/>
              <a:ext cx="714921" cy="469002"/>
            </a:xfrm>
            <a:prstGeom prst="curvedConnector3">
              <a:avLst>
                <a:gd name="adj1" fmla="val 50000"/>
              </a:avLst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1AF3BBE1-5725-924F-8ACD-DE6EDFFE3B03}"/>
              </a:ext>
            </a:extLst>
          </p:cNvPr>
          <p:cNvSpPr txBox="1">
            <a:spLocks/>
          </p:cNvSpPr>
          <p:nvPr/>
        </p:nvSpPr>
        <p:spPr>
          <a:xfrm>
            <a:off x="1435100" y="5652367"/>
            <a:ext cx="7487192" cy="127591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00000"/>
                </a:solidFill>
              </a:rPr>
              <a:t>Adequate PRBC, FFP</a:t>
            </a:r>
          </a:p>
          <a:p>
            <a:r>
              <a:rPr lang="en-US" b="1" dirty="0">
                <a:solidFill>
                  <a:srgbClr val="C00000"/>
                </a:solidFill>
              </a:rPr>
              <a:t>Inadequate PLT (Bos + Pitt), </a:t>
            </a:r>
            <a:r>
              <a:rPr lang="en-US" b="1" dirty="0" err="1">
                <a:solidFill>
                  <a:srgbClr val="C00000"/>
                </a:solidFill>
              </a:rPr>
              <a:t>Cryo</a:t>
            </a:r>
            <a:r>
              <a:rPr lang="en-US" b="1" dirty="0">
                <a:solidFill>
                  <a:srgbClr val="C00000"/>
                </a:solidFill>
              </a:rPr>
              <a:t> (Pitt)</a:t>
            </a:r>
          </a:p>
          <a:p>
            <a:r>
              <a:rPr lang="en-US" b="1" dirty="0">
                <a:solidFill>
                  <a:srgbClr val="C00000"/>
                </a:solidFill>
              </a:rPr>
              <a:t>WB inventory = 0 units in Boston</a:t>
            </a:r>
          </a:p>
        </p:txBody>
      </p:sp>
    </p:spTree>
    <p:extLst>
      <p:ext uri="{BB962C8B-B14F-4D97-AF65-F5344CB8AC3E}">
        <p14:creationId xmlns:p14="http://schemas.microsoft.com/office/powerpoint/2010/main" val="31103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4" grpId="0" animBg="1"/>
      <p:bldP spid="35" grpId="0" animBg="1"/>
      <p:bldP spid="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C1CF2A6-1EED-DB48-91C9-99B208005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5" y="5116009"/>
            <a:ext cx="7751135" cy="16909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10 Hospitals, 1 Blood Supply Center</a:t>
            </a:r>
          </a:p>
          <a:p>
            <a:r>
              <a:rPr lang="en-US" dirty="0"/>
              <a:t>100% Response</a:t>
            </a:r>
          </a:p>
          <a:p>
            <a:r>
              <a:rPr lang="en-US" dirty="0"/>
              <a:t>AM and PM inventories similar</a:t>
            </a:r>
          </a:p>
          <a:p>
            <a:pPr lvl="1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64575-63D6-904E-8A11-E20695FD6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048" y="879326"/>
            <a:ext cx="7454097" cy="4293835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40557ED2-511F-1343-A256-E303D51C3087}"/>
              </a:ext>
            </a:extLst>
          </p:cNvPr>
          <p:cNvSpPr txBox="1">
            <a:spLocks/>
          </p:cNvSpPr>
          <p:nvPr/>
        </p:nvSpPr>
        <p:spPr>
          <a:xfrm>
            <a:off x="2882097" y="184362"/>
            <a:ext cx="4572000" cy="92648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Regional Analysis: Geospatial</a:t>
            </a:r>
          </a:p>
          <a:p>
            <a:r>
              <a:rPr lang="en-US" b="1" dirty="0"/>
              <a:t>Boston, 15 JAN 2019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0CC6EEC-A662-D14D-B931-BEFE0E239878}"/>
              </a:ext>
            </a:extLst>
          </p:cNvPr>
          <p:cNvSpPr/>
          <p:nvPr/>
        </p:nvSpPr>
        <p:spPr>
          <a:xfrm>
            <a:off x="3400425" y="4643438"/>
            <a:ext cx="457200" cy="32861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799371-E789-5B4A-B3C9-5A27C553F1B4}"/>
              </a:ext>
            </a:extLst>
          </p:cNvPr>
          <p:cNvSpPr txBox="1"/>
          <p:nvPr/>
        </p:nvSpPr>
        <p:spPr>
          <a:xfrm>
            <a:off x="2142762" y="1238438"/>
            <a:ext cx="41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2BF991-5983-AF48-AF40-FD8D25975618}"/>
              </a:ext>
            </a:extLst>
          </p:cNvPr>
          <p:cNvSpPr txBox="1"/>
          <p:nvPr/>
        </p:nvSpPr>
        <p:spPr>
          <a:xfrm>
            <a:off x="2081207" y="1842617"/>
            <a:ext cx="53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pTC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69BE7-394D-3F42-B357-10DEA1E736F2}"/>
              </a:ext>
            </a:extLst>
          </p:cNvPr>
          <p:cNvSpPr txBox="1"/>
          <p:nvPr/>
        </p:nvSpPr>
        <p:spPr>
          <a:xfrm>
            <a:off x="2142763" y="2559431"/>
            <a:ext cx="41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3D2DD2-4543-344E-B3F4-16AC5EC1C1F5}"/>
              </a:ext>
            </a:extLst>
          </p:cNvPr>
          <p:cNvSpPr txBox="1"/>
          <p:nvPr/>
        </p:nvSpPr>
        <p:spPr>
          <a:xfrm>
            <a:off x="8437944" y="1296973"/>
            <a:ext cx="41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FA60BF-0D65-0544-B5F1-1A31A1A4FEFE}"/>
              </a:ext>
            </a:extLst>
          </p:cNvPr>
          <p:cNvSpPr txBox="1"/>
          <p:nvPr/>
        </p:nvSpPr>
        <p:spPr>
          <a:xfrm>
            <a:off x="8444491" y="1862393"/>
            <a:ext cx="41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BBAE47-5F9A-614C-A58D-5EB83C59E0B8}"/>
              </a:ext>
            </a:extLst>
          </p:cNvPr>
          <p:cNvSpPr txBox="1"/>
          <p:nvPr/>
        </p:nvSpPr>
        <p:spPr>
          <a:xfrm>
            <a:off x="8437945" y="2474022"/>
            <a:ext cx="41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TC</a:t>
            </a:r>
          </a:p>
        </p:txBody>
      </p:sp>
    </p:spTree>
    <p:extLst>
      <p:ext uri="{BB962C8B-B14F-4D97-AF65-F5344CB8AC3E}">
        <p14:creationId xmlns:p14="http://schemas.microsoft.com/office/powerpoint/2010/main" val="59028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DDEB2-6941-F240-8936-A2110B06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Center-Level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42524-65F2-3442-BCB1-62D2A8F35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6624" y="1600201"/>
            <a:ext cx="7210175" cy="3488634"/>
          </a:xfrm>
        </p:spPr>
        <p:txBody>
          <a:bodyPr>
            <a:normAutofit/>
          </a:bodyPr>
          <a:lstStyle/>
          <a:p>
            <a:r>
              <a:rPr lang="en-US" b="1" dirty="0"/>
              <a:t>Trauma Center (n=11) Readiness</a:t>
            </a:r>
          </a:p>
          <a:p>
            <a:pPr lvl="1"/>
            <a:r>
              <a:rPr lang="en-US" dirty="0"/>
              <a:t>Severely Injured Patients 1:1:1 capacity</a:t>
            </a:r>
          </a:p>
          <a:p>
            <a:pPr lvl="1"/>
            <a:r>
              <a:rPr lang="en-US" dirty="0"/>
              <a:t>Avg = 8, Range 2-21</a:t>
            </a:r>
          </a:p>
          <a:p>
            <a:r>
              <a:rPr lang="en-US" b="1" dirty="0"/>
              <a:t>Non-Trauma Center (n=11) Response</a:t>
            </a:r>
          </a:p>
          <a:p>
            <a:pPr lvl="1"/>
            <a:r>
              <a:rPr lang="en-US" dirty="0"/>
              <a:t>Severely Injured Patients, 1:1:1 capacity</a:t>
            </a:r>
          </a:p>
          <a:p>
            <a:pPr lvl="1"/>
            <a:r>
              <a:rPr lang="en-US" dirty="0"/>
              <a:t>Avg = 1, Range 0-5</a:t>
            </a:r>
          </a:p>
        </p:txBody>
      </p:sp>
    </p:spTree>
    <p:extLst>
      <p:ext uri="{BB962C8B-B14F-4D97-AF65-F5344CB8AC3E}">
        <p14:creationId xmlns:p14="http://schemas.microsoft.com/office/powerpoint/2010/main" val="1762386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1FE2-872A-5D4E-9B15-253E565DD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624" y="158889"/>
            <a:ext cx="7210175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THOR/AABB Working Group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02545-5F09-F547-AFAC-B8278FE7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5" y="1380070"/>
            <a:ext cx="7751135" cy="54779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Finalize results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survey in July</a:t>
            </a:r>
          </a:p>
          <a:p>
            <a:pPr lvl="1"/>
            <a:r>
              <a:rPr lang="en-US" dirty="0"/>
              <a:t>Detailed analysis of survey results</a:t>
            </a:r>
          </a:p>
          <a:p>
            <a:pPr lvl="2"/>
            <a:r>
              <a:rPr lang="en-US" dirty="0"/>
              <a:t>Regional Analysis, Re-supply, Geospatial</a:t>
            </a:r>
          </a:p>
          <a:p>
            <a:pPr lvl="2"/>
            <a:r>
              <a:rPr lang="en-US" dirty="0"/>
              <a:t>Center-level Analysis</a:t>
            </a:r>
          </a:p>
          <a:p>
            <a:pPr lvl="3"/>
            <a:r>
              <a:rPr lang="en-US" dirty="0"/>
              <a:t>Seasonal/weekday variation</a:t>
            </a:r>
          </a:p>
          <a:p>
            <a:pPr lvl="3"/>
            <a:r>
              <a:rPr lang="en-US" dirty="0"/>
              <a:t>Hospital designation (Trauma vs Other)</a:t>
            </a:r>
          </a:p>
          <a:p>
            <a:pPr lvl="1"/>
            <a:r>
              <a:rPr lang="en-US" dirty="0"/>
              <a:t>Further Modeling: Event</a:t>
            </a:r>
            <a:r>
              <a:rPr lang="en-US"/>
              <a:t>/Injury, </a:t>
            </a:r>
            <a:r>
              <a:rPr lang="en-US" dirty="0"/>
              <a:t>“Leaky </a:t>
            </a:r>
            <a:r>
              <a:rPr lang="en-US"/>
              <a:t>Bucket”</a:t>
            </a:r>
            <a:endParaRPr lang="en-US" dirty="0"/>
          </a:p>
          <a:p>
            <a:r>
              <a:rPr lang="en-US" dirty="0"/>
              <a:t>Based on results, develop action plan</a:t>
            </a:r>
          </a:p>
          <a:p>
            <a:pPr lvl="1"/>
            <a:r>
              <a:rPr lang="en-US" dirty="0"/>
              <a:t>Civilian walking blood bank</a:t>
            </a:r>
          </a:p>
          <a:p>
            <a:pPr lvl="1"/>
            <a:r>
              <a:rPr lang="en-US" dirty="0"/>
              <a:t>Cold stored platelet approval</a:t>
            </a:r>
          </a:p>
          <a:p>
            <a:pPr lvl="1"/>
            <a:r>
              <a:rPr lang="en-US" dirty="0"/>
              <a:t>Stock/train on fibrinogen concentrate</a:t>
            </a:r>
          </a:p>
          <a:p>
            <a:pPr lvl="1"/>
            <a:r>
              <a:rPr lang="en-US" dirty="0"/>
              <a:t>Monitor WB results and dissemination</a:t>
            </a:r>
          </a:p>
          <a:p>
            <a:pPr lvl="1"/>
            <a:r>
              <a:rPr lang="en-US" dirty="0"/>
              <a:t>Lobby for central monitoring (regional, national)</a:t>
            </a:r>
          </a:p>
        </p:txBody>
      </p:sp>
    </p:spTree>
    <p:extLst>
      <p:ext uri="{BB962C8B-B14F-4D97-AF65-F5344CB8AC3E}">
        <p14:creationId xmlns:p14="http://schemas.microsoft.com/office/powerpoint/2010/main" val="39624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D8FD-E2A5-F147-BE3B-060064D4AE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93202" y="536665"/>
            <a:ext cx="7751134" cy="1470025"/>
          </a:xfrm>
        </p:spPr>
        <p:txBody>
          <a:bodyPr>
            <a:noAutofit/>
          </a:bodyPr>
          <a:lstStyle/>
          <a:p>
            <a:r>
              <a:rPr lang="en-US" sz="5400" b="1" dirty="0"/>
              <a:t>Blood Availability </a:t>
            </a:r>
            <a:br>
              <a:rPr lang="en-US" sz="5400" b="1" dirty="0"/>
            </a:br>
            <a:r>
              <a:rPr lang="en-US" sz="5400" b="1" dirty="0"/>
              <a:t>For Mass Casualties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4588B-A808-CB43-BE2E-2985E46B3F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0785" y="5692824"/>
            <a:ext cx="7075967" cy="116517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Jeremy W. Cannon, MD, SM, FACS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Trauma, Surgical Critical Care &amp; Emergency Surgery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Perelman School of Medicine at the University of Pennsylvania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EF89CB-38C2-5D46-85CE-5FEA33013F5D}"/>
              </a:ext>
            </a:extLst>
          </p:cNvPr>
          <p:cNvSpPr/>
          <p:nvPr/>
        </p:nvSpPr>
        <p:spPr>
          <a:xfrm>
            <a:off x="2857462" y="2291750"/>
            <a:ext cx="5133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Data From THOR-AABB Working Group</a:t>
            </a:r>
            <a:endParaRPr lang="en-US" sz="2400" dirty="0"/>
          </a:p>
        </p:txBody>
      </p:sp>
      <p:pic>
        <p:nvPicPr>
          <p:cNvPr id="5" name="Picture 4" descr="shield-only">
            <a:extLst>
              <a:ext uri="{FF2B5EF4-FFF2-40B4-BE49-F238E27FC236}">
                <a16:creationId xmlns:a16="http://schemas.microsoft.com/office/drawing/2014/main" id="{80496DC6-DA52-EF4D-99AE-56726EF3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99432"/>
            <a:ext cx="1876387" cy="217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DDAF1675-8518-504F-B442-9EEE377060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8" t="2767" r="13693" b="3622"/>
          <a:stretch/>
        </p:blipFill>
        <p:spPr>
          <a:xfrm>
            <a:off x="5424095" y="3098800"/>
            <a:ext cx="2215328" cy="216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oodbankpittsburgh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rcRect l="5417" t="10086" r="7500" b="6223"/>
              <a:stretch>
                <a:fillRect/>
              </a:stretch>
            </p:blipFill>
          </mc:Choice>
          <mc:Fallback>
            <p:blipFill>
              <a:blip r:embed="rId3"/>
              <a:srcRect l="5417" t="10086" r="7500" b="6223"/>
              <a:stretch>
                <a:fillRect/>
              </a:stretch>
            </p:blipFill>
          </mc:Fallback>
        </mc:AlternateContent>
        <p:spPr>
          <a:xfrm>
            <a:off x="-1439933" y="961607"/>
            <a:ext cx="11061073" cy="6880092"/>
          </a:xfrm>
          <a:prstGeom prst="rect">
            <a:avLst/>
          </a:prstGeom>
        </p:spPr>
      </p:pic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887152" y="3943604"/>
            <a:ext cx="369833" cy="371896"/>
            <a:chOff x="3911600" y="3695700"/>
            <a:chExt cx="2921000" cy="2937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rcRect l="29673" t="32866" r="29776"/>
            <a:stretch>
              <a:fillRect/>
            </a:stretch>
          </p:blipFill>
          <p:spPr>
            <a:xfrm>
              <a:off x="3911600" y="3695700"/>
              <a:ext cx="2921000" cy="2937296"/>
            </a:xfrm>
            <a:prstGeom prst="rect">
              <a:avLst/>
            </a:prstGeom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397919" y="4305299"/>
              <a:ext cx="1901281" cy="1505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9" name="Group 10"/>
            <p:cNvGrpSpPr/>
            <p:nvPr/>
          </p:nvGrpSpPr>
          <p:grpSpPr>
            <a:xfrm>
              <a:off x="4775200" y="4750300"/>
              <a:ext cx="1145093" cy="723400"/>
              <a:chOff x="4775200" y="4750300"/>
              <a:chExt cx="1145093" cy="723400"/>
            </a:xfrm>
          </p:grpSpPr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826001" y="4750300"/>
                <a:ext cx="1094292" cy="72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4775200" y="4940300"/>
                <a:ext cx="8790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1000 lb</a:t>
                </a:r>
              </a:p>
            </p:txBody>
          </p:sp>
        </p:grpSp>
      </p:grpSp>
      <p:sp>
        <p:nvSpPr>
          <p:cNvPr id="12" name="TextBox 11"/>
          <p:cNvSpPr txBox="1"/>
          <p:nvPr/>
        </p:nvSpPr>
        <p:spPr>
          <a:xfrm>
            <a:off x="2298700" y="330200"/>
            <a:ext cx="5883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Pittsburgh Metro Area</a:t>
            </a:r>
          </a:p>
        </p:txBody>
      </p:sp>
    </p:spTree>
    <p:extLst>
      <p:ext uri="{BB962C8B-B14F-4D97-AF65-F5344CB8AC3E}">
        <p14:creationId xmlns:p14="http://schemas.microsoft.com/office/powerpoint/2010/main" val="3962461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71E65A-23DC-FE4F-8D03-81A42AE9A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1" y="176223"/>
            <a:ext cx="6756400" cy="19812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961E28F-DF12-D143-BE88-489287827029}"/>
              </a:ext>
            </a:extLst>
          </p:cNvPr>
          <p:cNvSpPr/>
          <p:nvPr/>
        </p:nvSpPr>
        <p:spPr>
          <a:xfrm>
            <a:off x="6184727" y="2114559"/>
            <a:ext cx="2682979" cy="338554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dirty="0"/>
              <a:t>J Trauma ACS. 2016;81: 50–57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4CFCA-5339-4D45-9851-FA8BF79FF36E}"/>
              </a:ext>
            </a:extLst>
          </p:cNvPr>
          <p:cNvSpPr/>
          <p:nvPr/>
        </p:nvSpPr>
        <p:spPr>
          <a:xfrm>
            <a:off x="1476624" y="5367336"/>
            <a:ext cx="7667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950F0F"/>
                </a:solidFill>
              </a:rPr>
              <a:t>Standard TC [PRBC] stock hold is inadequate in meeting complete casualty treatment for even the smallest event size.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8D1030-4253-B344-A473-7EC33BC57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212" y="2451537"/>
            <a:ext cx="6130717" cy="291737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F098DF43-A4F0-5D48-ADBD-D0903019D7B5}"/>
              </a:ext>
            </a:extLst>
          </p:cNvPr>
          <p:cNvSpPr/>
          <p:nvPr/>
        </p:nvSpPr>
        <p:spPr>
          <a:xfrm>
            <a:off x="4886325" y="3128963"/>
            <a:ext cx="2386013" cy="1557337"/>
          </a:xfrm>
          <a:custGeom>
            <a:avLst/>
            <a:gdLst>
              <a:gd name="connsiteX0" fmla="*/ 0 w 2386013"/>
              <a:gd name="connsiteY0" fmla="*/ 257175 h 1557337"/>
              <a:gd name="connsiteX1" fmla="*/ 157163 w 2386013"/>
              <a:gd name="connsiteY1" fmla="*/ 771525 h 1557337"/>
              <a:gd name="connsiteX2" fmla="*/ 357188 w 2386013"/>
              <a:gd name="connsiteY2" fmla="*/ 1185862 h 1557337"/>
              <a:gd name="connsiteX3" fmla="*/ 628650 w 2386013"/>
              <a:gd name="connsiteY3" fmla="*/ 1400175 h 1557337"/>
              <a:gd name="connsiteX4" fmla="*/ 914400 w 2386013"/>
              <a:gd name="connsiteY4" fmla="*/ 1557337 h 1557337"/>
              <a:gd name="connsiteX5" fmla="*/ 1385888 w 2386013"/>
              <a:gd name="connsiteY5" fmla="*/ 1057275 h 1557337"/>
              <a:gd name="connsiteX6" fmla="*/ 1800225 w 2386013"/>
              <a:gd name="connsiteY6" fmla="*/ 600075 h 1557337"/>
              <a:gd name="connsiteX7" fmla="*/ 2386013 w 2386013"/>
              <a:gd name="connsiteY7" fmla="*/ 328612 h 1557337"/>
              <a:gd name="connsiteX8" fmla="*/ 2028825 w 2386013"/>
              <a:gd name="connsiteY8" fmla="*/ 0 h 1557337"/>
              <a:gd name="connsiteX9" fmla="*/ 185738 w 2386013"/>
              <a:gd name="connsiteY9" fmla="*/ 114300 h 1557337"/>
              <a:gd name="connsiteX10" fmla="*/ 0 w 2386013"/>
              <a:gd name="connsiteY10" fmla="*/ 257175 h 1557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86013" h="1557337">
                <a:moveTo>
                  <a:pt x="0" y="257175"/>
                </a:moveTo>
                <a:lnTo>
                  <a:pt x="157163" y="771525"/>
                </a:lnTo>
                <a:lnTo>
                  <a:pt x="357188" y="1185862"/>
                </a:lnTo>
                <a:lnTo>
                  <a:pt x="628650" y="1400175"/>
                </a:lnTo>
                <a:lnTo>
                  <a:pt x="914400" y="1557337"/>
                </a:lnTo>
                <a:lnTo>
                  <a:pt x="1385888" y="1057275"/>
                </a:lnTo>
                <a:lnTo>
                  <a:pt x="1800225" y="600075"/>
                </a:lnTo>
                <a:lnTo>
                  <a:pt x="2386013" y="328612"/>
                </a:lnTo>
                <a:lnTo>
                  <a:pt x="2028825" y="0"/>
                </a:lnTo>
                <a:lnTo>
                  <a:pt x="185738" y="114300"/>
                </a:lnTo>
                <a:lnTo>
                  <a:pt x="0" y="257175"/>
                </a:lnTo>
                <a:close/>
              </a:path>
            </a:pathLst>
          </a:custGeom>
          <a:gradFill>
            <a:gsLst>
              <a:gs pos="10000">
                <a:srgbClr val="C00000"/>
              </a:gs>
              <a:gs pos="79000">
                <a:schemeClr val="bg1">
                  <a:alpha val="50000"/>
                </a:schemeClr>
              </a:gs>
            </a:gsLst>
            <a:lin ang="16200000" scaled="0"/>
          </a:gradFill>
          <a:ln w="25400">
            <a:solidFill>
              <a:srgbClr val="950F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Resuscitation</a:t>
            </a:r>
          </a:p>
          <a:p>
            <a:pPr algn="ctr"/>
            <a:r>
              <a:rPr lang="en-US" dirty="0"/>
              <a:t>Gap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4AA069-7500-1A42-8DEA-C325A69606FE}"/>
              </a:ext>
            </a:extLst>
          </p:cNvPr>
          <p:cNvSpPr/>
          <p:nvPr/>
        </p:nvSpPr>
        <p:spPr>
          <a:xfrm>
            <a:off x="2019300" y="3200400"/>
            <a:ext cx="2374900" cy="1574800"/>
          </a:xfrm>
          <a:custGeom>
            <a:avLst/>
            <a:gdLst>
              <a:gd name="connsiteX0" fmla="*/ 1524000 w 2374900"/>
              <a:gd name="connsiteY0" fmla="*/ 0 h 1574800"/>
              <a:gd name="connsiteX1" fmla="*/ 165100 w 2374900"/>
              <a:gd name="connsiteY1" fmla="*/ 368300 h 1574800"/>
              <a:gd name="connsiteX2" fmla="*/ 0 w 2374900"/>
              <a:gd name="connsiteY2" fmla="*/ 533400 h 1574800"/>
              <a:gd name="connsiteX3" fmla="*/ 50800 w 2374900"/>
              <a:gd name="connsiteY3" fmla="*/ 838200 h 1574800"/>
              <a:gd name="connsiteX4" fmla="*/ 152400 w 2374900"/>
              <a:gd name="connsiteY4" fmla="*/ 1041400 h 1574800"/>
              <a:gd name="connsiteX5" fmla="*/ 368300 w 2374900"/>
              <a:gd name="connsiteY5" fmla="*/ 1270000 h 1574800"/>
              <a:gd name="connsiteX6" fmla="*/ 850900 w 2374900"/>
              <a:gd name="connsiteY6" fmla="*/ 1549400 h 1574800"/>
              <a:gd name="connsiteX7" fmla="*/ 876300 w 2374900"/>
              <a:gd name="connsiteY7" fmla="*/ 1574800 h 1574800"/>
              <a:gd name="connsiteX8" fmla="*/ 1993900 w 2374900"/>
              <a:gd name="connsiteY8" fmla="*/ 787400 h 1574800"/>
              <a:gd name="connsiteX9" fmla="*/ 2374900 w 2374900"/>
              <a:gd name="connsiteY9" fmla="*/ 635000 h 1574800"/>
              <a:gd name="connsiteX10" fmla="*/ 2006600 w 2374900"/>
              <a:gd name="connsiteY10" fmla="*/ 215900 h 1574800"/>
              <a:gd name="connsiteX11" fmla="*/ 1854200 w 2374900"/>
              <a:gd name="connsiteY11" fmla="*/ 127000 h 1574800"/>
              <a:gd name="connsiteX12" fmla="*/ 1638300 w 2374900"/>
              <a:gd name="connsiteY12" fmla="*/ 63500 h 1574800"/>
              <a:gd name="connsiteX13" fmla="*/ 1524000 w 2374900"/>
              <a:gd name="connsiteY13" fmla="*/ 0 h 157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74900" h="1574800">
                <a:moveTo>
                  <a:pt x="1524000" y="0"/>
                </a:moveTo>
                <a:lnTo>
                  <a:pt x="165100" y="368300"/>
                </a:lnTo>
                <a:lnTo>
                  <a:pt x="0" y="533400"/>
                </a:lnTo>
                <a:lnTo>
                  <a:pt x="50800" y="838200"/>
                </a:lnTo>
                <a:lnTo>
                  <a:pt x="152400" y="1041400"/>
                </a:lnTo>
                <a:lnTo>
                  <a:pt x="368300" y="1270000"/>
                </a:lnTo>
                <a:lnTo>
                  <a:pt x="850900" y="1549400"/>
                </a:lnTo>
                <a:lnTo>
                  <a:pt x="876300" y="1574800"/>
                </a:lnTo>
                <a:lnTo>
                  <a:pt x="1993900" y="787400"/>
                </a:lnTo>
                <a:lnTo>
                  <a:pt x="2374900" y="635000"/>
                </a:lnTo>
                <a:lnTo>
                  <a:pt x="2006600" y="215900"/>
                </a:lnTo>
                <a:lnTo>
                  <a:pt x="1854200" y="127000"/>
                </a:lnTo>
                <a:lnTo>
                  <a:pt x="1638300" y="63500"/>
                </a:lnTo>
                <a:lnTo>
                  <a:pt x="1524000" y="0"/>
                </a:lnTo>
                <a:close/>
              </a:path>
            </a:pathLst>
          </a:custGeom>
          <a:gradFill>
            <a:gsLst>
              <a:gs pos="26000">
                <a:srgbClr val="C00000"/>
              </a:gs>
              <a:gs pos="100000">
                <a:schemeClr val="bg1">
                  <a:alpha val="43000"/>
                </a:schemeClr>
              </a:gs>
            </a:gsLst>
          </a:gradFill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Resuscitation </a:t>
            </a:r>
          </a:p>
          <a:p>
            <a:pPr algn="ctr"/>
            <a:r>
              <a:rPr lang="en-US" dirty="0"/>
              <a:t>Gap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07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0E24-859B-2F48-9295-2BBFFFDE6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about MCI’s?</a:t>
            </a:r>
            <a:br>
              <a:rPr lang="en-US" b="1" dirty="0"/>
            </a:br>
            <a:r>
              <a:rPr lang="en-US" b="1" dirty="0"/>
              <a:t>Are the Blood Banks Ready?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C38CF-4CAD-EC4E-AEE5-01AE7CD14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F42187-9DF1-9F46-990B-493599BDA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231" y="1700213"/>
            <a:ext cx="5176960" cy="515778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699AB00-EFD5-C842-B0DB-13522C823D85}"/>
              </a:ext>
            </a:extLst>
          </p:cNvPr>
          <p:cNvSpPr/>
          <p:nvPr/>
        </p:nvSpPr>
        <p:spPr>
          <a:xfrm>
            <a:off x="4667250" y="4199456"/>
            <a:ext cx="2915478" cy="229262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6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1FE2-872A-5D4E-9B15-253E565D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02545-5F09-F547-AFAC-B8278FE7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5" y="1329272"/>
            <a:ext cx="7751135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 cities run on a tight blood inventory margin</a:t>
            </a:r>
          </a:p>
          <a:p>
            <a:pPr lvl="1"/>
            <a:r>
              <a:rPr lang="en-US" dirty="0"/>
              <a:t>Enough to sustain daily needs (“Just In Time”)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? enough to meet major surge in demand</a:t>
            </a:r>
          </a:p>
          <a:p>
            <a:r>
              <a:rPr lang="en-US" dirty="0"/>
              <a:t>Mass casualty incidents = drain inventory fast</a:t>
            </a:r>
          </a:p>
          <a:p>
            <a:pPr lvl="1"/>
            <a:r>
              <a:rPr lang="en-US" dirty="0"/>
              <a:t>Boston 2013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Re-supply plans rely on regional response</a:t>
            </a:r>
          </a:p>
          <a:p>
            <a:r>
              <a:rPr lang="en-US" dirty="0"/>
              <a:t>Major blind spots exist in our current plans</a:t>
            </a:r>
          </a:p>
          <a:p>
            <a:pPr lvl="1"/>
            <a:r>
              <a:rPr lang="en-US" dirty="0"/>
              <a:t>Blood product inventory monitoring</a:t>
            </a:r>
          </a:p>
          <a:p>
            <a:pPr lvl="2"/>
            <a:r>
              <a:rPr lang="en-US" dirty="0"/>
              <a:t>Not centralized</a:t>
            </a:r>
          </a:p>
          <a:p>
            <a:pPr lvl="2"/>
            <a:r>
              <a:rPr lang="en-US" dirty="0"/>
              <a:t>Contingency planning reactive rather than proactive</a:t>
            </a:r>
          </a:p>
          <a:p>
            <a:pPr lvl="1"/>
            <a:r>
              <a:rPr lang="en-US" dirty="0"/>
              <a:t>MCI plans have not focused on blood product needs</a:t>
            </a:r>
          </a:p>
        </p:txBody>
      </p:sp>
    </p:spTree>
    <p:extLst>
      <p:ext uri="{BB962C8B-B14F-4D97-AF65-F5344CB8AC3E}">
        <p14:creationId xmlns:p14="http://schemas.microsoft.com/office/powerpoint/2010/main" val="39308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1FE2-872A-5D4E-9B15-253E565D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02545-5F09-F547-AFAC-B8278FE7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5" y="1600200"/>
            <a:ext cx="7751135" cy="5257800"/>
          </a:xfrm>
        </p:spPr>
        <p:txBody>
          <a:bodyPr>
            <a:normAutofit/>
          </a:bodyPr>
          <a:lstStyle/>
          <a:p>
            <a:r>
              <a:rPr lang="en-US" dirty="0"/>
              <a:t>Assess number of injuries after MCI</a:t>
            </a:r>
          </a:p>
          <a:p>
            <a:r>
              <a:rPr lang="en-US" dirty="0"/>
              <a:t>Project blood product needs</a:t>
            </a:r>
          </a:p>
          <a:p>
            <a:r>
              <a:rPr lang="en-US" dirty="0"/>
              <a:t>Compare </a:t>
            </a:r>
            <a:r>
              <a:rPr lang="en-US" dirty="0" err="1"/>
              <a:t>supply:demand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05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1FE2-872A-5D4E-9B15-253E565D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02545-5F09-F547-AFAC-B8278FE7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5" y="1600200"/>
            <a:ext cx="7751135" cy="5257800"/>
          </a:xfrm>
        </p:spPr>
        <p:txBody>
          <a:bodyPr>
            <a:normAutofit/>
          </a:bodyPr>
          <a:lstStyle/>
          <a:p>
            <a:r>
              <a:rPr lang="en-US" dirty="0"/>
              <a:t>Current blood product inventory in major US urban centers would not meet the blood product demand following a large open-air blast multi-casualty incident.</a:t>
            </a:r>
          </a:p>
          <a:p>
            <a:pPr lvl="1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F77726-58DB-8A4E-B93A-F78D13C272EB}"/>
              </a:ext>
            </a:extLst>
          </p:cNvPr>
          <p:cNvGrpSpPr/>
          <p:nvPr/>
        </p:nvGrpSpPr>
        <p:grpSpPr>
          <a:xfrm>
            <a:off x="2504661" y="3856382"/>
            <a:ext cx="5486400" cy="2319131"/>
            <a:chOff x="2504661" y="3856382"/>
            <a:chExt cx="5486400" cy="2319131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C94F9F1-2174-1C40-8C11-58AC8A3B2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4661" y="3856382"/>
              <a:ext cx="13252" cy="2319131"/>
            </a:xfrm>
            <a:prstGeom prst="straightConnector1">
              <a:avLst/>
            </a:prstGeom>
            <a:ln>
              <a:solidFill>
                <a:schemeClr val="tx1"/>
              </a:solidFill>
              <a:bevel/>
              <a:headEnd type="triangle" w="med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AA8EE82-6AAC-DC41-8DD8-BF3BFF6A36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04661" y="6159292"/>
              <a:ext cx="5486400" cy="0"/>
            </a:xfrm>
            <a:prstGeom prst="straightConnector1">
              <a:avLst/>
            </a:prstGeom>
            <a:ln>
              <a:solidFill>
                <a:schemeClr val="tx1"/>
              </a:solidFill>
              <a:miter lim="800000"/>
              <a:headEnd type="triangle" w="med" len="lg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reeform 11">
            <a:extLst>
              <a:ext uri="{FF2B5EF4-FFF2-40B4-BE49-F238E27FC236}">
                <a16:creationId xmlns:a16="http://schemas.microsoft.com/office/drawing/2014/main" id="{02B167C1-F10C-5049-98E2-9C1E99DEA869}"/>
              </a:ext>
            </a:extLst>
          </p:cNvPr>
          <p:cNvSpPr/>
          <p:nvPr/>
        </p:nvSpPr>
        <p:spPr>
          <a:xfrm>
            <a:off x="2637183" y="4200940"/>
            <a:ext cx="2981739" cy="1921565"/>
          </a:xfrm>
          <a:custGeom>
            <a:avLst/>
            <a:gdLst>
              <a:gd name="connsiteX0" fmla="*/ 0 w 2981739"/>
              <a:gd name="connsiteY0" fmla="*/ 0 h 1921565"/>
              <a:gd name="connsiteX1" fmla="*/ 251791 w 2981739"/>
              <a:gd name="connsiteY1" fmla="*/ 39756 h 1921565"/>
              <a:gd name="connsiteX2" fmla="*/ 503582 w 2981739"/>
              <a:gd name="connsiteY2" fmla="*/ 212034 h 1921565"/>
              <a:gd name="connsiteX3" fmla="*/ 967408 w 2981739"/>
              <a:gd name="connsiteY3" fmla="*/ 569843 h 1921565"/>
              <a:gd name="connsiteX4" fmla="*/ 1590260 w 2981739"/>
              <a:gd name="connsiteY4" fmla="*/ 1086678 h 1921565"/>
              <a:gd name="connsiteX5" fmla="*/ 2385391 w 2981739"/>
              <a:gd name="connsiteY5" fmla="*/ 1656521 h 1921565"/>
              <a:gd name="connsiteX6" fmla="*/ 2981739 w 2981739"/>
              <a:gd name="connsiteY6" fmla="*/ 1921565 h 1921565"/>
              <a:gd name="connsiteX7" fmla="*/ 2981739 w 2981739"/>
              <a:gd name="connsiteY7" fmla="*/ 1921565 h 1921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81739" h="1921565">
                <a:moveTo>
                  <a:pt x="0" y="0"/>
                </a:moveTo>
                <a:cubicBezTo>
                  <a:pt x="83930" y="2208"/>
                  <a:pt x="167861" y="4417"/>
                  <a:pt x="251791" y="39756"/>
                </a:cubicBezTo>
                <a:cubicBezTo>
                  <a:pt x="335721" y="75095"/>
                  <a:pt x="384313" y="123686"/>
                  <a:pt x="503582" y="212034"/>
                </a:cubicBezTo>
                <a:cubicBezTo>
                  <a:pt x="622852" y="300382"/>
                  <a:pt x="786295" y="424069"/>
                  <a:pt x="967408" y="569843"/>
                </a:cubicBezTo>
                <a:cubicBezTo>
                  <a:pt x="1148521" y="715617"/>
                  <a:pt x="1353930" y="905565"/>
                  <a:pt x="1590260" y="1086678"/>
                </a:cubicBezTo>
                <a:cubicBezTo>
                  <a:pt x="1826591" y="1267791"/>
                  <a:pt x="2153478" y="1517373"/>
                  <a:pt x="2385391" y="1656521"/>
                </a:cubicBezTo>
                <a:cubicBezTo>
                  <a:pt x="2617304" y="1795669"/>
                  <a:pt x="2981739" y="1921565"/>
                  <a:pt x="2981739" y="1921565"/>
                </a:cubicBezTo>
                <a:lnTo>
                  <a:pt x="2981739" y="1921565"/>
                </a:lnTo>
              </a:path>
            </a:pathLst>
          </a:custGeom>
          <a:noFill/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099DF3-D854-F947-BF0E-877EA8E1FE43}"/>
              </a:ext>
            </a:extLst>
          </p:cNvPr>
          <p:cNvGrpSpPr/>
          <p:nvPr/>
        </p:nvGrpSpPr>
        <p:grpSpPr>
          <a:xfrm>
            <a:off x="1954850" y="4572862"/>
            <a:ext cx="3793275" cy="2170766"/>
            <a:chOff x="1954850" y="4572862"/>
            <a:chExt cx="3793275" cy="217076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B5F3747-8EC6-004E-A420-BFAF39A20E79}"/>
                </a:ext>
              </a:extLst>
            </p:cNvPr>
            <p:cNvSpPr txBox="1"/>
            <p:nvPr/>
          </p:nvSpPr>
          <p:spPr>
            <a:xfrm>
              <a:off x="4386470" y="6374296"/>
              <a:ext cx="13616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time (hours)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92C8D1-FE2B-3843-AC8F-E80201CABFF6}"/>
                </a:ext>
              </a:extLst>
            </p:cNvPr>
            <p:cNvSpPr txBox="1"/>
            <p:nvPr/>
          </p:nvSpPr>
          <p:spPr>
            <a:xfrm rot="16200000">
              <a:off x="1809938" y="4717774"/>
              <a:ext cx="659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units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C0B47DD-676E-FE46-802D-9621736729F4}"/>
              </a:ext>
            </a:extLst>
          </p:cNvPr>
          <p:cNvSpPr txBox="1"/>
          <p:nvPr/>
        </p:nvSpPr>
        <p:spPr>
          <a:xfrm>
            <a:off x="3541541" y="5514013"/>
            <a:ext cx="107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inventory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692678-4012-B547-86E9-97A59E132121}"/>
              </a:ext>
            </a:extLst>
          </p:cNvPr>
          <p:cNvSpPr txBox="1"/>
          <p:nvPr/>
        </p:nvSpPr>
        <p:spPr>
          <a:xfrm>
            <a:off x="4870437" y="4454878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demand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CAAAE0FA-434B-724E-9D48-C03FD405620B}"/>
              </a:ext>
            </a:extLst>
          </p:cNvPr>
          <p:cNvSpPr/>
          <p:nvPr/>
        </p:nvSpPr>
        <p:spPr>
          <a:xfrm>
            <a:off x="2570922" y="4030319"/>
            <a:ext cx="5314121" cy="2065681"/>
          </a:xfrm>
          <a:custGeom>
            <a:avLst/>
            <a:gdLst>
              <a:gd name="connsiteX0" fmla="*/ 0 w 5314121"/>
              <a:gd name="connsiteY0" fmla="*/ 2039177 h 2065681"/>
              <a:gd name="connsiteX1" fmla="*/ 92765 w 5314121"/>
              <a:gd name="connsiteY1" fmla="*/ 1919907 h 2065681"/>
              <a:gd name="connsiteX2" fmla="*/ 159026 w 5314121"/>
              <a:gd name="connsiteY2" fmla="*/ 1416324 h 2065681"/>
              <a:gd name="connsiteX3" fmla="*/ 251791 w 5314121"/>
              <a:gd name="connsiteY3" fmla="*/ 674203 h 2065681"/>
              <a:gd name="connsiteX4" fmla="*/ 569843 w 5314121"/>
              <a:gd name="connsiteY4" fmla="*/ 157368 h 2065681"/>
              <a:gd name="connsiteX5" fmla="*/ 914400 w 5314121"/>
              <a:gd name="connsiteY5" fmla="*/ 11594 h 2065681"/>
              <a:gd name="connsiteX6" fmla="*/ 1524000 w 5314121"/>
              <a:gd name="connsiteY6" fmla="*/ 409159 h 2065681"/>
              <a:gd name="connsiteX7" fmla="*/ 2120348 w 5314121"/>
              <a:gd name="connsiteY7" fmla="*/ 979003 h 2065681"/>
              <a:gd name="connsiteX8" fmla="*/ 2994991 w 5314121"/>
              <a:gd name="connsiteY8" fmla="*/ 1164533 h 2065681"/>
              <a:gd name="connsiteX9" fmla="*/ 3485321 w 5314121"/>
              <a:gd name="connsiteY9" fmla="*/ 1615107 h 2065681"/>
              <a:gd name="connsiteX10" fmla="*/ 4717774 w 5314121"/>
              <a:gd name="connsiteY10" fmla="*/ 1946411 h 2065681"/>
              <a:gd name="connsiteX11" fmla="*/ 5035826 w 5314121"/>
              <a:gd name="connsiteY11" fmla="*/ 1840394 h 2065681"/>
              <a:gd name="connsiteX12" fmla="*/ 5314121 w 5314121"/>
              <a:gd name="connsiteY12" fmla="*/ 2065681 h 2065681"/>
              <a:gd name="connsiteX13" fmla="*/ 5314121 w 5314121"/>
              <a:gd name="connsiteY13" fmla="*/ 2065681 h 206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14121" h="2065681">
                <a:moveTo>
                  <a:pt x="0" y="2039177"/>
                </a:moveTo>
                <a:cubicBezTo>
                  <a:pt x="33130" y="2031446"/>
                  <a:pt x="66261" y="2023716"/>
                  <a:pt x="92765" y="1919907"/>
                </a:cubicBezTo>
                <a:cubicBezTo>
                  <a:pt x="119269" y="1816098"/>
                  <a:pt x="132522" y="1623941"/>
                  <a:pt x="159026" y="1416324"/>
                </a:cubicBezTo>
                <a:cubicBezTo>
                  <a:pt x="185530" y="1208707"/>
                  <a:pt x="183321" y="884029"/>
                  <a:pt x="251791" y="674203"/>
                </a:cubicBezTo>
                <a:cubicBezTo>
                  <a:pt x="320261" y="464377"/>
                  <a:pt x="459408" y="267803"/>
                  <a:pt x="569843" y="157368"/>
                </a:cubicBezTo>
                <a:cubicBezTo>
                  <a:pt x="680278" y="46933"/>
                  <a:pt x="755374" y="-30371"/>
                  <a:pt x="914400" y="11594"/>
                </a:cubicBezTo>
                <a:cubicBezTo>
                  <a:pt x="1073426" y="53559"/>
                  <a:pt x="1323009" y="247924"/>
                  <a:pt x="1524000" y="409159"/>
                </a:cubicBezTo>
                <a:cubicBezTo>
                  <a:pt x="1724991" y="570394"/>
                  <a:pt x="1875183" y="853107"/>
                  <a:pt x="2120348" y="979003"/>
                </a:cubicBezTo>
                <a:cubicBezTo>
                  <a:pt x="2365513" y="1104899"/>
                  <a:pt x="2767495" y="1058516"/>
                  <a:pt x="2994991" y="1164533"/>
                </a:cubicBezTo>
                <a:cubicBezTo>
                  <a:pt x="3222487" y="1270550"/>
                  <a:pt x="3198191" y="1484794"/>
                  <a:pt x="3485321" y="1615107"/>
                </a:cubicBezTo>
                <a:cubicBezTo>
                  <a:pt x="3772451" y="1745420"/>
                  <a:pt x="4459357" y="1908863"/>
                  <a:pt x="4717774" y="1946411"/>
                </a:cubicBezTo>
                <a:cubicBezTo>
                  <a:pt x="4976191" y="1983959"/>
                  <a:pt x="4936435" y="1820516"/>
                  <a:pt x="5035826" y="1840394"/>
                </a:cubicBezTo>
                <a:cubicBezTo>
                  <a:pt x="5135217" y="1860272"/>
                  <a:pt x="5314121" y="2065681"/>
                  <a:pt x="5314121" y="2065681"/>
                </a:cubicBezTo>
                <a:lnTo>
                  <a:pt x="5314121" y="2065681"/>
                </a:lnTo>
              </a:path>
            </a:pathLst>
          </a:cu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0CBD01C2-ED3D-B84E-A184-9AEA350200C6}"/>
              </a:ext>
            </a:extLst>
          </p:cNvPr>
          <p:cNvSpPr/>
          <p:nvPr/>
        </p:nvSpPr>
        <p:spPr>
          <a:xfrm>
            <a:off x="4152900" y="4769979"/>
            <a:ext cx="3606800" cy="818657"/>
          </a:xfrm>
          <a:custGeom>
            <a:avLst/>
            <a:gdLst>
              <a:gd name="connsiteX0" fmla="*/ 0 w 3606800"/>
              <a:gd name="connsiteY0" fmla="*/ 424321 h 818657"/>
              <a:gd name="connsiteX1" fmla="*/ 368300 w 3606800"/>
              <a:gd name="connsiteY1" fmla="*/ 360821 h 818657"/>
              <a:gd name="connsiteX2" fmla="*/ 787400 w 3606800"/>
              <a:gd name="connsiteY2" fmla="*/ 170321 h 818657"/>
              <a:gd name="connsiteX3" fmla="*/ 1219200 w 3606800"/>
              <a:gd name="connsiteY3" fmla="*/ 5221 h 818657"/>
              <a:gd name="connsiteX4" fmla="*/ 1943100 w 3606800"/>
              <a:gd name="connsiteY4" fmla="*/ 373521 h 818657"/>
              <a:gd name="connsiteX5" fmla="*/ 2692400 w 3606800"/>
              <a:gd name="connsiteY5" fmla="*/ 792621 h 818657"/>
              <a:gd name="connsiteX6" fmla="*/ 3111500 w 3606800"/>
              <a:gd name="connsiteY6" fmla="*/ 729121 h 818657"/>
              <a:gd name="connsiteX7" fmla="*/ 3606800 w 3606800"/>
              <a:gd name="connsiteY7" fmla="*/ 360821 h 81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06800" h="818657">
                <a:moveTo>
                  <a:pt x="0" y="424321"/>
                </a:moveTo>
                <a:cubicBezTo>
                  <a:pt x="118533" y="413737"/>
                  <a:pt x="237067" y="403154"/>
                  <a:pt x="368300" y="360821"/>
                </a:cubicBezTo>
                <a:cubicBezTo>
                  <a:pt x="499533" y="318488"/>
                  <a:pt x="645583" y="229588"/>
                  <a:pt x="787400" y="170321"/>
                </a:cubicBezTo>
                <a:cubicBezTo>
                  <a:pt x="929217" y="111054"/>
                  <a:pt x="1026583" y="-28646"/>
                  <a:pt x="1219200" y="5221"/>
                </a:cubicBezTo>
                <a:cubicBezTo>
                  <a:pt x="1411817" y="39088"/>
                  <a:pt x="1697567" y="242288"/>
                  <a:pt x="1943100" y="373521"/>
                </a:cubicBezTo>
                <a:cubicBezTo>
                  <a:pt x="2188633" y="504754"/>
                  <a:pt x="2497667" y="733354"/>
                  <a:pt x="2692400" y="792621"/>
                </a:cubicBezTo>
                <a:cubicBezTo>
                  <a:pt x="2887133" y="851888"/>
                  <a:pt x="2959100" y="801088"/>
                  <a:pt x="3111500" y="729121"/>
                </a:cubicBezTo>
                <a:cubicBezTo>
                  <a:pt x="3263900" y="657154"/>
                  <a:pt x="3435350" y="508987"/>
                  <a:pt x="3606800" y="360821"/>
                </a:cubicBezTo>
              </a:path>
            </a:pathLst>
          </a:custGeom>
          <a:noFill/>
          <a:ln w="254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6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6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0BA2211-C70F-8743-97E8-E2ED7EE932AA}"/>
              </a:ext>
            </a:extLst>
          </p:cNvPr>
          <p:cNvGrpSpPr/>
          <p:nvPr/>
        </p:nvGrpSpPr>
        <p:grpSpPr>
          <a:xfrm>
            <a:off x="1711684" y="2786062"/>
            <a:ext cx="3860441" cy="3911599"/>
            <a:chOff x="2497497" y="1504005"/>
            <a:chExt cx="5168427" cy="507935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5336E99-C29A-6142-86FE-26AED536A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PencilSketch/>
                      </a14:imgEffect>
                    </a14:imgLayer>
                  </a14:imgProps>
                </a:ext>
              </a:extLst>
            </a:blip>
            <a:srcRect l="30469" t="21945" r="31250" b="11172"/>
            <a:stretch/>
          </p:blipFill>
          <p:spPr>
            <a:xfrm>
              <a:off x="2497497" y="1504005"/>
              <a:ext cx="5168427" cy="5079357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C62ED8A-3E9F-D44E-AD4A-67BEB50818A2}"/>
                </a:ext>
              </a:extLst>
            </p:cNvPr>
            <p:cNvSpPr/>
            <p:nvPr/>
          </p:nvSpPr>
          <p:spPr>
            <a:xfrm>
              <a:off x="3514725" y="1997075"/>
              <a:ext cx="3228975" cy="328612"/>
            </a:xfrm>
            <a:prstGeom prst="ellipse">
              <a:avLst/>
            </a:prstGeom>
            <a:pattFill prst="smCheck">
              <a:fgClr>
                <a:srgbClr val="950F0F"/>
              </a:fgClr>
              <a:bgClr>
                <a:schemeClr val="accent2">
                  <a:lumMod val="40000"/>
                  <a:lumOff val="60000"/>
                </a:schemeClr>
              </a:bgClr>
            </a:pattFill>
            <a:ln w="127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21F91E3-1D00-3E40-8739-B086831D454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6599" y="867053"/>
            <a:ext cx="3737710" cy="2742681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7E549B3-BD27-A84E-AA1A-4A371ACF9D8A}"/>
              </a:ext>
            </a:extLst>
          </p:cNvPr>
          <p:cNvGrpSpPr/>
          <p:nvPr/>
        </p:nvGrpSpPr>
        <p:grpSpPr>
          <a:xfrm>
            <a:off x="3720249" y="2934941"/>
            <a:ext cx="5203105" cy="894109"/>
            <a:chOff x="3720249" y="2934941"/>
            <a:chExt cx="5203105" cy="89410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E89109-8D95-E042-9F52-FE0621C4924A}"/>
                </a:ext>
              </a:extLst>
            </p:cNvPr>
            <p:cNvSpPr txBox="1"/>
            <p:nvPr/>
          </p:nvSpPr>
          <p:spPr>
            <a:xfrm>
              <a:off x="5990115" y="2934941"/>
              <a:ext cx="2933239" cy="461665"/>
            </a:xfrm>
            <a:prstGeom prst="rect">
              <a:avLst/>
            </a:prstGeom>
            <a:noFill/>
            <a:ln w="25400"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Blood Bank Inventory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7F9E393-55B4-DF4E-A1E3-AB13FBAC9568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3720249" y="3165774"/>
              <a:ext cx="2269866" cy="663276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27D0666-FB32-7643-A6BF-F37D3C9F84AC}"/>
              </a:ext>
            </a:extLst>
          </p:cNvPr>
          <p:cNvSpPr txBox="1"/>
          <p:nvPr/>
        </p:nvSpPr>
        <p:spPr>
          <a:xfrm>
            <a:off x="5990115" y="4857412"/>
            <a:ext cx="2804550" cy="461665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Transfusion Demand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3578DF-3D04-3742-9A1F-8328507592D2}"/>
              </a:ext>
            </a:extLst>
          </p:cNvPr>
          <p:cNvGrpSpPr/>
          <p:nvPr/>
        </p:nvGrpSpPr>
        <p:grpSpPr>
          <a:xfrm>
            <a:off x="3043239" y="4419600"/>
            <a:ext cx="2946876" cy="899477"/>
            <a:chOff x="3043239" y="4419600"/>
            <a:chExt cx="2946876" cy="899477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B8DC418-4817-A54B-B9FF-46EB2DA73644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4883291" y="4419600"/>
              <a:ext cx="1106824" cy="668645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611CF42-B89D-8B44-B381-7F5C8B5FAAB9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4260711" y="5088245"/>
              <a:ext cx="1729404" cy="230832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DB9C215-5618-6C4F-AB07-A20520F10E15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3271839" y="5088245"/>
              <a:ext cx="2718276" cy="152400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CAD5AFC-4AE6-2E4C-8844-C1A89C3CF7F9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 flipV="1">
              <a:off x="3043239" y="4586119"/>
              <a:ext cx="2946876" cy="502126"/>
            </a:xfrm>
            <a:prstGeom prst="straightConnector1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E5B5FEE-921C-024B-9D76-E567155CA9A2}"/>
              </a:ext>
            </a:extLst>
          </p:cNvPr>
          <p:cNvSpPr txBox="1"/>
          <p:nvPr/>
        </p:nvSpPr>
        <p:spPr>
          <a:xfrm>
            <a:off x="5990948" y="1407168"/>
            <a:ext cx="1465786" cy="461665"/>
          </a:xfrm>
          <a:prstGeom prst="rect">
            <a:avLst/>
          </a:prstGeom>
          <a:noFill/>
          <a:ln w="2540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Re-Supply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06C75028-BA19-834C-91A0-0D18C0495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4490" y="175473"/>
            <a:ext cx="7210175" cy="6578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Leaky Bucket Analogy</a:t>
            </a:r>
          </a:p>
        </p:txBody>
      </p:sp>
    </p:spTree>
    <p:extLst>
      <p:ext uri="{BB962C8B-B14F-4D97-AF65-F5344CB8AC3E}">
        <p14:creationId xmlns:p14="http://schemas.microsoft.com/office/powerpoint/2010/main" val="41702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51FE2-872A-5D4E-9B15-253E565DD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Assumptions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02545-5F09-F547-AFAC-B8278FE7F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865" y="1600200"/>
            <a:ext cx="7751135" cy="5257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“Perfect” patient distribution</a:t>
            </a:r>
          </a:p>
          <a:p>
            <a:r>
              <a:rPr lang="en-US" dirty="0"/>
              <a:t>Local distribution center re-supply</a:t>
            </a:r>
          </a:p>
          <a:p>
            <a:pPr lvl="1"/>
            <a:r>
              <a:rPr lang="en-US" dirty="0"/>
              <a:t>Immediately</a:t>
            </a:r>
          </a:p>
          <a:p>
            <a:pPr lvl="1"/>
            <a:r>
              <a:rPr lang="en-US" dirty="0"/>
              <a:t>After 4 hours</a:t>
            </a:r>
          </a:p>
          <a:p>
            <a:r>
              <a:rPr lang="en-US" dirty="0"/>
              <a:t>All blood products within the inventory available</a:t>
            </a:r>
          </a:p>
          <a:p>
            <a:r>
              <a:rPr lang="en-US" dirty="0"/>
              <a:t>Apheresis plasma = equivalent of 2 units</a:t>
            </a:r>
          </a:p>
          <a:p>
            <a:r>
              <a:rPr lang="en-US" dirty="0"/>
              <a:t>Apheresis </a:t>
            </a:r>
            <a:r>
              <a:rPr lang="en-US" dirty="0" err="1"/>
              <a:t>plts</a:t>
            </a:r>
            <a:r>
              <a:rPr lang="en-US" dirty="0"/>
              <a:t> = equivalent of 5 units</a:t>
            </a:r>
          </a:p>
          <a:p>
            <a:r>
              <a:rPr lang="en-US" dirty="0"/>
              <a:t>Readiness Level</a:t>
            </a:r>
          </a:p>
          <a:p>
            <a:pPr lvl="1"/>
            <a:r>
              <a:rPr lang="en-US" dirty="0"/>
              <a:t>Minimum Readiness = 50</a:t>
            </a:r>
            <a:r>
              <a:rPr lang="en-US" baseline="30000" dirty="0"/>
              <a:t>th</a:t>
            </a:r>
            <a:r>
              <a:rPr lang="en-US" dirty="0"/>
              <a:t> Percentile, 1:1:2</a:t>
            </a:r>
          </a:p>
          <a:p>
            <a:pPr lvl="1"/>
            <a:r>
              <a:rPr lang="en-US" dirty="0"/>
              <a:t>Optimal Readiness = 95</a:t>
            </a:r>
            <a:r>
              <a:rPr lang="en-US" baseline="30000" dirty="0"/>
              <a:t>th</a:t>
            </a:r>
            <a:r>
              <a:rPr lang="en-US" dirty="0"/>
              <a:t> Percentile, 1:1:1</a:t>
            </a:r>
          </a:p>
        </p:txBody>
      </p:sp>
    </p:spTree>
    <p:extLst>
      <p:ext uri="{BB962C8B-B14F-4D97-AF65-F5344CB8AC3E}">
        <p14:creationId xmlns:p14="http://schemas.microsoft.com/office/powerpoint/2010/main" val="61974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6009</TotalTime>
  <Words>959</Words>
  <Application>Microsoft Macintosh PowerPoint</Application>
  <PresentationFormat>On-screen Show (4:3)</PresentationFormat>
  <Paragraphs>209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1_Office Theme</vt:lpstr>
      <vt:lpstr>Blood Availability  For Mass Casualties</vt:lpstr>
      <vt:lpstr>Acknowledgments</vt:lpstr>
      <vt:lpstr>PowerPoint Presentation</vt:lpstr>
      <vt:lpstr>What about MCI’s? Are the Blood Banks Ready?</vt:lpstr>
      <vt:lpstr>Background</vt:lpstr>
      <vt:lpstr>Background</vt:lpstr>
      <vt:lpstr>Hypothesis</vt:lpstr>
      <vt:lpstr>Leaky Bucket Analogy</vt:lpstr>
      <vt:lpstr>Assumptions</vt:lpstr>
      <vt:lpstr>Assess # of Injuries: EMCAPS Disaster Modeling</vt:lpstr>
      <vt:lpstr>PowerPoint Presentation</vt:lpstr>
      <vt:lpstr>Model Blood Product Needs</vt:lpstr>
      <vt:lpstr>PowerPoint Presentation</vt:lpstr>
      <vt:lpstr>Model Blood Product Needs: Challenges = Variability, Limited Data</vt:lpstr>
      <vt:lpstr>Model Blood Product Needs</vt:lpstr>
      <vt:lpstr>Model Blood Product Needs</vt:lpstr>
      <vt:lpstr>Model Blood Product Needs</vt:lpstr>
      <vt:lpstr>Model Blood Product Needs</vt:lpstr>
      <vt:lpstr>Model Blood Product Needs</vt:lpstr>
      <vt:lpstr>How much blood available?</vt:lpstr>
      <vt:lpstr>Response Rate</vt:lpstr>
      <vt:lpstr>PowerPoint Presentation</vt:lpstr>
      <vt:lpstr>PowerPoint Presentation</vt:lpstr>
      <vt:lpstr>Center-Level Analysis</vt:lpstr>
      <vt:lpstr>THOR/AABB Working Group Action Plan</vt:lpstr>
      <vt:lpstr>Blood Availability  For Mass Casualties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Joar Sivertsen</dc:creator>
  <cp:lastModifiedBy>Cannon, Jeremy</cp:lastModifiedBy>
  <cp:revision>434</cp:revision>
  <cp:lastPrinted>2017-09-26T10:58:59Z</cp:lastPrinted>
  <dcterms:created xsi:type="dcterms:W3CDTF">2018-06-29T15:08:33Z</dcterms:created>
  <dcterms:modified xsi:type="dcterms:W3CDTF">2019-06-24T12:22:25Z</dcterms:modified>
</cp:coreProperties>
</file>