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8" r:id="rId2"/>
  </p:sldMasterIdLst>
  <p:notesMasterIdLst>
    <p:notesMasterId r:id="rId46"/>
  </p:notesMasterIdLst>
  <p:handoutMasterIdLst>
    <p:handoutMasterId r:id="rId47"/>
  </p:handoutMasterIdLst>
  <p:sldIdLst>
    <p:sldId id="327" r:id="rId3"/>
    <p:sldId id="416" r:id="rId4"/>
    <p:sldId id="450" r:id="rId5"/>
    <p:sldId id="451" r:id="rId6"/>
    <p:sldId id="452" r:id="rId7"/>
    <p:sldId id="453" r:id="rId8"/>
    <p:sldId id="447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24" r:id="rId18"/>
    <p:sldId id="430" r:id="rId19"/>
    <p:sldId id="448" r:id="rId20"/>
    <p:sldId id="425" r:id="rId21"/>
    <p:sldId id="426" r:id="rId22"/>
    <p:sldId id="427" r:id="rId23"/>
    <p:sldId id="428" r:id="rId24"/>
    <p:sldId id="429" r:id="rId25"/>
    <p:sldId id="44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45" r:id="rId34"/>
    <p:sldId id="439" r:id="rId35"/>
    <p:sldId id="440" r:id="rId36"/>
    <p:sldId id="441" r:id="rId37"/>
    <p:sldId id="442" r:id="rId38"/>
    <p:sldId id="444" r:id="rId39"/>
    <p:sldId id="454" r:id="rId40"/>
    <p:sldId id="443" r:id="rId41"/>
    <p:sldId id="449" r:id="rId42"/>
    <p:sldId id="458" r:id="rId43"/>
    <p:sldId id="456" r:id="rId44"/>
    <p:sldId id="455" r:id="rId45"/>
  </p:sldIdLst>
  <p:sldSz cx="9144000" cy="6858000" type="screen4x3"/>
  <p:notesSz cx="7315200" cy="9601200"/>
  <p:embeddedFontLst>
    <p:embeddedFont>
      <p:font typeface="Aharoni" panose="020B0604020202020204" charset="0"/>
      <p:bold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Ink Free" panose="03080402000500000000" pitchFamily="66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Bahnschrift" panose="020B0502040204020203" pitchFamily="34" charset="0"/>
      <p:regular r:id="rId56"/>
      <p:bold r:id="rId57"/>
    </p:embeddedFont>
    <p:embeddedFont>
      <p:font typeface="AR DESTINE" panose="020B0604020202020204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9900"/>
    <a:srgbClr val="F8F8F8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207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2611"/>
    </p:cViewPr>
  </p:sorterViewPr>
  <p:notesViewPr>
    <p:cSldViewPr>
      <p:cViewPr varScale="1">
        <p:scale>
          <a:sx n="53" d="100"/>
          <a:sy n="53" d="100"/>
        </p:scale>
        <p:origin x="-287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25B239D7-8DE9-4D03-A4FA-237FAFE706DC}" type="datetimeFigureOut">
              <a:rPr lang="en-US" smtClean="0"/>
              <a:t>25-Jun-19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1CAE0F29-1381-4720-806D-5720EAB6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633E8A1-AD18-4149-880F-1D0E0D3736A8}" type="datetimeFigureOut">
              <a:rPr lang="en-US" smtClean="0"/>
              <a:t>25-Jun-19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F9897D4E-ADA6-4E89-800C-1B25C651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30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31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32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38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16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39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40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17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18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19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005" indent="-301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620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471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8319" indent="-24092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0167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2016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864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5713" indent="-240925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F8386-1619-4235-B234-583852B1D15C}" type="slidenum">
              <a:rPr lang="en-US" sz="1100">
                <a:solidFill>
                  <a:prstClr val="black"/>
                </a:solidFill>
              </a:rPr>
              <a:pPr/>
              <a:t>23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945"/>
            <a:ext cx="5364480" cy="4320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5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6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04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0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7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5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9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4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6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9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5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57079-0B00-4275-800A-86948F13DAE9}" type="datetimeFigureOut">
              <a:rPr lang="en-US">
                <a:solidFill>
                  <a:prstClr val="black"/>
                </a:solidFill>
              </a:rPr>
              <a:pPr/>
              <a:t>25-Jun-19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C4F64-14E5-4C50-9EAE-61F2A1067E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1" r:id="rId12"/>
    <p:sldLayoutId id="21474837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f5JXrrdDiAhUFd98KHejLBJ8QjRx6BAgBEAU&amp;url=https://rockland-inc.com/store/Antisera-to-Red-Blood-Cells-109-4139-O4L_24316.aspx&amp;psig=AOvVaw14uYvvatfWijpx5No1fKz9&amp;ust=15597559375844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11cu1ndDiAhXRct8KHUZ-BgYQjRx6BAgBEAU&amp;url=https://starwars.fandom.com/wiki/Chewbacca&amp;psig=AOvVaw0BKx-AdqGB7y3_2Z6M_gme&amp;ust=15597515364421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f5JXrrdDiAhUFd98KHejLBJ8QjRx6BAgBEAU&amp;url=https://rockland-inc.com/store/Antisera-to-Red-Blood-Cells-109-4139-O4L_24316.aspx&amp;psig=AOvVaw14uYvvatfWijpx5No1fKz9&amp;ust=15597559375844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nidTiptDiAhU5AWMBHcoEBbUQjRx6BAgBEAU&amp;url=https://starwars.fandom.com/wiki/Millennium_Falcon&amp;psig=AOvVaw1hJZkwUN3Kxpe6qjv1Ul86&amp;ust=15597540445051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iI9pDLuu_iAhVuUt8KHa6NAkcQjRx6BAgBEAU&amp;url=http://eclinpath.com/chemistry/interference-indices/print-10/&amp;psig=AOvVaw3S_shrtkOVqADuHEhSZdhn&amp;ust=156082451169598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7g62yjNDiAhWjm-AKHbBuCzYQjRx6BAgBEAU&amp;url=https://www.thestar.com.my/tech/tech-news/2018/12/02/the-new-macbook-air-was-the-wait-worth-it/&amp;psig=AOvVaw2Gn4F1xUYTikIhjwWVMrVl&amp;ust=155974695858141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H1erd5tDiAhUSU98KHeMADLMQjRx6BAgBEAU&amp;url=https://www.bloodyelbow.com/2017/12/6/16740898/ufc-opinion-unsportsmanlike-conduct-mma-herrig-blood&amp;psig=AOvVaw0p5UeV7s2ZXQqesRsDWVEO&amp;ust=155977121457272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s5KjQ6PjiAhXCnuAKHWNIBkUQjRx6BAgBEAU&amp;url=https://www.news-medical.net/health/Living-Without-a-Spleen.aspx&amp;psig=AOvVaw3yMTsLFeZVvQ_H65B9svyf&amp;ust=156114611149813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s://www.google.com/url?sa=i&amp;rct=j&amp;q=&amp;esrc=s&amp;source=images&amp;cd=&amp;cad=rja&amp;uact=8&amp;ved=2ahUKEwidm6y8jLzhAhXNSt8KHRMKBwoQjRx6BAgBEAU&amp;url=https://www.roche.com/research_and_development/what_we_are_working_on/research_technologies/antibodies-at-roche.htm&amp;psig=AOvVaw1ZPn_T5IaTWh3P2EzRtXwU&amp;ust=155466174252524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source=images&amp;cd=&amp;cad=rja&amp;uact=8&amp;ved=2ahUKEwjGlYvvjLzhAhVMTd8KHZF9A_wQjRx6BAgBEAU&amp;url=http://hdn2u.blogspot.com/2012/06/treatment_02.html&amp;psig=AOvVaw2008hUJlJzDAH4_UbROEKx&amp;ust=1554661853443678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google.com/url?sa=i&amp;rct=j&amp;q=&amp;esrc=s&amp;source=images&amp;cd=&amp;cad=rja&amp;uact=8&amp;ved=2ahUKEwiU-7OkppLiAhVSTd8KHTjkAN0QjRx6BAgBEAU&amp;url=https://www.researchgate.net/figure/The-Rhesus-protein-in-the-erythrocyte-membrane-Both-Rhesus-proteins-show-417-amino_fig1_23995175&amp;psig=AOvVaw0SxvRA3YmOHf5Uhaeik49F&amp;ust=1557623611880115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ved=2ahUKEwiFx4mthdPiAhXJ1lkKHfqzCBsQjRx6BAgBEAU&amp;url=https://en.wikipedia.org/wiki/Fauda&amp;psig=AOvVaw3DC9i5PfaCeUKdsk8O4e6R&amp;ust=1559848133911549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10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hnschrift" panose="020B0502040204020203" pitchFamily="34" charset="0"/>
              </a:rPr>
              <a:t>So you don’t like titers, eh? Let’s see if you prefer functional assays</a:t>
            </a:r>
            <a:endParaRPr lang="en-US" sz="3200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27" y="5503783"/>
            <a:ext cx="9144000" cy="1354217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Mark </a:t>
            </a:r>
            <a:r>
              <a:rPr lang="en-US" sz="2800" dirty="0" err="1" smtClean="0">
                <a:solidFill>
                  <a:schemeClr val="bg1"/>
                </a:solidFill>
              </a:rPr>
              <a:t>Yazer</a:t>
            </a:r>
            <a:r>
              <a:rPr lang="en-US" dirty="0" smtClean="0">
                <a:solidFill>
                  <a:schemeClr val="bg1"/>
                </a:solidFill>
              </a:rPr>
              <a:t>, MD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Professor of Pathology, University of Pittsburgh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Adjunct Professor of Clinical Immunology, University of Southern Denmark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Visiting Professor of Pathology, Tel Aviv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60401" y="2697163"/>
            <a:ext cx="2743200" cy="2454276"/>
            <a:chOff x="4060401" y="2697163"/>
            <a:chExt cx="2743200" cy="2454276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441401" y="3200401"/>
              <a:ext cx="1676400" cy="167640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b="1" smtClean="0">
                <a:solidFill>
                  <a:srgbClr val="FFFF00"/>
                </a:solidFill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517601" y="2895601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FF00"/>
                  </a:solidFill>
                </a:rPr>
                <a:t>B</a:t>
              </a:r>
              <a:endParaRPr lang="en-US" altLang="en-US" sz="32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103389" y="2697163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584401" y="4572001"/>
              <a:ext cx="914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rgbClr val="FFFF00"/>
                  </a:solidFill>
                </a:rPr>
                <a:t>Vel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060401" y="3962401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965401" y="3276601"/>
              <a:ext cx="838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FFFF00"/>
                  </a:solidFill>
                </a:rPr>
                <a:t>Cr</a:t>
              </a:r>
              <a:r>
                <a:rPr lang="en-US" altLang="en-US" sz="3200" b="1" baseline="30000" dirty="0" err="1" smtClean="0">
                  <a:solidFill>
                    <a:srgbClr val="FFFF00"/>
                  </a:solidFill>
                </a:rPr>
                <a:t>a</a:t>
              </a:r>
              <a:endParaRPr lang="en-US" altLang="en-US" sz="3200" b="1" baseline="30000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7290059">
            <a:off x="4150262" y="1912332"/>
            <a:ext cx="57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Y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3847" y="2126071"/>
            <a:ext cx="291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IgM anti-B antibody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7697E-6 L -0.17466 -0.23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18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7290059">
            <a:off x="4151626" y="1912334"/>
            <a:ext cx="57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Y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059755" y="3354320"/>
            <a:ext cx="2743200" cy="2454276"/>
            <a:chOff x="1104" y="931"/>
            <a:chExt cx="1728" cy="1546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1056" cy="10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b="1" smtClean="0">
                <a:solidFill>
                  <a:srgbClr val="FFFF00"/>
                </a:solidFill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761" y="931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064" y="2112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rgbClr val="FFFF00"/>
                  </a:solidFill>
                </a:rPr>
                <a:t>Vel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04" y="172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304" y="1296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FFFF00"/>
                  </a:solidFill>
                </a:rPr>
                <a:t>Cr</a:t>
              </a:r>
              <a:r>
                <a:rPr lang="en-US" altLang="en-US" sz="3200" b="1" baseline="30000" dirty="0" err="1" smtClean="0">
                  <a:solidFill>
                    <a:srgbClr val="FFFF00"/>
                  </a:solidFill>
                </a:rPr>
                <a:t>a</a:t>
              </a:r>
              <a:endParaRPr lang="en-US" altLang="en-US" sz="3200" b="1" baseline="30000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7290059">
            <a:off x="4151626" y="1912334"/>
            <a:ext cx="57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Y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1924E-6 L 0.11684 0.12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26190" y="3262539"/>
            <a:ext cx="3076765" cy="2546057"/>
            <a:chOff x="4726190" y="3262539"/>
            <a:chExt cx="3076765" cy="2546057"/>
          </a:xfrm>
        </p:grpSpPr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5059755" y="3354320"/>
              <a:ext cx="2743200" cy="2454276"/>
              <a:chOff x="1104" y="931"/>
              <a:chExt cx="1728" cy="1546"/>
            </a:xfrm>
          </p:grpSpPr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056" cy="10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392" y="105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FFFF00"/>
                    </a:solidFill>
                  </a:rPr>
                  <a:t>B</a:t>
                </a:r>
                <a:endParaRPr lang="en-US" altLang="en-US" sz="3200" b="1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761" y="931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FF00"/>
                    </a:solidFill>
                  </a:rPr>
                  <a:t>C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smtClean="0">
                    <a:solidFill>
                      <a:srgbClr val="FFFF00"/>
                    </a:solidFill>
                  </a:rPr>
                  <a:t>Vel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1104" y="172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FF00"/>
                    </a:solidFill>
                  </a:rPr>
                  <a:t>D</a:t>
                </a: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err="1" smtClean="0">
                    <a:solidFill>
                      <a:srgbClr val="FFFF00"/>
                    </a:solidFill>
                  </a:rPr>
                  <a:t>Cr</a:t>
                </a:r>
                <a:r>
                  <a:rPr lang="en-US" altLang="en-US" sz="3200" b="1" baseline="30000" dirty="0" err="1" smtClean="0">
                    <a:solidFill>
                      <a:srgbClr val="FFFF00"/>
                    </a:solidFill>
                  </a:rPr>
                  <a:t>a</a:t>
                </a:r>
                <a:endParaRPr lang="en-US" altLang="en-US" sz="3200" b="1" baseline="30000" dirty="0" smtClean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7290059">
              <a:off x="5221245" y="2767484"/>
              <a:ext cx="579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B0F0"/>
                  </a:solidFill>
                </a:rPr>
                <a:t>Y</a:t>
              </a:r>
              <a:endParaRPr lang="en-US" sz="96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400" y="200717"/>
            <a:ext cx="3800475" cy="2669245"/>
            <a:chOff x="4403818" y="438838"/>
            <a:chExt cx="3800475" cy="2669245"/>
          </a:xfrm>
          <a:solidFill>
            <a:schemeClr val="accent1">
              <a:alpha val="25000"/>
            </a:schemeClr>
          </a:solidFill>
        </p:grpSpPr>
        <p:sp>
          <p:nvSpPr>
            <p:cNvPr id="24" name="TextBox 23"/>
            <p:cNvSpPr txBox="1"/>
            <p:nvPr/>
          </p:nvSpPr>
          <p:spPr>
            <a:xfrm>
              <a:off x="4703856" y="438838"/>
              <a:ext cx="3200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Complement activated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324600" y="838200"/>
              <a:ext cx="0" cy="685800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03856" y="1505638"/>
              <a:ext cx="3200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Complex stuff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2"/>
              <a:endCxn id="28" idx="0"/>
            </p:cNvCxnSpPr>
            <p:nvPr/>
          </p:nvCxnSpPr>
          <p:spPr>
            <a:xfrm>
              <a:off x="6304056" y="1967303"/>
              <a:ext cx="0" cy="679115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03818" y="2646418"/>
              <a:ext cx="38004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Membrane Attack Complex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1005626" y="1906979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6479E-6 L 0.35313 0.2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3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26190" y="3262539"/>
            <a:ext cx="3076765" cy="2546057"/>
            <a:chOff x="4726190" y="3262539"/>
            <a:chExt cx="3076765" cy="2546057"/>
          </a:xfrm>
        </p:grpSpPr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5059755" y="3354320"/>
              <a:ext cx="2743200" cy="2454276"/>
              <a:chOff x="1104" y="931"/>
              <a:chExt cx="1728" cy="1546"/>
            </a:xfrm>
          </p:grpSpPr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056" cy="10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392" y="105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FFFF00"/>
                    </a:solidFill>
                  </a:rPr>
                  <a:t>B</a:t>
                </a:r>
                <a:endParaRPr lang="en-US" altLang="en-US" sz="3200" b="1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761" y="931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FF00"/>
                    </a:solidFill>
                  </a:rPr>
                  <a:t>C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smtClean="0">
                    <a:solidFill>
                      <a:srgbClr val="FFFF00"/>
                    </a:solidFill>
                  </a:rPr>
                  <a:t>Vel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1104" y="172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FF00"/>
                    </a:solidFill>
                  </a:rPr>
                  <a:t>D</a:t>
                </a: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err="1" smtClean="0">
                    <a:solidFill>
                      <a:srgbClr val="FFFF00"/>
                    </a:solidFill>
                  </a:rPr>
                  <a:t>Cr</a:t>
                </a:r>
                <a:r>
                  <a:rPr lang="en-US" altLang="en-US" sz="3200" b="1" baseline="30000" dirty="0" err="1" smtClean="0">
                    <a:solidFill>
                      <a:srgbClr val="FFFF00"/>
                    </a:solidFill>
                  </a:rPr>
                  <a:t>a</a:t>
                </a:r>
                <a:endParaRPr lang="en-US" altLang="en-US" sz="3200" b="1" baseline="30000" dirty="0" smtClean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7290059">
              <a:off x="5221245" y="2767484"/>
              <a:ext cx="579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B0F0"/>
                  </a:solidFill>
                </a:rPr>
                <a:t>Y</a:t>
              </a:r>
              <a:endParaRPr lang="en-US" sz="96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4232398" y="3776949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4942" y="461187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Free Hb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9434" y="461582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Free Hb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9333" y="4615826"/>
            <a:ext cx="117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Free Hb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24664" y="4615019"/>
            <a:ext cx="142494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Free Hb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0451" y="443115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RBC stroma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9434" y="442721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RBC stroma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2623E-6 L -0.325 0.1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3065E-6 L 0.07674 -0.350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75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3065E-6 L -0.38282 -0.295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-147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347 L 0.12014 0.181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3065E-6 L -0.43282 -0.128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64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3188E-6 L -0.18993 -0.416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20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6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use complement for predicting hemolysis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137" y="1183213"/>
            <a:ext cx="495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dirty="0" err="1">
                <a:solidFill>
                  <a:schemeClr val="bg1"/>
                </a:solidFill>
              </a:rPr>
              <a:t>Hemolysin</a:t>
            </a:r>
            <a:r>
              <a:rPr lang="en-US" sz="2600" dirty="0">
                <a:solidFill>
                  <a:schemeClr val="bg1"/>
                </a:solidFill>
              </a:rPr>
              <a:t> test</a:t>
            </a:r>
            <a:r>
              <a:rPr lang="en-US" sz="2600" dirty="0" smtClean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Mix RBCs with donor plasma</a:t>
            </a: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Add complement source, warm to 37</a:t>
            </a:r>
            <a: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  <a:t>°C, manually observe supernatant </a:t>
            </a:r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plasma</a:t>
            </a:r>
            <a: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  <a:t> for hemolysis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Graded: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3+ complete hemolysis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2+ for 50% hemolysis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1+ for trace hemolysis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Negative = no hemolysis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Not at all subjective, very repeatable between operators</a:t>
            </a:r>
          </a:p>
        </p:txBody>
      </p:sp>
      <p:pic>
        <p:nvPicPr>
          <p:cNvPr id="4100" name="Picture 4" descr="Image result for hemolysin test assay antibodie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931"/>
          <a:stretch/>
        </p:blipFill>
        <p:spPr bwMode="auto">
          <a:xfrm>
            <a:off x="5105400" y="2167036"/>
            <a:ext cx="3913742" cy="33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1524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negative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6800" y="5772090"/>
            <a:ext cx="3657600" cy="400110"/>
            <a:chOff x="4800600" y="5695890"/>
            <a:chExt cx="365760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6096000" y="569589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Sarcastic font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4800600" y="5895945"/>
              <a:ext cx="12954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>
            <a:off x="5457940" y="1893332"/>
            <a:ext cx="0" cy="5450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10600" y="1894502"/>
            <a:ext cx="0" cy="5450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ewbac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55" y="2362200"/>
            <a:ext cx="26854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79" y="1524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ways to use complement for predicting hemolysis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92160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 transfusion nothing can be just left alone, we tinker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Is there a more precise way of quantifying the extent of RBC hemolysis?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6567100"/>
            <a:ext cx="265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Cunnion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2017;57:517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91912">
            <a:off x="10780" y="4182138"/>
            <a:ext cx="912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 DESTINE" panose="02000000000000000000" pitchFamily="2" charset="0"/>
              </a:rPr>
              <a:t>Complement Hemolysis Using Human Erythrocytes (CHUHE)</a:t>
            </a:r>
            <a:endParaRPr lang="en-US" sz="3600" dirty="0">
              <a:solidFill>
                <a:srgbClr val="FFFF00"/>
              </a:solidFill>
              <a:latin typeface="AR DESTI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CHUHE assay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415" y="1691045"/>
            <a:ext cx="495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Basically the same thing as the manual </a:t>
            </a:r>
            <a:r>
              <a:rPr lang="en-US" sz="3200" dirty="0" err="1" smtClean="0">
                <a:solidFill>
                  <a:schemeClr val="bg1"/>
                </a:solidFill>
              </a:rPr>
              <a:t>hemolysin</a:t>
            </a:r>
            <a:r>
              <a:rPr lang="en-US" sz="3200" dirty="0" smtClean="0">
                <a:solidFill>
                  <a:schemeClr val="bg1"/>
                </a:solidFill>
              </a:rPr>
              <a:t>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Main difference is that the plasma free Hb is read by a spectrophotometer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Probably more precise than manual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Also background hemolysis is subtracted</a:t>
            </a:r>
          </a:p>
        </p:txBody>
      </p:sp>
      <p:pic>
        <p:nvPicPr>
          <p:cNvPr id="4100" name="Picture 4" descr="Image result for hemolysin test assay antibodie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931"/>
          <a:stretch/>
        </p:blipFill>
        <p:spPr bwMode="auto">
          <a:xfrm>
            <a:off x="5105400" y="2167036"/>
            <a:ext cx="3913742" cy="33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95142" y="98613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Some absorbance at 412 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1246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absorbance at 412  nm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00591" y="1770965"/>
            <a:ext cx="0" cy="5450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72749" y="1893332"/>
            <a:ext cx="337851" cy="5450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0" y="1893332"/>
            <a:ext cx="1414749" cy="11546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Baseline CHUHE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6396335"/>
            <a:ext cx="265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Cunnion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2017;57:517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Cinnion</a:t>
            </a:r>
            <a:r>
              <a:rPr lang="en-US" sz="1200" dirty="0" smtClean="0">
                <a:solidFill>
                  <a:schemeClr val="bg1"/>
                </a:solidFill>
              </a:rPr>
              <a:t> et al. Transfusion 2016;56:1845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6" y="990600"/>
            <a:ext cx="83235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300" y="3200400"/>
            <a:ext cx="832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Absorbance values &gt;1.3 suggest total hemolysis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02419" y="2816980"/>
            <a:ext cx="990600" cy="361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3034" y="4019550"/>
            <a:ext cx="8323580" cy="2526447"/>
            <a:chOff x="403034" y="4019550"/>
            <a:chExt cx="8323580" cy="252644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35" y="4019550"/>
              <a:ext cx="8323579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225670" y="50292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034" y="5715000"/>
              <a:ext cx="83235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CHUHE value from group B SCD patient with “AHTR” from 1 group O RBC transfusion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56853" cy="31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Disclosures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3581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</a:rPr>
              <a:t>Grífols</a:t>
            </a:r>
            <a:r>
              <a:rPr lang="en-US" dirty="0" smtClean="0"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Honoraria &amp; SAB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Macopharma</a:t>
            </a:r>
            <a:r>
              <a:rPr lang="en-US" dirty="0">
                <a:latin typeface="Tahoma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Scientific advisory board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</a:rPr>
              <a:t>Octapharma</a:t>
            </a:r>
            <a:r>
              <a:rPr lang="en-US" dirty="0" smtClean="0"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Scientific advisory board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Terumo</a:t>
            </a:r>
            <a:r>
              <a:rPr lang="en-US" dirty="0" smtClean="0"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Honoraria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</a:rPr>
              <a:t>Haemonetics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Honoraria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Cook Biotech</a:t>
            </a:r>
            <a:r>
              <a:rPr lang="en-US" dirty="0" smtClean="0"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Scientific advisory board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</a:rPr>
              <a:t>Verax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 Biomedical</a:t>
            </a:r>
            <a:r>
              <a:rPr lang="en-US" dirty="0" smtClean="0"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Scientific advisory board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New Health Sciences</a:t>
            </a:r>
            <a:r>
              <a:rPr lang="en-US" dirty="0" smtClean="0">
                <a:latin typeface="Tahoma" pitchFamily="34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Scientific advisory board</a:t>
            </a:r>
          </a:p>
          <a:p>
            <a:pPr marL="0" indent="0">
              <a:buClr>
                <a:srgbClr val="FFFF00"/>
              </a:buClr>
              <a:buNone/>
            </a:pPr>
            <a:endParaRPr lang="en-US" dirty="0" smtClean="0">
              <a:latin typeface="Tahoma" pitchFamily="34" charset="0"/>
            </a:endParaRPr>
          </a:p>
          <a:p>
            <a:pPr>
              <a:buFont typeface="Monotype Sorts" charset="2"/>
              <a:buNone/>
            </a:pPr>
            <a:endParaRPr lang="en-US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9144000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CHUHE vs titers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6567100"/>
            <a:ext cx="265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Cunnion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2017;57:517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209799"/>
            <a:ext cx="8229600" cy="4038601"/>
            <a:chOff x="381000" y="1745355"/>
            <a:chExt cx="8229600" cy="4038601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1745355"/>
              <a:ext cx="8229600" cy="4038601"/>
              <a:chOff x="-11017" y="2067557"/>
              <a:chExt cx="6379684" cy="2792662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25"/>
              <a:stretch/>
            </p:blipFill>
            <p:spPr bwMode="auto">
              <a:xfrm>
                <a:off x="2362200" y="2067557"/>
                <a:ext cx="4006467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074"/>
              <a:stretch/>
            </p:blipFill>
            <p:spPr bwMode="auto">
              <a:xfrm>
                <a:off x="-11017" y="2067558"/>
                <a:ext cx="2373217" cy="279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33400" y="4304024"/>
              <a:ext cx="7772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136" y="5060521"/>
              <a:ext cx="7780663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1066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Similar titers produce different CHUHE hemolysis (412 nm absorbance) values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3418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B, AB RBCs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 correlation between saline titer and CHUHE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6567100"/>
            <a:ext cx="265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Cunnion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2017;57:517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15" y="1295400"/>
            <a:ext cx="6877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5015" y="6076950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Group A plasma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01" y="1714959"/>
            <a:ext cx="2895600" cy="15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4779" y="5386551"/>
            <a:ext cx="49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Donor plasma reacts differently with different RBCs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6567100"/>
            <a:ext cx="265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Cunnion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2017;57:517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4590"/>
            <a:ext cx="7510462" cy="497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95749" y="3411990"/>
            <a:ext cx="495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310719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1.3 = total hemolysis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749" y="4935990"/>
            <a:ext cx="495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461282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0.45 = “AHTR”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llennium fal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36" y="304800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Thoughts on this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346" y="16764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Actual measure of complement-mediated hemolysis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Relatively quick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Free Hb can be measured by </a:t>
            </a:r>
            <a:r>
              <a:rPr lang="en-US" sz="2400" dirty="0" err="1" smtClean="0">
                <a:solidFill>
                  <a:schemeClr val="bg1"/>
                </a:solidFill>
              </a:rPr>
              <a:t>Hemocue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idea what constitutes a clinically significant CHUHE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Just because the titer and CHUHE values are discordant does not mean that the CHUHE value is correct or more clinically accurate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“AHR” case not well evaluated – no mention of crossmatch compatibility, RBC antibodies in recipient, pretty hard to imagine that 30 ml of plasma could cause hemolysis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Normal RBCs have built in defense against MAC attack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1044238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Primarily 2 molecules, CD55 and CD59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Formerly known as complement decay accelerating factor and membrane inhibitor of reactive lysis,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Attached to RBC membrane via GPI-linked anchor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Some people genetically lack the GPI anchor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Paroxysmal nocturnal hemoglobinuria (PNH)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Several other proteins/antigens also missing from their RBCs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These cells have increased susceptibility to complement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hemolys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5105400"/>
            <a:ext cx="4495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733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17226" y="1752600"/>
            <a:ext cx="997374" cy="2057400"/>
            <a:chOff x="4225713" y="1295400"/>
            <a:chExt cx="997374" cy="2057400"/>
          </a:xfrm>
        </p:grpSpPr>
        <p:sp>
          <p:nvSpPr>
            <p:cNvPr id="3" name="Freeform 2"/>
            <p:cNvSpPr/>
            <p:nvPr/>
          </p:nvSpPr>
          <p:spPr>
            <a:xfrm>
              <a:off x="4406053" y="2666999"/>
              <a:ext cx="318347" cy="685801"/>
            </a:xfrm>
            <a:custGeom>
              <a:avLst/>
              <a:gdLst>
                <a:gd name="connsiteX0" fmla="*/ 44761 w 422371"/>
                <a:gd name="connsiteY0" fmla="*/ 859316 h 859316"/>
                <a:gd name="connsiteX1" fmla="*/ 132896 w 422371"/>
                <a:gd name="connsiteY1" fmla="*/ 815248 h 859316"/>
                <a:gd name="connsiteX2" fmla="*/ 154930 w 422371"/>
                <a:gd name="connsiteY2" fmla="*/ 782197 h 859316"/>
                <a:gd name="connsiteX3" fmla="*/ 165947 w 422371"/>
                <a:gd name="connsiteY3" fmla="*/ 749147 h 859316"/>
                <a:gd name="connsiteX4" fmla="*/ 154930 w 422371"/>
                <a:gd name="connsiteY4" fmla="*/ 638978 h 859316"/>
                <a:gd name="connsiteX5" fmla="*/ 132896 w 422371"/>
                <a:gd name="connsiteY5" fmla="*/ 572877 h 859316"/>
                <a:gd name="connsiteX6" fmla="*/ 99846 w 422371"/>
                <a:gd name="connsiteY6" fmla="*/ 550843 h 859316"/>
                <a:gd name="connsiteX7" fmla="*/ 22728 w 422371"/>
                <a:gd name="connsiteY7" fmla="*/ 561860 h 859316"/>
                <a:gd name="connsiteX8" fmla="*/ 11711 w 422371"/>
                <a:gd name="connsiteY8" fmla="*/ 627961 h 859316"/>
                <a:gd name="connsiteX9" fmla="*/ 143913 w 422371"/>
                <a:gd name="connsiteY9" fmla="*/ 661012 h 859316"/>
                <a:gd name="connsiteX10" fmla="*/ 243065 w 422371"/>
                <a:gd name="connsiteY10" fmla="*/ 649995 h 859316"/>
                <a:gd name="connsiteX11" fmla="*/ 276116 w 422371"/>
                <a:gd name="connsiteY11" fmla="*/ 638978 h 859316"/>
                <a:gd name="connsiteX12" fmla="*/ 287133 w 422371"/>
                <a:gd name="connsiteY12" fmla="*/ 605928 h 859316"/>
                <a:gd name="connsiteX13" fmla="*/ 309166 w 422371"/>
                <a:gd name="connsiteY13" fmla="*/ 572877 h 859316"/>
                <a:gd name="connsiteX14" fmla="*/ 287133 w 422371"/>
                <a:gd name="connsiteY14" fmla="*/ 440675 h 859316"/>
                <a:gd name="connsiteX15" fmla="*/ 276116 w 422371"/>
                <a:gd name="connsiteY15" fmla="*/ 407624 h 859316"/>
                <a:gd name="connsiteX16" fmla="*/ 165947 w 422371"/>
                <a:gd name="connsiteY16" fmla="*/ 352540 h 859316"/>
                <a:gd name="connsiteX17" fmla="*/ 66795 w 422371"/>
                <a:gd name="connsiteY17" fmla="*/ 363556 h 859316"/>
                <a:gd name="connsiteX18" fmla="*/ 77812 w 422371"/>
                <a:gd name="connsiteY18" fmla="*/ 396607 h 859316"/>
                <a:gd name="connsiteX19" fmla="*/ 143913 w 422371"/>
                <a:gd name="connsiteY19" fmla="*/ 418641 h 859316"/>
                <a:gd name="connsiteX20" fmla="*/ 298149 w 422371"/>
                <a:gd name="connsiteY20" fmla="*/ 407624 h 859316"/>
                <a:gd name="connsiteX21" fmla="*/ 331200 w 422371"/>
                <a:gd name="connsiteY21" fmla="*/ 297455 h 859316"/>
                <a:gd name="connsiteX22" fmla="*/ 342217 w 422371"/>
                <a:gd name="connsiteY22" fmla="*/ 220337 h 859316"/>
                <a:gd name="connsiteX23" fmla="*/ 331200 w 422371"/>
                <a:gd name="connsiteY23" fmla="*/ 132202 h 859316"/>
                <a:gd name="connsiteX24" fmla="*/ 176964 w 422371"/>
                <a:gd name="connsiteY24" fmla="*/ 165253 h 859316"/>
                <a:gd name="connsiteX25" fmla="*/ 187981 w 422371"/>
                <a:gd name="connsiteY25" fmla="*/ 209320 h 859316"/>
                <a:gd name="connsiteX26" fmla="*/ 221031 w 422371"/>
                <a:gd name="connsiteY26" fmla="*/ 220337 h 859316"/>
                <a:gd name="connsiteX27" fmla="*/ 397301 w 422371"/>
                <a:gd name="connsiteY27" fmla="*/ 209320 h 859316"/>
                <a:gd name="connsiteX28" fmla="*/ 419335 w 422371"/>
                <a:gd name="connsiteY28" fmla="*/ 0 h 8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371" h="859316">
                  <a:moveTo>
                    <a:pt x="44761" y="859316"/>
                  </a:moveTo>
                  <a:cubicBezTo>
                    <a:pt x="71063" y="848795"/>
                    <a:pt x="110893" y="837251"/>
                    <a:pt x="132896" y="815248"/>
                  </a:cubicBezTo>
                  <a:cubicBezTo>
                    <a:pt x="142259" y="805885"/>
                    <a:pt x="149008" y="794040"/>
                    <a:pt x="154930" y="782197"/>
                  </a:cubicBezTo>
                  <a:cubicBezTo>
                    <a:pt x="160123" y="771810"/>
                    <a:pt x="162275" y="760164"/>
                    <a:pt x="165947" y="749147"/>
                  </a:cubicBezTo>
                  <a:cubicBezTo>
                    <a:pt x="162275" y="712424"/>
                    <a:pt x="161731" y="675252"/>
                    <a:pt x="154930" y="638978"/>
                  </a:cubicBezTo>
                  <a:cubicBezTo>
                    <a:pt x="150650" y="616150"/>
                    <a:pt x="152221" y="585760"/>
                    <a:pt x="132896" y="572877"/>
                  </a:cubicBezTo>
                  <a:lnTo>
                    <a:pt x="99846" y="550843"/>
                  </a:lnTo>
                  <a:cubicBezTo>
                    <a:pt x="74140" y="554515"/>
                    <a:pt x="46457" y="551314"/>
                    <a:pt x="22728" y="561860"/>
                  </a:cubicBezTo>
                  <a:cubicBezTo>
                    <a:pt x="2508" y="570847"/>
                    <a:pt x="-10734" y="611929"/>
                    <a:pt x="11711" y="627961"/>
                  </a:cubicBezTo>
                  <a:cubicBezTo>
                    <a:pt x="38279" y="646938"/>
                    <a:pt x="113305" y="655911"/>
                    <a:pt x="143913" y="661012"/>
                  </a:cubicBezTo>
                  <a:cubicBezTo>
                    <a:pt x="176964" y="657340"/>
                    <a:pt x="210263" y="655462"/>
                    <a:pt x="243065" y="649995"/>
                  </a:cubicBezTo>
                  <a:cubicBezTo>
                    <a:pt x="254520" y="648086"/>
                    <a:pt x="267904" y="647189"/>
                    <a:pt x="276116" y="638978"/>
                  </a:cubicBezTo>
                  <a:cubicBezTo>
                    <a:pt x="284327" y="630767"/>
                    <a:pt x="281940" y="616315"/>
                    <a:pt x="287133" y="605928"/>
                  </a:cubicBezTo>
                  <a:cubicBezTo>
                    <a:pt x="293054" y="594085"/>
                    <a:pt x="301822" y="583894"/>
                    <a:pt x="309166" y="572877"/>
                  </a:cubicBezTo>
                  <a:cubicBezTo>
                    <a:pt x="302949" y="529360"/>
                    <a:pt x="297870" y="483625"/>
                    <a:pt x="287133" y="440675"/>
                  </a:cubicBezTo>
                  <a:cubicBezTo>
                    <a:pt x="284317" y="429409"/>
                    <a:pt x="284328" y="415836"/>
                    <a:pt x="276116" y="407624"/>
                  </a:cubicBezTo>
                  <a:cubicBezTo>
                    <a:pt x="232393" y="363901"/>
                    <a:pt x="215707" y="364979"/>
                    <a:pt x="165947" y="352540"/>
                  </a:cubicBezTo>
                  <a:cubicBezTo>
                    <a:pt x="132896" y="356212"/>
                    <a:pt x="96538" y="348684"/>
                    <a:pt x="66795" y="363556"/>
                  </a:cubicBezTo>
                  <a:cubicBezTo>
                    <a:pt x="56408" y="368749"/>
                    <a:pt x="68362" y="389857"/>
                    <a:pt x="77812" y="396607"/>
                  </a:cubicBezTo>
                  <a:cubicBezTo>
                    <a:pt x="96711" y="410107"/>
                    <a:pt x="143913" y="418641"/>
                    <a:pt x="143913" y="418641"/>
                  </a:cubicBezTo>
                  <a:cubicBezTo>
                    <a:pt x="195325" y="414969"/>
                    <a:pt x="250927" y="428283"/>
                    <a:pt x="298149" y="407624"/>
                  </a:cubicBezTo>
                  <a:cubicBezTo>
                    <a:pt x="303828" y="405140"/>
                    <a:pt x="328334" y="313217"/>
                    <a:pt x="331200" y="297455"/>
                  </a:cubicBezTo>
                  <a:cubicBezTo>
                    <a:pt x="335845" y="271907"/>
                    <a:pt x="338545" y="246043"/>
                    <a:pt x="342217" y="220337"/>
                  </a:cubicBezTo>
                  <a:cubicBezTo>
                    <a:pt x="338545" y="190959"/>
                    <a:pt x="356774" y="147120"/>
                    <a:pt x="331200" y="132202"/>
                  </a:cubicBezTo>
                  <a:cubicBezTo>
                    <a:pt x="269306" y="96097"/>
                    <a:pt x="220104" y="136492"/>
                    <a:pt x="176964" y="165253"/>
                  </a:cubicBezTo>
                  <a:cubicBezTo>
                    <a:pt x="180636" y="179942"/>
                    <a:pt x="178522" y="197497"/>
                    <a:pt x="187981" y="209320"/>
                  </a:cubicBezTo>
                  <a:cubicBezTo>
                    <a:pt x="195235" y="218388"/>
                    <a:pt x="209418" y="220337"/>
                    <a:pt x="221031" y="220337"/>
                  </a:cubicBezTo>
                  <a:cubicBezTo>
                    <a:pt x="279902" y="220337"/>
                    <a:pt x="338544" y="212992"/>
                    <a:pt x="397301" y="209320"/>
                  </a:cubicBezTo>
                  <a:cubicBezTo>
                    <a:pt x="434432" y="97929"/>
                    <a:pt x="419335" y="166445"/>
                    <a:pt x="419335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724400" y="1295400"/>
              <a:ext cx="0" cy="1371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225713" y="14478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25713" y="19050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03856" y="302555"/>
            <a:ext cx="3800475" cy="2669245"/>
            <a:chOff x="4403818" y="438838"/>
            <a:chExt cx="3800475" cy="2669245"/>
          </a:xfrm>
        </p:grpSpPr>
        <p:sp>
          <p:nvSpPr>
            <p:cNvPr id="11" name="TextBox 10"/>
            <p:cNvSpPr txBox="1"/>
            <p:nvPr/>
          </p:nvSpPr>
          <p:spPr>
            <a:xfrm>
              <a:off x="4703856" y="4388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Complement activated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24600" y="838200"/>
              <a:ext cx="0" cy="685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03856" y="15056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Complex stuff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7" idx="2"/>
              <a:endCxn id="22" idx="0"/>
            </p:cNvCxnSpPr>
            <p:nvPr/>
          </p:nvCxnSpPr>
          <p:spPr>
            <a:xfrm>
              <a:off x="6304056" y="1967303"/>
              <a:ext cx="0" cy="67911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03818" y="2646418"/>
              <a:ext cx="380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Membrane Attack Complex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5448959" y="2248128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733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17226" y="1752600"/>
            <a:ext cx="997374" cy="2057400"/>
            <a:chOff x="4225713" y="1295400"/>
            <a:chExt cx="997374" cy="2057400"/>
          </a:xfrm>
        </p:grpSpPr>
        <p:sp>
          <p:nvSpPr>
            <p:cNvPr id="3" name="Freeform 2"/>
            <p:cNvSpPr/>
            <p:nvPr/>
          </p:nvSpPr>
          <p:spPr>
            <a:xfrm>
              <a:off x="4406053" y="2666999"/>
              <a:ext cx="318347" cy="685801"/>
            </a:xfrm>
            <a:custGeom>
              <a:avLst/>
              <a:gdLst>
                <a:gd name="connsiteX0" fmla="*/ 44761 w 422371"/>
                <a:gd name="connsiteY0" fmla="*/ 859316 h 859316"/>
                <a:gd name="connsiteX1" fmla="*/ 132896 w 422371"/>
                <a:gd name="connsiteY1" fmla="*/ 815248 h 859316"/>
                <a:gd name="connsiteX2" fmla="*/ 154930 w 422371"/>
                <a:gd name="connsiteY2" fmla="*/ 782197 h 859316"/>
                <a:gd name="connsiteX3" fmla="*/ 165947 w 422371"/>
                <a:gd name="connsiteY3" fmla="*/ 749147 h 859316"/>
                <a:gd name="connsiteX4" fmla="*/ 154930 w 422371"/>
                <a:gd name="connsiteY4" fmla="*/ 638978 h 859316"/>
                <a:gd name="connsiteX5" fmla="*/ 132896 w 422371"/>
                <a:gd name="connsiteY5" fmla="*/ 572877 h 859316"/>
                <a:gd name="connsiteX6" fmla="*/ 99846 w 422371"/>
                <a:gd name="connsiteY6" fmla="*/ 550843 h 859316"/>
                <a:gd name="connsiteX7" fmla="*/ 22728 w 422371"/>
                <a:gd name="connsiteY7" fmla="*/ 561860 h 859316"/>
                <a:gd name="connsiteX8" fmla="*/ 11711 w 422371"/>
                <a:gd name="connsiteY8" fmla="*/ 627961 h 859316"/>
                <a:gd name="connsiteX9" fmla="*/ 143913 w 422371"/>
                <a:gd name="connsiteY9" fmla="*/ 661012 h 859316"/>
                <a:gd name="connsiteX10" fmla="*/ 243065 w 422371"/>
                <a:gd name="connsiteY10" fmla="*/ 649995 h 859316"/>
                <a:gd name="connsiteX11" fmla="*/ 276116 w 422371"/>
                <a:gd name="connsiteY11" fmla="*/ 638978 h 859316"/>
                <a:gd name="connsiteX12" fmla="*/ 287133 w 422371"/>
                <a:gd name="connsiteY12" fmla="*/ 605928 h 859316"/>
                <a:gd name="connsiteX13" fmla="*/ 309166 w 422371"/>
                <a:gd name="connsiteY13" fmla="*/ 572877 h 859316"/>
                <a:gd name="connsiteX14" fmla="*/ 287133 w 422371"/>
                <a:gd name="connsiteY14" fmla="*/ 440675 h 859316"/>
                <a:gd name="connsiteX15" fmla="*/ 276116 w 422371"/>
                <a:gd name="connsiteY15" fmla="*/ 407624 h 859316"/>
                <a:gd name="connsiteX16" fmla="*/ 165947 w 422371"/>
                <a:gd name="connsiteY16" fmla="*/ 352540 h 859316"/>
                <a:gd name="connsiteX17" fmla="*/ 66795 w 422371"/>
                <a:gd name="connsiteY17" fmla="*/ 363556 h 859316"/>
                <a:gd name="connsiteX18" fmla="*/ 77812 w 422371"/>
                <a:gd name="connsiteY18" fmla="*/ 396607 h 859316"/>
                <a:gd name="connsiteX19" fmla="*/ 143913 w 422371"/>
                <a:gd name="connsiteY19" fmla="*/ 418641 h 859316"/>
                <a:gd name="connsiteX20" fmla="*/ 298149 w 422371"/>
                <a:gd name="connsiteY20" fmla="*/ 407624 h 859316"/>
                <a:gd name="connsiteX21" fmla="*/ 331200 w 422371"/>
                <a:gd name="connsiteY21" fmla="*/ 297455 h 859316"/>
                <a:gd name="connsiteX22" fmla="*/ 342217 w 422371"/>
                <a:gd name="connsiteY22" fmla="*/ 220337 h 859316"/>
                <a:gd name="connsiteX23" fmla="*/ 331200 w 422371"/>
                <a:gd name="connsiteY23" fmla="*/ 132202 h 859316"/>
                <a:gd name="connsiteX24" fmla="*/ 176964 w 422371"/>
                <a:gd name="connsiteY24" fmla="*/ 165253 h 859316"/>
                <a:gd name="connsiteX25" fmla="*/ 187981 w 422371"/>
                <a:gd name="connsiteY25" fmla="*/ 209320 h 859316"/>
                <a:gd name="connsiteX26" fmla="*/ 221031 w 422371"/>
                <a:gd name="connsiteY26" fmla="*/ 220337 h 859316"/>
                <a:gd name="connsiteX27" fmla="*/ 397301 w 422371"/>
                <a:gd name="connsiteY27" fmla="*/ 209320 h 859316"/>
                <a:gd name="connsiteX28" fmla="*/ 419335 w 422371"/>
                <a:gd name="connsiteY28" fmla="*/ 0 h 8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371" h="859316">
                  <a:moveTo>
                    <a:pt x="44761" y="859316"/>
                  </a:moveTo>
                  <a:cubicBezTo>
                    <a:pt x="71063" y="848795"/>
                    <a:pt x="110893" y="837251"/>
                    <a:pt x="132896" y="815248"/>
                  </a:cubicBezTo>
                  <a:cubicBezTo>
                    <a:pt x="142259" y="805885"/>
                    <a:pt x="149008" y="794040"/>
                    <a:pt x="154930" y="782197"/>
                  </a:cubicBezTo>
                  <a:cubicBezTo>
                    <a:pt x="160123" y="771810"/>
                    <a:pt x="162275" y="760164"/>
                    <a:pt x="165947" y="749147"/>
                  </a:cubicBezTo>
                  <a:cubicBezTo>
                    <a:pt x="162275" y="712424"/>
                    <a:pt x="161731" y="675252"/>
                    <a:pt x="154930" y="638978"/>
                  </a:cubicBezTo>
                  <a:cubicBezTo>
                    <a:pt x="150650" y="616150"/>
                    <a:pt x="152221" y="585760"/>
                    <a:pt x="132896" y="572877"/>
                  </a:cubicBezTo>
                  <a:lnTo>
                    <a:pt x="99846" y="550843"/>
                  </a:lnTo>
                  <a:cubicBezTo>
                    <a:pt x="74140" y="554515"/>
                    <a:pt x="46457" y="551314"/>
                    <a:pt x="22728" y="561860"/>
                  </a:cubicBezTo>
                  <a:cubicBezTo>
                    <a:pt x="2508" y="570847"/>
                    <a:pt x="-10734" y="611929"/>
                    <a:pt x="11711" y="627961"/>
                  </a:cubicBezTo>
                  <a:cubicBezTo>
                    <a:pt x="38279" y="646938"/>
                    <a:pt x="113305" y="655911"/>
                    <a:pt x="143913" y="661012"/>
                  </a:cubicBezTo>
                  <a:cubicBezTo>
                    <a:pt x="176964" y="657340"/>
                    <a:pt x="210263" y="655462"/>
                    <a:pt x="243065" y="649995"/>
                  </a:cubicBezTo>
                  <a:cubicBezTo>
                    <a:pt x="254520" y="648086"/>
                    <a:pt x="267904" y="647189"/>
                    <a:pt x="276116" y="638978"/>
                  </a:cubicBezTo>
                  <a:cubicBezTo>
                    <a:pt x="284327" y="630767"/>
                    <a:pt x="281940" y="616315"/>
                    <a:pt x="287133" y="605928"/>
                  </a:cubicBezTo>
                  <a:cubicBezTo>
                    <a:pt x="293054" y="594085"/>
                    <a:pt x="301822" y="583894"/>
                    <a:pt x="309166" y="572877"/>
                  </a:cubicBezTo>
                  <a:cubicBezTo>
                    <a:pt x="302949" y="529360"/>
                    <a:pt x="297870" y="483625"/>
                    <a:pt x="287133" y="440675"/>
                  </a:cubicBezTo>
                  <a:cubicBezTo>
                    <a:pt x="284317" y="429409"/>
                    <a:pt x="284328" y="415836"/>
                    <a:pt x="276116" y="407624"/>
                  </a:cubicBezTo>
                  <a:cubicBezTo>
                    <a:pt x="232393" y="363901"/>
                    <a:pt x="215707" y="364979"/>
                    <a:pt x="165947" y="352540"/>
                  </a:cubicBezTo>
                  <a:cubicBezTo>
                    <a:pt x="132896" y="356212"/>
                    <a:pt x="96538" y="348684"/>
                    <a:pt x="66795" y="363556"/>
                  </a:cubicBezTo>
                  <a:cubicBezTo>
                    <a:pt x="56408" y="368749"/>
                    <a:pt x="68362" y="389857"/>
                    <a:pt x="77812" y="396607"/>
                  </a:cubicBezTo>
                  <a:cubicBezTo>
                    <a:pt x="96711" y="410107"/>
                    <a:pt x="143913" y="418641"/>
                    <a:pt x="143913" y="418641"/>
                  </a:cubicBezTo>
                  <a:cubicBezTo>
                    <a:pt x="195325" y="414969"/>
                    <a:pt x="250927" y="428283"/>
                    <a:pt x="298149" y="407624"/>
                  </a:cubicBezTo>
                  <a:cubicBezTo>
                    <a:pt x="303828" y="405140"/>
                    <a:pt x="328334" y="313217"/>
                    <a:pt x="331200" y="297455"/>
                  </a:cubicBezTo>
                  <a:cubicBezTo>
                    <a:pt x="335845" y="271907"/>
                    <a:pt x="338545" y="246043"/>
                    <a:pt x="342217" y="220337"/>
                  </a:cubicBezTo>
                  <a:cubicBezTo>
                    <a:pt x="338545" y="190959"/>
                    <a:pt x="356774" y="147120"/>
                    <a:pt x="331200" y="132202"/>
                  </a:cubicBezTo>
                  <a:cubicBezTo>
                    <a:pt x="269306" y="96097"/>
                    <a:pt x="220104" y="136492"/>
                    <a:pt x="176964" y="165253"/>
                  </a:cubicBezTo>
                  <a:cubicBezTo>
                    <a:pt x="180636" y="179942"/>
                    <a:pt x="178522" y="197497"/>
                    <a:pt x="187981" y="209320"/>
                  </a:cubicBezTo>
                  <a:cubicBezTo>
                    <a:pt x="195235" y="218388"/>
                    <a:pt x="209418" y="220337"/>
                    <a:pt x="221031" y="220337"/>
                  </a:cubicBezTo>
                  <a:cubicBezTo>
                    <a:pt x="279902" y="220337"/>
                    <a:pt x="338544" y="212992"/>
                    <a:pt x="397301" y="209320"/>
                  </a:cubicBezTo>
                  <a:cubicBezTo>
                    <a:pt x="434432" y="97929"/>
                    <a:pt x="419335" y="166445"/>
                    <a:pt x="419335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724400" y="1295400"/>
              <a:ext cx="0" cy="1371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225713" y="14478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25713" y="19050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03856" y="302555"/>
            <a:ext cx="3800475" cy="2669245"/>
            <a:chOff x="4403818" y="438838"/>
            <a:chExt cx="3800475" cy="2669245"/>
          </a:xfrm>
        </p:grpSpPr>
        <p:sp>
          <p:nvSpPr>
            <p:cNvPr id="11" name="TextBox 10"/>
            <p:cNvSpPr txBox="1"/>
            <p:nvPr/>
          </p:nvSpPr>
          <p:spPr>
            <a:xfrm>
              <a:off x="4703856" y="4388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Complement activated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24600" y="838200"/>
              <a:ext cx="0" cy="685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03856" y="15056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Complex stuff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7" idx="2"/>
              <a:endCxn id="22" idx="0"/>
            </p:cNvCxnSpPr>
            <p:nvPr/>
          </p:nvCxnSpPr>
          <p:spPr>
            <a:xfrm>
              <a:off x="6304056" y="1967303"/>
              <a:ext cx="0" cy="67911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03818" y="2646418"/>
              <a:ext cx="380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Membrane Attack Complex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5448959" y="2248128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2388824" y="2157470"/>
            <a:ext cx="1116376" cy="1309629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1624E-6 L -0.29948 0.166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733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17226" y="1752600"/>
            <a:ext cx="997374" cy="2057400"/>
            <a:chOff x="4225713" y="1295400"/>
            <a:chExt cx="997374" cy="2057400"/>
          </a:xfrm>
        </p:grpSpPr>
        <p:sp>
          <p:nvSpPr>
            <p:cNvPr id="3" name="Freeform 2"/>
            <p:cNvSpPr/>
            <p:nvPr/>
          </p:nvSpPr>
          <p:spPr>
            <a:xfrm>
              <a:off x="4406053" y="2666999"/>
              <a:ext cx="318347" cy="685801"/>
            </a:xfrm>
            <a:custGeom>
              <a:avLst/>
              <a:gdLst>
                <a:gd name="connsiteX0" fmla="*/ 44761 w 422371"/>
                <a:gd name="connsiteY0" fmla="*/ 859316 h 859316"/>
                <a:gd name="connsiteX1" fmla="*/ 132896 w 422371"/>
                <a:gd name="connsiteY1" fmla="*/ 815248 h 859316"/>
                <a:gd name="connsiteX2" fmla="*/ 154930 w 422371"/>
                <a:gd name="connsiteY2" fmla="*/ 782197 h 859316"/>
                <a:gd name="connsiteX3" fmla="*/ 165947 w 422371"/>
                <a:gd name="connsiteY3" fmla="*/ 749147 h 859316"/>
                <a:gd name="connsiteX4" fmla="*/ 154930 w 422371"/>
                <a:gd name="connsiteY4" fmla="*/ 638978 h 859316"/>
                <a:gd name="connsiteX5" fmla="*/ 132896 w 422371"/>
                <a:gd name="connsiteY5" fmla="*/ 572877 h 859316"/>
                <a:gd name="connsiteX6" fmla="*/ 99846 w 422371"/>
                <a:gd name="connsiteY6" fmla="*/ 550843 h 859316"/>
                <a:gd name="connsiteX7" fmla="*/ 22728 w 422371"/>
                <a:gd name="connsiteY7" fmla="*/ 561860 h 859316"/>
                <a:gd name="connsiteX8" fmla="*/ 11711 w 422371"/>
                <a:gd name="connsiteY8" fmla="*/ 627961 h 859316"/>
                <a:gd name="connsiteX9" fmla="*/ 143913 w 422371"/>
                <a:gd name="connsiteY9" fmla="*/ 661012 h 859316"/>
                <a:gd name="connsiteX10" fmla="*/ 243065 w 422371"/>
                <a:gd name="connsiteY10" fmla="*/ 649995 h 859316"/>
                <a:gd name="connsiteX11" fmla="*/ 276116 w 422371"/>
                <a:gd name="connsiteY11" fmla="*/ 638978 h 859316"/>
                <a:gd name="connsiteX12" fmla="*/ 287133 w 422371"/>
                <a:gd name="connsiteY12" fmla="*/ 605928 h 859316"/>
                <a:gd name="connsiteX13" fmla="*/ 309166 w 422371"/>
                <a:gd name="connsiteY13" fmla="*/ 572877 h 859316"/>
                <a:gd name="connsiteX14" fmla="*/ 287133 w 422371"/>
                <a:gd name="connsiteY14" fmla="*/ 440675 h 859316"/>
                <a:gd name="connsiteX15" fmla="*/ 276116 w 422371"/>
                <a:gd name="connsiteY15" fmla="*/ 407624 h 859316"/>
                <a:gd name="connsiteX16" fmla="*/ 165947 w 422371"/>
                <a:gd name="connsiteY16" fmla="*/ 352540 h 859316"/>
                <a:gd name="connsiteX17" fmla="*/ 66795 w 422371"/>
                <a:gd name="connsiteY17" fmla="*/ 363556 h 859316"/>
                <a:gd name="connsiteX18" fmla="*/ 77812 w 422371"/>
                <a:gd name="connsiteY18" fmla="*/ 396607 h 859316"/>
                <a:gd name="connsiteX19" fmla="*/ 143913 w 422371"/>
                <a:gd name="connsiteY19" fmla="*/ 418641 h 859316"/>
                <a:gd name="connsiteX20" fmla="*/ 298149 w 422371"/>
                <a:gd name="connsiteY20" fmla="*/ 407624 h 859316"/>
                <a:gd name="connsiteX21" fmla="*/ 331200 w 422371"/>
                <a:gd name="connsiteY21" fmla="*/ 297455 h 859316"/>
                <a:gd name="connsiteX22" fmla="*/ 342217 w 422371"/>
                <a:gd name="connsiteY22" fmla="*/ 220337 h 859316"/>
                <a:gd name="connsiteX23" fmla="*/ 331200 w 422371"/>
                <a:gd name="connsiteY23" fmla="*/ 132202 h 859316"/>
                <a:gd name="connsiteX24" fmla="*/ 176964 w 422371"/>
                <a:gd name="connsiteY24" fmla="*/ 165253 h 859316"/>
                <a:gd name="connsiteX25" fmla="*/ 187981 w 422371"/>
                <a:gd name="connsiteY25" fmla="*/ 209320 h 859316"/>
                <a:gd name="connsiteX26" fmla="*/ 221031 w 422371"/>
                <a:gd name="connsiteY26" fmla="*/ 220337 h 859316"/>
                <a:gd name="connsiteX27" fmla="*/ 397301 w 422371"/>
                <a:gd name="connsiteY27" fmla="*/ 209320 h 859316"/>
                <a:gd name="connsiteX28" fmla="*/ 419335 w 422371"/>
                <a:gd name="connsiteY28" fmla="*/ 0 h 8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371" h="859316">
                  <a:moveTo>
                    <a:pt x="44761" y="859316"/>
                  </a:moveTo>
                  <a:cubicBezTo>
                    <a:pt x="71063" y="848795"/>
                    <a:pt x="110893" y="837251"/>
                    <a:pt x="132896" y="815248"/>
                  </a:cubicBezTo>
                  <a:cubicBezTo>
                    <a:pt x="142259" y="805885"/>
                    <a:pt x="149008" y="794040"/>
                    <a:pt x="154930" y="782197"/>
                  </a:cubicBezTo>
                  <a:cubicBezTo>
                    <a:pt x="160123" y="771810"/>
                    <a:pt x="162275" y="760164"/>
                    <a:pt x="165947" y="749147"/>
                  </a:cubicBezTo>
                  <a:cubicBezTo>
                    <a:pt x="162275" y="712424"/>
                    <a:pt x="161731" y="675252"/>
                    <a:pt x="154930" y="638978"/>
                  </a:cubicBezTo>
                  <a:cubicBezTo>
                    <a:pt x="150650" y="616150"/>
                    <a:pt x="152221" y="585760"/>
                    <a:pt x="132896" y="572877"/>
                  </a:cubicBezTo>
                  <a:lnTo>
                    <a:pt x="99846" y="550843"/>
                  </a:lnTo>
                  <a:cubicBezTo>
                    <a:pt x="74140" y="554515"/>
                    <a:pt x="46457" y="551314"/>
                    <a:pt x="22728" y="561860"/>
                  </a:cubicBezTo>
                  <a:cubicBezTo>
                    <a:pt x="2508" y="570847"/>
                    <a:pt x="-10734" y="611929"/>
                    <a:pt x="11711" y="627961"/>
                  </a:cubicBezTo>
                  <a:cubicBezTo>
                    <a:pt x="38279" y="646938"/>
                    <a:pt x="113305" y="655911"/>
                    <a:pt x="143913" y="661012"/>
                  </a:cubicBezTo>
                  <a:cubicBezTo>
                    <a:pt x="176964" y="657340"/>
                    <a:pt x="210263" y="655462"/>
                    <a:pt x="243065" y="649995"/>
                  </a:cubicBezTo>
                  <a:cubicBezTo>
                    <a:pt x="254520" y="648086"/>
                    <a:pt x="267904" y="647189"/>
                    <a:pt x="276116" y="638978"/>
                  </a:cubicBezTo>
                  <a:cubicBezTo>
                    <a:pt x="284327" y="630767"/>
                    <a:pt x="281940" y="616315"/>
                    <a:pt x="287133" y="605928"/>
                  </a:cubicBezTo>
                  <a:cubicBezTo>
                    <a:pt x="293054" y="594085"/>
                    <a:pt x="301822" y="583894"/>
                    <a:pt x="309166" y="572877"/>
                  </a:cubicBezTo>
                  <a:cubicBezTo>
                    <a:pt x="302949" y="529360"/>
                    <a:pt x="297870" y="483625"/>
                    <a:pt x="287133" y="440675"/>
                  </a:cubicBezTo>
                  <a:cubicBezTo>
                    <a:pt x="284317" y="429409"/>
                    <a:pt x="284328" y="415836"/>
                    <a:pt x="276116" y="407624"/>
                  </a:cubicBezTo>
                  <a:cubicBezTo>
                    <a:pt x="232393" y="363901"/>
                    <a:pt x="215707" y="364979"/>
                    <a:pt x="165947" y="352540"/>
                  </a:cubicBezTo>
                  <a:cubicBezTo>
                    <a:pt x="132896" y="356212"/>
                    <a:pt x="96538" y="348684"/>
                    <a:pt x="66795" y="363556"/>
                  </a:cubicBezTo>
                  <a:cubicBezTo>
                    <a:pt x="56408" y="368749"/>
                    <a:pt x="68362" y="389857"/>
                    <a:pt x="77812" y="396607"/>
                  </a:cubicBezTo>
                  <a:cubicBezTo>
                    <a:pt x="96711" y="410107"/>
                    <a:pt x="143913" y="418641"/>
                    <a:pt x="143913" y="418641"/>
                  </a:cubicBezTo>
                  <a:cubicBezTo>
                    <a:pt x="195325" y="414969"/>
                    <a:pt x="250927" y="428283"/>
                    <a:pt x="298149" y="407624"/>
                  </a:cubicBezTo>
                  <a:cubicBezTo>
                    <a:pt x="303828" y="405140"/>
                    <a:pt x="328334" y="313217"/>
                    <a:pt x="331200" y="297455"/>
                  </a:cubicBezTo>
                  <a:cubicBezTo>
                    <a:pt x="335845" y="271907"/>
                    <a:pt x="338545" y="246043"/>
                    <a:pt x="342217" y="220337"/>
                  </a:cubicBezTo>
                  <a:cubicBezTo>
                    <a:pt x="338545" y="190959"/>
                    <a:pt x="356774" y="147120"/>
                    <a:pt x="331200" y="132202"/>
                  </a:cubicBezTo>
                  <a:cubicBezTo>
                    <a:pt x="269306" y="96097"/>
                    <a:pt x="220104" y="136492"/>
                    <a:pt x="176964" y="165253"/>
                  </a:cubicBezTo>
                  <a:cubicBezTo>
                    <a:pt x="180636" y="179942"/>
                    <a:pt x="178522" y="197497"/>
                    <a:pt x="187981" y="209320"/>
                  </a:cubicBezTo>
                  <a:cubicBezTo>
                    <a:pt x="195235" y="218388"/>
                    <a:pt x="209418" y="220337"/>
                    <a:pt x="221031" y="220337"/>
                  </a:cubicBezTo>
                  <a:cubicBezTo>
                    <a:pt x="279902" y="220337"/>
                    <a:pt x="338544" y="212992"/>
                    <a:pt x="397301" y="209320"/>
                  </a:cubicBezTo>
                  <a:cubicBezTo>
                    <a:pt x="434432" y="97929"/>
                    <a:pt x="419335" y="166445"/>
                    <a:pt x="419335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724400" y="1295400"/>
              <a:ext cx="0" cy="1371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225713" y="14478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25713" y="19050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03856" y="302555"/>
            <a:ext cx="3800475" cy="2669245"/>
            <a:chOff x="4403818" y="438838"/>
            <a:chExt cx="3800475" cy="2669245"/>
          </a:xfrm>
        </p:grpSpPr>
        <p:sp>
          <p:nvSpPr>
            <p:cNvPr id="11" name="TextBox 10"/>
            <p:cNvSpPr txBox="1"/>
            <p:nvPr/>
          </p:nvSpPr>
          <p:spPr>
            <a:xfrm>
              <a:off x="4703856" y="4388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Complement activated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24600" y="838200"/>
              <a:ext cx="0" cy="685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03856" y="1505638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Complex stuff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7" idx="2"/>
              <a:endCxn id="22" idx="0"/>
            </p:cNvCxnSpPr>
            <p:nvPr/>
          </p:nvCxnSpPr>
          <p:spPr>
            <a:xfrm>
              <a:off x="6304056" y="1967303"/>
              <a:ext cx="0" cy="67911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03818" y="2646418"/>
              <a:ext cx="380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Membrane Attack Complex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2709975" y="3396868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2388824" y="2157470"/>
            <a:ext cx="1116376" cy="1309629"/>
          </a:xfrm>
          <a:prstGeom prst="lightningBol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697566" y="3124199"/>
            <a:ext cx="318347" cy="685801"/>
          </a:xfrm>
          <a:custGeom>
            <a:avLst/>
            <a:gdLst>
              <a:gd name="connsiteX0" fmla="*/ 44761 w 422371"/>
              <a:gd name="connsiteY0" fmla="*/ 859316 h 859316"/>
              <a:gd name="connsiteX1" fmla="*/ 132896 w 422371"/>
              <a:gd name="connsiteY1" fmla="*/ 815248 h 859316"/>
              <a:gd name="connsiteX2" fmla="*/ 154930 w 422371"/>
              <a:gd name="connsiteY2" fmla="*/ 782197 h 859316"/>
              <a:gd name="connsiteX3" fmla="*/ 165947 w 422371"/>
              <a:gd name="connsiteY3" fmla="*/ 749147 h 859316"/>
              <a:gd name="connsiteX4" fmla="*/ 154930 w 422371"/>
              <a:gd name="connsiteY4" fmla="*/ 638978 h 859316"/>
              <a:gd name="connsiteX5" fmla="*/ 132896 w 422371"/>
              <a:gd name="connsiteY5" fmla="*/ 572877 h 859316"/>
              <a:gd name="connsiteX6" fmla="*/ 99846 w 422371"/>
              <a:gd name="connsiteY6" fmla="*/ 550843 h 859316"/>
              <a:gd name="connsiteX7" fmla="*/ 22728 w 422371"/>
              <a:gd name="connsiteY7" fmla="*/ 561860 h 859316"/>
              <a:gd name="connsiteX8" fmla="*/ 11711 w 422371"/>
              <a:gd name="connsiteY8" fmla="*/ 627961 h 859316"/>
              <a:gd name="connsiteX9" fmla="*/ 143913 w 422371"/>
              <a:gd name="connsiteY9" fmla="*/ 661012 h 859316"/>
              <a:gd name="connsiteX10" fmla="*/ 243065 w 422371"/>
              <a:gd name="connsiteY10" fmla="*/ 649995 h 859316"/>
              <a:gd name="connsiteX11" fmla="*/ 276116 w 422371"/>
              <a:gd name="connsiteY11" fmla="*/ 638978 h 859316"/>
              <a:gd name="connsiteX12" fmla="*/ 287133 w 422371"/>
              <a:gd name="connsiteY12" fmla="*/ 605928 h 859316"/>
              <a:gd name="connsiteX13" fmla="*/ 309166 w 422371"/>
              <a:gd name="connsiteY13" fmla="*/ 572877 h 859316"/>
              <a:gd name="connsiteX14" fmla="*/ 287133 w 422371"/>
              <a:gd name="connsiteY14" fmla="*/ 440675 h 859316"/>
              <a:gd name="connsiteX15" fmla="*/ 276116 w 422371"/>
              <a:gd name="connsiteY15" fmla="*/ 407624 h 859316"/>
              <a:gd name="connsiteX16" fmla="*/ 165947 w 422371"/>
              <a:gd name="connsiteY16" fmla="*/ 352540 h 859316"/>
              <a:gd name="connsiteX17" fmla="*/ 66795 w 422371"/>
              <a:gd name="connsiteY17" fmla="*/ 363556 h 859316"/>
              <a:gd name="connsiteX18" fmla="*/ 77812 w 422371"/>
              <a:gd name="connsiteY18" fmla="*/ 396607 h 859316"/>
              <a:gd name="connsiteX19" fmla="*/ 143913 w 422371"/>
              <a:gd name="connsiteY19" fmla="*/ 418641 h 859316"/>
              <a:gd name="connsiteX20" fmla="*/ 298149 w 422371"/>
              <a:gd name="connsiteY20" fmla="*/ 407624 h 859316"/>
              <a:gd name="connsiteX21" fmla="*/ 331200 w 422371"/>
              <a:gd name="connsiteY21" fmla="*/ 297455 h 859316"/>
              <a:gd name="connsiteX22" fmla="*/ 342217 w 422371"/>
              <a:gd name="connsiteY22" fmla="*/ 220337 h 859316"/>
              <a:gd name="connsiteX23" fmla="*/ 331200 w 422371"/>
              <a:gd name="connsiteY23" fmla="*/ 132202 h 859316"/>
              <a:gd name="connsiteX24" fmla="*/ 176964 w 422371"/>
              <a:gd name="connsiteY24" fmla="*/ 165253 h 859316"/>
              <a:gd name="connsiteX25" fmla="*/ 187981 w 422371"/>
              <a:gd name="connsiteY25" fmla="*/ 209320 h 859316"/>
              <a:gd name="connsiteX26" fmla="*/ 221031 w 422371"/>
              <a:gd name="connsiteY26" fmla="*/ 220337 h 859316"/>
              <a:gd name="connsiteX27" fmla="*/ 397301 w 422371"/>
              <a:gd name="connsiteY27" fmla="*/ 209320 h 859316"/>
              <a:gd name="connsiteX28" fmla="*/ 419335 w 422371"/>
              <a:gd name="connsiteY28" fmla="*/ 0 h 85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2371" h="859316">
                <a:moveTo>
                  <a:pt x="44761" y="859316"/>
                </a:moveTo>
                <a:cubicBezTo>
                  <a:pt x="71063" y="848795"/>
                  <a:pt x="110893" y="837251"/>
                  <a:pt x="132896" y="815248"/>
                </a:cubicBezTo>
                <a:cubicBezTo>
                  <a:pt x="142259" y="805885"/>
                  <a:pt x="149008" y="794040"/>
                  <a:pt x="154930" y="782197"/>
                </a:cubicBezTo>
                <a:cubicBezTo>
                  <a:pt x="160123" y="771810"/>
                  <a:pt x="162275" y="760164"/>
                  <a:pt x="165947" y="749147"/>
                </a:cubicBezTo>
                <a:cubicBezTo>
                  <a:pt x="162275" y="712424"/>
                  <a:pt x="161731" y="675252"/>
                  <a:pt x="154930" y="638978"/>
                </a:cubicBezTo>
                <a:cubicBezTo>
                  <a:pt x="150650" y="616150"/>
                  <a:pt x="152221" y="585760"/>
                  <a:pt x="132896" y="572877"/>
                </a:cubicBezTo>
                <a:lnTo>
                  <a:pt x="99846" y="550843"/>
                </a:lnTo>
                <a:cubicBezTo>
                  <a:pt x="74140" y="554515"/>
                  <a:pt x="46457" y="551314"/>
                  <a:pt x="22728" y="561860"/>
                </a:cubicBezTo>
                <a:cubicBezTo>
                  <a:pt x="2508" y="570847"/>
                  <a:pt x="-10734" y="611929"/>
                  <a:pt x="11711" y="627961"/>
                </a:cubicBezTo>
                <a:cubicBezTo>
                  <a:pt x="38279" y="646938"/>
                  <a:pt x="113305" y="655911"/>
                  <a:pt x="143913" y="661012"/>
                </a:cubicBezTo>
                <a:cubicBezTo>
                  <a:pt x="176964" y="657340"/>
                  <a:pt x="210263" y="655462"/>
                  <a:pt x="243065" y="649995"/>
                </a:cubicBezTo>
                <a:cubicBezTo>
                  <a:pt x="254520" y="648086"/>
                  <a:pt x="267904" y="647189"/>
                  <a:pt x="276116" y="638978"/>
                </a:cubicBezTo>
                <a:cubicBezTo>
                  <a:pt x="284327" y="630767"/>
                  <a:pt x="281940" y="616315"/>
                  <a:pt x="287133" y="605928"/>
                </a:cubicBezTo>
                <a:cubicBezTo>
                  <a:pt x="293054" y="594085"/>
                  <a:pt x="301822" y="583894"/>
                  <a:pt x="309166" y="572877"/>
                </a:cubicBezTo>
                <a:cubicBezTo>
                  <a:pt x="302949" y="529360"/>
                  <a:pt x="297870" y="483625"/>
                  <a:pt x="287133" y="440675"/>
                </a:cubicBezTo>
                <a:cubicBezTo>
                  <a:pt x="284317" y="429409"/>
                  <a:pt x="284328" y="415836"/>
                  <a:pt x="276116" y="407624"/>
                </a:cubicBezTo>
                <a:cubicBezTo>
                  <a:pt x="232393" y="363901"/>
                  <a:pt x="215707" y="364979"/>
                  <a:pt x="165947" y="352540"/>
                </a:cubicBezTo>
                <a:cubicBezTo>
                  <a:pt x="132896" y="356212"/>
                  <a:pt x="96538" y="348684"/>
                  <a:pt x="66795" y="363556"/>
                </a:cubicBezTo>
                <a:cubicBezTo>
                  <a:pt x="56408" y="368749"/>
                  <a:pt x="68362" y="389857"/>
                  <a:pt x="77812" y="396607"/>
                </a:cubicBezTo>
                <a:cubicBezTo>
                  <a:pt x="96711" y="410107"/>
                  <a:pt x="143913" y="418641"/>
                  <a:pt x="143913" y="418641"/>
                </a:cubicBezTo>
                <a:cubicBezTo>
                  <a:pt x="195325" y="414969"/>
                  <a:pt x="250927" y="428283"/>
                  <a:pt x="298149" y="407624"/>
                </a:cubicBezTo>
                <a:cubicBezTo>
                  <a:pt x="303828" y="405140"/>
                  <a:pt x="328334" y="313217"/>
                  <a:pt x="331200" y="297455"/>
                </a:cubicBezTo>
                <a:cubicBezTo>
                  <a:pt x="335845" y="271907"/>
                  <a:pt x="338545" y="246043"/>
                  <a:pt x="342217" y="220337"/>
                </a:cubicBezTo>
                <a:cubicBezTo>
                  <a:pt x="338545" y="190959"/>
                  <a:pt x="356774" y="147120"/>
                  <a:pt x="331200" y="132202"/>
                </a:cubicBezTo>
                <a:cubicBezTo>
                  <a:pt x="269306" y="96097"/>
                  <a:pt x="220104" y="136492"/>
                  <a:pt x="176964" y="165253"/>
                </a:cubicBezTo>
                <a:cubicBezTo>
                  <a:pt x="180636" y="179942"/>
                  <a:pt x="178522" y="197497"/>
                  <a:pt x="187981" y="209320"/>
                </a:cubicBezTo>
                <a:cubicBezTo>
                  <a:pt x="195235" y="218388"/>
                  <a:pt x="209418" y="220337"/>
                  <a:pt x="221031" y="220337"/>
                </a:cubicBezTo>
                <a:cubicBezTo>
                  <a:pt x="279902" y="220337"/>
                  <a:pt x="338544" y="212992"/>
                  <a:pt x="397301" y="209320"/>
                </a:cubicBezTo>
                <a:cubicBezTo>
                  <a:pt x="434432" y="97929"/>
                  <a:pt x="419335" y="166445"/>
                  <a:pt x="419335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17226" y="1752600"/>
            <a:ext cx="997374" cy="1371600"/>
            <a:chOff x="1517226" y="1752600"/>
            <a:chExt cx="997374" cy="1371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015913" y="1752600"/>
              <a:ext cx="0" cy="1371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517226" y="19050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17226" y="2362200"/>
              <a:ext cx="997374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CD55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90600" y="3733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acboo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6394" r="11450" b="10021"/>
          <a:stretch/>
        </p:blipFill>
        <p:spPr bwMode="auto">
          <a:xfrm>
            <a:off x="5448959" y="2248128"/>
            <a:ext cx="2351357" cy="14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1624E-6 L -0.29948 0.166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5591E-6 L 0.12395 -0.10548 C 0.15052 -0.12699 0.18541 -0.16562 0.21892 -0.20957 C 0.25746 -0.25931 0.28559 -0.30303 0.3026 -0.33749 L 0.38472 -0.50011 " pathEditMode="relative" rAng="-2658583" ptsTypes="FffFF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230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2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Take advantage of complement sensitive RBCs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3581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Clr>
                <a:srgbClr val="FFFF00"/>
              </a:buClr>
              <a:buNone/>
            </a:pPr>
            <a:endParaRPr lang="en-US" dirty="0" smtClean="0">
              <a:latin typeface="Tahoma" pitchFamily="34" charset="0"/>
            </a:endParaRPr>
          </a:p>
          <a:p>
            <a:pPr>
              <a:buFont typeface="Monotype Sorts" charset="2"/>
              <a:buNone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838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Using cells that are sensitive to complement we can predict hemolytic potential of 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Incubate complement sensitive cells with antibodies, add complement, watch the sparks fly by flow!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90860"/>
            <a:ext cx="6086109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2506094"/>
            <a:ext cx="457200" cy="2371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3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563964"/>
            <a:ext cx="457200" cy="237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43800" y="3877270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% loss of RBCs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914900"/>
            <a:ext cx="608610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3474" y="6059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Anliker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2018;58:2992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914900"/>
            <a:ext cx="83820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16787"/>
          <a:stretch/>
        </p:blipFill>
        <p:spPr>
          <a:xfrm>
            <a:off x="6477000" y="5465303"/>
            <a:ext cx="1045915" cy="1348629"/>
          </a:xfrm>
          <a:prstGeom prst="rect">
            <a:avLst/>
          </a:prstGeom>
        </p:spPr>
      </p:pic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B0604020202020204" charset="0"/>
                <a:cs typeface="Aharoni" panose="020B0604020202020204" charset="0"/>
              </a:rPr>
              <a:t>Do titers suck in predicting hemolysis?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B0604020202020204" charset="0"/>
              <a:cs typeface="Aharoni" panose="020B0604020202020204" charset="0"/>
            </a:endParaRP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7108" name="Text Box 1028"/>
          <p:cNvSpPr txBox="1">
            <a:spLocks noChangeArrowheads="1"/>
          </p:cNvSpPr>
          <p:nvPr/>
        </p:nvSpPr>
        <p:spPr bwMode="auto">
          <a:xfrm>
            <a:off x="0" y="838200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 Increasingly popular/necessary to transfuse potentially ABO-incompatible products in massive bleeding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For whole blood, the hemolysis-reduction step is to ensure that it is of “low titer”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For plasma/platelets there is no specific AABB requirement for hemolysis risk mitigation</a:t>
            </a: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Transfusing center has to have a policy </a:t>
            </a:r>
            <a:r>
              <a:rPr lang="en-US" altLang="en-US" sz="2600" i="1" dirty="0" smtClean="0">
                <a:solidFill>
                  <a:schemeClr val="bg1"/>
                </a:solidFill>
                <a:latin typeface="Arial" charset="0"/>
              </a:rPr>
              <a:t>vis-à-vis</a:t>
            </a: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 these incompatible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How well do product titers predict hemolysis?</a:t>
            </a: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4689"/>
            <a:ext cx="5514975" cy="9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1142" b="11388"/>
          <a:stretch/>
        </p:blipFill>
        <p:spPr>
          <a:xfrm rot="5400000">
            <a:off x="7525440" y="5332243"/>
            <a:ext cx="1878373" cy="10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Take advantage of complement sensitive RBCs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3581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Clr>
                <a:srgbClr val="FFFF00"/>
              </a:buClr>
              <a:buNone/>
            </a:pPr>
            <a:endParaRPr lang="en-US" dirty="0" smtClean="0">
              <a:latin typeface="Tahoma" pitchFamily="34" charset="0"/>
            </a:endParaRPr>
          </a:p>
          <a:p>
            <a:pPr>
              <a:buFont typeface="Monotype Sorts" charset="2"/>
              <a:buNone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0" y="2506094"/>
            <a:ext cx="457200" cy="2371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3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563964"/>
            <a:ext cx="457200" cy="237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43800" y="3877270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% loss of RBCs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06029"/>
            <a:ext cx="6810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79126" y="6477000"/>
            <a:ext cx="356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/>
                </a:solidFill>
              </a:rPr>
              <a:t>Anliker</a:t>
            </a:r>
            <a:r>
              <a:rPr lang="en-US" sz="1200" dirty="0" smtClean="0">
                <a:solidFill>
                  <a:schemeClr val="bg1"/>
                </a:solidFill>
              </a:rPr>
              <a:t> et al. </a:t>
            </a:r>
            <a:r>
              <a:rPr lang="en-US" sz="1200" i="1" dirty="0" smtClean="0">
                <a:solidFill>
                  <a:schemeClr val="bg1"/>
                </a:solidFill>
              </a:rPr>
              <a:t>Transfusion</a:t>
            </a:r>
            <a:r>
              <a:rPr lang="en-US" sz="1200" dirty="0" smtClean="0">
                <a:solidFill>
                  <a:schemeClr val="bg1"/>
                </a:solidFill>
              </a:rPr>
              <a:t> 2018;58:2992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Thoughts on this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346" y="76200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Actual measure of complement-mediated hemolysis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Relatively quick to perform (hours)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Looks pretty easy to interpret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Probably amenable to high-</a:t>
            </a:r>
            <a:r>
              <a:rPr lang="en-US" sz="2500" dirty="0" err="1" smtClean="0">
                <a:solidFill>
                  <a:schemeClr val="bg1"/>
                </a:solidFill>
              </a:rPr>
              <a:t>ish</a:t>
            </a:r>
            <a:r>
              <a:rPr lang="en-US" sz="2500" dirty="0" smtClean="0">
                <a:solidFill>
                  <a:schemeClr val="bg1"/>
                </a:solidFill>
              </a:rPr>
              <a:t>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No idea what constitutes a clinically significant % loss of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Are complement sensitive RBCs representative of normal RBCs?</a:t>
            </a: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Only people with PNH should fear anti-Le</a:t>
            </a:r>
            <a:r>
              <a:rPr lang="en-US" sz="2400" baseline="30000" dirty="0" smtClean="0">
                <a:solidFill>
                  <a:srgbClr val="FFFF00"/>
                </a:solidFill>
              </a:rPr>
              <a:t>a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Need PNH type III RBCs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Need a flow cytometer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Authors did not test anti-A or –B; maybe saving for follow up paper?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Let’s get ready to rumble! Monocyte monolayer assay (MMA)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92160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Extravascular hemolysis also happens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Mediated by IgG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usually as acute a clinical problem as intravascular hemolysis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Largely ignored when titering plasma or whole blood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MMA can help predict hemolytic potential of IgG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m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60" y="2822954"/>
            <a:ext cx="5849077" cy="39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rot="19980932">
            <a:off x="1834873" y="1459015"/>
            <a:ext cx="838200" cy="1157000"/>
            <a:chOff x="1676400" y="1295400"/>
            <a:chExt cx="838200" cy="1157000"/>
          </a:xfrm>
        </p:grpSpPr>
        <p:sp>
          <p:nvSpPr>
            <p:cNvPr id="16" name="Smiley Face 15"/>
            <p:cNvSpPr/>
            <p:nvPr/>
          </p:nvSpPr>
          <p:spPr>
            <a:xfrm>
              <a:off x="1676400" y="1295400"/>
              <a:ext cx="838200" cy="838200"/>
            </a:xfrm>
            <a:prstGeom prst="smileyFac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1899200" y="2071400"/>
              <a:ext cx="353141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20292889">
            <a:off x="3244233" y="684205"/>
            <a:ext cx="838200" cy="1157000"/>
            <a:chOff x="1676400" y="1295400"/>
            <a:chExt cx="838200" cy="1157000"/>
          </a:xfrm>
        </p:grpSpPr>
        <p:sp>
          <p:nvSpPr>
            <p:cNvPr id="28" name="Smiley Face 27"/>
            <p:cNvSpPr/>
            <p:nvPr/>
          </p:nvSpPr>
          <p:spPr>
            <a:xfrm>
              <a:off x="1676400" y="1295400"/>
              <a:ext cx="838200" cy="838200"/>
            </a:xfrm>
            <a:prstGeom prst="smileyFac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 flipH="1">
              <a:off x="1899200" y="2071400"/>
              <a:ext cx="353141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9716010">
            <a:off x="454445" y="619411"/>
            <a:ext cx="838200" cy="1157000"/>
            <a:chOff x="1676400" y="1295400"/>
            <a:chExt cx="838200" cy="1157000"/>
          </a:xfrm>
        </p:grpSpPr>
        <p:sp>
          <p:nvSpPr>
            <p:cNvPr id="31" name="Smiley Face 30"/>
            <p:cNvSpPr/>
            <p:nvPr/>
          </p:nvSpPr>
          <p:spPr>
            <a:xfrm>
              <a:off x="1676400" y="1295400"/>
              <a:ext cx="838200" cy="838200"/>
            </a:xfrm>
            <a:prstGeom prst="smileyFac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0800000" flipH="1">
              <a:off x="1899200" y="2071400"/>
              <a:ext cx="353141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0623494">
            <a:off x="5852010" y="1446291"/>
            <a:ext cx="49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</a:rPr>
              <a:t>Y</a:t>
            </a:r>
            <a:endParaRPr lang="en-US" sz="100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2000" y="4599057"/>
            <a:ext cx="7848600" cy="1801743"/>
            <a:chOff x="762000" y="4599057"/>
            <a:chExt cx="7848600" cy="180174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4953000"/>
              <a:ext cx="7848600" cy="1447800"/>
              <a:chOff x="762000" y="4953000"/>
              <a:chExt cx="7848600" cy="838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0" y="49530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38500" y="50292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638800" y="4960345"/>
                <a:ext cx="2971800" cy="762000"/>
                <a:chOff x="914400" y="3886200"/>
                <a:chExt cx="2971800" cy="762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17170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32707" y="4746799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7705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20623494">
            <a:off x="6531992" y="772209"/>
            <a:ext cx="49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</a:rPr>
              <a:t>Y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0623494">
            <a:off x="6595432" y="1777271"/>
            <a:ext cx="49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</a:rPr>
              <a:t>Y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0700" y="2286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 with IgG antibodies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93E-6 L -0.26666 -0.044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2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65E-6 L -0.63177 -0.100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50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42008E-7 L -0.48316 0.179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8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8" grpId="0"/>
      <p:bldP spid="38" grpId="1"/>
      <p:bldP spid="39" grpId="0"/>
      <p:bldP spid="39" grpId="1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0" y="4599057"/>
            <a:ext cx="7848600" cy="1801743"/>
            <a:chOff x="762000" y="4599057"/>
            <a:chExt cx="7848600" cy="180174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4953000"/>
              <a:ext cx="7848600" cy="1447800"/>
              <a:chOff x="762000" y="4953000"/>
              <a:chExt cx="7848600" cy="838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0" y="49530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38500" y="50292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638800" y="4960345"/>
                <a:ext cx="2971800" cy="762000"/>
                <a:chOff x="914400" y="3886200"/>
                <a:chExt cx="2971800" cy="762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17170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32707" y="4746799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7705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4445" y="619411"/>
            <a:ext cx="852059" cy="2091666"/>
            <a:chOff x="454445" y="619411"/>
            <a:chExt cx="852059" cy="2091666"/>
          </a:xfrm>
        </p:grpSpPr>
        <p:grpSp>
          <p:nvGrpSpPr>
            <p:cNvPr id="30" name="Group 29"/>
            <p:cNvGrpSpPr/>
            <p:nvPr/>
          </p:nvGrpSpPr>
          <p:grpSpPr>
            <a:xfrm rot="19716010">
              <a:off x="454445" y="619411"/>
              <a:ext cx="838200" cy="1157000"/>
              <a:chOff x="1676400" y="1295400"/>
              <a:chExt cx="838200" cy="1157000"/>
            </a:xfrm>
          </p:grpSpPr>
          <p:sp>
            <p:nvSpPr>
              <p:cNvPr id="31" name="Smiley Face 30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623494">
              <a:off x="811204" y="1079861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4233" y="684205"/>
            <a:ext cx="838200" cy="2107004"/>
            <a:chOff x="3244233" y="684205"/>
            <a:chExt cx="838200" cy="2107004"/>
          </a:xfrm>
        </p:grpSpPr>
        <p:grpSp>
          <p:nvGrpSpPr>
            <p:cNvPr id="27" name="Group 26"/>
            <p:cNvGrpSpPr/>
            <p:nvPr/>
          </p:nvGrpSpPr>
          <p:grpSpPr>
            <a:xfrm rot="20292889">
              <a:off x="3244233" y="684205"/>
              <a:ext cx="838200" cy="1157000"/>
              <a:chOff x="1676400" y="1295400"/>
              <a:chExt cx="838200" cy="1157000"/>
            </a:xfrm>
          </p:grpSpPr>
          <p:sp>
            <p:nvSpPr>
              <p:cNvPr id="28" name="Smiley Face 27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20623494">
              <a:off x="3419050" y="1159993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4873" y="1459015"/>
            <a:ext cx="838200" cy="2179103"/>
            <a:chOff x="1834873" y="1459015"/>
            <a:chExt cx="838200" cy="2179103"/>
          </a:xfrm>
        </p:grpSpPr>
        <p:grpSp>
          <p:nvGrpSpPr>
            <p:cNvPr id="18" name="Group 17"/>
            <p:cNvGrpSpPr/>
            <p:nvPr/>
          </p:nvGrpSpPr>
          <p:grpSpPr>
            <a:xfrm rot="19980932">
              <a:off x="1834873" y="1459015"/>
              <a:ext cx="838200" cy="1157000"/>
              <a:chOff x="1676400" y="1295400"/>
              <a:chExt cx="838200" cy="1157000"/>
            </a:xfrm>
          </p:grpSpPr>
          <p:sp>
            <p:nvSpPr>
              <p:cNvPr id="16" name="Smiley Face 15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0623494">
              <a:off x="2123650" y="2006902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0949 L 0.12431 0.414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21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5774E-8 L 0.49514 0.272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13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9884E-6 L 0.03716 4.99884E-6 C 0.05365 4.99884E-6 0.07431 0.11681 0.07431 0.21188 L 0.07431 0.42424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1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0" y="4599057"/>
            <a:ext cx="7848600" cy="1801743"/>
            <a:chOff x="762000" y="4599057"/>
            <a:chExt cx="7848600" cy="180174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4953000"/>
              <a:ext cx="7848600" cy="1447800"/>
              <a:chOff x="762000" y="4953000"/>
              <a:chExt cx="7848600" cy="838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0" y="49530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38500" y="50292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638800" y="4960345"/>
                <a:ext cx="2971800" cy="762000"/>
                <a:chOff x="914400" y="3886200"/>
                <a:chExt cx="2971800" cy="762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17170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32707" y="4746799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7705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97358" y="3470934"/>
            <a:ext cx="852059" cy="2091666"/>
            <a:chOff x="454445" y="619411"/>
            <a:chExt cx="852059" cy="2091666"/>
          </a:xfrm>
        </p:grpSpPr>
        <p:grpSp>
          <p:nvGrpSpPr>
            <p:cNvPr id="30" name="Group 29"/>
            <p:cNvGrpSpPr/>
            <p:nvPr/>
          </p:nvGrpSpPr>
          <p:grpSpPr>
            <a:xfrm rot="19716010">
              <a:off x="454445" y="619411"/>
              <a:ext cx="838200" cy="1157000"/>
              <a:chOff x="1676400" y="1295400"/>
              <a:chExt cx="838200" cy="1157000"/>
            </a:xfrm>
          </p:grpSpPr>
          <p:sp>
            <p:nvSpPr>
              <p:cNvPr id="31" name="Smiley Face 30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623494">
              <a:off x="811204" y="1079861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19251" y="3587800"/>
            <a:ext cx="838200" cy="2107004"/>
            <a:chOff x="3244233" y="684205"/>
            <a:chExt cx="838200" cy="2107004"/>
          </a:xfrm>
        </p:grpSpPr>
        <p:grpSp>
          <p:nvGrpSpPr>
            <p:cNvPr id="27" name="Group 26"/>
            <p:cNvGrpSpPr/>
            <p:nvPr/>
          </p:nvGrpSpPr>
          <p:grpSpPr>
            <a:xfrm rot="20292889">
              <a:off x="3244233" y="684205"/>
              <a:ext cx="838200" cy="1157000"/>
              <a:chOff x="1676400" y="1295400"/>
              <a:chExt cx="838200" cy="1157000"/>
            </a:xfrm>
          </p:grpSpPr>
          <p:sp>
            <p:nvSpPr>
              <p:cNvPr id="28" name="Smiley Face 27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20623494">
              <a:off x="3419050" y="1159993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68668" y="3339429"/>
            <a:ext cx="838200" cy="2179103"/>
            <a:chOff x="1834873" y="1459015"/>
            <a:chExt cx="838200" cy="2179103"/>
          </a:xfrm>
        </p:grpSpPr>
        <p:grpSp>
          <p:nvGrpSpPr>
            <p:cNvPr id="18" name="Group 17"/>
            <p:cNvGrpSpPr/>
            <p:nvPr/>
          </p:nvGrpSpPr>
          <p:grpSpPr>
            <a:xfrm rot="19980932">
              <a:off x="1834873" y="1459015"/>
              <a:ext cx="838200" cy="1157000"/>
              <a:chOff x="1676400" y="1295400"/>
              <a:chExt cx="838200" cy="1157000"/>
            </a:xfrm>
          </p:grpSpPr>
          <p:sp>
            <p:nvSpPr>
              <p:cNvPr id="16" name="Smiley Face 15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0623494">
              <a:off x="2123650" y="2006902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7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21189E-7 L 0.00052 0.212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0" y="4599057"/>
            <a:ext cx="7848600" cy="1801743"/>
            <a:chOff x="762000" y="4599057"/>
            <a:chExt cx="7848600" cy="180174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4953000"/>
              <a:ext cx="7848600" cy="1447800"/>
              <a:chOff x="762000" y="4953000"/>
              <a:chExt cx="7848600" cy="838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2000" y="49530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38500" y="5029200"/>
                <a:ext cx="2971800" cy="762000"/>
                <a:chOff x="914400" y="3886200"/>
                <a:chExt cx="2971800" cy="7620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638800" y="4960345"/>
                <a:ext cx="2971800" cy="762000"/>
                <a:chOff x="914400" y="3886200"/>
                <a:chExt cx="2971800" cy="762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914400" y="3886200"/>
                  <a:ext cx="2971800" cy="762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524000" y="4191000"/>
                  <a:ext cx="381000" cy="2286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17170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32707" y="4746799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77050" y="4599057"/>
              <a:ext cx="49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U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97358" y="3470934"/>
            <a:ext cx="852059" cy="2091666"/>
            <a:chOff x="454445" y="619411"/>
            <a:chExt cx="852059" cy="2091666"/>
          </a:xfrm>
        </p:grpSpPr>
        <p:grpSp>
          <p:nvGrpSpPr>
            <p:cNvPr id="30" name="Group 29"/>
            <p:cNvGrpSpPr/>
            <p:nvPr/>
          </p:nvGrpSpPr>
          <p:grpSpPr>
            <a:xfrm rot="19716010">
              <a:off x="454445" y="619411"/>
              <a:ext cx="838200" cy="1157000"/>
              <a:chOff x="1676400" y="1295400"/>
              <a:chExt cx="838200" cy="1157000"/>
            </a:xfrm>
          </p:grpSpPr>
          <p:sp>
            <p:nvSpPr>
              <p:cNvPr id="31" name="Smiley Face 30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623494">
              <a:off x="811204" y="1079861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19251" y="5029200"/>
            <a:ext cx="838200" cy="2107004"/>
            <a:chOff x="3244233" y="684205"/>
            <a:chExt cx="838200" cy="2107004"/>
          </a:xfrm>
        </p:grpSpPr>
        <p:grpSp>
          <p:nvGrpSpPr>
            <p:cNvPr id="27" name="Group 26"/>
            <p:cNvGrpSpPr/>
            <p:nvPr/>
          </p:nvGrpSpPr>
          <p:grpSpPr>
            <a:xfrm rot="20292889">
              <a:off x="3244233" y="684205"/>
              <a:ext cx="838200" cy="1157000"/>
              <a:chOff x="1676400" y="1295400"/>
              <a:chExt cx="838200" cy="1157000"/>
            </a:xfrm>
          </p:grpSpPr>
          <p:sp>
            <p:nvSpPr>
              <p:cNvPr id="28" name="Smiley Face 27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20623494">
              <a:off x="3419050" y="1159993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68668" y="3339429"/>
            <a:ext cx="838200" cy="2179103"/>
            <a:chOff x="1834873" y="1459015"/>
            <a:chExt cx="838200" cy="2179103"/>
          </a:xfrm>
        </p:grpSpPr>
        <p:grpSp>
          <p:nvGrpSpPr>
            <p:cNvPr id="18" name="Group 17"/>
            <p:cNvGrpSpPr/>
            <p:nvPr/>
          </p:nvGrpSpPr>
          <p:grpSpPr>
            <a:xfrm rot="19980932">
              <a:off x="1834873" y="1459015"/>
              <a:ext cx="838200" cy="1157000"/>
              <a:chOff x="1676400" y="1295400"/>
              <a:chExt cx="838200" cy="1157000"/>
            </a:xfrm>
          </p:grpSpPr>
          <p:sp>
            <p:nvSpPr>
              <p:cNvPr id="16" name="Smiley Face 15"/>
              <p:cNvSpPr/>
              <p:nvPr/>
            </p:nvSpPr>
            <p:spPr>
              <a:xfrm>
                <a:off x="1676400" y="1295400"/>
                <a:ext cx="838200" cy="838200"/>
              </a:xfrm>
              <a:prstGeom prst="smileyFac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 flipH="1">
                <a:off x="1899200" y="2071400"/>
                <a:ext cx="353141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0623494">
              <a:off x="2123650" y="2006902"/>
              <a:ext cx="495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bg1"/>
                  </a:solidFill>
                </a:rPr>
                <a:t>Y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B0604020202020204" charset="0"/>
                <a:cs typeface="Aharoni" panose="020B0604020202020204" charset="0"/>
              </a:rPr>
              <a:t>Monocyte Monolayer Assay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B0604020202020204" charset="0"/>
              <a:cs typeface="Aharoni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31319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Count the RBCs that are internalized or attached to monocytes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Express results as a % of monocytes with attached or internalized RBCs compared to total number of monocytes counted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Positive results are usually &gt;3-5%, sometimes as high as &gt;20%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B0604020202020204" charset="0"/>
                <a:cs typeface="Aharoni" panose="020B0604020202020204" charset="0"/>
              </a:rPr>
              <a:t>MMA can be made a bit more accurate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B0604020202020204" charset="0"/>
              <a:cs typeface="Aharoni" panose="020B0604020202020204" charset="0"/>
            </a:endParaRP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7108" name="Text Box 1028"/>
          <p:cNvSpPr txBox="1">
            <a:spLocks noChangeArrowheads="1"/>
          </p:cNvSpPr>
          <p:nvPr/>
        </p:nvSpPr>
        <p:spPr bwMode="auto">
          <a:xfrm>
            <a:off x="0" y="990600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 Do all the steps of the MMA then…</a:t>
            </a: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1. </a:t>
            </a:r>
            <a:r>
              <a:rPr lang="en-US" altLang="en-US" sz="2800" b="1" dirty="0">
                <a:solidFill>
                  <a:srgbClr val="00FF00"/>
                </a:solidFill>
                <a:latin typeface="Arial" charset="0"/>
              </a:rPr>
              <a:t>ADCC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altLang="en-US" sz="2800" baseline="30000" dirty="0">
                <a:solidFill>
                  <a:schemeClr val="bg1"/>
                </a:solidFill>
                <a:latin typeface="Arial" charset="0"/>
              </a:rPr>
              <a:t>51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Cr labeled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sensitized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RBCs are exposed to monocytes and the liberated radioactivity is measured in the supernatant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2. </a:t>
            </a:r>
            <a:r>
              <a:rPr lang="en-US" altLang="en-US" sz="2800" b="1" dirty="0">
                <a:solidFill>
                  <a:srgbClr val="00FF00"/>
                </a:solidFill>
                <a:latin typeface="Arial" charset="0"/>
              </a:rPr>
              <a:t>CLA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Oxygen radicals produced by activated monocytes  interact with </a:t>
            </a:r>
            <a:r>
              <a:rPr lang="en-US" altLang="en-US" sz="2800" dirty="0" err="1">
                <a:solidFill>
                  <a:schemeClr val="bg1"/>
                </a:solidFill>
                <a:latin typeface="Arial" charset="0"/>
              </a:rPr>
              <a:t>luminol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to emit light which can be </a:t>
            </a:r>
            <a:r>
              <a:rPr lang="en-US" altLang="en-US" sz="2800" dirty="0" err="1">
                <a:solidFill>
                  <a:schemeClr val="bg1"/>
                </a:solidFill>
                <a:latin typeface="Arial" charset="0"/>
              </a:rPr>
              <a:t>quantifed</a:t>
            </a: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2800" b="1" dirty="0">
                <a:solidFill>
                  <a:srgbClr val="00FF00"/>
                </a:solidFill>
                <a:latin typeface="Arial" charset="0"/>
              </a:rPr>
              <a:t>Flow Cytometry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en-US" altLang="en-US" sz="2800" dirty="0" err="1">
                <a:solidFill>
                  <a:schemeClr val="bg1"/>
                </a:solidFill>
                <a:latin typeface="Arial" charset="0"/>
              </a:rPr>
              <a:t>fluorochrome</a:t>
            </a: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 is attached to the RBC membrane facilitating the counting of adherent or phagocytosed RBCS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MMA results depends on many factors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9115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4 patients plasma samples tested before and after IVIG 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46663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Tong et al. </a:t>
            </a:r>
            <a:r>
              <a:rPr lang="en-US" sz="1600" i="1" dirty="0" smtClean="0">
                <a:solidFill>
                  <a:schemeClr val="bg1"/>
                </a:solidFill>
              </a:rPr>
              <a:t>Transfusion</a:t>
            </a:r>
            <a:r>
              <a:rPr lang="en-US" sz="1600" dirty="0" smtClean="0">
                <a:solidFill>
                  <a:schemeClr val="bg1"/>
                </a:solidFill>
              </a:rPr>
              <a:t> 2016;56:2680-2690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7711" y="1443067"/>
            <a:ext cx="7648575" cy="5033933"/>
            <a:chOff x="747711" y="1373169"/>
            <a:chExt cx="7648575" cy="5033933"/>
          </a:xfrm>
        </p:grpSpPr>
        <p:grpSp>
          <p:nvGrpSpPr>
            <p:cNvPr id="3" name="Group 2"/>
            <p:cNvGrpSpPr/>
            <p:nvPr/>
          </p:nvGrpSpPr>
          <p:grpSpPr>
            <a:xfrm>
              <a:off x="747711" y="1373169"/>
              <a:ext cx="7648575" cy="5033933"/>
              <a:chOff x="747713" y="985867"/>
              <a:chExt cx="7648575" cy="503393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722"/>
              <a:stretch/>
            </p:blipFill>
            <p:spPr bwMode="auto">
              <a:xfrm>
                <a:off x="747713" y="985867"/>
                <a:ext cx="7648575" cy="2423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113"/>
              <a:stretch/>
            </p:blipFill>
            <p:spPr bwMode="auto">
              <a:xfrm>
                <a:off x="747713" y="3393796"/>
                <a:ext cx="7648575" cy="2626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394332" y="1579085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Autologous monocytes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0783" y="1820760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Donor monocytes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7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Thoughts on this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346" y="9906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Only assay that tries to replicate a “spleen in a dish”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sort of be high throughput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Takes all day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Results affected by so many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standardized way of reporting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always easy to interpret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Best suited for determining the potency of IgG antibodies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Nobody really cares about IgG antibodies in emergency use settings</a:t>
            </a:r>
          </a:p>
        </p:txBody>
      </p:sp>
      <p:pic>
        <p:nvPicPr>
          <p:cNvPr id="1026" name="Picture 2" descr="Image result for sple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36" y="2133600"/>
            <a:ext cx="3153502" cy="23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510" y="64008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/>
                </a:solidFill>
              </a:rPr>
              <a:t>Lozano and Cid </a:t>
            </a:r>
            <a:r>
              <a:rPr lang="en-US" sz="1600" i="1" dirty="0" err="1" smtClean="0">
                <a:solidFill>
                  <a:prstClr val="white"/>
                </a:solidFill>
              </a:rPr>
              <a:t>Transf</a:t>
            </a:r>
            <a:r>
              <a:rPr lang="en-US" sz="1600" i="1" dirty="0" smtClean="0">
                <a:solidFill>
                  <a:prstClr val="white"/>
                </a:solidFill>
              </a:rPr>
              <a:t> Med Rev</a:t>
            </a:r>
            <a:r>
              <a:rPr lang="en-US" sz="1600" dirty="0" smtClean="0">
                <a:solidFill>
                  <a:prstClr val="white"/>
                </a:solidFill>
              </a:rPr>
              <a:t> 2003;17:57-68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/>
        </p:blipFill>
        <p:spPr bwMode="auto">
          <a:xfrm>
            <a:off x="15607" y="1534817"/>
            <a:ext cx="9128393" cy="395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943600" y="4419600"/>
            <a:ext cx="87791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525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Safe threshold?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emolysis happens primarily at high titer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1820570" y="3330766"/>
            <a:ext cx="5502858" cy="345103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4953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B0604020202020204" charset="0"/>
                <a:ea typeface="Tahoma" panose="020B0604030504040204" pitchFamily="34" charset="0"/>
                <a:cs typeface="Aharoni" panose="020B0604020202020204" charset="0"/>
              </a:rPr>
              <a:t>Conclusions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anose="020B0604020202020204" charset="0"/>
              <a:ea typeface="Tahoma" panose="020B0604030504040204" pitchFamily="34" charset="0"/>
              <a:cs typeface="Aharon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838200"/>
            <a:ext cx="91440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Titers tell use how much antibody there is in a sample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bg1"/>
                </a:solidFill>
              </a:rPr>
              <a:t>Good information, but makes no functional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Functional assays try to replicate the effect of complement or IgG on hemolysis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Still are </a:t>
            </a:r>
            <a:r>
              <a:rPr lang="en-US" sz="2800" i="1" dirty="0" smtClean="0">
                <a:solidFill>
                  <a:schemeClr val="bg1"/>
                </a:solidFill>
              </a:rPr>
              <a:t>in vitro </a:t>
            </a:r>
            <a:r>
              <a:rPr lang="en-US" sz="2800" dirty="0" smtClean="0">
                <a:solidFill>
                  <a:schemeClr val="bg1"/>
                </a:solidFill>
              </a:rPr>
              <a:t>tests trying to replicate </a:t>
            </a:r>
            <a:r>
              <a:rPr lang="en-US" sz="2800" i="1" dirty="0" smtClean="0">
                <a:solidFill>
                  <a:schemeClr val="bg1"/>
                </a:solidFill>
              </a:rPr>
              <a:t>in vivo </a:t>
            </a:r>
            <a:r>
              <a:rPr lang="en-US" sz="2800" dirty="0" smtClean="0">
                <a:solidFill>
                  <a:schemeClr val="bg1"/>
                </a:solidFill>
              </a:rPr>
              <a:t>outcomes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to “crack the code” of their clinical utility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1520" y="641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Bletchley Park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17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of D alloimmunization</a:t>
            </a:r>
            <a:endParaRPr lang="en-US" sz="34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62800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X</a:t>
            </a:r>
            <a:endParaRPr lang="en-US" sz="72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405629"/>
            <a:ext cx="1703025" cy="4052058"/>
            <a:chOff x="316276" y="1576097"/>
            <a:chExt cx="1703025" cy="4052058"/>
          </a:xfrm>
        </p:grpSpPr>
        <p:grpSp>
          <p:nvGrpSpPr>
            <p:cNvPr id="5" name="Group 4"/>
            <p:cNvGrpSpPr/>
            <p:nvPr/>
          </p:nvGrpSpPr>
          <p:grpSpPr>
            <a:xfrm>
              <a:off x="316276" y="2130096"/>
              <a:ext cx="1703025" cy="3498059"/>
              <a:chOff x="424084" y="1547985"/>
              <a:chExt cx="3073108" cy="4845105"/>
            </a:xfrm>
          </p:grpSpPr>
          <p:pic>
            <p:nvPicPr>
              <p:cNvPr id="1026" name="Picture 2" descr="Image result for antibody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15" t="6970" r="35126" b="5911"/>
              <a:stretch/>
            </p:blipFill>
            <p:spPr bwMode="auto">
              <a:xfrm>
                <a:off x="486577" y="1547985"/>
                <a:ext cx="3010615" cy="3333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24084" y="5377426"/>
                <a:ext cx="3010615" cy="1015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smtClean="0">
                    <a:solidFill>
                      <a:schemeClr val="bg1"/>
                    </a:solidFill>
                  </a:rPr>
                  <a:t>22%</a:t>
                </a:r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13604" y="1576097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Anti-D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Image result for rhd prote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9705"/>
            <a:ext cx="2895600" cy="17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5796" y="273329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X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7803" y="4724400"/>
            <a:ext cx="166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85%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4328" y="122096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 antigen positive fetus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18975">
            <a:off x="2406647" y="1343032"/>
            <a:ext cx="417096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00" smtClean="0">
                <a:solidFill>
                  <a:srgbClr val="0000FF"/>
                </a:solidFill>
              </a:rPr>
              <a:t>1%</a:t>
            </a:r>
            <a:endParaRPr lang="en-US" sz="239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20196" y="1405627"/>
            <a:ext cx="2147604" cy="4349058"/>
            <a:chOff x="6920196" y="1405627"/>
            <a:chExt cx="2147604" cy="4349058"/>
          </a:xfrm>
        </p:grpSpPr>
        <p:grpSp>
          <p:nvGrpSpPr>
            <p:cNvPr id="7" name="Group 6"/>
            <p:cNvGrpSpPr/>
            <p:nvPr/>
          </p:nvGrpSpPr>
          <p:grpSpPr>
            <a:xfrm>
              <a:off x="6920196" y="2105729"/>
              <a:ext cx="2147604" cy="3648956"/>
              <a:chOff x="4624104" y="1265142"/>
              <a:chExt cx="4457700" cy="5264055"/>
            </a:xfrm>
          </p:grpSpPr>
          <p:pic>
            <p:nvPicPr>
              <p:cNvPr id="1028" name="Picture 4" descr="Image result for intrauterine transfusion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4104" y="1265142"/>
                <a:ext cx="4457700" cy="3238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648200" y="5063982"/>
                <a:ext cx="4433604" cy="146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smtClean="0">
                    <a:solidFill>
                      <a:schemeClr val="bg1"/>
                    </a:solidFill>
                  </a:rPr>
                  <a:t>4%</a:t>
                </a:r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20196" y="1405627"/>
              <a:ext cx="2147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Fetal demise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3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9" y="685800"/>
            <a:ext cx="842999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3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965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Can also happen at low titer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6400800"/>
            <a:ext cx="5983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/>
                </a:solidFill>
              </a:rPr>
              <a:t>Josephson et al. </a:t>
            </a:r>
            <a:r>
              <a:rPr lang="en-US" sz="1600" i="1" dirty="0" smtClean="0">
                <a:solidFill>
                  <a:prstClr val="white"/>
                </a:solidFill>
              </a:rPr>
              <a:t>Transfusion and Apheresis Science </a:t>
            </a:r>
            <a:r>
              <a:rPr lang="en-US" sz="1600" dirty="0" smtClean="0">
                <a:solidFill>
                  <a:prstClr val="white"/>
                </a:solidFill>
              </a:rPr>
              <a:t>2010;42:83-88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952" y="1143000"/>
            <a:ext cx="9101083" cy="4876800"/>
            <a:chOff x="198304" y="1676400"/>
            <a:chExt cx="7599117" cy="365204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" r="80283"/>
            <a:stretch/>
          </p:blipFill>
          <p:spPr bwMode="auto">
            <a:xfrm>
              <a:off x="198304" y="1676400"/>
              <a:ext cx="1597446" cy="365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8"/>
            <a:stretch/>
          </p:blipFill>
          <p:spPr bwMode="auto">
            <a:xfrm>
              <a:off x="1752600" y="1676400"/>
              <a:ext cx="6044821" cy="365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5791200" y="19812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53340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490" y="1011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 what is a safe titer threshold?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490" y="987147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prstClr val="white"/>
                </a:solidFill>
              </a:rPr>
              <a:t>I don’t 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prstClr val="white"/>
                </a:solidFill>
              </a:rPr>
              <a:t>Probably doesn’t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prstClr val="white"/>
                </a:solidFill>
              </a:rPr>
              <a:t>Question really is – below what titer threshold is hemolysis </a:t>
            </a:r>
            <a:r>
              <a:rPr lang="en-US" sz="3700" i="1" dirty="0" smtClean="0">
                <a:solidFill>
                  <a:prstClr val="white"/>
                </a:solidFill>
              </a:rPr>
              <a:t>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prstClr val="white"/>
                </a:solidFill>
              </a:rPr>
              <a:t>Risk is always there, but can we minimize it by performing something other than a titer?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4618912"/>
            <a:ext cx="9144000" cy="20104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u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9400" y="838200"/>
            <a:ext cx="2381250" cy="308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Hemolysis isn’t good but it’s not all the same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853" y="9144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Intravascular hemolysis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Mediated by IgM antibodies that activate complement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RBCs destroyed in the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Causes shock, death, badness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Chaos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This is the type we try to prevent by titering at immediate spin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311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Extravascular hemolysis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Mediated by IgG antibodies that do not usually activate complement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RBCs destroyed in an orderly manner in the liver and spleen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dignified and solemn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Causes a reduced hemoglobin peak after transfusion, or a more rapid return to the recipient’s baseline Hb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Nobody really cares about this kind of hemolysis when it comes to emergency blood products</a:t>
            </a:r>
          </a:p>
        </p:txBody>
      </p:sp>
    </p:spTree>
    <p:extLst>
      <p:ext uri="{BB962C8B-B14F-4D97-AF65-F5344CB8AC3E}">
        <p14:creationId xmlns:p14="http://schemas.microsoft.com/office/powerpoint/2010/main" val="34383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4060401" y="2697163"/>
            <a:ext cx="2743200" cy="2454276"/>
            <a:chOff x="1104" y="931"/>
            <a:chExt cx="1728" cy="1546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1056" cy="10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b="1" smtClean="0">
                <a:solidFill>
                  <a:srgbClr val="FFFF00"/>
                </a:solidFill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761" y="931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064" y="2112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rgbClr val="FFFF00"/>
                  </a:solidFill>
                </a:rPr>
                <a:t>Vel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04" y="172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304" y="1296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rgbClr val="FFFF00"/>
                  </a:solidFill>
                </a:rPr>
                <a:t>Cr</a:t>
              </a:r>
              <a:r>
                <a:rPr lang="en-US" altLang="en-US" sz="3200" b="1" baseline="30000" smtClean="0">
                  <a:solidFill>
                    <a:srgbClr val="FFFF00"/>
                  </a:solidFill>
                </a:rPr>
                <a:t>a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me-air-purifier-expert.com/images/blood-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525"/>
          <a:stretch/>
        </p:blipFill>
        <p:spPr bwMode="auto">
          <a:xfrm>
            <a:off x="1005626" y="1254034"/>
            <a:ext cx="7147774" cy="5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441401" y="3200401"/>
            <a:ext cx="1676400" cy="167640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517601" y="2895601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103389" y="2697163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84401" y="457200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FF00"/>
                </a:solidFill>
              </a:rPr>
              <a:t>Vel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60401" y="3962401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65401" y="327660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FF00"/>
                </a:solidFill>
              </a:rPr>
              <a:t>Cr</a:t>
            </a:r>
            <a:r>
              <a:rPr lang="en-US" altLang="en-US" sz="3200" b="1" baseline="30000" smtClean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00100"/>
            <a:ext cx="9144000" cy="228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F3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1368</Words>
  <Application>Microsoft Office PowerPoint</Application>
  <PresentationFormat>On-screen Show (4:3)</PresentationFormat>
  <Paragraphs>285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Aharoni</vt:lpstr>
      <vt:lpstr>Tahoma</vt:lpstr>
      <vt:lpstr>Times New Roman</vt:lpstr>
      <vt:lpstr>Ink Free</vt:lpstr>
      <vt:lpstr>Calibri</vt:lpstr>
      <vt:lpstr>Bahnschrift</vt:lpstr>
      <vt:lpstr>AR DESTINE</vt:lpstr>
      <vt:lpstr>Wingdings</vt:lpstr>
      <vt:lpstr>Monotype Sorts</vt:lpstr>
      <vt:lpstr>1_Office Theme</vt:lpstr>
      <vt:lpstr>5_Office Theme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complement for predicting hemolysis</vt:lpstr>
      <vt:lpstr>More ways to use complement for predicting hemolysis</vt:lpstr>
      <vt:lpstr>CHUHE assay</vt:lpstr>
      <vt:lpstr>Baseline CHUHE values</vt:lpstr>
      <vt:lpstr>CHUHE vs titers</vt:lpstr>
      <vt:lpstr>Some correlation between saline titer and CHUHE value</vt:lpstr>
      <vt:lpstr>Donor plasma reacts differently with different RBCs</vt:lpstr>
      <vt:lpstr>Thoughts on this method</vt:lpstr>
      <vt:lpstr>Normal RBCs have built in defense against MAC attack</vt:lpstr>
      <vt:lpstr>PowerPoint Presentation</vt:lpstr>
      <vt:lpstr>PowerPoint Presentation</vt:lpstr>
      <vt:lpstr>PowerPoint Presentation</vt:lpstr>
      <vt:lpstr>PowerPoint Presentation</vt:lpstr>
      <vt:lpstr>Take advantage of complement sensitive RBCs</vt:lpstr>
      <vt:lpstr>Take advantage of complement sensitive RBCs</vt:lpstr>
      <vt:lpstr>Thoughts on this method</vt:lpstr>
      <vt:lpstr>Let’s get ready to rumble! Monocyte monolayer assay (MMA)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MMA results depends on many factors</vt:lpstr>
      <vt:lpstr>Thoughts on this method</vt:lpstr>
      <vt:lpstr>Conclusions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Yaz too</dc:creator>
  <cp:lastModifiedBy>Mark Yazer</cp:lastModifiedBy>
  <cp:revision>533</cp:revision>
  <cp:lastPrinted>2016-03-11T20:57:29Z</cp:lastPrinted>
  <dcterms:created xsi:type="dcterms:W3CDTF">2015-08-01T12:11:14Z</dcterms:created>
  <dcterms:modified xsi:type="dcterms:W3CDTF">2019-06-25T11:57:49Z</dcterms:modified>
</cp:coreProperties>
</file>