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309" r:id="rId4"/>
    <p:sldId id="331" r:id="rId5"/>
    <p:sldId id="264" r:id="rId6"/>
    <p:sldId id="266" r:id="rId7"/>
    <p:sldId id="312" r:id="rId8"/>
    <p:sldId id="314" r:id="rId9"/>
    <p:sldId id="267" r:id="rId10"/>
    <p:sldId id="311" r:id="rId11"/>
    <p:sldId id="315" r:id="rId12"/>
    <p:sldId id="318" r:id="rId13"/>
    <p:sldId id="319" r:id="rId14"/>
    <p:sldId id="323" r:id="rId15"/>
    <p:sldId id="284" r:id="rId16"/>
    <p:sldId id="317" r:id="rId17"/>
    <p:sldId id="268" r:id="rId18"/>
    <p:sldId id="316" r:id="rId19"/>
    <p:sldId id="330" r:id="rId20"/>
    <p:sldId id="321" r:id="rId21"/>
    <p:sldId id="322" r:id="rId22"/>
    <p:sldId id="270" r:id="rId23"/>
    <p:sldId id="324" r:id="rId24"/>
    <p:sldId id="328" r:id="rId25"/>
    <p:sldId id="327" r:id="rId26"/>
    <p:sldId id="325" r:id="rId27"/>
    <p:sldId id="326" r:id="rId28"/>
    <p:sldId id="308" r:id="rId29"/>
    <p:sldId id="329" r:id="rId30"/>
    <p:sldId id="265" r:id="rId31"/>
    <p:sldId id="313" r:id="rId32"/>
    <p:sldId id="292" r:id="rId33"/>
    <p:sldId id="263" r:id="rId34"/>
    <p:sldId id="262" r:id="rId35"/>
    <p:sldId id="258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4227"/>
  </p:normalViewPr>
  <p:slideViewPr>
    <p:cSldViewPr snapToGrid="0" showGuides="1">
      <p:cViewPr varScale="1">
        <p:scale>
          <a:sx n="90" d="100"/>
          <a:sy n="90" d="100"/>
        </p:scale>
        <p:origin x="133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67FC6-8C18-C242-B811-371AB81E156E}" type="datetimeFigureOut">
              <a:rPr lang="en-US" smtClean="0"/>
              <a:t>6/21/23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6CA0B-DC86-9047-8156-F523D0E4037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74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French man, so with a very French accent!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6CA0B-DC86-9047-8156-F523D0E403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08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Awful situation of a trauma patient suffering in hard conditions without pain control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6CA0B-DC86-9047-8156-F523D0E403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30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Peaceful situation of a trauma patient relieved of suffering in good conditions by appropriate pain control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6CA0B-DC86-9047-8156-F523D0E403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24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 err="1">
                <a:solidFill>
                  <a:srgbClr val="211E1E"/>
                </a:solidFill>
                <a:effectLst/>
                <a:latin typeface="AdvTT7c3c51d9"/>
              </a:rPr>
              <a:t>Some</a:t>
            </a:r>
            <a:r>
              <a:rPr lang="fr-FR" sz="1800" dirty="0">
                <a:solidFill>
                  <a:srgbClr val="211E1E"/>
                </a:solidFill>
                <a:effectLst/>
                <a:latin typeface="AdvTT7c3c51d9"/>
              </a:rPr>
              <a:t> have </a:t>
            </a:r>
            <a:r>
              <a:rPr lang="fr-FR" sz="1800" dirty="0" err="1">
                <a:solidFill>
                  <a:srgbClr val="211E1E"/>
                </a:solidFill>
                <a:effectLst/>
                <a:latin typeface="AdvTT7c3c51d9"/>
              </a:rPr>
              <a:t>stated</a:t>
            </a:r>
            <a:r>
              <a:rPr lang="fr-FR" sz="1800" dirty="0">
                <a:solidFill>
                  <a:srgbClr val="211E1E"/>
                </a:solidFill>
                <a:effectLst/>
                <a:latin typeface="AdvTT7c3c51d9"/>
              </a:rPr>
              <a:t> </a:t>
            </a:r>
            <a:r>
              <a:rPr lang="fr-FR" sz="1800" dirty="0" err="1">
                <a:solidFill>
                  <a:srgbClr val="211E1E"/>
                </a:solidFill>
                <a:effectLst/>
                <a:latin typeface="AdvTT7c3c51d9"/>
              </a:rPr>
              <a:t>that</a:t>
            </a:r>
            <a:r>
              <a:rPr lang="fr-FR" sz="1800" dirty="0">
                <a:solidFill>
                  <a:srgbClr val="211E1E"/>
                </a:solidFill>
                <a:effectLst/>
                <a:latin typeface="AdvTT7c3c51d9"/>
              </a:rPr>
              <a:t> </a:t>
            </a:r>
            <a:r>
              <a:rPr lang="fr-FR" sz="1800" dirty="0" err="1">
                <a:solidFill>
                  <a:srgbClr val="211E1E"/>
                </a:solidFill>
                <a:effectLst/>
                <a:latin typeface="AdvTT7c3c51d9"/>
              </a:rPr>
              <a:t>poorly</a:t>
            </a:r>
            <a:r>
              <a:rPr lang="fr-FR" sz="1800" dirty="0">
                <a:solidFill>
                  <a:srgbClr val="211E1E"/>
                </a:solidFill>
                <a:effectLst/>
                <a:latin typeface="AdvTT7c3c51d9"/>
              </a:rPr>
              <a:t> </a:t>
            </a:r>
            <a:r>
              <a:rPr lang="fr-FR" sz="1800" dirty="0" err="1">
                <a:solidFill>
                  <a:srgbClr val="211E1E"/>
                </a:solidFill>
                <a:effectLst/>
                <a:latin typeface="AdvTT7c3c51d9"/>
              </a:rPr>
              <a:t>controlled</a:t>
            </a:r>
            <a:r>
              <a:rPr lang="fr-FR" sz="1800" dirty="0">
                <a:solidFill>
                  <a:srgbClr val="211E1E"/>
                </a:solidFill>
                <a:effectLst/>
                <a:latin typeface="AdvTT7c3c51d9"/>
              </a:rPr>
              <a:t> acute pain </a:t>
            </a:r>
            <a:r>
              <a:rPr lang="fr-FR" sz="1800" dirty="0" err="1">
                <a:solidFill>
                  <a:srgbClr val="211E1E"/>
                </a:solidFill>
                <a:effectLst/>
                <a:latin typeface="AdvTT7c3c51d9"/>
              </a:rPr>
              <a:t>could</a:t>
            </a:r>
            <a:r>
              <a:rPr lang="fr-FR" sz="1800" dirty="0">
                <a:solidFill>
                  <a:srgbClr val="211E1E"/>
                </a:solidFill>
                <a:effectLst/>
                <a:latin typeface="AdvTT7c3c51d9"/>
              </a:rPr>
              <a:t> </a:t>
            </a:r>
            <a:r>
              <a:rPr lang="fr-FR" sz="1800" dirty="0" err="1">
                <a:solidFill>
                  <a:srgbClr val="211E1E"/>
                </a:solidFill>
                <a:effectLst/>
                <a:latin typeface="AdvTT7c3c51d9"/>
              </a:rPr>
              <a:t>be</a:t>
            </a:r>
            <a:r>
              <a:rPr lang="fr-FR" sz="1800" dirty="0">
                <a:solidFill>
                  <a:srgbClr val="211E1E"/>
                </a:solidFill>
                <a:effectLst/>
                <a:latin typeface="AdvTT7c3c51d9"/>
              </a:rPr>
              <a:t> </a:t>
            </a:r>
            <a:r>
              <a:rPr lang="fr-FR" sz="1800" dirty="0" err="1">
                <a:solidFill>
                  <a:srgbClr val="211E1E"/>
                </a:solidFill>
                <a:effectLst/>
                <a:latin typeface="AdvTT7c3c51d9"/>
              </a:rPr>
              <a:t>associated</a:t>
            </a:r>
            <a:r>
              <a:rPr lang="fr-FR" sz="1800" dirty="0">
                <a:solidFill>
                  <a:srgbClr val="211E1E"/>
                </a:solidFill>
                <a:effectLst/>
                <a:latin typeface="AdvTT7c3c51d9"/>
              </a:rPr>
              <a:t> </a:t>
            </a:r>
            <a:r>
              <a:rPr lang="fr-FR" sz="1800" dirty="0" err="1">
                <a:solidFill>
                  <a:srgbClr val="211E1E"/>
                </a:solidFill>
                <a:effectLst/>
                <a:latin typeface="AdvTT7c3c51d9"/>
              </a:rPr>
              <a:t>with</a:t>
            </a:r>
            <a:r>
              <a:rPr lang="fr-FR" sz="1800" dirty="0">
                <a:solidFill>
                  <a:srgbClr val="211E1E"/>
                </a:solidFill>
                <a:effectLst/>
                <a:latin typeface="AdvTT7c3c51d9"/>
              </a:rPr>
              <a:t> </a:t>
            </a:r>
            <a:r>
              <a:rPr lang="fr-FR" sz="1800" dirty="0" err="1">
                <a:solidFill>
                  <a:srgbClr val="211E1E"/>
                </a:solidFill>
                <a:effectLst/>
                <a:latin typeface="AdvTT7c3c51d9"/>
              </a:rPr>
              <a:t>increased</a:t>
            </a:r>
            <a:r>
              <a:rPr lang="fr-FR" sz="1800" dirty="0">
                <a:solidFill>
                  <a:srgbClr val="211E1E"/>
                </a:solidFill>
                <a:effectLst/>
                <a:latin typeface="AdvTT7c3c51d9"/>
              </a:rPr>
              <a:t> </a:t>
            </a:r>
            <a:r>
              <a:rPr lang="fr-FR" sz="1800" dirty="0" err="1">
                <a:solidFill>
                  <a:srgbClr val="211E1E"/>
                </a:solidFill>
                <a:effectLst/>
                <a:latin typeface="AdvTT7c3c51d9"/>
              </a:rPr>
              <a:t>morbidity</a:t>
            </a:r>
            <a:r>
              <a:rPr lang="fr-FR" sz="1800" dirty="0">
                <a:solidFill>
                  <a:srgbClr val="211E1E"/>
                </a:solidFill>
                <a:effectLst/>
                <a:latin typeface="AdvTT7c3c51d9"/>
              </a:rPr>
              <a:t> and </a:t>
            </a:r>
            <a:r>
              <a:rPr lang="fr-FR" sz="1800" dirty="0" err="1">
                <a:solidFill>
                  <a:srgbClr val="211E1E"/>
                </a:solidFill>
                <a:effectLst/>
                <a:latin typeface="AdvTT7c3c51d9"/>
              </a:rPr>
              <a:t>mortality</a:t>
            </a:r>
            <a:r>
              <a:rPr lang="fr-FR" sz="1800" dirty="0">
                <a:solidFill>
                  <a:srgbClr val="211E1E"/>
                </a:solidFill>
                <a:effectLst/>
                <a:latin typeface="AdvTT7c3c51d9"/>
              </a:rPr>
              <a:t>.</a:t>
            </a:r>
          </a:p>
          <a:p>
            <a:r>
              <a:rPr lang="fr-FR" sz="1800" dirty="0" err="1">
                <a:solidFill>
                  <a:srgbClr val="211E1E"/>
                </a:solidFill>
                <a:effectLst/>
                <a:latin typeface="AdvTT7c3c51d9"/>
              </a:rPr>
              <a:t>Nevertheless</a:t>
            </a:r>
            <a:r>
              <a:rPr lang="fr-FR" sz="1800" dirty="0">
                <a:solidFill>
                  <a:srgbClr val="211E1E"/>
                </a:solidFill>
                <a:effectLst/>
                <a:latin typeface="AdvTT7c3c51d9"/>
              </a:rPr>
              <a:t>, </a:t>
            </a:r>
            <a:r>
              <a:rPr lang="fr-FR" sz="1800" dirty="0" err="1">
                <a:solidFill>
                  <a:srgbClr val="211E1E"/>
                </a:solidFill>
                <a:effectLst/>
                <a:latin typeface="AdvTT7c3c51d9"/>
              </a:rPr>
              <a:t>there</a:t>
            </a:r>
            <a:r>
              <a:rPr lang="fr-FR" sz="1800" dirty="0">
                <a:solidFill>
                  <a:srgbClr val="211E1E"/>
                </a:solidFill>
                <a:effectLst/>
                <a:latin typeface="AdvTT7c3c51d9"/>
              </a:rPr>
              <a:t> </a:t>
            </a:r>
            <a:r>
              <a:rPr lang="fr-FR" sz="1800" dirty="0" err="1">
                <a:solidFill>
                  <a:srgbClr val="211E1E"/>
                </a:solidFill>
                <a:effectLst/>
                <a:latin typeface="AdvTT7c3c51d9"/>
              </a:rPr>
              <a:t>is</a:t>
            </a:r>
            <a:r>
              <a:rPr lang="fr-FR" sz="1800" dirty="0">
                <a:solidFill>
                  <a:srgbClr val="211E1E"/>
                </a:solidFill>
                <a:effectLst/>
                <a:latin typeface="AdvTT7c3c51d9"/>
              </a:rPr>
              <a:t> more </a:t>
            </a:r>
            <a:r>
              <a:rPr lang="fr-FR" sz="1800" dirty="0" err="1">
                <a:solidFill>
                  <a:srgbClr val="211E1E"/>
                </a:solidFill>
                <a:effectLst/>
                <a:latin typeface="AdvTT7c3c51d9"/>
              </a:rPr>
              <a:t>evidence</a:t>
            </a:r>
            <a:r>
              <a:rPr lang="fr-FR" sz="1800" dirty="0">
                <a:solidFill>
                  <a:srgbClr val="211E1E"/>
                </a:solidFill>
                <a:effectLst/>
                <a:latin typeface="AdvTT7c3c51d9"/>
              </a:rPr>
              <a:t> for adverse </a:t>
            </a:r>
            <a:r>
              <a:rPr lang="fr-FR" sz="1800" dirty="0" err="1">
                <a:solidFill>
                  <a:srgbClr val="211E1E"/>
                </a:solidFill>
                <a:effectLst/>
                <a:latin typeface="AdvTT7c3c51d9"/>
              </a:rPr>
              <a:t>effects</a:t>
            </a:r>
            <a:r>
              <a:rPr lang="fr-FR" sz="1800" dirty="0">
                <a:solidFill>
                  <a:srgbClr val="211E1E"/>
                </a:solidFill>
                <a:effectLst/>
                <a:latin typeface="AdvTT7c3c51d9"/>
              </a:rPr>
              <a:t> of pain </a:t>
            </a:r>
            <a:r>
              <a:rPr lang="fr-FR" sz="1800" dirty="0" err="1">
                <a:solidFill>
                  <a:srgbClr val="211E1E"/>
                </a:solidFill>
                <a:effectLst/>
                <a:latin typeface="AdvTT7c3c51d9"/>
              </a:rPr>
              <a:t>medication</a:t>
            </a:r>
            <a:r>
              <a:rPr lang="fr-FR" sz="1800" dirty="0">
                <a:solidFill>
                  <a:srgbClr val="211E1E"/>
                </a:solidFill>
                <a:effectLst/>
                <a:latin typeface="AdvTT7c3c51d9"/>
              </a:rPr>
              <a:t> in patients </a:t>
            </a:r>
            <a:r>
              <a:rPr lang="fr-FR" sz="1800" dirty="0" err="1">
                <a:solidFill>
                  <a:srgbClr val="211E1E"/>
                </a:solidFill>
                <a:effectLst/>
                <a:latin typeface="AdvTT7c3c51d9"/>
              </a:rPr>
              <a:t>with</a:t>
            </a:r>
            <a:r>
              <a:rPr lang="fr-FR" sz="1800" dirty="0">
                <a:solidFill>
                  <a:srgbClr val="211E1E"/>
                </a:solidFill>
                <a:effectLst/>
                <a:latin typeface="AdvTT7c3c51d9"/>
              </a:rPr>
              <a:t> </a:t>
            </a:r>
            <a:r>
              <a:rPr lang="fr-FR" sz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fr-FR" sz="1800" dirty="0" err="1">
                <a:solidFill>
                  <a:srgbClr val="211E1E"/>
                </a:solidFill>
                <a:effectLst/>
                <a:latin typeface="AdvTT7c3c51d9"/>
              </a:rPr>
              <a:t>shock</a:t>
            </a:r>
            <a:r>
              <a:rPr lang="fr-FR" sz="1800" dirty="0">
                <a:solidFill>
                  <a:srgbClr val="211E1E"/>
                </a:solidFill>
                <a:effectLst/>
                <a:latin typeface="AdvTT7c3c51d9"/>
              </a:rPr>
              <a:t> 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6CA0B-DC86-9047-8156-F523D0E403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43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CF3C97-6477-2E14-59FA-D31082F7A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A64BD8-F4EE-A212-D91B-7E2C12C03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071877-498A-4CE1-9A7E-1BB734502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2F35-12DE-AF41-996E-F810F828272F}" type="datetime1">
              <a:rPr lang="fr-FR" smtClean="0"/>
              <a:t>21/06/2023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CFDB38-A77B-63E2-CECC-0053F815B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DD6C26-972C-811F-14C0-A446EE475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4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1AA3A6-6D10-60C3-8F72-139733EFC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A7B953E-95A1-868A-136E-DC7DABE5E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64B9C0-B2BA-A824-5A5D-AF47EC502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AFE-00BB-3546-AD08-A46AD192326F}" type="datetime1">
              <a:rPr lang="fr-FR" smtClean="0"/>
              <a:t>21/06/2023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76E711-776E-CAF9-D130-8C6CE66C3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1CBCF6-5855-6B86-6D7B-4DB07EF8D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4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930F8D3-45D9-AC08-6E6E-3E1FBB513F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6138720-AEDC-91FD-B27E-B2F5EE8FC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B4CAF2-DA96-58B4-1293-9CCFD5162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9D4AF-EA8B-F04C-97CE-37AD60DD5C5E}" type="datetime1">
              <a:rPr lang="fr-FR" smtClean="0"/>
              <a:t>21/06/2023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BCB0A8-B5CC-3666-8837-AF9E9EC1F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FB633F-2B2C-B746-A35B-10ED05CC0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9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F77D66-19A9-E2F6-97E1-713ADDBAE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DC7A92-5539-8405-4992-56541ED0F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ECEEBC-41E7-D71E-DAB1-5DB558A6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F73AF-2EF1-CD4C-AC7D-8DFC9D9D557C}" type="datetime1">
              <a:rPr lang="fr-FR" smtClean="0"/>
              <a:t>21/06/2023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CDCA4C-EAEC-2694-37C8-566A0D391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348514-2E54-79C0-48ED-8A0936E98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05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897E18-F62B-B8CD-EAEE-24DD9BB98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E2AC6F-C13E-F8CB-0BC4-B1E9FF25F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741B13-F2C8-7B5A-A00A-E93F1521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7F59-E928-6448-9C4D-346699DA3817}" type="datetime1">
              <a:rPr lang="fr-FR" smtClean="0"/>
              <a:t>21/06/2023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96033A-C0AF-0856-A7E4-F059CB83B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37E493-449F-E0BE-8C1C-D9264A4D0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56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A87A67-4570-231B-D4B1-DBCBF9A17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A3FC7A-1A82-D8C2-BC2F-92B3DDB5D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0976C5E-EE09-6C0E-A389-12AD54CF3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864332-5662-1486-C876-86E71B282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00A8-DB57-3D4D-B08E-84C5F993B80A}" type="datetime1">
              <a:rPr lang="fr-FR" smtClean="0"/>
              <a:t>21/06/2023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FD937A-28A7-CA4F-868F-62C3A12F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E14377-81D9-A1F0-10AD-55B078BC5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6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957AD7-04E8-07A6-4D97-648A79D07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71CA0D-1077-01B9-AD5D-B40ACC375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32B18A9-98A4-78B0-62DB-C391601F2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6950F43-28AA-EC25-678E-1205AB5AA9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05B818C-732D-B845-A46E-0B42C4EC1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60CD880-AE9E-EE2E-215F-F72F81B4B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88ED-D168-454B-9B37-78F7A9AE9EBE}" type="datetime1">
              <a:rPr lang="fr-FR" smtClean="0"/>
              <a:t>21/06/2023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E2994B8-7341-8550-000C-419DAC88F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2C01807-CA81-52D9-6957-30EE580E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96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B36569-7879-7175-B769-FC34899B3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CA3A780-B074-0D2F-0975-DB14705D3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23CA-2B0D-1A41-8AA4-33B02E313A28}" type="datetime1">
              <a:rPr lang="fr-FR" smtClean="0"/>
              <a:t>21/06/2023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294E190-7A93-4054-905E-56C1611FE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DD7CA3-D597-8C42-DBA8-C134D0A6E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0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8A5AD08-96EC-BEFF-B5BD-AE1A0B91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F93D-DD5E-044B-8B00-30E6155CA740}" type="datetime1">
              <a:rPr lang="fr-FR" smtClean="0"/>
              <a:t>21/06/2023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F120156-13BA-183E-0235-FAAF0F193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3ADD31-36B6-58A2-795E-D672917F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9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4A3E14-68E2-218D-CA49-E03FF9605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76E44B-C3BC-15D6-9A42-AE5247A23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043E21C-F313-1319-0936-3D8E85D57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4F55DE-2E0C-88A8-CDB3-DF879E3A5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2D47-675C-194B-831C-209334F2A6F4}" type="datetime1">
              <a:rPr lang="fr-FR" smtClean="0"/>
              <a:t>21/06/2023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F0A82C-46BA-9493-E920-B43352D8F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42DDAC-1950-A00D-1A44-5B997A53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55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C335C8-180B-7D33-C89B-92984D312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4DB249A-BE98-5065-8F23-32596AFCAA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D8A39D1-A186-5141-E8A0-8FA849395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6CB5AC-47BD-6418-4C4D-00989D868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EA9B-05FD-5348-9C4B-E9312BA2E719}" type="datetime1">
              <a:rPr lang="fr-FR" smtClean="0"/>
              <a:t>21/06/2023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B5A9D5-5859-7F21-D8AA-03A95315A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ED84F9-8901-5830-1AA3-7C81490A2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16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8AAD438-4160-005C-A00D-6EB6D406E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C4B1C3-360E-49FB-2E4D-7415D92B3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B483DF-DA35-B4D5-B9AA-0CFCDB9AA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E3B28-6109-E047-8CBA-A754618F1400}" type="datetime1">
              <a:rPr lang="fr-FR" smtClean="0"/>
              <a:t>21/06/2023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3B8240-0EBC-EBC2-F812-16B83499E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59A493-86C5-A800-3604-7A477B43F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1A4DA-1AE8-8F4A-B94A-6DFB159446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2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pierre.pasquier@intradef.gouv.fr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53514-3CEF-3746-3790-BAA922300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299383"/>
            <a:ext cx="12192000" cy="2387600"/>
          </a:xfrm>
        </p:spPr>
        <p:txBody>
          <a:bodyPr anchor="ctr">
            <a:noAutofit/>
          </a:bodyPr>
          <a:lstStyle/>
          <a:p>
            <a:r>
              <a:rPr lang="en-US" i="1" dirty="0"/>
              <a:t>Pain Control in Prehospital Setting </a:t>
            </a:r>
            <a:br>
              <a:rPr lang="en-US" dirty="0"/>
            </a:br>
            <a:r>
              <a:rPr lang="en-US" b="1" dirty="0"/>
              <a:t>Highlights on the intranasal route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F07816A-CC7B-4A02-AC18-EACEA378B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6800" y="5153890"/>
            <a:ext cx="4775199" cy="17041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i="1" dirty="0"/>
              <a:t>“</a:t>
            </a:r>
            <a:r>
              <a:rPr lang="en-US" sz="1800" i="1" dirty="0" err="1"/>
              <a:t>Pépé</a:t>
            </a:r>
            <a:r>
              <a:rPr lang="en-US" sz="1800" i="1" dirty="0"/>
              <a:t>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Pierre PASQUIER. MD, OF-5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French SOF Medical Command / Medical referent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i="1" dirty="0"/>
              <a:t>Percy</a:t>
            </a:r>
            <a:r>
              <a:rPr lang="en-US" sz="1800" dirty="0"/>
              <a:t> Military Teaching Hospital / ICU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i="1" dirty="0"/>
              <a:t>Val-de-Grâce</a:t>
            </a:r>
            <a:r>
              <a:rPr lang="en-US" sz="1800" dirty="0"/>
              <a:t> Military Medical Academy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err="1">
                <a:hlinkClick r:id="rId2"/>
              </a:rPr>
              <a:t>pierre.pasquier@intradef.gouv.fr</a:t>
            </a:r>
            <a:endParaRPr lang="en-US" sz="1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186C9C-7C1C-F768-59DB-73B91539E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00"/>
          <a:stretch/>
        </p:blipFill>
        <p:spPr>
          <a:xfrm>
            <a:off x="1704110" y="5153890"/>
            <a:ext cx="1704110" cy="1704110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pic>
        <p:nvPicPr>
          <p:cNvPr id="7" name="Image 6" descr="newlogossa.png">
            <a:extLst>
              <a:ext uri="{FF2B5EF4-FFF2-40B4-BE49-F238E27FC236}">
                <a16:creationId xmlns:a16="http://schemas.microsoft.com/office/drawing/2014/main" id="{DE2066F2-C010-06F2-F531-1115E6A01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0754"/>
            <a:ext cx="1704110" cy="170171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14F0B49-1DB3-6BBD-8C84-87494ADDE704}"/>
              </a:ext>
            </a:extLst>
          </p:cNvPr>
          <p:cNvSpPr txBox="1"/>
          <p:nvPr/>
        </p:nvSpPr>
        <p:spPr>
          <a:xfrm>
            <a:off x="551145" y="4441901"/>
            <a:ext cx="11640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u="sng" dirty="0"/>
              <a:t>Pasquier P</a:t>
            </a:r>
            <a:r>
              <a:rPr lang="en-US" sz="2400" i="1" dirty="0"/>
              <a:t>, </a:t>
            </a:r>
            <a:r>
              <a:rPr lang="en-US" sz="2400" i="1" dirty="0" err="1"/>
              <a:t>Dubecq</a:t>
            </a:r>
            <a:r>
              <a:rPr lang="en-US" sz="2400" i="1" dirty="0"/>
              <a:t> C, Montagnon R</a:t>
            </a:r>
          </a:p>
        </p:txBody>
      </p:sp>
      <p:pic>
        <p:nvPicPr>
          <p:cNvPr id="9" name="Image 8" descr="Une image contenant texte, logo, Marque, symbole&#10;&#10;Description générée automatiquement">
            <a:extLst>
              <a:ext uri="{FF2B5EF4-FFF2-40B4-BE49-F238E27FC236}">
                <a16:creationId xmlns:a16="http://schemas.microsoft.com/office/drawing/2014/main" id="{E36C6676-283B-DB5C-5AF3-D05AD2218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345" y="17842"/>
            <a:ext cx="2403307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77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AD8805-C906-B9E5-C4A6-3563AF05A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Qualities of the ideal analgesic </a:t>
            </a:r>
            <a:br>
              <a:rPr lang="en-US" b="1" dirty="0"/>
            </a:br>
            <a:r>
              <a:rPr lang="en-US" b="1" dirty="0"/>
              <a:t>in military prehospital setting?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CD51861-0BEC-F46F-FBD3-02F0517B9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highlight>
                  <a:srgbClr val="FFFF00"/>
                </a:highlight>
              </a:rPr>
              <a:t>Strategical</a:t>
            </a:r>
          </a:p>
          <a:p>
            <a:pPr marL="0" indent="0">
              <a:buNone/>
            </a:pPr>
            <a:r>
              <a:rPr lang="en-US" dirty="0">
                <a:solidFill>
                  <a:srgbClr val="211E1E"/>
                </a:solidFill>
                <a:effectLst/>
                <a:latin typeface="AdvTT7c3c51d9"/>
              </a:rPr>
              <a:t>allow the injured soldier to remain as functional as possible…</a:t>
            </a:r>
          </a:p>
          <a:p>
            <a:pPr marL="0" indent="0">
              <a:buNone/>
            </a:pPr>
            <a:r>
              <a:rPr lang="en-US" dirty="0">
                <a:solidFill>
                  <a:srgbClr val="211E1E"/>
                </a:solidFill>
                <a:effectLst/>
                <a:latin typeface="AdvTT7c3c51d9"/>
              </a:rPr>
              <a:t>and continue to fight if needed;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highlight>
                  <a:srgbClr val="FFFF00"/>
                </a:highlight>
              </a:rPr>
              <a:t>Medical</a:t>
            </a:r>
            <a:r>
              <a:rPr lang="en-US" b="1" dirty="0">
                <a:solidFill>
                  <a:schemeClr val="bg1"/>
                </a:solidFill>
                <a:highlight>
                  <a:srgbClr val="FFFF00"/>
                </a:highlight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211E1E"/>
                </a:solidFill>
                <a:effectLst/>
                <a:latin typeface="AdvTT7c3c51d9"/>
              </a:rPr>
              <a:t>rapid onset of action, proven efficacy and safety, minimal side effects, and few contraindication;</a:t>
            </a:r>
          </a:p>
          <a:p>
            <a:pPr marL="0" indent="0">
              <a:buNone/>
            </a:pPr>
            <a:endParaRPr lang="en-US" sz="2800" dirty="0">
              <a:solidFill>
                <a:srgbClr val="211E1E"/>
              </a:solidFill>
              <a:effectLst/>
              <a:latin typeface="AdvTT7c3c51d9"/>
            </a:endParaRPr>
          </a:p>
          <a:p>
            <a:pPr marL="0" indent="0">
              <a:buNone/>
            </a:pPr>
            <a:r>
              <a:rPr lang="en-US" b="1" dirty="0">
                <a:highlight>
                  <a:srgbClr val="FFFF00"/>
                </a:highlight>
              </a:rPr>
              <a:t>Logistical</a:t>
            </a:r>
          </a:p>
          <a:p>
            <a:pPr marL="0" indent="0">
              <a:buNone/>
            </a:pPr>
            <a:r>
              <a:rPr lang="en-US" dirty="0">
                <a:solidFill>
                  <a:srgbClr val="211E1E"/>
                </a:solidFill>
                <a:effectLst/>
                <a:latin typeface="AdvTT7c3c51d9"/>
              </a:rPr>
              <a:t>durable packaged, multiple routes of administration.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F3FBDB-9124-12D0-F716-3842FA572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10</a:t>
            </a:fld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8C0CCE9-FD7B-33A5-19A4-DBC161BFD582}"/>
              </a:ext>
            </a:extLst>
          </p:cNvPr>
          <p:cNvSpPr txBox="1"/>
          <p:nvPr/>
        </p:nvSpPr>
        <p:spPr>
          <a:xfrm>
            <a:off x="838200" y="6457890"/>
            <a:ext cx="4769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/>
              <a:t>Buckenmaier</a:t>
            </a:r>
            <a:r>
              <a:rPr lang="fr-FR" sz="2000" b="1" dirty="0"/>
              <a:t> C 3rd. </a:t>
            </a:r>
            <a:r>
              <a:rPr lang="fr-FR" sz="2000" b="1" i="1" dirty="0"/>
              <a:t>J R Nav Med </a:t>
            </a:r>
            <a:r>
              <a:rPr lang="fr-FR" sz="2000" b="1" i="1" dirty="0" err="1"/>
              <a:t>Serv</a:t>
            </a:r>
            <a:r>
              <a:rPr lang="fr-FR" sz="2000" b="1" i="1" dirty="0"/>
              <a:t>. 2006</a:t>
            </a:r>
          </a:p>
        </p:txBody>
      </p:sp>
    </p:spTree>
    <p:extLst>
      <p:ext uri="{BB962C8B-B14F-4D97-AF65-F5344CB8AC3E}">
        <p14:creationId xmlns:p14="http://schemas.microsoft.com/office/powerpoint/2010/main" val="1714223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680571-78BA-CC36-C322-14B606D32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b="1" dirty="0"/>
              <a:t>↑ morbidity  and ↑ mortality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409137-8F2A-D9E2-BBB0-FAF4D88C7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60D02E-EAF6-84ED-4998-D922FF3D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EDA819-6799-C743-ECEC-43B80617535B}"/>
              </a:ext>
            </a:extLst>
          </p:cNvPr>
          <p:cNvSpPr/>
          <p:nvPr/>
        </p:nvSpPr>
        <p:spPr>
          <a:xfrm>
            <a:off x="838200" y="4851400"/>
            <a:ext cx="10515599" cy="13255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Adverse effects of pain medication </a:t>
            </a:r>
          </a:p>
          <a:p>
            <a:pPr algn="ctr"/>
            <a:r>
              <a:rPr lang="en-US" sz="4000" b="1" i="1" dirty="0">
                <a:solidFill>
                  <a:schemeClr val="bg1"/>
                </a:solidFill>
              </a:rPr>
              <a:t>especially in shock patients!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FF28DA2-44E6-347C-6D52-13D839FDEB76}"/>
              </a:ext>
            </a:extLst>
          </p:cNvPr>
          <p:cNvSpPr txBox="1"/>
          <p:nvPr/>
        </p:nvSpPr>
        <p:spPr>
          <a:xfrm>
            <a:off x="838200" y="6457890"/>
            <a:ext cx="448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/>
              <a:t>Buckenmaier</a:t>
            </a:r>
            <a:r>
              <a:rPr lang="fr-FR" sz="2000" b="1" dirty="0"/>
              <a:t> C 3rd, </a:t>
            </a:r>
            <a:r>
              <a:rPr lang="fr-FR" sz="2000" b="1" i="1" dirty="0"/>
              <a:t>et al</a:t>
            </a:r>
            <a:r>
              <a:rPr lang="fr-FR" sz="2000" b="1" dirty="0"/>
              <a:t>. </a:t>
            </a:r>
            <a:r>
              <a:rPr lang="fr-FR" sz="2000" b="1" i="1" dirty="0"/>
              <a:t>Pain Med 2009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B1B909-CD5E-B4B2-85D8-B81E087B543E}"/>
              </a:ext>
            </a:extLst>
          </p:cNvPr>
          <p:cNvSpPr/>
          <p:nvPr/>
        </p:nvSpPr>
        <p:spPr>
          <a:xfrm>
            <a:off x="838200" y="1825625"/>
            <a:ext cx="10515599" cy="113914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4000" b="1" dirty="0"/>
              <a:t>Poor pain control</a:t>
            </a:r>
          </a:p>
        </p:txBody>
      </p:sp>
    </p:spTree>
    <p:extLst>
      <p:ext uri="{BB962C8B-B14F-4D97-AF65-F5344CB8AC3E}">
        <p14:creationId xmlns:p14="http://schemas.microsoft.com/office/powerpoint/2010/main" val="1536297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4E86AD-F349-5A50-3B5D-31CAB1A9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Intranasal route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4E7A5C-5C5E-9F25-50A0-3C3279EB8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No need for needles</a:t>
            </a:r>
          </a:p>
          <a:p>
            <a:pPr marL="0" indent="0">
              <a:buNone/>
            </a:pPr>
            <a:r>
              <a:rPr lang="en-US" dirty="0"/>
              <a:t>↓ danger </a:t>
            </a:r>
          </a:p>
          <a:p>
            <a:r>
              <a:rPr lang="en-US" b="1" dirty="0"/>
              <a:t>No IV lines </a:t>
            </a:r>
          </a:p>
          <a:p>
            <a:pPr marL="0" indent="0">
              <a:buNone/>
            </a:pPr>
            <a:r>
              <a:rPr lang="en-US" dirty="0"/>
              <a:t>↓ time ↓ material</a:t>
            </a:r>
          </a:p>
          <a:p>
            <a:endParaRPr lang="en-US" b="1" dirty="0"/>
          </a:p>
          <a:p>
            <a:r>
              <a:rPr lang="en-US" b="1" dirty="0"/>
              <a:t>Easy to use by everybody.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E53730-EC55-7B3C-6C91-B92E4609C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23B27B-382A-22A0-F960-2F31FA8ECFED}"/>
              </a:ext>
            </a:extLst>
          </p:cNvPr>
          <p:cNvSpPr/>
          <p:nvPr/>
        </p:nvSpPr>
        <p:spPr>
          <a:xfrm>
            <a:off x="838200" y="4851400"/>
            <a:ext cx="10515599" cy="13255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Simple!</a:t>
            </a:r>
            <a:endParaRPr lang="en-US" sz="4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26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4E86AD-F349-5A50-3B5D-31CAB1A9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Intranasal route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4E7A5C-5C5E-9F25-50A0-3C3279EB8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E53730-EC55-7B3C-6C91-B92E4609C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23B27B-382A-22A0-F960-2F31FA8ECFED}"/>
              </a:ext>
            </a:extLst>
          </p:cNvPr>
          <p:cNvSpPr/>
          <p:nvPr/>
        </p:nvSpPr>
        <p:spPr>
          <a:xfrm>
            <a:off x="838200" y="4851400"/>
            <a:ext cx="10515599" cy="13255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Efficacy!</a:t>
            </a:r>
            <a:endParaRPr lang="en-US" sz="4000" b="1" i="1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AD3195-8D6C-1D8D-D8F9-50BFADE7413D}"/>
              </a:ext>
            </a:extLst>
          </p:cNvPr>
          <p:cNvSpPr txBox="1"/>
          <p:nvPr/>
        </p:nvSpPr>
        <p:spPr>
          <a:xfrm>
            <a:off x="838200" y="6457890"/>
            <a:ext cx="4344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Pires A, </a:t>
            </a:r>
            <a:r>
              <a:rPr lang="fr-FR" sz="2000" b="1" i="1" dirty="0"/>
              <a:t> et al</a:t>
            </a:r>
            <a:r>
              <a:rPr lang="fr-FR" sz="2000" b="1" dirty="0"/>
              <a:t>. </a:t>
            </a:r>
            <a:r>
              <a:rPr lang="fr-FR" sz="2000" b="1" i="1" dirty="0"/>
              <a:t>J </a:t>
            </a:r>
            <a:r>
              <a:rPr lang="fr-FR" sz="2000" b="1" i="1" dirty="0" err="1"/>
              <a:t>Pharm</a:t>
            </a:r>
            <a:r>
              <a:rPr lang="fr-FR" sz="2000" b="1" i="1" dirty="0"/>
              <a:t> </a:t>
            </a:r>
            <a:r>
              <a:rPr lang="fr-FR" sz="2000" b="1" i="1" dirty="0" err="1"/>
              <a:t>Pharm</a:t>
            </a:r>
            <a:r>
              <a:rPr lang="fr-FR" sz="2000" b="1" i="1" dirty="0"/>
              <a:t> </a:t>
            </a:r>
            <a:r>
              <a:rPr lang="fr-FR" sz="2000" b="1" i="1" dirty="0" err="1"/>
              <a:t>Sci</a:t>
            </a:r>
            <a:r>
              <a:rPr lang="fr-FR" sz="2000" b="1" i="1" dirty="0"/>
              <a:t> 2009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C71C612A-D450-22CF-F83A-B683399B979C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Rich vascular plexus of the nasal cavity</a:t>
            </a:r>
          </a:p>
          <a:p>
            <a:pPr>
              <a:buFontTx/>
              <a:buChar char="-"/>
            </a:pPr>
            <a:r>
              <a:rPr lang="en-US" dirty="0"/>
              <a:t>rapid systemic drug absorption</a:t>
            </a:r>
          </a:p>
          <a:p>
            <a:pPr>
              <a:buFontTx/>
              <a:buChar char="-"/>
            </a:pPr>
            <a:r>
              <a:rPr lang="en-US" dirty="0"/>
              <a:t>quick onset of action </a:t>
            </a:r>
          </a:p>
          <a:p>
            <a:pPr marL="0" indent="0">
              <a:buNone/>
            </a:pPr>
            <a:r>
              <a:rPr lang="en-US" b="1" dirty="0"/>
              <a:t>→ rates of absorption and plasma concentrations </a:t>
            </a:r>
          </a:p>
          <a:p>
            <a:pPr>
              <a:buFontTx/>
              <a:buChar char="-"/>
            </a:pPr>
            <a:r>
              <a:rPr lang="en-US" dirty="0"/>
              <a:t>comparable to IV administration,</a:t>
            </a:r>
          </a:p>
          <a:p>
            <a:pPr>
              <a:buFontTx/>
              <a:buChar char="-"/>
            </a:pPr>
            <a:r>
              <a:rPr lang="en-US" dirty="0"/>
              <a:t>better than SC or IM routes.</a:t>
            </a:r>
          </a:p>
        </p:txBody>
      </p:sp>
      <p:pic>
        <p:nvPicPr>
          <p:cNvPr id="7170" name="Picture 2" descr="Anatomy of the medial nasal wall - UpToDate">
            <a:extLst>
              <a:ext uri="{FF2B5EF4-FFF2-40B4-BE49-F238E27FC236}">
                <a16:creationId xmlns:a16="http://schemas.microsoft.com/office/drawing/2014/main" id="{1D52A35B-809F-FA60-7482-9F9D5F2B8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339" y="0"/>
            <a:ext cx="4394662" cy="340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598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Police, capture d’écran, reçu&#10;&#10;Description générée automatiquement">
            <a:extLst>
              <a:ext uri="{FF2B5EF4-FFF2-40B4-BE49-F238E27FC236}">
                <a16:creationId xmlns:a16="http://schemas.microsoft.com/office/drawing/2014/main" id="{689883B1-6D67-5016-16C4-65A249C3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368300"/>
            <a:ext cx="10515599" cy="13223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4E7A5C-5C5E-9F25-50A0-3C3279EB8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E53730-EC55-7B3C-6C91-B92E4609C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23B27B-382A-22A0-F960-2F31FA8ECFED}"/>
              </a:ext>
            </a:extLst>
          </p:cNvPr>
          <p:cNvSpPr/>
          <p:nvPr/>
        </p:nvSpPr>
        <p:spPr>
          <a:xfrm>
            <a:off x="838200" y="4851400"/>
            <a:ext cx="10515599" cy="13255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Data available</a:t>
            </a:r>
            <a:endParaRPr lang="en-US" sz="4000" b="1" i="1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AD3195-8D6C-1D8D-D8F9-50BFADE7413D}"/>
              </a:ext>
            </a:extLst>
          </p:cNvPr>
          <p:cNvSpPr txBox="1"/>
          <p:nvPr/>
        </p:nvSpPr>
        <p:spPr>
          <a:xfrm>
            <a:off x="838198" y="6150114"/>
            <a:ext cx="4899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/>
              <a:t>Freestone</a:t>
            </a:r>
            <a:r>
              <a:rPr lang="fr-FR" sz="2000" b="1" dirty="0"/>
              <a:t> DS, </a:t>
            </a:r>
            <a:r>
              <a:rPr lang="fr-FR" sz="2000" b="1" i="1" dirty="0"/>
              <a:t>et al</a:t>
            </a:r>
            <a:r>
              <a:rPr lang="fr-FR" sz="2000" b="1" dirty="0"/>
              <a:t>. </a:t>
            </a:r>
            <a:r>
              <a:rPr lang="fr-FR" sz="2000" b="1" i="1" dirty="0"/>
              <a:t>Br J Clin </a:t>
            </a:r>
            <a:r>
              <a:rPr lang="fr-FR" sz="2000" b="1" i="1" dirty="0" err="1"/>
              <a:t>Pharmacol</a:t>
            </a:r>
            <a:r>
              <a:rPr lang="fr-FR" sz="2000" b="1" i="1" dirty="0"/>
              <a:t> 1976</a:t>
            </a:r>
          </a:p>
          <a:p>
            <a:r>
              <a:rPr lang="fr-FR" sz="2000" b="1" dirty="0" err="1"/>
              <a:t>Dubecq</a:t>
            </a:r>
            <a:r>
              <a:rPr lang="fr-FR" sz="2000" b="1" dirty="0"/>
              <a:t>  C, </a:t>
            </a:r>
            <a:r>
              <a:rPr lang="fr-FR" sz="2000" b="1" i="1" dirty="0"/>
              <a:t>et al</a:t>
            </a:r>
            <a:r>
              <a:rPr lang="fr-FR" sz="2000" b="1" dirty="0"/>
              <a:t>. </a:t>
            </a:r>
            <a:r>
              <a:rPr lang="fr-FR" sz="2000" b="1" i="1" dirty="0"/>
              <a:t>J </a:t>
            </a:r>
            <a:r>
              <a:rPr lang="fr-FR" sz="2000" b="1" i="1" dirty="0" err="1"/>
              <a:t>Spec</a:t>
            </a:r>
            <a:r>
              <a:rPr lang="fr-FR" sz="2000" b="1" i="1" dirty="0"/>
              <a:t> </a:t>
            </a:r>
            <a:r>
              <a:rPr lang="fr-FR" sz="2000" b="1" i="1" dirty="0" err="1"/>
              <a:t>Oper</a:t>
            </a:r>
            <a:r>
              <a:rPr lang="fr-FR" sz="2000" b="1" i="1" dirty="0"/>
              <a:t> Med 2023</a:t>
            </a:r>
            <a:endParaRPr lang="fr-FR" sz="2000" b="1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C71C612A-D450-22CF-F83A-B683399B979C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Seizure</a:t>
            </a:r>
            <a:r>
              <a:rPr lang="en-US" dirty="0"/>
              <a:t> : midazolam, lorazepam </a:t>
            </a:r>
          </a:p>
          <a:p>
            <a:r>
              <a:rPr lang="en-US" b="1" dirty="0"/>
              <a:t>Pain control </a:t>
            </a:r>
            <a:r>
              <a:rPr lang="en-US" dirty="0"/>
              <a:t>: fentanyl, ketamine, ketorolac, butorphanol</a:t>
            </a:r>
          </a:p>
          <a:p>
            <a:r>
              <a:rPr lang="en-US" b="1" dirty="0"/>
              <a:t>Sedation</a:t>
            </a:r>
            <a:r>
              <a:rPr lang="en-US" dirty="0"/>
              <a:t> : midazolam, fentanyl, ketamine </a:t>
            </a:r>
          </a:p>
          <a:p>
            <a:r>
              <a:rPr lang="en-US" b="1" dirty="0"/>
              <a:t>Agitation</a:t>
            </a:r>
            <a:r>
              <a:rPr lang="en-US" dirty="0"/>
              <a:t> : haloperidol, midazolam </a:t>
            </a:r>
          </a:p>
          <a:p>
            <a:r>
              <a:rPr lang="en-US" b="1" dirty="0"/>
              <a:t>Opiate overdose </a:t>
            </a:r>
            <a:r>
              <a:rPr lang="en-US" dirty="0"/>
              <a:t>: naloxone</a:t>
            </a:r>
          </a:p>
          <a:p>
            <a:r>
              <a:rPr lang="en-US" b="1" dirty="0"/>
              <a:t>Hypoglycemia </a:t>
            </a:r>
            <a:r>
              <a:rPr lang="en-US" dirty="0"/>
              <a:t>: glucagon </a:t>
            </a:r>
          </a:p>
        </p:txBody>
      </p:sp>
    </p:spTree>
    <p:extLst>
      <p:ext uri="{BB962C8B-B14F-4D97-AF65-F5344CB8AC3E}">
        <p14:creationId xmlns:p14="http://schemas.microsoft.com/office/powerpoint/2010/main" val="3346591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C34184-61C7-EF98-0C0E-E26B6A67A46D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76200">
            <a:solidFill>
              <a:schemeClr val="tx1"/>
            </a:solidFill>
          </a:ln>
        </p:spPr>
        <p:txBody>
          <a:bodyPr/>
          <a:lstStyle/>
          <a:p>
            <a:r>
              <a:rPr lang="en-US" sz="4400" b="1" dirty="0"/>
              <a:t>Why to control the pain?</a:t>
            </a:r>
            <a:endParaRPr lang="en-US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18DADE-EC7E-E952-AFB4-A02BC1028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15</a:t>
            </a:fld>
            <a:endParaRPr lang="en-US"/>
          </a:p>
        </p:txBody>
      </p:sp>
      <p:sp>
        <p:nvSpPr>
          <p:cNvPr id="9" name="Espace réservé du contenu 7">
            <a:extLst>
              <a:ext uri="{FF2B5EF4-FFF2-40B4-BE49-F238E27FC236}">
                <a16:creationId xmlns:a16="http://schemas.microsoft.com/office/drawing/2014/main" id="{7BF24261-CF06-D95A-D8F1-4EDEB18AC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To reduce the pain of suffering patients.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improve further outcomes for the patient.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improve your own conditions to treat the patient.</a:t>
            </a:r>
          </a:p>
        </p:txBody>
      </p:sp>
    </p:spTree>
    <p:extLst>
      <p:ext uri="{BB962C8B-B14F-4D97-AF65-F5344CB8AC3E}">
        <p14:creationId xmlns:p14="http://schemas.microsoft.com/office/powerpoint/2010/main" val="391961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C34184-61C7-EF98-0C0E-E26B6A67A46D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76200">
            <a:solidFill>
              <a:schemeClr val="tx1"/>
            </a:solidFill>
          </a:ln>
        </p:spPr>
        <p:txBody>
          <a:bodyPr/>
          <a:lstStyle/>
          <a:p>
            <a:r>
              <a:rPr lang="en-US" sz="4400" b="1"/>
              <a:t>Why to use the intranasal route?</a:t>
            </a:r>
            <a:endParaRPr lang="en-US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18DADE-EC7E-E952-AFB4-A02BC1028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16</a:t>
            </a:fld>
            <a:endParaRPr lang="en-US"/>
          </a:p>
        </p:txBody>
      </p:sp>
      <p:sp>
        <p:nvSpPr>
          <p:cNvPr id="9" name="Espace réservé du contenu 7">
            <a:extLst>
              <a:ext uri="{FF2B5EF4-FFF2-40B4-BE49-F238E27FC236}">
                <a16:creationId xmlns:a16="http://schemas.microsoft.com/office/drawing/2014/main" id="{7BF24261-CF06-D95A-D8F1-4EDEB18AC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Easy.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Effective.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Experienced.</a:t>
            </a:r>
          </a:p>
        </p:txBody>
      </p:sp>
      <p:pic>
        <p:nvPicPr>
          <p:cNvPr id="5122" name="Picture 2" descr="Watch | Netflix">
            <a:extLst>
              <a:ext uri="{FF2B5EF4-FFF2-40B4-BE49-F238E27FC236}">
                <a16:creationId xmlns:a16="http://schemas.microsoft.com/office/drawing/2014/main" id="{83381EFB-CC01-32E8-1E3B-FA35D5003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0" y="2572371"/>
            <a:ext cx="6707190" cy="28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027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822F85E-4492-1B2D-D483-A4077281D0AF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540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b="1" dirty="0"/>
              <a:t>When?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BE604D-B5AD-D0B9-2349-E6E6FE304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6F500BA-B275-CB97-6612-C4A43FB0E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3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007FE7-6534-D811-040C-693AD4A1A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b="1" dirty="0"/>
              <a:t>→ as soon as possible!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EA061C-9300-11BA-1D19-7A9F82471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20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A4665603-B57A-8012-E23B-BF5B4ECD5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CUF &gt; TFC &gt; TEC: when there’s no time for IV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EA061C-9300-11BA-1D19-7A9F82471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19</a:t>
            </a:fld>
            <a:endParaRPr lang="en-US"/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1CD21F73-C608-1AE9-4610-63CE8933B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9F01D27-F1B8-D960-1F20-120F2A8F1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825624"/>
            <a:ext cx="10515600" cy="436206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11A834F-5074-D8ED-1796-82BFECAAB9E3}"/>
              </a:ext>
            </a:extLst>
          </p:cNvPr>
          <p:cNvSpPr txBox="1"/>
          <p:nvPr/>
        </p:nvSpPr>
        <p:spPr>
          <a:xfrm>
            <a:off x="838199" y="6457890"/>
            <a:ext cx="2228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© RFI/Olivier </a:t>
            </a:r>
            <a:r>
              <a:rPr lang="fr-FR" sz="2000" b="1" dirty="0" err="1"/>
              <a:t>Fourt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511028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F71961-9405-C24F-34BA-7FC3AC4F9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Disclaimers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71DA0D-5F4F-0630-FA80-007C82CA6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No conflicts of interest. </a:t>
            </a:r>
          </a:p>
          <a:p>
            <a:endParaRPr lang="en-US" dirty="0"/>
          </a:p>
          <a:p>
            <a:r>
              <a:rPr lang="en-US" dirty="0"/>
              <a:t>The opinions or assertions expressed herein are the private views of the authors and are not to be considered as reflecting the official views of the French Military Medical Service.</a:t>
            </a:r>
          </a:p>
          <a:p>
            <a:endParaRPr lang="en-US" dirty="0"/>
          </a:p>
          <a:p>
            <a:r>
              <a:rPr lang="en-US" dirty="0"/>
              <a:t>Very French accent!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435DBA8-430B-FD67-E304-C62F5E257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4955949"/>
            <a:ext cx="15113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C2D2FD5-C62F-E4FB-A3C2-B5E3CB88C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57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527810-F7CC-DE41-E298-FC28F202C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 irregular warfare</a:t>
            </a:r>
            <a:br>
              <a:rPr lang="en-US" b="1" dirty="0"/>
            </a:br>
            <a:r>
              <a:rPr lang="en-US" dirty="0"/>
              <a:t># to economize IV lines?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414292-D427-1A36-8654-23D21DEDCADF}"/>
              </a:ext>
            </a:extLst>
          </p:cNvPr>
          <p:cNvSpPr txBox="1"/>
          <p:nvPr/>
        </p:nvSpPr>
        <p:spPr>
          <a:xfrm>
            <a:off x="838200" y="6457890"/>
            <a:ext cx="229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/>
              <a:t>Farr</a:t>
            </a:r>
            <a:r>
              <a:rPr lang="fr-FR" sz="2000" b="1" dirty="0"/>
              <a:t> WD. </a:t>
            </a:r>
            <a:r>
              <a:rPr lang="fr-FR" sz="2000" b="1" i="1" dirty="0"/>
              <a:t>JSOU 2019</a:t>
            </a:r>
          </a:p>
        </p:txBody>
      </p:sp>
      <p:pic>
        <p:nvPicPr>
          <p:cNvPr id="8" name="Espace réservé du contenu 3">
            <a:extLst>
              <a:ext uri="{FF2B5EF4-FFF2-40B4-BE49-F238E27FC236}">
                <a16:creationId xmlns:a16="http://schemas.microsoft.com/office/drawing/2014/main" id="{71E7EF23-28F5-0E9D-37A1-AD39C2C82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9" t="3378" r="3809" b="4810"/>
          <a:stretch/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E12FE6-303E-EA24-D50D-4615BEFF8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82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11D75EA4-EFCB-1777-6B82-9F51E6847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3" y="1912143"/>
            <a:ext cx="7735711" cy="426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A527810-F7CC-DE41-E298-FC28F202C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 mass casualties-incidents </a:t>
            </a:r>
            <a:br>
              <a:rPr lang="en-US" b="1" dirty="0"/>
            </a:br>
            <a:r>
              <a:rPr lang="en-US" dirty="0"/>
              <a:t># to rapidly relieve many patients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414292-D427-1A36-8654-23D21DEDCADF}"/>
              </a:ext>
            </a:extLst>
          </p:cNvPr>
          <p:cNvSpPr txBox="1"/>
          <p:nvPr/>
        </p:nvSpPr>
        <p:spPr>
          <a:xfrm>
            <a:off x="838200" y="6457890"/>
            <a:ext cx="5354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/>
              <a:t>Swiech</a:t>
            </a:r>
            <a:r>
              <a:rPr lang="fr-FR" sz="2000" b="1" dirty="0"/>
              <a:t> A, </a:t>
            </a:r>
            <a:r>
              <a:rPr lang="fr-FR" sz="2000" b="1" i="1" dirty="0"/>
              <a:t>et al</a:t>
            </a:r>
            <a:r>
              <a:rPr lang="fr-FR" sz="2000" b="1" dirty="0"/>
              <a:t>. </a:t>
            </a:r>
            <a:r>
              <a:rPr lang="fr-FR" sz="2000" b="1" i="1" dirty="0" err="1"/>
              <a:t>Anaesth</a:t>
            </a:r>
            <a:r>
              <a:rPr lang="fr-FR" sz="2000" b="1" i="1" dirty="0"/>
              <a:t> Crit Care Pain Med 2020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E12FE6-303E-EA24-D50D-4615BEFF8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4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5A16126-5E97-98A9-D51F-CACDC6D9A83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54000">
            <a:solidFill>
              <a:schemeClr val="tx1"/>
            </a:solidFill>
          </a:ln>
        </p:spPr>
        <p:txBody>
          <a:bodyPr anchor="ctr"/>
          <a:lstStyle/>
          <a:p>
            <a:r>
              <a:rPr lang="en-US" b="1" dirty="0"/>
              <a:t>How?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61E5104-7610-7CEC-A1FB-2A8EC4DB6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58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7E0620B-8DEA-B693-37C6-489A04E72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Use ketamine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05EDB5B-47BB-671A-6C47-C7B5EA69C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Efficacy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Safety</a:t>
            </a:r>
          </a:p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EA9C25-7EE2-86E7-EFAC-4683D542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23</a:t>
            </a:fld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87E74F8-BB3B-AF0A-0B45-5C88EA4A6FD1}"/>
              </a:ext>
            </a:extLst>
          </p:cNvPr>
          <p:cNvSpPr txBox="1"/>
          <p:nvPr/>
        </p:nvSpPr>
        <p:spPr>
          <a:xfrm>
            <a:off x="838200" y="6184969"/>
            <a:ext cx="5888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de Rocquigny G, </a:t>
            </a:r>
            <a:r>
              <a:rPr lang="fr-FR" sz="2000" b="1" i="1" dirty="0"/>
              <a:t> et al</a:t>
            </a:r>
            <a:r>
              <a:rPr lang="fr-FR" sz="2000" b="1" dirty="0"/>
              <a:t>. </a:t>
            </a:r>
            <a:r>
              <a:rPr lang="fr-FR" sz="2000" b="1" i="1" dirty="0"/>
              <a:t>J Trauma Acute Care </a:t>
            </a:r>
            <a:r>
              <a:rPr lang="fr-FR" sz="2000" b="1" i="1" dirty="0" err="1"/>
              <a:t>Surg</a:t>
            </a:r>
            <a:r>
              <a:rPr lang="fr-FR" sz="2000" b="1" i="1" dirty="0"/>
              <a:t> 2019</a:t>
            </a:r>
          </a:p>
          <a:p>
            <a:r>
              <a:rPr lang="fr-FR" sz="2000" b="1" dirty="0"/>
              <a:t>Fisher AD,</a:t>
            </a:r>
            <a:r>
              <a:rPr lang="fr-FR" sz="2000" b="1" i="1" dirty="0"/>
              <a:t> et al</a:t>
            </a:r>
            <a:r>
              <a:rPr lang="fr-FR" sz="2000" b="1" dirty="0"/>
              <a:t>. </a:t>
            </a:r>
            <a:r>
              <a:rPr lang="fr-FR" sz="2000" b="1" i="1" dirty="0"/>
              <a:t>J </a:t>
            </a:r>
            <a:r>
              <a:rPr lang="fr-FR" sz="2000" b="1" i="1" dirty="0" err="1"/>
              <a:t>Spec</a:t>
            </a:r>
            <a:r>
              <a:rPr lang="fr-FR" sz="2000" b="1" i="1" dirty="0"/>
              <a:t> </a:t>
            </a:r>
            <a:r>
              <a:rPr lang="fr-FR" sz="2000" b="1" i="1" dirty="0" err="1"/>
              <a:t>Oper</a:t>
            </a:r>
            <a:r>
              <a:rPr lang="fr-FR" sz="2000" b="1" i="1" dirty="0"/>
              <a:t> Med 2020</a:t>
            </a:r>
          </a:p>
        </p:txBody>
      </p:sp>
      <p:pic>
        <p:nvPicPr>
          <p:cNvPr id="9" name="Image 8" descr="Une image contenant texte, reçu, capture d’écran, Police&#10;&#10;Description générée automatiquement">
            <a:extLst>
              <a:ext uri="{FF2B5EF4-FFF2-40B4-BE49-F238E27FC236}">
                <a16:creationId xmlns:a16="http://schemas.microsoft.com/office/drawing/2014/main" id="{DC87A73B-3D28-DAB6-FBDD-22614A5DB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653"/>
          <a:stretch/>
        </p:blipFill>
        <p:spPr>
          <a:xfrm>
            <a:off x="838200" y="3251531"/>
            <a:ext cx="10515600" cy="292543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32B9008-ACA7-4B04-0765-9A5CCC75D09E}"/>
              </a:ext>
            </a:extLst>
          </p:cNvPr>
          <p:cNvSpPr txBox="1"/>
          <p:nvPr/>
        </p:nvSpPr>
        <p:spPr>
          <a:xfrm>
            <a:off x="2826341" y="2015358"/>
            <a:ext cx="780091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Especially in the specific combat prehospital setting</a:t>
            </a:r>
          </a:p>
        </p:txBody>
      </p:sp>
    </p:spTree>
    <p:extLst>
      <p:ext uri="{BB962C8B-B14F-4D97-AF65-F5344CB8AC3E}">
        <p14:creationId xmlns:p14="http://schemas.microsoft.com/office/powerpoint/2010/main" val="1041297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7E0620B-8DEA-B693-37C6-489A04E72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 ketamine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05EDB5B-47BB-671A-6C47-C7B5EA69C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Onset of action &lt; 5’</a:t>
            </a:r>
          </a:p>
          <a:p>
            <a:endParaRPr lang="en-US" dirty="0"/>
          </a:p>
          <a:p>
            <a:r>
              <a:rPr lang="en-US" dirty="0"/>
              <a:t>Peak of effect 10’</a:t>
            </a:r>
          </a:p>
          <a:p>
            <a:endParaRPr lang="en-US" dirty="0"/>
          </a:p>
          <a:p>
            <a:r>
              <a:rPr lang="en-US" dirty="0"/>
              <a:t>Duration of action &gt; 60’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EA9C25-7EE2-86E7-EFAC-4683D542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24</a:t>
            </a:fld>
            <a:endParaRPr lang="en-US"/>
          </a:p>
        </p:txBody>
      </p:sp>
      <p:pic>
        <p:nvPicPr>
          <p:cNvPr id="13314" name="Picture 2" descr="Icône Du Logo Horloge Murale | Vecteur Premium">
            <a:extLst>
              <a:ext uri="{FF2B5EF4-FFF2-40B4-BE49-F238E27FC236}">
                <a16:creationId xmlns:a16="http://schemas.microsoft.com/office/drawing/2014/main" id="{BA171B17-E5D7-32F9-D4F2-22A5FD13A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2" t="16727" r="16949" b="16122"/>
          <a:stretch/>
        </p:blipFill>
        <p:spPr bwMode="auto">
          <a:xfrm>
            <a:off x="6883718" y="1690687"/>
            <a:ext cx="4470082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6F0DA81-F032-8C76-64BA-C8AC6E5CF77A}"/>
              </a:ext>
            </a:extLst>
          </p:cNvPr>
          <p:cNvSpPr txBox="1"/>
          <p:nvPr/>
        </p:nvSpPr>
        <p:spPr>
          <a:xfrm>
            <a:off x="838200" y="6457890"/>
            <a:ext cx="309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/>
              <a:t>Dubecq</a:t>
            </a:r>
            <a:r>
              <a:rPr lang="fr-FR" sz="2000" b="1" dirty="0"/>
              <a:t> C, </a:t>
            </a:r>
            <a:r>
              <a:rPr lang="fr-FR" sz="2000" b="1" i="1" dirty="0"/>
              <a:t>et col</a:t>
            </a:r>
            <a:r>
              <a:rPr lang="fr-FR" sz="2000" b="1" dirty="0"/>
              <a:t>. </a:t>
            </a:r>
            <a:r>
              <a:rPr lang="fr-FR" sz="2000" b="1" i="1" dirty="0"/>
              <a:t>MEA 2017</a:t>
            </a:r>
          </a:p>
        </p:txBody>
      </p:sp>
    </p:spTree>
    <p:extLst>
      <p:ext uri="{BB962C8B-B14F-4D97-AF65-F5344CB8AC3E}">
        <p14:creationId xmlns:p14="http://schemas.microsoft.com/office/powerpoint/2010/main" val="1493195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7E0620B-8DEA-B693-37C6-489A04E72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 fentanyl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05EDB5B-47BB-671A-6C47-C7B5EA69C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Efficacy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ighlight>
                  <a:srgbClr val="FF0000"/>
                </a:highlight>
              </a:rPr>
              <a:t>… but ± more side-effects, specific of opioids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EA9C25-7EE2-86E7-EFAC-4683D542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25</a:t>
            </a:fld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87E74F8-BB3B-AF0A-0B45-5C88EA4A6FD1}"/>
              </a:ext>
            </a:extLst>
          </p:cNvPr>
          <p:cNvSpPr txBox="1"/>
          <p:nvPr/>
        </p:nvSpPr>
        <p:spPr>
          <a:xfrm>
            <a:off x="838200" y="6150114"/>
            <a:ext cx="467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Frey TM, </a:t>
            </a:r>
            <a:r>
              <a:rPr lang="fr-FR" sz="2000" b="1" i="1" dirty="0"/>
              <a:t> et al</a:t>
            </a:r>
            <a:r>
              <a:rPr lang="fr-FR" sz="2000" b="1" dirty="0"/>
              <a:t>. </a:t>
            </a:r>
            <a:r>
              <a:rPr lang="fr-FR" sz="2000" b="1" i="1" dirty="0"/>
              <a:t>JAMA </a:t>
            </a:r>
            <a:r>
              <a:rPr lang="fr-FR" sz="2000" b="1" i="1" dirty="0" err="1"/>
              <a:t>Pediatrics</a:t>
            </a:r>
            <a:r>
              <a:rPr lang="fr-FR" sz="2000" b="1" i="1" dirty="0"/>
              <a:t> 2019</a:t>
            </a:r>
          </a:p>
          <a:p>
            <a:r>
              <a:rPr lang="fr-FR" sz="2000" b="1" dirty="0"/>
              <a:t>Montagnon R</a:t>
            </a:r>
            <a:r>
              <a:rPr lang="fr-FR" sz="2000" b="1" i="1" dirty="0"/>
              <a:t>, et al</a:t>
            </a:r>
            <a:r>
              <a:rPr lang="fr-FR" sz="2000" b="1" dirty="0"/>
              <a:t>.</a:t>
            </a:r>
            <a:r>
              <a:rPr lang="fr-FR" sz="2000" b="1" i="1" dirty="0"/>
              <a:t> J </a:t>
            </a:r>
            <a:r>
              <a:rPr lang="fr-FR" sz="2000" b="1" i="1" dirty="0" err="1"/>
              <a:t>Spec</a:t>
            </a:r>
            <a:r>
              <a:rPr lang="fr-FR" sz="2000" b="1" i="1" dirty="0"/>
              <a:t> </a:t>
            </a:r>
            <a:r>
              <a:rPr lang="fr-FR" sz="2000" b="1" i="1" dirty="0" err="1"/>
              <a:t>Oper</a:t>
            </a:r>
            <a:r>
              <a:rPr lang="fr-FR" sz="2000" b="1" i="1" dirty="0"/>
              <a:t> Med 2023</a:t>
            </a:r>
          </a:p>
        </p:txBody>
      </p:sp>
    </p:spTree>
    <p:extLst>
      <p:ext uri="{BB962C8B-B14F-4D97-AF65-F5344CB8AC3E}">
        <p14:creationId xmlns:p14="http://schemas.microsoft.com/office/powerpoint/2010/main" val="907703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3F1E50B-86E5-0AED-43BD-4045DF8120B0}"/>
              </a:ext>
            </a:extLst>
          </p:cNvPr>
          <p:cNvSpPr/>
          <p:nvPr/>
        </p:nvSpPr>
        <p:spPr>
          <a:xfrm>
            <a:off x="6669959" y="1825625"/>
            <a:ext cx="5071467" cy="43513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7964C5E-4FE4-EEED-F8D2-C979F796E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Which device?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A2C80E-D1C2-DA0A-31D9-D960C24E8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644DD6-4E27-C6A4-2810-9C61F57DB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26</a:t>
            </a:fld>
            <a:endParaRPr lang="en-US"/>
          </a:p>
        </p:txBody>
      </p:sp>
      <p:pic>
        <p:nvPicPr>
          <p:cNvPr id="11268" name="Picture 4" descr="Intranasal sedation for pediatric patients - YouTube Video By Dr. Pershad  And Additional Resources - Tom Wade MD">
            <a:extLst>
              <a:ext uri="{FF2B5EF4-FFF2-40B4-BE49-F238E27FC236}">
                <a16:creationId xmlns:a16="http://schemas.microsoft.com/office/drawing/2014/main" id="{DA0A5395-CD18-204C-465A-232C4C8B9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74" y="1825625"/>
            <a:ext cx="5071469" cy="4351338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AA2AF57-CDD1-7E79-F011-E878D9F35889}"/>
              </a:ext>
            </a:extLst>
          </p:cNvPr>
          <p:cNvSpPr txBox="1"/>
          <p:nvPr/>
        </p:nvSpPr>
        <p:spPr>
          <a:xfrm>
            <a:off x="450574" y="1825625"/>
            <a:ext cx="507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M</a:t>
            </a:r>
            <a:r>
              <a:rPr lang="fr-FR" sz="2400" b="1" i="0" u="none" strike="noStrike" dirty="0" err="1">
                <a:effectLst/>
              </a:rPr>
              <a:t>etered</a:t>
            </a:r>
            <a:r>
              <a:rPr lang="fr-FR" sz="2400" b="1" i="0" u="none" strike="noStrike" dirty="0">
                <a:effectLst/>
              </a:rPr>
              <a:t> </a:t>
            </a:r>
            <a:r>
              <a:rPr lang="fr-FR" sz="2400" b="1" dirty="0" err="1"/>
              <a:t>A</a:t>
            </a:r>
            <a:r>
              <a:rPr lang="fr-FR" sz="2400" b="1" i="0" u="none" strike="noStrike" dirty="0" err="1">
                <a:effectLst/>
              </a:rPr>
              <a:t>erosol</a:t>
            </a:r>
            <a:r>
              <a:rPr lang="fr-FR" sz="2400" b="1" i="0" u="none" strike="noStrike" dirty="0">
                <a:effectLst/>
              </a:rPr>
              <a:t> </a:t>
            </a:r>
            <a:r>
              <a:rPr lang="fr-FR" sz="2400" b="1" dirty="0" err="1"/>
              <a:t>D</a:t>
            </a:r>
            <a:r>
              <a:rPr lang="fr-FR" sz="2400" b="1" i="0" u="none" strike="noStrike" dirty="0" err="1">
                <a:effectLst/>
              </a:rPr>
              <a:t>evice</a:t>
            </a:r>
            <a:r>
              <a:rPr lang="fr-FR" sz="2400" b="1" i="0" u="none" strike="noStrike" dirty="0">
                <a:effectLst/>
              </a:rPr>
              <a:t> (MAD®)</a:t>
            </a:r>
            <a:endParaRPr lang="en-US" sz="24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E50AF5D-117B-3ABD-EA3C-A37BD3D54F97}"/>
              </a:ext>
            </a:extLst>
          </p:cNvPr>
          <p:cNvSpPr txBox="1"/>
          <p:nvPr/>
        </p:nvSpPr>
        <p:spPr>
          <a:xfrm>
            <a:off x="450574" y="6457890"/>
            <a:ext cx="4539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Palmer GM. </a:t>
            </a:r>
            <a:r>
              <a:rPr lang="fr-FR" sz="2000" b="1" i="1" dirty="0"/>
              <a:t>J </a:t>
            </a:r>
            <a:r>
              <a:rPr lang="fr-FR" sz="2000" b="1" i="1" dirty="0" err="1"/>
              <a:t>Paediatr</a:t>
            </a:r>
            <a:r>
              <a:rPr lang="fr-FR" sz="2000" b="1" i="1" dirty="0"/>
              <a:t> Child </a:t>
            </a:r>
            <a:r>
              <a:rPr lang="fr-FR" sz="2000" b="1" i="1" dirty="0" err="1"/>
              <a:t>Health</a:t>
            </a:r>
            <a:r>
              <a:rPr lang="fr-FR" sz="2000" b="1" i="1" dirty="0"/>
              <a:t> 2016 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158008-7F48-4902-1C91-8ADB51BBF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5" b="96949" l="9396" r="89933">
                        <a14:foregroundMark x1="49664" y1="5085" x2="49664" y2="5085"/>
                        <a14:foregroundMark x1="46309" y1="7797" x2="46309" y2="7797"/>
                        <a14:foregroundMark x1="46309" y1="7797" x2="46309" y2="7797"/>
                        <a14:foregroundMark x1="28188" y1="39322" x2="28188" y2="39322"/>
                        <a14:foregroundMark x1="28188" y1="39322" x2="28188" y2="39322"/>
                        <a14:foregroundMark x1="28188" y1="39322" x2="28188" y2="39322"/>
                        <a14:foregroundMark x1="49664" y1="38983" x2="49664" y2="38983"/>
                        <a14:foregroundMark x1="49664" y1="27797" x2="49664" y2="27797"/>
                        <a14:foregroundMark x1="50336" y1="19661" x2="50336" y2="19661"/>
                        <a14:foregroundMark x1="53020" y1="40339" x2="53020" y2="40339"/>
                        <a14:foregroundMark x1="44966" y1="42034" x2="44966" y2="42034"/>
                        <a14:foregroundMark x1="32215" y1="40678" x2="32215" y2="40678"/>
                        <a14:foregroundMark x1="30872" y1="37288" x2="30872" y2="37288"/>
                        <a14:foregroundMark x1="26174" y1="36610" x2="26174" y2="36610"/>
                        <a14:foregroundMark x1="23490" y1="43051" x2="23490" y2="43051"/>
                        <a14:foregroundMark x1="22819" y1="39322" x2="22819" y2="39322"/>
                        <a14:foregroundMark x1="30201" y1="38983" x2="30201" y2="38983"/>
                        <a14:foregroundMark x1="27517" y1="41356" x2="27517" y2="41356"/>
                        <a14:foregroundMark x1="44966" y1="45085" x2="44966" y2="45085"/>
                        <a14:foregroundMark x1="65101" y1="40339" x2="65101" y2="40339"/>
                        <a14:foregroundMark x1="75839" y1="35254" x2="75839" y2="35254"/>
                        <a14:foregroundMark x1="49664" y1="25085" x2="49664" y2="25085"/>
                        <a14:foregroundMark x1="53691" y1="20000" x2="53691" y2="20000"/>
                        <a14:foregroundMark x1="67785" y1="63390" x2="67785" y2="63390"/>
                        <a14:foregroundMark x1="56376" y1="93898" x2="56376" y2="93898"/>
                        <a14:foregroundMark x1="52349" y1="96949" x2="52349" y2="96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17" y="2287289"/>
            <a:ext cx="2176397" cy="388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1272DC7-847C-EB97-2446-D698A1095E7A}"/>
              </a:ext>
            </a:extLst>
          </p:cNvPr>
          <p:cNvSpPr txBox="1"/>
          <p:nvPr/>
        </p:nvSpPr>
        <p:spPr>
          <a:xfrm>
            <a:off x="6802430" y="1825623"/>
            <a:ext cx="5389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French military </a:t>
            </a:r>
            <a:r>
              <a:rPr lang="fr-FR" sz="2400" b="1" dirty="0" err="1"/>
              <a:t>medical</a:t>
            </a:r>
            <a:r>
              <a:rPr lang="fr-FR" sz="2400" b="1" dirty="0"/>
              <a:t> service </a:t>
            </a:r>
            <a:r>
              <a:rPr lang="fr-FR" sz="2400" b="1" dirty="0" err="1"/>
              <a:t>device</a:t>
            </a:r>
            <a:endParaRPr lang="en-US" sz="24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DE03855-7B48-DD73-6B49-733179596C67}"/>
              </a:ext>
            </a:extLst>
          </p:cNvPr>
          <p:cNvSpPr txBox="1"/>
          <p:nvPr/>
        </p:nvSpPr>
        <p:spPr>
          <a:xfrm>
            <a:off x="6669959" y="6457890"/>
            <a:ext cx="5761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Montagnon R, </a:t>
            </a:r>
            <a:r>
              <a:rPr lang="fr-FR" sz="2000" b="1" i="1" dirty="0"/>
              <a:t>et al</a:t>
            </a:r>
            <a:r>
              <a:rPr lang="fr-FR" sz="2000" b="1" dirty="0"/>
              <a:t>. </a:t>
            </a:r>
            <a:r>
              <a:rPr lang="fr-FR" sz="2000" b="1" i="1" dirty="0"/>
              <a:t>J Trauma Acute Care </a:t>
            </a:r>
            <a:r>
              <a:rPr lang="fr-FR" sz="2000" b="1" i="1" dirty="0" err="1"/>
              <a:t>Surg</a:t>
            </a:r>
            <a:r>
              <a:rPr lang="fr-FR" sz="2000" b="1" i="1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543411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964C5E-4FE4-EEED-F8D2-C979F796E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Which dose?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A2C80E-D1C2-DA0A-31D9-D960C24E8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50 mg per dose</a:t>
            </a:r>
          </a:p>
          <a:p>
            <a:pPr marL="0" indent="0">
              <a:buNone/>
            </a:pP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0.5mL per nostril max</a:t>
            </a:r>
          </a:p>
          <a:p>
            <a:pPr marL="0" indent="0">
              <a:buNone/>
            </a:pP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644DD6-4E27-C6A4-2810-9C61F57DB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27</a:t>
            </a:fld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2EC021B-C53A-FAD6-FAC6-CC6039619CA0}"/>
              </a:ext>
            </a:extLst>
          </p:cNvPr>
          <p:cNvSpPr txBox="1"/>
          <p:nvPr/>
        </p:nvSpPr>
        <p:spPr>
          <a:xfrm>
            <a:off x="838198" y="6457890"/>
            <a:ext cx="3618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/>
              <a:t>Bebarta</a:t>
            </a:r>
            <a:r>
              <a:rPr lang="fr-FR" sz="2000" b="1" dirty="0"/>
              <a:t> GE, </a:t>
            </a:r>
            <a:r>
              <a:rPr lang="fr-FR" sz="2000" b="1" i="1" dirty="0"/>
              <a:t>et al</a:t>
            </a:r>
            <a:r>
              <a:rPr lang="fr-FR" sz="2000" b="1" dirty="0"/>
              <a:t>. </a:t>
            </a:r>
            <a:r>
              <a:rPr lang="fr-FR" sz="2000" b="1" i="1" dirty="0"/>
              <a:t>Mil Med 2021 </a:t>
            </a:r>
          </a:p>
        </p:txBody>
      </p:sp>
      <p:pic>
        <p:nvPicPr>
          <p:cNvPr id="7" name="Image 6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130A432C-4591-58DC-F355-AB7F834C8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2292350"/>
            <a:ext cx="5816600" cy="202785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237A511-DA35-6296-283C-28793BC550A6}"/>
              </a:ext>
            </a:extLst>
          </p:cNvPr>
          <p:cNvSpPr txBox="1"/>
          <p:nvPr/>
        </p:nvSpPr>
        <p:spPr>
          <a:xfrm>
            <a:off x="5639905" y="4217452"/>
            <a:ext cx="5713895" cy="195951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ketamine 100mg/mL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0.1 mL per spray</a:t>
            </a:r>
          </a:p>
          <a:p>
            <a:r>
              <a:rPr lang="en-US" sz="2800" dirty="0">
                <a:solidFill>
                  <a:schemeClr val="bg1"/>
                </a:solidFill>
              </a:rPr>
              <a:t>→ 2 sprays/ nostril = 40 mg</a:t>
            </a:r>
          </a:p>
          <a:p>
            <a:endParaRPr lang="en-US" sz="2800" baseline="30000" dirty="0">
              <a:solidFill>
                <a:schemeClr val="bg1"/>
              </a:solidFill>
            </a:endParaRPr>
          </a:p>
          <a:p>
            <a:r>
              <a:rPr lang="en-US" sz="2800" baseline="30000" dirty="0">
                <a:solidFill>
                  <a:schemeClr val="bg1"/>
                </a:solidFill>
              </a:rPr>
              <a:t>± repeat 10’ later : 1 spray/ nostril = 20 mg</a:t>
            </a:r>
          </a:p>
        </p:txBody>
      </p:sp>
    </p:spTree>
    <p:extLst>
      <p:ext uri="{BB962C8B-B14F-4D97-AF65-F5344CB8AC3E}">
        <p14:creationId xmlns:p14="http://schemas.microsoft.com/office/powerpoint/2010/main" val="1470331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5A16126-5E97-98A9-D51F-CACDC6D9A83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54000">
            <a:solidFill>
              <a:schemeClr val="tx1"/>
            </a:solidFill>
          </a:ln>
        </p:spPr>
        <p:txBody>
          <a:bodyPr anchor="ctr"/>
          <a:lstStyle/>
          <a:p>
            <a:r>
              <a:rPr lang="en-US" b="1" dirty="0"/>
              <a:t>Take home messages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0F61009-9F6C-68D6-3CE9-F5880E45B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19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DB58E4-B9DE-E06B-F8AE-3A6E08B5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/>
          <a:lstStyle/>
          <a:p>
            <a:r>
              <a:rPr lang="en-US" i="1" dirty="0"/>
              <a:t>Respect the laws</a:t>
            </a:r>
            <a:br>
              <a:rPr lang="en-US" i="1" dirty="0"/>
            </a:br>
            <a:r>
              <a:rPr lang="en-US" i="1" dirty="0"/>
              <a:t>… and the laws will respect you!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14B1B3-44A9-01F8-2CFD-E1B2FCCD6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35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13261C0-4402-D105-EEBE-1633A049B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81412"/>
            <a:ext cx="10515600" cy="317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F71961-9405-C24F-34BA-7FC3AC4F9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Objectives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71DA0D-5F4F-0630-FA80-007C82CA6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55787"/>
          </a:xfrm>
        </p:spPr>
        <p:txBody>
          <a:bodyPr anchor="ctr">
            <a:normAutofit/>
          </a:bodyPr>
          <a:lstStyle/>
          <a:p>
            <a:r>
              <a:rPr lang="en-US" dirty="0"/>
              <a:t>Recognize challenges in prehospital pain control.</a:t>
            </a:r>
          </a:p>
          <a:p>
            <a:r>
              <a:rPr lang="en-US" dirty="0"/>
              <a:t>Describe the intranasal route solution.</a:t>
            </a:r>
          </a:p>
          <a:p>
            <a:r>
              <a:rPr lang="en-US" dirty="0"/>
              <a:t>Understand benefits/limits.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4236B0E-FABD-92A8-E93C-66C2C95F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0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CBA13806-2BC8-92DE-33ED-F5DE1AB30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BE BRAVE AND AGRESSIVE</a:t>
            </a:r>
          </a:p>
          <a:p>
            <a:endParaRPr lang="en-US" b="1" dirty="0"/>
          </a:p>
          <a:p>
            <a:r>
              <a:rPr lang="en-US" b="1" dirty="0"/>
              <a:t>Be direct. </a:t>
            </a:r>
          </a:p>
          <a:p>
            <a:pPr marL="0" indent="0">
              <a:buNone/>
            </a:pPr>
            <a:r>
              <a:rPr lang="en-US" i="1" dirty="0"/>
              <a:t>#control the pain!</a:t>
            </a:r>
          </a:p>
          <a:p>
            <a:endParaRPr lang="en-US" dirty="0"/>
          </a:p>
          <a:p>
            <a:r>
              <a:rPr lang="en-US" b="1" dirty="0"/>
              <a:t>Grab all opportunities.</a:t>
            </a:r>
          </a:p>
          <a:p>
            <a:pPr marL="0" indent="0">
              <a:buNone/>
            </a:pPr>
            <a:r>
              <a:rPr lang="en-US" i="1" dirty="0"/>
              <a:t>#including intranasal route.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b="1" dirty="0"/>
              <a:t>Use varying methods of attack.</a:t>
            </a:r>
          </a:p>
          <a:p>
            <a:pPr marL="0" indent="0">
              <a:buNone/>
            </a:pPr>
            <a:r>
              <a:rPr lang="en-US" i="1" dirty="0"/>
              <a:t>#multimodal analgesia.</a:t>
            </a:r>
          </a:p>
          <a:p>
            <a:pPr marL="0" indent="0">
              <a:buNone/>
            </a:pPr>
            <a:endParaRPr lang="en-US" i="1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4377B6-4E4C-BD5A-33C2-6D24AD4E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30</a:t>
            </a:fld>
            <a:endParaRPr lang="en-US" dirty="0"/>
          </a:p>
        </p:txBody>
      </p:sp>
      <p:pic>
        <p:nvPicPr>
          <p:cNvPr id="11" name="Image 10" descr="Une image contenant texte, menu, affiche, Police&#10;&#10;Description générée automatiquement">
            <a:extLst>
              <a:ext uri="{FF2B5EF4-FFF2-40B4-BE49-F238E27FC236}">
                <a16:creationId xmlns:a16="http://schemas.microsoft.com/office/drawing/2014/main" id="{7E502295-23C8-5224-FFA0-D755C25E3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83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4377B6-4E4C-BD5A-33C2-6D24AD4E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31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92D0CF-E2A1-EA38-263B-E40DB83A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contenu 13">
            <a:extLst>
              <a:ext uri="{FF2B5EF4-FFF2-40B4-BE49-F238E27FC236}">
                <a16:creationId xmlns:a16="http://schemas.microsoft.com/office/drawing/2014/main" id="{032E1DD4-A852-9B4F-D17D-3534EFA39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b="1" dirty="0"/>
              <a:t>Nothing gets a pass because “</a:t>
            </a:r>
            <a:r>
              <a:rPr lang="en-US" b="1" i="1" dirty="0"/>
              <a:t>that’s the way we’ve always done it”.</a:t>
            </a:r>
          </a:p>
          <a:p>
            <a:pPr marL="0" indent="0">
              <a:buNone/>
            </a:pPr>
            <a:r>
              <a:rPr lang="en-US" i="1" dirty="0"/>
              <a:t>#French syrette of morphine?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b="1" dirty="0"/>
              <a:t>Maintain an active search for good ideas.</a:t>
            </a:r>
          </a:p>
          <a:p>
            <a:pPr marL="0" indent="0">
              <a:buNone/>
            </a:pPr>
            <a:r>
              <a:rPr lang="en-US" i="1" dirty="0"/>
              <a:t># French military medical service development of personal devices delivering individual doses of IN </a:t>
            </a:r>
          </a:p>
          <a:p>
            <a:pPr marL="0" indent="0">
              <a:buNone/>
            </a:pP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547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F8E455-9EC2-CF25-604D-06B694670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 go further into the details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348D91-ABE6-8AE6-51EF-19CCEF825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algn="just"/>
            <a:r>
              <a:rPr lang="fr-FR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Fisher AD, </a:t>
            </a:r>
            <a:r>
              <a:rPr lang="fr-FR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et al</a:t>
            </a:r>
            <a:r>
              <a:rPr lang="fr-FR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fr-FR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Analgesia</a:t>
            </a:r>
            <a:r>
              <a:rPr lang="fr-FR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fr-FR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Sedation</a:t>
            </a:r>
            <a:r>
              <a:rPr lang="fr-FR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for </a:t>
            </a:r>
            <a:r>
              <a:rPr lang="fr-FR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Tactical</a:t>
            </a:r>
            <a:r>
              <a:rPr lang="fr-FR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Combat </a:t>
            </a:r>
            <a:r>
              <a:rPr lang="fr-FR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Casualty</a:t>
            </a:r>
            <a:r>
              <a:rPr lang="fr-FR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Care: TCCC </a:t>
            </a:r>
            <a:r>
              <a:rPr lang="fr-FR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Proposed</a:t>
            </a:r>
            <a:r>
              <a:rPr lang="fr-FR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Change 21-02. J </a:t>
            </a:r>
            <a:r>
              <a:rPr lang="fr-FR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Spec</a:t>
            </a:r>
            <a:r>
              <a:rPr lang="fr-FR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fr-FR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Oper</a:t>
            </a:r>
            <a:r>
              <a:rPr lang="fr-FR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Med 2022.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Dubecq</a:t>
            </a:r>
            <a:r>
              <a:rPr lang="en-US" dirty="0"/>
              <a:t> C, </a:t>
            </a:r>
            <a:r>
              <a:rPr lang="en-US" i="1" dirty="0"/>
              <a:t>et al</a:t>
            </a:r>
            <a:r>
              <a:rPr lang="en-US" dirty="0"/>
              <a:t>. Combat Casualties Treated With Intranasal Ketamine for Prehospital Analgesia: A Case Series. J Spec </a:t>
            </a:r>
            <a:r>
              <a:rPr lang="en-US" dirty="0" err="1"/>
              <a:t>Oper</a:t>
            </a:r>
            <a:r>
              <a:rPr lang="en-US" dirty="0"/>
              <a:t> Med 2023.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Andolfatto</a:t>
            </a:r>
            <a:r>
              <a:rPr lang="en-US" dirty="0"/>
              <a:t> G, </a:t>
            </a:r>
            <a:r>
              <a:rPr lang="en-US" i="1" dirty="0"/>
              <a:t>et al</a:t>
            </a:r>
            <a:r>
              <a:rPr lang="en-US" dirty="0"/>
              <a:t>. Prehospital Analgesia With Intranasal Ketamine (PAIN-K): A Randomized Double-Blind Trial in Adults. Ann </a:t>
            </a:r>
            <a:r>
              <a:rPr lang="en-US" dirty="0" err="1"/>
              <a:t>Emerg</a:t>
            </a:r>
            <a:r>
              <a:rPr lang="en-US" dirty="0"/>
              <a:t> Med 2019.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AA7BEAD-4CC3-5BD7-A5CD-620FECFAA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09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B003DE-D9CF-5737-BA96-1C33C12DA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378" y="1379793"/>
            <a:ext cx="7503622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 &amp; Comments?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4C6A93BC-BAB4-E109-20D2-9CFF387C3792}"/>
              </a:ext>
            </a:extLst>
          </p:cNvPr>
          <p:cNvSpPr txBox="1"/>
          <p:nvPr/>
        </p:nvSpPr>
        <p:spPr>
          <a:xfrm>
            <a:off x="0" y="6550213"/>
            <a:ext cx="1468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Photo credit Brice</a:t>
            </a:r>
          </a:p>
        </p:txBody>
      </p:sp>
      <p:pic>
        <p:nvPicPr>
          <p:cNvPr id="5" name="Image 4" descr="Une image contenant plein air, ciel, bâtiment, repère&#10;&#10;Description générée automatiquement">
            <a:extLst>
              <a:ext uri="{FF2B5EF4-FFF2-40B4-BE49-F238E27FC236}">
                <a16:creationId xmlns:a16="http://schemas.microsoft.com/office/drawing/2014/main" id="{ED7C8266-B150-73F0-9A0E-FA7BF0619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88378" cy="685800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386CD73D-8ED7-3C0C-3C13-6390233B3719}"/>
              </a:ext>
            </a:extLst>
          </p:cNvPr>
          <p:cNvSpPr txBox="1">
            <a:spLocks/>
          </p:cNvSpPr>
          <p:nvPr/>
        </p:nvSpPr>
        <p:spPr>
          <a:xfrm>
            <a:off x="4688378" y="4733371"/>
            <a:ext cx="7503622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Merci beaucoup!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71F6EBA-4B92-AC88-E926-F8F07FDB4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85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EAF195-17F6-74F0-647B-9B7441CC6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375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Next </a:t>
            </a:r>
            <a:r>
              <a:rPr lang="fr-FR" b="1" i="1" dirty="0"/>
              <a:t>rendez-vous</a:t>
            </a:r>
            <a:r>
              <a:rPr lang="fr-FR" b="1" dirty="0"/>
              <a:t>!</a:t>
            </a:r>
          </a:p>
        </p:txBody>
      </p:sp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ACA2D852-94D9-A963-2AAF-DEEE25BE6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373" y="2254437"/>
            <a:ext cx="4034426" cy="46035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91D02-CD66-D10E-F892-B485EB0A453D}"/>
              </a:ext>
            </a:extLst>
          </p:cNvPr>
          <p:cNvSpPr/>
          <p:nvPr/>
        </p:nvSpPr>
        <p:spPr>
          <a:xfrm rot="2179902">
            <a:off x="9928684" y="2624964"/>
            <a:ext cx="1437266" cy="444274"/>
          </a:xfrm>
          <a:prstGeom prst="rect">
            <a:avLst/>
          </a:prstGeom>
          <a:solidFill>
            <a:srgbClr val="BF2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October 15-16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</a:rPr>
              <a:t>2024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4F940A-344C-5B35-391B-97E8470BEBB6}"/>
              </a:ext>
            </a:extLst>
          </p:cNvPr>
          <p:cNvSpPr/>
          <p:nvPr/>
        </p:nvSpPr>
        <p:spPr>
          <a:xfrm>
            <a:off x="838199" y="1574938"/>
            <a:ext cx="4034426" cy="396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i="1" dirty="0">
                <a:solidFill>
                  <a:schemeClr val="tx1"/>
                </a:solidFill>
              </a:rPr>
              <a:t>July 05-06, </a:t>
            </a:r>
            <a:r>
              <a:rPr lang="fr-FR" sz="2800" i="1" dirty="0">
                <a:solidFill>
                  <a:srgbClr val="00B050"/>
                </a:solidFill>
              </a:rPr>
              <a:t>2023</a:t>
            </a:r>
          </a:p>
          <a:p>
            <a:pPr algn="ctr"/>
            <a:r>
              <a:rPr lang="fr-FR" sz="2800" dirty="0">
                <a:solidFill>
                  <a:srgbClr val="00B050"/>
                </a:solidFill>
              </a:rPr>
              <a:t>Ulm GERMANY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9A89CF-8C54-31C7-822B-42C91FAE8C28}"/>
              </a:ext>
            </a:extLst>
          </p:cNvPr>
          <p:cNvSpPr/>
          <p:nvPr/>
        </p:nvSpPr>
        <p:spPr>
          <a:xfrm>
            <a:off x="7319374" y="1574938"/>
            <a:ext cx="4034425" cy="396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i="1" dirty="0">
                <a:solidFill>
                  <a:schemeClr val="tx1"/>
                </a:solidFill>
              </a:rPr>
              <a:t>October 15-16, </a:t>
            </a:r>
            <a:r>
              <a:rPr lang="fr-FR" sz="2800" b="1" i="1" dirty="0">
                <a:solidFill>
                  <a:srgbClr val="FF0000"/>
                </a:solidFill>
              </a:rPr>
              <a:t>2024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</a:rPr>
              <a:t>Paris FRANCE</a:t>
            </a:r>
            <a:r>
              <a:rPr lang="fr-FR" sz="28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3EED0A6-C66D-C5B9-0D28-BFF93542F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292255"/>
            <a:ext cx="4034426" cy="4565745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AB09C7-9AFD-CD42-309A-964B75D6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19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F780F51-A588-EEFB-1B22-3D8F13075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97095"/>
            <a:ext cx="12192000" cy="2149522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highlight>
                  <a:srgbClr val="000000"/>
                </a:highlight>
              </a:rPr>
              <a:t>Paris SOF-CMC conference</a:t>
            </a:r>
            <a:br>
              <a:rPr lang="en-US" sz="4400" b="1" dirty="0">
                <a:solidFill>
                  <a:schemeClr val="bg1"/>
                </a:solidFill>
                <a:highlight>
                  <a:srgbClr val="000000"/>
                </a:highlight>
              </a:rPr>
            </a:br>
            <a:r>
              <a:rPr lang="en-US" sz="4400" b="1" i="1" dirty="0">
                <a:solidFill>
                  <a:schemeClr val="bg1"/>
                </a:solidFill>
                <a:highlight>
                  <a:srgbClr val="000000"/>
                </a:highlight>
              </a:rPr>
              <a:t>October 15-16, 2024</a:t>
            </a:r>
          </a:p>
        </p:txBody>
      </p:sp>
      <p:pic>
        <p:nvPicPr>
          <p:cNvPr id="6" name="Picture 2" descr="Paris Special Operation Forces-Combat Medical Care Conference 20-21 octobre  2022 | Ministère des Armées">
            <a:extLst>
              <a:ext uri="{FF2B5EF4-FFF2-40B4-BE49-F238E27FC236}">
                <a16:creationId xmlns:a16="http://schemas.microsoft.com/office/drawing/2014/main" id="{0556E171-AB58-FC91-4CDF-B16E7E454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1" t="-3091" r="14780" b="15141"/>
          <a:stretch/>
        </p:blipFill>
        <p:spPr bwMode="auto">
          <a:xfrm>
            <a:off x="3004457" y="11383"/>
            <a:ext cx="6183086" cy="469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252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13261C0-4402-D105-EEBE-1633A049B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81412"/>
            <a:ext cx="10515600" cy="317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F71961-9405-C24F-34BA-7FC3AC4F9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Objectives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71DA0D-5F4F-0630-FA80-007C82CA6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55787"/>
          </a:xfrm>
        </p:spPr>
        <p:txBody>
          <a:bodyPr anchor="ctr">
            <a:normAutofit/>
          </a:bodyPr>
          <a:lstStyle/>
          <a:p>
            <a:r>
              <a:rPr lang="en-US" dirty="0"/>
              <a:t>Recognize challenges in prehospital pain control.</a:t>
            </a:r>
          </a:p>
          <a:p>
            <a:r>
              <a:rPr lang="en-US" dirty="0"/>
              <a:t>Describe the intranasal route solution.</a:t>
            </a:r>
          </a:p>
          <a:p>
            <a:r>
              <a:rPr lang="en-US" dirty="0"/>
              <a:t>Understand benefits/limits.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4236B0E-FABD-92A8-E93C-66C2C95F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4</a:t>
            </a:fld>
            <a:endParaRPr lang="en-US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53B6E88-2A82-A49D-2936-2C127D126D4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185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CONVINCE YOU THAT IS (ALSO) IMPORTANT!</a:t>
            </a:r>
          </a:p>
        </p:txBody>
      </p:sp>
    </p:spTree>
    <p:extLst>
      <p:ext uri="{BB962C8B-B14F-4D97-AF65-F5344CB8AC3E}">
        <p14:creationId xmlns:p14="http://schemas.microsoft.com/office/powerpoint/2010/main" val="3233061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C238B5-7F56-51B1-C8FF-34EB0182D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 pain control in prehospital setting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CCB26A-DBFB-EA9B-4E7D-787849A1850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 anchor="ctr"/>
          <a:lstStyle/>
          <a:p>
            <a:r>
              <a:rPr lang="en-US" dirty="0"/>
              <a:t>Why?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When?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A3469C-F850-17D3-BEAC-2A5FE197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8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0E3E864-0BC3-F3EC-BCA5-096FD00F9D0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54000">
            <a:solidFill>
              <a:schemeClr val="tx1"/>
            </a:solidFill>
          </a:ln>
        </p:spPr>
        <p:txBody>
          <a:bodyPr anchor="ctr"/>
          <a:lstStyle/>
          <a:p>
            <a:r>
              <a:rPr lang="en-US" b="1" dirty="0"/>
              <a:t>Why?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1BB0C2C-52AE-ED43-FC88-43E03C8DF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CE2323C-6532-D18E-EA8C-FAFBE551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95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C0DED5A-9517-3081-B0E6-CF9F169C3679}"/>
              </a:ext>
            </a:extLst>
          </p:cNvPr>
          <p:cNvSpPr txBox="1"/>
          <p:nvPr/>
        </p:nvSpPr>
        <p:spPr>
          <a:xfrm>
            <a:off x="838200" y="6457890"/>
            <a:ext cx="3706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/>
              <a:t>Edvard MUNCH. </a:t>
            </a:r>
            <a:r>
              <a:rPr lang="fr-FR" sz="2000" b="1" i="1"/>
              <a:t>Skrik 1893-1917</a:t>
            </a:r>
            <a:endParaRPr lang="fr-FR" sz="2000" b="1" i="1" dirty="0"/>
          </a:p>
        </p:txBody>
      </p:sp>
      <p:pic>
        <p:nvPicPr>
          <p:cNvPr id="8" name="Image 7" descr="Une image contenant peinture, art, Art moderne, Arts visuels&#10;&#10;Description générée automatiquement">
            <a:extLst>
              <a:ext uri="{FF2B5EF4-FFF2-40B4-BE49-F238E27FC236}">
                <a16:creationId xmlns:a16="http://schemas.microsoft.com/office/drawing/2014/main" id="{101887F0-ECEC-72FD-0C6B-5D5FE31AA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762000"/>
            <a:ext cx="7772400" cy="5334000"/>
          </a:xfrm>
          <a:prstGeom prst="rect">
            <a:avLst/>
          </a:prstGeom>
        </p:spPr>
      </p:pic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A1D2E27-5CFA-35FC-FBA2-8E586C3FE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26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C0DED5A-9517-3081-B0E6-CF9F169C3679}"/>
              </a:ext>
            </a:extLst>
          </p:cNvPr>
          <p:cNvSpPr txBox="1"/>
          <p:nvPr/>
        </p:nvSpPr>
        <p:spPr>
          <a:xfrm>
            <a:off x="838200" y="6457890"/>
            <a:ext cx="5072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Gustave COURBET. </a:t>
            </a:r>
            <a:r>
              <a:rPr lang="fr-FR" sz="2000" b="1" i="1" dirty="0"/>
              <a:t>L’homme blessé 1844-1854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A1D2E27-5CFA-35FC-FBA2-8E586C3FE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4" descr="L'Homme blessé - Gustave Courbet">
            <a:extLst>
              <a:ext uri="{FF2B5EF4-FFF2-40B4-BE49-F238E27FC236}">
                <a16:creationId xmlns:a16="http://schemas.microsoft.com/office/drawing/2014/main" id="{8CD57CE1-1EE3-3B26-46B2-FE5B7CD03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762000"/>
            <a:ext cx="7772399" cy="532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631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F8BCEDBE-1ADB-7752-715B-B11E5428A045}"/>
              </a:ext>
            </a:extLst>
          </p:cNvPr>
          <p:cNvSpPr txBox="1"/>
          <p:nvPr/>
        </p:nvSpPr>
        <p:spPr>
          <a:xfrm>
            <a:off x="838200" y="6457890"/>
            <a:ext cx="3424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/>
              <a:t>Phrampus</a:t>
            </a:r>
            <a:r>
              <a:rPr lang="fr-FR" sz="2000" b="1" dirty="0"/>
              <a:t> PE, </a:t>
            </a:r>
            <a:r>
              <a:rPr lang="fr-FR" sz="2000" b="1" i="1" dirty="0"/>
              <a:t>et al</a:t>
            </a:r>
            <a:r>
              <a:rPr lang="fr-FR" sz="2000" b="1" dirty="0"/>
              <a:t>. </a:t>
            </a:r>
            <a:r>
              <a:rPr lang="fr-FR" sz="2000" b="1" i="1" dirty="0"/>
              <a:t>JEMS 2016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50234DE-B163-A172-97B7-6DA345088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A4DA-1AE8-8F4A-B94A-6DFB159446BF}" type="slidenum">
              <a:rPr lang="en-US" smtClean="0"/>
              <a:t>9</a:t>
            </a:fld>
            <a:endParaRPr lang="en-US"/>
          </a:p>
        </p:txBody>
      </p:sp>
      <p:sp>
        <p:nvSpPr>
          <p:cNvPr id="10" name="Espace réservé du contenu 8">
            <a:extLst>
              <a:ext uri="{FF2B5EF4-FFF2-40B4-BE49-F238E27FC236}">
                <a16:creationId xmlns:a16="http://schemas.microsoft.com/office/drawing/2014/main" id="{3848A45F-A4E6-35EC-397C-60EE6A481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6819"/>
            <a:ext cx="10515600" cy="4351338"/>
          </a:xfrm>
          <a:ln w="76200">
            <a:solidFill>
              <a:schemeClr val="tx1"/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en-US" b="1" i="1" dirty="0"/>
              <a:t>The goal of initial pain management isn’t to extinguish pain,</a:t>
            </a:r>
          </a:p>
          <a:p>
            <a:pPr marL="0" indent="0" algn="ctr">
              <a:buNone/>
            </a:pPr>
            <a:r>
              <a:rPr lang="en-US" b="1" i="1" dirty="0"/>
              <a:t> </a:t>
            </a:r>
          </a:p>
          <a:p>
            <a:pPr marL="0" indent="0" algn="ctr">
              <a:buNone/>
            </a:pPr>
            <a:r>
              <a:rPr lang="en-US" b="1" i="1" dirty="0"/>
              <a:t>but to reduce the pain perceived by the patient </a:t>
            </a:r>
          </a:p>
          <a:p>
            <a:pPr marL="0" indent="0" algn="ctr">
              <a:buNone/>
            </a:pPr>
            <a:endParaRPr lang="en-US" b="1" i="1" dirty="0"/>
          </a:p>
          <a:p>
            <a:pPr marL="0" indent="0" algn="ctr">
              <a:buNone/>
            </a:pPr>
            <a:r>
              <a:rPr lang="en-US" b="1" i="1" dirty="0"/>
              <a:t>to a tolerable level without causing serious side effects.</a:t>
            </a:r>
          </a:p>
        </p:txBody>
      </p:sp>
    </p:spTree>
    <p:extLst>
      <p:ext uri="{BB962C8B-B14F-4D97-AF65-F5344CB8AC3E}">
        <p14:creationId xmlns:p14="http://schemas.microsoft.com/office/powerpoint/2010/main" val="34509814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1945</TotalTime>
  <Words>1038</Words>
  <Application>Microsoft Macintosh PowerPoint</Application>
  <PresentationFormat>Grand écran</PresentationFormat>
  <Paragraphs>223</Paragraphs>
  <Slides>35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1" baseType="lpstr">
      <vt:lpstr>AdvTT7c3c51d9</vt:lpstr>
      <vt:lpstr>Arial</vt:lpstr>
      <vt:lpstr>BlinkMacSystemFont</vt:lpstr>
      <vt:lpstr>Calibri</vt:lpstr>
      <vt:lpstr>Calibri Light</vt:lpstr>
      <vt:lpstr>Thème Office</vt:lpstr>
      <vt:lpstr>Pain Control in Prehospital Setting  Highlights on the intranasal route</vt:lpstr>
      <vt:lpstr>Disclaimers</vt:lpstr>
      <vt:lpstr>Objectives</vt:lpstr>
      <vt:lpstr>Objectives</vt:lpstr>
      <vt:lpstr>IN pain control in prehospital setting</vt:lpstr>
      <vt:lpstr>Why?</vt:lpstr>
      <vt:lpstr>Présentation PowerPoint</vt:lpstr>
      <vt:lpstr>Présentation PowerPoint</vt:lpstr>
      <vt:lpstr>Présentation PowerPoint</vt:lpstr>
      <vt:lpstr>Qualities of the ideal analgesic  in military prehospital setting?</vt:lpstr>
      <vt:lpstr>↑ morbidity  and ↑ mortality</vt:lpstr>
      <vt:lpstr>Intranasal route</vt:lpstr>
      <vt:lpstr>Intranasal route</vt:lpstr>
      <vt:lpstr>Présentation PowerPoint</vt:lpstr>
      <vt:lpstr>Why to control the pain?</vt:lpstr>
      <vt:lpstr>Why to use the intranasal route?</vt:lpstr>
      <vt:lpstr>When?</vt:lpstr>
      <vt:lpstr>→ as soon as possible!</vt:lpstr>
      <vt:lpstr>CUF &gt; TFC &gt; TEC: when there’s no time for IV</vt:lpstr>
      <vt:lpstr>In irregular warfare # to economize IV lines?</vt:lpstr>
      <vt:lpstr>In mass casualties-incidents  # to rapidly relieve many patients </vt:lpstr>
      <vt:lpstr>How?</vt:lpstr>
      <vt:lpstr>Use ketamine</vt:lpstr>
      <vt:lpstr>IN ketamine</vt:lpstr>
      <vt:lpstr>Or fentanyl</vt:lpstr>
      <vt:lpstr>Which device?</vt:lpstr>
      <vt:lpstr>Which dose?</vt:lpstr>
      <vt:lpstr>Take home messages</vt:lpstr>
      <vt:lpstr>Respect the laws … and the laws will respect you!</vt:lpstr>
      <vt:lpstr>Présentation PowerPoint</vt:lpstr>
      <vt:lpstr>Présentation PowerPoint</vt:lpstr>
      <vt:lpstr>To go further into the details</vt:lpstr>
      <vt:lpstr>Questions &amp; Comments?</vt:lpstr>
      <vt:lpstr>Next rendez-vous!</vt:lpstr>
      <vt:lpstr>Paris SOF-CMC conference October 15-16,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“Fast and far” en route surgical care:  the French aeromedical special operations forces – damage control resuscitation and surgery team.</dc:title>
  <dc:creator>Pierre Pasquier</dc:creator>
  <cp:lastModifiedBy>Pierre Pasquier</cp:lastModifiedBy>
  <cp:revision>109</cp:revision>
  <dcterms:created xsi:type="dcterms:W3CDTF">2023-05-17T18:02:42Z</dcterms:created>
  <dcterms:modified xsi:type="dcterms:W3CDTF">2023-06-21T11:09:18Z</dcterms:modified>
</cp:coreProperties>
</file>