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506" r:id="rId3"/>
    <p:sldId id="510" r:id="rId4"/>
    <p:sldId id="509" r:id="rId5"/>
    <p:sldId id="264" r:id="rId6"/>
    <p:sldId id="507" r:id="rId7"/>
    <p:sldId id="511" r:id="rId8"/>
    <p:sldId id="512" r:id="rId9"/>
    <p:sldId id="513" r:id="rId10"/>
    <p:sldId id="514" r:id="rId11"/>
    <p:sldId id="519" r:id="rId12"/>
    <p:sldId id="515" r:id="rId13"/>
    <p:sldId id="516" r:id="rId14"/>
    <p:sldId id="517" r:id="rId15"/>
    <p:sldId id="520" r:id="rId16"/>
    <p:sldId id="518" r:id="rId17"/>
    <p:sldId id="521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87143"/>
  </p:normalViewPr>
  <p:slideViewPr>
    <p:cSldViewPr snapToGrid="0" snapToObjects="1">
      <p:cViewPr varScale="1">
        <p:scale>
          <a:sx n="111" d="100"/>
          <a:sy n="111" d="100"/>
        </p:scale>
        <p:origin x="121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ED708E-850D-0343-9B04-30217D73E680}" type="datetimeFigureOut">
              <a:rPr lang="en-US" smtClean="0"/>
              <a:t>6/24/19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E3DA6B-93E0-714B-82CC-BEA423573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682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E3DA6B-93E0-714B-82CC-BEA42357377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007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IS THIS HUMAN DATA?  Would clarify on slide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E3DA6B-93E0-714B-82CC-BEA42357377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003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Before this slide describe what blood failure is. I can send a figure that summarizes blood failure </a:t>
            </a:r>
          </a:p>
          <a:p>
            <a:endParaRPr lang="en-US" dirty="0"/>
          </a:p>
          <a:p>
            <a:r>
              <a:rPr lang="en-US" dirty="0"/>
              <a:t>Add a second slide with same title that summarizes </a:t>
            </a:r>
          </a:p>
          <a:p>
            <a:r>
              <a:rPr lang="en-US" dirty="0"/>
              <a:t>Shock/anemia and immune dysfunction. Sequence the 4 areas in the order in which you think they occur temporally </a:t>
            </a:r>
          </a:p>
          <a:p>
            <a:endParaRPr lang="en-US" dirty="0"/>
          </a:p>
          <a:p>
            <a:r>
              <a:rPr lang="en-US" dirty="0"/>
              <a:t>After Buddemeier, could refer to psychological effects of Fukushima among Japanese after Fukushima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E3DA6B-93E0-714B-82CC-BEA42357377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800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this crowd TBI means traumatic brain injury.  Either spell it out or call it ARS.  TBI will confuse the shit out of this group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E3DA6B-93E0-714B-82CC-BEA42357377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949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Incoagulable</a:t>
            </a:r>
            <a:r>
              <a:rPr lang="en-US" dirty="0"/>
              <a:t> is a word we don’t use.  How about ”severe </a:t>
            </a:r>
            <a:r>
              <a:rPr lang="en-US" dirty="0" err="1"/>
              <a:t>hypocoagulability</a:t>
            </a:r>
            <a:r>
              <a:rPr lang="en-US" dirty="0"/>
              <a:t> at the time of euthanasia“</a:t>
            </a:r>
          </a:p>
          <a:p>
            <a:r>
              <a:rPr lang="en-US" dirty="0"/>
              <a:t>Is this at study day 45 when the platelet count had already increased back above 100?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E3DA6B-93E0-714B-82CC-BEA42357377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109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7592"/>
            <a:ext cx="82296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0592"/>
            <a:ext cx="8229600" cy="409557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B1FE-3BFB-EC49-9CBA-A0E8F990D607}" type="datetimeFigureOut">
              <a:rPr lang="en-US" smtClean="0"/>
              <a:pPr/>
              <a:t>6/24/19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9FB0A-0B47-954C-9D59-A0ED190DE0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526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1676400"/>
            <a:ext cx="7924800" cy="4190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CC0000"/>
                </a:solidFill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828800" y="0"/>
            <a:ext cx="6934200" cy="1295400"/>
          </a:xfrm>
          <a:prstGeom prst="rect">
            <a:avLst/>
          </a:prstGeom>
        </p:spPr>
        <p:txBody>
          <a:bodyPr anchor="ctr" anchorCtr="0"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0"/>
          </p:nvPr>
        </p:nvSpPr>
        <p:spPr>
          <a:xfrm>
            <a:off x="685800" y="6019800"/>
            <a:ext cx="7924800" cy="762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rgbClr val="CC0000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7356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18589F-CA18-4537-95AC-77C27BFD9D0A}" type="datetimeFigureOut">
              <a:rPr lang="en-US" smtClean="0"/>
              <a:t>6/24/19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8CDFC55-AACF-41E5-9407-AB21E6674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735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9382D-C057-4147-A25D-F8E4C2F5F78E}" type="datetimeFigureOut">
              <a:rPr lang="en-US" smtClean="0"/>
              <a:pPr/>
              <a:t>6/24/19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5C88E-DD74-3749-A6CB-A855C5DAE8D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6" r:id="rId5"/>
    <p:sldLayoutId id="2147483657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s://www.google.com/url?sa=i&amp;rct=j&amp;q=&amp;esrc=s&amp;source=images&amp;cd=&amp;ved=0ahUKEwi8leujleHWAhUM2SYKHY9_D68QjRwIBw&amp;url=https://www.medicalcountermeasures.gov/phemce_2009/day3.html&amp;psig=AOvVaw1D-omf5RLK8UhuS3pIisLW&amp;ust=150755689318655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40025"/>
            <a:ext cx="7772400" cy="1470025"/>
          </a:xfrm>
        </p:spPr>
        <p:txBody>
          <a:bodyPr>
            <a:noAutofit/>
          </a:bodyPr>
          <a:lstStyle/>
          <a:p>
            <a:r>
              <a:rPr lang="en-US" sz="3200" b="1" dirty="0"/>
              <a:t>Radiation-induced blood failure and hemostatic resuscitation as a countermeasure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0904" y="4495800"/>
            <a:ext cx="7517296" cy="17526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1"/>
                </a:solidFill>
              </a:rPr>
              <a:t>Isabel Lauren Jackson, PhD</a:t>
            </a:r>
          </a:p>
          <a:p>
            <a:r>
              <a:rPr lang="en-US" sz="2200" dirty="0">
                <a:solidFill>
                  <a:schemeClr val="tx1"/>
                </a:solidFill>
              </a:rPr>
              <a:t>Associate Professor, Dept. of Radiation Oncology</a:t>
            </a:r>
          </a:p>
          <a:p>
            <a:r>
              <a:rPr lang="en-US" sz="2200" dirty="0">
                <a:solidFill>
                  <a:schemeClr val="tx1"/>
                </a:solidFill>
              </a:rPr>
              <a:t>Deputy Director, Division of Translational Radiation Sciences</a:t>
            </a:r>
          </a:p>
          <a:p>
            <a:r>
              <a:rPr lang="en-US" sz="2200" dirty="0">
                <a:solidFill>
                  <a:schemeClr val="tx1"/>
                </a:solidFill>
              </a:rPr>
              <a:t>Director, Medical Countermeasure Program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D17FA4-F1EB-4344-9B5C-AAFC41B22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2603" y="455381"/>
            <a:ext cx="1380093" cy="13892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F22182-268D-D548-8FAF-BEFF3B9EC334}"/>
              </a:ext>
            </a:extLst>
          </p:cNvPr>
          <p:cNvSpPr txBox="1"/>
          <p:nvPr/>
        </p:nvSpPr>
        <p:spPr>
          <a:xfrm>
            <a:off x="7228815" y="1844675"/>
            <a:ext cx="1787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June 23-26, 2019</a:t>
            </a:r>
          </a:p>
          <a:p>
            <a:pPr algn="ctr"/>
            <a:r>
              <a:rPr lang="en-US" dirty="0"/>
              <a:t>Bergen, Norway</a:t>
            </a:r>
          </a:p>
        </p:txBody>
      </p:sp>
      <p:pic>
        <p:nvPicPr>
          <p:cNvPr id="7" name="Picture 6" descr="Twitter_logo_blue.png">
            <a:extLst>
              <a:ext uri="{FF2B5EF4-FFF2-40B4-BE49-F238E27FC236}">
                <a16:creationId xmlns:a16="http://schemas.microsoft.com/office/drawing/2014/main" id="{6F3C34A4-9DE9-A348-9621-AAB80499F62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94457" y="6278955"/>
            <a:ext cx="618239" cy="457201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3563F514-4F28-8840-8B6E-143DA77BA864}"/>
              </a:ext>
            </a:extLst>
          </p:cNvPr>
          <p:cNvSpPr txBox="1">
            <a:spLocks/>
          </p:cNvSpPr>
          <p:nvPr/>
        </p:nvSpPr>
        <p:spPr bwMode="auto">
          <a:xfrm>
            <a:off x="3913090" y="6355578"/>
            <a:ext cx="4281367" cy="493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03366"/>
                </a:solidFill>
                <a:latin typeface="+mn-lt"/>
              </a:defRPr>
            </a:lvl9pPr>
          </a:lstStyle>
          <a:p>
            <a:pPr algn="r"/>
            <a:r>
              <a:rPr lang="en-US" sz="2000" i="1" kern="0" dirty="0">
                <a:solidFill>
                  <a:srgbClr val="20596D"/>
                </a:solidFill>
              </a:rPr>
              <a:t>@RadNucPhD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64975-D64A-9944-B381-A0D62361F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586" y="4000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Radiation-induced  changes in coagulation factor activity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8681C3-7B97-2843-AF37-C2763C6CAB4E}"/>
              </a:ext>
            </a:extLst>
          </p:cNvPr>
          <p:cNvPicPr/>
          <p:nvPr/>
        </p:nvPicPr>
        <p:blipFill rotWithShape="1">
          <a:blip r:embed="rId2"/>
          <a:srcRect t="50340" r="55493" b="25747"/>
          <a:stretch/>
        </p:blipFill>
        <p:spPr>
          <a:xfrm>
            <a:off x="4712937" y="1543050"/>
            <a:ext cx="3079342" cy="27232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E8EB1E-F380-1E45-AD6F-A8E81C26EF94}"/>
              </a:ext>
            </a:extLst>
          </p:cNvPr>
          <p:cNvPicPr/>
          <p:nvPr/>
        </p:nvPicPr>
        <p:blipFill rotWithShape="1">
          <a:blip r:embed="rId2"/>
          <a:srcRect t="26401" r="53511" b="51749"/>
          <a:stretch/>
        </p:blipFill>
        <p:spPr>
          <a:xfrm>
            <a:off x="1744800" y="4480971"/>
            <a:ext cx="2968137" cy="21981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F2AFD2-28E7-C74A-A539-C7EBAF0B8D8C}"/>
              </a:ext>
            </a:extLst>
          </p:cNvPr>
          <p:cNvPicPr/>
          <p:nvPr/>
        </p:nvPicPr>
        <p:blipFill rotWithShape="1">
          <a:blip r:embed="rId2"/>
          <a:srcRect l="55567" b="76742"/>
          <a:stretch/>
        </p:blipFill>
        <p:spPr>
          <a:xfrm>
            <a:off x="1744800" y="1713559"/>
            <a:ext cx="2968137" cy="25527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E888A80-515B-8147-80DA-FE0A2B29C6C2}"/>
              </a:ext>
            </a:extLst>
          </p:cNvPr>
          <p:cNvSpPr txBox="1"/>
          <p:nvPr/>
        </p:nvSpPr>
        <p:spPr>
          <a:xfrm>
            <a:off x="7012125" y="6544761"/>
            <a:ext cx="2165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Sponsored by BARDA</a:t>
            </a:r>
          </a:p>
        </p:txBody>
      </p:sp>
    </p:spTree>
    <p:extLst>
      <p:ext uri="{BB962C8B-B14F-4D97-AF65-F5344CB8AC3E}">
        <p14:creationId xmlns:p14="http://schemas.microsoft.com/office/powerpoint/2010/main" val="2068620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E7377-54CC-884F-875B-C35BD3CED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890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Changes in thrombin generation after total body  irradiation in rabbits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4AAF4A-A840-1C42-AC37-F928E69D63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104" y="1921809"/>
            <a:ext cx="7490696" cy="480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145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ECE80-F42F-B749-8F35-CE83559EC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03279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/>
              <a:t>Clinical Manifestations of ARS in the Non-Human Primate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C46480-9FB6-4444-943E-1E8675779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237" y="2425976"/>
            <a:ext cx="4152900" cy="2933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5CF777-005C-2344-BFC8-5683ABE5AA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9735" y="2425976"/>
            <a:ext cx="4152900" cy="2933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EBACC4-440E-F440-BE67-46A12803A28A}"/>
              </a:ext>
            </a:extLst>
          </p:cNvPr>
          <p:cNvSpPr txBox="1"/>
          <p:nvPr/>
        </p:nvSpPr>
        <p:spPr>
          <a:xfrm>
            <a:off x="5107510" y="6460737"/>
            <a:ext cx="40364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Farese et al. </a:t>
            </a:r>
            <a:r>
              <a:rPr lang="en-US" sz="1600" i="1" dirty="0"/>
              <a:t>Health  Physics.</a:t>
            </a:r>
            <a:r>
              <a:rPr lang="en-US" sz="1600" dirty="0"/>
              <a:t> 103(4): 367, 2012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810D18-5FE6-5F4C-9E3C-FA69DEA2B767}"/>
              </a:ext>
            </a:extLst>
          </p:cNvPr>
          <p:cNvSpPr txBox="1"/>
          <p:nvPr/>
        </p:nvSpPr>
        <p:spPr>
          <a:xfrm>
            <a:off x="497901" y="6488668"/>
            <a:ext cx="2493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Sponsored by NIAID/NIH</a:t>
            </a:r>
          </a:p>
        </p:txBody>
      </p:sp>
    </p:spTree>
    <p:extLst>
      <p:ext uri="{BB962C8B-B14F-4D97-AF65-F5344CB8AC3E}">
        <p14:creationId xmlns:p14="http://schemas.microsoft.com/office/powerpoint/2010/main" val="34101438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ECE80-F42F-B749-8F35-CE83559EC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03279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/>
              <a:t>Thrombocytopenia associated with ARS in the Non-Human Primate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6BF68F-2F54-EA49-B2F1-7139585F4D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217" y="1646279"/>
            <a:ext cx="8461513" cy="47977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29075FE-E277-F547-B274-835263886EC9}"/>
              </a:ext>
            </a:extLst>
          </p:cNvPr>
          <p:cNvSpPr txBox="1"/>
          <p:nvPr/>
        </p:nvSpPr>
        <p:spPr>
          <a:xfrm>
            <a:off x="4988240" y="6444044"/>
            <a:ext cx="40364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Farese et al. </a:t>
            </a:r>
            <a:r>
              <a:rPr lang="en-US" sz="1600" i="1" dirty="0"/>
              <a:t>Health  Physics.</a:t>
            </a:r>
            <a:r>
              <a:rPr lang="en-US" sz="1600" dirty="0"/>
              <a:t> 103(4): 367, 2012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D7E1EA-07C5-9E49-A6C7-9013CADE81EA}"/>
              </a:ext>
            </a:extLst>
          </p:cNvPr>
          <p:cNvSpPr txBox="1"/>
          <p:nvPr/>
        </p:nvSpPr>
        <p:spPr>
          <a:xfrm>
            <a:off x="497901" y="6488668"/>
            <a:ext cx="2493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Sponsored by NIAID/NIH</a:t>
            </a:r>
          </a:p>
        </p:txBody>
      </p:sp>
    </p:spTree>
    <p:extLst>
      <p:ext uri="{BB962C8B-B14F-4D97-AF65-F5344CB8AC3E}">
        <p14:creationId xmlns:p14="http://schemas.microsoft.com/office/powerpoint/2010/main" val="12943451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5F382-0AAA-FA4C-B62A-73F5F6FC9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60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Impact of blood transfusion from healthy donors on viscoelasticity in the NHP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4E6C56-C223-9C47-A61E-B5D3DB089C47}"/>
              </a:ext>
            </a:extLst>
          </p:cNvPr>
          <p:cNvSpPr txBox="1"/>
          <p:nvPr/>
        </p:nvSpPr>
        <p:spPr>
          <a:xfrm>
            <a:off x="5956886" y="4521903"/>
            <a:ext cx="272991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PLT			23,000/</a:t>
            </a:r>
            <a:r>
              <a:rPr lang="en-US" dirty="0">
                <a:latin typeface="Symbol" pitchFamily="2" charset="2"/>
              </a:rPr>
              <a:t>m</a:t>
            </a:r>
            <a:r>
              <a:rPr lang="en-US" dirty="0"/>
              <a:t>L</a:t>
            </a:r>
          </a:p>
          <a:p>
            <a:r>
              <a:rPr lang="en-US" dirty="0"/>
              <a:t>CT			558 seconds</a:t>
            </a:r>
          </a:p>
          <a:p>
            <a:r>
              <a:rPr lang="en-US" dirty="0"/>
              <a:t>CFT			235 seconds</a:t>
            </a:r>
          </a:p>
          <a:p>
            <a:r>
              <a:rPr lang="en-US" dirty="0"/>
              <a:t>Alpha angle	52 degrees</a:t>
            </a:r>
          </a:p>
          <a:p>
            <a:r>
              <a:rPr lang="en-US" dirty="0"/>
              <a:t>MCF			37 mm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7976F0-1F3C-5345-9251-23D74DF7D434}"/>
              </a:ext>
            </a:extLst>
          </p:cNvPr>
          <p:cNvSpPr txBox="1"/>
          <p:nvPr/>
        </p:nvSpPr>
        <p:spPr>
          <a:xfrm>
            <a:off x="1285006" y="4521903"/>
            <a:ext cx="272991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PLT			24,000/</a:t>
            </a:r>
            <a:r>
              <a:rPr lang="en-US" dirty="0">
                <a:latin typeface="Symbol" pitchFamily="2" charset="2"/>
              </a:rPr>
              <a:t>m</a:t>
            </a:r>
            <a:r>
              <a:rPr lang="en-US" dirty="0"/>
              <a:t>L</a:t>
            </a:r>
          </a:p>
          <a:p>
            <a:r>
              <a:rPr lang="en-US" dirty="0"/>
              <a:t>CT			300 seconds</a:t>
            </a:r>
          </a:p>
          <a:p>
            <a:r>
              <a:rPr lang="en-US" dirty="0"/>
              <a:t>CFT			675 seconds</a:t>
            </a:r>
          </a:p>
          <a:p>
            <a:r>
              <a:rPr lang="en-US" dirty="0"/>
              <a:t>Alpha angle	62 degrees</a:t>
            </a:r>
          </a:p>
          <a:p>
            <a:r>
              <a:rPr lang="en-US" dirty="0"/>
              <a:t>MCF			24 mm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604A63-4A58-4C4D-8BD9-7DB24F39D0FF}"/>
              </a:ext>
            </a:extLst>
          </p:cNvPr>
          <p:cNvSpPr txBox="1"/>
          <p:nvPr/>
        </p:nvSpPr>
        <p:spPr>
          <a:xfrm>
            <a:off x="2338389" y="6033572"/>
            <a:ext cx="4795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Euthanized on day 22 post-total body irradiation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ED5A2F-7A9D-4445-AA5F-585AC76F4C5C}"/>
              </a:ext>
            </a:extLst>
          </p:cNvPr>
          <p:cNvSpPr txBox="1"/>
          <p:nvPr/>
        </p:nvSpPr>
        <p:spPr>
          <a:xfrm>
            <a:off x="6650369" y="6556518"/>
            <a:ext cx="2493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Sponsored by NIAID/NIH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04727B7-7933-C748-8407-88A217596E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920" y="2336097"/>
            <a:ext cx="3175000" cy="1905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9221FF1-29D2-554E-9295-3FAF62F4C2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6288" y="2336097"/>
            <a:ext cx="317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2295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295A5-30E4-644A-B4D8-7F61E7F0F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25282"/>
            <a:ext cx="8229600" cy="1143000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DC1A1-19F6-2D4C-8320-CC7817CAE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0811"/>
            <a:ext cx="8566030" cy="4680759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Blood failure is a major component of the acute radiation syndrome associated with life-threatening total body doses of irradiation</a:t>
            </a:r>
          </a:p>
          <a:p>
            <a:endParaRPr lang="en-US" sz="2400" dirty="0"/>
          </a:p>
          <a:p>
            <a:r>
              <a:rPr lang="en-US" sz="2400" dirty="0"/>
              <a:t>Rabbits, swine, and non-human primates offer opportunities to understand the mechanisms and pathogenesis of blood failure after total body irradiation, and relationship to mortality</a:t>
            </a:r>
          </a:p>
          <a:p>
            <a:endParaRPr lang="en-US" sz="2400" dirty="0"/>
          </a:p>
          <a:p>
            <a:r>
              <a:rPr lang="en-US" sz="2400" dirty="0"/>
              <a:t>The NHP model of radiation-induced ARS provides a platform for establishing safety, efficacy, and guidelines for transfusions in radiological or nuclear incident victims with ARS</a:t>
            </a:r>
          </a:p>
          <a:p>
            <a:pPr lvl="1"/>
            <a:r>
              <a:rPr lang="en-US" sz="2000" dirty="0"/>
              <a:t>RBC transfusion</a:t>
            </a:r>
          </a:p>
          <a:p>
            <a:pPr lvl="1"/>
            <a:r>
              <a:rPr lang="en-US" sz="2000" dirty="0"/>
              <a:t>Plasma transfusion</a:t>
            </a:r>
          </a:p>
          <a:p>
            <a:pPr lvl="1"/>
            <a:r>
              <a:rPr lang="en-US" sz="2000" dirty="0"/>
              <a:t>Platelet transfusion</a:t>
            </a:r>
          </a:p>
          <a:p>
            <a:pPr lvl="1"/>
            <a:r>
              <a:rPr lang="en-US" sz="2000" dirty="0"/>
              <a:t>Other blood products</a:t>
            </a:r>
          </a:p>
        </p:txBody>
      </p:sp>
    </p:spTree>
    <p:extLst>
      <p:ext uri="{BB962C8B-B14F-4D97-AF65-F5344CB8AC3E}">
        <p14:creationId xmlns:p14="http://schemas.microsoft.com/office/powerpoint/2010/main" val="41097243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F7A8B-1A21-3F4D-86DF-3B6BF95B4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0913"/>
            <a:ext cx="8229600" cy="1143000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Acknowledgements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391A2E0E-382C-FA45-92FB-DAB67BB86E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865" y="1705763"/>
            <a:ext cx="5482458" cy="3587827"/>
          </a:xfrm>
        </p:spPr>
        <p:txBody>
          <a:bodyPr>
            <a:no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/>
                </a:solidFill>
              </a:rPr>
              <a:t>Zeljko Vujaskovic, MD, PhD – Director, DTRS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Amit Sawant, PhD, Imaging Physics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Yannick Poirier, PhD, Preclinical Radiation Physics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Diana Newman, BS, Program Director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Allison Gibbs, BS, Research Manager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Elisabeth Vicente, MS, Biomarkers Manager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Andrew Zodda, MS, Research/QC Supervisor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Anthony Russo, BS, QC Specialist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Chris Johnstone, PhD, Research Physicist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Elena Rose-Fown, AA, Project Coordinator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Megan Lesniewski, BS, Lead Specialist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Greg McNew, BS, Lead Specialist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Eduardo de Faria, DVM, Research Specialist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Emma Youngman, BS, Research Assistant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F08A01-EE25-E049-AA05-A0C0929C66C5}"/>
              </a:ext>
            </a:extLst>
          </p:cNvPr>
          <p:cNvSpPr/>
          <p:nvPr/>
        </p:nvSpPr>
        <p:spPr>
          <a:xfrm>
            <a:off x="4724400" y="1703496"/>
            <a:ext cx="4419600" cy="3953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j-lt"/>
              </a:rPr>
              <a:t>Alyssa Truss, BS, Lead Research Specialist</a:t>
            </a:r>
          </a:p>
          <a:p>
            <a:pPr marL="257175" indent="-25717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j-lt"/>
              </a:rPr>
              <a:t>Kristi Manuel, MS, Research Specialist</a:t>
            </a:r>
          </a:p>
          <a:p>
            <a:pPr marL="257175" indent="-25717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j-lt"/>
              </a:rPr>
              <a:t>Sarah Triesler, BS, Research Specialist</a:t>
            </a:r>
          </a:p>
          <a:p>
            <a:pPr marL="257175" indent="-25717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j-lt"/>
              </a:rPr>
              <a:t>Lindzey Calfee, BS, Research Assistant</a:t>
            </a:r>
          </a:p>
          <a:p>
            <a:pPr marL="257175" indent="-25717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j-lt"/>
              </a:rPr>
              <a:t>Christine Steinhart, MS, Lead Specialist</a:t>
            </a:r>
          </a:p>
          <a:p>
            <a:pPr marL="257175" indent="-25717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j-lt"/>
              </a:rPr>
              <a:t>Joe Piegols, BS, Research Specialist</a:t>
            </a:r>
          </a:p>
          <a:p>
            <a:pPr marL="257175" indent="-25717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j-lt"/>
              </a:rPr>
              <a:t>Don Winans, BS, Research Specialist</a:t>
            </a:r>
          </a:p>
          <a:p>
            <a:pPr marL="257175" indent="-25717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j-lt"/>
              </a:rPr>
              <a:t>Buddha Mali, BS, Research Specialist</a:t>
            </a:r>
          </a:p>
          <a:p>
            <a:pPr marL="257175" indent="-25717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j-lt"/>
              </a:rPr>
              <a:t>Alycia Smith, BS, Research Assistant</a:t>
            </a:r>
          </a:p>
          <a:p>
            <a:pPr marL="257175" indent="-25717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j-lt"/>
              </a:rPr>
              <a:t>Sandrine Soman, MS, Research Assistant</a:t>
            </a:r>
          </a:p>
          <a:p>
            <a:pPr marL="257175" indent="-25717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j-lt"/>
              </a:rPr>
              <a:t>Jaslin Bennett, BS, Research Assistant</a:t>
            </a:r>
          </a:p>
          <a:p>
            <a:pPr marL="257175" indent="-25717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j-lt"/>
              </a:rPr>
              <a:t>Demi Fortson, MS, Research Assistant</a:t>
            </a:r>
          </a:p>
          <a:p>
            <a:pPr marL="257175" indent="-25717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j-lt"/>
              </a:rPr>
              <a:t>Dalara Fiorini, BS, Lab Animal Tech Assistant</a:t>
            </a:r>
          </a:p>
          <a:p>
            <a:pPr marL="257175" indent="-25717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+mj-lt"/>
              </a:rPr>
              <a:t>Mathangi Gopalakrishnan, PhD, Biostats/Pharmacometrics</a:t>
            </a:r>
          </a:p>
        </p:txBody>
      </p:sp>
      <p:pic>
        <p:nvPicPr>
          <p:cNvPr id="6" name="Picture 90" descr="mage result for barda logo">
            <a:hlinkClick r:id="rId2"/>
            <a:extLst>
              <a:ext uri="{FF2B5EF4-FFF2-40B4-BE49-F238E27FC236}">
                <a16:creationId xmlns:a16="http://schemas.microsoft.com/office/drawing/2014/main" id="{655B0F06-C526-4F4E-86B9-0B1FD3CD4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00" y="5842568"/>
            <a:ext cx="834258" cy="834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11BF39C-2D20-4A4E-88C9-37F50834F8EE}"/>
              </a:ext>
            </a:extLst>
          </p:cNvPr>
          <p:cNvSpPr txBox="1"/>
          <p:nvPr/>
        </p:nvSpPr>
        <p:spPr>
          <a:xfrm>
            <a:off x="1420958" y="6068533"/>
            <a:ext cx="32719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BARDA Non-Clinical RadNuc Network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9EF2D4-60C4-CA4C-8BFE-5B9B40DF75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1916" y="5702300"/>
            <a:ext cx="2629739" cy="11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2552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62256-E487-A543-A409-CFD755B0B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740" y="59429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Natural history of disease progression</a:t>
            </a: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190BDA4A-0FCD-D540-8DD3-59F513EC61E9}"/>
              </a:ext>
            </a:extLst>
          </p:cNvPr>
          <p:cNvSpPr/>
          <p:nvPr/>
        </p:nvSpPr>
        <p:spPr>
          <a:xfrm>
            <a:off x="853440" y="2840736"/>
            <a:ext cx="5766816" cy="451104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71BC8A-F992-F149-9D8E-EA9A2DFE61B8}"/>
              </a:ext>
            </a:extLst>
          </p:cNvPr>
          <p:cNvSpPr txBox="1"/>
          <p:nvPr/>
        </p:nvSpPr>
        <p:spPr>
          <a:xfrm>
            <a:off x="853440" y="2471404"/>
            <a:ext cx="1450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Lymphopenia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3D9E30-EDE5-BD49-AEF0-9F45AFB33CC9}"/>
              </a:ext>
            </a:extLst>
          </p:cNvPr>
          <p:cNvSpPr txBox="1"/>
          <p:nvPr/>
        </p:nvSpPr>
        <p:spPr>
          <a:xfrm>
            <a:off x="1666106" y="3381495"/>
            <a:ext cx="13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Neutropenia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D6154743-283F-3243-83BF-ADC3D64BBCB2}"/>
              </a:ext>
            </a:extLst>
          </p:cNvPr>
          <p:cNvSpPr/>
          <p:nvPr/>
        </p:nvSpPr>
        <p:spPr>
          <a:xfrm>
            <a:off x="1765540" y="3689128"/>
            <a:ext cx="4854716" cy="451104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302AD00C-E6CA-CE40-8EB5-A4CD33B28FCA}"/>
              </a:ext>
            </a:extLst>
          </p:cNvPr>
          <p:cNvSpPr/>
          <p:nvPr/>
        </p:nvSpPr>
        <p:spPr>
          <a:xfrm>
            <a:off x="2732906" y="4526442"/>
            <a:ext cx="1934732" cy="451104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1241DA-BEBE-2F40-89B1-AA1E4EE606D4}"/>
              </a:ext>
            </a:extLst>
          </p:cNvPr>
          <p:cNvSpPr txBox="1"/>
          <p:nvPr/>
        </p:nvSpPr>
        <p:spPr>
          <a:xfrm>
            <a:off x="2633472" y="4210617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Thrombocytopenia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C1C909C6-474E-9949-82B0-5F01EB315CCE}"/>
              </a:ext>
            </a:extLst>
          </p:cNvPr>
          <p:cNvSpPr/>
          <p:nvPr/>
        </p:nvSpPr>
        <p:spPr>
          <a:xfrm>
            <a:off x="3556473" y="5184858"/>
            <a:ext cx="1934732" cy="451104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E5FC5F-B9FA-C74A-8A07-6F8BE9BC92F4}"/>
              </a:ext>
            </a:extLst>
          </p:cNvPr>
          <p:cNvSpPr txBox="1"/>
          <p:nvPr/>
        </p:nvSpPr>
        <p:spPr>
          <a:xfrm>
            <a:off x="3437003" y="4932639"/>
            <a:ext cx="2173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Anemia/Hemorrhage</a:t>
            </a:r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9162BB87-0B4D-004C-9BF1-DCEC09A9643B}"/>
              </a:ext>
            </a:extLst>
          </p:cNvPr>
          <p:cNvSpPr/>
          <p:nvPr/>
        </p:nvSpPr>
        <p:spPr>
          <a:xfrm>
            <a:off x="853440" y="5968040"/>
            <a:ext cx="6380382" cy="451104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16CBC7-42B4-EF43-B350-901B2ED5C19A}"/>
              </a:ext>
            </a:extLst>
          </p:cNvPr>
          <p:cNvSpPr txBox="1"/>
          <p:nvPr/>
        </p:nvSpPr>
        <p:spPr>
          <a:xfrm>
            <a:off x="3011339" y="5708168"/>
            <a:ext cx="1964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Death or Recovery 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E0B35F7-9E17-F447-8001-0E359678067D}"/>
              </a:ext>
            </a:extLst>
          </p:cNvPr>
          <p:cNvCxnSpPr/>
          <p:nvPr/>
        </p:nvCxnSpPr>
        <p:spPr>
          <a:xfrm>
            <a:off x="609600" y="6493091"/>
            <a:ext cx="8318740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CE42109-9AAD-9D4D-95C5-88A27881EFF9}"/>
              </a:ext>
            </a:extLst>
          </p:cNvPr>
          <p:cNvSpPr txBox="1"/>
          <p:nvPr/>
        </p:nvSpPr>
        <p:spPr>
          <a:xfrm>
            <a:off x="609600" y="6493091"/>
            <a:ext cx="707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Day 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98C6BD9-43BA-D74D-9900-35CBDD40FC4A}"/>
              </a:ext>
            </a:extLst>
          </p:cNvPr>
          <p:cNvSpPr txBox="1"/>
          <p:nvPr/>
        </p:nvSpPr>
        <p:spPr>
          <a:xfrm>
            <a:off x="1411661" y="6510445"/>
            <a:ext cx="707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Day 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4D7BBAC-C045-6241-9FAC-AB4DCD3C1932}"/>
              </a:ext>
            </a:extLst>
          </p:cNvPr>
          <p:cNvSpPr txBox="1"/>
          <p:nvPr/>
        </p:nvSpPr>
        <p:spPr>
          <a:xfrm>
            <a:off x="8122011" y="6493091"/>
            <a:ext cx="824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Day 60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9F9EFDB-B1C9-5C47-BEE3-ED5F351143D6}"/>
              </a:ext>
            </a:extLst>
          </p:cNvPr>
          <p:cNvSpPr txBox="1"/>
          <p:nvPr/>
        </p:nvSpPr>
        <p:spPr>
          <a:xfrm>
            <a:off x="6409044" y="6493091"/>
            <a:ext cx="824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Day 30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EB8A7ED-89BD-1443-896B-95B390EA52FC}"/>
              </a:ext>
            </a:extLst>
          </p:cNvPr>
          <p:cNvSpPr txBox="1"/>
          <p:nvPr/>
        </p:nvSpPr>
        <p:spPr>
          <a:xfrm>
            <a:off x="2303581" y="6521356"/>
            <a:ext cx="707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Day 7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D51534F-F5DB-8F4B-90B6-4A28A9DC5361}"/>
              </a:ext>
            </a:extLst>
          </p:cNvPr>
          <p:cNvSpPr txBox="1"/>
          <p:nvPr/>
        </p:nvSpPr>
        <p:spPr>
          <a:xfrm>
            <a:off x="3202594" y="6510445"/>
            <a:ext cx="707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Day 9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D23FE7B-4592-6348-851E-ED095126358A}"/>
              </a:ext>
            </a:extLst>
          </p:cNvPr>
          <p:cNvSpPr txBox="1"/>
          <p:nvPr/>
        </p:nvSpPr>
        <p:spPr>
          <a:xfrm>
            <a:off x="4098061" y="6493091"/>
            <a:ext cx="824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Day 14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8868BD2-B5BD-FE41-BCB3-A52C60F62615}"/>
              </a:ext>
            </a:extLst>
          </p:cNvPr>
          <p:cNvSpPr txBox="1"/>
          <p:nvPr/>
        </p:nvSpPr>
        <p:spPr>
          <a:xfrm>
            <a:off x="5247942" y="6486061"/>
            <a:ext cx="824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Day 20</a:t>
            </a:r>
          </a:p>
        </p:txBody>
      </p:sp>
    </p:spTree>
    <p:extLst>
      <p:ext uri="{BB962C8B-B14F-4D97-AF65-F5344CB8AC3E}">
        <p14:creationId xmlns:p14="http://schemas.microsoft.com/office/powerpoint/2010/main" val="3751024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8AF8BAB-BC6B-BF46-A33E-7F78FDE6A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487" y="50655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Clinical Picture of Acute Radiation Sickness (ARS) in humans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6CA7190-293B-3F45-A3DF-43015BBC2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712" y="2363434"/>
            <a:ext cx="2855845" cy="346992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ARS is a combination of clinical syndromes occurring in stages between hours to weeks after exposure as injury to various tissues and organs is expressed.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69EA3FC-2B93-4F4C-95E7-6CFE574D9A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7912" y="2210502"/>
            <a:ext cx="5464760" cy="4046689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8C2FC50-ED5F-434D-AE80-510EC8CEA340}"/>
              </a:ext>
            </a:extLst>
          </p:cNvPr>
          <p:cNvSpPr txBox="1"/>
          <p:nvPr/>
        </p:nvSpPr>
        <p:spPr>
          <a:xfrm>
            <a:off x="3817821" y="6207495"/>
            <a:ext cx="51948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Bushberg et al</a:t>
            </a:r>
            <a:r>
              <a:rPr lang="en-US" sz="1400" i="1" dirty="0"/>
              <a:t>. Essential physics of medical imaging. </a:t>
            </a:r>
            <a:r>
              <a:rPr lang="en-US" sz="1400" dirty="0"/>
              <a:t>3</a:t>
            </a:r>
            <a:r>
              <a:rPr lang="en-US" sz="1400" baseline="30000" dirty="0"/>
              <a:t>rd</a:t>
            </a:r>
            <a:r>
              <a:rPr lang="en-US" sz="1400" dirty="0"/>
              <a:t> Ed.</a:t>
            </a:r>
            <a:r>
              <a:rPr lang="en-US" sz="1400" i="1" dirty="0"/>
              <a:t> </a:t>
            </a:r>
            <a:r>
              <a:rPr lang="en-US" sz="1400" dirty="0"/>
              <a:t>2011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496233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8AF8BAB-BC6B-BF46-A33E-7F78FDE6A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487" y="50655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Acute radiation exposure leads to bone marrow failure at doses &gt;2 Gy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949DB4D-4907-9E40-A0E7-3351A564F2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57" t="1435"/>
          <a:stretch/>
        </p:blipFill>
        <p:spPr>
          <a:xfrm>
            <a:off x="1404174" y="1936956"/>
            <a:ext cx="5653539" cy="462562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6526273-11E5-2E4E-A087-8A0A02165442}"/>
              </a:ext>
            </a:extLst>
          </p:cNvPr>
          <p:cNvSpPr txBox="1"/>
          <p:nvPr/>
        </p:nvSpPr>
        <p:spPr>
          <a:xfrm>
            <a:off x="5604057" y="6562578"/>
            <a:ext cx="35399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AB Wolbarst et al. </a:t>
            </a:r>
            <a:r>
              <a:rPr lang="en-US" sz="1600" i="1" dirty="0"/>
              <a:t>Radiology. </a:t>
            </a:r>
            <a:r>
              <a:rPr lang="en-US" sz="1600" dirty="0"/>
              <a:t>254(3):660</a:t>
            </a:r>
          </a:p>
        </p:txBody>
      </p:sp>
    </p:spTree>
    <p:extLst>
      <p:ext uri="{BB962C8B-B14F-4D97-AF65-F5344CB8AC3E}">
        <p14:creationId xmlns:p14="http://schemas.microsoft.com/office/powerpoint/2010/main" val="3867435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BF316-6718-C145-87F6-5EF5FE823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486" y="544795"/>
            <a:ext cx="8350986" cy="1143000"/>
          </a:xfrm>
        </p:spPr>
        <p:txBody>
          <a:bodyPr>
            <a:noAutofit/>
          </a:bodyPr>
          <a:lstStyle/>
          <a:p>
            <a:r>
              <a:rPr lang="en-US" sz="3600" b="1" dirty="0"/>
              <a:t>Thrombocytopenia, hemorrhage, and anemia are major causes of mortality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2C645-53F1-7340-AD14-038D6C257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486" y="2049155"/>
            <a:ext cx="4045301" cy="4701015"/>
          </a:xfrm>
        </p:spPr>
        <p:txBody>
          <a:bodyPr>
            <a:normAutofit/>
          </a:bodyPr>
          <a:lstStyle/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latin typeface="Helvetica" pitchFamily="2" charset="0"/>
                <a:ea typeface="SimSun" panose="02010600030101010101" pitchFamily="2" charset="-122"/>
              </a:rPr>
              <a:t>Hemostatic dysfunction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latin typeface="Helvetica" pitchFamily="2" charset="0"/>
                <a:ea typeface="SimSun" panose="02010600030101010101" pitchFamily="2" charset="-122"/>
              </a:rPr>
              <a:t>Petechiae, ecchymosis, and other hemorrhagic lesions observed in the second to third weeks post-exposure.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000" dirty="0">
              <a:latin typeface="Helvetica" pitchFamily="2" charset="0"/>
              <a:ea typeface="SimSun" panose="02010600030101010101" pitchFamily="2" charset="-122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latin typeface="Helvetica" pitchFamily="2" charset="0"/>
                <a:ea typeface="SimSun" panose="02010600030101010101" pitchFamily="2" charset="-122"/>
              </a:rPr>
              <a:t>Appearance of heparin like substance in the blood followed by thrombocytopenia has been reported in animal models in the 1950s.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000" dirty="0">
              <a:latin typeface="Helvetica" pitchFamily="2" charset="0"/>
              <a:ea typeface="SimSun" panose="02010600030101010101" pitchFamily="2" charset="-122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latin typeface="Helvetica" pitchFamily="2" charset="0"/>
                <a:ea typeface="SimSun" panose="02010600030101010101" pitchFamily="2" charset="-122"/>
              </a:rPr>
              <a:t>Thrombocytopenia found in preclinical studies to be secondary to prolonged bleeding and clotting time, impaired clot retraction and extensive hemorrhage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000" dirty="0">
              <a:latin typeface="Helvetica" pitchFamily="2" charset="0"/>
              <a:ea typeface="SimSun" panose="02010600030101010101" pitchFamily="2" charset="-12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3473D5-BBB4-D146-8EDF-B7F8A0DA48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6171" y="2270065"/>
            <a:ext cx="4045301" cy="26642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DD4A33-81AB-0847-89DD-806C92BFF4BD}"/>
              </a:ext>
            </a:extLst>
          </p:cNvPr>
          <p:cNvSpPr txBox="1"/>
          <p:nvPr/>
        </p:nvSpPr>
        <p:spPr>
          <a:xfrm>
            <a:off x="5400138" y="4934309"/>
            <a:ext cx="35713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Relationship between the cellular elements and clotting time to the development of the hemorrhagic syndrome in swine at Bikini Atoll</a:t>
            </a:r>
          </a:p>
        </p:txBody>
      </p:sp>
    </p:spTree>
    <p:extLst>
      <p:ext uri="{BB962C8B-B14F-4D97-AF65-F5344CB8AC3E}">
        <p14:creationId xmlns:p14="http://schemas.microsoft.com/office/powerpoint/2010/main" val="3114752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120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Mortality associated with radiation-induced blood failure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487" y="1948874"/>
            <a:ext cx="8229600" cy="4893716"/>
          </a:xfrm>
        </p:spPr>
        <p:txBody>
          <a:bodyPr>
            <a:normAutofit lnSpcReduction="10000"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Shock (oxygen debt):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Inadequate oxygen delivery to meet demand</a:t>
            </a:r>
          </a:p>
          <a:p>
            <a:pPr lvl="1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Hemostatic dysfunction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Impaired thrombin formation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Reduced fibrinogen function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Reduced platelet function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Increased fibrinolysis</a:t>
            </a: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/>
              <a:t>Consequences of oxygen dept</a:t>
            </a:r>
          </a:p>
          <a:p>
            <a:pPr lvl="1"/>
            <a:r>
              <a:rPr lang="en-US" sz="1800" dirty="0"/>
              <a:t>Lactic acidosis</a:t>
            </a:r>
          </a:p>
          <a:p>
            <a:pPr lvl="1"/>
            <a:r>
              <a:rPr lang="en-US" sz="1800" dirty="0"/>
              <a:t>Cellular injury</a:t>
            </a:r>
          </a:p>
          <a:p>
            <a:pPr lvl="1"/>
            <a:r>
              <a:rPr lang="en-US" sz="1800" dirty="0"/>
              <a:t>Platelet dysfunction</a:t>
            </a:r>
          </a:p>
          <a:p>
            <a:pPr lvl="1"/>
            <a:r>
              <a:rPr lang="en-US" sz="1800" dirty="0"/>
              <a:t>Endothelial injury</a:t>
            </a:r>
          </a:p>
          <a:p>
            <a:pPr lvl="1"/>
            <a:r>
              <a:rPr lang="en-US" sz="1800" dirty="0"/>
              <a:t>Coagulopathy</a:t>
            </a:r>
          </a:p>
          <a:p>
            <a:pPr lvl="1"/>
            <a:r>
              <a:rPr lang="en-US" sz="1800" dirty="0"/>
              <a:t>Capillary leak</a:t>
            </a:r>
          </a:p>
          <a:p>
            <a:pPr lvl="1"/>
            <a:r>
              <a:rPr lang="en-US" sz="1800" dirty="0"/>
              <a:t>Bacterial translocation and sepsis</a:t>
            </a: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53819" y="6557918"/>
            <a:ext cx="339018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Spinella PC, Cap AP. </a:t>
            </a:r>
            <a:r>
              <a:rPr lang="en-US" sz="1350" dirty="0" err="1"/>
              <a:t>Curr</a:t>
            </a:r>
            <a:r>
              <a:rPr lang="en-US" sz="1350" dirty="0"/>
              <a:t> </a:t>
            </a:r>
            <a:r>
              <a:rPr lang="en-US" sz="1350" dirty="0" err="1"/>
              <a:t>Opin</a:t>
            </a:r>
            <a:r>
              <a:rPr lang="en-US" sz="1350" dirty="0"/>
              <a:t> </a:t>
            </a:r>
            <a:r>
              <a:rPr lang="en-US" sz="1350" dirty="0" err="1"/>
              <a:t>Hematol</a:t>
            </a:r>
            <a:r>
              <a:rPr lang="en-US" sz="1350" dirty="0"/>
              <a:t>. 2017.</a:t>
            </a:r>
          </a:p>
        </p:txBody>
      </p:sp>
    </p:spTree>
    <p:extLst>
      <p:ext uri="{BB962C8B-B14F-4D97-AF65-F5344CB8AC3E}">
        <p14:creationId xmlns:p14="http://schemas.microsoft.com/office/powerpoint/2010/main" val="3208686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3DD6B-15FC-6E42-8829-3AD7010A2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526435"/>
            <a:ext cx="8448261" cy="1143000"/>
          </a:xfrm>
        </p:spPr>
        <p:txBody>
          <a:bodyPr>
            <a:noAutofit/>
          </a:bodyPr>
          <a:lstStyle/>
          <a:p>
            <a:r>
              <a:rPr lang="en-US" sz="3600" b="1" dirty="0"/>
              <a:t>Thrombocytopenia and hemorrhage after total body irradiation in a rabbit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22559-7486-DF4D-A14E-61349E339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63103"/>
            <a:ext cx="8587648" cy="4617432"/>
          </a:xfrm>
        </p:spPr>
        <p:txBody>
          <a:bodyPr>
            <a:normAutofit/>
          </a:bodyPr>
          <a:lstStyle/>
          <a:p>
            <a:endParaRPr lang="en-US" sz="1600" dirty="0"/>
          </a:p>
          <a:p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F00542-82F9-3D43-B29A-C7689E5BF8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3557"/>
          <a:stretch/>
        </p:blipFill>
        <p:spPr>
          <a:xfrm>
            <a:off x="457200" y="1762637"/>
            <a:ext cx="3740127" cy="26182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6E2E4CD-628D-C54B-A220-66BAA5A8C57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1538"/>
          <a:stretch/>
        </p:blipFill>
        <p:spPr>
          <a:xfrm>
            <a:off x="4422419" y="1762637"/>
            <a:ext cx="3860756" cy="2629953"/>
          </a:xfrm>
          <a:prstGeom prst="rect">
            <a:avLst/>
          </a:prstGeom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F5CB1B-B494-5A44-824E-5ADAE71F96C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2531"/>
          <a:stretch/>
        </p:blipFill>
        <p:spPr>
          <a:xfrm>
            <a:off x="457200" y="4231935"/>
            <a:ext cx="3811927" cy="2626065"/>
          </a:xfrm>
          <a:prstGeom prst="rect">
            <a:avLst/>
          </a:prstGeom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2FCEC70-DB2A-E541-B10C-C4D66EBD11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559" b="54163"/>
          <a:stretch/>
        </p:blipFill>
        <p:spPr>
          <a:xfrm>
            <a:off x="7727387" y="2471693"/>
            <a:ext cx="902241" cy="12001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FAA2A8C-2238-1947-975A-E51D3892367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7640" b="50000"/>
          <a:stretch/>
        </p:blipFill>
        <p:spPr>
          <a:xfrm>
            <a:off x="6565281" y="4538960"/>
            <a:ext cx="1999640" cy="20120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A3424AC-270C-454A-9886-01BA683D6C3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71144" b="50000"/>
          <a:stretch/>
        </p:blipFill>
        <p:spPr>
          <a:xfrm>
            <a:off x="4749054" y="4538960"/>
            <a:ext cx="1783144" cy="20120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EB9CC0F-4497-8E4B-8DE8-939547631C64}"/>
              </a:ext>
            </a:extLst>
          </p:cNvPr>
          <p:cNvSpPr txBox="1"/>
          <p:nvPr/>
        </p:nvSpPr>
        <p:spPr>
          <a:xfrm>
            <a:off x="7012125" y="6544761"/>
            <a:ext cx="2165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Sponsored by BARDA</a:t>
            </a:r>
          </a:p>
        </p:txBody>
      </p:sp>
    </p:spTree>
    <p:extLst>
      <p:ext uri="{BB962C8B-B14F-4D97-AF65-F5344CB8AC3E}">
        <p14:creationId xmlns:p14="http://schemas.microsoft.com/office/powerpoint/2010/main" val="2884562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3A5BC-0C18-4840-841B-464E036C2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3036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Severe hypocoagulability at the time of euthanasia due to criteria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DFCD2B-20AA-5148-B98A-143AE4259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946" y="1882794"/>
            <a:ext cx="5681624" cy="49752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007449-7C3D-2F45-A6F2-558C0079914D}"/>
              </a:ext>
            </a:extLst>
          </p:cNvPr>
          <p:cNvSpPr txBox="1"/>
          <p:nvPr/>
        </p:nvSpPr>
        <p:spPr>
          <a:xfrm>
            <a:off x="6204567" y="4449723"/>
            <a:ext cx="29394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*Samples did not clot during the 60 min. run; therefore a clotting time of 3600 sec (60 min. without clotting) was used to visually represent group comparisons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34D8AD-7F7E-7D47-AFFB-A747540DCA28}"/>
              </a:ext>
            </a:extLst>
          </p:cNvPr>
          <p:cNvSpPr txBox="1"/>
          <p:nvPr/>
        </p:nvSpPr>
        <p:spPr>
          <a:xfrm>
            <a:off x="6204568" y="2751020"/>
            <a:ext cx="29394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*Baseline: Pre-irradiation</a:t>
            </a:r>
          </a:p>
          <a:p>
            <a:r>
              <a:rPr lang="en-US" sz="1600" dirty="0"/>
              <a:t>*Survivors: 45-day endpoint</a:t>
            </a:r>
          </a:p>
          <a:p>
            <a:r>
              <a:rPr lang="en-US" sz="1600" dirty="0"/>
              <a:t>*Decedents: Euthanized prior to the study endpoint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69C4ED-9578-CD47-B728-7D979E88F2D2}"/>
              </a:ext>
            </a:extLst>
          </p:cNvPr>
          <p:cNvSpPr txBox="1"/>
          <p:nvPr/>
        </p:nvSpPr>
        <p:spPr>
          <a:xfrm>
            <a:off x="7012125" y="6544761"/>
            <a:ext cx="2165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Sponsored by BARDA</a:t>
            </a:r>
          </a:p>
        </p:txBody>
      </p:sp>
    </p:spTree>
    <p:extLst>
      <p:ext uri="{BB962C8B-B14F-4D97-AF65-F5344CB8AC3E}">
        <p14:creationId xmlns:p14="http://schemas.microsoft.com/office/powerpoint/2010/main" val="1363235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D4FFB-DFFF-BD4B-9AAA-682AA9419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909" y="516531"/>
            <a:ext cx="8698522" cy="1143000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Time-dependent changes in hemostatic function after irradiation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228E9E-0801-E646-999A-5B8B84A7BE7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40" y="2297133"/>
            <a:ext cx="7852119" cy="38003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2522AC2-52C6-A046-B556-FF35212CAEA5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824"/>
          <a:stretch/>
        </p:blipFill>
        <p:spPr>
          <a:xfrm>
            <a:off x="1510871" y="1732721"/>
            <a:ext cx="6589712" cy="49291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BEBDFF-690D-9E4E-8360-80829544D69D}"/>
              </a:ext>
            </a:extLst>
          </p:cNvPr>
          <p:cNvSpPr txBox="1"/>
          <p:nvPr/>
        </p:nvSpPr>
        <p:spPr>
          <a:xfrm>
            <a:off x="7012125" y="6544761"/>
            <a:ext cx="2165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Sponsored by BARDA</a:t>
            </a:r>
          </a:p>
        </p:txBody>
      </p:sp>
    </p:spTree>
    <p:extLst>
      <p:ext uri="{BB962C8B-B14F-4D97-AF65-F5344CB8AC3E}">
        <p14:creationId xmlns:p14="http://schemas.microsoft.com/office/powerpoint/2010/main" val="2136390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EBCD1-9522-0F4E-9CAE-0BFD99086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896" y="5430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Radiation-induced changes in routine coagulation markers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26552E-F2A8-824A-A057-DBBAEA01E151}"/>
              </a:ext>
            </a:extLst>
          </p:cNvPr>
          <p:cNvPicPr/>
          <p:nvPr/>
        </p:nvPicPr>
        <p:blipFill rotWithShape="1">
          <a:blip r:embed="rId2"/>
          <a:srcRect t="66923" r="48466"/>
          <a:stretch/>
        </p:blipFill>
        <p:spPr>
          <a:xfrm>
            <a:off x="6343793" y="1964331"/>
            <a:ext cx="2703512" cy="22339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48BCEC-2043-8846-B62D-2A75259D03BA}"/>
              </a:ext>
            </a:extLst>
          </p:cNvPr>
          <p:cNvPicPr/>
          <p:nvPr/>
        </p:nvPicPr>
        <p:blipFill rotWithShape="1">
          <a:blip r:embed="rId2"/>
          <a:srcRect b="33525"/>
          <a:stretch/>
        </p:blipFill>
        <p:spPr>
          <a:xfrm>
            <a:off x="504896" y="1964331"/>
            <a:ext cx="5791201" cy="4762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F2A6DE-FC85-4048-B737-623D947BFDCC}"/>
              </a:ext>
            </a:extLst>
          </p:cNvPr>
          <p:cNvSpPr txBox="1"/>
          <p:nvPr/>
        </p:nvSpPr>
        <p:spPr>
          <a:xfrm>
            <a:off x="7012125" y="6544761"/>
            <a:ext cx="2165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Sponsored by BARDA</a:t>
            </a:r>
          </a:p>
        </p:txBody>
      </p:sp>
    </p:spTree>
    <p:extLst>
      <p:ext uri="{BB962C8B-B14F-4D97-AF65-F5344CB8AC3E}">
        <p14:creationId xmlns:p14="http://schemas.microsoft.com/office/powerpoint/2010/main" val="41747549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3867</TotalTime>
  <Words>927</Words>
  <Application>Microsoft Macintosh PowerPoint</Application>
  <PresentationFormat>On-screen Show (4:3)</PresentationFormat>
  <Paragraphs>142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Helvetica</vt:lpstr>
      <vt:lpstr>Symbol</vt:lpstr>
      <vt:lpstr>Office Theme</vt:lpstr>
      <vt:lpstr>Radiation-induced blood failure and hemostatic resuscitation as a countermeasure</vt:lpstr>
      <vt:lpstr>Clinical Picture of Acute Radiation Sickness (ARS) in humans</vt:lpstr>
      <vt:lpstr>Acute radiation exposure leads to bone marrow failure at doses &gt;2 Gy</vt:lpstr>
      <vt:lpstr>Thrombocytopenia, hemorrhage, and anemia are major causes of mortality</vt:lpstr>
      <vt:lpstr>Mortality associated with radiation-induced blood failure</vt:lpstr>
      <vt:lpstr>Thrombocytopenia and hemorrhage after total body irradiation in a rabbit model</vt:lpstr>
      <vt:lpstr>Severe hypocoagulability at the time of euthanasia due to criteria</vt:lpstr>
      <vt:lpstr>Time-dependent changes in hemostatic function after irradiation</vt:lpstr>
      <vt:lpstr>Radiation-induced changes in routine coagulation markers</vt:lpstr>
      <vt:lpstr>Radiation-induced  changes in coagulation factor activity</vt:lpstr>
      <vt:lpstr>Changes in thrombin generation after total body  irradiation in rabbits</vt:lpstr>
      <vt:lpstr>Clinical Manifestations of ARS in the Non-Human Primate</vt:lpstr>
      <vt:lpstr>Thrombocytopenia associated with ARS in the Non-Human Primate</vt:lpstr>
      <vt:lpstr>Impact of blood transfusion from healthy donors on viscoelasticity in the NHP</vt:lpstr>
      <vt:lpstr>Conclusions</vt:lpstr>
      <vt:lpstr>Acknowledgements</vt:lpstr>
      <vt:lpstr>Natural history of disease progression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Mechanisms Underlying Acute and Delayed Radiation Exposure</dc:title>
  <dc:creator>Jackson, Isabel</dc:creator>
  <cp:lastModifiedBy>Jackson, Isabel</cp:lastModifiedBy>
  <cp:revision>86</cp:revision>
  <dcterms:created xsi:type="dcterms:W3CDTF">2018-11-05T15:18:19Z</dcterms:created>
  <dcterms:modified xsi:type="dcterms:W3CDTF">2019-06-24T08:14:32Z</dcterms:modified>
</cp:coreProperties>
</file>