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316" r:id="rId4"/>
    <p:sldId id="260" r:id="rId5"/>
    <p:sldId id="268" r:id="rId6"/>
    <p:sldId id="267" r:id="rId7"/>
    <p:sldId id="313" r:id="rId8"/>
    <p:sldId id="266" r:id="rId9"/>
    <p:sldId id="310" r:id="rId10"/>
    <p:sldId id="264" r:id="rId11"/>
    <p:sldId id="311" r:id="rId12"/>
    <p:sldId id="314" r:id="rId13"/>
    <p:sldId id="309" r:id="rId14"/>
    <p:sldId id="308" r:id="rId15"/>
    <p:sldId id="317" r:id="rId16"/>
    <p:sldId id="315" r:id="rId17"/>
    <p:sldId id="318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601"/>
    <a:srgbClr val="C00000"/>
    <a:srgbClr val="FFF4E7"/>
    <a:srgbClr val="FFE8CB"/>
    <a:srgbClr val="C5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2912"/>
  </p:normalViewPr>
  <p:slideViewPr>
    <p:cSldViewPr snapToGrid="0" snapToObjects="1">
      <p:cViewPr varScale="1">
        <p:scale>
          <a:sx n="104" d="100"/>
          <a:sy n="104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F9D45-9DFD-924A-906A-22504ADEC48C}" type="doc">
      <dgm:prSet loTypeId="urn:microsoft.com/office/officeart/2005/8/layout/venn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NL"/>
        </a:p>
      </dgm:t>
    </dgm:pt>
    <dgm:pt modelId="{18B0B284-BEE9-3248-9D81-1C3E91D40CF1}">
      <dgm:prSet phldrT="[Tekst]" custT="1"/>
      <dgm:spPr/>
      <dgm:t>
        <a:bodyPr/>
        <a:lstStyle/>
        <a:p>
          <a:pPr algn="ctr"/>
          <a:endParaRPr lang="nl-NL" sz="1800" dirty="0"/>
        </a:p>
        <a:p>
          <a:pPr algn="ctr"/>
          <a:r>
            <a:rPr lang="nl-NL" sz="1800" dirty="0"/>
            <a:t>+ donor </a:t>
          </a:r>
          <a:r>
            <a:rPr lang="nl-NL" sz="1800" dirty="0" err="1"/>
            <a:t>safety</a:t>
          </a:r>
          <a:r>
            <a:rPr lang="nl-NL" sz="1800" dirty="0"/>
            <a:t> + </a:t>
          </a:r>
          <a:r>
            <a:rPr lang="nl-NL" sz="1800" dirty="0" err="1"/>
            <a:t>optimal</a:t>
          </a:r>
          <a:r>
            <a:rPr lang="nl-NL" sz="1800" dirty="0"/>
            <a:t> </a:t>
          </a:r>
          <a:r>
            <a:rPr lang="nl-NL" sz="1800" dirty="0" err="1"/>
            <a:t>blood</a:t>
          </a:r>
          <a:r>
            <a:rPr lang="nl-NL" sz="1800" dirty="0"/>
            <a:t> </a:t>
          </a:r>
          <a:r>
            <a:rPr lang="nl-NL" sz="1800" dirty="0" err="1"/>
            <a:t>use</a:t>
          </a:r>
          <a:endParaRPr lang="nl-NL" sz="1800" dirty="0"/>
        </a:p>
        <a:p>
          <a:pPr algn="l"/>
          <a:r>
            <a:rPr lang="nl-NL" sz="1800" dirty="0"/>
            <a:t>Analysis of adverse </a:t>
          </a:r>
          <a:r>
            <a:rPr lang="nl-NL" sz="1800" dirty="0" err="1"/>
            <a:t>reaction</a:t>
          </a:r>
          <a:r>
            <a:rPr lang="nl-NL" sz="1800" dirty="0"/>
            <a:t> + event </a:t>
          </a:r>
          <a:r>
            <a:rPr lang="nl-NL" sz="1800" dirty="0" err="1"/>
            <a:t>reporting</a:t>
          </a:r>
          <a:r>
            <a:rPr lang="nl-NL" sz="1800" dirty="0"/>
            <a:t> (</a:t>
          </a:r>
          <a:r>
            <a:rPr lang="nl-NL" sz="1800" dirty="0" err="1"/>
            <a:t>errors</a:t>
          </a:r>
          <a:r>
            <a:rPr lang="nl-NL" sz="1800" dirty="0"/>
            <a:t> , </a:t>
          </a:r>
          <a:r>
            <a:rPr lang="nl-NL" sz="1800" dirty="0" err="1"/>
            <a:t>near</a:t>
          </a:r>
          <a:r>
            <a:rPr lang="nl-NL" sz="1800" dirty="0"/>
            <a:t> misses, human </a:t>
          </a:r>
          <a:r>
            <a:rPr lang="nl-NL" sz="1800" dirty="0" err="1"/>
            <a:t>fault</a:t>
          </a:r>
          <a:r>
            <a:rPr lang="nl-NL" sz="1800" dirty="0"/>
            <a:t> </a:t>
          </a:r>
          <a:r>
            <a:rPr lang="nl-NL" sz="1800" dirty="0" err="1"/>
            <a:t>leading</a:t>
          </a:r>
          <a:r>
            <a:rPr lang="nl-NL" sz="1800" dirty="0"/>
            <a:t> </a:t>
          </a:r>
          <a:r>
            <a:rPr lang="nl-NL" sz="1800" dirty="0" err="1"/>
            <a:t>to</a:t>
          </a:r>
          <a:r>
            <a:rPr lang="nl-NL" sz="1800" dirty="0"/>
            <a:t>  </a:t>
          </a:r>
          <a:r>
            <a:rPr lang="nl-NL" sz="1800" dirty="0" err="1"/>
            <a:t>potential</a:t>
          </a:r>
          <a:r>
            <a:rPr lang="nl-NL" sz="1800" dirty="0"/>
            <a:t> </a:t>
          </a:r>
          <a:r>
            <a:rPr lang="nl-NL" sz="1800" dirty="0" err="1"/>
            <a:t>harm</a:t>
          </a:r>
          <a:r>
            <a:rPr lang="nl-NL" sz="1800" dirty="0"/>
            <a:t>)</a:t>
          </a:r>
        </a:p>
      </dgm:t>
    </dgm:pt>
    <dgm:pt modelId="{6E733E40-C7B9-A949-BA02-0E003216177F}" type="parTrans" cxnId="{9AC69247-6888-2B46-9775-C28BE2592892}">
      <dgm:prSet/>
      <dgm:spPr/>
      <dgm:t>
        <a:bodyPr/>
        <a:lstStyle/>
        <a:p>
          <a:endParaRPr lang="nl-NL"/>
        </a:p>
      </dgm:t>
    </dgm:pt>
    <dgm:pt modelId="{C4E03D1E-EFD2-8945-84CD-298B1D66AA22}" type="sibTrans" cxnId="{9AC69247-6888-2B46-9775-C28BE2592892}">
      <dgm:prSet/>
      <dgm:spPr/>
      <dgm:t>
        <a:bodyPr/>
        <a:lstStyle/>
        <a:p>
          <a:endParaRPr lang="nl-NL"/>
        </a:p>
      </dgm:t>
    </dgm:pt>
    <dgm:pt modelId="{EABB8FDB-BC0F-0C49-B25D-95B0BD5EB5CE}">
      <dgm:prSet phldrT="[Tekst]" custT="1"/>
      <dgm:spPr/>
      <dgm:t>
        <a:bodyPr anchor="t"/>
        <a:lstStyle/>
        <a:p>
          <a:pPr algn="l"/>
          <a:r>
            <a:rPr lang="nl-NL" sz="1800" dirty="0"/>
            <a:t>+ users </a:t>
          </a:r>
          <a:r>
            <a:rPr lang="nl-NL" sz="1800" dirty="0" err="1"/>
            <a:t>safety</a:t>
          </a:r>
          <a:endParaRPr lang="nl-NL" sz="1800" dirty="0"/>
        </a:p>
        <a:p>
          <a:pPr algn="l"/>
          <a:r>
            <a:rPr lang="nl-NL" sz="1800" dirty="0"/>
            <a:t>+ incident </a:t>
          </a:r>
          <a:r>
            <a:rPr lang="nl-NL" sz="1800" dirty="0" err="1"/>
            <a:t>reporting</a:t>
          </a:r>
          <a:endParaRPr lang="nl-NL" sz="1800" dirty="0"/>
        </a:p>
      </dgm:t>
    </dgm:pt>
    <dgm:pt modelId="{4B5AB19C-B215-5540-B931-3B83D87F87A7}" type="parTrans" cxnId="{2251D8A2-F1DE-5C44-A2A4-4552AB6B95D7}">
      <dgm:prSet/>
      <dgm:spPr/>
      <dgm:t>
        <a:bodyPr/>
        <a:lstStyle/>
        <a:p>
          <a:endParaRPr lang="nl-NL"/>
        </a:p>
      </dgm:t>
    </dgm:pt>
    <dgm:pt modelId="{1FEE24E5-D1E5-0D49-9BFA-CB330CF3DA14}" type="sibTrans" cxnId="{2251D8A2-F1DE-5C44-A2A4-4552AB6B95D7}">
      <dgm:prSet/>
      <dgm:spPr/>
      <dgm:t>
        <a:bodyPr/>
        <a:lstStyle/>
        <a:p>
          <a:endParaRPr lang="nl-NL"/>
        </a:p>
      </dgm:t>
    </dgm:pt>
    <dgm:pt modelId="{918B737E-334A-904C-9141-C7B442E03010}">
      <dgm:prSet phldrT="[Tekst]" custT="1"/>
      <dgm:spPr>
        <a:solidFill>
          <a:srgbClr val="FFC000"/>
        </a:solidFill>
      </dgm:spPr>
      <dgm:t>
        <a:bodyPr anchor="t"/>
        <a:lstStyle/>
        <a:p>
          <a:pPr algn="l"/>
          <a:r>
            <a:rPr lang="nl-NL" sz="1800" dirty="0" err="1"/>
            <a:t>Patient</a:t>
          </a:r>
          <a:r>
            <a:rPr lang="nl-NL" sz="1800" dirty="0"/>
            <a:t> </a:t>
          </a:r>
          <a:r>
            <a:rPr lang="nl-NL" sz="1800" dirty="0" err="1"/>
            <a:t>safety</a:t>
          </a:r>
          <a:endParaRPr lang="nl-NL" sz="1800" dirty="0"/>
        </a:p>
        <a:p>
          <a:pPr algn="l"/>
          <a:r>
            <a:rPr lang="nl-NL" sz="1800" dirty="0" err="1"/>
            <a:t>Preventive</a:t>
          </a:r>
          <a:r>
            <a:rPr lang="nl-NL" sz="1800" dirty="0"/>
            <a:t> </a:t>
          </a:r>
          <a:r>
            <a:rPr lang="nl-NL" sz="1800" dirty="0" err="1"/>
            <a:t>measures</a:t>
          </a:r>
          <a:r>
            <a:rPr lang="nl-NL" sz="1800" dirty="0"/>
            <a:t> </a:t>
          </a:r>
          <a:r>
            <a:rPr lang="nl-NL" sz="1800" dirty="0" err="1"/>
            <a:t>based</a:t>
          </a:r>
          <a:r>
            <a:rPr lang="nl-NL" sz="1800" dirty="0"/>
            <a:t> on Adverse </a:t>
          </a:r>
          <a:r>
            <a:rPr lang="nl-NL" sz="1800" dirty="0" err="1"/>
            <a:t>reaction</a:t>
          </a:r>
          <a:r>
            <a:rPr lang="nl-NL" sz="1800" dirty="0"/>
            <a:t> analysis</a:t>
          </a:r>
        </a:p>
      </dgm:t>
    </dgm:pt>
    <dgm:pt modelId="{244A6C43-365B-794D-B004-E389129D122B}" type="parTrans" cxnId="{A44278BF-AB05-FA41-98E1-5EB17EFDD275}">
      <dgm:prSet/>
      <dgm:spPr/>
      <dgm:t>
        <a:bodyPr/>
        <a:lstStyle/>
        <a:p>
          <a:endParaRPr lang="nl-NL"/>
        </a:p>
      </dgm:t>
    </dgm:pt>
    <dgm:pt modelId="{762D458A-9209-1741-BB57-788955FF3405}" type="sibTrans" cxnId="{A44278BF-AB05-FA41-98E1-5EB17EFDD275}">
      <dgm:prSet/>
      <dgm:spPr/>
      <dgm:t>
        <a:bodyPr/>
        <a:lstStyle/>
        <a:p>
          <a:endParaRPr lang="nl-NL"/>
        </a:p>
      </dgm:t>
    </dgm:pt>
    <dgm:pt modelId="{6EF4C82A-E87B-1D4B-987C-F26792FAB3E9}" type="pres">
      <dgm:prSet presAssocID="{FA8F9D45-9DFD-924A-906A-22504ADEC48C}" presName="Name0" presStyleCnt="0">
        <dgm:presLayoutVars>
          <dgm:chMax val="7"/>
          <dgm:resizeHandles val="exact"/>
        </dgm:presLayoutVars>
      </dgm:prSet>
      <dgm:spPr/>
    </dgm:pt>
    <dgm:pt modelId="{E5B5F581-866F-5A49-A9E1-53ACEF864F8F}" type="pres">
      <dgm:prSet presAssocID="{FA8F9D45-9DFD-924A-906A-22504ADEC48C}" presName="comp1" presStyleCnt="0"/>
      <dgm:spPr/>
    </dgm:pt>
    <dgm:pt modelId="{248BDF9A-D915-1D4B-ACC9-BF8AF303D03C}" type="pres">
      <dgm:prSet presAssocID="{FA8F9D45-9DFD-924A-906A-22504ADEC48C}" presName="circle1" presStyleLbl="node1" presStyleIdx="0" presStyleCnt="3" custScaleX="157130"/>
      <dgm:spPr/>
    </dgm:pt>
    <dgm:pt modelId="{57055D1C-89EE-854F-93A1-03E1C53BA071}" type="pres">
      <dgm:prSet presAssocID="{FA8F9D45-9DFD-924A-906A-22504ADEC48C}" presName="c1text" presStyleLbl="node1" presStyleIdx="0" presStyleCnt="3">
        <dgm:presLayoutVars>
          <dgm:bulletEnabled val="1"/>
        </dgm:presLayoutVars>
      </dgm:prSet>
      <dgm:spPr/>
    </dgm:pt>
    <dgm:pt modelId="{4792FD99-6C3F-5346-A6D8-B4146B61CF02}" type="pres">
      <dgm:prSet presAssocID="{FA8F9D45-9DFD-924A-906A-22504ADEC48C}" presName="comp2" presStyleCnt="0"/>
      <dgm:spPr/>
    </dgm:pt>
    <dgm:pt modelId="{ACDE1825-F866-E346-9140-F33643E41300}" type="pres">
      <dgm:prSet presAssocID="{FA8F9D45-9DFD-924A-906A-22504ADEC48C}" presName="circle2" presStyleLbl="node1" presStyleIdx="1" presStyleCnt="3" custScaleX="152830" custScaleY="77371"/>
      <dgm:spPr/>
    </dgm:pt>
    <dgm:pt modelId="{285CD296-79D2-6640-A313-54C3620EC9DB}" type="pres">
      <dgm:prSet presAssocID="{FA8F9D45-9DFD-924A-906A-22504ADEC48C}" presName="c2text" presStyleLbl="node1" presStyleIdx="1" presStyleCnt="3">
        <dgm:presLayoutVars>
          <dgm:bulletEnabled val="1"/>
        </dgm:presLayoutVars>
      </dgm:prSet>
      <dgm:spPr/>
    </dgm:pt>
    <dgm:pt modelId="{BC6713D2-67A2-1D45-9F06-C460B478945C}" type="pres">
      <dgm:prSet presAssocID="{FA8F9D45-9DFD-924A-906A-22504ADEC48C}" presName="comp3" presStyleCnt="0"/>
      <dgm:spPr/>
    </dgm:pt>
    <dgm:pt modelId="{DDA5C98B-E9BF-9B4B-B1B2-DFBEB51B01BC}" type="pres">
      <dgm:prSet presAssocID="{FA8F9D45-9DFD-924A-906A-22504ADEC48C}" presName="circle3" presStyleLbl="node1" presStyleIdx="2" presStyleCnt="3" custScaleX="179800" custScaleY="83273"/>
      <dgm:spPr/>
    </dgm:pt>
    <dgm:pt modelId="{3693FB4E-439D-5343-A960-3CD77297E0A7}" type="pres">
      <dgm:prSet presAssocID="{FA8F9D45-9DFD-924A-906A-22504ADEC48C}" presName="c3text" presStyleLbl="node1" presStyleIdx="2" presStyleCnt="3">
        <dgm:presLayoutVars>
          <dgm:bulletEnabled val="1"/>
        </dgm:presLayoutVars>
      </dgm:prSet>
      <dgm:spPr/>
    </dgm:pt>
  </dgm:ptLst>
  <dgm:cxnLst>
    <dgm:cxn modelId="{74453B17-406B-2E4D-A65F-07ADBA1AFE89}" type="presOf" srcId="{18B0B284-BEE9-3248-9D81-1C3E91D40CF1}" destId="{57055D1C-89EE-854F-93A1-03E1C53BA071}" srcOrd="1" destOrd="0" presId="urn:microsoft.com/office/officeart/2005/8/layout/venn2"/>
    <dgm:cxn modelId="{9AC69247-6888-2B46-9775-C28BE2592892}" srcId="{FA8F9D45-9DFD-924A-906A-22504ADEC48C}" destId="{18B0B284-BEE9-3248-9D81-1C3E91D40CF1}" srcOrd="0" destOrd="0" parTransId="{6E733E40-C7B9-A949-BA02-0E003216177F}" sibTransId="{C4E03D1E-EFD2-8945-84CD-298B1D66AA22}"/>
    <dgm:cxn modelId="{FCBC7179-40BB-6740-BA98-06AB5715516E}" type="presOf" srcId="{EABB8FDB-BC0F-0C49-B25D-95B0BD5EB5CE}" destId="{285CD296-79D2-6640-A313-54C3620EC9DB}" srcOrd="1" destOrd="0" presId="urn:microsoft.com/office/officeart/2005/8/layout/venn2"/>
    <dgm:cxn modelId="{347D1399-8B43-8644-8AB3-CA90135CC0C7}" type="presOf" srcId="{918B737E-334A-904C-9141-C7B442E03010}" destId="{DDA5C98B-E9BF-9B4B-B1B2-DFBEB51B01BC}" srcOrd="0" destOrd="0" presId="urn:microsoft.com/office/officeart/2005/8/layout/venn2"/>
    <dgm:cxn modelId="{2251D8A2-F1DE-5C44-A2A4-4552AB6B95D7}" srcId="{FA8F9D45-9DFD-924A-906A-22504ADEC48C}" destId="{EABB8FDB-BC0F-0C49-B25D-95B0BD5EB5CE}" srcOrd="1" destOrd="0" parTransId="{4B5AB19C-B215-5540-B931-3B83D87F87A7}" sibTransId="{1FEE24E5-D1E5-0D49-9BFA-CB330CF3DA14}"/>
    <dgm:cxn modelId="{292F81A8-C320-7D4A-A647-3025D7FA12DD}" type="presOf" srcId="{18B0B284-BEE9-3248-9D81-1C3E91D40CF1}" destId="{248BDF9A-D915-1D4B-ACC9-BF8AF303D03C}" srcOrd="0" destOrd="0" presId="urn:microsoft.com/office/officeart/2005/8/layout/venn2"/>
    <dgm:cxn modelId="{53A5D1AC-7841-1B4C-BF29-E10D0B213287}" type="presOf" srcId="{EABB8FDB-BC0F-0C49-B25D-95B0BD5EB5CE}" destId="{ACDE1825-F866-E346-9140-F33643E41300}" srcOrd="0" destOrd="0" presId="urn:microsoft.com/office/officeart/2005/8/layout/venn2"/>
    <dgm:cxn modelId="{538923BB-C21A-CD44-8BCD-041794DEF739}" type="presOf" srcId="{FA8F9D45-9DFD-924A-906A-22504ADEC48C}" destId="{6EF4C82A-E87B-1D4B-987C-F26792FAB3E9}" srcOrd="0" destOrd="0" presId="urn:microsoft.com/office/officeart/2005/8/layout/venn2"/>
    <dgm:cxn modelId="{A44278BF-AB05-FA41-98E1-5EB17EFDD275}" srcId="{FA8F9D45-9DFD-924A-906A-22504ADEC48C}" destId="{918B737E-334A-904C-9141-C7B442E03010}" srcOrd="2" destOrd="0" parTransId="{244A6C43-365B-794D-B004-E389129D122B}" sibTransId="{762D458A-9209-1741-BB57-788955FF3405}"/>
    <dgm:cxn modelId="{D431B9D6-7A84-9C4E-8948-439CE3672AFE}" type="presOf" srcId="{918B737E-334A-904C-9141-C7B442E03010}" destId="{3693FB4E-439D-5343-A960-3CD77297E0A7}" srcOrd="1" destOrd="0" presId="urn:microsoft.com/office/officeart/2005/8/layout/venn2"/>
    <dgm:cxn modelId="{0E17A2F6-C871-B549-8067-9BF46A6564CC}" type="presParOf" srcId="{6EF4C82A-E87B-1D4B-987C-F26792FAB3E9}" destId="{E5B5F581-866F-5A49-A9E1-53ACEF864F8F}" srcOrd="0" destOrd="0" presId="urn:microsoft.com/office/officeart/2005/8/layout/venn2"/>
    <dgm:cxn modelId="{F6252054-9A2A-3945-9A94-881737ACC3A0}" type="presParOf" srcId="{E5B5F581-866F-5A49-A9E1-53ACEF864F8F}" destId="{248BDF9A-D915-1D4B-ACC9-BF8AF303D03C}" srcOrd="0" destOrd="0" presId="urn:microsoft.com/office/officeart/2005/8/layout/venn2"/>
    <dgm:cxn modelId="{A5329642-300B-5940-95BE-8FCFC5306DE3}" type="presParOf" srcId="{E5B5F581-866F-5A49-A9E1-53ACEF864F8F}" destId="{57055D1C-89EE-854F-93A1-03E1C53BA071}" srcOrd="1" destOrd="0" presId="urn:microsoft.com/office/officeart/2005/8/layout/venn2"/>
    <dgm:cxn modelId="{AD3A7E4F-4E13-A548-A57F-0295B9FCDCD9}" type="presParOf" srcId="{6EF4C82A-E87B-1D4B-987C-F26792FAB3E9}" destId="{4792FD99-6C3F-5346-A6D8-B4146B61CF02}" srcOrd="1" destOrd="0" presId="urn:microsoft.com/office/officeart/2005/8/layout/venn2"/>
    <dgm:cxn modelId="{FB5335EF-248A-174A-8DB8-F9651AACDA02}" type="presParOf" srcId="{4792FD99-6C3F-5346-A6D8-B4146B61CF02}" destId="{ACDE1825-F866-E346-9140-F33643E41300}" srcOrd="0" destOrd="0" presId="urn:microsoft.com/office/officeart/2005/8/layout/venn2"/>
    <dgm:cxn modelId="{F5179777-F045-F740-8F3B-9BD07B6ED905}" type="presParOf" srcId="{4792FD99-6C3F-5346-A6D8-B4146B61CF02}" destId="{285CD296-79D2-6640-A313-54C3620EC9DB}" srcOrd="1" destOrd="0" presId="urn:microsoft.com/office/officeart/2005/8/layout/venn2"/>
    <dgm:cxn modelId="{E2A35D46-CB09-B446-903E-4B0B0BC2D497}" type="presParOf" srcId="{6EF4C82A-E87B-1D4B-987C-F26792FAB3E9}" destId="{BC6713D2-67A2-1D45-9F06-C460B478945C}" srcOrd="2" destOrd="0" presId="urn:microsoft.com/office/officeart/2005/8/layout/venn2"/>
    <dgm:cxn modelId="{8BE71ED1-8E4F-8F46-B9E6-1EBB9AA164D3}" type="presParOf" srcId="{BC6713D2-67A2-1D45-9F06-C460B478945C}" destId="{DDA5C98B-E9BF-9B4B-B1B2-DFBEB51B01BC}" srcOrd="0" destOrd="0" presId="urn:microsoft.com/office/officeart/2005/8/layout/venn2"/>
    <dgm:cxn modelId="{3C4D6A6A-E428-3349-8131-FD7F1C812F88}" type="presParOf" srcId="{BC6713D2-67A2-1D45-9F06-C460B478945C}" destId="{3693FB4E-439D-5343-A960-3CD77297E0A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BDF9A-D915-1D4B-ACC9-BF8AF303D03C}">
      <dsp:nvSpPr>
        <dsp:cNvPr id="0" name=""/>
        <dsp:cNvSpPr/>
      </dsp:nvSpPr>
      <dsp:spPr>
        <a:xfrm>
          <a:off x="-1144468" y="0"/>
          <a:ext cx="8461136" cy="53848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+ donor </a:t>
          </a:r>
          <a:r>
            <a:rPr lang="nl-NL" sz="1800" kern="1200" dirty="0" err="1"/>
            <a:t>safety</a:t>
          </a:r>
          <a:r>
            <a:rPr lang="nl-NL" sz="1800" kern="1200" dirty="0"/>
            <a:t> + </a:t>
          </a:r>
          <a:r>
            <a:rPr lang="nl-NL" sz="1800" kern="1200" dirty="0" err="1"/>
            <a:t>optimal</a:t>
          </a:r>
          <a:r>
            <a:rPr lang="nl-NL" sz="1800" kern="1200" dirty="0"/>
            <a:t> </a:t>
          </a:r>
          <a:r>
            <a:rPr lang="nl-NL" sz="1800" kern="1200" dirty="0" err="1"/>
            <a:t>blood</a:t>
          </a:r>
          <a:r>
            <a:rPr lang="nl-NL" sz="1800" kern="1200" dirty="0"/>
            <a:t> </a:t>
          </a:r>
          <a:r>
            <a:rPr lang="nl-NL" sz="1800" kern="1200" dirty="0" err="1"/>
            <a:t>use</a:t>
          </a:r>
          <a:endParaRPr lang="nl-NL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Analysis of adverse </a:t>
          </a:r>
          <a:r>
            <a:rPr lang="nl-NL" sz="1800" kern="1200" dirty="0" err="1"/>
            <a:t>reaction</a:t>
          </a:r>
          <a:r>
            <a:rPr lang="nl-NL" sz="1800" kern="1200" dirty="0"/>
            <a:t> + event </a:t>
          </a:r>
          <a:r>
            <a:rPr lang="nl-NL" sz="1800" kern="1200" dirty="0" err="1"/>
            <a:t>reporting</a:t>
          </a:r>
          <a:r>
            <a:rPr lang="nl-NL" sz="1800" kern="1200" dirty="0"/>
            <a:t> (</a:t>
          </a:r>
          <a:r>
            <a:rPr lang="nl-NL" sz="1800" kern="1200" dirty="0" err="1"/>
            <a:t>errors</a:t>
          </a:r>
          <a:r>
            <a:rPr lang="nl-NL" sz="1800" kern="1200" dirty="0"/>
            <a:t> , </a:t>
          </a:r>
          <a:r>
            <a:rPr lang="nl-NL" sz="1800" kern="1200" dirty="0" err="1"/>
            <a:t>near</a:t>
          </a:r>
          <a:r>
            <a:rPr lang="nl-NL" sz="1800" kern="1200" dirty="0"/>
            <a:t> misses, human </a:t>
          </a:r>
          <a:r>
            <a:rPr lang="nl-NL" sz="1800" kern="1200" dirty="0" err="1"/>
            <a:t>fault</a:t>
          </a:r>
          <a:r>
            <a:rPr lang="nl-NL" sz="1800" kern="1200" dirty="0"/>
            <a:t> </a:t>
          </a:r>
          <a:r>
            <a:rPr lang="nl-NL" sz="1800" kern="1200" dirty="0" err="1"/>
            <a:t>leading</a:t>
          </a:r>
          <a:r>
            <a:rPr lang="nl-NL" sz="1800" kern="1200" dirty="0"/>
            <a:t> </a:t>
          </a:r>
          <a:r>
            <a:rPr lang="nl-NL" sz="1800" kern="1200" dirty="0" err="1"/>
            <a:t>to</a:t>
          </a:r>
          <a:r>
            <a:rPr lang="nl-NL" sz="1800" kern="1200" dirty="0"/>
            <a:t>  </a:t>
          </a:r>
          <a:r>
            <a:rPr lang="nl-NL" sz="1800" kern="1200" dirty="0" err="1"/>
            <a:t>potential</a:t>
          </a:r>
          <a:r>
            <a:rPr lang="nl-NL" sz="1800" kern="1200" dirty="0"/>
            <a:t> </a:t>
          </a:r>
          <a:r>
            <a:rPr lang="nl-NL" sz="1800" kern="1200" dirty="0" err="1"/>
            <a:t>harm</a:t>
          </a:r>
          <a:r>
            <a:rPr lang="nl-NL" sz="1800" kern="1200" dirty="0"/>
            <a:t>)</a:t>
          </a:r>
        </a:p>
      </dsp:txBody>
      <dsp:txXfrm>
        <a:off x="1607516" y="269240"/>
        <a:ext cx="2957167" cy="807720"/>
      </dsp:txXfrm>
    </dsp:sp>
    <dsp:sp modelId="{ACDE1825-F866-E346-9140-F33643E41300}">
      <dsp:nvSpPr>
        <dsp:cNvPr id="0" name=""/>
        <dsp:cNvSpPr/>
      </dsp:nvSpPr>
      <dsp:spPr>
        <a:xfrm>
          <a:off x="3" y="1803147"/>
          <a:ext cx="6172192" cy="312470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+ users </a:t>
          </a:r>
          <a:r>
            <a:rPr lang="nl-NL" sz="1800" kern="1200" dirty="0" err="1"/>
            <a:t>safety</a:t>
          </a:r>
          <a:endParaRPr lang="nl-NL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+ incident </a:t>
          </a:r>
          <a:r>
            <a:rPr lang="nl-NL" sz="1800" kern="1200" dirty="0" err="1"/>
            <a:t>reporting</a:t>
          </a:r>
          <a:endParaRPr lang="nl-NL" sz="1800" kern="1200" dirty="0"/>
        </a:p>
      </dsp:txBody>
      <dsp:txXfrm>
        <a:off x="1647979" y="1998441"/>
        <a:ext cx="2876241" cy="585882"/>
      </dsp:txXfrm>
    </dsp:sp>
    <dsp:sp modelId="{DDA5C98B-E9BF-9B4B-B1B2-DFBEB51B01BC}">
      <dsp:nvSpPr>
        <dsp:cNvPr id="0" name=""/>
        <dsp:cNvSpPr/>
      </dsp:nvSpPr>
      <dsp:spPr>
        <a:xfrm>
          <a:off x="665632" y="2917578"/>
          <a:ext cx="4840935" cy="2242042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Patient</a:t>
          </a:r>
          <a:r>
            <a:rPr lang="nl-NL" sz="1800" kern="1200" dirty="0"/>
            <a:t> </a:t>
          </a:r>
          <a:r>
            <a:rPr lang="nl-NL" sz="1800" kern="1200" dirty="0" err="1"/>
            <a:t>safety</a:t>
          </a:r>
          <a:endParaRPr lang="nl-NL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Preventive</a:t>
          </a:r>
          <a:r>
            <a:rPr lang="nl-NL" sz="1800" kern="1200" dirty="0"/>
            <a:t> </a:t>
          </a:r>
          <a:r>
            <a:rPr lang="nl-NL" sz="1800" kern="1200" dirty="0" err="1"/>
            <a:t>measures</a:t>
          </a:r>
          <a:r>
            <a:rPr lang="nl-NL" sz="1800" kern="1200" dirty="0"/>
            <a:t> </a:t>
          </a:r>
          <a:r>
            <a:rPr lang="nl-NL" sz="1800" kern="1200" dirty="0" err="1"/>
            <a:t>based</a:t>
          </a:r>
          <a:r>
            <a:rPr lang="nl-NL" sz="1800" kern="1200" dirty="0"/>
            <a:t> on Adverse </a:t>
          </a:r>
          <a:r>
            <a:rPr lang="nl-NL" sz="1800" kern="1200" dirty="0" err="1"/>
            <a:t>reaction</a:t>
          </a:r>
          <a:r>
            <a:rPr lang="nl-NL" sz="1800" kern="1200" dirty="0"/>
            <a:t> analysis</a:t>
          </a:r>
        </a:p>
      </dsp:txBody>
      <dsp:txXfrm>
        <a:off x="1374570" y="3478089"/>
        <a:ext cx="3423058" cy="1121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8FE0C-CA90-43D9-87C8-6DDD20435AE2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C2BE-AB4E-41B8-9CB2-2A039D876F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35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EC2BE-AB4E-41B8-9CB2-2A039D876F3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085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EC2BE-AB4E-41B8-9CB2-2A039D876F3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20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31BF4-03C3-E046-B603-D767155CE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5575F5-1EF1-224B-BA10-26CD58A8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F0C34F-6D89-C24E-91E8-065F623B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2766D9-C44A-BE43-A2C7-58194026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20898-A5E5-D04C-8D15-C5A479CF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33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7E698-5A4D-1549-80C6-AD862C9A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703E26-8F70-2147-AFAD-07E93277D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1D8E62-65A5-6445-8EF4-612C597C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E1C113-A607-8F49-B953-8F415D25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EB1824-CA54-D443-B99E-FB7E73FF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6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CADF052-1050-9C4F-9171-5BD36FD77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BC5F4A-F610-F246-B0FD-5B85E9B0D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56D5B-FAA5-3B46-9A62-397151E0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8347B4-513B-1E4D-8C08-C8AF7988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E4FD57-79DC-934E-91FF-7C6BDDC5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91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39F0D-699A-FC40-B061-18B12B13D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6CC0B1-88AE-2A4B-9452-E8DDC9C7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27F919-9890-A844-AA67-B93D1828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3DD41A-0CAA-0E47-98C8-EA29F94B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FF73B6-56FA-954A-BEE0-063FC041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55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FFA96-07E2-7B44-B209-26B18493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CDB1D1-E290-BE4A-B9C3-8D704F7AC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910693-DA0A-CE43-819E-8BB6097B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BE7ED5-9BF5-3F4C-90E4-8F682920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5663D2-CA2D-044D-B94A-C36F9535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92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E6BDE-EE85-5D42-94BB-099E3984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DB875F-212A-C444-B16F-F9FB6ACF6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8C8762-2A69-7247-AE0A-1FE769467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7823BF-5DE8-414E-AB75-D1E36013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1B9869-D977-414A-9E3F-75032F32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6FF81A-21C4-D04C-9019-DCCEE37B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1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546F0-C870-C549-9338-77DA6CDD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3B99D1-9239-1D4C-8317-A2AEF6866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A88509-ED64-E149-8513-422612380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A5E1A2B-554A-C147-9AAF-BC5AF768F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D0ADA31-9DA9-5040-B7A1-784215E50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351F2EA-5F88-1344-8683-EB905038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744B3D-82A2-4648-B4F2-4D858A32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4D35747-32F7-0541-941F-3D347BE6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32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8372A-A32F-B940-86AE-F14DEC26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153CF4A-8BB6-5847-B882-E504DE8AD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079FE0E-1E23-5D4E-988E-C912B33B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DB58AE-6370-3542-815E-D6EA8C7F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77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F72E5BC-92FD-6F4E-A282-5653DD88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64130F-8B4A-3841-94B2-00FE5F94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39DD98-C1C6-7843-B9C5-C313D8FC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63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7353C-105B-0240-8D97-A2486A58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81C397-95CB-6448-BA65-559D78C32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706D6C-E4CA-384D-A483-4C37C2C04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08C5E5-419F-6C41-BCE0-8D0B1370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A1E4C0-FF82-BA47-A64A-BC0F1651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EA517D-E407-524E-AF47-F612469F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64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907E7-B3C8-F841-B88E-C70572A8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8703C3-F88E-6D45-8810-AEB5F5695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4FEC28-8C62-D043-8909-5A2477BB6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D74A6B-EFDA-C64F-B9B8-DBE39ED2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519EAE-DB47-0D49-B235-420D374C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0C1682-A107-1744-A123-332C7D25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91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A5C066-9FF9-9043-9457-987326DE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DD657D-EFBA-434D-82B4-2BE947B6B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0647B3-9598-F046-BC72-962AEA674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043F-4BA7-A449-9017-5CDE4F8047A1}" type="datetimeFigureOut">
              <a:rPr lang="nl-NL" smtClean="0"/>
              <a:t>29-06-2022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3D04FE-FBA6-B649-A486-3FD841C38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E73482-5C52-B042-8746-3AA6E7B60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39984-5174-7C45-87B8-ACF3289CB9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16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tool.goodtissuepractices.site/indexB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://goodtissuepractices.eu/images/docs/EuroGTPII_Blood_INT.pdf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7" y="2005781"/>
            <a:ext cx="6831117" cy="3457575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3600" b="1" dirty="0" err="1">
                <a:latin typeface="+mn-lt"/>
              </a:rPr>
              <a:t>Haemovigilance</a:t>
            </a:r>
            <a:r>
              <a:rPr lang="en-US" sz="3600" b="1" dirty="0">
                <a:latin typeface="+mn-lt"/>
              </a:rPr>
              <a:t> of novelties in processing, storage, transport and application of blood products </a:t>
            </a:r>
            <a:br>
              <a:rPr lang="en-US" sz="3600" b="1" dirty="0"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2200" b="1" dirty="0">
                <a:latin typeface="+mn-lt"/>
              </a:rPr>
              <a:t>Arlinke G. Bokhorst, MD M&amp;G</a:t>
            </a: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>President of IHN</a:t>
            </a:r>
            <a:br>
              <a:rPr lang="en-US" sz="2200" b="1" dirty="0">
                <a:latin typeface="+mn-lt"/>
              </a:rPr>
            </a:br>
            <a:br>
              <a:rPr lang="en-US" sz="2200" b="1" dirty="0">
                <a:latin typeface="+mn-lt"/>
              </a:rPr>
            </a:b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>Director TRIP Netherlands office for </a:t>
            </a:r>
            <a:r>
              <a:rPr lang="en-US" sz="2200" b="1" dirty="0" err="1">
                <a:latin typeface="+mn-lt"/>
              </a:rPr>
              <a:t>hemo</a:t>
            </a:r>
            <a:r>
              <a:rPr lang="en-US" sz="2200" b="1" dirty="0">
                <a:latin typeface="+mn-lt"/>
              </a:rPr>
              <a:t>- &amp; biovigilance </a:t>
            </a:r>
            <a:br>
              <a:rPr lang="en-US" sz="2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2631C1D-7BA0-4B51-AD5F-F6752922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" y="458261"/>
            <a:ext cx="4879238" cy="154752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5061D4-1607-4CF3-B178-076FF1666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17" y="2005781"/>
            <a:ext cx="5682783" cy="42721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C39F29-D016-44FE-9AE9-B68EDB0F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278355" y="3278353"/>
            <a:ext cx="6857999" cy="30129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581B3D1-5F49-B74B-91D6-EF13B05F8995}"/>
              </a:ext>
            </a:extLst>
          </p:cNvPr>
          <p:cNvSpPr/>
          <p:nvPr/>
        </p:nvSpPr>
        <p:spPr>
          <a:xfrm>
            <a:off x="6941574" y="6198615"/>
            <a:ext cx="4945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b="1" dirty="0"/>
              <a:t>Metal–</a:t>
            </a:r>
            <a:r>
              <a:rPr lang="nl-NL" sz="1000" b="1" dirty="0" err="1"/>
              <a:t>Organic</a:t>
            </a:r>
            <a:r>
              <a:rPr lang="nl-NL" sz="1000" b="1" dirty="0"/>
              <a:t> Framework </a:t>
            </a:r>
            <a:r>
              <a:rPr lang="nl-NL" sz="1000" b="1" dirty="0" err="1"/>
              <a:t>Nanoparticle-Assisted</a:t>
            </a:r>
            <a:r>
              <a:rPr lang="nl-NL" sz="1000" b="1" dirty="0"/>
              <a:t> </a:t>
            </a:r>
            <a:r>
              <a:rPr lang="nl-NL" sz="1000" b="1" dirty="0" err="1"/>
              <a:t>Cryopreservation</a:t>
            </a:r>
            <a:r>
              <a:rPr lang="nl-NL" sz="1000" b="1" dirty="0"/>
              <a:t> of Red Blood </a:t>
            </a:r>
            <a:r>
              <a:rPr lang="nl-NL" sz="1000" b="1" dirty="0" err="1"/>
              <a:t>Cells</a:t>
            </a:r>
            <a:r>
              <a:rPr lang="nl-NL" sz="1000" b="1" dirty="0"/>
              <a:t>; Wei Zhu e.a.   </a:t>
            </a:r>
            <a:r>
              <a:rPr lang="nl-NL" sz="1000" i="1" dirty="0">
                <a:solidFill>
                  <a:srgbClr val="000000"/>
                </a:solidFill>
                <a:latin typeface="Roboto" panose="02000000000000000000" pitchFamily="2" charset="0"/>
              </a:rPr>
              <a:t> Am. </a:t>
            </a:r>
            <a:r>
              <a:rPr lang="nl-NL" sz="1000" i="1" dirty="0" err="1">
                <a:solidFill>
                  <a:srgbClr val="000000"/>
                </a:solidFill>
                <a:latin typeface="Roboto" panose="02000000000000000000" pitchFamily="2" charset="0"/>
              </a:rPr>
              <a:t>Chem</a:t>
            </a:r>
            <a:r>
              <a:rPr lang="nl-NL" sz="1000" i="1" dirty="0">
                <a:solidFill>
                  <a:srgbClr val="000000"/>
                </a:solidFill>
                <a:latin typeface="Roboto" panose="02000000000000000000" pitchFamily="2" charset="0"/>
              </a:rPr>
              <a:t>. Soc.</a:t>
            </a:r>
            <a:r>
              <a:rPr lang="nl-NL" sz="1000" dirty="0">
                <a:solidFill>
                  <a:srgbClr val="000000"/>
                </a:solidFill>
                <a:latin typeface="Roboto" panose="02000000000000000000" pitchFamily="2" charset="0"/>
              </a:rPr>
              <a:t> 2019, 141, 19, 7789–7796</a:t>
            </a:r>
            <a:endParaRPr lang="nl-NL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74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nl-NL" sz="4000" b="1" dirty="0" err="1"/>
              <a:t>Systematic</a:t>
            </a:r>
            <a:r>
              <a:rPr lang="nl-NL" sz="4000" dirty="0"/>
              <a:t> Risk assessment </a:t>
            </a:r>
            <a:r>
              <a:rPr lang="nl-NL" sz="4000" dirty="0" err="1"/>
              <a:t>methodology</a:t>
            </a:r>
            <a:r>
              <a:rPr lang="nl-NL" sz="4000" dirty="0"/>
              <a:t> </a:t>
            </a:r>
            <a:br>
              <a:rPr lang="nl-NL" dirty="0"/>
            </a:br>
            <a:br>
              <a:rPr lang="nl-NL" dirty="0"/>
            </a:br>
            <a:r>
              <a:rPr lang="nl-NL" sz="3200" dirty="0"/>
              <a:t>Risk factors</a:t>
            </a:r>
          </a:p>
        </p:txBody>
      </p:sp>
      <p:pic>
        <p:nvPicPr>
          <p:cNvPr id="8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8E43881C-833C-CE4A-AED8-2A7716D99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5936" y="1778000"/>
            <a:ext cx="9075713" cy="4394200"/>
          </a:xfr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385125C-5248-B841-8936-13124D16B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55" y="1931400"/>
            <a:ext cx="5199245" cy="424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91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nl-NL" sz="4000" b="1" dirty="0" err="1"/>
              <a:t>Systematic</a:t>
            </a:r>
            <a:r>
              <a:rPr lang="nl-NL" sz="4000" dirty="0"/>
              <a:t> Risk assessment </a:t>
            </a:r>
            <a:r>
              <a:rPr lang="nl-NL" sz="4000" dirty="0" err="1"/>
              <a:t>methodology</a:t>
            </a:r>
            <a:r>
              <a:rPr lang="nl-NL" sz="4000" dirty="0"/>
              <a:t> </a:t>
            </a:r>
            <a:br>
              <a:rPr lang="nl-NL" dirty="0"/>
            </a:br>
            <a:br>
              <a:rPr lang="nl-NL" dirty="0"/>
            </a:br>
            <a:r>
              <a:rPr lang="nl-NL" sz="3200" dirty="0"/>
              <a:t>Risk types</a:t>
            </a:r>
          </a:p>
        </p:txBody>
      </p:sp>
      <p:pic>
        <p:nvPicPr>
          <p:cNvPr id="8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8E43881C-833C-CE4A-AED8-2A7716D99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5936" y="1778000"/>
            <a:ext cx="9075713" cy="4394200"/>
          </a:xfr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D046F7C-DE19-6144-9972-F2FC55B20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350" y="2157413"/>
            <a:ext cx="4765649" cy="3671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37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857499"/>
            <a:ext cx="9240151" cy="3457575"/>
          </a:xfrm>
        </p:spPr>
        <p:txBody>
          <a:bodyPr anchor="t">
            <a:normAutofit/>
          </a:bodyPr>
          <a:lstStyle/>
          <a:p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673" y="209682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3854B463-118A-0948-8CF7-A152DD93E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663950"/>
            <a:ext cx="7467600" cy="524510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C7533C2C-D8F1-D648-AEBA-AF1E5B9BD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082" y="2022636"/>
            <a:ext cx="3133597" cy="3886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78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D6B259-BFA7-D64D-9756-1FFFCC6D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026" y="1302112"/>
            <a:ext cx="7286626" cy="607376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08E4CD94-C68D-D845-A9D6-EA7D5CDC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err="1"/>
              <a:t>Requirements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</a:t>
            </a:r>
            <a:r>
              <a:rPr lang="nl-NL" sz="3600" dirty="0" err="1"/>
              <a:t>clinical</a:t>
            </a:r>
            <a:r>
              <a:rPr lang="nl-NL" sz="3600" dirty="0"/>
              <a:t> </a:t>
            </a:r>
            <a:r>
              <a:rPr lang="nl-NL" sz="3600" dirty="0" err="1"/>
              <a:t>application</a:t>
            </a:r>
            <a:r>
              <a:rPr lang="nl-NL" sz="3600" dirty="0"/>
              <a:t> in </a:t>
            </a:r>
            <a:r>
              <a:rPr lang="nl-NL" sz="3600" dirty="0" err="1"/>
              <a:t>humans</a:t>
            </a:r>
            <a:endParaRPr lang="nl-NL" sz="3600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48EB827E-2D45-0F46-8890-72D9B13CF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763" y="1825625"/>
            <a:ext cx="4457700" cy="4351338"/>
          </a:xfrm>
        </p:spPr>
        <p:txBody>
          <a:bodyPr>
            <a:normAutofit/>
          </a:bodyPr>
          <a:lstStyle/>
          <a:p>
            <a:r>
              <a:rPr lang="en-US" dirty="0"/>
              <a:t>Iterative</a:t>
            </a:r>
          </a:p>
          <a:p>
            <a:r>
              <a:rPr lang="en-US" dirty="0" err="1"/>
              <a:t>Haemovigilance</a:t>
            </a:r>
            <a:r>
              <a:rPr lang="en-US" dirty="0"/>
              <a:t> data are the bases</a:t>
            </a:r>
          </a:p>
          <a:p>
            <a:r>
              <a:rPr lang="en-US" dirty="0"/>
              <a:t>Clinical follow up Plan</a:t>
            </a:r>
          </a:p>
          <a:p>
            <a:r>
              <a:rPr lang="en-US" dirty="0"/>
              <a:t>Clinical Investigation Plan : clinical trial setting</a:t>
            </a:r>
          </a:p>
          <a:p>
            <a:r>
              <a:rPr lang="en-US" dirty="0"/>
              <a:t>Superiority study</a:t>
            </a:r>
          </a:p>
          <a:p>
            <a:r>
              <a:rPr lang="en-US" dirty="0"/>
              <a:t>Cave : ethical aspects and insurance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262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br>
              <a:rPr lang="nl-NL" dirty="0"/>
            </a:br>
            <a:r>
              <a:rPr lang="nl-NL" dirty="0"/>
              <a:t>Sources of </a:t>
            </a:r>
            <a:r>
              <a:rPr lang="nl-NL" dirty="0" err="1"/>
              <a:t>clinical</a:t>
            </a:r>
            <a:r>
              <a:rPr lang="nl-NL" dirty="0"/>
              <a:t> data</a:t>
            </a:r>
            <a:br>
              <a:rPr lang="nl-NL" dirty="0"/>
            </a:b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617E25-547B-A946-B80E-750C3365D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Assessment of clinical data may be based on :</a:t>
            </a:r>
          </a:p>
          <a:p>
            <a:r>
              <a:rPr lang="en-GB" dirty="0"/>
              <a:t>Scientific literature incl. Search protocol</a:t>
            </a:r>
          </a:p>
          <a:p>
            <a:r>
              <a:rPr lang="en-GB" dirty="0"/>
              <a:t>Unpublished data of the BE in collaboration with the clinic</a:t>
            </a:r>
          </a:p>
          <a:p>
            <a:r>
              <a:rPr lang="en-GB" dirty="0"/>
              <a:t>Real Word Data : Patient health status from different sources</a:t>
            </a:r>
          </a:p>
          <a:p>
            <a:pPr lvl="1"/>
            <a:r>
              <a:rPr lang="en-GB" dirty="0"/>
              <a:t>Electronic hospital records</a:t>
            </a:r>
          </a:p>
          <a:p>
            <a:pPr lvl="1"/>
            <a:r>
              <a:rPr lang="en-GB" dirty="0"/>
              <a:t>Insurance, pharmacists laboratory</a:t>
            </a:r>
          </a:p>
          <a:p>
            <a:pPr lvl="1"/>
            <a:r>
              <a:rPr lang="en-GB" dirty="0"/>
              <a:t>Registry data of for instance disease specific or patient groups</a:t>
            </a:r>
          </a:p>
          <a:p>
            <a:pPr lvl="1"/>
            <a:r>
              <a:rPr lang="en-GB" dirty="0"/>
              <a:t>“Smart watches”</a:t>
            </a:r>
          </a:p>
          <a:p>
            <a:pPr lvl="1"/>
            <a:r>
              <a:rPr lang="en-GB" dirty="0"/>
              <a:t>PROMS</a:t>
            </a:r>
          </a:p>
          <a:p>
            <a:pPr lvl="1"/>
            <a:r>
              <a:rPr lang="en-GB" dirty="0"/>
              <a:t>Biological materials /samples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33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633"/>
            <a:ext cx="10515600" cy="904875"/>
          </a:xfrm>
        </p:spPr>
        <p:txBody>
          <a:bodyPr anchor="t">
            <a:normAutofit/>
          </a:bodyPr>
          <a:lstStyle/>
          <a:p>
            <a:r>
              <a:rPr lang="nl-NL" sz="3600" dirty="0" err="1"/>
              <a:t>Innovation</a:t>
            </a:r>
            <a:r>
              <a:rPr lang="nl-NL" sz="3600" dirty="0"/>
              <a:t> of </a:t>
            </a:r>
            <a:r>
              <a:rPr lang="nl-NL" sz="3600" dirty="0" err="1"/>
              <a:t>blood</a:t>
            </a:r>
            <a:r>
              <a:rPr lang="nl-NL" sz="3600" dirty="0"/>
              <a:t> </a:t>
            </a:r>
            <a:r>
              <a:rPr lang="nl-NL" sz="3600" dirty="0" err="1"/>
              <a:t>products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trauma </a:t>
            </a:r>
            <a:r>
              <a:rPr lang="nl-NL" sz="3600" dirty="0" err="1"/>
              <a:t>resuscitation</a:t>
            </a:r>
            <a:endParaRPr lang="nl-NL" sz="36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9354D6D-250D-104A-8397-A719DB8B4A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2880" y="1825625"/>
            <a:ext cx="5969000" cy="4476750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33BD65D-0F7F-7242-B7B5-51A5DF275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6267" y="1825625"/>
            <a:ext cx="5232400" cy="4351338"/>
          </a:xfrm>
        </p:spPr>
        <p:txBody>
          <a:bodyPr>
            <a:normAutofit fontScale="92500"/>
          </a:bodyPr>
          <a:lstStyle/>
          <a:p>
            <a:r>
              <a:rPr lang="en-GB" dirty="0" err="1"/>
              <a:t>Haemovigilance</a:t>
            </a:r>
            <a:r>
              <a:rPr lang="en-GB" dirty="0"/>
              <a:t> is the basis for  any  product innovation</a:t>
            </a:r>
          </a:p>
          <a:p>
            <a:r>
              <a:rPr lang="en-GB" dirty="0"/>
              <a:t>Patient follow up needed to monitor clinical outcome</a:t>
            </a:r>
          </a:p>
          <a:p>
            <a:r>
              <a:rPr lang="en-GB" dirty="0"/>
              <a:t>Clinical trials with novelties focuses first at efficacy and non -inferiority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Literature : </a:t>
            </a:r>
          </a:p>
          <a:p>
            <a:pPr marL="0" indent="0">
              <a:buNone/>
            </a:pPr>
            <a:r>
              <a:rPr lang="en-GB" dirty="0"/>
              <a:t>Data on unwanted adverse reactions of these products are limited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21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U.S. Army Ranger combat medic takes part in routine medical training  in August 2019. The Ranger O-Low Titre protocol is practiced multiple times a year to allow volunteer blood donors and medics to maintain a high level of medical proficiency.">
            <a:extLst>
              <a:ext uri="{FF2B5EF4-FFF2-40B4-BE49-F238E27FC236}">
                <a16:creationId xmlns:a16="http://schemas.microsoft.com/office/drawing/2014/main" id="{A2EB0F79-EDDE-5F4A-AAF5-354498BA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54" y="1027906"/>
            <a:ext cx="5729646" cy="357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416" y="1027906"/>
            <a:ext cx="4754634" cy="662782"/>
          </a:xfrm>
        </p:spPr>
        <p:txBody>
          <a:bodyPr anchor="t"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96F55F2-2450-2342-A3F7-E90914C41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1500" y="997193"/>
            <a:ext cx="5493544" cy="5539073"/>
          </a:xfrm>
        </p:spPr>
        <p:txBody>
          <a:bodyPr>
            <a:normAutofit/>
          </a:bodyPr>
          <a:lstStyle/>
          <a:p>
            <a:r>
              <a:rPr lang="en-GB" dirty="0"/>
              <a:t>Treatment takes place under difficult circumstances</a:t>
            </a:r>
          </a:p>
          <a:p>
            <a:r>
              <a:rPr lang="en-GB" dirty="0"/>
              <a:t>Patients are often young and healthy, no comorbidity </a:t>
            </a:r>
          </a:p>
          <a:p>
            <a:r>
              <a:rPr lang="en-GB" dirty="0"/>
              <a:t>Universal blood group/novelties aiming at contamination risk</a:t>
            </a:r>
          </a:p>
          <a:p>
            <a:r>
              <a:rPr lang="en-GB" dirty="0"/>
              <a:t>Patients are often lost to follow-up, due to far forward treatment and/or foreigners</a:t>
            </a:r>
          </a:p>
          <a:p>
            <a:r>
              <a:rPr lang="en-GB" dirty="0"/>
              <a:t>Informed consent for trial settings is hard to obtain</a:t>
            </a:r>
          </a:p>
          <a:p>
            <a:r>
              <a:rPr lang="en-GB" dirty="0">
                <a:solidFill>
                  <a:srgbClr val="C00000"/>
                </a:solidFill>
              </a:rPr>
              <a:t>Numbers to treat are low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96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Recommendations to obtain clinical insight on</a:t>
            </a:r>
            <a:br>
              <a:rPr lang="en-US" sz="3600" dirty="0"/>
            </a:br>
            <a:r>
              <a:rPr lang="en-US" sz="3600" dirty="0"/>
              <a:t> novel blood products in case of  Massive blood loss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00CAA0-0D1C-8D46-881C-095964B3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Combine the collection of adverse reactions reporting with other mandatory feed back, like on traceability </a:t>
            </a:r>
          </a:p>
          <a:p>
            <a:r>
              <a:rPr lang="en-GB" dirty="0"/>
              <a:t>Make use of the positive risk/benefit ratio of trauma patients and settings where follow-up is adequately organized (military setting?) for “ first in patient” applications</a:t>
            </a:r>
          </a:p>
          <a:p>
            <a:r>
              <a:rPr lang="en-GB" dirty="0"/>
              <a:t>Need to collaborate with  non-emergency setting  to perform clinical trials and systematic follow up</a:t>
            </a:r>
          </a:p>
          <a:p>
            <a:r>
              <a:rPr lang="en-GB" dirty="0"/>
              <a:t>Organize a network of trauma centres (THOR?) to collect reports/built a database on SARE with novel blood products for blood loss </a:t>
            </a:r>
          </a:p>
          <a:p>
            <a:pPr lvl="1"/>
            <a:r>
              <a:rPr lang="en-GB" dirty="0"/>
              <a:t>Civil/military</a:t>
            </a:r>
          </a:p>
          <a:p>
            <a:pPr lvl="1"/>
            <a:r>
              <a:rPr lang="en-GB" dirty="0"/>
              <a:t>International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77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1D8B3C-D500-A442-BB65-EDDD01D64E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DISCLAIMER: no </a:t>
            </a:r>
            <a:r>
              <a:rPr lang="nl-NL" dirty="0" err="1"/>
              <a:t>conflicts</a:t>
            </a:r>
            <a:r>
              <a:rPr lang="nl-NL" dirty="0"/>
              <a:t> of interest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8EAC184-537F-294F-9F36-88923DCFAC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Innovation in the transfusion chain </a:t>
            </a:r>
          </a:p>
          <a:p>
            <a:r>
              <a:rPr lang="en-GB" dirty="0"/>
              <a:t>Authorisation of  blood products compared to other medical substances</a:t>
            </a:r>
          </a:p>
          <a:p>
            <a:r>
              <a:rPr lang="en-GB" dirty="0"/>
              <a:t>Assessment of risk involved with novelties </a:t>
            </a:r>
          </a:p>
          <a:p>
            <a:r>
              <a:rPr lang="en-GB" dirty="0"/>
              <a:t>Use of </a:t>
            </a:r>
            <a:r>
              <a:rPr lang="en-GB" dirty="0" err="1"/>
              <a:t>cinical</a:t>
            </a:r>
            <a:r>
              <a:rPr lang="en-GB" dirty="0"/>
              <a:t> data and </a:t>
            </a:r>
            <a:r>
              <a:rPr lang="en-GB" dirty="0" err="1"/>
              <a:t>haemovigilance</a:t>
            </a:r>
            <a:r>
              <a:rPr lang="en-GB" dirty="0"/>
              <a:t> systems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EC75F2-5F7B-9B41-8F56-C977006DF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29" y="2670878"/>
            <a:ext cx="4760304" cy="3325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3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480"/>
          </a:xfrm>
        </p:spPr>
        <p:txBody>
          <a:bodyPr anchor="t">
            <a:normAutofit fontScale="90000"/>
          </a:bodyPr>
          <a:lstStyle/>
          <a:p>
            <a:r>
              <a:rPr lang="nl-NL" sz="4000" dirty="0"/>
              <a:t>Constant impuls </a:t>
            </a:r>
            <a:r>
              <a:rPr lang="nl-NL" sz="4000" dirty="0" err="1"/>
              <a:t>to</a:t>
            </a:r>
            <a:r>
              <a:rPr lang="nl-NL" sz="4000" dirty="0"/>
              <a:t> </a:t>
            </a:r>
            <a:r>
              <a:rPr lang="nl-NL" sz="4000" dirty="0" err="1"/>
              <a:t>innovate</a:t>
            </a:r>
            <a:r>
              <a:rPr lang="nl-NL" sz="4000" dirty="0"/>
              <a:t> </a:t>
            </a:r>
            <a:r>
              <a:rPr lang="nl-NL" sz="4000" dirty="0" err="1"/>
              <a:t>the</a:t>
            </a:r>
            <a:r>
              <a:rPr lang="nl-NL" sz="4000" dirty="0"/>
              <a:t> </a:t>
            </a:r>
            <a:r>
              <a:rPr lang="nl-NL" sz="4000" dirty="0" err="1"/>
              <a:t>blood</a:t>
            </a:r>
            <a:br>
              <a:rPr lang="nl-NL" sz="4000" dirty="0"/>
            </a:br>
            <a:r>
              <a:rPr lang="nl-NL" sz="4000" dirty="0" err="1"/>
              <a:t>transfusio</a:t>
            </a:r>
            <a:r>
              <a:rPr lang="nl-NL" sz="3600" dirty="0" err="1"/>
              <a:t>n</a:t>
            </a:r>
            <a:r>
              <a:rPr lang="nl-NL" sz="3600" dirty="0"/>
              <a:t> chain</a:t>
            </a:r>
            <a:br>
              <a:rPr lang="nl-NL" sz="3600" dirty="0"/>
            </a:br>
            <a:r>
              <a:rPr lang="nl-NL" sz="3600" dirty="0"/>
              <a:t>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C06B04-CF7A-674E-9863-64DAEE7F2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221"/>
            <a:ext cx="10515600" cy="490330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New product – therapy</a:t>
            </a:r>
          </a:p>
          <a:p>
            <a:pPr marL="0" indent="0">
              <a:buNone/>
            </a:pP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more effective version of existing treatment 	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		more efficient,  convenient</a:t>
            </a:r>
          </a:p>
          <a:p>
            <a:pPr marL="0" indent="0">
              <a:buNone/>
            </a:pP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New indication – new disease 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			Less costs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					Re-inventions</a:t>
            </a: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Better availability</a:t>
            </a:r>
          </a:p>
          <a:p>
            <a:pPr marL="0" indent="0">
              <a:buNone/>
            </a:pPr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BA2AAF0-99D2-604C-A239-36A9FD1B2C78}"/>
              </a:ext>
            </a:extLst>
          </p:cNvPr>
          <p:cNvSpPr/>
          <p:nvPr/>
        </p:nvSpPr>
        <p:spPr>
          <a:xfrm>
            <a:off x="8482013" y="1376605"/>
            <a:ext cx="3048000" cy="493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2000" dirty="0">
                <a:cs typeface="Times New Roman" panose="02020603050405020304" pitchFamily="18" charset="0"/>
              </a:rPr>
              <a:t>Donors</a:t>
            </a:r>
          </a:p>
          <a:p>
            <a:pPr>
              <a:lnSpc>
                <a:spcPct val="200000"/>
              </a:lnSpc>
            </a:pPr>
            <a:r>
              <a:rPr lang="nl-NL" sz="2000" dirty="0">
                <a:cs typeface="Times New Roman" panose="02020603050405020304" pitchFamily="18" charset="0"/>
              </a:rPr>
              <a:t>Blood </a:t>
            </a:r>
            <a:r>
              <a:rPr lang="nl-NL" sz="2000" dirty="0" err="1">
                <a:cs typeface="Times New Roman" panose="02020603050405020304" pitchFamily="18" charset="0"/>
              </a:rPr>
              <a:t>establishments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 err="1">
                <a:cs typeface="Times New Roman" panose="02020603050405020304" pitchFamily="18" charset="0"/>
              </a:rPr>
              <a:t>Hospitals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 err="1">
                <a:cs typeface="Times New Roman" panose="02020603050405020304" pitchFamily="18" charset="0"/>
              </a:rPr>
              <a:t>Patients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 err="1">
                <a:cs typeface="Times New Roman" panose="02020603050405020304" pitchFamily="18" charset="0"/>
              </a:rPr>
              <a:t>Oversight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 err="1">
                <a:cs typeface="Times New Roman" panose="02020603050405020304" pitchFamily="18" charset="0"/>
              </a:rPr>
              <a:t>Manufacturers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>
                <a:cs typeface="Times New Roman" panose="02020603050405020304" pitchFamily="18" charset="0"/>
              </a:rPr>
              <a:t>Research &amp; </a:t>
            </a:r>
            <a:r>
              <a:rPr lang="nl-NL" sz="2000" dirty="0" err="1">
                <a:cs typeface="Times New Roman" panose="02020603050405020304" pitchFamily="18" charset="0"/>
              </a:rPr>
              <a:t>education</a:t>
            </a:r>
            <a:endParaRPr lang="nl-NL" sz="2000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nl-NL" sz="2000" dirty="0">
                <a:cs typeface="Times New Roman" panose="02020603050405020304" pitchFamily="18" charset="0"/>
              </a:rPr>
              <a:t>Society</a:t>
            </a:r>
            <a:endParaRPr lang="nl-NL" sz="2000" dirty="0"/>
          </a:p>
        </p:txBody>
      </p:sp>
      <p:sp>
        <p:nvSpPr>
          <p:cNvPr id="8" name="Linkeraccolade 7">
            <a:extLst>
              <a:ext uri="{FF2B5EF4-FFF2-40B4-BE49-F238E27FC236}">
                <a16:creationId xmlns:a16="http://schemas.microsoft.com/office/drawing/2014/main" id="{E598CFF9-D39E-394A-ABD4-29328B8E378E}"/>
              </a:ext>
            </a:extLst>
          </p:cNvPr>
          <p:cNvSpPr/>
          <p:nvPr/>
        </p:nvSpPr>
        <p:spPr>
          <a:xfrm>
            <a:off x="7786688" y="1592944"/>
            <a:ext cx="519112" cy="4930580"/>
          </a:xfrm>
          <a:prstGeom prst="leftBrace">
            <a:avLst>
              <a:gd name="adj1" fmla="val 10173"/>
              <a:gd name="adj2" fmla="val 4672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3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715277"/>
          </a:xfrm>
        </p:spPr>
        <p:txBody>
          <a:bodyPr anchor="t">
            <a:normAutofit fontScale="90000"/>
          </a:bodyPr>
          <a:lstStyle/>
          <a:p>
            <a:r>
              <a:rPr lang="nl-NL" sz="4000" dirty="0" err="1"/>
              <a:t>Innovation</a:t>
            </a:r>
            <a:r>
              <a:rPr lang="nl-NL" sz="4000" dirty="0"/>
              <a:t> </a:t>
            </a:r>
            <a:r>
              <a:rPr lang="nl-NL" sz="4000" dirty="0" err="1"/>
              <a:t>blood</a:t>
            </a:r>
            <a:r>
              <a:rPr lang="nl-NL" sz="4000" dirty="0"/>
              <a:t> </a:t>
            </a:r>
            <a:r>
              <a:rPr lang="nl-NL" sz="4000" dirty="0" err="1"/>
              <a:t>products</a:t>
            </a:r>
            <a:r>
              <a:rPr lang="nl-NL" sz="4000" dirty="0"/>
              <a:t> </a:t>
            </a:r>
            <a:r>
              <a:rPr lang="nl-NL" sz="4000" dirty="0" err="1"/>
              <a:t>for</a:t>
            </a:r>
            <a:r>
              <a:rPr lang="nl-NL" sz="4000" dirty="0"/>
              <a:t> trauma </a:t>
            </a:r>
            <a:r>
              <a:rPr lang="nl-NL" sz="4000" dirty="0" err="1"/>
              <a:t>resuscitation</a:t>
            </a:r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AF78B7-C9F8-EA49-BE9A-2E42901C7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graphicFrame>
        <p:nvGraphicFramePr>
          <p:cNvPr id="6" name="Tabel 7">
            <a:extLst>
              <a:ext uri="{FF2B5EF4-FFF2-40B4-BE49-F238E27FC236}">
                <a16:creationId xmlns:a16="http://schemas.microsoft.com/office/drawing/2014/main" id="{23AC27D3-FBC7-E947-8CC1-03FF16F9B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250369"/>
              </p:ext>
            </p:extLst>
          </p:nvPr>
        </p:nvGraphicFramePr>
        <p:xfrm>
          <a:off x="838200" y="1223319"/>
          <a:ext cx="10515599" cy="53875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3743">
                  <a:extLst>
                    <a:ext uri="{9D8B030D-6E8A-4147-A177-3AD203B41FA5}">
                      <a16:colId xmlns:a16="http://schemas.microsoft.com/office/drawing/2014/main" val="3667242223"/>
                    </a:ext>
                  </a:extLst>
                </a:gridCol>
                <a:gridCol w="1840675">
                  <a:extLst>
                    <a:ext uri="{9D8B030D-6E8A-4147-A177-3AD203B41FA5}">
                      <a16:colId xmlns:a16="http://schemas.microsoft.com/office/drawing/2014/main" val="1848826920"/>
                    </a:ext>
                  </a:extLst>
                </a:gridCol>
                <a:gridCol w="318598">
                  <a:extLst>
                    <a:ext uri="{9D8B030D-6E8A-4147-A177-3AD203B41FA5}">
                      <a16:colId xmlns:a16="http://schemas.microsoft.com/office/drawing/2014/main" val="3324821130"/>
                    </a:ext>
                  </a:extLst>
                </a:gridCol>
                <a:gridCol w="1510202">
                  <a:extLst>
                    <a:ext uri="{9D8B030D-6E8A-4147-A177-3AD203B41FA5}">
                      <a16:colId xmlns:a16="http://schemas.microsoft.com/office/drawing/2014/main" val="2030360927"/>
                    </a:ext>
                  </a:extLst>
                </a:gridCol>
                <a:gridCol w="1410157">
                  <a:extLst>
                    <a:ext uri="{9D8B030D-6E8A-4147-A177-3AD203B41FA5}">
                      <a16:colId xmlns:a16="http://schemas.microsoft.com/office/drawing/2014/main" val="2503074133"/>
                    </a:ext>
                  </a:extLst>
                </a:gridCol>
                <a:gridCol w="3792224">
                  <a:extLst>
                    <a:ext uri="{9D8B030D-6E8A-4147-A177-3AD203B41FA5}">
                      <a16:colId xmlns:a16="http://schemas.microsoft.com/office/drawing/2014/main" val="4022913595"/>
                    </a:ext>
                  </a:extLst>
                </a:gridCol>
              </a:tblGrid>
              <a:tr h="643473"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chemeClr val="tx1"/>
                          </a:solidFill>
                        </a:rPr>
                        <a:t>Optimal Blood use 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Components : Ratio’s + effect massive transfusions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C00000"/>
                          </a:solidFill>
                        </a:rPr>
                        <a:t>Whole Blood : indications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823927"/>
                  </a:ext>
                </a:extLst>
              </a:tr>
              <a:tr h="367699">
                <a:tc>
                  <a:txBody>
                    <a:bodyPr/>
                    <a:lstStyle/>
                    <a:p>
                      <a:endParaRPr lang="en-GB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C00000"/>
                          </a:solidFill>
                        </a:rPr>
                        <a:t>Plasma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PLT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rgbClr val="C00000"/>
                          </a:solidFill>
                        </a:rPr>
                        <a:t>Thrombo’s</a:t>
                      </a:r>
                      <a:endParaRPr lang="nl-NL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C00000"/>
                          </a:solidFill>
                        </a:rPr>
                        <a:t>RBC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560275"/>
                  </a:ext>
                </a:extLst>
              </a:tr>
              <a:tr h="17465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>
                          <a:solidFill>
                            <a:schemeClr val="tx1"/>
                          </a:solidFill>
                        </a:rPr>
                        <a:t>Standards of care</a:t>
                      </a:r>
                    </a:p>
                    <a:p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GB" noProof="0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noProof="0" dirty="0">
                          <a:solidFill>
                            <a:srgbClr val="FEA601"/>
                          </a:solidFill>
                        </a:rPr>
                        <a:t>Testing for TTI          AB0/Rh compatibility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noProof="0" dirty="0">
                          <a:solidFill>
                            <a:srgbClr val="FEA601"/>
                          </a:solidFill>
                        </a:rPr>
                        <a:t>Pathogen inactivation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noProof="0" dirty="0">
                          <a:solidFill>
                            <a:srgbClr val="FEA601"/>
                          </a:solidFill>
                        </a:rPr>
                        <a:t>                                      </a:t>
                      </a:r>
                      <a:r>
                        <a:rPr lang="en-GB" noProof="0" dirty="0" err="1">
                          <a:solidFill>
                            <a:srgbClr val="FEA601"/>
                          </a:solidFill>
                        </a:rPr>
                        <a:t>Leucoreduction</a:t>
                      </a:r>
                      <a:endParaRPr lang="en-GB" noProof="0" dirty="0">
                        <a:solidFill>
                          <a:srgbClr val="FEA60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noProof="0" dirty="0">
                          <a:solidFill>
                            <a:srgbClr val="FEA601"/>
                          </a:solidFill>
                        </a:rPr>
                        <a:t>Donor screening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noProof="0" dirty="0">
                          <a:solidFill>
                            <a:srgbClr val="FEA601"/>
                          </a:solidFill>
                        </a:rPr>
                        <a:t> Plasma replacement                           </a:t>
                      </a:r>
                      <a:r>
                        <a:rPr lang="en-GB" noProof="0" dirty="0" err="1">
                          <a:solidFill>
                            <a:srgbClr val="FF0000"/>
                          </a:solidFill>
                        </a:rPr>
                        <a:t>Plasticers</a:t>
                      </a:r>
                      <a:r>
                        <a:rPr lang="en-GB" noProof="0" dirty="0">
                          <a:solidFill>
                            <a:srgbClr val="FF0000"/>
                          </a:solidFill>
                        </a:rPr>
                        <a:t>!?! </a:t>
                      </a:r>
                      <a:endParaRPr lang="en-GB" i="0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Effect of: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LR of WB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LT (0) WB Rh incompatible?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Pathogen inactivation?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Infection risk due to WBB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Health of Walking Donors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2644155"/>
                  </a:ext>
                </a:extLst>
              </a:tr>
              <a:tr h="367699">
                <a:tc gridSpan="6">
                  <a:txBody>
                    <a:bodyPr/>
                    <a:lstStyle/>
                    <a:p>
                      <a:pPr algn="ctr"/>
                      <a:r>
                        <a:rPr lang="en-GB" noProof="0">
                          <a:solidFill>
                            <a:schemeClr val="tx1"/>
                          </a:solidFill>
                        </a:rPr>
                        <a:t>Prehospital settings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18264"/>
                  </a:ext>
                </a:extLst>
              </a:tr>
              <a:tr h="919246">
                <a:tc>
                  <a:txBody>
                    <a:bodyPr/>
                    <a:lstStyle/>
                    <a:p>
                      <a:r>
                        <a:rPr lang="en-GB" b="1" noProof="0">
                          <a:solidFill>
                            <a:schemeClr val="tx1"/>
                          </a:solidFill>
                        </a:rPr>
                        <a:t>Storage conditions &amp; time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b="0" noProof="0" dirty="0">
                          <a:solidFill>
                            <a:srgbClr val="C00000"/>
                          </a:solidFill>
                        </a:rPr>
                        <a:t> Liquid plasma</a:t>
                      </a:r>
                    </a:p>
                    <a:p>
                      <a:r>
                        <a:rPr lang="en-GB" b="0" noProof="0" dirty="0">
                          <a:solidFill>
                            <a:srgbClr val="C00000"/>
                          </a:solidFill>
                        </a:rPr>
                        <a:t>Freeze dried plasma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solidFill>
                            <a:srgbClr val="C00000"/>
                          </a:solidFill>
                        </a:rPr>
                        <a:t>Frozen plt</a:t>
                      </a:r>
                    </a:p>
                    <a:p>
                      <a:r>
                        <a:rPr lang="en-GB" noProof="0">
                          <a:solidFill>
                            <a:srgbClr val="C00000"/>
                          </a:solidFill>
                        </a:rPr>
                        <a:t>Cold vs. warm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Frozen/new</a:t>
                      </a:r>
                    </a:p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protectants</a:t>
                      </a:r>
                      <a:endParaRPr lang="nl-NL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Warm fresh</a:t>
                      </a:r>
                    </a:p>
                    <a:p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Frozen?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778469"/>
                  </a:ext>
                </a:extLst>
              </a:tr>
              <a:tr h="919246">
                <a:tc>
                  <a:txBody>
                    <a:bodyPr/>
                    <a:lstStyle/>
                    <a:p>
                      <a:r>
                        <a:rPr lang="en-GB" b="1" noProof="0" dirty="0">
                          <a:solidFill>
                            <a:schemeClr val="tx1"/>
                          </a:solidFill>
                        </a:rPr>
                        <a:t>Availability </a:t>
                      </a:r>
                    </a:p>
                    <a:p>
                      <a:r>
                        <a:rPr lang="en-GB" b="1" noProof="0" dirty="0">
                          <a:solidFill>
                            <a:schemeClr val="tx1"/>
                          </a:solidFill>
                        </a:rPr>
                        <a:t>Far forward transport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Logistics of frozen blood bank</a:t>
                      </a:r>
                    </a:p>
                    <a:p>
                      <a:pPr algn="ctr"/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Prolonging shelf life</a:t>
                      </a:r>
                    </a:p>
                    <a:p>
                      <a:pPr algn="ctr"/>
                      <a:r>
                        <a:rPr lang="en-GB" noProof="0" dirty="0">
                          <a:solidFill>
                            <a:srgbClr val="C00000"/>
                          </a:solidFill>
                        </a:rPr>
                        <a:t>Parachute dropping /transport containers /temperature monitoring 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E8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2570178"/>
                  </a:ext>
                </a:extLst>
              </a:tr>
              <a:tr h="423614">
                <a:tc gridSpan="6"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AIM of research: establish efficacy, quality, safety of novelties in blood transfusion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F4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466107"/>
                  </a:ext>
                </a:extLst>
              </a:tr>
            </a:tbl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B953E915-8736-9A4A-800B-CE1C14FEFF57}"/>
              </a:ext>
            </a:extLst>
          </p:cNvPr>
          <p:cNvSpPr/>
          <p:nvPr/>
        </p:nvSpPr>
        <p:spPr>
          <a:xfrm>
            <a:off x="7512908" y="2137718"/>
            <a:ext cx="3645243" cy="1952367"/>
          </a:xfrm>
          <a:prstGeom prst="frame">
            <a:avLst>
              <a:gd name="adj1" fmla="val 338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Kader 7">
            <a:extLst>
              <a:ext uri="{FF2B5EF4-FFF2-40B4-BE49-F238E27FC236}">
                <a16:creationId xmlns:a16="http://schemas.microsoft.com/office/drawing/2014/main" id="{BE39ABCB-146A-C14B-8A2F-602F87F21A81}"/>
              </a:ext>
            </a:extLst>
          </p:cNvPr>
          <p:cNvSpPr/>
          <p:nvPr/>
        </p:nvSpPr>
        <p:spPr>
          <a:xfrm>
            <a:off x="2458996" y="4316211"/>
            <a:ext cx="8894804" cy="1034266"/>
          </a:xfrm>
          <a:prstGeom prst="frame">
            <a:avLst>
              <a:gd name="adj1" fmla="val 464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0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3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nl-NL" sz="4000" dirty="0" err="1"/>
              <a:t>Authorisation</a:t>
            </a:r>
            <a:r>
              <a:rPr lang="nl-NL" sz="4000" dirty="0"/>
              <a:t> of </a:t>
            </a:r>
            <a:r>
              <a:rPr lang="nl-NL" sz="4000" dirty="0" err="1"/>
              <a:t>blood</a:t>
            </a:r>
            <a:r>
              <a:rPr lang="nl-NL" sz="4000" dirty="0"/>
              <a:t> </a:t>
            </a:r>
            <a:r>
              <a:rPr lang="nl-NL" sz="4000" dirty="0" err="1"/>
              <a:t>products</a:t>
            </a:r>
            <a:r>
              <a:rPr lang="nl-NL" sz="4000" dirty="0"/>
              <a:t> </a:t>
            </a:r>
            <a:br>
              <a:rPr lang="nl-NL" sz="4000" dirty="0"/>
            </a:br>
            <a:r>
              <a:rPr lang="nl-NL" sz="4000" dirty="0" err="1"/>
              <a:t>for</a:t>
            </a:r>
            <a:r>
              <a:rPr lang="nl-NL" sz="4000" dirty="0"/>
              <a:t> human </a:t>
            </a:r>
            <a:r>
              <a:rPr lang="nl-NL" sz="4000" dirty="0" err="1"/>
              <a:t>application</a:t>
            </a:r>
            <a:r>
              <a:rPr lang="nl-NL" sz="4000" dirty="0"/>
              <a:t>  </a:t>
            </a:r>
            <a:br>
              <a:rPr lang="nl-NL" dirty="0"/>
            </a:b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CE3E77-6C47-4B0D-9E0E-F24EBDDB6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36"/>
            <a:ext cx="10515600" cy="49747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”</a:t>
            </a:r>
            <a:r>
              <a:rPr lang="en-GB" u="sng" dirty="0"/>
              <a:t>fresh” blood products </a:t>
            </a:r>
            <a:r>
              <a:rPr lang="en-GB" dirty="0"/>
              <a:t>:</a:t>
            </a:r>
          </a:p>
          <a:p>
            <a:r>
              <a:rPr lang="en-GB" dirty="0"/>
              <a:t>EU Directive 2002/98 : </a:t>
            </a:r>
          </a:p>
          <a:p>
            <a:pPr lvl="1"/>
            <a:r>
              <a:rPr lang="en-GB" dirty="0"/>
              <a:t>Licencing of blood establishment: GMP – process validation – change control</a:t>
            </a:r>
          </a:p>
          <a:p>
            <a:r>
              <a:rPr lang="en-GB" dirty="0"/>
              <a:t>US: 21 CFR 607 registration of BE and product list.</a:t>
            </a:r>
          </a:p>
          <a:p>
            <a:pPr marL="0" indent="0">
              <a:buNone/>
            </a:pPr>
            <a:r>
              <a:rPr lang="en-GB" i="1" dirty="0"/>
              <a:t>New blood products? </a:t>
            </a:r>
          </a:p>
          <a:p>
            <a:r>
              <a:rPr lang="en-GB" dirty="0" err="1"/>
              <a:t>CoE</a:t>
            </a:r>
            <a:r>
              <a:rPr lang="en-GB" dirty="0"/>
              <a:t> :</a:t>
            </a:r>
            <a:r>
              <a:rPr lang="en-GB" i="1" dirty="0"/>
              <a:t>4.4.3.1…..A scientific and risk-based validation approach could be justified for new blood components </a:t>
            </a:r>
          </a:p>
          <a:p>
            <a:pPr marL="0" indent="0">
              <a:buNone/>
            </a:pPr>
            <a:r>
              <a:rPr lang="en-GB" u="sng" dirty="0"/>
              <a:t>Plasma derived products 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dirty="0"/>
              <a:t>Pharmaceutical legislation :Market Authorisation via EMA, FDA </a:t>
            </a:r>
          </a:p>
          <a:p>
            <a:pPr marL="0" indent="0">
              <a:buNone/>
            </a:pPr>
            <a:r>
              <a:rPr lang="en-GB" dirty="0"/>
              <a:t>21 CRF 601.12 :approval required for : </a:t>
            </a:r>
          </a:p>
          <a:p>
            <a:pPr marL="0" indent="0">
              <a:buNone/>
            </a:pPr>
            <a:r>
              <a:rPr lang="en-GB" i="1" dirty="0"/>
              <a:t>any change in the product, …. That has a substantial potential to have an adverse effect on the product  in relation to it’s safety and efficacy.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806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GB" sz="3600" dirty="0"/>
              <a:t>Difference between ”MA” of blood products </a:t>
            </a:r>
            <a:br>
              <a:rPr lang="en-GB" sz="3600" dirty="0"/>
            </a:br>
            <a:r>
              <a:rPr lang="en-GB" sz="3600" dirty="0"/>
              <a:t>versus Medical Devices and pharmaceuticals</a:t>
            </a:r>
            <a:br>
              <a:rPr lang="nl-NL" sz="3600" dirty="0"/>
            </a:br>
            <a:br>
              <a:rPr lang="nl-NL" sz="3600" dirty="0"/>
            </a:br>
            <a:endParaRPr lang="nl-NL" sz="3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8D28C2-660A-F541-B41B-35C42EFBB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Processing on a small scale, non industrialized, base product variable </a:t>
            </a:r>
          </a:p>
          <a:p>
            <a:r>
              <a:rPr lang="en-GB" dirty="0"/>
              <a:t>Batch controls not always feasible (scarcity of the product)</a:t>
            </a:r>
          </a:p>
          <a:p>
            <a:r>
              <a:rPr lang="en-GB" dirty="0"/>
              <a:t>prove of clinical efficacy  (absence of harm)</a:t>
            </a:r>
          </a:p>
          <a:p>
            <a:r>
              <a:rPr lang="en-GB" dirty="0"/>
              <a:t>No prove of superiority of non-inferiority</a:t>
            </a:r>
          </a:p>
          <a:p>
            <a:r>
              <a:rPr lang="en-GB" dirty="0"/>
              <a:t>No regulated requirement for trials, (Post) marketing surveillance</a:t>
            </a:r>
          </a:p>
          <a:p>
            <a:pPr marL="0" indent="0">
              <a:buNone/>
            </a:pPr>
            <a:r>
              <a:rPr lang="en-GB" dirty="0"/>
              <a:t>	Report of change ( validation of the processes)</a:t>
            </a:r>
          </a:p>
          <a:p>
            <a:pPr marL="0" indent="0">
              <a:buNone/>
            </a:pPr>
            <a:r>
              <a:rPr lang="en-GB" dirty="0"/>
              <a:t>	SARE reporting (</a:t>
            </a:r>
            <a:r>
              <a:rPr lang="en-GB" dirty="0" err="1"/>
              <a:t>haemovigilance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CC2919F-8A37-B141-A363-5A15F6EE8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3718" y="4342069"/>
            <a:ext cx="2150806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Badge Tick1 met effen opvulling">
            <a:extLst>
              <a:ext uri="{FF2B5EF4-FFF2-40B4-BE49-F238E27FC236}">
                <a16:creationId xmlns:a16="http://schemas.microsoft.com/office/drawing/2014/main" id="{93A612C8-4D81-BC40-91FC-57D2CBCAD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839" y="4032506"/>
            <a:ext cx="508499" cy="508499"/>
          </a:xfrm>
          <a:prstGeom prst="rect">
            <a:avLst/>
          </a:prstGeom>
        </p:spPr>
      </p:pic>
      <p:pic>
        <p:nvPicPr>
          <p:cNvPr id="13" name="Graphic 12" descr="Badge Tick1 met effen opvulling">
            <a:extLst>
              <a:ext uri="{FF2B5EF4-FFF2-40B4-BE49-F238E27FC236}">
                <a16:creationId xmlns:a16="http://schemas.microsoft.com/office/drawing/2014/main" id="{099F91AD-EBA8-9A41-BA05-9E805442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839" y="4541005"/>
            <a:ext cx="508500" cy="50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51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l-NL" dirty="0" err="1"/>
              <a:t>Haemovigilance</a:t>
            </a:r>
            <a:r>
              <a:rPr lang="nl-NL" dirty="0"/>
              <a:t> : </a:t>
            </a:r>
            <a:r>
              <a:rPr lang="nl-NL" dirty="0" err="1"/>
              <a:t>beyond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roots</a:t>
            </a:r>
            <a:r>
              <a:rPr lang="nl-NL" dirty="0"/>
              <a:t> </a:t>
            </a:r>
            <a:endParaRPr lang="nl-NL" sz="2000" dirty="0"/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23F42A4B-E4AF-CA49-99B3-93823E2E7DDC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590606672"/>
              </p:ext>
            </p:extLst>
          </p:nvPr>
        </p:nvGraphicFramePr>
        <p:xfrm>
          <a:off x="4772025" y="997194"/>
          <a:ext cx="61722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7CA18B8-3DF8-544B-A1C9-72508EF8D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7775" y="1783800"/>
            <a:ext cx="2781299" cy="3811588"/>
          </a:xfrm>
        </p:spPr>
        <p:txBody>
          <a:bodyPr>
            <a:noAutofit/>
          </a:bodyPr>
          <a:lstStyle/>
          <a:p>
            <a:r>
              <a:rPr lang="nl-NL" sz="2400" dirty="0" err="1"/>
              <a:t>Haemovigilance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Medical</a:t>
            </a:r>
            <a:r>
              <a:rPr lang="nl-NL" sz="2400" dirty="0"/>
              <a:t> device </a:t>
            </a:r>
            <a:r>
              <a:rPr lang="nl-NL" sz="2400" dirty="0" err="1"/>
              <a:t>vigilance</a:t>
            </a:r>
            <a:r>
              <a:rPr lang="nl-NL" sz="2400" dirty="0"/>
              <a:t> 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 err="1"/>
              <a:t>Pharmacovigilance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44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nl-NL" sz="3600" dirty="0" err="1"/>
              <a:t>Necessity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</a:t>
            </a:r>
            <a:r>
              <a:rPr lang="nl-NL" sz="3600" dirty="0" err="1"/>
              <a:t>clinical</a:t>
            </a:r>
            <a:r>
              <a:rPr lang="nl-NL" sz="3600" dirty="0"/>
              <a:t> </a:t>
            </a:r>
            <a:r>
              <a:rPr lang="nl-NL" sz="3600" dirty="0" err="1"/>
              <a:t>evaluation</a:t>
            </a:r>
            <a:r>
              <a:rPr lang="nl-NL" sz="3600" dirty="0"/>
              <a:t> of </a:t>
            </a:r>
            <a:br>
              <a:rPr lang="nl-NL" sz="3600" dirty="0"/>
            </a:br>
            <a:r>
              <a:rPr lang="nl-NL" sz="3600" dirty="0" err="1"/>
              <a:t>novel</a:t>
            </a:r>
            <a:r>
              <a:rPr lang="nl-NL" sz="3600" dirty="0"/>
              <a:t> Blood </a:t>
            </a:r>
            <a:r>
              <a:rPr lang="nl-NL" sz="3600" dirty="0" err="1"/>
              <a:t>products</a:t>
            </a:r>
            <a:br>
              <a:rPr lang="nl-NL" sz="3600" dirty="0"/>
            </a:br>
            <a:br>
              <a:rPr lang="nl-NL" sz="3600" dirty="0"/>
            </a:br>
            <a:br>
              <a:rPr lang="nl-NL" sz="3600" dirty="0"/>
            </a:br>
            <a:endParaRPr lang="nl-NL" sz="3600" dirty="0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C8E9E7C1-1113-1740-87EA-5111C4EC5D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5132" y="997194"/>
            <a:ext cx="3950426" cy="5772392"/>
          </a:xfr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3ADAB598-CA19-6E48-AEA4-731A31EF8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 </a:t>
            </a:r>
            <a:r>
              <a:rPr lang="en-US" sz="2400" dirty="0"/>
              <a:t>Blood (SoHO) specific guidelines for  </a:t>
            </a:r>
            <a:r>
              <a:rPr lang="en-US" sz="2400" dirty="0">
                <a:cs typeface="Times New Roman" panose="02020603050405020304" pitchFamily="18" charset="0"/>
              </a:rPr>
              <a:t>Preparation Process Authorization: Principles from </a:t>
            </a:r>
            <a:r>
              <a:rPr lang="en-US" sz="2400" dirty="0" err="1">
                <a:cs typeface="Times New Roman" panose="02020603050405020304" pitchFamily="18" charset="0"/>
              </a:rPr>
              <a:t>EuroGTP</a:t>
            </a:r>
            <a:r>
              <a:rPr lang="en-US" sz="2400" dirty="0">
                <a:cs typeface="Times New Roman" panose="02020603050405020304" pitchFamily="18" charset="0"/>
              </a:rPr>
              <a:t> II and GAPP </a:t>
            </a:r>
          </a:p>
          <a:p>
            <a:pPr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Is it a novelty ? </a:t>
            </a:r>
          </a:p>
          <a:p>
            <a:pPr marL="0" indent="0"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cs typeface="Times New Roman" panose="02020603050405020304" pitchFamily="18" charset="0"/>
              </a:rPr>
              <a:t>Three step approach : </a:t>
            </a:r>
          </a:p>
          <a:p>
            <a:pPr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Risk assessment</a:t>
            </a:r>
          </a:p>
          <a:p>
            <a:pPr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Risk mitigation in vitro/ pre-clinical studies</a:t>
            </a:r>
          </a:p>
          <a:p>
            <a:pPr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Clinical risk monitoring in patients </a:t>
            </a:r>
          </a:p>
          <a:p>
            <a:pPr>
              <a:buFontTx/>
              <a:buChar char="-"/>
            </a:pPr>
            <a:endParaRPr lang="nl-NL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400" dirty="0">
              <a:cs typeface="Times New Roman" panose="02020603050405020304" pitchFamily="18" charset="0"/>
            </a:endParaRPr>
          </a:p>
          <a:p>
            <a:endParaRPr lang="nl-NL" sz="2400" dirty="0">
              <a:cs typeface="Times New Roman" panose="02020603050405020304" pitchFamily="18" charset="0"/>
            </a:endParaRPr>
          </a:p>
          <a:p>
            <a:endParaRPr lang="nl-NL" sz="2400" dirty="0"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E04E4AA-DEA8-A14E-9888-A7F202DB1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3759" y="2819647"/>
            <a:ext cx="1566442" cy="908536"/>
          </a:xfrm>
          <a:prstGeom prst="rect">
            <a:avLst/>
          </a:prstGeom>
        </p:spPr>
      </p:pic>
      <p:pic>
        <p:nvPicPr>
          <p:cNvPr id="1026" name="Picture 2" descr="GAPP JA – GAPP JOINT ACTION">
            <a:extLst>
              <a:ext uri="{FF2B5EF4-FFF2-40B4-BE49-F238E27FC236}">
                <a16:creationId xmlns:a16="http://schemas.microsoft.com/office/drawing/2014/main" id="{4742D06E-B573-2E4F-821F-334411E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7283" y="1095375"/>
            <a:ext cx="103895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16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0B431-6325-A840-8A34-492ECF33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168"/>
          </a:xfrm>
        </p:spPr>
        <p:txBody>
          <a:bodyPr anchor="t">
            <a:normAutofit fontScale="90000"/>
          </a:bodyPr>
          <a:lstStyle/>
          <a:p>
            <a:r>
              <a:rPr lang="nl-NL" sz="4000" dirty="0"/>
              <a:t>Interactive tool  </a:t>
            </a:r>
            <a:br>
              <a:rPr lang="nl-NL" dirty="0"/>
            </a:br>
            <a:br>
              <a:rPr lang="nl-NL" dirty="0"/>
            </a:br>
            <a:endParaRPr lang="nl-NL" sz="20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DBFE6D5-CEA3-0243-AA5E-4FB5FBCCB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Guide you through the process of identifying the risks </a:t>
            </a:r>
          </a:p>
          <a:p>
            <a:r>
              <a:rPr lang="en-CA" dirty="0"/>
              <a:t>Calculate the risk profile : Negligible, Low, moderate, High</a:t>
            </a:r>
          </a:p>
          <a:p>
            <a:r>
              <a:rPr lang="en-CA" dirty="0"/>
              <a:t> Recalculate after mitigation through in vitro/ non-clinical studies</a:t>
            </a:r>
          </a:p>
          <a:p>
            <a:r>
              <a:rPr lang="en-CA" dirty="0"/>
              <a:t>Establishes remaining risk and gives directions for clinical</a:t>
            </a:r>
          </a:p>
          <a:p>
            <a:pPr marL="0" indent="0">
              <a:buNone/>
            </a:pPr>
            <a:r>
              <a:rPr lang="en-CA" dirty="0"/>
              <a:t>   data needed.</a:t>
            </a:r>
          </a:p>
          <a:p>
            <a:r>
              <a:rPr lang="en-CA" dirty="0"/>
              <a:t>Documents the assessment process and data 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/>
              <a:t>http://</a:t>
            </a:r>
            <a:r>
              <a:rPr lang="en-CA" sz="2000" dirty="0" err="1"/>
              <a:t>goodtissuepractices.eu</a:t>
            </a:r>
            <a:r>
              <a:rPr lang="en-CA" sz="2000" dirty="0"/>
              <a:t>/images/docs/</a:t>
            </a:r>
            <a:r>
              <a:rPr lang="en-CA" sz="2000" dirty="0" err="1"/>
              <a:t>EuroGTPII_Blood_INT.pdf</a:t>
            </a:r>
            <a:endParaRPr lang="en-CA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CDCC52-4461-4300-B7F0-4C191349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994" y="88658"/>
            <a:ext cx="2861530" cy="9085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2702F5B-3608-4DC9-B20D-9E50C10A5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576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3A641C-93C1-2F4A-9568-F00849959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038" y="3459727"/>
            <a:ext cx="2477814" cy="319256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5D52451-4775-E84E-8D3F-A189F83DDA2A}"/>
              </a:ext>
            </a:extLst>
          </p:cNvPr>
          <p:cNvSpPr txBox="1"/>
          <p:nvPr/>
        </p:nvSpPr>
        <p:spPr>
          <a:xfrm>
            <a:off x="7134225" y="5638354"/>
            <a:ext cx="1595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</a:t>
            </a:r>
            <a:r>
              <a:rPr lang="nl-NL" sz="3200" dirty="0"/>
              <a:t>	</a:t>
            </a:r>
            <a:endParaRPr lang="nl-NL" sz="3200" b="1" dirty="0">
              <a:solidFill>
                <a:srgbClr val="C0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EF14334-E32E-994B-8DA1-CCC27E8DBCCC}"/>
              </a:ext>
            </a:extLst>
          </p:cNvPr>
          <p:cNvSpPr txBox="1"/>
          <p:nvPr/>
        </p:nvSpPr>
        <p:spPr>
          <a:xfrm>
            <a:off x="1100137" y="5722671"/>
            <a:ext cx="4886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 </a:t>
            </a:r>
            <a:r>
              <a:rPr lang="nl-NL" sz="32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Interactive Assessment Tool</a:t>
            </a:r>
            <a:endParaRPr lang="nl-NL" sz="32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8002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1007</Words>
  <Application>Microsoft Macintosh PowerPoint</Application>
  <PresentationFormat>Breedbeeld</PresentationFormat>
  <Paragraphs>172</Paragraphs>
  <Slides>17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Kantoorthema</vt:lpstr>
      <vt:lpstr>  Haemovigilance of novelties in processing, storage, transport and application of blood products   Arlinke G. Bokhorst, MD M&amp;G President of IHN   Director TRIP Netherlands office for hemo- &amp; biovigilance         </vt:lpstr>
      <vt:lpstr>  </vt:lpstr>
      <vt:lpstr>Constant impuls to innovate the blood transfusion chain  </vt:lpstr>
      <vt:lpstr>Innovation blood products for trauma resuscitation  </vt:lpstr>
      <vt:lpstr>Authorisation of blood products  for human application   </vt:lpstr>
      <vt:lpstr>Difference between ”MA” of blood products  versus Medical Devices and pharmaceuticals  </vt:lpstr>
      <vt:lpstr>Haemovigilance : beyond our roots </vt:lpstr>
      <vt:lpstr>Necessity for clinical evaluation of  novel Blood products   </vt:lpstr>
      <vt:lpstr>Interactive tool    </vt:lpstr>
      <vt:lpstr>Systematic Risk assessment methodology   Risk factors</vt:lpstr>
      <vt:lpstr>Systematic Risk assessment methodology   Risk types</vt:lpstr>
      <vt:lpstr>  </vt:lpstr>
      <vt:lpstr>Requirements for clinical application in humans</vt:lpstr>
      <vt:lpstr> Sources of clinical data </vt:lpstr>
      <vt:lpstr>Innovation of blood products for trauma resuscitation</vt:lpstr>
      <vt:lpstr>  </vt:lpstr>
      <vt:lpstr>Recommendations to obtain clinical insight on  novel blood products in case of  Massive blood loss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Arlinke Bokhorst</dc:creator>
  <cp:lastModifiedBy>Arlinke Bokhorst</cp:lastModifiedBy>
  <cp:revision>22</cp:revision>
  <dcterms:created xsi:type="dcterms:W3CDTF">2021-07-28T10:43:20Z</dcterms:created>
  <dcterms:modified xsi:type="dcterms:W3CDTF">2022-06-29T08:18:44Z</dcterms:modified>
</cp:coreProperties>
</file>