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56" r:id="rId2"/>
    <p:sldId id="500" r:id="rId3"/>
    <p:sldId id="275" r:id="rId4"/>
    <p:sldId id="257" r:id="rId5"/>
    <p:sldId id="267" r:id="rId6"/>
    <p:sldId id="489" r:id="rId7"/>
    <p:sldId id="490" r:id="rId8"/>
    <p:sldId id="493" r:id="rId9"/>
    <p:sldId id="276" r:id="rId10"/>
    <p:sldId id="499" r:id="rId11"/>
    <p:sldId id="498" r:id="rId12"/>
    <p:sldId id="495" r:id="rId13"/>
    <p:sldId id="265" r:id="rId14"/>
    <p:sldId id="268" r:id="rId15"/>
    <p:sldId id="270" r:id="rId16"/>
    <p:sldId id="269" r:id="rId17"/>
    <p:sldId id="271" r:id="rId18"/>
    <p:sldId id="496" r:id="rId19"/>
    <p:sldId id="274" r:id="rId20"/>
    <p:sldId id="497" r:id="rId21"/>
  </p:sldIdLst>
  <p:sldSz cx="12192000" cy="6858000"/>
  <p:notesSz cx="6858000" cy="9144000"/>
  <p:defaultTextStyle>
    <a:defPPr rtl="0">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1" autoAdjust="0"/>
    <p:restoredTop sz="81020"/>
  </p:normalViewPr>
  <p:slideViewPr>
    <p:cSldViewPr>
      <p:cViewPr varScale="1">
        <p:scale>
          <a:sx n="102" d="100"/>
          <a:sy n="102" d="100"/>
        </p:scale>
        <p:origin x="200" y="184"/>
      </p:cViewPr>
      <p:guideLst>
        <p:guide pos="3840"/>
        <p:guide orient="horz" pos="2160"/>
      </p:guideLst>
    </p:cSldViewPr>
  </p:slideViewPr>
  <p:notesTextViewPr>
    <p:cViewPr>
      <p:scale>
        <a:sx n="1" d="1"/>
        <a:sy n="1" d="1"/>
      </p:scale>
      <p:origin x="0" y="0"/>
    </p:cViewPr>
  </p:notesTextViewPr>
  <p:notesViewPr>
    <p:cSldViewPr showGuides="1">
      <p:cViewPr varScale="1">
        <p:scale>
          <a:sx n="88" d="100"/>
          <a:sy n="88" d="100"/>
        </p:scale>
        <p:origin x="3072"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Users/Christopher/Library/Containers/com.apple.mail/Data/Library/Mail%20Downloads/FD977706-A9C6-4D76-B434-30D6949CA72A/da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pivotSource>
    <c:name>[dat.xlsx]Kakediagram pasienter!Pivottabell4</c:name>
    <c:fmtId val="6"/>
  </c:pivotSource>
  <c:chart>
    <c:autoTitleDeleted val="1"/>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
        <c:idx val="3"/>
        <c:spPr>
          <a:solidFill>
            <a:schemeClr val="accent1"/>
          </a:solidFill>
          <a:ln>
            <a:noFill/>
          </a:ln>
          <a:effectLst/>
        </c:spPr>
        <c:marker>
          <c:symbol val="none"/>
        </c:marker>
      </c:pivotFmt>
      <c:pivotFmt>
        <c:idx val="4"/>
        <c:spPr>
          <a:solidFill>
            <a:schemeClr val="accent1"/>
          </a:solidFill>
          <a:ln>
            <a:noFill/>
          </a:ln>
          <a:effectLst/>
        </c:spPr>
        <c:marker>
          <c:symbol val="none"/>
        </c:marker>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pivotFmt>
      <c:pivotFmt>
        <c:idx val="7"/>
        <c:spPr>
          <a:solidFill>
            <a:schemeClr val="accent1"/>
          </a:solidFill>
          <a:ln>
            <a:noFill/>
          </a:ln>
          <a:effectLst/>
        </c:spPr>
        <c:marker>
          <c:symbol val="none"/>
        </c:marker>
      </c:pivotFmt>
      <c:pivotFmt>
        <c:idx val="8"/>
        <c:spPr>
          <a:solidFill>
            <a:schemeClr val="accent1"/>
          </a:solidFill>
          <a:ln>
            <a:noFill/>
          </a:ln>
          <a:effectLst/>
        </c:spPr>
        <c:marker>
          <c:symbol val="none"/>
        </c:marker>
      </c:pivotFmt>
      <c:pivotFmt>
        <c:idx val="9"/>
        <c:spPr>
          <a:solidFill>
            <a:schemeClr val="accent1"/>
          </a:solidFill>
          <a:ln>
            <a:noFill/>
          </a:ln>
          <a:effectLst/>
        </c:spPr>
        <c:marker>
          <c:symbol val="none"/>
        </c:marker>
      </c:pivotFmt>
      <c:pivotFmt>
        <c:idx val="10"/>
        <c:spPr>
          <a:solidFill>
            <a:schemeClr val="accent1"/>
          </a:solidFill>
          <a:ln>
            <a:noFill/>
          </a:ln>
          <a:effectLst/>
        </c:spPr>
        <c:marker>
          <c:symbol val="none"/>
        </c:marker>
      </c:pivotFmt>
      <c:pivotFmt>
        <c:idx val="11"/>
        <c:spPr>
          <a:solidFill>
            <a:schemeClr val="accent1"/>
          </a:solidFill>
          <a:ln>
            <a:noFill/>
          </a:ln>
          <a:effectLst/>
        </c:spPr>
        <c:marker>
          <c:symbol val="none"/>
        </c:marker>
      </c:pivotFmt>
      <c:pivotFmt>
        <c:idx val="12"/>
        <c:spPr>
          <a:solidFill>
            <a:schemeClr val="accent1"/>
          </a:solidFill>
          <a:ln>
            <a:noFill/>
          </a:ln>
          <a:effectLst/>
        </c:spPr>
        <c:marker>
          <c:symbol val="none"/>
        </c:marker>
      </c:pivotFmt>
      <c:pivotFmt>
        <c:idx val="13"/>
        <c:spPr>
          <a:solidFill>
            <a:schemeClr val="accent1"/>
          </a:solidFill>
          <a:ln>
            <a:noFill/>
          </a:ln>
          <a:effectLst/>
        </c:spPr>
        <c:marker>
          <c:symbol val="none"/>
        </c:marker>
      </c:pivotFmt>
      <c:pivotFmt>
        <c:idx val="14"/>
        <c:spPr>
          <a:solidFill>
            <a:schemeClr val="accent1"/>
          </a:solidFill>
          <a:ln>
            <a:noFill/>
          </a:ln>
          <a:effectLst/>
        </c:spPr>
        <c:marker>
          <c:symbol val="none"/>
        </c:marker>
      </c:pivotFmt>
      <c:pivotFmt>
        <c:idx val="15"/>
        <c:spPr>
          <a:solidFill>
            <a:schemeClr val="accent1"/>
          </a:solidFill>
          <a:ln>
            <a:noFill/>
          </a:ln>
          <a:effectLst/>
        </c:spPr>
        <c:marker>
          <c:symbol val="none"/>
        </c:marker>
      </c:pivotFmt>
      <c:pivotFmt>
        <c:idx val="16"/>
        <c:spPr>
          <a:solidFill>
            <a:schemeClr val="accent1"/>
          </a:solidFill>
          <a:ln>
            <a:noFill/>
          </a:ln>
          <a:effectLst/>
        </c:spPr>
        <c:marker>
          <c:symbol val="none"/>
        </c:marker>
      </c:pivotFmt>
      <c:pivotFmt>
        <c:idx val="17"/>
        <c:spPr>
          <a:solidFill>
            <a:schemeClr val="accent1"/>
          </a:solidFill>
          <a:ln>
            <a:noFill/>
          </a:ln>
          <a:effectLst/>
        </c:spPr>
        <c:marker>
          <c:symbol val="none"/>
        </c:marker>
      </c:pivotFmt>
      <c:pivotFmt>
        <c:idx val="18"/>
        <c:spPr>
          <a:solidFill>
            <a:schemeClr val="accent1"/>
          </a:solidFill>
          <a:ln>
            <a:noFill/>
          </a:ln>
          <a:effectLst/>
        </c:spPr>
        <c:marker>
          <c:symbol val="none"/>
        </c:marker>
      </c:pivotFmt>
      <c:pivotFmt>
        <c:idx val="19"/>
        <c:spPr>
          <a:solidFill>
            <a:schemeClr val="accent1"/>
          </a:solidFill>
          <a:ln>
            <a:noFill/>
          </a:ln>
          <a:effectLst/>
        </c:spPr>
        <c:marker>
          <c:symbol val="none"/>
        </c:marker>
      </c:pivotFmt>
      <c:pivotFmt>
        <c:idx val="20"/>
        <c:spPr>
          <a:solidFill>
            <a:schemeClr val="accent1"/>
          </a:solidFill>
          <a:ln>
            <a:noFill/>
          </a:ln>
          <a:effectLst/>
        </c:spPr>
        <c:marker>
          <c:symbol val="none"/>
        </c:marker>
      </c:pivotFmt>
      <c:pivotFmt>
        <c:idx val="21"/>
        <c:spPr>
          <a:solidFill>
            <a:schemeClr val="accent1"/>
          </a:solidFill>
          <a:ln>
            <a:noFill/>
          </a:ln>
          <a:effectLst/>
        </c:spPr>
        <c:marker>
          <c:symbol val="none"/>
        </c:marker>
      </c:pivotFmt>
      <c:pivotFmt>
        <c:idx val="22"/>
        <c:spPr>
          <a:solidFill>
            <a:schemeClr val="accent1"/>
          </a:solidFill>
          <a:ln>
            <a:noFill/>
          </a:ln>
          <a:effectLst/>
        </c:spPr>
        <c:marker>
          <c:symbol val="none"/>
        </c:marker>
      </c:pivotFmt>
      <c:pivotFmt>
        <c:idx val="23"/>
        <c:spPr>
          <a:solidFill>
            <a:schemeClr val="accent1"/>
          </a:solidFill>
          <a:ln>
            <a:noFill/>
          </a:ln>
          <a:effectLst/>
        </c:spPr>
        <c:marker>
          <c:symbol val="none"/>
        </c:marker>
      </c:pivotFmt>
      <c:pivotFmt>
        <c:idx val="24"/>
        <c:spPr>
          <a:solidFill>
            <a:schemeClr val="accent1"/>
          </a:solidFill>
          <a:ln>
            <a:noFill/>
          </a:ln>
          <a:effectLst/>
        </c:spPr>
        <c:marker>
          <c:symbol val="none"/>
        </c:marker>
      </c:pivotFmt>
      <c:pivotFmt>
        <c:idx val="25"/>
        <c:spPr>
          <a:solidFill>
            <a:schemeClr val="accent1"/>
          </a:solidFill>
          <a:ln>
            <a:noFill/>
          </a:ln>
          <a:effectLst/>
        </c:spPr>
        <c:marker>
          <c:symbol val="none"/>
        </c:marker>
      </c:pivotFmt>
      <c:pivotFmt>
        <c:idx val="26"/>
        <c:spPr>
          <a:solidFill>
            <a:schemeClr val="accent1"/>
          </a:solidFill>
          <a:ln>
            <a:noFill/>
          </a:ln>
          <a:effectLst/>
        </c:spPr>
        <c:marker>
          <c:symbol val="none"/>
        </c:marker>
      </c:pivotFmt>
      <c:pivotFmt>
        <c:idx val="27"/>
        <c:spPr>
          <a:solidFill>
            <a:schemeClr val="accent1"/>
          </a:solidFill>
          <a:ln>
            <a:noFill/>
          </a:ln>
          <a:effectLst/>
        </c:spPr>
        <c:marker>
          <c:symbol val="none"/>
        </c:marker>
      </c:pivotFmt>
      <c:pivotFmt>
        <c:idx val="28"/>
        <c:spPr>
          <a:solidFill>
            <a:schemeClr val="accent1"/>
          </a:solidFill>
          <a:ln>
            <a:noFill/>
          </a:ln>
          <a:effectLst/>
        </c:spPr>
        <c:marker>
          <c:symbol val="none"/>
        </c:marker>
      </c:pivotFmt>
      <c:pivotFmt>
        <c:idx val="29"/>
        <c:spPr>
          <a:solidFill>
            <a:schemeClr val="accent1"/>
          </a:solidFill>
          <a:ln>
            <a:noFill/>
          </a:ln>
          <a:effectLst/>
        </c:spPr>
        <c:marker>
          <c:symbol val="none"/>
        </c:marker>
      </c:pivotFmt>
      <c:pivotFmt>
        <c:idx val="3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nb-NO"/>
            </a:p>
          </c:txPr>
          <c:dLblPos val="bestFit"/>
          <c:showLegendKey val="0"/>
          <c:showVal val="1"/>
          <c:showCatName val="0"/>
          <c:showSerName val="0"/>
          <c:showPercent val="1"/>
          <c:showBubbleSize val="0"/>
          <c:separator>
</c:separator>
          <c:extLst>
            <c:ext xmlns:c15="http://schemas.microsoft.com/office/drawing/2012/chart" uri="{CE6537A1-D6FC-4f65-9D91-7224C49458BB}"/>
          </c:extLst>
        </c:dLbl>
      </c:pivotFmt>
      <c:pivotFmt>
        <c:idx val="31"/>
        <c:spPr>
          <a:solidFill>
            <a:srgbClr val="D73027"/>
          </a:solidFill>
          <a:ln>
            <a:noFill/>
          </a:ln>
          <a:effectLst/>
        </c:spPr>
        <c:dLbl>
          <c:idx val="0"/>
          <c:layout>
            <c:manualLayout>
              <c:x val="0.11910114083800059"/>
              <c:y val="0.20135940942372643"/>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mn-lt"/>
                  <a:ea typeface="+mn-ea"/>
                  <a:cs typeface="+mn-cs"/>
                </a:defRPr>
              </a:pPr>
              <a:endParaRPr lang="nb-NO"/>
            </a:p>
          </c:txPr>
          <c:dLblPos val="bestFit"/>
          <c:showLegendKey val="0"/>
          <c:showVal val="1"/>
          <c:showCatName val="0"/>
          <c:showSerName val="0"/>
          <c:showPercent val="1"/>
          <c:showBubbleSize val="0"/>
          <c:separator>
</c:separator>
          <c:extLst>
            <c:ext xmlns:c15="http://schemas.microsoft.com/office/drawing/2012/chart" uri="{CE6537A1-D6FC-4f65-9D91-7224C49458BB}">
              <c15:layout>
                <c:manualLayout>
                  <c:w val="9.5182699418937922E-2"/>
                  <c:h val="0.16362014021669855"/>
                </c:manualLayout>
              </c15:layout>
            </c:ext>
          </c:extLst>
        </c:dLbl>
      </c:pivotFmt>
      <c:pivotFmt>
        <c:idx val="32"/>
        <c:spPr>
          <a:solidFill>
            <a:srgbClr val="223689"/>
          </a:solidFill>
          <a:ln>
            <a:noFill/>
          </a:ln>
          <a:effectLst/>
        </c:spPr>
        <c:dLbl>
          <c:idx val="0"/>
          <c:layout>
            <c:manualLayout>
              <c:x val="-8.2584028267991494E-2"/>
              <c:y val="0.20121828939642583"/>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mn-lt"/>
                  <a:ea typeface="+mn-ea"/>
                  <a:cs typeface="+mn-cs"/>
                </a:defRPr>
              </a:pPr>
              <a:endParaRPr lang="nb-NO"/>
            </a:p>
          </c:txPr>
          <c:dLblPos val="bestFit"/>
          <c:showLegendKey val="0"/>
          <c:showVal val="1"/>
          <c:showCatName val="0"/>
          <c:showSerName val="0"/>
          <c:showPercent val="1"/>
          <c:showBubbleSize val="0"/>
          <c:separator>
</c:separator>
          <c:extLst>
            <c:ext xmlns:c15="http://schemas.microsoft.com/office/drawing/2012/chart" uri="{CE6537A1-D6FC-4f65-9D91-7224C49458BB}">
              <c15:layout>
                <c:manualLayout>
                  <c:w val="7.7893899986832285E-2"/>
                  <c:h val="0.15087316762268962"/>
                </c:manualLayout>
              </c15:layout>
            </c:ext>
          </c:extLst>
        </c:dLbl>
      </c:pivotFmt>
      <c:pivotFmt>
        <c:idx val="33"/>
        <c:spPr>
          <a:solidFill>
            <a:srgbClr val="A48E3F"/>
          </a:solidFill>
          <a:ln>
            <a:noFill/>
          </a:ln>
          <a:effectLst/>
        </c:spPr>
        <c:dLbl>
          <c:idx val="0"/>
          <c:layout>
            <c:manualLayout>
              <c:x val="-0.15162871133719519"/>
              <c:y val="-6.7987333323296428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mn-lt"/>
                  <a:ea typeface="+mn-ea"/>
                  <a:cs typeface="+mn-cs"/>
                </a:defRPr>
              </a:pPr>
              <a:endParaRPr lang="nb-NO"/>
            </a:p>
          </c:txPr>
          <c:dLblPos val="bestFit"/>
          <c:showLegendKey val="0"/>
          <c:showVal val="1"/>
          <c:showCatName val="0"/>
          <c:showSerName val="0"/>
          <c:showPercent val="1"/>
          <c:showBubbleSize val="0"/>
          <c:separator>
</c:separator>
          <c:extLst>
            <c:ext xmlns:c15="http://schemas.microsoft.com/office/drawing/2012/chart" uri="{CE6537A1-D6FC-4f65-9D91-7224C49458BB}">
              <c15:layout>
                <c:manualLayout>
                  <c:w val="0.12033004404745523"/>
                  <c:h val="0.13047801147227533"/>
                </c:manualLayout>
              </c15:layout>
            </c:ext>
          </c:extLst>
        </c:dLbl>
      </c:pivotFmt>
      <c:pivotFmt>
        <c:idx val="34"/>
        <c:spPr>
          <a:solidFill>
            <a:srgbClr val="1B7837"/>
          </a:solidFill>
          <a:ln>
            <a:noFill/>
          </a:ln>
          <a:effectLst/>
        </c:spPr>
        <c:dLbl>
          <c:idx val="0"/>
          <c:layout>
            <c:manualLayout>
              <c:x val="0.10988362422738741"/>
              <c:y val="-7.6035189673948497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nb-NO"/>
            </a:p>
          </c:txPr>
          <c:dLblPos val="bestFit"/>
          <c:showLegendKey val="0"/>
          <c:showVal val="1"/>
          <c:showCatName val="0"/>
          <c:showSerName val="0"/>
          <c:showPercent val="1"/>
          <c:showBubbleSize val="0"/>
          <c:separator>
</c:separator>
          <c:extLst>
            <c:ext xmlns:c15="http://schemas.microsoft.com/office/drawing/2012/chart" uri="{CE6537A1-D6FC-4f65-9D91-7224C49458BB}"/>
          </c:extLst>
        </c:dLbl>
      </c:pivotFmt>
      <c:pivotFmt>
        <c:idx val="35"/>
        <c:spPr>
          <a:solidFill>
            <a:srgbClr val="328DD6"/>
          </a:solidFill>
          <a:ln>
            <a:noFill/>
          </a:ln>
          <a:effectLst/>
        </c:spPr>
      </c:pivotFmt>
      <c:pivotFmt>
        <c:idx val="36"/>
        <c:spPr>
          <a:solidFill>
            <a:srgbClr val="7FBF7B"/>
          </a:solidFill>
          <a:ln>
            <a:noFill/>
          </a:ln>
          <a:effectLst/>
        </c:spPr>
        <c:dLbl>
          <c:idx val="0"/>
          <c:layout>
            <c:manualLayout>
              <c:x val="6.8489263370912448E-2"/>
              <c:y val="-0.17667304015296367"/>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nb-NO"/>
            </a:p>
          </c:txPr>
          <c:dLblPos val="bestFit"/>
          <c:showLegendKey val="0"/>
          <c:showVal val="1"/>
          <c:showCatName val="0"/>
          <c:showSerName val="0"/>
          <c:showPercent val="1"/>
          <c:showBubbleSize val="0"/>
          <c:separator>
</c:separator>
          <c:extLst>
            <c:ext xmlns:c15="http://schemas.microsoft.com/office/drawing/2012/chart" uri="{CE6537A1-D6FC-4f65-9D91-7224C49458BB}"/>
          </c:extLst>
        </c:dLbl>
      </c:pivotFmt>
      <c:pivotFmt>
        <c:idx val="3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nb-NO"/>
            </a:p>
          </c:txPr>
          <c:dLblPos val="bestFit"/>
          <c:showLegendKey val="0"/>
          <c:showVal val="1"/>
          <c:showCatName val="0"/>
          <c:showSerName val="0"/>
          <c:showPercent val="1"/>
          <c:showBubbleSize val="0"/>
          <c:separator>
</c:separator>
          <c:extLst>
            <c:ext xmlns:c15="http://schemas.microsoft.com/office/drawing/2012/chart" uri="{CE6537A1-D6FC-4f65-9D91-7224C49458BB}"/>
          </c:extLst>
        </c:dLbl>
      </c:pivotFmt>
      <c:pivotFmt>
        <c:idx val="38"/>
        <c:spPr>
          <a:solidFill>
            <a:srgbClr val="223689"/>
          </a:solidFill>
          <a:ln>
            <a:noFill/>
          </a:ln>
          <a:effectLst/>
        </c:spPr>
        <c:dLbl>
          <c:idx val="0"/>
          <c:layout>
            <c:manualLayout>
              <c:x val="-8.2584028267991494E-2"/>
              <c:y val="0.20121828939642583"/>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mn-lt"/>
                  <a:ea typeface="+mn-ea"/>
                  <a:cs typeface="+mn-cs"/>
                </a:defRPr>
              </a:pPr>
              <a:endParaRPr lang="nb-NO"/>
            </a:p>
          </c:txPr>
          <c:dLblPos val="bestFit"/>
          <c:showLegendKey val="0"/>
          <c:showVal val="1"/>
          <c:showCatName val="0"/>
          <c:showSerName val="0"/>
          <c:showPercent val="1"/>
          <c:showBubbleSize val="0"/>
          <c:separator>
</c:separator>
          <c:extLst>
            <c:ext xmlns:c15="http://schemas.microsoft.com/office/drawing/2012/chart" uri="{CE6537A1-D6FC-4f65-9D91-7224C49458BB}">
              <c15:layout>
                <c:manualLayout>
                  <c:w val="7.7893899986832285E-2"/>
                  <c:h val="0.15087316762268962"/>
                </c:manualLayout>
              </c15:layout>
            </c:ext>
          </c:extLst>
        </c:dLbl>
      </c:pivotFmt>
      <c:pivotFmt>
        <c:idx val="39"/>
        <c:spPr>
          <a:solidFill>
            <a:srgbClr val="A48E3F"/>
          </a:solidFill>
          <a:ln>
            <a:noFill/>
          </a:ln>
          <a:effectLst/>
        </c:spPr>
        <c:dLbl>
          <c:idx val="0"/>
          <c:layout>
            <c:manualLayout>
              <c:x val="-0.15162871133719519"/>
              <c:y val="-6.7987333323296428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mn-lt"/>
                  <a:ea typeface="+mn-ea"/>
                  <a:cs typeface="+mn-cs"/>
                </a:defRPr>
              </a:pPr>
              <a:endParaRPr lang="nb-NO"/>
            </a:p>
          </c:txPr>
          <c:dLblPos val="bestFit"/>
          <c:showLegendKey val="0"/>
          <c:showVal val="1"/>
          <c:showCatName val="0"/>
          <c:showSerName val="0"/>
          <c:showPercent val="1"/>
          <c:showBubbleSize val="0"/>
          <c:separator>
</c:separator>
          <c:extLst>
            <c:ext xmlns:c15="http://schemas.microsoft.com/office/drawing/2012/chart" uri="{CE6537A1-D6FC-4f65-9D91-7224C49458BB}">
              <c15:layout>
                <c:manualLayout>
                  <c:w val="0.12033004404745523"/>
                  <c:h val="0.13047801147227533"/>
                </c:manualLayout>
              </c15:layout>
            </c:ext>
          </c:extLst>
        </c:dLbl>
      </c:pivotFmt>
      <c:pivotFmt>
        <c:idx val="40"/>
        <c:spPr>
          <a:solidFill>
            <a:srgbClr val="328DD6"/>
          </a:solidFill>
          <a:ln>
            <a:noFill/>
          </a:ln>
          <a:effectLst/>
        </c:spPr>
      </c:pivotFmt>
      <c:pivotFmt>
        <c:idx val="41"/>
        <c:spPr>
          <a:solidFill>
            <a:srgbClr val="7FBF7B"/>
          </a:solidFill>
          <a:ln>
            <a:noFill/>
          </a:ln>
          <a:effectLst/>
        </c:spPr>
        <c:dLbl>
          <c:idx val="0"/>
          <c:layout>
            <c:manualLayout>
              <c:x val="6.8489263370912448E-2"/>
              <c:y val="-0.17667304015296367"/>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nb-NO"/>
            </a:p>
          </c:txPr>
          <c:dLblPos val="bestFit"/>
          <c:showLegendKey val="0"/>
          <c:showVal val="1"/>
          <c:showCatName val="0"/>
          <c:showSerName val="0"/>
          <c:showPercent val="1"/>
          <c:showBubbleSize val="0"/>
          <c:separator>
</c:separator>
          <c:extLst>
            <c:ext xmlns:c15="http://schemas.microsoft.com/office/drawing/2012/chart" uri="{CE6537A1-D6FC-4f65-9D91-7224C49458BB}"/>
          </c:extLst>
        </c:dLbl>
      </c:pivotFmt>
      <c:pivotFmt>
        <c:idx val="42"/>
        <c:spPr>
          <a:solidFill>
            <a:srgbClr val="1B7837"/>
          </a:solidFill>
          <a:ln>
            <a:noFill/>
          </a:ln>
          <a:effectLst/>
        </c:spPr>
        <c:dLbl>
          <c:idx val="0"/>
          <c:layout>
            <c:manualLayout>
              <c:x val="0.10988362422738741"/>
              <c:y val="-7.6035189673948497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nb-NO"/>
            </a:p>
          </c:txPr>
          <c:dLblPos val="bestFit"/>
          <c:showLegendKey val="0"/>
          <c:showVal val="1"/>
          <c:showCatName val="0"/>
          <c:showSerName val="0"/>
          <c:showPercent val="1"/>
          <c:showBubbleSize val="0"/>
          <c:separator>
</c:separator>
          <c:extLst>
            <c:ext xmlns:c15="http://schemas.microsoft.com/office/drawing/2012/chart" uri="{CE6537A1-D6FC-4f65-9D91-7224C49458BB}"/>
          </c:extLst>
        </c:dLbl>
      </c:pivotFmt>
      <c:pivotFmt>
        <c:idx val="43"/>
        <c:spPr>
          <a:solidFill>
            <a:srgbClr val="D73027"/>
          </a:solidFill>
          <a:ln>
            <a:noFill/>
          </a:ln>
          <a:effectLst/>
        </c:spPr>
        <c:dLbl>
          <c:idx val="0"/>
          <c:layout>
            <c:manualLayout>
              <c:x val="0.11910114083800059"/>
              <c:y val="0.20135940942372643"/>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mn-lt"/>
                  <a:ea typeface="+mn-ea"/>
                  <a:cs typeface="+mn-cs"/>
                </a:defRPr>
              </a:pPr>
              <a:endParaRPr lang="nb-NO"/>
            </a:p>
          </c:txPr>
          <c:dLblPos val="bestFit"/>
          <c:showLegendKey val="0"/>
          <c:showVal val="1"/>
          <c:showCatName val="0"/>
          <c:showSerName val="0"/>
          <c:showPercent val="1"/>
          <c:showBubbleSize val="0"/>
          <c:separator>
</c:separator>
          <c:extLst>
            <c:ext xmlns:c15="http://schemas.microsoft.com/office/drawing/2012/chart" uri="{CE6537A1-D6FC-4f65-9D91-7224C49458BB}">
              <c15:layout>
                <c:manualLayout>
                  <c:w val="9.5182699418937922E-2"/>
                  <c:h val="0.16362014021669855"/>
                </c:manualLayout>
              </c15:layout>
            </c:ext>
          </c:extLst>
        </c:dLbl>
      </c:pivotFmt>
      <c:pivotFmt>
        <c:idx val="4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nb-NO"/>
            </a:p>
          </c:txPr>
          <c:dLblPos val="bestFit"/>
          <c:showLegendKey val="0"/>
          <c:showVal val="1"/>
          <c:showCatName val="0"/>
          <c:showSerName val="0"/>
          <c:showPercent val="1"/>
          <c:showBubbleSize val="0"/>
          <c:separator>
</c:separator>
          <c:extLst>
            <c:ext xmlns:c15="http://schemas.microsoft.com/office/drawing/2012/chart" uri="{CE6537A1-D6FC-4f65-9D91-7224C49458BB}"/>
          </c:extLst>
        </c:dLbl>
      </c:pivotFmt>
      <c:pivotFmt>
        <c:idx val="45"/>
        <c:spPr>
          <a:solidFill>
            <a:srgbClr val="223689"/>
          </a:solidFill>
          <a:ln>
            <a:noFill/>
          </a:ln>
          <a:effectLst/>
        </c:spPr>
        <c:dLbl>
          <c:idx val="0"/>
          <c:layout>
            <c:manualLayout>
              <c:x val="-8.2584028267991494E-2"/>
              <c:y val="0.20121828939642583"/>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mn-lt"/>
                  <a:ea typeface="+mn-ea"/>
                  <a:cs typeface="+mn-cs"/>
                </a:defRPr>
              </a:pPr>
              <a:endParaRPr lang="nb-NO"/>
            </a:p>
          </c:txPr>
          <c:dLblPos val="bestFit"/>
          <c:showLegendKey val="0"/>
          <c:showVal val="1"/>
          <c:showCatName val="0"/>
          <c:showSerName val="0"/>
          <c:showPercent val="1"/>
          <c:showBubbleSize val="0"/>
          <c:separator>
</c:separator>
          <c:extLst>
            <c:ext xmlns:c15="http://schemas.microsoft.com/office/drawing/2012/chart" uri="{CE6537A1-D6FC-4f65-9D91-7224C49458BB}">
              <c15:layout>
                <c:manualLayout>
                  <c:w val="7.7893899986832285E-2"/>
                  <c:h val="0.15087316762268962"/>
                </c:manualLayout>
              </c15:layout>
            </c:ext>
          </c:extLst>
        </c:dLbl>
      </c:pivotFmt>
      <c:pivotFmt>
        <c:idx val="46"/>
        <c:spPr>
          <a:solidFill>
            <a:srgbClr val="A48E3F"/>
          </a:solidFill>
          <a:ln>
            <a:noFill/>
          </a:ln>
          <a:effectLst/>
        </c:spPr>
        <c:dLbl>
          <c:idx val="0"/>
          <c:layout>
            <c:manualLayout>
              <c:x val="-0.15162871133719519"/>
              <c:y val="-6.7987333323296428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mn-lt"/>
                  <a:ea typeface="+mn-ea"/>
                  <a:cs typeface="+mn-cs"/>
                </a:defRPr>
              </a:pPr>
              <a:endParaRPr lang="nb-NO"/>
            </a:p>
          </c:txPr>
          <c:dLblPos val="bestFit"/>
          <c:showLegendKey val="0"/>
          <c:showVal val="1"/>
          <c:showCatName val="0"/>
          <c:showSerName val="0"/>
          <c:showPercent val="1"/>
          <c:showBubbleSize val="0"/>
          <c:separator>
</c:separator>
          <c:extLst>
            <c:ext xmlns:c15="http://schemas.microsoft.com/office/drawing/2012/chart" uri="{CE6537A1-D6FC-4f65-9D91-7224C49458BB}">
              <c15:layout>
                <c:manualLayout>
                  <c:w val="0.12033004404745523"/>
                  <c:h val="0.13047801147227533"/>
                </c:manualLayout>
              </c15:layout>
            </c:ext>
          </c:extLst>
        </c:dLbl>
      </c:pivotFmt>
      <c:pivotFmt>
        <c:idx val="47"/>
        <c:spPr>
          <a:solidFill>
            <a:srgbClr val="328DD6"/>
          </a:solidFill>
          <a:ln>
            <a:noFill/>
          </a:ln>
          <a:effectLst/>
        </c:spPr>
      </c:pivotFmt>
      <c:pivotFmt>
        <c:idx val="48"/>
        <c:spPr>
          <a:solidFill>
            <a:srgbClr val="7FBF7B"/>
          </a:solidFill>
          <a:ln>
            <a:noFill/>
          </a:ln>
          <a:effectLst/>
        </c:spPr>
        <c:dLbl>
          <c:idx val="0"/>
          <c:layout>
            <c:manualLayout>
              <c:x val="6.8489263370912448E-2"/>
              <c:y val="-0.17667304015296367"/>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nb-NO"/>
            </a:p>
          </c:txPr>
          <c:dLblPos val="bestFit"/>
          <c:showLegendKey val="0"/>
          <c:showVal val="1"/>
          <c:showCatName val="0"/>
          <c:showSerName val="0"/>
          <c:showPercent val="1"/>
          <c:showBubbleSize val="0"/>
          <c:separator>
</c:separator>
          <c:extLst>
            <c:ext xmlns:c15="http://schemas.microsoft.com/office/drawing/2012/chart" uri="{CE6537A1-D6FC-4f65-9D91-7224C49458BB}"/>
          </c:extLst>
        </c:dLbl>
      </c:pivotFmt>
      <c:pivotFmt>
        <c:idx val="49"/>
        <c:spPr>
          <a:solidFill>
            <a:srgbClr val="1B7837"/>
          </a:solidFill>
          <a:ln>
            <a:noFill/>
          </a:ln>
          <a:effectLst/>
        </c:spPr>
        <c:dLbl>
          <c:idx val="0"/>
          <c:layout>
            <c:manualLayout>
              <c:x val="0.10988362422738741"/>
              <c:y val="-7.6035189673948497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nb-NO"/>
            </a:p>
          </c:txPr>
          <c:dLblPos val="bestFit"/>
          <c:showLegendKey val="0"/>
          <c:showVal val="1"/>
          <c:showCatName val="0"/>
          <c:showSerName val="0"/>
          <c:showPercent val="1"/>
          <c:showBubbleSize val="0"/>
          <c:separator>
</c:separator>
          <c:extLst>
            <c:ext xmlns:c15="http://schemas.microsoft.com/office/drawing/2012/chart" uri="{CE6537A1-D6FC-4f65-9D91-7224C49458BB}"/>
          </c:extLst>
        </c:dLbl>
      </c:pivotFmt>
      <c:pivotFmt>
        <c:idx val="50"/>
        <c:spPr>
          <a:solidFill>
            <a:srgbClr val="D73027"/>
          </a:solidFill>
          <a:ln>
            <a:noFill/>
          </a:ln>
          <a:effectLst/>
        </c:spPr>
        <c:dLbl>
          <c:idx val="0"/>
          <c:layout>
            <c:manualLayout>
              <c:x val="0.11910114083800059"/>
              <c:y val="0.20135940942372643"/>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mn-lt"/>
                  <a:ea typeface="+mn-ea"/>
                  <a:cs typeface="+mn-cs"/>
                </a:defRPr>
              </a:pPr>
              <a:endParaRPr lang="nb-NO"/>
            </a:p>
          </c:txPr>
          <c:dLblPos val="bestFit"/>
          <c:showLegendKey val="0"/>
          <c:showVal val="1"/>
          <c:showCatName val="0"/>
          <c:showSerName val="0"/>
          <c:showPercent val="1"/>
          <c:showBubbleSize val="0"/>
          <c:separator>
</c:separator>
          <c:extLst>
            <c:ext xmlns:c15="http://schemas.microsoft.com/office/drawing/2012/chart" uri="{CE6537A1-D6FC-4f65-9D91-7224C49458BB}">
              <c15:layout>
                <c:manualLayout>
                  <c:w val="9.5182699418937922E-2"/>
                  <c:h val="0.16362014021669855"/>
                </c:manualLayout>
              </c15:layout>
            </c:ext>
          </c:extLst>
        </c:dLbl>
      </c:pivotFmt>
    </c:pivotFmts>
    <c:plotArea>
      <c:layout/>
      <c:pieChart>
        <c:varyColors val="1"/>
        <c:ser>
          <c:idx val="0"/>
          <c:order val="0"/>
          <c:tx>
            <c:strRef>
              <c:f>'Kakediagram pasienter'!$B$1</c:f>
              <c:strCache>
                <c:ptCount val="1"/>
                <c:pt idx="0">
                  <c:v>Totalt</c:v>
                </c:pt>
              </c:strCache>
            </c:strRef>
          </c:tx>
          <c:dPt>
            <c:idx val="0"/>
            <c:bubble3D val="0"/>
            <c:spPr>
              <a:solidFill>
                <a:srgbClr val="223689"/>
              </a:solidFill>
              <a:ln>
                <a:noFill/>
              </a:ln>
              <a:effectLst/>
            </c:spPr>
            <c:extLst>
              <c:ext xmlns:c16="http://schemas.microsoft.com/office/drawing/2014/chart" uri="{C3380CC4-5D6E-409C-BE32-E72D297353CC}">
                <c16:uniqueId val="{00000001-5230-5A4B-BDB6-347590121089}"/>
              </c:ext>
            </c:extLst>
          </c:dPt>
          <c:dPt>
            <c:idx val="1"/>
            <c:bubble3D val="0"/>
            <c:spPr>
              <a:solidFill>
                <a:srgbClr val="A48E3F"/>
              </a:solidFill>
              <a:ln>
                <a:noFill/>
              </a:ln>
              <a:effectLst/>
            </c:spPr>
            <c:extLst>
              <c:ext xmlns:c16="http://schemas.microsoft.com/office/drawing/2014/chart" uri="{C3380CC4-5D6E-409C-BE32-E72D297353CC}">
                <c16:uniqueId val="{00000003-5230-5A4B-BDB6-347590121089}"/>
              </c:ext>
            </c:extLst>
          </c:dPt>
          <c:dPt>
            <c:idx val="2"/>
            <c:bubble3D val="0"/>
            <c:spPr>
              <a:solidFill>
                <a:srgbClr val="328DD6"/>
              </a:solidFill>
              <a:ln>
                <a:noFill/>
              </a:ln>
              <a:effectLst/>
            </c:spPr>
            <c:extLst>
              <c:ext xmlns:c16="http://schemas.microsoft.com/office/drawing/2014/chart" uri="{C3380CC4-5D6E-409C-BE32-E72D297353CC}">
                <c16:uniqueId val="{00000005-5230-5A4B-BDB6-347590121089}"/>
              </c:ext>
            </c:extLst>
          </c:dPt>
          <c:dPt>
            <c:idx val="3"/>
            <c:bubble3D val="0"/>
            <c:spPr>
              <a:solidFill>
                <a:srgbClr val="7FBF7B"/>
              </a:solidFill>
              <a:ln>
                <a:noFill/>
              </a:ln>
              <a:effectLst/>
            </c:spPr>
            <c:extLst>
              <c:ext xmlns:c16="http://schemas.microsoft.com/office/drawing/2014/chart" uri="{C3380CC4-5D6E-409C-BE32-E72D297353CC}">
                <c16:uniqueId val="{00000007-5230-5A4B-BDB6-347590121089}"/>
              </c:ext>
            </c:extLst>
          </c:dPt>
          <c:dPt>
            <c:idx val="4"/>
            <c:bubble3D val="0"/>
            <c:spPr>
              <a:solidFill>
                <a:srgbClr val="1B7837"/>
              </a:solidFill>
              <a:ln>
                <a:noFill/>
              </a:ln>
              <a:effectLst/>
            </c:spPr>
            <c:extLst>
              <c:ext xmlns:c16="http://schemas.microsoft.com/office/drawing/2014/chart" uri="{C3380CC4-5D6E-409C-BE32-E72D297353CC}">
                <c16:uniqueId val="{00000009-5230-5A4B-BDB6-347590121089}"/>
              </c:ext>
            </c:extLst>
          </c:dPt>
          <c:dPt>
            <c:idx val="5"/>
            <c:bubble3D val="0"/>
            <c:spPr>
              <a:solidFill>
                <a:srgbClr val="D73027"/>
              </a:solidFill>
              <a:ln>
                <a:noFill/>
              </a:ln>
              <a:effectLst/>
            </c:spPr>
            <c:extLst>
              <c:ext xmlns:c16="http://schemas.microsoft.com/office/drawing/2014/chart" uri="{C3380CC4-5D6E-409C-BE32-E72D297353CC}">
                <c16:uniqueId val="{0000000B-5230-5A4B-BDB6-347590121089}"/>
              </c:ext>
            </c:extLst>
          </c:dPt>
          <c:dLbls>
            <c:dLbl>
              <c:idx val="0"/>
              <c:layout>
                <c:manualLayout>
                  <c:x val="-0.10301618390035315"/>
                  <c:y val="0.20886647295283117"/>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mn-lt"/>
                        <a:ea typeface="+mn-ea"/>
                        <a:cs typeface="+mn-cs"/>
                      </a:defRPr>
                    </a:pPr>
                    <a:r>
                      <a:rPr lang="en-US" baseline="0" dirty="0"/>
                      <a:t>
</a:t>
                    </a:r>
                    <a:fld id="{B001410B-1BCA-774C-9DED-9DE07731B95A}" type="PERCENTAGE">
                      <a:rPr lang="en-US" baseline="0"/>
                      <a:pPr>
                        <a:defRPr sz="1600" b="1" i="0" u="none" strike="noStrike" kern="1200" baseline="0">
                          <a:solidFill>
                            <a:schemeClr val="bg1"/>
                          </a:solidFill>
                          <a:latin typeface="+mn-lt"/>
                          <a:ea typeface="+mn-ea"/>
                          <a:cs typeface="+mn-cs"/>
                        </a:defRPr>
                      </a:pPr>
                      <a:t>[PROSENT]</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mn-lt"/>
                      <a:ea typeface="+mn-ea"/>
                      <a:cs typeface="+mn-cs"/>
                    </a:defRPr>
                  </a:pPr>
                  <a:endParaRPr lang="nb-NO"/>
                </a:p>
              </c:txPr>
              <c:dLblPos val="bestFit"/>
              <c:showLegendKey val="0"/>
              <c:showVal val="1"/>
              <c:showCatName val="0"/>
              <c:showSerName val="0"/>
              <c:showPercent val="1"/>
              <c:showBubbleSize val="0"/>
              <c:separator>
</c:separator>
              <c:extLst>
                <c:ext xmlns:c15="http://schemas.microsoft.com/office/drawing/2012/chart" uri="{CE6537A1-D6FC-4f65-9D91-7224C49458BB}">
                  <c15:layout>
                    <c:manualLayout>
                      <c:w val="7.7893899986832285E-2"/>
                      <c:h val="0.15087316762268962"/>
                    </c:manualLayout>
                  </c15:layout>
                  <c15:dlblFieldTable/>
                  <c15:showDataLabelsRange val="0"/>
                </c:ext>
                <c:ext xmlns:c16="http://schemas.microsoft.com/office/drawing/2014/chart" uri="{C3380CC4-5D6E-409C-BE32-E72D297353CC}">
                  <c16:uniqueId val="{00000001-5230-5A4B-BDB6-347590121089}"/>
                </c:ext>
              </c:extLst>
            </c:dLbl>
            <c:dLbl>
              <c:idx val="1"/>
              <c:layout>
                <c:manualLayout>
                  <c:x val="-0.1642023836514539"/>
                  <c:y val="-0.1087776456241249"/>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mn-lt"/>
                        <a:ea typeface="+mn-ea"/>
                        <a:cs typeface="+mn-cs"/>
                      </a:defRPr>
                    </a:pPr>
                    <a:r>
                      <a:rPr lang="en-US" baseline="0" dirty="0"/>
                      <a:t>
</a:t>
                    </a:r>
                    <a:fld id="{F186B70F-6C41-E547-8A07-85B37EC8335F}" type="PERCENTAGE">
                      <a:rPr lang="en-US" baseline="0"/>
                      <a:pPr>
                        <a:defRPr sz="1600" b="1" i="0" u="none" strike="noStrike" kern="1200" baseline="0">
                          <a:solidFill>
                            <a:schemeClr val="bg1"/>
                          </a:solidFill>
                          <a:latin typeface="+mn-lt"/>
                          <a:ea typeface="+mn-ea"/>
                          <a:cs typeface="+mn-cs"/>
                        </a:defRPr>
                      </a:pPr>
                      <a:t>[PROSENT]</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mn-lt"/>
                      <a:ea typeface="+mn-ea"/>
                      <a:cs typeface="+mn-cs"/>
                    </a:defRPr>
                  </a:pPr>
                  <a:endParaRPr lang="nb-NO"/>
                </a:p>
              </c:txPr>
              <c:dLblPos val="bestFit"/>
              <c:showLegendKey val="0"/>
              <c:showVal val="1"/>
              <c:showCatName val="0"/>
              <c:showSerName val="0"/>
              <c:showPercent val="1"/>
              <c:showBubbleSize val="0"/>
              <c:separator>
</c:separator>
              <c:extLst>
                <c:ext xmlns:c15="http://schemas.microsoft.com/office/drawing/2012/chart" uri="{CE6537A1-D6FC-4f65-9D91-7224C49458BB}">
                  <c15:layout>
                    <c:manualLayout>
                      <c:w val="0.12033004404745523"/>
                      <c:h val="0.13047801147227533"/>
                    </c:manualLayout>
                  </c15:layout>
                  <c15:dlblFieldTable/>
                  <c15:showDataLabelsRange val="0"/>
                </c:ext>
                <c:ext xmlns:c16="http://schemas.microsoft.com/office/drawing/2014/chart" uri="{C3380CC4-5D6E-409C-BE32-E72D297353CC}">
                  <c16:uniqueId val="{00000003-5230-5A4B-BDB6-347590121089}"/>
                </c:ext>
              </c:extLst>
            </c:dLbl>
            <c:dLbl>
              <c:idx val="2"/>
              <c:layout>
                <c:manualLayout>
                  <c:x val="-4.4199737734976687E-2"/>
                  <c:y val="-0.16056086679413639"/>
                </c:manualLayout>
              </c:layout>
              <c:tx>
                <c:rich>
                  <a:bodyPr/>
                  <a:lstStyle/>
                  <a:p>
                    <a:r>
                      <a:rPr lang="en-US" baseline="0"/>
                      <a:t>
</a:t>
                    </a:r>
                    <a:fld id="{543B5AC2-F22F-7648-82A3-1BEA0DBE2C33}" type="PERCENTAGE">
                      <a:rPr lang="en-US" baseline="0"/>
                      <a:pPr/>
                      <a:t>[PROSENT]</a:t>
                    </a:fld>
                    <a:endParaRPr lang="en-US" baseline="0"/>
                  </a:p>
                </c:rich>
              </c:tx>
              <c:dLblPos val="bestFit"/>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5230-5A4B-BDB6-347590121089}"/>
                </c:ext>
              </c:extLst>
            </c:dLbl>
            <c:dLbl>
              <c:idx val="3"/>
              <c:layout>
                <c:manualLayout>
                  <c:x val="6.6917554331630116E-2"/>
                  <c:y val="-0.20216698534098151"/>
                </c:manualLayout>
              </c:layout>
              <c:tx>
                <c:rich>
                  <a:bodyPr/>
                  <a:lstStyle/>
                  <a:p>
                    <a:r>
                      <a:rPr lang="en-US" baseline="0" dirty="0"/>
                      <a:t>
</a:t>
                    </a:r>
                    <a:fld id="{9AD7703B-6F24-B04C-9DEC-8A559C0E0571}" type="PERCENTAGE">
                      <a:rPr lang="en-US" baseline="0"/>
                      <a:pPr/>
                      <a:t>[PROSENT]</a:t>
                    </a:fld>
                    <a:endParaRPr lang="en-US" baseline="0" dirty="0"/>
                  </a:p>
                </c:rich>
              </c:tx>
              <c:dLblPos val="bestFit"/>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5230-5A4B-BDB6-347590121089}"/>
                </c:ext>
              </c:extLst>
            </c:dLbl>
            <c:dLbl>
              <c:idx val="4"/>
              <c:layout>
                <c:manualLayout>
                  <c:x val="0.12874413269877541"/>
                  <c:y val="-9.643034582436287E-2"/>
                </c:manualLayout>
              </c:layout>
              <c:tx>
                <c:rich>
                  <a:bodyPr/>
                  <a:lstStyle/>
                  <a:p>
                    <a:r>
                      <a:rPr lang="en-US" baseline="0" dirty="0"/>
                      <a:t>
</a:t>
                    </a:r>
                    <a:fld id="{13056D76-E7D7-E548-B31C-959845027A98}" type="PERCENTAGE">
                      <a:rPr lang="en-US" baseline="0"/>
                      <a:pPr/>
                      <a:t>[PROSENT]</a:t>
                    </a:fld>
                    <a:endParaRPr lang="en-US" baseline="0" dirty="0"/>
                  </a:p>
                </c:rich>
              </c:tx>
              <c:dLblPos val="bestFit"/>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5230-5A4B-BDB6-347590121089}"/>
                </c:ext>
              </c:extLst>
            </c:dLbl>
            <c:dLbl>
              <c:idx val="5"/>
              <c:layout>
                <c:manualLayout>
                  <c:x val="0.14582025638410887"/>
                  <c:y val="0.19371122586732109"/>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mn-lt"/>
                        <a:ea typeface="+mn-ea"/>
                        <a:cs typeface="+mn-cs"/>
                      </a:defRPr>
                    </a:pPr>
                    <a:r>
                      <a:rPr lang="en-US" baseline="0" dirty="0"/>
                      <a:t>
</a:t>
                    </a:r>
                    <a:fld id="{CF131231-794E-4642-BBD1-3D6D561BB24A}" type="PERCENTAGE">
                      <a:rPr lang="en-US" baseline="0"/>
                      <a:pPr>
                        <a:defRPr sz="1600" b="1" i="0" u="none" strike="noStrike" kern="1200" baseline="0">
                          <a:solidFill>
                            <a:schemeClr val="bg1"/>
                          </a:solidFill>
                          <a:latin typeface="+mn-lt"/>
                          <a:ea typeface="+mn-ea"/>
                          <a:cs typeface="+mn-cs"/>
                        </a:defRPr>
                      </a:pPr>
                      <a:t>[PROSENT]</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mn-lt"/>
                      <a:ea typeface="+mn-ea"/>
                      <a:cs typeface="+mn-cs"/>
                    </a:defRPr>
                  </a:pPr>
                  <a:endParaRPr lang="nb-NO"/>
                </a:p>
              </c:txPr>
              <c:dLblPos val="bestFit"/>
              <c:showLegendKey val="0"/>
              <c:showVal val="1"/>
              <c:showCatName val="0"/>
              <c:showSerName val="0"/>
              <c:showPercent val="1"/>
              <c:showBubbleSize val="0"/>
              <c:separator>
</c:separator>
              <c:extLst>
                <c:ext xmlns:c15="http://schemas.microsoft.com/office/drawing/2012/chart" uri="{CE6537A1-D6FC-4f65-9D91-7224C49458BB}">
                  <c15:layout>
                    <c:manualLayout>
                      <c:w val="9.5182699418937922E-2"/>
                      <c:h val="0.16362014021669855"/>
                    </c:manualLayout>
                  </c15:layout>
                  <c15:dlblFieldTable/>
                  <c15:showDataLabelsRange val="0"/>
                </c:ext>
                <c:ext xmlns:c16="http://schemas.microsoft.com/office/drawing/2014/chart" uri="{C3380CC4-5D6E-409C-BE32-E72D297353CC}">
                  <c16:uniqueId val="{0000000B-5230-5A4B-BDB6-347590121089}"/>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nb-NO"/>
              </a:p>
            </c:txPr>
            <c:dLblPos val="bestFit"/>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'Kakediagram pasienter'!$A$2:$A$8</c:f>
              <c:strCache>
                <c:ptCount val="6"/>
                <c:pt idx="0">
                  <c:v>Cardiothoracic/vascular</c:v>
                </c:pt>
                <c:pt idx="1">
                  <c:v>Gastrointestinal</c:v>
                </c:pt>
                <c:pt idx="2">
                  <c:v>Medical</c:v>
                </c:pt>
                <c:pt idx="3">
                  <c:v>Obstetrical</c:v>
                </c:pt>
                <c:pt idx="4">
                  <c:v>Surgical</c:v>
                </c:pt>
                <c:pt idx="5">
                  <c:v>Trauma</c:v>
                </c:pt>
              </c:strCache>
            </c:strRef>
          </c:cat>
          <c:val>
            <c:numRef>
              <c:f>'Kakediagram pasienter'!$B$2:$B$8</c:f>
              <c:numCache>
                <c:formatCode>General</c:formatCode>
                <c:ptCount val="6"/>
                <c:pt idx="0">
                  <c:v>101</c:v>
                </c:pt>
                <c:pt idx="1">
                  <c:v>104</c:v>
                </c:pt>
                <c:pt idx="2">
                  <c:v>28</c:v>
                </c:pt>
                <c:pt idx="3">
                  <c:v>75</c:v>
                </c:pt>
                <c:pt idx="4">
                  <c:v>67</c:v>
                </c:pt>
                <c:pt idx="5">
                  <c:v>118</c:v>
                </c:pt>
              </c:numCache>
            </c:numRef>
          </c:val>
          <c:extLst>
            <c:ext xmlns:c16="http://schemas.microsoft.com/office/drawing/2014/chart" uri="{C3380CC4-5D6E-409C-BE32-E72D297353CC}">
              <c16:uniqueId val="{0000000C-5230-5A4B-BDB6-347590121089}"/>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0559285855014666"/>
          <c:y val="0.17600517908492799"/>
          <c:w val="0.34096903411425411"/>
          <c:h val="0.71195374956715485"/>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nb-NO"/>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b-NO" dirty="0"/>
          </a:p>
        </p:txBody>
      </p:sp>
      <p:sp>
        <p:nvSpPr>
          <p:cNvPr id="3" name="Plassholder for dato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A46F486-91A7-4D56-B1AE-9DDFC2F658C3}" type="datetime1">
              <a:rPr lang="nb-NO" smtClean="0"/>
              <a:t>27.06.2022</a:t>
            </a:fld>
            <a:endParaRPr lang="nb-NO" dirty="0"/>
          </a:p>
        </p:txBody>
      </p:sp>
      <p:sp>
        <p:nvSpPr>
          <p:cNvPr id="4" name="Plassholder for bunn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nb-NO" dirty="0"/>
          </a:p>
        </p:txBody>
      </p:sp>
      <p:sp>
        <p:nvSpPr>
          <p:cNvPr id="5" name="Plassholder for lysbilde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E861E8E-D392-497B-BB21-122DD7C27CF3}" type="slidenum">
              <a:rPr lang="nb-NO"/>
              <a:t>‹#›</a:t>
            </a:fld>
            <a:endParaRPr lang="nb-NO" dirty="0"/>
          </a:p>
        </p:txBody>
      </p:sp>
    </p:spTree>
    <p:extLst>
      <p:ext uri="{BB962C8B-B14F-4D97-AF65-F5344CB8AC3E}">
        <p14:creationId xmlns:p14="http://schemas.microsoft.com/office/powerpoint/2010/main" val="1208353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b-NO" dirty="0"/>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4E774711-5136-47E0-AA15-082B62F3D19B}" type="datetime1">
              <a:rPr lang="nb-NO" smtClean="0"/>
              <a:t>27.06.2022</a:t>
            </a:fld>
            <a:endParaRPr lang="nb-NO" dirty="0"/>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nb-NO" dirty="0"/>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nb-NO" dirty="0"/>
              <a:t>Klikk for å redigere tekststiler i malen</a:t>
            </a:r>
          </a:p>
          <a:p>
            <a:pPr lvl="1" rtl="0"/>
            <a:r>
              <a:rPr lang="nb-NO" dirty="0"/>
              <a:t>Andre nivå</a:t>
            </a:r>
          </a:p>
          <a:p>
            <a:pPr lvl="2" rtl="0"/>
            <a:r>
              <a:rPr lang="nb-NO" dirty="0"/>
              <a:t>Tredje nivå</a:t>
            </a:r>
          </a:p>
          <a:p>
            <a:pPr lvl="3" rtl="0"/>
            <a:r>
              <a:rPr lang="nb-NO" dirty="0"/>
              <a:t>Fjerde nivå</a:t>
            </a:r>
          </a:p>
          <a:p>
            <a:pPr lvl="4" rtl="0"/>
            <a:r>
              <a:rPr lang="nb-NO" dirty="0"/>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nb-NO" dirty="0"/>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55D449-B875-4B8D-8E66-224D27E54C9A}" type="slidenum">
              <a:rPr lang="nb-NO"/>
              <a:t>‹#›</a:t>
            </a:fld>
            <a:endParaRPr lang="nb-NO" dirty="0"/>
          </a:p>
        </p:txBody>
      </p:sp>
    </p:spTree>
    <p:extLst>
      <p:ext uri="{BB962C8B-B14F-4D97-AF65-F5344CB8AC3E}">
        <p14:creationId xmlns:p14="http://schemas.microsoft.com/office/powerpoint/2010/main" val="134997999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noProof="0" dirty="0"/>
          </a:p>
        </p:txBody>
      </p:sp>
      <p:sp>
        <p:nvSpPr>
          <p:cNvPr id="4" name="Plassholder for lysbildenummer 3"/>
          <p:cNvSpPr>
            <a:spLocks noGrp="1"/>
          </p:cNvSpPr>
          <p:nvPr>
            <p:ph type="sldNum" sz="quarter" idx="10"/>
          </p:nvPr>
        </p:nvSpPr>
        <p:spPr/>
        <p:txBody>
          <a:bodyPr/>
          <a:lstStyle/>
          <a:p>
            <a:pPr rtl="0"/>
            <a:fld id="{9555D449-B875-4B8D-8E66-224D27E54C9A}" type="slidenum">
              <a:rPr lang="nb-NO" smtClean="0"/>
              <a:t>1</a:t>
            </a:fld>
            <a:endParaRPr lang="nb-NO" dirty="0"/>
          </a:p>
        </p:txBody>
      </p:sp>
    </p:spTree>
    <p:extLst>
      <p:ext uri="{BB962C8B-B14F-4D97-AF65-F5344CB8AC3E}">
        <p14:creationId xmlns:p14="http://schemas.microsoft.com/office/powerpoint/2010/main" val="2161520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rtl="0"/>
            <a:fld id="{9555D449-B875-4B8D-8E66-224D27E54C9A}" type="slidenum">
              <a:rPr lang="nb-NO" smtClean="0"/>
              <a:t>13</a:t>
            </a:fld>
            <a:endParaRPr lang="nb-NO" dirty="0"/>
          </a:p>
        </p:txBody>
      </p:sp>
    </p:spTree>
    <p:extLst>
      <p:ext uri="{BB962C8B-B14F-4D97-AF65-F5344CB8AC3E}">
        <p14:creationId xmlns:p14="http://schemas.microsoft.com/office/powerpoint/2010/main" val="1652851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 </a:t>
            </a:r>
            <a:r>
              <a:rPr lang="nb-NO" dirty="0" err="1"/>
              <a:t>routine</a:t>
            </a:r>
            <a:r>
              <a:rPr lang="nb-NO" baseline="0" dirty="0"/>
              <a:t> </a:t>
            </a:r>
            <a:r>
              <a:rPr lang="nb-NO" baseline="0" dirty="0" err="1"/>
              <a:t>use</a:t>
            </a:r>
            <a:r>
              <a:rPr lang="nb-NO" baseline="0" dirty="0"/>
              <a:t> </a:t>
            </a:r>
            <a:r>
              <a:rPr lang="nb-NO" baseline="0" dirty="0" err="1"/>
              <a:t>we</a:t>
            </a:r>
            <a:r>
              <a:rPr lang="nb-NO" baseline="0" dirty="0"/>
              <a:t> have CPD …</a:t>
            </a:r>
            <a:endParaRPr lang="nb-NO" dirty="0"/>
          </a:p>
        </p:txBody>
      </p:sp>
      <p:sp>
        <p:nvSpPr>
          <p:cNvPr id="4" name="Plassholder for lysbildenummer 3"/>
          <p:cNvSpPr>
            <a:spLocks noGrp="1"/>
          </p:cNvSpPr>
          <p:nvPr>
            <p:ph type="sldNum" sz="quarter" idx="10"/>
          </p:nvPr>
        </p:nvSpPr>
        <p:spPr/>
        <p:txBody>
          <a:bodyPr/>
          <a:lstStyle/>
          <a:p>
            <a:fld id="{F55C3697-D74B-0149-84E8-C429FD2168AD}" type="slidenum">
              <a:rPr lang="nb-NO" smtClean="0"/>
              <a:pPr/>
              <a:t>14</a:t>
            </a:fld>
            <a:endParaRPr lang="nb-NO"/>
          </a:p>
        </p:txBody>
      </p:sp>
    </p:spTree>
    <p:extLst>
      <p:ext uri="{BB962C8B-B14F-4D97-AF65-F5344CB8AC3E}">
        <p14:creationId xmlns:p14="http://schemas.microsoft.com/office/powerpoint/2010/main" val="2112798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Our whole blood is low titer group O leukoreduced with a platelet-sparing filter. We aim to start treatment as early as possible with whole blood and continue with components based on monitoring. </a:t>
            </a:r>
          </a:p>
          <a:p>
            <a:endParaRPr lang="en-US" baseline="0" dirty="0"/>
          </a:p>
          <a:p>
            <a:endParaRPr lang="en-US" dirty="0"/>
          </a:p>
        </p:txBody>
      </p:sp>
      <p:sp>
        <p:nvSpPr>
          <p:cNvPr id="4" name="Plassholder for lysbildenummer 3"/>
          <p:cNvSpPr>
            <a:spLocks noGrp="1"/>
          </p:cNvSpPr>
          <p:nvPr>
            <p:ph type="sldNum" sz="quarter" idx="10"/>
          </p:nvPr>
        </p:nvSpPr>
        <p:spPr/>
        <p:txBody>
          <a:bodyPr/>
          <a:lstStyle/>
          <a:p>
            <a:fld id="{F55C3697-D74B-0149-84E8-C429FD2168AD}" type="slidenum">
              <a:rPr lang="nb-NO" smtClean="0"/>
              <a:pPr/>
              <a:t>15</a:t>
            </a:fld>
            <a:endParaRPr lang="nb-NO"/>
          </a:p>
        </p:txBody>
      </p:sp>
    </p:spTree>
    <p:extLst>
      <p:ext uri="{BB962C8B-B14F-4D97-AF65-F5344CB8AC3E}">
        <p14:creationId xmlns:p14="http://schemas.microsoft.com/office/powerpoint/2010/main" val="1758011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29EC6D4-4AF4-4B7F-845A-0346FC03CC6D}" type="slidenum">
              <a:rPr lang="nb-NO" smtClean="0"/>
              <a:t>16</a:t>
            </a:fld>
            <a:endParaRPr lang="nb-NO" dirty="0"/>
          </a:p>
        </p:txBody>
      </p:sp>
    </p:spTree>
    <p:extLst>
      <p:ext uri="{BB962C8B-B14F-4D97-AF65-F5344CB8AC3E}">
        <p14:creationId xmlns:p14="http://schemas.microsoft.com/office/powerpoint/2010/main" val="2334357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F55C3697-D74B-0149-84E8-C429FD2168AD}" type="slidenum">
              <a:rPr lang="nb-NO" smtClean="0"/>
              <a:pPr/>
              <a:t>17</a:t>
            </a:fld>
            <a:endParaRPr lang="nb-NO"/>
          </a:p>
        </p:txBody>
      </p:sp>
    </p:spTree>
    <p:extLst>
      <p:ext uri="{BB962C8B-B14F-4D97-AF65-F5344CB8AC3E}">
        <p14:creationId xmlns:p14="http://schemas.microsoft.com/office/powerpoint/2010/main" val="719676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Just </a:t>
            </a:r>
            <a:r>
              <a:rPr lang="nb-NO" dirty="0" err="1"/>
              <a:t>quick</a:t>
            </a:r>
            <a:r>
              <a:rPr lang="nb-NO" dirty="0"/>
              <a:t> – </a:t>
            </a:r>
            <a:r>
              <a:rPr lang="nb-NO" dirty="0" err="1"/>
              <a:t>these</a:t>
            </a:r>
            <a:r>
              <a:rPr lang="nb-NO" dirty="0"/>
              <a:t> </a:t>
            </a:r>
            <a:r>
              <a:rPr lang="nb-NO" dirty="0" err="1"/>
              <a:t>are</a:t>
            </a:r>
            <a:r>
              <a:rPr lang="nb-NO" dirty="0"/>
              <a:t> my </a:t>
            </a:r>
            <a:r>
              <a:rPr lang="nb-NO" dirty="0" err="1"/>
              <a:t>own</a:t>
            </a:r>
            <a:r>
              <a:rPr lang="nb-NO" dirty="0"/>
              <a:t> opinions. I don have </a:t>
            </a:r>
            <a:r>
              <a:rPr lang="nb-NO" dirty="0" err="1"/>
              <a:t>any</a:t>
            </a:r>
            <a:r>
              <a:rPr lang="nb-NO" dirty="0"/>
              <a:t> </a:t>
            </a:r>
            <a:r>
              <a:rPr lang="nb-NO" dirty="0" err="1"/>
              <a:t>conflict</a:t>
            </a:r>
            <a:r>
              <a:rPr lang="nb-NO" dirty="0"/>
              <a:t> </a:t>
            </a:r>
            <a:r>
              <a:rPr lang="nb-NO" dirty="0" err="1"/>
              <a:t>of</a:t>
            </a:r>
            <a:r>
              <a:rPr lang="nb-NO" dirty="0"/>
              <a:t> </a:t>
            </a:r>
            <a:r>
              <a:rPr lang="nb-NO" dirty="0" err="1"/>
              <a:t>interests</a:t>
            </a:r>
            <a:r>
              <a:rPr lang="nb-NO" dirty="0"/>
              <a:t>. </a:t>
            </a:r>
          </a:p>
        </p:txBody>
      </p:sp>
      <p:sp>
        <p:nvSpPr>
          <p:cNvPr id="4" name="Plassholder for lysbildenummer 3"/>
          <p:cNvSpPr>
            <a:spLocks noGrp="1"/>
          </p:cNvSpPr>
          <p:nvPr>
            <p:ph type="sldNum" sz="quarter" idx="5"/>
          </p:nvPr>
        </p:nvSpPr>
        <p:spPr/>
        <p:txBody>
          <a:bodyPr/>
          <a:lstStyle/>
          <a:p>
            <a:pPr rtl="0"/>
            <a:fld id="{9555D449-B875-4B8D-8E66-224D27E54C9A}" type="slidenum">
              <a:rPr lang="nb-NO" smtClean="0"/>
              <a:t>2</a:t>
            </a:fld>
            <a:endParaRPr lang="nb-NO" dirty="0"/>
          </a:p>
        </p:txBody>
      </p:sp>
    </p:spTree>
    <p:extLst>
      <p:ext uri="{BB962C8B-B14F-4D97-AF65-F5344CB8AC3E}">
        <p14:creationId xmlns:p14="http://schemas.microsoft.com/office/powerpoint/2010/main" val="3882641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So my </a:t>
            </a:r>
            <a:r>
              <a:rPr lang="nb-NO" dirty="0" err="1"/>
              <a:t>main</a:t>
            </a:r>
            <a:r>
              <a:rPr lang="nb-NO" dirty="0"/>
              <a:t> </a:t>
            </a:r>
            <a:r>
              <a:rPr lang="nb-NO" dirty="0" err="1"/>
              <a:t>job</a:t>
            </a:r>
            <a:r>
              <a:rPr lang="nb-NO" dirty="0"/>
              <a:t> is </a:t>
            </a:r>
            <a:r>
              <a:rPr lang="nb-NO" dirty="0" err="1"/>
              <a:t>on</a:t>
            </a:r>
            <a:r>
              <a:rPr lang="nb-NO" dirty="0"/>
              <a:t> </a:t>
            </a:r>
            <a:r>
              <a:rPr lang="nb-NO" dirty="0" err="1"/>
              <a:t>the</a:t>
            </a:r>
            <a:r>
              <a:rPr lang="nb-NO" dirty="0"/>
              <a:t> air </a:t>
            </a:r>
            <a:r>
              <a:rPr lang="nb-NO" dirty="0" err="1"/>
              <a:t>ambulance</a:t>
            </a:r>
            <a:r>
              <a:rPr lang="nb-NO" dirty="0"/>
              <a:t>. at Bergen HEMS. As a part </a:t>
            </a:r>
            <a:r>
              <a:rPr lang="nb-NO" dirty="0" err="1"/>
              <a:t>of</a:t>
            </a:r>
            <a:r>
              <a:rPr lang="nb-NO" dirty="0"/>
              <a:t> my </a:t>
            </a:r>
            <a:r>
              <a:rPr lang="nb-NO" dirty="0" err="1"/>
              <a:t>job</a:t>
            </a:r>
            <a:r>
              <a:rPr lang="nb-NO" dirty="0"/>
              <a:t> </a:t>
            </a:r>
            <a:r>
              <a:rPr lang="nb-NO" dirty="0" err="1"/>
              <a:t>we</a:t>
            </a:r>
            <a:r>
              <a:rPr lang="nb-NO" dirty="0"/>
              <a:t> do </a:t>
            </a:r>
            <a:r>
              <a:rPr lang="nb-NO" dirty="0" err="1"/>
              <a:t>rotations</a:t>
            </a:r>
            <a:r>
              <a:rPr lang="nb-NO" dirty="0"/>
              <a:t> </a:t>
            </a:r>
            <a:r>
              <a:rPr lang="nb-NO" dirty="0" err="1"/>
              <a:t>inhospital</a:t>
            </a:r>
            <a:r>
              <a:rPr lang="nb-NO" dirty="0"/>
              <a:t> at Haukland </a:t>
            </a:r>
            <a:r>
              <a:rPr lang="nb-NO" dirty="0" err="1"/>
              <a:t>University</a:t>
            </a:r>
            <a:r>
              <a:rPr lang="nb-NO" dirty="0"/>
              <a:t> hospital.  </a:t>
            </a:r>
          </a:p>
        </p:txBody>
      </p:sp>
      <p:sp>
        <p:nvSpPr>
          <p:cNvPr id="4" name="Plassholder for lysbildenummer 3"/>
          <p:cNvSpPr>
            <a:spLocks noGrp="1"/>
          </p:cNvSpPr>
          <p:nvPr>
            <p:ph type="sldNum" sz="quarter" idx="5"/>
          </p:nvPr>
        </p:nvSpPr>
        <p:spPr/>
        <p:txBody>
          <a:bodyPr/>
          <a:lstStyle/>
          <a:p>
            <a:pPr rtl="0"/>
            <a:fld id="{9555D449-B875-4B8D-8E66-224D27E54C9A}" type="slidenum">
              <a:rPr lang="nb-NO" smtClean="0"/>
              <a:t>3</a:t>
            </a:fld>
            <a:endParaRPr lang="nb-NO" dirty="0"/>
          </a:p>
        </p:txBody>
      </p:sp>
    </p:spTree>
    <p:extLst>
      <p:ext uri="{BB962C8B-B14F-4D97-AF65-F5344CB8AC3E}">
        <p14:creationId xmlns:p14="http://schemas.microsoft.com/office/powerpoint/2010/main" val="792173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rtl="0"/>
            <a:fld id="{9555D449-B875-4B8D-8E66-224D27E54C9A}" type="slidenum">
              <a:rPr lang="nb-NO" smtClean="0"/>
              <a:t>4</a:t>
            </a:fld>
            <a:endParaRPr lang="nb-NO" dirty="0"/>
          </a:p>
        </p:txBody>
      </p:sp>
    </p:spTree>
    <p:extLst>
      <p:ext uri="{BB962C8B-B14F-4D97-AF65-F5344CB8AC3E}">
        <p14:creationId xmlns:p14="http://schemas.microsoft.com/office/powerpoint/2010/main" val="3502238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nn-NO"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nn-NO"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nn-NO" baseline="0" dirty="0"/>
          </a:p>
          <a:p>
            <a:endParaRPr lang="nn-NO" dirty="0"/>
          </a:p>
        </p:txBody>
      </p:sp>
      <p:sp>
        <p:nvSpPr>
          <p:cNvPr id="4" name="Plassholder for lysbildenummer 3"/>
          <p:cNvSpPr>
            <a:spLocks noGrp="1"/>
          </p:cNvSpPr>
          <p:nvPr>
            <p:ph type="sldNum" sz="quarter" idx="10"/>
          </p:nvPr>
        </p:nvSpPr>
        <p:spPr/>
        <p:txBody>
          <a:bodyPr/>
          <a:lstStyle/>
          <a:p>
            <a:fld id="{4D5DE266-BB13-4920-8C95-3B16DAF75BE6}" type="slidenum">
              <a:rPr lang="nn-NO" smtClean="0"/>
              <a:t>5</a:t>
            </a:fld>
            <a:endParaRPr lang="nn-NO" dirty="0"/>
          </a:p>
        </p:txBody>
      </p:sp>
    </p:spTree>
    <p:extLst>
      <p:ext uri="{BB962C8B-B14F-4D97-AF65-F5344CB8AC3E}">
        <p14:creationId xmlns:p14="http://schemas.microsoft.com/office/powerpoint/2010/main" val="1731152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all know – the goal is to support hemostasis, and to minimize the adverse effects of dilution. In addition we want to restore intravascular volume and optimize oxygen carrying capacity. </a:t>
            </a:r>
          </a:p>
        </p:txBody>
      </p:sp>
      <p:sp>
        <p:nvSpPr>
          <p:cNvPr id="4" name="Slide Number Placeholder 3"/>
          <p:cNvSpPr>
            <a:spLocks noGrp="1"/>
          </p:cNvSpPr>
          <p:nvPr>
            <p:ph type="sldNum" sz="quarter" idx="10"/>
          </p:nvPr>
        </p:nvSpPr>
        <p:spPr/>
        <p:txBody>
          <a:bodyPr/>
          <a:lstStyle/>
          <a:p>
            <a:fld id="{B45086AD-6D6A-464F-9B2F-A0C615C23129}" type="slidenum">
              <a:rPr lang="en-US" smtClean="0"/>
              <a:pPr/>
              <a:t>6</a:t>
            </a:fld>
            <a:endParaRPr lang="en-US"/>
          </a:p>
        </p:txBody>
      </p:sp>
    </p:spTree>
    <p:extLst>
      <p:ext uri="{BB962C8B-B14F-4D97-AF65-F5344CB8AC3E}">
        <p14:creationId xmlns:p14="http://schemas.microsoft.com/office/powerpoint/2010/main" val="3885318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So </a:t>
            </a:r>
            <a:r>
              <a:rPr lang="nb-NO" dirty="0" err="1"/>
              <a:t>we</a:t>
            </a:r>
            <a:r>
              <a:rPr lang="nb-NO" dirty="0"/>
              <a:t> </a:t>
            </a:r>
            <a:r>
              <a:rPr lang="nb-NO" dirty="0" err="1"/>
              <a:t>are</a:t>
            </a:r>
            <a:r>
              <a:rPr lang="nb-NO" dirty="0"/>
              <a:t> </a:t>
            </a:r>
            <a:r>
              <a:rPr lang="nb-NO" dirty="0" err="1"/>
              <a:t>talking</a:t>
            </a:r>
            <a:r>
              <a:rPr lang="nb-NO" dirty="0"/>
              <a:t> </a:t>
            </a:r>
            <a:r>
              <a:rPr lang="nb-NO" dirty="0" err="1"/>
              <a:t>about</a:t>
            </a:r>
            <a:r>
              <a:rPr lang="nb-NO" dirty="0"/>
              <a:t> time </a:t>
            </a:r>
            <a:r>
              <a:rPr lang="nb-NO" dirty="0" err="1"/>
              <a:t>critical</a:t>
            </a:r>
            <a:r>
              <a:rPr lang="nb-NO" dirty="0"/>
              <a:t> non </a:t>
            </a:r>
            <a:r>
              <a:rPr lang="nb-NO" dirty="0" err="1"/>
              <a:t>compressible</a:t>
            </a:r>
            <a:r>
              <a:rPr lang="nb-NO" dirty="0"/>
              <a:t> </a:t>
            </a:r>
            <a:r>
              <a:rPr lang="nb-NO" dirty="0" err="1"/>
              <a:t>bleeding</a:t>
            </a:r>
            <a:r>
              <a:rPr lang="nb-NO" dirty="0"/>
              <a:t>. If </a:t>
            </a:r>
            <a:r>
              <a:rPr lang="nb-NO" dirty="0" err="1"/>
              <a:t>we</a:t>
            </a:r>
            <a:r>
              <a:rPr lang="nb-NO" dirty="0"/>
              <a:t> </a:t>
            </a:r>
            <a:r>
              <a:rPr lang="nb-NO" dirty="0" err="1"/>
              <a:t>are</a:t>
            </a:r>
            <a:r>
              <a:rPr lang="nb-NO" dirty="0"/>
              <a:t> </a:t>
            </a:r>
            <a:r>
              <a:rPr lang="nb-NO" dirty="0" err="1"/>
              <a:t>aiming</a:t>
            </a:r>
            <a:r>
              <a:rPr lang="nb-NO" dirty="0"/>
              <a:t> for a </a:t>
            </a:r>
            <a:r>
              <a:rPr lang="nb-NO" dirty="0" err="1"/>
              <a:t>balanced</a:t>
            </a:r>
            <a:r>
              <a:rPr lang="nb-NO" dirty="0"/>
              <a:t> </a:t>
            </a:r>
            <a:r>
              <a:rPr lang="nb-NO" dirty="0" err="1"/>
              <a:t>transfusion</a:t>
            </a:r>
            <a:r>
              <a:rPr lang="nb-NO" dirty="0"/>
              <a:t> – </a:t>
            </a:r>
            <a:r>
              <a:rPr lang="nb-NO" dirty="0" err="1"/>
              <a:t>the</a:t>
            </a:r>
            <a:r>
              <a:rPr lang="nb-NO" dirty="0"/>
              <a:t> </a:t>
            </a:r>
            <a:r>
              <a:rPr lang="nb-NO" dirty="0" err="1"/>
              <a:t>only</a:t>
            </a:r>
            <a:r>
              <a:rPr lang="nb-NO" dirty="0"/>
              <a:t> </a:t>
            </a:r>
            <a:r>
              <a:rPr lang="nb-NO" dirty="0" err="1"/>
              <a:t>realistic</a:t>
            </a:r>
            <a:r>
              <a:rPr lang="nb-NO" dirty="0"/>
              <a:t> </a:t>
            </a:r>
            <a:r>
              <a:rPr lang="nb-NO" dirty="0" err="1"/>
              <a:t>option</a:t>
            </a:r>
            <a:r>
              <a:rPr lang="nb-NO" dirty="0"/>
              <a:t> is WB. In </a:t>
            </a:r>
            <a:r>
              <a:rPr lang="nb-NO" dirty="0" err="1"/>
              <a:t>addition</a:t>
            </a:r>
            <a:r>
              <a:rPr lang="nb-NO" dirty="0"/>
              <a:t>, </a:t>
            </a:r>
            <a:r>
              <a:rPr lang="nb-NO" dirty="0" err="1"/>
              <a:t>resuscitation</a:t>
            </a:r>
            <a:r>
              <a:rPr lang="nb-NO" dirty="0"/>
              <a:t> in </a:t>
            </a:r>
            <a:r>
              <a:rPr lang="nb-NO" dirty="0" err="1"/>
              <a:t>this</a:t>
            </a:r>
            <a:r>
              <a:rPr lang="nb-NO" dirty="0"/>
              <a:t> </a:t>
            </a:r>
            <a:r>
              <a:rPr lang="nb-NO" dirty="0" err="1"/>
              <a:t>kind</a:t>
            </a:r>
            <a:r>
              <a:rPr lang="nb-NO" dirty="0"/>
              <a:t> </a:t>
            </a:r>
            <a:r>
              <a:rPr lang="nb-NO" dirty="0" err="1"/>
              <a:t>of</a:t>
            </a:r>
            <a:r>
              <a:rPr lang="nb-NO" dirty="0"/>
              <a:t> </a:t>
            </a:r>
            <a:r>
              <a:rPr lang="nb-NO" dirty="0" err="1"/>
              <a:t>environment</a:t>
            </a:r>
            <a:r>
              <a:rPr lang="nb-NO" dirty="0"/>
              <a:t> </a:t>
            </a:r>
            <a:r>
              <a:rPr lang="nb-NO" dirty="0" err="1"/>
              <a:t>may</a:t>
            </a:r>
            <a:r>
              <a:rPr lang="nb-NO" dirty="0"/>
              <a:t> be </a:t>
            </a:r>
            <a:r>
              <a:rPr lang="nb-NO" dirty="0" err="1"/>
              <a:t>challenging</a:t>
            </a:r>
            <a:r>
              <a:rPr lang="nb-NO" dirty="0"/>
              <a:t>.  </a:t>
            </a:r>
          </a:p>
        </p:txBody>
      </p:sp>
      <p:sp>
        <p:nvSpPr>
          <p:cNvPr id="4" name="Plassholder for lysbildenummer 3"/>
          <p:cNvSpPr>
            <a:spLocks noGrp="1"/>
          </p:cNvSpPr>
          <p:nvPr>
            <p:ph type="sldNum" sz="quarter" idx="5"/>
          </p:nvPr>
        </p:nvSpPr>
        <p:spPr/>
        <p:txBody>
          <a:bodyPr/>
          <a:lstStyle/>
          <a:p>
            <a:pPr rtl="0"/>
            <a:fld id="{9555D449-B875-4B8D-8E66-224D27E54C9A}" type="slidenum">
              <a:rPr lang="nb-NO" smtClean="0"/>
              <a:t>7</a:t>
            </a:fld>
            <a:endParaRPr lang="nb-NO" dirty="0"/>
          </a:p>
        </p:txBody>
      </p:sp>
    </p:spTree>
    <p:extLst>
      <p:ext uri="{BB962C8B-B14F-4D97-AF65-F5344CB8AC3E}">
        <p14:creationId xmlns:p14="http://schemas.microsoft.com/office/powerpoint/2010/main" val="2569416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When</a:t>
            </a:r>
            <a:r>
              <a:rPr lang="nb-NO" dirty="0"/>
              <a:t> </a:t>
            </a:r>
            <a:r>
              <a:rPr lang="nb-NO" dirty="0" err="1"/>
              <a:t>we</a:t>
            </a:r>
            <a:r>
              <a:rPr lang="nb-NO" dirty="0"/>
              <a:t> </a:t>
            </a:r>
            <a:r>
              <a:rPr lang="nb-NO" dirty="0" err="1"/>
              <a:t>are</a:t>
            </a:r>
            <a:r>
              <a:rPr lang="nb-NO" dirty="0"/>
              <a:t> </a:t>
            </a:r>
            <a:r>
              <a:rPr lang="nb-NO" dirty="0" err="1"/>
              <a:t>talking</a:t>
            </a:r>
            <a:r>
              <a:rPr lang="nb-NO" dirty="0"/>
              <a:t> </a:t>
            </a:r>
            <a:r>
              <a:rPr lang="nb-NO" dirty="0" err="1"/>
              <a:t>about</a:t>
            </a:r>
            <a:r>
              <a:rPr lang="nb-NO" dirty="0"/>
              <a:t> </a:t>
            </a:r>
            <a:r>
              <a:rPr lang="nb-NO" dirty="0" err="1"/>
              <a:t>the</a:t>
            </a:r>
            <a:r>
              <a:rPr lang="nb-NO" dirty="0"/>
              <a:t> </a:t>
            </a:r>
            <a:r>
              <a:rPr lang="nb-NO" dirty="0" err="1"/>
              <a:t>rationale</a:t>
            </a:r>
            <a:r>
              <a:rPr lang="nb-NO" dirty="0"/>
              <a:t> for </a:t>
            </a:r>
            <a:r>
              <a:rPr lang="nb-NO" dirty="0" err="1"/>
              <a:t>implementing</a:t>
            </a:r>
            <a:r>
              <a:rPr lang="nb-NO" dirty="0"/>
              <a:t> WB </a:t>
            </a:r>
            <a:r>
              <a:rPr lang="nb-NO" dirty="0" err="1"/>
              <a:t>inhospital</a:t>
            </a:r>
            <a:r>
              <a:rPr lang="nb-NO" dirty="0"/>
              <a:t> – </a:t>
            </a:r>
            <a:r>
              <a:rPr lang="nb-NO" dirty="0" err="1"/>
              <a:t>the</a:t>
            </a:r>
            <a:r>
              <a:rPr lang="nb-NO" dirty="0"/>
              <a:t> arguments </a:t>
            </a:r>
            <a:r>
              <a:rPr lang="nb-NO" dirty="0" err="1"/>
              <a:t>are</a:t>
            </a:r>
            <a:r>
              <a:rPr lang="nb-NO" dirty="0"/>
              <a:t> </a:t>
            </a:r>
            <a:r>
              <a:rPr lang="nb-NO" dirty="0" err="1"/>
              <a:t>exacly</a:t>
            </a:r>
            <a:r>
              <a:rPr lang="nb-NO" dirty="0"/>
              <a:t> </a:t>
            </a:r>
            <a:r>
              <a:rPr lang="nb-NO" dirty="0" err="1"/>
              <a:t>the</a:t>
            </a:r>
            <a:r>
              <a:rPr lang="nb-NO" dirty="0"/>
              <a:t> same. The </a:t>
            </a:r>
            <a:r>
              <a:rPr lang="nb-NO" dirty="0" err="1"/>
              <a:t>logistics</a:t>
            </a:r>
            <a:r>
              <a:rPr lang="nb-NO" dirty="0"/>
              <a:t> </a:t>
            </a:r>
            <a:r>
              <a:rPr lang="nb-NO" dirty="0" err="1"/>
              <a:t>of</a:t>
            </a:r>
            <a:r>
              <a:rPr lang="nb-NO" dirty="0"/>
              <a:t> massive </a:t>
            </a:r>
            <a:r>
              <a:rPr lang="nb-NO" dirty="0" err="1"/>
              <a:t>transfusion</a:t>
            </a:r>
            <a:r>
              <a:rPr lang="nb-NO" dirty="0"/>
              <a:t> is </a:t>
            </a:r>
            <a:r>
              <a:rPr lang="nb-NO" dirty="0" err="1"/>
              <a:t>Easier</a:t>
            </a:r>
            <a:r>
              <a:rPr lang="nb-NO" dirty="0"/>
              <a:t> to transfuse 1 bag </a:t>
            </a:r>
            <a:r>
              <a:rPr lang="nb-NO" dirty="0" err="1"/>
              <a:t>instead</a:t>
            </a:r>
            <a:r>
              <a:rPr lang="nb-NO" dirty="0"/>
              <a:t> </a:t>
            </a:r>
            <a:r>
              <a:rPr lang="nb-NO" dirty="0" err="1"/>
              <a:t>of</a:t>
            </a:r>
            <a:r>
              <a:rPr lang="nb-NO" dirty="0"/>
              <a:t> </a:t>
            </a:r>
            <a:r>
              <a:rPr lang="nb-NO" dirty="0" err="1"/>
              <a:t>three</a:t>
            </a:r>
            <a:endParaRPr lang="nb-NO" dirty="0"/>
          </a:p>
        </p:txBody>
      </p:sp>
      <p:sp>
        <p:nvSpPr>
          <p:cNvPr id="4" name="Plassholder for lysbildenummer 3"/>
          <p:cNvSpPr>
            <a:spLocks noGrp="1"/>
          </p:cNvSpPr>
          <p:nvPr>
            <p:ph type="sldNum" sz="quarter" idx="5"/>
          </p:nvPr>
        </p:nvSpPr>
        <p:spPr/>
        <p:txBody>
          <a:bodyPr/>
          <a:lstStyle/>
          <a:p>
            <a:pPr rtl="0"/>
            <a:fld id="{9555D449-B875-4B8D-8E66-224D27E54C9A}" type="slidenum">
              <a:rPr lang="nb-NO" smtClean="0"/>
              <a:t>8</a:t>
            </a:fld>
            <a:endParaRPr lang="nb-NO" dirty="0"/>
          </a:p>
        </p:txBody>
      </p:sp>
    </p:spTree>
    <p:extLst>
      <p:ext uri="{BB962C8B-B14F-4D97-AF65-F5344CB8AC3E}">
        <p14:creationId xmlns:p14="http://schemas.microsoft.com/office/powerpoint/2010/main" val="4070852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So </a:t>
            </a:r>
            <a:r>
              <a:rPr lang="nb-NO" dirty="0" err="1"/>
              <a:t>when</a:t>
            </a:r>
            <a:r>
              <a:rPr lang="nb-NO" dirty="0"/>
              <a:t> </a:t>
            </a:r>
            <a:r>
              <a:rPr lang="nb-NO" dirty="0" err="1"/>
              <a:t>we</a:t>
            </a:r>
            <a:r>
              <a:rPr lang="nb-NO" dirty="0"/>
              <a:t> </a:t>
            </a:r>
            <a:r>
              <a:rPr lang="nb-NO" dirty="0" err="1"/>
              <a:t>are</a:t>
            </a:r>
            <a:r>
              <a:rPr lang="nb-NO" dirty="0"/>
              <a:t> </a:t>
            </a:r>
            <a:r>
              <a:rPr lang="nb-NO" dirty="0" err="1"/>
              <a:t>talking</a:t>
            </a:r>
            <a:r>
              <a:rPr lang="nb-NO" dirty="0"/>
              <a:t> </a:t>
            </a:r>
            <a:r>
              <a:rPr lang="nb-NO" dirty="0" err="1"/>
              <a:t>about</a:t>
            </a:r>
            <a:r>
              <a:rPr lang="nb-NO" dirty="0"/>
              <a:t> LTOWB </a:t>
            </a:r>
            <a:r>
              <a:rPr lang="nb-NO" dirty="0" err="1"/>
              <a:t>inhospital</a:t>
            </a:r>
            <a:r>
              <a:rPr lang="nb-NO" dirty="0"/>
              <a:t>, I </a:t>
            </a:r>
            <a:r>
              <a:rPr lang="nb-NO" dirty="0" err="1"/>
              <a:t>believe</a:t>
            </a:r>
            <a:r>
              <a:rPr lang="nb-NO" dirty="0"/>
              <a:t> </a:t>
            </a:r>
            <a:r>
              <a:rPr lang="nb-NO" dirty="0" err="1"/>
              <a:t>the</a:t>
            </a:r>
            <a:r>
              <a:rPr lang="nb-NO" dirty="0"/>
              <a:t> arguments </a:t>
            </a:r>
            <a:r>
              <a:rPr lang="nb-NO" dirty="0" err="1"/>
              <a:t>are</a:t>
            </a:r>
            <a:r>
              <a:rPr lang="nb-NO" dirty="0"/>
              <a:t> </a:t>
            </a:r>
            <a:r>
              <a:rPr lang="nb-NO" dirty="0" err="1"/>
              <a:t>the</a:t>
            </a:r>
            <a:r>
              <a:rPr lang="nb-NO" dirty="0"/>
              <a:t> same. </a:t>
            </a:r>
            <a:r>
              <a:rPr lang="nb-NO" dirty="0" err="1"/>
              <a:t>When</a:t>
            </a:r>
            <a:r>
              <a:rPr lang="nb-NO" dirty="0"/>
              <a:t> </a:t>
            </a:r>
            <a:r>
              <a:rPr lang="nb-NO" dirty="0" err="1"/>
              <a:t>considering</a:t>
            </a:r>
            <a:r>
              <a:rPr lang="nb-NO" dirty="0"/>
              <a:t> an </a:t>
            </a:r>
            <a:r>
              <a:rPr lang="nb-NO" dirty="0" err="1"/>
              <a:t>uncontrolled</a:t>
            </a:r>
            <a:r>
              <a:rPr lang="nb-NO" dirty="0"/>
              <a:t> </a:t>
            </a:r>
            <a:r>
              <a:rPr lang="nb-NO" dirty="0" err="1"/>
              <a:t>hemorrhage</a:t>
            </a:r>
            <a:r>
              <a:rPr lang="nb-NO" dirty="0"/>
              <a:t> in </a:t>
            </a:r>
            <a:r>
              <a:rPr lang="nb-NO" dirty="0" err="1"/>
              <a:t>critical</a:t>
            </a:r>
            <a:r>
              <a:rPr lang="nb-NO" dirty="0"/>
              <a:t> </a:t>
            </a:r>
            <a:r>
              <a:rPr lang="nb-NO" dirty="0" err="1"/>
              <a:t>patients</a:t>
            </a:r>
            <a:r>
              <a:rPr lang="nb-NO" dirty="0"/>
              <a:t>, </a:t>
            </a:r>
            <a:r>
              <a:rPr lang="nb-NO" dirty="0" err="1"/>
              <a:t>whether</a:t>
            </a:r>
            <a:r>
              <a:rPr lang="nb-NO" dirty="0"/>
              <a:t> it is due to trauma, multiple </a:t>
            </a:r>
            <a:r>
              <a:rPr lang="nb-NO" dirty="0" err="1"/>
              <a:t>patients</a:t>
            </a:r>
            <a:r>
              <a:rPr lang="nb-NO" dirty="0"/>
              <a:t>, </a:t>
            </a:r>
            <a:r>
              <a:rPr lang="nb-NO" dirty="0" err="1"/>
              <a:t>obgyn</a:t>
            </a:r>
            <a:r>
              <a:rPr lang="nb-NO" dirty="0"/>
              <a:t> – </a:t>
            </a:r>
            <a:r>
              <a:rPr lang="nb-NO" dirty="0" err="1"/>
              <a:t>bleeding</a:t>
            </a:r>
            <a:r>
              <a:rPr lang="nb-NO" dirty="0"/>
              <a:t> or </a:t>
            </a:r>
            <a:r>
              <a:rPr lang="nb-NO" dirty="0" err="1"/>
              <a:t>critical</a:t>
            </a:r>
            <a:r>
              <a:rPr lang="nb-NO" dirty="0"/>
              <a:t> </a:t>
            </a:r>
            <a:r>
              <a:rPr lang="nb-NO" dirty="0" err="1"/>
              <a:t>bleeding</a:t>
            </a:r>
            <a:r>
              <a:rPr lang="nb-NO" dirty="0"/>
              <a:t> due to </a:t>
            </a:r>
            <a:r>
              <a:rPr lang="nb-NO" dirty="0" err="1"/>
              <a:t>unforseen</a:t>
            </a:r>
            <a:r>
              <a:rPr lang="nb-NO" dirty="0"/>
              <a:t> </a:t>
            </a:r>
            <a:r>
              <a:rPr lang="nb-NO" dirty="0" err="1"/>
              <a:t>events</a:t>
            </a:r>
            <a:r>
              <a:rPr lang="nb-NO" dirty="0"/>
              <a:t> during </a:t>
            </a:r>
            <a:r>
              <a:rPr lang="nb-NO" dirty="0" err="1"/>
              <a:t>elective</a:t>
            </a:r>
            <a:r>
              <a:rPr lang="nb-NO" dirty="0"/>
              <a:t> </a:t>
            </a:r>
            <a:r>
              <a:rPr lang="nb-NO" dirty="0" err="1"/>
              <a:t>surgery</a:t>
            </a:r>
            <a:r>
              <a:rPr lang="nb-NO" dirty="0"/>
              <a:t>, or </a:t>
            </a:r>
            <a:r>
              <a:rPr lang="nb-NO" dirty="0" err="1"/>
              <a:t>medical</a:t>
            </a:r>
            <a:r>
              <a:rPr lang="nb-NO" dirty="0"/>
              <a:t> </a:t>
            </a:r>
            <a:r>
              <a:rPr lang="nb-NO" dirty="0" err="1"/>
              <a:t>bleeding</a:t>
            </a:r>
            <a:r>
              <a:rPr lang="nb-NO" dirty="0"/>
              <a:t> </a:t>
            </a:r>
            <a:r>
              <a:rPr lang="nb-NO" dirty="0" err="1"/>
              <a:t>there</a:t>
            </a:r>
            <a:r>
              <a:rPr lang="nb-NO" dirty="0"/>
              <a:t> </a:t>
            </a:r>
            <a:r>
              <a:rPr lang="nb-NO" dirty="0" err="1"/>
              <a:t>are</a:t>
            </a:r>
            <a:r>
              <a:rPr lang="nb-NO" dirty="0"/>
              <a:t> </a:t>
            </a:r>
            <a:r>
              <a:rPr lang="nb-NO" dirty="0" err="1"/>
              <a:t>several</a:t>
            </a:r>
            <a:r>
              <a:rPr lang="nb-NO" dirty="0"/>
              <a:t> </a:t>
            </a:r>
            <a:r>
              <a:rPr lang="nb-NO" dirty="0" err="1"/>
              <a:t>challenges</a:t>
            </a:r>
            <a:r>
              <a:rPr lang="nb-NO" dirty="0"/>
              <a:t>. </a:t>
            </a:r>
          </a:p>
        </p:txBody>
      </p:sp>
      <p:sp>
        <p:nvSpPr>
          <p:cNvPr id="4" name="Plassholder for lysbildenummer 3"/>
          <p:cNvSpPr>
            <a:spLocks noGrp="1"/>
          </p:cNvSpPr>
          <p:nvPr>
            <p:ph type="sldNum" sz="quarter" idx="5"/>
          </p:nvPr>
        </p:nvSpPr>
        <p:spPr/>
        <p:txBody>
          <a:bodyPr/>
          <a:lstStyle/>
          <a:p>
            <a:pPr rtl="0"/>
            <a:fld id="{9555D449-B875-4B8D-8E66-224D27E54C9A}" type="slidenum">
              <a:rPr lang="nb-NO" smtClean="0"/>
              <a:t>9</a:t>
            </a:fld>
            <a:endParaRPr lang="nb-NO" dirty="0"/>
          </a:p>
        </p:txBody>
      </p:sp>
    </p:spTree>
    <p:extLst>
      <p:ext uri="{BB962C8B-B14F-4D97-AF65-F5344CB8AC3E}">
        <p14:creationId xmlns:p14="http://schemas.microsoft.com/office/powerpoint/2010/main" val="30846779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Pr>
        <a:gradFill flip="none" rotWithShape="1">
          <a:gsLst>
            <a:gs pos="0">
              <a:srgbClr val="D9D9D9"/>
            </a:gs>
            <a:gs pos="100000">
              <a:schemeClr val="bg1"/>
            </a:gs>
          </a:gsLst>
          <a:lin ang="8100000" scaled="0"/>
          <a:tileRect/>
        </a:gra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626225" y="1828800"/>
            <a:ext cx="4098175" cy="3177380"/>
          </a:xfrm>
        </p:spPr>
        <p:txBody>
          <a:bodyPr rtlCol="0" anchor="b">
            <a:normAutofit/>
          </a:bodyPr>
          <a:lstStyle>
            <a:lvl1pPr algn="l" rtl="0">
              <a:lnSpc>
                <a:spcPct val="80000"/>
              </a:lnSpc>
              <a:defRPr sz="5400">
                <a:solidFill>
                  <a:schemeClr val="accent1"/>
                </a:solidFill>
              </a:defRPr>
            </a:lvl1pPr>
          </a:lstStyle>
          <a:p>
            <a:pPr rtl="0"/>
            <a:r>
              <a:rPr lang="nb-NO" noProof="0"/>
              <a:t>Klikk for å redigere tittelstil</a:t>
            </a:r>
            <a:endParaRPr lang="nb-NO" noProof="0" dirty="0"/>
          </a:p>
        </p:txBody>
      </p:sp>
      <p:sp>
        <p:nvSpPr>
          <p:cNvPr id="3" name="Undertittel 2"/>
          <p:cNvSpPr>
            <a:spLocks noGrp="1"/>
          </p:cNvSpPr>
          <p:nvPr>
            <p:ph type="subTitle" idx="1"/>
          </p:nvPr>
        </p:nvSpPr>
        <p:spPr>
          <a:xfrm>
            <a:off x="626225" y="5181600"/>
            <a:ext cx="4098175" cy="685800"/>
          </a:xfrm>
        </p:spPr>
        <p:txBody>
          <a:bodyPr rtlCol="0">
            <a:normAutofit/>
          </a:bodyPr>
          <a:lstStyle>
            <a:lvl1pPr marL="0" indent="0" algn="l">
              <a:buNone/>
              <a:defRPr sz="2000" cap="all" baseline="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b-NO" noProof="0"/>
              <a:t>Klikk for å redigere undertittelstil i malen</a:t>
            </a:r>
            <a:endParaRPr lang="nb-NO" noProof="0" dirty="0"/>
          </a:p>
        </p:txBody>
      </p:sp>
      <p:pic>
        <p:nvPicPr>
          <p:cNvPr id="7" name="Bilde 6" descr="EKG-linj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188688" y="-1"/>
            <a:ext cx="7000137" cy="6858001"/>
          </a:xfrm>
          <a:prstGeom prst="rect">
            <a:avLst/>
          </a:prstGeom>
        </p:spPr>
      </p:pic>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tel og 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rtlCol="0"/>
          <a:lstStyle/>
          <a:p>
            <a:pPr rtl="0"/>
            <a:r>
              <a:rPr lang="nb-NO"/>
              <a:t>Klikk for å redigere tittelstil</a:t>
            </a:r>
            <a:endParaRPr lang="nb-NO" dirty="0"/>
          </a:p>
        </p:txBody>
      </p:sp>
      <p:sp>
        <p:nvSpPr>
          <p:cNvPr id="3" name="Plassholder for loddrett tekst 2"/>
          <p:cNvSpPr>
            <a:spLocks noGrp="1"/>
          </p:cNvSpPr>
          <p:nvPr>
            <p:ph type="body" orient="vert" idx="1"/>
          </p:nvPr>
        </p:nvSpPr>
        <p:spPr/>
        <p:txBody>
          <a:bodyPr vert="eaVert" rtlCol="0"/>
          <a:lstStyle/>
          <a:p>
            <a:pPr lvl="0" rtl="0"/>
            <a:r>
              <a:rPr lang="nb-NO"/>
              <a:t>Rediger tekststiler i malen</a:t>
            </a:r>
          </a:p>
          <a:p>
            <a:pPr lvl="1" rtl="0"/>
            <a:r>
              <a:rPr lang="nb-NO"/>
              <a:t>Andre nivå</a:t>
            </a:r>
          </a:p>
          <a:p>
            <a:pPr lvl="2" rtl="0"/>
            <a:r>
              <a:rPr lang="nb-NO"/>
              <a:t>Tredje nivå</a:t>
            </a:r>
          </a:p>
          <a:p>
            <a:pPr lvl="3" rtl="0"/>
            <a:r>
              <a:rPr lang="nb-NO"/>
              <a:t>Fjerde nivå</a:t>
            </a:r>
          </a:p>
          <a:p>
            <a:pPr lvl="4" rtl="0"/>
            <a:r>
              <a:rPr lang="nb-NO"/>
              <a:t>Femte nivå</a:t>
            </a:r>
            <a:endParaRPr lang="nb-NO" dirty="0"/>
          </a:p>
        </p:txBody>
      </p:sp>
      <p:sp>
        <p:nvSpPr>
          <p:cNvPr id="5" name="Plassholder for bunntekst 4"/>
          <p:cNvSpPr>
            <a:spLocks noGrp="1"/>
          </p:cNvSpPr>
          <p:nvPr>
            <p:ph type="ftr" sz="quarter" idx="11"/>
          </p:nvPr>
        </p:nvSpPr>
        <p:spPr/>
        <p:txBody>
          <a:bodyPr rtlCol="0"/>
          <a:lstStyle/>
          <a:p>
            <a:pPr rtl="0"/>
            <a:endParaRPr lang="nb-NO" dirty="0"/>
          </a:p>
        </p:txBody>
      </p:sp>
      <p:sp>
        <p:nvSpPr>
          <p:cNvPr id="4" name="Plassholder for dato 3"/>
          <p:cNvSpPr>
            <a:spLocks noGrp="1"/>
          </p:cNvSpPr>
          <p:nvPr>
            <p:ph type="dt" sz="half" idx="10"/>
          </p:nvPr>
        </p:nvSpPr>
        <p:spPr/>
        <p:txBody>
          <a:bodyPr rtlCol="0"/>
          <a:lstStyle/>
          <a:p>
            <a:pPr rtl="0"/>
            <a:fld id="{23B6A076-3EC5-4CDF-9799-B52AD8F95917}" type="datetime1">
              <a:rPr lang="nb-NO" noProof="0" smtClean="0"/>
              <a:t>27.06.2022</a:t>
            </a:fld>
            <a:endParaRPr lang="nb-NO" noProof="0" dirty="0"/>
          </a:p>
        </p:txBody>
      </p:sp>
      <p:sp>
        <p:nvSpPr>
          <p:cNvPr id="6" name="Plassholder for lysbildenummer 5"/>
          <p:cNvSpPr>
            <a:spLocks noGrp="1"/>
          </p:cNvSpPr>
          <p:nvPr>
            <p:ph type="sldNum" sz="quarter" idx="12"/>
          </p:nvPr>
        </p:nvSpPr>
        <p:spPr/>
        <p:txBody>
          <a:bodyPr rtlCol="0"/>
          <a:lstStyle/>
          <a:p>
            <a:pPr rtl="0"/>
            <a:fld id="{E31375A4-56A4-47D6-9801-1991572033F7}" type="slidenum">
              <a:rPr lang="nb-NO"/>
              <a:t>‹#›</a:t>
            </a:fld>
            <a:endParaRPr lang="nb-NO" dirty="0"/>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Loddrett tittel og tekst">
    <p:spTree>
      <p:nvGrpSpPr>
        <p:cNvPr id="1" name=""/>
        <p:cNvGrpSpPr/>
        <p:nvPr/>
      </p:nvGrpSpPr>
      <p:grpSpPr>
        <a:xfrm>
          <a:off x="0" y="0"/>
          <a:ext cx="0" cy="0"/>
          <a:chOff x="0" y="0"/>
          <a:chExt cx="0" cy="0"/>
        </a:xfrm>
      </p:grpSpPr>
      <p:sp>
        <p:nvSpPr>
          <p:cNvPr id="7" name="Rektangel 6" descr="Rektangel"/>
          <p:cNvSpPr/>
          <p:nvPr/>
        </p:nvSpPr>
        <p:spPr>
          <a:xfrm>
            <a:off x="9982200" y="0"/>
            <a:ext cx="2209800" cy="6858000"/>
          </a:xfrm>
          <a:prstGeom prst="rect">
            <a:avLst/>
          </a:prstGeom>
          <a:gradFill flip="none" rotWithShape="1">
            <a:gsLst>
              <a:gs pos="0">
                <a:schemeClr val="accent1"/>
              </a:gs>
              <a:gs pos="100000">
                <a:schemeClr val="accent1">
                  <a:lumMod val="7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dirty="0"/>
          </a:p>
        </p:txBody>
      </p:sp>
      <p:sp>
        <p:nvSpPr>
          <p:cNvPr id="2" name="Loddrett tittel 1"/>
          <p:cNvSpPr>
            <a:spLocks noGrp="1"/>
          </p:cNvSpPr>
          <p:nvPr>
            <p:ph type="title" orient="vert"/>
          </p:nvPr>
        </p:nvSpPr>
        <p:spPr>
          <a:xfrm>
            <a:off x="10058399" y="457201"/>
            <a:ext cx="2057401" cy="5943600"/>
          </a:xfrm>
        </p:spPr>
        <p:txBody>
          <a:bodyPr vert="eaVert" rtlCol="0"/>
          <a:lstStyle/>
          <a:p>
            <a:pPr rtl="0"/>
            <a:r>
              <a:rPr lang="nb-NO"/>
              <a:t>Klikk for å redigere tittelstil</a:t>
            </a:r>
            <a:endParaRPr lang="nb-NO" dirty="0"/>
          </a:p>
        </p:txBody>
      </p:sp>
      <p:sp>
        <p:nvSpPr>
          <p:cNvPr id="3" name="Plassholder for loddrett tekst 2"/>
          <p:cNvSpPr>
            <a:spLocks noGrp="1"/>
          </p:cNvSpPr>
          <p:nvPr>
            <p:ph type="body" orient="vert" idx="1"/>
          </p:nvPr>
        </p:nvSpPr>
        <p:spPr>
          <a:xfrm>
            <a:off x="609600" y="457200"/>
            <a:ext cx="9067800" cy="5943599"/>
          </a:xfrm>
        </p:spPr>
        <p:txBody>
          <a:bodyPr vert="eaVert" rtlCol="0"/>
          <a:lstStyle/>
          <a:p>
            <a:pPr lvl="0" rtl="0"/>
            <a:r>
              <a:rPr lang="nb-NO"/>
              <a:t>Rediger tekststiler i malen</a:t>
            </a:r>
          </a:p>
          <a:p>
            <a:pPr lvl="1" rtl="0"/>
            <a:r>
              <a:rPr lang="nb-NO"/>
              <a:t>Andre nivå</a:t>
            </a:r>
          </a:p>
          <a:p>
            <a:pPr lvl="2" rtl="0"/>
            <a:r>
              <a:rPr lang="nb-NO"/>
              <a:t>Tredje nivå</a:t>
            </a:r>
          </a:p>
          <a:p>
            <a:pPr lvl="3" rtl="0"/>
            <a:r>
              <a:rPr lang="nb-NO"/>
              <a:t>Fjerde nivå</a:t>
            </a:r>
          </a:p>
          <a:p>
            <a:pPr lvl="4" rtl="0"/>
            <a:r>
              <a:rPr lang="nb-NO"/>
              <a:t>Femte nivå</a:t>
            </a:r>
            <a:endParaRPr lang="nb-NO" dirty="0"/>
          </a:p>
        </p:txBody>
      </p:sp>
      <p:sp>
        <p:nvSpPr>
          <p:cNvPr id="5" name="Plassholder for bunntekst 4"/>
          <p:cNvSpPr>
            <a:spLocks noGrp="1"/>
          </p:cNvSpPr>
          <p:nvPr>
            <p:ph type="ftr" sz="quarter" idx="11"/>
          </p:nvPr>
        </p:nvSpPr>
        <p:spPr/>
        <p:txBody>
          <a:bodyPr rtlCol="0"/>
          <a:lstStyle/>
          <a:p>
            <a:pPr rtl="0"/>
            <a:endParaRPr lang="nb-NO" dirty="0"/>
          </a:p>
        </p:txBody>
      </p:sp>
      <p:sp>
        <p:nvSpPr>
          <p:cNvPr id="4" name="Plassholder for dato 3"/>
          <p:cNvSpPr>
            <a:spLocks noGrp="1"/>
          </p:cNvSpPr>
          <p:nvPr>
            <p:ph type="dt" sz="half" idx="10"/>
          </p:nvPr>
        </p:nvSpPr>
        <p:spPr/>
        <p:txBody>
          <a:bodyPr rtlCol="0"/>
          <a:lstStyle/>
          <a:p>
            <a:pPr rtl="0"/>
            <a:fld id="{D398AFED-6161-477A-959A-635A2BF352D2}" type="datetime1">
              <a:rPr lang="nb-NO" smtClean="0"/>
              <a:t>27.06.2022</a:t>
            </a:fld>
            <a:endParaRPr lang="nb-NO" dirty="0"/>
          </a:p>
        </p:txBody>
      </p:sp>
      <p:sp>
        <p:nvSpPr>
          <p:cNvPr id="6" name="Plassholder for lysbildenummer 5"/>
          <p:cNvSpPr>
            <a:spLocks noGrp="1"/>
          </p:cNvSpPr>
          <p:nvPr>
            <p:ph type="sldNum" sz="quarter" idx="12"/>
          </p:nvPr>
        </p:nvSpPr>
        <p:spPr/>
        <p:txBody>
          <a:bodyPr rtlCol="0"/>
          <a:lstStyle/>
          <a:p>
            <a:pPr rtl="0"/>
            <a:fld id="{E31375A4-56A4-47D6-9801-1991572033F7}" type="slidenum">
              <a:rPr lang="nb-NO"/>
              <a:t>‹#›</a:t>
            </a:fld>
            <a:endParaRPr lang="nb-NO" dirty="0"/>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rtlCol="0"/>
          <a:lstStyle>
            <a:lvl1pPr rtl="0">
              <a:defRPr/>
            </a:lvl1pPr>
          </a:lstStyle>
          <a:p>
            <a:pPr rtl="0"/>
            <a:r>
              <a:rPr lang="nb-NO" noProof="0"/>
              <a:t>Klikk for å redigere tittelstil</a:t>
            </a:r>
            <a:endParaRPr lang="nb-NO" noProof="0" dirty="0"/>
          </a:p>
        </p:txBody>
      </p:sp>
      <p:sp>
        <p:nvSpPr>
          <p:cNvPr id="3" name="Plassholder for innhold 2"/>
          <p:cNvSpPr>
            <a:spLocks noGrp="1"/>
          </p:cNvSpPr>
          <p:nvPr>
            <p:ph idx="1"/>
          </p:nvPr>
        </p:nvSpPr>
        <p:spPr/>
        <p:txBody>
          <a:bodyPr rtlCol="0"/>
          <a:lstStyle>
            <a:lvl5pPr>
              <a:defRPr/>
            </a:lvl5pPr>
          </a:lstStyle>
          <a:p>
            <a:pPr lvl="0" rtl="0"/>
            <a:r>
              <a:rPr lang="nb-NO" noProof="0"/>
              <a:t>Rediger tekststiler i malen</a:t>
            </a:r>
          </a:p>
          <a:p>
            <a:pPr lvl="1" rtl="0"/>
            <a:r>
              <a:rPr lang="nb-NO" noProof="0"/>
              <a:t>Andre nivå</a:t>
            </a:r>
          </a:p>
          <a:p>
            <a:pPr lvl="2" rtl="0"/>
            <a:r>
              <a:rPr lang="nb-NO" noProof="0"/>
              <a:t>Tredje nivå</a:t>
            </a:r>
          </a:p>
          <a:p>
            <a:pPr lvl="3" rtl="0"/>
            <a:r>
              <a:rPr lang="nb-NO" noProof="0"/>
              <a:t>Fjerde nivå</a:t>
            </a:r>
          </a:p>
          <a:p>
            <a:pPr lvl="4" rtl="0"/>
            <a:r>
              <a:rPr lang="nb-NO" noProof="0"/>
              <a:t>Femte nivå</a:t>
            </a:r>
            <a:endParaRPr lang="nb-NO" noProof="0" dirty="0"/>
          </a:p>
        </p:txBody>
      </p:sp>
      <p:sp>
        <p:nvSpPr>
          <p:cNvPr id="5" name="Plassholder for bunntekst 4"/>
          <p:cNvSpPr>
            <a:spLocks noGrp="1"/>
          </p:cNvSpPr>
          <p:nvPr>
            <p:ph type="ftr" sz="quarter" idx="11"/>
          </p:nvPr>
        </p:nvSpPr>
        <p:spPr/>
        <p:txBody>
          <a:bodyPr rtlCol="0"/>
          <a:lstStyle/>
          <a:p>
            <a:pPr rtl="0"/>
            <a:endParaRPr lang="nb-NO" noProof="0" dirty="0"/>
          </a:p>
        </p:txBody>
      </p:sp>
      <p:sp>
        <p:nvSpPr>
          <p:cNvPr id="4" name="Plassholder for dato 3"/>
          <p:cNvSpPr>
            <a:spLocks noGrp="1"/>
          </p:cNvSpPr>
          <p:nvPr>
            <p:ph type="dt" sz="half" idx="10"/>
          </p:nvPr>
        </p:nvSpPr>
        <p:spPr/>
        <p:txBody>
          <a:bodyPr rtlCol="0"/>
          <a:lstStyle/>
          <a:p>
            <a:pPr rtl="0"/>
            <a:fld id="{792C73CD-8BCB-425E-95EA-D23255BFD94E}" type="datetime1">
              <a:rPr lang="nb-NO" noProof="0" smtClean="0"/>
              <a:t>27.06.2022</a:t>
            </a:fld>
            <a:endParaRPr lang="nb-NO" noProof="0" dirty="0"/>
          </a:p>
        </p:txBody>
      </p:sp>
      <p:sp>
        <p:nvSpPr>
          <p:cNvPr id="6" name="Plassholder for lysbildenummer 5"/>
          <p:cNvSpPr>
            <a:spLocks noGrp="1"/>
          </p:cNvSpPr>
          <p:nvPr>
            <p:ph type="sldNum" sz="quarter" idx="12"/>
          </p:nvPr>
        </p:nvSpPr>
        <p:spPr/>
        <p:txBody>
          <a:bodyPr rtlCol="0"/>
          <a:lstStyle/>
          <a:p>
            <a:pPr rtl="0"/>
            <a:fld id="{E31375A4-56A4-47D6-9801-1991572033F7}" type="slidenum">
              <a:rPr lang="nb-NO" noProof="0"/>
              <a:t>‹#›</a:t>
            </a:fld>
            <a:endParaRPr lang="nb-NO" noProof="0" dirty="0"/>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Inndelingsoverskrift">
    <p:bg>
      <p:bgPr>
        <a:gradFill flip="none" rotWithShape="1">
          <a:gsLst>
            <a:gs pos="0">
              <a:schemeClr val="accent1"/>
            </a:gs>
            <a:gs pos="100000">
              <a:schemeClr val="accent1">
                <a:lumMod val="75000"/>
              </a:schemeClr>
            </a:gs>
          </a:gsLst>
          <a:lin ang="5400000" scaled="0"/>
          <a:tileRect/>
        </a:gradFill>
        <a:effectLst/>
      </p:bgPr>
    </p:bg>
    <p:spTree>
      <p:nvGrpSpPr>
        <p:cNvPr id="1" name=""/>
        <p:cNvGrpSpPr/>
        <p:nvPr/>
      </p:nvGrpSpPr>
      <p:grpSpPr>
        <a:xfrm>
          <a:off x="0" y="0"/>
          <a:ext cx="0" cy="0"/>
          <a:chOff x="0" y="0"/>
          <a:chExt cx="0" cy="0"/>
        </a:xfrm>
      </p:grpSpPr>
      <p:sp>
        <p:nvSpPr>
          <p:cNvPr id="7" name="Rektangel 6" descr="Rektangel"/>
          <p:cNvSpPr/>
          <p:nvPr/>
        </p:nvSpPr>
        <p:spPr>
          <a:xfrm>
            <a:off x="265112" y="228600"/>
            <a:ext cx="11658600" cy="6400800"/>
          </a:xfrm>
          <a:prstGeom prst="rect">
            <a:avLst/>
          </a:prstGeom>
          <a:noFill/>
          <a:ln w="15875">
            <a:gradFill flip="none" rotWithShape="1">
              <a:gsLst>
                <a:gs pos="0">
                  <a:schemeClr val="bg1">
                    <a:lumMod val="75000"/>
                  </a:schemeClr>
                </a:gs>
                <a:gs pos="100000">
                  <a:schemeClr val="bg1"/>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dirty="0"/>
          </a:p>
        </p:txBody>
      </p:sp>
      <p:sp>
        <p:nvSpPr>
          <p:cNvPr id="2" name="Tittel 1"/>
          <p:cNvSpPr>
            <a:spLocks noGrp="1"/>
          </p:cNvSpPr>
          <p:nvPr>
            <p:ph type="title"/>
          </p:nvPr>
        </p:nvSpPr>
        <p:spPr>
          <a:xfrm>
            <a:off x="1066800" y="1828800"/>
            <a:ext cx="7772400" cy="3177380"/>
          </a:xfrm>
        </p:spPr>
        <p:txBody>
          <a:bodyPr rtlCol="0" anchor="b">
            <a:normAutofit/>
          </a:bodyPr>
          <a:lstStyle>
            <a:lvl1pPr rtl="0">
              <a:lnSpc>
                <a:spcPct val="80000"/>
              </a:lnSpc>
              <a:defRPr sz="5400"/>
            </a:lvl1pPr>
          </a:lstStyle>
          <a:p>
            <a:pPr rtl="0"/>
            <a:r>
              <a:rPr lang="nb-NO" noProof="0"/>
              <a:t>Klikk for å redigere tittelstil</a:t>
            </a:r>
            <a:endParaRPr lang="nb-NO" noProof="0" dirty="0"/>
          </a:p>
        </p:txBody>
      </p:sp>
      <p:sp>
        <p:nvSpPr>
          <p:cNvPr id="3" name="Plassholder for tekst 2"/>
          <p:cNvSpPr>
            <a:spLocks noGrp="1"/>
          </p:cNvSpPr>
          <p:nvPr>
            <p:ph type="body" idx="1"/>
          </p:nvPr>
        </p:nvSpPr>
        <p:spPr>
          <a:xfrm>
            <a:off x="1066800" y="5181600"/>
            <a:ext cx="7772400" cy="685800"/>
          </a:xfrm>
        </p:spPr>
        <p:txBody>
          <a:bodyPr rtlCol="0">
            <a:normAutofit/>
          </a:bodyPr>
          <a:lstStyle>
            <a:lvl1pPr marL="0" indent="0">
              <a:buNone/>
              <a:defRPr sz="2000" cap="all" baseline="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nb-NO" noProof="0"/>
              <a:t>Rediger tekststiler i malen</a:t>
            </a:r>
          </a:p>
        </p:txBody>
      </p:sp>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bbelt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rtlCol="0"/>
          <a:lstStyle>
            <a:lvl1pPr rtl="0">
              <a:defRPr/>
            </a:lvl1pPr>
          </a:lstStyle>
          <a:p>
            <a:pPr rtl="0"/>
            <a:r>
              <a:rPr lang="nb-NO" noProof="0"/>
              <a:t>Klikk for å redigere tittelstil</a:t>
            </a:r>
            <a:endParaRPr lang="nb-NO" dirty="0"/>
          </a:p>
        </p:txBody>
      </p:sp>
      <p:sp>
        <p:nvSpPr>
          <p:cNvPr id="3" name="Plassholder for innhold 2"/>
          <p:cNvSpPr>
            <a:spLocks noGrp="1"/>
          </p:cNvSpPr>
          <p:nvPr>
            <p:ph sz="half" idx="1"/>
          </p:nvPr>
        </p:nvSpPr>
        <p:spPr>
          <a:xfrm>
            <a:off x="1066800" y="1825624"/>
            <a:ext cx="4800600" cy="4575175"/>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nb-NO"/>
              <a:t>Rediger tekststiler i malen</a:t>
            </a:r>
          </a:p>
          <a:p>
            <a:pPr lvl="1" rtl="0"/>
            <a:r>
              <a:rPr lang="nb-NO"/>
              <a:t>Andre nivå</a:t>
            </a:r>
          </a:p>
          <a:p>
            <a:pPr lvl="2" rtl="0"/>
            <a:r>
              <a:rPr lang="nb-NO"/>
              <a:t>Tredje nivå</a:t>
            </a:r>
          </a:p>
          <a:p>
            <a:pPr lvl="3" rtl="0"/>
            <a:r>
              <a:rPr lang="nb-NO"/>
              <a:t>Fjerde nivå</a:t>
            </a:r>
          </a:p>
          <a:p>
            <a:pPr lvl="4" rtl="0"/>
            <a:r>
              <a:rPr lang="nb-NO"/>
              <a:t>Femte nivå</a:t>
            </a:r>
            <a:endParaRPr lang="nb-NO" dirty="0"/>
          </a:p>
        </p:txBody>
      </p:sp>
      <p:sp>
        <p:nvSpPr>
          <p:cNvPr id="4" name="Plassholder for innhold 3"/>
          <p:cNvSpPr>
            <a:spLocks noGrp="1"/>
          </p:cNvSpPr>
          <p:nvPr>
            <p:ph sz="half" idx="2"/>
          </p:nvPr>
        </p:nvSpPr>
        <p:spPr>
          <a:xfrm>
            <a:off x="6324600" y="1825624"/>
            <a:ext cx="4800600" cy="4575175"/>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nb-NO"/>
              <a:t>Rediger tekststiler i malen</a:t>
            </a:r>
          </a:p>
          <a:p>
            <a:pPr lvl="1" rtl="0"/>
            <a:r>
              <a:rPr lang="nb-NO"/>
              <a:t>Andre nivå</a:t>
            </a:r>
          </a:p>
          <a:p>
            <a:pPr lvl="2" rtl="0"/>
            <a:r>
              <a:rPr lang="nb-NO"/>
              <a:t>Tredje nivå</a:t>
            </a:r>
          </a:p>
          <a:p>
            <a:pPr lvl="3" rtl="0"/>
            <a:r>
              <a:rPr lang="nb-NO"/>
              <a:t>Fjerde nivå</a:t>
            </a:r>
          </a:p>
          <a:p>
            <a:pPr lvl="4" rtl="0"/>
            <a:r>
              <a:rPr lang="nb-NO"/>
              <a:t>Femte nivå</a:t>
            </a:r>
            <a:endParaRPr lang="nb-NO" dirty="0"/>
          </a:p>
        </p:txBody>
      </p:sp>
      <p:sp>
        <p:nvSpPr>
          <p:cNvPr id="6" name="Plassholder for bunntekst 5"/>
          <p:cNvSpPr>
            <a:spLocks noGrp="1"/>
          </p:cNvSpPr>
          <p:nvPr>
            <p:ph type="ftr" sz="quarter" idx="11"/>
          </p:nvPr>
        </p:nvSpPr>
        <p:spPr/>
        <p:txBody>
          <a:bodyPr rtlCol="0"/>
          <a:lstStyle/>
          <a:p>
            <a:pPr rtl="0"/>
            <a:endParaRPr lang="nb-NO" dirty="0"/>
          </a:p>
        </p:txBody>
      </p:sp>
      <p:sp>
        <p:nvSpPr>
          <p:cNvPr id="5" name="Plassholder for dato 4"/>
          <p:cNvSpPr>
            <a:spLocks noGrp="1"/>
          </p:cNvSpPr>
          <p:nvPr>
            <p:ph type="dt" sz="half" idx="10"/>
          </p:nvPr>
        </p:nvSpPr>
        <p:spPr/>
        <p:txBody>
          <a:bodyPr rtlCol="0"/>
          <a:lstStyle/>
          <a:p>
            <a:pPr rtl="0"/>
            <a:fld id="{FB9CCFBB-B36B-4E4B-9AB0-2B683BFD0A43}" type="datetime1">
              <a:rPr lang="nb-NO" smtClean="0"/>
              <a:t>27.06.2022</a:t>
            </a:fld>
            <a:endParaRPr lang="nb-NO" dirty="0"/>
          </a:p>
        </p:txBody>
      </p:sp>
      <p:sp>
        <p:nvSpPr>
          <p:cNvPr id="7" name="Plassholder for lysbildenummer 6"/>
          <p:cNvSpPr>
            <a:spLocks noGrp="1"/>
          </p:cNvSpPr>
          <p:nvPr>
            <p:ph type="sldNum" sz="quarter" idx="12"/>
          </p:nvPr>
        </p:nvSpPr>
        <p:spPr/>
        <p:txBody>
          <a:bodyPr rtlCol="0"/>
          <a:lstStyle/>
          <a:p>
            <a:pPr rtl="0"/>
            <a:fld id="{E31375A4-56A4-47D6-9801-1991572033F7}" type="slidenum">
              <a:rPr lang="nb-NO"/>
              <a:t>‹#›</a:t>
            </a:fld>
            <a:endParaRPr lang="nb-NO" dirty="0"/>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rtlCol="0"/>
          <a:lstStyle/>
          <a:p>
            <a:pPr rtl="0"/>
            <a:r>
              <a:rPr lang="nb-NO" noProof="0"/>
              <a:t>Klikk for å redigere tittelstil</a:t>
            </a:r>
            <a:endParaRPr lang="nb-NO" noProof="0" dirty="0"/>
          </a:p>
        </p:txBody>
      </p:sp>
      <p:sp>
        <p:nvSpPr>
          <p:cNvPr id="3" name="Plassholder for tekst 2"/>
          <p:cNvSpPr>
            <a:spLocks noGrp="1"/>
          </p:cNvSpPr>
          <p:nvPr>
            <p:ph type="body" idx="1"/>
          </p:nvPr>
        </p:nvSpPr>
        <p:spPr>
          <a:xfrm>
            <a:off x="1066800" y="1828799"/>
            <a:ext cx="4800600" cy="762000"/>
          </a:xfrm>
        </p:spPr>
        <p:txBody>
          <a:bodyPr rtlCol="0" anchor="ctr">
            <a:noAutofit/>
          </a:bodyPr>
          <a:lstStyle>
            <a:lvl1pPr marL="0" indent="0">
              <a:buNone/>
              <a:defRPr sz="2400" b="0" cap="none" baseline="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b-NO" noProof="0"/>
              <a:t>Rediger tekststiler i malen</a:t>
            </a:r>
          </a:p>
        </p:txBody>
      </p:sp>
      <p:sp>
        <p:nvSpPr>
          <p:cNvPr id="4" name="Plassholder for innhold 3"/>
          <p:cNvSpPr>
            <a:spLocks noGrp="1"/>
          </p:cNvSpPr>
          <p:nvPr>
            <p:ph sz="half" idx="2"/>
          </p:nvPr>
        </p:nvSpPr>
        <p:spPr>
          <a:xfrm>
            <a:off x="1066800" y="2590799"/>
            <a:ext cx="4800600" cy="3810033"/>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nb-NO" noProof="0"/>
              <a:t>Rediger tekststiler i malen</a:t>
            </a:r>
          </a:p>
          <a:p>
            <a:pPr lvl="1" rtl="0"/>
            <a:r>
              <a:rPr lang="nb-NO" noProof="0"/>
              <a:t>Andre nivå</a:t>
            </a:r>
          </a:p>
          <a:p>
            <a:pPr lvl="2" rtl="0"/>
            <a:r>
              <a:rPr lang="nb-NO" noProof="0"/>
              <a:t>Tredje nivå</a:t>
            </a:r>
          </a:p>
          <a:p>
            <a:pPr lvl="3" rtl="0"/>
            <a:r>
              <a:rPr lang="nb-NO" noProof="0"/>
              <a:t>Fjerde nivå</a:t>
            </a:r>
          </a:p>
          <a:p>
            <a:pPr lvl="4" rtl="0"/>
            <a:r>
              <a:rPr lang="nb-NO" noProof="0"/>
              <a:t>Femte nivå</a:t>
            </a:r>
            <a:endParaRPr lang="nb-NO" noProof="0" dirty="0"/>
          </a:p>
        </p:txBody>
      </p:sp>
      <p:sp>
        <p:nvSpPr>
          <p:cNvPr id="5" name="Plassholder for tekst 4"/>
          <p:cNvSpPr>
            <a:spLocks noGrp="1"/>
          </p:cNvSpPr>
          <p:nvPr>
            <p:ph type="body" sz="quarter" idx="3"/>
          </p:nvPr>
        </p:nvSpPr>
        <p:spPr>
          <a:xfrm>
            <a:off x="6324600" y="1828799"/>
            <a:ext cx="4800600" cy="762000"/>
          </a:xfrm>
        </p:spPr>
        <p:txBody>
          <a:bodyPr rtlCol="0" anchor="ctr">
            <a:noAutofit/>
          </a:bodyPr>
          <a:lstStyle>
            <a:lvl1pPr marL="0" indent="0">
              <a:buNone/>
              <a:defRPr sz="2400" b="0" cap="none" baseline="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b-NO" noProof="0"/>
              <a:t>Rediger tekststiler i malen</a:t>
            </a:r>
          </a:p>
        </p:txBody>
      </p:sp>
      <p:sp>
        <p:nvSpPr>
          <p:cNvPr id="6" name="Plassholder for innhold 5"/>
          <p:cNvSpPr>
            <a:spLocks noGrp="1"/>
          </p:cNvSpPr>
          <p:nvPr>
            <p:ph sz="quarter" idx="4"/>
          </p:nvPr>
        </p:nvSpPr>
        <p:spPr>
          <a:xfrm>
            <a:off x="6324600" y="2590799"/>
            <a:ext cx="4800600" cy="3810033"/>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nb-NO" noProof="0"/>
              <a:t>Rediger tekststiler i malen</a:t>
            </a:r>
          </a:p>
          <a:p>
            <a:pPr lvl="1" rtl="0"/>
            <a:r>
              <a:rPr lang="nb-NO" noProof="0"/>
              <a:t>Andre nivå</a:t>
            </a:r>
          </a:p>
          <a:p>
            <a:pPr lvl="2" rtl="0"/>
            <a:r>
              <a:rPr lang="nb-NO" noProof="0"/>
              <a:t>Tredje nivå</a:t>
            </a:r>
          </a:p>
          <a:p>
            <a:pPr lvl="3" rtl="0"/>
            <a:r>
              <a:rPr lang="nb-NO" noProof="0"/>
              <a:t>Fjerde nivå</a:t>
            </a:r>
          </a:p>
          <a:p>
            <a:pPr lvl="4" rtl="0"/>
            <a:r>
              <a:rPr lang="nb-NO" noProof="0"/>
              <a:t>Femte nivå</a:t>
            </a:r>
            <a:endParaRPr lang="nb-NO" noProof="0" dirty="0"/>
          </a:p>
        </p:txBody>
      </p:sp>
      <p:sp>
        <p:nvSpPr>
          <p:cNvPr id="8" name="Plassholder for bunntekst 7"/>
          <p:cNvSpPr>
            <a:spLocks noGrp="1"/>
          </p:cNvSpPr>
          <p:nvPr>
            <p:ph type="ftr" sz="quarter" idx="11"/>
          </p:nvPr>
        </p:nvSpPr>
        <p:spPr/>
        <p:txBody>
          <a:bodyPr rtlCol="0"/>
          <a:lstStyle/>
          <a:p>
            <a:pPr rtl="0"/>
            <a:endParaRPr lang="nb-NO" noProof="0" dirty="0"/>
          </a:p>
        </p:txBody>
      </p:sp>
      <p:sp>
        <p:nvSpPr>
          <p:cNvPr id="7" name="Plassholder for dato 6"/>
          <p:cNvSpPr>
            <a:spLocks noGrp="1"/>
          </p:cNvSpPr>
          <p:nvPr>
            <p:ph type="dt" sz="half" idx="10"/>
          </p:nvPr>
        </p:nvSpPr>
        <p:spPr/>
        <p:txBody>
          <a:bodyPr rtlCol="0"/>
          <a:lstStyle/>
          <a:p>
            <a:pPr rtl="0"/>
            <a:fld id="{7A7CC489-DF59-4C46-8861-4C14A6627AB0}" type="datetime1">
              <a:rPr lang="nb-NO" noProof="0" smtClean="0"/>
              <a:t>27.06.2022</a:t>
            </a:fld>
            <a:endParaRPr lang="nb-NO" noProof="0" dirty="0"/>
          </a:p>
        </p:txBody>
      </p:sp>
      <p:sp>
        <p:nvSpPr>
          <p:cNvPr id="9" name="Plassholder for lysbildenummer 8"/>
          <p:cNvSpPr>
            <a:spLocks noGrp="1"/>
          </p:cNvSpPr>
          <p:nvPr>
            <p:ph type="sldNum" sz="quarter" idx="12"/>
          </p:nvPr>
        </p:nvSpPr>
        <p:spPr/>
        <p:txBody>
          <a:bodyPr rtlCol="0"/>
          <a:lstStyle/>
          <a:p>
            <a:pPr rtl="0"/>
            <a:fld id="{E31375A4-56A4-47D6-9801-1991572033F7}" type="slidenum">
              <a:rPr lang="nb-NO" noProof="0"/>
              <a:t>‹#›</a:t>
            </a:fld>
            <a:endParaRPr lang="nb-NO" noProof="0" dirty="0"/>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rtlCol="0"/>
          <a:lstStyle/>
          <a:p>
            <a:pPr rtl="0"/>
            <a:r>
              <a:rPr lang="nb-NO"/>
              <a:t>Klikk for å redigere tittelstil</a:t>
            </a:r>
            <a:endParaRPr lang="nb-NO" dirty="0"/>
          </a:p>
        </p:txBody>
      </p:sp>
      <p:sp>
        <p:nvSpPr>
          <p:cNvPr id="4" name="Plassholder for bunntekst 3"/>
          <p:cNvSpPr>
            <a:spLocks noGrp="1"/>
          </p:cNvSpPr>
          <p:nvPr>
            <p:ph type="ftr" sz="quarter" idx="11"/>
          </p:nvPr>
        </p:nvSpPr>
        <p:spPr/>
        <p:txBody>
          <a:bodyPr rtlCol="0"/>
          <a:lstStyle/>
          <a:p>
            <a:pPr rtl="0"/>
            <a:endParaRPr lang="nb-NO" dirty="0"/>
          </a:p>
        </p:txBody>
      </p:sp>
      <p:sp>
        <p:nvSpPr>
          <p:cNvPr id="3" name="Plassholder for dato 2"/>
          <p:cNvSpPr>
            <a:spLocks noGrp="1"/>
          </p:cNvSpPr>
          <p:nvPr>
            <p:ph type="dt" sz="half" idx="10"/>
          </p:nvPr>
        </p:nvSpPr>
        <p:spPr/>
        <p:txBody>
          <a:bodyPr rtlCol="0"/>
          <a:lstStyle/>
          <a:p>
            <a:pPr rtl="0"/>
            <a:fld id="{337F5AFA-09CF-4D12-8A3B-85835BDFB8C5}" type="datetime1">
              <a:rPr lang="nb-NO" smtClean="0"/>
              <a:t>27.06.2022</a:t>
            </a:fld>
            <a:endParaRPr lang="nb-NO" dirty="0"/>
          </a:p>
        </p:txBody>
      </p:sp>
      <p:sp>
        <p:nvSpPr>
          <p:cNvPr id="5" name="Plassholder for lysbildenummer 4"/>
          <p:cNvSpPr>
            <a:spLocks noGrp="1"/>
          </p:cNvSpPr>
          <p:nvPr>
            <p:ph type="sldNum" sz="quarter" idx="12"/>
          </p:nvPr>
        </p:nvSpPr>
        <p:spPr/>
        <p:txBody>
          <a:bodyPr rtlCol="0"/>
          <a:lstStyle/>
          <a:p>
            <a:pPr rtl="0"/>
            <a:fld id="{E31375A4-56A4-47D6-9801-1991572033F7}" type="slidenum">
              <a:rPr lang="nb-NO"/>
              <a:t>‹#›</a:t>
            </a:fld>
            <a:endParaRPr lang="nb-NO" dirty="0"/>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3" name="Plassholder for bunntekst 2"/>
          <p:cNvSpPr>
            <a:spLocks noGrp="1"/>
          </p:cNvSpPr>
          <p:nvPr>
            <p:ph type="ftr" sz="quarter" idx="11"/>
          </p:nvPr>
        </p:nvSpPr>
        <p:spPr/>
        <p:txBody>
          <a:bodyPr rtlCol="0"/>
          <a:lstStyle/>
          <a:p>
            <a:pPr rtl="0"/>
            <a:endParaRPr lang="nb-NO" dirty="0"/>
          </a:p>
        </p:txBody>
      </p:sp>
      <p:sp>
        <p:nvSpPr>
          <p:cNvPr id="2" name="Plassholder for dato 1"/>
          <p:cNvSpPr>
            <a:spLocks noGrp="1"/>
          </p:cNvSpPr>
          <p:nvPr>
            <p:ph type="dt" sz="half" idx="10"/>
          </p:nvPr>
        </p:nvSpPr>
        <p:spPr/>
        <p:txBody>
          <a:bodyPr rtlCol="0"/>
          <a:lstStyle/>
          <a:p>
            <a:pPr rtl="0"/>
            <a:fld id="{D118B4DD-3507-49BF-AA3D-01C43853DC54}" type="datetime1">
              <a:rPr lang="nb-NO" smtClean="0"/>
              <a:t>27.06.2022</a:t>
            </a:fld>
            <a:endParaRPr lang="nb-NO" dirty="0"/>
          </a:p>
        </p:txBody>
      </p:sp>
      <p:sp>
        <p:nvSpPr>
          <p:cNvPr id="4" name="Plassholder for lysbildenummer 3"/>
          <p:cNvSpPr>
            <a:spLocks noGrp="1"/>
          </p:cNvSpPr>
          <p:nvPr>
            <p:ph type="sldNum" sz="quarter" idx="12"/>
          </p:nvPr>
        </p:nvSpPr>
        <p:spPr/>
        <p:txBody>
          <a:bodyPr rtlCol="0"/>
          <a:lstStyle/>
          <a:p>
            <a:pPr rtl="0"/>
            <a:fld id="{E31375A4-56A4-47D6-9801-1991572033F7}" type="slidenum">
              <a:rPr lang="nb-NO"/>
              <a:t>‹#›</a:t>
            </a:fld>
            <a:endParaRPr lang="nb-NO" dirty="0"/>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nhold med bildetekst">
    <p:spTree>
      <p:nvGrpSpPr>
        <p:cNvPr id="1" name=""/>
        <p:cNvGrpSpPr/>
        <p:nvPr/>
      </p:nvGrpSpPr>
      <p:grpSpPr>
        <a:xfrm>
          <a:off x="0" y="0"/>
          <a:ext cx="0" cy="0"/>
          <a:chOff x="0" y="0"/>
          <a:chExt cx="0" cy="0"/>
        </a:xfrm>
      </p:grpSpPr>
      <p:sp>
        <p:nvSpPr>
          <p:cNvPr id="8" name="Rektangel 7" descr="Rektangel"/>
          <p:cNvSpPr/>
          <p:nvPr/>
        </p:nvSpPr>
        <p:spPr>
          <a:xfrm>
            <a:off x="7008812" y="0"/>
            <a:ext cx="5180013" cy="6858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dirty="0"/>
          </a:p>
        </p:txBody>
      </p:sp>
      <p:sp>
        <p:nvSpPr>
          <p:cNvPr id="9" name="Rektangel 8" descr="Rektangel"/>
          <p:cNvSpPr/>
          <p:nvPr/>
        </p:nvSpPr>
        <p:spPr>
          <a:xfrm>
            <a:off x="7255668" y="228600"/>
            <a:ext cx="4686300" cy="6400800"/>
          </a:xfrm>
          <a:prstGeom prst="rect">
            <a:avLst/>
          </a:prstGeom>
          <a:noFill/>
          <a:ln w="15875">
            <a:gradFill flip="none" rotWithShape="1">
              <a:gsLst>
                <a:gs pos="0">
                  <a:schemeClr val="bg1">
                    <a:lumMod val="75000"/>
                  </a:schemeClr>
                </a:gs>
                <a:gs pos="100000">
                  <a:schemeClr val="bg1">
                    <a:lumMod val="95000"/>
                  </a:schemeClr>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dirty="0"/>
          </a:p>
        </p:txBody>
      </p:sp>
      <p:sp>
        <p:nvSpPr>
          <p:cNvPr id="2" name="Tittel 1"/>
          <p:cNvSpPr>
            <a:spLocks noGrp="1"/>
          </p:cNvSpPr>
          <p:nvPr>
            <p:ph type="title"/>
          </p:nvPr>
        </p:nvSpPr>
        <p:spPr>
          <a:xfrm>
            <a:off x="7632700" y="3200400"/>
            <a:ext cx="3932237" cy="1752600"/>
          </a:xfrm>
        </p:spPr>
        <p:txBody>
          <a:bodyPr rtlCol="0" anchor="b">
            <a:normAutofit/>
          </a:bodyPr>
          <a:lstStyle>
            <a:lvl1pPr>
              <a:defRPr sz="3600"/>
            </a:lvl1pPr>
          </a:lstStyle>
          <a:p>
            <a:pPr rtl="0"/>
            <a:r>
              <a:rPr lang="nb-NO"/>
              <a:t>Klikk for å redigere tittelstil</a:t>
            </a:r>
            <a:endParaRPr lang="nb-NO" dirty="0"/>
          </a:p>
        </p:txBody>
      </p:sp>
      <p:sp>
        <p:nvSpPr>
          <p:cNvPr id="3" name="Plassholder for innhold 2"/>
          <p:cNvSpPr>
            <a:spLocks noGrp="1"/>
          </p:cNvSpPr>
          <p:nvPr>
            <p:ph idx="1"/>
          </p:nvPr>
        </p:nvSpPr>
        <p:spPr>
          <a:xfrm>
            <a:off x="609600" y="457201"/>
            <a:ext cx="5943600" cy="59436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nb-NO"/>
              <a:t>Rediger tekststiler i malen</a:t>
            </a:r>
          </a:p>
          <a:p>
            <a:pPr lvl="1" rtl="0"/>
            <a:r>
              <a:rPr lang="nb-NO"/>
              <a:t>Andre nivå</a:t>
            </a:r>
          </a:p>
          <a:p>
            <a:pPr lvl="2" rtl="0"/>
            <a:r>
              <a:rPr lang="nb-NO"/>
              <a:t>Tredje nivå</a:t>
            </a:r>
          </a:p>
          <a:p>
            <a:pPr lvl="3" rtl="0"/>
            <a:r>
              <a:rPr lang="nb-NO"/>
              <a:t>Fjerde nivå</a:t>
            </a:r>
          </a:p>
          <a:p>
            <a:pPr lvl="4" rtl="0"/>
            <a:r>
              <a:rPr lang="nb-NO"/>
              <a:t>Femte nivå</a:t>
            </a:r>
            <a:endParaRPr lang="nb-NO" dirty="0"/>
          </a:p>
        </p:txBody>
      </p:sp>
      <p:sp>
        <p:nvSpPr>
          <p:cNvPr id="4" name="Plassholder for tekst 3"/>
          <p:cNvSpPr>
            <a:spLocks noGrp="1"/>
          </p:cNvSpPr>
          <p:nvPr>
            <p:ph type="body" sz="half" idx="2"/>
          </p:nvPr>
        </p:nvSpPr>
        <p:spPr>
          <a:xfrm>
            <a:off x="7632699" y="5029200"/>
            <a:ext cx="3932237" cy="1371600"/>
          </a:xfrm>
        </p:spPr>
        <p:txBody>
          <a:bodyPr rtlCol="0">
            <a:normAutofit/>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b-NO"/>
              <a:t>Rediger tekststiler i malen</a:t>
            </a:r>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e med bildetekst">
    <p:spTree>
      <p:nvGrpSpPr>
        <p:cNvPr id="1" name=""/>
        <p:cNvGrpSpPr/>
        <p:nvPr/>
      </p:nvGrpSpPr>
      <p:grpSpPr>
        <a:xfrm>
          <a:off x="0" y="0"/>
          <a:ext cx="0" cy="0"/>
          <a:chOff x="0" y="0"/>
          <a:chExt cx="0" cy="0"/>
        </a:xfrm>
      </p:grpSpPr>
      <p:sp>
        <p:nvSpPr>
          <p:cNvPr id="8" name="Rektangel 7" descr="Rektangel"/>
          <p:cNvSpPr/>
          <p:nvPr/>
        </p:nvSpPr>
        <p:spPr>
          <a:xfrm>
            <a:off x="7008812" y="0"/>
            <a:ext cx="5180013" cy="6858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dirty="0"/>
          </a:p>
        </p:txBody>
      </p:sp>
      <p:sp>
        <p:nvSpPr>
          <p:cNvPr id="9" name="Rektangel 8" descr="Rektangel"/>
          <p:cNvSpPr/>
          <p:nvPr/>
        </p:nvSpPr>
        <p:spPr>
          <a:xfrm>
            <a:off x="7255668" y="228600"/>
            <a:ext cx="4686300" cy="6400800"/>
          </a:xfrm>
          <a:prstGeom prst="rect">
            <a:avLst/>
          </a:prstGeom>
          <a:noFill/>
          <a:ln w="15875">
            <a:gradFill flip="none" rotWithShape="1">
              <a:gsLst>
                <a:gs pos="0">
                  <a:schemeClr val="bg1">
                    <a:lumMod val="75000"/>
                  </a:schemeClr>
                </a:gs>
                <a:gs pos="100000">
                  <a:schemeClr val="bg1">
                    <a:lumMod val="95000"/>
                  </a:schemeClr>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dirty="0"/>
          </a:p>
        </p:txBody>
      </p:sp>
      <p:sp>
        <p:nvSpPr>
          <p:cNvPr id="2" name="Tittel 1"/>
          <p:cNvSpPr>
            <a:spLocks noGrp="1"/>
          </p:cNvSpPr>
          <p:nvPr>
            <p:ph type="title"/>
          </p:nvPr>
        </p:nvSpPr>
        <p:spPr>
          <a:xfrm>
            <a:off x="7635240" y="3200400"/>
            <a:ext cx="3932237" cy="1752600"/>
          </a:xfrm>
        </p:spPr>
        <p:txBody>
          <a:bodyPr rtlCol="0" anchor="b">
            <a:normAutofit/>
          </a:bodyPr>
          <a:lstStyle>
            <a:lvl1pPr>
              <a:defRPr sz="3600"/>
            </a:lvl1pPr>
          </a:lstStyle>
          <a:p>
            <a:pPr rtl="0"/>
            <a:r>
              <a:rPr lang="nb-NO" noProof="0"/>
              <a:t>Klikk for å redigere tittelstil</a:t>
            </a:r>
            <a:endParaRPr lang="nb-NO" noProof="0" dirty="0"/>
          </a:p>
        </p:txBody>
      </p:sp>
      <p:sp>
        <p:nvSpPr>
          <p:cNvPr id="3" name="Plassholder for bilde 2" descr="En tom plassholder for å legge til et bilde. Klikk plassholderen, og velg bildet du vil legge til."/>
          <p:cNvSpPr>
            <a:spLocks noGrp="1"/>
          </p:cNvSpPr>
          <p:nvPr>
            <p:ph type="pic" idx="1"/>
          </p:nvPr>
        </p:nvSpPr>
        <p:spPr>
          <a:xfrm>
            <a:off x="1" y="0"/>
            <a:ext cx="7008810" cy="6857999"/>
          </a:xfrm>
        </p:spPr>
        <p:txBody>
          <a:bodyPr tIns="45720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b-NO" noProof="0"/>
              <a:t>Klikk ikonet for å legge til et bilde</a:t>
            </a:r>
            <a:endParaRPr lang="nb-NO" noProof="0" dirty="0"/>
          </a:p>
        </p:txBody>
      </p:sp>
      <p:sp>
        <p:nvSpPr>
          <p:cNvPr id="4" name="Plassholder for tekst 3"/>
          <p:cNvSpPr>
            <a:spLocks noGrp="1"/>
          </p:cNvSpPr>
          <p:nvPr>
            <p:ph type="body" sz="half" idx="2"/>
          </p:nvPr>
        </p:nvSpPr>
        <p:spPr>
          <a:xfrm>
            <a:off x="7635240" y="5029200"/>
            <a:ext cx="3932237" cy="1374648"/>
          </a:xfrm>
        </p:spPr>
        <p:txBody>
          <a:bodyPr rtlCol="0"/>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b-NO" noProof="0"/>
              <a:t>Rediger tekststiler i malen</a:t>
            </a:r>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9D9D9"/>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7" name="rød stolpe" descr="Rød stolpe"/>
          <p:cNvSpPr/>
          <p:nvPr/>
        </p:nvSpPr>
        <p:spPr>
          <a:xfrm>
            <a:off x="1" y="1"/>
            <a:ext cx="12188824" cy="1524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dirty="0"/>
          </a:p>
        </p:txBody>
      </p:sp>
      <p:sp>
        <p:nvSpPr>
          <p:cNvPr id="2" name="Plassholder for tittel 1"/>
          <p:cNvSpPr>
            <a:spLocks noGrp="1"/>
          </p:cNvSpPr>
          <p:nvPr>
            <p:ph type="title"/>
          </p:nvPr>
        </p:nvSpPr>
        <p:spPr>
          <a:xfrm>
            <a:off x="1066800" y="99220"/>
            <a:ext cx="10058400" cy="1325563"/>
          </a:xfrm>
          <a:prstGeom prst="rect">
            <a:avLst/>
          </a:prstGeom>
        </p:spPr>
        <p:txBody>
          <a:bodyPr vert="horz" lIns="91440" tIns="45720" rIns="91440" bIns="45720" rtlCol="0" anchor="ctr">
            <a:normAutofit/>
          </a:bodyPr>
          <a:lstStyle/>
          <a:p>
            <a:pPr rtl="0"/>
            <a:r>
              <a:rPr lang="nb-NO" noProof="0" dirty="0"/>
              <a:t>Klikk for å redigere tittelstil</a:t>
            </a:r>
          </a:p>
        </p:txBody>
      </p:sp>
      <p:sp>
        <p:nvSpPr>
          <p:cNvPr id="3" name="Plassholder for tekst 2"/>
          <p:cNvSpPr>
            <a:spLocks noGrp="1"/>
          </p:cNvSpPr>
          <p:nvPr>
            <p:ph type="body" idx="1"/>
          </p:nvPr>
        </p:nvSpPr>
        <p:spPr>
          <a:xfrm>
            <a:off x="1524000" y="1828799"/>
            <a:ext cx="9144000" cy="4572001"/>
          </a:xfrm>
          <a:prstGeom prst="rect">
            <a:avLst/>
          </a:prstGeom>
        </p:spPr>
        <p:txBody>
          <a:bodyPr vert="horz" lIns="91440" tIns="45720" rIns="91440" bIns="45720" rtlCol="0">
            <a:normAutofit/>
          </a:bodyPr>
          <a:lstStyle/>
          <a:p>
            <a:pPr lvl="0" rtl="0"/>
            <a:r>
              <a:rPr lang="nb-NO" noProof="0" dirty="0"/>
              <a:t>Klikk for å redigere tekststiler i malen</a:t>
            </a:r>
          </a:p>
          <a:p>
            <a:pPr lvl="1" rtl="0"/>
            <a:r>
              <a:rPr lang="nb-NO" noProof="0" dirty="0"/>
              <a:t>Andre nivå</a:t>
            </a:r>
          </a:p>
          <a:p>
            <a:pPr lvl="2" rtl="0"/>
            <a:r>
              <a:rPr lang="nb-NO" noProof="0" dirty="0"/>
              <a:t>Tredje nivå</a:t>
            </a:r>
          </a:p>
          <a:p>
            <a:pPr lvl="3" rtl="0"/>
            <a:r>
              <a:rPr lang="nb-NO" noProof="0" dirty="0"/>
              <a:t>Fjerde nivå</a:t>
            </a:r>
          </a:p>
          <a:p>
            <a:pPr lvl="4" rtl="0"/>
            <a:r>
              <a:rPr lang="nb-NO" noProof="0" dirty="0"/>
              <a:t>Femte nivå</a:t>
            </a:r>
          </a:p>
        </p:txBody>
      </p:sp>
      <p:sp>
        <p:nvSpPr>
          <p:cNvPr id="5" name="Plassholder for bunntekst 4"/>
          <p:cNvSpPr>
            <a:spLocks noGrp="1"/>
          </p:cNvSpPr>
          <p:nvPr>
            <p:ph type="ftr" sz="quarter" idx="3"/>
          </p:nvPr>
        </p:nvSpPr>
        <p:spPr>
          <a:xfrm>
            <a:off x="1066800" y="6481760"/>
            <a:ext cx="7848600" cy="239715"/>
          </a:xfrm>
          <a:prstGeom prst="rect">
            <a:avLst/>
          </a:prstGeom>
        </p:spPr>
        <p:txBody>
          <a:bodyPr vert="horz" lIns="91440" tIns="45720" rIns="91440" bIns="45720" rtlCol="0" anchor="ctr"/>
          <a:lstStyle>
            <a:lvl1pPr algn="l">
              <a:defRPr sz="1100">
                <a:solidFill>
                  <a:schemeClr val="tx1"/>
                </a:solidFill>
              </a:defRPr>
            </a:lvl1pPr>
          </a:lstStyle>
          <a:p>
            <a:pPr rtl="0"/>
            <a:endParaRPr lang="nb-NO" noProof="0" dirty="0"/>
          </a:p>
        </p:txBody>
      </p:sp>
      <p:sp>
        <p:nvSpPr>
          <p:cNvPr id="4" name="Plassholder for dato 3"/>
          <p:cNvSpPr>
            <a:spLocks noGrp="1"/>
          </p:cNvSpPr>
          <p:nvPr>
            <p:ph type="dt" sz="half" idx="2"/>
          </p:nvPr>
        </p:nvSpPr>
        <p:spPr>
          <a:xfrm>
            <a:off x="9067800" y="6465885"/>
            <a:ext cx="1066800" cy="239715"/>
          </a:xfrm>
          <a:prstGeom prst="rect">
            <a:avLst/>
          </a:prstGeom>
        </p:spPr>
        <p:txBody>
          <a:bodyPr vert="horz" lIns="91440" tIns="45720" rIns="91440" bIns="45720" rtlCol="0" anchor="ctr"/>
          <a:lstStyle>
            <a:lvl1pPr algn="r">
              <a:defRPr sz="1100">
                <a:solidFill>
                  <a:schemeClr val="tx1"/>
                </a:solidFill>
              </a:defRPr>
            </a:lvl1pPr>
          </a:lstStyle>
          <a:p>
            <a:pPr rtl="0"/>
            <a:fld id="{FC445689-E2D2-42D5-B4D3-02BE990F7894}" type="datetime1">
              <a:rPr lang="nb-NO" noProof="0" smtClean="0"/>
              <a:t>27.06.2022</a:t>
            </a:fld>
            <a:endParaRPr lang="nb-NO" noProof="0" dirty="0"/>
          </a:p>
        </p:txBody>
      </p:sp>
      <p:sp>
        <p:nvSpPr>
          <p:cNvPr id="6" name="Plassholder for lysbildenummer 5"/>
          <p:cNvSpPr>
            <a:spLocks noGrp="1"/>
          </p:cNvSpPr>
          <p:nvPr>
            <p:ph type="sldNum" sz="quarter" idx="4"/>
          </p:nvPr>
        </p:nvSpPr>
        <p:spPr>
          <a:xfrm>
            <a:off x="10287000" y="6481760"/>
            <a:ext cx="838200" cy="239715"/>
          </a:xfrm>
          <a:prstGeom prst="rect">
            <a:avLst/>
          </a:prstGeom>
        </p:spPr>
        <p:txBody>
          <a:bodyPr vert="horz" lIns="91440" tIns="45720" rIns="91440" bIns="45720" rtlCol="0" anchor="ctr"/>
          <a:lstStyle>
            <a:lvl1pPr algn="r">
              <a:defRPr sz="1100">
                <a:solidFill>
                  <a:schemeClr val="tx1"/>
                </a:solidFill>
              </a:defRPr>
            </a:lvl1pPr>
          </a:lstStyle>
          <a:p>
            <a:pPr rtl="0"/>
            <a:fld id="{E31375A4-56A4-47D6-9801-1991572033F7}" type="slidenum">
              <a:rPr lang="nb-NO" noProof="0" smtClean="0"/>
              <a:pPr/>
              <a:t>‹#›</a:t>
            </a:fld>
            <a:endParaRPr lang="nb-NO" noProof="0" dirty="0"/>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2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65390" y="0"/>
            <a:ext cx="4098175" cy="3177380"/>
          </a:xfrm>
        </p:spPr>
        <p:txBody>
          <a:bodyPr rtlCol="0"/>
          <a:lstStyle/>
          <a:p>
            <a:pPr rtl="0"/>
            <a:r>
              <a:rPr lang="nb-NO" dirty="0"/>
              <a:t>LTOWB </a:t>
            </a:r>
            <a:r>
              <a:rPr lang="nb-NO" sz="3600" dirty="0"/>
              <a:t>HOSPITAL EXPERIENCE</a:t>
            </a:r>
          </a:p>
        </p:txBody>
      </p:sp>
      <p:sp>
        <p:nvSpPr>
          <p:cNvPr id="3" name="Undertittel 2"/>
          <p:cNvSpPr>
            <a:spLocks noGrp="1"/>
          </p:cNvSpPr>
          <p:nvPr>
            <p:ph type="subTitle" idx="1"/>
          </p:nvPr>
        </p:nvSpPr>
        <p:spPr>
          <a:xfrm>
            <a:off x="47328" y="3429000"/>
            <a:ext cx="4098175" cy="2341984"/>
          </a:xfrm>
        </p:spPr>
        <p:txBody>
          <a:bodyPr rtlCol="0">
            <a:normAutofit lnSpcReduction="10000"/>
          </a:bodyPr>
          <a:lstStyle/>
          <a:p>
            <a:pPr rtl="0"/>
            <a:r>
              <a:rPr lang="nb-NO" dirty="0"/>
              <a:t>Christopher </a:t>
            </a:r>
            <a:r>
              <a:rPr lang="nb-NO" dirty="0" err="1"/>
              <a:t>Bjerkvig</a:t>
            </a:r>
            <a:r>
              <a:rPr lang="nb-NO" dirty="0"/>
              <a:t>, MD</a:t>
            </a:r>
          </a:p>
          <a:p>
            <a:pPr rtl="0"/>
            <a:r>
              <a:rPr lang="nb-NO" dirty="0"/>
              <a:t>Bergen HEMS</a:t>
            </a:r>
          </a:p>
          <a:p>
            <a:pPr rtl="0"/>
            <a:r>
              <a:rPr lang="nb-NO" dirty="0"/>
              <a:t>Haukeland </a:t>
            </a:r>
            <a:r>
              <a:rPr lang="nb-NO" dirty="0" err="1"/>
              <a:t>Uni</a:t>
            </a:r>
            <a:r>
              <a:rPr lang="nb-NO" dirty="0"/>
              <a:t>. Hospital</a:t>
            </a:r>
          </a:p>
          <a:p>
            <a:pPr rtl="0"/>
            <a:r>
              <a:rPr lang="nb-NO" dirty="0"/>
              <a:t>NORNAVSOC</a:t>
            </a:r>
          </a:p>
          <a:p>
            <a:pPr rtl="0"/>
            <a:r>
              <a:rPr lang="nb-NO" dirty="0"/>
              <a:t>RDCR 26.07.22</a:t>
            </a:r>
          </a:p>
        </p:txBody>
      </p:sp>
      <p:sp>
        <p:nvSpPr>
          <p:cNvPr id="4" name="AutoShape 2" descr="Activated platelets, artwork"/>
          <p:cNvSpPr>
            <a:spLocks noChangeAspect="1" noChangeArrowheads="1"/>
          </p:cNvSpPr>
          <p:nvPr/>
        </p:nvSpPr>
        <p:spPr bwMode="auto">
          <a:xfrm>
            <a:off x="1631504" y="105273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6" name="Bilde 5">
            <a:extLst>
              <a:ext uri="{FF2B5EF4-FFF2-40B4-BE49-F238E27FC236}">
                <a16:creationId xmlns:a16="http://schemas.microsoft.com/office/drawing/2014/main" id="{BF824750-3BCA-D0D1-4150-BD38DD27CE1B}"/>
              </a:ext>
            </a:extLst>
          </p:cNvPr>
          <p:cNvPicPr>
            <a:picLocks noChangeAspect="1"/>
          </p:cNvPicPr>
          <p:nvPr/>
        </p:nvPicPr>
        <p:blipFill>
          <a:blip r:embed="rId3"/>
          <a:stretch>
            <a:fillRect/>
          </a:stretch>
        </p:blipFill>
        <p:spPr>
          <a:xfrm>
            <a:off x="4145503" y="7000"/>
            <a:ext cx="8046497" cy="6851000"/>
          </a:xfrm>
          <a:prstGeom prst="rect">
            <a:avLst/>
          </a:prstGeom>
        </p:spPr>
      </p:pic>
      <p:pic>
        <p:nvPicPr>
          <p:cNvPr id="7" name="Bilde 6">
            <a:extLst>
              <a:ext uri="{FF2B5EF4-FFF2-40B4-BE49-F238E27FC236}">
                <a16:creationId xmlns:a16="http://schemas.microsoft.com/office/drawing/2014/main" id="{11E8F0F3-256D-A7A0-4840-5D88041BBDCC}"/>
              </a:ext>
            </a:extLst>
          </p:cNvPr>
          <p:cNvPicPr>
            <a:picLocks noChangeAspect="1"/>
          </p:cNvPicPr>
          <p:nvPr/>
        </p:nvPicPr>
        <p:blipFill>
          <a:blip r:embed="rId4"/>
          <a:stretch>
            <a:fillRect/>
          </a:stretch>
        </p:blipFill>
        <p:spPr>
          <a:xfrm>
            <a:off x="4115753" y="7000"/>
            <a:ext cx="10245566" cy="6851000"/>
          </a:xfrm>
          <a:prstGeom prst="rect">
            <a:avLst/>
          </a:prstGeom>
        </p:spPr>
      </p:pic>
    </p:spTree>
    <p:extLst>
      <p:ext uri="{BB962C8B-B14F-4D97-AF65-F5344CB8AC3E}">
        <p14:creationId xmlns:p14="http://schemas.microsoft.com/office/powerpoint/2010/main" val="43514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D50D1F-38E2-70DD-C72F-087523B014BA}"/>
              </a:ext>
            </a:extLst>
          </p:cNvPr>
          <p:cNvSpPr>
            <a:spLocks noGrp="1"/>
          </p:cNvSpPr>
          <p:nvPr>
            <p:ph type="title"/>
          </p:nvPr>
        </p:nvSpPr>
        <p:spPr/>
        <p:txBody>
          <a:bodyPr/>
          <a:lstStyle/>
          <a:p>
            <a:r>
              <a:rPr lang="nb-NO" dirty="0" err="1"/>
              <a:t>Potential</a:t>
            </a:r>
            <a:r>
              <a:rPr lang="nb-NO" dirty="0"/>
              <a:t> </a:t>
            </a:r>
            <a:r>
              <a:rPr lang="nb-NO" dirty="0" err="1"/>
              <a:t>benefit</a:t>
            </a:r>
            <a:r>
              <a:rPr lang="nb-NO" dirty="0"/>
              <a:t>?</a:t>
            </a:r>
          </a:p>
        </p:txBody>
      </p:sp>
      <p:sp>
        <p:nvSpPr>
          <p:cNvPr id="3" name="Plassholder for innhold 2">
            <a:extLst>
              <a:ext uri="{FF2B5EF4-FFF2-40B4-BE49-F238E27FC236}">
                <a16:creationId xmlns:a16="http://schemas.microsoft.com/office/drawing/2014/main" id="{385BD5D3-AAB2-EECE-5904-A6C4E73500BA}"/>
              </a:ext>
            </a:extLst>
          </p:cNvPr>
          <p:cNvSpPr>
            <a:spLocks noGrp="1"/>
          </p:cNvSpPr>
          <p:nvPr>
            <p:ph idx="1"/>
          </p:nvPr>
        </p:nvSpPr>
        <p:spPr/>
        <p:txBody>
          <a:bodyPr/>
          <a:lstStyle/>
          <a:p>
            <a:r>
              <a:rPr lang="nb-NO" dirty="0" err="1"/>
              <a:t>Oxygen</a:t>
            </a:r>
            <a:r>
              <a:rPr lang="nb-NO" dirty="0"/>
              <a:t> </a:t>
            </a:r>
            <a:r>
              <a:rPr lang="nb-NO" dirty="0" err="1"/>
              <a:t>carrying</a:t>
            </a:r>
            <a:r>
              <a:rPr lang="nb-NO" dirty="0"/>
              <a:t> </a:t>
            </a:r>
            <a:r>
              <a:rPr lang="nb-NO" dirty="0" err="1"/>
              <a:t>capacity</a:t>
            </a:r>
            <a:r>
              <a:rPr lang="nb-NO" dirty="0"/>
              <a:t> in LTOWB </a:t>
            </a:r>
            <a:r>
              <a:rPr lang="nb-NO" dirty="0" err="1"/>
              <a:t>compared</a:t>
            </a:r>
            <a:r>
              <a:rPr lang="nb-NO" dirty="0"/>
              <a:t> to </a:t>
            </a:r>
            <a:r>
              <a:rPr lang="nb-NO" dirty="0" err="1"/>
              <a:t>components</a:t>
            </a:r>
            <a:r>
              <a:rPr lang="nb-NO" dirty="0"/>
              <a:t>?</a:t>
            </a:r>
          </a:p>
          <a:p>
            <a:r>
              <a:rPr lang="nb-NO" dirty="0"/>
              <a:t>Fibrinogen?</a:t>
            </a:r>
          </a:p>
          <a:p>
            <a:r>
              <a:rPr lang="nb-NO" dirty="0"/>
              <a:t>Less </a:t>
            </a:r>
            <a:r>
              <a:rPr lang="nb-NO" dirty="0" err="1"/>
              <a:t>impact</a:t>
            </a:r>
            <a:r>
              <a:rPr lang="nb-NO" dirty="0"/>
              <a:t> </a:t>
            </a:r>
            <a:r>
              <a:rPr lang="nb-NO" dirty="0" err="1"/>
              <a:t>of</a:t>
            </a:r>
            <a:r>
              <a:rPr lang="nb-NO" dirty="0"/>
              <a:t> </a:t>
            </a:r>
            <a:r>
              <a:rPr lang="nb-NO" dirty="0" err="1"/>
              <a:t>hypocalcemia</a:t>
            </a:r>
            <a:r>
              <a:rPr lang="nb-NO" dirty="0"/>
              <a:t> due to </a:t>
            </a:r>
            <a:r>
              <a:rPr lang="nb-NO" dirty="0" err="1"/>
              <a:t>large</a:t>
            </a:r>
            <a:r>
              <a:rPr lang="nb-NO" dirty="0"/>
              <a:t> </a:t>
            </a:r>
            <a:r>
              <a:rPr lang="nb-NO" dirty="0" err="1"/>
              <a:t>amounts</a:t>
            </a:r>
            <a:r>
              <a:rPr lang="nb-NO" dirty="0"/>
              <a:t> </a:t>
            </a:r>
            <a:r>
              <a:rPr lang="nb-NO" dirty="0" err="1"/>
              <a:t>of</a:t>
            </a:r>
            <a:r>
              <a:rPr lang="nb-NO" dirty="0"/>
              <a:t> additives in </a:t>
            </a:r>
            <a:r>
              <a:rPr lang="nb-NO" dirty="0" err="1"/>
              <a:t>component</a:t>
            </a:r>
            <a:r>
              <a:rPr lang="nb-NO" dirty="0"/>
              <a:t> alternative?</a:t>
            </a:r>
          </a:p>
          <a:p>
            <a:r>
              <a:rPr lang="nb-NO" dirty="0"/>
              <a:t>Less </a:t>
            </a:r>
            <a:r>
              <a:rPr lang="nb-NO" dirty="0" err="1"/>
              <a:t>need</a:t>
            </a:r>
            <a:r>
              <a:rPr lang="nb-NO" dirty="0"/>
              <a:t> for </a:t>
            </a:r>
            <a:r>
              <a:rPr lang="nb-NO" dirty="0" err="1"/>
              <a:t>the</a:t>
            </a:r>
            <a:r>
              <a:rPr lang="nb-NO" dirty="0"/>
              <a:t> </a:t>
            </a:r>
            <a:r>
              <a:rPr lang="nb-NO" dirty="0" err="1"/>
              <a:t>use</a:t>
            </a:r>
            <a:r>
              <a:rPr lang="nb-NO" dirty="0"/>
              <a:t> </a:t>
            </a:r>
            <a:r>
              <a:rPr lang="nb-NO" dirty="0" err="1"/>
              <a:t>advanced</a:t>
            </a:r>
            <a:r>
              <a:rPr lang="nb-NO" dirty="0"/>
              <a:t> </a:t>
            </a:r>
            <a:r>
              <a:rPr lang="nb-NO" dirty="0" err="1"/>
              <a:t>of</a:t>
            </a:r>
            <a:r>
              <a:rPr lang="nb-NO" dirty="0"/>
              <a:t> TEG/ROTEM in </a:t>
            </a:r>
            <a:r>
              <a:rPr lang="nb-NO" dirty="0" err="1"/>
              <a:t>the</a:t>
            </a:r>
            <a:r>
              <a:rPr lang="nb-NO" dirty="0"/>
              <a:t> </a:t>
            </a:r>
            <a:r>
              <a:rPr lang="nb-NO" dirty="0" err="1"/>
              <a:t>early</a:t>
            </a:r>
            <a:r>
              <a:rPr lang="nb-NO" dirty="0"/>
              <a:t> </a:t>
            </a:r>
            <a:r>
              <a:rPr lang="nb-NO" dirty="0" err="1"/>
              <a:t>phase</a:t>
            </a:r>
            <a:r>
              <a:rPr lang="nb-NO" dirty="0"/>
              <a:t> </a:t>
            </a:r>
            <a:r>
              <a:rPr lang="nb-NO" dirty="0" err="1"/>
              <a:t>of</a:t>
            </a:r>
            <a:r>
              <a:rPr lang="nb-NO" dirty="0"/>
              <a:t> </a:t>
            </a:r>
            <a:r>
              <a:rPr lang="nb-NO" dirty="0" err="1"/>
              <a:t>care</a:t>
            </a:r>
            <a:r>
              <a:rPr lang="nb-NO" dirty="0"/>
              <a:t> </a:t>
            </a:r>
            <a:r>
              <a:rPr lang="nb-NO" dirty="0" err="1"/>
              <a:t>etc</a:t>
            </a:r>
            <a:r>
              <a:rPr lang="nb-NO" dirty="0"/>
              <a:t>? </a:t>
            </a:r>
          </a:p>
        </p:txBody>
      </p:sp>
    </p:spTree>
    <p:extLst>
      <p:ext uri="{BB962C8B-B14F-4D97-AF65-F5344CB8AC3E}">
        <p14:creationId xmlns:p14="http://schemas.microsoft.com/office/powerpoint/2010/main" val="2184912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C453E1C-14A9-58F1-5CFC-9C543FB1304A}"/>
              </a:ext>
            </a:extLst>
          </p:cNvPr>
          <p:cNvSpPr>
            <a:spLocks noGrp="1"/>
          </p:cNvSpPr>
          <p:nvPr>
            <p:ph type="title"/>
          </p:nvPr>
        </p:nvSpPr>
        <p:spPr/>
        <p:txBody>
          <a:bodyPr/>
          <a:lstStyle/>
          <a:p>
            <a:r>
              <a:rPr lang="nb-NO" dirty="0"/>
              <a:t>Smaller hospitals?</a:t>
            </a:r>
          </a:p>
        </p:txBody>
      </p:sp>
      <p:sp>
        <p:nvSpPr>
          <p:cNvPr id="3" name="Plassholder for innhold 2">
            <a:extLst>
              <a:ext uri="{FF2B5EF4-FFF2-40B4-BE49-F238E27FC236}">
                <a16:creationId xmlns:a16="http://schemas.microsoft.com/office/drawing/2014/main" id="{6769AD92-2661-94F1-FBB0-F4EE5CF5C73B}"/>
              </a:ext>
            </a:extLst>
          </p:cNvPr>
          <p:cNvSpPr>
            <a:spLocks noGrp="1"/>
          </p:cNvSpPr>
          <p:nvPr>
            <p:ph idx="1"/>
          </p:nvPr>
        </p:nvSpPr>
        <p:spPr/>
        <p:txBody>
          <a:bodyPr/>
          <a:lstStyle/>
          <a:p>
            <a:r>
              <a:rPr lang="nb-NO" dirty="0" err="1"/>
              <a:t>Platelet</a:t>
            </a:r>
            <a:r>
              <a:rPr lang="nb-NO" dirty="0"/>
              <a:t> </a:t>
            </a:r>
            <a:r>
              <a:rPr lang="nb-NO" dirty="0" err="1"/>
              <a:t>inventory</a:t>
            </a:r>
            <a:r>
              <a:rPr lang="nb-NO" dirty="0"/>
              <a:t>?</a:t>
            </a:r>
          </a:p>
          <a:p>
            <a:r>
              <a:rPr lang="nb-NO" dirty="0"/>
              <a:t>Personell </a:t>
            </a:r>
            <a:r>
              <a:rPr lang="nb-NO" dirty="0" err="1"/>
              <a:t>on</a:t>
            </a:r>
            <a:r>
              <a:rPr lang="nb-NO" dirty="0"/>
              <a:t> standby?</a:t>
            </a:r>
          </a:p>
          <a:p>
            <a:endParaRPr lang="nb-NO" dirty="0"/>
          </a:p>
        </p:txBody>
      </p:sp>
    </p:spTree>
    <p:extLst>
      <p:ext uri="{BB962C8B-B14F-4D97-AF65-F5344CB8AC3E}">
        <p14:creationId xmlns:p14="http://schemas.microsoft.com/office/powerpoint/2010/main" val="131431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tekst, elementer&#10;&#10;Automatisk generert beskrivelse">
            <a:extLst>
              <a:ext uri="{FF2B5EF4-FFF2-40B4-BE49-F238E27FC236}">
                <a16:creationId xmlns:a16="http://schemas.microsoft.com/office/drawing/2014/main" id="{9DEE03EE-2766-2B74-7796-684F99D25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751627" y="1631069"/>
            <a:ext cx="6400713" cy="3600400"/>
          </a:xfrm>
          <a:prstGeom prst="rect">
            <a:avLst/>
          </a:prstGeom>
          <a:noFill/>
        </p:spPr>
      </p:pic>
    </p:spTree>
    <p:extLst>
      <p:ext uri="{BB962C8B-B14F-4D97-AF65-F5344CB8AC3E}">
        <p14:creationId xmlns:p14="http://schemas.microsoft.com/office/powerpoint/2010/main" val="691643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rtlCol="0"/>
          <a:lstStyle/>
          <a:p>
            <a:pPr rtl="0"/>
            <a:r>
              <a:rPr lang="nb-NO" dirty="0"/>
              <a:t>Prehospital </a:t>
            </a:r>
            <a:r>
              <a:rPr lang="nb-NO" dirty="0" err="1"/>
              <a:t>inventory</a:t>
            </a:r>
            <a:endParaRPr lang="nb-NO" dirty="0"/>
          </a:p>
        </p:txBody>
      </p:sp>
      <p:sp>
        <p:nvSpPr>
          <p:cNvPr id="4" name="Plassholder for tekst 3"/>
          <p:cNvSpPr>
            <a:spLocks noGrp="1"/>
          </p:cNvSpPr>
          <p:nvPr>
            <p:ph type="body" sz="half" idx="2"/>
          </p:nvPr>
        </p:nvSpPr>
        <p:spPr/>
        <p:txBody>
          <a:bodyPr rtlCol="0"/>
          <a:lstStyle/>
          <a:p>
            <a:pPr rtl="0"/>
            <a:r>
              <a:rPr lang="nb-NO" dirty="0"/>
              <a:t>HEMS and SAR Bases</a:t>
            </a:r>
          </a:p>
        </p:txBody>
      </p:sp>
      <p:sp>
        <p:nvSpPr>
          <p:cNvPr id="3" name="Plassholder for innhold 2"/>
          <p:cNvSpPr>
            <a:spLocks noGrp="1"/>
          </p:cNvSpPr>
          <p:nvPr>
            <p:ph idx="1"/>
          </p:nvPr>
        </p:nvSpPr>
        <p:spPr/>
        <p:txBody>
          <a:bodyPr/>
          <a:lstStyle/>
          <a:p>
            <a:endParaRPr lang="nb-NO"/>
          </a:p>
        </p:txBody>
      </p:sp>
      <p:sp>
        <p:nvSpPr>
          <p:cNvPr id="6" name="Plassholder for innhold 2"/>
          <p:cNvSpPr txBox="1">
            <a:spLocks/>
          </p:cNvSpPr>
          <p:nvPr/>
        </p:nvSpPr>
        <p:spPr>
          <a:xfrm>
            <a:off x="839416" y="-99392"/>
            <a:ext cx="5943600" cy="5943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endParaRPr lang="nb-NO"/>
          </a:p>
        </p:txBody>
      </p:sp>
      <p:pic>
        <p:nvPicPr>
          <p:cNvPr id="7" name="Bilde 6"/>
          <p:cNvPicPr>
            <a:picLocks noChangeAspect="1"/>
          </p:cNvPicPr>
          <p:nvPr/>
        </p:nvPicPr>
        <p:blipFill>
          <a:blip r:embed="rId3"/>
          <a:stretch>
            <a:fillRect/>
          </a:stretch>
        </p:blipFill>
        <p:spPr>
          <a:xfrm>
            <a:off x="539079" y="-30779"/>
            <a:ext cx="6084641" cy="6888779"/>
          </a:xfrm>
          <a:prstGeom prst="rect">
            <a:avLst/>
          </a:prstGeom>
        </p:spPr>
      </p:pic>
    </p:spTree>
    <p:extLst>
      <p:ext uri="{BB962C8B-B14F-4D97-AF65-F5344CB8AC3E}">
        <p14:creationId xmlns:p14="http://schemas.microsoft.com/office/powerpoint/2010/main" val="291474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51384" y="332656"/>
            <a:ext cx="7675198" cy="1008062"/>
          </a:xfrm>
        </p:spPr>
        <p:txBody>
          <a:bodyPr>
            <a:normAutofit/>
          </a:bodyPr>
          <a:lstStyle/>
          <a:p>
            <a:r>
              <a:rPr lang="nb-NO" dirty="0"/>
              <a:t>Whole Blood in Helse Bergen</a:t>
            </a:r>
            <a:endParaRPr lang="en-US" dirty="0"/>
          </a:p>
        </p:txBody>
      </p:sp>
      <p:sp>
        <p:nvSpPr>
          <p:cNvPr id="3" name="Plassholder for innhold 2"/>
          <p:cNvSpPr>
            <a:spLocks noGrp="1"/>
          </p:cNvSpPr>
          <p:nvPr>
            <p:ph idx="1"/>
          </p:nvPr>
        </p:nvSpPr>
        <p:spPr>
          <a:xfrm>
            <a:off x="335360" y="1916832"/>
            <a:ext cx="7675198" cy="4525963"/>
          </a:xfrm>
        </p:spPr>
        <p:txBody>
          <a:bodyPr>
            <a:normAutofit/>
          </a:bodyPr>
          <a:lstStyle/>
          <a:p>
            <a:pPr marL="342900" indent="-342900">
              <a:buFont typeface="Arial" panose="020B0604020202020204" pitchFamily="34" charset="0"/>
              <a:buChar char="•"/>
            </a:pPr>
            <a:r>
              <a:rPr lang="en-US" sz="2000" dirty="0"/>
              <a:t>CPD </a:t>
            </a:r>
            <a:r>
              <a:rPr lang="en-US" sz="2000" dirty="0" err="1"/>
              <a:t>Leukoreduced</a:t>
            </a:r>
            <a:r>
              <a:rPr lang="en-US" sz="2000" dirty="0"/>
              <a:t> whole blood</a:t>
            </a:r>
          </a:p>
          <a:p>
            <a:pPr marL="342900" indent="-342900">
              <a:buFont typeface="Arial" panose="020B0604020202020204" pitchFamily="34" charset="0"/>
              <a:buChar char="•"/>
            </a:pPr>
            <a:r>
              <a:rPr lang="en-US" sz="2000" dirty="0"/>
              <a:t>Storage: 7-21 days </a:t>
            </a:r>
          </a:p>
          <a:p>
            <a:pPr marL="342900" indent="-342900">
              <a:buFont typeface="Arial" panose="020B0604020202020204" pitchFamily="34" charset="0"/>
              <a:buChar char="•"/>
            </a:pPr>
            <a:r>
              <a:rPr lang="en-US" sz="2000" dirty="0"/>
              <a:t>Donors:</a:t>
            </a:r>
          </a:p>
          <a:p>
            <a:pPr marL="1085850" lvl="1" indent="-342900">
              <a:buFont typeface="Arial" panose="020B0604020202020204" pitchFamily="34" charset="0"/>
              <a:buChar char="•"/>
            </a:pPr>
            <a:r>
              <a:rPr lang="en-US" sz="1900" dirty="0"/>
              <a:t>Group O</a:t>
            </a:r>
          </a:p>
          <a:p>
            <a:pPr marL="1085850" lvl="1" indent="-342900">
              <a:buFont typeface="Arial" panose="020B0604020202020204" pitchFamily="34" charset="0"/>
              <a:buChar char="•"/>
            </a:pPr>
            <a:r>
              <a:rPr lang="en-US" sz="1900" dirty="0"/>
              <a:t>RhD positive and RhD negative </a:t>
            </a:r>
          </a:p>
          <a:p>
            <a:pPr marL="1085850" lvl="1" indent="-342900">
              <a:buFont typeface="Arial" panose="020B0604020202020204" pitchFamily="34" charset="0"/>
              <a:buChar char="•"/>
            </a:pPr>
            <a:r>
              <a:rPr lang="en-US" sz="1900" dirty="0"/>
              <a:t>Both male and female donors </a:t>
            </a:r>
          </a:p>
          <a:p>
            <a:pPr marL="342900" indent="-342900">
              <a:buFont typeface="Arial" panose="020B0604020202020204" pitchFamily="34" charset="0"/>
              <a:buChar char="•"/>
            </a:pPr>
            <a:r>
              <a:rPr lang="en-US" sz="2000" dirty="0"/>
              <a:t>Low titer definition: (gel-method):</a:t>
            </a:r>
          </a:p>
          <a:p>
            <a:pPr marL="1085850" lvl="1" indent="-342900">
              <a:buFont typeface="Arial" panose="020B0604020202020204" pitchFamily="34" charset="0"/>
              <a:buChar char="•"/>
            </a:pPr>
            <a:r>
              <a:rPr lang="en-US" sz="1900" dirty="0"/>
              <a:t>IgM anti-A/B &lt; 256 </a:t>
            </a:r>
          </a:p>
          <a:p>
            <a:pPr marL="1085850" lvl="1" indent="-342900">
              <a:buFont typeface="Arial" panose="020B0604020202020204" pitchFamily="34" charset="0"/>
              <a:buChar char="•"/>
            </a:pPr>
            <a:r>
              <a:rPr lang="en-US" sz="2000" dirty="0"/>
              <a:t>IgG anti-A/B &lt; 512</a:t>
            </a:r>
          </a:p>
          <a:p>
            <a:pPr marL="342900" indent="-342900">
              <a:buFont typeface="Arial" panose="020B0604020202020204" pitchFamily="34" charset="0"/>
              <a:buChar char="•"/>
            </a:pPr>
            <a:r>
              <a:rPr lang="en-US" sz="2000" dirty="0"/>
              <a:t>Massive transfusion package</a:t>
            </a:r>
          </a:p>
          <a:p>
            <a:pPr marL="342900" indent="-342900">
              <a:buFont typeface="Arial" panose="020B0604020202020204" pitchFamily="34" charset="0"/>
              <a:buChar char="•"/>
            </a:pPr>
            <a:endParaRPr lang="en-US" sz="2000" dirty="0"/>
          </a:p>
        </p:txBody>
      </p:sp>
      <p:pic>
        <p:nvPicPr>
          <p:cNvPr id="1026" name="Picture 2" descr="c76b8437-7904-4966-b9c9-c75d3d45dff8@ihel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739856" y="2865264"/>
            <a:ext cx="2978944" cy="223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413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35360" y="332656"/>
            <a:ext cx="7675198" cy="1008062"/>
          </a:xfrm>
        </p:spPr>
        <p:txBody>
          <a:bodyPr>
            <a:normAutofit/>
          </a:bodyPr>
          <a:lstStyle/>
          <a:p>
            <a:pPr algn="l"/>
            <a:r>
              <a:rPr lang="en-US" sz="2800" b="1" dirty="0"/>
              <a:t>Massive transfusion package:</a:t>
            </a:r>
          </a:p>
        </p:txBody>
      </p:sp>
      <p:sp>
        <p:nvSpPr>
          <p:cNvPr id="3" name="Plassholder for innhold 2"/>
          <p:cNvSpPr>
            <a:spLocks noGrp="1"/>
          </p:cNvSpPr>
          <p:nvPr>
            <p:ph idx="1"/>
          </p:nvPr>
        </p:nvSpPr>
        <p:spPr>
          <a:xfrm>
            <a:off x="312696" y="1844824"/>
            <a:ext cx="4164496" cy="4614863"/>
          </a:xfrm>
        </p:spPr>
        <p:txBody>
          <a:bodyPr>
            <a:normAutofit fontScale="62500" lnSpcReduction="20000"/>
          </a:bodyPr>
          <a:lstStyle/>
          <a:p>
            <a:pPr marL="0" indent="0">
              <a:buNone/>
            </a:pPr>
            <a:r>
              <a:rPr lang="en-US" b="1" dirty="0"/>
              <a:t>Alt 1:</a:t>
            </a:r>
          </a:p>
          <a:p>
            <a:pPr marL="0" indent="0">
              <a:buNone/>
            </a:pPr>
            <a:r>
              <a:rPr lang="en-US" u="sng" dirty="0"/>
              <a:t>WB - MTP</a:t>
            </a:r>
          </a:p>
          <a:p>
            <a:pPr marL="0" indent="0">
              <a:buNone/>
            </a:pPr>
            <a:r>
              <a:rPr lang="en-US" dirty="0"/>
              <a:t>4 units low titer group O </a:t>
            </a:r>
          </a:p>
          <a:p>
            <a:pPr lvl="1"/>
            <a:r>
              <a:rPr lang="en-US" sz="2000" dirty="0"/>
              <a:t>O neg, K neg: female &lt; 50 years</a:t>
            </a:r>
          </a:p>
          <a:p>
            <a:pPr lvl="1"/>
            <a:r>
              <a:rPr lang="en-US" sz="2000" dirty="0"/>
              <a:t>O pos, K neg: male , female &gt; 50 years</a:t>
            </a:r>
          </a:p>
          <a:p>
            <a:endParaRPr lang="en-US" dirty="0"/>
          </a:p>
          <a:p>
            <a:pPr marL="0" indent="0">
              <a:buNone/>
            </a:pPr>
            <a:r>
              <a:rPr lang="en-US" b="1" dirty="0"/>
              <a:t>Alt 2:</a:t>
            </a:r>
          </a:p>
          <a:p>
            <a:pPr marL="0" indent="0">
              <a:buNone/>
            </a:pPr>
            <a:r>
              <a:rPr lang="en-US" u="sng" dirty="0"/>
              <a:t>Component - MTP</a:t>
            </a:r>
          </a:p>
          <a:p>
            <a:pPr marL="342900" indent="-342900">
              <a:buFontTx/>
              <a:buChar char="-"/>
            </a:pPr>
            <a:r>
              <a:rPr lang="en-US" dirty="0"/>
              <a:t>6 Erythrocyte concentrates (0)</a:t>
            </a:r>
          </a:p>
          <a:p>
            <a:pPr marL="342900" indent="-342900">
              <a:buFontTx/>
              <a:buChar char="-"/>
            </a:pPr>
            <a:r>
              <a:rPr lang="en-US" dirty="0"/>
              <a:t>6 SD-plasma (AB/A)</a:t>
            </a:r>
          </a:p>
          <a:p>
            <a:pPr marL="342900" indent="-342900">
              <a:buFontTx/>
              <a:buChar char="-"/>
            </a:pPr>
            <a:r>
              <a:rPr lang="en-US" dirty="0"/>
              <a:t>2 platelet concentrates (0)</a:t>
            </a:r>
          </a:p>
          <a:p>
            <a:pPr marL="0" indent="0">
              <a:buNone/>
            </a:pPr>
            <a:r>
              <a:rPr lang="en-US" sz="1800" dirty="0"/>
              <a:t>Children:</a:t>
            </a:r>
          </a:p>
          <a:p>
            <a:pPr marL="0" indent="0">
              <a:buNone/>
            </a:pPr>
            <a:r>
              <a:rPr lang="en-US" sz="1800" dirty="0"/>
              <a:t>Both options available</a:t>
            </a:r>
          </a:p>
        </p:txBody>
      </p:sp>
      <p:pic>
        <p:nvPicPr>
          <p:cNvPr id="4" name="Bilde 2" descr="IMG_05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024" y="2634585"/>
            <a:ext cx="4257794" cy="3195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936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a:xfrm>
            <a:off x="407368" y="476672"/>
            <a:ext cx="7675198" cy="1008062"/>
          </a:xfrm>
        </p:spPr>
        <p:txBody>
          <a:bodyPr/>
          <a:lstStyle/>
          <a:p>
            <a:r>
              <a:rPr lang="nb-NO" dirty="0"/>
              <a:t>Inventory</a:t>
            </a:r>
          </a:p>
        </p:txBody>
      </p:sp>
      <p:sp>
        <p:nvSpPr>
          <p:cNvPr id="4" name="TekstSylinder 3"/>
          <p:cNvSpPr txBox="1"/>
          <p:nvPr/>
        </p:nvSpPr>
        <p:spPr>
          <a:xfrm>
            <a:off x="911424" y="1862459"/>
            <a:ext cx="7652801" cy="3323987"/>
          </a:xfrm>
          <a:prstGeom prst="rect">
            <a:avLst/>
          </a:prstGeom>
          <a:noFill/>
        </p:spPr>
        <p:txBody>
          <a:bodyPr wrap="none" rtlCol="0">
            <a:spAutoFit/>
          </a:bodyPr>
          <a:lstStyle/>
          <a:p>
            <a:r>
              <a:rPr lang="nb-NO" sz="2400" b="1" dirty="0">
                <a:solidFill>
                  <a:srgbClr val="002060"/>
                </a:solidFill>
                <a:latin typeface="+mj-lt"/>
                <a:ea typeface="+mj-ea"/>
                <a:cs typeface="+mj-cs"/>
              </a:rPr>
              <a:t>Haukeland Hospital: </a:t>
            </a:r>
            <a:r>
              <a:rPr lang="nb-NO" dirty="0"/>
              <a:t>			</a:t>
            </a:r>
            <a:r>
              <a:rPr lang="nb-NO" b="1" dirty="0">
                <a:solidFill>
                  <a:schemeClr val="accent1">
                    <a:lumMod val="50000"/>
                  </a:schemeClr>
                </a:solidFill>
              </a:rPr>
              <a:t>8 units</a:t>
            </a:r>
            <a:br>
              <a:rPr lang="nb-NO" b="1" dirty="0">
                <a:solidFill>
                  <a:schemeClr val="accent1">
                    <a:lumMod val="50000"/>
                  </a:schemeClr>
                </a:solidFill>
              </a:rPr>
            </a:br>
            <a:r>
              <a:rPr lang="nb-NO" b="1" dirty="0">
                <a:solidFill>
                  <a:schemeClr val="accent1">
                    <a:lumMod val="50000"/>
                  </a:schemeClr>
                </a:solidFill>
              </a:rPr>
              <a:t>					4 O RhD pos (</a:t>
            </a:r>
            <a:r>
              <a:rPr lang="en-US" b="1" dirty="0" err="1">
                <a:solidFill>
                  <a:schemeClr val="accent1">
                    <a:lumMod val="50000"/>
                  </a:schemeClr>
                </a:solidFill>
              </a:rPr>
              <a:t>lav</a:t>
            </a:r>
            <a:r>
              <a:rPr lang="nb-NO" b="1" dirty="0">
                <a:solidFill>
                  <a:schemeClr val="accent1">
                    <a:lumMod val="50000"/>
                  </a:schemeClr>
                </a:solidFill>
              </a:rPr>
              <a:t> titer, K </a:t>
            </a:r>
            <a:r>
              <a:rPr lang="en-US" b="1" dirty="0">
                <a:solidFill>
                  <a:schemeClr val="accent1">
                    <a:lumMod val="50000"/>
                  </a:schemeClr>
                </a:solidFill>
              </a:rPr>
              <a:t>neg</a:t>
            </a:r>
            <a:r>
              <a:rPr lang="nb-NO" b="1" dirty="0">
                <a:solidFill>
                  <a:schemeClr val="accent1">
                    <a:lumMod val="50000"/>
                  </a:schemeClr>
                </a:solidFill>
              </a:rPr>
              <a:t>)</a:t>
            </a:r>
            <a:br>
              <a:rPr lang="nb-NO" b="1" dirty="0">
                <a:solidFill>
                  <a:schemeClr val="accent1">
                    <a:lumMod val="50000"/>
                  </a:schemeClr>
                </a:solidFill>
              </a:rPr>
            </a:br>
            <a:r>
              <a:rPr lang="nb-NO" b="1" dirty="0">
                <a:solidFill>
                  <a:schemeClr val="accent1">
                    <a:lumMod val="50000"/>
                  </a:schemeClr>
                </a:solidFill>
              </a:rPr>
              <a:t>					4 O RhD neg (</a:t>
            </a:r>
            <a:r>
              <a:rPr lang="en-US" b="1" dirty="0" err="1">
                <a:solidFill>
                  <a:schemeClr val="accent1">
                    <a:lumMod val="50000"/>
                  </a:schemeClr>
                </a:solidFill>
              </a:rPr>
              <a:t>lav</a:t>
            </a:r>
            <a:r>
              <a:rPr lang="nb-NO" b="1" dirty="0">
                <a:solidFill>
                  <a:schemeClr val="accent1">
                    <a:lumMod val="50000"/>
                  </a:schemeClr>
                </a:solidFill>
              </a:rPr>
              <a:t> titer, K neg)</a:t>
            </a:r>
          </a:p>
          <a:p>
            <a:endParaRPr lang="nb-NO" dirty="0"/>
          </a:p>
          <a:p>
            <a:r>
              <a:rPr lang="nb-NO" sz="2400" b="1" dirty="0">
                <a:solidFill>
                  <a:srgbClr val="002060"/>
                </a:solidFill>
                <a:latin typeface="+mj-lt"/>
                <a:ea typeface="+mj-ea"/>
                <a:cs typeface="+mj-cs"/>
              </a:rPr>
              <a:t>OBGYN </a:t>
            </a:r>
            <a:r>
              <a:rPr lang="nb-NO" sz="2400" b="1" dirty="0" err="1">
                <a:solidFill>
                  <a:srgbClr val="002060"/>
                </a:solidFill>
                <a:latin typeface="+mj-lt"/>
                <a:ea typeface="+mj-ea"/>
                <a:cs typeface="+mj-cs"/>
              </a:rPr>
              <a:t>dept</a:t>
            </a:r>
            <a:r>
              <a:rPr lang="nb-NO" sz="2400" b="1" dirty="0">
                <a:solidFill>
                  <a:srgbClr val="002060"/>
                </a:solidFill>
                <a:latin typeface="+mj-lt"/>
                <a:ea typeface="+mj-ea"/>
                <a:cs typeface="+mj-cs"/>
              </a:rPr>
              <a:t>: 		</a:t>
            </a:r>
            <a:r>
              <a:rPr lang="nb-NO" b="1" dirty="0">
                <a:solidFill>
                  <a:schemeClr val="accent1">
                    <a:lumMod val="50000"/>
                  </a:schemeClr>
                </a:solidFill>
              </a:rPr>
              <a:t>2 units </a:t>
            </a:r>
            <a:r>
              <a:rPr lang="pt-BR" b="1" dirty="0">
                <a:solidFill>
                  <a:schemeClr val="accent1">
                    <a:lumMod val="50000"/>
                  </a:schemeClr>
                </a:solidFill>
              </a:rPr>
              <a:t>O RhD neg (lav titer, K neg)</a:t>
            </a:r>
            <a:endParaRPr lang="nb-NO" b="1" dirty="0">
              <a:solidFill>
                <a:srgbClr val="002060"/>
              </a:solidFill>
              <a:latin typeface="+mj-lt"/>
              <a:ea typeface="+mj-ea"/>
              <a:cs typeface="+mj-cs"/>
            </a:endParaRPr>
          </a:p>
          <a:p>
            <a:endParaRPr lang="nb-NO" sz="2400" b="1" dirty="0">
              <a:solidFill>
                <a:srgbClr val="002060"/>
              </a:solidFill>
              <a:latin typeface="+mj-lt"/>
              <a:ea typeface="+mj-ea"/>
              <a:cs typeface="+mj-cs"/>
            </a:endParaRPr>
          </a:p>
          <a:p>
            <a:r>
              <a:rPr lang="nb-NO" sz="2400" b="1" dirty="0">
                <a:solidFill>
                  <a:srgbClr val="002060"/>
                </a:solidFill>
                <a:latin typeface="+mj-lt"/>
                <a:ea typeface="+mj-ea"/>
                <a:cs typeface="+mj-cs"/>
              </a:rPr>
              <a:t>Voss Hospital: 	</a:t>
            </a:r>
            <a:r>
              <a:rPr lang="nb-NO" b="1" dirty="0">
                <a:solidFill>
                  <a:schemeClr val="accent1">
                    <a:lumMod val="50000"/>
                  </a:schemeClr>
                </a:solidFill>
              </a:rPr>
              <a:t>2 units </a:t>
            </a:r>
            <a:r>
              <a:rPr lang="pt-BR" b="1" dirty="0">
                <a:solidFill>
                  <a:schemeClr val="accent1">
                    <a:lumMod val="50000"/>
                  </a:schemeClr>
                </a:solidFill>
              </a:rPr>
              <a:t>O RhD neg (lav titer, K neg)</a:t>
            </a:r>
            <a:endParaRPr lang="nb-NO" b="1" dirty="0">
              <a:solidFill>
                <a:schemeClr val="accent1">
                  <a:lumMod val="50000"/>
                </a:schemeClr>
              </a:solidFill>
            </a:endParaRPr>
          </a:p>
          <a:p>
            <a:endParaRPr lang="nb-NO" dirty="0"/>
          </a:p>
          <a:p>
            <a:r>
              <a:rPr lang="nb-NO" sz="2400" b="1" dirty="0">
                <a:solidFill>
                  <a:srgbClr val="002060"/>
                </a:solidFill>
                <a:latin typeface="+mj-lt"/>
                <a:ea typeface="+mj-ea"/>
                <a:cs typeface="+mj-cs"/>
              </a:rPr>
              <a:t>HEMS: </a:t>
            </a:r>
            <a:r>
              <a:rPr lang="nb-NO" dirty="0"/>
              <a:t>		</a:t>
            </a:r>
            <a:r>
              <a:rPr lang="nb-NO" b="1" dirty="0">
                <a:solidFill>
                  <a:schemeClr val="accent1">
                    <a:lumMod val="50000"/>
                  </a:schemeClr>
                </a:solidFill>
              </a:rPr>
              <a:t>2 units O RhD neg (</a:t>
            </a:r>
            <a:r>
              <a:rPr lang="en-US" b="1" dirty="0" err="1">
                <a:solidFill>
                  <a:schemeClr val="accent1">
                    <a:lumMod val="50000"/>
                  </a:schemeClr>
                </a:solidFill>
              </a:rPr>
              <a:t>lav</a:t>
            </a:r>
            <a:r>
              <a:rPr lang="nb-NO" b="1" dirty="0">
                <a:solidFill>
                  <a:schemeClr val="accent1">
                    <a:lumMod val="50000"/>
                  </a:schemeClr>
                </a:solidFill>
              </a:rPr>
              <a:t> titer, K neg)</a:t>
            </a:r>
          </a:p>
          <a:p>
            <a:endParaRPr lang="nb-NO" dirty="0"/>
          </a:p>
        </p:txBody>
      </p:sp>
      <p:pic>
        <p:nvPicPr>
          <p:cNvPr id="5" name="Picture 3" descr="376ac6a6-0624-40f3-aef5-52fcbb2a4e05@EURP19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09" t="21644" r="6229" b="8246"/>
          <a:stretch/>
        </p:blipFill>
        <p:spPr bwMode="auto">
          <a:xfrm>
            <a:off x="9446555" y="4308462"/>
            <a:ext cx="2151675" cy="15032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Unknown.jpeg"/>
          <p:cNvPicPr>
            <a:picLocks noChangeAspect="1"/>
          </p:cNvPicPr>
          <p:nvPr/>
        </p:nvPicPr>
        <p:blipFill rotWithShape="1">
          <a:blip r:embed="rId4">
            <a:extLst>
              <a:ext uri="{28A0092B-C50C-407E-A947-70E740481C1C}">
                <a14:useLocalDpi xmlns:a14="http://schemas.microsoft.com/office/drawing/2010/main" val="0"/>
              </a:ext>
            </a:extLst>
          </a:blip>
          <a:srcRect l="6532" t="13656" r="10363" b="483"/>
          <a:stretch/>
        </p:blipFill>
        <p:spPr>
          <a:xfrm>
            <a:off x="767408" y="5301208"/>
            <a:ext cx="2287782" cy="1323645"/>
          </a:xfrm>
          <a:prstGeom prst="rect">
            <a:avLst/>
          </a:prstGeom>
          <a:ln>
            <a:noFill/>
          </a:ln>
          <a:effectLst>
            <a:outerShdw blurRad="292100" dist="139700" dir="2700000" algn="tl" rotWithShape="0">
              <a:srgbClr val="333333">
                <a:alpha val="65000"/>
              </a:srgbClr>
            </a:outerShdw>
          </a:effectLst>
        </p:spPr>
      </p:pic>
      <p:pic>
        <p:nvPicPr>
          <p:cNvPr id="7" name="Picture 6" descr="images.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3752" y="5301208"/>
            <a:ext cx="1029700" cy="13747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0123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2100" dirty="0"/>
              <a:t>LTOWB </a:t>
            </a:r>
            <a:r>
              <a:rPr lang="nb-NO" sz="2100" dirty="0" err="1"/>
              <a:t>Transfusions</a:t>
            </a:r>
            <a:r>
              <a:rPr lang="nb-NO" sz="2100" dirty="0"/>
              <a:t> (Des 2017-Today)</a:t>
            </a:r>
          </a:p>
        </p:txBody>
      </p:sp>
      <p:sp>
        <p:nvSpPr>
          <p:cNvPr id="3" name="Plassholder for innhold 2"/>
          <p:cNvSpPr>
            <a:spLocks noGrp="1"/>
          </p:cNvSpPr>
          <p:nvPr>
            <p:ph idx="1"/>
          </p:nvPr>
        </p:nvSpPr>
        <p:spPr>
          <a:xfrm>
            <a:off x="2218103" y="1686850"/>
            <a:ext cx="4711275" cy="4525963"/>
          </a:xfrm>
        </p:spPr>
        <p:txBody>
          <a:bodyPr/>
          <a:lstStyle/>
          <a:p>
            <a:pPr marL="257175" indent="-257175">
              <a:buFont typeface="Arial" panose="020B0604020202020204" pitchFamily="34" charset="0"/>
              <a:buChar char="•"/>
            </a:pPr>
            <a:r>
              <a:rPr lang="en-US" sz="2000" dirty="0"/>
              <a:t>493 patients</a:t>
            </a:r>
          </a:p>
          <a:p>
            <a:pPr marL="1000125" lvl="1" indent="-257175">
              <a:buFont typeface="Arial" panose="020B0604020202020204" pitchFamily="34" charset="0"/>
              <a:buChar char="•"/>
            </a:pPr>
            <a:r>
              <a:rPr lang="en-US" sz="1900" dirty="0"/>
              <a:t>Avg age: 55 years (IQR 52-58, min-max 1-92)</a:t>
            </a:r>
          </a:p>
          <a:p>
            <a:pPr marL="1000125" lvl="1" indent="-257175">
              <a:buFont typeface="Arial" panose="020B0604020202020204" pitchFamily="34" charset="0"/>
              <a:buChar char="•"/>
            </a:pPr>
            <a:r>
              <a:rPr lang="en-US" sz="1900" dirty="0"/>
              <a:t>~64% male </a:t>
            </a:r>
          </a:p>
          <a:p>
            <a:pPr lvl="1" indent="0">
              <a:buNone/>
            </a:pPr>
            <a:r>
              <a:rPr lang="en-US" sz="1900" dirty="0"/>
              <a:t>         ~36% female</a:t>
            </a:r>
          </a:p>
          <a:p>
            <a:pPr marL="257175" indent="-257175">
              <a:buFont typeface="Arial" panose="020B0604020202020204" pitchFamily="34" charset="0"/>
              <a:buChar char="•"/>
            </a:pPr>
            <a:r>
              <a:rPr lang="en-US" sz="2000" dirty="0"/>
              <a:t>Total 1640 units </a:t>
            </a:r>
          </a:p>
          <a:p>
            <a:pPr marL="257175" indent="-257175">
              <a:buFont typeface="Arial" panose="020B0604020202020204" pitchFamily="34" charset="0"/>
              <a:buChar char="•"/>
            </a:pPr>
            <a:r>
              <a:rPr lang="en-US" sz="1900" dirty="0"/>
              <a:t>Avg. 3.7 units (IQR 3.2-4.2, min-max 1-35) pr episode</a:t>
            </a:r>
          </a:p>
          <a:p>
            <a:pPr marL="1000125" lvl="1" indent="-257175">
              <a:buFont typeface="Arial" panose="020B0604020202020204" pitchFamily="34" charset="0"/>
              <a:buChar char="•"/>
            </a:pPr>
            <a:r>
              <a:rPr lang="en-US" sz="1900" dirty="0"/>
              <a:t>No upper limit in the amount of units pr episode. </a:t>
            </a:r>
          </a:p>
          <a:p>
            <a:pPr marL="214313" indent="-214313">
              <a:buFont typeface="Arial" panose="020B0604020202020204" pitchFamily="34" charset="0"/>
              <a:buChar char="•"/>
            </a:pPr>
            <a:r>
              <a:rPr lang="en-US" sz="2000" dirty="0"/>
              <a:t>Storage duration 0-21 days (fig. 1)</a:t>
            </a:r>
          </a:p>
          <a:p>
            <a:pPr marL="214313" indent="-214313">
              <a:buFont typeface="Arial" panose="020B0604020202020204" pitchFamily="34" charset="0"/>
              <a:buChar char="•"/>
            </a:pPr>
            <a:endParaRPr lang="en-US" dirty="0">
              <a:solidFill>
                <a:schemeClr val="tx1"/>
              </a:solidFill>
            </a:endParaRPr>
          </a:p>
        </p:txBody>
      </p:sp>
      <p:sp>
        <p:nvSpPr>
          <p:cNvPr id="7" name="TekstSylinder 6"/>
          <p:cNvSpPr txBox="1"/>
          <p:nvPr/>
        </p:nvSpPr>
        <p:spPr>
          <a:xfrm>
            <a:off x="2218103" y="6341545"/>
            <a:ext cx="5200650" cy="346249"/>
          </a:xfrm>
          <a:prstGeom prst="rect">
            <a:avLst/>
          </a:prstGeom>
          <a:noFill/>
        </p:spPr>
        <p:txBody>
          <a:bodyPr wrap="square" rtlCol="0">
            <a:spAutoFit/>
          </a:bodyPr>
          <a:lstStyle/>
          <a:p>
            <a:r>
              <a:rPr lang="nb-NO" sz="825" i="1" dirty="0"/>
              <a:t>Ref. Hagen KG et al. A Whole Blood </a:t>
            </a:r>
            <a:r>
              <a:rPr lang="nb-NO" sz="825" i="1" dirty="0" err="1"/>
              <a:t>based</a:t>
            </a:r>
            <a:r>
              <a:rPr lang="nb-NO" sz="825" i="1" dirty="0"/>
              <a:t> </a:t>
            </a:r>
            <a:r>
              <a:rPr lang="nb-NO" sz="825" i="1" dirty="0" err="1"/>
              <a:t>resuscitation</a:t>
            </a:r>
            <a:r>
              <a:rPr lang="nb-NO" sz="825" i="1" dirty="0"/>
              <a:t> </a:t>
            </a:r>
            <a:r>
              <a:rPr lang="nb-NO" sz="825" i="1" dirty="0" err="1"/>
              <a:t>strategy</a:t>
            </a:r>
            <a:r>
              <a:rPr lang="nb-NO" sz="825" i="1" dirty="0"/>
              <a:t> in </a:t>
            </a:r>
            <a:r>
              <a:rPr lang="nb-NO" sz="825" i="1" dirty="0" err="1"/>
              <a:t>civilian</a:t>
            </a:r>
            <a:r>
              <a:rPr lang="nb-NO" sz="825" i="1" dirty="0"/>
              <a:t> </a:t>
            </a:r>
            <a:r>
              <a:rPr lang="nb-NO" sz="825" i="1" dirty="0" err="1"/>
              <a:t>medical</a:t>
            </a:r>
            <a:r>
              <a:rPr lang="nb-NO" sz="825" i="1" dirty="0"/>
              <a:t> services; </a:t>
            </a:r>
            <a:r>
              <a:rPr lang="nb-NO" sz="825" i="1" dirty="0" err="1"/>
              <a:t>experience</a:t>
            </a:r>
            <a:r>
              <a:rPr lang="nb-NO" sz="825" i="1" dirty="0"/>
              <a:t> from a Norwegian hospital in the </a:t>
            </a:r>
            <a:r>
              <a:rPr lang="nb-NO" sz="825" i="1" dirty="0" err="1"/>
              <a:t>period</a:t>
            </a:r>
            <a:r>
              <a:rPr lang="nb-NO" sz="825" i="1" dirty="0"/>
              <a:t> 2017 – 2020. Transfusion. 2021. DOI: 10.1111/trf.16490. In press </a:t>
            </a:r>
            <a:endParaRPr lang="nb-NO" sz="825" dirty="0"/>
          </a:p>
        </p:txBody>
      </p:sp>
      <p:pic>
        <p:nvPicPr>
          <p:cNvPr id="8" name="Plassholder for innhold 3"/>
          <p:cNvPicPr>
            <a:picLocks noChangeAspect="1"/>
          </p:cNvPicPr>
          <p:nvPr/>
        </p:nvPicPr>
        <p:blipFill>
          <a:blip r:embed="rId3"/>
          <a:stretch>
            <a:fillRect/>
          </a:stretch>
        </p:blipFill>
        <p:spPr>
          <a:xfrm>
            <a:off x="7081640" y="2144582"/>
            <a:ext cx="4198935" cy="3997064"/>
          </a:xfrm>
          <a:prstGeom prst="rect">
            <a:avLst/>
          </a:prstGeom>
        </p:spPr>
      </p:pic>
    </p:spTree>
    <p:extLst>
      <p:ext uri="{BB962C8B-B14F-4D97-AF65-F5344CB8AC3E}">
        <p14:creationId xmlns:p14="http://schemas.microsoft.com/office/powerpoint/2010/main" val="2838485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1BDBA56-104B-68F1-082D-8BDAF9DA6CCF}"/>
              </a:ext>
            </a:extLst>
          </p:cNvPr>
          <p:cNvSpPr>
            <a:spLocks noGrp="1"/>
          </p:cNvSpPr>
          <p:nvPr>
            <p:ph type="title"/>
          </p:nvPr>
        </p:nvSpPr>
        <p:spPr/>
        <p:txBody>
          <a:bodyPr/>
          <a:lstStyle/>
          <a:p>
            <a:r>
              <a:rPr lang="nb-NO" dirty="0" err="1"/>
              <a:t>Indications</a:t>
            </a:r>
            <a:endParaRPr lang="nb-NO" dirty="0"/>
          </a:p>
        </p:txBody>
      </p:sp>
      <p:sp>
        <p:nvSpPr>
          <p:cNvPr id="3" name="Plassholder for innhold 2">
            <a:extLst>
              <a:ext uri="{FF2B5EF4-FFF2-40B4-BE49-F238E27FC236}">
                <a16:creationId xmlns:a16="http://schemas.microsoft.com/office/drawing/2014/main" id="{BFD0948D-D504-747F-D54F-95753E2371DC}"/>
              </a:ext>
            </a:extLst>
          </p:cNvPr>
          <p:cNvSpPr>
            <a:spLocks noGrp="1"/>
          </p:cNvSpPr>
          <p:nvPr>
            <p:ph idx="1"/>
          </p:nvPr>
        </p:nvSpPr>
        <p:spPr/>
        <p:txBody>
          <a:bodyPr/>
          <a:lstStyle/>
          <a:p>
            <a:endParaRPr lang="nb-NO"/>
          </a:p>
        </p:txBody>
      </p:sp>
      <p:graphicFrame>
        <p:nvGraphicFramePr>
          <p:cNvPr id="5" name="Diagram 4">
            <a:extLst>
              <a:ext uri="{FF2B5EF4-FFF2-40B4-BE49-F238E27FC236}">
                <a16:creationId xmlns:a16="http://schemas.microsoft.com/office/drawing/2014/main" id="{00000000-0008-0000-0100-000002000000}"/>
              </a:ext>
            </a:extLst>
          </p:cNvPr>
          <p:cNvGraphicFramePr>
            <a:graphicFrameLocks/>
          </p:cNvGraphicFramePr>
          <p:nvPr>
            <p:extLst>
              <p:ext uri="{D42A27DB-BD31-4B8C-83A1-F6EECF244321}">
                <p14:modId xmlns:p14="http://schemas.microsoft.com/office/powerpoint/2010/main" val="4208054650"/>
              </p:ext>
            </p:extLst>
          </p:nvPr>
        </p:nvGraphicFramePr>
        <p:xfrm>
          <a:off x="1524000" y="1765095"/>
          <a:ext cx="8080376" cy="49815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19952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Hva synes helsepersonell om fullblod?</a:t>
            </a:r>
          </a:p>
        </p:txBody>
      </p:sp>
      <p:pic>
        <p:nvPicPr>
          <p:cNvPr id="4" name="Plassholder for innhold 3"/>
          <p:cNvPicPr>
            <a:picLocks noGrp="1" noChangeAspect="1"/>
          </p:cNvPicPr>
          <p:nvPr>
            <p:ph idx="1"/>
          </p:nvPr>
        </p:nvPicPr>
        <p:blipFill>
          <a:blip r:embed="rId2"/>
          <a:stretch>
            <a:fillRect/>
          </a:stretch>
        </p:blipFill>
        <p:spPr>
          <a:xfrm>
            <a:off x="983432" y="1556792"/>
            <a:ext cx="7998483" cy="5086703"/>
          </a:xfrm>
          <a:prstGeom prst="rect">
            <a:avLst/>
          </a:prstGeom>
        </p:spPr>
      </p:pic>
      <p:sp>
        <p:nvSpPr>
          <p:cNvPr id="5" name="TekstSylinder 4"/>
          <p:cNvSpPr txBox="1"/>
          <p:nvPr/>
        </p:nvSpPr>
        <p:spPr>
          <a:xfrm>
            <a:off x="3781265" y="6429255"/>
            <a:ext cx="5200650" cy="346249"/>
          </a:xfrm>
          <a:prstGeom prst="rect">
            <a:avLst/>
          </a:prstGeom>
          <a:solidFill>
            <a:srgbClr val="FFFFFF"/>
          </a:solidFill>
        </p:spPr>
        <p:txBody>
          <a:bodyPr wrap="square" rtlCol="0">
            <a:spAutoFit/>
          </a:bodyPr>
          <a:lstStyle/>
          <a:p>
            <a:r>
              <a:rPr lang="nb-NO" sz="825" i="1" dirty="0"/>
              <a:t>Ref. Hagen KG et al. A Whole Blood </a:t>
            </a:r>
            <a:r>
              <a:rPr lang="nb-NO" sz="825" i="1" dirty="0" err="1"/>
              <a:t>based</a:t>
            </a:r>
            <a:r>
              <a:rPr lang="nb-NO" sz="825" i="1" dirty="0"/>
              <a:t> </a:t>
            </a:r>
            <a:r>
              <a:rPr lang="nb-NO" sz="825" i="1" dirty="0" err="1"/>
              <a:t>resuscitation</a:t>
            </a:r>
            <a:r>
              <a:rPr lang="nb-NO" sz="825" i="1" dirty="0"/>
              <a:t> </a:t>
            </a:r>
            <a:r>
              <a:rPr lang="nb-NO" sz="825" i="1" dirty="0" err="1"/>
              <a:t>strategy</a:t>
            </a:r>
            <a:r>
              <a:rPr lang="nb-NO" sz="825" i="1" dirty="0"/>
              <a:t> in </a:t>
            </a:r>
            <a:r>
              <a:rPr lang="nb-NO" sz="825" i="1" dirty="0" err="1"/>
              <a:t>civilian</a:t>
            </a:r>
            <a:r>
              <a:rPr lang="nb-NO" sz="825" i="1" dirty="0"/>
              <a:t> </a:t>
            </a:r>
            <a:r>
              <a:rPr lang="nb-NO" sz="825" i="1" dirty="0" err="1"/>
              <a:t>medical</a:t>
            </a:r>
            <a:r>
              <a:rPr lang="nb-NO" sz="825" i="1" dirty="0"/>
              <a:t> services; </a:t>
            </a:r>
            <a:r>
              <a:rPr lang="nb-NO" sz="825" i="1" dirty="0" err="1"/>
              <a:t>experience</a:t>
            </a:r>
            <a:r>
              <a:rPr lang="nb-NO" sz="825" i="1" dirty="0"/>
              <a:t> from a Norwegian hospital in the </a:t>
            </a:r>
            <a:r>
              <a:rPr lang="nb-NO" sz="825" i="1" dirty="0" err="1"/>
              <a:t>period</a:t>
            </a:r>
            <a:r>
              <a:rPr lang="nb-NO" sz="825" i="1" dirty="0"/>
              <a:t> 2017 – 2020. Transfusion. 2021. DOI: 10.1111/trf.16490. In press </a:t>
            </a:r>
            <a:endParaRPr lang="nb-NO" sz="825" dirty="0"/>
          </a:p>
        </p:txBody>
      </p:sp>
    </p:spTree>
    <p:extLst>
      <p:ext uri="{BB962C8B-B14F-4D97-AF65-F5344CB8AC3E}">
        <p14:creationId xmlns:p14="http://schemas.microsoft.com/office/powerpoint/2010/main" val="2819746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89C907D-9FFE-CBCD-58BE-A142DED0230A}"/>
              </a:ext>
            </a:extLst>
          </p:cNvPr>
          <p:cNvSpPr>
            <a:spLocks noGrp="1"/>
          </p:cNvSpPr>
          <p:nvPr>
            <p:ph type="title"/>
          </p:nvPr>
        </p:nvSpPr>
        <p:spPr/>
        <p:txBody>
          <a:bodyPr/>
          <a:lstStyle/>
          <a:p>
            <a:r>
              <a:rPr lang="nb-NO" dirty="0" err="1"/>
              <a:t>Disclaimer</a:t>
            </a:r>
            <a:endParaRPr lang="nb-NO" dirty="0"/>
          </a:p>
        </p:txBody>
      </p:sp>
      <p:sp>
        <p:nvSpPr>
          <p:cNvPr id="3" name="Plassholder for innhold 2">
            <a:extLst>
              <a:ext uri="{FF2B5EF4-FFF2-40B4-BE49-F238E27FC236}">
                <a16:creationId xmlns:a16="http://schemas.microsoft.com/office/drawing/2014/main" id="{08A42AF2-D351-3825-2ACB-846E8D8C5F3D}"/>
              </a:ext>
            </a:extLst>
          </p:cNvPr>
          <p:cNvSpPr>
            <a:spLocks noGrp="1"/>
          </p:cNvSpPr>
          <p:nvPr>
            <p:ph idx="1"/>
          </p:nvPr>
        </p:nvSpPr>
        <p:spPr/>
        <p:txBody>
          <a:bodyPr/>
          <a:lstStyle/>
          <a:p>
            <a:r>
              <a:rPr lang="en-US" altLang="en-US" i="1" dirty="0"/>
              <a:t>The opinions or assertions contained herein are the private views of the author and are not to be construed as official or as reflecting the views of the Norwegian armed forces medical services or Helse-Bergen</a:t>
            </a:r>
            <a:endParaRPr lang="nb-NO" altLang="en-US" i="1" dirty="0"/>
          </a:p>
        </p:txBody>
      </p:sp>
    </p:spTree>
    <p:extLst>
      <p:ext uri="{BB962C8B-B14F-4D97-AF65-F5344CB8AC3E}">
        <p14:creationId xmlns:p14="http://schemas.microsoft.com/office/powerpoint/2010/main" val="412445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C6D94D-3A8A-C1DB-1DCA-0D8E176677A8}"/>
              </a:ext>
            </a:extLst>
          </p:cNvPr>
          <p:cNvSpPr>
            <a:spLocks noGrp="1"/>
          </p:cNvSpPr>
          <p:nvPr>
            <p:ph type="title"/>
          </p:nvPr>
        </p:nvSpPr>
        <p:spPr/>
        <p:txBody>
          <a:bodyPr/>
          <a:lstStyle/>
          <a:p>
            <a:r>
              <a:rPr lang="nb-NO" dirty="0" err="1"/>
              <a:t>Conclusion</a:t>
            </a:r>
            <a:endParaRPr lang="nb-NO" dirty="0"/>
          </a:p>
        </p:txBody>
      </p:sp>
      <p:sp>
        <p:nvSpPr>
          <p:cNvPr id="3" name="Plassholder for innhold 2">
            <a:extLst>
              <a:ext uri="{FF2B5EF4-FFF2-40B4-BE49-F238E27FC236}">
                <a16:creationId xmlns:a16="http://schemas.microsoft.com/office/drawing/2014/main" id="{03F1F7E1-D213-C92B-EF4E-31DAAF1A5D45}"/>
              </a:ext>
            </a:extLst>
          </p:cNvPr>
          <p:cNvSpPr>
            <a:spLocks noGrp="1"/>
          </p:cNvSpPr>
          <p:nvPr>
            <p:ph idx="1"/>
          </p:nvPr>
        </p:nvSpPr>
        <p:spPr/>
        <p:txBody>
          <a:bodyPr/>
          <a:lstStyle/>
          <a:p>
            <a:r>
              <a:rPr lang="nb-NO" dirty="0"/>
              <a:t>LTOWB has </a:t>
            </a:r>
            <a:r>
              <a:rPr lang="nb-NO" dirty="0" err="1"/>
              <a:t>its</a:t>
            </a:r>
            <a:r>
              <a:rPr lang="nb-NO" dirty="0"/>
              <a:t> </a:t>
            </a:r>
            <a:r>
              <a:rPr lang="nb-NO" dirty="0" err="1"/>
              <a:t>greatest</a:t>
            </a:r>
            <a:r>
              <a:rPr lang="nb-NO" dirty="0"/>
              <a:t> </a:t>
            </a:r>
            <a:r>
              <a:rPr lang="nb-NO" dirty="0" err="1"/>
              <a:t>potential</a:t>
            </a:r>
            <a:r>
              <a:rPr lang="nb-NO" dirty="0"/>
              <a:t> in </a:t>
            </a:r>
            <a:r>
              <a:rPr lang="nb-NO" dirty="0" err="1"/>
              <a:t>the</a:t>
            </a:r>
            <a:r>
              <a:rPr lang="nb-NO" dirty="0"/>
              <a:t> </a:t>
            </a:r>
            <a:r>
              <a:rPr lang="nb-NO" dirty="0" err="1"/>
              <a:t>early</a:t>
            </a:r>
            <a:r>
              <a:rPr lang="nb-NO" dirty="0"/>
              <a:t> </a:t>
            </a:r>
            <a:r>
              <a:rPr lang="nb-NO" dirty="0" err="1"/>
              <a:t>phases</a:t>
            </a:r>
            <a:r>
              <a:rPr lang="nb-NO" dirty="0"/>
              <a:t> </a:t>
            </a:r>
            <a:r>
              <a:rPr lang="nb-NO" dirty="0" err="1"/>
              <a:t>of</a:t>
            </a:r>
            <a:r>
              <a:rPr lang="nb-NO" dirty="0"/>
              <a:t> </a:t>
            </a:r>
            <a:r>
              <a:rPr lang="nb-NO" dirty="0" err="1"/>
              <a:t>care</a:t>
            </a:r>
            <a:r>
              <a:rPr lang="nb-NO" dirty="0"/>
              <a:t>. (</a:t>
            </a:r>
            <a:r>
              <a:rPr lang="nb-NO" dirty="0" err="1"/>
              <a:t>Before</a:t>
            </a:r>
            <a:r>
              <a:rPr lang="nb-NO" dirty="0"/>
              <a:t> </a:t>
            </a:r>
            <a:r>
              <a:rPr lang="nb-NO" dirty="0" err="1"/>
              <a:t>surgical</a:t>
            </a:r>
            <a:r>
              <a:rPr lang="nb-NO" dirty="0"/>
              <a:t>/</a:t>
            </a:r>
            <a:r>
              <a:rPr lang="nb-NO" dirty="0" err="1"/>
              <a:t>medical</a:t>
            </a:r>
            <a:r>
              <a:rPr lang="nb-NO" dirty="0"/>
              <a:t>/</a:t>
            </a:r>
            <a:r>
              <a:rPr lang="nb-NO" dirty="0" err="1"/>
              <a:t>radiological</a:t>
            </a:r>
            <a:r>
              <a:rPr lang="nb-NO" dirty="0"/>
              <a:t> </a:t>
            </a:r>
            <a:r>
              <a:rPr lang="nb-NO" dirty="0" err="1"/>
              <a:t>hemostasis</a:t>
            </a:r>
            <a:r>
              <a:rPr lang="nb-NO" dirty="0"/>
              <a:t>)</a:t>
            </a:r>
          </a:p>
          <a:p>
            <a:r>
              <a:rPr lang="nb-NO" dirty="0" err="1"/>
              <a:t>Logistics</a:t>
            </a:r>
            <a:r>
              <a:rPr lang="nb-NO" dirty="0"/>
              <a:t> </a:t>
            </a:r>
            <a:r>
              <a:rPr lang="nb-NO" dirty="0" err="1"/>
              <a:t>of</a:t>
            </a:r>
            <a:r>
              <a:rPr lang="nb-NO" dirty="0"/>
              <a:t> </a:t>
            </a:r>
            <a:r>
              <a:rPr lang="nb-NO" dirty="0" err="1"/>
              <a:t>the</a:t>
            </a:r>
            <a:r>
              <a:rPr lang="nb-NO" dirty="0"/>
              <a:t> </a:t>
            </a:r>
            <a:r>
              <a:rPr lang="nb-NO" dirty="0" err="1"/>
              <a:t>early</a:t>
            </a:r>
            <a:r>
              <a:rPr lang="nb-NO" dirty="0"/>
              <a:t>, aggressive </a:t>
            </a:r>
            <a:r>
              <a:rPr lang="nb-NO" dirty="0" err="1"/>
              <a:t>resuscitation</a:t>
            </a:r>
            <a:r>
              <a:rPr lang="nb-NO" dirty="0"/>
              <a:t> </a:t>
            </a:r>
            <a:r>
              <a:rPr lang="nb-NO" dirty="0" err="1"/>
              <a:t>of</a:t>
            </a:r>
            <a:r>
              <a:rPr lang="nb-NO" dirty="0"/>
              <a:t> </a:t>
            </a:r>
            <a:r>
              <a:rPr lang="nb-NO" dirty="0" err="1"/>
              <a:t>hemorrhagic</a:t>
            </a:r>
            <a:r>
              <a:rPr lang="nb-NO" dirty="0"/>
              <a:t> </a:t>
            </a:r>
            <a:r>
              <a:rPr lang="nb-NO" dirty="0" err="1"/>
              <a:t>shock</a:t>
            </a:r>
            <a:r>
              <a:rPr lang="nb-NO" dirty="0"/>
              <a:t>. </a:t>
            </a:r>
          </a:p>
          <a:p>
            <a:r>
              <a:rPr lang="nb-NO" dirty="0" err="1"/>
              <a:t>Minimize</a:t>
            </a:r>
            <a:r>
              <a:rPr lang="nb-NO" dirty="0"/>
              <a:t> </a:t>
            </a:r>
            <a:r>
              <a:rPr lang="nb-NO" dirty="0" err="1"/>
              <a:t>the</a:t>
            </a:r>
            <a:r>
              <a:rPr lang="nb-NO" dirty="0"/>
              <a:t> </a:t>
            </a:r>
            <a:r>
              <a:rPr lang="nb-NO" dirty="0" err="1"/>
              <a:t>shock</a:t>
            </a:r>
            <a:r>
              <a:rPr lang="nb-NO" dirty="0"/>
              <a:t> dose </a:t>
            </a:r>
            <a:r>
              <a:rPr lang="nb-NO" dirty="0" err="1"/>
              <a:t>burden</a:t>
            </a:r>
            <a:r>
              <a:rPr lang="nb-NO" dirty="0"/>
              <a:t> </a:t>
            </a:r>
          </a:p>
          <a:p>
            <a:r>
              <a:rPr lang="nb-NO" dirty="0"/>
              <a:t>At </a:t>
            </a:r>
            <a:r>
              <a:rPr lang="nb-NO" dirty="0" err="1"/>
              <a:t>least</a:t>
            </a:r>
            <a:r>
              <a:rPr lang="nb-NO" dirty="0"/>
              <a:t> </a:t>
            </a:r>
            <a:r>
              <a:rPr lang="nb-NO" dirty="0" err="1"/>
              <a:t>one</a:t>
            </a:r>
            <a:r>
              <a:rPr lang="nb-NO" dirty="0"/>
              <a:t> - </a:t>
            </a:r>
            <a:r>
              <a:rPr lang="nb-NO" dirty="0" err="1"/>
              <a:t>two</a:t>
            </a:r>
            <a:r>
              <a:rPr lang="nb-NO" dirty="0"/>
              <a:t> </a:t>
            </a:r>
            <a:r>
              <a:rPr lang="nb-NO" dirty="0" err="1"/>
              <a:t>extra</a:t>
            </a:r>
            <a:r>
              <a:rPr lang="nb-NO" dirty="0"/>
              <a:t> pair </a:t>
            </a:r>
            <a:r>
              <a:rPr lang="nb-NO" dirty="0" err="1"/>
              <a:t>of</a:t>
            </a:r>
            <a:r>
              <a:rPr lang="nb-NO" dirty="0"/>
              <a:t> hands in </a:t>
            </a:r>
            <a:r>
              <a:rPr lang="nb-NO" dirty="0" err="1"/>
              <a:t>resuscitation</a:t>
            </a:r>
            <a:r>
              <a:rPr lang="nb-NO" dirty="0"/>
              <a:t> team</a:t>
            </a:r>
          </a:p>
          <a:p>
            <a:r>
              <a:rPr lang="nb-NO" dirty="0" err="1"/>
              <a:t>Clinical</a:t>
            </a:r>
            <a:r>
              <a:rPr lang="nb-NO" dirty="0"/>
              <a:t> </a:t>
            </a:r>
            <a:r>
              <a:rPr lang="nb-NO" dirty="0" err="1"/>
              <a:t>evidence</a:t>
            </a:r>
            <a:r>
              <a:rPr lang="nb-NO" dirty="0"/>
              <a:t> </a:t>
            </a:r>
            <a:r>
              <a:rPr lang="nb-NO" dirty="0" err="1"/>
              <a:t>of</a:t>
            </a:r>
            <a:r>
              <a:rPr lang="nb-NO" dirty="0"/>
              <a:t> </a:t>
            </a:r>
            <a:r>
              <a:rPr lang="nb-NO" dirty="0" err="1"/>
              <a:t>potential</a:t>
            </a:r>
            <a:r>
              <a:rPr lang="nb-NO" dirty="0"/>
              <a:t> </a:t>
            </a:r>
            <a:r>
              <a:rPr lang="nb-NO" dirty="0" err="1"/>
              <a:t>superiority</a:t>
            </a:r>
            <a:r>
              <a:rPr lang="nb-NO" dirty="0"/>
              <a:t> is </a:t>
            </a:r>
            <a:r>
              <a:rPr lang="nb-NO" dirty="0" err="1"/>
              <a:t>secondary</a:t>
            </a:r>
            <a:r>
              <a:rPr lang="nb-NO" dirty="0"/>
              <a:t> (irrelevant?) in </a:t>
            </a:r>
            <a:r>
              <a:rPr lang="nb-NO" dirty="0" err="1"/>
              <a:t>the</a:t>
            </a:r>
            <a:r>
              <a:rPr lang="nb-NO" dirty="0"/>
              <a:t> </a:t>
            </a:r>
            <a:r>
              <a:rPr lang="nb-NO" dirty="0" err="1"/>
              <a:t>early</a:t>
            </a:r>
            <a:r>
              <a:rPr lang="nb-NO" dirty="0"/>
              <a:t> stages </a:t>
            </a:r>
            <a:r>
              <a:rPr lang="nb-NO" dirty="0" err="1"/>
              <a:t>of</a:t>
            </a:r>
            <a:r>
              <a:rPr lang="nb-NO" dirty="0"/>
              <a:t> </a:t>
            </a:r>
            <a:r>
              <a:rPr lang="nb-NO" dirty="0" err="1"/>
              <a:t>care</a:t>
            </a:r>
            <a:r>
              <a:rPr lang="nb-NO" dirty="0"/>
              <a:t>.</a:t>
            </a:r>
          </a:p>
          <a:p>
            <a:pPr marL="0" indent="0">
              <a:buNone/>
            </a:pPr>
            <a:endParaRPr lang="nb-NO" dirty="0"/>
          </a:p>
          <a:p>
            <a:endParaRPr lang="nb-NO" dirty="0"/>
          </a:p>
        </p:txBody>
      </p:sp>
    </p:spTree>
    <p:extLst>
      <p:ext uri="{BB962C8B-B14F-4D97-AF65-F5344CB8AC3E}">
        <p14:creationId xmlns:p14="http://schemas.microsoft.com/office/powerpoint/2010/main" val="3660123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a:extLst>
              <a:ext uri="{FF2B5EF4-FFF2-40B4-BE49-F238E27FC236}">
                <a16:creationId xmlns:a16="http://schemas.microsoft.com/office/drawing/2014/main" id="{D5BF1608-4389-31F2-DCDF-3EA09CFBBD20}"/>
              </a:ext>
            </a:extLst>
          </p:cNvPr>
          <p:cNvPicPr>
            <a:picLocks noGrp="1" noChangeAspect="1"/>
          </p:cNvPicPr>
          <p:nvPr>
            <p:ph idx="4294967295"/>
          </p:nvPr>
        </p:nvPicPr>
        <p:blipFill>
          <a:blip r:embed="rId3"/>
          <a:stretch>
            <a:fillRect/>
          </a:stretch>
        </p:blipFill>
        <p:spPr>
          <a:xfrm>
            <a:off x="191344" y="908720"/>
            <a:ext cx="8059824" cy="5373216"/>
          </a:xfrm>
        </p:spPr>
      </p:pic>
      <p:pic>
        <p:nvPicPr>
          <p:cNvPr id="6" name="Bilde 5" descr="Et bilde som inneholder person, rød&#10;&#10;Automatisk generert beskrivelse">
            <a:extLst>
              <a:ext uri="{FF2B5EF4-FFF2-40B4-BE49-F238E27FC236}">
                <a16:creationId xmlns:a16="http://schemas.microsoft.com/office/drawing/2014/main" id="{7ADC3707-3F86-1DFC-9B77-E7462CF9E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001988" y="567407"/>
            <a:ext cx="3267973" cy="2455213"/>
          </a:xfrm>
          <a:prstGeom prst="rect">
            <a:avLst/>
          </a:prstGeom>
        </p:spPr>
      </p:pic>
      <p:pic>
        <p:nvPicPr>
          <p:cNvPr id="8" name="Bilde 7" descr="Et bilde som inneholder person, innendørs&#10;&#10;Automatisk generert beskrivelse">
            <a:extLst>
              <a:ext uri="{FF2B5EF4-FFF2-40B4-BE49-F238E27FC236}">
                <a16:creationId xmlns:a16="http://schemas.microsoft.com/office/drawing/2014/main" id="{500FE2EF-171B-E20A-B33C-70A9D1B7C1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070642" y="3347549"/>
            <a:ext cx="3789041" cy="2841781"/>
          </a:xfrm>
          <a:prstGeom prst="rect">
            <a:avLst/>
          </a:prstGeom>
        </p:spPr>
      </p:pic>
    </p:spTree>
    <p:extLst>
      <p:ext uri="{BB962C8B-B14F-4D97-AF65-F5344CB8AC3E}">
        <p14:creationId xmlns:p14="http://schemas.microsoft.com/office/powerpoint/2010/main" val="98458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66800" y="99220"/>
            <a:ext cx="10058400" cy="1325563"/>
          </a:xfrm>
        </p:spPr>
        <p:txBody>
          <a:bodyPr rtlCol="0" anchor="ctr">
            <a:normAutofit/>
          </a:bodyPr>
          <a:lstStyle/>
          <a:p>
            <a:pPr rtl="0"/>
            <a:r>
              <a:rPr lang="nb-NO" dirty="0"/>
              <a:t>Haukeland </a:t>
            </a:r>
            <a:r>
              <a:rPr lang="nb-NO" dirty="0" err="1"/>
              <a:t>University</a:t>
            </a:r>
            <a:r>
              <a:rPr lang="nb-NO" dirty="0"/>
              <a:t> Hospital</a:t>
            </a:r>
          </a:p>
        </p:txBody>
      </p:sp>
      <p:sp>
        <p:nvSpPr>
          <p:cNvPr id="9" name="Plassholder for innhold 8">
            <a:extLst>
              <a:ext uri="{FF2B5EF4-FFF2-40B4-BE49-F238E27FC236}">
                <a16:creationId xmlns:a16="http://schemas.microsoft.com/office/drawing/2014/main" id="{AA3AC279-A7FB-2F1E-2682-87B5CFFEC54B}"/>
              </a:ext>
            </a:extLst>
          </p:cNvPr>
          <p:cNvSpPr>
            <a:spLocks noGrp="1"/>
          </p:cNvSpPr>
          <p:nvPr>
            <p:ph sz="half" idx="1"/>
          </p:nvPr>
        </p:nvSpPr>
        <p:spPr>
          <a:xfrm>
            <a:off x="1066800" y="1825624"/>
            <a:ext cx="4800600" cy="4575175"/>
          </a:xfrm>
        </p:spPr>
        <p:txBody>
          <a:bodyPr>
            <a:normAutofit/>
          </a:bodyPr>
          <a:lstStyle/>
          <a:p>
            <a:pPr marL="285750" indent="-285750">
              <a:buFont typeface="Arial" panose="020B0604020202020204" pitchFamily="34" charset="0"/>
              <a:buChar char="•"/>
            </a:pPr>
            <a:r>
              <a:rPr lang="nb-NO" dirty="0"/>
              <a:t>Level 1 trauma </a:t>
            </a:r>
            <a:r>
              <a:rPr lang="nb-NO" dirty="0" err="1"/>
              <a:t>center</a:t>
            </a:r>
            <a:endParaRPr lang="nb-NO" dirty="0"/>
          </a:p>
          <a:p>
            <a:pPr marL="742950" lvl="1" indent="-285750">
              <a:buFont typeface="Arial" panose="020B0604020202020204" pitchFamily="34" charset="0"/>
              <a:buChar char="•"/>
            </a:pPr>
            <a:r>
              <a:rPr lang="nb-NO" sz="2400" dirty="0" err="1"/>
              <a:t>Population</a:t>
            </a:r>
            <a:r>
              <a:rPr lang="nb-NO" sz="2400" dirty="0"/>
              <a:t> 1.1 million</a:t>
            </a:r>
          </a:p>
          <a:p>
            <a:pPr marL="285750" indent="-285750">
              <a:buFont typeface="Arial" panose="020B0604020202020204" pitchFamily="34" charset="0"/>
              <a:buChar char="•"/>
            </a:pPr>
            <a:r>
              <a:rPr lang="nb-NO" dirty="0"/>
              <a:t>National </a:t>
            </a:r>
            <a:r>
              <a:rPr lang="nb-NO" dirty="0" err="1"/>
              <a:t>Burn</a:t>
            </a:r>
            <a:r>
              <a:rPr lang="nb-NO" dirty="0"/>
              <a:t> Unit</a:t>
            </a:r>
          </a:p>
          <a:p>
            <a:pPr marL="285750" indent="-285750">
              <a:buFont typeface="Arial" panose="020B0604020202020204" pitchFamily="34" charset="0"/>
              <a:buChar char="•"/>
            </a:pPr>
            <a:r>
              <a:rPr lang="nb-NO" dirty="0" err="1"/>
              <a:t>Local</a:t>
            </a:r>
            <a:r>
              <a:rPr lang="nb-NO" dirty="0"/>
              <a:t> hospital</a:t>
            </a:r>
          </a:p>
          <a:p>
            <a:pPr marL="742950" lvl="1" indent="-285750">
              <a:buFont typeface="Arial" panose="020B0604020202020204" pitchFamily="34" charset="0"/>
              <a:buChar char="•"/>
            </a:pPr>
            <a:r>
              <a:rPr lang="nb-NO" sz="2400" dirty="0" err="1"/>
              <a:t>Population</a:t>
            </a:r>
            <a:r>
              <a:rPr lang="nb-NO" sz="2400" dirty="0"/>
              <a:t> 285.000</a:t>
            </a:r>
          </a:p>
          <a:p>
            <a:pPr marL="285750" indent="-285750">
              <a:buFont typeface="Arial" panose="020B0604020202020204" pitchFamily="34" charset="0"/>
              <a:buChar char="•"/>
            </a:pPr>
            <a:r>
              <a:rPr lang="nb-NO" dirty="0"/>
              <a:t>~ 800 beds</a:t>
            </a:r>
          </a:p>
          <a:p>
            <a:endParaRPr lang="nb-NO" dirty="0"/>
          </a:p>
        </p:txBody>
      </p:sp>
      <p:pic>
        <p:nvPicPr>
          <p:cNvPr id="7" name="Plassholder for innhold 6">
            <a:extLst>
              <a:ext uri="{FF2B5EF4-FFF2-40B4-BE49-F238E27FC236}">
                <a16:creationId xmlns:a16="http://schemas.microsoft.com/office/drawing/2014/main" id="{607F45DF-38A2-C17C-7EA6-59A662CC9431}"/>
              </a:ext>
            </a:extLst>
          </p:cNvPr>
          <p:cNvPicPr>
            <a:picLocks noGrp="1" noChangeAspect="1"/>
          </p:cNvPicPr>
          <p:nvPr>
            <p:ph sz="half" idx="2"/>
          </p:nvPr>
        </p:nvPicPr>
        <p:blipFill rotWithShape="1">
          <a:blip r:embed="rId3"/>
          <a:srcRect l="7988" r="24072" b="1"/>
          <a:stretch/>
        </p:blipFill>
        <p:spPr>
          <a:xfrm>
            <a:off x="5351240" y="1546057"/>
            <a:ext cx="6840760" cy="5311943"/>
          </a:xfrm>
          <a:noFill/>
        </p:spPr>
      </p:pic>
    </p:spTree>
    <p:extLst>
      <p:ext uri="{BB962C8B-B14F-4D97-AF65-F5344CB8AC3E}">
        <p14:creationId xmlns:p14="http://schemas.microsoft.com/office/powerpoint/2010/main" val="177296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 </a:t>
            </a:r>
            <a:endParaRPr lang="nn-NO" dirty="0"/>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509"/>
          <a:stretch/>
        </p:blipFill>
        <p:spPr bwMode="auto">
          <a:xfrm>
            <a:off x="2251953" y="1693582"/>
            <a:ext cx="2967790" cy="22818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lå sammen 12"/>
          <p:cNvSpPr/>
          <p:nvPr/>
        </p:nvSpPr>
        <p:spPr>
          <a:xfrm>
            <a:off x="3718208" y="4905164"/>
            <a:ext cx="144016" cy="108012"/>
          </a:xfrm>
          <a:prstGeom prst="flowChartMerg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dirty="0"/>
          </a:p>
        </p:txBody>
      </p:sp>
      <p:sp>
        <p:nvSpPr>
          <p:cNvPr id="14" name="TekstSylinder 13"/>
          <p:cNvSpPr txBox="1"/>
          <p:nvPr/>
        </p:nvSpPr>
        <p:spPr>
          <a:xfrm>
            <a:off x="2711624" y="4095417"/>
            <a:ext cx="2088232" cy="738664"/>
          </a:xfrm>
          <a:prstGeom prst="rect">
            <a:avLst/>
          </a:prstGeom>
          <a:noFill/>
        </p:spPr>
        <p:txBody>
          <a:bodyPr wrap="square" rtlCol="0">
            <a:spAutoFit/>
          </a:bodyPr>
          <a:lstStyle/>
          <a:p>
            <a:pPr algn="ctr"/>
            <a:r>
              <a:rPr lang="nb-NO" sz="1400" b="1" dirty="0">
                <a:solidFill>
                  <a:schemeClr val="accent1">
                    <a:lumMod val="50000"/>
                  </a:schemeClr>
                </a:solidFill>
              </a:rPr>
              <a:t>Red </a:t>
            </a:r>
            <a:r>
              <a:rPr lang="en-US" sz="1400" b="1" dirty="0">
                <a:solidFill>
                  <a:schemeClr val="accent1">
                    <a:lumMod val="50000"/>
                  </a:schemeClr>
                </a:solidFill>
              </a:rPr>
              <a:t>cells</a:t>
            </a:r>
            <a:r>
              <a:rPr lang="nb-NO" sz="1400" b="1" dirty="0">
                <a:solidFill>
                  <a:schemeClr val="accent1">
                    <a:lumMod val="50000"/>
                  </a:schemeClr>
                </a:solidFill>
              </a:rPr>
              <a:t> in Air </a:t>
            </a:r>
            <a:r>
              <a:rPr lang="en-US" sz="1400" b="1" dirty="0">
                <a:solidFill>
                  <a:schemeClr val="accent1">
                    <a:lumMod val="50000"/>
                  </a:schemeClr>
                </a:solidFill>
              </a:rPr>
              <a:t>Ambulance</a:t>
            </a:r>
            <a:r>
              <a:rPr lang="nb-NO" sz="1400" b="1" dirty="0">
                <a:solidFill>
                  <a:schemeClr val="accent1">
                    <a:lumMod val="50000"/>
                  </a:schemeClr>
                </a:solidFill>
              </a:rPr>
              <a:t>, </a:t>
            </a:r>
          </a:p>
          <a:p>
            <a:pPr algn="ctr"/>
            <a:r>
              <a:rPr lang="en-US" sz="1400" b="1" dirty="0">
                <a:solidFill>
                  <a:schemeClr val="accent1">
                    <a:lumMod val="50000"/>
                  </a:schemeClr>
                </a:solidFill>
              </a:rPr>
              <a:t>July</a:t>
            </a:r>
            <a:r>
              <a:rPr lang="nb-NO" sz="1400" b="1" dirty="0">
                <a:solidFill>
                  <a:schemeClr val="accent1">
                    <a:lumMod val="50000"/>
                  </a:schemeClr>
                </a:solidFill>
              </a:rPr>
              <a:t> 2014</a:t>
            </a:r>
            <a:endParaRPr lang="nn-NO" sz="1400" b="1" dirty="0">
              <a:solidFill>
                <a:schemeClr val="accent1">
                  <a:lumMod val="50000"/>
                </a:schemeClr>
              </a:solidFill>
            </a:endParaRPr>
          </a:p>
        </p:txBody>
      </p:sp>
      <p:sp>
        <p:nvSpPr>
          <p:cNvPr id="15" name="Slå sammen 14"/>
          <p:cNvSpPr/>
          <p:nvPr/>
        </p:nvSpPr>
        <p:spPr>
          <a:xfrm>
            <a:off x="5169094" y="4905164"/>
            <a:ext cx="144016" cy="108012"/>
          </a:xfrm>
          <a:prstGeom prst="flowChartMerge">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b-N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n-NO" dirty="0"/>
          </a:p>
        </p:txBody>
      </p:sp>
      <p:sp>
        <p:nvSpPr>
          <p:cNvPr id="16" name="TekstSylinder 13"/>
          <p:cNvSpPr txBox="1"/>
          <p:nvPr/>
        </p:nvSpPr>
        <p:spPr>
          <a:xfrm>
            <a:off x="4452716" y="4136470"/>
            <a:ext cx="1800200" cy="738664"/>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sz="1400" b="1" dirty="0">
                <a:solidFill>
                  <a:schemeClr val="accent1">
                    <a:lumMod val="50000"/>
                  </a:schemeClr>
                </a:solidFill>
              </a:rPr>
              <a:t>Whole </a:t>
            </a:r>
            <a:r>
              <a:rPr lang="en-US" sz="1400" b="1" dirty="0">
                <a:solidFill>
                  <a:schemeClr val="accent1">
                    <a:lumMod val="50000"/>
                  </a:schemeClr>
                </a:solidFill>
              </a:rPr>
              <a:t>blood</a:t>
            </a:r>
            <a:r>
              <a:rPr lang="nb-NO" sz="1400" b="1" dirty="0">
                <a:solidFill>
                  <a:schemeClr val="accent1">
                    <a:lumMod val="50000"/>
                  </a:schemeClr>
                </a:solidFill>
              </a:rPr>
              <a:t> in Air </a:t>
            </a:r>
            <a:r>
              <a:rPr lang="en-US" sz="1400" b="1" dirty="0">
                <a:solidFill>
                  <a:schemeClr val="accent1">
                    <a:lumMod val="50000"/>
                  </a:schemeClr>
                </a:solidFill>
              </a:rPr>
              <a:t>Ambulance</a:t>
            </a:r>
            <a:r>
              <a:rPr lang="nb-NO" sz="1400" b="1" dirty="0">
                <a:solidFill>
                  <a:schemeClr val="accent1">
                    <a:lumMod val="50000"/>
                  </a:schemeClr>
                </a:solidFill>
              </a:rPr>
              <a:t>, </a:t>
            </a:r>
          </a:p>
          <a:p>
            <a:pPr algn="ctr"/>
            <a:r>
              <a:rPr lang="en-US" sz="1400" b="1" dirty="0">
                <a:solidFill>
                  <a:schemeClr val="accent1">
                    <a:lumMod val="50000"/>
                  </a:schemeClr>
                </a:solidFill>
              </a:rPr>
              <a:t>Dec</a:t>
            </a:r>
            <a:r>
              <a:rPr lang="nb-NO" sz="1400" b="1" dirty="0">
                <a:solidFill>
                  <a:schemeClr val="accent1">
                    <a:lumMod val="50000"/>
                  </a:schemeClr>
                </a:solidFill>
              </a:rPr>
              <a:t> 2015</a:t>
            </a:r>
            <a:endParaRPr lang="nn-NO" sz="1400" b="1" dirty="0">
              <a:solidFill>
                <a:schemeClr val="accent1">
                  <a:lumMod val="50000"/>
                </a:schemeClr>
              </a:solidFill>
            </a:endParaRPr>
          </a:p>
        </p:txBody>
      </p:sp>
      <p:sp>
        <p:nvSpPr>
          <p:cNvPr id="17" name="Slå sammen 16"/>
          <p:cNvSpPr/>
          <p:nvPr/>
        </p:nvSpPr>
        <p:spPr>
          <a:xfrm>
            <a:off x="7494240" y="4932618"/>
            <a:ext cx="144016" cy="108012"/>
          </a:xfrm>
          <a:prstGeom prst="flowChartMerge">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b-N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n-NO" dirty="0"/>
          </a:p>
        </p:txBody>
      </p:sp>
      <p:sp>
        <p:nvSpPr>
          <p:cNvPr id="18" name="TekstSylinder 13"/>
          <p:cNvSpPr txBox="1"/>
          <p:nvPr/>
        </p:nvSpPr>
        <p:spPr>
          <a:xfrm>
            <a:off x="6686600" y="3968619"/>
            <a:ext cx="1836204" cy="954107"/>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sz="1400" b="1" dirty="0">
                <a:solidFill>
                  <a:schemeClr val="accent1">
                    <a:lumMod val="50000"/>
                  </a:schemeClr>
                </a:solidFill>
              </a:rPr>
              <a:t>Whole </a:t>
            </a:r>
            <a:r>
              <a:rPr lang="en-US" sz="1400" b="1" dirty="0">
                <a:solidFill>
                  <a:schemeClr val="accent1">
                    <a:lumMod val="50000"/>
                  </a:schemeClr>
                </a:solidFill>
              </a:rPr>
              <a:t>blood</a:t>
            </a:r>
            <a:r>
              <a:rPr lang="nb-NO" sz="1400" b="1" dirty="0">
                <a:solidFill>
                  <a:schemeClr val="accent1">
                    <a:lumMod val="50000"/>
                  </a:schemeClr>
                </a:solidFill>
              </a:rPr>
              <a:t> in Haukeland </a:t>
            </a:r>
            <a:r>
              <a:rPr lang="en-US" sz="1400" b="1" dirty="0">
                <a:solidFill>
                  <a:schemeClr val="accent1">
                    <a:lumMod val="50000"/>
                  </a:schemeClr>
                </a:solidFill>
              </a:rPr>
              <a:t>University</a:t>
            </a:r>
            <a:r>
              <a:rPr lang="nb-NO" sz="1400" b="1" dirty="0">
                <a:solidFill>
                  <a:schemeClr val="accent1">
                    <a:lumMod val="50000"/>
                  </a:schemeClr>
                </a:solidFill>
              </a:rPr>
              <a:t> Hospital, </a:t>
            </a:r>
          </a:p>
          <a:p>
            <a:pPr algn="ctr"/>
            <a:r>
              <a:rPr lang="en-US" sz="1400" b="1" dirty="0">
                <a:solidFill>
                  <a:schemeClr val="accent1">
                    <a:lumMod val="50000"/>
                  </a:schemeClr>
                </a:solidFill>
              </a:rPr>
              <a:t>Dec</a:t>
            </a:r>
            <a:r>
              <a:rPr lang="nb-NO" sz="1400" b="1" dirty="0">
                <a:solidFill>
                  <a:schemeClr val="accent1">
                    <a:lumMod val="50000"/>
                  </a:schemeClr>
                </a:solidFill>
              </a:rPr>
              <a:t> 2017</a:t>
            </a:r>
            <a:endParaRPr lang="nn-NO" sz="1400" b="1" dirty="0">
              <a:solidFill>
                <a:schemeClr val="accent1">
                  <a:lumMod val="50000"/>
                </a:schemeClr>
              </a:solidFill>
            </a:endParaRPr>
          </a:p>
        </p:txBody>
      </p:sp>
      <p:sp>
        <p:nvSpPr>
          <p:cNvPr id="19" name="Slå sammen 18"/>
          <p:cNvSpPr/>
          <p:nvPr/>
        </p:nvSpPr>
        <p:spPr>
          <a:xfrm flipV="1">
            <a:off x="2711624" y="5135910"/>
            <a:ext cx="144016" cy="93291"/>
          </a:xfrm>
          <a:prstGeom prst="flowChartMerge">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b-N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n-NO" dirty="0"/>
          </a:p>
        </p:txBody>
      </p:sp>
      <p:sp>
        <p:nvSpPr>
          <p:cNvPr id="20" name="TekstSylinder 13"/>
          <p:cNvSpPr txBox="1"/>
          <p:nvPr/>
        </p:nvSpPr>
        <p:spPr>
          <a:xfrm>
            <a:off x="1775520" y="5373216"/>
            <a:ext cx="1980220" cy="738664"/>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accent1">
                    <a:lumMod val="50000"/>
                  </a:schemeClr>
                </a:solidFill>
              </a:rPr>
              <a:t>Freeze</a:t>
            </a:r>
            <a:r>
              <a:rPr lang="nb-NO" sz="1400" b="1" dirty="0">
                <a:solidFill>
                  <a:schemeClr val="accent1">
                    <a:lumMod val="50000"/>
                  </a:schemeClr>
                </a:solidFill>
              </a:rPr>
              <a:t> </a:t>
            </a:r>
            <a:r>
              <a:rPr lang="en-US" sz="1400" b="1" dirty="0">
                <a:solidFill>
                  <a:schemeClr val="accent1">
                    <a:lumMod val="50000"/>
                  </a:schemeClr>
                </a:solidFill>
              </a:rPr>
              <a:t>dried</a:t>
            </a:r>
            <a:r>
              <a:rPr lang="nb-NO" sz="1400" b="1" dirty="0">
                <a:solidFill>
                  <a:schemeClr val="accent1">
                    <a:lumMod val="50000"/>
                  </a:schemeClr>
                </a:solidFill>
              </a:rPr>
              <a:t> plasma in Air </a:t>
            </a:r>
            <a:r>
              <a:rPr lang="en-US" sz="1400" b="1" dirty="0">
                <a:solidFill>
                  <a:schemeClr val="accent1">
                    <a:lumMod val="50000"/>
                  </a:schemeClr>
                </a:solidFill>
              </a:rPr>
              <a:t>Ambulance</a:t>
            </a:r>
          </a:p>
          <a:p>
            <a:pPr algn="ctr"/>
            <a:r>
              <a:rPr lang="nb-NO" sz="1400" b="1" dirty="0">
                <a:solidFill>
                  <a:schemeClr val="accent1">
                    <a:lumMod val="50000"/>
                  </a:schemeClr>
                </a:solidFill>
              </a:rPr>
              <a:t>2013</a:t>
            </a:r>
            <a:endParaRPr lang="nn-NO" sz="1400" b="1" dirty="0">
              <a:solidFill>
                <a:schemeClr val="accent1">
                  <a:lumMod val="50000"/>
                </a:schemeClr>
              </a:solidFill>
            </a:endParaRPr>
          </a:p>
        </p:txBody>
      </p:sp>
      <p:cxnSp>
        <p:nvCxnSpPr>
          <p:cNvPr id="25" name="Rett linje 24"/>
          <p:cNvCxnSpPr/>
          <p:nvPr/>
        </p:nvCxnSpPr>
        <p:spPr>
          <a:xfrm>
            <a:off x="2599318" y="5095282"/>
            <a:ext cx="6912768" cy="0"/>
          </a:xfrm>
          <a:prstGeom prst="line">
            <a:avLst/>
          </a:prstGeom>
        </p:spPr>
        <p:style>
          <a:lnRef idx="2">
            <a:schemeClr val="accent1"/>
          </a:lnRef>
          <a:fillRef idx="0">
            <a:schemeClr val="accent1"/>
          </a:fillRef>
          <a:effectRef idx="1">
            <a:schemeClr val="accent1"/>
          </a:effectRef>
          <a:fontRef idx="minor">
            <a:schemeClr val="tx1"/>
          </a:fontRef>
        </p:style>
      </p:cxnSp>
      <p:sp>
        <p:nvSpPr>
          <p:cNvPr id="29" name="Tittel 1"/>
          <p:cNvSpPr>
            <a:spLocks noGrp="1"/>
          </p:cNvSpPr>
          <p:nvPr/>
        </p:nvSpPr>
        <p:spPr>
          <a:xfrm>
            <a:off x="2035895" y="154641"/>
            <a:ext cx="7857554" cy="11430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600" kern="1200">
                <a:solidFill>
                  <a:schemeClr val="accent1"/>
                </a:solidFill>
                <a:latin typeface="+mj-lt"/>
                <a:ea typeface="+mj-ea"/>
                <a:cs typeface="+mj-cs"/>
              </a:defRPr>
            </a:lvl1pPr>
          </a:lstStyle>
          <a:p>
            <a:endParaRPr lang="nn-NO" sz="2800" b="1" dirty="0">
              <a:solidFill>
                <a:schemeClr val="tx1"/>
              </a:solidFill>
            </a:endParaRPr>
          </a:p>
        </p:txBody>
      </p:sp>
      <p:sp>
        <p:nvSpPr>
          <p:cNvPr id="21" name="Tittel 1"/>
          <p:cNvSpPr txBox="1">
            <a:spLocks/>
          </p:cNvSpPr>
          <p:nvPr/>
        </p:nvSpPr>
        <p:spPr>
          <a:xfrm>
            <a:off x="1475511" y="222110"/>
            <a:ext cx="7675198" cy="1008062"/>
          </a:xfrm>
          <a:prstGeom prst="rect">
            <a:avLst/>
          </a:prstGeom>
        </p:spPr>
        <p:txBody>
          <a:bodyPr>
            <a:noAutofit/>
          </a:bodyPr>
          <a:lstStyle>
            <a:lvl1pPr algn="l" defTabSz="457200" rtl="0" eaLnBrk="1" latinLnBrk="0" hangingPunct="1">
              <a:spcBef>
                <a:spcPct val="0"/>
              </a:spcBef>
              <a:buNone/>
              <a:defRPr sz="2500" b="1" i="0" kern="1200" cap="all" spc="0">
                <a:solidFill>
                  <a:schemeClr val="tx1"/>
                </a:solidFill>
                <a:latin typeface="+mj-lt"/>
                <a:ea typeface="+mj-ea"/>
                <a:cs typeface="ScalaSans-Bold"/>
              </a:defRPr>
            </a:lvl1pPr>
          </a:lstStyle>
          <a:p>
            <a:r>
              <a:rPr lang="nb-NO" sz="2800" cap="none" dirty="0" err="1">
                <a:solidFill>
                  <a:schemeClr val="bg1"/>
                </a:solidFill>
                <a:cs typeface="+mj-cs"/>
              </a:rPr>
              <a:t>Timeline</a:t>
            </a:r>
            <a:r>
              <a:rPr lang="nb-NO" sz="2800" cap="none" dirty="0">
                <a:solidFill>
                  <a:schemeClr val="bg1"/>
                </a:solidFill>
                <a:cs typeface="+mj-cs"/>
              </a:rPr>
              <a:t> LTOWB Haukeland </a:t>
            </a:r>
            <a:r>
              <a:rPr lang="nb-NO" sz="2800" cap="none" dirty="0" err="1">
                <a:solidFill>
                  <a:schemeClr val="bg1"/>
                </a:solidFill>
                <a:cs typeface="+mj-cs"/>
              </a:rPr>
              <a:t>University</a:t>
            </a:r>
            <a:r>
              <a:rPr lang="nb-NO" sz="2800" cap="none" dirty="0">
                <a:solidFill>
                  <a:schemeClr val="bg1"/>
                </a:solidFill>
                <a:cs typeface="+mj-cs"/>
              </a:rPr>
              <a:t> Hospital</a:t>
            </a:r>
            <a:endParaRPr lang="en-US" sz="2800" cap="none" dirty="0">
              <a:solidFill>
                <a:schemeClr val="bg1"/>
              </a:solidFill>
              <a:cs typeface="+mj-cs"/>
            </a:endParaRPr>
          </a:p>
        </p:txBody>
      </p:sp>
      <p:pic>
        <p:nvPicPr>
          <p:cNvPr id="22" name="Picture 12" descr="Billede 015 (Lar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8608" y="1665805"/>
            <a:ext cx="3528392" cy="21048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å sammen 22"/>
          <p:cNvSpPr/>
          <p:nvPr/>
        </p:nvSpPr>
        <p:spPr>
          <a:xfrm>
            <a:off x="9179595" y="4932618"/>
            <a:ext cx="144016" cy="108012"/>
          </a:xfrm>
          <a:prstGeom prst="flowChartMerge">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n-NO" dirty="0"/>
          </a:p>
        </p:txBody>
      </p:sp>
      <p:sp>
        <p:nvSpPr>
          <p:cNvPr id="3" name="TekstSylinder 2"/>
          <p:cNvSpPr txBox="1"/>
          <p:nvPr/>
        </p:nvSpPr>
        <p:spPr>
          <a:xfrm>
            <a:off x="8679612" y="4107065"/>
            <a:ext cx="1366080" cy="738664"/>
          </a:xfrm>
          <a:prstGeom prst="rect">
            <a:avLst/>
          </a:prstGeom>
          <a:noFill/>
        </p:spPr>
        <p:txBody>
          <a:bodyPr wrap="none" rtlCol="0">
            <a:spAutoFit/>
          </a:bodyPr>
          <a:lstStyle/>
          <a:p>
            <a:pPr algn="ctr"/>
            <a:r>
              <a:rPr lang="nb-NO" sz="1400" b="1" dirty="0">
                <a:solidFill>
                  <a:schemeClr val="accent1">
                    <a:lumMod val="50000"/>
                  </a:schemeClr>
                </a:solidFill>
              </a:rPr>
              <a:t>Whole </a:t>
            </a:r>
            <a:r>
              <a:rPr lang="en-US" sz="1400" b="1" dirty="0">
                <a:solidFill>
                  <a:schemeClr val="accent1">
                    <a:lumMod val="50000"/>
                  </a:schemeClr>
                </a:solidFill>
              </a:rPr>
              <a:t>blood</a:t>
            </a:r>
            <a:r>
              <a:rPr lang="nb-NO" sz="1400" b="1" dirty="0">
                <a:solidFill>
                  <a:schemeClr val="accent1">
                    <a:lumMod val="50000"/>
                  </a:schemeClr>
                </a:solidFill>
              </a:rPr>
              <a:t> in </a:t>
            </a:r>
          </a:p>
          <a:p>
            <a:pPr algn="ctr"/>
            <a:r>
              <a:rPr lang="nb-NO" sz="1400" b="1" dirty="0">
                <a:solidFill>
                  <a:schemeClr val="accent1">
                    <a:lumMod val="50000"/>
                  </a:schemeClr>
                </a:solidFill>
              </a:rPr>
              <a:t>Voss Hospital</a:t>
            </a:r>
          </a:p>
          <a:p>
            <a:pPr algn="ctr"/>
            <a:r>
              <a:rPr lang="nb-NO" sz="1400" b="1" dirty="0">
                <a:solidFill>
                  <a:schemeClr val="accent1">
                    <a:lumMod val="50000"/>
                  </a:schemeClr>
                </a:solidFill>
              </a:rPr>
              <a:t>April 2019</a:t>
            </a:r>
          </a:p>
        </p:txBody>
      </p:sp>
    </p:spTree>
    <p:extLst>
      <p:ext uri="{BB962C8B-B14F-4D97-AF65-F5344CB8AC3E}">
        <p14:creationId xmlns:p14="http://schemas.microsoft.com/office/powerpoint/2010/main" val="3697182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P spid="17" grpId="0" animBg="1"/>
      <p:bldP spid="18" grpId="0"/>
      <p:bldP spid="19" grpId="0" animBg="1"/>
      <p:bldP spid="20" grpId="0"/>
      <p:bldP spid="23"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397" y="237841"/>
            <a:ext cx="6858000" cy="1143000"/>
          </a:xfrm>
        </p:spPr>
        <p:txBody>
          <a:bodyPr>
            <a:normAutofit/>
          </a:bodyPr>
          <a:lstStyle/>
          <a:p>
            <a:r>
              <a:rPr lang="en-US" dirty="0">
                <a:latin typeface="+mn-lt"/>
                <a:cs typeface="Times New Roman"/>
              </a:rPr>
              <a:t>Rationale – “Hemostatic resuscitation”</a:t>
            </a:r>
          </a:p>
        </p:txBody>
      </p:sp>
      <p:sp>
        <p:nvSpPr>
          <p:cNvPr id="3" name="Content Placeholder 2"/>
          <p:cNvSpPr>
            <a:spLocks noGrp="1"/>
          </p:cNvSpPr>
          <p:nvPr>
            <p:ph idx="1"/>
          </p:nvPr>
        </p:nvSpPr>
        <p:spPr>
          <a:xfrm>
            <a:off x="2171597" y="2059668"/>
            <a:ext cx="8229600" cy="4525963"/>
          </a:xfrm>
        </p:spPr>
        <p:txBody>
          <a:bodyPr>
            <a:normAutofit/>
          </a:bodyPr>
          <a:lstStyle/>
          <a:p>
            <a:pPr marL="452438" indent="-334963">
              <a:buAutoNum type="arabicParenR"/>
            </a:pPr>
            <a:r>
              <a:rPr lang="en-US" dirty="0">
                <a:cs typeface="Times New Roman"/>
              </a:rPr>
              <a:t>Enhance the body’s ability to form clots at sites of active bleeding  </a:t>
            </a:r>
          </a:p>
          <a:p>
            <a:pPr marL="452438" indent="-334963">
              <a:buAutoNum type="arabicParenR"/>
            </a:pPr>
            <a:r>
              <a:rPr lang="en-US" dirty="0">
                <a:cs typeface="Times New Roman"/>
              </a:rPr>
              <a:t>Minimize adverse effects (edema and dilution of clotting factors) resulting from iatrogenic resuscitation injury</a:t>
            </a:r>
          </a:p>
          <a:p>
            <a:pPr marL="393700" indent="-276225">
              <a:buNone/>
            </a:pPr>
            <a:r>
              <a:rPr lang="en-US" dirty="0">
                <a:cs typeface="Times New Roman"/>
              </a:rPr>
              <a:t>3) Restore adequate intravascular volume and organ perfusion prior to definitive surgical control of hemorrhage </a:t>
            </a:r>
          </a:p>
          <a:p>
            <a:pPr marL="117475" indent="0">
              <a:buNone/>
            </a:pPr>
            <a:r>
              <a:rPr lang="en-US" dirty="0">
                <a:cs typeface="Times New Roman"/>
              </a:rPr>
              <a:t>4) Optimize oxygen carrying capacity</a:t>
            </a:r>
          </a:p>
        </p:txBody>
      </p:sp>
    </p:spTree>
    <p:extLst>
      <p:ext uri="{BB962C8B-B14F-4D97-AF65-F5344CB8AC3E}">
        <p14:creationId xmlns:p14="http://schemas.microsoft.com/office/powerpoint/2010/main" val="400932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CB6DA37-50D0-7078-191B-3E2B2222E842}"/>
              </a:ext>
            </a:extLst>
          </p:cNvPr>
          <p:cNvSpPr>
            <a:spLocks noGrp="1"/>
          </p:cNvSpPr>
          <p:nvPr>
            <p:ph type="title"/>
          </p:nvPr>
        </p:nvSpPr>
        <p:spPr/>
        <p:txBody>
          <a:bodyPr/>
          <a:lstStyle/>
          <a:p>
            <a:r>
              <a:rPr lang="nb-NO" dirty="0" err="1"/>
              <a:t>Rationale</a:t>
            </a:r>
            <a:r>
              <a:rPr lang="nb-NO" dirty="0"/>
              <a:t> – Prehospital </a:t>
            </a:r>
            <a:r>
              <a:rPr lang="nb-NO" dirty="0" err="1"/>
              <a:t>implementation</a:t>
            </a:r>
            <a:endParaRPr lang="nb-NO" dirty="0"/>
          </a:p>
        </p:txBody>
      </p:sp>
      <p:sp>
        <p:nvSpPr>
          <p:cNvPr id="3" name="Plassholder for innhold 2">
            <a:extLst>
              <a:ext uri="{FF2B5EF4-FFF2-40B4-BE49-F238E27FC236}">
                <a16:creationId xmlns:a16="http://schemas.microsoft.com/office/drawing/2014/main" id="{08041ED2-0461-839C-B8F1-E6A23BF20A2D}"/>
              </a:ext>
            </a:extLst>
          </p:cNvPr>
          <p:cNvSpPr>
            <a:spLocks noGrp="1"/>
          </p:cNvSpPr>
          <p:nvPr>
            <p:ph idx="1"/>
          </p:nvPr>
        </p:nvSpPr>
        <p:spPr>
          <a:xfrm>
            <a:off x="489909" y="1844824"/>
            <a:ext cx="9144000" cy="4572001"/>
          </a:xfrm>
        </p:spPr>
        <p:txBody>
          <a:bodyPr>
            <a:normAutofit lnSpcReduction="10000"/>
          </a:bodyPr>
          <a:lstStyle/>
          <a:p>
            <a:r>
              <a:rPr lang="nb-NO" dirty="0"/>
              <a:t>Non-</a:t>
            </a:r>
            <a:r>
              <a:rPr lang="nb-NO" dirty="0" err="1"/>
              <a:t>compressible</a:t>
            </a:r>
            <a:r>
              <a:rPr lang="nb-NO" dirty="0"/>
              <a:t> </a:t>
            </a:r>
            <a:r>
              <a:rPr lang="nb-NO" dirty="0" err="1"/>
              <a:t>bleeding</a:t>
            </a:r>
            <a:endParaRPr lang="nb-NO" dirty="0"/>
          </a:p>
          <a:p>
            <a:r>
              <a:rPr lang="nb-NO" dirty="0" err="1"/>
              <a:t>Balanced</a:t>
            </a:r>
            <a:r>
              <a:rPr lang="nb-NO" dirty="0"/>
              <a:t> </a:t>
            </a:r>
            <a:r>
              <a:rPr lang="nb-NO" dirty="0" err="1"/>
              <a:t>transfusion</a:t>
            </a:r>
            <a:r>
              <a:rPr lang="nb-NO" dirty="0"/>
              <a:t>: </a:t>
            </a:r>
          </a:p>
          <a:p>
            <a:pPr lvl="1"/>
            <a:r>
              <a:rPr lang="nb-NO" dirty="0" err="1"/>
              <a:t>Only</a:t>
            </a:r>
            <a:r>
              <a:rPr lang="nb-NO" dirty="0"/>
              <a:t> </a:t>
            </a:r>
            <a:r>
              <a:rPr lang="nb-NO" dirty="0" err="1"/>
              <a:t>realistic</a:t>
            </a:r>
            <a:r>
              <a:rPr lang="nb-NO" dirty="0"/>
              <a:t> </a:t>
            </a:r>
            <a:r>
              <a:rPr lang="nb-NO" dirty="0" err="1"/>
              <a:t>option</a:t>
            </a:r>
            <a:r>
              <a:rPr lang="nb-NO" dirty="0"/>
              <a:t> LTOWB</a:t>
            </a:r>
          </a:p>
          <a:p>
            <a:r>
              <a:rPr lang="nb-NO" dirty="0" err="1"/>
              <a:t>Logistical</a:t>
            </a:r>
            <a:r>
              <a:rPr lang="nb-NO" dirty="0"/>
              <a:t> </a:t>
            </a:r>
            <a:r>
              <a:rPr lang="nb-NO" dirty="0" err="1"/>
              <a:t>challenge</a:t>
            </a:r>
            <a:endParaRPr lang="nb-NO" dirty="0"/>
          </a:p>
          <a:p>
            <a:pPr lvl="1"/>
            <a:r>
              <a:rPr lang="nb-NO" dirty="0" err="1"/>
              <a:t>Vascular</a:t>
            </a:r>
            <a:r>
              <a:rPr lang="nb-NO" dirty="0"/>
              <a:t> </a:t>
            </a:r>
            <a:r>
              <a:rPr lang="nb-NO" dirty="0" err="1"/>
              <a:t>access</a:t>
            </a:r>
            <a:endParaRPr lang="nb-NO" dirty="0"/>
          </a:p>
          <a:p>
            <a:pPr lvl="1"/>
            <a:r>
              <a:rPr lang="nb-NO" dirty="0" err="1"/>
              <a:t>Confined</a:t>
            </a:r>
            <a:r>
              <a:rPr lang="nb-NO" dirty="0"/>
              <a:t> </a:t>
            </a:r>
            <a:r>
              <a:rPr lang="nb-NO" dirty="0" err="1"/>
              <a:t>workspace</a:t>
            </a:r>
            <a:endParaRPr lang="nb-NO" dirty="0"/>
          </a:p>
          <a:p>
            <a:pPr lvl="1"/>
            <a:r>
              <a:rPr lang="nb-NO" dirty="0"/>
              <a:t>Hard to </a:t>
            </a:r>
            <a:r>
              <a:rPr lang="nb-NO" dirty="0" err="1"/>
              <a:t>communicate</a:t>
            </a:r>
            <a:endParaRPr lang="nb-NO" dirty="0"/>
          </a:p>
          <a:p>
            <a:pPr lvl="1"/>
            <a:r>
              <a:rPr lang="nb-NO" dirty="0"/>
              <a:t>«Not </a:t>
            </a:r>
            <a:r>
              <a:rPr lang="nb-NO" dirty="0" err="1"/>
              <a:t>enough</a:t>
            </a:r>
            <a:r>
              <a:rPr lang="nb-NO" dirty="0"/>
              <a:t> hands»</a:t>
            </a:r>
          </a:p>
          <a:p>
            <a:pPr lvl="1"/>
            <a:r>
              <a:rPr lang="nb-NO" dirty="0"/>
              <a:t>Single bag is </a:t>
            </a:r>
            <a:r>
              <a:rPr lang="nb-NO" dirty="0" err="1"/>
              <a:t>easier</a:t>
            </a:r>
            <a:r>
              <a:rPr lang="nb-NO" dirty="0"/>
              <a:t> </a:t>
            </a:r>
            <a:r>
              <a:rPr lang="nb-NO" dirty="0" err="1"/>
              <a:t>than</a:t>
            </a:r>
            <a:r>
              <a:rPr lang="nb-NO" dirty="0"/>
              <a:t> 3</a:t>
            </a:r>
          </a:p>
          <a:p>
            <a:r>
              <a:rPr lang="nb-NO" dirty="0"/>
              <a:t>«</a:t>
            </a:r>
            <a:r>
              <a:rPr lang="nb-NO" dirty="0" err="1"/>
              <a:t>Get</a:t>
            </a:r>
            <a:r>
              <a:rPr lang="nb-NO" dirty="0"/>
              <a:t> </a:t>
            </a:r>
            <a:r>
              <a:rPr lang="nb-NO" dirty="0" err="1"/>
              <a:t>the</a:t>
            </a:r>
            <a:r>
              <a:rPr lang="nb-NO" dirty="0"/>
              <a:t> </a:t>
            </a:r>
            <a:r>
              <a:rPr lang="nb-NO" dirty="0" err="1"/>
              <a:t>initiative</a:t>
            </a:r>
            <a:r>
              <a:rPr lang="nb-NO" dirty="0"/>
              <a:t> </a:t>
            </a:r>
          </a:p>
          <a:p>
            <a:r>
              <a:rPr lang="nb-NO" dirty="0"/>
              <a:t> </a:t>
            </a:r>
            <a:r>
              <a:rPr lang="nb-NO" dirty="0" err="1"/>
              <a:t>Stay</a:t>
            </a:r>
            <a:r>
              <a:rPr lang="nb-NO" dirty="0"/>
              <a:t> </a:t>
            </a:r>
            <a:r>
              <a:rPr lang="nb-NO" dirty="0" err="1"/>
              <a:t>on</a:t>
            </a:r>
            <a:r>
              <a:rPr lang="nb-NO" dirty="0"/>
              <a:t> </a:t>
            </a:r>
            <a:r>
              <a:rPr lang="nb-NO" dirty="0" err="1"/>
              <a:t>top</a:t>
            </a:r>
            <a:r>
              <a:rPr lang="nb-NO" dirty="0"/>
              <a:t> </a:t>
            </a:r>
            <a:r>
              <a:rPr lang="nb-NO" dirty="0" err="1"/>
              <a:t>of</a:t>
            </a:r>
            <a:r>
              <a:rPr lang="nb-NO" dirty="0"/>
              <a:t> </a:t>
            </a:r>
            <a:r>
              <a:rPr lang="nb-NO" dirty="0" err="1"/>
              <a:t>things</a:t>
            </a:r>
            <a:r>
              <a:rPr lang="nb-NO" dirty="0"/>
              <a:t>»</a:t>
            </a:r>
          </a:p>
          <a:p>
            <a:endParaRPr lang="nb-NO" dirty="0"/>
          </a:p>
          <a:p>
            <a:endParaRPr lang="nb-NO" dirty="0"/>
          </a:p>
          <a:p>
            <a:endParaRPr lang="nb-NO" dirty="0"/>
          </a:p>
        </p:txBody>
      </p:sp>
      <p:pic>
        <p:nvPicPr>
          <p:cNvPr id="5" name="Bilde 4" descr="Et bilde som inneholder innendørs, rotete, kontrollpanel&#10;&#10;Automatisk generert beskrivelse">
            <a:extLst>
              <a:ext uri="{FF2B5EF4-FFF2-40B4-BE49-F238E27FC236}">
                <a16:creationId xmlns:a16="http://schemas.microsoft.com/office/drawing/2014/main" id="{86D9D7DB-AE7C-554E-819A-6924C423E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4027" y="2200300"/>
            <a:ext cx="5148064" cy="3861048"/>
          </a:xfrm>
          <a:prstGeom prst="rect">
            <a:avLst/>
          </a:prstGeom>
        </p:spPr>
      </p:pic>
    </p:spTree>
    <p:extLst>
      <p:ext uri="{BB962C8B-B14F-4D97-AF65-F5344CB8AC3E}">
        <p14:creationId xmlns:p14="http://schemas.microsoft.com/office/powerpoint/2010/main" val="2666761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16620A-7ECE-E587-0935-E8FA570C8102}"/>
              </a:ext>
            </a:extLst>
          </p:cNvPr>
          <p:cNvSpPr>
            <a:spLocks noGrp="1"/>
          </p:cNvSpPr>
          <p:nvPr>
            <p:ph type="title"/>
          </p:nvPr>
        </p:nvSpPr>
        <p:spPr>
          <a:xfrm>
            <a:off x="1066800" y="99220"/>
            <a:ext cx="10058400" cy="1325563"/>
          </a:xfrm>
        </p:spPr>
        <p:txBody>
          <a:bodyPr anchor="ctr">
            <a:normAutofit/>
          </a:bodyPr>
          <a:lstStyle/>
          <a:p>
            <a:r>
              <a:rPr lang="nb-NO" dirty="0" err="1"/>
              <a:t>Rationale</a:t>
            </a:r>
            <a:r>
              <a:rPr lang="nb-NO" dirty="0"/>
              <a:t> – </a:t>
            </a:r>
            <a:r>
              <a:rPr lang="nb-NO" dirty="0" err="1"/>
              <a:t>While</a:t>
            </a:r>
            <a:r>
              <a:rPr lang="nb-NO" dirty="0"/>
              <a:t> </a:t>
            </a:r>
            <a:r>
              <a:rPr lang="nb-NO" dirty="0" err="1"/>
              <a:t>awaiting</a:t>
            </a:r>
            <a:r>
              <a:rPr lang="nb-NO" dirty="0"/>
              <a:t> </a:t>
            </a:r>
            <a:r>
              <a:rPr lang="nb-NO" dirty="0" err="1"/>
              <a:t>hemorrhage</a:t>
            </a:r>
            <a:r>
              <a:rPr lang="nb-NO" dirty="0"/>
              <a:t> </a:t>
            </a:r>
            <a:r>
              <a:rPr lang="nb-NO" dirty="0" err="1"/>
              <a:t>control</a:t>
            </a:r>
            <a:r>
              <a:rPr lang="nb-NO" dirty="0"/>
              <a:t>:</a:t>
            </a:r>
          </a:p>
        </p:txBody>
      </p:sp>
      <p:sp>
        <p:nvSpPr>
          <p:cNvPr id="7" name="Plassholder for innhold 6">
            <a:extLst>
              <a:ext uri="{FF2B5EF4-FFF2-40B4-BE49-F238E27FC236}">
                <a16:creationId xmlns:a16="http://schemas.microsoft.com/office/drawing/2014/main" id="{8FC91CF6-A17D-8265-EAD6-75357D57FDBF}"/>
              </a:ext>
            </a:extLst>
          </p:cNvPr>
          <p:cNvSpPr>
            <a:spLocks noGrp="1"/>
          </p:cNvSpPr>
          <p:nvPr>
            <p:ph idx="1"/>
          </p:nvPr>
        </p:nvSpPr>
        <p:spPr>
          <a:xfrm>
            <a:off x="411248" y="1844824"/>
            <a:ext cx="9144000" cy="4572001"/>
          </a:xfrm>
        </p:spPr>
        <p:txBody>
          <a:bodyPr/>
          <a:lstStyle/>
          <a:p>
            <a:r>
              <a:rPr lang="nb-NO" dirty="0" err="1"/>
              <a:t>Logistics</a:t>
            </a:r>
            <a:r>
              <a:rPr lang="nb-NO" dirty="0"/>
              <a:t> - massive </a:t>
            </a:r>
            <a:r>
              <a:rPr lang="nb-NO" dirty="0" err="1"/>
              <a:t>transfusion</a:t>
            </a:r>
            <a:r>
              <a:rPr lang="nb-NO" dirty="0"/>
              <a:t> </a:t>
            </a:r>
            <a:r>
              <a:rPr lang="nb-NO" dirty="0" err="1"/>
              <a:t>protocol</a:t>
            </a:r>
            <a:r>
              <a:rPr lang="nb-NO" dirty="0"/>
              <a:t>:</a:t>
            </a:r>
          </a:p>
          <a:p>
            <a:pPr lvl="1"/>
            <a:r>
              <a:rPr lang="nb-NO" dirty="0" err="1"/>
              <a:t>Vascular</a:t>
            </a:r>
            <a:r>
              <a:rPr lang="nb-NO" dirty="0"/>
              <a:t> </a:t>
            </a:r>
            <a:r>
              <a:rPr lang="nb-NO" dirty="0" err="1"/>
              <a:t>access</a:t>
            </a:r>
            <a:endParaRPr lang="nb-NO" dirty="0"/>
          </a:p>
          <a:p>
            <a:pPr lvl="1"/>
            <a:r>
              <a:rPr lang="nb-NO" dirty="0" err="1"/>
              <a:t>Acitvation</a:t>
            </a:r>
            <a:r>
              <a:rPr lang="nb-NO" dirty="0"/>
              <a:t> </a:t>
            </a:r>
            <a:r>
              <a:rPr lang="nb-NO" dirty="0" err="1"/>
              <a:t>of</a:t>
            </a:r>
            <a:r>
              <a:rPr lang="nb-NO" dirty="0"/>
              <a:t> MTP – Blood bank </a:t>
            </a:r>
            <a:r>
              <a:rPr lang="nb-NO" dirty="0" err="1"/>
              <a:t>logistics</a:t>
            </a:r>
            <a:endParaRPr lang="nb-NO" dirty="0"/>
          </a:p>
          <a:p>
            <a:pPr lvl="1"/>
            <a:r>
              <a:rPr lang="nb-NO" dirty="0" err="1"/>
              <a:t>Crew</a:t>
            </a:r>
            <a:r>
              <a:rPr lang="nb-NO" dirty="0"/>
              <a:t> </a:t>
            </a:r>
            <a:r>
              <a:rPr lang="nb-NO" dirty="0" err="1"/>
              <a:t>resource</a:t>
            </a:r>
            <a:r>
              <a:rPr lang="nb-NO" dirty="0"/>
              <a:t> management</a:t>
            </a:r>
          </a:p>
          <a:p>
            <a:pPr lvl="1"/>
            <a:r>
              <a:rPr lang="nb-NO" dirty="0" err="1"/>
              <a:t>Workload</a:t>
            </a:r>
            <a:r>
              <a:rPr lang="nb-NO" dirty="0"/>
              <a:t>/mental </a:t>
            </a:r>
            <a:r>
              <a:rPr lang="nb-NO" dirty="0" err="1"/>
              <a:t>capacity</a:t>
            </a:r>
            <a:endParaRPr lang="nb-NO" dirty="0"/>
          </a:p>
          <a:p>
            <a:pPr lvl="1"/>
            <a:r>
              <a:rPr lang="nb-NO" dirty="0" err="1"/>
              <a:t>Balanced</a:t>
            </a:r>
            <a:r>
              <a:rPr lang="nb-NO" dirty="0"/>
              <a:t> </a:t>
            </a:r>
            <a:r>
              <a:rPr lang="nb-NO" dirty="0" err="1"/>
              <a:t>transfusion</a:t>
            </a:r>
            <a:endParaRPr lang="nb-NO" dirty="0"/>
          </a:p>
          <a:p>
            <a:pPr lvl="2"/>
            <a:r>
              <a:rPr lang="nb-NO" dirty="0"/>
              <a:t>«It </a:t>
            </a:r>
            <a:r>
              <a:rPr lang="nb-NO" dirty="0" err="1"/>
              <a:t>always</a:t>
            </a:r>
            <a:r>
              <a:rPr lang="nb-NO" dirty="0"/>
              <a:t> </a:t>
            </a:r>
            <a:r>
              <a:rPr lang="nb-NO" dirty="0" err="1"/>
              <a:t>ends</a:t>
            </a:r>
            <a:r>
              <a:rPr lang="nb-NO" dirty="0"/>
              <a:t> up 1:1:1 </a:t>
            </a:r>
            <a:r>
              <a:rPr lang="nb-NO" dirty="0" err="1"/>
              <a:t>but</a:t>
            </a:r>
            <a:r>
              <a:rPr lang="nb-NO" dirty="0"/>
              <a:t> during???</a:t>
            </a:r>
          </a:p>
          <a:p>
            <a:pPr lvl="1"/>
            <a:r>
              <a:rPr lang="nb-NO" dirty="0"/>
              <a:t>Intrahospital transfer</a:t>
            </a:r>
          </a:p>
          <a:p>
            <a:pPr lvl="1"/>
            <a:r>
              <a:rPr lang="nb-NO" dirty="0"/>
              <a:t>Diagnostics</a:t>
            </a:r>
          </a:p>
          <a:p>
            <a:r>
              <a:rPr lang="nb-NO" dirty="0" err="1"/>
              <a:t>Easier</a:t>
            </a:r>
            <a:r>
              <a:rPr lang="nb-NO" dirty="0"/>
              <a:t> </a:t>
            </a:r>
            <a:r>
              <a:rPr lang="nb-NO" dirty="0" err="1"/>
              <a:t>with</a:t>
            </a:r>
            <a:r>
              <a:rPr lang="nb-NO" dirty="0"/>
              <a:t> </a:t>
            </a:r>
            <a:r>
              <a:rPr lang="nb-NO" dirty="0" err="1"/>
              <a:t>one</a:t>
            </a:r>
            <a:r>
              <a:rPr lang="nb-NO" dirty="0"/>
              <a:t> bag </a:t>
            </a:r>
            <a:r>
              <a:rPr lang="nb-NO" dirty="0" err="1"/>
              <a:t>instead</a:t>
            </a:r>
            <a:r>
              <a:rPr lang="nb-NO" dirty="0"/>
              <a:t> </a:t>
            </a:r>
            <a:r>
              <a:rPr lang="nb-NO" dirty="0" err="1"/>
              <a:t>of</a:t>
            </a:r>
            <a:r>
              <a:rPr lang="nb-NO" dirty="0"/>
              <a:t> </a:t>
            </a:r>
            <a:r>
              <a:rPr lang="nb-NO" dirty="0" err="1"/>
              <a:t>three</a:t>
            </a:r>
            <a:endParaRPr lang="nb-NO" dirty="0"/>
          </a:p>
          <a:p>
            <a:endParaRPr lang="nb-NO" dirty="0"/>
          </a:p>
          <a:p>
            <a:pPr lvl="1"/>
            <a:endParaRPr lang="nb-NO" dirty="0"/>
          </a:p>
        </p:txBody>
      </p:sp>
      <p:pic>
        <p:nvPicPr>
          <p:cNvPr id="8" name="Picture 2" descr="IMG_0957.JPG">
            <a:extLst>
              <a:ext uri="{FF2B5EF4-FFF2-40B4-BE49-F238E27FC236}">
                <a16:creationId xmlns:a16="http://schemas.microsoft.com/office/drawing/2014/main" id="{9513891C-C57D-EB93-5270-08E31090EA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4046" y="2132856"/>
            <a:ext cx="5430332" cy="4072748"/>
          </a:xfrm>
          <a:prstGeom prst="rect">
            <a:avLst/>
          </a:prstGeom>
        </p:spPr>
      </p:pic>
    </p:spTree>
    <p:extLst>
      <p:ext uri="{BB962C8B-B14F-4D97-AF65-F5344CB8AC3E}">
        <p14:creationId xmlns:p14="http://schemas.microsoft.com/office/powerpoint/2010/main" val="793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xit" presetSubtype="10" fill="hold" nodeType="clickEffect">
                                  <p:stCondLst>
                                    <p:cond delay="0"/>
                                  </p:stCondLst>
                                  <p:childTnLst>
                                    <p:animEffect transition="out" filter="checkerboard(across)">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666040D-425C-509C-F0B7-D2791C26FDC2}"/>
              </a:ext>
            </a:extLst>
          </p:cNvPr>
          <p:cNvSpPr>
            <a:spLocks noGrp="1"/>
          </p:cNvSpPr>
          <p:nvPr>
            <p:ph type="title"/>
          </p:nvPr>
        </p:nvSpPr>
        <p:spPr>
          <a:xfrm>
            <a:off x="1066800" y="99220"/>
            <a:ext cx="10058400" cy="1325563"/>
          </a:xfrm>
        </p:spPr>
        <p:txBody>
          <a:bodyPr anchor="ctr">
            <a:normAutofit/>
          </a:bodyPr>
          <a:lstStyle/>
          <a:p>
            <a:r>
              <a:rPr lang="nb-NO" dirty="0" err="1"/>
              <a:t>Rationale</a:t>
            </a:r>
            <a:r>
              <a:rPr lang="nb-NO" dirty="0"/>
              <a:t> – </a:t>
            </a:r>
            <a:r>
              <a:rPr lang="nb-NO" dirty="0" err="1"/>
              <a:t>Inhospital</a:t>
            </a:r>
            <a:r>
              <a:rPr lang="nb-NO" dirty="0"/>
              <a:t> LTOWB</a:t>
            </a:r>
          </a:p>
        </p:txBody>
      </p:sp>
      <p:sp>
        <p:nvSpPr>
          <p:cNvPr id="5" name="Plassholder for innhold 4">
            <a:extLst>
              <a:ext uri="{FF2B5EF4-FFF2-40B4-BE49-F238E27FC236}">
                <a16:creationId xmlns:a16="http://schemas.microsoft.com/office/drawing/2014/main" id="{134185F9-C03C-7337-F842-1B78DE2156C9}"/>
              </a:ext>
            </a:extLst>
          </p:cNvPr>
          <p:cNvSpPr>
            <a:spLocks noGrp="1"/>
          </p:cNvSpPr>
          <p:nvPr>
            <p:ph sz="half" idx="1"/>
          </p:nvPr>
        </p:nvSpPr>
        <p:spPr>
          <a:xfrm>
            <a:off x="1066800" y="1825624"/>
            <a:ext cx="4800600" cy="4575175"/>
          </a:xfrm>
        </p:spPr>
        <p:txBody>
          <a:bodyPr>
            <a:normAutofit fontScale="92500"/>
          </a:bodyPr>
          <a:lstStyle/>
          <a:p>
            <a:pPr marL="0" indent="0">
              <a:buNone/>
            </a:pPr>
            <a:r>
              <a:rPr lang="nb-NO" dirty="0" err="1"/>
              <a:t>While</a:t>
            </a:r>
            <a:r>
              <a:rPr lang="nb-NO" dirty="0"/>
              <a:t> </a:t>
            </a:r>
            <a:r>
              <a:rPr lang="nb-NO" dirty="0" err="1"/>
              <a:t>waiting</a:t>
            </a:r>
            <a:r>
              <a:rPr lang="nb-NO" dirty="0"/>
              <a:t> for </a:t>
            </a:r>
            <a:r>
              <a:rPr lang="nb-NO" dirty="0" err="1"/>
              <a:t>hemorrhage</a:t>
            </a:r>
            <a:r>
              <a:rPr lang="nb-NO" dirty="0"/>
              <a:t> </a:t>
            </a:r>
            <a:r>
              <a:rPr lang="nb-NO" dirty="0" err="1"/>
              <a:t>control</a:t>
            </a:r>
            <a:r>
              <a:rPr lang="nb-NO" dirty="0"/>
              <a:t>:</a:t>
            </a:r>
          </a:p>
          <a:p>
            <a:pPr marL="0" indent="0">
              <a:buNone/>
            </a:pPr>
            <a:endParaRPr lang="nb-NO" dirty="0"/>
          </a:p>
          <a:p>
            <a:pPr marL="0" indent="0">
              <a:buNone/>
            </a:pPr>
            <a:r>
              <a:rPr lang="nb-NO" dirty="0"/>
              <a:t>No time to </a:t>
            </a:r>
            <a:r>
              <a:rPr lang="nb-NO" dirty="0" err="1"/>
              <a:t>waste</a:t>
            </a:r>
            <a:endParaRPr lang="nb-NO" dirty="0"/>
          </a:p>
          <a:p>
            <a:pPr marL="0" indent="0">
              <a:buNone/>
            </a:pPr>
            <a:endParaRPr lang="nb-NO" dirty="0"/>
          </a:p>
          <a:p>
            <a:pPr marL="0" indent="0">
              <a:buNone/>
            </a:pPr>
            <a:r>
              <a:rPr lang="nb-NO" dirty="0"/>
              <a:t>«</a:t>
            </a:r>
            <a:r>
              <a:rPr lang="nb-NO" dirty="0" err="1"/>
              <a:t>Stay</a:t>
            </a:r>
            <a:r>
              <a:rPr lang="nb-NO" dirty="0"/>
              <a:t> </a:t>
            </a:r>
            <a:r>
              <a:rPr lang="nb-NO" dirty="0" err="1"/>
              <a:t>on</a:t>
            </a:r>
            <a:r>
              <a:rPr lang="nb-NO" dirty="0"/>
              <a:t> </a:t>
            </a:r>
            <a:r>
              <a:rPr lang="nb-NO" dirty="0" err="1"/>
              <a:t>top</a:t>
            </a:r>
            <a:r>
              <a:rPr lang="nb-NO" dirty="0"/>
              <a:t> </a:t>
            </a:r>
            <a:r>
              <a:rPr lang="nb-NO" dirty="0" err="1"/>
              <a:t>of</a:t>
            </a:r>
            <a:r>
              <a:rPr lang="nb-NO" dirty="0"/>
              <a:t> </a:t>
            </a:r>
            <a:r>
              <a:rPr lang="nb-NO" dirty="0" err="1"/>
              <a:t>things</a:t>
            </a:r>
            <a:r>
              <a:rPr lang="nb-NO" dirty="0"/>
              <a:t> – do not lag </a:t>
            </a:r>
            <a:r>
              <a:rPr lang="nb-NO" dirty="0" err="1"/>
              <a:t>behind</a:t>
            </a:r>
            <a:r>
              <a:rPr lang="nb-NO" dirty="0"/>
              <a:t>!»</a:t>
            </a:r>
          </a:p>
          <a:p>
            <a:pPr marL="0" indent="0">
              <a:buNone/>
            </a:pPr>
            <a:endParaRPr lang="nb-NO" dirty="0"/>
          </a:p>
          <a:p>
            <a:pPr marL="0" indent="0">
              <a:buNone/>
            </a:pPr>
            <a:endParaRPr lang="nb-NO" dirty="0"/>
          </a:p>
          <a:p>
            <a:pPr marL="0" indent="0">
              <a:buNone/>
            </a:pPr>
            <a:r>
              <a:rPr lang="nb-NO" dirty="0"/>
              <a:t>«</a:t>
            </a:r>
            <a:r>
              <a:rPr lang="nb-NO" dirty="0" err="1"/>
              <a:t>Minimize</a:t>
            </a:r>
            <a:r>
              <a:rPr lang="nb-NO" dirty="0"/>
              <a:t> </a:t>
            </a:r>
            <a:r>
              <a:rPr lang="nb-NO" dirty="0" err="1"/>
              <a:t>the</a:t>
            </a:r>
            <a:r>
              <a:rPr lang="nb-NO" dirty="0"/>
              <a:t> </a:t>
            </a:r>
            <a:r>
              <a:rPr lang="nb-NO" dirty="0" err="1"/>
              <a:t>shock</a:t>
            </a:r>
            <a:r>
              <a:rPr lang="nb-NO" dirty="0"/>
              <a:t> dose»</a:t>
            </a:r>
          </a:p>
        </p:txBody>
      </p:sp>
      <p:pic>
        <p:nvPicPr>
          <p:cNvPr id="6" name="Plassholder for innhold 4" descr="Et bilde som inneholder person, innendørs, sykehusværelse&#10;&#10;Automatisk generert beskrivelse">
            <a:extLst>
              <a:ext uri="{FF2B5EF4-FFF2-40B4-BE49-F238E27FC236}">
                <a16:creationId xmlns:a16="http://schemas.microsoft.com/office/drawing/2014/main" id="{E373AA0B-939C-B38F-B8F2-59810D8A0E1E}"/>
              </a:ext>
            </a:extLst>
          </p:cNvPr>
          <p:cNvPicPr>
            <a:picLocks noChangeAspect="1"/>
          </p:cNvPicPr>
          <p:nvPr/>
        </p:nvPicPr>
        <p:blipFill rotWithShape="1">
          <a:blip r:embed="rId3">
            <a:extLst>
              <a:ext uri="{28A0092B-C50C-407E-A947-70E740481C1C}">
                <a14:useLocalDpi xmlns:a14="http://schemas.microsoft.com/office/drawing/2010/main" val="0"/>
              </a:ext>
            </a:extLst>
          </a:blip>
          <a:srcRect l="21304" r="3" b="3"/>
          <a:stretch/>
        </p:blipFill>
        <p:spPr>
          <a:xfrm>
            <a:off x="6324600" y="1825624"/>
            <a:ext cx="4800600" cy="4575175"/>
          </a:xfrm>
          <a:prstGeom prst="rect">
            <a:avLst/>
          </a:prstGeom>
          <a:noFill/>
        </p:spPr>
      </p:pic>
      <p:pic>
        <p:nvPicPr>
          <p:cNvPr id="7" name="Plassholder for innhold 4" descr="Et bilde som inneholder person, tak, innendørs, flyplass&#10;&#10;Automatisk generert beskrivelse">
            <a:extLst>
              <a:ext uri="{FF2B5EF4-FFF2-40B4-BE49-F238E27FC236}">
                <a16:creationId xmlns:a16="http://schemas.microsoft.com/office/drawing/2014/main" id="{40ED5C16-95FA-0C1D-6A7B-521251EE252B}"/>
              </a:ext>
            </a:extLst>
          </p:cNvPr>
          <p:cNvPicPr>
            <a:picLocks noChangeAspect="1"/>
          </p:cNvPicPr>
          <p:nvPr/>
        </p:nvPicPr>
        <p:blipFill rotWithShape="1">
          <a:blip r:embed="rId4">
            <a:extLst>
              <a:ext uri="{28A0092B-C50C-407E-A947-70E740481C1C}">
                <a14:useLocalDpi xmlns:a14="http://schemas.microsoft.com/office/drawing/2010/main" val="0"/>
              </a:ext>
            </a:extLst>
          </a:blip>
          <a:srcRect t="17263" b="16071"/>
          <a:stretch/>
        </p:blipFill>
        <p:spPr>
          <a:xfrm>
            <a:off x="5830573" y="2621628"/>
            <a:ext cx="6361427" cy="3180714"/>
          </a:xfrm>
          <a:prstGeom prst="rect">
            <a:avLst/>
          </a:prstGeom>
          <a:noFill/>
        </p:spPr>
      </p:pic>
      <p:pic>
        <p:nvPicPr>
          <p:cNvPr id="8" name="Plassholder for innhold 4" descr="Et bilde som inneholder grill&#10;&#10;Automatisk generert beskrivelse">
            <a:extLst>
              <a:ext uri="{FF2B5EF4-FFF2-40B4-BE49-F238E27FC236}">
                <a16:creationId xmlns:a16="http://schemas.microsoft.com/office/drawing/2014/main" id="{D4D32786-5492-E706-25B6-095BFF1DEA01}"/>
              </a:ext>
            </a:extLst>
          </p:cNvPr>
          <p:cNvPicPr>
            <a:picLocks noChangeAspect="1"/>
          </p:cNvPicPr>
          <p:nvPr/>
        </p:nvPicPr>
        <p:blipFill rotWithShape="1">
          <a:blip r:embed="rId5">
            <a:extLst>
              <a:ext uri="{28A0092B-C50C-407E-A947-70E740481C1C}">
                <a14:useLocalDpi xmlns:a14="http://schemas.microsoft.com/office/drawing/2010/main" val="0"/>
              </a:ext>
            </a:extLst>
          </a:blip>
          <a:srcRect t="20360" b="12973"/>
          <a:stretch/>
        </p:blipFill>
        <p:spPr>
          <a:xfrm>
            <a:off x="5867400" y="3022469"/>
            <a:ext cx="5936705" cy="2968353"/>
          </a:xfrm>
          <a:prstGeom prst="rect">
            <a:avLst/>
          </a:prstGeom>
          <a:noFill/>
        </p:spPr>
      </p:pic>
      <p:pic>
        <p:nvPicPr>
          <p:cNvPr id="9" name="Plassholder for innhold 4" descr="Et bilde som inneholder tekst, innendørs, rotete, arbeidsbord&#10;&#10;Automatisk generert beskrivelse">
            <a:extLst>
              <a:ext uri="{FF2B5EF4-FFF2-40B4-BE49-F238E27FC236}">
                <a16:creationId xmlns:a16="http://schemas.microsoft.com/office/drawing/2014/main" id="{A09C5B76-AF44-8A29-9D7B-80A9E916C9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7036667" y="2857500"/>
            <a:ext cx="4572001" cy="3429000"/>
          </a:xfrm>
          <a:prstGeom prst="rect">
            <a:avLst/>
          </a:prstGeom>
          <a:noFill/>
        </p:spPr>
      </p:pic>
    </p:spTree>
    <p:extLst>
      <p:ext uri="{BB962C8B-B14F-4D97-AF65-F5344CB8AC3E}">
        <p14:creationId xmlns:p14="http://schemas.microsoft.com/office/powerpoint/2010/main" val="66822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edisinsk utforming 16 x 9">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9530148_TF02901024_TF02901024" id="{FB0B1202-153D-46F4-9C6D-293CB6ADD9D8}" vid="{F23E44EF-A82E-460F-A055-76DD5F3DD016}"/>
    </a:ext>
  </a:extLst>
</a:theme>
</file>

<file path=ppt/theme/theme2.xml><?xml version="1.0" encoding="utf-8"?>
<a:theme xmlns:a="http://schemas.openxmlformats.org/drawingml/2006/main" name="Office-tema">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Presentasjon av medisinsk design (bredformat)</Template>
  <TotalTime>15918</TotalTime>
  <Words>1076</Words>
  <Application>Microsoft Macintosh PowerPoint</Application>
  <PresentationFormat>Widescreen</PresentationFormat>
  <Paragraphs>158</Paragraphs>
  <Slides>20</Slides>
  <Notes>14</Notes>
  <HiddenSlides>0</HiddenSlides>
  <MMClips>0</MMClips>
  <ScaleCrop>false</ScaleCrop>
  <HeadingPairs>
    <vt:vector size="6" baseType="variant">
      <vt:variant>
        <vt:lpstr>Brukte skrifter</vt:lpstr>
      </vt:variant>
      <vt:variant>
        <vt:i4>2</vt:i4>
      </vt:variant>
      <vt:variant>
        <vt:lpstr>Tema</vt:lpstr>
      </vt:variant>
      <vt:variant>
        <vt:i4>1</vt:i4>
      </vt:variant>
      <vt:variant>
        <vt:lpstr>Lysbildetitler</vt:lpstr>
      </vt:variant>
      <vt:variant>
        <vt:i4>20</vt:i4>
      </vt:variant>
    </vt:vector>
  </HeadingPairs>
  <TitlesOfParts>
    <vt:vector size="23" baseType="lpstr">
      <vt:lpstr>Arial</vt:lpstr>
      <vt:lpstr>Franklin Gothic Medium</vt:lpstr>
      <vt:lpstr>Medisinsk utforming 16 x 9</vt:lpstr>
      <vt:lpstr>LTOWB HOSPITAL EXPERIENCE</vt:lpstr>
      <vt:lpstr>Disclaimer</vt:lpstr>
      <vt:lpstr>PowerPoint-presentasjon</vt:lpstr>
      <vt:lpstr>Haukeland University Hospital</vt:lpstr>
      <vt:lpstr> </vt:lpstr>
      <vt:lpstr>Rationale – “Hemostatic resuscitation”</vt:lpstr>
      <vt:lpstr>Rationale – Prehospital implementation</vt:lpstr>
      <vt:lpstr>Rationale – While awaiting hemorrhage control:</vt:lpstr>
      <vt:lpstr>Rationale – Inhospital LTOWB</vt:lpstr>
      <vt:lpstr>Potential benefit?</vt:lpstr>
      <vt:lpstr>Smaller hospitals?</vt:lpstr>
      <vt:lpstr>PowerPoint-presentasjon</vt:lpstr>
      <vt:lpstr>Prehospital inventory</vt:lpstr>
      <vt:lpstr>Whole Blood in Helse Bergen</vt:lpstr>
      <vt:lpstr>Massive transfusion package:</vt:lpstr>
      <vt:lpstr>Inventory</vt:lpstr>
      <vt:lpstr>LTOWB Transfusions (Des 2017-Today)</vt:lpstr>
      <vt:lpstr>Indications</vt:lpstr>
      <vt:lpstr>Hva synes helsepersonell om fullblod?</vt:lpstr>
      <vt:lpstr>Conclusion</vt:lpstr>
    </vt:vector>
  </TitlesOfParts>
  <Company>Helse Vest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Fullblod</dc:title>
  <dc:creator>Bjerkvig, Christopher Kalhagen</dc:creator>
  <cp:lastModifiedBy>Christopher Kalhagen Bjerkvig</cp:lastModifiedBy>
  <cp:revision>25</cp:revision>
  <dcterms:created xsi:type="dcterms:W3CDTF">2021-09-12T14:10:25Z</dcterms:created>
  <dcterms:modified xsi:type="dcterms:W3CDTF">2022-06-27T09:32:07Z</dcterms:modified>
</cp:coreProperties>
</file>