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handoutMasterIdLst>
    <p:handoutMasterId r:id="rId40"/>
  </p:handoutMasterIdLst>
  <p:sldIdLst>
    <p:sldId id="271" r:id="rId5"/>
    <p:sldId id="402" r:id="rId6"/>
    <p:sldId id="553" r:id="rId7"/>
    <p:sldId id="457" r:id="rId8"/>
    <p:sldId id="470" r:id="rId9"/>
    <p:sldId id="468" r:id="rId10"/>
    <p:sldId id="503" r:id="rId11"/>
    <p:sldId id="501" r:id="rId12"/>
    <p:sldId id="502" r:id="rId13"/>
    <p:sldId id="555" r:id="rId14"/>
    <p:sldId id="473" r:id="rId15"/>
    <p:sldId id="505" r:id="rId16"/>
    <p:sldId id="506" r:id="rId17"/>
    <p:sldId id="507" r:id="rId18"/>
    <p:sldId id="508" r:id="rId19"/>
    <p:sldId id="517" r:id="rId20"/>
    <p:sldId id="526" r:id="rId21"/>
    <p:sldId id="558" r:id="rId22"/>
    <p:sldId id="559" r:id="rId23"/>
    <p:sldId id="534" r:id="rId24"/>
    <p:sldId id="561" r:id="rId25"/>
    <p:sldId id="536" r:id="rId26"/>
    <p:sldId id="564" r:id="rId27"/>
    <p:sldId id="566" r:id="rId28"/>
    <p:sldId id="528" r:id="rId29"/>
    <p:sldId id="568" r:id="rId30"/>
    <p:sldId id="570" r:id="rId31"/>
    <p:sldId id="580" r:id="rId32"/>
    <p:sldId id="574" r:id="rId33"/>
    <p:sldId id="539" r:id="rId34"/>
    <p:sldId id="543" r:id="rId35"/>
    <p:sldId id="583" r:id="rId36"/>
    <p:sldId id="548" r:id="rId37"/>
    <p:sldId id="376" r:id="rId38"/>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elseth, Torunn Oveland" initials="ATO" lastIdx="4" clrIdx="0">
    <p:extLst>
      <p:ext uri="{19B8F6BF-5375-455C-9EA6-DF929625EA0E}">
        <p15:presenceInfo xmlns:p15="http://schemas.microsoft.com/office/powerpoint/2012/main" userId="S-1-5-21-2061001726-1181116807-114579206-139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000000"/>
    <a:srgbClr val="FFFFFF"/>
    <a:srgbClr val="66CCFF"/>
    <a:srgbClr val="F2DCDB"/>
    <a:srgbClr val="6BA1FF"/>
    <a:srgbClr val="B5D0FF"/>
    <a:srgbClr val="8FBEE1"/>
    <a:srgbClr val="E4F0F8"/>
    <a:srgbClr val="CEE3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5602" autoAdjust="0"/>
  </p:normalViewPr>
  <p:slideViewPr>
    <p:cSldViewPr snapToGrid="0" snapToObjects="1">
      <p:cViewPr varScale="1">
        <p:scale>
          <a:sx n="56" d="100"/>
          <a:sy n="56" d="100"/>
        </p:scale>
        <p:origin x="1552"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608"/>
    </p:cViewPr>
  </p:sorterViewPr>
  <p:notesViewPr>
    <p:cSldViewPr snapToGrid="0" snapToObjects="1">
      <p:cViewPr varScale="1">
        <p:scale>
          <a:sx n="91" d="100"/>
          <a:sy n="91" d="100"/>
        </p:scale>
        <p:origin x="-288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9D4359-EBDC-FC43-A019-8CBBBB60D08C}" type="datetimeFigureOut">
              <a:rPr lang="nb-NO" smtClean="0"/>
              <a:pPr/>
              <a:t>28.06.2022</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BD6B3-C618-314E-913A-06F6EC1502E7}" type="slidenum">
              <a:rPr lang="nb-NO" smtClean="0"/>
              <a:pPr/>
              <a:t>‹#›</a:t>
            </a:fld>
            <a:endParaRPr lang="nb-NO"/>
          </a:p>
        </p:txBody>
      </p:sp>
    </p:spTree>
    <p:extLst>
      <p:ext uri="{BB962C8B-B14F-4D97-AF65-F5344CB8AC3E}">
        <p14:creationId xmlns:p14="http://schemas.microsoft.com/office/powerpoint/2010/main" val="2627948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9FD8F-D6C5-A544-AA87-3865A95E4205}" type="datetimeFigureOut">
              <a:rPr lang="nb-NO" smtClean="0"/>
              <a:pPr/>
              <a:t>28.06.2022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5C3697-D74B-0149-84E8-C429FD2168AD}" type="slidenum">
              <a:rPr lang="nb-NO" smtClean="0"/>
              <a:pPr/>
              <a:t>‹#›</a:t>
            </a:fld>
            <a:endParaRPr lang="nb-NO"/>
          </a:p>
        </p:txBody>
      </p:sp>
    </p:spTree>
    <p:extLst>
      <p:ext uri="{BB962C8B-B14F-4D97-AF65-F5344CB8AC3E}">
        <p14:creationId xmlns:p14="http://schemas.microsoft.com/office/powerpoint/2010/main" val="3824301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direct.com/topics/medicine-and-dentistry/hemosta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sciencedirect.com/topics/medicine-and-dentistry/glucose-utiliz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a:t>
            </a:fld>
            <a:endParaRPr lang="nb-NO" dirty="0"/>
          </a:p>
        </p:txBody>
      </p:sp>
    </p:spTree>
    <p:extLst>
      <p:ext uri="{BB962C8B-B14F-4D97-AF65-F5344CB8AC3E}">
        <p14:creationId xmlns:p14="http://schemas.microsoft.com/office/powerpoint/2010/main" val="2270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This is the overview</a:t>
            </a:r>
            <a:r>
              <a:rPr lang="en-US" baseline="0" dirty="0" smtClean="0"/>
              <a:t> of our research and implementation program. And I will walk you through what we have learnt so far.  </a:t>
            </a:r>
            <a:endParaRPr lang="en-US" dirty="0" smtClean="0"/>
          </a:p>
          <a:p>
            <a:endParaRPr lang="en-US" dirty="0" smtClean="0"/>
          </a:p>
          <a:p>
            <a:endParaRPr lang="en-US" dirty="0" smtClean="0"/>
          </a:p>
        </p:txBody>
      </p:sp>
      <p:sp>
        <p:nvSpPr>
          <p:cNvPr id="4" name="Plassholder for lysbildenummer 3"/>
          <p:cNvSpPr>
            <a:spLocks noGrp="1"/>
          </p:cNvSpPr>
          <p:nvPr>
            <p:ph type="sldNum" sz="quarter" idx="10"/>
          </p:nvPr>
        </p:nvSpPr>
        <p:spPr/>
        <p:txBody>
          <a:bodyPr/>
          <a:lstStyle/>
          <a:p>
            <a:fld id="{029EC6D4-4AF4-4B7F-845A-0346FC03CC6D}" type="slidenum">
              <a:rPr lang="nb-NO" smtClean="0"/>
              <a:t>11</a:t>
            </a:fld>
            <a:endParaRPr lang="nb-NO" dirty="0"/>
          </a:p>
        </p:txBody>
      </p:sp>
    </p:spTree>
    <p:extLst>
      <p:ext uri="{BB962C8B-B14F-4D97-AF65-F5344CB8AC3E}">
        <p14:creationId xmlns:p14="http://schemas.microsoft.com/office/powerpoint/2010/main" val="119801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err="1" smtClean="0"/>
              <a:t>Early</a:t>
            </a:r>
            <a:r>
              <a:rPr lang="nb-NO" baseline="0" dirty="0" smtClean="0"/>
              <a:t> 2020 </a:t>
            </a:r>
            <a:r>
              <a:rPr lang="nb-NO" baseline="0" dirty="0" err="1" smtClean="0"/>
              <a:t>we</a:t>
            </a:r>
            <a:r>
              <a:rPr lang="nb-NO" baseline="0" dirty="0" smtClean="0"/>
              <a:t> </a:t>
            </a:r>
            <a:r>
              <a:rPr lang="nb-NO" baseline="0" dirty="0" err="1" smtClean="0"/>
              <a:t>published</a:t>
            </a:r>
            <a:r>
              <a:rPr lang="nb-NO" baseline="0" dirty="0" smtClean="0"/>
              <a:t> </a:t>
            </a:r>
            <a:r>
              <a:rPr lang="nb-NO" baseline="0" dirty="0" err="1" smtClean="0"/>
              <a:t>the</a:t>
            </a:r>
            <a:r>
              <a:rPr lang="nb-NO" baseline="0" dirty="0" smtClean="0"/>
              <a:t> </a:t>
            </a:r>
            <a:r>
              <a:rPr lang="nb-NO" baseline="0" dirty="0" err="1" smtClean="0"/>
              <a:t>results</a:t>
            </a:r>
            <a:r>
              <a:rPr lang="nb-NO" baseline="0" dirty="0" smtClean="0"/>
              <a:t> from </a:t>
            </a:r>
            <a:r>
              <a:rPr lang="nb-NO" baseline="0" dirty="0" err="1" smtClean="0"/>
              <a:t>our</a:t>
            </a:r>
            <a:r>
              <a:rPr lang="nb-NO" baseline="0" dirty="0" smtClean="0"/>
              <a:t> pilot </a:t>
            </a:r>
            <a:r>
              <a:rPr lang="nb-NO" baseline="0" dirty="0" err="1" smtClean="0"/>
              <a:t>study</a:t>
            </a:r>
            <a:r>
              <a:rPr lang="nb-NO" baseline="0" dirty="0" smtClean="0"/>
              <a:t> </a:t>
            </a:r>
            <a:r>
              <a:rPr lang="nb-NO" baseline="0" dirty="0" err="1" smtClean="0"/>
              <a:t>of</a:t>
            </a:r>
            <a:r>
              <a:rPr lang="nb-NO" baseline="0" dirty="0" smtClean="0"/>
              <a:t> </a:t>
            </a:r>
            <a:r>
              <a:rPr lang="nb-NO" baseline="0" dirty="0" err="1" smtClean="0"/>
              <a:t>cold</a:t>
            </a:r>
            <a:r>
              <a:rPr lang="nb-NO" baseline="0" dirty="0" smtClean="0"/>
              <a:t> </a:t>
            </a:r>
            <a:r>
              <a:rPr lang="nb-NO" baseline="0" dirty="0" err="1" smtClean="0"/>
              <a:t>stored</a:t>
            </a:r>
            <a:r>
              <a:rPr lang="nb-NO" baseline="0" dirty="0" smtClean="0"/>
              <a:t> </a:t>
            </a:r>
            <a:r>
              <a:rPr lang="nb-NO" baseline="0" dirty="0" err="1" smtClean="0"/>
              <a:t>platelets</a:t>
            </a:r>
            <a:r>
              <a:rPr lang="nb-NO" baseline="0" dirty="0" smtClean="0"/>
              <a:t> in </a:t>
            </a:r>
            <a:r>
              <a:rPr lang="nb-NO" baseline="0" dirty="0" err="1" smtClean="0"/>
              <a:t>patients</a:t>
            </a:r>
            <a:r>
              <a:rPr lang="nb-NO" baseline="0" dirty="0" smtClean="0"/>
              <a:t> </a:t>
            </a:r>
            <a:r>
              <a:rPr lang="nb-NO" baseline="0" dirty="0" err="1" smtClean="0"/>
              <a:t>undergoing</a:t>
            </a:r>
            <a:r>
              <a:rPr lang="nb-NO" baseline="0" dirty="0" smtClean="0"/>
              <a:t> </a:t>
            </a:r>
            <a:r>
              <a:rPr lang="nb-NO" baseline="0" dirty="0" err="1" smtClean="0"/>
              <a:t>complex</a:t>
            </a:r>
            <a:r>
              <a:rPr lang="nb-NO" baseline="0" dirty="0" smtClean="0"/>
              <a:t> </a:t>
            </a:r>
            <a:r>
              <a:rPr lang="nb-NO" baseline="0" dirty="0" err="1" smtClean="0"/>
              <a:t>cardothoracic</a:t>
            </a:r>
            <a:r>
              <a:rPr lang="nb-NO" baseline="0" dirty="0" smtClean="0"/>
              <a:t> </a:t>
            </a:r>
            <a:r>
              <a:rPr lang="nb-NO" baseline="0" dirty="0" err="1" smtClean="0"/>
              <a:t>surgery</a:t>
            </a:r>
            <a:r>
              <a:rPr lang="nb-NO" baseline="0" dirty="0" smtClean="0"/>
              <a:t>. </a:t>
            </a:r>
            <a:r>
              <a:rPr lang="nb-NO" baseline="0" dirty="0" err="1" smtClean="0"/>
              <a:t>Before</a:t>
            </a:r>
            <a:r>
              <a:rPr lang="nb-NO" baseline="0" dirty="0" smtClean="0"/>
              <a:t> </a:t>
            </a:r>
            <a:r>
              <a:rPr lang="nb-NO" baseline="0" dirty="0" err="1" smtClean="0"/>
              <a:t>starting</a:t>
            </a:r>
            <a:r>
              <a:rPr lang="nb-NO" baseline="0" dirty="0" smtClean="0"/>
              <a:t> </a:t>
            </a:r>
            <a:r>
              <a:rPr lang="nb-NO" baseline="0" dirty="0" err="1" smtClean="0"/>
              <a:t>our</a:t>
            </a:r>
            <a:r>
              <a:rPr lang="nb-NO" baseline="0" dirty="0" smtClean="0"/>
              <a:t> </a:t>
            </a:r>
            <a:r>
              <a:rPr lang="nb-NO" baseline="0" dirty="0" err="1" smtClean="0"/>
              <a:t>study</a:t>
            </a:r>
            <a:r>
              <a:rPr lang="nb-NO" baseline="0" dirty="0" smtClean="0"/>
              <a:t> </a:t>
            </a:r>
            <a:r>
              <a:rPr lang="nb-NO" baseline="0" dirty="0" err="1" smtClean="0"/>
              <a:t>we</a:t>
            </a:r>
            <a:r>
              <a:rPr lang="nb-NO" baseline="0" dirty="0" smtClean="0"/>
              <a:t> </a:t>
            </a:r>
            <a:r>
              <a:rPr lang="nb-NO" baseline="0" dirty="0" err="1" smtClean="0"/>
              <a:t>had</a:t>
            </a:r>
            <a:r>
              <a:rPr lang="nb-NO" baseline="0" dirty="0" smtClean="0"/>
              <a:t> done </a:t>
            </a:r>
            <a:r>
              <a:rPr lang="nb-NO" baseline="0" dirty="0" err="1" smtClean="0"/>
              <a:t>laboratory</a:t>
            </a:r>
            <a:r>
              <a:rPr lang="nb-NO" baseline="0" dirty="0" smtClean="0"/>
              <a:t> studies </a:t>
            </a:r>
            <a:r>
              <a:rPr lang="nb-NO" baseline="0" dirty="0" err="1" smtClean="0"/>
              <a:t>describing</a:t>
            </a:r>
            <a:r>
              <a:rPr lang="nb-NO" baseline="0" dirty="0" smtClean="0"/>
              <a:t> </a:t>
            </a:r>
            <a:r>
              <a:rPr lang="nb-NO" baseline="0" dirty="0" err="1" smtClean="0"/>
              <a:t>the</a:t>
            </a:r>
            <a:r>
              <a:rPr lang="nb-NO" baseline="0" dirty="0" smtClean="0"/>
              <a:t> </a:t>
            </a:r>
            <a:r>
              <a:rPr lang="nb-NO" baseline="0" dirty="0" err="1" smtClean="0"/>
              <a:t>quality</a:t>
            </a:r>
            <a:r>
              <a:rPr lang="nb-NO" baseline="0" dirty="0" smtClean="0"/>
              <a:t> </a:t>
            </a:r>
            <a:r>
              <a:rPr lang="nb-NO" baseline="0" dirty="0" err="1" smtClean="0"/>
              <a:t>of</a:t>
            </a:r>
            <a:r>
              <a:rPr lang="nb-NO" baseline="0" dirty="0" smtClean="0"/>
              <a:t> </a:t>
            </a:r>
            <a:r>
              <a:rPr lang="nb-NO" baseline="0" dirty="0" err="1" smtClean="0"/>
              <a:t>cold</a:t>
            </a:r>
            <a:r>
              <a:rPr lang="nb-NO" baseline="0" dirty="0" smtClean="0"/>
              <a:t> </a:t>
            </a:r>
            <a:r>
              <a:rPr lang="nb-NO" baseline="0" dirty="0" err="1" smtClean="0"/>
              <a:t>stored</a:t>
            </a:r>
            <a:r>
              <a:rPr lang="nb-NO" baseline="0" dirty="0" smtClean="0"/>
              <a:t> </a:t>
            </a:r>
            <a:r>
              <a:rPr lang="nb-NO" baseline="0" dirty="0" err="1" smtClean="0"/>
              <a:t>platelets</a:t>
            </a:r>
            <a:r>
              <a:rPr lang="nb-NO" baseline="0" dirty="0" smtClean="0"/>
              <a:t>. </a:t>
            </a:r>
          </a:p>
          <a:p>
            <a:endParaRPr lang="nb-NO" baseline="0" dirty="0" smtClean="0"/>
          </a:p>
          <a:p>
            <a:r>
              <a:rPr lang="nb-NO" baseline="0" dirty="0" smtClean="0"/>
              <a:t>Our </a:t>
            </a:r>
            <a:r>
              <a:rPr lang="nb-NO" baseline="0" dirty="0" err="1" smtClean="0"/>
              <a:t>clinical</a:t>
            </a:r>
            <a:r>
              <a:rPr lang="nb-NO" baseline="0" dirty="0" smtClean="0"/>
              <a:t> </a:t>
            </a:r>
            <a:r>
              <a:rPr lang="nb-NO" baseline="0" dirty="0" err="1" smtClean="0"/>
              <a:t>study</a:t>
            </a:r>
            <a:r>
              <a:rPr lang="nb-NO" baseline="0" dirty="0" smtClean="0"/>
              <a:t> </a:t>
            </a:r>
            <a:r>
              <a:rPr lang="nb-NO" baseline="0" dirty="0" err="1" smtClean="0"/>
              <a:t>was</a:t>
            </a:r>
            <a:r>
              <a:rPr lang="nb-NO" baseline="0" dirty="0" smtClean="0"/>
              <a:t> </a:t>
            </a:r>
            <a:r>
              <a:rPr lang="nb-NO" baseline="0" dirty="0" err="1" smtClean="0"/>
              <a:t>performed</a:t>
            </a:r>
            <a:r>
              <a:rPr lang="nb-NO" baseline="0" dirty="0" smtClean="0"/>
              <a:t> in </a:t>
            </a:r>
            <a:r>
              <a:rPr lang="nb-NO" baseline="0" dirty="0" err="1" smtClean="0"/>
              <a:t>two</a:t>
            </a:r>
            <a:r>
              <a:rPr lang="nb-NO" baseline="0" dirty="0" smtClean="0"/>
              <a:t> stages. First a </a:t>
            </a:r>
            <a:r>
              <a:rPr lang="nb-NO" baseline="0" dirty="0" err="1" smtClean="0"/>
              <a:t>two-armed</a:t>
            </a:r>
            <a:r>
              <a:rPr lang="nb-NO" baseline="0" dirty="0" smtClean="0"/>
              <a:t> </a:t>
            </a:r>
            <a:r>
              <a:rPr lang="nb-NO" baseline="0" dirty="0" err="1" smtClean="0"/>
              <a:t>randomized</a:t>
            </a:r>
            <a:r>
              <a:rPr lang="nb-NO" baseline="0" dirty="0" smtClean="0"/>
              <a:t> trial </a:t>
            </a:r>
            <a:r>
              <a:rPr lang="nb-NO" baseline="0" dirty="0" err="1" smtClean="0"/>
              <a:t>investigating</a:t>
            </a:r>
            <a:r>
              <a:rPr lang="nb-NO" baseline="0" dirty="0" smtClean="0"/>
              <a:t> </a:t>
            </a:r>
            <a:r>
              <a:rPr lang="nb-NO" baseline="0" dirty="0" err="1" smtClean="0"/>
              <a:t>the</a:t>
            </a:r>
            <a:r>
              <a:rPr lang="nb-NO" baseline="0" dirty="0" smtClean="0"/>
              <a:t> </a:t>
            </a:r>
            <a:r>
              <a:rPr lang="nb-NO" baseline="0" dirty="0" err="1" smtClean="0"/>
              <a:t>effect</a:t>
            </a:r>
            <a:r>
              <a:rPr lang="nb-NO" baseline="0" dirty="0" smtClean="0"/>
              <a:t> </a:t>
            </a:r>
            <a:r>
              <a:rPr lang="nb-NO" baseline="0" dirty="0" err="1" smtClean="0"/>
              <a:t>of</a:t>
            </a:r>
            <a:r>
              <a:rPr lang="nb-NO" baseline="0" dirty="0" smtClean="0"/>
              <a:t> </a:t>
            </a:r>
            <a:r>
              <a:rPr lang="nb-NO" baseline="0" dirty="0" err="1" smtClean="0"/>
              <a:t>platelets</a:t>
            </a:r>
            <a:r>
              <a:rPr lang="nb-NO" baseline="0" dirty="0" smtClean="0"/>
              <a:t> </a:t>
            </a:r>
            <a:r>
              <a:rPr lang="nb-NO" baseline="0" dirty="0" err="1" smtClean="0"/>
              <a:t>stored</a:t>
            </a:r>
            <a:r>
              <a:rPr lang="nb-NO" baseline="0" dirty="0" smtClean="0"/>
              <a:t> </a:t>
            </a:r>
            <a:r>
              <a:rPr lang="nb-NO" baseline="0" dirty="0" err="1" smtClean="0"/>
              <a:t>cold</a:t>
            </a:r>
            <a:r>
              <a:rPr lang="nb-NO" baseline="0" dirty="0" smtClean="0"/>
              <a:t> or in </a:t>
            </a:r>
            <a:r>
              <a:rPr lang="nb-NO" baseline="0" dirty="0" err="1" smtClean="0"/>
              <a:t>room</a:t>
            </a:r>
            <a:r>
              <a:rPr lang="nb-NO" baseline="0" dirty="0" smtClean="0"/>
              <a:t> </a:t>
            </a:r>
            <a:r>
              <a:rPr lang="nb-NO" baseline="0" dirty="0" err="1" smtClean="0"/>
              <a:t>temperature</a:t>
            </a:r>
            <a:r>
              <a:rPr lang="nb-NO" baseline="0" dirty="0" smtClean="0"/>
              <a:t> for up to 7 </a:t>
            </a:r>
            <a:r>
              <a:rPr lang="nb-NO" baseline="0" dirty="0" err="1" smtClean="0"/>
              <a:t>days</a:t>
            </a:r>
            <a:r>
              <a:rPr lang="nb-NO" baseline="0" dirty="0" smtClean="0"/>
              <a:t>. In </a:t>
            </a:r>
            <a:r>
              <a:rPr lang="nb-NO" baseline="0" dirty="0" err="1" smtClean="0"/>
              <a:t>the</a:t>
            </a:r>
            <a:r>
              <a:rPr lang="nb-NO" baseline="0" dirty="0" smtClean="0"/>
              <a:t> </a:t>
            </a:r>
            <a:r>
              <a:rPr lang="nb-NO" baseline="0" dirty="0" err="1" smtClean="0"/>
              <a:t>second</a:t>
            </a:r>
            <a:r>
              <a:rPr lang="nb-NO" baseline="0" dirty="0" smtClean="0"/>
              <a:t> stage a singel arm </a:t>
            </a:r>
            <a:r>
              <a:rPr lang="nb-NO" baseline="0" dirty="0" err="1" smtClean="0"/>
              <a:t>of</a:t>
            </a:r>
            <a:r>
              <a:rPr lang="nb-NO" baseline="0" dirty="0" smtClean="0"/>
              <a:t> </a:t>
            </a:r>
            <a:r>
              <a:rPr lang="nb-NO" baseline="0" dirty="0" err="1" smtClean="0"/>
              <a:t>platelets</a:t>
            </a:r>
            <a:r>
              <a:rPr lang="nb-NO" baseline="0" dirty="0" smtClean="0"/>
              <a:t> </a:t>
            </a:r>
            <a:r>
              <a:rPr lang="nb-NO" baseline="0" dirty="0" err="1" smtClean="0"/>
              <a:t>stored</a:t>
            </a:r>
            <a:r>
              <a:rPr lang="nb-NO" baseline="0" dirty="0" smtClean="0"/>
              <a:t> </a:t>
            </a:r>
            <a:r>
              <a:rPr lang="nb-NO" baseline="0" dirty="0" err="1" smtClean="0"/>
              <a:t>cold</a:t>
            </a:r>
            <a:r>
              <a:rPr lang="nb-NO" baseline="0" dirty="0" smtClean="0"/>
              <a:t> for 8 to14 </a:t>
            </a:r>
            <a:r>
              <a:rPr lang="nb-NO" baseline="0" dirty="0" err="1" smtClean="0"/>
              <a:t>days</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12</a:t>
            </a:fld>
            <a:endParaRPr lang="nb-NO"/>
          </a:p>
        </p:txBody>
      </p:sp>
    </p:spTree>
    <p:extLst>
      <p:ext uri="{BB962C8B-B14F-4D97-AF65-F5344CB8AC3E}">
        <p14:creationId xmlns:p14="http://schemas.microsoft.com/office/powerpoint/2010/main" val="203564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a:t>
            </a:r>
            <a:r>
              <a:rPr lang="nb-NO" dirty="0" err="1" smtClean="0"/>
              <a:t>primary</a:t>
            </a:r>
            <a:r>
              <a:rPr lang="nb-NO" dirty="0" smtClean="0"/>
              <a:t> </a:t>
            </a:r>
            <a:r>
              <a:rPr lang="nb-NO" dirty="0" err="1" smtClean="0"/>
              <a:t>outcome</a:t>
            </a:r>
            <a:r>
              <a:rPr lang="nb-NO" dirty="0" smtClean="0"/>
              <a:t> </a:t>
            </a:r>
            <a:r>
              <a:rPr lang="nb-NO" dirty="0" err="1" smtClean="0"/>
              <a:t>of</a:t>
            </a:r>
            <a:r>
              <a:rPr lang="nb-NO" dirty="0" smtClean="0"/>
              <a:t> </a:t>
            </a:r>
            <a:r>
              <a:rPr lang="nb-NO" dirty="0" err="1" smtClean="0"/>
              <a:t>the</a:t>
            </a:r>
            <a:r>
              <a:rPr lang="nb-NO" dirty="0" smtClean="0"/>
              <a:t> </a:t>
            </a:r>
            <a:r>
              <a:rPr lang="nb-NO" dirty="0" err="1" smtClean="0"/>
              <a:t>study</a:t>
            </a:r>
            <a:r>
              <a:rPr lang="nb-NO" dirty="0" smtClean="0"/>
              <a:t> </a:t>
            </a:r>
            <a:r>
              <a:rPr lang="nb-NO" dirty="0" err="1" smtClean="0"/>
              <a:t>was</a:t>
            </a:r>
            <a:r>
              <a:rPr lang="nb-NO" dirty="0" smtClean="0"/>
              <a:t> post operative </a:t>
            </a:r>
            <a:r>
              <a:rPr lang="nb-NO" dirty="0" err="1" smtClean="0"/>
              <a:t>blood</a:t>
            </a:r>
            <a:r>
              <a:rPr lang="nb-NO" dirty="0" smtClean="0"/>
              <a:t> loss as </a:t>
            </a:r>
            <a:r>
              <a:rPr lang="nb-NO" dirty="0" err="1" smtClean="0"/>
              <a:t>measured</a:t>
            </a:r>
            <a:r>
              <a:rPr lang="nb-NO" dirty="0" smtClean="0"/>
              <a:t> by </a:t>
            </a:r>
            <a:r>
              <a:rPr lang="nb-NO" dirty="0" err="1" smtClean="0"/>
              <a:t>chest</a:t>
            </a:r>
            <a:r>
              <a:rPr lang="nb-NO" dirty="0" smtClean="0"/>
              <a:t> </a:t>
            </a:r>
            <a:r>
              <a:rPr lang="nb-NO" dirty="0" err="1" smtClean="0"/>
              <a:t>drain</a:t>
            </a:r>
            <a:r>
              <a:rPr lang="nb-NO" dirty="0" smtClean="0"/>
              <a:t> output. The </a:t>
            </a:r>
            <a:r>
              <a:rPr lang="nb-NO" dirty="0" err="1" smtClean="0"/>
              <a:t>results</a:t>
            </a:r>
            <a:r>
              <a:rPr lang="nb-NO" dirty="0" smtClean="0"/>
              <a:t> </a:t>
            </a:r>
            <a:r>
              <a:rPr lang="nb-NO" dirty="0" err="1" smtClean="0"/>
              <a:t>are</a:t>
            </a:r>
            <a:r>
              <a:rPr lang="nb-NO" dirty="0" smtClean="0"/>
              <a:t> </a:t>
            </a:r>
            <a:r>
              <a:rPr lang="nb-NO" dirty="0" err="1" smtClean="0"/>
              <a:t>presented</a:t>
            </a:r>
            <a:r>
              <a:rPr lang="nb-NO" dirty="0" smtClean="0"/>
              <a:t> as </a:t>
            </a:r>
            <a:r>
              <a:rPr lang="nb-NO" dirty="0" err="1" smtClean="0"/>
              <a:t>individual</a:t>
            </a:r>
            <a:r>
              <a:rPr lang="nb-NO" dirty="0" smtClean="0"/>
              <a:t> data, and </a:t>
            </a:r>
            <a:r>
              <a:rPr lang="nb-NO" dirty="0" err="1" smtClean="0"/>
              <a:t>the</a:t>
            </a:r>
            <a:r>
              <a:rPr lang="nb-NO" dirty="0" smtClean="0"/>
              <a:t> median and </a:t>
            </a:r>
            <a:r>
              <a:rPr lang="nb-NO" dirty="0" err="1" smtClean="0"/>
              <a:t>interquartile</a:t>
            </a:r>
            <a:r>
              <a:rPr lang="nb-NO" dirty="0" smtClean="0"/>
              <a:t> range </a:t>
            </a:r>
            <a:r>
              <a:rPr lang="nb-NO" dirty="0" err="1" smtClean="0"/>
              <a:t>are</a:t>
            </a:r>
            <a:r>
              <a:rPr lang="nb-NO" dirty="0" smtClean="0"/>
              <a:t> marked.</a:t>
            </a:r>
            <a:r>
              <a:rPr lang="nb-NO" baseline="0" dirty="0" smtClean="0"/>
              <a:t> </a:t>
            </a:r>
            <a:r>
              <a:rPr lang="nb-NO" dirty="0" smtClean="0"/>
              <a:t>No </a:t>
            </a:r>
            <a:r>
              <a:rPr lang="nb-NO" dirty="0" err="1" smtClean="0"/>
              <a:t>significant</a:t>
            </a:r>
            <a:r>
              <a:rPr lang="nb-NO" baseline="0" dirty="0" smtClean="0"/>
              <a:t> </a:t>
            </a:r>
            <a:r>
              <a:rPr lang="nb-NO" baseline="0" dirty="0" err="1" smtClean="0"/>
              <a:t>difference</a:t>
            </a:r>
            <a:r>
              <a:rPr lang="nb-NO" baseline="0" dirty="0" smtClean="0"/>
              <a:t> </a:t>
            </a:r>
            <a:r>
              <a:rPr lang="nb-NO" baseline="0" dirty="0" err="1" smtClean="0"/>
              <a:t>were</a:t>
            </a:r>
            <a:r>
              <a:rPr lang="nb-NO" baseline="0" dirty="0" smtClean="0"/>
              <a:t> </a:t>
            </a:r>
            <a:r>
              <a:rPr lang="nb-NO" baseline="0" dirty="0" err="1" smtClean="0"/>
              <a:t>observed</a:t>
            </a:r>
            <a:r>
              <a:rPr lang="nb-NO" baseline="0" dirty="0" smtClean="0"/>
              <a:t> </a:t>
            </a:r>
            <a:r>
              <a:rPr lang="nb-NO" baseline="0" dirty="0" err="1" smtClean="0"/>
              <a:t>between</a:t>
            </a:r>
            <a:r>
              <a:rPr lang="nb-NO" baseline="0" dirty="0" smtClean="0"/>
              <a:t> </a:t>
            </a:r>
            <a:r>
              <a:rPr lang="nb-NO" baseline="0" dirty="0" err="1" smtClean="0"/>
              <a:t>the</a:t>
            </a:r>
            <a:r>
              <a:rPr lang="nb-NO" baseline="0" dirty="0" smtClean="0"/>
              <a:t> </a:t>
            </a:r>
            <a:r>
              <a:rPr lang="nb-NO" baseline="0" dirty="0" err="1" smtClean="0"/>
              <a:t>groups</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3DFB27DF-E14B-438E-AE60-185CB0D19706}" type="slidenum">
              <a:rPr lang="nb-NO" smtClean="0"/>
              <a:t>13</a:t>
            </a:fld>
            <a:endParaRPr lang="nb-NO"/>
          </a:p>
        </p:txBody>
      </p:sp>
    </p:spTree>
    <p:extLst>
      <p:ext uri="{BB962C8B-B14F-4D97-AF65-F5344CB8AC3E}">
        <p14:creationId xmlns:p14="http://schemas.microsoft.com/office/powerpoint/2010/main" val="2388061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err="1" smtClean="0"/>
              <a:t>There</a:t>
            </a:r>
            <a:r>
              <a:rPr lang="nb-NO" baseline="0" dirty="0" smtClean="0"/>
              <a:t> </a:t>
            </a:r>
            <a:r>
              <a:rPr lang="nb-NO" baseline="0" dirty="0" err="1" smtClean="0"/>
              <a:t>were</a:t>
            </a:r>
            <a:r>
              <a:rPr lang="nb-NO" baseline="0" dirty="0" smtClean="0"/>
              <a:t> noe </a:t>
            </a:r>
            <a:r>
              <a:rPr lang="nb-NO" baseline="0" dirty="0" err="1" smtClean="0"/>
              <a:t>difference</a:t>
            </a:r>
            <a:r>
              <a:rPr lang="nb-NO" baseline="0" dirty="0" smtClean="0"/>
              <a:t> in </a:t>
            </a:r>
            <a:r>
              <a:rPr lang="nb-NO" baseline="0" dirty="0" err="1" smtClean="0"/>
              <a:t>blood</a:t>
            </a:r>
            <a:r>
              <a:rPr lang="nb-NO" baseline="0" dirty="0" smtClean="0"/>
              <a:t> </a:t>
            </a:r>
            <a:r>
              <a:rPr lang="nb-NO" baseline="0" dirty="0" err="1" smtClean="0"/>
              <a:t>use</a:t>
            </a:r>
            <a:r>
              <a:rPr lang="nb-NO" baseline="0" dirty="0" smtClean="0"/>
              <a:t>, and </a:t>
            </a:r>
            <a:r>
              <a:rPr lang="nb-NO" baseline="0" dirty="0" err="1" smtClean="0"/>
              <a:t>the</a:t>
            </a:r>
            <a:r>
              <a:rPr lang="nb-NO" baseline="0" dirty="0" smtClean="0"/>
              <a:t> </a:t>
            </a:r>
            <a:r>
              <a:rPr lang="nb-NO" baseline="0" dirty="0" err="1" smtClean="0"/>
              <a:t>platelet</a:t>
            </a:r>
            <a:r>
              <a:rPr lang="nb-NO" baseline="0" dirty="0" smtClean="0"/>
              <a:t> </a:t>
            </a:r>
            <a:r>
              <a:rPr lang="nb-NO" baseline="0" dirty="0" err="1" smtClean="0"/>
              <a:t>counts</a:t>
            </a:r>
            <a:r>
              <a:rPr lang="nb-NO" baseline="0" dirty="0" smtClean="0"/>
              <a:t> </a:t>
            </a:r>
            <a:r>
              <a:rPr lang="nb-NO" baseline="0" dirty="0" err="1" smtClean="0"/>
              <a:t>were</a:t>
            </a:r>
            <a:r>
              <a:rPr lang="nb-NO" baseline="0" dirty="0" smtClean="0"/>
              <a:t> </a:t>
            </a:r>
            <a:r>
              <a:rPr lang="nb-NO" baseline="0" dirty="0" err="1" smtClean="0"/>
              <a:t>similar</a:t>
            </a:r>
            <a:r>
              <a:rPr lang="nb-NO" baseline="0" dirty="0" smtClean="0"/>
              <a:t> up to </a:t>
            </a:r>
            <a:r>
              <a:rPr lang="nb-NO" baseline="0" dirty="0" err="1" smtClean="0"/>
              <a:t>the</a:t>
            </a:r>
            <a:r>
              <a:rPr lang="nb-NO" baseline="0" dirty="0" smtClean="0"/>
              <a:t> </a:t>
            </a:r>
            <a:r>
              <a:rPr lang="nb-NO" baseline="0" dirty="0" err="1" smtClean="0"/>
              <a:t>morning</a:t>
            </a:r>
            <a:r>
              <a:rPr lang="nb-NO" baseline="0" dirty="0" smtClean="0"/>
              <a:t> </a:t>
            </a:r>
            <a:r>
              <a:rPr lang="nb-NO" baseline="0" dirty="0" err="1" smtClean="0"/>
              <a:t>after</a:t>
            </a:r>
            <a:r>
              <a:rPr lang="nb-NO" baseline="0" dirty="0" smtClean="0"/>
              <a:t> </a:t>
            </a:r>
            <a:r>
              <a:rPr lang="nb-NO" baseline="0" dirty="0" err="1" smtClean="0"/>
              <a:t>surgery</a:t>
            </a:r>
            <a:r>
              <a:rPr lang="nb-NO" baseline="0" dirty="0" smtClean="0"/>
              <a:t>. </a:t>
            </a:r>
          </a:p>
          <a:p>
            <a:endParaRPr lang="nb-NO" dirty="0" smtClean="0"/>
          </a:p>
        </p:txBody>
      </p:sp>
      <p:sp>
        <p:nvSpPr>
          <p:cNvPr id="4" name="Plassholder for lysbildenummer 3"/>
          <p:cNvSpPr>
            <a:spLocks noGrp="1"/>
          </p:cNvSpPr>
          <p:nvPr>
            <p:ph type="sldNum" sz="quarter" idx="10"/>
          </p:nvPr>
        </p:nvSpPr>
        <p:spPr/>
        <p:txBody>
          <a:bodyPr/>
          <a:lstStyle/>
          <a:p>
            <a:fld id="{3DFB27DF-E14B-438E-AE60-185CB0D19706}" type="slidenum">
              <a:rPr lang="nb-NO" smtClean="0"/>
              <a:t>14</a:t>
            </a:fld>
            <a:endParaRPr lang="nb-NO"/>
          </a:p>
        </p:txBody>
      </p:sp>
    </p:spTree>
    <p:extLst>
      <p:ext uri="{BB962C8B-B14F-4D97-AF65-F5344CB8AC3E}">
        <p14:creationId xmlns:p14="http://schemas.microsoft.com/office/powerpoint/2010/main" val="102794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When</a:t>
            </a:r>
            <a:r>
              <a:rPr lang="nb-NO" dirty="0" smtClean="0"/>
              <a:t> </a:t>
            </a:r>
            <a:r>
              <a:rPr lang="nb-NO" dirty="0" err="1" smtClean="0"/>
              <a:t>ic</a:t>
            </a:r>
            <a:r>
              <a:rPr lang="nb-NO" dirty="0" smtClean="0"/>
              <a:t> </a:t>
            </a:r>
            <a:r>
              <a:rPr lang="nb-NO" dirty="0" err="1" smtClean="0"/>
              <a:t>came</a:t>
            </a:r>
            <a:r>
              <a:rPr lang="nb-NO" dirty="0" smtClean="0"/>
              <a:t> to </a:t>
            </a:r>
            <a:r>
              <a:rPr lang="nb-NO" dirty="0" err="1" smtClean="0"/>
              <a:t>the</a:t>
            </a:r>
            <a:r>
              <a:rPr lang="nb-NO" dirty="0" smtClean="0"/>
              <a:t> </a:t>
            </a:r>
            <a:r>
              <a:rPr lang="nb-NO" dirty="0" err="1" smtClean="0"/>
              <a:t>safety</a:t>
            </a:r>
            <a:r>
              <a:rPr lang="nb-NO" dirty="0" smtClean="0"/>
              <a:t>.</a:t>
            </a:r>
            <a:r>
              <a:rPr lang="nb-NO" baseline="0" dirty="0" smtClean="0"/>
              <a:t> The </a:t>
            </a:r>
            <a:r>
              <a:rPr lang="nb-NO" baseline="0" dirty="0" err="1" smtClean="0"/>
              <a:t>patients</a:t>
            </a:r>
            <a:r>
              <a:rPr lang="nb-NO" baseline="0" dirty="0" smtClean="0"/>
              <a:t> </a:t>
            </a:r>
            <a:r>
              <a:rPr lang="nb-NO" baseline="0" dirty="0" err="1" smtClean="0"/>
              <a:t>were</a:t>
            </a:r>
            <a:r>
              <a:rPr lang="nb-NO" baseline="0" dirty="0" smtClean="0"/>
              <a:t> </a:t>
            </a:r>
            <a:r>
              <a:rPr lang="nb-NO" baseline="0" dirty="0" err="1" smtClean="0"/>
              <a:t>very</a:t>
            </a:r>
            <a:r>
              <a:rPr lang="nb-NO" baseline="0" dirty="0" smtClean="0"/>
              <a:t> </a:t>
            </a:r>
            <a:r>
              <a:rPr lang="nb-NO" baseline="0" dirty="0" err="1" smtClean="0"/>
              <a:t>sick</a:t>
            </a:r>
            <a:r>
              <a:rPr lang="nb-NO" baseline="0" dirty="0" smtClean="0"/>
              <a:t> and as </a:t>
            </a:r>
            <a:r>
              <a:rPr lang="nb-NO" baseline="0" dirty="0" err="1" smtClean="0"/>
              <a:t>you</a:t>
            </a:r>
            <a:r>
              <a:rPr lang="nb-NO" baseline="0" dirty="0" smtClean="0"/>
              <a:t> </a:t>
            </a:r>
            <a:r>
              <a:rPr lang="nb-NO" baseline="0" dirty="0" err="1" smtClean="0"/>
              <a:t>see</a:t>
            </a:r>
            <a:r>
              <a:rPr lang="nb-NO" baseline="0" dirty="0" smtClean="0"/>
              <a:t> </a:t>
            </a:r>
            <a:r>
              <a:rPr lang="nb-NO" baseline="0" dirty="0" err="1" smtClean="0"/>
              <a:t>some</a:t>
            </a:r>
            <a:r>
              <a:rPr lang="nb-NO" baseline="0" dirty="0" smtClean="0"/>
              <a:t> </a:t>
            </a:r>
            <a:r>
              <a:rPr lang="nb-NO" baseline="0" dirty="0" err="1" smtClean="0"/>
              <a:t>of</a:t>
            </a:r>
            <a:r>
              <a:rPr lang="nb-NO" baseline="0" dirty="0" smtClean="0"/>
              <a:t> </a:t>
            </a:r>
            <a:r>
              <a:rPr lang="nb-NO" baseline="0" dirty="0" err="1" smtClean="0"/>
              <a:t>them</a:t>
            </a:r>
            <a:r>
              <a:rPr lang="nb-NO" baseline="0" dirty="0" smtClean="0"/>
              <a:t> </a:t>
            </a:r>
            <a:r>
              <a:rPr lang="nb-NO" baseline="0" dirty="0" err="1" smtClean="0"/>
              <a:t>had</a:t>
            </a:r>
            <a:r>
              <a:rPr lang="nb-NO" baseline="0" dirty="0" smtClean="0"/>
              <a:t> </a:t>
            </a:r>
            <a:r>
              <a:rPr lang="nb-NO" baseline="0" dirty="0" err="1" smtClean="0"/>
              <a:t>long</a:t>
            </a:r>
            <a:r>
              <a:rPr lang="nb-NO" baseline="0" dirty="0" smtClean="0"/>
              <a:t> </a:t>
            </a:r>
            <a:r>
              <a:rPr lang="nb-NO" baseline="0" dirty="0" err="1" smtClean="0"/>
              <a:t>stays</a:t>
            </a:r>
            <a:r>
              <a:rPr lang="nb-NO" baseline="0" dirty="0" smtClean="0"/>
              <a:t> in </a:t>
            </a:r>
            <a:r>
              <a:rPr lang="nb-NO" baseline="0" dirty="0" err="1" smtClean="0"/>
              <a:t>the</a:t>
            </a:r>
            <a:r>
              <a:rPr lang="nb-NO" baseline="0" dirty="0" smtClean="0"/>
              <a:t> intensive </a:t>
            </a:r>
            <a:r>
              <a:rPr lang="nb-NO" baseline="0" dirty="0" err="1" smtClean="0"/>
              <a:t>care</a:t>
            </a:r>
            <a:r>
              <a:rPr lang="nb-NO" baseline="0" dirty="0" smtClean="0"/>
              <a:t> unit. The 28 </a:t>
            </a:r>
            <a:r>
              <a:rPr lang="nb-NO" baseline="0" dirty="0" err="1" smtClean="0"/>
              <a:t>days</a:t>
            </a:r>
            <a:r>
              <a:rPr lang="nb-NO" baseline="0" dirty="0" smtClean="0"/>
              <a:t> </a:t>
            </a:r>
            <a:r>
              <a:rPr lang="nb-NO" baseline="0" dirty="0" err="1" smtClean="0"/>
              <a:t>mortality</a:t>
            </a:r>
            <a:r>
              <a:rPr lang="nb-NO" baseline="0" dirty="0" smtClean="0"/>
              <a:t> and risk </a:t>
            </a:r>
            <a:r>
              <a:rPr lang="nb-NO" baseline="0" dirty="0" err="1" smtClean="0"/>
              <a:t>of</a:t>
            </a:r>
            <a:r>
              <a:rPr lang="nb-NO" baseline="0" dirty="0" smtClean="0"/>
              <a:t> </a:t>
            </a:r>
            <a:r>
              <a:rPr lang="nb-NO" baseline="0" dirty="0" err="1" smtClean="0"/>
              <a:t>thromboembolic</a:t>
            </a:r>
            <a:r>
              <a:rPr lang="nb-NO" baseline="0" dirty="0" smtClean="0"/>
              <a:t> </a:t>
            </a:r>
            <a:r>
              <a:rPr lang="nb-NO" baseline="0" dirty="0" err="1" smtClean="0"/>
              <a:t>events</a:t>
            </a:r>
            <a:r>
              <a:rPr lang="nb-NO" baseline="0" dirty="0" smtClean="0"/>
              <a:t>, </a:t>
            </a:r>
            <a:r>
              <a:rPr lang="nb-NO" baseline="0" dirty="0" err="1" smtClean="0"/>
              <a:t>were</a:t>
            </a:r>
            <a:r>
              <a:rPr lang="nb-NO" baseline="0" dirty="0" smtClean="0"/>
              <a:t> </a:t>
            </a:r>
            <a:r>
              <a:rPr lang="nb-NO" baseline="0" dirty="0" err="1" smtClean="0"/>
              <a:t>however</a:t>
            </a:r>
            <a:r>
              <a:rPr lang="nb-NO" baseline="0" dirty="0" smtClean="0"/>
              <a:t>, </a:t>
            </a:r>
            <a:r>
              <a:rPr lang="nb-NO" baseline="0" dirty="0" err="1" smtClean="0"/>
              <a:t>similar</a:t>
            </a:r>
            <a:r>
              <a:rPr lang="nb-NO" baseline="0" dirty="0" smtClean="0"/>
              <a:t> </a:t>
            </a:r>
            <a:r>
              <a:rPr lang="nb-NO" baseline="0" dirty="0" err="1" smtClean="0"/>
              <a:t>between</a:t>
            </a:r>
            <a:r>
              <a:rPr lang="nb-NO" baseline="0" dirty="0" smtClean="0"/>
              <a:t> </a:t>
            </a:r>
            <a:r>
              <a:rPr lang="nb-NO" baseline="0" dirty="0" err="1" smtClean="0"/>
              <a:t>the</a:t>
            </a:r>
            <a:r>
              <a:rPr lang="nb-NO" baseline="0" dirty="0" smtClean="0"/>
              <a:t> </a:t>
            </a:r>
            <a:r>
              <a:rPr lang="nb-NO" baseline="0" dirty="0" err="1" smtClean="0"/>
              <a:t>groups</a:t>
            </a:r>
            <a:r>
              <a:rPr lang="nb-NO" baseline="0" dirty="0" smtClean="0"/>
              <a:t>. </a:t>
            </a:r>
          </a:p>
        </p:txBody>
      </p:sp>
      <p:sp>
        <p:nvSpPr>
          <p:cNvPr id="4" name="Plassholder for lysbildenummer 3"/>
          <p:cNvSpPr>
            <a:spLocks noGrp="1"/>
          </p:cNvSpPr>
          <p:nvPr>
            <p:ph type="sldNum" sz="quarter" idx="10"/>
          </p:nvPr>
        </p:nvSpPr>
        <p:spPr/>
        <p:txBody>
          <a:bodyPr/>
          <a:lstStyle/>
          <a:p>
            <a:fld id="{3DFB27DF-E14B-438E-AE60-185CB0D19706}" type="slidenum">
              <a:rPr lang="nb-NO" smtClean="0"/>
              <a:t>15</a:t>
            </a:fld>
            <a:endParaRPr lang="nb-NO"/>
          </a:p>
        </p:txBody>
      </p:sp>
    </p:spTree>
    <p:extLst>
      <p:ext uri="{BB962C8B-B14F-4D97-AF65-F5344CB8AC3E}">
        <p14:creationId xmlns:p14="http://schemas.microsoft.com/office/powerpoint/2010/main" val="1587127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Then</a:t>
            </a:r>
            <a:r>
              <a:rPr lang="nb-NO" dirty="0" smtClean="0"/>
              <a:t> </a:t>
            </a:r>
            <a:r>
              <a:rPr lang="nb-NO" dirty="0" err="1" smtClean="0"/>
              <a:t>came</a:t>
            </a:r>
            <a:r>
              <a:rPr lang="nb-NO" dirty="0" smtClean="0"/>
              <a:t> </a:t>
            </a:r>
            <a:r>
              <a:rPr lang="nb-NO" dirty="0" err="1" smtClean="0"/>
              <a:t>the</a:t>
            </a:r>
            <a:r>
              <a:rPr lang="nb-NO" dirty="0" smtClean="0"/>
              <a:t> </a:t>
            </a:r>
            <a:r>
              <a:rPr lang="nb-NO" dirty="0" err="1" smtClean="0"/>
              <a:t>pandemic</a:t>
            </a:r>
            <a:r>
              <a:rPr lang="nb-NO" dirty="0" smtClean="0"/>
              <a:t>. </a:t>
            </a:r>
            <a:r>
              <a:rPr lang="nb-NO" baseline="0" dirty="0" smtClean="0"/>
              <a:t>And </a:t>
            </a:r>
            <a:r>
              <a:rPr lang="nb-NO" baseline="0" dirty="0" err="1" smtClean="0"/>
              <a:t>early</a:t>
            </a:r>
            <a:r>
              <a:rPr lang="nb-NO" baseline="0" dirty="0" smtClean="0"/>
              <a:t> in </a:t>
            </a:r>
            <a:r>
              <a:rPr lang="nb-NO" baseline="0" dirty="0" err="1" smtClean="0"/>
              <a:t>the</a:t>
            </a:r>
            <a:r>
              <a:rPr lang="nb-NO" baseline="0" dirty="0" smtClean="0"/>
              <a:t> first </a:t>
            </a:r>
            <a:r>
              <a:rPr lang="nb-NO" baseline="0" dirty="0" err="1" smtClean="0"/>
              <a:t>phase</a:t>
            </a:r>
            <a:r>
              <a:rPr lang="nb-NO" baseline="0" dirty="0" smtClean="0"/>
              <a: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pandemic</a:t>
            </a:r>
            <a:r>
              <a:rPr lang="nb-NO" baseline="0" dirty="0" smtClean="0"/>
              <a:t>, </a:t>
            </a:r>
            <a:r>
              <a:rPr lang="nb-NO" baseline="0" dirty="0" err="1" smtClean="0"/>
              <a:t>the</a:t>
            </a:r>
            <a:r>
              <a:rPr lang="nb-NO" baseline="0" dirty="0" smtClean="0"/>
              <a:t> </a:t>
            </a:r>
            <a:r>
              <a:rPr lang="nb-NO" sz="1200" dirty="0" smtClean="0"/>
              <a:t>Norwegian Health </a:t>
            </a:r>
            <a:r>
              <a:rPr lang="nb-NO" sz="1200" dirty="0" err="1" smtClean="0"/>
              <a:t>Autohority</a:t>
            </a:r>
            <a:r>
              <a:rPr lang="nb-NO" sz="1200" dirty="0" smtClean="0"/>
              <a:t> </a:t>
            </a:r>
            <a:r>
              <a:rPr lang="nb-NO" sz="1200" dirty="0" err="1" smtClean="0"/>
              <a:t>approved</a:t>
            </a:r>
            <a:r>
              <a:rPr lang="nb-NO" sz="1200" dirty="0" smtClean="0"/>
              <a:t> </a:t>
            </a:r>
            <a:r>
              <a:rPr lang="nb-NO" sz="1200" dirty="0" err="1" smtClean="0"/>
              <a:t>the</a:t>
            </a:r>
            <a:r>
              <a:rPr lang="nb-NO" sz="1200" dirty="0" smtClean="0"/>
              <a:t> </a:t>
            </a:r>
            <a:r>
              <a:rPr lang="nb-NO" sz="1200" dirty="0" err="1" smtClean="0"/>
              <a:t>use</a:t>
            </a:r>
            <a:r>
              <a:rPr lang="nb-NO" sz="1200" dirty="0" smtClean="0"/>
              <a:t> </a:t>
            </a:r>
            <a:r>
              <a:rPr lang="nb-NO" sz="1200" dirty="0" err="1" smtClean="0"/>
              <a:t>of</a:t>
            </a:r>
            <a:r>
              <a:rPr lang="nb-NO" sz="1200" dirty="0" smtClean="0"/>
              <a:t> 14 </a:t>
            </a:r>
            <a:r>
              <a:rPr lang="nb-NO" sz="1200" dirty="0" err="1" smtClean="0"/>
              <a:t>days</a:t>
            </a:r>
            <a:r>
              <a:rPr lang="nb-NO" sz="1200" dirty="0" smtClean="0"/>
              <a:t> </a:t>
            </a:r>
            <a:r>
              <a:rPr lang="nb-NO" sz="1200" dirty="0" err="1" smtClean="0"/>
              <a:t>cold</a:t>
            </a:r>
            <a:r>
              <a:rPr lang="nb-NO" sz="1200" dirty="0" smtClean="0"/>
              <a:t> </a:t>
            </a:r>
            <a:r>
              <a:rPr lang="nb-NO" sz="1200" dirty="0" err="1" smtClean="0"/>
              <a:t>stored</a:t>
            </a:r>
            <a:r>
              <a:rPr lang="nb-NO" sz="1200" dirty="0" smtClean="0"/>
              <a:t> </a:t>
            </a:r>
            <a:r>
              <a:rPr lang="nb-NO" sz="1200" dirty="0" err="1" smtClean="0"/>
              <a:t>platelets</a:t>
            </a:r>
            <a:r>
              <a:rPr lang="nb-NO" sz="1200" dirty="0" smtClean="0"/>
              <a:t> for </a:t>
            </a:r>
            <a:r>
              <a:rPr lang="nb-NO" sz="1200" dirty="0" err="1" smtClean="0"/>
              <a:t>reatment</a:t>
            </a:r>
            <a:r>
              <a:rPr lang="nb-NO" sz="1200" dirty="0" smtClean="0"/>
              <a:t> </a:t>
            </a:r>
            <a:r>
              <a:rPr lang="nb-NO" sz="1200" dirty="0" err="1" smtClean="0"/>
              <a:t>of</a:t>
            </a:r>
            <a:r>
              <a:rPr lang="nb-NO" sz="1200" dirty="0" smtClean="0"/>
              <a:t> </a:t>
            </a:r>
            <a:r>
              <a:rPr lang="nb-NO" sz="1200" dirty="0" err="1" smtClean="0"/>
              <a:t>bleeding</a:t>
            </a:r>
            <a:r>
              <a:rPr lang="nb-NO" sz="1200" dirty="0" smtClean="0"/>
              <a:t> </a:t>
            </a:r>
            <a:r>
              <a:rPr lang="nb-NO" sz="1200" dirty="0" err="1" smtClean="0"/>
              <a:t>patients</a:t>
            </a:r>
            <a:r>
              <a:rPr lang="nb-NO" sz="1200" dirty="0" smtClean="0"/>
              <a:t>.</a:t>
            </a:r>
            <a:r>
              <a:rPr lang="nb-NO" sz="1200" baseline="0" dirty="0" smtClean="0"/>
              <a:t> To </a:t>
            </a:r>
            <a:r>
              <a:rPr lang="nb-NO" sz="1200" baseline="0" dirty="0" err="1" smtClean="0"/>
              <a:t>reduce</a:t>
            </a:r>
            <a:r>
              <a:rPr lang="nb-NO" sz="1200" baseline="0" dirty="0" smtClean="0"/>
              <a:t> risk </a:t>
            </a:r>
            <a:r>
              <a:rPr lang="nb-NO" sz="1200" baseline="0" dirty="0" err="1" smtClean="0"/>
              <a:t>of</a:t>
            </a:r>
            <a:r>
              <a:rPr lang="nb-NO" sz="1200" baseline="0" dirty="0" smtClean="0"/>
              <a:t> </a:t>
            </a:r>
            <a:r>
              <a:rPr lang="nb-NO" sz="1200" baseline="0" dirty="0" err="1" smtClean="0"/>
              <a:t>platelet</a:t>
            </a:r>
            <a:r>
              <a:rPr lang="nb-NO" sz="1200" baseline="0" dirty="0" smtClean="0"/>
              <a:t> </a:t>
            </a:r>
            <a:r>
              <a:rPr lang="nb-NO" sz="1200" baseline="0" dirty="0" err="1" smtClean="0"/>
              <a:t>shortages</a:t>
            </a:r>
            <a:r>
              <a:rPr lang="nb-NO" sz="1200" baseline="0" dirty="0" smtClean="0"/>
              <a:t>.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16</a:t>
            </a:fld>
            <a:endParaRPr lang="nb-NO"/>
          </a:p>
        </p:txBody>
      </p:sp>
    </p:spTree>
    <p:extLst>
      <p:ext uri="{BB962C8B-B14F-4D97-AF65-F5344CB8AC3E}">
        <p14:creationId xmlns:p14="http://schemas.microsoft.com/office/powerpoint/2010/main" val="282792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From 17 March, 2020, to 31 December, 2021, we produced 276 CSP units and transfused 186 units to 92 patients. Main indication for transfusion was surgical bleeding (88%). No transfusion reactions were reported. 24-hour survival was 86%. During early lockdown 19% of platelet concentrates issued were CSP, with outdate of 15%. Overall outdate in the study period was 33%. The majority (75%) of survey respondents answered that they had received sufficient information and training before CSP were implemented</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17</a:t>
            </a:fld>
            <a:endParaRPr lang="nb-NO"/>
          </a:p>
        </p:txBody>
      </p:sp>
    </p:spTree>
    <p:extLst>
      <p:ext uri="{BB962C8B-B14F-4D97-AF65-F5344CB8AC3E}">
        <p14:creationId xmlns:p14="http://schemas.microsoft.com/office/powerpoint/2010/main" val="1144208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CONCLUSION: Cold storage of platelets improved platelet function in in vitro assays, even though delayed cold storage on Day 7 showed poorer results compared to continuous cold storage. This difference could be explained by accelerated metabolism and higher glucose consumption during the period of room temperature storage. Cold storage and delayed cold storage could ease inventory management. Further studies investigating the in vitro and clinical effects of cold-stored and delayed-cold-stored platelets are encouraged</a:t>
            </a:r>
            <a:r>
              <a:rPr lang="en-US" dirty="0" smtClean="0"/>
              <a: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20</a:t>
            </a:fld>
            <a:endParaRPr lang="nb-NO"/>
          </a:p>
        </p:txBody>
      </p:sp>
    </p:spTree>
    <p:extLst>
      <p:ext uri="{BB962C8B-B14F-4D97-AF65-F5344CB8AC3E}">
        <p14:creationId xmlns:p14="http://schemas.microsoft.com/office/powerpoint/2010/main" val="136441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smtClean="0">
                <a:solidFill>
                  <a:schemeClr val="tx1"/>
                </a:solidFill>
                <a:effectLst/>
                <a:latin typeface="+mn-lt"/>
                <a:ea typeface="+mn-ea"/>
                <a:cs typeface="+mn-cs"/>
              </a:rPr>
              <a:t>oxygen consumption rate (OCR)</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26</a:t>
            </a:fld>
            <a:endParaRPr lang="nb-NO"/>
          </a:p>
        </p:txBody>
      </p:sp>
    </p:spTree>
    <p:extLst>
      <p:ext uri="{BB962C8B-B14F-4D97-AF65-F5344CB8AC3E}">
        <p14:creationId xmlns:p14="http://schemas.microsoft.com/office/powerpoint/2010/main" val="365078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34</a:t>
            </a:fld>
            <a:endParaRPr lang="nb-NO"/>
          </a:p>
        </p:txBody>
      </p:sp>
    </p:spTree>
    <p:extLst>
      <p:ext uri="{BB962C8B-B14F-4D97-AF65-F5344CB8AC3E}">
        <p14:creationId xmlns:p14="http://schemas.microsoft.com/office/powerpoint/2010/main" val="7638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smtClean="0"/>
              <a:t>I</a:t>
            </a:r>
            <a:r>
              <a:rPr lang="en-US" baseline="0" noProof="0" dirty="0" smtClean="0"/>
              <a:t> will like to give my thanks to  all the highly skilled members of the Blood Far Forward research Group in Bergen. To Our collaborators at the US Army Institute of Surgical Research Doctor Andre Cap, To Doctor Phil Spinella, and the THOR Network.</a:t>
            </a:r>
          </a:p>
          <a:p>
            <a:r>
              <a:rPr lang="en-US" baseline="0" noProof="0" dirty="0" smtClean="0"/>
              <a:t> </a:t>
            </a:r>
            <a:endParaRPr lang="en-US" noProof="0"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3</a:t>
            </a:fld>
            <a:endParaRPr lang="nb-NO"/>
          </a:p>
        </p:txBody>
      </p:sp>
    </p:spTree>
    <p:extLst>
      <p:ext uri="{BB962C8B-B14F-4D97-AF65-F5344CB8AC3E}">
        <p14:creationId xmlns:p14="http://schemas.microsoft.com/office/powerpoint/2010/main" val="355662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 will start by introducing you to the setting that we work in. Norway is a large</a:t>
            </a:r>
            <a:r>
              <a:rPr lang="en-US" baseline="0" dirty="0" smtClean="0"/>
              <a:t> country, with few people. The cities are mainly in the coastal areas and in the south. We have long distances between the level 1 trauma centers, so this means that we rely heavily on transport of our patients by either ground or air ambulances. </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With a population of only 5.4 million across an area of 385,000 km</a:t>
            </a:r>
            <a:r>
              <a:rPr lang="en-US" baseline="30000" dirty="0" smtClean="0"/>
              <a:t>2</a:t>
            </a:r>
            <a:r>
              <a:rPr lang="en-US" dirty="0" smtClean="0"/>
              <a:t>, Norway has a demanding topography consisting of mountains and fjords, which may make ground ambulance transport of critical trauma patients challenging. Furthermore, the long distances between Norwegian Level 1 trauma centers (approx. 600 km) support the use of air transport and demands that the HEMS uses a RDCR approach to critical patients</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4</a:t>
            </a:fld>
            <a:endParaRPr lang="nb-NO"/>
          </a:p>
        </p:txBody>
      </p:sp>
    </p:spTree>
    <p:extLst>
      <p:ext uri="{BB962C8B-B14F-4D97-AF65-F5344CB8AC3E}">
        <p14:creationId xmlns:p14="http://schemas.microsoft.com/office/powerpoint/2010/main" val="151213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That</a:t>
            </a:r>
            <a:r>
              <a:rPr lang="nb-NO" dirty="0" smtClean="0"/>
              <a:t> </a:t>
            </a:r>
            <a:r>
              <a:rPr lang="nb-NO" dirty="0" err="1" smtClean="0"/>
              <a:t>said</a:t>
            </a:r>
            <a:r>
              <a:rPr lang="nb-NO" dirty="0" smtClean="0"/>
              <a:t>,</a:t>
            </a:r>
            <a:r>
              <a:rPr lang="nb-NO" baseline="0" dirty="0" smtClean="0"/>
              <a:t> </a:t>
            </a:r>
            <a:r>
              <a:rPr lang="nb-NO" baseline="0" dirty="0" err="1" smtClean="0"/>
              <a:t>we</a:t>
            </a:r>
            <a:r>
              <a:rPr lang="nb-NO" baseline="0" dirty="0" smtClean="0"/>
              <a:t> have </a:t>
            </a:r>
            <a:r>
              <a:rPr lang="nb-NO" baseline="0" dirty="0" err="1" smtClean="0"/>
              <a:t>challenges</a:t>
            </a:r>
            <a:r>
              <a:rPr lang="nb-NO" baseline="0" dirty="0" smtClean="0"/>
              <a:t> </a:t>
            </a:r>
            <a:r>
              <a:rPr lang="nb-NO" baseline="0" dirty="0" err="1" smtClean="0"/>
              <a:t>with</a:t>
            </a:r>
            <a:r>
              <a:rPr lang="nb-NO" baseline="0" dirty="0" smtClean="0"/>
              <a:t> </a:t>
            </a:r>
            <a:r>
              <a:rPr lang="nb-NO" baseline="0" dirty="0" err="1" smtClean="0"/>
              <a:t>both</a:t>
            </a:r>
            <a:r>
              <a:rPr lang="nb-NO" baseline="0" dirty="0" smtClean="0"/>
              <a:t> </a:t>
            </a:r>
            <a:r>
              <a:rPr lang="nb-NO" baseline="0" dirty="0" err="1" smtClean="0"/>
              <a:t>geography</a:t>
            </a:r>
            <a:r>
              <a:rPr lang="nb-NO" baseline="0" dirty="0" smtClean="0"/>
              <a:t> and </a:t>
            </a:r>
            <a:r>
              <a:rPr lang="nb-NO" baseline="0" dirty="0" err="1" smtClean="0"/>
              <a:t>weather</a:t>
            </a:r>
            <a:r>
              <a:rPr lang="nb-NO" baseline="0" dirty="0" smtClean="0"/>
              <a:t> </a:t>
            </a:r>
            <a:r>
              <a:rPr lang="nb-NO" baseline="0" dirty="0" err="1" smtClean="0"/>
              <a:t>that</a:t>
            </a:r>
            <a:r>
              <a:rPr lang="nb-NO" baseline="0" dirty="0" smtClean="0"/>
              <a:t> </a:t>
            </a:r>
            <a:r>
              <a:rPr lang="nb-NO" baseline="0" dirty="0" err="1" smtClean="0"/>
              <a:t>can</a:t>
            </a:r>
            <a:r>
              <a:rPr lang="nb-NO" baseline="0" dirty="0" smtClean="0"/>
              <a:t> make </a:t>
            </a:r>
            <a:r>
              <a:rPr lang="nb-NO" baseline="0" dirty="0" err="1" smtClean="0"/>
              <a:t>the</a:t>
            </a:r>
            <a:r>
              <a:rPr lang="nb-NO" baseline="0" dirty="0" smtClean="0"/>
              <a:t> transport </a:t>
            </a:r>
            <a:r>
              <a:rPr lang="nb-NO" baseline="0" dirty="0" err="1" smtClean="0"/>
              <a:t>rather</a:t>
            </a:r>
            <a:r>
              <a:rPr lang="nb-NO" baseline="0" dirty="0" smtClean="0"/>
              <a:t> </a:t>
            </a:r>
            <a:r>
              <a:rPr lang="nb-NO" baseline="0" dirty="0" err="1" smtClean="0"/>
              <a:t>difficult</a:t>
            </a:r>
            <a:r>
              <a:rPr lang="nb-NO" baseline="0" dirty="0" smtClean="0"/>
              <a:t>. </a:t>
            </a:r>
          </a:p>
          <a:p>
            <a:r>
              <a:rPr lang="nb-NO" baseline="0" dirty="0" smtClean="0"/>
              <a:t>So </a:t>
            </a:r>
            <a:r>
              <a:rPr lang="nb-NO" baseline="0" dirty="0" err="1" smtClean="0"/>
              <a:t>we</a:t>
            </a:r>
            <a:r>
              <a:rPr lang="nb-NO" baseline="0" dirty="0" smtClean="0"/>
              <a:t> have a </a:t>
            </a:r>
            <a:r>
              <a:rPr lang="nb-NO" baseline="0" dirty="0" err="1" smtClean="0"/>
              <a:t>desentralised</a:t>
            </a:r>
            <a:r>
              <a:rPr lang="nb-NO" baseline="0" dirty="0" smtClean="0"/>
              <a:t> </a:t>
            </a:r>
            <a:r>
              <a:rPr lang="nb-NO" baseline="0" dirty="0" err="1" smtClean="0"/>
              <a:t>government</a:t>
            </a:r>
            <a:r>
              <a:rPr lang="nb-NO" baseline="0" dirty="0" smtClean="0"/>
              <a:t> </a:t>
            </a:r>
            <a:r>
              <a:rPr lang="nb-NO" baseline="0" dirty="0" err="1" smtClean="0"/>
              <a:t>funded</a:t>
            </a:r>
            <a:r>
              <a:rPr lang="nb-NO" baseline="0" dirty="0" smtClean="0"/>
              <a:t> </a:t>
            </a:r>
            <a:r>
              <a:rPr lang="nb-NO" baseline="0" dirty="0" err="1" smtClean="0"/>
              <a:t>health</a:t>
            </a:r>
            <a:r>
              <a:rPr lang="nb-NO" baseline="0" dirty="0" smtClean="0"/>
              <a:t> system. </a:t>
            </a:r>
            <a:r>
              <a:rPr lang="nb-NO" baseline="0" dirty="0" err="1" smtClean="0"/>
              <a:t>Trying</a:t>
            </a:r>
            <a:r>
              <a:rPr lang="nb-NO" baseline="0" dirty="0" smtClean="0"/>
              <a:t> to </a:t>
            </a:r>
            <a:r>
              <a:rPr lang="nb-NO" baseline="0" dirty="0" err="1" smtClean="0"/>
              <a:t>reduce</a:t>
            </a:r>
            <a:r>
              <a:rPr lang="nb-NO" baseline="0" dirty="0" smtClean="0"/>
              <a:t> </a:t>
            </a:r>
            <a:r>
              <a:rPr lang="nb-NO" baseline="0" dirty="0" err="1" smtClean="0"/>
              <a:t>the</a:t>
            </a:r>
            <a:r>
              <a:rPr lang="nb-NO" baseline="0" dirty="0" smtClean="0"/>
              <a:t> time </a:t>
            </a:r>
            <a:r>
              <a:rPr lang="nb-NO" baseline="0" dirty="0" err="1" smtClean="0"/>
              <a:t>of</a:t>
            </a:r>
            <a:r>
              <a:rPr lang="nb-NO" baseline="0" dirty="0" smtClean="0"/>
              <a:t> transport.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5</a:t>
            </a:fld>
            <a:endParaRPr lang="nb-NO"/>
          </a:p>
        </p:txBody>
      </p:sp>
    </p:spTree>
    <p:extLst>
      <p:ext uri="{BB962C8B-B14F-4D97-AF65-F5344CB8AC3E}">
        <p14:creationId xmlns:p14="http://schemas.microsoft.com/office/powerpoint/2010/main" val="308822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Norwegian</a:t>
            </a:r>
            <a:r>
              <a:rPr lang="nb-NO" baseline="0" dirty="0" smtClean="0"/>
              <a:t> Blood System is </a:t>
            </a:r>
            <a:r>
              <a:rPr lang="nb-NO" baseline="0" dirty="0" err="1" smtClean="0"/>
              <a:t>based</a:t>
            </a:r>
            <a:r>
              <a:rPr lang="nb-NO" baseline="0" dirty="0" smtClean="0"/>
              <a:t> </a:t>
            </a:r>
            <a:r>
              <a:rPr lang="nb-NO" baseline="0" dirty="0" err="1" smtClean="0"/>
              <a:t>on</a:t>
            </a:r>
            <a:r>
              <a:rPr lang="nb-NO" baseline="0" dirty="0" smtClean="0"/>
              <a:t> </a:t>
            </a:r>
            <a:r>
              <a:rPr lang="nb-NO" baseline="0" dirty="0" err="1" smtClean="0"/>
              <a:t>individual</a:t>
            </a:r>
            <a:r>
              <a:rPr lang="nb-NO" baseline="0" dirty="0" smtClean="0"/>
              <a:t> Blood </a:t>
            </a:r>
            <a:r>
              <a:rPr lang="nb-NO" baseline="0" dirty="0" err="1" smtClean="0"/>
              <a:t>Bankds</a:t>
            </a:r>
            <a:r>
              <a:rPr lang="nb-NO" baseline="0" dirty="0" smtClean="0"/>
              <a:t> </a:t>
            </a:r>
            <a:r>
              <a:rPr lang="nb-NO" baseline="0" dirty="0" err="1" smtClean="0"/>
              <a:t>located</a:t>
            </a:r>
            <a:r>
              <a:rPr lang="nb-NO" baseline="0" dirty="0" smtClean="0"/>
              <a:t> at </a:t>
            </a:r>
            <a:r>
              <a:rPr lang="nb-NO" baseline="0" dirty="0" err="1" smtClean="0"/>
              <a:t>the</a:t>
            </a:r>
            <a:r>
              <a:rPr lang="nb-NO" baseline="0" dirty="0" smtClean="0"/>
              <a:t> hospitals. In </a:t>
            </a:r>
            <a:r>
              <a:rPr lang="nb-NO" baseline="0" dirty="0" err="1" smtClean="0"/>
              <a:t>these</a:t>
            </a:r>
            <a:r>
              <a:rPr lang="nb-NO" baseline="0" dirty="0" smtClean="0"/>
              <a:t> Blood Banks </a:t>
            </a:r>
            <a:r>
              <a:rPr lang="nb-NO" baseline="0" dirty="0" err="1" smtClean="0"/>
              <a:t>we</a:t>
            </a:r>
            <a:r>
              <a:rPr lang="nb-NO" baseline="0" dirty="0" smtClean="0"/>
              <a:t> </a:t>
            </a:r>
            <a:r>
              <a:rPr lang="nb-NO" baseline="0" dirty="0" err="1" smtClean="0"/>
              <a:t>collect</a:t>
            </a:r>
            <a:r>
              <a:rPr lang="nb-NO" baseline="0" dirty="0" smtClean="0"/>
              <a:t>, </a:t>
            </a:r>
            <a:r>
              <a:rPr lang="nb-NO" baseline="0" dirty="0" err="1" smtClean="0"/>
              <a:t>produce</a:t>
            </a:r>
            <a:r>
              <a:rPr lang="nb-NO" baseline="0" dirty="0" smtClean="0"/>
              <a:t> and </a:t>
            </a:r>
            <a:r>
              <a:rPr lang="nb-NO" baseline="0" dirty="0" err="1" smtClean="0"/>
              <a:t>issue</a:t>
            </a:r>
            <a:r>
              <a:rPr lang="nb-NO" baseline="0" dirty="0" smtClean="0"/>
              <a:t> </a:t>
            </a:r>
            <a:r>
              <a:rPr lang="nb-NO" baseline="0" dirty="0" err="1" smtClean="0"/>
              <a:t>blood</a:t>
            </a:r>
            <a:r>
              <a:rPr lang="nb-NO" baseline="0" dirty="0" smtClean="0"/>
              <a:t>. The </a:t>
            </a:r>
            <a:r>
              <a:rPr lang="nb-NO" baseline="0" dirty="0" err="1" smtClean="0"/>
              <a:t>inventory</a:t>
            </a:r>
            <a:r>
              <a:rPr lang="nb-NO" baseline="0" dirty="0" smtClean="0"/>
              <a:t> </a:t>
            </a:r>
            <a:r>
              <a:rPr lang="nb-NO" baseline="0" dirty="0" err="1" smtClean="0"/>
              <a:t>of</a:t>
            </a:r>
            <a:r>
              <a:rPr lang="nb-NO" baseline="0" dirty="0" smtClean="0"/>
              <a:t> </a:t>
            </a:r>
            <a:r>
              <a:rPr lang="nb-NO" baseline="0" dirty="0" err="1" smtClean="0"/>
              <a:t>blood</a:t>
            </a:r>
            <a:r>
              <a:rPr lang="nb-NO" baseline="0" dirty="0" smtClean="0"/>
              <a:t> </a:t>
            </a:r>
            <a:r>
              <a:rPr lang="nb-NO" baseline="0" dirty="0" err="1" smtClean="0"/>
              <a:t>compoentns</a:t>
            </a:r>
            <a:r>
              <a:rPr lang="nb-NO" baseline="0" dirty="0" smtClean="0"/>
              <a:t> is </a:t>
            </a:r>
            <a:r>
              <a:rPr lang="nb-NO" baseline="0" dirty="0" err="1" smtClean="0"/>
              <a:t>decided</a:t>
            </a:r>
            <a:r>
              <a:rPr lang="nb-NO" baseline="0" dirty="0" smtClean="0"/>
              <a:t> </a:t>
            </a:r>
            <a:r>
              <a:rPr lang="nb-NO" baseline="0" dirty="0" err="1" smtClean="0"/>
              <a:t>on</a:t>
            </a:r>
            <a:r>
              <a:rPr lang="nb-NO" baseline="0" dirty="0" smtClean="0"/>
              <a:t> </a:t>
            </a:r>
            <a:r>
              <a:rPr lang="nb-NO" baseline="0" dirty="0" err="1" smtClean="0"/>
              <a:t>local</a:t>
            </a:r>
            <a:r>
              <a:rPr lang="nb-NO" baseline="0" dirty="0" smtClean="0"/>
              <a:t> </a:t>
            </a:r>
            <a:r>
              <a:rPr lang="nb-NO" baseline="0" dirty="0" err="1" smtClean="0"/>
              <a:t>policies</a:t>
            </a:r>
            <a:r>
              <a:rPr lang="nb-NO" baseline="0" dirty="0" smtClean="0"/>
              <a:t>, </a:t>
            </a:r>
            <a:r>
              <a:rPr lang="nb-NO" baseline="0" dirty="0" err="1" smtClean="0"/>
              <a:t>which</a:t>
            </a:r>
            <a:r>
              <a:rPr lang="nb-NO" baseline="0" dirty="0" smtClean="0"/>
              <a:t> </a:t>
            </a:r>
            <a:r>
              <a:rPr lang="nb-NO" baseline="0" dirty="0" err="1" smtClean="0"/>
              <a:t>also</a:t>
            </a:r>
            <a:r>
              <a:rPr lang="nb-NO" baseline="0" dirty="0" smtClean="0"/>
              <a:t> </a:t>
            </a:r>
            <a:r>
              <a:rPr lang="nb-NO" baseline="0" dirty="0" err="1" smtClean="0"/>
              <a:t>means</a:t>
            </a:r>
            <a:r>
              <a:rPr lang="nb-NO" baseline="0" dirty="0" smtClean="0"/>
              <a:t> </a:t>
            </a:r>
            <a:r>
              <a:rPr lang="nb-NO" baseline="0" dirty="0" err="1" smtClean="0"/>
              <a:t>that</a:t>
            </a:r>
            <a:r>
              <a:rPr lang="nb-NO" baseline="0" dirty="0" smtClean="0"/>
              <a:t> </a:t>
            </a:r>
            <a:r>
              <a:rPr lang="nb-NO" baseline="0" dirty="0" err="1" smtClean="0"/>
              <a:t>some</a:t>
            </a:r>
            <a:r>
              <a:rPr lang="nb-NO" baseline="0" dirty="0" smtClean="0"/>
              <a:t> </a:t>
            </a:r>
            <a:r>
              <a:rPr lang="nb-NO" baseline="0" dirty="0" err="1" smtClean="0"/>
              <a:t>of</a:t>
            </a:r>
            <a:r>
              <a:rPr lang="nb-NO" baseline="0" dirty="0" smtClean="0"/>
              <a:t> </a:t>
            </a:r>
            <a:r>
              <a:rPr lang="nb-NO" baseline="0" dirty="0" err="1" smtClean="0"/>
              <a:t>our</a:t>
            </a:r>
            <a:r>
              <a:rPr lang="nb-NO" baseline="0" dirty="0" smtClean="0"/>
              <a:t> </a:t>
            </a:r>
            <a:r>
              <a:rPr lang="nb-NO" baseline="0" dirty="0" err="1" smtClean="0"/>
              <a:t>smaller</a:t>
            </a:r>
            <a:r>
              <a:rPr lang="nb-NO" baseline="0" dirty="0" smtClean="0"/>
              <a:t> rural hospitals do not have all types </a:t>
            </a:r>
            <a:r>
              <a:rPr lang="nb-NO" baseline="0" dirty="0" err="1" smtClean="0"/>
              <a:t>of</a:t>
            </a:r>
            <a:r>
              <a:rPr lang="nb-NO" baseline="0" dirty="0" smtClean="0"/>
              <a:t> </a:t>
            </a:r>
            <a:r>
              <a:rPr lang="nb-NO" baseline="0" dirty="0" err="1" smtClean="0"/>
              <a:t>blood</a:t>
            </a:r>
            <a:r>
              <a:rPr lang="nb-NO" baseline="0" dirty="0" smtClean="0"/>
              <a:t> </a:t>
            </a:r>
            <a:r>
              <a:rPr lang="nb-NO" baseline="0" dirty="0" err="1" smtClean="0"/>
              <a:t>components</a:t>
            </a:r>
            <a:r>
              <a:rPr lang="nb-NO" baseline="0" dirty="0" smtClean="0"/>
              <a:t> in </a:t>
            </a:r>
            <a:r>
              <a:rPr lang="nb-NO" baseline="0" dirty="0" err="1" smtClean="0"/>
              <a:t>stock</a:t>
            </a:r>
            <a:r>
              <a:rPr lang="nb-NO" baseline="0" dirty="0" smtClean="0"/>
              <a:t>. </a:t>
            </a:r>
            <a:r>
              <a:rPr lang="nb-NO" baseline="0" dirty="0" err="1" smtClean="0"/>
              <a:t>Ths</a:t>
            </a:r>
            <a:r>
              <a:rPr lang="nb-NO" baseline="0" dirty="0" smtClean="0"/>
              <a:t> </a:t>
            </a:r>
            <a:r>
              <a:rPr lang="nb-NO" baseline="0" dirty="0" err="1" smtClean="0"/>
              <a:t>means</a:t>
            </a:r>
            <a:r>
              <a:rPr lang="nb-NO" baseline="0" dirty="0" smtClean="0"/>
              <a:t>, </a:t>
            </a:r>
            <a:r>
              <a:rPr lang="nb-NO" baseline="0" dirty="0" err="1" smtClean="0"/>
              <a:t>they</a:t>
            </a:r>
            <a:r>
              <a:rPr lang="nb-NO" baseline="0" dirty="0" smtClean="0"/>
              <a:t> </a:t>
            </a:r>
            <a:r>
              <a:rPr lang="nb-NO" baseline="0" dirty="0" err="1" smtClean="0"/>
              <a:t>ofthen</a:t>
            </a:r>
            <a:r>
              <a:rPr lang="nb-NO" baseline="0" dirty="0" smtClean="0"/>
              <a:t> </a:t>
            </a:r>
            <a:r>
              <a:rPr lang="nb-NO" baseline="0" dirty="0" err="1" smtClean="0"/>
              <a:t>lack</a:t>
            </a:r>
            <a:r>
              <a:rPr lang="nb-NO" baseline="0" dirty="0" smtClean="0"/>
              <a:t> a </a:t>
            </a:r>
            <a:r>
              <a:rPr lang="nb-NO" baseline="0" dirty="0" err="1" smtClean="0"/>
              <a:t>platelet</a:t>
            </a:r>
            <a:r>
              <a:rPr lang="nb-NO" baseline="0" dirty="0" smtClean="0"/>
              <a:t> </a:t>
            </a:r>
            <a:r>
              <a:rPr lang="nb-NO" baseline="0" dirty="0" err="1" smtClean="0"/>
              <a:t>containing</a:t>
            </a:r>
            <a:r>
              <a:rPr lang="nb-NO" baseline="0" dirty="0" smtClean="0"/>
              <a:t> </a:t>
            </a:r>
            <a:r>
              <a:rPr lang="nb-NO" baseline="0" dirty="0" err="1" smtClean="0"/>
              <a:t>blood</a:t>
            </a:r>
            <a:r>
              <a:rPr lang="nb-NO" baseline="0" dirty="0" smtClean="0"/>
              <a:t> </a:t>
            </a:r>
            <a:r>
              <a:rPr lang="nb-NO" baseline="0" dirty="0" err="1" smtClean="0"/>
              <a:t>product</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6</a:t>
            </a:fld>
            <a:endParaRPr lang="nb-NO"/>
          </a:p>
        </p:txBody>
      </p:sp>
    </p:spTree>
    <p:extLst>
      <p:ext uri="{BB962C8B-B14F-4D97-AF65-F5344CB8AC3E}">
        <p14:creationId xmlns:p14="http://schemas.microsoft.com/office/powerpoint/2010/main" val="15009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Our </a:t>
            </a:r>
            <a:r>
              <a:rPr lang="nb-NO" dirty="0" err="1" smtClean="0"/>
              <a:t>national</a:t>
            </a:r>
            <a:r>
              <a:rPr lang="nb-NO" baseline="0" dirty="0" smtClean="0"/>
              <a:t> </a:t>
            </a:r>
            <a:r>
              <a:rPr lang="nb-NO" baseline="0" dirty="0" err="1" smtClean="0"/>
              <a:t>civilan</a:t>
            </a:r>
            <a:r>
              <a:rPr lang="nb-NO" baseline="0" dirty="0" smtClean="0"/>
              <a:t> and </a:t>
            </a:r>
            <a:r>
              <a:rPr lang="nb-NO" baseline="0" dirty="0" err="1" smtClean="0"/>
              <a:t>military</a:t>
            </a:r>
            <a:r>
              <a:rPr lang="nb-NO" baseline="0" dirty="0" smtClean="0"/>
              <a:t> guidelines </a:t>
            </a:r>
            <a:r>
              <a:rPr lang="nb-NO" baseline="0" dirty="0" err="1" smtClean="0"/>
              <a:t>recommend</a:t>
            </a:r>
            <a:r>
              <a:rPr lang="nb-NO" baseline="0" dirty="0" smtClean="0"/>
              <a:t> </a:t>
            </a:r>
            <a:r>
              <a:rPr lang="nb-NO" baseline="0" dirty="0" err="1" smtClean="0"/>
              <a:t>early</a:t>
            </a:r>
            <a:r>
              <a:rPr lang="nb-NO" baseline="0" dirty="0" smtClean="0"/>
              <a:t> </a:t>
            </a:r>
            <a:r>
              <a:rPr lang="nb-NO" baseline="0" dirty="0" err="1" smtClean="0"/>
              <a:t>balanced</a:t>
            </a:r>
            <a:r>
              <a:rPr lang="nb-NO" baseline="0" dirty="0" smtClean="0"/>
              <a:t> </a:t>
            </a:r>
            <a:r>
              <a:rPr lang="nb-NO" baseline="0" dirty="0" err="1" smtClean="0"/>
              <a:t>transfusion</a:t>
            </a:r>
            <a:r>
              <a:rPr lang="nb-NO" baseline="0" dirty="0" smtClean="0"/>
              <a:t> for </a:t>
            </a:r>
            <a:r>
              <a:rPr lang="nb-NO" baseline="0" dirty="0" err="1" smtClean="0"/>
              <a:t>patients</a:t>
            </a:r>
            <a:r>
              <a:rPr lang="nb-NO" baseline="0" dirty="0" smtClean="0"/>
              <a:t> </a:t>
            </a:r>
            <a:r>
              <a:rPr lang="nb-NO" baseline="0" dirty="0" err="1" smtClean="0"/>
              <a:t>with</a:t>
            </a:r>
            <a:r>
              <a:rPr lang="nb-NO" baseline="0" dirty="0" smtClean="0"/>
              <a:t> severe </a:t>
            </a:r>
            <a:r>
              <a:rPr lang="nb-NO" baseline="0" dirty="0" err="1" smtClean="0"/>
              <a:t>bleeding</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7</a:t>
            </a:fld>
            <a:endParaRPr lang="nb-NO"/>
          </a:p>
        </p:txBody>
      </p:sp>
    </p:spTree>
    <p:extLst>
      <p:ext uri="{BB962C8B-B14F-4D97-AF65-F5344CB8AC3E}">
        <p14:creationId xmlns:p14="http://schemas.microsoft.com/office/powerpoint/2010/main" val="142472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But</a:t>
            </a:r>
            <a:r>
              <a:rPr lang="nb-NO" dirty="0" smtClean="0"/>
              <a:t> </a:t>
            </a:r>
            <a:r>
              <a:rPr lang="nb-NO" dirty="0" err="1" smtClean="0"/>
              <a:t>since</a:t>
            </a:r>
            <a:r>
              <a:rPr lang="nb-NO" dirty="0" smtClean="0"/>
              <a:t> </a:t>
            </a:r>
            <a:r>
              <a:rPr lang="nb-NO" dirty="0" err="1" smtClean="0"/>
              <a:t>we</a:t>
            </a:r>
            <a:r>
              <a:rPr lang="nb-NO" dirty="0" smtClean="0"/>
              <a:t> have </a:t>
            </a:r>
            <a:r>
              <a:rPr lang="nb-NO" dirty="0" err="1" smtClean="0"/>
              <a:t>these</a:t>
            </a:r>
            <a:r>
              <a:rPr lang="nb-NO" dirty="0" smtClean="0"/>
              <a:t> </a:t>
            </a:r>
            <a:r>
              <a:rPr lang="nb-NO" dirty="0" err="1" smtClean="0"/>
              <a:t>challenges</a:t>
            </a:r>
            <a:r>
              <a:rPr lang="nb-NO" dirty="0" smtClean="0"/>
              <a:t> </a:t>
            </a:r>
            <a:r>
              <a:rPr lang="nb-NO" dirty="0" err="1" smtClean="0"/>
              <a:t>with</a:t>
            </a:r>
            <a:r>
              <a:rPr lang="nb-NO" dirty="0" smtClean="0"/>
              <a:t> </a:t>
            </a:r>
            <a:r>
              <a:rPr lang="nb-NO" dirty="0" err="1" smtClean="0"/>
              <a:t>distances</a:t>
            </a:r>
            <a:r>
              <a:rPr lang="nb-NO" dirty="0" smtClean="0"/>
              <a:t>,</a:t>
            </a:r>
            <a:r>
              <a:rPr lang="nb-NO" baseline="0" dirty="0" smtClean="0"/>
              <a:t> </a:t>
            </a:r>
            <a:r>
              <a:rPr lang="nb-NO" baseline="0" dirty="0" err="1" smtClean="0"/>
              <a:t>we</a:t>
            </a:r>
            <a:r>
              <a:rPr lang="nb-NO" baseline="0" dirty="0" smtClean="0"/>
              <a:t> have o face </a:t>
            </a:r>
            <a:r>
              <a:rPr lang="nb-NO" baseline="0" dirty="0" err="1" smtClean="0"/>
              <a:t>considerrably</a:t>
            </a:r>
            <a:r>
              <a:rPr lang="nb-NO" baseline="0" dirty="0" smtClean="0"/>
              <a:t> </a:t>
            </a:r>
            <a:r>
              <a:rPr lang="nb-NO" baseline="0" dirty="0" err="1" smtClean="0"/>
              <a:t>logistial</a:t>
            </a:r>
            <a:r>
              <a:rPr lang="nb-NO" baseline="0" dirty="0" smtClean="0"/>
              <a:t> </a:t>
            </a:r>
            <a:r>
              <a:rPr lang="nb-NO" baseline="0" dirty="0" err="1" smtClean="0"/>
              <a:t>challenges</a:t>
            </a:r>
            <a:r>
              <a:rPr lang="nb-NO" baseline="0" dirty="0" smtClean="0"/>
              <a:t>. </a:t>
            </a:r>
          </a:p>
          <a:p>
            <a:r>
              <a:rPr lang="nb-NO" dirty="0" smtClean="0"/>
              <a:t>And to be </a:t>
            </a:r>
            <a:r>
              <a:rPr lang="nb-NO" dirty="0" err="1" smtClean="0"/>
              <a:t>able</a:t>
            </a:r>
            <a:r>
              <a:rPr lang="nb-NO" dirty="0" smtClean="0"/>
              <a:t> to </a:t>
            </a:r>
            <a:r>
              <a:rPr lang="nb-NO" dirty="0" err="1" smtClean="0"/>
              <a:t>follow</a:t>
            </a:r>
            <a:r>
              <a:rPr lang="nb-NO" dirty="0" smtClean="0"/>
              <a:t> </a:t>
            </a:r>
            <a:r>
              <a:rPr lang="nb-NO" dirty="0" err="1" smtClean="0"/>
              <a:t>this</a:t>
            </a:r>
            <a:r>
              <a:rPr lang="nb-NO" dirty="0" smtClean="0"/>
              <a:t> </a:t>
            </a:r>
            <a:r>
              <a:rPr lang="nb-NO" dirty="0" err="1" smtClean="0"/>
              <a:t>recommendation</a:t>
            </a:r>
            <a:r>
              <a:rPr lang="nb-NO" baseline="0" dirty="0" smtClean="0"/>
              <a:t> </a:t>
            </a:r>
            <a:r>
              <a:rPr lang="nb-NO" baseline="0" dirty="0" err="1" smtClean="0"/>
              <a:t>we</a:t>
            </a:r>
            <a:r>
              <a:rPr lang="nb-NO" baseline="0" dirty="0" smtClean="0"/>
              <a:t> have to </a:t>
            </a:r>
            <a:r>
              <a:rPr lang="nb-NO" baseline="0" dirty="0" err="1" smtClean="0"/>
              <a:t>consider</a:t>
            </a:r>
            <a:r>
              <a:rPr lang="nb-NO" baseline="0" dirty="0" smtClean="0"/>
              <a:t> systems for </a:t>
            </a:r>
            <a:r>
              <a:rPr lang="nb-NO" baseline="0" dirty="0" err="1" smtClean="0"/>
              <a:t>blood</a:t>
            </a:r>
            <a:r>
              <a:rPr lang="nb-NO" baseline="0" dirty="0" smtClean="0"/>
              <a:t> </a:t>
            </a:r>
            <a:r>
              <a:rPr lang="nb-NO" baseline="0" dirty="0" err="1" smtClean="0"/>
              <a:t>preparedness</a:t>
            </a:r>
            <a:r>
              <a:rPr lang="nb-NO" baseline="0" dirty="0" smtClean="0"/>
              <a:t> </a:t>
            </a:r>
            <a:r>
              <a:rPr lang="nb-NO" baseline="0" dirty="0" err="1" smtClean="0"/>
              <a:t>on</a:t>
            </a:r>
            <a:r>
              <a:rPr lang="nb-NO" baseline="0" dirty="0" smtClean="0"/>
              <a:t> all </a:t>
            </a:r>
            <a:r>
              <a:rPr lang="nb-NO" baseline="0" dirty="0" err="1" smtClean="0"/>
              <a:t>treatment</a:t>
            </a:r>
            <a:r>
              <a:rPr lang="nb-NO" baseline="0" dirty="0" smtClean="0"/>
              <a:t> </a:t>
            </a:r>
            <a:r>
              <a:rPr lang="nb-NO" baseline="0" dirty="0" err="1" smtClean="0"/>
              <a:t>levels</a:t>
            </a:r>
            <a:r>
              <a:rPr lang="nb-NO" baseline="0" dirty="0" smtClean="0"/>
              <a:t> from </a:t>
            </a:r>
            <a:r>
              <a:rPr lang="nb-NO" baseline="0" dirty="0" err="1" smtClean="0"/>
              <a:t>the</a:t>
            </a:r>
            <a:r>
              <a:rPr lang="nb-NO" baseline="0" dirty="0" smtClean="0"/>
              <a:t> </a:t>
            </a:r>
            <a:r>
              <a:rPr lang="nb-NO" baseline="0" dirty="0" err="1" smtClean="0"/>
              <a:t>level</a:t>
            </a:r>
            <a:r>
              <a:rPr lang="nb-NO" baseline="0" dirty="0" smtClean="0"/>
              <a:t> 1 trauma </a:t>
            </a:r>
            <a:r>
              <a:rPr lang="nb-NO" baseline="0" dirty="0" err="1" smtClean="0"/>
              <a:t>centers</a:t>
            </a:r>
            <a:r>
              <a:rPr lang="nb-NO" baseline="0" dirty="0" smtClean="0"/>
              <a:t> and to </a:t>
            </a:r>
            <a:r>
              <a:rPr lang="nb-NO" baseline="0" dirty="0" err="1" smtClean="0"/>
              <a:t>the</a:t>
            </a:r>
            <a:r>
              <a:rPr lang="nb-NO" baseline="0" dirty="0" smtClean="0"/>
              <a:t> </a:t>
            </a:r>
            <a:r>
              <a:rPr lang="nb-NO" baseline="0" dirty="0" err="1" smtClean="0"/>
              <a:t>municipal</a:t>
            </a:r>
            <a:r>
              <a:rPr lang="nb-NO" baseline="0" dirty="0" smtClean="0"/>
              <a:t> </a:t>
            </a:r>
            <a:r>
              <a:rPr lang="nb-NO" baseline="0" dirty="0" err="1" smtClean="0"/>
              <a:t>health</a:t>
            </a:r>
            <a:r>
              <a:rPr lang="nb-NO" baseline="0" dirty="0" smtClean="0"/>
              <a:t> </a:t>
            </a:r>
            <a:r>
              <a:rPr lang="nb-NO" baseline="0" dirty="0" err="1" smtClean="0"/>
              <a:t>servides</a:t>
            </a:r>
            <a:r>
              <a:rPr lang="nb-NO" baseline="0" dirty="0" smtClean="0"/>
              <a:t>. . </a:t>
            </a:r>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8</a:t>
            </a:fld>
            <a:endParaRPr lang="nb-NO"/>
          </a:p>
        </p:txBody>
      </p:sp>
    </p:spTree>
    <p:extLst>
      <p:ext uri="{BB962C8B-B14F-4D97-AF65-F5344CB8AC3E}">
        <p14:creationId xmlns:p14="http://schemas.microsoft.com/office/powerpoint/2010/main" val="3962571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To do so, </a:t>
            </a:r>
            <a:r>
              <a:rPr lang="nb-NO" dirty="0" err="1" smtClean="0"/>
              <a:t>we</a:t>
            </a:r>
            <a:r>
              <a:rPr lang="nb-NO" dirty="0" smtClean="0"/>
              <a:t> have</a:t>
            </a:r>
            <a:r>
              <a:rPr lang="nb-NO" baseline="0" dirty="0" smtClean="0"/>
              <a:t> </a:t>
            </a:r>
            <a:r>
              <a:rPr lang="nb-NO" baseline="0" dirty="0" err="1" smtClean="0"/>
              <a:t>been</a:t>
            </a:r>
            <a:r>
              <a:rPr lang="nb-NO" baseline="0" dirty="0" smtClean="0"/>
              <a:t> </a:t>
            </a:r>
            <a:r>
              <a:rPr lang="nb-NO" baseline="0" dirty="0" err="1" smtClean="0"/>
              <a:t>working</a:t>
            </a:r>
            <a:r>
              <a:rPr lang="nb-NO" baseline="0" dirty="0" smtClean="0"/>
              <a:t> in a </a:t>
            </a:r>
            <a:r>
              <a:rPr lang="nb-NO" baseline="0" dirty="0" err="1" smtClean="0"/>
              <a:t>military-civilian</a:t>
            </a:r>
            <a:r>
              <a:rPr lang="nb-NO" baseline="0" dirty="0" smtClean="0"/>
              <a:t> </a:t>
            </a:r>
            <a:r>
              <a:rPr lang="nb-NO" baseline="0" dirty="0" err="1" smtClean="0"/>
              <a:t>collaboration</a:t>
            </a:r>
            <a:r>
              <a:rPr lang="nb-NO" baseline="0" dirty="0" smtClean="0"/>
              <a:t> to </a:t>
            </a:r>
            <a:r>
              <a:rPr lang="nb-NO" baseline="0" dirty="0" err="1" smtClean="0"/>
              <a:t>investigate</a:t>
            </a:r>
            <a:r>
              <a:rPr lang="nb-NO" baseline="0" dirty="0" smtClean="0"/>
              <a:t> and </a:t>
            </a:r>
            <a:r>
              <a:rPr lang="nb-NO" baseline="0" dirty="0" err="1" smtClean="0"/>
              <a:t>explore</a:t>
            </a:r>
            <a:r>
              <a:rPr lang="nb-NO" baseline="0" dirty="0" smtClean="0"/>
              <a:t> </a:t>
            </a:r>
            <a:r>
              <a:rPr lang="nb-NO" baseline="0" dirty="0" err="1" smtClean="0"/>
              <a:t>the</a:t>
            </a:r>
            <a:r>
              <a:rPr lang="nb-NO" baseline="0" dirty="0" smtClean="0"/>
              <a:t> </a:t>
            </a:r>
            <a:r>
              <a:rPr lang="nb-NO" baseline="0" dirty="0" err="1" smtClean="0"/>
              <a:t>use</a:t>
            </a:r>
            <a:r>
              <a:rPr lang="nb-NO" baseline="0" dirty="0" smtClean="0"/>
              <a:t> </a:t>
            </a:r>
            <a:r>
              <a:rPr lang="nb-NO" baseline="0" dirty="0" err="1" smtClean="0"/>
              <a:t>of</a:t>
            </a:r>
            <a:r>
              <a:rPr lang="nb-NO" baseline="0" dirty="0" smtClean="0"/>
              <a:t> </a:t>
            </a:r>
            <a:r>
              <a:rPr lang="nb-NO" baseline="0" dirty="0" err="1" smtClean="0"/>
              <a:t>new</a:t>
            </a:r>
            <a:r>
              <a:rPr lang="nb-NO" baseline="0" dirty="0" smtClean="0"/>
              <a:t>, or </a:t>
            </a:r>
            <a:r>
              <a:rPr lang="nb-NO" baseline="0" dirty="0" err="1" smtClean="0"/>
              <a:t>old</a:t>
            </a:r>
            <a:r>
              <a:rPr lang="nb-NO" baseline="0" dirty="0" smtClean="0"/>
              <a:t>, </a:t>
            </a:r>
            <a:r>
              <a:rPr lang="nb-NO" baseline="0" dirty="0" err="1" smtClean="0"/>
              <a:t>blood</a:t>
            </a:r>
            <a:r>
              <a:rPr lang="nb-NO" baseline="0" dirty="0" smtClean="0"/>
              <a:t> </a:t>
            </a:r>
            <a:r>
              <a:rPr lang="nb-NO" baseline="0" dirty="0" err="1" smtClean="0"/>
              <a:t>products</a:t>
            </a:r>
            <a:r>
              <a:rPr lang="nb-NO" baseline="0" dirty="0" smtClean="0"/>
              <a:t>. </a:t>
            </a:r>
          </a:p>
          <a:p>
            <a:r>
              <a:rPr lang="nb-NO" baseline="0" dirty="0" smtClean="0"/>
              <a:t>In </a:t>
            </a:r>
            <a:r>
              <a:rPr lang="nb-NO" baseline="0" dirty="0" err="1" smtClean="0"/>
              <a:t>this</a:t>
            </a:r>
            <a:r>
              <a:rPr lang="nb-NO" baseline="0" dirty="0" smtClean="0"/>
              <a:t> </a:t>
            </a:r>
            <a:r>
              <a:rPr lang="nb-NO" baseline="0" dirty="0" err="1" smtClean="0"/>
              <a:t>presentation</a:t>
            </a:r>
            <a:r>
              <a:rPr lang="nb-NO" baseline="0" dirty="0" smtClean="0"/>
              <a:t>, I </a:t>
            </a:r>
            <a:r>
              <a:rPr lang="nb-NO" baseline="0" dirty="0" err="1" smtClean="0"/>
              <a:t>will</a:t>
            </a:r>
            <a:r>
              <a:rPr lang="nb-NO" baseline="0" dirty="0" smtClean="0"/>
              <a:t> talk </a:t>
            </a:r>
            <a:r>
              <a:rPr lang="nb-NO" baseline="0" dirty="0" err="1" smtClean="0"/>
              <a:t>about</a:t>
            </a:r>
            <a:r>
              <a:rPr lang="nb-NO" baseline="0" dirty="0" smtClean="0"/>
              <a:t> </a:t>
            </a:r>
            <a:r>
              <a:rPr lang="nb-NO" baseline="0" dirty="0" err="1" smtClean="0"/>
              <a:t>our</a:t>
            </a:r>
            <a:r>
              <a:rPr lang="nb-NO" baseline="0" dirty="0" smtClean="0"/>
              <a:t> </a:t>
            </a:r>
            <a:r>
              <a:rPr lang="nb-NO" baseline="0" dirty="0" err="1" smtClean="0"/>
              <a:t>experience</a:t>
            </a:r>
            <a:r>
              <a:rPr lang="nb-NO" baseline="0" dirty="0" smtClean="0"/>
              <a:t> </a:t>
            </a:r>
            <a:r>
              <a:rPr lang="nb-NO" baseline="0" dirty="0" err="1" smtClean="0"/>
              <a:t>with</a:t>
            </a:r>
            <a:r>
              <a:rPr lang="nb-NO" baseline="0" dirty="0" smtClean="0"/>
              <a:t> </a:t>
            </a:r>
            <a:r>
              <a:rPr lang="nb-NO" baseline="0" dirty="0" err="1" smtClean="0"/>
              <a:t>the</a:t>
            </a:r>
            <a:r>
              <a:rPr lang="nb-NO" baseline="0" dirty="0" smtClean="0"/>
              <a:t> </a:t>
            </a:r>
            <a:r>
              <a:rPr lang="nb-NO" baseline="0" dirty="0" err="1" smtClean="0"/>
              <a:t>use</a:t>
            </a:r>
            <a:r>
              <a:rPr lang="nb-NO" baseline="0" dirty="0" smtClean="0"/>
              <a:t> </a:t>
            </a:r>
            <a:r>
              <a:rPr lang="nb-NO" baseline="0" dirty="0" err="1" smtClean="0"/>
              <a:t>of</a:t>
            </a:r>
            <a:r>
              <a:rPr lang="nb-NO" baseline="0" dirty="0" smtClean="0"/>
              <a:t> </a:t>
            </a:r>
            <a:r>
              <a:rPr lang="nb-NO" baseline="0" dirty="0" err="1" smtClean="0"/>
              <a:t>cold</a:t>
            </a:r>
            <a:r>
              <a:rPr lang="nb-NO" baseline="0" dirty="0" smtClean="0"/>
              <a:t> </a:t>
            </a:r>
            <a:r>
              <a:rPr lang="nb-NO" baseline="0" dirty="0" err="1" smtClean="0"/>
              <a:t>stored</a:t>
            </a:r>
            <a:r>
              <a:rPr lang="nb-NO" baseline="0" dirty="0" smtClean="0"/>
              <a:t> </a:t>
            </a:r>
            <a:r>
              <a:rPr lang="nb-NO" baseline="0" dirty="0" err="1" smtClean="0"/>
              <a:t>platelets</a:t>
            </a:r>
            <a:r>
              <a:rPr lang="nb-NO" baseline="0" dirty="0" smtClean="0"/>
              <a:t> and </a:t>
            </a:r>
            <a:r>
              <a:rPr lang="nb-NO" baseline="0" dirty="0" err="1" smtClean="0"/>
              <a:t>discuss</a:t>
            </a:r>
            <a:r>
              <a:rPr lang="nb-NO" baseline="0" dirty="0" smtClean="0"/>
              <a:t> </a:t>
            </a:r>
            <a:r>
              <a:rPr lang="nb-NO" baseline="0" dirty="0" err="1" smtClean="0"/>
              <a:t>the</a:t>
            </a:r>
            <a:r>
              <a:rPr lang="nb-NO" baseline="0" dirty="0" smtClean="0"/>
              <a:t> </a:t>
            </a:r>
            <a:r>
              <a:rPr lang="nb-NO" baseline="0" dirty="0" err="1" smtClean="0"/>
              <a:t>effect</a:t>
            </a:r>
            <a:r>
              <a:rPr lang="nb-NO" baseline="0" dirty="0" smtClean="0"/>
              <a:t> </a:t>
            </a:r>
            <a:r>
              <a:rPr lang="nb-NO" baseline="0" dirty="0" err="1" smtClean="0"/>
              <a:t>of</a:t>
            </a:r>
            <a:r>
              <a:rPr lang="nb-NO" baseline="0" dirty="0" smtClean="0"/>
              <a:t> </a:t>
            </a:r>
            <a:r>
              <a:rPr lang="nb-NO" baseline="0" dirty="0" err="1" smtClean="0"/>
              <a:t>cold</a:t>
            </a:r>
            <a:r>
              <a:rPr lang="nb-NO" baseline="0" dirty="0" smtClean="0"/>
              <a:t> </a:t>
            </a:r>
            <a:r>
              <a:rPr lang="nb-NO" baseline="0" dirty="0" err="1" smtClean="0"/>
              <a:t>storage</a:t>
            </a:r>
            <a:r>
              <a:rPr lang="nb-NO" baseline="0" dirty="0" smtClean="0"/>
              <a:t> </a:t>
            </a:r>
            <a:r>
              <a:rPr lang="nb-NO" baseline="0" dirty="0" err="1" smtClean="0"/>
              <a:t>on</a:t>
            </a:r>
            <a:r>
              <a:rPr lang="nb-NO" baseline="0" dirty="0" smtClean="0"/>
              <a:t> </a:t>
            </a:r>
            <a:r>
              <a:rPr lang="nb-NO" baseline="0" dirty="0" err="1" smtClean="0"/>
              <a:t>the</a:t>
            </a:r>
            <a:r>
              <a:rPr lang="nb-NO" baseline="0" dirty="0" smtClean="0"/>
              <a:t> </a:t>
            </a:r>
            <a:r>
              <a:rPr lang="nb-NO" baseline="0" dirty="0" err="1" smtClean="0"/>
              <a:t>function</a:t>
            </a:r>
            <a:r>
              <a:rPr lang="nb-NO" baseline="0" dirty="0" smtClean="0"/>
              <a: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platelets</a:t>
            </a:r>
            <a:r>
              <a:rPr lang="nb-NO" baseline="0" dirty="0" smtClean="0"/>
              <a:t>. </a:t>
            </a:r>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9</a:t>
            </a:fld>
            <a:endParaRPr lang="nb-NO"/>
          </a:p>
        </p:txBody>
      </p:sp>
    </p:spTree>
    <p:extLst>
      <p:ext uri="{BB962C8B-B14F-4D97-AF65-F5344CB8AC3E}">
        <p14:creationId xmlns:p14="http://schemas.microsoft.com/office/powerpoint/2010/main" val="405731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dirty="0" smtClean="0"/>
              <a:t>What can we</a:t>
            </a:r>
            <a:r>
              <a:rPr lang="en-US" baseline="0" dirty="0" smtClean="0"/>
              <a:t> learn form in vitro studies of cold stored platelets? </a:t>
            </a:r>
          </a:p>
          <a:p>
            <a:r>
              <a:rPr lang="en-US" dirty="0" smtClean="0"/>
              <a:t>The morphological and molecular changes that occur due to cold exposure enhance the ability of the platelets to participate in the </a:t>
            </a:r>
            <a:r>
              <a:rPr lang="en-US" dirty="0" smtClean="0">
                <a:hlinkClick r:id="rId3" tooltip="Learn more about Hemostat from ScienceDirect's AI-generated Topic Pages"/>
              </a:rPr>
              <a:t>hemostatic</a:t>
            </a:r>
            <a:r>
              <a:rPr lang="en-US" dirty="0" smtClean="0"/>
              <a:t> process at the cost of rapid clearance from circulation.</a:t>
            </a:r>
          </a:p>
          <a:p>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In vitro studies have demonstrated that cold storage</a:t>
            </a:r>
            <a:r>
              <a:rPr lang="en-US" baseline="0" dirty="0" smtClean="0"/>
              <a:t> </a:t>
            </a:r>
            <a:r>
              <a:rPr lang="en-US" dirty="0" smtClean="0"/>
              <a:t>reduces both </a:t>
            </a:r>
            <a:r>
              <a:rPr lang="en-US" dirty="0" smtClean="0">
                <a:hlinkClick r:id="rId4" tooltip="Learn more about Glucose Utilization from ScienceDirect's AI-generated Topic Pages"/>
              </a:rPr>
              <a:t>glucose utilization</a:t>
            </a:r>
            <a:r>
              <a:rPr lang="en-US" dirty="0" smtClean="0"/>
              <a:t> and lactate production compared to room temperature controls (RT).</a:t>
            </a:r>
            <a:r>
              <a:rPr lang="en-US" baseline="0" dirty="0" smtClean="0"/>
              <a:t> Cold storage better preserve platelet function and reduce risk of bacterial contamination. All this gives us a potential for extended storage time.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10</a:t>
            </a:fld>
            <a:endParaRPr lang="nb-NO"/>
          </a:p>
        </p:txBody>
      </p:sp>
    </p:spTree>
    <p:extLst>
      <p:ext uri="{BB962C8B-B14F-4D97-AF65-F5344CB8AC3E}">
        <p14:creationId xmlns:p14="http://schemas.microsoft.com/office/powerpoint/2010/main" val="1368637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Åpningsside alternativ 1">
    <p:spTree>
      <p:nvGrpSpPr>
        <p:cNvPr id="1" name=""/>
        <p:cNvGrpSpPr/>
        <p:nvPr/>
      </p:nvGrpSpPr>
      <p:grpSpPr>
        <a:xfrm>
          <a:off x="0" y="0"/>
          <a:ext cx="0" cy="0"/>
          <a:chOff x="0" y="0"/>
          <a:chExt cx="0" cy="0"/>
        </a:xfrm>
      </p:grpSpPr>
      <p:pic>
        <p:nvPicPr>
          <p:cNvPr id="2" name="Bilde 1" descr="Forside_1_0905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515390"/>
          </a:xfrm>
          <a:prstGeom prst="rect">
            <a:avLst/>
          </a:prstGeom>
        </p:spPr>
      </p:pic>
      <p:sp>
        <p:nvSpPr>
          <p:cNvPr id="16" name="Tittel 1"/>
          <p:cNvSpPr>
            <a:spLocks noGrp="1"/>
          </p:cNvSpPr>
          <p:nvPr>
            <p:ph type="ctrTitle" hasCustomPrompt="1"/>
          </p:nvPr>
        </p:nvSpPr>
        <p:spPr>
          <a:xfrm>
            <a:off x="694103" y="1563538"/>
            <a:ext cx="5287597" cy="1107996"/>
          </a:xfrm>
          <a:prstGeom prst="rect">
            <a:avLst/>
          </a:prstGeom>
        </p:spPr>
        <p:txBody>
          <a:bodyPr wrap="square" anchor="b" anchorCtr="0">
            <a:spAutoFit/>
          </a:bodyPr>
          <a:lstStyle>
            <a:lvl1pPr marL="0" indent="0" algn="l">
              <a:tabLst>
                <a:tab pos="7353300" algn="l"/>
              </a:tabLst>
              <a:defRPr sz="3300" b="1" i="0" kern="1200" cap="all" spc="300" baseline="0">
                <a:solidFill>
                  <a:schemeClr val="bg1"/>
                </a:solidFill>
                <a:latin typeface="Calibri"/>
                <a:cs typeface="Arial"/>
              </a:defRPr>
            </a:lvl1pPr>
          </a:lstStyle>
          <a:p>
            <a:r>
              <a:rPr lang="nb-NO" dirty="0" smtClean="0"/>
              <a:t>KLIKK FOR Å LEGGE TIL EN </a:t>
            </a:r>
            <a:r>
              <a:rPr lang="nb-NO" dirty="0" err="1" smtClean="0"/>
              <a:t>TITTEl</a:t>
            </a:r>
            <a:endParaRPr lang="nb-NO" dirty="0"/>
          </a:p>
        </p:txBody>
      </p:sp>
      <p:pic>
        <p:nvPicPr>
          <p:cNvPr id="4" name="Bilde 3" descr="Haukelan University Hospital_ENGELSK.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6800" y="6237402"/>
            <a:ext cx="1555640" cy="296570"/>
          </a:xfrm>
          <a:prstGeom prst="rect">
            <a:avLst/>
          </a:prstGeom>
        </p:spPr>
      </p:pic>
    </p:spTree>
    <p:extLst>
      <p:ext uri="{BB962C8B-B14F-4D97-AF65-F5344CB8AC3E}">
        <p14:creationId xmlns:p14="http://schemas.microsoft.com/office/powerpoint/2010/main" val="251724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Åpningsside alternativ 2">
    <p:spTree>
      <p:nvGrpSpPr>
        <p:cNvPr id="1" name=""/>
        <p:cNvGrpSpPr/>
        <p:nvPr/>
      </p:nvGrpSpPr>
      <p:grpSpPr>
        <a:xfrm>
          <a:off x="0" y="0"/>
          <a:ext cx="0" cy="0"/>
          <a:chOff x="0" y="0"/>
          <a:chExt cx="0" cy="0"/>
        </a:xfrm>
      </p:grpSpPr>
      <p:pic>
        <p:nvPicPr>
          <p:cNvPr id="8" name="Bilde 7" descr="Fors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053834"/>
          </a:xfrm>
          <a:prstGeom prst="rect">
            <a:avLst/>
          </a:prstGeom>
        </p:spPr>
      </p:pic>
      <p:sp>
        <p:nvSpPr>
          <p:cNvPr id="10" name="Tittel 1"/>
          <p:cNvSpPr>
            <a:spLocks noGrp="1"/>
          </p:cNvSpPr>
          <p:nvPr>
            <p:ph type="ctrTitle" hasCustomPrompt="1"/>
          </p:nvPr>
        </p:nvSpPr>
        <p:spPr>
          <a:xfrm>
            <a:off x="694103" y="1557992"/>
            <a:ext cx="7675197" cy="630942"/>
          </a:xfrm>
          <a:prstGeom prst="rect">
            <a:avLst/>
          </a:prstGeom>
        </p:spPr>
        <p:txBody>
          <a:bodyPr wrap="square" anchor="b" anchorCtr="0">
            <a:spAutoFit/>
          </a:bodyPr>
          <a:lstStyle>
            <a:lvl1pPr marL="0" indent="0" algn="l">
              <a:tabLst>
                <a:tab pos="7353300" algn="l"/>
              </a:tabLst>
              <a:defRPr sz="3500" b="1" i="0" kern="1200" cap="all" spc="300">
                <a:solidFill>
                  <a:schemeClr val="bg1"/>
                </a:solidFill>
                <a:latin typeface="Calibri"/>
                <a:cs typeface="Arial"/>
              </a:defRPr>
            </a:lvl1pPr>
          </a:lstStyle>
          <a:p>
            <a:r>
              <a:rPr lang="nb-NO" dirty="0" smtClean="0"/>
              <a:t>KLIKK FOR Å LEGGE TIL EN </a:t>
            </a:r>
            <a:r>
              <a:rPr lang="nb-NO" dirty="0" err="1" smtClean="0"/>
              <a:t>TITTEl</a:t>
            </a:r>
            <a:endParaRPr lang="nb-NO" dirty="0"/>
          </a:p>
        </p:txBody>
      </p:sp>
    </p:spTree>
    <p:extLst>
      <p:ext uri="{BB962C8B-B14F-4D97-AF65-F5344CB8AC3E}">
        <p14:creationId xmlns:p14="http://schemas.microsoft.com/office/powerpoint/2010/main" val="92053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mengdetekst">
    <p:spTree>
      <p:nvGrpSpPr>
        <p:cNvPr id="1" name=""/>
        <p:cNvGrpSpPr/>
        <p:nvPr/>
      </p:nvGrpSpPr>
      <p:grpSpPr>
        <a:xfrm>
          <a:off x="0" y="0"/>
          <a:ext cx="0" cy="0"/>
          <a:chOff x="0" y="0"/>
          <a:chExt cx="0" cy="0"/>
        </a:xfrm>
      </p:grpSpPr>
      <p:sp>
        <p:nvSpPr>
          <p:cNvPr id="2" name="Tittel 1"/>
          <p:cNvSpPr>
            <a:spLocks noGrp="1"/>
          </p:cNvSpPr>
          <p:nvPr>
            <p:ph type="title"/>
          </p:nvPr>
        </p:nvSpPr>
        <p:spPr>
          <a:xfrm>
            <a:off x="694103" y="693738"/>
            <a:ext cx="7675198" cy="1008062"/>
          </a:xfrm>
          <a:prstGeom prst="rect">
            <a:avLst/>
          </a:prstGeom>
        </p:spPr>
        <p:txBody>
          <a:bodyPr>
            <a:normAutofit/>
          </a:bodyPr>
          <a:lstStyle>
            <a:lvl1pPr algn="l">
              <a:defRPr sz="2500" b="1" i="0" cap="all" spc="0">
                <a:solidFill>
                  <a:schemeClr val="tx1"/>
                </a:solidFill>
                <a:latin typeface="+mj-lt"/>
              </a:defRPr>
            </a:lvl1pPr>
          </a:lstStyle>
          <a:p>
            <a:r>
              <a:rPr lang="nb-NO" dirty="0" smtClean="0"/>
              <a:t>Klikk for å redigere tittelstil</a:t>
            </a:r>
            <a:endParaRPr lang="nb-NO" dirty="0"/>
          </a:p>
        </p:txBody>
      </p:sp>
      <p:sp>
        <p:nvSpPr>
          <p:cNvPr id="3" name="Plassholder for innhold 2"/>
          <p:cNvSpPr>
            <a:spLocks noGrp="1"/>
          </p:cNvSpPr>
          <p:nvPr>
            <p:ph idx="1"/>
          </p:nvPr>
        </p:nvSpPr>
        <p:spPr>
          <a:xfrm>
            <a:off x="694102" y="1790700"/>
            <a:ext cx="7675198" cy="4525963"/>
          </a:xfrm>
          <a:prstGeom prst="rect">
            <a:avLst/>
          </a:prstGeom>
        </p:spPr>
        <p:txBody>
          <a:bodyPr/>
          <a:lstStyle>
            <a:lvl1pPr marL="0" indent="0">
              <a:buNone/>
              <a:defRPr sz="2200">
                <a:solidFill>
                  <a:srgbClr val="000000"/>
                </a:solidFill>
              </a:defRPr>
            </a:lvl1pPr>
            <a:lvl2pPr>
              <a:defRPr sz="2100">
                <a:solidFill>
                  <a:srgbClr val="000000"/>
                </a:solidFill>
              </a:defRPr>
            </a:lvl2pPr>
            <a:lvl3pPr>
              <a:defRPr sz="2000">
                <a:solidFill>
                  <a:srgbClr val="000000"/>
                </a:solidFill>
              </a:defRPr>
            </a:lvl3pPr>
            <a:lvl4pPr>
              <a:defRPr sz="1900">
                <a:solidFill>
                  <a:srgbClr val="000000"/>
                </a:solidFill>
              </a:defRPr>
            </a:lvl4pPr>
            <a:lvl5pPr>
              <a:defRPr sz="1800">
                <a:solidFill>
                  <a:srgbClr val="000000"/>
                </a:solidFill>
              </a:defRPr>
            </a:lvl5pPr>
          </a:lstStyle>
          <a:p>
            <a:pPr lvl="0"/>
            <a:r>
              <a:rPr lang="nb-NO" dirty="0" smtClean="0"/>
              <a:t>Klikk for å redigere tekststiler i malen</a:t>
            </a:r>
          </a:p>
        </p:txBody>
      </p:sp>
      <p:grpSp>
        <p:nvGrpSpPr>
          <p:cNvPr id="8" name="Gruppe 7"/>
          <p:cNvGrpSpPr/>
          <p:nvPr userDrawn="1"/>
        </p:nvGrpSpPr>
        <p:grpSpPr>
          <a:xfrm>
            <a:off x="7471102" y="1840092"/>
            <a:ext cx="2076366" cy="3272765"/>
            <a:chOff x="7102946" y="2925380"/>
            <a:chExt cx="2339414" cy="3687381"/>
          </a:xfrm>
          <a:solidFill>
            <a:srgbClr val="E7E9F5"/>
          </a:solidFill>
        </p:grpSpPr>
        <p:sp>
          <p:nvSpPr>
            <p:cNvPr id="9" name="Ellipse 8"/>
            <p:cNvSpPr/>
            <p:nvPr userDrawn="1"/>
          </p:nvSpPr>
          <p:spPr>
            <a:xfrm>
              <a:off x="8495309" y="2925380"/>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Ellipse 9"/>
            <p:cNvSpPr/>
            <p:nvPr userDrawn="1"/>
          </p:nvSpPr>
          <p:spPr>
            <a:xfrm>
              <a:off x="8495309" y="4273087"/>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sp>
          <p:nvSpPr>
            <p:cNvPr id="11" name="Ellipse 10"/>
            <p:cNvSpPr/>
            <p:nvPr userDrawn="1"/>
          </p:nvSpPr>
          <p:spPr>
            <a:xfrm>
              <a:off x="7102946" y="4273087"/>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sp>
          <p:nvSpPr>
            <p:cNvPr id="12" name="Ellipse 11"/>
            <p:cNvSpPr/>
            <p:nvPr userDrawn="1"/>
          </p:nvSpPr>
          <p:spPr>
            <a:xfrm>
              <a:off x="8495309" y="5665710"/>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grpSp>
    </p:spTree>
    <p:extLst>
      <p:ext uri="{BB962C8B-B14F-4D97-AF65-F5344CB8AC3E}">
        <p14:creationId xmlns:p14="http://schemas.microsoft.com/office/powerpoint/2010/main" val="106052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ald med punktlisting">
    <p:spTree>
      <p:nvGrpSpPr>
        <p:cNvPr id="1" name=""/>
        <p:cNvGrpSpPr/>
        <p:nvPr/>
      </p:nvGrpSpPr>
      <p:grpSpPr>
        <a:xfrm>
          <a:off x="0" y="0"/>
          <a:ext cx="0" cy="0"/>
          <a:chOff x="0" y="0"/>
          <a:chExt cx="0" cy="0"/>
        </a:xfrm>
      </p:grpSpPr>
      <p:sp>
        <p:nvSpPr>
          <p:cNvPr id="2" name="Tittel 1"/>
          <p:cNvSpPr>
            <a:spLocks noGrp="1"/>
          </p:cNvSpPr>
          <p:nvPr>
            <p:ph type="title"/>
          </p:nvPr>
        </p:nvSpPr>
        <p:spPr>
          <a:xfrm>
            <a:off x="694103" y="693738"/>
            <a:ext cx="7675198" cy="1008062"/>
          </a:xfrm>
          <a:prstGeom prst="rect">
            <a:avLst/>
          </a:prstGeom>
        </p:spPr>
        <p:txBody>
          <a:bodyPr>
            <a:normAutofit/>
          </a:bodyPr>
          <a:lstStyle>
            <a:lvl1pPr algn="l">
              <a:defRPr sz="2500" b="1" i="0" cap="all" spc="0">
                <a:solidFill>
                  <a:schemeClr val="tx1"/>
                </a:solidFill>
                <a:latin typeface="+mj-lt"/>
              </a:defRPr>
            </a:lvl1pPr>
          </a:lstStyle>
          <a:p>
            <a:r>
              <a:rPr lang="nb-NO" dirty="0" smtClean="0"/>
              <a:t>Klikk for å redigere tittelstil</a:t>
            </a:r>
            <a:endParaRPr lang="nb-NO" dirty="0"/>
          </a:p>
        </p:txBody>
      </p:sp>
      <p:sp>
        <p:nvSpPr>
          <p:cNvPr id="3" name="Plassholder for innhold 2"/>
          <p:cNvSpPr>
            <a:spLocks noGrp="1"/>
          </p:cNvSpPr>
          <p:nvPr>
            <p:ph idx="1"/>
          </p:nvPr>
        </p:nvSpPr>
        <p:spPr>
          <a:xfrm>
            <a:off x="694102" y="1790700"/>
            <a:ext cx="7675198" cy="4525963"/>
          </a:xfrm>
          <a:prstGeom prst="rect">
            <a:avLst/>
          </a:prstGeom>
        </p:spPr>
        <p:txBody>
          <a:bodyPr/>
          <a:lstStyle>
            <a:lvl1pPr>
              <a:defRPr sz="2200">
                <a:solidFill>
                  <a:srgbClr val="000000"/>
                </a:solidFill>
              </a:defRPr>
            </a:lvl1pPr>
            <a:lvl2pPr>
              <a:defRPr sz="2100">
                <a:solidFill>
                  <a:srgbClr val="000000"/>
                </a:solidFill>
              </a:defRPr>
            </a:lvl2pPr>
            <a:lvl3pPr>
              <a:defRPr sz="2000">
                <a:solidFill>
                  <a:srgbClr val="000000"/>
                </a:solidFill>
              </a:defRPr>
            </a:lvl3pPr>
            <a:lvl4pPr>
              <a:defRPr sz="1900">
                <a:solidFill>
                  <a:srgbClr val="000000"/>
                </a:solidFill>
              </a:defRPr>
            </a:lvl4pPr>
            <a:lvl5pPr>
              <a:defRPr sz="1800">
                <a:solidFill>
                  <a:srgbClr val="000000"/>
                </a:solidFill>
              </a:defRPr>
            </a:lvl5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grpSp>
        <p:nvGrpSpPr>
          <p:cNvPr id="8" name="Gruppe 7"/>
          <p:cNvGrpSpPr/>
          <p:nvPr userDrawn="1"/>
        </p:nvGrpSpPr>
        <p:grpSpPr>
          <a:xfrm>
            <a:off x="7471102" y="1840092"/>
            <a:ext cx="2076366" cy="3272765"/>
            <a:chOff x="7102946" y="2925380"/>
            <a:chExt cx="2339414" cy="3687381"/>
          </a:xfrm>
          <a:solidFill>
            <a:srgbClr val="E7E9F5"/>
          </a:solidFill>
        </p:grpSpPr>
        <p:sp>
          <p:nvSpPr>
            <p:cNvPr id="9" name="Ellipse 8"/>
            <p:cNvSpPr/>
            <p:nvPr userDrawn="1"/>
          </p:nvSpPr>
          <p:spPr>
            <a:xfrm>
              <a:off x="8495309" y="2925380"/>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Ellipse 9"/>
            <p:cNvSpPr/>
            <p:nvPr userDrawn="1"/>
          </p:nvSpPr>
          <p:spPr>
            <a:xfrm>
              <a:off x="8495309" y="4273087"/>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sp>
          <p:nvSpPr>
            <p:cNvPr id="11" name="Ellipse 10"/>
            <p:cNvSpPr/>
            <p:nvPr userDrawn="1"/>
          </p:nvSpPr>
          <p:spPr>
            <a:xfrm>
              <a:off x="7102946" y="4273087"/>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sp>
          <p:nvSpPr>
            <p:cNvPr id="12" name="Ellipse 11"/>
            <p:cNvSpPr/>
            <p:nvPr userDrawn="1"/>
          </p:nvSpPr>
          <p:spPr>
            <a:xfrm>
              <a:off x="8495309" y="5665710"/>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grpSp>
    </p:spTree>
    <p:extLst>
      <p:ext uri="{BB962C8B-B14F-4D97-AF65-F5344CB8AC3E}">
        <p14:creationId xmlns:p14="http://schemas.microsoft.com/office/powerpoint/2010/main" val="189146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ald og bilete">
    <p:spTree>
      <p:nvGrpSpPr>
        <p:cNvPr id="1" name=""/>
        <p:cNvGrpSpPr/>
        <p:nvPr/>
      </p:nvGrpSpPr>
      <p:grpSpPr>
        <a:xfrm>
          <a:off x="0" y="0"/>
          <a:ext cx="0" cy="0"/>
          <a:chOff x="0" y="0"/>
          <a:chExt cx="0" cy="0"/>
        </a:xfrm>
      </p:grpSpPr>
      <p:sp>
        <p:nvSpPr>
          <p:cNvPr id="2" name="Tittel 1"/>
          <p:cNvSpPr>
            <a:spLocks noGrp="1"/>
          </p:cNvSpPr>
          <p:nvPr>
            <p:ph type="title"/>
          </p:nvPr>
        </p:nvSpPr>
        <p:spPr>
          <a:xfrm>
            <a:off x="694103" y="693738"/>
            <a:ext cx="7675198" cy="1008062"/>
          </a:xfrm>
          <a:prstGeom prst="rect">
            <a:avLst/>
          </a:prstGeom>
        </p:spPr>
        <p:txBody>
          <a:bodyPr>
            <a:normAutofit/>
          </a:bodyPr>
          <a:lstStyle>
            <a:lvl1pPr algn="l">
              <a:defRPr sz="2500" b="1" i="0" cap="all" spc="0">
                <a:solidFill>
                  <a:schemeClr val="tx1"/>
                </a:solidFill>
                <a:latin typeface="+mj-lt"/>
              </a:defRPr>
            </a:lvl1pPr>
          </a:lstStyle>
          <a:p>
            <a:r>
              <a:rPr lang="nb-NO" dirty="0" smtClean="0"/>
              <a:t>Klikk for å redigere tittelstil</a:t>
            </a:r>
            <a:endParaRPr lang="nb-NO" dirty="0"/>
          </a:p>
        </p:txBody>
      </p:sp>
      <p:sp>
        <p:nvSpPr>
          <p:cNvPr id="3" name="Plassholder for innhold 2"/>
          <p:cNvSpPr>
            <a:spLocks noGrp="1"/>
          </p:cNvSpPr>
          <p:nvPr>
            <p:ph idx="1"/>
          </p:nvPr>
        </p:nvSpPr>
        <p:spPr>
          <a:xfrm>
            <a:off x="694102" y="1790700"/>
            <a:ext cx="4322398" cy="4525963"/>
          </a:xfrm>
          <a:prstGeom prst="rect">
            <a:avLst/>
          </a:prstGeom>
        </p:spPr>
        <p:txBody>
          <a:bodyPr/>
          <a:lstStyle>
            <a:lvl1pPr marL="0" indent="0">
              <a:buNone/>
              <a:defRPr sz="2200">
                <a:solidFill>
                  <a:srgbClr val="000000"/>
                </a:solidFill>
              </a:defRPr>
            </a:lvl1pPr>
            <a:lvl2pPr>
              <a:defRPr sz="2100">
                <a:solidFill>
                  <a:srgbClr val="000000"/>
                </a:solidFill>
              </a:defRPr>
            </a:lvl2pPr>
            <a:lvl3pPr>
              <a:defRPr sz="2000">
                <a:solidFill>
                  <a:srgbClr val="000000"/>
                </a:solidFill>
              </a:defRPr>
            </a:lvl3pPr>
            <a:lvl4pPr>
              <a:defRPr sz="1900">
                <a:solidFill>
                  <a:srgbClr val="000000"/>
                </a:solidFill>
              </a:defRPr>
            </a:lvl4pPr>
            <a:lvl5pPr>
              <a:defRPr sz="1800">
                <a:solidFill>
                  <a:srgbClr val="000000"/>
                </a:solidFill>
              </a:defRPr>
            </a:lvl5pPr>
          </a:lstStyle>
          <a:p>
            <a:pPr lvl="0"/>
            <a:r>
              <a:rPr lang="nb-NO" dirty="0" smtClean="0"/>
              <a:t>Klikk for å redigere tekststiler i malen</a:t>
            </a:r>
          </a:p>
        </p:txBody>
      </p:sp>
      <p:grpSp>
        <p:nvGrpSpPr>
          <p:cNvPr id="8" name="Gruppe 7"/>
          <p:cNvGrpSpPr/>
          <p:nvPr userDrawn="1"/>
        </p:nvGrpSpPr>
        <p:grpSpPr>
          <a:xfrm>
            <a:off x="7471102" y="1840092"/>
            <a:ext cx="2076366" cy="3272765"/>
            <a:chOff x="7102946" y="2925380"/>
            <a:chExt cx="2339414" cy="3687381"/>
          </a:xfrm>
          <a:solidFill>
            <a:srgbClr val="E7E9F5"/>
          </a:solidFill>
        </p:grpSpPr>
        <p:sp>
          <p:nvSpPr>
            <p:cNvPr id="9" name="Ellipse 8"/>
            <p:cNvSpPr/>
            <p:nvPr userDrawn="1"/>
          </p:nvSpPr>
          <p:spPr>
            <a:xfrm>
              <a:off x="8495309" y="2925380"/>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Ellipse 9"/>
            <p:cNvSpPr/>
            <p:nvPr userDrawn="1"/>
          </p:nvSpPr>
          <p:spPr>
            <a:xfrm>
              <a:off x="8495309" y="4273087"/>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sp>
          <p:nvSpPr>
            <p:cNvPr id="11" name="Ellipse 10"/>
            <p:cNvSpPr/>
            <p:nvPr userDrawn="1"/>
          </p:nvSpPr>
          <p:spPr>
            <a:xfrm>
              <a:off x="7102946" y="4273087"/>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sp>
          <p:nvSpPr>
            <p:cNvPr id="12" name="Ellipse 11"/>
            <p:cNvSpPr/>
            <p:nvPr userDrawn="1"/>
          </p:nvSpPr>
          <p:spPr>
            <a:xfrm>
              <a:off x="8495309" y="5665710"/>
              <a:ext cx="947051" cy="9470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 </a:t>
              </a:r>
              <a:endParaRPr lang="nb-NO" dirty="0"/>
            </a:p>
          </p:txBody>
        </p:sp>
      </p:grpSp>
      <p:sp>
        <p:nvSpPr>
          <p:cNvPr id="13" name="Plassholder for bilde 5"/>
          <p:cNvSpPr>
            <a:spLocks noGrp="1"/>
          </p:cNvSpPr>
          <p:nvPr>
            <p:ph type="pic" sz="quarter" idx="11"/>
          </p:nvPr>
        </p:nvSpPr>
        <p:spPr>
          <a:xfrm>
            <a:off x="5268913" y="1903592"/>
            <a:ext cx="3100388" cy="3368675"/>
          </a:xfrm>
          <a:prstGeom prst="rect">
            <a:avLst/>
          </a:prstGeom>
        </p:spPr>
        <p:txBody>
          <a:bodyPr vert="horz"/>
          <a:lstStyle>
            <a:lvl1pPr>
              <a:defRPr sz="2200" cap="none">
                <a:solidFill>
                  <a:srgbClr val="000000"/>
                </a:solidFill>
                <a:latin typeface="+mn-lt"/>
                <a:cs typeface="Arial"/>
              </a:defRPr>
            </a:lvl1pPr>
          </a:lstStyle>
          <a:p>
            <a:r>
              <a:rPr lang="nb-NO" dirty="0" smtClean="0"/>
              <a:t>Klikk ikonet for å legge til et bilde</a:t>
            </a:r>
            <a:endParaRPr lang="nb-NO" dirty="0"/>
          </a:p>
        </p:txBody>
      </p:sp>
    </p:spTree>
    <p:extLst>
      <p:ext uri="{BB962C8B-B14F-4D97-AF65-F5344CB8AC3E}">
        <p14:creationId xmlns:p14="http://schemas.microsoft.com/office/powerpoint/2010/main" val="11298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sshaldar til bilete">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vert="horz"/>
          <a:lstStyle>
            <a:lvl1pPr>
              <a:defRPr sz="2100" b="0" i="0" cap="none">
                <a:solidFill>
                  <a:srgbClr val="000000"/>
                </a:solidFill>
                <a:latin typeface="Arial"/>
                <a:cs typeface="Arial"/>
              </a:defRPr>
            </a:lvl1pPr>
          </a:lstStyle>
          <a:p>
            <a:r>
              <a:rPr lang="nb-NO" dirty="0" smtClean="0"/>
              <a:t>Klikk ikonet for å legge til et bilde</a:t>
            </a:r>
            <a:endParaRPr lang="nb-NO" dirty="0"/>
          </a:p>
        </p:txBody>
      </p:sp>
    </p:spTree>
    <p:extLst>
      <p:ext uri="{BB962C8B-B14F-4D97-AF65-F5344CB8AC3E}">
        <p14:creationId xmlns:p14="http://schemas.microsoft.com/office/powerpoint/2010/main" val="231474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lang="en-NL" dirty="0"/>
          </a:p>
        </p:txBody>
      </p:sp>
    </p:spTree>
    <p:extLst>
      <p:ext uri="{BB962C8B-B14F-4D97-AF65-F5344CB8AC3E}">
        <p14:creationId xmlns:p14="http://schemas.microsoft.com/office/powerpoint/2010/main" val="209969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Bilde 2" descr="Haukelan University Hospital_ENGELSK.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976800" y="6237402"/>
            <a:ext cx="1555640" cy="296570"/>
          </a:xfrm>
          <a:prstGeom prst="rect">
            <a:avLst/>
          </a:prstGeom>
        </p:spPr>
      </p:pic>
    </p:spTree>
    <p:extLst>
      <p:ext uri="{BB962C8B-B14F-4D97-AF65-F5344CB8AC3E}">
        <p14:creationId xmlns:p14="http://schemas.microsoft.com/office/powerpoint/2010/main" val="88811510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89" r:id="rId3"/>
    <p:sldLayoutId id="2147483666" r:id="rId4"/>
    <p:sldLayoutId id="2147483688" r:id="rId5"/>
    <p:sldLayoutId id="2147483655" r:id="rId6"/>
    <p:sldLayoutId id="2147483692" r:id="rId7"/>
  </p:sldLayoutIdLst>
  <p:timing>
    <p:tnLst>
      <p:par>
        <p:cTn id="1" dur="indefinite" restart="never" nodeType="tmRoot"/>
      </p:par>
    </p:tnLst>
  </p:timing>
  <p:hf sldNum="0" hdr="0" dt="0"/>
  <p:txStyles>
    <p:titleStyle>
      <a:lvl1pPr algn="ctr" defTabSz="457200" rtl="0" eaLnBrk="1" latinLnBrk="0" hangingPunct="1">
        <a:spcBef>
          <a:spcPct val="0"/>
        </a:spcBef>
        <a:buNone/>
        <a:defRPr sz="4400" b="0" i="0" kern="1200">
          <a:solidFill>
            <a:schemeClr val="tx1"/>
          </a:solidFill>
          <a:latin typeface="ScalaSans-Bold"/>
          <a:ea typeface="+mj-ea"/>
          <a:cs typeface="ScalaSans-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torunn.oveland.apelseth@helse-bergen.no"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legeforeningen.no/PageFiles/285856/Tranfusjonsh%c3%a5ndboken%20010217.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694103" y="1538706"/>
            <a:ext cx="6508363" cy="2123658"/>
          </a:xfrm>
        </p:spPr>
        <p:txBody>
          <a:bodyPr/>
          <a:lstStyle/>
          <a:p>
            <a:r>
              <a:rPr lang="en-GB" dirty="0" smtClean="0"/>
              <a:t>Delayed cold stored platelets</a:t>
            </a:r>
            <a:br>
              <a:rPr lang="en-GB" dirty="0" smtClean="0"/>
            </a:br>
            <a:r>
              <a:rPr lang="en-GB" dirty="0" smtClean="0"/>
              <a:t>- </a:t>
            </a:r>
            <a:r>
              <a:rPr lang="en-GB" cap="none" dirty="0" smtClean="0"/>
              <a:t>The effect of temperature on platelet function</a:t>
            </a:r>
            <a:endParaRPr lang="nb-NO" cap="none" dirty="0"/>
          </a:p>
        </p:txBody>
      </p:sp>
      <p:sp>
        <p:nvSpPr>
          <p:cNvPr id="4" name="Rektangel 3"/>
          <p:cNvSpPr/>
          <p:nvPr/>
        </p:nvSpPr>
        <p:spPr>
          <a:xfrm>
            <a:off x="843566" y="4086965"/>
            <a:ext cx="5970593" cy="1631216"/>
          </a:xfrm>
          <a:prstGeom prst="rect">
            <a:avLst/>
          </a:prstGeom>
        </p:spPr>
        <p:txBody>
          <a:bodyPr wrap="square">
            <a:spAutoFit/>
          </a:bodyPr>
          <a:lstStyle/>
          <a:p>
            <a:r>
              <a:rPr lang="nb-NO" sz="2000" dirty="0" smtClean="0">
                <a:solidFill>
                  <a:schemeClr val="bg1"/>
                </a:solidFill>
                <a:cs typeface="Times New Roman" panose="02020603050405020304" pitchFamily="18" charset="0"/>
              </a:rPr>
              <a:t>Torunn Oveland Apelseth</a:t>
            </a:r>
            <a:endParaRPr lang="nb-NO" sz="2000" dirty="0">
              <a:solidFill>
                <a:schemeClr val="bg1"/>
              </a:solidFill>
              <a:cs typeface="Times New Roman" panose="02020603050405020304" pitchFamily="18" charset="0"/>
            </a:endParaRPr>
          </a:p>
          <a:p>
            <a:r>
              <a:rPr lang="nb-NO" sz="2000" dirty="0" smtClean="0">
                <a:solidFill>
                  <a:schemeClr val="bg1"/>
                </a:solidFill>
                <a:cs typeface="Times New Roman" panose="02020603050405020304" pitchFamily="18" charset="0"/>
              </a:rPr>
              <a:t>The Norwegian Blood </a:t>
            </a:r>
            <a:r>
              <a:rPr lang="en-US" sz="2000" dirty="0" smtClean="0">
                <a:solidFill>
                  <a:schemeClr val="bg1"/>
                </a:solidFill>
                <a:cs typeface="Times New Roman" panose="02020603050405020304" pitchFamily="18" charset="0"/>
              </a:rPr>
              <a:t>Preparedness</a:t>
            </a:r>
            <a:r>
              <a:rPr lang="nb-NO" sz="2000" dirty="0" smtClean="0">
                <a:solidFill>
                  <a:schemeClr val="bg1"/>
                </a:solidFill>
                <a:cs typeface="Times New Roman" panose="02020603050405020304" pitchFamily="18" charset="0"/>
              </a:rPr>
              <a:t> Center</a:t>
            </a:r>
          </a:p>
          <a:p>
            <a:r>
              <a:rPr lang="nb-NO" sz="2000" dirty="0" smtClean="0">
                <a:solidFill>
                  <a:schemeClr val="bg1"/>
                </a:solidFill>
                <a:cs typeface="Times New Roman" panose="02020603050405020304" pitchFamily="18" charset="0"/>
              </a:rPr>
              <a:t>Haukeland </a:t>
            </a:r>
            <a:r>
              <a:rPr lang="en-US" sz="2000" dirty="0" smtClean="0">
                <a:solidFill>
                  <a:schemeClr val="bg1"/>
                </a:solidFill>
                <a:cs typeface="Times New Roman" panose="02020603050405020304" pitchFamily="18" charset="0"/>
              </a:rPr>
              <a:t>University</a:t>
            </a:r>
            <a:r>
              <a:rPr lang="nb-NO" sz="2000" dirty="0" smtClean="0">
                <a:solidFill>
                  <a:schemeClr val="bg1"/>
                </a:solidFill>
                <a:cs typeface="Times New Roman" panose="02020603050405020304" pitchFamily="18" charset="0"/>
              </a:rPr>
              <a:t> Hospital, Bergen, Norway</a:t>
            </a:r>
          </a:p>
          <a:p>
            <a:r>
              <a:rPr lang="nb-NO" sz="2000" dirty="0" smtClean="0">
                <a:solidFill>
                  <a:schemeClr val="bg1"/>
                </a:solidFill>
                <a:cs typeface="Times New Roman" panose="02020603050405020304" pitchFamily="18" charset="0"/>
              </a:rPr>
              <a:t>Norwegian </a:t>
            </a:r>
            <a:r>
              <a:rPr lang="en-US" sz="2000" dirty="0" smtClean="0">
                <a:solidFill>
                  <a:schemeClr val="bg1"/>
                </a:solidFill>
                <a:cs typeface="Times New Roman" panose="02020603050405020304" pitchFamily="18" charset="0"/>
              </a:rPr>
              <a:t>Armed</a:t>
            </a:r>
            <a:r>
              <a:rPr lang="nb-NO" sz="2000" dirty="0" smtClean="0">
                <a:solidFill>
                  <a:schemeClr val="bg1"/>
                </a:solidFill>
                <a:cs typeface="Times New Roman" panose="02020603050405020304" pitchFamily="18" charset="0"/>
              </a:rPr>
              <a:t> Forces Medical Services</a:t>
            </a:r>
          </a:p>
          <a:p>
            <a:r>
              <a:rPr lang="nb-NO" sz="2000" dirty="0" smtClean="0">
                <a:solidFill>
                  <a:schemeClr val="bg1"/>
                </a:solidFill>
                <a:cs typeface="Times New Roman" panose="02020603050405020304" pitchFamily="18" charset="0"/>
              </a:rPr>
              <a:t>University of Bergen , Bergen, Norway </a:t>
            </a:r>
            <a:endParaRPr lang="nb-NO" sz="2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537653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4103" y="359271"/>
            <a:ext cx="7675198" cy="1008062"/>
          </a:xfrm>
        </p:spPr>
        <p:txBody>
          <a:bodyPr>
            <a:normAutofit fontScale="90000"/>
          </a:bodyPr>
          <a:lstStyle/>
          <a:p>
            <a:r>
              <a:rPr lang="en-US" dirty="0" smtClean="0"/>
              <a:t>Potential benefits of storing platelets cold</a:t>
            </a:r>
            <a:r>
              <a:rPr lang="en-US" dirty="0"/>
              <a:t/>
            </a:r>
            <a:br>
              <a:rPr lang="en-US" dirty="0"/>
            </a:br>
            <a:r>
              <a:rPr lang="nb-NO" dirty="0"/>
              <a:t/>
            </a:r>
            <a:br>
              <a:rPr lang="nb-NO" dirty="0"/>
            </a:br>
            <a:endParaRPr lang="nb-NO" b="0" cap="none" dirty="0">
              <a:solidFill>
                <a:srgbClr val="000000"/>
              </a:solidFill>
            </a:endParaRPr>
          </a:p>
        </p:txBody>
      </p:sp>
      <p:sp>
        <p:nvSpPr>
          <p:cNvPr id="3" name="Plassholder for innhold 2"/>
          <p:cNvSpPr>
            <a:spLocks noGrp="1"/>
          </p:cNvSpPr>
          <p:nvPr>
            <p:ph idx="1"/>
          </p:nvPr>
        </p:nvSpPr>
        <p:spPr>
          <a:xfrm>
            <a:off x="694103" y="1246920"/>
            <a:ext cx="7675198" cy="537132"/>
          </a:xfrm>
        </p:spPr>
        <p:txBody>
          <a:bodyPr/>
          <a:lstStyle/>
          <a:p>
            <a:r>
              <a:rPr lang="nb-NO" dirty="0" err="1"/>
              <a:t>Findings</a:t>
            </a:r>
            <a:r>
              <a:rPr lang="nb-NO" dirty="0"/>
              <a:t> from </a:t>
            </a:r>
            <a:r>
              <a:rPr lang="nb-NO" dirty="0" err="1"/>
              <a:t>laboratory</a:t>
            </a:r>
            <a:r>
              <a:rPr lang="nb-NO" dirty="0"/>
              <a:t> studies </a:t>
            </a:r>
            <a:r>
              <a:rPr lang="nb-NO" dirty="0" err="1"/>
              <a:t>with</a:t>
            </a:r>
            <a:r>
              <a:rPr lang="nb-NO" dirty="0"/>
              <a:t> </a:t>
            </a:r>
            <a:r>
              <a:rPr lang="nb-NO" dirty="0" err="1"/>
              <a:t>importance</a:t>
            </a:r>
            <a:r>
              <a:rPr lang="nb-NO" dirty="0"/>
              <a:t> for </a:t>
            </a:r>
            <a:r>
              <a:rPr lang="nb-NO" dirty="0" err="1"/>
              <a:t>clinical</a:t>
            </a:r>
            <a:r>
              <a:rPr lang="nb-NO" dirty="0"/>
              <a:t> </a:t>
            </a:r>
            <a:r>
              <a:rPr lang="nb-NO" dirty="0" err="1"/>
              <a:t>use</a:t>
            </a:r>
            <a:r>
              <a:rPr lang="nb-NO" dirty="0"/>
              <a:t>:</a:t>
            </a:r>
          </a:p>
        </p:txBody>
      </p:sp>
      <p:sp>
        <p:nvSpPr>
          <p:cNvPr id="5" name="TekstSylinder 4"/>
          <p:cNvSpPr txBox="1"/>
          <p:nvPr/>
        </p:nvSpPr>
        <p:spPr>
          <a:xfrm>
            <a:off x="6859396" y="1781300"/>
            <a:ext cx="1808922" cy="923330"/>
          </a:xfrm>
          <a:prstGeom prst="rect">
            <a:avLst/>
          </a:prstGeom>
          <a:noFill/>
        </p:spPr>
        <p:txBody>
          <a:bodyPr wrap="square" rtlCol="0">
            <a:spAutoFit/>
          </a:bodyPr>
          <a:lstStyle/>
          <a:p>
            <a:r>
              <a:rPr lang="nb-NO" dirty="0" err="1" smtClean="0"/>
              <a:t>Reduced</a:t>
            </a:r>
            <a:r>
              <a:rPr lang="nb-NO" dirty="0" smtClean="0"/>
              <a:t> risk </a:t>
            </a:r>
            <a:r>
              <a:rPr lang="nb-NO" dirty="0" err="1" smtClean="0"/>
              <a:t>of</a:t>
            </a:r>
            <a:r>
              <a:rPr lang="nb-NO" dirty="0" smtClean="0"/>
              <a:t> </a:t>
            </a:r>
            <a:r>
              <a:rPr lang="nb-NO" dirty="0" err="1" smtClean="0"/>
              <a:t>bacterial</a:t>
            </a:r>
            <a:r>
              <a:rPr lang="nb-NO" dirty="0" smtClean="0"/>
              <a:t> </a:t>
            </a:r>
            <a:r>
              <a:rPr lang="nb-NO" dirty="0" err="1" smtClean="0"/>
              <a:t>contamination</a:t>
            </a:r>
            <a:endParaRPr lang="nb-NO" dirty="0"/>
          </a:p>
        </p:txBody>
      </p:sp>
      <p:sp>
        <p:nvSpPr>
          <p:cNvPr id="6" name="TekstSylinder 5"/>
          <p:cNvSpPr txBox="1"/>
          <p:nvPr/>
        </p:nvSpPr>
        <p:spPr>
          <a:xfrm>
            <a:off x="4986049" y="1814746"/>
            <a:ext cx="1808922" cy="646331"/>
          </a:xfrm>
          <a:prstGeom prst="rect">
            <a:avLst/>
          </a:prstGeom>
          <a:noFill/>
        </p:spPr>
        <p:txBody>
          <a:bodyPr wrap="square" rtlCol="0">
            <a:spAutoFit/>
          </a:bodyPr>
          <a:lstStyle/>
          <a:p>
            <a:r>
              <a:rPr lang="nb-NO" dirty="0" err="1"/>
              <a:t>P</a:t>
            </a:r>
            <a:r>
              <a:rPr lang="nb-NO" dirty="0" err="1" smtClean="0"/>
              <a:t>reserved</a:t>
            </a:r>
            <a:r>
              <a:rPr lang="nb-NO" dirty="0" smtClean="0"/>
              <a:t> </a:t>
            </a:r>
            <a:r>
              <a:rPr lang="nb-NO" dirty="0" err="1" smtClean="0"/>
              <a:t>metabolism</a:t>
            </a:r>
            <a:endParaRPr lang="nb-NO" dirty="0"/>
          </a:p>
        </p:txBody>
      </p:sp>
      <p:sp>
        <p:nvSpPr>
          <p:cNvPr id="7" name="TekstSylinder 6"/>
          <p:cNvSpPr txBox="1"/>
          <p:nvPr/>
        </p:nvSpPr>
        <p:spPr>
          <a:xfrm>
            <a:off x="4986049" y="2894696"/>
            <a:ext cx="1808922" cy="646331"/>
          </a:xfrm>
          <a:prstGeom prst="rect">
            <a:avLst/>
          </a:prstGeom>
          <a:noFill/>
        </p:spPr>
        <p:txBody>
          <a:bodyPr wrap="square" rtlCol="0">
            <a:spAutoFit/>
          </a:bodyPr>
          <a:lstStyle/>
          <a:p>
            <a:r>
              <a:rPr lang="nb-NO" dirty="0" err="1"/>
              <a:t>P</a:t>
            </a:r>
            <a:r>
              <a:rPr lang="nb-NO" dirty="0" err="1" smtClean="0"/>
              <a:t>reserved</a:t>
            </a:r>
            <a:r>
              <a:rPr lang="nb-NO" dirty="0" smtClean="0"/>
              <a:t> </a:t>
            </a:r>
            <a:r>
              <a:rPr lang="nb-NO" dirty="0" err="1" smtClean="0"/>
              <a:t>platelet</a:t>
            </a:r>
            <a:r>
              <a:rPr lang="nb-NO" dirty="0" smtClean="0"/>
              <a:t> </a:t>
            </a:r>
            <a:r>
              <a:rPr lang="nb-NO" dirty="0" err="1" smtClean="0"/>
              <a:t>function</a:t>
            </a:r>
            <a:endParaRPr lang="nb-NO" dirty="0"/>
          </a:p>
        </p:txBody>
      </p:sp>
      <p:sp>
        <p:nvSpPr>
          <p:cNvPr id="11" name="Pil ned 10"/>
          <p:cNvSpPr/>
          <p:nvPr/>
        </p:nvSpPr>
        <p:spPr>
          <a:xfrm>
            <a:off x="7501118" y="2767410"/>
            <a:ext cx="168965" cy="12748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Pil ned 11"/>
          <p:cNvSpPr/>
          <p:nvPr/>
        </p:nvSpPr>
        <p:spPr>
          <a:xfrm>
            <a:off x="5482263" y="3546984"/>
            <a:ext cx="168965" cy="4745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Pil ned 12"/>
          <p:cNvSpPr/>
          <p:nvPr/>
        </p:nvSpPr>
        <p:spPr>
          <a:xfrm>
            <a:off x="5482263" y="2465180"/>
            <a:ext cx="168965" cy="3685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TekstSylinder 13"/>
          <p:cNvSpPr txBox="1"/>
          <p:nvPr/>
        </p:nvSpPr>
        <p:spPr>
          <a:xfrm>
            <a:off x="5343115" y="4143643"/>
            <a:ext cx="2724978" cy="369332"/>
          </a:xfrm>
          <a:prstGeom prst="rect">
            <a:avLst/>
          </a:prstGeom>
          <a:solidFill>
            <a:schemeClr val="accent3">
              <a:lumMod val="20000"/>
              <a:lumOff val="80000"/>
            </a:schemeClr>
          </a:solidFill>
          <a:ln>
            <a:solidFill>
              <a:srgbClr val="92D050"/>
            </a:solidFill>
          </a:ln>
        </p:spPr>
        <p:txBody>
          <a:bodyPr wrap="square" rtlCol="0">
            <a:spAutoFit/>
          </a:bodyPr>
          <a:lstStyle/>
          <a:p>
            <a:pPr algn="ctr"/>
            <a:r>
              <a:rPr lang="nb-NO" dirty="0" smtClean="0"/>
              <a:t>Extended </a:t>
            </a:r>
            <a:r>
              <a:rPr lang="nb-NO" dirty="0" err="1" smtClean="0"/>
              <a:t>storage</a:t>
            </a:r>
            <a:r>
              <a:rPr lang="nb-NO" dirty="0" smtClean="0"/>
              <a:t> time</a:t>
            </a:r>
            <a:endParaRPr lang="nb-NO" dirty="0"/>
          </a:p>
        </p:txBody>
      </p:sp>
      <p:sp>
        <p:nvSpPr>
          <p:cNvPr id="15" name="TekstSylinder 14"/>
          <p:cNvSpPr txBox="1"/>
          <p:nvPr/>
        </p:nvSpPr>
        <p:spPr>
          <a:xfrm>
            <a:off x="2782011" y="2059991"/>
            <a:ext cx="1808922" cy="369332"/>
          </a:xfrm>
          <a:prstGeom prst="rect">
            <a:avLst/>
          </a:prstGeom>
          <a:noFill/>
        </p:spPr>
        <p:txBody>
          <a:bodyPr wrap="square" rtlCol="0">
            <a:spAutoFit/>
          </a:bodyPr>
          <a:lstStyle/>
          <a:p>
            <a:pPr algn="ctr"/>
            <a:r>
              <a:rPr lang="nb-NO" dirty="0" smtClean="0"/>
              <a:t>Shape </a:t>
            </a:r>
            <a:r>
              <a:rPr lang="nb-NO" dirty="0" err="1" smtClean="0"/>
              <a:t>change</a:t>
            </a:r>
            <a:endParaRPr lang="nb-NO" dirty="0"/>
          </a:p>
        </p:txBody>
      </p:sp>
      <p:sp>
        <p:nvSpPr>
          <p:cNvPr id="17" name="TekstSylinder 16"/>
          <p:cNvSpPr txBox="1"/>
          <p:nvPr/>
        </p:nvSpPr>
        <p:spPr>
          <a:xfrm>
            <a:off x="1695639" y="4071822"/>
            <a:ext cx="1808922" cy="646331"/>
          </a:xfrm>
          <a:prstGeom prst="rect">
            <a:avLst/>
          </a:prstGeom>
          <a:solidFill>
            <a:schemeClr val="accent2">
              <a:lumMod val="20000"/>
              <a:lumOff val="80000"/>
            </a:schemeClr>
          </a:solidFill>
          <a:ln>
            <a:solidFill>
              <a:srgbClr val="FF0000"/>
            </a:solidFill>
          </a:ln>
        </p:spPr>
        <p:txBody>
          <a:bodyPr wrap="square" rtlCol="0">
            <a:spAutoFit/>
          </a:bodyPr>
          <a:lstStyle/>
          <a:p>
            <a:pPr algn="ctr"/>
            <a:r>
              <a:rPr lang="nb-NO" dirty="0" err="1" smtClean="0"/>
              <a:t>Reduced</a:t>
            </a:r>
            <a:r>
              <a:rPr lang="nb-NO" dirty="0" smtClean="0"/>
              <a:t> </a:t>
            </a:r>
            <a:r>
              <a:rPr lang="nb-NO" dirty="0" err="1" smtClean="0"/>
              <a:t>circulation</a:t>
            </a:r>
            <a:r>
              <a:rPr lang="nb-NO" dirty="0" smtClean="0"/>
              <a:t> time</a:t>
            </a:r>
            <a:endParaRPr lang="nb-NO" dirty="0"/>
          </a:p>
        </p:txBody>
      </p:sp>
      <p:sp>
        <p:nvSpPr>
          <p:cNvPr id="18" name="TekstSylinder 17"/>
          <p:cNvSpPr txBox="1"/>
          <p:nvPr/>
        </p:nvSpPr>
        <p:spPr>
          <a:xfrm>
            <a:off x="973089" y="2023114"/>
            <a:ext cx="1808922" cy="369332"/>
          </a:xfrm>
          <a:prstGeom prst="rect">
            <a:avLst/>
          </a:prstGeom>
          <a:noFill/>
        </p:spPr>
        <p:txBody>
          <a:bodyPr wrap="square" rtlCol="0">
            <a:spAutoFit/>
          </a:bodyPr>
          <a:lstStyle/>
          <a:p>
            <a:r>
              <a:rPr lang="nb-NO" dirty="0" err="1" smtClean="0"/>
              <a:t>Preactivation</a:t>
            </a:r>
            <a:endParaRPr lang="nb-NO" dirty="0"/>
          </a:p>
        </p:txBody>
      </p:sp>
      <p:sp>
        <p:nvSpPr>
          <p:cNvPr id="19" name="Pil ned 18"/>
          <p:cNvSpPr/>
          <p:nvPr/>
        </p:nvSpPr>
        <p:spPr>
          <a:xfrm>
            <a:off x="3631513" y="2425402"/>
            <a:ext cx="120096" cy="7532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TekstSylinder 20"/>
          <p:cNvSpPr txBox="1"/>
          <p:nvPr/>
        </p:nvSpPr>
        <p:spPr>
          <a:xfrm>
            <a:off x="1695639" y="3321608"/>
            <a:ext cx="1808922" cy="646331"/>
          </a:xfrm>
          <a:prstGeom prst="rect">
            <a:avLst/>
          </a:prstGeom>
          <a:solidFill>
            <a:schemeClr val="accent3">
              <a:lumMod val="20000"/>
              <a:lumOff val="80000"/>
            </a:schemeClr>
          </a:solidFill>
          <a:ln>
            <a:solidFill>
              <a:srgbClr val="92D050"/>
            </a:solidFill>
          </a:ln>
        </p:spPr>
        <p:txBody>
          <a:bodyPr wrap="square" rtlCol="0">
            <a:spAutoFit/>
          </a:bodyPr>
          <a:lstStyle/>
          <a:p>
            <a:pPr algn="ctr"/>
            <a:r>
              <a:rPr lang="nb-NO" dirty="0" err="1" smtClean="0"/>
              <a:t>Improved</a:t>
            </a:r>
            <a:r>
              <a:rPr lang="nb-NO" dirty="0" smtClean="0"/>
              <a:t> </a:t>
            </a:r>
            <a:r>
              <a:rPr lang="nb-NO" dirty="0" err="1" smtClean="0"/>
              <a:t>clot</a:t>
            </a:r>
            <a:r>
              <a:rPr lang="nb-NO" dirty="0" smtClean="0"/>
              <a:t> </a:t>
            </a:r>
            <a:r>
              <a:rPr lang="nb-NO" dirty="0" err="1" smtClean="0"/>
              <a:t>formation</a:t>
            </a:r>
            <a:endParaRPr lang="nb-NO" dirty="0"/>
          </a:p>
        </p:txBody>
      </p:sp>
      <p:sp>
        <p:nvSpPr>
          <p:cNvPr id="8" name="TekstSylinder 7"/>
          <p:cNvSpPr txBox="1"/>
          <p:nvPr/>
        </p:nvSpPr>
        <p:spPr>
          <a:xfrm>
            <a:off x="95494" y="4840284"/>
            <a:ext cx="9048506" cy="2723823"/>
          </a:xfrm>
          <a:prstGeom prst="rect">
            <a:avLst/>
          </a:prstGeom>
          <a:solidFill>
            <a:srgbClr val="FFFFFF"/>
          </a:solidFill>
        </p:spPr>
        <p:txBody>
          <a:bodyPr wrap="square" rtlCol="0">
            <a:spAutoFit/>
          </a:bodyPr>
          <a:lstStyle/>
          <a:p>
            <a:r>
              <a:rPr lang="nb-NO" sz="900" dirty="0" smtClean="0"/>
              <a:t>Ref. </a:t>
            </a:r>
            <a:r>
              <a:rPr lang="en-US" sz="900" i="1" dirty="0"/>
              <a:t>Getz TM. Physiology of cold-stored platelets. Transfusion and apheresis science : official journal of the World Apheresis Association : official journal of the European Society for </a:t>
            </a:r>
            <a:endParaRPr lang="en-US" sz="900" i="1" dirty="0" smtClean="0"/>
          </a:p>
          <a:p>
            <a:r>
              <a:rPr lang="en-US" sz="900" i="1" dirty="0" err="1" smtClean="0"/>
              <a:t>Haemapheresis</a:t>
            </a:r>
            <a:r>
              <a:rPr lang="en-US" sz="900" i="1" dirty="0"/>
              <a:t>. 2019;58(1):12-5.</a:t>
            </a:r>
            <a:endParaRPr lang="nb-NO" sz="900" i="1" dirty="0"/>
          </a:p>
          <a:p>
            <a:r>
              <a:rPr lang="en-US" sz="900" i="1" dirty="0" smtClean="0"/>
              <a:t>Ketter PM et al. </a:t>
            </a:r>
            <a:r>
              <a:rPr lang="en-US" sz="900" i="1" dirty="0"/>
              <a:t>Platelet enhancement of bacterial growth during room temperature storage: mitigation through refrigeration. </a:t>
            </a:r>
            <a:endParaRPr lang="en-US" sz="900" i="1" dirty="0" smtClean="0"/>
          </a:p>
          <a:p>
            <a:r>
              <a:rPr lang="en-US" sz="900" i="1" dirty="0" smtClean="0"/>
              <a:t>Transfusion</a:t>
            </a:r>
            <a:r>
              <a:rPr lang="en-US" sz="900" i="1" dirty="0"/>
              <a:t>. 2019;59(S2):1479-89.</a:t>
            </a:r>
            <a:endParaRPr lang="nb-NO" sz="900" i="1" dirty="0"/>
          </a:p>
          <a:p>
            <a:r>
              <a:rPr lang="en-US" sz="900" i="1" dirty="0" smtClean="0"/>
              <a:t>Braathen H et </a:t>
            </a:r>
            <a:r>
              <a:rPr lang="en-US" sz="900" i="1" dirty="0"/>
              <a:t>al. In vitro quality and platelet function of cold and delayed cold storage of apheresis platelet concentrates </a:t>
            </a:r>
            <a:endParaRPr lang="en-US" sz="900" i="1" dirty="0" smtClean="0"/>
          </a:p>
          <a:p>
            <a:r>
              <a:rPr lang="en-US" sz="900" i="1" dirty="0" smtClean="0"/>
              <a:t>in </a:t>
            </a:r>
            <a:r>
              <a:rPr lang="en-US" sz="900" i="1" dirty="0"/>
              <a:t>platelet additive solution for 21 days. Transfusion. 2019;59(8):</a:t>
            </a:r>
            <a:r>
              <a:rPr lang="en-US" sz="900" i="1" dirty="0" smtClean="0"/>
              <a:t>2652-61.</a:t>
            </a:r>
            <a:endParaRPr lang="nb-NO" sz="900" i="1" dirty="0"/>
          </a:p>
          <a:p>
            <a:r>
              <a:rPr lang="en-US" sz="900" i="1" dirty="0" smtClean="0"/>
              <a:t>Johnson L et al. </a:t>
            </a:r>
            <a:r>
              <a:rPr lang="en-US" sz="900" i="1" dirty="0"/>
              <a:t>Refrigeration and cryopreservation of platelets differentially affect platelet metabolism and function: a comparison with conventional platelet </a:t>
            </a:r>
            <a:r>
              <a:rPr lang="en-US" sz="900" i="1" dirty="0" smtClean="0"/>
              <a:t>storage </a:t>
            </a:r>
            <a:r>
              <a:rPr lang="en-US" sz="900" i="1" dirty="0"/>
              <a:t>conditions. Transfusion. 2016;56(7):1807-18</a:t>
            </a:r>
            <a:r>
              <a:rPr lang="en-US" sz="900" i="1" dirty="0" smtClean="0"/>
              <a:t>.</a:t>
            </a:r>
          </a:p>
          <a:p>
            <a:r>
              <a:rPr lang="en-US" sz="900" i="1" dirty="0" err="1"/>
              <a:t>Reddoch</a:t>
            </a:r>
            <a:r>
              <a:rPr lang="en-US" sz="900" i="1" dirty="0"/>
              <a:t> </a:t>
            </a:r>
            <a:r>
              <a:rPr lang="en-US" sz="900" i="1" dirty="0" smtClean="0"/>
              <a:t>KM et </a:t>
            </a:r>
            <a:r>
              <a:rPr lang="en-US" sz="900" i="1" dirty="0"/>
              <a:t>al. Hemostatic function of apheresis platelets stored at 4 degrees C and 22 degrees C. Shock (Augusta, Ga). 2014;41 </a:t>
            </a:r>
            <a:r>
              <a:rPr lang="en-US" sz="900" i="1" dirty="0" err="1"/>
              <a:t>Suppl</a:t>
            </a:r>
            <a:r>
              <a:rPr lang="en-US" sz="900" i="1" dirty="0"/>
              <a:t> 1:54-61.</a:t>
            </a:r>
            <a:endParaRPr lang="nb-NO" sz="900" i="1" dirty="0"/>
          </a:p>
          <a:p>
            <a:r>
              <a:rPr lang="en-US" sz="900" i="1" dirty="0" smtClean="0"/>
              <a:t>Bynum JA et </a:t>
            </a:r>
            <a:r>
              <a:rPr lang="en-US" sz="900" i="1" dirty="0"/>
              <a:t>al. </a:t>
            </a:r>
            <a:r>
              <a:rPr lang="en-US" sz="900" i="1" dirty="0" err="1"/>
              <a:t>Bioenergetic</a:t>
            </a:r>
            <a:r>
              <a:rPr lang="en-US" sz="900" i="1" dirty="0"/>
              <a:t> profiling of platelet mitochondria during storage: 4 degrees C storage extends platelet mitochondrial function and viability. Transfusion. 2016;56 </a:t>
            </a:r>
            <a:r>
              <a:rPr lang="en-US" sz="900" i="1" dirty="0" err="1"/>
              <a:t>Suppl</a:t>
            </a:r>
            <a:r>
              <a:rPr lang="en-US" sz="900" i="1" dirty="0"/>
              <a:t> 1:S76-84</a:t>
            </a:r>
            <a:r>
              <a:rPr lang="en-US" sz="900" i="1" dirty="0" smtClean="0"/>
              <a:t>.</a:t>
            </a:r>
          </a:p>
          <a:p>
            <a:r>
              <a:rPr lang="en-US" sz="900" i="1" dirty="0"/>
              <a:t>Getz </a:t>
            </a:r>
            <a:r>
              <a:rPr lang="en-US" sz="900" i="1" dirty="0" smtClean="0"/>
              <a:t>TM et al. Storage </a:t>
            </a:r>
            <a:r>
              <a:rPr lang="en-US" sz="900" i="1" dirty="0"/>
              <a:t>of platelets at 4 degrees C in platelet additive solutions prevents aggregate formation and preserves platelet </a:t>
            </a:r>
          </a:p>
          <a:p>
            <a:r>
              <a:rPr lang="en-US" sz="900" i="1" dirty="0"/>
              <a:t>functional responses. Transfusion. 2016;56(6):1320-8</a:t>
            </a:r>
            <a:r>
              <a:rPr lang="en-US" sz="900" i="1" dirty="0" smtClean="0"/>
              <a:t>.</a:t>
            </a:r>
          </a:p>
          <a:p>
            <a:r>
              <a:rPr lang="en-US" sz="900" i="1" dirty="0" err="1"/>
              <a:t>Reddoch</a:t>
            </a:r>
            <a:r>
              <a:rPr lang="en-US" sz="900" i="1" dirty="0"/>
              <a:t>-Cardenas </a:t>
            </a:r>
            <a:r>
              <a:rPr lang="en-US" sz="900" i="1" dirty="0" smtClean="0"/>
              <a:t>KM et al. Cold </a:t>
            </a:r>
            <a:r>
              <a:rPr lang="en-US" sz="900" i="1" dirty="0"/>
              <a:t>storage of platelets in platelet additive solution: an in vitro comparison of two Food and Drug Administration-approved collection and storage systems. Transfusion. 2018.</a:t>
            </a:r>
          </a:p>
          <a:p>
            <a:endParaRPr lang="nb-NO" sz="900" i="1" dirty="0"/>
          </a:p>
          <a:p>
            <a:endParaRPr lang="nb-NO" sz="900" i="1" dirty="0"/>
          </a:p>
          <a:p>
            <a:endParaRPr lang="nb-NO" sz="900" dirty="0"/>
          </a:p>
          <a:p>
            <a:pPr marL="228600" indent="-228600">
              <a:buAutoNum type="arabicPeriod" startAt="7"/>
            </a:pPr>
            <a:endParaRPr lang="nb-NO" sz="900" dirty="0"/>
          </a:p>
          <a:p>
            <a:endParaRPr lang="nb-NO" sz="900" dirty="0"/>
          </a:p>
        </p:txBody>
      </p:sp>
      <p:sp>
        <p:nvSpPr>
          <p:cNvPr id="20" name="Pil ned 19"/>
          <p:cNvSpPr/>
          <p:nvPr/>
        </p:nvSpPr>
        <p:spPr>
          <a:xfrm>
            <a:off x="1567031" y="2394005"/>
            <a:ext cx="120096" cy="7532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50972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Sylinder 17"/>
          <p:cNvSpPr txBox="1"/>
          <p:nvPr/>
        </p:nvSpPr>
        <p:spPr>
          <a:xfrm>
            <a:off x="4196844" y="1293552"/>
            <a:ext cx="669021" cy="369332"/>
          </a:xfrm>
          <a:prstGeom prst="rect">
            <a:avLst/>
          </a:prstGeom>
          <a:noFill/>
        </p:spPr>
        <p:txBody>
          <a:bodyPr wrap="square" rtlCol="0">
            <a:spAutoFit/>
          </a:bodyPr>
          <a:lstStyle/>
          <a:p>
            <a:r>
              <a:rPr lang="en-US" dirty="0" smtClean="0"/>
              <a:t>2012</a:t>
            </a:r>
            <a:endParaRPr lang="en-US" dirty="0"/>
          </a:p>
        </p:txBody>
      </p:sp>
      <p:sp>
        <p:nvSpPr>
          <p:cNvPr id="19" name="TekstSylinder 18"/>
          <p:cNvSpPr txBox="1"/>
          <p:nvPr/>
        </p:nvSpPr>
        <p:spPr>
          <a:xfrm>
            <a:off x="732112" y="1341982"/>
            <a:ext cx="3232524" cy="400110"/>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In vitro comparison of fresh whole blood </a:t>
            </a:r>
          </a:p>
          <a:p>
            <a:r>
              <a:rPr lang="en-US" sz="1000" dirty="0" smtClean="0"/>
              <a:t>      and reconstituted whole blood </a:t>
            </a:r>
            <a:endParaRPr lang="en-US" sz="1000" dirty="0"/>
          </a:p>
        </p:txBody>
      </p:sp>
      <p:sp>
        <p:nvSpPr>
          <p:cNvPr id="20" name="TekstSylinder 19"/>
          <p:cNvSpPr txBox="1"/>
          <p:nvPr/>
        </p:nvSpPr>
        <p:spPr>
          <a:xfrm>
            <a:off x="726831" y="1747148"/>
            <a:ext cx="3234146" cy="400110"/>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Effects of platelet sparing filtration of whole blood. </a:t>
            </a:r>
            <a:endParaRPr lang="en-US" sz="1000" dirty="0"/>
          </a:p>
          <a:p>
            <a:r>
              <a:rPr lang="en-US" sz="1000" dirty="0" smtClean="0"/>
              <a:t>      Blood Far Forward 1-3 (ClinicalTrials</a:t>
            </a:r>
            <a:r>
              <a:rPr lang="nb-NO" sz="1000" dirty="0" smtClean="0"/>
              <a:t> Id: NCT01892670)</a:t>
            </a:r>
            <a:r>
              <a:rPr lang="en-US" sz="1000" dirty="0" smtClean="0"/>
              <a:t>.  </a:t>
            </a:r>
            <a:endParaRPr lang="en-US" sz="1000" dirty="0"/>
          </a:p>
        </p:txBody>
      </p:sp>
      <p:sp>
        <p:nvSpPr>
          <p:cNvPr id="21" name="TekstSylinder 20"/>
          <p:cNvSpPr txBox="1"/>
          <p:nvPr/>
        </p:nvSpPr>
        <p:spPr>
          <a:xfrm>
            <a:off x="745760" y="2205062"/>
            <a:ext cx="3221794" cy="553998"/>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a:t>Platelet Recovery And Survival After Whole Blood </a:t>
            </a:r>
            <a:r>
              <a:rPr lang="en-US" sz="1000" dirty="0" smtClean="0"/>
              <a:t>Treated with </a:t>
            </a:r>
            <a:r>
              <a:rPr lang="en-US" sz="1000" dirty="0"/>
              <a:t>Mirasol Pathogen </a:t>
            </a:r>
            <a:r>
              <a:rPr lang="en-US" sz="1000" dirty="0" smtClean="0"/>
              <a:t>Reduction. Medic 1-2. </a:t>
            </a:r>
          </a:p>
          <a:p>
            <a:r>
              <a:rPr lang="nb-NO" sz="1000" dirty="0" smtClean="0"/>
              <a:t>      (ClinicalTrials Id: NCT02330081)</a:t>
            </a:r>
          </a:p>
        </p:txBody>
      </p:sp>
      <p:sp>
        <p:nvSpPr>
          <p:cNvPr id="22" name="TekstSylinder 21"/>
          <p:cNvSpPr txBox="1"/>
          <p:nvPr/>
        </p:nvSpPr>
        <p:spPr>
          <a:xfrm>
            <a:off x="5095363" y="2509448"/>
            <a:ext cx="3347391" cy="400110"/>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In vitro platelet function in apheresis platelets stored cold </a:t>
            </a:r>
          </a:p>
          <a:p>
            <a:r>
              <a:rPr lang="en-US" sz="1000" dirty="0" smtClean="0"/>
              <a:t>      stored cold with agitation for up to 21 days.</a:t>
            </a:r>
            <a:endParaRPr lang="en-US" sz="1000" dirty="0"/>
          </a:p>
        </p:txBody>
      </p:sp>
      <p:sp>
        <p:nvSpPr>
          <p:cNvPr id="23" name="TekstSylinder 22"/>
          <p:cNvSpPr txBox="1"/>
          <p:nvPr/>
        </p:nvSpPr>
        <p:spPr>
          <a:xfrm>
            <a:off x="4196844" y="1703921"/>
            <a:ext cx="669021" cy="369332"/>
          </a:xfrm>
          <a:prstGeom prst="rect">
            <a:avLst/>
          </a:prstGeom>
          <a:noFill/>
        </p:spPr>
        <p:txBody>
          <a:bodyPr wrap="square" rtlCol="0">
            <a:spAutoFit/>
          </a:bodyPr>
          <a:lstStyle/>
          <a:p>
            <a:r>
              <a:rPr lang="en-US" dirty="0" smtClean="0"/>
              <a:t>2013</a:t>
            </a:r>
            <a:endParaRPr lang="en-US" dirty="0"/>
          </a:p>
        </p:txBody>
      </p:sp>
      <p:sp>
        <p:nvSpPr>
          <p:cNvPr id="24" name="TekstSylinder 23"/>
          <p:cNvSpPr txBox="1"/>
          <p:nvPr/>
        </p:nvSpPr>
        <p:spPr>
          <a:xfrm>
            <a:off x="4207995" y="2266598"/>
            <a:ext cx="669021" cy="369332"/>
          </a:xfrm>
          <a:prstGeom prst="rect">
            <a:avLst/>
          </a:prstGeom>
          <a:noFill/>
        </p:spPr>
        <p:txBody>
          <a:bodyPr wrap="square" rtlCol="0">
            <a:spAutoFit/>
          </a:bodyPr>
          <a:lstStyle/>
          <a:p>
            <a:r>
              <a:rPr lang="en-US" dirty="0" smtClean="0"/>
              <a:t>2014</a:t>
            </a:r>
            <a:endParaRPr lang="en-US" dirty="0"/>
          </a:p>
        </p:txBody>
      </p:sp>
      <p:sp>
        <p:nvSpPr>
          <p:cNvPr id="25" name="TekstSylinder 24"/>
          <p:cNvSpPr txBox="1"/>
          <p:nvPr/>
        </p:nvSpPr>
        <p:spPr>
          <a:xfrm>
            <a:off x="4219146" y="2759060"/>
            <a:ext cx="669021" cy="369332"/>
          </a:xfrm>
          <a:prstGeom prst="rect">
            <a:avLst/>
          </a:prstGeom>
          <a:noFill/>
        </p:spPr>
        <p:txBody>
          <a:bodyPr wrap="square" rtlCol="0">
            <a:spAutoFit/>
          </a:bodyPr>
          <a:lstStyle/>
          <a:p>
            <a:r>
              <a:rPr lang="en-US" dirty="0" smtClean="0"/>
              <a:t>2015</a:t>
            </a:r>
            <a:endParaRPr lang="en-US" dirty="0"/>
          </a:p>
        </p:txBody>
      </p:sp>
      <p:sp>
        <p:nvSpPr>
          <p:cNvPr id="26" name="TekstSylinder 25"/>
          <p:cNvSpPr txBox="1"/>
          <p:nvPr/>
        </p:nvSpPr>
        <p:spPr>
          <a:xfrm>
            <a:off x="725624" y="3475365"/>
            <a:ext cx="3245499" cy="707886"/>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Leukoreduced</a:t>
            </a:r>
            <a:r>
              <a:rPr lang="nb-NO" sz="1000" dirty="0" smtClean="0"/>
              <a:t> </a:t>
            </a:r>
            <a:r>
              <a:rPr lang="en-US" sz="1000" dirty="0" smtClean="0"/>
              <a:t>whole</a:t>
            </a:r>
            <a:r>
              <a:rPr lang="nb-NO" sz="1000" dirty="0" smtClean="0"/>
              <a:t> </a:t>
            </a:r>
            <a:r>
              <a:rPr lang="en-US" sz="1000" dirty="0" smtClean="0"/>
              <a:t>blood</a:t>
            </a:r>
            <a:r>
              <a:rPr lang="nb-NO" sz="1000" dirty="0" smtClean="0"/>
              <a:t> for </a:t>
            </a:r>
            <a:r>
              <a:rPr lang="en-US" sz="1000" dirty="0" smtClean="0"/>
              <a:t>austere</a:t>
            </a:r>
            <a:r>
              <a:rPr lang="nb-NO" sz="1000" dirty="0" smtClean="0"/>
              <a:t> </a:t>
            </a:r>
            <a:r>
              <a:rPr lang="en-US" sz="1000" dirty="0" smtClean="0"/>
              <a:t>environments</a:t>
            </a:r>
          </a:p>
          <a:p>
            <a:pPr marL="171450" indent="-171450">
              <a:buFont typeface="Wingdings" panose="05000000000000000000" pitchFamily="2" charset="2"/>
              <a:buChar char="Ø"/>
            </a:pPr>
            <a:r>
              <a:rPr lang="en-US" sz="1000" dirty="0" smtClean="0"/>
              <a:t>Leukoreduced </a:t>
            </a:r>
            <a:r>
              <a:rPr lang="en-US" sz="1000" dirty="0"/>
              <a:t>cold stored whole blood in a Norwegian </a:t>
            </a:r>
            <a:endParaRPr lang="en-US" sz="1000" dirty="0" smtClean="0"/>
          </a:p>
          <a:p>
            <a:r>
              <a:rPr lang="en-US" sz="1000" dirty="0"/>
              <a:t> </a:t>
            </a:r>
            <a:r>
              <a:rPr lang="en-US" sz="1000" dirty="0" smtClean="0"/>
              <a:t>     emergency </a:t>
            </a:r>
            <a:r>
              <a:rPr lang="en-US" sz="1000" dirty="0"/>
              <a:t>helicopter </a:t>
            </a:r>
            <a:r>
              <a:rPr lang="en-US" sz="1000" dirty="0" smtClean="0"/>
              <a:t>service. An </a:t>
            </a:r>
            <a:r>
              <a:rPr lang="en-US" sz="1000" dirty="0"/>
              <a:t>observational </a:t>
            </a:r>
            <a:r>
              <a:rPr lang="en-US" sz="1000" dirty="0" smtClean="0"/>
              <a:t>study</a:t>
            </a:r>
          </a:p>
          <a:p>
            <a:r>
              <a:rPr lang="en-US" sz="1000" dirty="0"/>
              <a:t> </a:t>
            </a:r>
            <a:r>
              <a:rPr lang="en-US" sz="1000" dirty="0" smtClean="0"/>
              <a:t>     on storage </a:t>
            </a:r>
            <a:r>
              <a:rPr lang="en-US" sz="1000" dirty="0"/>
              <a:t>conditions and product </a:t>
            </a:r>
            <a:r>
              <a:rPr lang="en-US" sz="1000" dirty="0" smtClean="0"/>
              <a:t>quality</a:t>
            </a:r>
            <a:r>
              <a:rPr lang="en-US" sz="1000" dirty="0"/>
              <a:t> </a:t>
            </a:r>
            <a:r>
              <a:rPr lang="en-US" sz="1000" dirty="0" smtClean="0"/>
              <a:t>(HEMS).</a:t>
            </a:r>
            <a:endParaRPr lang="nb-NO" sz="1000" dirty="0" smtClean="0"/>
          </a:p>
        </p:txBody>
      </p:sp>
      <p:sp>
        <p:nvSpPr>
          <p:cNvPr id="27" name="TekstSylinder 26"/>
          <p:cNvSpPr txBox="1"/>
          <p:nvPr/>
        </p:nvSpPr>
        <p:spPr>
          <a:xfrm>
            <a:off x="5095363" y="3116455"/>
            <a:ext cx="3347391" cy="707886"/>
          </a:xfrm>
          <a:prstGeom prst="rect">
            <a:avLst/>
          </a:prstGeom>
          <a:noFill/>
          <a:ln>
            <a:solidFill>
              <a:schemeClr val="accent1"/>
            </a:solidFill>
          </a:ln>
        </p:spPr>
        <p:txBody>
          <a:bodyPr wrap="none" rtlCol="0">
            <a:spAutoFit/>
          </a:bodyPr>
          <a:lstStyle/>
          <a:p>
            <a:pPr marL="171450" indent="-171450">
              <a:buFont typeface="Wingdings" panose="05000000000000000000" pitchFamily="2" charset="2"/>
              <a:buChar char="Ø"/>
            </a:pPr>
            <a:r>
              <a:rPr lang="en-US" sz="1000" dirty="0" smtClean="0"/>
              <a:t>Cold stored apheresis platelets in PAS in treatment of</a:t>
            </a:r>
          </a:p>
          <a:p>
            <a:r>
              <a:rPr lang="en-US" sz="1000" dirty="0" smtClean="0"/>
              <a:t>      post-operative bleeding in patients undergoring complex </a:t>
            </a:r>
          </a:p>
          <a:p>
            <a:r>
              <a:rPr lang="en-US" sz="1000" dirty="0" smtClean="0"/>
              <a:t>      cardiothoracic surgery. </a:t>
            </a:r>
            <a:r>
              <a:rPr lang="nb-NO" sz="1000" dirty="0" smtClean="0"/>
              <a:t>(ClinicalTrials Id: NCT02495506)</a:t>
            </a:r>
          </a:p>
          <a:p>
            <a:r>
              <a:rPr lang="nb-NO" sz="1000" dirty="0"/>
              <a:t> </a:t>
            </a:r>
            <a:r>
              <a:rPr lang="nb-NO" sz="1000" dirty="0" smtClean="0"/>
              <a:t>     Part 1: Storage for up to 7 days.</a:t>
            </a:r>
          </a:p>
        </p:txBody>
      </p:sp>
      <p:sp>
        <p:nvSpPr>
          <p:cNvPr id="28" name="TekstSylinder 27"/>
          <p:cNvSpPr txBox="1"/>
          <p:nvPr/>
        </p:nvSpPr>
        <p:spPr>
          <a:xfrm>
            <a:off x="4206650" y="3415463"/>
            <a:ext cx="669021" cy="369332"/>
          </a:xfrm>
          <a:prstGeom prst="rect">
            <a:avLst/>
          </a:prstGeom>
          <a:noFill/>
        </p:spPr>
        <p:txBody>
          <a:bodyPr wrap="square" rtlCol="0">
            <a:spAutoFit/>
          </a:bodyPr>
          <a:lstStyle/>
          <a:p>
            <a:r>
              <a:rPr lang="en-US" dirty="0" smtClean="0"/>
              <a:t>2016</a:t>
            </a:r>
            <a:endParaRPr lang="en-US" dirty="0"/>
          </a:p>
        </p:txBody>
      </p:sp>
      <p:sp>
        <p:nvSpPr>
          <p:cNvPr id="29" name="TekstSylinder 28"/>
          <p:cNvSpPr txBox="1"/>
          <p:nvPr/>
        </p:nvSpPr>
        <p:spPr>
          <a:xfrm>
            <a:off x="4234218" y="4191853"/>
            <a:ext cx="669021" cy="369332"/>
          </a:xfrm>
          <a:prstGeom prst="rect">
            <a:avLst/>
          </a:prstGeom>
          <a:noFill/>
        </p:spPr>
        <p:txBody>
          <a:bodyPr wrap="square" rtlCol="0">
            <a:spAutoFit/>
          </a:bodyPr>
          <a:lstStyle/>
          <a:p>
            <a:r>
              <a:rPr lang="en-US" dirty="0" smtClean="0"/>
              <a:t>2017</a:t>
            </a:r>
            <a:endParaRPr lang="en-US" dirty="0"/>
          </a:p>
        </p:txBody>
      </p:sp>
      <p:sp>
        <p:nvSpPr>
          <p:cNvPr id="30" name="TekstSylinder 29"/>
          <p:cNvSpPr txBox="1"/>
          <p:nvPr/>
        </p:nvSpPr>
        <p:spPr>
          <a:xfrm>
            <a:off x="722056" y="5118759"/>
            <a:ext cx="3245498" cy="400110"/>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nb-NO" sz="1000" dirty="0"/>
              <a:t>In </a:t>
            </a:r>
            <a:r>
              <a:rPr lang="en-US" sz="1000" dirty="0" smtClean="0"/>
              <a:t>vitro</a:t>
            </a:r>
            <a:r>
              <a:rPr lang="nb-NO" sz="1000" dirty="0" smtClean="0"/>
              <a:t> </a:t>
            </a:r>
            <a:r>
              <a:rPr lang="en-US" sz="1000" dirty="0" smtClean="0"/>
              <a:t>hemostatic</a:t>
            </a:r>
            <a:r>
              <a:rPr lang="nb-NO" sz="1000" dirty="0" smtClean="0"/>
              <a:t> </a:t>
            </a:r>
            <a:r>
              <a:rPr lang="en-US" sz="1000" dirty="0" smtClean="0"/>
              <a:t>function</a:t>
            </a:r>
            <a:r>
              <a:rPr lang="nb-NO" sz="1000" dirty="0" smtClean="0"/>
              <a:t> </a:t>
            </a:r>
            <a:r>
              <a:rPr lang="en-US" sz="1000" dirty="0" smtClean="0"/>
              <a:t>of</a:t>
            </a:r>
            <a:r>
              <a:rPr lang="nb-NO" sz="1000" dirty="0" smtClean="0"/>
              <a:t> </a:t>
            </a:r>
            <a:r>
              <a:rPr lang="en-US" sz="1000" dirty="0" smtClean="0"/>
              <a:t>cold-stored</a:t>
            </a:r>
            <a:r>
              <a:rPr lang="nb-NO" sz="1000" dirty="0" smtClean="0"/>
              <a:t> </a:t>
            </a:r>
            <a:r>
              <a:rPr lang="nb-NO" sz="1000" dirty="0"/>
              <a:t>leukoreduced  </a:t>
            </a:r>
            <a:r>
              <a:rPr lang="nb-NO" sz="1000" dirty="0" smtClean="0"/>
              <a:t>CPDA-1 </a:t>
            </a:r>
            <a:r>
              <a:rPr lang="en-US" sz="1000" dirty="0" smtClean="0"/>
              <a:t>whole</a:t>
            </a:r>
            <a:r>
              <a:rPr lang="nb-NO" sz="1000" dirty="0" smtClean="0"/>
              <a:t> </a:t>
            </a:r>
            <a:r>
              <a:rPr lang="en-US" sz="1000" dirty="0" smtClean="0"/>
              <a:t>blood</a:t>
            </a:r>
            <a:endParaRPr lang="en-US" sz="1000" dirty="0"/>
          </a:p>
        </p:txBody>
      </p:sp>
      <p:sp>
        <p:nvSpPr>
          <p:cNvPr id="31" name="Rektangel 30"/>
          <p:cNvSpPr/>
          <p:nvPr/>
        </p:nvSpPr>
        <p:spPr>
          <a:xfrm>
            <a:off x="4210642" y="966534"/>
            <a:ext cx="601020" cy="5590425"/>
          </a:xfrm>
          <a:prstGeom prst="rect">
            <a:avLst/>
          </a:prstGeom>
          <a:solidFill>
            <a:srgbClr val="DCE6F2">
              <a:alpha val="1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kstSylinder 32"/>
          <p:cNvSpPr txBox="1"/>
          <p:nvPr/>
        </p:nvSpPr>
        <p:spPr>
          <a:xfrm>
            <a:off x="4230613" y="4923068"/>
            <a:ext cx="669021" cy="369332"/>
          </a:xfrm>
          <a:prstGeom prst="rect">
            <a:avLst/>
          </a:prstGeom>
          <a:noFill/>
        </p:spPr>
        <p:txBody>
          <a:bodyPr wrap="square" rtlCol="0">
            <a:spAutoFit/>
          </a:bodyPr>
          <a:lstStyle/>
          <a:p>
            <a:r>
              <a:rPr lang="en-US" dirty="0" smtClean="0"/>
              <a:t>2018</a:t>
            </a:r>
            <a:endParaRPr lang="en-US" dirty="0"/>
          </a:p>
        </p:txBody>
      </p:sp>
      <p:sp>
        <p:nvSpPr>
          <p:cNvPr id="34" name="TekstSylinder 33"/>
          <p:cNvSpPr txBox="1"/>
          <p:nvPr/>
        </p:nvSpPr>
        <p:spPr>
          <a:xfrm>
            <a:off x="5095363" y="4734734"/>
            <a:ext cx="3347391" cy="707886"/>
          </a:xfrm>
          <a:prstGeom prst="rect">
            <a:avLst/>
          </a:prstGeom>
          <a:noFill/>
          <a:ln>
            <a:solidFill>
              <a:schemeClr val="accent1"/>
            </a:solidFill>
          </a:ln>
        </p:spPr>
        <p:txBody>
          <a:bodyPr wrap="none" rtlCol="0">
            <a:spAutoFit/>
          </a:bodyPr>
          <a:lstStyle/>
          <a:p>
            <a:pPr marL="171450" indent="-171450">
              <a:buFont typeface="Wingdings" panose="05000000000000000000" pitchFamily="2" charset="2"/>
              <a:buChar char="Ø"/>
            </a:pPr>
            <a:r>
              <a:rPr lang="en-US" sz="1000" dirty="0" smtClean="0"/>
              <a:t>Cold stored apheresis platelets in PAS in treatment of</a:t>
            </a:r>
          </a:p>
          <a:p>
            <a:r>
              <a:rPr lang="en-US" sz="1000" dirty="0" smtClean="0"/>
              <a:t>      post-operative bleeding in patients undergoring complex </a:t>
            </a:r>
          </a:p>
          <a:p>
            <a:r>
              <a:rPr lang="en-US" sz="1000" dirty="0" smtClean="0"/>
              <a:t>      cardiothoracic surgery. </a:t>
            </a:r>
            <a:r>
              <a:rPr lang="nb-NO" sz="1000" dirty="0" smtClean="0"/>
              <a:t>(ClinicalTrials Id: NCT02495506)</a:t>
            </a:r>
          </a:p>
          <a:p>
            <a:r>
              <a:rPr lang="nb-NO" sz="1000" dirty="0" smtClean="0"/>
              <a:t>      Part II: Storage for 7-14 </a:t>
            </a:r>
            <a:r>
              <a:rPr lang="en-US" sz="1000" dirty="0" smtClean="0"/>
              <a:t>days</a:t>
            </a:r>
            <a:r>
              <a:rPr lang="nb-NO" sz="1000" dirty="0" smtClean="0"/>
              <a:t>. </a:t>
            </a:r>
          </a:p>
        </p:txBody>
      </p:sp>
      <p:sp>
        <p:nvSpPr>
          <p:cNvPr id="35" name="TekstSylinder 34"/>
          <p:cNvSpPr txBox="1"/>
          <p:nvPr/>
        </p:nvSpPr>
        <p:spPr>
          <a:xfrm>
            <a:off x="5095363" y="3955666"/>
            <a:ext cx="3347391" cy="707886"/>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a:t>In vitro platelet function in apheresis platelets stored cold </a:t>
            </a:r>
          </a:p>
          <a:p>
            <a:r>
              <a:rPr lang="en-US" sz="1000" dirty="0"/>
              <a:t>      stored cold </a:t>
            </a:r>
            <a:r>
              <a:rPr lang="en-US" sz="1000" dirty="0" smtClean="0"/>
              <a:t>without </a:t>
            </a:r>
            <a:r>
              <a:rPr lang="en-US" sz="1000" dirty="0"/>
              <a:t>agitation for up to 21 days.</a:t>
            </a:r>
          </a:p>
          <a:p>
            <a:pPr marL="171450" indent="-171450">
              <a:buFont typeface="Wingdings" panose="05000000000000000000" pitchFamily="2" charset="2"/>
              <a:buChar char="Ø"/>
            </a:pPr>
            <a:r>
              <a:rPr lang="en-US" sz="1000" dirty="0" smtClean="0"/>
              <a:t>Effect</a:t>
            </a:r>
            <a:r>
              <a:rPr lang="nb-NO" sz="1000" dirty="0" smtClean="0"/>
              <a:t> </a:t>
            </a:r>
            <a:r>
              <a:rPr lang="en-US" sz="1000" dirty="0" smtClean="0"/>
              <a:t>of</a:t>
            </a:r>
            <a:r>
              <a:rPr lang="nb-NO" sz="1000" dirty="0" smtClean="0"/>
              <a:t> </a:t>
            </a:r>
            <a:r>
              <a:rPr lang="en-US" sz="1000" dirty="0" smtClean="0"/>
              <a:t>delayed</a:t>
            </a:r>
            <a:r>
              <a:rPr lang="nb-NO" sz="1000" dirty="0" smtClean="0"/>
              <a:t> </a:t>
            </a:r>
            <a:r>
              <a:rPr lang="en-US" sz="1000" dirty="0" smtClean="0"/>
              <a:t>cold</a:t>
            </a:r>
            <a:r>
              <a:rPr lang="nb-NO" sz="1000" dirty="0" smtClean="0"/>
              <a:t> </a:t>
            </a:r>
            <a:r>
              <a:rPr lang="en-US" sz="1000" dirty="0" smtClean="0"/>
              <a:t>storage</a:t>
            </a:r>
            <a:r>
              <a:rPr lang="nb-NO" sz="1000" dirty="0" smtClean="0"/>
              <a:t> </a:t>
            </a:r>
            <a:r>
              <a:rPr lang="en-US" sz="1000" dirty="0" smtClean="0"/>
              <a:t>of</a:t>
            </a:r>
            <a:r>
              <a:rPr lang="nb-NO" sz="1000" dirty="0" smtClean="0"/>
              <a:t> </a:t>
            </a:r>
            <a:r>
              <a:rPr lang="en-US" sz="1000" dirty="0" smtClean="0"/>
              <a:t>platelet</a:t>
            </a:r>
            <a:r>
              <a:rPr lang="nb-NO" sz="1000" dirty="0" smtClean="0"/>
              <a:t> </a:t>
            </a:r>
            <a:r>
              <a:rPr lang="en-US" sz="1000" dirty="0" smtClean="0"/>
              <a:t>concentrates</a:t>
            </a:r>
            <a:r>
              <a:rPr lang="nb-NO" sz="1000" dirty="0" smtClean="0"/>
              <a:t> in PAS. </a:t>
            </a:r>
          </a:p>
        </p:txBody>
      </p:sp>
      <p:cxnSp>
        <p:nvCxnSpPr>
          <p:cNvPr id="36" name="Rett pil 35"/>
          <p:cNvCxnSpPr/>
          <p:nvPr/>
        </p:nvCxnSpPr>
        <p:spPr>
          <a:xfrm>
            <a:off x="4853854" y="966534"/>
            <a:ext cx="4865" cy="5733011"/>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37" name="TekstSylinder 36"/>
          <p:cNvSpPr txBox="1"/>
          <p:nvPr/>
        </p:nvSpPr>
        <p:spPr>
          <a:xfrm>
            <a:off x="711200" y="4223527"/>
            <a:ext cx="3267085" cy="553998"/>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nb-NO" sz="1000" dirty="0" smtClean="0"/>
              <a:t>Whole </a:t>
            </a:r>
            <a:r>
              <a:rPr lang="en-US" sz="1000" dirty="0" smtClean="0"/>
              <a:t>blood</a:t>
            </a:r>
            <a:r>
              <a:rPr lang="nb-NO" sz="1000" dirty="0" smtClean="0"/>
              <a:t> in hospital Massive </a:t>
            </a:r>
            <a:r>
              <a:rPr lang="en-US" sz="1000" dirty="0" smtClean="0"/>
              <a:t>Transfusion</a:t>
            </a:r>
            <a:r>
              <a:rPr lang="nb-NO" sz="1000" dirty="0" smtClean="0"/>
              <a:t> </a:t>
            </a:r>
            <a:r>
              <a:rPr lang="en-US" sz="1000" dirty="0" smtClean="0"/>
              <a:t>Protocol</a:t>
            </a:r>
            <a:r>
              <a:rPr lang="nb-NO" sz="1000" dirty="0" smtClean="0"/>
              <a:t>.</a:t>
            </a:r>
          </a:p>
          <a:p>
            <a:pPr marL="171450" indent="-171450">
              <a:buFont typeface="Wingdings" panose="05000000000000000000" pitchFamily="2" charset="2"/>
              <a:buChar char="Ø"/>
            </a:pPr>
            <a:r>
              <a:rPr lang="en-US" sz="1000" dirty="0" smtClean="0"/>
              <a:t>Local</a:t>
            </a:r>
            <a:r>
              <a:rPr lang="nb-NO" sz="1000" dirty="0" smtClean="0"/>
              <a:t> </a:t>
            </a:r>
            <a:r>
              <a:rPr lang="en-US" sz="1000" dirty="0" smtClean="0"/>
              <a:t>quality</a:t>
            </a:r>
            <a:r>
              <a:rPr lang="nb-NO" sz="1000" dirty="0" smtClean="0"/>
              <a:t> </a:t>
            </a:r>
            <a:r>
              <a:rPr lang="en-US" sz="1000" dirty="0" smtClean="0"/>
              <a:t>registry</a:t>
            </a:r>
            <a:r>
              <a:rPr lang="nb-NO" sz="1000" dirty="0" smtClean="0"/>
              <a:t> </a:t>
            </a:r>
            <a:r>
              <a:rPr lang="en-US" sz="1000" dirty="0" smtClean="0"/>
              <a:t>on</a:t>
            </a:r>
            <a:r>
              <a:rPr lang="nb-NO" sz="1000" dirty="0" smtClean="0"/>
              <a:t> massive </a:t>
            </a:r>
            <a:r>
              <a:rPr lang="en-US" sz="1000" dirty="0" smtClean="0"/>
              <a:t>transfusions</a:t>
            </a:r>
            <a:r>
              <a:rPr lang="nb-NO" sz="1000" dirty="0" smtClean="0"/>
              <a:t>/</a:t>
            </a:r>
            <a:r>
              <a:rPr lang="en-US" sz="1000" dirty="0" smtClean="0"/>
              <a:t>whole</a:t>
            </a:r>
            <a:r>
              <a:rPr lang="nb-NO" sz="1000" dirty="0" smtClean="0"/>
              <a:t> </a:t>
            </a:r>
            <a:r>
              <a:rPr lang="en-US" sz="1000" dirty="0" smtClean="0"/>
              <a:t>blood</a:t>
            </a:r>
            <a:r>
              <a:rPr lang="nb-NO" sz="1000" dirty="0" smtClean="0"/>
              <a:t>. </a:t>
            </a:r>
            <a:endParaRPr lang="nb-NO" sz="1000" dirty="0"/>
          </a:p>
        </p:txBody>
      </p:sp>
      <p:sp>
        <p:nvSpPr>
          <p:cNvPr id="38" name="TekstSylinder 37"/>
          <p:cNvSpPr txBox="1"/>
          <p:nvPr/>
        </p:nvSpPr>
        <p:spPr>
          <a:xfrm>
            <a:off x="737863" y="3188445"/>
            <a:ext cx="3226773" cy="246221"/>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nb-NO" sz="1000" dirty="0" smtClean="0"/>
              <a:t>Whole Blood in </a:t>
            </a:r>
            <a:r>
              <a:rPr lang="en-US" sz="1000" dirty="0" smtClean="0"/>
              <a:t>Civilian</a:t>
            </a:r>
            <a:r>
              <a:rPr lang="nb-NO" sz="1000" dirty="0" smtClean="0"/>
              <a:t> Air </a:t>
            </a:r>
            <a:r>
              <a:rPr lang="en-US" sz="1000" dirty="0" smtClean="0"/>
              <a:t>Ambulance</a:t>
            </a:r>
            <a:r>
              <a:rPr lang="nb-NO" sz="1000" dirty="0" smtClean="0"/>
              <a:t>, Bergen</a:t>
            </a:r>
            <a:endParaRPr lang="nb-NO" sz="1000" dirty="0"/>
          </a:p>
        </p:txBody>
      </p:sp>
      <p:sp>
        <p:nvSpPr>
          <p:cNvPr id="4" name="Rektangel 3"/>
          <p:cNvSpPr/>
          <p:nvPr/>
        </p:nvSpPr>
        <p:spPr>
          <a:xfrm>
            <a:off x="746434" y="2742410"/>
            <a:ext cx="3216382" cy="400110"/>
          </a:xfrm>
          <a:prstGeom prst="rect">
            <a:avLst/>
          </a:prstGeom>
          <a:ln>
            <a:solidFill>
              <a:schemeClr val="accent1"/>
            </a:solidFill>
          </a:ln>
        </p:spPr>
        <p:txBody>
          <a:bodyPr wrap="square">
            <a:spAutoFit/>
          </a:bodyPr>
          <a:lstStyle/>
          <a:p>
            <a:pPr marL="171450" indent="-171450">
              <a:buFont typeface="Wingdings" panose="05000000000000000000" pitchFamily="2" charset="2"/>
              <a:buChar char="Ø"/>
            </a:pPr>
            <a:r>
              <a:rPr lang="nb-NO" sz="1000" dirty="0"/>
              <a:t>In </a:t>
            </a:r>
            <a:r>
              <a:rPr lang="en-US" sz="1000" dirty="0" smtClean="0"/>
              <a:t>vitro</a:t>
            </a:r>
            <a:r>
              <a:rPr lang="nb-NO" sz="1000" dirty="0" smtClean="0"/>
              <a:t> </a:t>
            </a:r>
            <a:r>
              <a:rPr lang="en-US" sz="1000" dirty="0" smtClean="0"/>
              <a:t>Platelet</a:t>
            </a:r>
            <a:r>
              <a:rPr lang="nb-NO" sz="1000" dirty="0" smtClean="0"/>
              <a:t> </a:t>
            </a:r>
            <a:r>
              <a:rPr lang="en-US" sz="1000" dirty="0" smtClean="0"/>
              <a:t>function</a:t>
            </a:r>
            <a:r>
              <a:rPr lang="nb-NO" sz="1000" dirty="0" smtClean="0"/>
              <a:t> </a:t>
            </a:r>
            <a:r>
              <a:rPr lang="nb-NO" sz="1000" dirty="0"/>
              <a:t>in Whole Blood </a:t>
            </a:r>
            <a:r>
              <a:rPr lang="en-US" sz="1000" dirty="0" smtClean="0"/>
              <a:t>collected</a:t>
            </a:r>
            <a:r>
              <a:rPr lang="nb-NO" sz="1000" dirty="0" smtClean="0"/>
              <a:t> from a «</a:t>
            </a:r>
            <a:r>
              <a:rPr lang="en-US" sz="1000" dirty="0" smtClean="0"/>
              <a:t>Walking</a:t>
            </a:r>
            <a:r>
              <a:rPr lang="nb-NO" sz="1000" dirty="0" smtClean="0"/>
              <a:t> </a:t>
            </a:r>
            <a:r>
              <a:rPr lang="nb-NO" sz="1000" dirty="0"/>
              <a:t>Blood Bank» </a:t>
            </a:r>
            <a:r>
              <a:rPr lang="nb-NO" sz="1000" dirty="0" smtClean="0"/>
              <a:t>(</a:t>
            </a:r>
            <a:r>
              <a:rPr lang="en-US" sz="1000" dirty="0" smtClean="0"/>
              <a:t>the</a:t>
            </a:r>
            <a:r>
              <a:rPr lang="nb-NO" sz="1000" dirty="0" smtClean="0"/>
              <a:t> </a:t>
            </a:r>
            <a:r>
              <a:rPr lang="nb-NO" sz="1000" dirty="0"/>
              <a:t>Royal Norwegian </a:t>
            </a:r>
            <a:r>
              <a:rPr lang="en-US" sz="1000" dirty="0" smtClean="0"/>
              <a:t>Navy</a:t>
            </a:r>
            <a:r>
              <a:rPr lang="nb-NO" sz="1000" dirty="0" smtClean="0"/>
              <a:t>).  </a:t>
            </a:r>
            <a:endParaRPr lang="en-US" sz="1000" dirty="0"/>
          </a:p>
        </p:txBody>
      </p:sp>
      <p:sp>
        <p:nvSpPr>
          <p:cNvPr id="39" name="TekstSylinder 32"/>
          <p:cNvSpPr txBox="1"/>
          <p:nvPr/>
        </p:nvSpPr>
        <p:spPr>
          <a:xfrm>
            <a:off x="4243718" y="5498934"/>
            <a:ext cx="6690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2019</a:t>
            </a:r>
            <a:endParaRPr lang="en-US" dirty="0"/>
          </a:p>
        </p:txBody>
      </p:sp>
      <p:sp>
        <p:nvSpPr>
          <p:cNvPr id="40" name="TekstSylinder 3"/>
          <p:cNvSpPr txBox="1"/>
          <p:nvPr/>
        </p:nvSpPr>
        <p:spPr>
          <a:xfrm>
            <a:off x="227748" y="323865"/>
            <a:ext cx="8556701"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20000"/>
              </a:spcBef>
            </a:pPr>
            <a:r>
              <a:rPr lang="nb-NO" sz="2000" b="1" cap="all" dirty="0" smtClean="0">
                <a:solidFill>
                  <a:srgbClr val="002060"/>
                </a:solidFill>
                <a:latin typeface="+mj-lt"/>
                <a:ea typeface="+mj-ea"/>
                <a:cs typeface="+mj-cs"/>
              </a:rPr>
              <a:t>Bergen Blood </a:t>
            </a:r>
            <a:r>
              <a:rPr lang="nb-NO" sz="2000" b="1" cap="all" dirty="0">
                <a:solidFill>
                  <a:srgbClr val="002060"/>
                </a:solidFill>
                <a:latin typeface="+mj-lt"/>
                <a:ea typeface="+mj-ea"/>
                <a:cs typeface="+mj-cs"/>
              </a:rPr>
              <a:t>Far </a:t>
            </a:r>
            <a:r>
              <a:rPr lang="nb-NO" sz="2000" b="1" cap="all" dirty="0" smtClean="0">
                <a:solidFill>
                  <a:srgbClr val="002060"/>
                </a:solidFill>
                <a:latin typeface="+mj-lt"/>
                <a:ea typeface="+mj-ea"/>
                <a:cs typeface="+mj-cs"/>
              </a:rPr>
              <a:t>Forward </a:t>
            </a:r>
            <a:r>
              <a:rPr lang="nb-NO" sz="2000" b="1" cap="all" dirty="0">
                <a:solidFill>
                  <a:srgbClr val="002060"/>
                </a:solidFill>
                <a:latin typeface="+mj-lt"/>
                <a:ea typeface="+mj-ea"/>
                <a:cs typeface="+mj-cs"/>
              </a:rPr>
              <a:t>Research </a:t>
            </a:r>
            <a:r>
              <a:rPr lang="nb-NO" sz="2000" b="1" cap="all" dirty="0" smtClean="0">
                <a:solidFill>
                  <a:srgbClr val="002060"/>
                </a:solidFill>
                <a:latin typeface="+mj-lt"/>
                <a:ea typeface="+mj-ea"/>
                <a:cs typeface="+mj-cs"/>
              </a:rPr>
              <a:t>and </a:t>
            </a:r>
            <a:r>
              <a:rPr lang="en-US" sz="2000" b="1" cap="all" dirty="0" smtClean="0">
                <a:solidFill>
                  <a:srgbClr val="002060"/>
                </a:solidFill>
                <a:latin typeface="+mj-lt"/>
                <a:ea typeface="+mj-ea"/>
                <a:cs typeface="+mj-cs"/>
              </a:rPr>
              <a:t>implementation</a:t>
            </a:r>
            <a:r>
              <a:rPr lang="nb-NO" sz="2000" b="1" cap="all" dirty="0" smtClean="0">
                <a:solidFill>
                  <a:srgbClr val="002060"/>
                </a:solidFill>
                <a:latin typeface="+mj-lt"/>
                <a:ea typeface="+mj-ea"/>
                <a:cs typeface="+mj-cs"/>
              </a:rPr>
              <a:t> program</a:t>
            </a:r>
            <a:endParaRPr lang="nb-NO" sz="2000" b="1" cap="all" dirty="0">
              <a:solidFill>
                <a:srgbClr val="002060"/>
              </a:solidFill>
              <a:latin typeface="+mj-lt"/>
              <a:ea typeface="+mj-ea"/>
              <a:cs typeface="+mj-cs"/>
            </a:endParaRPr>
          </a:p>
        </p:txBody>
      </p:sp>
      <p:sp>
        <p:nvSpPr>
          <p:cNvPr id="41" name="TekstSylinder 14"/>
          <p:cNvSpPr txBox="1"/>
          <p:nvPr/>
        </p:nvSpPr>
        <p:spPr>
          <a:xfrm>
            <a:off x="1858048" y="966534"/>
            <a:ext cx="1125629" cy="307777"/>
          </a:xfrm>
          <a:prstGeom prst="rect">
            <a:avLst/>
          </a:prstGeom>
          <a:solidFill>
            <a:schemeClr val="accent1">
              <a:lumMod val="20000"/>
              <a:lumOff val="80000"/>
            </a:schemeClr>
          </a:solidFill>
          <a:ln>
            <a:solidFill>
              <a:schemeClr val="accent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t>Whole blood</a:t>
            </a:r>
            <a:endParaRPr lang="en-US" sz="1400" dirty="0"/>
          </a:p>
        </p:txBody>
      </p:sp>
      <p:sp>
        <p:nvSpPr>
          <p:cNvPr id="42" name="TekstSylinder 14"/>
          <p:cNvSpPr txBox="1"/>
          <p:nvPr/>
        </p:nvSpPr>
        <p:spPr>
          <a:xfrm>
            <a:off x="5405421" y="984410"/>
            <a:ext cx="2605009" cy="307777"/>
          </a:xfrm>
          <a:prstGeom prst="rect">
            <a:avLst/>
          </a:prstGeom>
          <a:solidFill>
            <a:schemeClr val="accent1">
              <a:lumMod val="20000"/>
              <a:lumOff val="80000"/>
            </a:schemeClr>
          </a:solidFill>
          <a:ln>
            <a:solidFill>
              <a:schemeClr val="accent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t>Cold stored platelet concentrates</a:t>
            </a:r>
            <a:endParaRPr lang="en-US" sz="1400" dirty="0"/>
          </a:p>
        </p:txBody>
      </p:sp>
      <p:sp>
        <p:nvSpPr>
          <p:cNvPr id="43" name="TekstSylinder 29"/>
          <p:cNvSpPr txBox="1"/>
          <p:nvPr/>
        </p:nvSpPr>
        <p:spPr>
          <a:xfrm>
            <a:off x="725624" y="4822131"/>
            <a:ext cx="3245498" cy="246221"/>
          </a:xfrm>
          <a:prstGeom prst="rect">
            <a:avLst/>
          </a:prstGeom>
          <a:noFill/>
          <a:ln>
            <a:solidFill>
              <a:schemeClr val="accent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nb-NO" sz="1000" dirty="0" smtClean="0"/>
              <a:t>National </a:t>
            </a:r>
            <a:r>
              <a:rPr lang="en-US" sz="1000" dirty="0" smtClean="0"/>
              <a:t>study</a:t>
            </a:r>
            <a:r>
              <a:rPr lang="nb-NO" sz="1000" dirty="0" smtClean="0"/>
              <a:t> </a:t>
            </a:r>
            <a:r>
              <a:rPr lang="en-US" sz="1000" dirty="0" smtClean="0"/>
              <a:t>on</a:t>
            </a:r>
            <a:r>
              <a:rPr lang="nb-NO" sz="1000" dirty="0" smtClean="0"/>
              <a:t> massive </a:t>
            </a:r>
            <a:r>
              <a:rPr lang="en-US" sz="1000" dirty="0" smtClean="0"/>
              <a:t>transfusions</a:t>
            </a:r>
            <a:r>
              <a:rPr lang="nb-NO" sz="1000" dirty="0" smtClean="0"/>
              <a:t> in </a:t>
            </a:r>
            <a:r>
              <a:rPr lang="en-US" sz="1000" dirty="0" smtClean="0"/>
              <a:t>Norway</a:t>
            </a:r>
          </a:p>
        </p:txBody>
      </p:sp>
      <p:sp>
        <p:nvSpPr>
          <p:cNvPr id="32" name="TekstSylinder 31"/>
          <p:cNvSpPr txBox="1"/>
          <p:nvPr/>
        </p:nvSpPr>
        <p:spPr>
          <a:xfrm>
            <a:off x="724972" y="5550079"/>
            <a:ext cx="3245498" cy="400110"/>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Effect of leukoreduction on risk of bacterial growth</a:t>
            </a:r>
          </a:p>
          <a:p>
            <a:pPr marL="171450" indent="-171450">
              <a:buFont typeface="Wingdings" panose="05000000000000000000" pitchFamily="2" charset="2"/>
              <a:buChar char="Ø"/>
            </a:pPr>
            <a:r>
              <a:rPr lang="en-US" sz="1000" dirty="0" smtClean="0"/>
              <a:t>Temperature cycling of CPDA-1 Whole blood</a:t>
            </a:r>
            <a:endParaRPr lang="en-US" sz="1000" dirty="0"/>
          </a:p>
        </p:txBody>
      </p:sp>
      <p:sp>
        <p:nvSpPr>
          <p:cNvPr id="44" name="TekstSylinder 43"/>
          <p:cNvSpPr txBox="1"/>
          <p:nvPr/>
        </p:nvSpPr>
        <p:spPr>
          <a:xfrm>
            <a:off x="728500" y="6231861"/>
            <a:ext cx="3245498" cy="400110"/>
          </a:xfrm>
          <a:prstGeom prst="rect">
            <a:avLst/>
          </a:prstGeom>
          <a:no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Blood Preparedness pilot Northern Norway – Civilian WBB</a:t>
            </a:r>
            <a:endParaRPr lang="en-US" sz="1000" dirty="0"/>
          </a:p>
        </p:txBody>
      </p:sp>
      <p:cxnSp>
        <p:nvCxnSpPr>
          <p:cNvPr id="45" name="Rett pil 35"/>
          <p:cNvCxnSpPr/>
          <p:nvPr/>
        </p:nvCxnSpPr>
        <p:spPr>
          <a:xfrm>
            <a:off x="4194411" y="982146"/>
            <a:ext cx="4865" cy="5733011"/>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46" name="TekstSylinder 32"/>
          <p:cNvSpPr txBox="1"/>
          <p:nvPr/>
        </p:nvSpPr>
        <p:spPr>
          <a:xfrm>
            <a:off x="4230613" y="5823889"/>
            <a:ext cx="6690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2020</a:t>
            </a:r>
            <a:endParaRPr lang="en-US" dirty="0"/>
          </a:p>
        </p:txBody>
      </p:sp>
      <p:sp>
        <p:nvSpPr>
          <p:cNvPr id="47" name="TekstSylinder 32"/>
          <p:cNvSpPr txBox="1"/>
          <p:nvPr/>
        </p:nvSpPr>
        <p:spPr>
          <a:xfrm>
            <a:off x="4223343" y="6207094"/>
            <a:ext cx="6690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2021</a:t>
            </a:r>
            <a:endParaRPr lang="en-US" dirty="0"/>
          </a:p>
        </p:txBody>
      </p:sp>
      <p:sp>
        <p:nvSpPr>
          <p:cNvPr id="48" name="TekstSylinder 47"/>
          <p:cNvSpPr txBox="1"/>
          <p:nvPr/>
        </p:nvSpPr>
        <p:spPr>
          <a:xfrm>
            <a:off x="5119744" y="6278354"/>
            <a:ext cx="3347391" cy="400110"/>
          </a:xfrm>
          <a:prstGeom prst="rect">
            <a:avLst/>
          </a:prstGeom>
          <a:solidFill>
            <a:srgbClr val="FFFFFF"/>
          </a:solid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In vitro platelet function in delayed cold </a:t>
            </a:r>
          </a:p>
          <a:p>
            <a:r>
              <a:rPr lang="en-US" sz="1000" dirty="0" smtClean="0"/>
              <a:t>      stored IPU platelet concentrates</a:t>
            </a:r>
            <a:endParaRPr lang="en-US" sz="1000" dirty="0"/>
          </a:p>
        </p:txBody>
      </p:sp>
      <p:sp>
        <p:nvSpPr>
          <p:cNvPr id="49" name="TekstSylinder 48"/>
          <p:cNvSpPr txBox="1"/>
          <p:nvPr/>
        </p:nvSpPr>
        <p:spPr>
          <a:xfrm>
            <a:off x="5127014" y="5868266"/>
            <a:ext cx="3347391" cy="400110"/>
          </a:xfrm>
          <a:prstGeom prst="rect">
            <a:avLst/>
          </a:prstGeom>
          <a:solidFill>
            <a:srgbClr val="FFFFFF"/>
          </a:solidFill>
          <a:ln>
            <a:solidFill>
              <a:schemeClr val="accent1"/>
            </a:solidFill>
          </a:ln>
        </p:spPr>
        <p:txBody>
          <a:bodyPr wrap="square" rtlCol="0">
            <a:spAutoFit/>
          </a:bodyPr>
          <a:lstStyle/>
          <a:p>
            <a:pPr marL="171450" indent="-171450">
              <a:buFont typeface="Wingdings" panose="05000000000000000000" pitchFamily="2" charset="2"/>
              <a:buChar char="Ø"/>
            </a:pPr>
            <a:r>
              <a:rPr lang="en-US" sz="1000" dirty="0" smtClean="0"/>
              <a:t>Cold stored (14 days) apheresis platelets introduced in routine</a:t>
            </a:r>
            <a:endParaRPr lang="en-US" sz="1000" dirty="0"/>
          </a:p>
        </p:txBody>
      </p:sp>
      <p:sp>
        <p:nvSpPr>
          <p:cNvPr id="3" name="Rektangel 2"/>
          <p:cNvSpPr/>
          <p:nvPr/>
        </p:nvSpPr>
        <p:spPr>
          <a:xfrm>
            <a:off x="4954931" y="856648"/>
            <a:ext cx="3611553" cy="5858509"/>
          </a:xfrm>
          <a:prstGeom prst="rect">
            <a:avLst/>
          </a:prstGeom>
          <a:solidFill>
            <a:srgbClr val="FFCCCC">
              <a:alpha val="14118"/>
            </a:srgbClr>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TekstSylinder 29"/>
          <p:cNvSpPr txBox="1"/>
          <p:nvPr/>
        </p:nvSpPr>
        <p:spPr>
          <a:xfrm>
            <a:off x="5119744" y="5575293"/>
            <a:ext cx="3245498" cy="246221"/>
          </a:xfrm>
          <a:prstGeom prst="rect">
            <a:avLst/>
          </a:prstGeom>
          <a:noFill/>
          <a:ln>
            <a:solidFill>
              <a:schemeClr val="accent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nb-NO" sz="1000" dirty="0" err="1" smtClean="0"/>
              <a:t>Delayed</a:t>
            </a:r>
            <a:r>
              <a:rPr lang="nb-NO" sz="1000" dirty="0" smtClean="0"/>
              <a:t> CSP (7 </a:t>
            </a:r>
            <a:r>
              <a:rPr lang="nb-NO" sz="1000" dirty="0" err="1" smtClean="0"/>
              <a:t>days</a:t>
            </a:r>
            <a:r>
              <a:rPr lang="nb-NO" sz="1000" dirty="0" smtClean="0"/>
              <a:t>) </a:t>
            </a:r>
            <a:r>
              <a:rPr lang="nb-NO" sz="1000" dirty="0" err="1" smtClean="0"/>
              <a:t>function</a:t>
            </a:r>
            <a:r>
              <a:rPr lang="nb-NO" sz="1000" dirty="0" smtClean="0"/>
              <a:t> and </a:t>
            </a:r>
            <a:r>
              <a:rPr lang="nb-NO" sz="1000" dirty="0" err="1" smtClean="0"/>
              <a:t>metabolism</a:t>
            </a:r>
            <a:endParaRPr lang="en-US" sz="1000" dirty="0" smtClean="0"/>
          </a:p>
        </p:txBody>
      </p:sp>
    </p:spTree>
    <p:extLst>
      <p:ext uri="{BB962C8B-B14F-4D97-AF65-F5344CB8AC3E}">
        <p14:creationId xmlns:p14="http://schemas.microsoft.com/office/powerpoint/2010/main" val="473654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704" y="1448350"/>
            <a:ext cx="1894566" cy="2535804"/>
          </a:xfrm>
          <a:prstGeom prst="rect">
            <a:avLst/>
          </a:prstGeom>
        </p:spPr>
      </p:pic>
      <p:sp>
        <p:nvSpPr>
          <p:cNvPr id="7" name="Tittel 6"/>
          <p:cNvSpPr>
            <a:spLocks noGrp="1"/>
          </p:cNvSpPr>
          <p:nvPr>
            <p:ph type="title"/>
          </p:nvPr>
        </p:nvSpPr>
        <p:spPr>
          <a:xfrm>
            <a:off x="694102" y="479508"/>
            <a:ext cx="7675198" cy="1008062"/>
          </a:xfrm>
        </p:spPr>
        <p:txBody>
          <a:bodyPr>
            <a:normAutofit/>
          </a:bodyPr>
          <a:lstStyle/>
          <a:p>
            <a:r>
              <a:rPr lang="en-US" dirty="0" smtClean="0"/>
              <a:t>Pilot study of cold stored platelets in patients undergoing </a:t>
            </a:r>
            <a:r>
              <a:rPr lang="en-US" dirty="0"/>
              <a:t>complex Cardiothoracic Surgery</a:t>
            </a:r>
            <a:endParaRPr lang="nb-NO" dirty="0"/>
          </a:p>
        </p:txBody>
      </p:sp>
      <p:sp>
        <p:nvSpPr>
          <p:cNvPr id="8" name="Plassholder for innhold 7"/>
          <p:cNvSpPr>
            <a:spLocks noGrp="1"/>
          </p:cNvSpPr>
          <p:nvPr>
            <p:ph idx="1"/>
          </p:nvPr>
        </p:nvSpPr>
        <p:spPr>
          <a:xfrm>
            <a:off x="694102" y="1801086"/>
            <a:ext cx="5287598" cy="4525963"/>
          </a:xfrm>
        </p:spPr>
        <p:txBody>
          <a:bodyPr/>
          <a:lstStyle/>
          <a:p>
            <a:pPr marL="0" indent="0">
              <a:buNone/>
            </a:pPr>
            <a:r>
              <a:rPr lang="en-US" b="1" dirty="0" smtClean="0">
                <a:solidFill>
                  <a:schemeClr val="tx2"/>
                </a:solidFill>
              </a:rPr>
              <a:t>Strandenes et al 2020</a:t>
            </a:r>
          </a:p>
          <a:p>
            <a:pPr marL="0" indent="0">
              <a:buNone/>
            </a:pPr>
            <a:r>
              <a:rPr lang="en-US" dirty="0" smtClean="0"/>
              <a:t>Single center two stage exploratory pilot study performed at Haukeland University Hospital, Bergen, Norway.</a:t>
            </a:r>
          </a:p>
          <a:p>
            <a:pPr marL="0" indent="0">
              <a:buNone/>
            </a:pPr>
            <a:r>
              <a:rPr lang="en-US" dirty="0" smtClean="0"/>
              <a:t>Adult patients undergoing complex cardiothoracic surgery.</a:t>
            </a:r>
          </a:p>
          <a:p>
            <a:pPr marL="0" indent="0">
              <a:buNone/>
            </a:pPr>
            <a:endParaRPr lang="en-US" dirty="0" smtClean="0"/>
          </a:p>
          <a:p>
            <a:pPr>
              <a:buFont typeface="Arial" panose="020B0604020202020204" pitchFamily="34" charset="0"/>
              <a:buChar char="•"/>
            </a:pPr>
            <a:r>
              <a:rPr lang="en-US" dirty="0" smtClean="0"/>
              <a:t>Stage 1: Two-armed randomized trial</a:t>
            </a:r>
          </a:p>
          <a:p>
            <a:pPr lvl="1">
              <a:buFont typeface="Arial" panose="020B0604020202020204" pitchFamily="34" charset="0"/>
              <a:buChar char="•"/>
            </a:pPr>
            <a:r>
              <a:rPr lang="en-US" sz="1800" dirty="0" smtClean="0"/>
              <a:t>7 days cold stored platelets</a:t>
            </a:r>
          </a:p>
          <a:p>
            <a:pPr lvl="1">
              <a:buFont typeface="Arial" panose="020B0604020202020204" pitchFamily="34" charset="0"/>
              <a:buChar char="•"/>
            </a:pPr>
            <a:r>
              <a:rPr lang="en-US" sz="1800" dirty="0" smtClean="0"/>
              <a:t>7 days room temperature platelets</a:t>
            </a:r>
          </a:p>
          <a:p>
            <a:pPr>
              <a:buFont typeface="Arial" panose="020B0604020202020204" pitchFamily="34" charset="0"/>
              <a:buChar char="•"/>
            </a:pPr>
            <a:r>
              <a:rPr lang="en-US" dirty="0" smtClean="0"/>
              <a:t>Stage 2: </a:t>
            </a:r>
            <a:r>
              <a:rPr lang="en-US" dirty="0" err="1" smtClean="0"/>
              <a:t>Singel</a:t>
            </a:r>
            <a:r>
              <a:rPr lang="en-US" dirty="0" smtClean="0"/>
              <a:t> arm</a:t>
            </a:r>
          </a:p>
          <a:p>
            <a:pPr lvl="1">
              <a:buFont typeface="Arial" panose="020B0604020202020204" pitchFamily="34" charset="0"/>
              <a:buChar char="•"/>
            </a:pPr>
            <a:r>
              <a:rPr lang="en-US" sz="1800" dirty="0" smtClean="0"/>
              <a:t>8-14 days cold stored platelets</a:t>
            </a:r>
            <a:endParaRPr lang="en-US" sz="1800" dirty="0"/>
          </a:p>
        </p:txBody>
      </p:sp>
      <p:pic>
        <p:nvPicPr>
          <p:cNvPr id="5" name="Bilde 4"/>
          <p:cNvPicPr>
            <a:picLocks noChangeAspect="1"/>
          </p:cNvPicPr>
          <p:nvPr/>
        </p:nvPicPr>
        <p:blipFill>
          <a:blip r:embed="rId4"/>
          <a:stretch>
            <a:fillRect/>
          </a:stretch>
        </p:blipFill>
        <p:spPr>
          <a:xfrm>
            <a:off x="6579704" y="4210108"/>
            <a:ext cx="1894566" cy="2531041"/>
          </a:xfrm>
          <a:prstGeom prst="rect">
            <a:avLst/>
          </a:prstGeom>
        </p:spPr>
      </p:pic>
      <p:sp>
        <p:nvSpPr>
          <p:cNvPr id="2" name="TekstSylinder 1"/>
          <p:cNvSpPr txBox="1"/>
          <p:nvPr/>
        </p:nvSpPr>
        <p:spPr>
          <a:xfrm>
            <a:off x="705944" y="6142383"/>
            <a:ext cx="5354351" cy="369332"/>
          </a:xfrm>
          <a:prstGeom prst="rect">
            <a:avLst/>
          </a:prstGeom>
          <a:noFill/>
        </p:spPr>
        <p:txBody>
          <a:bodyPr wrap="none" rtlCol="0">
            <a:spAutoFit/>
          </a:bodyPr>
          <a:lstStyle/>
          <a:p>
            <a:r>
              <a:rPr lang="nb-NO" sz="900" i="1" dirty="0" smtClean="0"/>
              <a:t>Ref. Strandenes </a:t>
            </a:r>
            <a:r>
              <a:rPr lang="nb-NO" sz="900" i="1" dirty="0"/>
              <a:t>G, Sivertsen J, Bjerkvig CK, Fosse TK, Cap AP, Del Junco DJ, et al. A Pilot Trial </a:t>
            </a:r>
            <a:r>
              <a:rPr lang="nb-NO" sz="900" i="1" dirty="0" err="1"/>
              <a:t>of</a:t>
            </a:r>
            <a:r>
              <a:rPr lang="nb-NO" sz="900" i="1" dirty="0"/>
              <a:t> </a:t>
            </a:r>
            <a:r>
              <a:rPr lang="nb-NO" sz="900" i="1" dirty="0" err="1"/>
              <a:t>Platelets</a:t>
            </a:r>
            <a:r>
              <a:rPr lang="nb-NO" sz="900" i="1" dirty="0"/>
              <a:t> </a:t>
            </a:r>
            <a:r>
              <a:rPr lang="nb-NO" sz="900" i="1" dirty="0" err="1"/>
              <a:t>Stored</a:t>
            </a:r>
            <a:r>
              <a:rPr lang="nb-NO" sz="900" i="1" dirty="0"/>
              <a:t> </a:t>
            </a:r>
            <a:endParaRPr lang="nb-NO" sz="900" i="1" dirty="0" smtClean="0"/>
          </a:p>
          <a:p>
            <a:r>
              <a:rPr lang="nb-NO" sz="900" i="1" dirty="0" smtClean="0"/>
              <a:t>Cold </a:t>
            </a:r>
            <a:r>
              <a:rPr lang="nb-NO" sz="900" i="1" dirty="0"/>
              <a:t>versus at Room </a:t>
            </a:r>
            <a:r>
              <a:rPr lang="nb-NO" sz="900" i="1" dirty="0" err="1"/>
              <a:t>Temperature</a:t>
            </a:r>
            <a:r>
              <a:rPr lang="nb-NO" sz="900" i="1" dirty="0"/>
              <a:t> for </a:t>
            </a:r>
            <a:r>
              <a:rPr lang="nb-NO" sz="900" i="1" dirty="0" err="1"/>
              <a:t>Complex</a:t>
            </a:r>
            <a:r>
              <a:rPr lang="nb-NO" sz="900" i="1" dirty="0"/>
              <a:t> </a:t>
            </a:r>
            <a:r>
              <a:rPr lang="nb-NO" sz="900" i="1" dirty="0" err="1"/>
              <a:t>Cardiothoracic</a:t>
            </a:r>
            <a:r>
              <a:rPr lang="nb-NO" sz="900" i="1" dirty="0"/>
              <a:t> </a:t>
            </a:r>
            <a:r>
              <a:rPr lang="nb-NO" sz="900" i="1" dirty="0" err="1"/>
              <a:t>Surgery</a:t>
            </a:r>
            <a:r>
              <a:rPr lang="nb-NO" sz="900" i="1" dirty="0"/>
              <a:t>. </a:t>
            </a:r>
            <a:r>
              <a:rPr lang="nb-NO" sz="900" i="1" dirty="0" err="1"/>
              <a:t>Anesthesiology</a:t>
            </a:r>
            <a:r>
              <a:rPr lang="nb-NO" sz="900" i="1" dirty="0"/>
              <a:t>. 2020;133(6):1173-83.</a:t>
            </a:r>
          </a:p>
        </p:txBody>
      </p:sp>
    </p:spTree>
    <p:extLst>
      <p:ext uri="{BB962C8B-B14F-4D97-AF65-F5344CB8AC3E}">
        <p14:creationId xmlns:p14="http://schemas.microsoft.com/office/powerpoint/2010/main" val="2501247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18742" y="1258857"/>
            <a:ext cx="9025258" cy="4728562"/>
          </a:xfrm>
          <a:prstGeom prst="rect">
            <a:avLst/>
          </a:prstGeom>
        </p:spPr>
      </p:pic>
      <p:sp>
        <p:nvSpPr>
          <p:cNvPr id="3" name="Tittel 6"/>
          <p:cNvSpPr>
            <a:spLocks noGrp="1"/>
          </p:cNvSpPr>
          <p:nvPr>
            <p:ph type="title"/>
          </p:nvPr>
        </p:nvSpPr>
        <p:spPr>
          <a:xfrm>
            <a:off x="705944" y="339576"/>
            <a:ext cx="7675198" cy="1008062"/>
          </a:xfrm>
        </p:spPr>
        <p:txBody>
          <a:bodyPr>
            <a:normAutofit/>
          </a:bodyPr>
          <a:lstStyle/>
          <a:p>
            <a:r>
              <a:rPr lang="en-US" dirty="0" smtClean="0"/>
              <a:t>Post operative blood loss</a:t>
            </a:r>
            <a:r>
              <a:rPr lang="en-US" dirty="0"/>
              <a:t> </a:t>
            </a:r>
            <a:r>
              <a:rPr lang="en-US" dirty="0" smtClean="0"/>
              <a:t>(CHEST drain output)</a:t>
            </a:r>
            <a:r>
              <a:rPr lang="en-US" dirty="0"/>
              <a:t/>
            </a:r>
            <a:br>
              <a:rPr lang="en-US" dirty="0"/>
            </a:br>
            <a:endParaRPr lang="nb-NO" dirty="0"/>
          </a:p>
        </p:txBody>
      </p:sp>
    </p:spTree>
    <p:extLst>
      <p:ext uri="{BB962C8B-B14F-4D97-AF65-F5344CB8AC3E}">
        <p14:creationId xmlns:p14="http://schemas.microsoft.com/office/powerpoint/2010/main" val="3057935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0854" y="589321"/>
            <a:ext cx="7675198" cy="1008062"/>
          </a:xfrm>
        </p:spPr>
        <p:txBody>
          <a:bodyPr/>
          <a:lstStyle/>
          <a:p>
            <a:r>
              <a:rPr lang="nb-NO" dirty="0" smtClean="0"/>
              <a:t>Blood </a:t>
            </a:r>
            <a:r>
              <a:rPr lang="nb-NO" dirty="0" err="1" smtClean="0"/>
              <a:t>usage</a:t>
            </a:r>
            <a:r>
              <a:rPr lang="nb-NO" dirty="0" smtClean="0"/>
              <a:t> and </a:t>
            </a:r>
            <a:r>
              <a:rPr lang="nb-NO" dirty="0" err="1" smtClean="0"/>
              <a:t>platelet</a:t>
            </a:r>
            <a:r>
              <a:rPr lang="nb-NO" dirty="0" smtClean="0"/>
              <a:t> </a:t>
            </a:r>
            <a:r>
              <a:rPr lang="nb-NO" dirty="0" err="1" smtClean="0"/>
              <a:t>count</a:t>
            </a:r>
            <a:endParaRPr lang="nb-NO" dirty="0"/>
          </a:p>
        </p:txBody>
      </p:sp>
      <p:pic>
        <p:nvPicPr>
          <p:cNvPr id="5" name="Plassholder for innhold 4"/>
          <p:cNvPicPr>
            <a:picLocks noGrp="1" noChangeAspect="1"/>
          </p:cNvPicPr>
          <p:nvPr>
            <p:ph idx="1"/>
          </p:nvPr>
        </p:nvPicPr>
        <p:blipFill>
          <a:blip r:embed="rId3"/>
          <a:stretch>
            <a:fillRect/>
          </a:stretch>
        </p:blipFill>
        <p:spPr>
          <a:xfrm>
            <a:off x="209020" y="2137312"/>
            <a:ext cx="5167633" cy="3214676"/>
          </a:xfrm>
          <a:prstGeom prst="rect">
            <a:avLst/>
          </a:prstGeom>
        </p:spPr>
      </p:pic>
      <p:sp>
        <p:nvSpPr>
          <p:cNvPr id="7" name="Rektangel 6"/>
          <p:cNvSpPr/>
          <p:nvPr/>
        </p:nvSpPr>
        <p:spPr>
          <a:xfrm>
            <a:off x="5686837" y="4466534"/>
            <a:ext cx="3299791" cy="830997"/>
          </a:xfrm>
          <a:prstGeom prst="rect">
            <a:avLst/>
          </a:prstGeom>
        </p:spPr>
        <p:txBody>
          <a:bodyPr wrap="square">
            <a:spAutoFit/>
          </a:bodyPr>
          <a:lstStyle/>
          <a:p>
            <a:r>
              <a:rPr lang="en-US" sz="1600" dirty="0" smtClean="0">
                <a:solidFill>
                  <a:srgbClr val="383636"/>
                </a:solidFill>
              </a:rPr>
              <a:t>Median </a:t>
            </a:r>
            <a:r>
              <a:rPr lang="en-US" sz="1600" dirty="0">
                <a:solidFill>
                  <a:srgbClr val="383636"/>
                </a:solidFill>
              </a:rPr>
              <a:t>with interquartile range. </a:t>
            </a:r>
            <a:r>
              <a:rPr lang="en-US" sz="1600" i="1" dirty="0">
                <a:solidFill>
                  <a:srgbClr val="383636"/>
                </a:solidFill>
              </a:rPr>
              <a:t>Green dotted lines</a:t>
            </a:r>
            <a:r>
              <a:rPr lang="en-US" sz="1600" dirty="0">
                <a:solidFill>
                  <a:srgbClr val="383636"/>
                </a:solidFill>
              </a:rPr>
              <a:t> indicate reference values. </a:t>
            </a:r>
            <a:endParaRPr lang="nb-NO" sz="1600" dirty="0"/>
          </a:p>
        </p:txBody>
      </p:sp>
      <p:pic>
        <p:nvPicPr>
          <p:cNvPr id="8" name="Bilde 7"/>
          <p:cNvPicPr>
            <a:picLocks noChangeAspect="1"/>
          </p:cNvPicPr>
          <p:nvPr/>
        </p:nvPicPr>
        <p:blipFill>
          <a:blip r:embed="rId4"/>
          <a:stretch>
            <a:fillRect/>
          </a:stretch>
        </p:blipFill>
        <p:spPr>
          <a:xfrm>
            <a:off x="5376653" y="2209109"/>
            <a:ext cx="3609975" cy="2352675"/>
          </a:xfrm>
          <a:prstGeom prst="rect">
            <a:avLst/>
          </a:prstGeom>
        </p:spPr>
      </p:pic>
      <p:sp>
        <p:nvSpPr>
          <p:cNvPr id="9" name="TekstSylinder 8"/>
          <p:cNvSpPr txBox="1"/>
          <p:nvPr/>
        </p:nvSpPr>
        <p:spPr>
          <a:xfrm>
            <a:off x="6437815" y="1777401"/>
            <a:ext cx="1487651" cy="369332"/>
          </a:xfrm>
          <a:prstGeom prst="rect">
            <a:avLst/>
          </a:prstGeom>
          <a:noFill/>
        </p:spPr>
        <p:txBody>
          <a:bodyPr wrap="none" rtlCol="0">
            <a:spAutoFit/>
          </a:bodyPr>
          <a:lstStyle/>
          <a:p>
            <a:r>
              <a:rPr lang="nb-NO" dirty="0" err="1" smtClean="0">
                <a:solidFill>
                  <a:srgbClr val="000000"/>
                </a:solidFill>
              </a:rPr>
              <a:t>Platelet</a:t>
            </a:r>
            <a:r>
              <a:rPr lang="nb-NO" dirty="0" smtClean="0">
                <a:solidFill>
                  <a:srgbClr val="000000"/>
                </a:solidFill>
              </a:rPr>
              <a:t> </a:t>
            </a:r>
            <a:r>
              <a:rPr lang="nb-NO" dirty="0" err="1" smtClean="0">
                <a:solidFill>
                  <a:srgbClr val="000000"/>
                </a:solidFill>
              </a:rPr>
              <a:t>count</a:t>
            </a:r>
            <a:endParaRPr lang="nb-NO" dirty="0">
              <a:solidFill>
                <a:srgbClr val="000000"/>
              </a:solidFill>
            </a:endParaRPr>
          </a:p>
        </p:txBody>
      </p:sp>
      <p:sp>
        <p:nvSpPr>
          <p:cNvPr id="10" name="TekstSylinder 9"/>
          <p:cNvSpPr txBox="1"/>
          <p:nvPr/>
        </p:nvSpPr>
        <p:spPr>
          <a:xfrm>
            <a:off x="1896350" y="1767980"/>
            <a:ext cx="1325684" cy="369332"/>
          </a:xfrm>
          <a:prstGeom prst="rect">
            <a:avLst/>
          </a:prstGeom>
          <a:noFill/>
        </p:spPr>
        <p:txBody>
          <a:bodyPr wrap="none" rtlCol="0">
            <a:spAutoFit/>
          </a:bodyPr>
          <a:lstStyle/>
          <a:p>
            <a:r>
              <a:rPr lang="nb-NO" dirty="0" smtClean="0">
                <a:solidFill>
                  <a:srgbClr val="000000"/>
                </a:solidFill>
              </a:rPr>
              <a:t>Blood </a:t>
            </a:r>
            <a:r>
              <a:rPr lang="nb-NO" dirty="0" err="1" smtClean="0">
                <a:solidFill>
                  <a:srgbClr val="000000"/>
                </a:solidFill>
              </a:rPr>
              <a:t>usage</a:t>
            </a:r>
            <a:endParaRPr lang="nb-NO" dirty="0">
              <a:solidFill>
                <a:srgbClr val="000000"/>
              </a:solidFill>
            </a:endParaRPr>
          </a:p>
        </p:txBody>
      </p:sp>
    </p:spTree>
    <p:extLst>
      <p:ext uri="{BB962C8B-B14F-4D97-AF65-F5344CB8AC3E}">
        <p14:creationId xmlns:p14="http://schemas.microsoft.com/office/powerpoint/2010/main" val="3429620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68165" y="1646634"/>
            <a:ext cx="9016073" cy="3645884"/>
          </a:xfrm>
          <a:prstGeom prst="rect">
            <a:avLst/>
          </a:prstGeom>
        </p:spPr>
      </p:pic>
      <p:sp>
        <p:nvSpPr>
          <p:cNvPr id="3" name="Tittel 6"/>
          <p:cNvSpPr>
            <a:spLocks noGrp="1"/>
          </p:cNvSpPr>
          <p:nvPr>
            <p:ph type="title"/>
          </p:nvPr>
        </p:nvSpPr>
        <p:spPr>
          <a:xfrm>
            <a:off x="705944" y="339576"/>
            <a:ext cx="7675198" cy="1008062"/>
          </a:xfrm>
        </p:spPr>
        <p:txBody>
          <a:bodyPr>
            <a:normAutofit/>
          </a:bodyPr>
          <a:lstStyle/>
          <a:p>
            <a:r>
              <a:rPr lang="en-US" dirty="0" smtClean="0"/>
              <a:t>Safety endpoints</a:t>
            </a:r>
            <a:endParaRPr lang="nb-NO" dirty="0"/>
          </a:p>
        </p:txBody>
      </p:sp>
    </p:spTree>
    <p:extLst>
      <p:ext uri="{BB962C8B-B14F-4D97-AF65-F5344CB8AC3E}">
        <p14:creationId xmlns:p14="http://schemas.microsoft.com/office/powerpoint/2010/main" val="2972616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Reducing</a:t>
            </a:r>
            <a:r>
              <a:rPr lang="nb-NO" dirty="0" smtClean="0"/>
              <a:t> risk </a:t>
            </a:r>
            <a:r>
              <a:rPr lang="nb-NO" dirty="0" err="1" smtClean="0"/>
              <a:t>of</a:t>
            </a:r>
            <a:r>
              <a:rPr lang="nb-NO" dirty="0" smtClean="0"/>
              <a:t> </a:t>
            </a:r>
            <a:r>
              <a:rPr lang="nb-NO" dirty="0" err="1" smtClean="0"/>
              <a:t>blood</a:t>
            </a:r>
            <a:r>
              <a:rPr lang="nb-NO" dirty="0" smtClean="0"/>
              <a:t> </a:t>
            </a:r>
            <a:r>
              <a:rPr lang="nb-NO" dirty="0" err="1" smtClean="0"/>
              <a:t>shortages</a:t>
            </a:r>
            <a:r>
              <a:rPr lang="nb-NO" dirty="0" smtClean="0"/>
              <a:t> during </a:t>
            </a:r>
            <a:r>
              <a:rPr lang="nb-NO" dirty="0" err="1" smtClean="0"/>
              <a:t>the</a:t>
            </a:r>
            <a:r>
              <a:rPr lang="nb-NO" dirty="0" smtClean="0"/>
              <a:t> </a:t>
            </a:r>
            <a:r>
              <a:rPr lang="nb-NO" dirty="0" err="1" smtClean="0"/>
              <a:t>pandemic</a:t>
            </a:r>
            <a:endParaRPr lang="nb-NO" dirty="0"/>
          </a:p>
        </p:txBody>
      </p:sp>
      <p:sp>
        <p:nvSpPr>
          <p:cNvPr id="7" name="Plassholder for innhold 6"/>
          <p:cNvSpPr>
            <a:spLocks noGrp="1"/>
          </p:cNvSpPr>
          <p:nvPr>
            <p:ph idx="1"/>
          </p:nvPr>
        </p:nvSpPr>
        <p:spPr/>
        <p:txBody>
          <a:bodyPr/>
          <a:lstStyle/>
          <a:p>
            <a:r>
              <a:rPr lang="nb-NO" dirty="0" err="1" smtClean="0"/>
              <a:t>Approval</a:t>
            </a:r>
            <a:r>
              <a:rPr lang="nb-NO" dirty="0" smtClean="0"/>
              <a:t> from to </a:t>
            </a:r>
            <a:r>
              <a:rPr lang="nb-NO" dirty="0" err="1" smtClean="0"/>
              <a:t>the</a:t>
            </a:r>
            <a:r>
              <a:rPr lang="nb-NO" dirty="0" smtClean="0"/>
              <a:t> Norwegian Health </a:t>
            </a:r>
            <a:r>
              <a:rPr lang="nb-NO" dirty="0" err="1" smtClean="0"/>
              <a:t>Authority</a:t>
            </a:r>
            <a:r>
              <a:rPr lang="nb-NO" dirty="0" smtClean="0"/>
              <a:t> to </a:t>
            </a:r>
            <a:r>
              <a:rPr lang="nb-NO" dirty="0" err="1" smtClean="0"/>
              <a:t>implement</a:t>
            </a:r>
            <a:r>
              <a:rPr lang="nb-NO" dirty="0" smtClean="0"/>
              <a:t> </a:t>
            </a:r>
            <a:r>
              <a:rPr lang="nb-NO" dirty="0" err="1" smtClean="0"/>
              <a:t>cold</a:t>
            </a:r>
            <a:r>
              <a:rPr lang="nb-NO" dirty="0" smtClean="0"/>
              <a:t> </a:t>
            </a:r>
            <a:r>
              <a:rPr lang="nb-NO" dirty="0" err="1" smtClean="0"/>
              <a:t>stored</a:t>
            </a:r>
            <a:r>
              <a:rPr lang="nb-NO" dirty="0" smtClean="0"/>
              <a:t> </a:t>
            </a:r>
            <a:r>
              <a:rPr lang="nb-NO" dirty="0" err="1" smtClean="0"/>
              <a:t>platelets</a:t>
            </a:r>
            <a:r>
              <a:rPr lang="nb-NO" dirty="0" smtClean="0"/>
              <a:t> to </a:t>
            </a:r>
            <a:r>
              <a:rPr lang="nb-NO" dirty="0" err="1" smtClean="0"/>
              <a:t>reduce</a:t>
            </a:r>
            <a:r>
              <a:rPr lang="nb-NO" dirty="0" smtClean="0"/>
              <a:t> risk </a:t>
            </a:r>
            <a:r>
              <a:rPr lang="nb-NO" dirty="0" err="1" smtClean="0"/>
              <a:t>of</a:t>
            </a:r>
            <a:r>
              <a:rPr lang="nb-NO" dirty="0" smtClean="0"/>
              <a:t> </a:t>
            </a:r>
            <a:r>
              <a:rPr lang="nb-NO" dirty="0" err="1" smtClean="0"/>
              <a:t>platelet</a:t>
            </a:r>
            <a:r>
              <a:rPr lang="nb-NO" dirty="0" smtClean="0"/>
              <a:t> </a:t>
            </a:r>
            <a:r>
              <a:rPr lang="nb-NO" dirty="0" err="1" smtClean="0"/>
              <a:t>shortages</a:t>
            </a:r>
            <a:r>
              <a:rPr lang="nb-NO" dirty="0" smtClean="0"/>
              <a:t> (03.04.2020):</a:t>
            </a:r>
          </a:p>
          <a:p>
            <a:endParaRPr lang="nb-NO" dirty="0" smtClean="0"/>
          </a:p>
          <a:p>
            <a:pPr marL="342900" indent="-342900">
              <a:buFont typeface="Wingdings" panose="05000000000000000000" pitchFamily="2" charset="2"/>
              <a:buChar char="Ø"/>
            </a:pPr>
            <a:r>
              <a:rPr lang="nb-NO" sz="2000" dirty="0" err="1" smtClean="0"/>
              <a:t>Platelets</a:t>
            </a:r>
            <a:r>
              <a:rPr lang="nb-NO" sz="2000" dirty="0" smtClean="0"/>
              <a:t> </a:t>
            </a:r>
            <a:r>
              <a:rPr lang="nb-NO" sz="2000" dirty="0" err="1" smtClean="0"/>
              <a:t>stored</a:t>
            </a:r>
            <a:r>
              <a:rPr lang="nb-NO" sz="2000" dirty="0" smtClean="0"/>
              <a:t> </a:t>
            </a:r>
            <a:r>
              <a:rPr lang="nb-NO" sz="2000" dirty="0" err="1" smtClean="0"/>
              <a:t>cold</a:t>
            </a:r>
            <a:r>
              <a:rPr lang="nb-NO" sz="2000" dirty="0" smtClean="0"/>
              <a:t> for up to 14 </a:t>
            </a:r>
            <a:r>
              <a:rPr lang="nb-NO" sz="2000" dirty="0" err="1" smtClean="0"/>
              <a:t>days</a:t>
            </a:r>
            <a:r>
              <a:rPr lang="nb-NO" sz="2000" dirty="0" smtClean="0"/>
              <a:t> </a:t>
            </a:r>
            <a:r>
              <a:rPr lang="nb-NO" sz="2000" dirty="0" err="1" smtClean="0"/>
              <a:t>may</a:t>
            </a:r>
            <a:r>
              <a:rPr lang="nb-NO" sz="2000" dirty="0" smtClean="0"/>
              <a:t> be used for </a:t>
            </a:r>
            <a:r>
              <a:rPr lang="nb-NO" sz="2000" dirty="0" err="1" smtClean="0"/>
              <a:t>patients</a:t>
            </a:r>
            <a:r>
              <a:rPr lang="nb-NO" sz="2000" dirty="0" smtClean="0"/>
              <a:t> </a:t>
            </a:r>
            <a:r>
              <a:rPr lang="nb-NO" sz="2000" dirty="0" err="1" smtClean="0"/>
              <a:t>with</a:t>
            </a:r>
            <a:r>
              <a:rPr lang="nb-NO" sz="2000" dirty="0" smtClean="0"/>
              <a:t> </a:t>
            </a:r>
            <a:r>
              <a:rPr lang="nb-NO" sz="2000" dirty="0" err="1" smtClean="0"/>
              <a:t>bleeding</a:t>
            </a:r>
            <a:r>
              <a:rPr lang="nb-NO" sz="2000" dirty="0" smtClean="0"/>
              <a:t>. </a:t>
            </a:r>
          </a:p>
          <a:p>
            <a:r>
              <a:rPr lang="nb-NO" sz="1800" i="1" dirty="0"/>
              <a:t>	</a:t>
            </a:r>
            <a:r>
              <a:rPr lang="nb-NO" sz="1800" i="1" dirty="0" smtClean="0"/>
              <a:t>«</a:t>
            </a:r>
            <a:r>
              <a:rPr lang="nb-NO" sz="1200" i="1" dirty="0" smtClean="0"/>
              <a:t>Blodbanker som ønsker å implementere dette må bruke 	validerte metoder og sikre forsvarlige prosedyrer og 	kvalitetskrav. Per nå er det Blodbanken i Helse Bergen som 	har dette implementert som bruk i kliniske studier.»</a:t>
            </a:r>
            <a:endParaRPr lang="nb-NO" sz="1200" i="1" dirty="0"/>
          </a:p>
        </p:txBody>
      </p:sp>
      <p:pic>
        <p:nvPicPr>
          <p:cNvPr id="11" name="Plassholder for innhold 3"/>
          <p:cNvPicPr>
            <a:picLocks noChangeAspect="1"/>
          </p:cNvPicPr>
          <p:nvPr/>
        </p:nvPicPr>
        <p:blipFill>
          <a:blip r:embed="rId3"/>
          <a:stretch>
            <a:fillRect/>
          </a:stretch>
        </p:blipFill>
        <p:spPr>
          <a:xfrm>
            <a:off x="5478870" y="1701800"/>
            <a:ext cx="2890431" cy="4525963"/>
          </a:xfrm>
          <a:prstGeom prst="rect">
            <a:avLst/>
          </a:prstGeom>
          <a:ln w="28575">
            <a:solidFill>
              <a:schemeClr val="accent1"/>
            </a:solidFill>
          </a:ln>
        </p:spPr>
      </p:pic>
    </p:spTree>
    <p:extLst>
      <p:ext uri="{BB962C8B-B14F-4D97-AF65-F5344CB8AC3E}">
        <p14:creationId xmlns:p14="http://schemas.microsoft.com/office/powerpoint/2010/main" val="740687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3428101" y="613316"/>
            <a:ext cx="5609593" cy="2561993"/>
          </a:xfrm>
          <a:prstGeom prst="rect">
            <a:avLst/>
          </a:prstGeom>
          <a:ln>
            <a:solidFill>
              <a:schemeClr val="accent1"/>
            </a:solidFill>
          </a:ln>
        </p:spPr>
      </p:pic>
      <p:pic>
        <p:nvPicPr>
          <p:cNvPr id="4" name="Plassholder for innhold 3"/>
          <p:cNvPicPr>
            <a:picLocks noGrp="1" noChangeAspect="1"/>
          </p:cNvPicPr>
          <p:nvPr>
            <p:ph idx="1"/>
          </p:nvPr>
        </p:nvPicPr>
        <p:blipFill>
          <a:blip r:embed="rId4"/>
          <a:stretch>
            <a:fillRect/>
          </a:stretch>
        </p:blipFill>
        <p:spPr>
          <a:xfrm>
            <a:off x="3215489" y="3258583"/>
            <a:ext cx="5822205" cy="3174188"/>
          </a:xfrm>
          <a:prstGeom prst="rect">
            <a:avLst/>
          </a:prstGeom>
        </p:spPr>
      </p:pic>
      <p:sp>
        <p:nvSpPr>
          <p:cNvPr id="3" name="TekstSylinder 2"/>
          <p:cNvSpPr txBox="1"/>
          <p:nvPr/>
        </p:nvSpPr>
        <p:spPr>
          <a:xfrm>
            <a:off x="441435" y="876737"/>
            <a:ext cx="2880360" cy="4247317"/>
          </a:xfrm>
          <a:prstGeom prst="rect">
            <a:avLst/>
          </a:prstGeom>
          <a:solidFill>
            <a:schemeClr val="accent1">
              <a:lumMod val="40000"/>
              <a:lumOff val="60000"/>
            </a:schemeClr>
          </a:solidFill>
          <a:ln>
            <a:solidFill>
              <a:schemeClr val="accent1"/>
            </a:solidFill>
          </a:ln>
        </p:spPr>
        <p:txBody>
          <a:bodyPr wrap="square" rtlCol="0">
            <a:spAutoFit/>
          </a:bodyPr>
          <a:lstStyle/>
          <a:p>
            <a:r>
              <a:rPr lang="en-US" b="1" dirty="0" smtClean="0">
                <a:solidFill>
                  <a:srgbClr val="000000"/>
                </a:solidFill>
              </a:rPr>
              <a:t>March 2020- December 2021:</a:t>
            </a:r>
          </a:p>
          <a:p>
            <a:endParaRPr lang="en-US" dirty="0" smtClean="0">
              <a:solidFill>
                <a:srgbClr val="000000"/>
              </a:solidFill>
            </a:endParaRPr>
          </a:p>
          <a:p>
            <a:r>
              <a:rPr lang="en-US" dirty="0" smtClean="0">
                <a:solidFill>
                  <a:srgbClr val="000000"/>
                </a:solidFill>
              </a:rPr>
              <a:t>276 CSP </a:t>
            </a:r>
            <a:r>
              <a:rPr lang="en-US" dirty="0" smtClean="0">
                <a:solidFill>
                  <a:srgbClr val="000000"/>
                </a:solidFill>
              </a:rPr>
              <a:t>apheresis units </a:t>
            </a:r>
            <a:r>
              <a:rPr lang="en-US" dirty="0" smtClean="0">
                <a:solidFill>
                  <a:srgbClr val="000000"/>
                </a:solidFill>
              </a:rPr>
              <a:t>produced</a:t>
            </a:r>
          </a:p>
          <a:p>
            <a:r>
              <a:rPr lang="en-US" dirty="0" smtClean="0">
                <a:solidFill>
                  <a:srgbClr val="000000"/>
                </a:solidFill>
              </a:rPr>
              <a:t>186 CSP units transfused to 92 patients. </a:t>
            </a:r>
          </a:p>
          <a:p>
            <a:endParaRPr lang="en-US" dirty="0" smtClean="0">
              <a:solidFill>
                <a:srgbClr val="000000"/>
              </a:solidFill>
            </a:endParaRPr>
          </a:p>
          <a:p>
            <a:r>
              <a:rPr lang="en-US" dirty="0" smtClean="0">
                <a:solidFill>
                  <a:srgbClr val="000000"/>
                </a:solidFill>
              </a:rPr>
              <a:t>Main indication: Surgery (88%)</a:t>
            </a:r>
          </a:p>
          <a:p>
            <a:endParaRPr lang="en-US" dirty="0" smtClean="0">
              <a:solidFill>
                <a:srgbClr val="000000"/>
              </a:solidFill>
            </a:endParaRPr>
          </a:p>
          <a:p>
            <a:r>
              <a:rPr lang="en-US" dirty="0" smtClean="0">
                <a:solidFill>
                  <a:srgbClr val="000000"/>
                </a:solidFill>
              </a:rPr>
              <a:t>No transfusion reactions reported. </a:t>
            </a:r>
          </a:p>
          <a:p>
            <a:endParaRPr lang="en-US" dirty="0" smtClean="0">
              <a:solidFill>
                <a:srgbClr val="000000"/>
              </a:solidFill>
            </a:endParaRPr>
          </a:p>
          <a:p>
            <a:r>
              <a:rPr lang="en-US" dirty="0" smtClean="0">
                <a:solidFill>
                  <a:srgbClr val="000000"/>
                </a:solidFill>
              </a:rPr>
              <a:t>Main challenge: </a:t>
            </a:r>
            <a:r>
              <a:rPr lang="en-US" dirty="0" smtClean="0">
                <a:solidFill>
                  <a:srgbClr val="000000"/>
                </a:solidFill>
              </a:rPr>
              <a:t>outdating</a:t>
            </a:r>
            <a:endParaRPr lang="en-US" dirty="0">
              <a:solidFill>
                <a:srgbClr val="000000"/>
              </a:solidFill>
            </a:endParaRPr>
          </a:p>
        </p:txBody>
      </p:sp>
    </p:spTree>
    <p:extLst>
      <p:ext uri="{BB962C8B-B14F-4D97-AF65-F5344CB8AC3E}">
        <p14:creationId xmlns:p14="http://schemas.microsoft.com/office/powerpoint/2010/main" val="3976496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normAutofit/>
          </a:bodyPr>
          <a:lstStyle/>
          <a:p>
            <a:r>
              <a:rPr lang="nb-NO" dirty="0" err="1" smtClean="0"/>
              <a:t>Delayed</a:t>
            </a:r>
            <a:r>
              <a:rPr lang="nb-NO" dirty="0" smtClean="0"/>
              <a:t> </a:t>
            </a:r>
            <a:r>
              <a:rPr lang="nb-NO" dirty="0" err="1" smtClean="0"/>
              <a:t>cold</a:t>
            </a:r>
            <a:r>
              <a:rPr lang="nb-NO" dirty="0" smtClean="0"/>
              <a:t> </a:t>
            </a:r>
            <a:r>
              <a:rPr lang="nb-NO" dirty="0" err="1" smtClean="0"/>
              <a:t>stored</a:t>
            </a:r>
            <a:r>
              <a:rPr lang="nb-NO" dirty="0" smtClean="0"/>
              <a:t> </a:t>
            </a:r>
            <a:r>
              <a:rPr lang="nb-NO" dirty="0" err="1" smtClean="0"/>
              <a:t>platelets</a:t>
            </a:r>
            <a:r>
              <a:rPr lang="nb-NO" dirty="0"/>
              <a:t/>
            </a:r>
            <a:br>
              <a:rPr lang="nb-NO" dirty="0"/>
            </a:br>
            <a:endParaRPr lang="nb-NO" dirty="0"/>
          </a:p>
        </p:txBody>
      </p:sp>
      <p:sp>
        <p:nvSpPr>
          <p:cNvPr id="4" name="Plassholder for innhold 3"/>
          <p:cNvSpPr>
            <a:spLocks noGrp="1"/>
          </p:cNvSpPr>
          <p:nvPr>
            <p:ph idx="1"/>
          </p:nvPr>
        </p:nvSpPr>
        <p:spPr/>
        <p:txBody>
          <a:bodyPr/>
          <a:lstStyle/>
          <a:p>
            <a:r>
              <a:rPr lang="en-US" dirty="0" smtClean="0"/>
              <a:t>Platelets stored in </a:t>
            </a:r>
            <a:r>
              <a:rPr lang="en-US" dirty="0"/>
              <a:t>room temperature </a:t>
            </a:r>
            <a:r>
              <a:rPr lang="en-US" dirty="0" smtClean="0"/>
              <a:t>and transferred </a:t>
            </a:r>
            <a:r>
              <a:rPr lang="en-US" dirty="0"/>
              <a:t>to cold </a:t>
            </a:r>
            <a:r>
              <a:rPr lang="en-US" dirty="0" smtClean="0"/>
              <a:t>storage </a:t>
            </a:r>
          </a:p>
          <a:p>
            <a:endParaRPr lang="en-US" dirty="0"/>
          </a:p>
          <a:p>
            <a:pPr marL="342900" indent="-342900">
              <a:buFont typeface="Wingdings" panose="05000000000000000000" pitchFamily="2" charset="2"/>
              <a:buChar char="Ø"/>
            </a:pPr>
            <a:r>
              <a:rPr lang="en-US" dirty="0" smtClean="0"/>
              <a:t>Main </a:t>
            </a:r>
            <a:r>
              <a:rPr lang="en-US" dirty="0" smtClean="0"/>
              <a:t>patient population needing </a:t>
            </a:r>
            <a:r>
              <a:rPr lang="en-US" dirty="0" smtClean="0"/>
              <a:t>platelet transfusion </a:t>
            </a:r>
            <a:r>
              <a:rPr lang="en-US" dirty="0" smtClean="0"/>
              <a:t>in hospitals are non-bleeding </a:t>
            </a:r>
            <a:r>
              <a:rPr lang="en-US" dirty="0" smtClean="0"/>
              <a:t>patients</a:t>
            </a:r>
          </a:p>
          <a:p>
            <a:endParaRPr lang="en-US" dirty="0" smtClean="0"/>
          </a:p>
          <a:p>
            <a:pPr marL="342900" indent="-342900">
              <a:buFont typeface="Wingdings" panose="05000000000000000000" pitchFamily="2" charset="2"/>
              <a:buChar char="Ø"/>
            </a:pPr>
            <a:r>
              <a:rPr lang="en-US" dirty="0" smtClean="0"/>
              <a:t>Easier management of platelet </a:t>
            </a:r>
            <a:r>
              <a:rPr lang="en-US" dirty="0" smtClean="0"/>
              <a:t>inventory</a:t>
            </a:r>
            <a:endParaRPr lang="nb-NO" dirty="0"/>
          </a:p>
        </p:txBody>
      </p:sp>
    </p:spTree>
    <p:extLst>
      <p:ext uri="{BB962C8B-B14F-4D97-AF65-F5344CB8AC3E}">
        <p14:creationId xmlns:p14="http://schemas.microsoft.com/office/powerpoint/2010/main" val="568269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94102" y="3044283"/>
            <a:ext cx="7675198" cy="3272380"/>
          </a:xfrm>
        </p:spPr>
        <p:txBody>
          <a:bodyPr/>
          <a:lstStyle/>
          <a:p>
            <a:r>
              <a:rPr lang="en-US" dirty="0" smtClean="0"/>
              <a:t>N=10 double </a:t>
            </a:r>
            <a:r>
              <a:rPr lang="en-US" dirty="0"/>
              <a:t>apheresis platelet concentrates in 37% plasma/63% PAS-IIIM </a:t>
            </a:r>
            <a:endParaRPr lang="en-US" dirty="0" smtClean="0"/>
          </a:p>
          <a:p>
            <a:r>
              <a:rPr lang="en-US" dirty="0" smtClean="0"/>
              <a:t>2 groups: </a:t>
            </a:r>
          </a:p>
          <a:p>
            <a:pPr marL="342900" indent="-342900">
              <a:buFontTx/>
              <a:buChar char="-"/>
            </a:pPr>
            <a:r>
              <a:rPr lang="en-US" dirty="0" smtClean="0"/>
              <a:t>Non-agitated </a:t>
            </a:r>
            <a:r>
              <a:rPr lang="en-US" dirty="0" err="1" smtClean="0"/>
              <a:t>continuos</a:t>
            </a:r>
            <a:r>
              <a:rPr lang="en-US" dirty="0" smtClean="0"/>
              <a:t> cold storage </a:t>
            </a:r>
            <a:r>
              <a:rPr lang="en-US" dirty="0"/>
              <a:t>(CSPs) </a:t>
            </a:r>
            <a:endParaRPr lang="en-US" dirty="0" smtClean="0"/>
          </a:p>
          <a:p>
            <a:pPr marL="342900" indent="-342900">
              <a:buFontTx/>
              <a:buChar char="-"/>
            </a:pPr>
            <a:r>
              <a:rPr lang="en-US" dirty="0"/>
              <a:t>D</a:t>
            </a:r>
            <a:r>
              <a:rPr lang="en-US" dirty="0" smtClean="0"/>
              <a:t>elayed </a:t>
            </a:r>
            <a:r>
              <a:rPr lang="en-US" dirty="0"/>
              <a:t>cold storage (DCSPs) </a:t>
            </a:r>
            <a:r>
              <a:rPr lang="en-US" dirty="0" smtClean="0"/>
              <a:t>7 days </a:t>
            </a:r>
            <a:r>
              <a:rPr lang="en-US" dirty="0"/>
              <a:t>agitated storage </a:t>
            </a:r>
            <a:r>
              <a:rPr lang="en-US" dirty="0" smtClean="0"/>
              <a:t>at room temperature </a:t>
            </a:r>
            <a:r>
              <a:rPr lang="en-US" dirty="0"/>
              <a:t>followed by </a:t>
            </a:r>
            <a:r>
              <a:rPr lang="en-US" dirty="0" smtClean="0"/>
              <a:t>non-agitated </a:t>
            </a:r>
            <a:r>
              <a:rPr lang="en-US" dirty="0"/>
              <a:t>cold storage for 14 additional </a:t>
            </a:r>
            <a:r>
              <a:rPr lang="en-US" dirty="0" smtClean="0"/>
              <a:t>days</a:t>
            </a:r>
            <a:r>
              <a:rPr lang="en-US" dirty="0"/>
              <a:t> </a:t>
            </a:r>
            <a:r>
              <a:rPr lang="en-US" dirty="0" smtClean="0"/>
              <a:t>(total 21 days)</a:t>
            </a:r>
            <a:endParaRPr lang="nb-NO" dirty="0"/>
          </a:p>
        </p:txBody>
      </p:sp>
      <p:pic>
        <p:nvPicPr>
          <p:cNvPr id="4" name="Bilde 3"/>
          <p:cNvPicPr>
            <a:picLocks noChangeAspect="1"/>
          </p:cNvPicPr>
          <p:nvPr/>
        </p:nvPicPr>
        <p:blipFill>
          <a:blip r:embed="rId2"/>
          <a:stretch>
            <a:fillRect/>
          </a:stretch>
        </p:blipFill>
        <p:spPr>
          <a:xfrm>
            <a:off x="1674085" y="456997"/>
            <a:ext cx="5715232" cy="2134036"/>
          </a:xfrm>
          <a:prstGeom prst="rect">
            <a:avLst/>
          </a:prstGeom>
          <a:ln>
            <a:solidFill>
              <a:schemeClr val="accent1"/>
            </a:solidFill>
          </a:ln>
        </p:spPr>
      </p:pic>
      <p:sp>
        <p:nvSpPr>
          <p:cNvPr id="5" name="Rektangel 4"/>
          <p:cNvSpPr/>
          <p:nvPr/>
        </p:nvSpPr>
        <p:spPr>
          <a:xfrm>
            <a:off x="379140" y="5781006"/>
            <a:ext cx="7872761" cy="646331"/>
          </a:xfrm>
          <a:prstGeom prst="rect">
            <a:avLst/>
          </a:prstGeom>
        </p:spPr>
        <p:txBody>
          <a:bodyPr wrap="square">
            <a:spAutoFit/>
          </a:bodyPr>
          <a:lstStyle/>
          <a:p>
            <a:r>
              <a:rPr lang="nb-NO" sz="1200" i="1" dirty="0" smtClean="0"/>
              <a:t>Ref. Braathen </a:t>
            </a:r>
            <a:r>
              <a:rPr lang="nb-NO" sz="1200" i="1" dirty="0"/>
              <a:t>H, Sivertsen J, Lunde THF, Kristoffersen EK, Assmus J, Hervig TA, Strandenes G, Apelseth TO. </a:t>
            </a:r>
            <a:r>
              <a:rPr lang="en-US" sz="1200" i="1" dirty="0"/>
              <a:t>In vitro quality and platelet function of cold and delayed cold storage of apheresis platelet concentrates in platelet additive solution for 21 days 2019;</a:t>
            </a:r>
            <a:r>
              <a:rPr lang="en-US" sz="1200" b="1" i="1" dirty="0"/>
              <a:t>59</a:t>
            </a:r>
            <a:r>
              <a:rPr lang="en-US" sz="1200" i="1" dirty="0"/>
              <a:t>: 2652-61.</a:t>
            </a:r>
            <a:endParaRPr lang="nb-NO" sz="1200" i="1" dirty="0"/>
          </a:p>
        </p:txBody>
      </p:sp>
    </p:spTree>
    <p:extLst>
      <p:ext uri="{BB962C8B-B14F-4D97-AF65-F5344CB8AC3E}">
        <p14:creationId xmlns:p14="http://schemas.microsoft.com/office/powerpoint/2010/main" val="2305559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4721-420E-8F41-8486-E03F6DA05996}"/>
              </a:ext>
            </a:extLst>
          </p:cNvPr>
          <p:cNvSpPr>
            <a:spLocks noGrp="1"/>
          </p:cNvSpPr>
          <p:nvPr>
            <p:ph type="title"/>
          </p:nvPr>
        </p:nvSpPr>
        <p:spPr/>
        <p:txBody>
          <a:bodyPr/>
          <a:lstStyle/>
          <a:p>
            <a:r>
              <a:rPr lang="nl-NL" dirty="0"/>
              <a:t>DISCLOSURES</a:t>
            </a:r>
            <a:endParaRPr lang="en-NL" dirty="0"/>
          </a:p>
        </p:txBody>
      </p:sp>
      <p:sp>
        <p:nvSpPr>
          <p:cNvPr id="3" name="Text Placeholder 2">
            <a:extLst>
              <a:ext uri="{FF2B5EF4-FFF2-40B4-BE49-F238E27FC236}">
                <a16:creationId xmlns:a16="http://schemas.microsoft.com/office/drawing/2014/main" id="{CAFDC9ED-55EA-C943-B8B5-A5F88968A880}"/>
              </a:ext>
            </a:extLst>
          </p:cNvPr>
          <p:cNvSpPr>
            <a:spLocks noGrp="1"/>
          </p:cNvSpPr>
          <p:nvPr>
            <p:ph type="body" idx="1"/>
          </p:nvPr>
        </p:nvSpPr>
        <p:spPr>
          <a:xfrm>
            <a:off x="571501" y="2040256"/>
            <a:ext cx="8115062" cy="1384994"/>
          </a:xfrm>
        </p:spPr>
        <p:txBody>
          <a:bodyPr/>
          <a:lstStyle/>
          <a:p>
            <a:r>
              <a:rPr lang="en-US" sz="1800" dirty="0">
                <a:solidFill>
                  <a:schemeClr val="tx1"/>
                </a:solidFill>
              </a:rPr>
              <a:t>I have no </a:t>
            </a:r>
            <a:r>
              <a:rPr lang="en-US" sz="1800" dirty="0" smtClean="0">
                <a:solidFill>
                  <a:schemeClr val="tx1"/>
                </a:solidFill>
              </a:rPr>
              <a:t>conflicts </a:t>
            </a:r>
            <a:r>
              <a:rPr lang="en-US" sz="1800" dirty="0">
                <a:solidFill>
                  <a:schemeClr val="tx1"/>
                </a:solidFill>
              </a:rPr>
              <a:t>of interest to disclose for this presentation.</a:t>
            </a:r>
          </a:p>
          <a:p>
            <a:r>
              <a:rPr lang="en-US" sz="1800" dirty="0">
                <a:solidFill>
                  <a:schemeClr val="tx1"/>
                </a:solidFill>
              </a:rPr>
              <a:t> </a:t>
            </a:r>
            <a:endParaRPr lang="nb-NO" sz="1800" dirty="0">
              <a:solidFill>
                <a:schemeClr val="tx1"/>
              </a:solidFill>
            </a:endParaRPr>
          </a:p>
          <a:p>
            <a:r>
              <a:rPr lang="en-US" sz="1800" dirty="0">
                <a:solidFill>
                  <a:schemeClr val="tx1"/>
                </a:solidFill>
              </a:rPr>
              <a:t>The opinions </a:t>
            </a:r>
            <a:r>
              <a:rPr lang="en-US" sz="1800" dirty="0" smtClean="0">
                <a:solidFill>
                  <a:schemeClr val="tx1"/>
                </a:solidFill>
              </a:rPr>
              <a:t>expressed are </a:t>
            </a:r>
            <a:r>
              <a:rPr lang="en-US" sz="1800" dirty="0">
                <a:solidFill>
                  <a:schemeClr val="tx1"/>
                </a:solidFill>
              </a:rPr>
              <a:t>my private views and are not to be construed as official or as reflecting the views of the Norwegian Armed Forces Medical Services.</a:t>
            </a:r>
            <a:endParaRPr lang="nb-NO" sz="1800" dirty="0">
              <a:solidFill>
                <a:schemeClr val="tx1"/>
              </a:solidFill>
            </a:endParaRPr>
          </a:p>
        </p:txBody>
      </p:sp>
    </p:spTree>
    <p:extLst>
      <p:ext uri="{BB962C8B-B14F-4D97-AF65-F5344CB8AC3E}">
        <p14:creationId xmlns:p14="http://schemas.microsoft.com/office/powerpoint/2010/main" val="1001757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results</a:t>
            </a:r>
            <a:endParaRPr lang="nb-NO" dirty="0"/>
          </a:p>
        </p:txBody>
      </p:sp>
      <p:sp>
        <p:nvSpPr>
          <p:cNvPr id="3" name="Plassholder for innhold 2"/>
          <p:cNvSpPr>
            <a:spLocks noGrp="1"/>
          </p:cNvSpPr>
          <p:nvPr>
            <p:ph idx="1"/>
          </p:nvPr>
        </p:nvSpPr>
        <p:spPr/>
        <p:txBody>
          <a:bodyPr/>
          <a:lstStyle/>
          <a:p>
            <a:r>
              <a:rPr lang="en-US" sz="1800" dirty="0" smtClean="0"/>
              <a:t>All </a:t>
            </a:r>
            <a:r>
              <a:rPr lang="en-US" sz="1800" dirty="0"/>
              <a:t>platelet units, both CSPs and DCSPs, complied with the EU guidelines throughout storage for 21 </a:t>
            </a:r>
            <a:r>
              <a:rPr lang="en-US" sz="1800" dirty="0" smtClean="0"/>
              <a:t>days, </a:t>
            </a:r>
            <a:r>
              <a:rPr lang="en-US" sz="1800" dirty="0" smtClean="0"/>
              <a:t>except for swirling (not </a:t>
            </a:r>
            <a:r>
              <a:rPr lang="en-US" sz="1800" dirty="0"/>
              <a:t>detectable after cold </a:t>
            </a:r>
            <a:r>
              <a:rPr lang="en-US" sz="1800" dirty="0" smtClean="0"/>
              <a:t>storage). </a:t>
            </a:r>
          </a:p>
          <a:p>
            <a:endParaRPr lang="en-US" sz="1800" dirty="0" smtClean="0"/>
          </a:p>
          <a:p>
            <a:endParaRPr lang="en-US" sz="1800" dirty="0"/>
          </a:p>
        </p:txBody>
      </p:sp>
    </p:spTree>
    <p:extLst>
      <p:ext uri="{BB962C8B-B14F-4D97-AF65-F5344CB8AC3E}">
        <p14:creationId xmlns:p14="http://schemas.microsoft.com/office/powerpoint/2010/main" val="2713049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4103" y="670878"/>
            <a:ext cx="7675198" cy="1008062"/>
          </a:xfrm>
        </p:spPr>
        <p:txBody>
          <a:bodyPr/>
          <a:lstStyle/>
          <a:p>
            <a:r>
              <a:rPr lang="nb-NO" dirty="0" err="1" smtClean="0"/>
              <a:t>Platelet</a:t>
            </a:r>
            <a:r>
              <a:rPr lang="nb-NO" dirty="0" smtClean="0"/>
              <a:t> </a:t>
            </a:r>
            <a:r>
              <a:rPr lang="nb-NO" dirty="0" err="1" smtClean="0"/>
              <a:t>function</a:t>
            </a:r>
            <a:r>
              <a:rPr lang="nb-NO" dirty="0" smtClean="0"/>
              <a:t> </a:t>
            </a:r>
            <a:endParaRPr lang="nb-NO" dirty="0"/>
          </a:p>
        </p:txBody>
      </p:sp>
      <p:pic>
        <p:nvPicPr>
          <p:cNvPr id="5" name="Plassholder for innhold 4"/>
          <p:cNvPicPr>
            <a:picLocks noGrp="1" noChangeAspect="1"/>
          </p:cNvPicPr>
          <p:nvPr>
            <p:ph idx="1"/>
          </p:nvPr>
        </p:nvPicPr>
        <p:blipFill>
          <a:blip r:embed="rId2"/>
          <a:stretch>
            <a:fillRect/>
          </a:stretch>
        </p:blipFill>
        <p:spPr>
          <a:xfrm>
            <a:off x="694103" y="5034486"/>
            <a:ext cx="6648450" cy="485775"/>
          </a:xfrm>
          <a:prstGeom prst="rect">
            <a:avLst/>
          </a:prstGeom>
        </p:spPr>
      </p:pic>
      <p:pic>
        <p:nvPicPr>
          <p:cNvPr id="4" name="Bilde 3"/>
          <p:cNvPicPr>
            <a:picLocks noChangeAspect="1"/>
          </p:cNvPicPr>
          <p:nvPr/>
        </p:nvPicPr>
        <p:blipFill>
          <a:blip r:embed="rId3"/>
          <a:stretch>
            <a:fillRect/>
          </a:stretch>
        </p:blipFill>
        <p:spPr>
          <a:xfrm>
            <a:off x="1974114" y="1612590"/>
            <a:ext cx="4772025" cy="3257550"/>
          </a:xfrm>
          <a:prstGeom prst="rect">
            <a:avLst/>
          </a:prstGeom>
        </p:spPr>
      </p:pic>
      <p:sp>
        <p:nvSpPr>
          <p:cNvPr id="3" name="Rektangel 2"/>
          <p:cNvSpPr/>
          <p:nvPr/>
        </p:nvSpPr>
        <p:spPr>
          <a:xfrm>
            <a:off x="502920" y="6022149"/>
            <a:ext cx="8423910" cy="646331"/>
          </a:xfrm>
          <a:prstGeom prst="rect">
            <a:avLst/>
          </a:prstGeom>
          <a:solidFill>
            <a:schemeClr val="bg1"/>
          </a:solidFill>
          <a:ln>
            <a:solidFill>
              <a:schemeClr val="accent1"/>
            </a:solidFill>
          </a:ln>
        </p:spPr>
        <p:txBody>
          <a:bodyPr wrap="square">
            <a:spAutoFit/>
          </a:bodyPr>
          <a:lstStyle/>
          <a:p>
            <a:r>
              <a:rPr lang="en-US" dirty="0"/>
              <a:t>Cold storage improved platelet function; however, DCSP on Day 7 showed poorer results compared to CSP. </a:t>
            </a:r>
          </a:p>
        </p:txBody>
      </p:sp>
    </p:spTree>
    <p:extLst>
      <p:ext uri="{BB962C8B-B14F-4D97-AF65-F5344CB8AC3E}">
        <p14:creationId xmlns:p14="http://schemas.microsoft.com/office/powerpoint/2010/main" val="3358851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a:stretch>
            <a:fillRect/>
          </a:stretch>
        </p:blipFill>
        <p:spPr>
          <a:xfrm>
            <a:off x="508217" y="597957"/>
            <a:ext cx="8419529" cy="6048169"/>
          </a:xfrm>
          <a:prstGeom prst="rect">
            <a:avLst/>
          </a:prstGeom>
        </p:spPr>
      </p:pic>
    </p:spTree>
    <p:extLst>
      <p:ext uri="{BB962C8B-B14F-4D97-AF65-F5344CB8AC3E}">
        <p14:creationId xmlns:p14="http://schemas.microsoft.com/office/powerpoint/2010/main" val="279661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a:stretch>
            <a:fillRect/>
          </a:stretch>
        </p:blipFill>
        <p:spPr>
          <a:xfrm>
            <a:off x="1" y="693738"/>
            <a:ext cx="9058496" cy="5075264"/>
          </a:xfrm>
          <a:prstGeom prst="rect">
            <a:avLst/>
          </a:prstGeom>
        </p:spPr>
      </p:pic>
      <p:sp>
        <p:nvSpPr>
          <p:cNvPr id="5" name="Rektangel 4"/>
          <p:cNvSpPr/>
          <p:nvPr/>
        </p:nvSpPr>
        <p:spPr>
          <a:xfrm>
            <a:off x="211873" y="3501483"/>
            <a:ext cx="8552986" cy="1293541"/>
          </a:xfrm>
          <a:prstGeom prst="rect">
            <a:avLst/>
          </a:prstGeom>
          <a:solidFill>
            <a:srgbClr val="FFCCCC">
              <a:alpha val="18039"/>
            </a:srgbClr>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502920" y="5775846"/>
            <a:ext cx="8423910" cy="646331"/>
          </a:xfrm>
          <a:prstGeom prst="rect">
            <a:avLst/>
          </a:prstGeom>
          <a:solidFill>
            <a:schemeClr val="bg1"/>
          </a:solidFill>
          <a:ln>
            <a:solidFill>
              <a:schemeClr val="accent1"/>
            </a:solidFill>
          </a:ln>
        </p:spPr>
        <p:txBody>
          <a:bodyPr wrap="square">
            <a:spAutoFit/>
          </a:bodyPr>
          <a:lstStyle/>
          <a:p>
            <a:r>
              <a:rPr lang="en-US" dirty="0" smtClean="0"/>
              <a:t>Cold </a:t>
            </a:r>
            <a:r>
              <a:rPr lang="en-US" dirty="0"/>
              <a:t>storage slowed down metabolism, with lower lactate and higher glucose concentrations in the CSP compared to the DCSP throughout storage for 21 days. </a:t>
            </a:r>
          </a:p>
        </p:txBody>
      </p:sp>
    </p:spTree>
    <p:extLst>
      <p:ext uri="{BB962C8B-B14F-4D97-AF65-F5344CB8AC3E}">
        <p14:creationId xmlns:p14="http://schemas.microsoft.com/office/powerpoint/2010/main" val="2818542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err="1" smtClean="0"/>
              <a:t>Measurements</a:t>
            </a:r>
            <a:r>
              <a:rPr lang="nb-NO" dirty="0" smtClean="0"/>
              <a:t> </a:t>
            </a:r>
            <a:r>
              <a:rPr lang="nb-NO" dirty="0" err="1" smtClean="0"/>
              <a:t>of</a:t>
            </a:r>
            <a:r>
              <a:rPr lang="nb-NO" dirty="0" smtClean="0"/>
              <a:t> </a:t>
            </a:r>
            <a:r>
              <a:rPr lang="nb-NO" dirty="0" err="1" smtClean="0"/>
              <a:t>Glucose</a:t>
            </a:r>
            <a:r>
              <a:rPr lang="nb-NO" dirty="0" smtClean="0"/>
              <a:t> and </a:t>
            </a:r>
            <a:r>
              <a:rPr lang="nb-NO" dirty="0" err="1" smtClean="0"/>
              <a:t>lactate</a:t>
            </a:r>
            <a:endParaRPr lang="nb-NO" dirty="0"/>
          </a:p>
        </p:txBody>
      </p:sp>
      <p:sp>
        <p:nvSpPr>
          <p:cNvPr id="3" name="Plassholder for innhold 2"/>
          <p:cNvSpPr>
            <a:spLocks noGrp="1"/>
          </p:cNvSpPr>
          <p:nvPr>
            <p:ph idx="1"/>
          </p:nvPr>
        </p:nvSpPr>
        <p:spPr/>
        <p:txBody>
          <a:bodyPr/>
          <a:lstStyle/>
          <a:p>
            <a:endParaRPr lang="nb-NO"/>
          </a:p>
        </p:txBody>
      </p:sp>
      <p:pic>
        <p:nvPicPr>
          <p:cNvPr id="5" name="Bilde 4"/>
          <p:cNvPicPr>
            <a:picLocks noChangeAspect="1"/>
          </p:cNvPicPr>
          <p:nvPr/>
        </p:nvPicPr>
        <p:blipFill rotWithShape="1">
          <a:blip r:embed="rId2"/>
          <a:srcRect t="2458"/>
          <a:stretch/>
        </p:blipFill>
        <p:spPr>
          <a:xfrm>
            <a:off x="457200" y="2538693"/>
            <a:ext cx="7858098" cy="2865646"/>
          </a:xfrm>
          <a:prstGeom prst="rect">
            <a:avLst/>
          </a:prstGeom>
        </p:spPr>
      </p:pic>
    </p:spTree>
    <p:extLst>
      <p:ext uri="{BB962C8B-B14F-4D97-AF65-F5344CB8AC3E}">
        <p14:creationId xmlns:p14="http://schemas.microsoft.com/office/powerpoint/2010/main" val="2031918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4103" y="2008188"/>
            <a:ext cx="7675198" cy="1008062"/>
          </a:xfrm>
        </p:spPr>
        <p:txBody>
          <a:bodyPr/>
          <a:lstStyle/>
          <a:p>
            <a:r>
              <a:rPr lang="nb-NO" dirty="0" err="1" smtClean="0"/>
              <a:t>Ongoing</a:t>
            </a:r>
            <a:r>
              <a:rPr lang="nb-NO" dirty="0" smtClean="0"/>
              <a:t> </a:t>
            </a:r>
            <a:r>
              <a:rPr lang="nb-NO" dirty="0" err="1" smtClean="0"/>
              <a:t>Follow</a:t>
            </a:r>
            <a:r>
              <a:rPr lang="nb-NO" dirty="0" smtClean="0"/>
              <a:t> up studies </a:t>
            </a:r>
            <a:r>
              <a:rPr lang="nb-NO" dirty="0" err="1" smtClean="0"/>
              <a:t>of</a:t>
            </a:r>
            <a:r>
              <a:rPr lang="nb-NO" dirty="0" smtClean="0"/>
              <a:t> </a:t>
            </a:r>
            <a:r>
              <a:rPr lang="nb-NO" dirty="0" err="1" smtClean="0"/>
              <a:t>delayed</a:t>
            </a:r>
            <a:r>
              <a:rPr lang="nb-NO" dirty="0" smtClean="0"/>
              <a:t> </a:t>
            </a:r>
            <a:r>
              <a:rPr lang="nb-NO" dirty="0" err="1" smtClean="0"/>
              <a:t>cold</a:t>
            </a:r>
            <a:r>
              <a:rPr lang="nb-NO" dirty="0" smtClean="0"/>
              <a:t> </a:t>
            </a:r>
            <a:r>
              <a:rPr lang="nb-NO" dirty="0" err="1" smtClean="0"/>
              <a:t>stored</a:t>
            </a:r>
            <a:r>
              <a:rPr lang="nb-NO" dirty="0" smtClean="0"/>
              <a:t> </a:t>
            </a:r>
            <a:r>
              <a:rPr lang="nb-NO" dirty="0" err="1" smtClean="0"/>
              <a:t>platelets</a:t>
            </a:r>
            <a:endParaRPr lang="nb-NO" dirty="0"/>
          </a:p>
        </p:txBody>
      </p:sp>
    </p:spTree>
    <p:extLst>
      <p:ext uri="{BB962C8B-B14F-4D97-AF65-F5344CB8AC3E}">
        <p14:creationId xmlns:p14="http://schemas.microsoft.com/office/powerpoint/2010/main" val="2465541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marL="342900" indent="-342900"/>
            <a:r>
              <a:rPr lang="en-US" dirty="0"/>
              <a:t>Delayed cold storage </a:t>
            </a:r>
            <a:r>
              <a:rPr lang="en-US" dirty="0" smtClean="0"/>
              <a:t>(day 7) </a:t>
            </a:r>
            <a:br>
              <a:rPr lang="en-US" dirty="0" smtClean="0"/>
            </a:br>
            <a:r>
              <a:rPr lang="en-US" dirty="0" smtClean="0"/>
              <a:t>- </a:t>
            </a:r>
            <a:r>
              <a:rPr lang="en-US" dirty="0" err="1" smtClean="0"/>
              <a:t>bioenergetic</a:t>
            </a:r>
            <a:r>
              <a:rPr lang="en-US" dirty="0" smtClean="0"/>
              <a:t> </a:t>
            </a:r>
            <a:r>
              <a:rPr lang="en-US" dirty="0"/>
              <a:t>profile and platelet function</a:t>
            </a:r>
          </a:p>
        </p:txBody>
      </p:sp>
      <p:sp>
        <p:nvSpPr>
          <p:cNvPr id="3" name="Plassholder for innhold 2"/>
          <p:cNvSpPr>
            <a:spLocks noGrp="1"/>
          </p:cNvSpPr>
          <p:nvPr>
            <p:ph idx="1"/>
          </p:nvPr>
        </p:nvSpPr>
        <p:spPr>
          <a:xfrm>
            <a:off x="694102" y="1790700"/>
            <a:ext cx="4236247" cy="4525963"/>
          </a:xfrm>
        </p:spPr>
        <p:txBody>
          <a:bodyPr/>
          <a:lstStyle/>
          <a:p>
            <a:r>
              <a:rPr lang="en-US" dirty="0"/>
              <a:t>In this study we evaluate the </a:t>
            </a:r>
            <a:r>
              <a:rPr lang="en-US" dirty="0" err="1"/>
              <a:t>bioenergetic</a:t>
            </a:r>
            <a:r>
              <a:rPr lang="en-US" dirty="0"/>
              <a:t> profile in delayed cold-stored (from day 7) platelets when compared to platelets stored continuously cold for up to 21 days</a:t>
            </a:r>
            <a:r>
              <a:rPr lang="en-US" dirty="0" smtClean="0"/>
              <a:t>.</a:t>
            </a:r>
          </a:p>
          <a:p>
            <a:endParaRPr lang="nb-NO" dirty="0" smtClean="0"/>
          </a:p>
          <a:p>
            <a:r>
              <a:rPr lang="en-US" dirty="0"/>
              <a:t>Mitochondrial respiration analysis was performed using the Seahorse XF Cell Mito Stress Test kit on the Seahorse XFe96 Extracellular Flux </a:t>
            </a:r>
            <a:r>
              <a:rPr lang="en-US" dirty="0" smtClean="0"/>
              <a:t>Analyzer.</a:t>
            </a:r>
            <a:endParaRPr lang="nb-NO" dirty="0" smtClean="0"/>
          </a:p>
          <a:p>
            <a:endParaRPr lang="nb-NO" dirty="0"/>
          </a:p>
        </p:txBody>
      </p:sp>
      <p:pic>
        <p:nvPicPr>
          <p:cNvPr id="6" name="Bilde 5"/>
          <p:cNvPicPr>
            <a:picLocks noChangeAspect="1"/>
          </p:cNvPicPr>
          <p:nvPr/>
        </p:nvPicPr>
        <p:blipFill>
          <a:blip r:embed="rId3"/>
          <a:stretch>
            <a:fillRect/>
          </a:stretch>
        </p:blipFill>
        <p:spPr>
          <a:xfrm>
            <a:off x="4930349" y="1962615"/>
            <a:ext cx="3949844" cy="2340478"/>
          </a:xfrm>
          <a:prstGeom prst="rect">
            <a:avLst/>
          </a:prstGeom>
        </p:spPr>
      </p:pic>
      <p:sp>
        <p:nvSpPr>
          <p:cNvPr id="7" name="TekstSylinder 6"/>
          <p:cNvSpPr txBox="1"/>
          <p:nvPr/>
        </p:nvSpPr>
        <p:spPr>
          <a:xfrm rot="10800000" flipV="1">
            <a:off x="5464099" y="4290342"/>
            <a:ext cx="3278458" cy="1754326"/>
          </a:xfrm>
          <a:prstGeom prst="rect">
            <a:avLst/>
          </a:prstGeom>
          <a:noFill/>
        </p:spPr>
        <p:txBody>
          <a:bodyPr wrap="square" rtlCol="0">
            <a:spAutoFit/>
          </a:bodyPr>
          <a:lstStyle/>
          <a:p>
            <a:r>
              <a:rPr lang="en-US" dirty="0"/>
              <a:t>The overall rates of mitochondrial respiration </a:t>
            </a:r>
            <a:r>
              <a:rPr lang="en-US" dirty="0" smtClean="0"/>
              <a:t>in </a:t>
            </a:r>
            <a:r>
              <a:rPr lang="en-US" dirty="0"/>
              <a:t>the platelets decreased depending on storage duration. </a:t>
            </a:r>
            <a:r>
              <a:rPr lang="en-US" dirty="0" smtClean="0"/>
              <a:t>Figure shows </a:t>
            </a:r>
            <a:r>
              <a:rPr lang="en-US" dirty="0" smtClean="0"/>
              <a:t>results </a:t>
            </a:r>
            <a:r>
              <a:rPr lang="en-US" dirty="0"/>
              <a:t>for one bag during </a:t>
            </a:r>
            <a:r>
              <a:rPr lang="en-US" dirty="0" smtClean="0"/>
              <a:t>continuous </a:t>
            </a:r>
            <a:r>
              <a:rPr lang="en-US" dirty="0"/>
              <a:t>cold storage</a:t>
            </a:r>
            <a:endParaRPr lang="nb-NO" dirty="0"/>
          </a:p>
        </p:txBody>
      </p:sp>
    </p:spTree>
    <p:extLst>
      <p:ext uri="{BB962C8B-B14F-4D97-AF65-F5344CB8AC3E}">
        <p14:creationId xmlns:p14="http://schemas.microsoft.com/office/powerpoint/2010/main" val="3728260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Platelet</a:t>
            </a:r>
            <a:r>
              <a:rPr lang="nb-NO" dirty="0" smtClean="0"/>
              <a:t> </a:t>
            </a:r>
            <a:r>
              <a:rPr lang="nb-NO" dirty="0" err="1" smtClean="0"/>
              <a:t>function</a:t>
            </a:r>
            <a:r>
              <a:rPr lang="nb-NO" dirty="0" smtClean="0"/>
              <a:t> and </a:t>
            </a:r>
            <a:r>
              <a:rPr lang="nb-NO" dirty="0" err="1" smtClean="0"/>
              <a:t>activation</a:t>
            </a:r>
            <a:endParaRPr lang="nb-NO" dirty="0"/>
          </a:p>
        </p:txBody>
      </p:sp>
      <p:pic>
        <p:nvPicPr>
          <p:cNvPr id="4" name="Plassholder for innhold 3"/>
          <p:cNvPicPr>
            <a:picLocks noGrp="1" noChangeAspect="1"/>
          </p:cNvPicPr>
          <p:nvPr>
            <p:ph idx="1"/>
          </p:nvPr>
        </p:nvPicPr>
        <p:blipFill>
          <a:blip r:embed="rId2"/>
          <a:stretch>
            <a:fillRect/>
          </a:stretch>
        </p:blipFill>
        <p:spPr>
          <a:xfrm>
            <a:off x="316051" y="1336167"/>
            <a:ext cx="5402821" cy="2646745"/>
          </a:xfrm>
          <a:prstGeom prst="rect">
            <a:avLst/>
          </a:prstGeom>
        </p:spPr>
      </p:pic>
      <p:pic>
        <p:nvPicPr>
          <p:cNvPr id="6" name="Bilde 5"/>
          <p:cNvPicPr>
            <a:picLocks noChangeAspect="1"/>
          </p:cNvPicPr>
          <p:nvPr/>
        </p:nvPicPr>
        <p:blipFill>
          <a:blip r:embed="rId3"/>
          <a:stretch>
            <a:fillRect/>
          </a:stretch>
        </p:blipFill>
        <p:spPr>
          <a:xfrm>
            <a:off x="5565190" y="1383189"/>
            <a:ext cx="2957793" cy="2552700"/>
          </a:xfrm>
          <a:prstGeom prst="rect">
            <a:avLst/>
          </a:prstGeom>
        </p:spPr>
      </p:pic>
      <p:pic>
        <p:nvPicPr>
          <p:cNvPr id="7" name="Bilde 6"/>
          <p:cNvPicPr>
            <a:picLocks noChangeAspect="1"/>
          </p:cNvPicPr>
          <p:nvPr/>
        </p:nvPicPr>
        <p:blipFill>
          <a:blip r:embed="rId4"/>
          <a:stretch>
            <a:fillRect/>
          </a:stretch>
        </p:blipFill>
        <p:spPr>
          <a:xfrm>
            <a:off x="694103" y="4179091"/>
            <a:ext cx="4171950" cy="238125"/>
          </a:xfrm>
          <a:prstGeom prst="rect">
            <a:avLst/>
          </a:prstGeom>
        </p:spPr>
      </p:pic>
      <p:sp>
        <p:nvSpPr>
          <p:cNvPr id="8" name="Rektangel 7"/>
          <p:cNvSpPr/>
          <p:nvPr/>
        </p:nvSpPr>
        <p:spPr>
          <a:xfrm>
            <a:off x="731461" y="4726561"/>
            <a:ext cx="6365078" cy="646331"/>
          </a:xfrm>
          <a:prstGeom prst="rect">
            <a:avLst/>
          </a:prstGeom>
        </p:spPr>
        <p:txBody>
          <a:bodyPr wrap="square">
            <a:spAutoFit/>
          </a:bodyPr>
          <a:lstStyle/>
          <a:p>
            <a:r>
              <a:rPr lang="nb-NO" dirty="0" err="1"/>
              <a:t>Platelet</a:t>
            </a:r>
            <a:r>
              <a:rPr lang="nb-NO" dirty="0"/>
              <a:t> </a:t>
            </a:r>
            <a:r>
              <a:rPr lang="nb-NO" dirty="0" err="1"/>
              <a:t>aggregation</a:t>
            </a:r>
            <a:r>
              <a:rPr lang="nb-NO" dirty="0"/>
              <a:t> </a:t>
            </a:r>
            <a:r>
              <a:rPr lang="nb-NO" dirty="0" err="1"/>
              <a:t>response</a:t>
            </a:r>
            <a:r>
              <a:rPr lang="nb-NO" dirty="0"/>
              <a:t> </a:t>
            </a:r>
            <a:r>
              <a:rPr lang="nb-NO" dirty="0" err="1"/>
              <a:t>was</a:t>
            </a:r>
            <a:r>
              <a:rPr lang="nb-NO" dirty="0"/>
              <a:t> </a:t>
            </a:r>
            <a:r>
              <a:rPr lang="nb-NO" dirty="0" err="1"/>
              <a:t>measures</a:t>
            </a:r>
            <a:r>
              <a:rPr lang="nb-NO" dirty="0"/>
              <a:t> by </a:t>
            </a:r>
            <a:r>
              <a:rPr lang="nb-NO" dirty="0" err="1"/>
              <a:t>light</a:t>
            </a:r>
            <a:r>
              <a:rPr lang="nb-NO" dirty="0"/>
              <a:t> </a:t>
            </a:r>
            <a:r>
              <a:rPr lang="nb-NO" dirty="0" err="1"/>
              <a:t>transfmission</a:t>
            </a:r>
            <a:r>
              <a:rPr lang="nb-NO" dirty="0"/>
              <a:t> aggregometry and </a:t>
            </a:r>
            <a:r>
              <a:rPr lang="nb-NO" dirty="0" err="1"/>
              <a:t>flow</a:t>
            </a:r>
            <a:r>
              <a:rPr lang="nb-NO" dirty="0"/>
              <a:t> </a:t>
            </a:r>
            <a:r>
              <a:rPr lang="nb-NO" dirty="0" err="1"/>
              <a:t>cytometry</a:t>
            </a:r>
            <a:r>
              <a:rPr lang="nb-NO" dirty="0"/>
              <a:t>.</a:t>
            </a:r>
          </a:p>
        </p:txBody>
      </p:sp>
    </p:spTree>
    <p:extLst>
      <p:ext uri="{BB962C8B-B14F-4D97-AF65-F5344CB8AC3E}">
        <p14:creationId xmlns:p14="http://schemas.microsoft.com/office/powerpoint/2010/main" val="2842908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Glucose</a:t>
            </a:r>
            <a:r>
              <a:rPr lang="nb-NO" dirty="0" smtClean="0"/>
              <a:t> and </a:t>
            </a:r>
            <a:r>
              <a:rPr lang="nb-NO" dirty="0" err="1" smtClean="0"/>
              <a:t>lactate</a:t>
            </a:r>
            <a:endParaRPr lang="nb-NO" dirty="0"/>
          </a:p>
        </p:txBody>
      </p:sp>
      <p:pic>
        <p:nvPicPr>
          <p:cNvPr id="4" name="Plassholder for innhold 3"/>
          <p:cNvPicPr>
            <a:picLocks noGrp="1" noChangeAspect="1"/>
          </p:cNvPicPr>
          <p:nvPr>
            <p:ph idx="1"/>
          </p:nvPr>
        </p:nvPicPr>
        <p:blipFill>
          <a:blip r:embed="rId2"/>
          <a:stretch>
            <a:fillRect/>
          </a:stretch>
        </p:blipFill>
        <p:spPr>
          <a:xfrm>
            <a:off x="540501" y="2023110"/>
            <a:ext cx="8386805" cy="2566829"/>
          </a:xfrm>
          <a:prstGeom prst="rect">
            <a:avLst/>
          </a:prstGeom>
        </p:spPr>
      </p:pic>
      <p:pic>
        <p:nvPicPr>
          <p:cNvPr id="5" name="Bilde 4"/>
          <p:cNvPicPr>
            <a:picLocks noChangeAspect="1"/>
          </p:cNvPicPr>
          <p:nvPr/>
        </p:nvPicPr>
        <p:blipFill>
          <a:blip r:embed="rId3"/>
          <a:stretch>
            <a:fillRect/>
          </a:stretch>
        </p:blipFill>
        <p:spPr>
          <a:xfrm>
            <a:off x="2780078" y="4911249"/>
            <a:ext cx="4171950" cy="238125"/>
          </a:xfrm>
          <a:prstGeom prst="rect">
            <a:avLst/>
          </a:prstGeom>
        </p:spPr>
      </p:pic>
    </p:spTree>
    <p:extLst>
      <p:ext uri="{BB962C8B-B14F-4D97-AF65-F5344CB8AC3E}">
        <p14:creationId xmlns:p14="http://schemas.microsoft.com/office/powerpoint/2010/main" val="3911678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marL="342900" indent="-342900"/>
            <a:r>
              <a:rPr lang="en-US" dirty="0" smtClean="0"/>
              <a:t>delayed </a:t>
            </a:r>
            <a:r>
              <a:rPr lang="en-US" dirty="0"/>
              <a:t>cold storage of </a:t>
            </a:r>
            <a:r>
              <a:rPr lang="en-US" dirty="0" smtClean="0"/>
              <a:t>whole blood derived </a:t>
            </a:r>
            <a:r>
              <a:rPr lang="en-US" dirty="0"/>
              <a:t>platelet concentrates (IPU-method) </a:t>
            </a:r>
            <a:endParaRPr lang="nb-NO" dirty="0"/>
          </a:p>
        </p:txBody>
      </p:sp>
      <p:sp>
        <p:nvSpPr>
          <p:cNvPr id="3" name="Plassholder for innhold 2"/>
          <p:cNvSpPr>
            <a:spLocks noGrp="1"/>
          </p:cNvSpPr>
          <p:nvPr>
            <p:ph idx="1"/>
          </p:nvPr>
        </p:nvSpPr>
        <p:spPr/>
        <p:txBody>
          <a:bodyPr/>
          <a:lstStyle/>
          <a:p>
            <a:r>
              <a:rPr lang="en-US" sz="2400" dirty="0" smtClean="0"/>
              <a:t>Pool-and-split </a:t>
            </a:r>
            <a:r>
              <a:rPr lang="en-US" sz="2400" dirty="0"/>
              <a:t>design to prepare 18 identical IPU PC </a:t>
            </a:r>
            <a:r>
              <a:rPr lang="en-US" sz="2400" dirty="0" smtClean="0"/>
              <a:t>pairs</a:t>
            </a:r>
          </a:p>
          <a:p>
            <a:r>
              <a:rPr lang="en-US" sz="2400" dirty="0" smtClean="0"/>
              <a:t>Two groups: </a:t>
            </a:r>
          </a:p>
          <a:p>
            <a:pPr marL="342900" indent="-342900">
              <a:buFont typeface="Arial" panose="020B0604020202020204" pitchFamily="34" charset="0"/>
              <a:buChar char="•"/>
            </a:pPr>
            <a:r>
              <a:rPr lang="en-US" sz="2400" dirty="0"/>
              <a:t>C</a:t>
            </a:r>
            <a:r>
              <a:rPr lang="en-US" sz="2400" dirty="0" smtClean="0"/>
              <a:t>ontinuously </a:t>
            </a:r>
            <a:r>
              <a:rPr lang="en-US" sz="2400" dirty="0"/>
              <a:t>cold </a:t>
            </a:r>
            <a:r>
              <a:rPr lang="en-US" sz="2400" dirty="0" smtClean="0"/>
              <a:t>storage (CSP)</a:t>
            </a:r>
          </a:p>
          <a:p>
            <a:pPr marL="342900" indent="-342900">
              <a:buFont typeface="Arial" panose="020B0604020202020204" pitchFamily="34" charset="0"/>
              <a:buChar char="•"/>
            </a:pPr>
            <a:r>
              <a:rPr lang="en-US" sz="2400" dirty="0" smtClean="0"/>
              <a:t>Delayed cold storage (DCSP) day 5</a:t>
            </a:r>
          </a:p>
          <a:p>
            <a:pPr marL="1085850" lvl="1" indent="-342900">
              <a:buFont typeface="Arial" panose="020B0604020202020204" pitchFamily="34" charset="0"/>
              <a:buChar char="•"/>
            </a:pPr>
            <a:r>
              <a:rPr lang="en-US" sz="2300" dirty="0" smtClean="0"/>
              <a:t>stored </a:t>
            </a:r>
            <a:r>
              <a:rPr lang="en-US" sz="2300" dirty="0"/>
              <a:t>agitated at room temperature until day 5 and then transferred to cold </a:t>
            </a:r>
            <a:r>
              <a:rPr lang="en-US" sz="2300" dirty="0" smtClean="0"/>
              <a:t>storage </a:t>
            </a:r>
            <a:endParaRPr lang="en-US" sz="2300" dirty="0"/>
          </a:p>
        </p:txBody>
      </p:sp>
    </p:spTree>
    <p:extLst>
      <p:ext uri="{BB962C8B-B14F-4D97-AF65-F5344CB8AC3E}">
        <p14:creationId xmlns:p14="http://schemas.microsoft.com/office/powerpoint/2010/main" val="494090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Acknowledgements</a:t>
            </a:r>
            <a:endParaRPr lang="nb-NO" dirty="0"/>
          </a:p>
        </p:txBody>
      </p:sp>
      <p:sp>
        <p:nvSpPr>
          <p:cNvPr id="3" name="Plassholder for innhold 2"/>
          <p:cNvSpPr>
            <a:spLocks noGrp="1"/>
          </p:cNvSpPr>
          <p:nvPr>
            <p:ph idx="1"/>
          </p:nvPr>
        </p:nvSpPr>
        <p:spPr>
          <a:xfrm>
            <a:off x="694102" y="1269770"/>
            <a:ext cx="3115898" cy="4680488"/>
          </a:xfrm>
        </p:spPr>
        <p:txBody>
          <a:bodyPr/>
          <a:lstStyle/>
          <a:p>
            <a:r>
              <a:rPr lang="en-US" sz="1600" u="sng" dirty="0" smtClean="0"/>
              <a:t>The Blood Far </a:t>
            </a:r>
            <a:r>
              <a:rPr lang="en-US" sz="1600" u="sng" dirty="0"/>
              <a:t>F</a:t>
            </a:r>
            <a:r>
              <a:rPr lang="en-US" sz="1600" u="sng" dirty="0" smtClean="0"/>
              <a:t>orward research group in Bergen:</a:t>
            </a:r>
          </a:p>
          <a:p>
            <a:r>
              <a:rPr lang="en-US" sz="1600" dirty="0" smtClean="0"/>
              <a:t>Geir Strandenes, MD</a:t>
            </a:r>
          </a:p>
          <a:p>
            <a:r>
              <a:rPr lang="nb-NO" sz="1600" dirty="0"/>
              <a:t>Torunn O Apelseth, MD, </a:t>
            </a:r>
            <a:r>
              <a:rPr lang="nb-NO" sz="1600" dirty="0" err="1" smtClean="0"/>
              <a:t>PhD</a:t>
            </a:r>
            <a:endParaRPr lang="nb-NO" sz="1600" baseline="30000" dirty="0"/>
          </a:p>
          <a:p>
            <a:r>
              <a:rPr lang="en-US" sz="1600" dirty="0" smtClean="0"/>
              <a:t>Christopher Bjerkvig, MD</a:t>
            </a:r>
          </a:p>
          <a:p>
            <a:r>
              <a:rPr lang="en-US" sz="1600" dirty="0" smtClean="0"/>
              <a:t>Theodor K Fosse, MD</a:t>
            </a:r>
          </a:p>
          <a:p>
            <a:r>
              <a:rPr lang="en-US" sz="1600" dirty="0"/>
              <a:t>Håkon Eliassen, MD</a:t>
            </a:r>
            <a:endParaRPr lang="en-US" sz="1600" baseline="30000" dirty="0"/>
          </a:p>
          <a:p>
            <a:r>
              <a:rPr lang="en-US" sz="1600" dirty="0" smtClean="0"/>
              <a:t>Tor Hervig, MD, PhD</a:t>
            </a:r>
          </a:p>
          <a:p>
            <a:r>
              <a:rPr lang="en-US" sz="1600" dirty="0"/>
              <a:t>Einar K Kristoffersen, MD, </a:t>
            </a:r>
            <a:r>
              <a:rPr lang="en-US" sz="1600" dirty="0" smtClean="0"/>
              <a:t>PhD</a:t>
            </a:r>
          </a:p>
          <a:p>
            <a:r>
              <a:rPr lang="en-US" sz="1600" dirty="0" smtClean="0"/>
              <a:t>Turid Helen F Lunde, MSc</a:t>
            </a:r>
          </a:p>
          <a:p>
            <a:r>
              <a:rPr lang="en-US" sz="1600" dirty="0" smtClean="0"/>
              <a:t>Hanne Braathen, BSc</a:t>
            </a:r>
          </a:p>
          <a:p>
            <a:r>
              <a:rPr lang="en-US" sz="1600" dirty="0" smtClean="0"/>
              <a:t>Joar Sivertsen, BSc</a:t>
            </a:r>
            <a:r>
              <a:rPr lang="en-US" sz="1600" baseline="30000" dirty="0" smtClean="0"/>
              <a:t> </a:t>
            </a:r>
          </a:p>
          <a:p>
            <a:r>
              <a:rPr lang="en-US" sz="1600" dirty="0"/>
              <a:t>Venny Kvalheim, MD, </a:t>
            </a:r>
            <a:r>
              <a:rPr lang="en-US" sz="1600" dirty="0" smtClean="0"/>
              <a:t>PhD</a:t>
            </a:r>
            <a:endParaRPr lang="en-US" sz="1600" dirty="0"/>
          </a:p>
          <a:p>
            <a:r>
              <a:rPr lang="en-US" sz="1600" dirty="0" smtClean="0"/>
              <a:t>Rune Haaverstad, MD, PhD</a:t>
            </a:r>
          </a:p>
          <a:p>
            <a:endParaRPr lang="en-US" sz="1600" dirty="0" smtClean="0"/>
          </a:p>
        </p:txBody>
      </p:sp>
      <p:sp>
        <p:nvSpPr>
          <p:cNvPr id="5" name="Rectangle 2"/>
          <p:cNvSpPr>
            <a:spLocks noChangeArrowheads="1"/>
          </p:cNvSpPr>
          <p:nvPr/>
        </p:nvSpPr>
        <p:spPr bwMode="auto">
          <a:xfrm>
            <a:off x="0" y="-596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1396" rIns="0" bIns="17139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b-NO" altLang="nb-NO" sz="1900" b="0" i="0" u="none" strike="noStrike" cap="none" normalizeH="0" baseline="0" smtClean="0">
              <a:ln>
                <a:noFill/>
              </a:ln>
              <a:solidFill>
                <a:srgbClr val="201F1F"/>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Plassholder for innhold 2"/>
          <p:cNvSpPr txBox="1">
            <a:spLocks/>
          </p:cNvSpPr>
          <p:nvPr/>
        </p:nvSpPr>
        <p:spPr>
          <a:xfrm>
            <a:off x="4866594" y="3606273"/>
            <a:ext cx="3115898" cy="1507444"/>
          </a:xfrm>
          <a:prstGeom prst="rect">
            <a:avLst/>
          </a:prstGeom>
        </p:spPr>
        <p:txBody>
          <a:bodyPr/>
          <a:lstStyle>
            <a:lvl1pPr marL="0" indent="0" algn="l" defTabSz="457200" rtl="0" eaLnBrk="1" latinLnBrk="0" hangingPunct="1">
              <a:spcBef>
                <a:spcPct val="20000"/>
              </a:spcBef>
              <a:buFont typeface="Arial"/>
              <a:buNone/>
              <a:defRPr sz="2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1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9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Col Andrew P Cap, MD, PhD, FACP</a:t>
            </a:r>
            <a:endParaRPr lang="en-US" sz="1600" baseline="30000" dirty="0" smtClean="0"/>
          </a:p>
          <a:p>
            <a:r>
              <a:rPr lang="en-US" sz="1200" i="1" dirty="0" smtClean="0"/>
              <a:t>U.S</a:t>
            </a:r>
            <a:r>
              <a:rPr lang="en-US" sz="1200" i="1" dirty="0"/>
              <a:t>. Army Institute of Surgical Research, FT Sam Houston, TX, </a:t>
            </a:r>
            <a:r>
              <a:rPr lang="en-US" sz="1200" i="1" dirty="0" smtClean="0"/>
              <a:t>USA</a:t>
            </a:r>
            <a:endParaRPr lang="en-US" sz="1200" i="1" dirty="0"/>
          </a:p>
          <a:p>
            <a:endParaRPr lang="en-US" sz="1600" baseline="30000" dirty="0"/>
          </a:p>
        </p:txBody>
      </p:sp>
      <p:sp>
        <p:nvSpPr>
          <p:cNvPr id="6" name="Rektangel 5"/>
          <p:cNvSpPr/>
          <p:nvPr/>
        </p:nvSpPr>
        <p:spPr>
          <a:xfrm>
            <a:off x="283386" y="5419244"/>
            <a:ext cx="6481335" cy="1384995"/>
          </a:xfrm>
          <a:prstGeom prst="rect">
            <a:avLst/>
          </a:prstGeom>
        </p:spPr>
        <p:txBody>
          <a:bodyPr wrap="square">
            <a:spAutoFit/>
          </a:bodyPr>
          <a:lstStyle/>
          <a:p>
            <a:r>
              <a:rPr lang="en-US" sz="1200" i="1" u="sng" dirty="0" smtClean="0">
                <a:solidFill>
                  <a:srgbClr val="000000"/>
                </a:solidFill>
              </a:rPr>
              <a:t>Our institutions:</a:t>
            </a:r>
          </a:p>
          <a:p>
            <a:r>
              <a:rPr lang="en-US" sz="1200" i="1" dirty="0" smtClean="0">
                <a:solidFill>
                  <a:srgbClr val="000000"/>
                </a:solidFill>
              </a:rPr>
              <a:t>Department </a:t>
            </a:r>
            <a:r>
              <a:rPr lang="en-US" sz="1200" i="1" dirty="0">
                <a:solidFill>
                  <a:srgbClr val="000000"/>
                </a:solidFill>
              </a:rPr>
              <a:t>of immunology and transfusion medicine, Department of </a:t>
            </a:r>
            <a:r>
              <a:rPr lang="en-US" sz="1200" i="1" dirty="0" err="1">
                <a:solidFill>
                  <a:srgbClr val="000000"/>
                </a:solidFill>
              </a:rPr>
              <a:t>Anaesthesia</a:t>
            </a:r>
            <a:r>
              <a:rPr lang="en-US" sz="1200" i="1" dirty="0">
                <a:solidFill>
                  <a:srgbClr val="000000"/>
                </a:solidFill>
              </a:rPr>
              <a:t> and Intensive Care</a:t>
            </a:r>
            <a:r>
              <a:rPr lang="en-US" sz="1200" i="1" dirty="0" smtClean="0">
                <a:solidFill>
                  <a:srgbClr val="000000"/>
                </a:solidFill>
              </a:rPr>
              <a:t>, </a:t>
            </a:r>
            <a:r>
              <a:rPr lang="en-US" sz="1200" i="1" dirty="0">
                <a:solidFill>
                  <a:srgbClr val="000000"/>
                </a:solidFill>
              </a:rPr>
              <a:t>Section of Cardiothoracic Surgery, Department of Heath Disease</a:t>
            </a:r>
            <a:r>
              <a:rPr lang="en-US" sz="1200" i="1" dirty="0" smtClean="0">
                <a:solidFill>
                  <a:srgbClr val="000000"/>
                </a:solidFill>
              </a:rPr>
              <a:t>, and </a:t>
            </a:r>
            <a:r>
              <a:rPr lang="en-US" sz="1200" i="1" dirty="0">
                <a:solidFill>
                  <a:srgbClr val="000000"/>
                </a:solidFill>
              </a:rPr>
              <a:t>Laboratory of Clinical Biochemistry, </a:t>
            </a:r>
            <a:r>
              <a:rPr lang="en-US" sz="1200" i="1" dirty="0" err="1">
                <a:solidFill>
                  <a:srgbClr val="000000"/>
                </a:solidFill>
              </a:rPr>
              <a:t>Haukeland</a:t>
            </a:r>
            <a:r>
              <a:rPr lang="en-US" sz="1200" i="1" dirty="0">
                <a:solidFill>
                  <a:srgbClr val="000000"/>
                </a:solidFill>
              </a:rPr>
              <a:t> University Hospital, Bergen, Norway</a:t>
            </a:r>
            <a:endParaRPr lang="nb-NO" sz="1200" i="1" dirty="0">
              <a:solidFill>
                <a:srgbClr val="000000"/>
              </a:solidFill>
            </a:endParaRPr>
          </a:p>
          <a:p>
            <a:r>
              <a:rPr lang="en-US" sz="1200" i="1" dirty="0" smtClean="0">
                <a:solidFill>
                  <a:srgbClr val="000000"/>
                </a:solidFill>
              </a:rPr>
              <a:t>Institute </a:t>
            </a:r>
            <a:r>
              <a:rPr lang="en-US" sz="1200" i="1" dirty="0">
                <a:solidFill>
                  <a:srgbClr val="000000"/>
                </a:solidFill>
              </a:rPr>
              <a:t>of Clinical Science, School of Medicine and Dentistry, University of Bergen, Norway</a:t>
            </a:r>
            <a:endParaRPr lang="nb-NO" sz="1200" i="1" dirty="0">
              <a:solidFill>
                <a:srgbClr val="000000"/>
              </a:solidFill>
            </a:endParaRPr>
          </a:p>
          <a:p>
            <a:r>
              <a:rPr lang="en-US" sz="1200" i="1" dirty="0" smtClean="0">
                <a:solidFill>
                  <a:srgbClr val="000000"/>
                </a:solidFill>
              </a:rPr>
              <a:t>Norwegian </a:t>
            </a:r>
            <a:r>
              <a:rPr lang="en-US" sz="1200" i="1" dirty="0">
                <a:solidFill>
                  <a:srgbClr val="000000"/>
                </a:solidFill>
              </a:rPr>
              <a:t>Naval Special Operations </a:t>
            </a:r>
            <a:r>
              <a:rPr lang="en-US" sz="1200" i="1" dirty="0" smtClean="0">
                <a:solidFill>
                  <a:srgbClr val="000000"/>
                </a:solidFill>
              </a:rPr>
              <a:t>Commando</a:t>
            </a:r>
            <a:endParaRPr lang="nb-NO" sz="1200" i="1" dirty="0">
              <a:solidFill>
                <a:srgbClr val="000000"/>
              </a:solidFill>
            </a:endParaRPr>
          </a:p>
          <a:p>
            <a:r>
              <a:rPr lang="en-US" sz="1200" i="1" dirty="0" smtClean="0">
                <a:solidFill>
                  <a:srgbClr val="000000"/>
                </a:solidFill>
              </a:rPr>
              <a:t>Norwegian </a:t>
            </a:r>
            <a:r>
              <a:rPr lang="en-US" sz="1200" i="1" dirty="0">
                <a:solidFill>
                  <a:srgbClr val="000000"/>
                </a:solidFill>
              </a:rPr>
              <a:t>Armed Forces Medical </a:t>
            </a:r>
            <a:r>
              <a:rPr lang="en-US" sz="1200" i="1" dirty="0" smtClean="0">
                <a:solidFill>
                  <a:srgbClr val="000000"/>
                </a:solidFill>
              </a:rPr>
              <a:t>Services</a:t>
            </a:r>
            <a:endParaRPr lang="nb-NO" sz="1200" i="1" dirty="0">
              <a:solidFill>
                <a:srgbClr val="000000"/>
              </a:solidFill>
            </a:endParaRPr>
          </a:p>
        </p:txBody>
      </p:sp>
      <p:sp>
        <p:nvSpPr>
          <p:cNvPr id="16" name="Rektangel 6"/>
          <p:cNvSpPr/>
          <p:nvPr/>
        </p:nvSpPr>
        <p:spPr>
          <a:xfrm>
            <a:off x="4904147" y="4544330"/>
            <a:ext cx="3078345" cy="1138773"/>
          </a:xfrm>
          <a:prstGeom prst="rect">
            <a:avLst/>
          </a:prstGeom>
        </p:spPr>
        <p:txBody>
          <a:bodyPr wrap="square">
            <a:spAutoFit/>
          </a:bodyPr>
          <a:lstStyle/>
          <a:p>
            <a:r>
              <a:rPr lang="en-US" sz="1600" dirty="0" smtClean="0">
                <a:solidFill>
                  <a:srgbClr val="000000"/>
                </a:solidFill>
              </a:rPr>
              <a:t>Philip C </a:t>
            </a:r>
            <a:r>
              <a:rPr lang="en-US" sz="1600" dirty="0" err="1" smtClean="0">
                <a:solidFill>
                  <a:srgbClr val="000000"/>
                </a:solidFill>
              </a:rPr>
              <a:t>Spinella</a:t>
            </a:r>
            <a:r>
              <a:rPr lang="en-US" sz="1600" dirty="0" smtClean="0">
                <a:solidFill>
                  <a:srgbClr val="000000"/>
                </a:solidFill>
              </a:rPr>
              <a:t>, MD, FCCM</a:t>
            </a:r>
          </a:p>
          <a:p>
            <a:r>
              <a:rPr lang="en-US" sz="1200" i="1" dirty="0" smtClean="0">
                <a:solidFill>
                  <a:srgbClr val="000000"/>
                </a:solidFill>
              </a:rPr>
              <a:t>Division of Critical Care Medicine, Clinical Care Translational Research  Program, Washington University, St. Louis, US</a:t>
            </a:r>
          </a:p>
          <a:p>
            <a:endParaRPr lang="en-US" sz="1600" dirty="0" smtClean="0">
              <a:solidFill>
                <a:srgbClr val="000000"/>
              </a:solidFill>
            </a:endParaRPr>
          </a:p>
        </p:txBody>
      </p:sp>
      <p:pic>
        <p:nvPicPr>
          <p:cNvPr id="4" name="Bilde 3"/>
          <p:cNvPicPr>
            <a:picLocks noChangeAspect="1"/>
          </p:cNvPicPr>
          <p:nvPr/>
        </p:nvPicPr>
        <p:blipFill>
          <a:blip r:embed="rId3"/>
          <a:stretch>
            <a:fillRect/>
          </a:stretch>
        </p:blipFill>
        <p:spPr>
          <a:xfrm>
            <a:off x="5352982" y="1201382"/>
            <a:ext cx="2143125" cy="2143125"/>
          </a:xfrm>
          <a:prstGeom prst="rect">
            <a:avLst/>
          </a:prstGeom>
        </p:spPr>
      </p:pic>
    </p:spTree>
    <p:extLst>
      <p:ext uri="{BB962C8B-B14F-4D97-AF65-F5344CB8AC3E}">
        <p14:creationId xmlns:p14="http://schemas.microsoft.com/office/powerpoint/2010/main" val="1005817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results</a:t>
            </a:r>
            <a:endParaRPr lang="nb-NO" dirty="0"/>
          </a:p>
        </p:txBody>
      </p:sp>
      <p:sp>
        <p:nvSpPr>
          <p:cNvPr id="3" name="Plassholder for innhold 2"/>
          <p:cNvSpPr>
            <a:spLocks noGrp="1"/>
          </p:cNvSpPr>
          <p:nvPr>
            <p:ph idx="1"/>
          </p:nvPr>
        </p:nvSpPr>
        <p:spPr>
          <a:xfrm>
            <a:off x="694102" y="1213457"/>
            <a:ext cx="5078048" cy="5015893"/>
          </a:xfrm>
          <a:solidFill>
            <a:schemeClr val="accent1">
              <a:lumMod val="20000"/>
              <a:lumOff val="80000"/>
            </a:schemeClr>
          </a:solidFill>
        </p:spPr>
        <p:txBody>
          <a:bodyPr/>
          <a:lstStyle/>
          <a:p>
            <a:r>
              <a:rPr lang="en-US" sz="1800" dirty="0" smtClean="0"/>
              <a:t>All </a:t>
            </a:r>
            <a:r>
              <a:rPr lang="en-US" sz="1800" dirty="0"/>
              <a:t>IPU PCs complied </a:t>
            </a:r>
            <a:r>
              <a:rPr lang="en-US" sz="1800" dirty="0" smtClean="0"/>
              <a:t>with EU guidelines (</a:t>
            </a:r>
            <a:r>
              <a:rPr lang="en-US" sz="1800" dirty="0" smtClean="0"/>
              <a:t>EDQM)</a:t>
            </a:r>
          </a:p>
          <a:p>
            <a:pPr marL="285750" indent="-285750">
              <a:buFont typeface="Arial" panose="020B0604020202020204" pitchFamily="34" charset="0"/>
              <a:buChar char="•"/>
            </a:pPr>
            <a:r>
              <a:rPr lang="en-US" sz="1800" dirty="0" smtClean="0"/>
              <a:t>Both </a:t>
            </a:r>
            <a:r>
              <a:rPr lang="en-US" sz="1800" dirty="0"/>
              <a:t>groups had mean platelets &gt;200x10</a:t>
            </a:r>
            <a:r>
              <a:rPr lang="en-US" sz="1800" baseline="30000" dirty="0"/>
              <a:t>9</a:t>
            </a:r>
            <a:r>
              <a:rPr lang="en-US" sz="1800" dirty="0"/>
              <a:t>/unit on day 21. </a:t>
            </a:r>
          </a:p>
          <a:p>
            <a:pPr marL="285750" indent="-285750">
              <a:buFont typeface="Arial" panose="020B0604020202020204" pitchFamily="34" charset="0"/>
              <a:buChar char="•"/>
            </a:pPr>
            <a:r>
              <a:rPr lang="en-US" sz="1800" dirty="0" smtClean="0"/>
              <a:t>pH </a:t>
            </a:r>
            <a:r>
              <a:rPr lang="en-US" sz="1800" dirty="0"/>
              <a:t>remained above 6.4 for all sample points. </a:t>
            </a:r>
            <a:endParaRPr lang="en-US" sz="1800" dirty="0" smtClean="0"/>
          </a:p>
          <a:p>
            <a:pPr marL="285750" indent="-285750">
              <a:buFont typeface="Arial" panose="020B0604020202020204" pitchFamily="34" charset="0"/>
              <a:buChar char="•"/>
            </a:pPr>
            <a:r>
              <a:rPr lang="en-US" sz="1800" dirty="0" smtClean="0"/>
              <a:t>The </a:t>
            </a:r>
            <a:r>
              <a:rPr lang="en-US" sz="1800" dirty="0" smtClean="0"/>
              <a:t>continuous cold-stored </a:t>
            </a:r>
            <a:r>
              <a:rPr lang="en-US" sz="1800" dirty="0"/>
              <a:t>group was more pre-activated measured by flow cytometry; however, the delayed cold-stored group showed a higher ability to be activated by agonists. </a:t>
            </a:r>
            <a:endParaRPr lang="en-US" sz="1800" dirty="0" smtClean="0"/>
          </a:p>
          <a:p>
            <a:pPr marL="285750" indent="-285750">
              <a:buFont typeface="Arial" panose="020B0604020202020204" pitchFamily="34" charset="0"/>
              <a:buChar char="•"/>
            </a:pPr>
            <a:endParaRPr lang="en-US" sz="1800" dirty="0"/>
          </a:p>
          <a:p>
            <a:r>
              <a:rPr lang="en-US" sz="1800" dirty="0" smtClean="0"/>
              <a:t>IPU </a:t>
            </a:r>
            <a:r>
              <a:rPr lang="en-US" sz="1800" dirty="0"/>
              <a:t>PCs are suitable for cold storage from day 1 until day 21 and delayed cold from day 5 until day 14</a:t>
            </a:r>
            <a:r>
              <a:rPr lang="en-US" sz="1800" dirty="0" smtClean="0"/>
              <a:t>.</a:t>
            </a:r>
          </a:p>
          <a:p>
            <a:endParaRPr lang="en-US" sz="1800" dirty="0"/>
          </a:p>
          <a:p>
            <a:r>
              <a:rPr lang="en-US" sz="1800" dirty="0"/>
              <a:t>Our results support delayed cold storage of IPU PCs. Due to challenges with the planning of donation and production of apheresis PCs, we find that IPU PCs are better suited for cold and delayed cold storage.</a:t>
            </a:r>
            <a:endParaRPr lang="nb-NO" sz="1800" dirty="0"/>
          </a:p>
          <a:p>
            <a:endParaRPr lang="nb-NO" dirty="0"/>
          </a:p>
          <a:p>
            <a:endParaRPr lang="nb-NO" dirty="0"/>
          </a:p>
        </p:txBody>
      </p:sp>
      <p:pic>
        <p:nvPicPr>
          <p:cNvPr id="4" name="Plassholder for innhold 3"/>
          <p:cNvPicPr>
            <a:picLocks/>
          </p:cNvPicPr>
          <p:nvPr/>
        </p:nvPicPr>
        <p:blipFill>
          <a:blip r:embed="rId2"/>
          <a:stretch>
            <a:fillRect/>
          </a:stretch>
        </p:blipFill>
        <p:spPr>
          <a:xfrm>
            <a:off x="5989342" y="1047750"/>
            <a:ext cx="2915647" cy="4525963"/>
          </a:xfrm>
          <a:prstGeom prst="rect">
            <a:avLst/>
          </a:prstGeom>
        </p:spPr>
      </p:pic>
    </p:spTree>
    <p:extLst>
      <p:ext uri="{BB962C8B-B14F-4D97-AF65-F5344CB8AC3E}">
        <p14:creationId xmlns:p14="http://schemas.microsoft.com/office/powerpoint/2010/main" val="2614025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3366" y="286234"/>
            <a:ext cx="7675198" cy="1008062"/>
          </a:xfrm>
        </p:spPr>
        <p:txBody>
          <a:bodyPr>
            <a:normAutofit/>
          </a:bodyPr>
          <a:lstStyle/>
          <a:p>
            <a:r>
              <a:rPr lang="nb-NO" cap="none" dirty="0" smtClean="0"/>
              <a:t>DISCUSSION: Major </a:t>
            </a:r>
            <a:r>
              <a:rPr lang="nb-NO" cap="none" dirty="0" err="1" smtClean="0"/>
              <a:t>metabolic</a:t>
            </a:r>
            <a:r>
              <a:rPr lang="nb-NO" cap="none" dirty="0" smtClean="0"/>
              <a:t> </a:t>
            </a:r>
            <a:r>
              <a:rPr lang="nb-NO" cap="none" dirty="0" err="1" smtClean="0"/>
              <a:t>pathways</a:t>
            </a:r>
            <a:r>
              <a:rPr lang="nb-NO" cap="none" dirty="0" smtClean="0"/>
              <a:t> in </a:t>
            </a:r>
            <a:r>
              <a:rPr lang="nb-NO" cap="none" dirty="0" err="1" smtClean="0"/>
              <a:t>platelets</a:t>
            </a:r>
            <a:r>
              <a:rPr lang="nb-NO" cap="none" dirty="0" smtClean="0"/>
              <a:t> </a:t>
            </a:r>
            <a:r>
              <a:rPr lang="nb-NO" cap="none" dirty="0" err="1" smtClean="0"/>
              <a:t>stored</a:t>
            </a:r>
            <a:r>
              <a:rPr lang="nb-NO" cap="none" dirty="0" smtClean="0"/>
              <a:t> in </a:t>
            </a:r>
            <a:r>
              <a:rPr lang="nb-NO" cap="none" dirty="0" err="1" smtClean="0"/>
              <a:t>platelet</a:t>
            </a:r>
            <a:r>
              <a:rPr lang="nb-NO" cap="none" dirty="0" smtClean="0"/>
              <a:t> additive </a:t>
            </a:r>
            <a:r>
              <a:rPr lang="nb-NO" cap="none" dirty="0" err="1" smtClean="0"/>
              <a:t>solutions</a:t>
            </a:r>
            <a:endParaRPr lang="nb-NO" cap="none" dirty="0"/>
          </a:p>
        </p:txBody>
      </p:sp>
      <p:pic>
        <p:nvPicPr>
          <p:cNvPr id="6" name="Bilde 5"/>
          <p:cNvPicPr>
            <a:picLocks noChangeAspect="1"/>
          </p:cNvPicPr>
          <p:nvPr/>
        </p:nvPicPr>
        <p:blipFill>
          <a:blip r:embed="rId2"/>
          <a:stretch>
            <a:fillRect/>
          </a:stretch>
        </p:blipFill>
        <p:spPr>
          <a:xfrm>
            <a:off x="862963" y="1109482"/>
            <a:ext cx="4510928" cy="5056498"/>
          </a:xfrm>
          <a:prstGeom prst="rect">
            <a:avLst/>
          </a:prstGeom>
        </p:spPr>
      </p:pic>
      <p:sp>
        <p:nvSpPr>
          <p:cNvPr id="7" name="TekstSylinder 6"/>
          <p:cNvSpPr txBox="1"/>
          <p:nvPr/>
        </p:nvSpPr>
        <p:spPr>
          <a:xfrm>
            <a:off x="5373891" y="4692575"/>
            <a:ext cx="2864673" cy="1846659"/>
          </a:xfrm>
          <a:prstGeom prst="rect">
            <a:avLst/>
          </a:prstGeom>
          <a:noFill/>
        </p:spPr>
        <p:txBody>
          <a:bodyPr wrap="square" rtlCol="0">
            <a:spAutoFit/>
          </a:bodyPr>
          <a:lstStyle/>
          <a:p>
            <a:r>
              <a:rPr lang="en-US" sz="1200" i="1" dirty="0"/>
              <a:t>Figure adapted from: </a:t>
            </a:r>
            <a:endParaRPr lang="nb-NO" sz="1200" i="1" dirty="0"/>
          </a:p>
          <a:p>
            <a:r>
              <a:rPr lang="en-US" sz="1200" i="1" dirty="0" err="1" smtClean="0"/>
              <a:t>Kaushansky</a:t>
            </a:r>
            <a:r>
              <a:rPr lang="en-US" sz="1200" i="1" dirty="0" smtClean="0"/>
              <a:t> </a:t>
            </a:r>
            <a:r>
              <a:rPr lang="en-US" sz="1200" i="1" dirty="0"/>
              <a:t>K, Roth G. Megakaryocytes and Platelets. </a:t>
            </a:r>
            <a:r>
              <a:rPr lang="nb-NO" sz="1200" i="1" dirty="0"/>
              <a:t>In: Greer J, </a:t>
            </a:r>
            <a:r>
              <a:rPr lang="nb-NO" sz="1200" i="1" dirty="0" err="1"/>
              <a:t>Foerster</a:t>
            </a:r>
            <a:r>
              <a:rPr lang="nb-NO" sz="1200" i="1" dirty="0"/>
              <a:t> J, Lukens J, et al., eds. </a:t>
            </a:r>
            <a:r>
              <a:rPr lang="en-US" sz="1200" i="1" dirty="0" err="1"/>
              <a:t>Wintrobe's</a:t>
            </a:r>
            <a:r>
              <a:rPr lang="en-US" sz="1200" i="1" dirty="0"/>
              <a:t> Clinical Hematology, 2004:605-50.</a:t>
            </a:r>
            <a:endParaRPr lang="nb-NO" sz="1200" i="1" dirty="0"/>
          </a:p>
          <a:p>
            <a:r>
              <a:rPr lang="en-US" sz="1200" i="1" dirty="0" err="1" smtClean="0"/>
              <a:t>Lehninger</a:t>
            </a:r>
            <a:r>
              <a:rPr lang="en-US" sz="1200" i="1" dirty="0" smtClean="0"/>
              <a:t> </a:t>
            </a:r>
            <a:r>
              <a:rPr lang="en-US" sz="1200" i="1" dirty="0"/>
              <a:t>A, Nelson D, Cox M. Glycolysis and the Catabolism of Hexoses. In: Principles of Biochemistry, 1993:403. </a:t>
            </a:r>
            <a:endParaRPr lang="nb-NO" sz="1200" i="1" dirty="0"/>
          </a:p>
          <a:p>
            <a:endParaRPr lang="nb-NO" dirty="0"/>
          </a:p>
        </p:txBody>
      </p:sp>
    </p:spTree>
    <p:extLst>
      <p:ext uri="{BB962C8B-B14F-4D97-AF65-F5344CB8AC3E}">
        <p14:creationId xmlns:p14="http://schemas.microsoft.com/office/powerpoint/2010/main" val="540837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1373" y="395217"/>
            <a:ext cx="7675198" cy="1008062"/>
          </a:xfrm>
        </p:spPr>
        <p:txBody>
          <a:bodyPr/>
          <a:lstStyle/>
          <a:p>
            <a:r>
              <a:rPr lang="nb-NO" dirty="0" err="1" smtClean="0"/>
              <a:t>Discussion</a:t>
            </a:r>
            <a:r>
              <a:rPr lang="nb-NO" dirty="0" smtClean="0"/>
              <a:t>:</a:t>
            </a:r>
            <a:br>
              <a:rPr lang="nb-NO" dirty="0" smtClean="0"/>
            </a:br>
            <a:r>
              <a:rPr lang="nb-NO" dirty="0" smtClean="0"/>
              <a:t>How </a:t>
            </a:r>
            <a:r>
              <a:rPr lang="nb-NO" dirty="0" err="1" smtClean="0"/>
              <a:t>does</a:t>
            </a:r>
            <a:r>
              <a:rPr lang="nb-NO" dirty="0" smtClean="0"/>
              <a:t> </a:t>
            </a:r>
            <a:r>
              <a:rPr lang="nb-NO" dirty="0" err="1" smtClean="0"/>
              <a:t>our</a:t>
            </a:r>
            <a:r>
              <a:rPr lang="nb-NO" dirty="0" smtClean="0"/>
              <a:t> </a:t>
            </a:r>
            <a:r>
              <a:rPr lang="nb-NO" dirty="0" err="1" smtClean="0"/>
              <a:t>Findings</a:t>
            </a:r>
            <a:r>
              <a:rPr lang="nb-NO" dirty="0" smtClean="0"/>
              <a:t> </a:t>
            </a:r>
            <a:r>
              <a:rPr lang="nb-NO" dirty="0" err="1" smtClean="0"/>
              <a:t>relate</a:t>
            </a:r>
            <a:r>
              <a:rPr lang="nb-NO" dirty="0" smtClean="0"/>
              <a:t> to </a:t>
            </a:r>
            <a:r>
              <a:rPr lang="nb-NO" dirty="0" err="1" smtClean="0"/>
              <a:t>other</a:t>
            </a:r>
            <a:r>
              <a:rPr lang="nb-NO" dirty="0" smtClean="0"/>
              <a:t> studies</a:t>
            </a:r>
            <a:endParaRPr lang="nb-NO" dirty="0"/>
          </a:p>
        </p:txBody>
      </p:sp>
      <p:sp>
        <p:nvSpPr>
          <p:cNvPr id="5" name="Plassholder for innhold 4"/>
          <p:cNvSpPr>
            <a:spLocks noGrp="1"/>
          </p:cNvSpPr>
          <p:nvPr>
            <p:ph idx="1"/>
          </p:nvPr>
        </p:nvSpPr>
        <p:spPr>
          <a:xfrm>
            <a:off x="281725" y="1530724"/>
            <a:ext cx="7675198" cy="3383643"/>
          </a:xfrm>
        </p:spPr>
        <p:txBody>
          <a:bodyPr/>
          <a:lstStyle/>
          <a:p>
            <a:pPr marL="342900" indent="-342900">
              <a:buFont typeface="Arial" panose="020B0604020202020204" pitchFamily="34" charset="0"/>
              <a:buChar char="•"/>
            </a:pPr>
            <a:r>
              <a:rPr lang="en-US" dirty="0" smtClean="0"/>
              <a:t>Two laboratory </a:t>
            </a:r>
            <a:r>
              <a:rPr lang="en-US" dirty="0"/>
              <a:t>studies indicate that platelets may be stored at room temperature for up to four to five days, and then transferred to cold storage with adequate in vitro function for 21 </a:t>
            </a:r>
            <a:r>
              <a:rPr lang="en-US" dirty="0" smtClean="0"/>
              <a:t>days. (1,2)</a:t>
            </a:r>
            <a:endParaRPr lang="en-US" baseline="30000" dirty="0"/>
          </a:p>
          <a:p>
            <a:pPr marL="342900" indent="-342900">
              <a:buFont typeface="Arial" panose="020B0604020202020204" pitchFamily="34" charset="0"/>
              <a:buChar char="•"/>
            </a:pPr>
            <a:r>
              <a:rPr lang="en-US" dirty="0" smtClean="0"/>
              <a:t>A </a:t>
            </a:r>
            <a:r>
              <a:rPr lang="en-US" dirty="0"/>
              <a:t>single-center case study has also been performed to explore the use of delayed cold-stored platelets </a:t>
            </a:r>
            <a:r>
              <a:rPr lang="en-US" dirty="0" smtClean="0"/>
              <a:t>(day 5) as </a:t>
            </a:r>
            <a:r>
              <a:rPr lang="en-US" dirty="0"/>
              <a:t>a measure to prolong platelet storage during the COVID-19 pandemic</a:t>
            </a:r>
            <a:r>
              <a:rPr lang="en-US" dirty="0" smtClean="0"/>
              <a:t>.</a:t>
            </a:r>
            <a:r>
              <a:rPr lang="nb-NO" sz="2400" dirty="0"/>
              <a:t> </a:t>
            </a:r>
            <a:r>
              <a:rPr lang="nb-NO" dirty="0" err="1"/>
              <a:t>Reported</a:t>
            </a:r>
            <a:r>
              <a:rPr lang="nb-NO" dirty="0"/>
              <a:t> </a:t>
            </a:r>
            <a:r>
              <a:rPr lang="nb-NO" dirty="0" err="1"/>
              <a:t>transfusion</a:t>
            </a:r>
            <a:r>
              <a:rPr lang="nb-NO" dirty="0"/>
              <a:t> </a:t>
            </a:r>
            <a:r>
              <a:rPr lang="nb-NO" dirty="0" err="1"/>
              <a:t>of</a:t>
            </a:r>
            <a:r>
              <a:rPr lang="nb-NO" dirty="0"/>
              <a:t> 61 </a:t>
            </a:r>
            <a:r>
              <a:rPr lang="nb-NO" dirty="0" err="1"/>
              <a:t>cold</a:t>
            </a:r>
            <a:r>
              <a:rPr lang="nb-NO" dirty="0"/>
              <a:t> </a:t>
            </a:r>
            <a:r>
              <a:rPr lang="nb-NO" dirty="0" err="1"/>
              <a:t>stored</a:t>
            </a:r>
            <a:r>
              <a:rPr lang="nb-NO" dirty="0"/>
              <a:t> </a:t>
            </a:r>
            <a:r>
              <a:rPr lang="nb-NO" dirty="0" err="1"/>
              <a:t>platelet</a:t>
            </a:r>
            <a:r>
              <a:rPr lang="nb-NO" dirty="0"/>
              <a:t> units to 40 </a:t>
            </a:r>
            <a:r>
              <a:rPr lang="nb-NO" dirty="0" err="1"/>
              <a:t>patients</a:t>
            </a:r>
            <a:r>
              <a:rPr lang="nb-NO" dirty="0"/>
              <a:t>. 95% </a:t>
            </a:r>
            <a:r>
              <a:rPr lang="nb-NO" dirty="0" err="1"/>
              <a:t>transfused</a:t>
            </a:r>
            <a:r>
              <a:rPr lang="nb-NO" dirty="0"/>
              <a:t> in </a:t>
            </a:r>
            <a:r>
              <a:rPr lang="nb-NO" dirty="0" err="1"/>
              <a:t>operation</a:t>
            </a:r>
            <a:r>
              <a:rPr lang="nb-NO" dirty="0"/>
              <a:t> </a:t>
            </a:r>
            <a:r>
              <a:rPr lang="nb-NO" dirty="0" err="1"/>
              <a:t>room</a:t>
            </a:r>
            <a:r>
              <a:rPr lang="nb-NO" dirty="0"/>
              <a:t>. </a:t>
            </a:r>
            <a:r>
              <a:rPr lang="nb-NO" dirty="0" err="1"/>
              <a:t>Hemostasis</a:t>
            </a:r>
            <a:r>
              <a:rPr lang="nb-NO" dirty="0"/>
              <a:t> </a:t>
            </a:r>
            <a:r>
              <a:rPr lang="nb-NO" dirty="0" err="1"/>
              <a:t>deemed</a:t>
            </a:r>
            <a:r>
              <a:rPr lang="nb-NO" dirty="0"/>
              <a:t> </a:t>
            </a:r>
            <a:r>
              <a:rPr lang="nb-NO" dirty="0" err="1"/>
              <a:t>adequate</a:t>
            </a:r>
            <a:r>
              <a:rPr lang="nb-NO" dirty="0"/>
              <a:t> in all cases. No </a:t>
            </a:r>
            <a:r>
              <a:rPr lang="nb-NO" dirty="0" err="1"/>
              <a:t>transfusion</a:t>
            </a:r>
            <a:r>
              <a:rPr lang="nb-NO" dirty="0"/>
              <a:t> </a:t>
            </a:r>
            <a:r>
              <a:rPr lang="nb-NO" dirty="0" err="1"/>
              <a:t>reaction</a:t>
            </a:r>
            <a:r>
              <a:rPr lang="nb-NO" dirty="0" smtClean="0"/>
              <a:t>. (3)</a:t>
            </a:r>
            <a:endParaRPr lang="nb-NO" dirty="0"/>
          </a:p>
          <a:p>
            <a:pPr marL="342900" indent="-342900">
              <a:buFont typeface="Arial" panose="020B0604020202020204" pitchFamily="34" charset="0"/>
              <a:buChar char="•"/>
            </a:pPr>
            <a:endParaRPr lang="nb-NO" dirty="0"/>
          </a:p>
        </p:txBody>
      </p:sp>
      <p:sp>
        <p:nvSpPr>
          <p:cNvPr id="6" name="TekstSylinder 5"/>
          <p:cNvSpPr txBox="1"/>
          <p:nvPr/>
        </p:nvSpPr>
        <p:spPr>
          <a:xfrm>
            <a:off x="215110" y="5093620"/>
            <a:ext cx="6774543" cy="1323439"/>
          </a:xfrm>
          <a:prstGeom prst="rect">
            <a:avLst/>
          </a:prstGeom>
          <a:noFill/>
        </p:spPr>
        <p:txBody>
          <a:bodyPr wrap="square" rtlCol="0">
            <a:spAutoFit/>
          </a:bodyPr>
          <a:lstStyle/>
          <a:p>
            <a:r>
              <a:rPr lang="en-US" sz="1000" i="1" dirty="0" smtClean="0"/>
              <a:t>References:</a:t>
            </a:r>
          </a:p>
          <a:p>
            <a:r>
              <a:rPr lang="en-US" sz="1000" i="1" dirty="0" smtClean="0"/>
              <a:t>1. Wood </a:t>
            </a:r>
            <a:r>
              <a:rPr lang="en-US" sz="1000" i="1" dirty="0"/>
              <a:t>B JL, Hyland RA, Marks DC. . </a:t>
            </a:r>
            <a:r>
              <a:rPr lang="en-US" sz="1000" i="1" dirty="0" err="1"/>
              <a:t>Maximising</a:t>
            </a:r>
            <a:r>
              <a:rPr lang="en-US" sz="1000" i="1" dirty="0"/>
              <a:t> platelet availability by delaying cold storage. </a:t>
            </a:r>
            <a:r>
              <a:rPr lang="en-US" sz="1000" i="1" dirty="0" err="1"/>
              <a:t>Vox</a:t>
            </a:r>
            <a:r>
              <a:rPr lang="en-US" sz="1000" i="1" dirty="0"/>
              <a:t> Sang. 2018;</a:t>
            </a:r>
            <a:r>
              <a:rPr lang="en-US" sz="1000" b="1" i="1" dirty="0"/>
              <a:t>Online ahead of print.</a:t>
            </a:r>
            <a:endParaRPr lang="nb-NO" sz="1000" i="1" dirty="0"/>
          </a:p>
          <a:p>
            <a:r>
              <a:rPr lang="en-US" sz="1000" i="1" dirty="0" smtClean="0"/>
              <a:t>2. P</a:t>
            </a:r>
            <a:r>
              <a:rPr lang="en-US" sz="1000" i="1" dirty="0"/>
              <a:t>. Schubert ZC, B. </a:t>
            </a:r>
            <a:r>
              <a:rPr lang="en-US" sz="1000" i="1" dirty="0" err="1"/>
              <a:t>Culibrk</a:t>
            </a:r>
            <a:r>
              <a:rPr lang="en-US" sz="1000" i="1" dirty="0"/>
              <a:t>, W. Zhao, K. </a:t>
            </a:r>
            <a:r>
              <a:rPr lang="en-US" sz="1000" i="1" dirty="0" err="1"/>
              <a:t>McTaggart</a:t>
            </a:r>
            <a:r>
              <a:rPr lang="en-US" sz="1000" i="1" dirty="0"/>
              <a:t>, D Devine. Impact of timing for switching platelet concentrates from 22C </a:t>
            </a:r>
            <a:r>
              <a:rPr lang="en-US" sz="1000" i="1" dirty="0" err="1"/>
              <a:t>til</a:t>
            </a:r>
            <a:r>
              <a:rPr lang="en-US" sz="1000" i="1" dirty="0"/>
              <a:t> 4C and subsequent storage on platelet quality. </a:t>
            </a:r>
            <a:r>
              <a:rPr lang="nb-NO" sz="1000" i="1" dirty="0" err="1"/>
              <a:t>Vox</a:t>
            </a:r>
            <a:r>
              <a:rPr lang="nb-NO" sz="1000" i="1" dirty="0"/>
              <a:t> Sang. 2020;</a:t>
            </a:r>
            <a:r>
              <a:rPr lang="nb-NO" sz="1000" b="1" i="1" dirty="0"/>
              <a:t>Vox </a:t>
            </a:r>
            <a:r>
              <a:rPr lang="nb-NO" sz="1000" b="1" i="1" dirty="0" err="1"/>
              <a:t>Sanguinis</a:t>
            </a:r>
            <a:r>
              <a:rPr lang="nb-NO" sz="1000" b="1" i="1" dirty="0"/>
              <a:t>(2020)115 </a:t>
            </a:r>
            <a:r>
              <a:rPr lang="nb-NO" sz="1000" i="1" dirty="0"/>
              <a:t>35.</a:t>
            </a:r>
          </a:p>
          <a:p>
            <a:r>
              <a:rPr lang="nn-NO" sz="1000" i="1" dirty="0"/>
              <a:t>3</a:t>
            </a:r>
            <a:r>
              <a:rPr lang="nn-NO" sz="1000" i="1" dirty="0" smtClean="0"/>
              <a:t>. Warner </a:t>
            </a:r>
            <a:r>
              <a:rPr lang="nn-NO" sz="1000" i="1" dirty="0"/>
              <a:t>MA, </a:t>
            </a:r>
            <a:r>
              <a:rPr lang="nn-NO" sz="1000" i="1" dirty="0" err="1"/>
              <a:t>Kurian</a:t>
            </a:r>
            <a:r>
              <a:rPr lang="nn-NO" sz="1000" i="1" dirty="0"/>
              <a:t> EB, Hammel SA, van </a:t>
            </a:r>
            <a:r>
              <a:rPr lang="nn-NO" sz="1000" i="1" dirty="0" err="1"/>
              <a:t>Buskirk</a:t>
            </a:r>
            <a:r>
              <a:rPr lang="nn-NO" sz="1000" i="1" dirty="0"/>
              <a:t> CM, Kor DJ, Stubbs JR. </a:t>
            </a:r>
            <a:r>
              <a:rPr lang="en-US" sz="1000" i="1" dirty="0"/>
              <a:t>Transition from room temperature to cold-stored platelets for the preservation of blood inventories during the COVID-19 pandemic 2021;</a:t>
            </a:r>
            <a:r>
              <a:rPr lang="en-US" sz="1000" b="1" i="1" dirty="0"/>
              <a:t>61</a:t>
            </a:r>
            <a:r>
              <a:rPr lang="en-US" sz="1000" i="1" dirty="0"/>
              <a:t>: 72-7.</a:t>
            </a:r>
            <a:endParaRPr lang="nb-NO" sz="1000" i="1" dirty="0"/>
          </a:p>
          <a:p>
            <a:endParaRPr lang="nb-NO" sz="1000" dirty="0"/>
          </a:p>
        </p:txBody>
      </p:sp>
      <p:pic>
        <p:nvPicPr>
          <p:cNvPr id="7" name="Bilde 6"/>
          <p:cNvPicPr>
            <a:picLocks noChangeAspect="1"/>
          </p:cNvPicPr>
          <p:nvPr/>
        </p:nvPicPr>
        <p:blipFill>
          <a:blip r:embed="rId2"/>
          <a:stretch>
            <a:fillRect/>
          </a:stretch>
        </p:blipFill>
        <p:spPr>
          <a:xfrm>
            <a:off x="6989653" y="5346319"/>
            <a:ext cx="2051766" cy="818039"/>
          </a:xfrm>
          <a:prstGeom prst="rect">
            <a:avLst/>
          </a:prstGeom>
          <a:ln>
            <a:solidFill>
              <a:schemeClr val="tx2">
                <a:lumMod val="40000"/>
                <a:lumOff val="60000"/>
              </a:schemeClr>
            </a:solidFill>
          </a:ln>
        </p:spPr>
      </p:pic>
    </p:spTree>
    <p:extLst>
      <p:ext uri="{BB962C8B-B14F-4D97-AF65-F5344CB8AC3E}">
        <p14:creationId xmlns:p14="http://schemas.microsoft.com/office/powerpoint/2010/main" val="109284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summary</a:t>
            </a:r>
            <a:endParaRPr lang="nb-NO" dirty="0"/>
          </a:p>
        </p:txBody>
      </p:sp>
      <p:sp>
        <p:nvSpPr>
          <p:cNvPr id="3" name="Plassholder for innhold 2"/>
          <p:cNvSpPr>
            <a:spLocks noGrp="1"/>
          </p:cNvSpPr>
          <p:nvPr>
            <p:ph idx="1"/>
          </p:nvPr>
        </p:nvSpPr>
        <p:spPr>
          <a:xfrm>
            <a:off x="694102" y="1462709"/>
            <a:ext cx="7675198" cy="4525963"/>
          </a:xfrm>
        </p:spPr>
        <p:txBody>
          <a:bodyPr/>
          <a:lstStyle/>
          <a:p>
            <a:r>
              <a:rPr lang="nb-NO" dirty="0" err="1" smtClean="0"/>
              <a:t>Clinical</a:t>
            </a:r>
            <a:r>
              <a:rPr lang="nb-NO" dirty="0" smtClean="0"/>
              <a:t> and </a:t>
            </a:r>
            <a:r>
              <a:rPr lang="nb-NO" dirty="0" err="1" smtClean="0"/>
              <a:t>laboratory</a:t>
            </a:r>
            <a:r>
              <a:rPr lang="nb-NO" dirty="0" smtClean="0"/>
              <a:t> studies </a:t>
            </a:r>
            <a:r>
              <a:rPr lang="nb-NO" dirty="0" err="1" smtClean="0"/>
              <a:t>indicate</a:t>
            </a:r>
            <a:r>
              <a:rPr lang="nb-NO" dirty="0" smtClean="0"/>
              <a:t> </a:t>
            </a:r>
            <a:r>
              <a:rPr lang="nb-NO" dirty="0" err="1" smtClean="0"/>
              <a:t>that</a:t>
            </a:r>
            <a:r>
              <a:rPr lang="nb-NO" dirty="0" smtClean="0"/>
              <a:t> </a:t>
            </a:r>
            <a:r>
              <a:rPr lang="nb-NO" dirty="0" err="1" smtClean="0"/>
              <a:t>cold</a:t>
            </a:r>
            <a:r>
              <a:rPr lang="nb-NO" dirty="0" smtClean="0"/>
              <a:t> </a:t>
            </a:r>
            <a:r>
              <a:rPr lang="nb-NO" dirty="0" err="1" smtClean="0"/>
              <a:t>storage</a:t>
            </a:r>
            <a:r>
              <a:rPr lang="nb-NO" dirty="0" smtClean="0"/>
              <a:t> </a:t>
            </a:r>
            <a:r>
              <a:rPr lang="nb-NO" dirty="0" err="1" smtClean="0"/>
              <a:t>of</a:t>
            </a:r>
            <a:r>
              <a:rPr lang="nb-NO" dirty="0" smtClean="0"/>
              <a:t> </a:t>
            </a:r>
            <a:r>
              <a:rPr lang="nb-NO" dirty="0" err="1" smtClean="0"/>
              <a:t>platelets</a:t>
            </a:r>
            <a:r>
              <a:rPr lang="nb-NO" dirty="0" smtClean="0"/>
              <a:t> </a:t>
            </a:r>
            <a:r>
              <a:rPr lang="nb-NO" dirty="0" err="1" smtClean="0"/>
              <a:t>can</a:t>
            </a:r>
            <a:r>
              <a:rPr lang="nb-NO" dirty="0" smtClean="0"/>
              <a:t> preserve </a:t>
            </a:r>
            <a:r>
              <a:rPr lang="nb-NO" dirty="0" err="1" smtClean="0"/>
              <a:t>platelet</a:t>
            </a:r>
            <a:r>
              <a:rPr lang="nb-NO" dirty="0" smtClean="0"/>
              <a:t> </a:t>
            </a:r>
            <a:r>
              <a:rPr lang="nb-NO" dirty="0" err="1" smtClean="0"/>
              <a:t>function</a:t>
            </a:r>
            <a:r>
              <a:rPr lang="nb-NO" dirty="0" smtClean="0"/>
              <a:t> and </a:t>
            </a:r>
            <a:r>
              <a:rPr lang="nb-NO" dirty="0" err="1" smtClean="0"/>
              <a:t>metabolic</a:t>
            </a:r>
            <a:r>
              <a:rPr lang="nb-NO" dirty="0" smtClean="0"/>
              <a:t> reserve</a:t>
            </a:r>
          </a:p>
          <a:p>
            <a:endParaRPr lang="nb-NO" dirty="0"/>
          </a:p>
          <a:p>
            <a:r>
              <a:rPr lang="nb-NO" dirty="0" err="1" smtClean="0"/>
              <a:t>Delayed</a:t>
            </a:r>
            <a:r>
              <a:rPr lang="nb-NO" dirty="0" smtClean="0"/>
              <a:t> </a:t>
            </a:r>
            <a:r>
              <a:rPr lang="nb-NO" dirty="0" err="1" smtClean="0"/>
              <a:t>cold</a:t>
            </a:r>
            <a:r>
              <a:rPr lang="nb-NO" dirty="0" smtClean="0"/>
              <a:t> </a:t>
            </a:r>
            <a:r>
              <a:rPr lang="nb-NO" dirty="0" err="1" smtClean="0"/>
              <a:t>stored</a:t>
            </a:r>
            <a:r>
              <a:rPr lang="nb-NO" dirty="0" smtClean="0"/>
              <a:t> </a:t>
            </a:r>
            <a:r>
              <a:rPr lang="nb-NO" dirty="0" err="1" smtClean="0"/>
              <a:t>platelets</a:t>
            </a:r>
            <a:r>
              <a:rPr lang="nb-NO" dirty="0" smtClean="0"/>
              <a:t> </a:t>
            </a:r>
            <a:r>
              <a:rPr lang="nb-NO" dirty="0" err="1" smtClean="0"/>
              <a:t>could</a:t>
            </a:r>
            <a:r>
              <a:rPr lang="nb-NO" dirty="0" smtClean="0"/>
              <a:t> be </a:t>
            </a:r>
            <a:r>
              <a:rPr lang="nb-NO" dirty="0" err="1" smtClean="0"/>
              <a:t>the</a:t>
            </a:r>
            <a:r>
              <a:rPr lang="nb-NO" dirty="0" smtClean="0"/>
              <a:t> </a:t>
            </a:r>
            <a:r>
              <a:rPr lang="nb-NO" dirty="0" err="1" smtClean="0"/>
              <a:t>blood</a:t>
            </a:r>
            <a:r>
              <a:rPr lang="nb-NO" dirty="0" smtClean="0"/>
              <a:t> bankers </a:t>
            </a:r>
            <a:r>
              <a:rPr lang="nb-NO" dirty="0" err="1" smtClean="0"/>
              <a:t>dream</a:t>
            </a:r>
            <a:r>
              <a:rPr lang="nb-NO" dirty="0" smtClean="0"/>
              <a:t> </a:t>
            </a:r>
            <a:r>
              <a:rPr lang="nb-NO" dirty="0" err="1" smtClean="0"/>
              <a:t>product</a:t>
            </a:r>
            <a:r>
              <a:rPr lang="nb-NO" dirty="0" smtClean="0"/>
              <a:t> for </a:t>
            </a:r>
            <a:r>
              <a:rPr lang="nb-NO" dirty="0" err="1" smtClean="0"/>
              <a:t>inventory</a:t>
            </a:r>
            <a:r>
              <a:rPr lang="nb-NO" dirty="0" smtClean="0"/>
              <a:t> management</a:t>
            </a:r>
            <a:endParaRPr lang="nb-NO" dirty="0"/>
          </a:p>
          <a:p>
            <a:r>
              <a:rPr lang="nb-NO" dirty="0" smtClean="0"/>
              <a:t>- Is it time to test </a:t>
            </a:r>
            <a:r>
              <a:rPr lang="nb-NO" dirty="0" err="1" smtClean="0"/>
              <a:t>this</a:t>
            </a:r>
            <a:r>
              <a:rPr lang="nb-NO" dirty="0" smtClean="0"/>
              <a:t> in </a:t>
            </a:r>
            <a:r>
              <a:rPr lang="nb-NO" dirty="0" err="1" smtClean="0"/>
              <a:t>clinical</a:t>
            </a:r>
            <a:r>
              <a:rPr lang="nb-NO" dirty="0" smtClean="0"/>
              <a:t> studies? </a:t>
            </a:r>
            <a:endParaRPr lang="nb-NO" dirty="0"/>
          </a:p>
        </p:txBody>
      </p:sp>
    </p:spTree>
    <p:extLst>
      <p:ext uri="{BB962C8B-B14F-4D97-AF65-F5344CB8AC3E}">
        <p14:creationId xmlns:p14="http://schemas.microsoft.com/office/powerpoint/2010/main" val="3840116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55557" y="693738"/>
            <a:ext cx="7675198" cy="5463871"/>
          </a:xfrm>
        </p:spPr>
        <p:txBody>
          <a:bodyPr/>
          <a:lstStyle/>
          <a:p>
            <a:pPr algn="ctr"/>
            <a:endParaRPr lang="nb-NO" sz="3600" dirty="0" smtClean="0"/>
          </a:p>
          <a:p>
            <a:pPr algn="ctr"/>
            <a:endParaRPr lang="nb-NO" sz="6600" dirty="0" smtClean="0">
              <a:solidFill>
                <a:schemeClr val="accent1">
                  <a:lumMod val="75000"/>
                </a:schemeClr>
              </a:solidFill>
              <a:latin typeface="Times New Roman" panose="02020603050405020304" pitchFamily="18" charset="0"/>
              <a:cs typeface="Times New Roman" panose="02020603050405020304" pitchFamily="18" charset="0"/>
            </a:endParaRPr>
          </a:p>
          <a:p>
            <a:pPr algn="ctr"/>
            <a:r>
              <a:rPr lang="nb-NO" sz="6600" dirty="0" err="1" smtClean="0">
                <a:solidFill>
                  <a:schemeClr val="accent1">
                    <a:lumMod val="75000"/>
                  </a:schemeClr>
                </a:solidFill>
                <a:latin typeface="Times New Roman" panose="02020603050405020304" pitchFamily="18" charset="0"/>
                <a:cs typeface="Times New Roman" panose="02020603050405020304" pitchFamily="18" charset="0"/>
              </a:rPr>
              <a:t>Thanks</a:t>
            </a:r>
            <a:r>
              <a:rPr lang="nb-NO" sz="6600" dirty="0" smtClean="0">
                <a:solidFill>
                  <a:schemeClr val="accent1">
                    <a:lumMod val="75000"/>
                  </a:schemeClr>
                </a:solidFill>
                <a:latin typeface="Times New Roman" panose="02020603050405020304" pitchFamily="18" charset="0"/>
                <a:cs typeface="Times New Roman" panose="02020603050405020304" pitchFamily="18" charset="0"/>
              </a:rPr>
              <a:t>!</a:t>
            </a:r>
            <a:endParaRPr lang="nb-NO" sz="6600" dirty="0">
              <a:solidFill>
                <a:schemeClr val="accent1">
                  <a:lumMod val="75000"/>
                </a:schemeClr>
              </a:solidFill>
              <a:latin typeface="Times New Roman" panose="02020603050405020304" pitchFamily="18" charset="0"/>
              <a:cs typeface="Times New Roman" panose="02020603050405020304" pitchFamily="18" charset="0"/>
            </a:endParaRPr>
          </a:p>
          <a:p>
            <a:endParaRPr lang="nb-NO" dirty="0" smtClean="0"/>
          </a:p>
          <a:p>
            <a:pPr algn="ctr"/>
            <a:endParaRPr lang="nb-NO" sz="1600" dirty="0" smtClean="0"/>
          </a:p>
          <a:p>
            <a:pPr algn="ctr"/>
            <a:endParaRPr lang="nb-NO" sz="1600" dirty="0" smtClean="0"/>
          </a:p>
          <a:p>
            <a:pPr algn="ctr"/>
            <a:endParaRPr lang="nb-NO" sz="1600" dirty="0" smtClean="0"/>
          </a:p>
          <a:p>
            <a:pPr algn="ctr"/>
            <a:endParaRPr lang="nb-NO" sz="1600" dirty="0" smtClean="0"/>
          </a:p>
          <a:p>
            <a:pPr algn="ctr"/>
            <a:r>
              <a:rPr lang="nb-NO" sz="1600" dirty="0" smtClean="0"/>
              <a:t>Email: </a:t>
            </a:r>
            <a:r>
              <a:rPr lang="nb-NO" sz="1600" dirty="0">
                <a:hlinkClick r:id="rId3"/>
              </a:rPr>
              <a:t>torunn.oveland.apelseth@helse-bergen.no</a:t>
            </a:r>
            <a:endParaRPr lang="nb-NO" sz="1600" dirty="0"/>
          </a:p>
          <a:p>
            <a:endParaRPr lang="nb-NO" dirty="0" smtClean="0"/>
          </a:p>
        </p:txBody>
      </p:sp>
    </p:spTree>
    <p:extLst>
      <p:ext uri="{BB962C8B-B14F-4D97-AF65-F5344CB8AC3E}">
        <p14:creationId xmlns:p14="http://schemas.microsoft.com/office/powerpoint/2010/main" val="312340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355" y="297397"/>
            <a:ext cx="4426782" cy="1404403"/>
          </a:xfrm>
        </p:spPr>
        <p:txBody>
          <a:bodyPr/>
          <a:lstStyle/>
          <a:p>
            <a:r>
              <a:rPr lang="en-US" dirty="0" smtClean="0"/>
              <a:t>Why a cold stored platelets program in </a:t>
            </a:r>
            <a:r>
              <a:rPr lang="en-US" dirty="0" err="1" smtClean="0"/>
              <a:t>norway</a:t>
            </a:r>
            <a:r>
              <a:rPr lang="en-US" dirty="0" smtClean="0"/>
              <a:t>?</a:t>
            </a:r>
            <a:endParaRPr lang="en-US" dirty="0"/>
          </a:p>
        </p:txBody>
      </p:sp>
      <p:pic>
        <p:nvPicPr>
          <p:cNvPr id="5" name="Bilde 4"/>
          <p:cNvPicPr>
            <a:picLocks noChangeAspect="1"/>
          </p:cNvPicPr>
          <p:nvPr/>
        </p:nvPicPr>
        <p:blipFill>
          <a:blip r:embed="rId3"/>
          <a:stretch>
            <a:fillRect/>
          </a:stretch>
        </p:blipFill>
        <p:spPr>
          <a:xfrm>
            <a:off x="4872882" y="462987"/>
            <a:ext cx="3832408" cy="6113482"/>
          </a:xfrm>
          <a:prstGeom prst="rect">
            <a:avLst/>
          </a:prstGeom>
        </p:spPr>
      </p:pic>
      <p:sp>
        <p:nvSpPr>
          <p:cNvPr id="6" name="Plassholder for innhold 5"/>
          <p:cNvSpPr>
            <a:spLocks noGrp="1"/>
          </p:cNvSpPr>
          <p:nvPr>
            <p:ph idx="1"/>
          </p:nvPr>
        </p:nvSpPr>
        <p:spPr>
          <a:xfrm>
            <a:off x="578355" y="1876153"/>
            <a:ext cx="3854749" cy="4525963"/>
          </a:xfrm>
        </p:spPr>
        <p:txBody>
          <a:bodyPr/>
          <a:lstStyle/>
          <a:p>
            <a:r>
              <a:rPr lang="en-US" sz="1800" dirty="0" smtClean="0"/>
              <a:t>Population: 5.4 million</a:t>
            </a:r>
          </a:p>
          <a:p>
            <a:r>
              <a:rPr lang="en-US" sz="1800" dirty="0" smtClean="0"/>
              <a:t>Size: 385, 000 km</a:t>
            </a:r>
            <a:r>
              <a:rPr lang="en-US" sz="1800" baseline="30000" dirty="0" smtClean="0"/>
              <a:t>2</a:t>
            </a:r>
          </a:p>
          <a:p>
            <a:endParaRPr lang="en-US" sz="1800" dirty="0" smtClean="0"/>
          </a:p>
          <a:p>
            <a:r>
              <a:rPr lang="en-US" sz="1800" dirty="0" smtClean="0"/>
              <a:t>Fjords</a:t>
            </a:r>
            <a:r>
              <a:rPr lang="en-US" sz="1800" dirty="0"/>
              <a:t>, mountains and scattered </a:t>
            </a:r>
            <a:r>
              <a:rPr lang="en-US" sz="1800" dirty="0" smtClean="0"/>
              <a:t>populations.</a:t>
            </a:r>
            <a:endParaRPr lang="en-US" sz="1800" dirty="0"/>
          </a:p>
          <a:p>
            <a:r>
              <a:rPr lang="en-US" sz="1800" dirty="0" smtClean="0"/>
              <a:t>Larger cities mainly in the costal areas and southern part of the country. </a:t>
            </a:r>
          </a:p>
          <a:p>
            <a:r>
              <a:rPr lang="en-US" sz="1800" dirty="0" smtClean="0"/>
              <a:t>Long distance between Level 1 trauma centers. </a:t>
            </a:r>
          </a:p>
          <a:p>
            <a:endParaRPr lang="en-US" sz="1800" dirty="0"/>
          </a:p>
          <a:p>
            <a:endParaRPr lang="en-US" sz="1800" dirty="0" smtClean="0"/>
          </a:p>
          <a:p>
            <a:endParaRPr lang="en-US" sz="1800" dirty="0"/>
          </a:p>
          <a:p>
            <a:r>
              <a:rPr lang="en-US" sz="1800" dirty="0" smtClean="0"/>
              <a:t>			</a:t>
            </a:r>
            <a:endParaRPr lang="en-US" sz="1800" dirty="0"/>
          </a:p>
        </p:txBody>
      </p:sp>
      <p:pic>
        <p:nvPicPr>
          <p:cNvPr id="7" name="Bilde 6"/>
          <p:cNvPicPr>
            <a:picLocks noChangeAspect="1"/>
          </p:cNvPicPr>
          <p:nvPr/>
        </p:nvPicPr>
        <p:blipFill>
          <a:blip r:embed="rId4"/>
          <a:stretch>
            <a:fillRect/>
          </a:stretch>
        </p:blipFill>
        <p:spPr>
          <a:xfrm>
            <a:off x="865380" y="4857449"/>
            <a:ext cx="1137040" cy="1972849"/>
          </a:xfrm>
          <a:prstGeom prst="rect">
            <a:avLst/>
          </a:prstGeom>
        </p:spPr>
      </p:pic>
      <p:sp>
        <p:nvSpPr>
          <p:cNvPr id="8" name="TekstSylinder 7"/>
          <p:cNvSpPr txBox="1"/>
          <p:nvPr/>
        </p:nvSpPr>
        <p:spPr>
          <a:xfrm>
            <a:off x="2002420" y="5634062"/>
            <a:ext cx="1733551" cy="1107996"/>
          </a:xfrm>
          <a:prstGeom prst="rect">
            <a:avLst/>
          </a:prstGeom>
          <a:noFill/>
        </p:spPr>
        <p:txBody>
          <a:bodyPr wrap="none" rtlCol="0">
            <a:spAutoFit/>
          </a:bodyPr>
          <a:lstStyle/>
          <a:p>
            <a:endParaRPr lang="en-US" sz="1600" dirty="0" smtClean="0"/>
          </a:p>
          <a:p>
            <a:r>
              <a:rPr lang="en-US" sz="1600" dirty="0" smtClean="0"/>
              <a:t>(Weather forecast </a:t>
            </a:r>
          </a:p>
          <a:p>
            <a:r>
              <a:rPr lang="en-US" sz="1600" dirty="0" smtClean="0"/>
              <a:t>Feb 12. 2021) </a:t>
            </a:r>
            <a:endParaRPr lang="en-US" sz="1600" dirty="0"/>
          </a:p>
          <a:p>
            <a:endParaRPr lang="nb-NO" dirty="0"/>
          </a:p>
        </p:txBody>
      </p:sp>
    </p:spTree>
    <p:extLst>
      <p:ext uri="{BB962C8B-B14F-4D97-AF65-F5344CB8AC3E}">
        <p14:creationId xmlns:p14="http://schemas.microsoft.com/office/powerpoint/2010/main" val="2935310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38373" y="671332"/>
            <a:ext cx="3519083" cy="2453833"/>
          </a:xfrm>
        </p:spPr>
        <p:txBody>
          <a:bodyPr/>
          <a:lstStyle/>
          <a:p>
            <a:endParaRPr lang="nb-NO" dirty="0" smtClean="0"/>
          </a:p>
          <a:p>
            <a:pPr marL="342900" indent="-342900">
              <a:buFont typeface="Wingdings" panose="05000000000000000000" pitchFamily="2" charset="2"/>
              <a:buChar char="Ø"/>
            </a:pPr>
            <a:r>
              <a:rPr lang="en-US" sz="2400" dirty="0" smtClean="0"/>
              <a:t>Long transport times to hospital</a:t>
            </a:r>
          </a:p>
          <a:p>
            <a:pPr marL="342900" indent="-342900">
              <a:buFont typeface="Wingdings" panose="05000000000000000000" pitchFamily="2" charset="2"/>
              <a:buChar char="Ø"/>
            </a:pPr>
            <a:r>
              <a:rPr lang="en-US" sz="2400" dirty="0" smtClean="0"/>
              <a:t>Ground </a:t>
            </a:r>
            <a:r>
              <a:rPr lang="en-US" sz="2400" dirty="0"/>
              <a:t>ambulance transport </a:t>
            </a:r>
            <a:r>
              <a:rPr lang="en-US" sz="2400" dirty="0" smtClean="0"/>
              <a:t>is challenging in some areas</a:t>
            </a:r>
            <a:endParaRPr lang="en-US" sz="2400" dirty="0"/>
          </a:p>
          <a:p>
            <a:endParaRPr lang="nb-NO" dirty="0"/>
          </a:p>
        </p:txBody>
      </p:sp>
      <p:pic>
        <p:nvPicPr>
          <p:cNvPr id="4" name="Bilde 3"/>
          <p:cNvPicPr>
            <a:picLocks noChangeAspect="1"/>
          </p:cNvPicPr>
          <p:nvPr/>
        </p:nvPicPr>
        <p:blipFill>
          <a:blip r:embed="rId3"/>
          <a:stretch>
            <a:fillRect/>
          </a:stretch>
        </p:blipFill>
        <p:spPr>
          <a:xfrm>
            <a:off x="4213185" y="392928"/>
            <a:ext cx="4932091" cy="3036071"/>
          </a:xfrm>
          <a:prstGeom prst="rect">
            <a:avLst/>
          </a:prstGeom>
        </p:spPr>
      </p:pic>
      <p:pic>
        <p:nvPicPr>
          <p:cNvPr id="7" name="Bilde 6"/>
          <p:cNvPicPr>
            <a:picLocks noChangeAspect="1"/>
          </p:cNvPicPr>
          <p:nvPr/>
        </p:nvPicPr>
        <p:blipFill>
          <a:blip r:embed="rId4"/>
          <a:stretch>
            <a:fillRect/>
          </a:stretch>
        </p:blipFill>
        <p:spPr>
          <a:xfrm>
            <a:off x="3795592" y="2761410"/>
            <a:ext cx="3334414" cy="3723276"/>
          </a:xfrm>
          <a:prstGeom prst="rect">
            <a:avLst/>
          </a:prstGeom>
        </p:spPr>
      </p:pic>
      <p:sp>
        <p:nvSpPr>
          <p:cNvPr id="8" name="TekstSylinder 7"/>
          <p:cNvSpPr txBox="1"/>
          <p:nvPr/>
        </p:nvSpPr>
        <p:spPr>
          <a:xfrm>
            <a:off x="3795592" y="6554134"/>
            <a:ext cx="3930884" cy="230832"/>
          </a:xfrm>
          <a:prstGeom prst="rect">
            <a:avLst/>
          </a:prstGeom>
          <a:noFill/>
        </p:spPr>
        <p:txBody>
          <a:bodyPr wrap="none" rtlCol="0">
            <a:spAutoFit/>
          </a:bodyPr>
          <a:lstStyle/>
          <a:p>
            <a:r>
              <a:rPr lang="nb-NO" sz="900" dirty="0"/>
              <a:t>https://norskluftambulanse.no/trosser-naturkreftene-pa-basen-i-bronnoysund/</a:t>
            </a:r>
          </a:p>
        </p:txBody>
      </p:sp>
      <p:sp>
        <p:nvSpPr>
          <p:cNvPr id="9" name="Pil ned 8"/>
          <p:cNvSpPr/>
          <p:nvPr/>
        </p:nvSpPr>
        <p:spPr>
          <a:xfrm>
            <a:off x="1921397" y="3310359"/>
            <a:ext cx="335666" cy="6597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p:cNvSpPr txBox="1"/>
          <p:nvPr/>
        </p:nvSpPr>
        <p:spPr>
          <a:xfrm>
            <a:off x="792865" y="4155310"/>
            <a:ext cx="2592729" cy="1938992"/>
          </a:xfrm>
          <a:prstGeom prst="rect">
            <a:avLst/>
          </a:prstGeom>
          <a:solidFill>
            <a:schemeClr val="accent1">
              <a:lumMod val="20000"/>
              <a:lumOff val="80000"/>
            </a:schemeClr>
          </a:solidFill>
          <a:ln>
            <a:solidFill>
              <a:schemeClr val="accent1"/>
            </a:solidFill>
          </a:ln>
        </p:spPr>
        <p:txBody>
          <a:bodyPr wrap="square" rtlCol="0">
            <a:spAutoFit/>
          </a:bodyPr>
          <a:lstStyle/>
          <a:p>
            <a:r>
              <a:rPr lang="en-US" sz="2000" dirty="0" smtClean="0"/>
              <a:t>Decentralized health system. </a:t>
            </a:r>
          </a:p>
          <a:p>
            <a:r>
              <a:rPr lang="en-US" sz="2000" dirty="0" smtClean="0"/>
              <a:t>Government funded. Regional health authorities administer the hospitals. </a:t>
            </a:r>
            <a:endParaRPr lang="en-US" sz="2000" dirty="0"/>
          </a:p>
        </p:txBody>
      </p:sp>
    </p:spTree>
    <p:extLst>
      <p:ext uri="{BB962C8B-B14F-4D97-AF65-F5344CB8AC3E}">
        <p14:creationId xmlns:p14="http://schemas.microsoft.com/office/powerpoint/2010/main" val="344214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Norwegian </a:t>
            </a:r>
            <a:r>
              <a:rPr lang="nb-NO" dirty="0" err="1"/>
              <a:t>blood</a:t>
            </a:r>
            <a:r>
              <a:rPr lang="nb-NO" dirty="0"/>
              <a:t> bank </a:t>
            </a:r>
            <a:r>
              <a:rPr lang="nb-NO" dirty="0" err="1"/>
              <a:t>structure</a:t>
            </a:r>
            <a:endParaRPr lang="nb-NO" dirty="0"/>
          </a:p>
        </p:txBody>
      </p:sp>
      <p:sp>
        <p:nvSpPr>
          <p:cNvPr id="3" name="Plassholder for innhold 2"/>
          <p:cNvSpPr>
            <a:spLocks noGrp="1"/>
          </p:cNvSpPr>
          <p:nvPr>
            <p:ph idx="1"/>
          </p:nvPr>
        </p:nvSpPr>
        <p:spPr>
          <a:xfrm>
            <a:off x="694102" y="1256310"/>
            <a:ext cx="7675198" cy="3140114"/>
          </a:xfrm>
        </p:spPr>
        <p:txBody>
          <a:bodyPr/>
          <a:lstStyle/>
          <a:p>
            <a:r>
              <a:rPr lang="en-US" dirty="0"/>
              <a:t>All </a:t>
            </a:r>
            <a:r>
              <a:rPr lang="en-US" dirty="0" smtClean="0"/>
              <a:t>hospitals in </a:t>
            </a:r>
            <a:r>
              <a:rPr lang="en-US" dirty="0"/>
              <a:t>Norway have their own blood </a:t>
            </a:r>
            <a:r>
              <a:rPr lang="en-US" dirty="0" smtClean="0"/>
              <a:t>bank</a:t>
            </a:r>
            <a:r>
              <a:rPr lang="en-US" dirty="0" smtClean="0"/>
              <a:t>.</a:t>
            </a:r>
          </a:p>
          <a:p>
            <a:endParaRPr lang="en-US" dirty="0" smtClean="0"/>
          </a:p>
          <a:p>
            <a:r>
              <a:rPr lang="en-US" dirty="0" smtClean="0"/>
              <a:t>Activities </a:t>
            </a:r>
            <a:r>
              <a:rPr lang="en-US" dirty="0"/>
              <a:t>include blood collection, component production and storage, in-hospital immunohematology and transfusion services </a:t>
            </a:r>
          </a:p>
          <a:p>
            <a:r>
              <a:rPr lang="en-US" dirty="0" smtClean="0"/>
              <a:t> </a:t>
            </a:r>
            <a:endParaRPr lang="en-US" dirty="0" smtClean="0"/>
          </a:p>
          <a:p>
            <a:r>
              <a:rPr lang="en-US" dirty="0" smtClean="0"/>
              <a:t>Inventory of blood components differ based on local policies. Smaller rural hospitals often no platelet inventory.</a:t>
            </a:r>
          </a:p>
          <a:p>
            <a:endParaRPr lang="en-US" dirty="0" smtClean="0"/>
          </a:p>
          <a:p>
            <a:endParaRPr lang="nb-NO" dirty="0" smtClean="0"/>
          </a:p>
        </p:txBody>
      </p:sp>
      <p:pic>
        <p:nvPicPr>
          <p:cNvPr id="7" name="Bilde 6"/>
          <p:cNvPicPr>
            <a:picLocks noChangeAspect="1"/>
          </p:cNvPicPr>
          <p:nvPr/>
        </p:nvPicPr>
        <p:blipFill>
          <a:blip r:embed="rId3"/>
          <a:stretch>
            <a:fillRect/>
          </a:stretch>
        </p:blipFill>
        <p:spPr>
          <a:xfrm>
            <a:off x="694102" y="4938266"/>
            <a:ext cx="2199569" cy="1467297"/>
          </a:xfrm>
          <a:prstGeom prst="rect">
            <a:avLst/>
          </a:prstGeom>
        </p:spPr>
      </p:pic>
      <p:pic>
        <p:nvPicPr>
          <p:cNvPr id="8" name="Bilde 7"/>
          <p:cNvPicPr>
            <a:picLocks noChangeAspect="1"/>
          </p:cNvPicPr>
          <p:nvPr/>
        </p:nvPicPr>
        <p:blipFill>
          <a:blip r:embed="rId4"/>
          <a:stretch>
            <a:fillRect/>
          </a:stretch>
        </p:blipFill>
        <p:spPr>
          <a:xfrm>
            <a:off x="3197445" y="4938266"/>
            <a:ext cx="2199569" cy="1467297"/>
          </a:xfrm>
          <a:prstGeom prst="rect">
            <a:avLst/>
          </a:prstGeom>
        </p:spPr>
      </p:pic>
      <p:pic>
        <p:nvPicPr>
          <p:cNvPr id="9" name="Bilde 8"/>
          <p:cNvPicPr>
            <a:picLocks noChangeAspect="1"/>
          </p:cNvPicPr>
          <p:nvPr/>
        </p:nvPicPr>
        <p:blipFill>
          <a:blip r:embed="rId5"/>
          <a:stretch>
            <a:fillRect/>
          </a:stretch>
        </p:blipFill>
        <p:spPr>
          <a:xfrm>
            <a:off x="5700789" y="4594309"/>
            <a:ext cx="2972286" cy="1979044"/>
          </a:xfrm>
          <a:prstGeom prst="rect">
            <a:avLst/>
          </a:prstGeom>
        </p:spPr>
      </p:pic>
    </p:spTree>
    <p:extLst>
      <p:ext uri="{BB962C8B-B14F-4D97-AF65-F5344CB8AC3E}">
        <p14:creationId xmlns:p14="http://schemas.microsoft.com/office/powerpoint/2010/main" val="2797122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national</a:t>
            </a:r>
            <a:r>
              <a:rPr lang="nb-NO" dirty="0" smtClean="0"/>
              <a:t> guidelines for </a:t>
            </a:r>
            <a:r>
              <a:rPr lang="nb-NO" dirty="0" err="1" smtClean="0"/>
              <a:t>bleeding</a:t>
            </a:r>
            <a:r>
              <a:rPr lang="nb-NO" dirty="0" smtClean="0"/>
              <a:t> </a:t>
            </a:r>
            <a:r>
              <a:rPr lang="nb-NO" dirty="0" err="1" smtClean="0"/>
              <a:t>patients</a:t>
            </a:r>
            <a:endParaRPr lang="nb-NO" dirty="0"/>
          </a:p>
        </p:txBody>
      </p:sp>
      <p:sp>
        <p:nvSpPr>
          <p:cNvPr id="3" name="Plassholder for innhold 2"/>
          <p:cNvSpPr>
            <a:spLocks noGrp="1"/>
          </p:cNvSpPr>
          <p:nvPr>
            <p:ph idx="1"/>
          </p:nvPr>
        </p:nvSpPr>
        <p:spPr>
          <a:xfrm>
            <a:off x="694101" y="1790700"/>
            <a:ext cx="4190513" cy="4485054"/>
          </a:xfrm>
        </p:spPr>
        <p:txBody>
          <a:bodyPr/>
          <a:lstStyle/>
          <a:p>
            <a:r>
              <a:rPr lang="en-US" sz="2000" dirty="0" smtClean="0"/>
              <a:t>Norwegian civilian and military  </a:t>
            </a:r>
            <a:r>
              <a:rPr lang="en-US" sz="2000" dirty="0"/>
              <a:t>trauma </a:t>
            </a:r>
            <a:r>
              <a:rPr lang="en-US" sz="2000" dirty="0" smtClean="0"/>
              <a:t>and transfusion guidelines </a:t>
            </a:r>
            <a:r>
              <a:rPr lang="en-US" sz="2000" dirty="0"/>
              <a:t>recommend </a:t>
            </a:r>
            <a:r>
              <a:rPr lang="en-US" sz="2000" dirty="0" smtClean="0"/>
              <a:t>an </a:t>
            </a:r>
            <a:r>
              <a:rPr lang="en-US" sz="2000" b="1" dirty="0" smtClean="0">
                <a:solidFill>
                  <a:srgbClr val="FF0000"/>
                </a:solidFill>
              </a:rPr>
              <a:t>early </a:t>
            </a:r>
            <a:r>
              <a:rPr lang="en-US" sz="2000" b="1" dirty="0">
                <a:solidFill>
                  <a:srgbClr val="FF0000"/>
                </a:solidFill>
              </a:rPr>
              <a:t>balanced transfusion </a:t>
            </a:r>
            <a:r>
              <a:rPr lang="en-US" sz="2000" dirty="0"/>
              <a:t>therapy </a:t>
            </a:r>
            <a:r>
              <a:rPr lang="en-US" sz="2000" dirty="0" smtClean="0"/>
              <a:t>for patients with severe bleeding.</a:t>
            </a:r>
          </a:p>
          <a:p>
            <a:endParaRPr lang="nb-NO" sz="2000" dirty="0" smtClean="0"/>
          </a:p>
          <a:p>
            <a:endParaRPr lang="nb-NO" sz="2000" dirty="0" smtClean="0"/>
          </a:p>
        </p:txBody>
      </p:sp>
      <p:pic>
        <p:nvPicPr>
          <p:cNvPr id="8" name="Picture 4" descr="http://legeforeningen.no/PageFiles/285856/forsidebilde%20transfusjonsh%c3%a5ndboka.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47" y="3621254"/>
            <a:ext cx="1631999" cy="228645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5"/>
          <a:stretch>
            <a:fillRect/>
          </a:stretch>
        </p:blipFill>
        <p:spPr>
          <a:xfrm>
            <a:off x="4884614" y="1790700"/>
            <a:ext cx="2670467" cy="1754384"/>
          </a:xfrm>
          <a:prstGeom prst="rect">
            <a:avLst/>
          </a:prstGeom>
        </p:spPr>
      </p:pic>
    </p:spTree>
    <p:extLst>
      <p:ext uri="{BB962C8B-B14F-4D97-AF65-F5344CB8AC3E}">
        <p14:creationId xmlns:p14="http://schemas.microsoft.com/office/powerpoint/2010/main" val="576391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p:cNvPicPr>
            <a:picLocks noChangeAspect="1"/>
          </p:cNvPicPr>
          <p:nvPr/>
        </p:nvPicPr>
        <p:blipFill>
          <a:blip r:embed="rId3"/>
          <a:stretch>
            <a:fillRect/>
          </a:stretch>
        </p:blipFill>
        <p:spPr>
          <a:xfrm>
            <a:off x="6023316" y="563708"/>
            <a:ext cx="2397860" cy="1548618"/>
          </a:xfrm>
          <a:prstGeom prst="rect">
            <a:avLst/>
          </a:prstGeom>
        </p:spPr>
      </p:pic>
      <p:pic>
        <p:nvPicPr>
          <p:cNvPr id="8" name="Bilde 7"/>
          <p:cNvPicPr>
            <a:picLocks noChangeAspect="1"/>
          </p:cNvPicPr>
          <p:nvPr/>
        </p:nvPicPr>
        <p:blipFill>
          <a:blip r:embed="rId4"/>
          <a:stretch>
            <a:fillRect/>
          </a:stretch>
        </p:blipFill>
        <p:spPr>
          <a:xfrm>
            <a:off x="398261" y="4208595"/>
            <a:ext cx="1336763" cy="891175"/>
          </a:xfrm>
          <a:prstGeom prst="rect">
            <a:avLst/>
          </a:prstGeom>
        </p:spPr>
      </p:pic>
      <p:sp>
        <p:nvSpPr>
          <p:cNvPr id="2" name="Tittel 1"/>
          <p:cNvSpPr>
            <a:spLocks noGrp="1"/>
          </p:cNvSpPr>
          <p:nvPr>
            <p:ph type="title"/>
          </p:nvPr>
        </p:nvSpPr>
        <p:spPr>
          <a:xfrm>
            <a:off x="251985" y="453607"/>
            <a:ext cx="4655681" cy="1552735"/>
          </a:xfrm>
          <a:solidFill>
            <a:schemeClr val="accent1">
              <a:lumMod val="20000"/>
              <a:lumOff val="80000"/>
            </a:schemeClr>
          </a:solidFill>
          <a:ln>
            <a:solidFill>
              <a:schemeClr val="tx2"/>
            </a:solidFill>
          </a:ln>
        </p:spPr>
        <p:txBody>
          <a:bodyPr>
            <a:normAutofit fontScale="90000"/>
          </a:bodyPr>
          <a:lstStyle/>
          <a:p>
            <a:pPr marL="257175" indent="-257175">
              <a:buFont typeface="Wingdings" panose="05000000000000000000" pitchFamily="2" charset="2"/>
              <a:buChar char="Ø"/>
            </a:pPr>
            <a:r>
              <a:rPr lang="en-US" b="0" cap="none" dirty="0" smtClean="0"/>
              <a:t>To enable an early balanced transfusion in Norway, a platelet containing blood product is needed on all treatment levels. </a:t>
            </a:r>
            <a:endParaRPr lang="nb-NO" b="0" cap="none" dirty="0"/>
          </a:p>
        </p:txBody>
      </p:sp>
      <p:sp>
        <p:nvSpPr>
          <p:cNvPr id="4" name="AutoShape 6" descr="Slo falsk alarm om hjertestans: – Ville spille legevakten et puss -  Demokrat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032" name="Picture 8" descr="Slo falsk alarm om hjertestans: – Ville spille legevakten et puss -  Demokrat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675" y="4487500"/>
            <a:ext cx="2140079" cy="120414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Buet linje 9"/>
          <p:cNvCxnSpPr/>
          <p:nvPr/>
        </p:nvCxnSpPr>
        <p:spPr>
          <a:xfrm flipV="1">
            <a:off x="590309" y="1701800"/>
            <a:ext cx="7130005" cy="3344762"/>
          </a:xfrm>
          <a:prstGeom prst="curvedConnector3">
            <a:avLst/>
          </a:prstGeom>
          <a:ln w="76200">
            <a:solidFill>
              <a:schemeClr val="tx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1" name="Bilde 10"/>
          <p:cNvPicPr>
            <a:picLocks noChangeAspect="1"/>
          </p:cNvPicPr>
          <p:nvPr/>
        </p:nvPicPr>
        <p:blipFill>
          <a:blip r:embed="rId6"/>
          <a:stretch>
            <a:fillRect/>
          </a:stretch>
        </p:blipFill>
        <p:spPr>
          <a:xfrm>
            <a:off x="2374718" y="2985562"/>
            <a:ext cx="1995580" cy="1327968"/>
          </a:xfrm>
          <a:prstGeom prst="rect">
            <a:avLst/>
          </a:prstGeom>
        </p:spPr>
      </p:pic>
      <p:sp>
        <p:nvSpPr>
          <p:cNvPr id="12" name="TekstSylinder 11"/>
          <p:cNvSpPr txBox="1"/>
          <p:nvPr/>
        </p:nvSpPr>
        <p:spPr>
          <a:xfrm>
            <a:off x="298286" y="3421011"/>
            <a:ext cx="1842171" cy="646331"/>
          </a:xfrm>
          <a:prstGeom prst="rect">
            <a:avLst/>
          </a:prstGeom>
          <a:noFill/>
        </p:spPr>
        <p:txBody>
          <a:bodyPr wrap="none" rtlCol="0">
            <a:spAutoFit/>
          </a:bodyPr>
          <a:lstStyle/>
          <a:p>
            <a:r>
              <a:rPr lang="en-US" dirty="0" smtClean="0"/>
              <a:t>Municipal</a:t>
            </a:r>
            <a:r>
              <a:rPr lang="nb-NO" dirty="0" smtClean="0"/>
              <a:t> Health </a:t>
            </a:r>
          </a:p>
          <a:p>
            <a:r>
              <a:rPr lang="nb-NO" dirty="0" smtClean="0"/>
              <a:t>Services</a:t>
            </a:r>
          </a:p>
        </p:txBody>
      </p:sp>
      <p:sp>
        <p:nvSpPr>
          <p:cNvPr id="17" name="TekstSylinder 16"/>
          <p:cNvSpPr txBox="1"/>
          <p:nvPr/>
        </p:nvSpPr>
        <p:spPr>
          <a:xfrm>
            <a:off x="2408675" y="2311286"/>
            <a:ext cx="1970924" cy="369332"/>
          </a:xfrm>
          <a:prstGeom prst="rect">
            <a:avLst/>
          </a:prstGeom>
          <a:noFill/>
        </p:spPr>
        <p:txBody>
          <a:bodyPr wrap="none" rtlCol="0">
            <a:spAutoFit/>
          </a:bodyPr>
          <a:lstStyle/>
          <a:p>
            <a:r>
              <a:rPr lang="en-US" dirty="0" smtClean="0"/>
              <a:t>Ambulance</a:t>
            </a:r>
            <a:r>
              <a:rPr lang="nb-NO" dirty="0" smtClean="0"/>
              <a:t> Service</a:t>
            </a:r>
            <a:endParaRPr lang="nb-NO" dirty="0"/>
          </a:p>
        </p:txBody>
      </p:sp>
      <p:sp>
        <p:nvSpPr>
          <p:cNvPr id="18" name="TekstSylinder 17"/>
          <p:cNvSpPr txBox="1"/>
          <p:nvPr/>
        </p:nvSpPr>
        <p:spPr>
          <a:xfrm>
            <a:off x="5180215" y="2383944"/>
            <a:ext cx="2126351" cy="369332"/>
          </a:xfrm>
          <a:prstGeom prst="rect">
            <a:avLst/>
          </a:prstGeom>
          <a:noFill/>
        </p:spPr>
        <p:txBody>
          <a:bodyPr wrap="none" rtlCol="0">
            <a:spAutoFit/>
          </a:bodyPr>
          <a:lstStyle/>
          <a:p>
            <a:r>
              <a:rPr lang="nb-NO" dirty="0" smtClean="0"/>
              <a:t>Small rural hospitals</a:t>
            </a:r>
            <a:endParaRPr lang="nb-NO" dirty="0"/>
          </a:p>
        </p:txBody>
      </p:sp>
      <p:sp>
        <p:nvSpPr>
          <p:cNvPr id="19" name="TekstSylinder 18"/>
          <p:cNvSpPr txBox="1"/>
          <p:nvPr/>
        </p:nvSpPr>
        <p:spPr>
          <a:xfrm>
            <a:off x="5881914" y="263837"/>
            <a:ext cx="3002204" cy="369332"/>
          </a:xfrm>
          <a:prstGeom prst="rect">
            <a:avLst/>
          </a:prstGeom>
          <a:noFill/>
        </p:spPr>
        <p:txBody>
          <a:bodyPr wrap="square" rtlCol="0">
            <a:spAutoFit/>
          </a:bodyPr>
          <a:lstStyle/>
          <a:p>
            <a:r>
              <a:rPr lang="nb-NO" dirty="0" smtClean="0"/>
              <a:t>Level 1 Trauma Hospitals</a:t>
            </a:r>
            <a:endParaRPr lang="nb-NO" dirty="0"/>
          </a:p>
        </p:txBody>
      </p:sp>
      <p:pic>
        <p:nvPicPr>
          <p:cNvPr id="2054" name="Picture 6" descr="Nordkapp helsesenter korttidsenhet/sykestue - Nordkapp kommu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818" y="5692277"/>
            <a:ext cx="1357584" cy="9054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likopter og personer ved sjukehus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044" y="2794470"/>
            <a:ext cx="2904293" cy="974996"/>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p:cNvPicPr>
            <a:picLocks noChangeAspect="1"/>
          </p:cNvPicPr>
          <p:nvPr/>
        </p:nvPicPr>
        <p:blipFill>
          <a:blip r:embed="rId9"/>
          <a:stretch>
            <a:fillRect/>
          </a:stretch>
        </p:blipFill>
        <p:spPr>
          <a:xfrm>
            <a:off x="675882" y="5128141"/>
            <a:ext cx="1237077" cy="859976"/>
          </a:xfrm>
          <a:prstGeom prst="rect">
            <a:avLst/>
          </a:prstGeom>
        </p:spPr>
      </p:pic>
    </p:spTree>
    <p:extLst>
      <p:ext uri="{BB962C8B-B14F-4D97-AF65-F5344CB8AC3E}">
        <p14:creationId xmlns:p14="http://schemas.microsoft.com/office/powerpoint/2010/main" val="1647147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p:cNvPicPr>
            <a:picLocks noChangeAspect="1"/>
          </p:cNvPicPr>
          <p:nvPr/>
        </p:nvPicPr>
        <p:blipFill>
          <a:blip r:embed="rId3"/>
          <a:stretch>
            <a:fillRect/>
          </a:stretch>
        </p:blipFill>
        <p:spPr>
          <a:xfrm>
            <a:off x="1524171" y="1928638"/>
            <a:ext cx="5954658" cy="4643668"/>
          </a:xfrm>
          <a:prstGeom prst="rect">
            <a:avLst/>
          </a:prstGeom>
        </p:spPr>
      </p:pic>
      <p:pic>
        <p:nvPicPr>
          <p:cNvPr id="28" name="Picture 4"/>
          <p:cNvPicPr>
            <a:picLocks noChangeAspect="1"/>
          </p:cNvPicPr>
          <p:nvPr/>
        </p:nvPicPr>
        <p:blipFill>
          <a:blip r:embed="rId4"/>
          <a:stretch>
            <a:fillRect/>
          </a:stretch>
        </p:blipFill>
        <p:spPr>
          <a:xfrm>
            <a:off x="6158970" y="585208"/>
            <a:ext cx="939941" cy="1170714"/>
          </a:xfrm>
          <a:prstGeom prst="rect">
            <a:avLst/>
          </a:prstGeom>
        </p:spPr>
      </p:pic>
      <p:sp>
        <p:nvSpPr>
          <p:cNvPr id="2" name="Tittel 1"/>
          <p:cNvSpPr>
            <a:spLocks noGrp="1"/>
          </p:cNvSpPr>
          <p:nvPr>
            <p:ph type="title"/>
          </p:nvPr>
        </p:nvSpPr>
        <p:spPr>
          <a:xfrm>
            <a:off x="416125" y="345200"/>
            <a:ext cx="4462117" cy="1180202"/>
          </a:xfrm>
          <a:solidFill>
            <a:schemeClr val="accent1">
              <a:lumMod val="20000"/>
              <a:lumOff val="80000"/>
            </a:schemeClr>
          </a:solidFill>
          <a:ln>
            <a:solidFill>
              <a:srgbClr val="000000"/>
            </a:solidFill>
          </a:ln>
        </p:spPr>
        <p:txBody>
          <a:bodyPr>
            <a:noAutofit/>
          </a:bodyPr>
          <a:lstStyle/>
          <a:p>
            <a:r>
              <a:rPr lang="nb-NO" sz="2400" cap="none" dirty="0" smtClean="0"/>
              <a:t>The </a:t>
            </a:r>
            <a:r>
              <a:rPr lang="nb-NO" sz="2400" cap="none" dirty="0" err="1" smtClean="0"/>
              <a:t>blood</a:t>
            </a:r>
            <a:r>
              <a:rPr lang="nb-NO" sz="2400" cap="none" dirty="0" smtClean="0"/>
              <a:t> </a:t>
            </a:r>
            <a:r>
              <a:rPr lang="nb-NO" sz="2400" cap="none" dirty="0" err="1" smtClean="0"/>
              <a:t>products</a:t>
            </a:r>
            <a:r>
              <a:rPr lang="nb-NO" sz="2400" cap="none" dirty="0" smtClean="0"/>
              <a:t> </a:t>
            </a:r>
            <a:r>
              <a:rPr lang="nb-NO" sz="2400" cap="none" dirty="0" err="1" smtClean="0"/>
              <a:t>that</a:t>
            </a:r>
            <a:r>
              <a:rPr lang="nb-NO" sz="2400" cap="none" dirty="0" smtClean="0"/>
              <a:t> </a:t>
            </a:r>
            <a:r>
              <a:rPr lang="nb-NO" sz="2400" cap="none" dirty="0" err="1" smtClean="0"/>
              <a:t>we</a:t>
            </a:r>
            <a:r>
              <a:rPr lang="nb-NO" sz="2400" cap="none" dirty="0" smtClean="0"/>
              <a:t> </a:t>
            </a:r>
            <a:r>
              <a:rPr lang="nb-NO" sz="2400" cap="none" dirty="0" err="1" smtClean="0"/>
              <a:t>work</a:t>
            </a:r>
            <a:r>
              <a:rPr lang="nb-NO" sz="2400" cap="none" dirty="0" smtClean="0"/>
              <a:t> </a:t>
            </a:r>
            <a:r>
              <a:rPr lang="nb-NO" sz="2400" cap="none" dirty="0" err="1" smtClean="0"/>
              <a:t>with</a:t>
            </a:r>
            <a:r>
              <a:rPr lang="nb-NO" sz="2400" cap="none" dirty="0" smtClean="0"/>
              <a:t> in </a:t>
            </a:r>
            <a:r>
              <a:rPr lang="nb-NO" sz="2400" cap="none" dirty="0" err="1" smtClean="0"/>
              <a:t>the</a:t>
            </a:r>
            <a:r>
              <a:rPr lang="nb-NO" sz="2400" cap="none" dirty="0" smtClean="0"/>
              <a:t> Norwegian Blood </a:t>
            </a:r>
            <a:r>
              <a:rPr lang="en-US" sz="2400" cap="none" dirty="0" smtClean="0"/>
              <a:t>Preparedness</a:t>
            </a:r>
            <a:r>
              <a:rPr lang="nb-NO" sz="2400" cap="none" dirty="0" smtClean="0"/>
              <a:t> Model </a:t>
            </a:r>
            <a:endParaRPr lang="nb-NO" sz="2400" cap="none" dirty="0"/>
          </a:p>
        </p:txBody>
      </p:sp>
      <p:sp>
        <p:nvSpPr>
          <p:cNvPr id="7" name="Ellipse 6"/>
          <p:cNvSpPr/>
          <p:nvPr/>
        </p:nvSpPr>
        <p:spPr>
          <a:xfrm>
            <a:off x="4112067" y="5271868"/>
            <a:ext cx="1665285" cy="1246932"/>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 name="Picture 13"/>
          <p:cNvPicPr>
            <a:picLocks noChangeAspect="1"/>
          </p:cNvPicPr>
          <p:nvPr/>
        </p:nvPicPr>
        <p:blipFill rotWithShape="1">
          <a:blip r:embed="rId5"/>
          <a:srcRect l="43255" r="6597"/>
          <a:stretch/>
        </p:blipFill>
        <p:spPr>
          <a:xfrm>
            <a:off x="7014431" y="699160"/>
            <a:ext cx="909614" cy="1032522"/>
          </a:xfrm>
          <a:prstGeom prst="rect">
            <a:avLst/>
          </a:prstGeom>
        </p:spPr>
      </p:pic>
      <p:pic>
        <p:nvPicPr>
          <p:cNvPr id="11" name="Picture 13"/>
          <p:cNvPicPr>
            <a:picLocks noChangeAspect="1"/>
          </p:cNvPicPr>
          <p:nvPr/>
        </p:nvPicPr>
        <p:blipFill rotWithShape="1">
          <a:blip r:embed="rId5"/>
          <a:srcRect l="43255" r="6597"/>
          <a:stretch/>
        </p:blipFill>
        <p:spPr>
          <a:xfrm>
            <a:off x="456439" y="4305908"/>
            <a:ext cx="871047" cy="988744"/>
          </a:xfrm>
          <a:prstGeom prst="rect">
            <a:avLst/>
          </a:prstGeom>
        </p:spPr>
      </p:pic>
      <p:pic>
        <p:nvPicPr>
          <p:cNvPr id="13" name="Picture 13"/>
          <p:cNvPicPr>
            <a:picLocks noChangeAspect="1"/>
          </p:cNvPicPr>
          <p:nvPr/>
        </p:nvPicPr>
        <p:blipFill rotWithShape="1">
          <a:blip r:embed="rId5"/>
          <a:srcRect l="43255" r="6597"/>
          <a:stretch/>
        </p:blipFill>
        <p:spPr>
          <a:xfrm>
            <a:off x="7358912" y="3460553"/>
            <a:ext cx="942329" cy="1069658"/>
          </a:xfrm>
          <a:prstGeom prst="rect">
            <a:avLst/>
          </a:prstGeom>
        </p:spPr>
      </p:pic>
      <p:pic>
        <p:nvPicPr>
          <p:cNvPr id="14" name="Picture 2" descr="Emerging haemostatic agents and patient blood management - ScienceDir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6005" y="2104346"/>
            <a:ext cx="748551" cy="9651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merging haemostatic agents and patient blood management - ScienceDir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339" y="5436854"/>
            <a:ext cx="759806" cy="9796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merging haemostatic agents and patient blood management - ScienceDir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08" y="5294652"/>
            <a:ext cx="738991" cy="952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p:cNvPicPr>
          <p:nvPr/>
        </p:nvPicPr>
        <p:blipFill>
          <a:blip r:embed="rId4"/>
          <a:stretch>
            <a:fillRect/>
          </a:stretch>
        </p:blipFill>
        <p:spPr>
          <a:xfrm>
            <a:off x="7033484" y="4567932"/>
            <a:ext cx="939941" cy="1170714"/>
          </a:xfrm>
          <a:prstGeom prst="rect">
            <a:avLst/>
          </a:prstGeom>
        </p:spPr>
      </p:pic>
      <p:pic>
        <p:nvPicPr>
          <p:cNvPr id="20" name="Picture 2" descr="Emerging haemostatic agents and patient blood management - ScienceDir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608" y="4491489"/>
            <a:ext cx="714922" cy="921825"/>
          </a:xfrm>
          <a:prstGeom prst="rect">
            <a:avLst/>
          </a:prstGeom>
          <a:noFill/>
          <a:extLst>
            <a:ext uri="{909E8E84-426E-40DD-AFC4-6F175D3DCCD1}">
              <a14:hiddenFill xmlns:a14="http://schemas.microsoft.com/office/drawing/2010/main">
                <a:solidFill>
                  <a:srgbClr val="FFFFFF"/>
                </a:solidFill>
              </a14:hiddenFill>
            </a:ext>
          </a:extLst>
        </p:spPr>
      </p:pic>
      <p:sp>
        <p:nvSpPr>
          <p:cNvPr id="21" name="Rektangel 20"/>
          <p:cNvSpPr/>
          <p:nvPr/>
        </p:nvSpPr>
        <p:spPr>
          <a:xfrm>
            <a:off x="6053157" y="2065207"/>
            <a:ext cx="1539665" cy="369332"/>
          </a:xfrm>
          <a:prstGeom prst="rect">
            <a:avLst/>
          </a:prstGeom>
        </p:spPr>
        <p:txBody>
          <a:bodyPr wrap="square">
            <a:spAutoFit/>
          </a:bodyPr>
          <a:lstStyle/>
          <a:p>
            <a:pPr algn="ctr"/>
            <a:r>
              <a:rPr lang="en-US" dirty="0" smtClean="0">
                <a:solidFill>
                  <a:schemeClr val="bg1"/>
                </a:solidFill>
                <a:latin typeface="Arial"/>
                <a:cs typeface="Arial"/>
              </a:rPr>
              <a:t>Fullblod</a:t>
            </a:r>
            <a:endParaRPr lang="en-US" dirty="0">
              <a:solidFill>
                <a:schemeClr val="bg1"/>
              </a:solidFill>
              <a:latin typeface="Arial"/>
              <a:cs typeface="Arial"/>
            </a:endParaRPr>
          </a:p>
        </p:txBody>
      </p:sp>
      <p:sp>
        <p:nvSpPr>
          <p:cNvPr id="22" name="Rektangel 21"/>
          <p:cNvSpPr/>
          <p:nvPr/>
        </p:nvSpPr>
        <p:spPr>
          <a:xfrm>
            <a:off x="7041977" y="1136291"/>
            <a:ext cx="877470" cy="400110"/>
          </a:xfrm>
          <a:prstGeom prst="rect">
            <a:avLst/>
          </a:prstGeom>
        </p:spPr>
        <p:txBody>
          <a:bodyPr wrap="square">
            <a:spAutoFit/>
          </a:bodyPr>
          <a:lstStyle/>
          <a:p>
            <a:pPr algn="ctr"/>
            <a:r>
              <a:rPr lang="en-US" sz="1000" dirty="0" smtClean="0">
                <a:solidFill>
                  <a:schemeClr val="bg1"/>
                </a:solidFill>
                <a:latin typeface="Arial"/>
                <a:cs typeface="Arial"/>
              </a:rPr>
              <a:t>Whole Blood</a:t>
            </a:r>
            <a:endParaRPr lang="en-US" sz="1000" dirty="0">
              <a:solidFill>
                <a:schemeClr val="bg1"/>
              </a:solidFill>
              <a:latin typeface="Arial"/>
              <a:cs typeface="Arial"/>
            </a:endParaRPr>
          </a:p>
        </p:txBody>
      </p:sp>
      <p:sp>
        <p:nvSpPr>
          <p:cNvPr id="27" name="Rektangel 26"/>
          <p:cNvSpPr/>
          <p:nvPr/>
        </p:nvSpPr>
        <p:spPr>
          <a:xfrm>
            <a:off x="6653972" y="5326974"/>
            <a:ext cx="1539665" cy="400110"/>
          </a:xfrm>
          <a:prstGeom prst="rect">
            <a:avLst/>
          </a:prstGeom>
        </p:spPr>
        <p:txBody>
          <a:bodyPr wrap="square">
            <a:spAutoFit/>
          </a:bodyPr>
          <a:lstStyle/>
          <a:p>
            <a:pPr algn="ctr"/>
            <a:r>
              <a:rPr lang="en-US" sz="1000" dirty="0" smtClean="0">
                <a:solidFill>
                  <a:srgbClr val="000000"/>
                </a:solidFill>
                <a:latin typeface="Arial"/>
                <a:cs typeface="Arial"/>
              </a:rPr>
              <a:t>Cold stored /frozen platelets</a:t>
            </a:r>
            <a:endParaRPr lang="en-US" sz="1000" dirty="0">
              <a:solidFill>
                <a:srgbClr val="000000"/>
              </a:solidFill>
              <a:latin typeface="Arial"/>
              <a:cs typeface="Arial"/>
            </a:endParaRPr>
          </a:p>
        </p:txBody>
      </p:sp>
      <p:sp>
        <p:nvSpPr>
          <p:cNvPr id="8" name="Ellipse 7"/>
          <p:cNvSpPr/>
          <p:nvPr/>
        </p:nvSpPr>
        <p:spPr>
          <a:xfrm>
            <a:off x="6596702" y="3238186"/>
            <a:ext cx="2452018" cy="2891393"/>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9" name="Rektangel 28"/>
          <p:cNvSpPr/>
          <p:nvPr/>
        </p:nvSpPr>
        <p:spPr>
          <a:xfrm>
            <a:off x="7637873" y="3359814"/>
            <a:ext cx="877470" cy="400110"/>
          </a:xfrm>
          <a:prstGeom prst="rect">
            <a:avLst/>
          </a:prstGeom>
        </p:spPr>
        <p:txBody>
          <a:bodyPr wrap="square">
            <a:spAutoFit/>
          </a:bodyPr>
          <a:lstStyle/>
          <a:p>
            <a:pPr algn="ctr"/>
            <a:r>
              <a:rPr lang="en-US" sz="1000" dirty="0" smtClean="0">
                <a:solidFill>
                  <a:schemeClr val="bg1"/>
                </a:solidFill>
                <a:latin typeface="Arial"/>
                <a:cs typeface="Arial"/>
              </a:rPr>
              <a:t>Whole Blood</a:t>
            </a:r>
            <a:endParaRPr lang="en-US" sz="1000" dirty="0">
              <a:solidFill>
                <a:schemeClr val="bg1"/>
              </a:solidFill>
              <a:latin typeface="Arial"/>
              <a:cs typeface="Arial"/>
            </a:endParaRPr>
          </a:p>
        </p:txBody>
      </p:sp>
      <p:sp>
        <p:nvSpPr>
          <p:cNvPr id="30" name="Rektangel 29"/>
          <p:cNvSpPr/>
          <p:nvPr/>
        </p:nvSpPr>
        <p:spPr>
          <a:xfrm>
            <a:off x="7423805" y="3860663"/>
            <a:ext cx="877470" cy="400110"/>
          </a:xfrm>
          <a:prstGeom prst="rect">
            <a:avLst/>
          </a:prstGeom>
        </p:spPr>
        <p:txBody>
          <a:bodyPr wrap="square">
            <a:spAutoFit/>
          </a:bodyPr>
          <a:lstStyle/>
          <a:p>
            <a:pPr algn="ctr"/>
            <a:r>
              <a:rPr lang="en-US" sz="1000" dirty="0" smtClean="0">
                <a:solidFill>
                  <a:schemeClr val="bg1"/>
                </a:solidFill>
                <a:latin typeface="Arial"/>
                <a:cs typeface="Arial"/>
              </a:rPr>
              <a:t>Whole Blood</a:t>
            </a:r>
            <a:endParaRPr lang="en-US" sz="1000" dirty="0">
              <a:solidFill>
                <a:schemeClr val="bg1"/>
              </a:solidFill>
              <a:latin typeface="Arial"/>
              <a:cs typeface="Arial"/>
            </a:endParaRPr>
          </a:p>
        </p:txBody>
      </p:sp>
      <p:sp>
        <p:nvSpPr>
          <p:cNvPr id="32" name="Rektangel 31"/>
          <p:cNvSpPr/>
          <p:nvPr/>
        </p:nvSpPr>
        <p:spPr>
          <a:xfrm>
            <a:off x="464429" y="4683882"/>
            <a:ext cx="877470" cy="400110"/>
          </a:xfrm>
          <a:prstGeom prst="rect">
            <a:avLst/>
          </a:prstGeom>
        </p:spPr>
        <p:txBody>
          <a:bodyPr wrap="square">
            <a:spAutoFit/>
          </a:bodyPr>
          <a:lstStyle/>
          <a:p>
            <a:pPr algn="ctr"/>
            <a:r>
              <a:rPr lang="en-US" sz="1000" dirty="0" smtClean="0">
                <a:solidFill>
                  <a:schemeClr val="bg1"/>
                </a:solidFill>
                <a:latin typeface="Arial"/>
                <a:cs typeface="Arial"/>
              </a:rPr>
              <a:t>Whole Blood</a:t>
            </a:r>
            <a:endParaRPr lang="en-US" sz="1000" dirty="0">
              <a:solidFill>
                <a:schemeClr val="bg1"/>
              </a:solidFill>
              <a:latin typeface="Arial"/>
              <a:cs typeface="Arial"/>
            </a:endParaRPr>
          </a:p>
        </p:txBody>
      </p:sp>
      <p:sp>
        <p:nvSpPr>
          <p:cNvPr id="33" name="Rektangel 32"/>
          <p:cNvSpPr/>
          <p:nvPr/>
        </p:nvSpPr>
        <p:spPr>
          <a:xfrm>
            <a:off x="5619875" y="604444"/>
            <a:ext cx="1539665" cy="400110"/>
          </a:xfrm>
          <a:prstGeom prst="rect">
            <a:avLst/>
          </a:prstGeom>
        </p:spPr>
        <p:txBody>
          <a:bodyPr wrap="square">
            <a:spAutoFit/>
          </a:bodyPr>
          <a:lstStyle/>
          <a:p>
            <a:pPr algn="ctr"/>
            <a:r>
              <a:rPr lang="en-US" sz="1000" dirty="0" smtClean="0">
                <a:solidFill>
                  <a:srgbClr val="000000"/>
                </a:solidFill>
                <a:latin typeface="Arial"/>
                <a:cs typeface="Arial"/>
              </a:rPr>
              <a:t>Cold stored /frozen platelets</a:t>
            </a:r>
            <a:endParaRPr lang="en-US" sz="1000" dirty="0">
              <a:solidFill>
                <a:srgbClr val="000000"/>
              </a:solidFill>
              <a:latin typeface="Arial"/>
              <a:cs typeface="Arial"/>
            </a:endParaRPr>
          </a:p>
        </p:txBody>
      </p:sp>
      <p:sp>
        <p:nvSpPr>
          <p:cNvPr id="35" name="Rektangel 34"/>
          <p:cNvSpPr/>
          <p:nvPr/>
        </p:nvSpPr>
        <p:spPr>
          <a:xfrm>
            <a:off x="2351278" y="2432282"/>
            <a:ext cx="877470" cy="246221"/>
          </a:xfrm>
          <a:prstGeom prst="rect">
            <a:avLst/>
          </a:prstGeom>
        </p:spPr>
        <p:txBody>
          <a:bodyPr wrap="square">
            <a:spAutoFit/>
          </a:bodyPr>
          <a:lstStyle/>
          <a:p>
            <a:pPr algn="ctr"/>
            <a:r>
              <a:rPr lang="en-US" sz="1000" dirty="0" smtClean="0">
                <a:solidFill>
                  <a:schemeClr val="bg1"/>
                </a:solidFill>
                <a:latin typeface="Arial"/>
                <a:cs typeface="Arial"/>
              </a:rPr>
              <a:t>RBC</a:t>
            </a:r>
            <a:endParaRPr lang="en-US" sz="1000" dirty="0">
              <a:solidFill>
                <a:schemeClr val="bg1"/>
              </a:solidFill>
              <a:latin typeface="Arial"/>
              <a:cs typeface="Arial"/>
            </a:endParaRPr>
          </a:p>
        </p:txBody>
      </p:sp>
      <p:pic>
        <p:nvPicPr>
          <p:cNvPr id="12" name="Picture 13"/>
          <p:cNvPicPr>
            <a:picLocks noChangeAspect="1"/>
          </p:cNvPicPr>
          <p:nvPr/>
        </p:nvPicPr>
        <p:blipFill rotWithShape="1">
          <a:blip r:embed="rId5"/>
          <a:srcRect l="43255" r="6597"/>
          <a:stretch/>
        </p:blipFill>
        <p:spPr>
          <a:xfrm>
            <a:off x="3081752" y="2112145"/>
            <a:ext cx="852130" cy="967271"/>
          </a:xfrm>
          <a:prstGeom prst="rect">
            <a:avLst/>
          </a:prstGeom>
        </p:spPr>
      </p:pic>
      <p:sp>
        <p:nvSpPr>
          <p:cNvPr id="36" name="Rektangel 35"/>
          <p:cNvSpPr/>
          <p:nvPr/>
        </p:nvSpPr>
        <p:spPr>
          <a:xfrm>
            <a:off x="3101344" y="2459173"/>
            <a:ext cx="877470" cy="400110"/>
          </a:xfrm>
          <a:prstGeom prst="rect">
            <a:avLst/>
          </a:prstGeom>
        </p:spPr>
        <p:txBody>
          <a:bodyPr wrap="square">
            <a:spAutoFit/>
          </a:bodyPr>
          <a:lstStyle/>
          <a:p>
            <a:pPr algn="ctr"/>
            <a:r>
              <a:rPr lang="en-US" sz="1000" dirty="0" smtClean="0">
                <a:solidFill>
                  <a:schemeClr val="bg1"/>
                </a:solidFill>
                <a:latin typeface="Arial"/>
                <a:cs typeface="Arial"/>
              </a:rPr>
              <a:t>Whole Blood</a:t>
            </a:r>
            <a:endParaRPr lang="en-US" sz="1000" dirty="0">
              <a:solidFill>
                <a:schemeClr val="bg1"/>
              </a:solidFill>
              <a:latin typeface="Arial"/>
              <a:cs typeface="Arial"/>
            </a:endParaRPr>
          </a:p>
        </p:txBody>
      </p:sp>
      <p:sp>
        <p:nvSpPr>
          <p:cNvPr id="6" name="Ellipse 5"/>
          <p:cNvSpPr/>
          <p:nvPr/>
        </p:nvSpPr>
        <p:spPr>
          <a:xfrm>
            <a:off x="3022408" y="1887917"/>
            <a:ext cx="1855833" cy="1456419"/>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p:cNvSpPr/>
          <p:nvPr/>
        </p:nvSpPr>
        <p:spPr>
          <a:xfrm>
            <a:off x="5837802" y="419744"/>
            <a:ext cx="2452018" cy="1469342"/>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7" name="Rektangel 36"/>
          <p:cNvSpPr/>
          <p:nvPr/>
        </p:nvSpPr>
        <p:spPr>
          <a:xfrm>
            <a:off x="4404051" y="6006468"/>
            <a:ext cx="1539665" cy="246221"/>
          </a:xfrm>
          <a:prstGeom prst="rect">
            <a:avLst/>
          </a:prstGeom>
        </p:spPr>
        <p:txBody>
          <a:bodyPr wrap="square">
            <a:spAutoFit/>
          </a:bodyPr>
          <a:lstStyle/>
          <a:p>
            <a:pPr algn="ctr"/>
            <a:r>
              <a:rPr lang="en-US" sz="1000" dirty="0" smtClean="0">
                <a:solidFill>
                  <a:srgbClr val="000000"/>
                </a:solidFill>
                <a:latin typeface="Arial"/>
                <a:cs typeface="Arial"/>
              </a:rPr>
              <a:t>Dried plasma</a:t>
            </a:r>
            <a:endParaRPr lang="en-US" sz="1000" dirty="0">
              <a:solidFill>
                <a:srgbClr val="000000"/>
              </a:solidFill>
              <a:latin typeface="Arial"/>
              <a:cs typeface="Arial"/>
            </a:endParaRPr>
          </a:p>
        </p:txBody>
      </p:sp>
      <p:sp>
        <p:nvSpPr>
          <p:cNvPr id="38" name="Rektangel 37"/>
          <p:cNvSpPr/>
          <p:nvPr/>
        </p:nvSpPr>
        <p:spPr>
          <a:xfrm>
            <a:off x="7898110" y="5148757"/>
            <a:ext cx="1539665" cy="246221"/>
          </a:xfrm>
          <a:prstGeom prst="rect">
            <a:avLst/>
          </a:prstGeom>
        </p:spPr>
        <p:txBody>
          <a:bodyPr wrap="square">
            <a:spAutoFit/>
          </a:bodyPr>
          <a:lstStyle/>
          <a:p>
            <a:pPr algn="ctr"/>
            <a:r>
              <a:rPr lang="en-US" sz="1000" dirty="0" smtClean="0">
                <a:solidFill>
                  <a:srgbClr val="000000"/>
                </a:solidFill>
                <a:latin typeface="Arial"/>
                <a:cs typeface="Arial"/>
              </a:rPr>
              <a:t>Dried plasma</a:t>
            </a:r>
            <a:endParaRPr lang="en-US" sz="1000" dirty="0">
              <a:solidFill>
                <a:srgbClr val="000000"/>
              </a:solidFill>
              <a:latin typeface="Arial"/>
              <a:cs typeface="Arial"/>
            </a:endParaRPr>
          </a:p>
        </p:txBody>
      </p:sp>
      <p:sp>
        <p:nvSpPr>
          <p:cNvPr id="41" name="Rektangel 40"/>
          <p:cNvSpPr/>
          <p:nvPr/>
        </p:nvSpPr>
        <p:spPr>
          <a:xfrm>
            <a:off x="99660" y="5972515"/>
            <a:ext cx="1539665" cy="246221"/>
          </a:xfrm>
          <a:prstGeom prst="rect">
            <a:avLst/>
          </a:prstGeom>
        </p:spPr>
        <p:txBody>
          <a:bodyPr wrap="square">
            <a:spAutoFit/>
          </a:bodyPr>
          <a:lstStyle/>
          <a:p>
            <a:pPr algn="ctr"/>
            <a:r>
              <a:rPr lang="en-US" sz="1000" dirty="0" smtClean="0">
                <a:solidFill>
                  <a:srgbClr val="000000"/>
                </a:solidFill>
                <a:latin typeface="Arial"/>
                <a:cs typeface="Arial"/>
              </a:rPr>
              <a:t>Dried plasma</a:t>
            </a:r>
            <a:endParaRPr lang="en-US" sz="1000" dirty="0">
              <a:solidFill>
                <a:srgbClr val="000000"/>
              </a:solidFill>
              <a:latin typeface="Arial"/>
              <a:cs typeface="Arial"/>
            </a:endParaRPr>
          </a:p>
        </p:txBody>
      </p:sp>
      <p:sp>
        <p:nvSpPr>
          <p:cNvPr id="42" name="Rektangel 41"/>
          <p:cNvSpPr/>
          <p:nvPr/>
        </p:nvSpPr>
        <p:spPr>
          <a:xfrm>
            <a:off x="3620188" y="2674427"/>
            <a:ext cx="1539665" cy="246221"/>
          </a:xfrm>
          <a:prstGeom prst="rect">
            <a:avLst/>
          </a:prstGeom>
        </p:spPr>
        <p:txBody>
          <a:bodyPr wrap="square">
            <a:spAutoFit/>
          </a:bodyPr>
          <a:lstStyle/>
          <a:p>
            <a:pPr algn="ctr"/>
            <a:r>
              <a:rPr lang="en-US" sz="1000" dirty="0" smtClean="0">
                <a:solidFill>
                  <a:srgbClr val="000000"/>
                </a:solidFill>
                <a:latin typeface="Arial"/>
                <a:cs typeface="Arial"/>
              </a:rPr>
              <a:t>Dried plasma</a:t>
            </a:r>
            <a:endParaRPr lang="en-US" sz="1000" dirty="0">
              <a:solidFill>
                <a:srgbClr val="000000"/>
              </a:solidFill>
              <a:latin typeface="Arial"/>
              <a:cs typeface="Arial"/>
            </a:endParaRPr>
          </a:p>
        </p:txBody>
      </p:sp>
      <p:sp>
        <p:nvSpPr>
          <p:cNvPr id="5" name="Ellipse 4"/>
          <p:cNvSpPr/>
          <p:nvPr/>
        </p:nvSpPr>
        <p:spPr>
          <a:xfrm>
            <a:off x="218200" y="4091553"/>
            <a:ext cx="1305971" cy="2518474"/>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18809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Helse Førde - Presentasjon uten sidetal">
  <a:themeElements>
    <a:clrScheme name="Helse Vest">
      <a:dk1>
        <a:srgbClr val="00338D"/>
      </a:dk1>
      <a:lt1>
        <a:sysClr val="window" lastClr="FFFFFF"/>
      </a:lt1>
      <a:dk2>
        <a:srgbClr val="00338D"/>
      </a:dk2>
      <a:lt2>
        <a:srgbClr val="EEECE1"/>
      </a:lt2>
      <a:accent1>
        <a:srgbClr val="7AB2DC"/>
      </a:accent1>
      <a:accent2>
        <a:srgbClr val="C0504D"/>
      </a:accent2>
      <a:accent3>
        <a:srgbClr val="9BBB59"/>
      </a:accent3>
      <a:accent4>
        <a:srgbClr val="8064A2"/>
      </a:accent4>
      <a:accent5>
        <a:srgbClr val="4BACC6"/>
      </a:accent5>
      <a:accent6>
        <a:srgbClr val="F79646"/>
      </a:accent6>
      <a:hlink>
        <a:srgbClr val="00338D"/>
      </a:hlink>
      <a:folHlink>
        <a:srgbClr val="0033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B45E4A261354642A76B10F3B637EFD9" ma:contentTypeVersion="0" ma:contentTypeDescription="Opprett et nytt dokument." ma:contentTypeScope="" ma:versionID="cc106abc515d9b35facf0fea3f90d329">
  <xsd:schema xmlns:xsd="http://www.w3.org/2001/XMLSchema" xmlns:xs="http://www.w3.org/2001/XMLSchema" xmlns:p="http://schemas.microsoft.com/office/2006/metadata/properties" targetNamespace="http://schemas.microsoft.com/office/2006/metadata/properties" ma:root="true" ma:fieldsID="e541bdcf6574f23381f1bc51db417f5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Innholdstype"/>
        <xsd:element ref="dc:title" minOccurs="0" maxOccurs="1" ma:index="0"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0150AC-F782-4136-B0E5-2D48A12DABB8}">
  <ds:schemaRefs>
    <ds:schemaRef ds:uri="http://schemas.microsoft.com/sharepoint/v3/contenttype/forms"/>
  </ds:schemaRefs>
</ds:datastoreItem>
</file>

<file path=customXml/itemProps2.xml><?xml version="1.0" encoding="utf-8"?>
<ds:datastoreItem xmlns:ds="http://schemas.openxmlformats.org/officeDocument/2006/customXml" ds:itemID="{C1331F4E-2A46-471F-9D81-7EC6BBB48D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86984E9-DA33-41C1-BEDF-B5820D87EFC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17240</TotalTime>
  <Words>3261</Words>
  <Application>Microsoft Office PowerPoint</Application>
  <PresentationFormat>Skjermfremvisning (4:3)</PresentationFormat>
  <Paragraphs>302</Paragraphs>
  <Slides>34</Slides>
  <Notes>19</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34</vt:i4>
      </vt:variant>
    </vt:vector>
  </HeadingPairs>
  <TitlesOfParts>
    <vt:vector size="41" baseType="lpstr">
      <vt:lpstr>Arial</vt:lpstr>
      <vt:lpstr>Calibri</vt:lpstr>
      <vt:lpstr>Century Gothic</vt:lpstr>
      <vt:lpstr>ScalaSans-Bold</vt:lpstr>
      <vt:lpstr>Times New Roman</vt:lpstr>
      <vt:lpstr>Wingdings</vt:lpstr>
      <vt:lpstr>Helse Førde - Presentasjon uten sidetal</vt:lpstr>
      <vt:lpstr>Delayed cold stored platelets - The effect of temperature on platelet function</vt:lpstr>
      <vt:lpstr>DISCLOSURES</vt:lpstr>
      <vt:lpstr>Acknowledgements</vt:lpstr>
      <vt:lpstr>Why a cold stored platelets program in norway?</vt:lpstr>
      <vt:lpstr>PowerPoint-presentasjon</vt:lpstr>
      <vt:lpstr>Norwegian blood bank structure</vt:lpstr>
      <vt:lpstr>national guidelines for bleeding patients</vt:lpstr>
      <vt:lpstr>To enable an early balanced transfusion in Norway, a platelet containing blood product is needed on all treatment levels. </vt:lpstr>
      <vt:lpstr>The blood products that we work with in the Norwegian Blood Preparedness Model </vt:lpstr>
      <vt:lpstr>Potential benefits of storing platelets cold  </vt:lpstr>
      <vt:lpstr>PowerPoint-presentasjon</vt:lpstr>
      <vt:lpstr>Pilot study of cold stored platelets in patients undergoing complex Cardiothoracic Surgery</vt:lpstr>
      <vt:lpstr>Post operative blood loss (CHEST drain output) </vt:lpstr>
      <vt:lpstr>Blood usage and platelet count</vt:lpstr>
      <vt:lpstr>Safety endpoints</vt:lpstr>
      <vt:lpstr>Reducing risk of blood shortages during the pandemic</vt:lpstr>
      <vt:lpstr>PowerPoint-presentasjon</vt:lpstr>
      <vt:lpstr>Delayed cold stored platelets </vt:lpstr>
      <vt:lpstr>PowerPoint-presentasjon</vt:lpstr>
      <vt:lpstr>results</vt:lpstr>
      <vt:lpstr>Platelet function </vt:lpstr>
      <vt:lpstr>PowerPoint-presentasjon</vt:lpstr>
      <vt:lpstr>PowerPoint-presentasjon</vt:lpstr>
      <vt:lpstr>Measurements of Glucose and lactate</vt:lpstr>
      <vt:lpstr>Ongoing Follow up studies of delayed cold stored platelets</vt:lpstr>
      <vt:lpstr>Delayed cold storage (day 7)  - bioenergetic profile and platelet function</vt:lpstr>
      <vt:lpstr>Platelet function and activation</vt:lpstr>
      <vt:lpstr>Glucose and lactate</vt:lpstr>
      <vt:lpstr>delayed cold storage of whole blood derived platelet concentrates (IPU-method) </vt:lpstr>
      <vt:lpstr>results</vt:lpstr>
      <vt:lpstr>DISCUSSION: Major metabolic pathways in platelets stored in platelet additive solutions</vt:lpstr>
      <vt:lpstr>Discussion: How does our Findings relate to other studies</vt:lpstr>
      <vt:lpstr>summary</vt:lpstr>
      <vt:lpstr>PowerPoint-presentasjon</vt:lpstr>
    </vt:vector>
  </TitlesOfParts>
  <Company>Helse Vest IKT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mal med engelsk logo</dc:title>
  <dc:creator>Hanne Alver Krum</dc:creator>
  <cp:lastModifiedBy>Apelseth, Torunn Oveland</cp:lastModifiedBy>
  <cp:revision>593</cp:revision>
  <cp:lastPrinted>2011-12-05T14:32:55Z</cp:lastPrinted>
  <dcterms:created xsi:type="dcterms:W3CDTF">2012-03-19T16:38:13Z</dcterms:created>
  <dcterms:modified xsi:type="dcterms:W3CDTF">2022-06-28T09:53:55Z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0x0101007B45E4A261354642A76B10F3B637EFD9</vt:lpwstr>
  </property>
</Properties>
</file>