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500" r:id="rId3"/>
    <p:sldId id="535" r:id="rId4"/>
    <p:sldId id="537" r:id="rId5"/>
    <p:sldId id="261" r:id="rId6"/>
    <p:sldId id="270" r:id="rId7"/>
    <p:sldId id="271" r:id="rId8"/>
    <p:sldId id="545" r:id="rId9"/>
    <p:sldId id="294" r:id="rId10"/>
    <p:sldId id="548" r:id="rId11"/>
    <p:sldId id="543" r:id="rId12"/>
    <p:sldId id="549" r:id="rId13"/>
    <p:sldId id="550" r:id="rId14"/>
    <p:sldId id="533" r:id="rId15"/>
    <p:sldId id="551" r:id="rId16"/>
    <p:sldId id="552" r:id="rId17"/>
    <p:sldId id="556" r:id="rId18"/>
    <p:sldId id="540" r:id="rId19"/>
    <p:sldId id="555" r:id="rId20"/>
    <p:sldId id="557" r:id="rId21"/>
    <p:sldId id="384" r:id="rId22"/>
    <p:sldId id="558" r:id="rId23"/>
    <p:sldId id="281" r:id="rId24"/>
    <p:sldId id="383" r:id="rId25"/>
    <p:sldId id="559" r:id="rId26"/>
    <p:sldId id="561" r:id="rId27"/>
    <p:sldId id="563" r:id="rId28"/>
    <p:sldId id="562" r:id="rId29"/>
    <p:sldId id="565" r:id="rId30"/>
    <p:sldId id="564" r:id="rId31"/>
    <p:sldId id="527" r:id="rId32"/>
    <p:sldId id="528" r:id="rId33"/>
    <p:sldId id="530" r:id="rId34"/>
    <p:sldId id="532" r:id="rId35"/>
    <p:sldId id="560" r:id="rId36"/>
    <p:sldId id="56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60"/>
  </p:normalViewPr>
  <p:slideViewPr>
    <p:cSldViewPr snapToGrid="0">
      <p:cViewPr varScale="1">
        <p:scale>
          <a:sx n="83" d="100"/>
          <a:sy n="83" d="100"/>
        </p:scale>
        <p:origin x="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01322-8EB6-4D64-81C6-237CDE0332C2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6BD3F-FD8F-4695-838C-29FF4865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5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B8199-A80B-48F6-97B8-4356923234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28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 Crystal Microbalance with Dissipation monitoring (QCM-D)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4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 of reproducing in vivo conditions of blood flow.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9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Shell and core model of hemostasis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B8199-A80B-48F6-97B8-4356923234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1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monitor and treat TIC we must be comfortable with all parts of  the hemostatic system, because all parts are affected.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B8199-A80B-48F6-97B8-4356923234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4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GB">
                <a:latin typeface="Arial" charset="0"/>
                <a:ea typeface="msgothic" charset="0"/>
                <a:cs typeface="msgothic" charset="0"/>
              </a:rPr>
              <a:t>A, “waterfall sequence for intrinsic blood clotting” from Ref. 68. B, “coagulation cascade and fibrin formation by the intrinsic and extrinsic pathways” modified from Ref. 4.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Clauss</a:t>
            </a:r>
            <a:r>
              <a:rPr lang="en-US" dirty="0"/>
              <a:t> is strongly favored over the PT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3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 of platelets on MA is dependent upon fibrinogen concentration. So in order to decide treatment one of these must be known.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7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platelet</a:t>
            </a:r>
            <a:r>
              <a:rPr lang="en-US" baseline="0" dirty="0"/>
              <a:t> counts are normal upon arrival. </a:t>
            </a:r>
          </a:p>
          <a:p>
            <a:r>
              <a:rPr lang="en-US" baseline="0" dirty="0"/>
              <a:t>Admission platelet count is directly related to mortality</a:t>
            </a:r>
          </a:p>
          <a:p>
            <a:r>
              <a:rPr lang="en-US" baseline="0" dirty="0"/>
              <a:t>However, this may be only half the story.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669A-6542-4372-A4A4-03D4FFBE6AC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59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grade aggregation deficits….</a:t>
            </a:r>
          </a:p>
          <a:p>
            <a:r>
              <a:rPr lang="en-US" dirty="0"/>
              <a:t>Important to survival</a:t>
            </a:r>
          </a:p>
          <a:p>
            <a:endParaRPr lang="en-US" dirty="0"/>
          </a:p>
          <a:p>
            <a:r>
              <a:rPr lang="en-US" dirty="0"/>
              <a:t>Mechanism</a:t>
            </a:r>
            <a:r>
              <a:rPr lang="en-US" baseline="0" dirty="0"/>
              <a:t> is unknown…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40444-D82C-4A1F-B957-E59A450E21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07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two primary determinants of</a:t>
            </a:r>
            <a:r>
              <a:rPr lang="en-US" baseline="0" dirty="0"/>
              <a:t> clot strength is platelet contraction (70-80%) and fibrin.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669A-6542-4372-A4A4-03D4FFBE6AC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88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 of platelets on MA is dependent upon fibrinogen concentration. So in order to decide treatment one of these must be known.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8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B1-2E3D-4266-8F40-076B13042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6859F-DACF-4F4A-9E99-8BE930C33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32D43-410B-4CEE-A0B3-E5651D70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11903-2D34-4525-A7A9-55B724917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9D0C1-97ED-4108-9D73-B5B5E284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4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66401-20D4-46FC-AB4E-9A9DA817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F9372-3320-4C9B-AC85-049447DCF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5B608-C5FB-461F-AF2F-12C5B407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72F3F-2EBA-4B39-BB48-C059E9BA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04875-7930-4938-90DD-812A84E8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8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31E6D-E197-4AB8-8241-86ECD6A3B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C12B1-3AC2-4452-9D76-F011BD154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6E25C-2FAB-4D0E-8BDE-89DED784B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15ED4-0C41-4601-B070-A4E856F1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88FC2-9C8E-4242-B775-04F3EED8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2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8142-CC46-4F2A-A0E2-7DCDCCB1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C2E8-A5A8-4F41-A61D-0EB8B035E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BAC30-BF77-4F26-B9D7-6D34B78B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2BEB8-A86C-4250-888C-037C2E14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DB427-587E-40D2-94CC-0348314E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6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6519-18A7-46D4-9B7D-131B82EA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CDA61-F3F7-4190-B86A-1469D2E5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0EC8F-B335-4DB7-AAC7-A5078DAE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44F25-AE6B-4386-822F-300C8C31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DB57-C37B-460A-8AF7-406EAB84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5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8449-2E58-4F98-9983-CB781B31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BFC5C-813A-4B5A-B569-81C75DB5B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2A842-003A-4766-85F9-88F848CBF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A237E-F096-49AB-BE53-51993885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8D9A2-993E-43C7-B811-CB311E4F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0E022-5176-41A4-9C08-97531DA7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9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063B-86AF-43EB-857C-5BDF00A9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9033D-5D4F-433A-B3C4-ED7956104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9432F-7B62-482C-86A0-8AF85C2FF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156686-F409-4133-8959-2BC069ED3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D082F-2C9D-4302-84E5-C9179DF29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BB041-B9B2-44AD-9615-46C9F3283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382D5-F13C-4BB2-B273-B7B1F7EE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9CFB0-D18C-47DF-A87C-2992FDF1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9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5557-705F-4319-960B-FEB5318FC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62959-E1EB-45E5-A9E2-6096DD3D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19C5E-BAD7-49B2-B6EF-702E9D35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BEDB6-24CC-4FCB-A6AD-8ADC9AB0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4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8BC6FF-CF0F-4A17-ADB5-1024D875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FD7AB-BE63-49FC-8070-4DB65417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51C0-2803-4EA5-AD5D-004FDA42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E322-5C24-49DE-88A3-2AD4016F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DEDC0-9D39-406F-A633-4469847F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5CACE-83D3-4DD5-9FDD-2DD9A721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B80ED-2A2F-4F2D-9DB2-D6338D2B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88032-8629-43BA-89E7-E5EA616F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31E0B-3D1A-439C-945E-35744C49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5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3346-961B-4089-AF3F-AA0E9A4D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7F277-72DC-48F7-A8E1-22469EC7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79375-935B-4B71-B144-6C60E4F6D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F8CB7-3495-4E96-8F9F-93A5CF62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278EB-0C76-40CB-A333-AFBBC1C9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9CE11-0F06-48C6-A3C9-9C76905E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8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7398E-6427-477D-86CA-FB7F91AF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00C2A-B7E4-48FF-9666-C19919BAD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6C8D3-3771-4EB3-9DAB-706505313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F122-4731-4F0B-9705-00705830F49A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7330-3230-43E5-8C2C-A03F5E850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A4B39-3142-4D8A-9A0A-8CFD45F65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emf"/><Relationship Id="rId7" Type="http://schemas.openxmlformats.org/officeDocument/2006/relationships/image" Target="../media/image4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esthesia-analgesia.org/content/108/5/1425/F1.large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60EB4DFA-8526-4869-A82C-40A4C50428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Hemostasis Monitoring Comparisons And Future Directions</a:t>
            </a:r>
          </a:p>
        </p:txBody>
      </p:sp>
      <p:sp useBgFill="1">
        <p:nvSpPr>
          <p:cNvPr id="3" name="Subtitle 2">
            <a:extLst>
              <a:ext uri="{FF2B5EF4-FFF2-40B4-BE49-F238E27FC236}">
                <a16:creationId xmlns:a16="http://schemas.microsoft.com/office/drawing/2014/main" id="{4FBF0C3A-9210-479D-A39C-DFF11D872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Nathan J. White, MD   </a:t>
            </a:r>
          </a:p>
          <a:p>
            <a:r>
              <a:rPr lang="en-US" dirty="0"/>
              <a:t>Associate Professor of Emergency Medicine  </a:t>
            </a:r>
          </a:p>
          <a:p>
            <a:r>
              <a:rPr lang="en-US" dirty="0"/>
              <a:t>University of Washington  Seattle, Washington, USA</a:t>
            </a:r>
          </a:p>
        </p:txBody>
      </p:sp>
    </p:spTree>
    <p:extLst>
      <p:ext uri="{BB962C8B-B14F-4D97-AF65-F5344CB8AC3E}">
        <p14:creationId xmlns:p14="http://schemas.microsoft.com/office/powerpoint/2010/main" val="82894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Fibrinogen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390" y="1724984"/>
            <a:ext cx="5257800" cy="340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44477" y="6338986"/>
            <a:ext cx="40309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Weisel. Biophysical Chemistry 112 (2004) 267– 276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 bwMode="auto">
          <a:xfrm>
            <a:off x="6222338" y="5031481"/>
            <a:ext cx="5369852" cy="140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6AC64C6-0E2A-4EF3-A136-18CB7E8F4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1" y="1852532"/>
            <a:ext cx="5646889" cy="4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946B0-5B8B-4AC1-9B8F-3D6D985C9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262" y="330829"/>
            <a:ext cx="259712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F8CD-13F3-4105-B372-16DDF5D7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30" y="75269"/>
            <a:ext cx="10515600" cy="1325563"/>
          </a:xfrm>
        </p:spPr>
        <p:txBody>
          <a:bodyPr/>
          <a:lstStyle/>
          <a:p>
            <a:r>
              <a:rPr lang="en-US" dirty="0"/>
              <a:t>Fibrinogen Monitoring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A0F03-3567-462A-BD2A-D6B422F0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2" y="1825625"/>
            <a:ext cx="4844143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Assays</a:t>
            </a:r>
          </a:p>
          <a:p>
            <a:pPr lvl="1"/>
            <a:r>
              <a:rPr lang="en-US" b="1" u="sng" dirty="0" err="1"/>
              <a:t>Clauss</a:t>
            </a:r>
            <a:r>
              <a:rPr lang="en-US" b="1" u="sng" dirty="0"/>
              <a:t> </a:t>
            </a:r>
            <a:r>
              <a:rPr lang="en-US" u="sng" dirty="0"/>
              <a:t>(based upon thrombin-induced clotting time)</a:t>
            </a:r>
          </a:p>
          <a:p>
            <a:pPr lvl="1"/>
            <a:r>
              <a:rPr lang="en-US" dirty="0"/>
              <a:t>PT-derived (based upon the PT)</a:t>
            </a:r>
          </a:p>
          <a:p>
            <a:pPr lvl="1"/>
            <a:r>
              <a:rPr lang="en-US" dirty="0"/>
              <a:t>Immunological (fibrinogen antigen)</a:t>
            </a:r>
          </a:p>
          <a:p>
            <a:pPr lvl="1"/>
            <a:r>
              <a:rPr lang="en-US" dirty="0"/>
              <a:t>Gravimetric (clot weight)</a:t>
            </a:r>
          </a:p>
          <a:p>
            <a:pPr lvl="1"/>
            <a:r>
              <a:rPr lang="en-US" dirty="0"/>
              <a:t>Viscoelastic Assays with platelet inhibition</a:t>
            </a:r>
          </a:p>
          <a:p>
            <a:pPr lvl="1"/>
            <a:endParaRPr lang="en-US" u="sng" dirty="0"/>
          </a:p>
          <a:p>
            <a:r>
              <a:rPr lang="en-US" u="sng" dirty="0"/>
              <a:t>Normal range </a:t>
            </a:r>
            <a:r>
              <a:rPr lang="en-US" dirty="0"/>
              <a:t>= 2-4 g/L (200-400mg/dl)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BB5F76-6088-4A4E-99F7-E86F0171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38396"/>
            <a:ext cx="5709467" cy="47370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5E74AE-5514-4EA8-A66F-2DC79C640E86}"/>
              </a:ext>
            </a:extLst>
          </p:cNvPr>
          <p:cNvSpPr/>
          <p:nvPr/>
        </p:nvSpPr>
        <p:spPr>
          <a:xfrm>
            <a:off x="6616375" y="6409015"/>
            <a:ext cx="5291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http://practical-haemostasis.com/Screening%20Tests/fibrinogen.html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3D15CE-F71A-41FB-A78C-0BDE958965F1}"/>
              </a:ext>
            </a:extLst>
          </p:cNvPr>
          <p:cNvSpPr/>
          <p:nvPr/>
        </p:nvSpPr>
        <p:spPr>
          <a:xfrm>
            <a:off x="9410500" y="4845094"/>
            <a:ext cx="1376205" cy="67451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2DB62-E906-46EB-9EE2-B28893300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257" y="219110"/>
            <a:ext cx="259712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5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F4BF-222F-4C24-888E-6E4B18D6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Trauma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AA5468-B17D-4789-8B8D-C3DCFC425453}"/>
              </a:ext>
            </a:extLst>
          </p:cNvPr>
          <p:cNvSpPr/>
          <p:nvPr/>
        </p:nvSpPr>
        <p:spPr>
          <a:xfrm>
            <a:off x="5390495" y="1393643"/>
            <a:ext cx="6096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u="sng" dirty="0"/>
              <a:t>Trauma Coagulopathy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Hypofibrinogenemia is strongly associated with increased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≤1.5g/L in 8.2%, and &lt;2 g/L in 19.2% of trauma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Nonlinear relationship between fibrinogen and mortality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err="1"/>
              <a:t>Clauss</a:t>
            </a:r>
            <a:r>
              <a:rPr lang="en-US" sz="2000" b="1" u="sng" dirty="0"/>
              <a:t> Fibrinogen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</a:rPr>
              <a:t>&lt; 2.29 g/L</a:t>
            </a:r>
            <a:r>
              <a:rPr lang="en-US" sz="2000" dirty="0">
                <a:solidFill>
                  <a:srgbClr val="FF0000"/>
                </a:solidFill>
              </a:rPr>
              <a:t>, (or 229 mg/dl) associated with increased mortality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9D7B5-FB56-4285-8658-8FDCDFD4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069" y="317227"/>
            <a:ext cx="2597121" cy="9754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5A5BC7-D4EF-47BB-9660-11D1761C2ECC}"/>
              </a:ext>
            </a:extLst>
          </p:cNvPr>
          <p:cNvSpPr/>
          <p:nvPr/>
        </p:nvSpPr>
        <p:spPr>
          <a:xfrm>
            <a:off x="8049885" y="5979514"/>
            <a:ext cx="3116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Hagemo</a:t>
            </a:r>
            <a:r>
              <a:rPr lang="en-US" sz="1400" dirty="0"/>
              <a:t> et al. Critical Care 2014, 18:R52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E2DBF9-7A3B-4A94-941F-EFD62A934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22261"/>
            <a:ext cx="4090671" cy="34670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F365B8-697C-4814-BC4F-F21BFB1C5801}"/>
              </a:ext>
            </a:extLst>
          </p:cNvPr>
          <p:cNvSpPr/>
          <p:nvPr/>
        </p:nvSpPr>
        <p:spPr>
          <a:xfrm>
            <a:off x="1149218" y="5519841"/>
            <a:ext cx="39540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Rourke et al. J </a:t>
            </a:r>
            <a:r>
              <a:rPr lang="en-US" sz="1400" dirty="0" err="1"/>
              <a:t>Thromb</a:t>
            </a:r>
            <a:r>
              <a:rPr lang="en-US" sz="1400" dirty="0"/>
              <a:t> </a:t>
            </a:r>
            <a:r>
              <a:rPr lang="en-US" sz="1400" dirty="0" err="1"/>
              <a:t>Haemost</a:t>
            </a:r>
            <a:r>
              <a:rPr lang="en-US" sz="1400" dirty="0"/>
              <a:t> 2012; 10: 1342–51.</a:t>
            </a:r>
          </a:p>
        </p:txBody>
      </p:sp>
    </p:spTree>
    <p:extLst>
      <p:ext uri="{BB962C8B-B14F-4D97-AF65-F5344CB8AC3E}">
        <p14:creationId xmlns:p14="http://schemas.microsoft.com/office/powerpoint/2010/main" val="2365900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96" y="365125"/>
            <a:ext cx="5086512" cy="9400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Pitfalls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17901" y="1567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424" y="59942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http://www.practical-haemostasis.com/Screening%20Tests/pt.html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A77FB-2B41-4E6C-9443-7AD7229BB87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b="20319"/>
          <a:stretch/>
        </p:blipFill>
        <p:spPr bwMode="auto">
          <a:xfrm>
            <a:off x="377126" y="1451236"/>
            <a:ext cx="4824596" cy="4474923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1C596-4CC7-495F-80DD-09F6454AF21D}"/>
              </a:ext>
            </a:extLst>
          </p:cNvPr>
          <p:cNvSpPr txBox="1"/>
          <p:nvPr/>
        </p:nvSpPr>
        <p:spPr>
          <a:xfrm>
            <a:off x="5398225" y="1828800"/>
            <a:ext cx="6122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Blind to primary hemostasis (Platelet, </a:t>
            </a:r>
            <a:r>
              <a:rPr lang="en-US" sz="2800" dirty="0" err="1">
                <a:solidFill>
                  <a:srgbClr val="FF0000"/>
                </a:solidFill>
              </a:rPr>
              <a:t>vWF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changes in fibrin polymerization (Calcium, ionic strength, temperature), fibrin degradation products, and FXIIIa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</a:t>
            </a:r>
            <a:r>
              <a:rPr lang="en-US" sz="2800" u="sng" dirty="0">
                <a:solidFill>
                  <a:srgbClr val="FF0000"/>
                </a:solidFill>
              </a:rPr>
              <a:t>Direct Thrombin Inhibitors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E5808-7AA1-4DDD-A797-11DD5687A05E}"/>
              </a:ext>
            </a:extLst>
          </p:cNvPr>
          <p:cNvSpPr/>
          <p:nvPr/>
        </p:nvSpPr>
        <p:spPr>
          <a:xfrm>
            <a:off x="454673" y="4827085"/>
            <a:ext cx="4505563" cy="109907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FE4B8-133D-414C-B297-8B274ACB2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167" y="402412"/>
            <a:ext cx="259712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F722-97AC-44BE-87AF-A53AB131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Whole-Blood Coagulation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0B1E6-7336-4AA8-96B1-E3FE7EDB5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52" y="1647974"/>
            <a:ext cx="6666921" cy="42162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23C175-1991-45CF-B8F0-15C2899EE71E}"/>
              </a:ext>
            </a:extLst>
          </p:cNvPr>
          <p:cNvSpPr/>
          <p:nvPr/>
        </p:nvSpPr>
        <p:spPr>
          <a:xfrm>
            <a:off x="5515896" y="624451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http://eclinpath.com/hemostasis/physiology/secondary-hemostasis/secondary-haemostasis/</a:t>
            </a:r>
          </a:p>
        </p:txBody>
      </p:sp>
    </p:spTree>
    <p:extLst>
      <p:ext uri="{BB962C8B-B14F-4D97-AF65-F5344CB8AC3E}">
        <p14:creationId xmlns:p14="http://schemas.microsoft.com/office/powerpoint/2010/main" val="163082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0FAF8C-53FB-4570-B4AD-513AABFF6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87" y="1775503"/>
            <a:ext cx="4512879" cy="38794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98E2FF-01EE-42D2-9374-721578FBD9E4}"/>
              </a:ext>
            </a:extLst>
          </p:cNvPr>
          <p:cNvSpPr/>
          <p:nvPr/>
        </p:nvSpPr>
        <p:spPr>
          <a:xfrm>
            <a:off x="838200" y="5691375"/>
            <a:ext cx="5107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Hochleitner</a:t>
            </a:r>
            <a:r>
              <a:rPr lang="en-US" sz="1400" dirty="0"/>
              <a:t> et al. Clinical and Applied Thrombosis/Hemostasis, 2015:1-10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426B65-E4EA-4FB3-AA03-3895B16DEB5F}"/>
              </a:ext>
            </a:extLst>
          </p:cNvPr>
          <p:cNvSpPr txBox="1">
            <a:spLocks/>
          </p:cNvSpPr>
          <p:nvPr/>
        </p:nvSpPr>
        <p:spPr>
          <a:xfrm>
            <a:off x="194544" y="196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Viscoelastic Hemostatic Assays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E3E5D-0960-4E46-9D72-07E3F87F2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753" y="192891"/>
            <a:ext cx="4249280" cy="9327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3CCA87-2235-4B84-9B3F-554303EA2B7F}"/>
              </a:ext>
            </a:extLst>
          </p:cNvPr>
          <p:cNvSpPr/>
          <p:nvPr/>
        </p:nvSpPr>
        <p:spPr>
          <a:xfrm>
            <a:off x="7449874" y="6431963"/>
            <a:ext cx="3602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Tynngård</a:t>
            </a:r>
            <a:r>
              <a:rPr lang="en-US" sz="1400" dirty="0"/>
              <a:t> et al. Thrombosis Journal (2015) 13:8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587A1-4788-4A6C-AD11-8601BB1C8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27" y="1433752"/>
            <a:ext cx="3767324" cy="2621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14DBBF-A65C-4BFE-B882-62D5A40D8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094" y="4104585"/>
            <a:ext cx="3526589" cy="2376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9BBCA-FA61-44FD-BD32-7616AD429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815" y="1775503"/>
            <a:ext cx="1433993" cy="1825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159F3-CA35-40BD-928C-219B4C0C0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4656" y="4478774"/>
            <a:ext cx="1231343" cy="14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6FEC6-BC81-4A1C-A8A4-1C6D147A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Trauma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3748C-1BB4-470D-A23E-ACBE3C966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" y="1825625"/>
            <a:ext cx="6257765" cy="4313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04807B-167E-49F0-BB86-95198F81E834}"/>
              </a:ext>
            </a:extLst>
          </p:cNvPr>
          <p:cNvSpPr/>
          <p:nvPr/>
        </p:nvSpPr>
        <p:spPr>
          <a:xfrm>
            <a:off x="1769120" y="6311900"/>
            <a:ext cx="3696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Lier et al. </a:t>
            </a:r>
            <a:r>
              <a:rPr lang="en-US" dirty="0" err="1"/>
              <a:t>Hämostaseologie</a:t>
            </a:r>
            <a:r>
              <a:rPr lang="en-US" dirty="0"/>
              <a:t> 2013; 33: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889BD-A1AD-4E7D-ACDC-5DCFBA2BA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174" y="2040167"/>
            <a:ext cx="5239797" cy="34462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27DF3F-A3F7-4B7A-A4ED-714F0E2C6060}"/>
              </a:ext>
            </a:extLst>
          </p:cNvPr>
          <p:cNvSpPr/>
          <p:nvPr/>
        </p:nvSpPr>
        <p:spPr>
          <a:xfrm>
            <a:off x="6633040" y="6019512"/>
            <a:ext cx="4499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dirty="0"/>
          </a:p>
          <a:p>
            <a:r>
              <a:rPr lang="en-US" sz="1600" dirty="0"/>
              <a:t>Davenport ,et al. </a:t>
            </a:r>
            <a:r>
              <a:rPr lang="en-US" sz="1600" dirty="0" err="1"/>
              <a:t>Crit</a:t>
            </a:r>
            <a:r>
              <a:rPr lang="en-US" sz="1600" dirty="0"/>
              <a:t> Care Med 2011 Vol. 39, No. 12</a:t>
            </a:r>
          </a:p>
        </p:txBody>
      </p:sp>
    </p:spTree>
    <p:extLst>
      <p:ext uri="{BB962C8B-B14F-4D97-AF65-F5344CB8AC3E}">
        <p14:creationId xmlns:p14="http://schemas.microsoft.com/office/powerpoint/2010/main" val="69146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96" y="365125"/>
            <a:ext cx="5086512" cy="9400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Pitfalls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17901" y="1567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1C596-4CC7-495F-80DD-09F6454AF21D}"/>
              </a:ext>
            </a:extLst>
          </p:cNvPr>
          <p:cNvSpPr txBox="1"/>
          <p:nvPr/>
        </p:nvSpPr>
        <p:spPr>
          <a:xfrm>
            <a:off x="6554051" y="1664250"/>
            <a:ext cx="5313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Insensitive to primary hemostasis and </a:t>
            </a:r>
            <a:r>
              <a:rPr lang="en-US" sz="2800" u="sng" dirty="0">
                <a:solidFill>
                  <a:srgbClr val="FF0000"/>
                </a:solidFill>
              </a:rPr>
              <a:t>platelet function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Collagen, ADP, 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Insensitive to fibrinolytic activation.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Single parameters are difficult to interpret and require context.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1A767-B2FF-41AE-8830-5AD680306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58" y="266643"/>
            <a:ext cx="4249280" cy="9327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15C0C4-34ED-4100-B39C-7478BAFF803D}"/>
              </a:ext>
            </a:extLst>
          </p:cNvPr>
          <p:cNvGrpSpPr/>
          <p:nvPr/>
        </p:nvGrpSpPr>
        <p:grpSpPr>
          <a:xfrm>
            <a:off x="211837" y="1664250"/>
            <a:ext cx="6191250" cy="4525460"/>
            <a:chOff x="211837" y="1664250"/>
            <a:chExt cx="6191250" cy="45254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D387C3-BE72-4E1A-8619-025D1EC6E440}"/>
                </a:ext>
              </a:extLst>
            </p:cNvPr>
            <p:cNvGrpSpPr/>
            <p:nvPr/>
          </p:nvGrpSpPr>
          <p:grpSpPr>
            <a:xfrm>
              <a:off x="211837" y="1664250"/>
              <a:ext cx="6191250" cy="4288280"/>
              <a:chOff x="211837" y="1664250"/>
              <a:chExt cx="6191250" cy="428828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CDEA0AF-D2F8-4200-B5B0-D55A09FE1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837" y="2038428"/>
                <a:ext cx="6191250" cy="391410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2975BE-7E51-4F98-AB74-18A1E754265D}"/>
                  </a:ext>
                </a:extLst>
              </p:cNvPr>
              <p:cNvSpPr txBox="1"/>
              <p:nvPr/>
            </p:nvSpPr>
            <p:spPr>
              <a:xfrm>
                <a:off x="3053106" y="3156966"/>
                <a:ext cx="12106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High PAP</a:t>
                </a:r>
              </a:p>
              <a:p>
                <a:pPr algn="ctr"/>
                <a:r>
                  <a:rPr lang="en-US" b="1" dirty="0"/>
                  <a:t>+</a:t>
                </a:r>
              </a:p>
              <a:p>
                <a:pPr algn="ctr"/>
                <a:r>
                  <a:rPr lang="en-US" b="1" dirty="0"/>
                  <a:t>Low ML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FDCC85-A4D9-4DE7-8AE1-F04DAF3BDF2E}"/>
                  </a:ext>
                </a:extLst>
              </p:cNvPr>
              <p:cNvSpPr txBox="1"/>
              <p:nvPr/>
            </p:nvSpPr>
            <p:spPr>
              <a:xfrm>
                <a:off x="1383520" y="3467738"/>
                <a:ext cx="12106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Low PAP</a:t>
                </a:r>
              </a:p>
              <a:p>
                <a:pPr algn="ctr"/>
                <a:r>
                  <a:rPr lang="en-US" b="1" dirty="0"/>
                  <a:t>+</a:t>
                </a:r>
              </a:p>
              <a:p>
                <a:pPr algn="ctr"/>
                <a:r>
                  <a:rPr lang="en-US" b="1" dirty="0"/>
                  <a:t>Low ML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77697D-E9B9-4840-BBFE-F6AE7D421CA9}"/>
                  </a:ext>
                </a:extLst>
              </p:cNvPr>
              <p:cNvSpPr txBox="1"/>
              <p:nvPr/>
            </p:nvSpPr>
            <p:spPr>
              <a:xfrm>
                <a:off x="4759309" y="1664250"/>
                <a:ext cx="12106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High PAP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+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High ML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3B6C0E-513C-4A2E-BFA4-BEC6FB55A3C3}"/>
                </a:ext>
              </a:extLst>
            </p:cNvPr>
            <p:cNvSpPr/>
            <p:nvPr/>
          </p:nvSpPr>
          <p:spPr>
            <a:xfrm>
              <a:off x="1756844" y="5820378"/>
              <a:ext cx="33230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Raza et al. JTH 2013; 11: 307–314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173AD8-DD44-4520-825E-7497AFB43D7B}"/>
              </a:ext>
            </a:extLst>
          </p:cNvPr>
          <p:cNvGrpSpPr/>
          <p:nvPr/>
        </p:nvGrpSpPr>
        <p:grpSpPr>
          <a:xfrm>
            <a:off x="331617" y="1138725"/>
            <a:ext cx="6071470" cy="5354150"/>
            <a:chOff x="337442" y="1015380"/>
            <a:chExt cx="6071470" cy="53541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2F06A80-89F2-41EB-A1A7-E998D3BC0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442" y="1015380"/>
              <a:ext cx="6071470" cy="52065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94F675-0F8C-44A4-A9EE-6D0000D6B344}"/>
                </a:ext>
              </a:extLst>
            </p:cNvPr>
            <p:cNvSpPr/>
            <p:nvPr/>
          </p:nvSpPr>
          <p:spPr>
            <a:xfrm>
              <a:off x="1313484" y="6061753"/>
              <a:ext cx="42098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/>
                <a:t>Noorman</a:t>
              </a:r>
              <a:r>
                <a:rPr lang="en-US" sz="1400" dirty="0"/>
                <a:t> and Hess. TRANSFUSION 2018;58;2430–2436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1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D0966F-42CB-4CF9-B924-D309A6512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77" r="32934" b="7905"/>
          <a:stretch/>
        </p:blipFill>
        <p:spPr>
          <a:xfrm>
            <a:off x="516373" y="1521629"/>
            <a:ext cx="5481484" cy="4863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751CA-5AA3-41B6-8F39-C98A154E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09" y="1751872"/>
            <a:ext cx="4932091" cy="49991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730862-5EBA-46EA-ADF8-D0C65F9E7763}"/>
              </a:ext>
            </a:extLst>
          </p:cNvPr>
          <p:cNvSpPr txBox="1">
            <a:spLocks/>
          </p:cNvSpPr>
          <p:nvPr/>
        </p:nvSpPr>
        <p:spPr>
          <a:xfrm>
            <a:off x="194544" y="196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Multiplexed VHA’s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75270-D93D-4C90-90D3-AB4F6F65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753" y="218433"/>
            <a:ext cx="4249280" cy="932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EABA1-CB42-4288-B781-15009D2B6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244" y="1793174"/>
            <a:ext cx="3390900" cy="4048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D7291-30D0-46D5-B144-ED221A373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145" y="1751871"/>
            <a:ext cx="5925697" cy="48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AA94-7198-4A22-BB3C-3EA485A09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Trauma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0DAF4-23A0-4439-A6B3-76D6F8436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64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ROTEM Systematic Review</a:t>
            </a:r>
          </a:p>
          <a:p>
            <a:pPr lvl="1"/>
            <a:r>
              <a:rPr lang="en-US" dirty="0"/>
              <a:t>13 Studies</a:t>
            </a:r>
          </a:p>
          <a:p>
            <a:pPr lvl="1"/>
            <a:r>
              <a:rPr lang="en-US" dirty="0"/>
              <a:t>Moderate Quality (no RCT’s)</a:t>
            </a:r>
          </a:p>
          <a:p>
            <a:pPr lvl="1"/>
            <a:r>
              <a:rPr lang="en-US" dirty="0"/>
              <a:t>EXTEM and FIBTEM clot amplitude (CA5, CA10) or maximal clot firmness (MCF) diagnose coagulopathy, predict blood transfusion, and mortality. </a:t>
            </a:r>
          </a:p>
          <a:p>
            <a:pPr lvl="1"/>
            <a:r>
              <a:rPr lang="en-US" dirty="0"/>
              <a:t>The presence of fibrinolysis associated with mortality. </a:t>
            </a:r>
          </a:p>
          <a:p>
            <a:endParaRPr lang="en-US" dirty="0"/>
          </a:p>
          <a:p>
            <a:r>
              <a:rPr lang="en-US" dirty="0"/>
              <a:t>Single center randomized controlled trial showed survival benefit for TEG vs. plasmatic factors.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9CE5B-C404-490D-AA4A-55A99FAE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572" y="1571621"/>
            <a:ext cx="5186450" cy="49633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97D5C6-39C0-4792-9978-4441822E1951}"/>
              </a:ext>
            </a:extLst>
          </p:cNvPr>
          <p:cNvSpPr/>
          <p:nvPr/>
        </p:nvSpPr>
        <p:spPr>
          <a:xfrm>
            <a:off x="8232012" y="6338986"/>
            <a:ext cx="3536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Gonzalez et al. Ann Surg 2016;263:1051–1059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C8E0AF-32AB-468A-BC15-000378CB4E28}"/>
              </a:ext>
            </a:extLst>
          </p:cNvPr>
          <p:cNvSpPr/>
          <p:nvPr/>
        </p:nvSpPr>
        <p:spPr>
          <a:xfrm>
            <a:off x="523572" y="62620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Veigas</a:t>
            </a:r>
            <a:r>
              <a:rPr lang="en-US" sz="1200" dirty="0"/>
              <a:t> et al. Scandinavian Journal of Trauma, Resuscitation and Emergency Medicine (2016) 24:114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996F1-3409-4226-9C3D-6E9D65759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48" y="282874"/>
            <a:ext cx="424928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28601"/>
            <a:ext cx="7886700" cy="1325563"/>
          </a:xfrm>
        </p:spPr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41" y="1433040"/>
            <a:ext cx="7886700" cy="5196360"/>
          </a:xfrm>
        </p:spPr>
        <p:txBody>
          <a:bodyPr>
            <a:noAutofit/>
          </a:bodyPr>
          <a:lstStyle/>
          <a:p>
            <a:r>
              <a:rPr lang="en-US" sz="2400" dirty="0"/>
              <a:t>Cofounder, stockholder, and consultant to </a:t>
            </a:r>
            <a:r>
              <a:rPr lang="en-US" sz="2400" dirty="0">
                <a:solidFill>
                  <a:srgbClr val="FF0000"/>
                </a:solidFill>
              </a:rPr>
              <a:t>Stasys Medical Corp. (Platelet Diagnostic)</a:t>
            </a:r>
          </a:p>
          <a:p>
            <a:r>
              <a:rPr lang="en-US" sz="2400" dirty="0"/>
              <a:t>Consultant to </a:t>
            </a:r>
            <a:r>
              <a:rPr lang="en-US" sz="2400" dirty="0" err="1"/>
              <a:t>Tournitek</a:t>
            </a:r>
            <a:r>
              <a:rPr lang="en-US" sz="2400" dirty="0"/>
              <a:t>, Inc. </a:t>
            </a:r>
          </a:p>
          <a:p>
            <a:r>
              <a:rPr lang="en-US" sz="2400" dirty="0"/>
              <a:t>Member, Trauma Hemostasis &amp; Oxygenation Research (THOR) Network. </a:t>
            </a:r>
          </a:p>
          <a:p>
            <a:r>
              <a:rPr lang="en-US" sz="2400" dirty="0"/>
              <a:t>Visiting Clinician Scientist, Lee Kong </a:t>
            </a:r>
            <a:r>
              <a:rPr lang="en-US" sz="2400" dirty="0" err="1"/>
              <a:t>Chian</a:t>
            </a:r>
            <a:r>
              <a:rPr lang="en-US" sz="2400" dirty="0"/>
              <a:t> School of Medicine, Nanyang Technological University, Singapore</a:t>
            </a:r>
          </a:p>
          <a:p>
            <a:r>
              <a:rPr lang="en-US" sz="2400" dirty="0"/>
              <a:t>Grant Funding from U.S. NIH, DoD, </a:t>
            </a:r>
            <a:r>
              <a:rPr lang="en-US" sz="2400" dirty="0" err="1"/>
              <a:t>iTrauma</a:t>
            </a:r>
            <a:r>
              <a:rPr lang="en-US" sz="2400" dirty="0"/>
              <a:t> Care</a:t>
            </a:r>
          </a:p>
          <a:p>
            <a:r>
              <a:rPr lang="en-US" sz="2400" dirty="0"/>
              <a:t>One time travel Support from </a:t>
            </a:r>
            <a:r>
              <a:rPr lang="en-US" sz="2400" dirty="0" err="1"/>
              <a:t>Vidacare</a:t>
            </a:r>
            <a:r>
              <a:rPr lang="en-US" sz="2400" dirty="0"/>
              <a:t> Corp, TEM Int., CSL Behring</a:t>
            </a:r>
          </a:p>
          <a:p>
            <a:r>
              <a:rPr lang="en-US" sz="2400" dirty="0"/>
              <a:t>Inventor: platelet diagnostic and hemostatic biopolymer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07435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8B38-7BDE-4F3E-AACB-A5BC2CC0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583"/>
            <a:ext cx="10515600" cy="1325563"/>
          </a:xfrm>
        </p:spPr>
        <p:txBody>
          <a:bodyPr/>
          <a:lstStyle/>
          <a:p>
            <a:r>
              <a:rPr lang="en-US" dirty="0"/>
              <a:t>Platelets</a:t>
            </a:r>
          </a:p>
        </p:txBody>
      </p:sp>
      <p:pic>
        <p:nvPicPr>
          <p:cNvPr id="4" name="Platelet Clumping on RBC Ferric Chloride-Motto">
            <a:hlinkClick r:id="" action="ppaction://media"/>
            <a:extLst>
              <a:ext uri="{FF2B5EF4-FFF2-40B4-BE49-F238E27FC236}">
                <a16:creationId xmlns:a16="http://schemas.microsoft.com/office/drawing/2014/main" id="{47C741BE-6EDF-4364-BB53-0E1B98019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064" r="14210"/>
          <a:stretch/>
        </p:blipFill>
        <p:spPr>
          <a:xfrm>
            <a:off x="938696" y="2221513"/>
            <a:ext cx="4456854" cy="3495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D3FEE-836A-4580-B72C-4EAF60D7C28B}"/>
              </a:ext>
            </a:extLst>
          </p:cNvPr>
          <p:cNvSpPr txBox="1"/>
          <p:nvPr/>
        </p:nvSpPr>
        <p:spPr>
          <a:xfrm>
            <a:off x="1038206" y="5849456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David Motto MD, PhD. </a:t>
            </a:r>
            <a:r>
              <a:rPr lang="en-US" sz="1400" i="1" dirty="0" err="1"/>
              <a:t>Bloodworks</a:t>
            </a:r>
            <a:r>
              <a:rPr lang="en-US" sz="1400" i="1" dirty="0"/>
              <a:t> Northwest, Seattle, WA</a:t>
            </a:r>
          </a:p>
        </p:txBody>
      </p:sp>
      <p:pic>
        <p:nvPicPr>
          <p:cNvPr id="6" name="Slide 18 Platelet Contraction.mp4">
            <a:hlinkClick r:id="" action="ppaction://media"/>
            <a:extLst>
              <a:ext uri="{FF2B5EF4-FFF2-40B4-BE49-F238E27FC236}">
                <a16:creationId xmlns:a16="http://schemas.microsoft.com/office/drawing/2014/main" id="{92BCC11F-CD00-47DF-A7E7-007E6393B14F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0539" y="2420478"/>
            <a:ext cx="5828734" cy="30976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0E003-C294-4065-AD79-FB0AF149FFBB}"/>
              </a:ext>
            </a:extLst>
          </p:cNvPr>
          <p:cNvSpPr txBox="1"/>
          <p:nvPr/>
        </p:nvSpPr>
        <p:spPr>
          <a:xfrm>
            <a:off x="1354822" y="1690688"/>
            <a:ext cx="404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Adhesion and Aggregation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22E6D-8EE7-420B-8D31-C49BB7DDA278}"/>
              </a:ext>
            </a:extLst>
          </p:cNvPr>
          <p:cNvSpPr txBox="1"/>
          <p:nvPr/>
        </p:nvSpPr>
        <p:spPr>
          <a:xfrm>
            <a:off x="6722877" y="1690687"/>
            <a:ext cx="404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Contraction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EBAC34E6-DCFB-4021-B244-28A2E8118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481" y="5849456"/>
            <a:ext cx="5173521" cy="43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algn="r"/>
            <a:r>
              <a:rPr lang="en-GB" altLang="en-US" sz="1600" i="1" dirty="0">
                <a:solidFill>
                  <a:schemeClr val="tx1"/>
                </a:solidFill>
                <a:latin typeface="Arial" pitchFamily="34" charset="0"/>
              </a:rPr>
              <a:t>Credit: </a:t>
            </a:r>
            <a:r>
              <a:rPr lang="en-GB" altLang="en-US" sz="1600" i="1" dirty="0" err="1">
                <a:solidFill>
                  <a:schemeClr val="tx1"/>
                </a:solidFill>
                <a:latin typeface="Arial" pitchFamily="34" charset="0"/>
              </a:rPr>
              <a:t>Diagouraga</a:t>
            </a:r>
            <a:r>
              <a:rPr lang="en-GB" altLang="en-US" sz="1600" i="1" dirty="0">
                <a:solidFill>
                  <a:schemeClr val="tx1"/>
                </a:solidFill>
                <a:latin typeface="Arial" pitchFamily="34" charset="0"/>
              </a:rPr>
              <a:t> B et al. J Cell </a:t>
            </a:r>
            <a:r>
              <a:rPr lang="en-GB" altLang="en-US" sz="1600" i="1" dirty="0" err="1">
                <a:solidFill>
                  <a:schemeClr val="tx1"/>
                </a:solidFill>
                <a:latin typeface="Arial" pitchFamily="34" charset="0"/>
              </a:rPr>
              <a:t>Biol</a:t>
            </a:r>
            <a:r>
              <a:rPr lang="en-GB" altLang="en-US" sz="1600" i="1" dirty="0">
                <a:solidFill>
                  <a:schemeClr val="tx1"/>
                </a:solidFill>
                <a:latin typeface="Arial" pitchFamily="34" charset="0"/>
              </a:rPr>
              <a:t> 2014;204:177-185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92384-1D45-4C38-8071-1D42EAA80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139" y="314041"/>
            <a:ext cx="177211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85"/>
          <a:stretch/>
        </p:blipFill>
        <p:spPr bwMode="auto">
          <a:xfrm>
            <a:off x="1603606" y="2986088"/>
            <a:ext cx="4283713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83" y="3241945"/>
            <a:ext cx="3964422" cy="311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18484" r="5552" b="10099"/>
          <a:stretch/>
        </p:blipFill>
        <p:spPr bwMode="auto">
          <a:xfrm>
            <a:off x="2265384" y="1434368"/>
            <a:ext cx="7411995" cy="162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1801" y="6400800"/>
            <a:ext cx="302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Transfusion, June 2012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Platelets</a:t>
            </a:r>
            <a:br>
              <a:rPr lang="en-US" dirty="0"/>
            </a:br>
            <a:r>
              <a:rPr lang="en-US" sz="3600" b="1" i="1" dirty="0"/>
              <a:t>Count</a:t>
            </a:r>
            <a:endParaRPr lang="en-US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EDEBC-505D-42FB-BB01-9EF7E4F03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492" y="185738"/>
            <a:ext cx="1170533" cy="129856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B6F420F-5EBA-455A-813D-74CFBEF9BF19}"/>
              </a:ext>
            </a:extLst>
          </p:cNvPr>
          <p:cNvSpPr/>
          <p:nvPr/>
        </p:nvSpPr>
        <p:spPr>
          <a:xfrm>
            <a:off x="2265384" y="3795443"/>
            <a:ext cx="362695" cy="30650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26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E7ED-983C-4D44-9B14-8B4BE870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71" y="935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Platelet Function Monitoring</a:t>
            </a:r>
            <a:br>
              <a:rPr lang="en-US" dirty="0"/>
            </a:br>
            <a:r>
              <a:rPr lang="en-US" sz="2400" b="1" i="1" dirty="0"/>
              <a:t>Adhesion and Aggregation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6D833-5FB1-4360-9303-3612BFEF8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96" y="2472931"/>
            <a:ext cx="3296673" cy="2910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A7BC5-5041-4EBE-ADBD-41597F59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222" y="2997204"/>
            <a:ext cx="4208793" cy="1861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16C35-F799-4D3E-ACBA-130B17728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618" y="2116808"/>
            <a:ext cx="2685094" cy="2486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71286-FC58-4C1B-903E-0C42A28EC01C}"/>
              </a:ext>
            </a:extLst>
          </p:cNvPr>
          <p:cNvSpPr txBox="1"/>
          <p:nvPr/>
        </p:nvSpPr>
        <p:spPr>
          <a:xfrm>
            <a:off x="404871" y="1689491"/>
            <a:ext cx="392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Light Transmittance Aggregometry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ex. </a:t>
            </a:r>
            <a:r>
              <a:rPr lang="en-US" i="1" dirty="0" err="1"/>
              <a:t>Chronolog</a:t>
            </a:r>
            <a:r>
              <a:rPr lang="en-US" i="1" dirty="0"/>
              <a:t>, Verify Now</a:t>
            </a:r>
            <a:r>
              <a:rPr lang="en-US" dirty="0"/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DA34C-EA9F-4D28-9B0E-58448F7CC1DC}"/>
              </a:ext>
            </a:extLst>
          </p:cNvPr>
          <p:cNvSpPr txBox="1"/>
          <p:nvPr/>
        </p:nvSpPr>
        <p:spPr>
          <a:xfrm>
            <a:off x="4260847" y="1938631"/>
            <a:ext cx="392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Impedance Aggregometry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ex. Multiple Electrode Aggregometry</a:t>
            </a:r>
            <a:r>
              <a:rPr lang="en-US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913AA-E3D6-4357-9BEB-1147D66CD3D3}"/>
              </a:ext>
            </a:extLst>
          </p:cNvPr>
          <p:cNvSpPr txBox="1"/>
          <p:nvPr/>
        </p:nvSpPr>
        <p:spPr>
          <a:xfrm>
            <a:off x="7988414" y="1577916"/>
            <a:ext cx="392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Aperture Occlusion Time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ex. PFA-100</a:t>
            </a:r>
            <a:r>
              <a:rPr lang="en-US" dirty="0"/>
              <a:t>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08846-6C90-4403-ADB7-1A1426650C3B}"/>
              </a:ext>
            </a:extLst>
          </p:cNvPr>
          <p:cNvSpPr/>
          <p:nvPr/>
        </p:nvSpPr>
        <p:spPr>
          <a:xfrm>
            <a:off x="8713438" y="6315600"/>
            <a:ext cx="3196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Grove. Dan Med J 2012;59(9):B4506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DA911-6E98-4081-8658-9E133957B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376" y="186455"/>
            <a:ext cx="1668246" cy="1298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DF28A-CD59-44CD-9030-5DC9E0B04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071" y="4945025"/>
            <a:ext cx="1914112" cy="1815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3E1B6A-9BCA-4A59-B1B0-6B931F474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997" y="5489379"/>
            <a:ext cx="1750495" cy="1224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E44F7-26A2-4333-A877-3BAC25981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934" y="4693610"/>
            <a:ext cx="983150" cy="162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2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87" y="289825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Relevance to Trauma</a:t>
            </a:r>
            <a:br>
              <a:rPr lang="en-US" sz="3200" dirty="0"/>
            </a:br>
            <a:r>
              <a:rPr lang="en-US" sz="2800" b="1" i="1" dirty="0"/>
              <a:t>Platelet Aggregation</a:t>
            </a:r>
            <a:endParaRPr lang="en-US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63" y="1336252"/>
            <a:ext cx="5826145" cy="48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14879" y="6176440"/>
            <a:ext cx="34660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i="1" dirty="0"/>
              <a:t>Kutcher et al. J Trauma Acute Care Surg. 2012.</a:t>
            </a:r>
            <a:endParaRPr lang="en-US" sz="135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607157" y="3630372"/>
            <a:ext cx="4229100" cy="646330"/>
            <a:chOff x="1752600" y="3894301"/>
            <a:chExt cx="5638800" cy="501458"/>
          </a:xfrm>
        </p:grpSpPr>
        <p:sp>
          <p:nvSpPr>
            <p:cNvPr id="5" name="TextBox 4"/>
            <p:cNvSpPr txBox="1"/>
            <p:nvPr/>
          </p:nvSpPr>
          <p:spPr>
            <a:xfrm>
              <a:off x="1752600" y="3894301"/>
              <a:ext cx="5638800" cy="50145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10X Mortality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6497890" y="3906419"/>
              <a:ext cx="602387" cy="399059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7C4E1E1-33D3-4997-94F3-51229D4D9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17" y="2102030"/>
            <a:ext cx="5294973" cy="4002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B2587-E196-4AF7-B0A1-60C3B4799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155" y="209443"/>
            <a:ext cx="1170533" cy="12985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E5905F-1023-4B81-8C59-70C565CD15C8}"/>
              </a:ext>
            </a:extLst>
          </p:cNvPr>
          <p:cNvSpPr/>
          <p:nvPr/>
        </p:nvSpPr>
        <p:spPr>
          <a:xfrm>
            <a:off x="2011108" y="6176440"/>
            <a:ext cx="2822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i="1" dirty="0"/>
              <a:t>Grove. Dan Med J 2012;59(9):B4506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668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39583"/>
            <a:ext cx="10515600" cy="1325563"/>
          </a:xfrm>
        </p:spPr>
        <p:txBody>
          <a:bodyPr/>
          <a:lstStyle/>
          <a:p>
            <a:r>
              <a:rPr lang="en-US" dirty="0"/>
              <a:t>Platelet Function Monitoring</a:t>
            </a:r>
            <a:br>
              <a:rPr lang="en-US" dirty="0"/>
            </a:br>
            <a:r>
              <a:rPr lang="en-US" sz="3200" b="1" i="1" dirty="0"/>
              <a:t>Clot Contraction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26" name="Picture 2" descr="http://www.anesthesia-analgesia.org/content/108/5/1425/F1.medium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4975136" cy="37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7891" y="5820502"/>
            <a:ext cx="392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Anesth</a:t>
            </a:r>
            <a:r>
              <a:rPr lang="en-US" sz="1400" dirty="0"/>
              <a:t> &amp; </a:t>
            </a:r>
            <a:r>
              <a:rPr lang="en-US" sz="1400" dirty="0" err="1"/>
              <a:t>Analg</a:t>
            </a:r>
            <a:r>
              <a:rPr lang="en-US" sz="1400" dirty="0"/>
              <a:t> May 2009 vol. 108 no. 5 1425-1429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13CA3-9AA4-4E52-A5EF-86C0CDAC4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192" y="1616672"/>
            <a:ext cx="5733839" cy="4357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89D08B-9C87-408C-9605-57DC868C13D5}"/>
              </a:ext>
            </a:extLst>
          </p:cNvPr>
          <p:cNvSpPr txBox="1"/>
          <p:nvPr/>
        </p:nvSpPr>
        <p:spPr>
          <a:xfrm flipH="1">
            <a:off x="6972682" y="5815394"/>
            <a:ext cx="3846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Wohlauer</a:t>
            </a:r>
            <a:r>
              <a:rPr lang="en-US" sz="1400" dirty="0"/>
              <a:t> et al. J am Coll Surg 2012;214:739-746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6698C1E9-F5DB-4298-A6BF-52F3F22C0810}"/>
              </a:ext>
            </a:extLst>
          </p:cNvPr>
          <p:cNvSpPr/>
          <p:nvPr/>
        </p:nvSpPr>
        <p:spPr>
          <a:xfrm>
            <a:off x="2952643" y="1930858"/>
            <a:ext cx="178793" cy="63344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7FE22-F72D-4F5F-9CC2-251FA631F5A8}"/>
              </a:ext>
            </a:extLst>
          </p:cNvPr>
          <p:cNvSpPr txBox="1"/>
          <p:nvPr/>
        </p:nvSpPr>
        <p:spPr>
          <a:xfrm>
            <a:off x="3072902" y="2062912"/>
            <a:ext cx="139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% Inhibition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54D46-D060-4475-A6C9-C6B13FE2E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827" y="234329"/>
            <a:ext cx="117053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00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581A-05C0-43DA-90FE-A9BA90BC4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 or Contraction?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C746-7BBE-4CCA-AE77-55DF8352D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56" y="5130308"/>
            <a:ext cx="10515600" cy="1455682"/>
          </a:xfrm>
        </p:spPr>
        <p:txBody>
          <a:bodyPr>
            <a:normAutofit/>
          </a:bodyPr>
          <a:lstStyle/>
          <a:p>
            <a:r>
              <a:rPr lang="en-US" sz="2400" dirty="0"/>
              <a:t>N=52 ED trauma patients, ISS=21.5, Mortality = 17%</a:t>
            </a:r>
          </a:p>
          <a:p>
            <a:pPr lvl="1"/>
            <a:r>
              <a:rPr lang="en-US" sz="2000" dirty="0"/>
              <a:t>Only MP aggregation was significantly decreased in patients who died during hospitalization</a:t>
            </a:r>
            <a:endParaRPr lang="en-US" sz="2400" dirty="0"/>
          </a:p>
          <a:p>
            <a:pPr lvl="1"/>
            <a:r>
              <a:rPr lang="en-US" sz="2000" dirty="0"/>
              <a:t>Only the TEG PM values were significantly lower in patients receiving any blood products within the first 4 h after arrival to the hospital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CF795-C0ED-48BE-9EF6-3E93871D0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11" y="1594399"/>
            <a:ext cx="8389703" cy="34707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589898-38AB-49C4-B4A1-2920B44111EB}"/>
              </a:ext>
            </a:extLst>
          </p:cNvPr>
          <p:cNvSpPr/>
          <p:nvPr/>
        </p:nvSpPr>
        <p:spPr>
          <a:xfrm>
            <a:off x="7883083" y="6447886"/>
            <a:ext cx="401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George et al. Transfusion Medicine,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54750-CEE6-4155-A629-68587D62E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586" y="312440"/>
            <a:ext cx="117053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4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96" y="365125"/>
            <a:ext cx="5086512" cy="9400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Pitfalls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17901" y="1567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1C596-4CC7-495F-80DD-09F6454AF21D}"/>
              </a:ext>
            </a:extLst>
          </p:cNvPr>
          <p:cNvSpPr txBox="1"/>
          <p:nvPr/>
        </p:nvSpPr>
        <p:spPr>
          <a:xfrm>
            <a:off x="7018914" y="1689791"/>
            <a:ext cx="5313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Hct and platelet count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LTA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Multiplate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PFA-100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Plt</a:t>
            </a:r>
            <a:r>
              <a:rPr lang="en-US" sz="2800" dirty="0">
                <a:solidFill>
                  <a:srgbClr val="FF0000"/>
                </a:solidFill>
              </a:rPr>
              <a:t> &lt;80 · 10</a:t>
            </a:r>
            <a:r>
              <a:rPr lang="en-US" sz="2800" baseline="30000" dirty="0">
                <a:solidFill>
                  <a:srgbClr val="FF0000"/>
                </a:solidFill>
              </a:rPr>
              <a:t>9</a:t>
            </a:r>
            <a:r>
              <a:rPr lang="en-US" sz="2800" dirty="0">
                <a:solidFill>
                  <a:srgbClr val="FF0000"/>
                </a:solidFill>
              </a:rPr>
              <a:t>/L,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Hct &lt;30%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</a:t>
            </a:r>
            <a:r>
              <a:rPr lang="en-US" sz="2800" dirty="0" err="1">
                <a:solidFill>
                  <a:srgbClr val="FF0000"/>
                </a:solidFill>
              </a:rPr>
              <a:t>vWF</a:t>
            </a: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handling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0949D-A7C6-47BD-B5F2-72AC0F7B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034" y="230638"/>
            <a:ext cx="1170533" cy="1298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B6DC2-8204-41BF-A2A8-6F8B523D5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91" y="1118735"/>
            <a:ext cx="6102329" cy="5095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4DC11-F81A-4CF0-9B5A-95E0438A0E36}"/>
              </a:ext>
            </a:extLst>
          </p:cNvPr>
          <p:cNvSpPr txBox="1"/>
          <p:nvPr/>
        </p:nvSpPr>
        <p:spPr>
          <a:xfrm>
            <a:off x="132819" y="2365180"/>
            <a:ext cx="62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0382A-A27E-4DEE-9568-F2CFD67BF587}"/>
              </a:ext>
            </a:extLst>
          </p:cNvPr>
          <p:cNvSpPr txBox="1"/>
          <p:nvPr/>
        </p:nvSpPr>
        <p:spPr>
          <a:xfrm>
            <a:off x="158361" y="4448548"/>
            <a:ext cx="82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95245-EBBC-447C-B033-20995C65FF23}"/>
              </a:ext>
            </a:extLst>
          </p:cNvPr>
          <p:cNvSpPr/>
          <p:nvPr/>
        </p:nvSpPr>
        <p:spPr>
          <a:xfrm>
            <a:off x="2268870" y="6295063"/>
            <a:ext cx="3285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Femia</a:t>
            </a:r>
            <a:r>
              <a:rPr lang="en-US" sz="1200" dirty="0"/>
              <a:t> et al. J </a:t>
            </a:r>
            <a:r>
              <a:rPr lang="en-US" sz="1200" dirty="0" err="1"/>
              <a:t>Thromb</a:t>
            </a:r>
            <a:r>
              <a:rPr lang="en-US" sz="1200" dirty="0"/>
              <a:t> </a:t>
            </a:r>
            <a:r>
              <a:rPr lang="en-US" sz="1200" dirty="0" err="1"/>
              <a:t>Haemost</a:t>
            </a:r>
            <a:r>
              <a:rPr lang="en-US" sz="1200" dirty="0"/>
              <a:t> 2013; 11: 2193–6.</a:t>
            </a:r>
          </a:p>
        </p:txBody>
      </p:sp>
    </p:spTree>
    <p:extLst>
      <p:ext uri="{BB962C8B-B14F-4D97-AF65-F5344CB8AC3E}">
        <p14:creationId xmlns:p14="http://schemas.microsoft.com/office/powerpoint/2010/main" val="2424355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E46D-4181-4CE5-BC76-641CC00D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4E429-787D-47A7-81EE-A22EB98DF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B8603-FFA8-4B48-9D84-3A4345D32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3" y="1643905"/>
            <a:ext cx="3865278" cy="2162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85748-94CA-48E3-814A-4874AE600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512" y="2119385"/>
            <a:ext cx="4609142" cy="3094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94153-384C-462B-AAEB-FB78F6090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213" y="3537658"/>
            <a:ext cx="4030511" cy="2596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D4F67E-918A-4973-A7C7-DDF6F3CD4197}"/>
              </a:ext>
            </a:extLst>
          </p:cNvPr>
          <p:cNvSpPr/>
          <p:nvPr/>
        </p:nvSpPr>
        <p:spPr>
          <a:xfrm>
            <a:off x="8420611" y="6181095"/>
            <a:ext cx="28873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Santos-Martinez et al. Analyst, 2011, 136, 5120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CB469-99DC-439B-9187-358FA369C22B}"/>
              </a:ext>
            </a:extLst>
          </p:cNvPr>
          <p:cNvSpPr/>
          <p:nvPr/>
        </p:nvSpPr>
        <p:spPr>
          <a:xfrm>
            <a:off x="950033" y="3941170"/>
            <a:ext cx="25305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https://hemosonics.com/technology/</a:t>
            </a:r>
          </a:p>
        </p:txBody>
      </p:sp>
    </p:spTree>
    <p:extLst>
      <p:ext uri="{BB962C8B-B14F-4D97-AF65-F5344CB8AC3E}">
        <p14:creationId xmlns:p14="http://schemas.microsoft.com/office/powerpoint/2010/main" val="1178616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310C-C7DE-45C0-B559-A1968C99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11" y="50116"/>
            <a:ext cx="10515600" cy="1325563"/>
          </a:xfrm>
        </p:spPr>
        <p:txBody>
          <a:bodyPr/>
          <a:lstStyle/>
          <a:p>
            <a:r>
              <a:rPr lang="en-US" dirty="0"/>
              <a:t>Ultrasound-Actuated VHA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2A351-ED05-4DB0-83A6-8497D8203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50" y="1590640"/>
            <a:ext cx="5419565" cy="4351338"/>
          </a:xfrm>
        </p:spPr>
        <p:txBody>
          <a:bodyPr/>
          <a:lstStyle/>
          <a:p>
            <a:r>
              <a:rPr lang="en-US" dirty="0"/>
              <a:t>Sonic Estimation of Elasticity via Resonance (SEER)</a:t>
            </a:r>
          </a:p>
          <a:p>
            <a:r>
              <a:rPr lang="en-US" dirty="0"/>
              <a:t>Correlation with VHA’s in cardiac surgery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75E77-AB8D-4F5A-BA41-BCBC2540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613" y="721214"/>
            <a:ext cx="5190114" cy="5455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AB76FA-217B-454F-8538-D8CCE2C376BB}"/>
              </a:ext>
            </a:extLst>
          </p:cNvPr>
          <p:cNvSpPr/>
          <p:nvPr/>
        </p:nvSpPr>
        <p:spPr>
          <a:xfrm>
            <a:off x="7742341" y="6242729"/>
            <a:ext cx="39097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/>
              <a:t>Corey et al. Ann Biomed Eng. 2016 May ; 44(5): 1405–1424.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54C6A7-F779-4516-9DD3-304132C2E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11" y="3646949"/>
            <a:ext cx="3146400" cy="2595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07A11-220F-431D-9DA3-6B53C53BE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857" y="3646949"/>
            <a:ext cx="3436485" cy="26232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1E9BE5-3ECB-488E-84B5-7A1F5D2D1119}"/>
              </a:ext>
            </a:extLst>
          </p:cNvPr>
          <p:cNvSpPr/>
          <p:nvPr/>
        </p:nvSpPr>
        <p:spPr>
          <a:xfrm>
            <a:off x="645342" y="625936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Baryshnikova</a:t>
            </a:r>
            <a:r>
              <a:rPr lang="en-US" sz="1200" dirty="0"/>
              <a:t> et al. Journal of Cardiothoracic and Vascular Anesthesia 33 (2019) 15901598</a:t>
            </a:r>
          </a:p>
        </p:txBody>
      </p:sp>
    </p:spTree>
    <p:extLst>
      <p:ext uri="{BB962C8B-B14F-4D97-AF65-F5344CB8AC3E}">
        <p14:creationId xmlns:p14="http://schemas.microsoft.com/office/powerpoint/2010/main" val="480100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130C1-8881-4420-AD19-947D722B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Microfluidics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D8E71-1857-416B-B890-19CCBDAEB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D55C3-730F-41FE-84A2-93FA04621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77046"/>
            <a:ext cx="4568963" cy="2966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FF519-8340-451B-9D6C-E72BB562B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52" y="1825624"/>
            <a:ext cx="6320160" cy="4351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2026BF-04DF-462E-8D5B-DDD5793CF8A7}"/>
              </a:ext>
            </a:extLst>
          </p:cNvPr>
          <p:cNvSpPr/>
          <p:nvPr/>
        </p:nvSpPr>
        <p:spPr>
          <a:xfrm>
            <a:off x="7157494" y="6311899"/>
            <a:ext cx="4003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Schoeman et al. Cell Mol </a:t>
            </a:r>
            <a:r>
              <a:rPr lang="en-US" sz="1200" dirty="0" err="1"/>
              <a:t>Bioeng</a:t>
            </a:r>
            <a:r>
              <a:rPr lang="en-US" sz="1200" dirty="0"/>
              <a:t>. 2017 February ; 10(1): 3–15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7ECC4-ED4B-42B7-9C34-42D906B46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05" t="16002" r="14070" b="17145"/>
          <a:stretch/>
        </p:blipFill>
        <p:spPr>
          <a:xfrm>
            <a:off x="9578211" y="269102"/>
            <a:ext cx="2079112" cy="119608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F242CA1C-0885-4F9A-80D3-68A1665A6A14}"/>
              </a:ext>
            </a:extLst>
          </p:cNvPr>
          <p:cNvSpPr/>
          <p:nvPr/>
        </p:nvSpPr>
        <p:spPr>
          <a:xfrm>
            <a:off x="3715005" y="3096475"/>
            <a:ext cx="326936" cy="490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2DDC17C-84D2-4AF0-9028-704B9BE0350E}"/>
              </a:ext>
            </a:extLst>
          </p:cNvPr>
          <p:cNvSpPr/>
          <p:nvPr/>
        </p:nvSpPr>
        <p:spPr>
          <a:xfrm rot="5400000">
            <a:off x="2673111" y="3743511"/>
            <a:ext cx="326936" cy="490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FC1EC7D-8DD6-46B6-B5B7-900F16FA87CD}"/>
              </a:ext>
            </a:extLst>
          </p:cNvPr>
          <p:cNvSpPr/>
          <p:nvPr/>
        </p:nvSpPr>
        <p:spPr>
          <a:xfrm>
            <a:off x="1471575" y="4261821"/>
            <a:ext cx="326936" cy="490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5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A88E-2684-4F34-A6E5-43F9D89D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Outline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968165-8792-4605-B728-4E7B05117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10"/>
          <a:stretch/>
        </p:blipFill>
        <p:spPr>
          <a:xfrm>
            <a:off x="5389341" y="1082526"/>
            <a:ext cx="6548914" cy="4309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67D30A-8516-4F5A-A6C9-3DB59AE43F0B}"/>
              </a:ext>
            </a:extLst>
          </p:cNvPr>
          <p:cNvSpPr/>
          <p:nvPr/>
        </p:nvSpPr>
        <p:spPr>
          <a:xfrm>
            <a:off x="6625018" y="6042063"/>
            <a:ext cx="5058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Strong Medicine: https://www.youtube.com/watch?v=5GPPt0kftfE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35521-8DF3-40A9-8244-047D129B860D}"/>
              </a:ext>
            </a:extLst>
          </p:cNvPr>
          <p:cNvSpPr txBox="1"/>
          <p:nvPr/>
        </p:nvSpPr>
        <p:spPr>
          <a:xfrm>
            <a:off x="508738" y="1558056"/>
            <a:ext cx="4650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What is the assay?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How is it performed?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What is the relevance to trauma?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Pitfalls?</a:t>
            </a:r>
          </a:p>
          <a:p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B0C76F-DABB-4DC8-BE64-ACCEDDBE6C29}"/>
              </a:ext>
            </a:extLst>
          </p:cNvPr>
          <p:cNvSpPr/>
          <p:nvPr/>
        </p:nvSpPr>
        <p:spPr>
          <a:xfrm>
            <a:off x="8133137" y="2662902"/>
            <a:ext cx="1496042" cy="76609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74B10B-77FF-48C1-AC30-5809C0FB9134}"/>
              </a:ext>
            </a:extLst>
          </p:cNvPr>
          <p:cNvSpPr/>
          <p:nvPr/>
        </p:nvSpPr>
        <p:spPr>
          <a:xfrm>
            <a:off x="7713399" y="4117354"/>
            <a:ext cx="1185399" cy="62322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E0AB36-0DD2-401F-8684-6BBEB6E562C1}"/>
              </a:ext>
            </a:extLst>
          </p:cNvPr>
          <p:cNvSpPr/>
          <p:nvPr/>
        </p:nvSpPr>
        <p:spPr>
          <a:xfrm>
            <a:off x="9128674" y="3635116"/>
            <a:ext cx="2094181" cy="171335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89034B-98FE-40D4-86DD-2680B4693766}"/>
              </a:ext>
            </a:extLst>
          </p:cNvPr>
          <p:cNvSpPr/>
          <p:nvPr/>
        </p:nvSpPr>
        <p:spPr>
          <a:xfrm>
            <a:off x="7385116" y="910718"/>
            <a:ext cx="1743558" cy="128312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26FC2E-8913-4D95-BE49-C42F0B2FADBD}"/>
              </a:ext>
            </a:extLst>
          </p:cNvPr>
          <p:cNvSpPr/>
          <p:nvPr/>
        </p:nvSpPr>
        <p:spPr>
          <a:xfrm>
            <a:off x="6522157" y="2659052"/>
            <a:ext cx="1496042" cy="75545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1796-47AA-4B90-BE9F-7B33268B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Mulitmodal</a:t>
            </a:r>
            <a:r>
              <a:rPr lang="en-US" dirty="0"/>
              <a:t>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29B78-B5C0-4504-B5EE-B40BB23E5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6EC61-0635-4BB0-90FD-E6D5EB4A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26" y="1690688"/>
            <a:ext cx="5504756" cy="4235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D26C42-5EB7-4784-B29C-49BE38701713}"/>
              </a:ext>
            </a:extLst>
          </p:cNvPr>
          <p:cNvSpPr/>
          <p:nvPr/>
        </p:nvSpPr>
        <p:spPr>
          <a:xfrm>
            <a:off x="7834212" y="6248130"/>
            <a:ext cx="3993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Li et al. J Trauma Acute Care Surg. 2016;80: 440–449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46B11-E710-4BDF-9BED-E24311AAF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63" y="1825625"/>
            <a:ext cx="4345954" cy="1753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ABB3D-ABB7-4B2B-8CDE-DFDCE2F7C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63" y="3953886"/>
            <a:ext cx="5021113" cy="24162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2D67DB-3318-4C8B-BF10-DC9C3BB0506E}"/>
              </a:ext>
            </a:extLst>
          </p:cNvPr>
          <p:cNvSpPr/>
          <p:nvPr/>
        </p:nvSpPr>
        <p:spPr>
          <a:xfrm>
            <a:off x="7834212" y="6492875"/>
            <a:ext cx="2505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Neeves</a:t>
            </a:r>
            <a:r>
              <a:rPr lang="en-US" sz="1400" dirty="0"/>
              <a:t> et al. JTH, 6: 2193–2201</a:t>
            </a:r>
          </a:p>
        </p:txBody>
      </p:sp>
    </p:spTree>
    <p:extLst>
      <p:ext uri="{BB962C8B-B14F-4D97-AF65-F5344CB8AC3E}">
        <p14:creationId xmlns:p14="http://schemas.microsoft.com/office/powerpoint/2010/main" val="1454220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FE8F0-A53C-4FCC-9F10-47EBD1E7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584"/>
            <a:ext cx="10515600" cy="1325563"/>
          </a:xfrm>
        </p:spPr>
        <p:txBody>
          <a:bodyPr/>
          <a:lstStyle/>
          <a:p>
            <a:r>
              <a:rPr lang="en-US" dirty="0"/>
              <a:t>Microfluidic Platelet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2ECA-E845-4C7F-9242-90C145358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667EC-D462-4102-82A5-89D45160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48" y="1943117"/>
            <a:ext cx="5474469" cy="40416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DC2B3D-8FE0-4199-849E-77DD27B825E5}"/>
              </a:ext>
            </a:extLst>
          </p:cNvPr>
          <p:cNvSpPr/>
          <p:nvPr/>
        </p:nvSpPr>
        <p:spPr>
          <a:xfrm>
            <a:off x="1566631" y="6299564"/>
            <a:ext cx="3500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Stalker et al. Blood. 2013;121(10):1875-1885)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CDA73D-1BB6-4BEE-8EDD-DEADABD968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80" t="19017" r="29064" b="46877"/>
          <a:stretch/>
        </p:blipFill>
        <p:spPr>
          <a:xfrm rot="16200000">
            <a:off x="7402610" y="1686322"/>
            <a:ext cx="3353648" cy="44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5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71F3-6DFC-4F54-BF2D-3CE19F44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Shear-Induced Platelet Activation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6AAE6-00E8-4E2E-AC0C-3BB6F2DF4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98" b="27572"/>
          <a:stretch/>
        </p:blipFill>
        <p:spPr>
          <a:xfrm>
            <a:off x="887043" y="1627386"/>
            <a:ext cx="5208957" cy="4574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965F36-DAFD-4058-ACA7-BD434F8554F8}"/>
              </a:ext>
            </a:extLst>
          </p:cNvPr>
          <p:cNvSpPr txBox="1"/>
          <p:nvPr/>
        </p:nvSpPr>
        <p:spPr>
          <a:xfrm>
            <a:off x="7092187" y="6338986"/>
            <a:ext cx="409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Ting et al. Nat Commun. 2019 Mar 13;10(1):1204</a:t>
            </a:r>
            <a:endParaRPr lang="en-US" sz="1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84DA34-9551-42EE-92DF-B6EAE9038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6610" y="1578370"/>
            <a:ext cx="2865368" cy="2036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9C4E2A-E675-4130-83D1-29D2DE253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881" y="4199490"/>
            <a:ext cx="3993226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94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7962" y="954841"/>
            <a:ext cx="2462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Optical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16812" y="1025702"/>
            <a:ext cx="1742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Force Data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90764" y="1559760"/>
            <a:ext cx="7239000" cy="4343399"/>
            <a:chOff x="1572015" y="2462494"/>
            <a:chExt cx="5999970" cy="2909353"/>
          </a:xfrm>
          <a:solidFill>
            <a:schemeClr val="bg1">
              <a:lumMod val="50000"/>
            </a:schemeClr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r="9141"/>
            <a:stretch/>
          </p:blipFill>
          <p:spPr>
            <a:xfrm>
              <a:off x="4622413" y="2462494"/>
              <a:ext cx="2949572" cy="2909353"/>
            </a:xfrm>
            <a:prstGeom prst="rect">
              <a:avLst/>
            </a:prstGeom>
            <a:grpFill/>
          </p:spPr>
        </p:pic>
        <p:pic>
          <p:nvPicPr>
            <p:cNvPr id="7" name="Picture 2" descr="C:\Users\Lucas\Pictures\RESEARCH Figures\Figures for Presentations\Final Exam\Figure 2 - Microthrombus and blebbistatin v3 ALT FINAL EXAM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50" b="53539"/>
            <a:stretch/>
          </p:blipFill>
          <p:spPr bwMode="auto">
            <a:xfrm>
              <a:off x="3099000" y="2462494"/>
              <a:ext cx="1510910" cy="2909353"/>
            </a:xfrm>
            <a:prstGeom prst="rect">
              <a:avLst/>
            </a:prstGeom>
            <a:grpFill/>
          </p:spPr>
        </p:pic>
        <p:pic>
          <p:nvPicPr>
            <p:cNvPr id="8" name="Picture 2" descr="C:\Users\Lucas\Pictures\RESEARCH Figures\Figures for Presentations\Final Exam\Figure 2 - Microthrombus and blebbistatin v3 ALT FINAL EXAM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9" r="49796" b="53539"/>
            <a:stretch/>
          </p:blipFill>
          <p:spPr bwMode="auto">
            <a:xfrm>
              <a:off x="1572015" y="2462494"/>
              <a:ext cx="1535967" cy="2909353"/>
            </a:xfrm>
            <a:prstGeom prst="rect">
              <a:avLst/>
            </a:prstGeom>
            <a:grpFill/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4691" y="73451"/>
            <a:ext cx="8229600" cy="1143000"/>
          </a:xfrm>
        </p:spPr>
        <p:txBody>
          <a:bodyPr/>
          <a:lstStyle/>
          <a:p>
            <a:r>
              <a:rPr lang="en-US" dirty="0"/>
              <a:t>Microfluidic Platelet Forces</a:t>
            </a:r>
          </a:p>
        </p:txBody>
      </p:sp>
      <p:pic>
        <p:nvPicPr>
          <p:cNvPr id="9" name="10.35a 8000s-1 45min Control_crop-Desktop.m4v">
            <a:hlinkClick r:id="" action="ppaction://media"/>
            <a:extLst>
              <a:ext uri="{FF2B5EF4-FFF2-40B4-BE49-F238E27FC236}">
                <a16:creationId xmlns:a16="http://schemas.microsoft.com/office/drawing/2014/main" id="{B912388F-FCA7-4DB5-A700-EF5D8605F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" t="1246" r="25073" b="1269"/>
          <a:stretch/>
        </p:blipFill>
        <p:spPr>
          <a:xfrm>
            <a:off x="462236" y="2096208"/>
            <a:ext cx="3221974" cy="2665584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08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6AA8-4C95-4F7F-87AC-F36E77F7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Microfluidic Platelet Forces after Trauma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FADA9-7265-4C3A-8246-1C08C3C54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6"/>
          <a:stretch/>
        </p:blipFill>
        <p:spPr>
          <a:xfrm>
            <a:off x="1425337" y="1640099"/>
            <a:ext cx="9424237" cy="4173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A482B-46C0-41B5-B52F-288838B842BB}"/>
              </a:ext>
            </a:extLst>
          </p:cNvPr>
          <p:cNvSpPr txBox="1"/>
          <p:nvPr/>
        </p:nvSpPr>
        <p:spPr>
          <a:xfrm>
            <a:off x="7092187" y="6338986"/>
            <a:ext cx="409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Ting et al. Nat Commun. 2019 Mar 13;10(1):1204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8660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AC6E-2556-4932-8D50-BB421B1E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Microfluidics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93CFD-5154-4BF8-9755-4327D6838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8FDF07-07BB-4461-9CB3-7DF68FF1D4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Scale</a:t>
            </a:r>
          </a:p>
          <a:p>
            <a:r>
              <a:rPr lang="en-US" dirty="0"/>
              <a:t>Time</a:t>
            </a:r>
          </a:p>
          <a:p>
            <a:r>
              <a:rPr lang="en-US" dirty="0"/>
              <a:t>Flexibility</a:t>
            </a:r>
          </a:p>
          <a:p>
            <a:r>
              <a:rPr lang="en-US" dirty="0"/>
              <a:t>Multiplex</a:t>
            </a:r>
          </a:p>
          <a:p>
            <a:r>
              <a:rPr lang="en-US" dirty="0"/>
              <a:t>In Vivo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853ED2-4137-45D3-9E0F-F09A730C3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55571" y="1681235"/>
            <a:ext cx="5183188" cy="823912"/>
          </a:xfrm>
        </p:spPr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35BC88-AF53-4F07-ABC2-4294FDE36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55571" y="2528135"/>
            <a:ext cx="3253126" cy="2161431"/>
          </a:xfrm>
        </p:spPr>
        <p:txBody>
          <a:bodyPr/>
          <a:lstStyle/>
          <a:p>
            <a:r>
              <a:rPr lang="en-US" dirty="0"/>
              <a:t>Reliability</a:t>
            </a:r>
          </a:p>
          <a:p>
            <a:r>
              <a:rPr lang="en-US" dirty="0"/>
              <a:t>Reproducibility</a:t>
            </a:r>
          </a:p>
          <a:p>
            <a:r>
              <a:rPr lang="en-US" dirty="0"/>
              <a:t>Manufacturing</a:t>
            </a:r>
          </a:p>
          <a:p>
            <a:r>
              <a:rPr lang="en-US" dirty="0"/>
              <a:t>Trauma relevance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F5C615-C1E8-48CE-96C7-87A17DD4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197" y="1746066"/>
            <a:ext cx="460897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98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E3AE43-5261-4F24-BB6E-64071513E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700" y="140690"/>
            <a:ext cx="9144000" cy="3164223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CD464-8304-47D5-AD46-F70A8DC5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29" y="1760412"/>
            <a:ext cx="510889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AFE5E3-C06C-4338-842C-75A73A4C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389" y="1690688"/>
            <a:ext cx="7549371" cy="42387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C00913-9EAC-4DAE-94E5-70957050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Trauma-Induced Coagulopathy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4939B4-5BE3-4FEB-A113-1399C6C208A4}"/>
              </a:ext>
            </a:extLst>
          </p:cNvPr>
          <p:cNvSpPr/>
          <p:nvPr/>
        </p:nvSpPr>
        <p:spPr>
          <a:xfrm>
            <a:off x="4954360" y="6338986"/>
            <a:ext cx="4873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Chang, et al. Blood. 2016 Aug 25;128(8):1043-9.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A7B35B-0BC3-43F2-B7DE-BEB3A0A6E2EF}"/>
              </a:ext>
            </a:extLst>
          </p:cNvPr>
          <p:cNvSpPr/>
          <p:nvPr/>
        </p:nvSpPr>
        <p:spPr>
          <a:xfrm>
            <a:off x="2707167" y="4374974"/>
            <a:ext cx="1496042" cy="72502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A1D2DD-AAB4-4939-AF20-81456CCABA98}"/>
              </a:ext>
            </a:extLst>
          </p:cNvPr>
          <p:cNvSpPr/>
          <p:nvPr/>
        </p:nvSpPr>
        <p:spPr>
          <a:xfrm>
            <a:off x="4954360" y="4425493"/>
            <a:ext cx="1376205" cy="67451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F65733-3ACF-4AF9-A78E-987BDA8F2A9B}"/>
              </a:ext>
            </a:extLst>
          </p:cNvPr>
          <p:cNvSpPr/>
          <p:nvPr/>
        </p:nvSpPr>
        <p:spPr>
          <a:xfrm>
            <a:off x="3647668" y="3854625"/>
            <a:ext cx="1496042" cy="76609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4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040" y="6303543"/>
            <a:ext cx="163872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6115" r="19472" b="54839"/>
          <a:stretch/>
        </p:blipFill>
        <p:spPr bwMode="auto">
          <a:xfrm>
            <a:off x="874605" y="1284292"/>
            <a:ext cx="8979795" cy="474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638800" y="6497243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1100" b="1" dirty="0">
                <a:latin typeface="Arial" charset="0"/>
              </a:rPr>
              <a:t>Davie E W J. Biol. Chem. 2003;278:50819-50832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621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©2003 by American Society for Biochemistry and Molecular Biology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94" y="428937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CFA7ED-C835-450B-A47E-2D57B445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12" y="156713"/>
            <a:ext cx="10515600" cy="1325563"/>
          </a:xfrm>
        </p:spPr>
        <p:txBody>
          <a:bodyPr/>
          <a:lstStyle/>
          <a:p>
            <a:r>
              <a:rPr lang="en-US" dirty="0"/>
              <a:t>Coagulation Cascade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59660-1237-46A8-A3FE-1F3C60EC9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719" y="268708"/>
            <a:ext cx="167044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41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5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Coagulation Cascade Monitoring</a:t>
            </a:r>
          </a:p>
        </p:txBody>
      </p:sp>
      <p:pic>
        <p:nvPicPr>
          <p:cNvPr id="2050" name="Picture 2" descr="http://teachingcases.hematology.org/green/images/clotting-schem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1" y="1141960"/>
            <a:ext cx="47625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1854" y="629386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http://teachingcases.hematology.org/green/teaching_points.cfm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8F06C-85E9-4E9F-93E9-82E8577D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01" y="243166"/>
            <a:ext cx="1670449" cy="139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02508-F9ED-4DA6-9E0C-0E6D09C21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73"/>
          <a:stretch/>
        </p:blipFill>
        <p:spPr>
          <a:xfrm>
            <a:off x="5685953" y="1777716"/>
            <a:ext cx="4289281" cy="44800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DBE742-664D-48BA-9CBF-19285FD55385}"/>
              </a:ext>
            </a:extLst>
          </p:cNvPr>
          <p:cNvSpPr/>
          <p:nvPr/>
        </p:nvSpPr>
        <p:spPr>
          <a:xfrm>
            <a:off x="7126786" y="5221865"/>
            <a:ext cx="1496042" cy="76609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8FF2B-153D-4BE2-ADE7-70495D039409}"/>
              </a:ext>
            </a:extLst>
          </p:cNvPr>
          <p:cNvSpPr/>
          <p:nvPr/>
        </p:nvSpPr>
        <p:spPr>
          <a:xfrm>
            <a:off x="10092457" y="3002077"/>
            <a:ext cx="18119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Normal PT</a:t>
            </a:r>
          </a:p>
          <a:p>
            <a:r>
              <a:rPr lang="en-US" dirty="0"/>
              <a:t>reference range </a:t>
            </a:r>
            <a:r>
              <a:rPr lang="en-US" u="sng" dirty="0"/>
              <a:t>13-15 </a:t>
            </a:r>
            <a:r>
              <a:rPr lang="en-US" dirty="0"/>
              <a:t>seconds.</a:t>
            </a:r>
          </a:p>
          <a:p>
            <a:endParaRPr lang="en-US" dirty="0"/>
          </a:p>
          <a:p>
            <a:r>
              <a:rPr lang="en-US" b="1" dirty="0"/>
              <a:t>Normal</a:t>
            </a:r>
            <a:r>
              <a:rPr lang="en-US" dirty="0"/>
              <a:t> </a:t>
            </a:r>
            <a:r>
              <a:rPr lang="en-US" b="1" dirty="0"/>
              <a:t>aPTT</a:t>
            </a:r>
            <a:r>
              <a:rPr lang="en-US" dirty="0"/>
              <a:t> reference range </a:t>
            </a:r>
            <a:r>
              <a:rPr lang="en-US" u="sng" dirty="0"/>
              <a:t>27-35</a:t>
            </a:r>
            <a:r>
              <a:rPr lang="en-US" b="1" dirty="0"/>
              <a:t> </a:t>
            </a:r>
            <a:r>
              <a:rPr lang="en-US" dirty="0"/>
              <a:t>seconds.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78F2D6-95DA-4C9A-9771-8C13185A60A5}"/>
              </a:ext>
            </a:extLst>
          </p:cNvPr>
          <p:cNvSpPr/>
          <p:nvPr/>
        </p:nvSpPr>
        <p:spPr>
          <a:xfrm>
            <a:off x="5588807" y="634529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http://circuitsurfersdotcom.files.wordpress.com/2011/02/ptt.jpg</a:t>
            </a:r>
          </a:p>
        </p:txBody>
      </p:sp>
    </p:spTree>
    <p:extLst>
      <p:ext uri="{BB962C8B-B14F-4D97-AF65-F5344CB8AC3E}">
        <p14:creationId xmlns:p14="http://schemas.microsoft.com/office/powerpoint/2010/main" val="22399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 of Measurement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E575E-1D40-4885-BB59-794B556E2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7628" y="2611950"/>
            <a:ext cx="3691140" cy="2869397"/>
          </a:xfrm>
          <a:prstGeom prst="rect">
            <a:avLst/>
          </a:prstGeom>
        </p:spPr>
      </p:pic>
      <p:pic>
        <p:nvPicPr>
          <p:cNvPr id="4098" name="Picture 2" descr="http://www.practical-haemostasis.com/images/Images-2/Screening%20Tests/APTT-_testtube_we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84" y="2300340"/>
            <a:ext cx="3892448" cy="324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8FC72-45E2-4039-B70C-2ACDF60FD6C4}"/>
              </a:ext>
            </a:extLst>
          </p:cNvPr>
          <p:cNvSpPr txBox="1"/>
          <p:nvPr/>
        </p:nvSpPr>
        <p:spPr>
          <a:xfrm>
            <a:off x="2182436" y="1838675"/>
            <a:ext cx="299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Absorbance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678C4-C23E-4964-B2F4-3AEA074BFC7B}"/>
              </a:ext>
            </a:extLst>
          </p:cNvPr>
          <p:cNvSpPr txBox="1"/>
          <p:nvPr/>
        </p:nvSpPr>
        <p:spPr>
          <a:xfrm>
            <a:off x="6704758" y="1838675"/>
            <a:ext cx="299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Mechanical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AAA2E-CEE1-41FA-804A-082D521F83C2}"/>
              </a:ext>
            </a:extLst>
          </p:cNvPr>
          <p:cNvSpPr txBox="1"/>
          <p:nvPr/>
        </p:nvSpPr>
        <p:spPr>
          <a:xfrm>
            <a:off x="1773229" y="5890555"/>
            <a:ext cx="395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More susceptible to changes in fibrin polymerization-- Starches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F4DDE-2E48-4BC6-B5B8-26F811150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277" y="217138"/>
            <a:ext cx="167044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1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F4BF-222F-4C24-888E-6E4B18D6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Trauma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297C7-6A44-47A5-A4E1-83BBD077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99" y="1636373"/>
            <a:ext cx="4352651" cy="47746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AA5468-B17D-4789-8B8D-C3DCFC425453}"/>
              </a:ext>
            </a:extLst>
          </p:cNvPr>
          <p:cNvSpPr/>
          <p:nvPr/>
        </p:nvSpPr>
        <p:spPr>
          <a:xfrm>
            <a:off x="5719682" y="2029167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Trauma Coagulopathy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PT/INR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u="sng" dirty="0" err="1"/>
              <a:t>PTr</a:t>
            </a:r>
            <a:r>
              <a:rPr lang="en-US" sz="2400" u="sng" dirty="0"/>
              <a:t>/INR &gt; 1.2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Mortality doubled (7-15%), increased transfusion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INR &gt;1.5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More specific, increased mortality, organ failure, and VTE.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aPTT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aPTT &gt; 60 sec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EA941-88CC-4627-A2AD-329055EC4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277" y="217138"/>
            <a:ext cx="1670449" cy="13961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B5CBE3-4480-4E16-8DC3-CF936CF4A5F8}"/>
              </a:ext>
            </a:extLst>
          </p:cNvPr>
          <p:cNvSpPr/>
          <p:nvPr/>
        </p:nvSpPr>
        <p:spPr>
          <a:xfrm>
            <a:off x="776899" y="6338986"/>
            <a:ext cx="4090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Rizoli et al. J Trauma. 2011; 71(5 Suppl 1): S427–S434.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C11279-063A-4F65-BFED-D369DB1507FB}"/>
              </a:ext>
            </a:extLst>
          </p:cNvPr>
          <p:cNvSpPr/>
          <p:nvPr/>
        </p:nvSpPr>
        <p:spPr>
          <a:xfrm>
            <a:off x="8328948" y="5994231"/>
            <a:ext cx="364606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Frith et al. JTH 2010, 8: 1919–1925</a:t>
            </a:r>
          </a:p>
          <a:p>
            <a:r>
              <a:rPr lang="en-US" sz="1400" dirty="0" err="1"/>
              <a:t>Peltan</a:t>
            </a:r>
            <a:r>
              <a:rPr lang="en-US" sz="1400" dirty="0"/>
              <a:t> et al. </a:t>
            </a:r>
            <a:r>
              <a:rPr lang="en-US" sz="1400" dirty="0" err="1"/>
              <a:t>Crit</a:t>
            </a:r>
            <a:r>
              <a:rPr lang="en-US" sz="1400" dirty="0"/>
              <a:t> Care Med 2015; 43:1429–1438</a:t>
            </a:r>
          </a:p>
          <a:p>
            <a:r>
              <a:rPr lang="en-US" sz="1400" dirty="0"/>
              <a:t>Brohi et al. J Trauma. 2003;54:1127–1130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D7588E-1F49-44BF-84AC-4760ED2E486D}"/>
              </a:ext>
            </a:extLst>
          </p:cNvPr>
          <p:cNvSpPr/>
          <p:nvPr/>
        </p:nvSpPr>
        <p:spPr>
          <a:xfrm>
            <a:off x="680009" y="3248930"/>
            <a:ext cx="4187561" cy="41888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96" y="365125"/>
            <a:ext cx="5086512" cy="9400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Pitfalls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17901" y="1567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424" y="59942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http://www.practical-haemostasis.com/Screening%20Tests/pt.html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A77FB-2B41-4E6C-9443-7AD7229BB87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b="20319"/>
          <a:stretch/>
        </p:blipFill>
        <p:spPr bwMode="auto">
          <a:xfrm>
            <a:off x="377126" y="1451236"/>
            <a:ext cx="4824596" cy="4474923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1C596-4CC7-495F-80DD-09F6454AF21D}"/>
              </a:ext>
            </a:extLst>
          </p:cNvPr>
          <p:cNvSpPr txBox="1"/>
          <p:nvPr/>
        </p:nvSpPr>
        <p:spPr>
          <a:xfrm>
            <a:off x="5398225" y="1828800"/>
            <a:ext cx="6122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Blind to primary hemostasis (Platelet, </a:t>
            </a:r>
            <a:r>
              <a:rPr lang="en-US" sz="2800" dirty="0" err="1">
                <a:solidFill>
                  <a:srgbClr val="FF0000"/>
                </a:solidFill>
              </a:rPr>
              <a:t>vWF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changes in fibrinogen concentration, fibrin polymerization, fibrin degradation products, and FXIIIa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Insensitive to hypothermia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E5808-7AA1-4DDD-A797-11DD5687A05E}"/>
              </a:ext>
            </a:extLst>
          </p:cNvPr>
          <p:cNvSpPr/>
          <p:nvPr/>
        </p:nvSpPr>
        <p:spPr>
          <a:xfrm>
            <a:off x="454674" y="1960150"/>
            <a:ext cx="3329224" cy="339015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32946-35D1-4E2F-86AF-71905D9F6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065" y="233788"/>
            <a:ext cx="167044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1407</Words>
  <Application>Microsoft Office PowerPoint</Application>
  <PresentationFormat>Widescreen</PresentationFormat>
  <Paragraphs>232</Paragraphs>
  <Slides>36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Office Theme</vt:lpstr>
      <vt:lpstr>Hemostasis Monitoring Comparisons And Future Directions</vt:lpstr>
      <vt:lpstr>Disclosures</vt:lpstr>
      <vt:lpstr>Outline</vt:lpstr>
      <vt:lpstr>Trauma-Induced Coagulopathy</vt:lpstr>
      <vt:lpstr>Coagulation Cascade</vt:lpstr>
      <vt:lpstr>Coagulation Cascade Monitoring</vt:lpstr>
      <vt:lpstr>Method of Measurement</vt:lpstr>
      <vt:lpstr>Relevance to Trauma</vt:lpstr>
      <vt:lpstr>Pitfalls</vt:lpstr>
      <vt:lpstr>Fibrinogen</vt:lpstr>
      <vt:lpstr>Fibrinogen Monitoring</vt:lpstr>
      <vt:lpstr>Relevance to Trauma</vt:lpstr>
      <vt:lpstr>Pitfalls</vt:lpstr>
      <vt:lpstr>Whole-Blood Coagulation</vt:lpstr>
      <vt:lpstr>PowerPoint Presentation</vt:lpstr>
      <vt:lpstr>Relevance to Trauma</vt:lpstr>
      <vt:lpstr>Pitfalls</vt:lpstr>
      <vt:lpstr>PowerPoint Presentation</vt:lpstr>
      <vt:lpstr>Relevance to Trauma Care</vt:lpstr>
      <vt:lpstr>Platelets</vt:lpstr>
      <vt:lpstr>Platelets Count</vt:lpstr>
      <vt:lpstr>Platelet Function Monitoring Adhesion and Aggregation</vt:lpstr>
      <vt:lpstr>Relevance to Trauma Platelet Aggregation</vt:lpstr>
      <vt:lpstr>Platelet Function Monitoring Clot Contraction</vt:lpstr>
      <vt:lpstr>Aggregation or Contraction?</vt:lpstr>
      <vt:lpstr>Pitfalls</vt:lpstr>
      <vt:lpstr>Future Directions</vt:lpstr>
      <vt:lpstr>Ultrasound-Actuated VHA </vt:lpstr>
      <vt:lpstr>Microfluidics</vt:lpstr>
      <vt:lpstr>Mulitmodal Monitoring</vt:lpstr>
      <vt:lpstr>Microfluidic Platelet Function</vt:lpstr>
      <vt:lpstr>Shear-Induced Platelet Activation</vt:lpstr>
      <vt:lpstr>Microfluidic Platelet Forces</vt:lpstr>
      <vt:lpstr>Microfluidic Platelet Forces after Trauma</vt:lpstr>
      <vt:lpstr>Microfluidics</vt:lpstr>
      <vt:lpstr>THANK YOU!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Hemostasis Monitoring Comparisons And Future Directions</dc:title>
  <dc:creator>Nathan White</dc:creator>
  <cp:lastModifiedBy>Nathan White</cp:lastModifiedBy>
  <cp:revision>122</cp:revision>
  <dcterms:created xsi:type="dcterms:W3CDTF">2019-06-09T20:16:16Z</dcterms:created>
  <dcterms:modified xsi:type="dcterms:W3CDTF">2019-06-25T05:06:03Z</dcterms:modified>
</cp:coreProperties>
</file>