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305" r:id="rId13"/>
    <p:sldId id="274" r:id="rId14"/>
    <p:sldId id="275" r:id="rId15"/>
    <p:sldId id="306" r:id="rId16"/>
    <p:sldId id="276" r:id="rId17"/>
    <p:sldId id="277" r:id="rId18"/>
    <p:sldId id="278" r:id="rId19"/>
    <p:sldId id="303" r:id="rId20"/>
    <p:sldId id="304" r:id="rId21"/>
    <p:sldId id="279" r:id="rId22"/>
    <p:sldId id="307" r:id="rId23"/>
    <p:sldId id="280" r:id="rId24"/>
    <p:sldId id="281" r:id="rId25"/>
    <p:sldId id="282" r:id="rId26"/>
    <p:sldId id="302" r:id="rId27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6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2563" y="2376179"/>
            <a:ext cx="7738872" cy="1357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454545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41604" y="163068"/>
            <a:ext cx="1783080" cy="496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10311" y="814577"/>
            <a:ext cx="8352790" cy="0"/>
          </a:xfrm>
          <a:custGeom>
            <a:avLst/>
            <a:gdLst/>
            <a:ahLst/>
            <a:cxnLst/>
            <a:rect l="l" t="t" r="r" b="b"/>
            <a:pathLst>
              <a:path w="8352790">
                <a:moveTo>
                  <a:pt x="0" y="0"/>
                </a:moveTo>
                <a:lnTo>
                  <a:pt x="8352282" y="0"/>
                </a:lnTo>
              </a:path>
            </a:pathLst>
          </a:custGeom>
          <a:ln w="27432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594859"/>
            <a:ext cx="9144000" cy="548640"/>
          </a:xfrm>
          <a:custGeom>
            <a:avLst/>
            <a:gdLst/>
            <a:ahLst/>
            <a:cxnLst/>
            <a:rect l="l" t="t" r="r" b="b"/>
            <a:pathLst>
              <a:path w="9144000" h="548639">
                <a:moveTo>
                  <a:pt x="9144000" y="548639"/>
                </a:moveTo>
                <a:lnTo>
                  <a:pt x="9144000" y="0"/>
                </a:lnTo>
                <a:lnTo>
                  <a:pt x="0" y="0"/>
                </a:lnTo>
                <a:lnTo>
                  <a:pt x="0" y="548639"/>
                </a:lnTo>
                <a:lnTo>
                  <a:pt x="9144000" y="548639"/>
                </a:lnTo>
                <a:close/>
              </a:path>
            </a:pathLst>
          </a:custGeom>
          <a:solidFill>
            <a:srgbClr val="572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9070" y="4594859"/>
            <a:ext cx="556260" cy="5486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58200" y="4643628"/>
            <a:ext cx="457200" cy="4571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75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3719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2863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091F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007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399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1151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50295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9439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091F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6858381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7772781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0916" y="145795"/>
            <a:ext cx="5662167" cy="407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542796"/>
            <a:ext cx="7804784" cy="2054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454545"/>
                </a:solidFill>
                <a:latin typeface="Franklin Gothic Book"/>
                <a:cs typeface="Franklin Gothic Boo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jts.amedd.army.mil/" TargetMode="External"/><Relationship Id="rId7" Type="http://schemas.openxmlformats.org/officeDocument/2006/relationships/hyperlink" Target="https://deployedmedicine.com/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594859"/>
            <a:ext cx="9144000" cy="548640"/>
          </a:xfrm>
          <a:custGeom>
            <a:avLst/>
            <a:gdLst/>
            <a:ahLst/>
            <a:cxnLst/>
            <a:rect l="l" t="t" r="r" b="b"/>
            <a:pathLst>
              <a:path w="9144000" h="548639">
                <a:moveTo>
                  <a:pt x="9144000" y="548639"/>
                </a:moveTo>
                <a:lnTo>
                  <a:pt x="9144000" y="0"/>
                </a:lnTo>
                <a:lnTo>
                  <a:pt x="0" y="0"/>
                </a:lnTo>
                <a:lnTo>
                  <a:pt x="0" y="548639"/>
                </a:lnTo>
                <a:lnTo>
                  <a:pt x="9144000" y="548639"/>
                </a:lnTo>
                <a:close/>
              </a:path>
            </a:pathLst>
          </a:custGeom>
          <a:solidFill>
            <a:srgbClr val="572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217" y="325374"/>
            <a:ext cx="1845564" cy="1845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5371" y="2724150"/>
            <a:ext cx="6993255" cy="9175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44395" marR="5080" indent="-2132330" algn="ctr">
              <a:lnSpc>
                <a:spcPct val="100000"/>
              </a:lnSpc>
              <a:spcBef>
                <a:spcPts val="95"/>
              </a:spcBef>
            </a:pPr>
            <a:r>
              <a:rPr lang="en-US" sz="2900" spc="5" dirty="0" smtClean="0">
                <a:solidFill>
                  <a:srgbClr val="091F68"/>
                </a:solidFill>
                <a:latin typeface="Franklin Gothic Medium"/>
                <a:cs typeface="Franklin Gothic Medium"/>
              </a:rPr>
              <a:t>THOR Case Presentation</a:t>
            </a:r>
          </a:p>
          <a:p>
            <a:pPr marL="2144395" marR="5080" indent="-2132330" algn="ctr">
              <a:lnSpc>
                <a:spcPct val="100000"/>
              </a:lnSpc>
              <a:spcBef>
                <a:spcPts val="95"/>
              </a:spcBef>
            </a:pPr>
            <a:r>
              <a:rPr lang="en-US" sz="2900" spc="5" dirty="0" smtClean="0">
                <a:solidFill>
                  <a:srgbClr val="091F68"/>
                </a:solidFill>
                <a:latin typeface="Franklin Gothic Medium"/>
                <a:cs typeface="Calibri"/>
              </a:rPr>
              <a:t>From STRAC-</a:t>
            </a:r>
            <a:r>
              <a:rPr lang="en-US" sz="2900" spc="5" dirty="0" err="1" smtClean="0">
                <a:solidFill>
                  <a:srgbClr val="091F68"/>
                </a:solidFill>
                <a:latin typeface="Franklin Gothic Medium"/>
                <a:cs typeface="Calibri"/>
              </a:rPr>
              <a:t>istan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96000" y="1504950"/>
            <a:ext cx="210439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spc="-10" dirty="0">
                <a:solidFill>
                  <a:srgbClr val="283446"/>
                </a:solidFill>
                <a:latin typeface="Calibri"/>
                <a:cs typeface="Calibri"/>
              </a:rPr>
              <a:t>Left external  </a:t>
            </a:r>
            <a:r>
              <a:rPr sz="2700" spc="-5" dirty="0">
                <a:solidFill>
                  <a:srgbClr val="283446"/>
                </a:solidFill>
                <a:latin typeface="Calibri"/>
                <a:cs typeface="Calibri"/>
              </a:rPr>
              <a:t>iliac </a:t>
            </a:r>
            <a:r>
              <a:rPr sz="2700" spc="-10" dirty="0">
                <a:solidFill>
                  <a:srgbClr val="283446"/>
                </a:solidFill>
                <a:latin typeface="Calibri"/>
                <a:cs typeface="Calibri"/>
              </a:rPr>
              <a:t>vein</a:t>
            </a:r>
            <a:r>
              <a:rPr sz="2700" spc="-50" dirty="0">
                <a:solidFill>
                  <a:srgbClr val="283446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283446"/>
                </a:solidFill>
                <a:latin typeface="Calibri"/>
                <a:cs typeface="Calibri"/>
              </a:rPr>
              <a:t>injury  </a:t>
            </a:r>
            <a:r>
              <a:rPr sz="2700" dirty="0">
                <a:solidFill>
                  <a:srgbClr val="283446"/>
                </a:solidFill>
                <a:latin typeface="Calibri"/>
                <a:cs typeface="Calibri"/>
              </a:rPr>
              <a:t>with </a:t>
            </a:r>
            <a:r>
              <a:rPr sz="2700" spc="-10" dirty="0">
                <a:solidFill>
                  <a:srgbClr val="283446"/>
                </a:solidFill>
                <a:latin typeface="Calibri"/>
                <a:cs typeface="Calibri"/>
              </a:rPr>
              <a:t>adjacent  </a:t>
            </a:r>
            <a:r>
              <a:rPr sz="2700" spc="-15" dirty="0">
                <a:solidFill>
                  <a:srgbClr val="283446"/>
                </a:solidFill>
                <a:latin typeface="Calibri"/>
                <a:cs typeface="Calibri"/>
              </a:rPr>
              <a:t>hematoma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420367"/>
            <a:ext cx="5657849" cy="31158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43680" y="2141727"/>
            <a:ext cx="2402840" cy="882015"/>
          </a:xfrm>
          <a:custGeom>
            <a:avLst/>
            <a:gdLst/>
            <a:ahLst/>
            <a:cxnLst/>
            <a:rect l="l" t="t" r="r" b="b"/>
            <a:pathLst>
              <a:path w="2402840" h="882014">
                <a:moveTo>
                  <a:pt x="58801" y="809879"/>
                </a:moveTo>
                <a:lnTo>
                  <a:pt x="0" y="871601"/>
                </a:lnTo>
                <a:lnTo>
                  <a:pt x="84582" y="881634"/>
                </a:lnTo>
                <a:lnTo>
                  <a:pt x="75364" y="855980"/>
                </a:lnTo>
                <a:lnTo>
                  <a:pt x="61849" y="855980"/>
                </a:lnTo>
                <a:lnTo>
                  <a:pt x="57531" y="844042"/>
                </a:lnTo>
                <a:lnTo>
                  <a:pt x="69521" y="839717"/>
                </a:lnTo>
                <a:lnTo>
                  <a:pt x="58801" y="809879"/>
                </a:lnTo>
                <a:close/>
              </a:path>
              <a:path w="2402840" h="882014">
                <a:moveTo>
                  <a:pt x="69521" y="839717"/>
                </a:moveTo>
                <a:lnTo>
                  <a:pt x="57531" y="844042"/>
                </a:lnTo>
                <a:lnTo>
                  <a:pt x="61849" y="855980"/>
                </a:lnTo>
                <a:lnTo>
                  <a:pt x="73814" y="851665"/>
                </a:lnTo>
                <a:lnTo>
                  <a:pt x="69521" y="839717"/>
                </a:lnTo>
                <a:close/>
              </a:path>
              <a:path w="2402840" h="882014">
                <a:moveTo>
                  <a:pt x="73814" y="851665"/>
                </a:moveTo>
                <a:lnTo>
                  <a:pt x="61849" y="855980"/>
                </a:lnTo>
                <a:lnTo>
                  <a:pt x="75364" y="855980"/>
                </a:lnTo>
                <a:lnTo>
                  <a:pt x="73814" y="851665"/>
                </a:lnTo>
                <a:close/>
              </a:path>
              <a:path w="2402840" h="882014">
                <a:moveTo>
                  <a:pt x="2398141" y="0"/>
                </a:moveTo>
                <a:lnTo>
                  <a:pt x="69521" y="839717"/>
                </a:lnTo>
                <a:lnTo>
                  <a:pt x="73814" y="851665"/>
                </a:lnTo>
                <a:lnTo>
                  <a:pt x="2402459" y="11938"/>
                </a:lnTo>
                <a:lnTo>
                  <a:pt x="2398141" y="0"/>
                </a:lnTo>
                <a:close/>
              </a:path>
            </a:pathLst>
          </a:custGeom>
          <a:solidFill>
            <a:srgbClr val="562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40534" y="316081"/>
            <a:ext cx="5662167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spc="5" dirty="0"/>
          </a:p>
        </p:txBody>
      </p:sp>
      <p:sp>
        <p:nvSpPr>
          <p:cNvPr id="7" name="object 7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89443" y="4918646"/>
            <a:ext cx="112395" cy="19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85"/>
              </a:lnSpc>
            </a:pPr>
            <a:r>
              <a:rPr sz="1350" dirty="0">
                <a:solidFill>
                  <a:srgbClr val="283446"/>
                </a:solidFill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3980" y="1282064"/>
            <a:ext cx="2338070" cy="1339215"/>
          </a:xfrm>
          <a:prstGeom prst="rect">
            <a:avLst/>
          </a:prstGeom>
          <a:ln w="9905">
            <a:solidFill>
              <a:srgbClr val="283446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321945" marR="314325" indent="66675" algn="just">
              <a:lnSpc>
                <a:spcPct val="100000"/>
              </a:lnSpc>
              <a:spcBef>
                <a:spcPts val="180"/>
              </a:spcBef>
            </a:pPr>
            <a:r>
              <a:rPr sz="2700" spc="-10" dirty="0">
                <a:solidFill>
                  <a:srgbClr val="283446"/>
                </a:solidFill>
                <a:latin typeface="Calibri"/>
                <a:cs typeface="Calibri"/>
              </a:rPr>
              <a:t>Orbital </a:t>
            </a:r>
            <a:r>
              <a:rPr sz="2700" dirty="0">
                <a:solidFill>
                  <a:srgbClr val="283446"/>
                </a:solidFill>
                <a:latin typeface="Calibri"/>
                <a:cs typeface="Calibri"/>
              </a:rPr>
              <a:t>and  </a:t>
            </a:r>
            <a:r>
              <a:rPr sz="2700" spc="-10" dirty="0">
                <a:solidFill>
                  <a:srgbClr val="283446"/>
                </a:solidFill>
                <a:latin typeface="Calibri"/>
                <a:cs typeface="Calibri"/>
              </a:rPr>
              <a:t>periorbital  </a:t>
            </a:r>
            <a:r>
              <a:rPr sz="2700" dirty="0">
                <a:solidFill>
                  <a:srgbClr val="283446"/>
                </a:solidFill>
                <a:latin typeface="Calibri"/>
                <a:cs typeface="Calibri"/>
              </a:rPr>
              <a:t>emp</a:t>
            </a:r>
            <a:r>
              <a:rPr sz="2700" spc="-55" dirty="0">
                <a:solidFill>
                  <a:srgbClr val="283446"/>
                </a:solidFill>
                <a:latin typeface="Calibri"/>
                <a:cs typeface="Calibri"/>
              </a:rPr>
              <a:t>h</a:t>
            </a:r>
            <a:r>
              <a:rPr sz="2700" spc="-25" dirty="0">
                <a:solidFill>
                  <a:srgbClr val="283446"/>
                </a:solidFill>
                <a:latin typeface="Calibri"/>
                <a:cs typeface="Calibri"/>
              </a:rPr>
              <a:t>y</a:t>
            </a:r>
            <a:r>
              <a:rPr sz="2700" spc="-5" dirty="0">
                <a:solidFill>
                  <a:srgbClr val="283446"/>
                </a:solidFill>
                <a:latin typeface="Calibri"/>
                <a:cs typeface="Calibri"/>
              </a:rPr>
              <a:t>sema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40534" y="268225"/>
            <a:ext cx="5662167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spc="5" dirty="0"/>
          </a:p>
        </p:txBody>
      </p:sp>
      <p:sp>
        <p:nvSpPr>
          <p:cNvPr id="4" name="object 4"/>
          <p:cNvSpPr/>
          <p:nvPr/>
        </p:nvSpPr>
        <p:spPr>
          <a:xfrm>
            <a:off x="649986" y="819150"/>
            <a:ext cx="4036314" cy="38900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10180" y="1625726"/>
            <a:ext cx="3735070" cy="335280"/>
          </a:xfrm>
          <a:custGeom>
            <a:avLst/>
            <a:gdLst/>
            <a:ahLst/>
            <a:cxnLst/>
            <a:rect l="l" t="t" r="r" b="b"/>
            <a:pathLst>
              <a:path w="3735070" h="335280">
                <a:moveTo>
                  <a:pt x="76759" y="28434"/>
                </a:moveTo>
                <a:lnTo>
                  <a:pt x="75261" y="47486"/>
                </a:lnTo>
                <a:lnTo>
                  <a:pt x="3733038" y="335025"/>
                </a:lnTo>
                <a:lnTo>
                  <a:pt x="3734561" y="316103"/>
                </a:lnTo>
                <a:lnTo>
                  <a:pt x="76759" y="28434"/>
                </a:lnTo>
                <a:close/>
              </a:path>
              <a:path w="3735070" h="335280">
                <a:moveTo>
                  <a:pt x="78993" y="0"/>
                </a:moveTo>
                <a:lnTo>
                  <a:pt x="0" y="32003"/>
                </a:lnTo>
                <a:lnTo>
                  <a:pt x="73025" y="75946"/>
                </a:lnTo>
                <a:lnTo>
                  <a:pt x="75261" y="47486"/>
                </a:lnTo>
                <a:lnTo>
                  <a:pt x="62483" y="46482"/>
                </a:lnTo>
                <a:lnTo>
                  <a:pt x="64007" y="27432"/>
                </a:lnTo>
                <a:lnTo>
                  <a:pt x="76837" y="27432"/>
                </a:lnTo>
                <a:lnTo>
                  <a:pt x="78993" y="0"/>
                </a:lnTo>
                <a:close/>
              </a:path>
              <a:path w="3735070" h="335280">
                <a:moveTo>
                  <a:pt x="64007" y="27432"/>
                </a:moveTo>
                <a:lnTo>
                  <a:pt x="62483" y="46482"/>
                </a:lnTo>
                <a:lnTo>
                  <a:pt x="75261" y="47486"/>
                </a:lnTo>
                <a:lnTo>
                  <a:pt x="76759" y="28434"/>
                </a:lnTo>
                <a:lnTo>
                  <a:pt x="64007" y="27432"/>
                </a:lnTo>
                <a:close/>
              </a:path>
              <a:path w="3735070" h="335280">
                <a:moveTo>
                  <a:pt x="76837" y="27432"/>
                </a:moveTo>
                <a:lnTo>
                  <a:pt x="64007" y="27432"/>
                </a:lnTo>
                <a:lnTo>
                  <a:pt x="76759" y="28434"/>
                </a:lnTo>
                <a:lnTo>
                  <a:pt x="76837" y="27432"/>
                </a:lnTo>
                <a:close/>
              </a:path>
            </a:pathLst>
          </a:custGeom>
          <a:solidFill>
            <a:srgbClr val="562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89443" y="4918646"/>
            <a:ext cx="112395" cy="19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85"/>
              </a:lnSpc>
            </a:pPr>
            <a:r>
              <a:rPr sz="1350" dirty="0">
                <a:solidFill>
                  <a:srgbClr val="283446"/>
                </a:solidFill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61950"/>
            <a:ext cx="5662167" cy="3847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753" y="1581150"/>
            <a:ext cx="8531860" cy="10156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level 4 trauma center cannot do thoracotomy.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advice for the level </a:t>
            </a:r>
            <a:r>
              <a:rPr lang="en-US" dirty="0" smtClean="0"/>
              <a:t>4 </a:t>
            </a:r>
            <a:r>
              <a:rPr lang="en-US" dirty="0" smtClean="0"/>
              <a:t>docs?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15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6438" y="285750"/>
            <a:ext cx="5360923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 algn="ctr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39" y="1276350"/>
            <a:ext cx="8199120" cy="27667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Left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chest tube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placed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w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250cc.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Right chest tube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output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now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at</a:t>
            </a:r>
            <a:r>
              <a:rPr sz="2200" spc="-7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4L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Call placed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lang="en-US"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Level 1 trauma center</a:t>
            </a:r>
            <a:r>
              <a:rPr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for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transfer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@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0839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V tach leading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PEA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during R IJ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catheter</a:t>
            </a:r>
            <a:r>
              <a:rPr sz="2200" spc="-6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placement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ROSC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obtained after 1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cycle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of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CPR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Air </a:t>
            </a:r>
            <a:r>
              <a:rPr sz="2200" spc="-1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Life</a:t>
            </a:r>
            <a:r>
              <a:rPr lang="en-US" sz="2200" spc="-1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team </a:t>
            </a:r>
            <a:r>
              <a:rPr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on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scene @</a:t>
            </a:r>
            <a:r>
              <a:rPr sz="2200" spc="-5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0905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PEA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arrest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again with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AE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crew</a:t>
            </a:r>
            <a:r>
              <a:rPr sz="2200" spc="-6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present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Departure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delayed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stabilize patient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for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flight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(leaving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at</a:t>
            </a:r>
            <a:r>
              <a:rPr sz="2200" spc="4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@1125)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313" y="307582"/>
            <a:ext cx="38646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 algn="ctr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dirty="0">
                <a:solidFill>
                  <a:srgbClr val="041C47"/>
                </a:solidFill>
              </a:rPr>
              <a:t>In</a:t>
            </a:r>
            <a:r>
              <a:rPr spc="5" dirty="0">
                <a:solidFill>
                  <a:srgbClr val="041C47"/>
                </a:solidFill>
              </a:rPr>
              <a:t>i</a:t>
            </a:r>
            <a:r>
              <a:rPr spc="-5" dirty="0">
                <a:solidFill>
                  <a:srgbClr val="041C47"/>
                </a:solidFill>
              </a:rPr>
              <a:t>tia</a:t>
            </a:r>
            <a:r>
              <a:rPr dirty="0">
                <a:solidFill>
                  <a:srgbClr val="041C47"/>
                </a:solidFill>
              </a:rPr>
              <a:t>l</a:t>
            </a:r>
            <a:r>
              <a:rPr spc="-25" dirty="0">
                <a:solidFill>
                  <a:srgbClr val="041C47"/>
                </a:solidFill>
              </a:rPr>
              <a:t> </a:t>
            </a:r>
            <a:r>
              <a:rPr lang="en-US" spc="-20" dirty="0" smtClean="0">
                <a:solidFill>
                  <a:srgbClr val="041C47"/>
                </a:solidFill>
              </a:rPr>
              <a:t>Hospital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147318"/>
            <a:ext cx="8284845" cy="3106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Regional </a:t>
            </a: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Medical </a:t>
            </a:r>
            <a:r>
              <a:rPr sz="26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Center</a:t>
            </a:r>
            <a:r>
              <a:rPr sz="2600" spc="2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ER: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Exhausted County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pos blood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supply. </a:t>
            </a:r>
            <a:r>
              <a:rPr sz="2200" spc="-35" dirty="0">
                <a:solidFill>
                  <a:srgbClr val="454545"/>
                </a:solidFill>
                <a:latin typeface="Franklin Gothic Book"/>
                <a:cs typeface="Franklin Gothic Book"/>
              </a:rPr>
              <a:t>Total </a:t>
            </a:r>
            <a:r>
              <a:rPr sz="2200" spc="-30" dirty="0">
                <a:solidFill>
                  <a:srgbClr val="454545"/>
                </a:solidFill>
                <a:latin typeface="Franklin Gothic Book"/>
                <a:cs typeface="Franklin Gothic Book"/>
              </a:rPr>
              <a:t>14u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PRBC, 8u</a:t>
            </a:r>
            <a:r>
              <a:rPr sz="2200" spc="-3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FFP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Hypotension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improves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with blood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and</a:t>
            </a:r>
            <a:r>
              <a:rPr sz="2200" spc="-6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vasopressors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Patient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opened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eyes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and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followed</a:t>
            </a:r>
            <a:r>
              <a:rPr sz="2200" spc="-2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commands</a:t>
            </a:r>
            <a:endParaRPr sz="2200" dirty="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MEDS: </a:t>
            </a:r>
            <a:r>
              <a:rPr sz="22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TXA,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4gm calcium,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2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amp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epi, 4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amp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bicarb,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Levophed@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15, 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Ancef,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70mg</a:t>
            </a:r>
            <a:r>
              <a:rPr sz="2200" spc="-3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ketamine</a:t>
            </a:r>
            <a:endParaRPr sz="2200" dirty="0">
              <a:latin typeface="Franklin Gothic Book"/>
              <a:cs typeface="Franklin Gothic Book"/>
            </a:endParaRPr>
          </a:p>
          <a:p>
            <a:pPr marL="355600" marR="146685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This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event </a:t>
            </a:r>
            <a:r>
              <a:rPr sz="2200" u="heavy" spc="-10" dirty="0">
                <a:solidFill>
                  <a:srgbClr val="454545"/>
                </a:solidFill>
                <a:uFill>
                  <a:solidFill>
                    <a:srgbClr val="454545"/>
                  </a:solidFill>
                </a:uFill>
                <a:latin typeface="Franklin Gothic Book"/>
                <a:cs typeface="Franklin Gothic Book"/>
              </a:rPr>
              <a:t>highlighted </a:t>
            </a:r>
            <a:r>
              <a:rPr sz="2200" u="heavy" dirty="0">
                <a:solidFill>
                  <a:srgbClr val="454545"/>
                </a:solidFill>
                <a:uFill>
                  <a:solidFill>
                    <a:srgbClr val="454545"/>
                  </a:solidFill>
                </a:uFill>
                <a:latin typeface="Franklin Gothic Book"/>
                <a:cs typeface="Franklin Gothic Book"/>
              </a:rPr>
              <a:t>need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for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 chest tube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collection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system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that 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allows </a:t>
            </a:r>
            <a:r>
              <a:rPr sz="2200" u="heavy" spc="-5" dirty="0">
                <a:solidFill>
                  <a:srgbClr val="454545"/>
                </a:solidFill>
                <a:uFill>
                  <a:solidFill>
                    <a:srgbClr val="454545"/>
                  </a:solidFill>
                </a:uFill>
                <a:latin typeface="Franklin Gothic Book"/>
                <a:cs typeface="Franklin Gothic Book"/>
              </a:rPr>
              <a:t>autotransfusion </a:t>
            </a:r>
            <a:r>
              <a:rPr sz="2200" u="heavy" dirty="0">
                <a:solidFill>
                  <a:srgbClr val="454545"/>
                </a:solidFill>
                <a:uFill>
                  <a:solidFill>
                    <a:srgbClr val="454545"/>
                  </a:solidFill>
                </a:uFill>
                <a:latin typeface="Franklin Gothic Book"/>
                <a:cs typeface="Franklin Gothic Book"/>
              </a:rPr>
              <a:t>of </a:t>
            </a:r>
            <a:r>
              <a:rPr sz="2200" u="heavy" spc="-5" dirty="0">
                <a:solidFill>
                  <a:srgbClr val="454545"/>
                </a:solidFill>
                <a:uFill>
                  <a:solidFill>
                    <a:srgbClr val="454545"/>
                  </a:solidFill>
                </a:uFill>
                <a:latin typeface="Franklin Gothic Book"/>
                <a:cs typeface="Franklin Gothic Book"/>
              </a:rPr>
              <a:t>hemothorax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. This has been</a:t>
            </a:r>
            <a:r>
              <a:rPr sz="22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acquired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61950"/>
            <a:ext cx="5662167" cy="384721"/>
          </a:xfrm>
        </p:spPr>
        <p:txBody>
          <a:bodyPr/>
          <a:lstStyle/>
          <a:p>
            <a:pPr algn="ctr"/>
            <a:r>
              <a:rPr lang="en-US" dirty="0" smtClean="0"/>
              <a:t>Initial Hospital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7804784" cy="677108"/>
          </a:xfrm>
        </p:spPr>
        <p:txBody>
          <a:bodyPr/>
          <a:lstStyle/>
          <a:p>
            <a:r>
              <a:rPr lang="en-US" dirty="0" smtClean="0"/>
              <a:t>What do you think about </a:t>
            </a:r>
            <a:r>
              <a:rPr lang="en-US" dirty="0" err="1" smtClean="0"/>
              <a:t>autotransfusion</a:t>
            </a:r>
            <a:r>
              <a:rPr lang="en-US" dirty="0" smtClean="0"/>
              <a:t> from the chest tube collection chamber in this setting?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313" y="336369"/>
            <a:ext cx="38646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 algn="ctr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lang="en-US" dirty="0" err="1" smtClean="0">
                <a:solidFill>
                  <a:srgbClr val="041C47"/>
                </a:solidFill>
              </a:rPr>
              <a:t>Interfacility</a:t>
            </a:r>
            <a:r>
              <a:rPr lang="en-US" dirty="0" smtClean="0">
                <a:solidFill>
                  <a:srgbClr val="041C47"/>
                </a:solidFill>
              </a:rPr>
              <a:t> Transfer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" y="1200150"/>
            <a:ext cx="7806055" cy="32310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Air </a:t>
            </a:r>
            <a:r>
              <a:rPr sz="2600" spc="-1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Life</a:t>
            </a:r>
            <a:r>
              <a:rPr lang="en-US" sz="2600" spc="-1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spc="-1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team </a:t>
            </a:r>
            <a:r>
              <a:rPr sz="2600" spc="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departure </a:t>
            </a: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@</a:t>
            </a:r>
            <a:r>
              <a:rPr sz="26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1125: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Place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tibial I/O access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for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meds during</a:t>
            </a:r>
            <a:r>
              <a:rPr sz="2200" spc="-6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flight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Last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vital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signs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in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ED: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BP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132/81,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HR </a:t>
            </a:r>
            <a:r>
              <a:rPr sz="2200" spc="-65" dirty="0">
                <a:solidFill>
                  <a:srgbClr val="454545"/>
                </a:solidFill>
                <a:latin typeface="Franklin Gothic Book"/>
                <a:cs typeface="Franklin Gothic Book"/>
              </a:rPr>
              <a:t>141, </a:t>
            </a:r>
            <a:r>
              <a:rPr sz="2200" spc="-25" dirty="0">
                <a:solidFill>
                  <a:srgbClr val="454545"/>
                </a:solidFill>
                <a:latin typeface="Franklin Gothic Book"/>
                <a:cs typeface="Franklin Gothic Book"/>
              </a:rPr>
              <a:t>T94.1,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O2 sat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 96%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Erratic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BP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readings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in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flight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but maintained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strong carotid</a:t>
            </a:r>
            <a:r>
              <a:rPr sz="2200" spc="-10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pulse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Given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5u </a:t>
            </a:r>
            <a:r>
              <a:rPr lang="en-US"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WB</a:t>
            </a:r>
            <a:r>
              <a:rPr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during</a:t>
            </a:r>
            <a:r>
              <a:rPr sz="2200" spc="-4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flight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Meds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given: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450mg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Ketamine,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500mcg</a:t>
            </a:r>
            <a:r>
              <a:rPr sz="2200" spc="-4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fentanyl</a:t>
            </a:r>
            <a:endParaRPr lang="en-US" sz="2200" spc="-15" dirty="0" smtClean="0">
              <a:solidFill>
                <a:srgbClr val="454545"/>
              </a:solidFill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200" spc="-15" dirty="0" err="1" smtClean="0">
                <a:solidFill>
                  <a:srgbClr val="454545"/>
                </a:solidFill>
                <a:latin typeface="Franklin Gothic Book"/>
                <a:cs typeface="Franklin Gothic Book"/>
              </a:rPr>
              <a:t>Levofed</a:t>
            </a:r>
            <a:r>
              <a:rPr lang="en-US" sz="2200" spc="-1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15 mcg/kg/min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67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minute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flight</a:t>
            </a:r>
            <a:r>
              <a:rPr sz="2200" spc="-3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time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313" y="373155"/>
            <a:ext cx="38646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 algn="ctr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lang="en-US" dirty="0" smtClean="0">
                <a:solidFill>
                  <a:srgbClr val="041C47"/>
                </a:solidFill>
              </a:rPr>
              <a:t>Level 1 Trauma Center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276350"/>
            <a:ext cx="7214870" cy="2851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ER</a:t>
            </a: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, </a:t>
            </a: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arrives @ 1253 (5 </a:t>
            </a:r>
            <a:r>
              <a:rPr sz="26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hrs</a:t>
            </a: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post-injury):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BP 98/62,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HR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125,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RR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26, SpO2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95%.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Levophed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gtt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at</a:t>
            </a:r>
            <a:r>
              <a:rPr sz="2200" spc="-9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15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Best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GCS </a:t>
            </a:r>
            <a:r>
              <a:rPr sz="22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7T,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moves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both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arms,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reaches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for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ET</a:t>
            </a:r>
            <a:r>
              <a:rPr sz="2200" spc="3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tube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40" dirty="0">
                <a:solidFill>
                  <a:srgbClr val="454545"/>
                </a:solidFill>
                <a:latin typeface="Franklin Gothic Book"/>
                <a:cs typeface="Franklin Gothic Book"/>
              </a:rPr>
              <a:t>FAST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+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for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hemoperitoneum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in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3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windows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CXR: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large residual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hemothorax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on</a:t>
            </a:r>
            <a:r>
              <a:rPr sz="2200" spc="-6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right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35" dirty="0">
                <a:solidFill>
                  <a:srgbClr val="454545"/>
                </a:solidFill>
                <a:latin typeface="Franklin Gothic Book"/>
                <a:cs typeface="Franklin Gothic Book"/>
              </a:rPr>
              <a:t>Total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output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from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right chest tube ~</a:t>
            </a:r>
            <a:r>
              <a:rPr sz="2200" spc="-5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4L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Moved to </a:t>
            </a:r>
            <a:r>
              <a:rPr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OR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313" y="357254"/>
            <a:ext cx="38646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lang="en-US" dirty="0" smtClean="0">
                <a:solidFill>
                  <a:srgbClr val="041C47"/>
                </a:solidFill>
              </a:rPr>
              <a:t>Level 1 Trauma Center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147318"/>
            <a:ext cx="7518400" cy="3254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OR</a:t>
            </a: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Thoracotomy: </a:t>
            </a:r>
            <a:r>
              <a:rPr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Right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azygous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vein </a:t>
            </a:r>
            <a:r>
              <a:rPr sz="22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injury</a:t>
            </a:r>
            <a:r>
              <a:rPr sz="22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ligated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2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Laparotomy: </a:t>
            </a:r>
            <a:r>
              <a:rPr sz="22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Pelvic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hematoma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explored, </a:t>
            </a:r>
            <a:r>
              <a:rPr sz="2200" spc="10" dirty="0">
                <a:solidFill>
                  <a:srgbClr val="454545"/>
                </a:solidFill>
                <a:latin typeface="Franklin Gothic Book"/>
                <a:cs typeface="Franklin Gothic Book"/>
              </a:rPr>
              <a:t>left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iliac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vein</a:t>
            </a:r>
            <a:r>
              <a:rPr sz="22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ligated</a:t>
            </a:r>
            <a:endParaRPr sz="2200" dirty="0">
              <a:latin typeface="Franklin Gothic Book"/>
              <a:cs typeface="Franklin Gothic Book"/>
            </a:endParaRPr>
          </a:p>
          <a:p>
            <a:pPr marL="812800" lvl="1" indent="-342900"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10" dirty="0">
                <a:solidFill>
                  <a:srgbClr val="454545"/>
                </a:solidFill>
                <a:latin typeface="Franklin Gothic Book"/>
                <a:cs typeface="Franklin Gothic Book"/>
              </a:rPr>
              <a:t>Left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zone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II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hematoma</a:t>
            </a:r>
            <a:r>
              <a:rPr sz="2200" spc="-3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undisturbed</a:t>
            </a:r>
            <a:endParaRPr sz="2200" dirty="0">
              <a:latin typeface="Franklin Gothic Book"/>
              <a:cs typeface="Franklin Gothic Book"/>
            </a:endParaRPr>
          </a:p>
          <a:p>
            <a:pPr marL="812800" lvl="1" indent="-342900"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Temporary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abdominal</a:t>
            </a:r>
            <a:r>
              <a:rPr sz="2200" spc="-4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closure</a:t>
            </a:r>
            <a:endParaRPr sz="2200" dirty="0">
              <a:latin typeface="Franklin Gothic Book"/>
              <a:cs typeface="Franklin Gothic Book"/>
            </a:endParaRPr>
          </a:p>
          <a:p>
            <a:pPr lvl="1">
              <a:spcBef>
                <a:spcPts val="10"/>
              </a:spcBef>
              <a:buClr>
                <a:srgbClr val="572830"/>
              </a:buClr>
              <a:buFont typeface="Arial"/>
              <a:buChar char="•"/>
            </a:pPr>
            <a:endParaRPr sz="325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Balanced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resuscitation</a:t>
            </a:r>
            <a:r>
              <a:rPr sz="22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:</a:t>
            </a:r>
            <a:r>
              <a:rPr lang="en-US" sz="22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14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PRBC, </a:t>
            </a:r>
            <a:r>
              <a:rPr sz="2200" spc="-40" dirty="0">
                <a:solidFill>
                  <a:srgbClr val="454545"/>
                </a:solidFill>
                <a:latin typeface="Franklin Gothic Book"/>
                <a:cs typeface="Franklin Gothic Book"/>
              </a:rPr>
              <a:t>14 </a:t>
            </a:r>
            <a:r>
              <a:rPr sz="2200" spc="-60" dirty="0">
                <a:solidFill>
                  <a:srgbClr val="454545"/>
                </a:solidFill>
                <a:latin typeface="Franklin Gothic Book"/>
                <a:cs typeface="Franklin Gothic Book"/>
              </a:rPr>
              <a:t>FFP,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2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platelets, </a:t>
            </a:r>
            <a:r>
              <a:rPr sz="2200" spc="-40" dirty="0">
                <a:solidFill>
                  <a:srgbClr val="454545"/>
                </a:solidFill>
                <a:latin typeface="Franklin Gothic Book"/>
                <a:cs typeface="Franklin Gothic Book"/>
              </a:rPr>
              <a:t>10</a:t>
            </a:r>
            <a:r>
              <a:rPr sz="2200" spc="114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cryo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pH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improved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6.9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sz="22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7.25. 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61950"/>
            <a:ext cx="5662167" cy="384721"/>
          </a:xfrm>
        </p:spPr>
        <p:txBody>
          <a:bodyPr/>
          <a:lstStyle/>
          <a:p>
            <a:pPr algn="ctr"/>
            <a:r>
              <a:rPr lang="en-US" dirty="0" smtClean="0"/>
              <a:t>ICU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81150"/>
            <a:ext cx="7804784" cy="169277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pH 7.25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Levofed</a:t>
            </a:r>
            <a:r>
              <a:rPr lang="en-US" dirty="0" smtClean="0"/>
              <a:t> 5 mcg/kg/min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Lactate 5.0</a:t>
            </a:r>
          </a:p>
          <a:p>
            <a:endParaRPr lang="en-US" dirty="0"/>
          </a:p>
          <a:p>
            <a:r>
              <a:rPr lang="en-US" dirty="0" smtClean="0"/>
              <a:t>Next steps in resuscitation?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3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6035" y="361950"/>
            <a:ext cx="297116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20" dirty="0"/>
              <a:t>Patient</a:t>
            </a:r>
            <a:r>
              <a:rPr sz="2700" spc="-85" dirty="0"/>
              <a:t> </a:t>
            </a:r>
            <a:r>
              <a:rPr sz="2700" spc="-45" dirty="0"/>
              <a:t>Presentation</a:t>
            </a:r>
            <a:endParaRPr sz="2700" dirty="0"/>
          </a:p>
        </p:txBody>
      </p:sp>
      <p:sp>
        <p:nvSpPr>
          <p:cNvPr id="3" name="object 3"/>
          <p:cNvSpPr/>
          <p:nvPr/>
        </p:nvSpPr>
        <p:spPr>
          <a:xfrm>
            <a:off x="1042416" y="1200150"/>
            <a:ext cx="7059168" cy="3343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61950"/>
            <a:ext cx="5662167" cy="384721"/>
          </a:xfrm>
        </p:spPr>
        <p:txBody>
          <a:bodyPr/>
          <a:lstStyle/>
          <a:p>
            <a:pPr algn="ctr"/>
            <a:r>
              <a:rPr lang="en-US" dirty="0" smtClean="0"/>
              <a:t>ICU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04950"/>
            <a:ext cx="6629400" cy="1015663"/>
          </a:xfrm>
        </p:spPr>
        <p:txBody>
          <a:bodyPr/>
          <a:lstStyle/>
          <a:p>
            <a:r>
              <a:rPr lang="en-US" dirty="0" smtClean="0"/>
              <a:t>Over the next 2 hours, urine output is 40 cc</a:t>
            </a:r>
          </a:p>
          <a:p>
            <a:endParaRPr lang="en-US" dirty="0"/>
          </a:p>
          <a:p>
            <a:r>
              <a:rPr lang="en-US" dirty="0" smtClean="0"/>
              <a:t>How do you respond?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50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9313" y="371607"/>
            <a:ext cx="38646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 algn="ctr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lang="en-US" dirty="0" smtClean="0">
                <a:solidFill>
                  <a:srgbClr val="041C47"/>
                </a:solidFill>
              </a:rPr>
              <a:t>Level 1 Trauma Center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276350"/>
            <a:ext cx="8137525" cy="2449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VASCULAR </a:t>
            </a: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OR (4 </a:t>
            </a: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hours</a:t>
            </a:r>
            <a:r>
              <a:rPr sz="2600" spc="2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later):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Successful </a:t>
            </a:r>
            <a:r>
              <a:rPr sz="22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endograft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landing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distal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subclavian </a:t>
            </a:r>
            <a:r>
              <a:rPr sz="2200" spc="15" dirty="0">
                <a:solidFill>
                  <a:srgbClr val="454545"/>
                </a:solidFill>
                <a:latin typeface="Franklin Gothic Book"/>
                <a:cs typeface="Franklin Gothic Book"/>
              </a:rPr>
              <a:t>artery </a:t>
            </a:r>
            <a:endParaRPr lang="en-US" sz="2200" spc="15" dirty="0" smtClean="0">
              <a:solidFill>
                <a:srgbClr val="454545"/>
              </a:solidFill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 panose="020B0604020202020204" pitchFamily="34" charset="0"/>
              <a:buChar char="•"/>
              <a:tabLst>
                <a:tab pos="354965" algn="l"/>
                <a:tab pos="355600" algn="l"/>
              </a:tabLst>
            </a:pPr>
            <a:r>
              <a:rPr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Pulmonary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compliance worsening with peak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airway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pressures &gt;35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Oxygen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saturations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consistently</a:t>
            </a:r>
            <a:r>
              <a:rPr sz="2200" spc="-6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&lt;80%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Temporary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loss of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airway with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tube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exchange</a:t>
            </a:r>
            <a:r>
              <a:rPr sz="2200" spc="-15" dirty="0">
                <a:solidFill>
                  <a:srgbClr val="454545"/>
                </a:solidFill>
                <a:latin typeface="Wingdings"/>
                <a:cs typeface="Wingdings"/>
              </a:rPr>
              <a:t>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cricothyroidotomy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Placed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on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venovenous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ECMO at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end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of case.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Moved </a:t>
            </a:r>
            <a:r>
              <a:rPr sz="2200" spc="-25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lang="en-US"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ECMO</a:t>
            </a:r>
            <a:r>
              <a:rPr sz="2200" spc="-4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Unit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61950"/>
            <a:ext cx="5662167" cy="3847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41C47"/>
                </a:solidFill>
              </a:rPr>
              <a:t>Level 1 Trauma Center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340" y="1542796"/>
            <a:ext cx="7804784" cy="677108"/>
          </a:xfrm>
        </p:spPr>
        <p:txBody>
          <a:bodyPr/>
          <a:lstStyle/>
          <a:p>
            <a:r>
              <a:rPr lang="en-US" dirty="0" smtClean="0"/>
              <a:t>What can be done now for resuscitation to facilitate weaning from ECMO?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00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285750"/>
            <a:ext cx="38646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78205" marR="5715" indent="-866140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lang="en-US" dirty="0" smtClean="0">
                <a:solidFill>
                  <a:srgbClr val="041C47"/>
                </a:solidFill>
              </a:rPr>
              <a:t>Level 1 Trauma Center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352550"/>
            <a:ext cx="8077200" cy="28283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ECMO </a:t>
            </a:r>
            <a:r>
              <a:rPr sz="26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Unit </a:t>
            </a:r>
            <a:r>
              <a:rPr sz="26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(post-injury </a:t>
            </a:r>
            <a:r>
              <a:rPr sz="26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day</a:t>
            </a:r>
            <a:r>
              <a:rPr sz="2600" spc="-4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1):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Weaned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sz="2200" spc="-2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VC</a:t>
            </a:r>
            <a:r>
              <a:rPr lang="en-US" sz="2200" spc="-2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/</a:t>
            </a:r>
            <a:r>
              <a:rPr sz="2200" spc="-2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AC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30% within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6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hours.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Following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commands,</a:t>
            </a:r>
            <a:r>
              <a:rPr sz="2200" spc="-3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11T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Returned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OR same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day for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fascial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closure and oral</a:t>
            </a:r>
            <a:r>
              <a:rPr sz="22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intubation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Decannulated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on post-injury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day</a:t>
            </a:r>
            <a:r>
              <a:rPr sz="22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2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Acetabulum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repair post-injury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day</a:t>
            </a:r>
            <a:r>
              <a:rPr sz="2200" spc="-6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8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Transferred to ward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post-injury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day</a:t>
            </a:r>
            <a:r>
              <a:rPr sz="2200" spc="2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19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Discharged </a:t>
            </a:r>
            <a:r>
              <a:rPr sz="2200" spc="-25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acute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rehab post-injury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day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 22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1378839"/>
            <a:ext cx="3742054" cy="2689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Outpatient CT Chest</a:t>
            </a:r>
            <a:r>
              <a:rPr sz="2600" spc="-3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Angio: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8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1 </a:t>
            </a:r>
            <a:r>
              <a:rPr sz="2400" dirty="0">
                <a:solidFill>
                  <a:srgbClr val="454545"/>
                </a:solidFill>
                <a:latin typeface="Franklin Gothic Book"/>
                <a:cs typeface="Franklin Gothic Book"/>
              </a:rPr>
              <a:t>month</a:t>
            </a:r>
            <a:r>
              <a:rPr sz="2400" spc="-5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4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post-op</a:t>
            </a:r>
            <a:endParaRPr sz="24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572830"/>
              </a:buClr>
              <a:buFont typeface="Arial"/>
              <a:buChar char="•"/>
            </a:pPr>
            <a:endParaRPr sz="355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TEVAR </a:t>
            </a:r>
            <a:r>
              <a:rPr sz="24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in good</a:t>
            </a:r>
            <a:r>
              <a:rPr sz="240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4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position</a:t>
            </a:r>
            <a:endParaRPr sz="24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572830"/>
              </a:buClr>
              <a:buFont typeface="Arial"/>
              <a:buChar char="•"/>
            </a:pPr>
            <a:endParaRPr sz="355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No</a:t>
            </a:r>
            <a:r>
              <a:rPr sz="24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400" dirty="0">
                <a:solidFill>
                  <a:srgbClr val="454545"/>
                </a:solidFill>
                <a:latin typeface="Franklin Gothic Book"/>
                <a:cs typeface="Franklin Gothic Book"/>
              </a:rPr>
              <a:t>endoleak</a:t>
            </a:r>
            <a:endParaRPr sz="2400" dirty="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43400" y="1170410"/>
            <a:ext cx="3799332" cy="3276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100"/>
              </a:spcBef>
            </a:pPr>
            <a:r>
              <a:rPr lang="en-US" dirty="0" smtClean="0">
                <a:solidFill>
                  <a:srgbClr val="041C47"/>
                </a:solidFill>
              </a:rPr>
              <a:t>Level 1 Trauma Center</a:t>
            </a:r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0800" y="361950"/>
            <a:ext cx="38646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76935" marR="5715" indent="-864869" algn="ctr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lang="en-US" dirty="0" smtClean="0">
                <a:solidFill>
                  <a:srgbClr val="041C47"/>
                </a:solidFill>
              </a:rPr>
              <a:t>Follow-up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428750"/>
            <a:ext cx="8053705" cy="24256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Outpatient</a:t>
            </a:r>
            <a:r>
              <a:rPr sz="26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Follow-up: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Trauma </a:t>
            </a:r>
            <a:r>
              <a:rPr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Clinic</a:t>
            </a:r>
            <a:r>
              <a:rPr lang="en-US"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, </a:t>
            </a:r>
            <a:r>
              <a:rPr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6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weeks </a:t>
            </a:r>
            <a:r>
              <a:rPr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post-injury:</a:t>
            </a:r>
            <a:endParaRPr sz="2200" dirty="0">
              <a:latin typeface="Franklin Gothic Book"/>
              <a:cs typeface="Franklin Gothic Book"/>
            </a:endParaRPr>
          </a:p>
          <a:p>
            <a:pPr marL="755650" lvl="1" indent="-285750">
              <a:lnSpc>
                <a:spcPct val="100000"/>
              </a:lnSpc>
              <a:spcBef>
                <a:spcPts val="530"/>
              </a:spcBef>
              <a:buClr>
                <a:srgbClr val="091F68"/>
              </a:buClr>
              <a:buFont typeface="Wingdings"/>
              <a:buChar char=""/>
              <a:tabLst>
                <a:tab pos="755015" algn="l"/>
                <a:tab pos="755650" algn="l"/>
              </a:tabLst>
            </a:pP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Healed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thoracotomy/laparotomy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wounds</a:t>
            </a:r>
            <a:r>
              <a:rPr sz="2200" spc="-5" dirty="0">
                <a:solidFill>
                  <a:srgbClr val="454545"/>
                </a:solidFill>
                <a:latin typeface="Wingdings"/>
                <a:cs typeface="Wingdings"/>
              </a:rPr>
              <a:t>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F/U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w </a:t>
            </a:r>
            <a:r>
              <a:rPr sz="22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primary</a:t>
            </a:r>
            <a:r>
              <a:rPr sz="2200" spc="-8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care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Ortho </a:t>
            </a:r>
            <a:r>
              <a:rPr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Clinic</a:t>
            </a:r>
            <a:r>
              <a:rPr lang="en-US"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,</a:t>
            </a:r>
            <a:r>
              <a:rPr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8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weeks </a:t>
            </a:r>
            <a:r>
              <a:rPr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post-injury:</a:t>
            </a:r>
            <a:endParaRPr sz="2200" dirty="0">
              <a:latin typeface="Franklin Gothic Book"/>
              <a:cs typeface="Franklin Gothic Book"/>
            </a:endParaRPr>
          </a:p>
          <a:p>
            <a:pPr marL="755650" lvl="1" indent="-285750">
              <a:lnSpc>
                <a:spcPct val="100000"/>
              </a:lnSpc>
              <a:spcBef>
                <a:spcPts val="525"/>
              </a:spcBef>
              <a:buClr>
                <a:srgbClr val="091F68"/>
              </a:buClr>
              <a:buFont typeface="Wingdings"/>
              <a:buChar char=""/>
              <a:tabLst>
                <a:tab pos="755015" algn="l"/>
                <a:tab pos="755650" algn="l"/>
              </a:tabLst>
            </a:pP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Toe-touch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ambulation.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Ankle-foot </a:t>
            </a:r>
            <a:r>
              <a:rPr sz="22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orthosis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avoid</a:t>
            </a:r>
            <a:r>
              <a:rPr sz="2200" spc="1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contracture</a:t>
            </a:r>
            <a:endParaRPr sz="2200" dirty="0">
              <a:latin typeface="Franklin Gothic Book"/>
              <a:cs typeface="Franklin Gothic Book"/>
            </a:endParaRPr>
          </a:p>
          <a:p>
            <a:pPr marL="755650" lvl="1" indent="-285750">
              <a:lnSpc>
                <a:spcPct val="100000"/>
              </a:lnSpc>
              <a:spcBef>
                <a:spcPts val="530"/>
              </a:spcBef>
              <a:buClr>
                <a:srgbClr val="091F68"/>
              </a:buClr>
              <a:buFont typeface="Wingdings"/>
              <a:buChar char=""/>
              <a:tabLst>
                <a:tab pos="755015" algn="l"/>
                <a:tab pos="75565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Neuropathic pain 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foot. </a:t>
            </a:r>
            <a:r>
              <a:rPr sz="2200" spc="15" dirty="0">
                <a:solidFill>
                  <a:srgbClr val="454545"/>
                </a:solidFill>
                <a:latin typeface="Franklin Gothic Book"/>
                <a:cs typeface="Franklin Gothic Book"/>
              </a:rPr>
              <a:t>Off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all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narcotic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pain</a:t>
            </a:r>
            <a:r>
              <a:rPr sz="2200" spc="-8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meds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71700" y="2173985"/>
            <a:ext cx="1710689" cy="2290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6747" y="2169032"/>
            <a:ext cx="1720850" cy="2310765"/>
          </a:xfrm>
          <a:custGeom>
            <a:avLst/>
            <a:gdLst/>
            <a:ahLst/>
            <a:cxnLst/>
            <a:rect l="l" t="t" r="r" b="b"/>
            <a:pathLst>
              <a:path w="1720850" h="2310765">
                <a:moveTo>
                  <a:pt x="0" y="2310384"/>
                </a:moveTo>
                <a:lnTo>
                  <a:pt x="1720596" y="2310384"/>
                </a:lnTo>
                <a:lnTo>
                  <a:pt x="1720596" y="0"/>
                </a:lnTo>
                <a:lnTo>
                  <a:pt x="0" y="0"/>
                </a:lnTo>
                <a:lnTo>
                  <a:pt x="0" y="2310384"/>
                </a:lnTo>
                <a:close/>
              </a:path>
            </a:pathLst>
          </a:custGeom>
          <a:ln w="9906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29538" y="367538"/>
            <a:ext cx="19532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C00000"/>
                </a:solidFill>
              </a:rPr>
              <a:t>JTS</a:t>
            </a:r>
            <a:r>
              <a:rPr sz="3000" spc="-225" dirty="0">
                <a:solidFill>
                  <a:srgbClr val="C00000"/>
                </a:solidFill>
              </a:rPr>
              <a:t> </a:t>
            </a:r>
            <a:r>
              <a:rPr sz="3000" spc="-30" dirty="0">
                <a:solidFill>
                  <a:srgbClr val="C00000"/>
                </a:solidFill>
              </a:rPr>
              <a:t>Website</a:t>
            </a:r>
            <a:endParaRPr sz="3000"/>
          </a:p>
        </p:txBody>
      </p:sp>
      <p:sp>
        <p:nvSpPr>
          <p:cNvPr id="5" name="object 5"/>
          <p:cNvSpPr txBox="1"/>
          <p:nvPr/>
        </p:nvSpPr>
        <p:spPr>
          <a:xfrm>
            <a:off x="4684521" y="367538"/>
            <a:ext cx="309118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000" b="0" i="0" u="none" strike="noStrike" kern="1200" cap="none" spc="-3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"/>
                <a:ea typeface="+mn-ea"/>
                <a:cs typeface="Franklin Gothic Medium"/>
              </a:rPr>
              <a:t>Deployed</a:t>
            </a:r>
            <a:r>
              <a:rPr kumimoji="0" sz="3000" b="0" i="0" u="none" strike="noStrike" kern="1200" cap="none" spc="-9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"/>
                <a:ea typeface="+mn-ea"/>
                <a:cs typeface="Franklin Gothic Medium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"/>
                <a:ea typeface="+mn-ea"/>
                <a:cs typeface="Franklin Gothic Medium"/>
              </a:rPr>
              <a:t>Medicine</a:t>
            </a: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"/>
              <a:ea typeface="+mn-ea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4395" y="1066089"/>
            <a:ext cx="2603500" cy="18497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sng" strike="noStrike" kern="1200" cap="none" spc="-25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>
                  <a:solidFill>
                    <a:srgbClr val="0000FF"/>
                  </a:solidFill>
                </a:uFill>
                <a:latin typeface="Franklin Gothic Book"/>
                <a:ea typeface="+mn-ea"/>
                <a:cs typeface="Franklin Gothic Book"/>
              </a:rPr>
              <a:t>http:</a:t>
            </a:r>
            <a:r>
              <a:rPr kumimoji="0" sz="1200" b="0" i="0" u="sng" strike="noStrike" kern="1200" cap="none" spc="-25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>
                  <a:solidFill>
                    <a:srgbClr val="0000FF"/>
                  </a:solidFill>
                </a:uFill>
                <a:latin typeface="Franklin Gothic Book"/>
                <a:ea typeface="+mn-ea"/>
                <a:cs typeface="Franklin Gothic Book"/>
                <a:hlinkClick r:id="rId3"/>
              </a:rPr>
              <a:t>//jts.amedd.army.mil/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72830"/>
              </a:buClr>
              <a:buSzPct val="125000"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Policy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and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Official</a:t>
            </a:r>
            <a:r>
              <a:rPr kumimoji="0" sz="1200" b="0" i="0" u="none" strike="noStrike" kern="1200" cap="none" spc="-1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Activities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72830"/>
              </a:buClr>
              <a:buSzPct val="125000"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CPGs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&amp; </a:t>
            </a:r>
            <a:r>
              <a:rPr kumimoji="0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training</a:t>
            </a:r>
            <a:r>
              <a:rPr kumimoji="0" sz="1200" b="0" i="0" u="none" strike="noStrike" kern="1200" cap="none" spc="-5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slides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72830"/>
              </a:buClr>
              <a:buSzPct val="125000"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Emergency </a:t>
            </a:r>
            <a:r>
              <a:rPr kumimoji="0" sz="1200" b="0" i="0" u="none" strike="noStrike" kern="1200" cap="none" spc="-25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War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Surgery </a:t>
            </a:r>
            <a:r>
              <a:rPr kumimoji="0" sz="1200" b="0" i="0" u="none" strike="noStrike" kern="1200" cap="none" spc="-15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Course</a:t>
            </a:r>
            <a:r>
              <a:rPr kumimoji="0" sz="1200" b="0" i="0" u="none" strike="noStrike" kern="1200" cap="none" spc="-210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1200" b="0" i="0" u="none" strike="noStrike" kern="1200" cap="none" spc="-15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slides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72830"/>
              </a:buClr>
              <a:buSzPct val="125000"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Forms,</a:t>
            </a:r>
            <a:r>
              <a:rPr kumimoji="0" sz="1200" b="0" i="0" u="none" strike="noStrike" kern="1200" cap="none" spc="-2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documents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72830"/>
              </a:buClr>
              <a:buSzPct val="125000"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Trauma</a:t>
            </a:r>
            <a:r>
              <a:rPr kumimoji="0" sz="1200" b="0" i="0" u="none" strike="noStrike" kern="1200" cap="none" spc="-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1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Resources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72830"/>
              </a:buClr>
              <a:buSzPct val="125000"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PI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Hot</a:t>
            </a:r>
            <a:r>
              <a:rPr kumimoji="0" sz="12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</a:t>
            </a:r>
            <a:r>
              <a:rPr kumimoji="0" sz="1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Topics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572830"/>
              </a:buClr>
              <a:buSzPct val="125000"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20" normalizeH="0" baseline="0" noProof="0" dirty="0">
                <a:ln>
                  <a:noFill/>
                </a:ln>
                <a:solidFill>
                  <a:srgbClr val="00AE50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COVID</a:t>
            </a:r>
            <a:r>
              <a:rPr kumimoji="0" sz="1200" b="0" i="0" u="none" strike="noStrike" kern="1200" cap="none" spc="-15" normalizeH="0" baseline="0" noProof="0" dirty="0">
                <a:ln>
                  <a:noFill/>
                </a:ln>
                <a:solidFill>
                  <a:srgbClr val="00AE50"/>
                </a:solidFill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t> Resources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6041" y="2957322"/>
            <a:ext cx="2914650" cy="1531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14800" y="1428750"/>
            <a:ext cx="2133969" cy="1290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36614" y="1760649"/>
            <a:ext cx="2060349" cy="15540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46550" y="2841497"/>
            <a:ext cx="2884170" cy="144970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4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sng" strike="noStrike" kern="1200" cap="none" spc="-3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>
                  <a:solidFill>
                    <a:srgbClr val="0000FF"/>
                  </a:solidFill>
                </a:uFill>
                <a:latin typeface="Calibri"/>
                <a:ea typeface="+mn-ea"/>
                <a:cs typeface="Calibri"/>
                <a:hlinkClick r:id="rId7"/>
              </a:rPr>
              <a:t>https://deployedmedicine.com/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39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6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Training </a:t>
            </a: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</a:t>
            </a:r>
            <a:r>
              <a:rPr kumimoji="0" sz="1200" b="0" i="0" u="none" strike="noStrike" kern="1200" cap="none" spc="-8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EducationResource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350" b="1" i="0" u="none" strike="noStrike" kern="1200" cap="none" spc="-30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TCCC </a:t>
            </a:r>
            <a:r>
              <a:rPr kumimoji="0" sz="1350" b="1" i="0" u="none" strike="noStrike" kern="1200" cap="none" spc="-25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curriculum</a:t>
            </a:r>
            <a:r>
              <a:rPr kumimoji="0" sz="1350" b="1" i="0" u="none" strike="noStrike" kern="1200" cap="none" spc="-95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350" b="1" i="0" u="none" strike="noStrike" kern="1200" cap="none" spc="-20" normalizeH="0" baseline="0" noProof="0" dirty="0">
                <a:ln>
                  <a:noFill/>
                </a:ln>
                <a:solidFill>
                  <a:srgbClr val="00AF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andresources</a:t>
            </a:r>
            <a:endParaRPr kumimoji="0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41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Updated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videos, </a:t>
            </a:r>
            <a:r>
              <a:rPr kumimoji="0" sz="1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podcasts, </a:t>
            </a: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</a:t>
            </a:r>
            <a:r>
              <a:rPr kumimoji="0" sz="1200" b="0" i="0" u="none" strike="noStrike" kern="1200" cap="none" spc="1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39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Download CPGs </a:t>
            </a:r>
            <a:r>
              <a:rPr kumimoji="0" sz="1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your</a:t>
            </a:r>
            <a:r>
              <a:rPr kumimoji="0" sz="1200" b="0" i="0" u="none" strike="noStrike" kern="1200" cap="none" spc="-1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smartphone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38760" marR="0" lvl="0" indent="-226695" algn="l" defTabSz="914400" rtl="0" eaLnBrk="1" fontAlgn="auto" latinLnBrk="0" hangingPunct="1">
              <a:lnSpc>
                <a:spcPct val="100000"/>
              </a:lnSpc>
              <a:spcBef>
                <a:spcPts val="40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38760" algn="l"/>
                <a:tab pos="239395" algn="l"/>
              </a:tabLst>
              <a:defRPr/>
            </a:pPr>
            <a:r>
              <a:rPr kumimoji="0" sz="1200" b="1" i="0" u="none" strike="noStrike" kern="1200" cap="none" spc="-25" normalizeH="0" baseline="0" noProof="0" dirty="0">
                <a:ln>
                  <a:noFill/>
                </a:ln>
                <a:solidFill>
                  <a:srgbClr val="00AE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COVID </a:t>
            </a:r>
            <a:r>
              <a:rPr kumimoji="0" sz="1200" b="1" i="0" u="none" strike="noStrike" kern="1200" cap="none" spc="-20" normalizeH="0" baseline="0" noProof="0" dirty="0">
                <a:ln>
                  <a:noFill/>
                </a:ln>
                <a:solidFill>
                  <a:srgbClr val="00AE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Resources </a:t>
            </a:r>
            <a:r>
              <a:rPr kumimoji="0" sz="1200" b="1" i="0" u="none" strike="noStrike" kern="1200" cap="none" spc="-5" normalizeH="0" baseline="0" noProof="0" dirty="0">
                <a:ln>
                  <a:noFill/>
                </a:ln>
                <a:solidFill>
                  <a:srgbClr val="00AE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sz="1200" b="1" i="0" u="none" strike="noStrike" kern="1200" cap="none" spc="-20" normalizeH="0" baseline="0" noProof="0" dirty="0">
                <a:ln>
                  <a:noFill/>
                </a:ln>
                <a:solidFill>
                  <a:srgbClr val="00AE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conference</a:t>
            </a:r>
            <a:r>
              <a:rPr kumimoji="0" sz="1200" b="1" i="0" u="none" strike="noStrike" kern="1200" cap="none" spc="15" normalizeH="0" baseline="0" noProof="0" dirty="0">
                <a:ln>
                  <a:noFill/>
                </a:ln>
                <a:solidFill>
                  <a:srgbClr val="00AE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1" i="0" u="none" strike="noStrike" kern="1200" cap="none" spc="-15" normalizeH="0" baseline="0" noProof="0" dirty="0">
                <a:ln>
                  <a:noFill/>
                </a:ln>
                <a:solidFill>
                  <a:srgbClr val="00AE5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podcasts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1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Medically </a:t>
            </a:r>
            <a:r>
              <a:rPr kumimoji="0" sz="1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Ready </a:t>
            </a:r>
            <a:r>
              <a:rPr kumimoji="0" sz="1600" b="0" i="1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Force… </a:t>
            </a:r>
            <a:r>
              <a:rPr kumimoji="0" sz="1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Ready </a:t>
            </a:r>
            <a:r>
              <a:rPr kumimoji="0" sz="1600" b="0" i="1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Medical</a:t>
            </a:r>
            <a:r>
              <a:rPr kumimoji="0" sz="1600" b="0" i="1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 </a:t>
            </a:r>
            <a:r>
              <a:rPr kumimoji="0" sz="1600" b="0" i="1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/>
                <a:ea typeface="+mn-ea"/>
                <a:cs typeface="Garamond"/>
              </a:rPr>
              <a:t>Force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/>
              <a:ea typeface="+mn-ea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792365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39313" y="382112"/>
            <a:ext cx="3864610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sz="2500" dirty="0">
                <a:solidFill>
                  <a:srgbClr val="041C47"/>
                </a:solidFill>
                <a:latin typeface="Franklin Gothic Medium"/>
                <a:cs typeface="Franklin Gothic Medium"/>
              </a:rPr>
              <a:t>	</a:t>
            </a:r>
            <a:r>
              <a:rPr lang="en-US" sz="2500" dirty="0" smtClean="0">
                <a:solidFill>
                  <a:srgbClr val="041C47"/>
                </a:solidFill>
                <a:latin typeface="Franklin Gothic Medium"/>
                <a:cs typeface="Franklin Gothic Medium"/>
              </a:rPr>
              <a:t>Injury </a:t>
            </a:r>
            <a:r>
              <a:rPr sz="2500" spc="5" dirty="0" smtClean="0">
                <a:solidFill>
                  <a:srgbClr val="041C47"/>
                </a:solidFill>
                <a:latin typeface="Franklin Gothic Medium"/>
                <a:cs typeface="Franklin Gothic Medium"/>
              </a:rPr>
              <a:t>S</a:t>
            </a:r>
            <a:r>
              <a:rPr sz="2500" dirty="0" smtClean="0">
                <a:solidFill>
                  <a:srgbClr val="041C47"/>
                </a:solidFill>
                <a:latin typeface="Franklin Gothic Medium"/>
                <a:cs typeface="Franklin Gothic Medium"/>
              </a:rPr>
              <a:t>umma</a:t>
            </a:r>
            <a:r>
              <a:rPr sz="2500" spc="45" dirty="0" smtClean="0">
                <a:solidFill>
                  <a:srgbClr val="041C47"/>
                </a:solidFill>
                <a:latin typeface="Franklin Gothic Medium"/>
                <a:cs typeface="Franklin Gothic Medium"/>
              </a:rPr>
              <a:t>r</a:t>
            </a:r>
            <a:r>
              <a:rPr sz="2500" dirty="0" smtClean="0">
                <a:solidFill>
                  <a:srgbClr val="041C47"/>
                </a:solidFill>
                <a:latin typeface="Franklin Gothic Medium"/>
                <a:cs typeface="Franklin Gothic Medium"/>
              </a:rPr>
              <a:t>y</a:t>
            </a:r>
            <a:endParaRPr sz="2500" dirty="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1312869"/>
            <a:ext cx="564197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Del Rio, </a:t>
            </a:r>
            <a:r>
              <a:rPr sz="2600" spc="-45" dirty="0">
                <a:solidFill>
                  <a:srgbClr val="454545"/>
                </a:solidFill>
                <a:latin typeface="Franklin Gothic Book"/>
                <a:cs typeface="Franklin Gothic Book"/>
              </a:rPr>
              <a:t>Texas </a:t>
            </a:r>
            <a:r>
              <a:rPr sz="26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(150mi from </a:t>
            </a: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San</a:t>
            </a:r>
            <a:r>
              <a:rPr sz="2600" spc="2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Antonio)</a:t>
            </a:r>
            <a:endParaRPr sz="2600" dirty="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609600" y="1708347"/>
            <a:ext cx="7804784" cy="2434641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30" dirty="0"/>
              <a:t>~0730</a:t>
            </a: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26 </a:t>
            </a:r>
            <a:r>
              <a:rPr spc="-20" dirty="0"/>
              <a:t>yo </a:t>
            </a:r>
            <a:r>
              <a:rPr dirty="0"/>
              <a:t>restrained </a:t>
            </a:r>
            <a:r>
              <a:rPr spc="-10" dirty="0"/>
              <a:t>female </a:t>
            </a:r>
            <a:r>
              <a:rPr spc="-20" dirty="0"/>
              <a:t>involved </a:t>
            </a:r>
            <a:r>
              <a:rPr spc="-5" dirty="0"/>
              <a:t>in collision with </a:t>
            </a:r>
            <a:r>
              <a:rPr dirty="0"/>
              <a:t>tree @</a:t>
            </a:r>
            <a:r>
              <a:rPr spc="-30" dirty="0"/>
              <a:t> </a:t>
            </a:r>
            <a:r>
              <a:rPr spc="-10" dirty="0"/>
              <a:t>55mph</a:t>
            </a: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pc="-10" dirty="0" smtClean="0"/>
              <a:t>Required</a:t>
            </a:r>
            <a:r>
              <a:rPr spc="-10" dirty="0" smtClean="0"/>
              <a:t> </a:t>
            </a:r>
            <a:r>
              <a:rPr spc="-5" dirty="0"/>
              <a:t>extrication. </a:t>
            </a:r>
            <a:r>
              <a:rPr dirty="0" smtClean="0"/>
              <a:t>Airbag</a:t>
            </a:r>
            <a:r>
              <a:rPr lang="en-US" dirty="0" smtClean="0"/>
              <a:t>s</a:t>
            </a:r>
            <a:r>
              <a:rPr spc="-45" dirty="0" smtClean="0"/>
              <a:t> </a:t>
            </a:r>
            <a:r>
              <a:rPr spc="-10" dirty="0" smtClean="0"/>
              <a:t>deploy</a:t>
            </a:r>
            <a:r>
              <a:rPr lang="en-US" spc="-10" dirty="0" smtClean="0"/>
              <a:t>ed</a:t>
            </a:r>
            <a:endParaRPr spc="-10" dirty="0"/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/>
              <a:t>GCS</a:t>
            </a:r>
            <a:r>
              <a:rPr spc="-5" dirty="0"/>
              <a:t> </a:t>
            </a:r>
            <a:r>
              <a:rPr spc="-40" dirty="0" smtClean="0"/>
              <a:t>8-10</a:t>
            </a:r>
            <a:endParaRPr lang="en-US" spc="-40" dirty="0" smtClean="0"/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pc="-40" dirty="0" smtClean="0"/>
              <a:t>Weak radial pulse</a:t>
            </a:r>
            <a:endParaRPr spc="-40" dirty="0"/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/>
              <a:t>No advanced</a:t>
            </a:r>
            <a:r>
              <a:rPr spc="-15" dirty="0"/>
              <a:t> </a:t>
            </a:r>
            <a:r>
              <a:rPr spc="-5" dirty="0"/>
              <a:t>airway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0846" y="326478"/>
            <a:ext cx="5361687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 algn="ctr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dirty="0">
                <a:solidFill>
                  <a:srgbClr val="041C47"/>
                </a:solidFill>
              </a:rPr>
              <a:t>In</a:t>
            </a:r>
            <a:r>
              <a:rPr spc="5" dirty="0">
                <a:solidFill>
                  <a:srgbClr val="041C47"/>
                </a:solidFill>
              </a:rPr>
              <a:t>i</a:t>
            </a:r>
            <a:r>
              <a:rPr spc="-5" dirty="0">
                <a:solidFill>
                  <a:srgbClr val="041C47"/>
                </a:solidFill>
              </a:rPr>
              <a:t>tia</a:t>
            </a:r>
            <a:r>
              <a:rPr dirty="0">
                <a:solidFill>
                  <a:srgbClr val="041C47"/>
                </a:solidFill>
              </a:rPr>
              <a:t>l</a:t>
            </a:r>
            <a:r>
              <a:rPr spc="-25" dirty="0">
                <a:solidFill>
                  <a:srgbClr val="041C47"/>
                </a:solidFill>
              </a:rPr>
              <a:t> </a:t>
            </a:r>
            <a:r>
              <a:rPr lang="en-US" spc="-20" dirty="0" smtClean="0">
                <a:solidFill>
                  <a:srgbClr val="041C47"/>
                </a:solidFill>
              </a:rPr>
              <a:t>Hospital—Level 4 Trauma Center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618" y="1302741"/>
            <a:ext cx="8382000" cy="28591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6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Arrived </a:t>
            </a:r>
            <a:r>
              <a:rPr sz="26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@ </a:t>
            </a:r>
            <a:r>
              <a:rPr sz="2600" spc="-4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0758 </a:t>
            </a:r>
            <a:r>
              <a:rPr sz="26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(</a:t>
            </a:r>
            <a:r>
              <a:rPr lang="en-US" sz="2800" spc="-30" dirty="0" smtClean="0"/>
              <a:t>~</a:t>
            </a:r>
            <a:r>
              <a:rPr sz="26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30m</a:t>
            </a:r>
            <a:r>
              <a:rPr sz="2600" spc="1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6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post-inj</a:t>
            </a:r>
            <a:r>
              <a:rPr lang="en-US" sz="26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ury</a:t>
            </a:r>
            <a:r>
              <a:rPr sz="26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)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Presents unresponsive,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GCS</a:t>
            </a:r>
            <a:r>
              <a:rPr sz="22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3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Pupils dilated 3-4mm, equal, sluggish. Bleeding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from</a:t>
            </a:r>
            <a:r>
              <a:rPr sz="2200" spc="-10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nares</a:t>
            </a:r>
            <a:r>
              <a:rPr lang="en-US" sz="220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.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Decreased breath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sounds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bilaterally,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ventilated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with</a:t>
            </a:r>
            <a:r>
              <a:rPr sz="2200" spc="1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Ambu-bag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Distal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pulses present. Distended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abdomen. 3 large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bore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IVs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in</a:t>
            </a:r>
            <a:r>
              <a:rPr sz="2200" spc="-8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place</a:t>
            </a:r>
            <a:r>
              <a:rPr lang="en-US" sz="2200" spc="-5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.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Externally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rotated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R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hip with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shortened</a:t>
            </a:r>
            <a:r>
              <a:rPr sz="2200" spc="-3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leg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Intubated with </a:t>
            </a:r>
            <a:r>
              <a:rPr sz="2200" spc="-10" dirty="0" err="1" smtClean="0">
                <a:solidFill>
                  <a:srgbClr val="454545"/>
                </a:solidFill>
                <a:latin typeface="Franklin Gothic Book"/>
                <a:cs typeface="Franklin Gothic Book"/>
              </a:rPr>
              <a:t>Rocuronium</a:t>
            </a:r>
            <a:r>
              <a:rPr lang="en-US" sz="22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,</a:t>
            </a:r>
            <a:r>
              <a:rPr sz="2200" spc="-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7.5mm</a:t>
            </a:r>
            <a:r>
              <a:rPr sz="2200" spc="-5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ETT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594859"/>
            <a:ext cx="9144000" cy="548640"/>
          </a:xfrm>
          <a:custGeom>
            <a:avLst/>
            <a:gdLst/>
            <a:ahLst/>
            <a:cxnLst/>
            <a:rect l="l" t="t" r="r" b="b"/>
            <a:pathLst>
              <a:path w="9144000" h="548639">
                <a:moveTo>
                  <a:pt x="9144000" y="548639"/>
                </a:moveTo>
                <a:lnTo>
                  <a:pt x="9144000" y="0"/>
                </a:lnTo>
                <a:lnTo>
                  <a:pt x="0" y="0"/>
                </a:lnTo>
                <a:lnTo>
                  <a:pt x="0" y="548639"/>
                </a:lnTo>
                <a:lnTo>
                  <a:pt x="9144000" y="548639"/>
                </a:lnTo>
                <a:close/>
              </a:path>
            </a:pathLst>
          </a:custGeom>
          <a:solidFill>
            <a:srgbClr val="572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77133" y="4753276"/>
            <a:ext cx="318897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070" y="4594859"/>
            <a:ext cx="556260" cy="5486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8200" y="4643628"/>
            <a:ext cx="457200" cy="4571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5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719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863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091F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007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399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151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95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439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091F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58381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72781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spc="5" dirty="0"/>
          </a:p>
        </p:txBody>
      </p:sp>
      <p:sp>
        <p:nvSpPr>
          <p:cNvPr id="16" name="object 16"/>
          <p:cNvSpPr/>
          <p:nvPr/>
        </p:nvSpPr>
        <p:spPr>
          <a:xfrm>
            <a:off x="2895600" y="619505"/>
            <a:ext cx="5048250" cy="4340694"/>
          </a:xfrm>
          <a:prstGeom prst="rect">
            <a:avLst/>
          </a:prstGeom>
          <a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37965" y="1825117"/>
            <a:ext cx="626110" cy="574675"/>
          </a:xfrm>
          <a:custGeom>
            <a:avLst/>
            <a:gdLst/>
            <a:ahLst/>
            <a:cxnLst/>
            <a:rect l="l" t="t" r="r" b="b"/>
            <a:pathLst>
              <a:path w="626110" h="574675">
                <a:moveTo>
                  <a:pt x="65532" y="0"/>
                </a:moveTo>
                <a:lnTo>
                  <a:pt x="0" y="73406"/>
                </a:lnTo>
                <a:lnTo>
                  <a:pt x="519938" y="537972"/>
                </a:lnTo>
                <a:lnTo>
                  <a:pt x="487172" y="574675"/>
                </a:lnTo>
                <a:lnTo>
                  <a:pt x="626110" y="566801"/>
                </a:lnTo>
                <a:lnTo>
                  <a:pt x="620409" y="464566"/>
                </a:lnTo>
                <a:lnTo>
                  <a:pt x="585597" y="464566"/>
                </a:lnTo>
                <a:lnTo>
                  <a:pt x="65532" y="0"/>
                </a:lnTo>
                <a:close/>
              </a:path>
              <a:path w="626110" h="574675">
                <a:moveTo>
                  <a:pt x="618363" y="427863"/>
                </a:moveTo>
                <a:lnTo>
                  <a:pt x="585597" y="464566"/>
                </a:lnTo>
                <a:lnTo>
                  <a:pt x="620409" y="464566"/>
                </a:lnTo>
                <a:lnTo>
                  <a:pt x="618363" y="42786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37965" y="1825117"/>
            <a:ext cx="626110" cy="574675"/>
          </a:xfrm>
          <a:custGeom>
            <a:avLst/>
            <a:gdLst/>
            <a:ahLst/>
            <a:cxnLst/>
            <a:rect l="l" t="t" r="r" b="b"/>
            <a:pathLst>
              <a:path w="626110" h="574675">
                <a:moveTo>
                  <a:pt x="487172" y="574675"/>
                </a:moveTo>
                <a:lnTo>
                  <a:pt x="519938" y="537972"/>
                </a:lnTo>
                <a:lnTo>
                  <a:pt x="0" y="73406"/>
                </a:lnTo>
                <a:lnTo>
                  <a:pt x="65532" y="0"/>
                </a:lnTo>
                <a:lnTo>
                  <a:pt x="585597" y="464566"/>
                </a:lnTo>
                <a:lnTo>
                  <a:pt x="618363" y="427863"/>
                </a:lnTo>
                <a:lnTo>
                  <a:pt x="626110" y="566801"/>
                </a:lnTo>
                <a:lnTo>
                  <a:pt x="487172" y="574675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19480" y="1536572"/>
            <a:ext cx="2171700" cy="2339340"/>
          </a:xfrm>
          <a:prstGeom prst="rect">
            <a:avLst/>
          </a:prstGeom>
          <a:ln w="9905">
            <a:solidFill>
              <a:srgbClr val="283446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75260" marR="169545" algn="ctr">
              <a:lnSpc>
                <a:spcPct val="100000"/>
              </a:lnSpc>
              <a:spcBef>
                <a:spcPts val="305"/>
              </a:spcBef>
            </a:pP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Initial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CXR</a:t>
            </a:r>
            <a:r>
              <a:rPr sz="1800" spc="-95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10" dirty="0">
                <a:solidFill>
                  <a:srgbClr val="283446"/>
                </a:solidFill>
                <a:latin typeface="Franklin Gothic Book"/>
                <a:cs typeface="Franklin Gothic Book"/>
              </a:rPr>
              <a:t>showing 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Right</a:t>
            </a:r>
            <a:r>
              <a:rPr sz="1800" spc="-65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Hemothorax</a:t>
            </a:r>
            <a:endParaRPr sz="18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1400" spc="-10" dirty="0">
                <a:solidFill>
                  <a:srgbClr val="283446"/>
                </a:solidFill>
                <a:latin typeface="Franklin Gothic Book"/>
                <a:cs typeface="Franklin Gothic Book"/>
              </a:rPr>
              <a:t>(yellow</a:t>
            </a:r>
            <a:r>
              <a:rPr sz="1400" spc="-15" dirty="0">
                <a:solidFill>
                  <a:srgbClr val="283446"/>
                </a:solidFill>
                <a:latin typeface="Franklin Gothic Book"/>
                <a:cs typeface="Franklin Gothic Book"/>
              </a:rPr>
              <a:t> arrow)</a:t>
            </a:r>
            <a:endParaRPr sz="1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Franklin Gothic Book"/>
              <a:cs typeface="Franklin Gothic Book"/>
            </a:endParaRPr>
          </a:p>
          <a:p>
            <a:pPr marL="212725" marR="207010" algn="ctr">
              <a:lnSpc>
                <a:spcPct val="100000"/>
              </a:lnSpc>
              <a:spcBef>
                <a:spcPts val="1405"/>
              </a:spcBef>
            </a:pP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Chest tube</a:t>
            </a:r>
            <a:r>
              <a:rPr sz="1800" spc="-85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placed  with </a:t>
            </a:r>
            <a:r>
              <a:rPr sz="1800" spc="-10" dirty="0">
                <a:solidFill>
                  <a:srgbClr val="283446"/>
                </a:solidFill>
                <a:latin typeface="Franklin Gothic Book"/>
                <a:cs typeface="Franklin Gothic Book"/>
              </a:rPr>
              <a:t>1500cc  immediate</a:t>
            </a:r>
            <a:r>
              <a:rPr sz="1800" spc="-50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return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390650" y="2465070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38100" y="342900"/>
                </a:moveTo>
                <a:lnTo>
                  <a:pt x="0" y="342900"/>
                </a:lnTo>
                <a:lnTo>
                  <a:pt x="57150" y="457200"/>
                </a:lnTo>
                <a:lnTo>
                  <a:pt x="104775" y="361950"/>
                </a:lnTo>
                <a:lnTo>
                  <a:pt x="38100" y="361950"/>
                </a:lnTo>
                <a:lnTo>
                  <a:pt x="38100" y="342900"/>
                </a:lnTo>
                <a:close/>
              </a:path>
              <a:path w="114300" h="457200">
                <a:moveTo>
                  <a:pt x="76200" y="0"/>
                </a:moveTo>
                <a:lnTo>
                  <a:pt x="38100" y="0"/>
                </a:lnTo>
                <a:lnTo>
                  <a:pt x="38100" y="361950"/>
                </a:lnTo>
                <a:lnTo>
                  <a:pt x="76200" y="361950"/>
                </a:lnTo>
                <a:lnTo>
                  <a:pt x="76200" y="0"/>
                </a:lnTo>
                <a:close/>
              </a:path>
              <a:path w="114300" h="457200">
                <a:moveTo>
                  <a:pt x="114300" y="342900"/>
                </a:moveTo>
                <a:lnTo>
                  <a:pt x="76200" y="342900"/>
                </a:lnTo>
                <a:lnTo>
                  <a:pt x="76200" y="361950"/>
                </a:lnTo>
                <a:lnTo>
                  <a:pt x="104775" y="361950"/>
                </a:lnTo>
                <a:lnTo>
                  <a:pt x="114300" y="342900"/>
                </a:lnTo>
                <a:close/>
              </a:path>
            </a:pathLst>
          </a:custGeom>
          <a:solidFill>
            <a:srgbClr val="562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489443" y="4918646"/>
            <a:ext cx="112395" cy="19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85"/>
              </a:lnSpc>
            </a:pPr>
            <a:r>
              <a:rPr sz="1350" dirty="0">
                <a:solidFill>
                  <a:srgbClr val="283446"/>
                </a:solidFill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594859"/>
            <a:ext cx="9144000" cy="548640"/>
          </a:xfrm>
          <a:custGeom>
            <a:avLst/>
            <a:gdLst/>
            <a:ahLst/>
            <a:cxnLst/>
            <a:rect l="l" t="t" r="r" b="b"/>
            <a:pathLst>
              <a:path w="9144000" h="548639">
                <a:moveTo>
                  <a:pt x="9144000" y="548639"/>
                </a:moveTo>
                <a:lnTo>
                  <a:pt x="9144000" y="0"/>
                </a:lnTo>
                <a:lnTo>
                  <a:pt x="0" y="0"/>
                </a:lnTo>
                <a:lnTo>
                  <a:pt x="0" y="548639"/>
                </a:lnTo>
                <a:lnTo>
                  <a:pt x="9144000" y="548639"/>
                </a:lnTo>
                <a:close/>
              </a:path>
            </a:pathLst>
          </a:custGeom>
          <a:solidFill>
            <a:srgbClr val="572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64433" y="4712461"/>
            <a:ext cx="321437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070" y="4594859"/>
            <a:ext cx="556260" cy="5486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8200" y="4643628"/>
            <a:ext cx="457200" cy="4571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5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719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863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091F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007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399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151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95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439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091F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58381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72781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spc="5" dirty="0"/>
          </a:p>
        </p:txBody>
      </p:sp>
      <p:sp>
        <p:nvSpPr>
          <p:cNvPr id="16" name="object 16"/>
          <p:cNvSpPr/>
          <p:nvPr/>
        </p:nvSpPr>
        <p:spPr>
          <a:xfrm>
            <a:off x="2991611" y="590550"/>
            <a:ext cx="5276849" cy="4261866"/>
          </a:xfrm>
          <a:prstGeom prst="rect">
            <a:avLst/>
          </a:prstGeom>
          <a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68722" y="2041144"/>
            <a:ext cx="778510" cy="668020"/>
          </a:xfrm>
          <a:custGeom>
            <a:avLst/>
            <a:gdLst/>
            <a:ahLst/>
            <a:cxnLst/>
            <a:rect l="l" t="t" r="r" b="b"/>
            <a:pathLst>
              <a:path w="778510" h="668019">
                <a:moveTo>
                  <a:pt x="100456" y="133223"/>
                </a:moveTo>
                <a:lnTo>
                  <a:pt x="183896" y="266826"/>
                </a:lnTo>
                <a:lnTo>
                  <a:pt x="611251" y="0"/>
                </a:lnTo>
                <a:lnTo>
                  <a:pt x="778001" y="267207"/>
                </a:lnTo>
                <a:lnTo>
                  <a:pt x="350647" y="534035"/>
                </a:lnTo>
                <a:lnTo>
                  <a:pt x="434086" y="667638"/>
                </a:lnTo>
                <a:lnTo>
                  <a:pt x="0" y="567182"/>
                </a:lnTo>
                <a:lnTo>
                  <a:pt x="100456" y="133223"/>
                </a:lnTo>
                <a:close/>
              </a:path>
            </a:pathLst>
          </a:custGeom>
          <a:ln w="381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19887" y="1255394"/>
            <a:ext cx="2115820" cy="2832100"/>
          </a:xfrm>
          <a:prstGeom prst="rect">
            <a:avLst/>
          </a:prstGeom>
          <a:ln w="9905">
            <a:solidFill>
              <a:srgbClr val="283446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664210" marR="323850" indent="-333375">
              <a:lnSpc>
                <a:spcPct val="100000"/>
              </a:lnSpc>
              <a:spcBef>
                <a:spcPts val="300"/>
              </a:spcBef>
            </a:pP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Initial AP</a:t>
            </a:r>
            <a:r>
              <a:rPr sz="1800" spc="-114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Pelvis  </a:t>
            </a:r>
            <a:r>
              <a:rPr sz="1800" spc="-10" dirty="0">
                <a:solidFill>
                  <a:srgbClr val="283446"/>
                </a:solidFill>
                <a:latin typeface="Franklin Gothic Book"/>
                <a:cs typeface="Franklin Gothic Book"/>
              </a:rPr>
              <a:t>showing</a:t>
            </a:r>
            <a:endParaRPr sz="1800">
              <a:latin typeface="Franklin Gothic Book"/>
              <a:cs typeface="Franklin Gothic Book"/>
            </a:endParaRPr>
          </a:p>
          <a:p>
            <a:pPr marL="675640" marR="232410" indent="-437515">
              <a:lnSpc>
                <a:spcPct val="100000"/>
              </a:lnSpc>
            </a:pP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right</a:t>
            </a:r>
            <a:r>
              <a:rPr sz="1800" spc="-85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acetabulum  </a:t>
            </a: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fracture</a:t>
            </a:r>
            <a:endParaRPr sz="1800">
              <a:latin typeface="Franklin Gothic Book"/>
              <a:cs typeface="Franklin Gothic Book"/>
            </a:endParaRPr>
          </a:p>
          <a:p>
            <a:pPr marL="548005">
              <a:lnSpc>
                <a:spcPct val="100000"/>
              </a:lnSpc>
              <a:spcBef>
                <a:spcPts val="10"/>
              </a:spcBef>
            </a:pPr>
            <a:r>
              <a:rPr sz="1400" spc="-10" dirty="0">
                <a:solidFill>
                  <a:srgbClr val="283446"/>
                </a:solidFill>
                <a:latin typeface="Franklin Gothic Book"/>
                <a:cs typeface="Franklin Gothic Book"/>
              </a:rPr>
              <a:t>(yellow</a:t>
            </a:r>
            <a:r>
              <a:rPr sz="1400" spc="-15" dirty="0">
                <a:solidFill>
                  <a:srgbClr val="283446"/>
                </a:solidFill>
                <a:latin typeface="Franklin Gothic Book"/>
                <a:cs typeface="Franklin Gothic Book"/>
              </a:rPr>
              <a:t> arrow)</a:t>
            </a:r>
            <a:endParaRPr sz="1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Franklin Gothic Book"/>
              <a:cs typeface="Franklin Gothic Book"/>
            </a:endParaRPr>
          </a:p>
          <a:p>
            <a:pPr marL="661670" marR="260350" indent="-393700">
              <a:lnSpc>
                <a:spcPct val="100000"/>
              </a:lnSpc>
              <a:spcBef>
                <a:spcPts val="1270"/>
              </a:spcBef>
            </a:pP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Right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hip</a:t>
            </a:r>
            <a:r>
              <a:rPr sz="1800" spc="-80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quickly  </a:t>
            </a: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reduced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19250" y="2724150"/>
            <a:ext cx="114300" cy="685800"/>
          </a:xfrm>
          <a:custGeom>
            <a:avLst/>
            <a:gdLst/>
            <a:ahLst/>
            <a:cxnLst/>
            <a:rect l="l" t="t" r="r" b="b"/>
            <a:pathLst>
              <a:path w="114300" h="685800">
                <a:moveTo>
                  <a:pt x="38100" y="571500"/>
                </a:moveTo>
                <a:lnTo>
                  <a:pt x="0" y="571500"/>
                </a:lnTo>
                <a:lnTo>
                  <a:pt x="57150" y="685800"/>
                </a:lnTo>
                <a:lnTo>
                  <a:pt x="104775" y="590550"/>
                </a:lnTo>
                <a:lnTo>
                  <a:pt x="38100" y="590550"/>
                </a:lnTo>
                <a:lnTo>
                  <a:pt x="38100" y="571500"/>
                </a:lnTo>
                <a:close/>
              </a:path>
              <a:path w="114300" h="685800">
                <a:moveTo>
                  <a:pt x="76200" y="0"/>
                </a:moveTo>
                <a:lnTo>
                  <a:pt x="38100" y="0"/>
                </a:lnTo>
                <a:lnTo>
                  <a:pt x="38100" y="590550"/>
                </a:lnTo>
                <a:lnTo>
                  <a:pt x="76200" y="590550"/>
                </a:lnTo>
                <a:lnTo>
                  <a:pt x="76200" y="0"/>
                </a:lnTo>
                <a:close/>
              </a:path>
              <a:path w="114300" h="685800">
                <a:moveTo>
                  <a:pt x="114300" y="571500"/>
                </a:moveTo>
                <a:lnTo>
                  <a:pt x="76200" y="571500"/>
                </a:lnTo>
                <a:lnTo>
                  <a:pt x="76200" y="590550"/>
                </a:lnTo>
                <a:lnTo>
                  <a:pt x="104775" y="590550"/>
                </a:lnTo>
                <a:lnTo>
                  <a:pt x="114300" y="571500"/>
                </a:lnTo>
                <a:close/>
              </a:path>
            </a:pathLst>
          </a:custGeom>
          <a:solidFill>
            <a:srgbClr val="562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489443" y="4918646"/>
            <a:ext cx="112395" cy="19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85"/>
              </a:lnSpc>
            </a:pPr>
            <a:r>
              <a:rPr sz="1350" dirty="0">
                <a:solidFill>
                  <a:srgbClr val="283446"/>
                </a:solidFill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spc="5" dirty="0"/>
          </a:p>
        </p:txBody>
      </p:sp>
      <p:sp>
        <p:nvSpPr>
          <p:cNvPr id="3" name="object 3"/>
          <p:cNvSpPr/>
          <p:nvPr/>
        </p:nvSpPr>
        <p:spPr>
          <a:xfrm>
            <a:off x="3345179" y="677418"/>
            <a:ext cx="4495800" cy="4330446"/>
          </a:xfrm>
          <a:prstGeom prst="rect">
            <a:avLst/>
          </a:prstGeom>
          <a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14014" y="1945767"/>
            <a:ext cx="412750" cy="377190"/>
          </a:xfrm>
          <a:custGeom>
            <a:avLst/>
            <a:gdLst/>
            <a:ahLst/>
            <a:cxnLst/>
            <a:rect l="l" t="t" r="r" b="b"/>
            <a:pathLst>
              <a:path w="412750" h="377189">
                <a:moveTo>
                  <a:pt x="0" y="294894"/>
                </a:moveTo>
                <a:lnTo>
                  <a:pt x="103124" y="252349"/>
                </a:lnTo>
                <a:lnTo>
                  <a:pt x="34036" y="85089"/>
                </a:lnTo>
                <a:lnTo>
                  <a:pt x="240284" y="0"/>
                </a:lnTo>
                <a:lnTo>
                  <a:pt x="309372" y="167131"/>
                </a:lnTo>
                <a:lnTo>
                  <a:pt x="412369" y="124587"/>
                </a:lnTo>
                <a:lnTo>
                  <a:pt x="275209" y="376935"/>
                </a:lnTo>
                <a:lnTo>
                  <a:pt x="0" y="294894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8981" y="1124330"/>
            <a:ext cx="3048000" cy="3077845"/>
          </a:xfrm>
          <a:prstGeom prst="rect">
            <a:avLst/>
          </a:prstGeom>
          <a:ln w="9905">
            <a:solidFill>
              <a:srgbClr val="283446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722630" marR="717550" indent="410209">
              <a:lnSpc>
                <a:spcPct val="100000"/>
              </a:lnSpc>
              <a:spcBef>
                <a:spcPts val="305"/>
              </a:spcBef>
            </a:pP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CXR s/p  Right </a:t>
            </a: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Chest</a:t>
            </a:r>
            <a:r>
              <a:rPr sz="1800" spc="-110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tube</a:t>
            </a:r>
            <a:endParaRPr sz="1800" dirty="0">
              <a:latin typeface="Franklin Gothic Book"/>
              <a:cs typeface="Franklin Gothic Book"/>
            </a:endParaRPr>
          </a:p>
          <a:p>
            <a:pPr algn="ctr">
              <a:lnSpc>
                <a:spcPts val="1675"/>
              </a:lnSpc>
              <a:spcBef>
                <a:spcPts val="10"/>
              </a:spcBef>
            </a:pPr>
            <a:r>
              <a:rPr sz="1400" spc="-10" dirty="0">
                <a:solidFill>
                  <a:srgbClr val="283446"/>
                </a:solidFill>
                <a:latin typeface="Franklin Gothic Book"/>
                <a:cs typeface="Franklin Gothic Book"/>
              </a:rPr>
              <a:t>(yellow</a:t>
            </a:r>
            <a:r>
              <a:rPr sz="1400" spc="-15" dirty="0">
                <a:solidFill>
                  <a:srgbClr val="283446"/>
                </a:solidFill>
                <a:latin typeface="Franklin Gothic Book"/>
                <a:cs typeface="Franklin Gothic Book"/>
              </a:rPr>
              <a:t> arrow)</a:t>
            </a:r>
            <a:endParaRPr sz="1400" dirty="0">
              <a:latin typeface="Franklin Gothic Book"/>
              <a:cs typeface="Franklin Gothic Book"/>
            </a:endParaRPr>
          </a:p>
          <a:p>
            <a:pPr algn="ctr">
              <a:lnSpc>
                <a:spcPts val="2155"/>
              </a:lnSpc>
            </a:pP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with </a:t>
            </a:r>
            <a:r>
              <a:rPr sz="1800" spc="-20" dirty="0">
                <a:solidFill>
                  <a:srgbClr val="283446"/>
                </a:solidFill>
                <a:latin typeface="Franklin Gothic Book"/>
                <a:cs typeface="Franklin Gothic Book"/>
              </a:rPr>
              <a:t>improved</a:t>
            </a:r>
            <a:r>
              <a:rPr sz="1800" spc="-15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hemothorax</a:t>
            </a:r>
            <a:endParaRPr sz="18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 dirty="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283446"/>
                </a:solidFill>
                <a:latin typeface="Franklin Gothic Book"/>
                <a:cs typeface="Franklin Gothic Book"/>
              </a:rPr>
              <a:t>VS </a:t>
            </a: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after</a:t>
            </a:r>
            <a:r>
              <a:rPr sz="1800" spc="-25" dirty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placement:</a:t>
            </a:r>
            <a:endParaRPr sz="1800" dirty="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lang="en-US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SBP </a:t>
            </a:r>
            <a:r>
              <a:rPr lang="en-US" spc="-30" dirty="0">
                <a:solidFill>
                  <a:srgbClr val="283446"/>
                </a:solidFill>
                <a:latin typeface="Franklin Gothic Book"/>
                <a:cs typeface="Franklin Gothic Book"/>
              </a:rPr>
              <a:t>131, </a:t>
            </a:r>
            <a:r>
              <a:rPr sz="1800" dirty="0" smtClean="0">
                <a:solidFill>
                  <a:srgbClr val="283446"/>
                </a:solidFill>
                <a:latin typeface="Franklin Gothic Book"/>
                <a:cs typeface="Franklin Gothic Book"/>
              </a:rPr>
              <a:t>HR </a:t>
            </a:r>
            <a:r>
              <a:rPr sz="1800" spc="-10" dirty="0">
                <a:solidFill>
                  <a:srgbClr val="283446"/>
                </a:solidFill>
                <a:latin typeface="Franklin Gothic Book"/>
                <a:cs typeface="Franklin Gothic Book"/>
              </a:rPr>
              <a:t>130, </a:t>
            </a:r>
            <a:r>
              <a:rPr sz="1800" dirty="0" smtClean="0">
                <a:solidFill>
                  <a:srgbClr val="283446"/>
                </a:solidFill>
                <a:latin typeface="Franklin Gothic Book"/>
                <a:cs typeface="Franklin Gothic Book"/>
              </a:rPr>
              <a:t>sat</a:t>
            </a:r>
            <a:r>
              <a:rPr sz="1800" spc="-40" dirty="0" smtClean="0">
                <a:solidFill>
                  <a:srgbClr val="283446"/>
                </a:solidFill>
                <a:latin typeface="Franklin Gothic Book"/>
                <a:cs typeface="Franklin Gothic Book"/>
              </a:rPr>
              <a:t>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96%</a:t>
            </a:r>
            <a:endParaRPr sz="18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 dirty="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Proceeded </a:t>
            </a:r>
            <a:r>
              <a:rPr sz="1800" spc="-20" dirty="0">
                <a:solidFill>
                  <a:srgbClr val="283446"/>
                </a:solidFill>
                <a:latin typeface="Franklin Gothic Book"/>
                <a:cs typeface="Franklin Gothic Book"/>
              </a:rPr>
              <a:t>to </a:t>
            </a:r>
            <a:r>
              <a:rPr sz="1800" spc="-5" dirty="0">
                <a:solidFill>
                  <a:srgbClr val="283446"/>
                </a:solidFill>
                <a:latin typeface="Franklin Gothic Book"/>
                <a:cs typeface="Franklin Gothic Book"/>
              </a:rPr>
              <a:t>CT</a:t>
            </a:r>
            <a:r>
              <a:rPr sz="1800" dirty="0">
                <a:solidFill>
                  <a:srgbClr val="283446"/>
                </a:solidFill>
                <a:latin typeface="Franklin Gothic Book"/>
                <a:cs typeface="Franklin Gothic Book"/>
              </a:rPr>
              <a:t> scan</a:t>
            </a:r>
            <a:endParaRPr sz="1800" dirty="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19250" y="2263901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38100" y="419100"/>
                </a:moveTo>
                <a:lnTo>
                  <a:pt x="0" y="419100"/>
                </a:lnTo>
                <a:lnTo>
                  <a:pt x="57150" y="533400"/>
                </a:lnTo>
                <a:lnTo>
                  <a:pt x="104775" y="438150"/>
                </a:lnTo>
                <a:lnTo>
                  <a:pt x="38100" y="438150"/>
                </a:lnTo>
                <a:lnTo>
                  <a:pt x="38100" y="419100"/>
                </a:lnTo>
                <a:close/>
              </a:path>
              <a:path w="114300" h="533400">
                <a:moveTo>
                  <a:pt x="76200" y="0"/>
                </a:moveTo>
                <a:lnTo>
                  <a:pt x="38100" y="0"/>
                </a:lnTo>
                <a:lnTo>
                  <a:pt x="38100" y="438150"/>
                </a:lnTo>
                <a:lnTo>
                  <a:pt x="76200" y="438150"/>
                </a:lnTo>
                <a:lnTo>
                  <a:pt x="76200" y="0"/>
                </a:lnTo>
                <a:close/>
              </a:path>
              <a:path w="114300" h="533400">
                <a:moveTo>
                  <a:pt x="114300" y="419100"/>
                </a:moveTo>
                <a:lnTo>
                  <a:pt x="76200" y="419100"/>
                </a:lnTo>
                <a:lnTo>
                  <a:pt x="76200" y="438150"/>
                </a:lnTo>
                <a:lnTo>
                  <a:pt x="104775" y="438150"/>
                </a:lnTo>
                <a:lnTo>
                  <a:pt x="114300" y="419100"/>
                </a:lnTo>
                <a:close/>
              </a:path>
            </a:pathLst>
          </a:custGeom>
          <a:solidFill>
            <a:srgbClr val="562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23060" y="333375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38100" y="419100"/>
                </a:moveTo>
                <a:lnTo>
                  <a:pt x="0" y="419100"/>
                </a:lnTo>
                <a:lnTo>
                  <a:pt x="57150" y="533400"/>
                </a:lnTo>
                <a:lnTo>
                  <a:pt x="104775" y="438150"/>
                </a:lnTo>
                <a:lnTo>
                  <a:pt x="38100" y="438150"/>
                </a:lnTo>
                <a:lnTo>
                  <a:pt x="38100" y="419100"/>
                </a:lnTo>
                <a:close/>
              </a:path>
              <a:path w="114300" h="533400">
                <a:moveTo>
                  <a:pt x="76200" y="0"/>
                </a:moveTo>
                <a:lnTo>
                  <a:pt x="38100" y="0"/>
                </a:lnTo>
                <a:lnTo>
                  <a:pt x="38100" y="438150"/>
                </a:lnTo>
                <a:lnTo>
                  <a:pt x="76200" y="438150"/>
                </a:lnTo>
                <a:lnTo>
                  <a:pt x="76200" y="0"/>
                </a:lnTo>
                <a:close/>
              </a:path>
              <a:path w="114300" h="533400">
                <a:moveTo>
                  <a:pt x="114300" y="419100"/>
                </a:moveTo>
                <a:lnTo>
                  <a:pt x="76200" y="419100"/>
                </a:lnTo>
                <a:lnTo>
                  <a:pt x="76200" y="438150"/>
                </a:lnTo>
                <a:lnTo>
                  <a:pt x="104775" y="438150"/>
                </a:lnTo>
                <a:lnTo>
                  <a:pt x="114300" y="419100"/>
                </a:lnTo>
                <a:close/>
              </a:path>
            </a:pathLst>
          </a:custGeom>
          <a:solidFill>
            <a:srgbClr val="562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286637" y="4753276"/>
            <a:ext cx="287972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40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64433" y="4740576"/>
            <a:ext cx="3352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Med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89443" y="4918646"/>
            <a:ext cx="112395" cy="19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85"/>
              </a:lnSpc>
            </a:pPr>
            <a:r>
              <a:rPr sz="1350" dirty="0">
                <a:solidFill>
                  <a:srgbClr val="283446"/>
                </a:solidFill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594859"/>
            <a:ext cx="9144000" cy="548640"/>
          </a:xfrm>
          <a:custGeom>
            <a:avLst/>
            <a:gdLst/>
            <a:ahLst/>
            <a:cxnLst/>
            <a:rect l="l" t="t" r="r" b="b"/>
            <a:pathLst>
              <a:path w="9144000" h="548639">
                <a:moveTo>
                  <a:pt x="9144000" y="548639"/>
                </a:moveTo>
                <a:lnTo>
                  <a:pt x="9144000" y="0"/>
                </a:lnTo>
                <a:lnTo>
                  <a:pt x="0" y="0"/>
                </a:lnTo>
                <a:lnTo>
                  <a:pt x="0" y="548639"/>
                </a:lnTo>
                <a:lnTo>
                  <a:pt x="9144000" y="548639"/>
                </a:lnTo>
                <a:close/>
              </a:path>
            </a:pathLst>
          </a:custGeom>
          <a:solidFill>
            <a:srgbClr val="572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64433" y="4712461"/>
            <a:ext cx="321437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070" y="4594859"/>
            <a:ext cx="556260" cy="5486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58200" y="4643628"/>
            <a:ext cx="457200" cy="4571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5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719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863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091F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007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399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151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95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43980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091F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58381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772781" y="99098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51053">
            <a:solidFill>
              <a:srgbClr val="5728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776474" y="306302"/>
            <a:ext cx="5590287" cy="39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9644" marR="5715" indent="-957580" algn="ctr">
              <a:lnSpc>
                <a:spcPct val="100000"/>
              </a:lnSpc>
              <a:spcBef>
                <a:spcPts val="100"/>
              </a:spcBef>
              <a:tabLst>
                <a:tab pos="2519680" algn="l"/>
              </a:tabLst>
            </a:pPr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spc="-5" dirty="0">
              <a:solidFill>
                <a:srgbClr val="041C47"/>
              </a:solidFill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7530" y="1278114"/>
            <a:ext cx="7900670" cy="2703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CT</a:t>
            </a:r>
            <a:r>
              <a:rPr sz="2600" dirty="0">
                <a:solidFill>
                  <a:srgbClr val="454545"/>
                </a:solidFill>
                <a:latin typeface="Franklin Gothic Book"/>
                <a:cs typeface="Franklin Gothic Book"/>
              </a:rPr>
              <a:t> Findings:</a:t>
            </a:r>
            <a:endParaRPr sz="2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Brain normal,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C-spine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normal, T/L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spine</a:t>
            </a:r>
            <a:r>
              <a:rPr sz="2200" spc="-9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normal</a:t>
            </a:r>
            <a:endParaRPr sz="22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Chest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–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proximal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descending </a:t>
            </a:r>
            <a:r>
              <a:rPr sz="2200" spc="10" dirty="0">
                <a:solidFill>
                  <a:srgbClr val="454545"/>
                </a:solidFill>
                <a:latin typeface="Franklin Gothic Book"/>
                <a:cs typeface="Franklin Gothic Book"/>
              </a:rPr>
              <a:t>aorta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dissection/pseudoaneurysm</a:t>
            </a:r>
            <a:endParaRPr sz="2200" dirty="0">
              <a:latin typeface="Franklin Gothic Book"/>
              <a:cs typeface="Franklin Gothic Book"/>
            </a:endParaRPr>
          </a:p>
          <a:p>
            <a:pPr marL="355600" marR="193675" indent="-342900">
              <a:lnSpc>
                <a:spcPct val="100000"/>
              </a:lnSpc>
              <a:spcBef>
                <a:spcPts val="53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Abd/pelvis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–extravasation 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from </a:t>
            </a:r>
            <a:r>
              <a:rPr sz="2200" spc="10" dirty="0">
                <a:solidFill>
                  <a:srgbClr val="454545"/>
                </a:solidFill>
                <a:latin typeface="Franklin Gothic Book"/>
                <a:cs typeface="Franklin Gothic Book"/>
              </a:rPr>
              <a:t>left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iliac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vein,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comminuted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fx R 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acetabulum with sciatic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nerve</a:t>
            </a: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disruption</a:t>
            </a:r>
            <a:endParaRPr sz="2200" dirty="0">
              <a:latin typeface="Franklin Gothic Book"/>
              <a:cs typeface="Franklin Gothic Book"/>
            </a:endParaRPr>
          </a:p>
          <a:p>
            <a:pPr marL="355600" marR="381000" indent="-342900">
              <a:lnSpc>
                <a:spcPct val="100000"/>
              </a:lnSpc>
              <a:spcBef>
                <a:spcPts val="52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Face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– nondisplaced orbital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wall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fx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with intra- </a:t>
            </a:r>
            <a:r>
              <a:rPr sz="2200" dirty="0">
                <a:solidFill>
                  <a:srgbClr val="454545"/>
                </a:solidFill>
                <a:latin typeface="Franklin Gothic Book"/>
                <a:cs typeface="Franklin Gothic Book"/>
              </a:rPr>
              <a:t>and </a:t>
            </a:r>
            <a:r>
              <a:rPr sz="22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peri-orbital  </a:t>
            </a:r>
            <a:r>
              <a:rPr sz="22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emphysema</a:t>
            </a:r>
            <a:endParaRPr sz="22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30238" y="1680999"/>
            <a:ext cx="2743200" cy="1770998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355600" marR="521970" indent="-342900">
              <a:lnSpc>
                <a:spcPts val="2160"/>
              </a:lnSpc>
              <a:spcBef>
                <a:spcPts val="370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Aortic injury </a:t>
            </a:r>
            <a:r>
              <a:rPr sz="20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with  Ps</a:t>
            </a:r>
            <a:r>
              <a:rPr sz="20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e</a:t>
            </a:r>
            <a:r>
              <a:rPr sz="20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ud</a:t>
            </a:r>
            <a:r>
              <a:rPr sz="20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o</a:t>
            </a:r>
            <a:r>
              <a:rPr sz="20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an</a:t>
            </a:r>
            <a:r>
              <a:rPr sz="2000" spc="-15" dirty="0">
                <a:solidFill>
                  <a:srgbClr val="454545"/>
                </a:solidFill>
                <a:latin typeface="Franklin Gothic Book"/>
                <a:cs typeface="Franklin Gothic Book"/>
              </a:rPr>
              <a:t>e</a:t>
            </a:r>
            <a:r>
              <a:rPr sz="20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u</a:t>
            </a:r>
            <a:r>
              <a:rPr sz="2000" spc="50" dirty="0">
                <a:solidFill>
                  <a:srgbClr val="454545"/>
                </a:solidFill>
                <a:latin typeface="Franklin Gothic Book"/>
                <a:cs typeface="Franklin Gothic Book"/>
              </a:rPr>
              <a:t>r</a:t>
            </a:r>
            <a:r>
              <a:rPr sz="20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ysm</a:t>
            </a:r>
            <a:endParaRPr sz="2000" dirty="0">
              <a:latin typeface="Franklin Gothic Book"/>
              <a:cs typeface="Franklin Gothic Book"/>
            </a:endParaRPr>
          </a:p>
          <a:p>
            <a:pPr marL="355600" marR="186690" indent="-342900">
              <a:lnSpc>
                <a:spcPct val="90000"/>
              </a:lnSpc>
              <a:spcBef>
                <a:spcPts val="445"/>
              </a:spcBef>
              <a:buClr>
                <a:srgbClr val="572830"/>
              </a:buClr>
              <a:buSzPct val="125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Hemothorax and</a:t>
            </a:r>
            <a:r>
              <a:rPr sz="2000" spc="-50" dirty="0">
                <a:solidFill>
                  <a:srgbClr val="454545"/>
                </a:solidFill>
                <a:latin typeface="Franklin Gothic Book"/>
                <a:cs typeface="Franklin Gothic Book"/>
              </a:rPr>
              <a:t> </a:t>
            </a:r>
            <a:r>
              <a:rPr sz="2000" spc="10" dirty="0">
                <a:solidFill>
                  <a:srgbClr val="454545"/>
                </a:solidFill>
                <a:latin typeface="Franklin Gothic Book"/>
                <a:cs typeface="Franklin Gothic Book"/>
              </a:rPr>
              <a:t>left  </a:t>
            </a:r>
            <a:r>
              <a:rPr sz="2000" dirty="0">
                <a:solidFill>
                  <a:srgbClr val="454545"/>
                </a:solidFill>
                <a:latin typeface="Franklin Gothic Book"/>
                <a:cs typeface="Franklin Gothic Book"/>
              </a:rPr>
              <a:t>lung </a:t>
            </a:r>
            <a:r>
              <a:rPr sz="2000" spc="-5" dirty="0">
                <a:solidFill>
                  <a:srgbClr val="454545"/>
                </a:solidFill>
                <a:latin typeface="Franklin Gothic Book"/>
                <a:cs typeface="Franklin Gothic Book"/>
              </a:rPr>
              <a:t>collapse with  </a:t>
            </a:r>
            <a:r>
              <a:rPr sz="2000" spc="-10" dirty="0">
                <a:solidFill>
                  <a:srgbClr val="454545"/>
                </a:solidFill>
                <a:latin typeface="Franklin Gothic Book"/>
                <a:cs typeface="Franklin Gothic Book"/>
              </a:rPr>
              <a:t>mediastinal </a:t>
            </a:r>
            <a:r>
              <a:rPr sz="2000" spc="5" dirty="0">
                <a:solidFill>
                  <a:srgbClr val="454545"/>
                </a:solidFill>
                <a:latin typeface="Franklin Gothic Book"/>
                <a:cs typeface="Franklin Gothic Book"/>
              </a:rPr>
              <a:t>shift </a:t>
            </a:r>
            <a:r>
              <a:rPr sz="2000" spc="-20" dirty="0">
                <a:solidFill>
                  <a:srgbClr val="454545"/>
                </a:solidFill>
                <a:latin typeface="Franklin Gothic Book"/>
                <a:cs typeface="Franklin Gothic Book"/>
              </a:rPr>
              <a:t>to  </a:t>
            </a:r>
            <a:r>
              <a:rPr sz="2000" spc="10" dirty="0" smtClean="0">
                <a:solidFill>
                  <a:srgbClr val="454545"/>
                </a:solidFill>
                <a:latin typeface="Franklin Gothic Book"/>
                <a:cs typeface="Franklin Gothic Book"/>
              </a:rPr>
              <a:t>left</a:t>
            </a:r>
            <a:endParaRPr sz="2000" dirty="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776" y="1345329"/>
            <a:ext cx="5810249" cy="3092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57980" y="1844637"/>
            <a:ext cx="2520823" cy="771979"/>
          </a:xfrm>
          <a:custGeom>
            <a:avLst/>
            <a:gdLst/>
            <a:ahLst/>
            <a:cxnLst/>
            <a:rect l="l" t="t" r="r" b="b"/>
            <a:pathLst>
              <a:path w="2631440" h="876300">
                <a:moveTo>
                  <a:pt x="60579" y="803528"/>
                </a:moveTo>
                <a:lnTo>
                  <a:pt x="0" y="863345"/>
                </a:lnTo>
                <a:lnTo>
                  <a:pt x="84201" y="875919"/>
                </a:lnTo>
                <a:lnTo>
                  <a:pt x="75663" y="849757"/>
                </a:lnTo>
                <a:lnTo>
                  <a:pt x="62357" y="849757"/>
                </a:lnTo>
                <a:lnTo>
                  <a:pt x="58420" y="837564"/>
                </a:lnTo>
                <a:lnTo>
                  <a:pt x="70409" y="833655"/>
                </a:lnTo>
                <a:lnTo>
                  <a:pt x="60579" y="803528"/>
                </a:lnTo>
                <a:close/>
              </a:path>
              <a:path w="2631440" h="876300">
                <a:moveTo>
                  <a:pt x="70409" y="833655"/>
                </a:moveTo>
                <a:lnTo>
                  <a:pt x="58420" y="837564"/>
                </a:lnTo>
                <a:lnTo>
                  <a:pt x="62357" y="849757"/>
                </a:lnTo>
                <a:lnTo>
                  <a:pt x="74384" y="845835"/>
                </a:lnTo>
                <a:lnTo>
                  <a:pt x="70409" y="833655"/>
                </a:lnTo>
                <a:close/>
              </a:path>
              <a:path w="2631440" h="876300">
                <a:moveTo>
                  <a:pt x="74384" y="845835"/>
                </a:moveTo>
                <a:lnTo>
                  <a:pt x="62357" y="849757"/>
                </a:lnTo>
                <a:lnTo>
                  <a:pt x="75663" y="849757"/>
                </a:lnTo>
                <a:lnTo>
                  <a:pt x="74384" y="845835"/>
                </a:lnTo>
                <a:close/>
              </a:path>
              <a:path w="2631440" h="876300">
                <a:moveTo>
                  <a:pt x="2626868" y="0"/>
                </a:moveTo>
                <a:lnTo>
                  <a:pt x="70409" y="833655"/>
                </a:lnTo>
                <a:lnTo>
                  <a:pt x="74384" y="845835"/>
                </a:lnTo>
                <a:lnTo>
                  <a:pt x="2630932" y="12191"/>
                </a:lnTo>
                <a:lnTo>
                  <a:pt x="2626868" y="0"/>
                </a:lnTo>
                <a:close/>
              </a:path>
            </a:pathLst>
          </a:custGeom>
          <a:solidFill>
            <a:srgbClr val="562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86630" y="2471900"/>
            <a:ext cx="1892173" cy="490855"/>
          </a:xfrm>
          <a:custGeom>
            <a:avLst/>
            <a:gdLst/>
            <a:ahLst/>
            <a:cxnLst/>
            <a:rect l="l" t="t" r="r" b="b"/>
            <a:pathLst>
              <a:path w="2059304" h="648969">
                <a:moveTo>
                  <a:pt x="61722" y="576071"/>
                </a:moveTo>
                <a:lnTo>
                  <a:pt x="0" y="634745"/>
                </a:lnTo>
                <a:lnTo>
                  <a:pt x="83947" y="648969"/>
                </a:lnTo>
                <a:lnTo>
                  <a:pt x="75815" y="622300"/>
                </a:lnTo>
                <a:lnTo>
                  <a:pt x="62611" y="622300"/>
                </a:lnTo>
                <a:lnTo>
                  <a:pt x="58928" y="610107"/>
                </a:lnTo>
                <a:lnTo>
                  <a:pt x="70976" y="606426"/>
                </a:lnTo>
                <a:lnTo>
                  <a:pt x="61722" y="576071"/>
                </a:lnTo>
                <a:close/>
              </a:path>
              <a:path w="2059304" h="648969">
                <a:moveTo>
                  <a:pt x="70976" y="606426"/>
                </a:moveTo>
                <a:lnTo>
                  <a:pt x="58928" y="610107"/>
                </a:lnTo>
                <a:lnTo>
                  <a:pt x="62611" y="622300"/>
                </a:lnTo>
                <a:lnTo>
                  <a:pt x="74690" y="618608"/>
                </a:lnTo>
                <a:lnTo>
                  <a:pt x="70976" y="606426"/>
                </a:lnTo>
                <a:close/>
              </a:path>
              <a:path w="2059304" h="648969">
                <a:moveTo>
                  <a:pt x="74690" y="618608"/>
                </a:moveTo>
                <a:lnTo>
                  <a:pt x="62611" y="622300"/>
                </a:lnTo>
                <a:lnTo>
                  <a:pt x="75815" y="622300"/>
                </a:lnTo>
                <a:lnTo>
                  <a:pt x="74690" y="618608"/>
                </a:lnTo>
                <a:close/>
              </a:path>
              <a:path w="2059304" h="648969">
                <a:moveTo>
                  <a:pt x="2055495" y="0"/>
                </a:moveTo>
                <a:lnTo>
                  <a:pt x="70976" y="606426"/>
                </a:lnTo>
                <a:lnTo>
                  <a:pt x="74690" y="618608"/>
                </a:lnTo>
                <a:lnTo>
                  <a:pt x="2059305" y="12191"/>
                </a:lnTo>
                <a:lnTo>
                  <a:pt x="2055495" y="0"/>
                </a:lnTo>
                <a:close/>
              </a:path>
            </a:pathLst>
          </a:custGeom>
          <a:solidFill>
            <a:srgbClr val="562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40534" y="326970"/>
            <a:ext cx="5662167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41C47"/>
                </a:solidFill>
              </a:rPr>
              <a:t>In</a:t>
            </a:r>
            <a:r>
              <a:rPr lang="en-US" spc="5" dirty="0">
                <a:solidFill>
                  <a:srgbClr val="041C47"/>
                </a:solidFill>
              </a:rPr>
              <a:t>i</a:t>
            </a:r>
            <a:r>
              <a:rPr lang="en-US" spc="-5" dirty="0">
                <a:solidFill>
                  <a:srgbClr val="041C47"/>
                </a:solidFill>
              </a:rPr>
              <a:t>tia</a:t>
            </a:r>
            <a:r>
              <a:rPr lang="en-US" dirty="0">
                <a:solidFill>
                  <a:srgbClr val="041C47"/>
                </a:solidFill>
              </a:rPr>
              <a:t>l</a:t>
            </a:r>
            <a:r>
              <a:rPr lang="en-US" spc="-25" dirty="0">
                <a:solidFill>
                  <a:srgbClr val="041C47"/>
                </a:solidFill>
              </a:rPr>
              <a:t> </a:t>
            </a:r>
            <a:r>
              <a:rPr lang="en-US" spc="-20" dirty="0">
                <a:solidFill>
                  <a:srgbClr val="041C47"/>
                </a:solidFill>
              </a:rPr>
              <a:t>Hospital—Level 4 Trauma Center</a:t>
            </a:r>
            <a:endParaRPr spc="5" dirty="0"/>
          </a:p>
        </p:txBody>
      </p:sp>
      <p:sp>
        <p:nvSpPr>
          <p:cNvPr id="8" name="object 8"/>
          <p:cNvSpPr txBox="1"/>
          <p:nvPr/>
        </p:nvSpPr>
        <p:spPr>
          <a:xfrm>
            <a:off x="2964433" y="4740576"/>
            <a:ext cx="321437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00"/>
              </a:lnSpc>
            </a:pP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Medically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15" dirty="0">
                <a:solidFill>
                  <a:srgbClr val="FFFFFF"/>
                </a:solidFill>
                <a:latin typeface="Garamond"/>
                <a:cs typeface="Garamond"/>
              </a:rPr>
              <a:t>Force… </a:t>
            </a:r>
            <a:r>
              <a:rPr sz="1600" i="1" dirty="0">
                <a:solidFill>
                  <a:srgbClr val="FFFFFF"/>
                </a:solidFill>
                <a:latin typeface="Garamond"/>
                <a:cs typeface="Garamond"/>
              </a:rPr>
              <a:t>Ready </a:t>
            </a:r>
            <a:r>
              <a:rPr sz="1600" i="1" spc="-5" dirty="0">
                <a:solidFill>
                  <a:srgbClr val="FFFFFF"/>
                </a:solidFill>
                <a:latin typeface="Garamond"/>
                <a:cs typeface="Garamond"/>
              </a:rPr>
              <a:t>Medical</a:t>
            </a:r>
            <a:r>
              <a:rPr sz="1600" i="1" spc="-25" dirty="0">
                <a:solidFill>
                  <a:srgbClr val="FFFFFF"/>
                </a:solidFill>
                <a:latin typeface="Garamond"/>
                <a:cs typeface="Garamond"/>
              </a:rPr>
              <a:t> </a:t>
            </a:r>
            <a:r>
              <a:rPr sz="1600" i="1" spc="-20" dirty="0">
                <a:solidFill>
                  <a:srgbClr val="FFFFFF"/>
                </a:solidFill>
                <a:latin typeface="Garamond"/>
                <a:cs typeface="Garamond"/>
              </a:rPr>
              <a:t>Force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89443" y="4918646"/>
            <a:ext cx="112395" cy="19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85"/>
              </a:lnSpc>
            </a:pPr>
            <a:r>
              <a:rPr sz="1350" dirty="0">
                <a:solidFill>
                  <a:srgbClr val="283446"/>
                </a:solidFill>
                <a:latin typeface="Calibri"/>
                <a:cs typeface="Calibri"/>
              </a:rPr>
              <a:t>1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1081</Words>
  <Application>Microsoft Office PowerPoint</Application>
  <PresentationFormat>On-screen Show (16:9)</PresentationFormat>
  <Paragraphs>188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Franklin Gothic Book</vt:lpstr>
      <vt:lpstr>Franklin Gothic Medium</vt:lpstr>
      <vt:lpstr>Garamond</vt:lpstr>
      <vt:lpstr>Wingdings</vt:lpstr>
      <vt:lpstr>Office Theme</vt:lpstr>
      <vt:lpstr>PowerPoint Presentation</vt:lpstr>
      <vt:lpstr>Patient Presentation</vt:lpstr>
      <vt:lpstr>Del Rio, Texas (150mi from San Antonio)</vt:lpstr>
      <vt:lpstr>Initial Hospital—Level 4 Trauma Center</vt:lpstr>
      <vt:lpstr>Initial Hospital—Level 4 Trauma Center</vt:lpstr>
      <vt:lpstr>Initial Hospital—Level 4 Trauma Center</vt:lpstr>
      <vt:lpstr>Initial Hospital—Level 4 Trauma Center</vt:lpstr>
      <vt:lpstr>Initial Hospital—Level 4 Trauma Center</vt:lpstr>
      <vt:lpstr>Initial Hospital—Level 4 Trauma Center</vt:lpstr>
      <vt:lpstr>Initial Hospital—Level 4 Trauma Center</vt:lpstr>
      <vt:lpstr>Initial Hospital—Level 4 Trauma Center</vt:lpstr>
      <vt:lpstr>Initial Hospital—Level 4 Trauma Center</vt:lpstr>
      <vt:lpstr>Initial Hospital—Level 4 Trauma Center</vt:lpstr>
      <vt:lpstr>Initial Hospital</vt:lpstr>
      <vt:lpstr>Initial Hospital</vt:lpstr>
      <vt:lpstr>Interfacility Transfer</vt:lpstr>
      <vt:lpstr>Level 1 Trauma Center</vt:lpstr>
      <vt:lpstr>Level 1 Trauma Center</vt:lpstr>
      <vt:lpstr>ICU</vt:lpstr>
      <vt:lpstr>ICU</vt:lpstr>
      <vt:lpstr>Level 1 Trauma Center</vt:lpstr>
      <vt:lpstr>Level 1 Trauma Center</vt:lpstr>
      <vt:lpstr>Level 1 Trauma Center</vt:lpstr>
      <vt:lpstr>Level 1 Trauma Center</vt:lpstr>
      <vt:lpstr>Follow-up</vt:lpstr>
      <vt:lpstr>JTS Website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Shackelford, Stacy A Col USAF AFDW SG (USA)</dc:creator>
  <cp:lastModifiedBy>Shackelford, Stacy A Col USAF AFDW SG (USA)</cp:lastModifiedBy>
  <cp:revision>17</cp:revision>
  <dcterms:created xsi:type="dcterms:W3CDTF">2022-06-06T23:58:58Z</dcterms:created>
  <dcterms:modified xsi:type="dcterms:W3CDTF">2022-06-28T11:27:15Z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2022-01-19T00:00:00Z</vt:filetime>
  </property>
  <property fmtid="{D5CDD505-2E9C-101B-9397-08002B2CF9AE}" pid="3" name="LastSaved">
    <vt:filetime>2022-06-06T00:00:00Z</vt:filetime>
  </property>
</Properties>
</file>