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65" r:id="rId2"/>
  </p:sldMasterIdLst>
  <p:notesMasterIdLst>
    <p:notesMasterId r:id="rId23"/>
  </p:notesMasterIdLst>
  <p:sldIdLst>
    <p:sldId id="256" r:id="rId3"/>
    <p:sldId id="686" r:id="rId4"/>
    <p:sldId id="687" r:id="rId5"/>
    <p:sldId id="261" r:id="rId6"/>
    <p:sldId id="262" r:id="rId7"/>
    <p:sldId id="263" r:id="rId8"/>
    <p:sldId id="692" r:id="rId9"/>
    <p:sldId id="2134806078" r:id="rId10"/>
    <p:sldId id="2134806079" r:id="rId11"/>
    <p:sldId id="693" r:id="rId12"/>
    <p:sldId id="2134806081" r:id="rId13"/>
    <p:sldId id="265" r:id="rId14"/>
    <p:sldId id="2134806082" r:id="rId15"/>
    <p:sldId id="2134806084" r:id="rId16"/>
    <p:sldId id="673" r:id="rId17"/>
    <p:sldId id="685" r:id="rId18"/>
    <p:sldId id="690" r:id="rId19"/>
    <p:sldId id="688" r:id="rId20"/>
    <p:sldId id="266" r:id="rId21"/>
    <p:sldId id="49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DDD"/>
    <a:srgbClr val="BED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344"/>
    <p:restoredTop sz="52782"/>
  </p:normalViewPr>
  <p:slideViewPr>
    <p:cSldViewPr snapToGrid="0" snapToObjects="1">
      <p:cViewPr>
        <p:scale>
          <a:sx n="95" d="100"/>
          <a:sy n="95" d="100"/>
        </p:scale>
        <p:origin x="-3368" y="-1568"/>
      </p:cViewPr>
      <p:guideLst/>
    </p:cSldViewPr>
  </p:slideViewPr>
  <p:outlineViewPr>
    <p:cViewPr>
      <p:scale>
        <a:sx n="33" d="100"/>
        <a:sy n="33" d="100"/>
      </p:scale>
      <p:origin x="0" y="-128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7A2A3C-8C92-754E-906D-A87842371984}" type="datetimeFigureOut">
              <a:rPr lang="en-US"/>
              <a:t>6/28/22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1D8EA2-07D9-E448-8D08-D7C6E4714A5F}" type="slidenum">
              <a:rPr lang="en-US"/>
              <a:t>‹#›</a:t>
            </a:fld>
            <a:endParaRPr lang="en-US" dirty="0"/>
          </a:p>
        </p:txBody>
      </p:sp>
    </p:spTree>
    <p:extLst>
      <p:ext uri="{BB962C8B-B14F-4D97-AF65-F5344CB8AC3E}">
        <p14:creationId xmlns:p14="http://schemas.microsoft.com/office/powerpoint/2010/main" val="28464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Good afternoon, my name is Lucy </a:t>
            </a:r>
            <a:r>
              <a:rPr lang="en-US" b="0" dirty="0" err="1"/>
              <a:t>Kornblith</a:t>
            </a:r>
            <a:r>
              <a:rPr lang="en-US" b="0" dirty="0"/>
              <a:t>, and I am an Assistant Professor of Surgery and of Laboratory Medicine at the University of California, San Francisco.  My clinical practice is as a trauma surgeon and intensivist, and my research is primarily focused on the translational study of post-injury platelet biology.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I want to express my gratitude to the THOR Steering Committee for the true honor and privilege of being here and getting to talk about the state of the field of post-injury platelet dysfunction AND </a:t>
            </a:r>
            <a:r>
              <a:rPr lang="en-US" b="0" dirty="0">
                <a:sym typeface="Wingdings" pitchFamily="2" charset="2"/>
              </a:rPr>
              <a:t></a:t>
            </a:r>
            <a:r>
              <a:rPr lang="en-US" b="0" dirty="0"/>
              <a:t>function amongst so many in this room who have pioneered what we understand today</a:t>
            </a:r>
          </a:p>
        </p:txBody>
      </p:sp>
      <p:sp>
        <p:nvSpPr>
          <p:cNvPr id="4" name="Slide Number Placeholder 3"/>
          <p:cNvSpPr>
            <a:spLocks noGrp="1"/>
          </p:cNvSpPr>
          <p:nvPr>
            <p:ph type="sldNum" sz="quarter" idx="5"/>
          </p:nvPr>
        </p:nvSpPr>
        <p:spPr/>
        <p:txBody>
          <a:bodyPr/>
          <a:lstStyle/>
          <a:p>
            <a:fld id="{A61D8EA2-07D9-E448-8D08-D7C6E4714A5F}" type="slidenum">
              <a:rPr lang="en-US" smtClean="0"/>
              <a:t>1</a:t>
            </a:fld>
            <a:endParaRPr lang="en-US" dirty="0"/>
          </a:p>
        </p:txBody>
      </p:sp>
    </p:spTree>
    <p:extLst>
      <p:ext uri="{BB962C8B-B14F-4D97-AF65-F5344CB8AC3E}">
        <p14:creationId xmlns:p14="http://schemas.microsoft.com/office/powerpoint/2010/main" val="981225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And we found was that Platelets treated with</a:t>
            </a:r>
            <a:r>
              <a:rPr lang="en-US" dirty="0">
                <a:sym typeface="Wingdings" pitchFamily="2" charset="2"/>
              </a:rPr>
              <a:t></a:t>
            </a:r>
            <a:r>
              <a:rPr lang="en-US" dirty="0"/>
              <a:t> HT Buffer, the black line, autologous healthy plasma, the blue line, or heterologous healthy plasma the red line in this panel all behaved similarly in aggregation</a:t>
            </a:r>
          </a:p>
          <a:p>
            <a:pPr lvl="1"/>
            <a:endParaRPr lang="en-US" dirty="0"/>
          </a:p>
          <a:p>
            <a:pPr lvl="1"/>
            <a:r>
              <a:rPr lang="en-US" dirty="0"/>
              <a:t>As did </a:t>
            </a:r>
            <a:r>
              <a:rPr lang="en-US" dirty="0">
                <a:sym typeface="Wingdings" pitchFamily="2" charset="2"/>
              </a:rPr>
              <a:t></a:t>
            </a:r>
            <a:r>
              <a:rPr lang="en-US" dirty="0"/>
              <a:t> platelets treated with plasma from trauma patients found to be uninjured (ISS of 0 or 1) the red line in this panel AND</a:t>
            </a:r>
            <a:r>
              <a:rPr lang="en-US" dirty="0">
                <a:sym typeface="Wingdings" pitchFamily="2" charset="2"/>
              </a:rPr>
              <a:t></a:t>
            </a:r>
            <a:r>
              <a:rPr lang="en-US" dirty="0"/>
              <a:t> those with mild and severe injury but NO SHOCK, the red lines</a:t>
            </a:r>
          </a:p>
          <a:p>
            <a:pPr lvl="1"/>
            <a:endParaRPr lang="en-US" dirty="0"/>
          </a:p>
          <a:p>
            <a:pPr lvl="1"/>
            <a:r>
              <a:rPr lang="en-US" dirty="0"/>
              <a:t>However, </a:t>
            </a:r>
            <a:r>
              <a:rPr lang="en-US" dirty="0">
                <a:sym typeface="Wingdings" pitchFamily="2" charset="2"/>
              </a:rPr>
              <a:t></a:t>
            </a:r>
            <a:r>
              <a:rPr lang="en-US" dirty="0"/>
              <a:t>platelets treated with plasma from trauma patients with SHOCK regardless of degree of injury</a:t>
            </a:r>
          </a:p>
          <a:p>
            <a:pPr lvl="1"/>
            <a:endParaRPr lang="en-US" dirty="0"/>
          </a:p>
          <a:p>
            <a:r>
              <a:rPr lang="en-US" dirty="0">
                <a:sym typeface="Wingdings" pitchFamily="2" charset="2"/>
              </a:rPr>
              <a:t>had </a:t>
            </a:r>
            <a:r>
              <a:rPr lang="en-US" sz="1200" b="0" i="0" u="none" strike="noStrike" kern="1200" dirty="0">
                <a:solidFill>
                  <a:schemeClr val="tx1"/>
                </a:solidFill>
                <a:effectLst/>
                <a:latin typeface="+mn-lt"/>
                <a:ea typeface="+mn-ea"/>
                <a:cs typeface="+mn-cs"/>
              </a:rPr>
              <a:t>significantly impaired thrombin-stimulated aggregation responses compared with platelets treated with plasma from patients without shock (P = 0.002).</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And you can see they particularly had this interesting pattern of disaggregation</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Interestingly, it also appeared that the platelets treated with plasma from patients with severe injury, but without shock in the bottom left panel, ACTUALLY had </a:t>
            </a:r>
            <a:r>
              <a:rPr lang="en-US" sz="1200" b="0" i="0" u="none" strike="noStrike" kern="1200" dirty="0">
                <a:solidFill>
                  <a:schemeClr val="tx1"/>
                </a:solidFill>
                <a:effectLst/>
                <a:latin typeface="+mn-lt"/>
                <a:ea typeface="+mn-ea"/>
                <a:cs typeface="+mn-cs"/>
                <a:sym typeface="Wingdings" pitchFamily="2" charset="2"/>
              </a:rPr>
              <a:t></a:t>
            </a:r>
            <a:r>
              <a:rPr lang="en-US" sz="1200" b="0" i="0" u="none" strike="noStrike" kern="1200" dirty="0">
                <a:solidFill>
                  <a:schemeClr val="tx1"/>
                </a:solidFill>
                <a:effectLst/>
                <a:latin typeface="+mn-lt"/>
                <a:ea typeface="+mn-ea"/>
                <a:cs typeface="+mn-cs"/>
              </a:rPr>
              <a:t>amplified aggregation in response to thrombin stimulation (P = 0.030).</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t>
            </a:r>
          </a:p>
          <a:p>
            <a:endParaRPr lang="en-US" sz="1200" b="0" i="0" u="none" strike="noStrike" kern="1200" dirty="0">
              <a:solidFill>
                <a:schemeClr val="tx1"/>
              </a:solidFill>
              <a:effectLst/>
              <a:latin typeface="+mn-lt"/>
              <a:ea typeface="+mn-ea"/>
              <a:cs typeface="+mn-cs"/>
            </a:endParaRPr>
          </a:p>
          <a:p>
            <a:br>
              <a:rPr lang="en-US" dirty="0"/>
            </a:br>
            <a:endParaRPr lang="en-US" dirty="0"/>
          </a:p>
        </p:txBody>
      </p:sp>
      <p:sp>
        <p:nvSpPr>
          <p:cNvPr id="4" name="Slide Number Placeholder 3"/>
          <p:cNvSpPr>
            <a:spLocks noGrp="1"/>
          </p:cNvSpPr>
          <p:nvPr>
            <p:ph type="sldNum" sz="quarter" idx="5"/>
          </p:nvPr>
        </p:nvSpPr>
        <p:spPr/>
        <p:txBody>
          <a:bodyPr/>
          <a:lstStyle/>
          <a:p>
            <a:fld id="{A61D8EA2-07D9-E448-8D08-D7C6E4714A5F}" type="slidenum">
              <a:rPr lang="en-US" smtClean="0"/>
              <a:t>10</a:t>
            </a:fld>
            <a:endParaRPr lang="en-US" dirty="0"/>
          </a:p>
        </p:txBody>
      </p:sp>
    </p:spTree>
    <p:extLst>
      <p:ext uri="{BB962C8B-B14F-4D97-AF65-F5344CB8AC3E}">
        <p14:creationId xmlns:p14="http://schemas.microsoft.com/office/powerpoint/2010/main" val="1465562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So the results that Dr. Diamond and colleagues saw with calcium mobilization suggesting that soluble plasma mediators may downregulate platelets during trauma were confirmed in our functional data</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BUT ADDITIONALLY we found that these effects are likely </a:t>
            </a:r>
            <a:r>
              <a:rPr lang="en-US" sz="1200" b="0" i="0" u="none" strike="noStrike" kern="1200" dirty="0">
                <a:solidFill>
                  <a:schemeClr val="tx1"/>
                </a:solidFill>
                <a:effectLst/>
                <a:latin typeface="+mn-lt"/>
                <a:ea typeface="+mn-ea"/>
                <a:cs typeface="+mn-cs"/>
                <a:sym typeface="Wingdings" pitchFamily="2" charset="2"/>
              </a:rPr>
              <a:t></a:t>
            </a:r>
            <a:r>
              <a:rPr lang="en-US" sz="1200" b="0" i="0" u="none" strike="noStrike" kern="1200" dirty="0">
                <a:solidFill>
                  <a:schemeClr val="tx1"/>
                </a:solidFill>
                <a:effectLst/>
                <a:latin typeface="+mn-lt"/>
                <a:ea typeface="+mn-ea"/>
                <a:cs typeface="+mn-cs"/>
              </a:rPr>
              <a:t> SHOCK-mediated. </a:t>
            </a:r>
            <a:r>
              <a:rPr lang="en-US" dirty="0"/>
              <a:t>Shock states may lead to circulating inhibitors of platelets that prime platelets for </a:t>
            </a:r>
            <a:r>
              <a:rPr lang="en-US" dirty="0" err="1"/>
              <a:t>hypoaggregatory</a:t>
            </a:r>
            <a:r>
              <a:rPr lang="en-US" dirty="0"/>
              <a:t> responses</a:t>
            </a:r>
          </a:p>
          <a:p>
            <a:r>
              <a:rPr lang="en-US" sz="1200" b="0" i="0" u="none" strike="noStrike" kern="1200" dirty="0">
                <a:solidFill>
                  <a:schemeClr val="tx1"/>
                </a:solidFill>
                <a:effectLst/>
                <a:latin typeface="+mn-lt"/>
                <a:ea typeface="+mn-ea"/>
                <a:cs typeface="+mn-cs"/>
              </a:rPr>
              <a:t>WHEREAS</a:t>
            </a:r>
          </a:p>
          <a:p>
            <a:pPr lvl="2"/>
            <a:r>
              <a:rPr lang="en-US" sz="1200" b="0" i="0" u="none" strike="noStrike" kern="1200" dirty="0">
                <a:solidFill>
                  <a:schemeClr val="tx1"/>
                </a:solidFill>
                <a:effectLst/>
                <a:latin typeface="+mn-lt"/>
                <a:ea typeface="+mn-ea"/>
                <a:cs typeface="+mn-cs"/>
              </a:rPr>
              <a:t>tissue injury-mediated soluble factors may actually</a:t>
            </a:r>
            <a:r>
              <a:rPr lang="en-US" sz="1200" b="0" i="0" u="none" strike="noStrike" kern="1200" dirty="0">
                <a:solidFill>
                  <a:schemeClr val="tx1"/>
                </a:solidFill>
                <a:effectLst/>
                <a:latin typeface="+mn-lt"/>
                <a:ea typeface="+mn-ea"/>
                <a:cs typeface="+mn-cs"/>
                <a:sym typeface="Wingdings" pitchFamily="2" charset="2"/>
              </a:rPr>
              <a:t></a:t>
            </a:r>
            <a:r>
              <a:rPr lang="en-US" sz="1200" b="0" i="0" u="none" strike="noStrike" kern="1200" dirty="0">
                <a:solidFill>
                  <a:schemeClr val="tx1"/>
                </a:solidFill>
                <a:effectLst/>
                <a:latin typeface="+mn-lt"/>
                <a:ea typeface="+mn-ea"/>
                <a:cs typeface="+mn-cs"/>
              </a:rPr>
              <a:t> </a:t>
            </a:r>
            <a:r>
              <a:rPr lang="en-US" dirty="0"/>
              <a:t>lead to circulating activators of platelets that prime platelets for </a:t>
            </a:r>
            <a:r>
              <a:rPr lang="en-US" dirty="0" err="1"/>
              <a:t>hyperaggegatory</a:t>
            </a:r>
            <a:r>
              <a:rPr lang="en-US" dirty="0"/>
              <a:t> responses</a:t>
            </a:r>
          </a:p>
          <a:p>
            <a:pPr lvl="2"/>
            <a:endParaRPr lang="en-US" dirty="0"/>
          </a:p>
          <a:p>
            <a:pPr lvl="2"/>
            <a:r>
              <a:rPr lang="en-US" dirty="0"/>
              <a:t>OF COURSE, These findings may have relevance in traumatic hemorrhage and shock given if there are soluble inhibitors of endogenous circulating platelets, they may also inhibit the responses of transfused platelets which COULD explain the body of clinical data demonstrating an overall lack of improvement in platelet aggregation measures following platelet transfusion in trauma patients</a:t>
            </a:r>
          </a:p>
          <a:p>
            <a:pPr lvl="2"/>
            <a:endParaRPr lang="en-US" dirty="0"/>
          </a:p>
          <a:p>
            <a:pPr lvl="2"/>
            <a:r>
              <a:rPr lang="en-US" dirty="0"/>
              <a:t>AND is another example of what Dr. Cap described yesterday related to how BAD shock is on the microvascular environment and cellular dysfunction</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61D8EA2-07D9-E448-8D08-D7C6E4714A5F}" type="slidenum">
              <a:rPr lang="en-US" smtClean="0"/>
              <a:t>11</a:t>
            </a:fld>
            <a:endParaRPr lang="en-US" dirty="0"/>
          </a:p>
        </p:txBody>
      </p:sp>
    </p:spTree>
    <p:extLst>
      <p:ext uri="{BB962C8B-B14F-4D97-AF65-F5344CB8AC3E}">
        <p14:creationId xmlns:p14="http://schemas.microsoft.com/office/powerpoint/2010/main" val="1244890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recap a bit, in most hemorrhaging patients with TIC</a:t>
            </a:r>
          </a:p>
          <a:p>
            <a:r>
              <a:rPr lang="en-US" dirty="0"/>
              <a:t>Initial platelet counts are normal, </a:t>
            </a:r>
          </a:p>
          <a:p>
            <a:r>
              <a:rPr lang="en-US" dirty="0"/>
              <a:t>there is evidence of platelet activation and hemostatic platelets</a:t>
            </a:r>
          </a:p>
          <a:p>
            <a:r>
              <a:rPr lang="en-US" dirty="0"/>
              <a:t>BUT, despite this, impaired platelet aggregation ex vivo is common, YET ALSO SEEN in injured patients who DO NOT HAVE blood failure or TIC</a:t>
            </a:r>
          </a:p>
          <a:p>
            <a:endParaRPr lang="en-US" dirty="0"/>
          </a:p>
          <a:p>
            <a:r>
              <a:rPr lang="en-US" dirty="0"/>
              <a:t>And multiple pathways have been identified in association with platelet hemostatic failures including</a:t>
            </a:r>
          </a:p>
          <a:p>
            <a:endParaRPr lang="en-US" dirty="0"/>
          </a:p>
          <a:p>
            <a:pPr lvl="1"/>
            <a:r>
              <a:rPr lang="en-US" dirty="0"/>
              <a:t>altered &amp; shed glycoprotein VI and glycoprotein </a:t>
            </a:r>
            <a:r>
              <a:rPr lang="en-US" dirty="0" err="1"/>
              <a:t>Ib</a:t>
            </a:r>
            <a:r>
              <a:rPr lang="el-GR" dirty="0"/>
              <a:t>α </a:t>
            </a:r>
            <a:r>
              <a:rPr lang="en-US" dirty="0"/>
              <a:t>surface receptors</a:t>
            </a:r>
          </a:p>
          <a:p>
            <a:pPr lvl="1"/>
            <a:r>
              <a:rPr lang="en-US" dirty="0"/>
              <a:t>histone driven platelet structural changes</a:t>
            </a:r>
          </a:p>
          <a:p>
            <a:pPr lvl="1"/>
            <a:r>
              <a:rPr lang="en-US" dirty="0"/>
              <a:t>changes in the von-Willebrand factor-platelet axis</a:t>
            </a:r>
          </a:p>
          <a:p>
            <a:pPr lvl="1"/>
            <a:r>
              <a:rPr lang="en-US" dirty="0"/>
              <a:t>impaired calcium signaling</a:t>
            </a:r>
          </a:p>
          <a:p>
            <a:pPr lvl="1"/>
            <a:r>
              <a:rPr lang="en-US" dirty="0"/>
              <a:t>circulating soluble inhibitors</a:t>
            </a:r>
          </a:p>
          <a:p>
            <a:pPr lvl="1"/>
            <a:r>
              <a:rPr lang="en-US" dirty="0"/>
              <a:t>Amongst others</a:t>
            </a:r>
          </a:p>
          <a:p>
            <a:endParaRPr lang="en-US" dirty="0"/>
          </a:p>
          <a:p>
            <a:r>
              <a:rPr lang="en-US" dirty="0"/>
              <a:t>But, </a:t>
            </a:r>
            <a:r>
              <a:rPr lang="en-US" dirty="0">
                <a:sym typeface="Wingdings" pitchFamily="2" charset="2"/>
              </a:rPr>
              <a:t>there remains a lot that we don’t know including whether THE biology is truly pathologic and maladaptive or likely on a spectrum, whether the platelet dysfunction identified throughout the literature is primarily an issue with ex-vivo measurements, </a:t>
            </a:r>
          </a:p>
          <a:p>
            <a:r>
              <a:rPr lang="en-US" dirty="0">
                <a:sym typeface="Wingdings" pitchFamily="2" charset="2"/>
              </a:rPr>
              <a:t>whether this identified dysfunction needs treatment, and if it does, </a:t>
            </a:r>
          </a:p>
          <a:p>
            <a:r>
              <a:rPr lang="en-US" dirty="0">
                <a:sym typeface="Wingdings" pitchFamily="2" charset="2"/>
              </a:rPr>
              <a:t>what the right therapeutic is</a:t>
            </a:r>
            <a:endParaRPr lang="en-US" dirty="0"/>
          </a:p>
        </p:txBody>
      </p:sp>
      <p:sp>
        <p:nvSpPr>
          <p:cNvPr id="4" name="Slide Number Placeholder 3"/>
          <p:cNvSpPr>
            <a:spLocks noGrp="1"/>
          </p:cNvSpPr>
          <p:nvPr>
            <p:ph type="sldNum" sz="quarter" idx="5"/>
          </p:nvPr>
        </p:nvSpPr>
        <p:spPr/>
        <p:txBody>
          <a:bodyPr/>
          <a:lstStyle/>
          <a:p>
            <a:fld id="{B4043725-A11F-8D40-AD88-47AECF7A7753}" type="slidenum">
              <a:rPr lang="en-US" smtClean="0"/>
              <a:t>12</a:t>
            </a:fld>
            <a:endParaRPr lang="en-US"/>
          </a:p>
        </p:txBody>
      </p:sp>
    </p:spTree>
    <p:extLst>
      <p:ext uri="{BB962C8B-B14F-4D97-AF65-F5344CB8AC3E}">
        <p14:creationId xmlns:p14="http://schemas.microsoft.com/office/powerpoint/2010/main" val="3131220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this is important to </a:t>
            </a:r>
            <a:r>
              <a:rPr lang="en-US" sz="1200" kern="1200" dirty="0" err="1">
                <a:solidFill>
                  <a:schemeClr val="tx1"/>
                </a:solidFill>
                <a:effectLst/>
                <a:latin typeface="+mn-lt"/>
                <a:ea typeface="+mn-ea"/>
                <a:cs typeface="+mn-cs"/>
              </a:rPr>
              <a:t>figureout</a:t>
            </a:r>
            <a:r>
              <a:rPr lang="en-US" sz="1200" kern="1200" dirty="0">
                <a:solidFill>
                  <a:schemeClr val="tx1"/>
                </a:solidFill>
                <a:effectLst/>
                <a:latin typeface="+mn-lt"/>
                <a:ea typeface="+mn-ea"/>
                <a:cs typeface="+mn-cs"/>
              </a:rPr>
              <a:t> because there is a lot happening with novel therapeutics on the platelet-axis </a:t>
            </a:r>
            <a:r>
              <a:rPr lang="en-US" sz="1200" kern="1200" dirty="0">
                <a:solidFill>
                  <a:schemeClr val="tx1"/>
                </a:solidFill>
                <a:effectLst/>
                <a:latin typeface="+mn-lt"/>
                <a:ea typeface="+mn-ea"/>
                <a:cs typeface="+mn-cs"/>
                <a:sym typeface="Wingdings" pitchFamily="2" charset="2"/>
              </a:rPr>
              <a:t> targeting many of these areas involved in maladaptive platelet behavior. </a:t>
            </a:r>
          </a:p>
          <a:p>
            <a:endParaRPr lang="en-US" sz="1200" kern="1200" dirty="0">
              <a:solidFill>
                <a:schemeClr val="tx1"/>
              </a:solidFill>
              <a:effectLst/>
              <a:latin typeface="+mn-lt"/>
              <a:ea typeface="+mn-ea"/>
              <a:cs typeface="+mn-cs"/>
              <a:sym typeface="Wingdings" pitchFamily="2" charset="2"/>
            </a:endParaRPr>
          </a:p>
          <a:p>
            <a:r>
              <a:rPr lang="en-US" sz="1200" kern="1200" dirty="0">
                <a:solidFill>
                  <a:schemeClr val="tx1"/>
                </a:solidFill>
                <a:effectLst/>
                <a:latin typeface="+mn-lt"/>
                <a:ea typeface="+mn-ea"/>
                <a:cs typeface="+mn-cs"/>
              </a:rPr>
              <a:t>For </a:t>
            </a:r>
            <a:r>
              <a:rPr lang="en-US" dirty="0"/>
              <a:t>those interested, I would recommend this hot of the press review in Transfusion published last month by some of our colleagues here today focused on platelet dysfunction after trauma from mechanisms to targeted treatments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this review also highlighted for ME something else of significant importance WHICH is how WE as a community have primarily characterized platelet behavior up to now, by taking platelets from circulation and measuring their responses in functional ex-vivo assays of activation, aggregation, and adhesion, or by measuring secondary evidence of function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 through soluble markers of platelet  activation. )</a:t>
            </a:r>
          </a:p>
          <a:p>
            <a:endParaRPr lang="en-US" dirty="0"/>
          </a:p>
        </p:txBody>
      </p:sp>
      <p:sp>
        <p:nvSpPr>
          <p:cNvPr id="4" name="Slide Number Placeholder 3"/>
          <p:cNvSpPr>
            <a:spLocks noGrp="1"/>
          </p:cNvSpPr>
          <p:nvPr>
            <p:ph type="sldNum" sz="quarter" idx="5"/>
          </p:nvPr>
        </p:nvSpPr>
        <p:spPr/>
        <p:txBody>
          <a:bodyPr/>
          <a:lstStyle/>
          <a:p>
            <a:fld id="{A61D8EA2-07D9-E448-8D08-D7C6E4714A5F}" type="slidenum">
              <a:rPr lang="en-US" smtClean="0"/>
              <a:t>13</a:t>
            </a:fld>
            <a:endParaRPr lang="en-US" dirty="0"/>
          </a:p>
        </p:txBody>
      </p:sp>
    </p:spTree>
    <p:extLst>
      <p:ext uri="{BB962C8B-B14F-4D97-AF65-F5344CB8AC3E}">
        <p14:creationId xmlns:p14="http://schemas.microsoft.com/office/powerpoint/2010/main" val="557211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 THINK to get at these unanswered questions about post-injury platelet biology, exploring them through alternative methods is likely IMPORTANT. For example,</a:t>
            </a:r>
          </a:p>
          <a:p>
            <a:endParaRPr lang="en-US" dirty="0"/>
          </a:p>
          <a:p>
            <a:r>
              <a:rPr lang="en-US" dirty="0"/>
              <a:t>going further upstream to the platelet transcriptome and how the platelet </a:t>
            </a:r>
            <a:r>
              <a:rPr lang="en-US" dirty="0" err="1"/>
              <a:t>trascriptome</a:t>
            </a:r>
            <a:r>
              <a:rPr lang="en-US" dirty="0"/>
              <a:t> is edited in trauma may help us answer some unanswered questions</a:t>
            </a:r>
          </a:p>
        </p:txBody>
      </p:sp>
      <p:sp>
        <p:nvSpPr>
          <p:cNvPr id="4" name="Slide Number Placeholder 3"/>
          <p:cNvSpPr>
            <a:spLocks noGrp="1"/>
          </p:cNvSpPr>
          <p:nvPr>
            <p:ph type="sldNum" sz="quarter" idx="5"/>
          </p:nvPr>
        </p:nvSpPr>
        <p:spPr/>
        <p:txBody>
          <a:bodyPr/>
          <a:lstStyle/>
          <a:p>
            <a:fld id="{B4043725-A11F-8D40-AD88-47AECF7A7753}" type="slidenum">
              <a:rPr lang="en-US" smtClean="0"/>
              <a:t>14</a:t>
            </a:fld>
            <a:endParaRPr lang="en-US"/>
          </a:p>
        </p:txBody>
      </p:sp>
    </p:spTree>
    <p:extLst>
      <p:ext uri="{BB962C8B-B14F-4D97-AF65-F5344CB8AC3E}">
        <p14:creationId xmlns:p14="http://schemas.microsoft.com/office/powerpoint/2010/main" val="2617081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 course, platelets do not transcribe genes </a:t>
            </a:r>
            <a:r>
              <a:rPr lang="en-US" sz="1200" i="1" kern="1200" dirty="0">
                <a:solidFill>
                  <a:schemeClr val="tx1"/>
                </a:solidFill>
                <a:effectLst/>
                <a:latin typeface="+mn-lt"/>
                <a:ea typeface="+mn-ea"/>
                <a:cs typeface="+mn-cs"/>
              </a:rPr>
              <a:t>de novo because they are anucleate</a:t>
            </a:r>
            <a:r>
              <a:rPr lang="en-US" sz="1200" kern="1200" dirty="0">
                <a:solidFill>
                  <a:schemeClr val="tx1"/>
                </a:solidFill>
                <a:effectLst/>
                <a:latin typeface="+mn-lt"/>
                <a:ea typeface="+mn-ea"/>
                <a:cs typeface="+mn-cs"/>
              </a:rPr>
              <a:t>,  BUT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DO carry messenger </a:t>
            </a:r>
            <a:r>
              <a:rPr lang="en-US" sz="1200" u="sng" kern="1200" dirty="0">
                <a:solidFill>
                  <a:schemeClr val="tx1"/>
                </a:solidFill>
                <a:effectLst/>
                <a:latin typeface="+mn-lt"/>
                <a:ea typeface="+mn-ea"/>
                <a:cs typeface="+mn-cs"/>
              </a:rPr>
              <a:t>RNA </a:t>
            </a:r>
            <a:r>
              <a:rPr lang="en-US" sz="1200" kern="1200" dirty="0">
                <a:solidFill>
                  <a:schemeClr val="tx1"/>
                </a:solidFill>
                <a:effectLst/>
                <a:latin typeface="+mn-lt"/>
                <a:ea typeface="+mn-ea"/>
                <a:cs typeface="+mn-cs"/>
              </a:rPr>
              <a:t>from </a:t>
            </a:r>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megakaryocytes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to code for functional proteins for all their responsibilities: adhesion, aggregation, secretion, immune regulation,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what is particularly remarkable is that there is evidence that--&gt;CHANGING physiology,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sym typeface="Wingdings" pitchFamily="2" charset="2"/>
              </a:rPr>
              <a:t>Can </a:t>
            </a:r>
            <a:r>
              <a:rPr lang="en-US" sz="1200" kern="1200" dirty="0">
                <a:solidFill>
                  <a:schemeClr val="tx1"/>
                </a:solidFill>
                <a:effectLst/>
                <a:latin typeface="+mn-lt"/>
                <a:ea typeface="+mn-ea"/>
                <a:cs typeface="+mn-cs"/>
              </a:rPr>
              <a:t>take that genetic code in circulating platelets AND INDUCE </a:t>
            </a:r>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RNA editing specific to the physiologic signal for a TAILORED downstream response</a:t>
            </a:r>
          </a:p>
        </p:txBody>
      </p:sp>
      <p:sp>
        <p:nvSpPr>
          <p:cNvPr id="4" name="Slide Number Placeholder 3"/>
          <p:cNvSpPr>
            <a:spLocks noGrp="1"/>
          </p:cNvSpPr>
          <p:nvPr>
            <p:ph type="sldNum" sz="quarter" idx="10"/>
          </p:nvPr>
        </p:nvSpPr>
        <p:spPr/>
        <p:txBody>
          <a:bodyPr/>
          <a:lstStyle/>
          <a:p>
            <a:fld id="{64F2F8D4-4922-AF47-AD0F-423C52141B3B}" type="slidenum">
              <a:rPr lang="en-US" smtClean="0"/>
              <a:t>15</a:t>
            </a:fld>
            <a:endParaRPr lang="en-US"/>
          </a:p>
        </p:txBody>
      </p:sp>
    </p:spTree>
    <p:extLst>
      <p:ext uri="{BB962C8B-B14F-4D97-AF65-F5344CB8AC3E}">
        <p14:creationId xmlns:p14="http://schemas.microsoft.com/office/powerpoint/2010/main" val="334087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if you look at this heat map of platelet RNA editing signatures (which is specifically showing differential alternative </a:t>
            </a:r>
            <a:r>
              <a:rPr lang="en-US" sz="1200" i="0" kern="1200" dirty="0">
                <a:solidFill>
                  <a:schemeClr val="tx1"/>
                </a:solidFill>
                <a:effectLst/>
                <a:latin typeface="+mn-lt"/>
                <a:ea typeface="+mn-ea"/>
                <a:cs typeface="+mn-cs"/>
              </a:rPr>
              <a:t>splicing signatures, a process of RNA editing) in </a:t>
            </a:r>
            <a:r>
              <a:rPr lang="en-US" sz="1200" i="0" kern="1200" dirty="0">
                <a:solidFill>
                  <a:schemeClr val="tx1"/>
                </a:solidFill>
                <a:effectLst/>
                <a:latin typeface="+mn-lt"/>
                <a:ea typeface="+mn-ea"/>
                <a:cs typeface="+mn-cs"/>
                <a:sym typeface="Wingdings" pitchFamily="2" charset="2"/>
              </a:rPr>
              <a:t></a:t>
            </a:r>
            <a:r>
              <a:rPr lang="en-US" sz="1200" i="0" kern="1200" dirty="0">
                <a:solidFill>
                  <a:schemeClr val="tx1"/>
                </a:solidFill>
                <a:effectLst/>
                <a:latin typeface="+mn-lt"/>
                <a:ea typeface="+mn-ea"/>
                <a:cs typeface="+mn-cs"/>
              </a:rPr>
              <a:t>healthy donors on the left compared to </a:t>
            </a:r>
            <a:r>
              <a:rPr lang="en-US" sz="1200" i="0" kern="1200" dirty="0">
                <a:solidFill>
                  <a:schemeClr val="tx1"/>
                </a:solidFill>
                <a:effectLst/>
                <a:latin typeface="+mn-lt"/>
                <a:ea typeface="+mn-ea"/>
                <a:cs typeface="+mn-cs"/>
                <a:sym typeface="Wingdings" pitchFamily="2" charset="2"/>
              </a:rPr>
              <a:t> a small sampling of </a:t>
            </a:r>
            <a:r>
              <a:rPr lang="en-US" sz="1200" i="0" kern="1200" dirty="0">
                <a:solidFill>
                  <a:schemeClr val="tx1"/>
                </a:solidFill>
                <a:effectLst/>
                <a:latin typeface="+mn-lt"/>
                <a:ea typeface="+mn-ea"/>
                <a:cs typeface="+mn-cs"/>
              </a:rPr>
              <a:t>trauma patients on the right you</a:t>
            </a:r>
            <a:r>
              <a:rPr lang="en-US" sz="1200" kern="1200" dirty="0">
                <a:solidFill>
                  <a:schemeClr val="tx1"/>
                </a:solidFill>
                <a:effectLst/>
                <a:latin typeface="+mn-lt"/>
                <a:ea typeface="+mn-ea"/>
                <a:cs typeface="+mn-cs"/>
              </a:rPr>
              <a:t> can see that there is relatively </a:t>
            </a:r>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uniform PLATELET RNA editing in the healthy donors, and unsurprisingly a </a:t>
            </a:r>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higher degree of heterogeneity in platelet RNA editing across the trauma patients AGAIN clearly highlighting the importance of understanding the heterogenous biologic response to trauma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A) Heat map showing discovery of differential alternative splicing of platelet RNA in healthy donors (left) versus trauma patients (right).  Blue corresponds to decreased inclusion ratio and red corresponds to increased inclusion ratio for each splicing event.  In total 1188 differential alternative splicing events across 691 platelets genes passed a FDR cutoff of &lt;0.001.  B) Unsupervised principal component analysis reduced the differential alternative splicing data into two components explaining 16.85% and 38.43% of the data, respectively.  Despite being unsupervised, healthy donor samples clustered together in Group 1, patients suffering from blunt injuries clustered together in Group 2, and patients suffering from penetrating injuries clustered together in Group 3.  PC, principal component.  C) Selected pathways from Gene Ontology enrichment analysis which are overrepresented among the platelet genes found to have differential alternative splicing between healthy donors and trauma patients, along with their FDR.  Discovered pathways involve many common functions of platelets, including both coagulation and immune responses. </a:t>
            </a: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61D8EA2-07D9-E448-8D08-D7C6E4714A5F}" type="slidenum">
              <a:rPr lang="en-US" smtClean="0"/>
              <a:t>16</a:t>
            </a:fld>
            <a:endParaRPr lang="en-US" dirty="0"/>
          </a:p>
        </p:txBody>
      </p:sp>
    </p:spTree>
    <p:extLst>
      <p:ext uri="{BB962C8B-B14F-4D97-AF65-F5344CB8AC3E}">
        <p14:creationId xmlns:p14="http://schemas.microsoft.com/office/powerpoint/2010/main" val="3456010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what was interesting about these platelet RNA editing signatures is that using unsupervised principal components analysis….outside of  </a:t>
            </a:r>
            <a:r>
              <a:rPr lang="en-US" sz="1200" kern="1200" dirty="0">
                <a:solidFill>
                  <a:schemeClr val="tx1"/>
                </a:solidFill>
                <a:effectLst/>
                <a:latin typeface="+mn-lt"/>
                <a:ea typeface="+mn-ea"/>
                <a:cs typeface="+mn-cs"/>
                <a:sym typeface="Wingdings" pitchFamily="2" charset="2"/>
              </a:rPr>
              <a:t>THIS </a:t>
            </a:r>
            <a:r>
              <a:rPr lang="en-US" sz="1200" kern="1200" dirty="0">
                <a:solidFill>
                  <a:schemeClr val="tx1"/>
                </a:solidFill>
                <a:effectLst/>
                <a:latin typeface="+mn-lt"/>
                <a:ea typeface="+mn-ea"/>
                <a:cs typeface="+mn-cs"/>
              </a:rPr>
              <a:t>1 outlier trauma patient  at the bottom, three very distinct tight clusters of platelet RNA editing signatures formed along the first two principal components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Which perfectly corresponded to </a:t>
            </a:r>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healthy donors, </a:t>
            </a:r>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trauma patients with blunt injury, and </a:t>
            </a:r>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trauma patients with penetrating injury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explaining </a:t>
            </a:r>
            <a:r>
              <a:rPr lang="en-US" sz="1200" i="0" kern="1200" dirty="0">
                <a:solidFill>
                  <a:schemeClr val="tx1"/>
                </a:solidFill>
                <a:effectLst/>
                <a:latin typeface="+mn-lt"/>
                <a:ea typeface="+mn-ea"/>
                <a:cs typeface="+mn-cs"/>
              </a:rPr>
              <a:t>nearly 17% and 39% of the data, respectively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A) Heat map showing discovery of differential alternative splicing of platelet RNA in healthy donors (left) versus trauma patients (right).  Blue corresponds to decreased inclusion ratio and red corresponds to increased inclusion ratio for each splicing event.  In total 1188 differential alternative splicing events across 691 platelets genes passed a FDR cutoff of &lt;0.001.  B) Unsupervised principal component analysis reduced the differential alternative splicing data into two components explaining 16.85% and 38.43% of the data, respectively.  Despite being unsupervised, healthy donor samples clustered together in Group 1, patients suffering from blunt injuries clustered together in Group 2, and patients suffering from penetrating injuries clustered together in Group 3.  PC, principal component.  C) Selected pathways from Gene Ontology enrichment analysis which are overrepresented among the platelet genes found to have differential alternative splicing between healthy donors and trauma patients, along with their FDR.  Discovered pathways involve many common functions of platelets, including both coagulation and immune responses. </a:t>
            </a: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61D8EA2-07D9-E448-8D08-D7C6E4714A5F}" type="slidenum">
              <a:rPr lang="en-US" smtClean="0"/>
              <a:t>17</a:t>
            </a:fld>
            <a:endParaRPr lang="en-US" dirty="0"/>
          </a:p>
        </p:txBody>
      </p:sp>
    </p:spTree>
    <p:extLst>
      <p:ext uri="{BB962C8B-B14F-4D97-AF65-F5344CB8AC3E}">
        <p14:creationId xmlns:p14="http://schemas.microsoft.com/office/powerpoint/2010/main" val="3477805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if you look EVEN closer at those clusters, these clusters based on platelet RNA editing signatures differed in clot formation and platelet aggregation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cluster </a:t>
            </a:r>
            <a:r>
              <a:rPr lang="en-US" sz="1200" kern="1200" dirty="0">
                <a:solidFill>
                  <a:schemeClr val="tx1"/>
                </a:solidFill>
                <a:effectLst/>
                <a:latin typeface="+mn-lt"/>
                <a:ea typeface="+mn-ea"/>
                <a:cs typeface="+mn-cs"/>
                <a:sym typeface="Wingdings" pitchFamily="2" charset="2"/>
              </a:rPr>
              <a:t>of </a:t>
            </a:r>
            <a:r>
              <a:rPr lang="en-US" sz="1200" kern="1200" dirty="0">
                <a:solidFill>
                  <a:schemeClr val="tx1"/>
                </a:solidFill>
                <a:effectLst/>
                <a:latin typeface="+mn-lt"/>
                <a:ea typeface="+mn-ea"/>
                <a:cs typeface="+mn-cs"/>
              </a:rPr>
              <a:t>penetrating injury trended toward more coagulopathic with </a:t>
            </a:r>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 prolonged clot formation, </a:t>
            </a:r>
            <a:r>
              <a:rPr lang="en-US" sz="1200" kern="1200" dirty="0">
                <a:solidFill>
                  <a:schemeClr val="tx1"/>
                </a:solidFill>
                <a:effectLst/>
                <a:latin typeface="+mn-lt"/>
                <a:ea typeface="+mn-ea"/>
                <a:cs typeface="+mn-cs"/>
                <a:sym typeface="Wingdings" pitchFamily="2" charset="2"/>
              </a:rPr>
              <a:t>and </a:t>
            </a:r>
            <a:r>
              <a:rPr lang="en-US" sz="1200" kern="1200" dirty="0">
                <a:solidFill>
                  <a:schemeClr val="tx1"/>
                </a:solidFill>
                <a:effectLst/>
                <a:latin typeface="+mn-lt"/>
                <a:ea typeface="+mn-ea"/>
                <a:cs typeface="+mn-cs"/>
              </a:rPr>
              <a:t>decreased alpha angle, and </a:t>
            </a:r>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 clot strength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Whereas, this cluster </a:t>
            </a:r>
            <a:r>
              <a:rPr lang="en-US" sz="1200" kern="1200" dirty="0">
                <a:solidFill>
                  <a:schemeClr val="tx1"/>
                </a:solidFill>
                <a:effectLst/>
                <a:latin typeface="+mn-lt"/>
                <a:ea typeface="+mn-ea"/>
                <a:cs typeface="+mn-cs"/>
                <a:sym typeface="Wingdings" pitchFamily="2" charset="2"/>
              </a:rPr>
              <a:t>of blunt injury </a:t>
            </a:r>
            <a:r>
              <a:rPr lang="en-US" sz="1200" kern="1200" dirty="0">
                <a:solidFill>
                  <a:schemeClr val="tx1"/>
                </a:solidFill>
                <a:effectLst/>
                <a:latin typeface="+mn-lt"/>
                <a:ea typeface="+mn-ea"/>
                <a:cs typeface="+mn-cs"/>
              </a:rPr>
              <a:t>trended toward </a:t>
            </a:r>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 lower platelet aggregation responses than the healthy or penetrating clusters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SUGGESTING that the physiology driven editing of platelet RNA in circulating platelets may be able to give us insights into the molecular underpinnings of identified alterations in platelet hemostatic function that has been identified in such a large proportion of trauma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Figure 3.  Principal components groups (identified through differential alternative splicing of platelet genes) have distinct clot formation and platelet aggregation responses.  </a:t>
            </a:r>
            <a:r>
              <a:rPr lang="en-US" sz="1200" i="0" kern="1200" dirty="0">
                <a:solidFill>
                  <a:schemeClr val="tx1"/>
                </a:solidFill>
                <a:effectLst/>
                <a:latin typeface="+mn-lt"/>
                <a:ea typeface="+mn-ea"/>
                <a:cs typeface="+mn-cs"/>
              </a:rPr>
              <a:t>A) Rotational </a:t>
            </a:r>
            <a:r>
              <a:rPr lang="en-US" sz="1200" i="0" kern="1200" dirty="0" err="1">
                <a:solidFill>
                  <a:schemeClr val="tx1"/>
                </a:solidFill>
                <a:effectLst/>
                <a:latin typeface="+mn-lt"/>
                <a:ea typeface="+mn-ea"/>
                <a:cs typeface="+mn-cs"/>
              </a:rPr>
              <a:t>thromboelastometry</a:t>
            </a:r>
            <a:r>
              <a:rPr lang="en-US" sz="1200" i="0" kern="1200" dirty="0">
                <a:solidFill>
                  <a:schemeClr val="tx1"/>
                </a:solidFill>
                <a:effectLst/>
                <a:latin typeface="+mn-lt"/>
                <a:ea typeface="+mn-ea"/>
                <a:cs typeface="+mn-cs"/>
              </a:rPr>
              <a:t> (</a:t>
            </a:r>
            <a:r>
              <a:rPr lang="en-US" sz="1200" i="0" kern="1200" dirty="0" err="1">
                <a:solidFill>
                  <a:schemeClr val="tx1"/>
                </a:solidFill>
                <a:effectLst/>
                <a:latin typeface="+mn-lt"/>
                <a:ea typeface="+mn-ea"/>
                <a:cs typeface="+mn-cs"/>
              </a:rPr>
              <a:t>Extem</a:t>
            </a:r>
            <a:r>
              <a:rPr lang="en-US" sz="1200" i="0" kern="1200" dirty="0">
                <a:solidFill>
                  <a:schemeClr val="tx1"/>
                </a:solidFill>
                <a:effectLst/>
                <a:latin typeface="+mn-lt"/>
                <a:ea typeface="+mn-ea"/>
                <a:cs typeface="+mn-cs"/>
              </a:rPr>
              <a:t>) shows PC Group 3 (trauma patients suffering from penetrating trauma), and to a lesser extent PC Group 2 (trauma patients suffering from blunt trauma), had prolonged clot formation time (CFT), decreased </a:t>
            </a:r>
            <a:r>
              <a:rPr lang="el-GR" sz="1200" i="0" kern="1200" dirty="0">
                <a:solidFill>
                  <a:schemeClr val="tx1"/>
                </a:solidFill>
                <a:effectLst/>
                <a:latin typeface="+mn-lt"/>
                <a:ea typeface="+mn-ea"/>
                <a:cs typeface="+mn-cs"/>
              </a:rPr>
              <a:t>α</a:t>
            </a:r>
            <a:r>
              <a:rPr lang="en-US" sz="1200" i="0" kern="1200" dirty="0">
                <a:solidFill>
                  <a:schemeClr val="tx1"/>
                </a:solidFill>
                <a:effectLst/>
                <a:latin typeface="+mn-lt"/>
                <a:ea typeface="+mn-ea"/>
                <a:cs typeface="+mn-cs"/>
              </a:rPr>
              <a:t> angle and decreased maximum clot formation (MCF). B) Platelet Aggregometry shows PC Group 2 (trauma patients suffering from blunt trauma) had reduced platelet aggregation responses to ADP, thrombin analog, and collagen stimulation.  Kruskal-Wallis tests were used to assess overall statistical significance and Wilcoxon signed rank tests were used to make pairwise comparisons; N.S., not statistically significant; *, p≤0.05 </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61D8EA2-07D9-E448-8D08-D7C6E4714A5F}" type="slidenum">
              <a:rPr lang="en-US" smtClean="0"/>
              <a:t>18</a:t>
            </a:fld>
            <a:endParaRPr lang="en-US" dirty="0"/>
          </a:p>
        </p:txBody>
      </p:sp>
    </p:spTree>
    <p:extLst>
      <p:ext uri="{BB962C8B-B14F-4D97-AF65-F5344CB8AC3E}">
        <p14:creationId xmlns:p14="http://schemas.microsoft.com/office/powerpoint/2010/main" val="2531031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as we continue seek answers about the mechanisms of post injury platelet dysfunction AND function,  it is important to ask ourselves something that I remember Dr. Karim </a:t>
            </a:r>
            <a:r>
              <a:rPr lang="en-US" sz="1200" kern="1200" dirty="0" err="1">
                <a:solidFill>
                  <a:schemeClr val="tx1"/>
                </a:solidFill>
                <a:effectLst/>
                <a:latin typeface="+mn-lt"/>
                <a:ea typeface="+mn-ea"/>
                <a:cs typeface="+mn-cs"/>
              </a:rPr>
              <a:t>Brohi</a:t>
            </a:r>
            <a:r>
              <a:rPr lang="en-US" sz="1200" kern="1200" dirty="0">
                <a:solidFill>
                  <a:schemeClr val="tx1"/>
                </a:solidFill>
                <a:effectLst/>
                <a:latin typeface="+mn-lt"/>
                <a:ea typeface="+mn-ea"/>
                <a:cs typeface="+mn-cs"/>
              </a:rPr>
              <a:t> saying, and that 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should a native platelet be doing and NOT be doing, and what should a transfused platelet be doing and NOT be doing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to recognize that the complexities in studying platelet function (including their small size, reactive nature, and limitations of currently used common assays), will require us to think outside the box</a:t>
            </a:r>
          </a:p>
          <a:p>
            <a:pPr marL="171450" indent="-171450">
              <a:buFont typeface="Wingdings" pitchFamily="2" charset="2"/>
              <a:buChar char="à"/>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and pursue expanded methods for improving our understanding of whether post-injury platelet dysfunction is pathologic in nature,</a:t>
            </a:r>
          </a:p>
          <a:p>
            <a:endParaRPr lang="en-US" dirty="0"/>
          </a:p>
          <a:p>
            <a:r>
              <a:rPr lang="en-US" sz="1200" kern="1200" dirty="0">
                <a:solidFill>
                  <a:schemeClr val="tx1"/>
                </a:solidFill>
                <a:effectLst/>
                <a:latin typeface="+mn-lt"/>
                <a:ea typeface="+mn-ea"/>
                <a:cs typeface="+mn-cs"/>
              </a:rPr>
              <a:t>AND to put our heads together with experts in other silos of microvascular injury like RADIATION INJURY, COVID-19, CARDIOVASCULAR DISEASE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our colleagues and experts in Blood banking, platelet storage lesions, and novel therapeutics to improve our understanding and ultimately our treatments</a:t>
            </a:r>
            <a:endParaRPr lang="en-US" dirty="0"/>
          </a:p>
        </p:txBody>
      </p:sp>
      <p:sp>
        <p:nvSpPr>
          <p:cNvPr id="4" name="Slide Number Placeholder 3"/>
          <p:cNvSpPr>
            <a:spLocks noGrp="1"/>
          </p:cNvSpPr>
          <p:nvPr>
            <p:ph type="sldNum" sz="quarter" idx="5"/>
          </p:nvPr>
        </p:nvSpPr>
        <p:spPr/>
        <p:txBody>
          <a:bodyPr/>
          <a:lstStyle/>
          <a:p>
            <a:fld id="{B4043725-A11F-8D40-AD88-47AECF7A7753}" type="slidenum">
              <a:rPr lang="en-US" smtClean="0"/>
              <a:t>19</a:t>
            </a:fld>
            <a:endParaRPr lang="en-US"/>
          </a:p>
        </p:txBody>
      </p:sp>
    </p:spTree>
    <p:extLst>
      <p:ext uri="{BB962C8B-B14F-4D97-AF65-F5344CB8AC3E}">
        <p14:creationId xmlns:p14="http://schemas.microsoft.com/office/powerpoint/2010/main" val="21706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disclosures are funding and scientific consulting related, but I will not specifically discuss anything I advise on today</a:t>
            </a:r>
          </a:p>
          <a:p>
            <a:endParaRPr lang="en-US" dirty="0"/>
          </a:p>
        </p:txBody>
      </p:sp>
      <p:sp>
        <p:nvSpPr>
          <p:cNvPr id="4" name="Slide Number Placeholder 3"/>
          <p:cNvSpPr>
            <a:spLocks noGrp="1"/>
          </p:cNvSpPr>
          <p:nvPr>
            <p:ph type="sldNum" sz="quarter" idx="5"/>
          </p:nvPr>
        </p:nvSpPr>
        <p:spPr/>
        <p:txBody>
          <a:bodyPr/>
          <a:lstStyle/>
          <a:p>
            <a:fld id="{A61D8EA2-07D9-E448-8D08-D7C6E4714A5F}" type="slidenum">
              <a:rPr lang="en-US" smtClean="0"/>
              <a:t>2</a:t>
            </a:fld>
            <a:endParaRPr lang="en-US" dirty="0"/>
          </a:p>
        </p:txBody>
      </p:sp>
    </p:spTree>
    <p:extLst>
      <p:ext uri="{BB962C8B-B14F-4D97-AF65-F5344CB8AC3E}">
        <p14:creationId xmlns:p14="http://schemas.microsoft.com/office/powerpoint/2010/main" val="3507738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 will stop there, and I look really forward to ongoing discussion and questions. Thanks to our generous patients who make the advancement of science possible, my team, and of course my ever supportive mentors and collaborators.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61D8EA2-07D9-E448-8D08-D7C6E4714A5F}" type="slidenum">
              <a:rPr lang="en-US" smtClean="0"/>
              <a:t>20</a:t>
            </a:fld>
            <a:endParaRPr lang="en-US" dirty="0"/>
          </a:p>
        </p:txBody>
      </p:sp>
    </p:spTree>
    <p:extLst>
      <p:ext uri="{BB962C8B-B14F-4D97-AF65-F5344CB8AC3E}">
        <p14:creationId xmlns:p14="http://schemas.microsoft.com/office/powerpoint/2010/main" val="374452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it is important to recognize that despite being subcellular and anucleate, platelets are biologically dynamic in coordinating</a:t>
            </a:r>
          </a:p>
          <a:p>
            <a:r>
              <a:rPr lang="en-US" sz="1200" kern="1200" dirty="0">
                <a:solidFill>
                  <a:schemeClr val="tx1"/>
                </a:solidFill>
                <a:effectLst/>
                <a:latin typeface="+mn-lt"/>
                <a:ea typeface="+mn-ea"/>
                <a:cs typeface="+mn-cs"/>
              </a:rPr>
              <a:t>hemostasis, endothelial health and immune function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Interest in the role of platelets in trauma-induced coagulopathy (TIC) or blood failure really intensified following Dr. Hofmann and her colleagues describing the cell- based model of </a:t>
            </a:r>
            <a:r>
              <a:rPr lang="en-US" sz="1200" kern="1200" dirty="0" err="1">
                <a:solidFill>
                  <a:schemeClr val="tx1"/>
                </a:solidFill>
                <a:effectLst/>
                <a:latin typeface="+mn-lt"/>
                <a:ea typeface="+mn-ea"/>
                <a:cs typeface="+mn-cs"/>
              </a:rPr>
              <a:t>haemostasis</a:t>
            </a:r>
            <a:r>
              <a:rPr lang="en-US" sz="1200" kern="1200" dirty="0">
                <a:solidFill>
                  <a:schemeClr val="tx1"/>
                </a:solidFill>
                <a:effectLst/>
                <a:latin typeface="+mn-lt"/>
                <a:ea typeface="+mn-ea"/>
                <a:cs typeface="+mn-cs"/>
              </a:rPr>
              <a:t> in 2001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since then</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sym typeface="Wingdings" pitchFamily="2" charset="2"/>
              </a:rPr>
              <a:t>About 20 years of s</a:t>
            </a:r>
            <a:r>
              <a:rPr lang="en-US" sz="1200" kern="1200" dirty="0">
                <a:solidFill>
                  <a:schemeClr val="tx1"/>
                </a:solidFill>
                <a:effectLst/>
                <a:latin typeface="+mn-lt"/>
                <a:ea typeface="+mn-ea"/>
                <a:cs typeface="+mn-cs"/>
              </a:rPr>
              <a:t>ubsequent evidence has supported the </a:t>
            </a:r>
            <a:r>
              <a:rPr lang="en-US" sz="1200" u="sng" kern="1200" dirty="0">
                <a:solidFill>
                  <a:schemeClr val="tx1"/>
                </a:solidFill>
                <a:effectLst/>
                <a:latin typeface="+mn-lt"/>
                <a:ea typeface="+mn-ea"/>
                <a:cs typeface="+mn-cs"/>
              </a:rPr>
              <a:t>Rare</a:t>
            </a:r>
            <a:r>
              <a:rPr lang="en-US" sz="1200" kern="1200" dirty="0">
                <a:solidFill>
                  <a:schemeClr val="tx1"/>
                </a:solidFill>
                <a:effectLst/>
                <a:latin typeface="+mn-lt"/>
                <a:ea typeface="+mn-ea"/>
                <a:cs typeface="+mn-cs"/>
              </a:rPr>
              <a:t> presence of quantitative abnormalities and the </a:t>
            </a:r>
            <a:r>
              <a:rPr lang="en-US" sz="1200" kern="1200" dirty="0" err="1">
                <a:solidFill>
                  <a:schemeClr val="tx1"/>
                </a:solidFill>
                <a:effectLst/>
                <a:latin typeface="+mn-lt"/>
                <a:ea typeface="+mn-ea"/>
                <a:cs typeface="+mn-cs"/>
              </a:rPr>
              <a:t>VERy</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common</a:t>
            </a:r>
            <a:r>
              <a:rPr lang="en-US" sz="1200" kern="1200" dirty="0">
                <a:solidFill>
                  <a:schemeClr val="tx1"/>
                </a:solidFill>
                <a:effectLst/>
                <a:latin typeface="+mn-lt"/>
                <a:ea typeface="+mn-ea"/>
                <a:cs typeface="+mn-cs"/>
              </a:rPr>
              <a:t> presence of qualitative abnormalities in  </a:t>
            </a:r>
          </a:p>
          <a:p>
            <a:r>
              <a:rPr lang="en-US" sz="1200" kern="1200" dirty="0">
                <a:solidFill>
                  <a:schemeClr val="tx1"/>
                </a:solidFill>
                <a:effectLst/>
                <a:latin typeface="+mn-lt"/>
                <a:ea typeface="+mn-ea"/>
                <a:cs typeface="+mn-cs"/>
              </a:rPr>
              <a:t>platelet function in both human and animal models of TIC.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has been primarily centered on the hemostatic aspects of platelet function and associated </a:t>
            </a:r>
            <a:r>
              <a:rPr lang="en-US" sz="1200" kern="1200" dirty="0" err="1">
                <a:solidFill>
                  <a:schemeClr val="tx1"/>
                </a:solidFill>
                <a:effectLst/>
                <a:latin typeface="+mn-lt"/>
                <a:ea typeface="+mn-ea"/>
                <a:cs typeface="+mn-cs"/>
              </a:rPr>
              <a:t>hypocoagulable</a:t>
            </a:r>
            <a:r>
              <a:rPr lang="en-US" sz="1200" kern="1200" dirty="0">
                <a:solidFill>
                  <a:schemeClr val="tx1"/>
                </a:solidFill>
                <a:effectLst/>
                <a:latin typeface="+mn-lt"/>
                <a:ea typeface="+mn-ea"/>
                <a:cs typeface="+mn-cs"/>
              </a:rPr>
              <a:t> states, but it must be recognized that the secondary platelet functions related to endothelial and immune function are also an ever-growing focus that I am certain Dr. Neal will talk about related to </a:t>
            </a:r>
            <a:r>
              <a:rPr lang="en-US" sz="1200" kern="1200" dirty="0" err="1">
                <a:solidFill>
                  <a:schemeClr val="tx1"/>
                </a:solidFill>
                <a:effectLst/>
                <a:latin typeface="+mn-lt"/>
                <a:ea typeface="+mn-ea"/>
                <a:cs typeface="+mn-cs"/>
              </a:rPr>
              <a:t>thromboinflammation</a:t>
            </a:r>
            <a:r>
              <a:rPr lang="en-US" sz="1200" kern="1200" dirty="0">
                <a:solidFill>
                  <a:schemeClr val="tx1"/>
                </a:solidFill>
                <a:effectLst/>
                <a:latin typeface="+mn-lt"/>
                <a:ea typeface="+mn-ea"/>
                <a:cs typeface="+mn-cs"/>
              </a:rPr>
              <a:t> this afternoon</a:t>
            </a:r>
          </a:p>
        </p:txBody>
      </p:sp>
      <p:sp>
        <p:nvSpPr>
          <p:cNvPr id="4" name="Slide Number Placeholder 3"/>
          <p:cNvSpPr>
            <a:spLocks noGrp="1"/>
          </p:cNvSpPr>
          <p:nvPr>
            <p:ph type="sldNum" sz="quarter" idx="5"/>
          </p:nvPr>
        </p:nvSpPr>
        <p:spPr/>
        <p:txBody>
          <a:bodyPr/>
          <a:lstStyle/>
          <a:p>
            <a:fld id="{A61D8EA2-07D9-E448-8D08-D7C6E4714A5F}" type="slidenum">
              <a:rPr lang="en-US" smtClean="0"/>
              <a:t>3</a:t>
            </a:fld>
            <a:endParaRPr lang="en-US" dirty="0"/>
          </a:p>
        </p:txBody>
      </p:sp>
    </p:spTree>
    <p:extLst>
      <p:ext uri="{BB962C8B-B14F-4D97-AF65-F5344CB8AC3E}">
        <p14:creationId xmlns:p14="http://schemas.microsoft.com/office/powerpoint/2010/main" val="2711096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dirty="0"/>
          </a:p>
          <a:p>
            <a:r>
              <a:rPr lang="en-US" sz="1200" dirty="0"/>
              <a:t>Now, functionally, both </a:t>
            </a:r>
            <a:r>
              <a:rPr lang="en-US" sz="1200" dirty="0">
                <a:sym typeface="Wingdings" pitchFamily="2" charset="2"/>
              </a:rPr>
              <a:t>platelet activation and platelet dysfunction have been well described in the injury literature, seen in up to 50% of injured patients, however the story of post-injury platelet function and biology is of course so much more complicated than just activation or dysfunction or in Pat Thompson’s words from yesterday, “of unimaginable </a:t>
            </a:r>
            <a:r>
              <a:rPr lang="en-US" sz="1200" dirty="0" err="1">
                <a:sym typeface="Wingdings" pitchFamily="2" charset="2"/>
              </a:rPr>
              <a:t>compledity</a:t>
            </a:r>
            <a:r>
              <a:rPr lang="en-US" sz="1200" dirty="0">
                <a:sym typeface="Wingdings" pitchFamily="2" charset="2"/>
              </a:rPr>
              <a: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4043725-A11F-8D40-AD88-47AECF7A7753}" type="slidenum">
              <a:rPr lang="en-US" smtClean="0"/>
              <a:t>4</a:t>
            </a:fld>
            <a:endParaRPr lang="en-US"/>
          </a:p>
        </p:txBody>
      </p:sp>
    </p:spTree>
    <p:extLst>
      <p:ext uri="{BB962C8B-B14F-4D97-AF65-F5344CB8AC3E}">
        <p14:creationId xmlns:p14="http://schemas.microsoft.com/office/powerpoint/2010/main" val="2245621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aggregate, the evidence supports that quantitative consumptive and dilutional thrombocytopenia are unsurprisingly independently associated with bleeding. However, the vast majority of the time, injured and hemorrhaging patients have initial normal platelet counts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there is evidence of </a:t>
            </a:r>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activated and functioning platelets, measured by surface and cellular markers of activation</a:t>
            </a:r>
          </a:p>
          <a:p>
            <a:r>
              <a:rPr lang="en-US" sz="1200" u="sng"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downstream hemostatic effects of platelet activation, like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increases in platelet contribution to clot strength, and</a:t>
            </a:r>
          </a:p>
          <a:p>
            <a:r>
              <a:rPr lang="en-US" sz="1200" kern="1200" dirty="0">
                <a:solidFill>
                  <a:schemeClr val="tx1"/>
                </a:solidFill>
                <a:effectLst/>
                <a:latin typeface="+mn-lt"/>
                <a:ea typeface="+mn-ea"/>
                <a:cs typeface="+mn-cs"/>
                <a:sym typeface="Wingdings" pitchFamily="2" charset="2"/>
              </a:rPr>
              <a:t>the release of very</a:t>
            </a:r>
            <a:r>
              <a:rPr lang="en-US" sz="1200" kern="1200" dirty="0">
                <a:solidFill>
                  <a:schemeClr val="tx1"/>
                </a:solidFill>
                <a:effectLst/>
                <a:latin typeface="+mn-lt"/>
                <a:ea typeface="+mn-ea"/>
                <a:cs typeface="+mn-cs"/>
              </a:rPr>
              <a:t> procoagulant factors from platelets, like THROMBIN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despite this evidence of increased platelet activation and appropriate pro-hemostatic platelet functional phenotypes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patients with TIC are ALSO identified to have high rates of paradoxically impaired platelet aggregation when the platelets are measured ex-vivo, often TERMED platelet dysfunction, though it remains unclear whether that term DYSFUCNTION adequately describes the platelet biologic phenotype of trauma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some evidence and associated hypotheses from many that this impaired aggregation response ex-vivo may be due to </a:t>
            </a:r>
            <a:r>
              <a:rPr lang="en-US" sz="1200" kern="1200" dirty="0">
                <a:solidFill>
                  <a:schemeClr val="tx1"/>
                </a:solidFill>
                <a:effectLst/>
                <a:latin typeface="+mn-lt"/>
                <a:ea typeface="+mn-ea"/>
                <a:cs typeface="+mn-cs"/>
                <a:sym typeface="Wingdings" pitchFamily="2" charset="2"/>
              </a:rPr>
              <a:t> a concept of</a:t>
            </a:r>
            <a:r>
              <a:rPr lang="en-US" sz="1200" kern="1200" dirty="0">
                <a:solidFill>
                  <a:schemeClr val="tx1"/>
                </a:solidFill>
                <a:effectLst/>
                <a:latin typeface="+mn-lt"/>
                <a:ea typeface="+mn-ea"/>
                <a:cs typeface="+mn-cs"/>
              </a:rPr>
              <a:t> ‘platelet exhaustion’. The theory that due to injury and shock driven massive endothelial release of tissue factor, platelet activating factor, </a:t>
            </a:r>
            <a:r>
              <a:rPr lang="en-US" sz="1200" kern="1200" dirty="0" err="1">
                <a:solidFill>
                  <a:schemeClr val="tx1"/>
                </a:solidFill>
                <a:effectLst/>
                <a:latin typeface="+mn-lt"/>
                <a:ea typeface="+mn-ea"/>
                <a:cs typeface="+mn-cs"/>
              </a:rPr>
              <a:t>vWF</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platelets</a:t>
            </a:r>
            <a:r>
              <a:rPr lang="en-US" sz="1200" kern="1200" dirty="0">
                <a:solidFill>
                  <a:schemeClr val="tx1"/>
                </a:solidFill>
                <a:effectLst/>
                <a:latin typeface="+mn-lt"/>
                <a:ea typeface="+mn-ea"/>
                <a:cs typeface="+mn-cs"/>
              </a:rPr>
              <a:t> are activated beyond what is needed for primary </a:t>
            </a:r>
            <a:r>
              <a:rPr lang="en-US" sz="1200" kern="1200" dirty="0" err="1">
                <a:solidFill>
                  <a:schemeClr val="tx1"/>
                </a:solidFill>
                <a:effectLst/>
                <a:latin typeface="+mn-lt"/>
                <a:ea typeface="+mn-ea"/>
                <a:cs typeface="+mn-cs"/>
              </a:rPr>
              <a:t>haemostasis</a:t>
            </a:r>
            <a:r>
              <a:rPr lang="en-US" sz="1200" kern="1200" dirty="0">
                <a:solidFill>
                  <a:schemeClr val="tx1"/>
                </a:solidFill>
                <a:effectLst/>
                <a:latin typeface="+mn-lt"/>
                <a:ea typeface="+mn-ea"/>
                <a:cs typeface="+mn-cs"/>
              </a:rPr>
              <a:t> at local sites of injury, thereby creating a pool of circulating platelets that are ‘spent’ or exhausted following the release of their procoagulant and anticoagulant factors.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such, the thought is that when we then sample and measure these, PERHAPS they cannot respond to stimulation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although this theory may explain the biologic findings, it is important to recognize that the evidence of platelet exhaustion remains primarily associative at this time, and not conclusive.</a:t>
            </a:r>
            <a:endParaRPr lang="en-US" dirty="0"/>
          </a:p>
        </p:txBody>
      </p:sp>
      <p:sp>
        <p:nvSpPr>
          <p:cNvPr id="4" name="Slide Number Placeholder 3"/>
          <p:cNvSpPr>
            <a:spLocks noGrp="1"/>
          </p:cNvSpPr>
          <p:nvPr>
            <p:ph type="sldNum" sz="quarter" idx="5"/>
          </p:nvPr>
        </p:nvSpPr>
        <p:spPr/>
        <p:txBody>
          <a:bodyPr/>
          <a:lstStyle/>
          <a:p>
            <a:fld id="{B4043725-A11F-8D40-AD88-47AECF7A7753}" type="slidenum">
              <a:rPr lang="en-US" smtClean="0"/>
              <a:t>5</a:t>
            </a:fld>
            <a:endParaRPr lang="en-US"/>
          </a:p>
        </p:txBody>
      </p:sp>
    </p:spTree>
    <p:extLst>
      <p:ext uri="{BB962C8B-B14F-4D97-AF65-F5344CB8AC3E}">
        <p14:creationId xmlns:p14="http://schemas.microsoft.com/office/powerpoint/2010/main" val="292800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additionally, we have to understand the clinical findings that have been identified in association with the ex vivo impairments in platelet aggregation</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First, these ex-vivo impairments in platelet aggregation are identified in up to half of injured patients REGARDLESS of severity of injury, and in patients both with and without hemorrhage, shock, and a clinical coagulopathy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Further, </a:t>
            </a:r>
            <a:r>
              <a:rPr lang="en-US" sz="1200" kern="1200" dirty="0">
                <a:solidFill>
                  <a:schemeClr val="tx1"/>
                </a:solidFill>
                <a:effectLst/>
                <a:latin typeface="+mn-lt"/>
                <a:ea typeface="+mn-ea"/>
                <a:cs typeface="+mn-cs"/>
                <a:sym typeface="Wingdings" pitchFamily="2" charset="2"/>
              </a:rPr>
              <a:t>there have been v</a:t>
            </a:r>
            <a:r>
              <a:rPr lang="en-US" sz="1200" dirty="0"/>
              <a:t>ariable associations with poor outcomes and not all patients who present with evidence of impaired platelet aggregation responses go on to fair poorly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Data suggest that despite improvements in outcomes with platelet transfusion for hemorrhaging trauma patients,  the acquired ex-vivo platelet aggregation impairments that are identified may not actually be reversed by transfusion of platelets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PUTTING all of that together, suggests to us that </a:t>
            </a:r>
            <a:r>
              <a:rPr lang="en-US" sz="1200" dirty="0"/>
              <a:t>NOT all identified impairments in ex vivo platelet aggregation are maladaptive.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hypotheses to why this is …. it may be related to issues with how we measure function of platelets in ex-vivo environments, or it may be that there are many phenotypes of platelet function dependent on degrees of injury and shock, highlighted by Dr. Moore yesterday when he mentioned heterogenous biologic response to trauma. Although these areas are controversial, I think most CAN AGREE that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Pursuing mechanistic and molecular understandings is important as we try to untangle the biology and determine whether what is being identified is adaptive or maladaptive in nature, or perhaps both, whether it requires specific treatment, and what that treatment should be.</a:t>
            </a:r>
          </a:p>
          <a:p>
            <a:endParaRPr lang="en-US" dirty="0"/>
          </a:p>
        </p:txBody>
      </p:sp>
      <p:sp>
        <p:nvSpPr>
          <p:cNvPr id="4" name="Slide Number Placeholder 3"/>
          <p:cNvSpPr>
            <a:spLocks noGrp="1"/>
          </p:cNvSpPr>
          <p:nvPr>
            <p:ph type="sldNum" sz="quarter" idx="5"/>
          </p:nvPr>
        </p:nvSpPr>
        <p:spPr/>
        <p:txBody>
          <a:bodyPr/>
          <a:lstStyle/>
          <a:p>
            <a:fld id="{B4043725-A11F-8D40-AD88-47AECF7A7753}" type="slidenum">
              <a:rPr lang="en-US" smtClean="0"/>
              <a:t>6</a:t>
            </a:fld>
            <a:endParaRPr lang="en-US"/>
          </a:p>
        </p:txBody>
      </p:sp>
    </p:spTree>
    <p:extLst>
      <p:ext uri="{BB962C8B-B14F-4D97-AF65-F5344CB8AC3E}">
        <p14:creationId xmlns:p14="http://schemas.microsoft.com/office/powerpoint/2010/main" val="992502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what has been identified so far on a mechanistic and molecular level?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Well, first, that platelets are responding normally to the physiologic signals of injury</a:t>
            </a:r>
          </a:p>
          <a:p>
            <a:r>
              <a:rPr lang="en-US" sz="1200" kern="1200" dirty="0">
                <a:solidFill>
                  <a:schemeClr val="tx1"/>
                </a:solidFill>
                <a:effectLst/>
                <a:latin typeface="+mn-lt"/>
                <a:ea typeface="+mn-ea"/>
                <a:cs typeface="+mn-cs"/>
                <a:sym typeface="Wingdings" pitchFamily="2" charset="2"/>
              </a:rPr>
              <a:t> </a:t>
            </a:r>
            <a:r>
              <a:rPr lang="en-US" sz="1200" kern="1200" dirty="0">
                <a:solidFill>
                  <a:schemeClr val="tx1"/>
                </a:solidFill>
                <a:effectLst/>
                <a:latin typeface="+mn-lt"/>
                <a:ea typeface="+mn-ea"/>
                <a:cs typeface="+mn-cs"/>
              </a:rPr>
              <a:t>Surface stimulation with thrombin and other stimulants leads to </a:t>
            </a:r>
          </a:p>
          <a:p>
            <a:r>
              <a:rPr lang="en-US" sz="1200" kern="1200" dirty="0">
                <a:solidFill>
                  <a:schemeClr val="tx1"/>
                </a:solidFill>
                <a:effectLst/>
                <a:latin typeface="+mn-lt"/>
                <a:ea typeface="+mn-ea"/>
                <a:cs typeface="+mn-cs"/>
                <a:sym typeface="Wingdings" pitchFamily="2" charset="2"/>
              </a:rPr>
              <a:t>platelet activation, AND autocrine stimulated additional thrombin generation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Resulting in</a:t>
            </a:r>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 procoagulant calcium mobilization, structural changes, </a:t>
            </a:r>
          </a:p>
          <a:p>
            <a:r>
              <a:rPr lang="en-US" sz="1200" kern="1200" dirty="0">
                <a:solidFill>
                  <a:schemeClr val="tx1"/>
                </a:solidFill>
                <a:effectLst/>
                <a:latin typeface="+mn-lt"/>
                <a:ea typeface="+mn-ea"/>
                <a:cs typeface="+mn-cs"/>
              </a:rPr>
              <a:t>factor degranulation, phosphatidylserine exposure and glycoprotein receptor</a:t>
            </a:r>
          </a:p>
          <a:p>
            <a:r>
              <a:rPr lang="en-US" sz="1200" kern="1200" dirty="0">
                <a:solidFill>
                  <a:schemeClr val="tx1"/>
                </a:solidFill>
                <a:effectLst/>
                <a:latin typeface="+mn-lt"/>
                <a:ea typeface="+mn-ea"/>
                <a:cs typeface="+mn-cs"/>
              </a:rPr>
              <a:t>conformational changes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of that described in TRAUMA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Secondarily, </a:t>
            </a:r>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activated platelets recruit leukocytes to local environments.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release </a:t>
            </a:r>
            <a:r>
              <a:rPr lang="en-US" sz="1200" kern="1200" dirty="0" err="1">
                <a:solidFill>
                  <a:schemeClr val="tx1"/>
                </a:solidFill>
                <a:effectLst/>
                <a:latin typeface="+mn-lt"/>
                <a:ea typeface="+mn-ea"/>
                <a:cs typeface="+mn-cs"/>
              </a:rPr>
              <a:t>trophogens</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to stabilize the endothelium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suspected maladaptive mechanisms have also been identified with </a:t>
            </a:r>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primary and secondary platelet function failures.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characterized by altered and shed glycoproteins</a:t>
            </a:r>
            <a:r>
              <a:rPr lang="el-G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impaired calcium signaling, altered granule content, and loss of </a:t>
            </a:r>
            <a:r>
              <a:rPr lang="en-US" sz="1200" kern="1200" dirty="0" err="1">
                <a:solidFill>
                  <a:schemeClr val="tx1"/>
                </a:solidFill>
                <a:effectLst/>
                <a:latin typeface="+mn-lt"/>
                <a:ea typeface="+mn-ea"/>
                <a:cs typeface="+mn-cs"/>
              </a:rPr>
              <a:t>trophogenesis</a:t>
            </a:r>
            <a:r>
              <a:rPr lang="en-US" sz="1200" kern="1200" dirty="0">
                <a:solidFill>
                  <a:schemeClr val="tx1"/>
                </a:solidFill>
                <a:effectLst/>
                <a:latin typeface="+mn-lt"/>
                <a:ea typeface="+mn-ea"/>
                <a:cs typeface="+mn-cs"/>
              </a:rPr>
              <a:t> with endothelium,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LEADING to promotion of a procoagulant and pro- inflammatory milieu with increased circulating platelet–leukocyte aggregates , recruitment of monocytes, NET formation </a:t>
            </a:r>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attachment of histones to platelets and procoagulant platelet ballooning, circulating DAMPS </a:t>
            </a:r>
            <a:r>
              <a:rPr lang="en-US" sz="1200" kern="1200" dirty="0">
                <a:solidFill>
                  <a:schemeClr val="tx1"/>
                </a:solidFill>
                <a:effectLst/>
                <a:latin typeface="+mn-lt"/>
                <a:ea typeface="+mn-ea"/>
                <a:cs typeface="+mn-cs"/>
                <a:sym typeface="Wingdings" pitchFamily="2" charset="2"/>
              </a:rPr>
              <a:t> as well as derangements in the ADAMTS13 axis as we just heard about from Dr. </a:t>
            </a:r>
            <a:r>
              <a:rPr lang="en-US" sz="1200" kern="1200" dirty="0" err="1">
                <a:solidFill>
                  <a:schemeClr val="tx1"/>
                </a:solidFill>
                <a:effectLst/>
                <a:latin typeface="+mn-lt"/>
                <a:ea typeface="+mn-ea"/>
                <a:cs typeface="+mn-cs"/>
                <a:sym typeface="Wingdings" pitchFamily="2" charset="2"/>
              </a:rPr>
              <a:t>Juffermans</a:t>
            </a:r>
            <a:endParaRPr lang="en-US" sz="1200" kern="1200" dirty="0">
              <a:solidFill>
                <a:schemeClr val="tx1"/>
              </a:solidFill>
              <a:effectLst/>
              <a:latin typeface="+mn-lt"/>
              <a:ea typeface="+mn-ea"/>
              <a:cs typeface="+mn-cs"/>
              <a:sym typeface="Wingdings" pitchFamily="2" charset="2"/>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all of these pro- inflammatory mechanisms have been identified in association with early failures in platelet </a:t>
            </a:r>
            <a:r>
              <a:rPr lang="en-US" sz="1200" kern="1200" dirty="0" err="1">
                <a:solidFill>
                  <a:schemeClr val="tx1"/>
                </a:solidFill>
                <a:effectLst/>
                <a:latin typeface="+mn-lt"/>
                <a:ea typeface="+mn-ea"/>
                <a:cs typeface="+mn-cs"/>
              </a:rPr>
              <a:t>haemostasis</a:t>
            </a:r>
            <a:r>
              <a:rPr lang="en-US" sz="1200" kern="1200" dirty="0">
                <a:solidFill>
                  <a:schemeClr val="tx1"/>
                </a:solidFill>
                <a:effectLst/>
                <a:latin typeface="+mn-lt"/>
                <a:ea typeface="+mn-ea"/>
                <a:cs typeface="+mn-cs"/>
              </a:rPr>
              <a:t> and later Hypercoagulability, and development of </a:t>
            </a:r>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micro- thrombosis and </a:t>
            </a:r>
            <a:r>
              <a:rPr lang="en-US" sz="1200" kern="1200" dirty="0" err="1">
                <a:solidFill>
                  <a:schemeClr val="tx1"/>
                </a:solidFill>
                <a:effectLst/>
                <a:latin typeface="+mn-lt"/>
                <a:ea typeface="+mn-ea"/>
                <a:cs typeface="+mn-cs"/>
              </a:rPr>
              <a:t>macrothrombosis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what causes </a:t>
            </a:r>
            <a:r>
              <a:rPr lang="en-US" sz="1200" kern="1200" dirty="0">
                <a:solidFill>
                  <a:schemeClr val="tx1"/>
                </a:solidFill>
                <a:effectLst/>
                <a:latin typeface="+mn-lt"/>
                <a:ea typeface="+mn-ea"/>
                <a:cs typeface="+mn-cs"/>
                <a:sym typeface="Wingdings" pitchFamily="2" charset="2"/>
              </a:rPr>
              <a:t> THIS</a:t>
            </a:r>
            <a:r>
              <a:rPr lang="en-US" sz="1200" kern="1200" dirty="0">
                <a:solidFill>
                  <a:schemeClr val="tx1"/>
                </a:solidFill>
                <a:effectLst/>
                <a:latin typeface="+mn-lt"/>
                <a:ea typeface="+mn-ea"/>
                <a:cs typeface="+mn-cs"/>
              </a:rPr>
              <a:t> transition from ADAPTIVE to proposed MALADAPTIVE platelet behavior in injury is not clear and MAY be one of the keys to understanding ultimately WHICH trauma patients will develop a maladaptive platelet phenotype and perhaps even who needs treatment and what that personalized treatment should be-do they get the purple or green injector from yesterday?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I want to share just a little bit of data working to understand what may be contributing to this transition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61D8EA2-07D9-E448-8D08-D7C6E4714A5F}" type="slidenum">
              <a:rPr lang="en-US" smtClean="0"/>
              <a:t>7</a:t>
            </a:fld>
            <a:endParaRPr lang="en-US" dirty="0"/>
          </a:p>
        </p:txBody>
      </p:sp>
    </p:spTree>
    <p:extLst>
      <p:ext uri="{BB962C8B-B14F-4D97-AF65-F5344CB8AC3E}">
        <p14:creationId xmlns:p14="http://schemas.microsoft.com/office/powerpoint/2010/main" val="4166625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2019 Dr. Scott Dimond and colleagues elegantly demonstrated that healthy donor platelets have a reduction in CALCIUM MOBILIZATION (which of course is central to platelet functional behavior, when treated with trauma patient-derived plasma. Healthy platelets were incubated in plasma systems and exposed to platelet stimulants.  Compared to treatment with healthy plasma, which you see in the red line, there was a </a:t>
            </a:r>
            <a:r>
              <a:rPr lang="en-US" dirty="0">
                <a:sym typeface="Wingdings" pitchFamily="2" charset="2"/>
              </a:rPr>
              <a:t></a:t>
            </a:r>
            <a:r>
              <a:rPr lang="en-US" dirty="0"/>
              <a:t>50% reduction in calcium mobilization in response to all stimulants tested when treated with trauma patient derived plasma in the green 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Suggesting the potential presence of circulating soluble inhibitors of platelets present in the trauma patient plasma</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this is not a concept isolated to platelet cellular function. Other groups like Dr. Cohen and many in this room who have studied endothelial cell biology have demonstrated evidence of soluble plasma effects on endogenous cellular function, specific to ENDOTHELIAL cells in the microvascular environment of injury</a:t>
            </a:r>
          </a:p>
          <a:p>
            <a:endParaRPr lang="en-US" sz="1200" kern="1200" dirty="0">
              <a:solidFill>
                <a:schemeClr val="tx1"/>
              </a:solidFill>
              <a:effectLst/>
              <a:latin typeface="+mn-lt"/>
              <a:ea typeface="+mn-ea"/>
              <a:cs typeface="+mn-cs"/>
            </a:endParaRPr>
          </a:p>
          <a:p>
            <a:r>
              <a:rPr lang="en-US" dirty="0"/>
              <a:t>So, we further explored the effects of the circulating soluble microvascular environment of injury on platelet FUNCTIONAL BEHAVIOR beyond calcium mobilization </a:t>
            </a:r>
          </a:p>
          <a:p>
            <a:endParaRPr lang="en-US" dirty="0"/>
          </a:p>
          <a:p>
            <a:endParaRPr lang="en-US" dirty="0"/>
          </a:p>
          <a:p>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itchFamily="2" charset="2"/>
              </a:rPr>
              <a:t></a:t>
            </a:r>
            <a:r>
              <a:rPr lang="en-US" dirty="0"/>
              <a:t>Collagen,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itchFamily="2" charset="2"/>
              </a:rPr>
              <a:t></a:t>
            </a:r>
            <a:r>
              <a:rPr lang="en-US" dirty="0"/>
              <a:t>adenosine diphosphate,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itchFamily="2" charset="2"/>
              </a:rPr>
              <a:t></a:t>
            </a:r>
            <a:r>
              <a:rPr lang="en-US" dirty="0"/>
              <a:t>thromboxane A2,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itchFamily="2" charset="2"/>
              </a:rPr>
              <a:t></a:t>
            </a:r>
            <a:r>
              <a:rPr lang="en-US" dirty="0"/>
              <a:t>thrombin.</a:t>
            </a:r>
          </a:p>
          <a:p>
            <a:endParaRPr lang="en-US" dirty="0"/>
          </a:p>
        </p:txBody>
      </p:sp>
      <p:sp>
        <p:nvSpPr>
          <p:cNvPr id="4" name="Slide Number Placeholder 3"/>
          <p:cNvSpPr>
            <a:spLocks noGrp="1"/>
          </p:cNvSpPr>
          <p:nvPr>
            <p:ph type="sldNum" sz="quarter" idx="5"/>
          </p:nvPr>
        </p:nvSpPr>
        <p:spPr/>
        <p:txBody>
          <a:bodyPr/>
          <a:lstStyle/>
          <a:p>
            <a:fld id="{A61D8EA2-07D9-E448-8D08-D7C6E4714A5F}" type="slidenum">
              <a:rPr lang="en-US" smtClean="0"/>
              <a:t>8</a:t>
            </a:fld>
            <a:endParaRPr lang="en-US" dirty="0"/>
          </a:p>
        </p:txBody>
      </p:sp>
    </p:spTree>
    <p:extLst>
      <p:ext uri="{BB962C8B-B14F-4D97-AF65-F5344CB8AC3E}">
        <p14:creationId xmlns:p14="http://schemas.microsoft.com/office/powerpoint/2010/main" val="313470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AND, based on prior investigations demonstrating that the DEGREE of injury and presence of shock are associated with different phenotypes of platelet functional impairments,</a:t>
            </a:r>
            <a:r>
              <a:rPr lang="en-US" sz="2400" b="0" i="0" u="none" strike="noStrike" kern="1200" dirty="0">
                <a:solidFill>
                  <a:schemeClr val="tx1"/>
                </a:solidFill>
                <a:effectLst/>
                <a:latin typeface="+mn-lt"/>
                <a:ea typeface="+mn-ea"/>
                <a:cs typeface="+mn-cs"/>
              </a:rPr>
              <a:t> we treated</a:t>
            </a:r>
          </a:p>
          <a:p>
            <a:endParaRPr lang="en-US" sz="2400" dirty="0"/>
          </a:p>
          <a:p>
            <a:r>
              <a:rPr lang="en-US" sz="2400" dirty="0"/>
              <a:t>-&gt;platelets isolated from healthy donors</a:t>
            </a:r>
          </a:p>
          <a:p>
            <a:r>
              <a:rPr lang="en-US" sz="2400" dirty="0">
                <a:sym typeface="Wingdings" pitchFamily="2" charset="2"/>
              </a:rPr>
              <a:t></a:t>
            </a:r>
            <a:r>
              <a:rPr lang="en-US" sz="2400" dirty="0"/>
              <a:t>With plasmas that came from healthy, uninjured, and trauma patients with varying degrees of injury and shock</a:t>
            </a:r>
          </a:p>
          <a:p>
            <a:endParaRPr lang="en-US" sz="2400" dirty="0"/>
          </a:p>
          <a:p>
            <a:r>
              <a:rPr lang="en-US" sz="2400" dirty="0">
                <a:sym typeface="Wingdings" pitchFamily="2" charset="2"/>
              </a:rPr>
              <a:t></a:t>
            </a:r>
            <a:r>
              <a:rPr lang="en-US" sz="2400" dirty="0"/>
              <a:t>And then we measured their aggregation behavior to thrombin stimulation</a:t>
            </a:r>
          </a:p>
          <a:p>
            <a:endParaRPr lang="en-US" dirty="0"/>
          </a:p>
        </p:txBody>
      </p:sp>
      <p:sp>
        <p:nvSpPr>
          <p:cNvPr id="4" name="Slide Number Placeholder 3"/>
          <p:cNvSpPr>
            <a:spLocks noGrp="1"/>
          </p:cNvSpPr>
          <p:nvPr>
            <p:ph type="sldNum" sz="quarter" idx="5"/>
          </p:nvPr>
        </p:nvSpPr>
        <p:spPr/>
        <p:txBody>
          <a:bodyPr/>
          <a:lstStyle/>
          <a:p>
            <a:fld id="{2BE357FB-6374-5D42-AFFD-6F164B9D2436}" type="slidenum">
              <a:rPr lang="en-US" smtClean="0"/>
              <a:t>9</a:t>
            </a:fld>
            <a:endParaRPr lang="en-US"/>
          </a:p>
        </p:txBody>
      </p:sp>
    </p:spTree>
    <p:extLst>
      <p:ext uri="{BB962C8B-B14F-4D97-AF65-F5344CB8AC3E}">
        <p14:creationId xmlns:p14="http://schemas.microsoft.com/office/powerpoint/2010/main" val="4050867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 Blue">
    <p:spTree>
      <p:nvGrpSpPr>
        <p:cNvPr id="1" name=""/>
        <p:cNvGrpSpPr/>
        <p:nvPr/>
      </p:nvGrpSpPr>
      <p:grpSpPr>
        <a:xfrm>
          <a:off x="0" y="0"/>
          <a:ext cx="0" cy="0"/>
          <a:chOff x="0" y="0"/>
          <a:chExt cx="0" cy="0"/>
        </a:xfrm>
      </p:grpSpPr>
      <p:sp>
        <p:nvSpPr>
          <p:cNvPr id="2" name="Rectangle 1"/>
          <p:cNvSpPr/>
          <p:nvPr userDrawn="1"/>
        </p:nvSpPr>
        <p:spPr bwMode="auto">
          <a:xfrm>
            <a:off x="-233438" y="0"/>
            <a:ext cx="7413172" cy="6858000"/>
          </a:xfrm>
          <a:prstGeom prst="rect">
            <a:avLst/>
          </a:prstGeom>
          <a:solidFill>
            <a:srgbClr val="178CCB"/>
          </a:solidFill>
          <a:ln w="19050" algn="ctr">
            <a:noFill/>
            <a:miter lim="800000"/>
            <a:headEnd/>
            <a:tailEnd/>
          </a:ln>
        </p:spPr>
        <p:txBody>
          <a:bodyPr wrap="none" rtlCol="0" anchor="ctr"/>
          <a:lstStyle/>
          <a:p>
            <a:pPr algn="ctr">
              <a:lnSpc>
                <a:spcPct val="90000"/>
              </a:lnSpc>
            </a:pPr>
            <a:endParaRPr lang="en-US" sz="2133" b="0" i="0" dirty="0">
              <a:solidFill>
                <a:schemeClr val="tx1"/>
              </a:solidFill>
              <a:latin typeface="Arial" panose="020B0604020202020204" pitchFamily="34" charset="0"/>
            </a:endParaRPr>
          </a:p>
        </p:txBody>
      </p:sp>
      <p:sp>
        <p:nvSpPr>
          <p:cNvPr id="20" name="Title 15"/>
          <p:cNvSpPr>
            <a:spLocks noGrp="1"/>
          </p:cNvSpPr>
          <p:nvPr>
            <p:ph type="title" hasCustomPrompt="1"/>
          </p:nvPr>
        </p:nvSpPr>
        <p:spPr>
          <a:xfrm>
            <a:off x="362807" y="1408517"/>
            <a:ext cx="6635263" cy="1188491"/>
          </a:xfrm>
        </p:spPr>
        <p:txBody>
          <a:bodyPr anchor="b">
            <a:noAutofit/>
          </a:bodyPr>
          <a:lstStyle>
            <a:lvl1pPr>
              <a:defRPr sz="4800" b="0" i="0" baseline="0">
                <a:solidFill>
                  <a:schemeClr val="bg1"/>
                </a:solidFill>
                <a:latin typeface="Arial" panose="020B0604020202020204" pitchFamily="34" charset="0"/>
              </a:defRPr>
            </a:lvl1pPr>
          </a:lstStyle>
          <a:p>
            <a:r>
              <a:rPr lang="en-US" dirty="0"/>
              <a:t>Presentation Title</a:t>
            </a:r>
          </a:p>
        </p:txBody>
      </p:sp>
      <p:sp>
        <p:nvSpPr>
          <p:cNvPr id="9" name="Text Placeholder 3"/>
          <p:cNvSpPr>
            <a:spLocks noGrp="1"/>
          </p:cNvSpPr>
          <p:nvPr>
            <p:ph type="body" sz="quarter" idx="15" hasCustomPrompt="1"/>
          </p:nvPr>
        </p:nvSpPr>
        <p:spPr>
          <a:xfrm>
            <a:off x="362807" y="2855915"/>
            <a:ext cx="6630440" cy="677627"/>
          </a:xfrm>
          <a:prstGeom prst="rect">
            <a:avLst/>
          </a:prstGeom>
        </p:spPr>
        <p:txBody>
          <a:bodyPr>
            <a:noAutofit/>
          </a:bodyPr>
          <a:lstStyle>
            <a:lvl1pPr marL="0" indent="0" algn="l">
              <a:lnSpc>
                <a:spcPct val="100000"/>
              </a:lnSpc>
              <a:buNone/>
              <a:defRPr sz="2133" b="0" i="0">
                <a:solidFill>
                  <a:schemeClr val="bg1"/>
                </a:solidFill>
                <a:latin typeface="Arial" panose="020B0604020202020204" pitchFamily="34" charset="0"/>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62807" y="3792449"/>
            <a:ext cx="6630440" cy="1862959"/>
          </a:xfrm>
          <a:prstGeom prst="rect">
            <a:avLst/>
          </a:prstGeom>
        </p:spPr>
        <p:txBody>
          <a:bodyPr vert="horz" wrap="square" lIns="91440" tIns="0" rIns="91440" bIns="0" rtlCol="0" anchor="t" anchorCtr="0">
            <a:noAutofit/>
          </a:bodyPr>
          <a:lstStyle>
            <a:lvl1pPr marL="0" indent="0">
              <a:lnSpc>
                <a:spcPct val="100000"/>
              </a:lnSpc>
              <a:spcBef>
                <a:spcPts val="0"/>
              </a:spcBef>
              <a:spcAft>
                <a:spcPts val="0"/>
              </a:spcAft>
              <a:buNone/>
              <a:defRPr lang="en-US" sz="2133" b="0" i="0" baseline="0" dirty="0" smtClean="0">
                <a:solidFill>
                  <a:schemeClr val="bg1"/>
                </a:solidFill>
                <a:cs typeface="Arial"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a:t>Presenter’s </a:t>
            </a:r>
            <a:r>
              <a:rPr lang="en-US" dirty="0"/>
              <a:t>Name</a:t>
            </a:r>
          </a:p>
        </p:txBody>
      </p:sp>
      <p:pic>
        <p:nvPicPr>
          <p:cNvPr id="16" name="Picture 15">
            <a:extLst>
              <a:ext uri="{FF2B5EF4-FFF2-40B4-BE49-F238E27FC236}">
                <a16:creationId xmlns:a16="http://schemas.microsoft.com/office/drawing/2014/main" id="{42647C5F-96F4-5F4B-B191-CB48EEF9863D}"/>
              </a:ext>
            </a:extLst>
          </p:cNvPr>
          <p:cNvPicPr>
            <a:picLocks noChangeAspect="1"/>
          </p:cNvPicPr>
          <p:nvPr userDrawn="1"/>
        </p:nvPicPr>
        <p:blipFill>
          <a:blip r:embed="rId2"/>
          <a:stretch>
            <a:fillRect/>
          </a:stretch>
        </p:blipFill>
        <p:spPr>
          <a:xfrm>
            <a:off x="526847" y="351496"/>
            <a:ext cx="2579664" cy="684400"/>
          </a:xfrm>
          <a:prstGeom prst="rect">
            <a:avLst/>
          </a:prstGeom>
        </p:spPr>
      </p:pic>
      <p:sp>
        <p:nvSpPr>
          <p:cNvPr id="3" name="TextBox 2">
            <a:extLst>
              <a:ext uri="{FF2B5EF4-FFF2-40B4-BE49-F238E27FC236}">
                <a16:creationId xmlns:a16="http://schemas.microsoft.com/office/drawing/2014/main" id="{3F40D837-6C8C-364A-9792-9392D2346306}"/>
              </a:ext>
            </a:extLst>
          </p:cNvPr>
          <p:cNvSpPr txBox="1"/>
          <p:nvPr userDrawn="1"/>
        </p:nvSpPr>
        <p:spPr bwMode="auto">
          <a:xfrm>
            <a:off x="362807" y="5860025"/>
            <a:ext cx="6630440" cy="738664"/>
          </a:xfrm>
          <a:prstGeom prst="rect">
            <a:avLst/>
          </a:prstGeom>
          <a:noFill/>
          <a:ln w="19050" algn="ctr">
            <a:noFill/>
            <a:miter lim="800000"/>
            <a:headEnd/>
            <a:tailEnd/>
          </a:ln>
        </p:spPr>
        <p:txBody>
          <a:bodyPr wrap="square" lIns="0" tIns="0" rIns="0" bIns="0" rtlCol="0">
            <a:spAutoFit/>
          </a:bodyPr>
          <a:lstStyle/>
          <a:p>
            <a:r>
              <a:rPr lang="en-US" sz="2400" dirty="0">
                <a:solidFill>
                  <a:schemeClr val="bg1"/>
                </a:solidFill>
              </a:rPr>
              <a:t>Event</a:t>
            </a:r>
          </a:p>
          <a:p>
            <a:r>
              <a:rPr lang="en-US" sz="2400" dirty="0">
                <a:solidFill>
                  <a:schemeClr val="bg1"/>
                </a:solidFill>
              </a:rPr>
              <a:t>Date</a:t>
            </a:r>
          </a:p>
        </p:txBody>
      </p:sp>
    </p:spTree>
    <p:extLst>
      <p:ext uri="{BB962C8B-B14F-4D97-AF65-F5344CB8AC3E}">
        <p14:creationId xmlns:p14="http://schemas.microsoft.com/office/powerpoint/2010/main" val="67947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6" name="Rectangle 5"/>
          <p:cNvSpPr/>
          <p:nvPr userDrawn="1"/>
        </p:nvSpPr>
        <p:spPr bwMode="auto">
          <a:xfrm>
            <a:off x="1" y="2363625"/>
            <a:ext cx="9402305" cy="1881809"/>
          </a:xfrm>
          <a:prstGeom prst="rect">
            <a:avLst/>
          </a:prstGeom>
          <a:solidFill>
            <a:srgbClr val="90BD31"/>
          </a:solidFill>
          <a:ln w="19050" algn="ctr">
            <a:noFill/>
            <a:miter lim="800000"/>
            <a:headEnd/>
            <a:tailEnd/>
          </a:ln>
        </p:spPr>
        <p:txBody>
          <a:bodyPr wrap="none" rtlCol="0" anchor="ctr"/>
          <a:lstStyle/>
          <a:p>
            <a:pPr algn="ctr">
              <a:lnSpc>
                <a:spcPct val="90000"/>
              </a:lnSpc>
            </a:pPr>
            <a:endParaRPr lang="en-US" sz="2133" b="0" i="0" dirty="0">
              <a:solidFill>
                <a:schemeClr val="bg1"/>
              </a:solidFill>
              <a:latin typeface="Arial" panose="020B0604020202020204" pitchFamily="34" charset="0"/>
            </a:endParaRPr>
          </a:p>
        </p:txBody>
      </p:sp>
      <p:sp>
        <p:nvSpPr>
          <p:cNvPr id="7" name="Title 15"/>
          <p:cNvSpPr>
            <a:spLocks noGrp="1"/>
          </p:cNvSpPr>
          <p:nvPr>
            <p:ph type="title" hasCustomPrompt="1"/>
          </p:nvPr>
        </p:nvSpPr>
        <p:spPr>
          <a:xfrm>
            <a:off x="604780" y="2559252"/>
            <a:ext cx="8580549" cy="1477195"/>
          </a:xfrm>
        </p:spPr>
        <p:txBody>
          <a:bodyPr anchor="ctr">
            <a:noAutofit/>
          </a:bodyPr>
          <a:lstStyle>
            <a:lvl1pPr>
              <a:defRPr sz="4800" b="0" i="0" baseline="0">
                <a:solidFill>
                  <a:schemeClr val="bg1"/>
                </a:solidFill>
                <a:latin typeface="Arial" panose="020B0604020202020204" pitchFamily="34" charset="0"/>
              </a:defRPr>
            </a:lvl1pPr>
          </a:lstStyle>
          <a:p>
            <a:r>
              <a:rPr lang="en-US" dirty="0"/>
              <a:t>Section Header Here</a:t>
            </a:r>
          </a:p>
        </p:txBody>
      </p:sp>
    </p:spTree>
    <p:extLst>
      <p:ext uri="{BB962C8B-B14F-4D97-AF65-F5344CB8AC3E}">
        <p14:creationId xmlns:p14="http://schemas.microsoft.com/office/powerpoint/2010/main" val="182240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 Green">
    <p:spTree>
      <p:nvGrpSpPr>
        <p:cNvPr id="1" name=""/>
        <p:cNvGrpSpPr/>
        <p:nvPr/>
      </p:nvGrpSpPr>
      <p:grpSpPr>
        <a:xfrm>
          <a:off x="0" y="0"/>
          <a:ext cx="0" cy="0"/>
          <a:chOff x="0" y="0"/>
          <a:chExt cx="0" cy="0"/>
        </a:xfrm>
      </p:grpSpPr>
      <p:sp>
        <p:nvSpPr>
          <p:cNvPr id="6" name="Rectangle 5"/>
          <p:cNvSpPr/>
          <p:nvPr userDrawn="1"/>
        </p:nvSpPr>
        <p:spPr bwMode="auto">
          <a:xfrm>
            <a:off x="1" y="2363625"/>
            <a:ext cx="9402305" cy="1881809"/>
          </a:xfrm>
          <a:prstGeom prst="rect">
            <a:avLst/>
          </a:prstGeom>
          <a:solidFill>
            <a:srgbClr val="716FB2"/>
          </a:solidFill>
          <a:ln w="19050" algn="ctr">
            <a:noFill/>
            <a:miter lim="800000"/>
            <a:headEnd/>
            <a:tailEnd/>
          </a:ln>
        </p:spPr>
        <p:txBody>
          <a:bodyPr wrap="none" rtlCol="0" anchor="ctr"/>
          <a:lstStyle/>
          <a:p>
            <a:pPr algn="ctr">
              <a:lnSpc>
                <a:spcPct val="90000"/>
              </a:lnSpc>
            </a:pPr>
            <a:endParaRPr lang="en-US" sz="2133" b="0" i="0" dirty="0">
              <a:solidFill>
                <a:schemeClr val="bg1"/>
              </a:solidFill>
              <a:latin typeface="Arial" panose="020B0604020202020204" pitchFamily="34" charset="0"/>
            </a:endParaRPr>
          </a:p>
        </p:txBody>
      </p:sp>
      <p:sp>
        <p:nvSpPr>
          <p:cNvPr id="7" name="Title 15"/>
          <p:cNvSpPr>
            <a:spLocks noGrp="1"/>
          </p:cNvSpPr>
          <p:nvPr>
            <p:ph type="title" hasCustomPrompt="1"/>
          </p:nvPr>
        </p:nvSpPr>
        <p:spPr>
          <a:xfrm>
            <a:off x="604780" y="2559252"/>
            <a:ext cx="8580549" cy="1477195"/>
          </a:xfrm>
        </p:spPr>
        <p:txBody>
          <a:bodyPr anchor="ctr">
            <a:noAutofit/>
          </a:bodyPr>
          <a:lstStyle>
            <a:lvl1pPr>
              <a:defRPr sz="4800" b="0" i="0" baseline="0">
                <a:solidFill>
                  <a:schemeClr val="bg1"/>
                </a:solidFill>
                <a:latin typeface="Arial" panose="020B0604020202020204" pitchFamily="34" charset="0"/>
              </a:defRPr>
            </a:lvl1pPr>
          </a:lstStyle>
          <a:p>
            <a:r>
              <a:rPr lang="en-US" dirty="0"/>
              <a:t>Section Header Here</a:t>
            </a:r>
          </a:p>
        </p:txBody>
      </p:sp>
    </p:spTree>
    <p:extLst>
      <p:ext uri="{BB962C8B-B14F-4D97-AF65-F5344CB8AC3E}">
        <p14:creationId xmlns:p14="http://schemas.microsoft.com/office/powerpoint/2010/main" val="4078523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 Green">
    <p:spTree>
      <p:nvGrpSpPr>
        <p:cNvPr id="1" name=""/>
        <p:cNvGrpSpPr/>
        <p:nvPr/>
      </p:nvGrpSpPr>
      <p:grpSpPr>
        <a:xfrm>
          <a:off x="0" y="0"/>
          <a:ext cx="0" cy="0"/>
          <a:chOff x="0" y="0"/>
          <a:chExt cx="0" cy="0"/>
        </a:xfrm>
      </p:grpSpPr>
      <p:sp>
        <p:nvSpPr>
          <p:cNvPr id="6" name="Rectangle 5"/>
          <p:cNvSpPr/>
          <p:nvPr userDrawn="1"/>
        </p:nvSpPr>
        <p:spPr bwMode="auto">
          <a:xfrm>
            <a:off x="1" y="2363625"/>
            <a:ext cx="9402305" cy="1881809"/>
          </a:xfrm>
          <a:prstGeom prst="rect">
            <a:avLst/>
          </a:prstGeom>
          <a:solidFill>
            <a:srgbClr val="EC1848"/>
          </a:solidFill>
          <a:ln w="19050" algn="ctr">
            <a:noFill/>
            <a:miter lim="800000"/>
            <a:headEnd/>
            <a:tailEnd/>
          </a:ln>
        </p:spPr>
        <p:txBody>
          <a:bodyPr wrap="none" rtlCol="0" anchor="ctr"/>
          <a:lstStyle/>
          <a:p>
            <a:pPr algn="ctr">
              <a:lnSpc>
                <a:spcPct val="90000"/>
              </a:lnSpc>
            </a:pPr>
            <a:endParaRPr lang="en-US" sz="2133" b="0" i="0" dirty="0">
              <a:solidFill>
                <a:schemeClr val="bg1"/>
              </a:solidFill>
              <a:latin typeface="Arial" panose="020B0604020202020204" pitchFamily="34" charset="0"/>
            </a:endParaRPr>
          </a:p>
        </p:txBody>
      </p:sp>
      <p:sp>
        <p:nvSpPr>
          <p:cNvPr id="7" name="Title 15"/>
          <p:cNvSpPr>
            <a:spLocks noGrp="1"/>
          </p:cNvSpPr>
          <p:nvPr>
            <p:ph type="title" hasCustomPrompt="1"/>
          </p:nvPr>
        </p:nvSpPr>
        <p:spPr>
          <a:xfrm>
            <a:off x="604780" y="2559252"/>
            <a:ext cx="8580549" cy="1477195"/>
          </a:xfrm>
        </p:spPr>
        <p:txBody>
          <a:bodyPr anchor="ctr">
            <a:noAutofit/>
          </a:bodyPr>
          <a:lstStyle>
            <a:lvl1pPr>
              <a:defRPr sz="4800" b="0" i="0" baseline="0">
                <a:solidFill>
                  <a:schemeClr val="bg1"/>
                </a:solidFill>
                <a:latin typeface="Arial" panose="020B0604020202020204" pitchFamily="34" charset="0"/>
              </a:defRPr>
            </a:lvl1pPr>
          </a:lstStyle>
          <a:p>
            <a:r>
              <a:rPr lang="en-US" dirty="0"/>
              <a:t>Section Header Here</a:t>
            </a:r>
          </a:p>
        </p:txBody>
      </p:sp>
    </p:spTree>
    <p:extLst>
      <p:ext uri="{BB962C8B-B14F-4D97-AF65-F5344CB8AC3E}">
        <p14:creationId xmlns:p14="http://schemas.microsoft.com/office/powerpoint/2010/main" val="1801128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Header – Green">
    <p:spTree>
      <p:nvGrpSpPr>
        <p:cNvPr id="1" name=""/>
        <p:cNvGrpSpPr/>
        <p:nvPr/>
      </p:nvGrpSpPr>
      <p:grpSpPr>
        <a:xfrm>
          <a:off x="0" y="0"/>
          <a:ext cx="0" cy="0"/>
          <a:chOff x="0" y="0"/>
          <a:chExt cx="0" cy="0"/>
        </a:xfrm>
      </p:grpSpPr>
      <p:sp>
        <p:nvSpPr>
          <p:cNvPr id="6" name="Rectangle 5"/>
          <p:cNvSpPr/>
          <p:nvPr userDrawn="1"/>
        </p:nvSpPr>
        <p:spPr bwMode="auto">
          <a:xfrm>
            <a:off x="1" y="2363625"/>
            <a:ext cx="9402305" cy="1881809"/>
          </a:xfrm>
          <a:prstGeom prst="rect">
            <a:avLst/>
          </a:prstGeom>
          <a:solidFill>
            <a:srgbClr val="F48024"/>
          </a:solidFill>
          <a:ln w="19050" algn="ctr">
            <a:noFill/>
            <a:miter lim="800000"/>
            <a:headEnd/>
            <a:tailEnd/>
          </a:ln>
        </p:spPr>
        <p:txBody>
          <a:bodyPr wrap="none" rtlCol="0" anchor="ctr"/>
          <a:lstStyle/>
          <a:p>
            <a:pPr algn="ctr">
              <a:lnSpc>
                <a:spcPct val="90000"/>
              </a:lnSpc>
            </a:pPr>
            <a:endParaRPr lang="en-US" sz="2133" b="0" i="0" dirty="0">
              <a:solidFill>
                <a:schemeClr val="bg1"/>
              </a:solidFill>
              <a:latin typeface="Arial" panose="020B0604020202020204" pitchFamily="34" charset="0"/>
            </a:endParaRPr>
          </a:p>
        </p:txBody>
      </p:sp>
      <p:sp>
        <p:nvSpPr>
          <p:cNvPr id="7" name="Title 15"/>
          <p:cNvSpPr>
            <a:spLocks noGrp="1"/>
          </p:cNvSpPr>
          <p:nvPr>
            <p:ph type="title" hasCustomPrompt="1"/>
          </p:nvPr>
        </p:nvSpPr>
        <p:spPr>
          <a:xfrm>
            <a:off x="604780" y="2559252"/>
            <a:ext cx="8580549" cy="1477195"/>
          </a:xfrm>
        </p:spPr>
        <p:txBody>
          <a:bodyPr anchor="ctr">
            <a:noAutofit/>
          </a:bodyPr>
          <a:lstStyle>
            <a:lvl1pPr>
              <a:defRPr sz="4800" b="0" i="0" baseline="0">
                <a:solidFill>
                  <a:schemeClr val="bg1"/>
                </a:solidFill>
                <a:latin typeface="Arial" panose="020B0604020202020204" pitchFamily="34" charset="0"/>
              </a:defRPr>
            </a:lvl1pPr>
          </a:lstStyle>
          <a:p>
            <a:r>
              <a:rPr lang="en-US" dirty="0"/>
              <a:t>Section Header Here</a:t>
            </a:r>
          </a:p>
        </p:txBody>
      </p:sp>
    </p:spTree>
    <p:extLst>
      <p:ext uri="{BB962C8B-B14F-4D97-AF65-F5344CB8AC3E}">
        <p14:creationId xmlns:p14="http://schemas.microsoft.com/office/powerpoint/2010/main" val="212431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83466" y="1908314"/>
            <a:ext cx="10972431" cy="2809461"/>
          </a:xfrm>
          <a:prstGeom prst="rect">
            <a:avLst/>
          </a:prstGeom>
        </p:spPr>
        <p:txBody>
          <a:bodyPr anchor="ctr" anchorCtr="0">
            <a:normAutofit/>
          </a:bodyPr>
          <a:lstStyle>
            <a:lvl1pPr marL="0" indent="0">
              <a:lnSpc>
                <a:spcPct val="100000"/>
              </a:lnSpc>
              <a:buNone/>
              <a:defRPr sz="3733" b="0" i="0" baseline="0">
                <a:latin typeface="Arial" panose="020B0604020202020204" pitchFamily="34" charset="0"/>
              </a:defRPr>
            </a:lvl1pPr>
            <a:lvl2pPr marL="306908" indent="0">
              <a:buNone/>
              <a:defRPr>
                <a:latin typeface="+mn-lt"/>
              </a:defRPr>
            </a:lvl2pPr>
            <a:lvl3pPr marL="687899" indent="0">
              <a:buNone/>
              <a:defRPr>
                <a:latin typeface="+mn-lt"/>
              </a:defRPr>
            </a:lvl3pPr>
            <a:lvl4pPr marL="1066773" indent="0">
              <a:buNone/>
              <a:defRPr>
                <a:latin typeface="+mn-lt"/>
              </a:defRPr>
            </a:lvl4pPr>
            <a:lvl5pPr marL="1447764"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596899" y="4929105"/>
            <a:ext cx="8685277" cy="573905"/>
          </a:xfrm>
          <a:prstGeom prst="rect">
            <a:avLst/>
          </a:prstGeom>
        </p:spPr>
        <p:txBody>
          <a:bodyPr>
            <a:normAutofit/>
          </a:bodyPr>
          <a:lstStyle>
            <a:lvl1pPr marL="0" indent="0">
              <a:lnSpc>
                <a:spcPct val="100000"/>
              </a:lnSpc>
              <a:buNone/>
              <a:defRPr sz="2400" b="0" i="0">
                <a:solidFill>
                  <a:schemeClr val="accent1"/>
                </a:solidFill>
                <a:latin typeface="+mn-lt"/>
              </a:defRPr>
            </a:lvl1pPr>
          </a:lstStyle>
          <a:p>
            <a:pPr lvl="0"/>
            <a:r>
              <a:rPr lang="en-US" dirty="0"/>
              <a:t>Author’s Name</a:t>
            </a:r>
          </a:p>
        </p:txBody>
      </p:sp>
      <p:sp>
        <p:nvSpPr>
          <p:cNvPr id="13" name="Rectangle 12"/>
          <p:cNvSpPr/>
          <p:nvPr userDrawn="1"/>
        </p:nvSpPr>
        <p:spPr bwMode="auto">
          <a:xfrm>
            <a:off x="662608" y="2"/>
            <a:ext cx="1431235" cy="1577005"/>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2133" b="0" i="0" dirty="0">
              <a:solidFill>
                <a:srgbClr val="90BD31"/>
              </a:solidFill>
              <a:latin typeface="Arial" panose="020B0604020202020204" pitchFamily="34" charset="0"/>
            </a:endParaRPr>
          </a:p>
        </p:txBody>
      </p:sp>
      <p:sp>
        <p:nvSpPr>
          <p:cNvPr id="12" name="TextBox 11"/>
          <p:cNvSpPr txBox="1"/>
          <p:nvPr userDrawn="1"/>
        </p:nvSpPr>
        <p:spPr bwMode="auto">
          <a:xfrm>
            <a:off x="579503" y="0"/>
            <a:ext cx="1590260" cy="2831544"/>
          </a:xfrm>
          <a:prstGeom prst="rect">
            <a:avLst/>
          </a:prstGeom>
          <a:noFill/>
          <a:ln w="19050" algn="ctr">
            <a:noFill/>
            <a:miter lim="800000"/>
            <a:headEnd/>
            <a:tailEnd/>
          </a:ln>
        </p:spPr>
        <p:txBody>
          <a:bodyPr wrap="square" lIns="0" tIns="0" rIns="0" bIns="0" rtlCol="0" anchor="ctr">
            <a:spAutoFit/>
          </a:bodyPr>
          <a:lstStyle/>
          <a:p>
            <a:pPr algn="ctr"/>
            <a:r>
              <a:rPr lang="en-US" sz="18400" b="1" i="0" dirty="0">
                <a:solidFill>
                  <a:schemeClr val="bg2"/>
                </a:solidFill>
                <a:latin typeface="+mn-lt"/>
              </a:rPr>
              <a:t>“</a:t>
            </a:r>
          </a:p>
        </p:txBody>
      </p:sp>
      <p:sp>
        <p:nvSpPr>
          <p:cNvPr id="11" name="Text Placeholder 13"/>
          <p:cNvSpPr>
            <a:spLocks noGrp="1"/>
          </p:cNvSpPr>
          <p:nvPr>
            <p:ph type="body" sz="quarter" idx="15" hasCustomPrompt="1"/>
          </p:nvPr>
        </p:nvSpPr>
        <p:spPr>
          <a:xfrm>
            <a:off x="596899" y="5307937"/>
            <a:ext cx="8685277" cy="587916"/>
          </a:xfrm>
          <a:prstGeom prst="rect">
            <a:avLst/>
          </a:prstGeom>
        </p:spPr>
        <p:txBody>
          <a:bodyPr>
            <a:normAutofit/>
          </a:bodyPr>
          <a:lstStyle>
            <a:lvl1pPr marL="0" indent="0">
              <a:lnSpc>
                <a:spcPts val="2667"/>
              </a:lnSpc>
              <a:buNone/>
              <a:defRPr sz="2400" b="0" i="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2557778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83466" y="1908314"/>
            <a:ext cx="10972431" cy="2809461"/>
          </a:xfrm>
          <a:prstGeom prst="rect">
            <a:avLst/>
          </a:prstGeom>
        </p:spPr>
        <p:txBody>
          <a:bodyPr anchor="ctr" anchorCtr="0">
            <a:normAutofit/>
          </a:bodyPr>
          <a:lstStyle>
            <a:lvl1pPr marL="0" indent="0">
              <a:lnSpc>
                <a:spcPct val="100000"/>
              </a:lnSpc>
              <a:buNone/>
              <a:defRPr sz="3733" b="0" i="0" baseline="0">
                <a:latin typeface="Arial" panose="020B0604020202020204" pitchFamily="34" charset="0"/>
              </a:defRPr>
            </a:lvl1pPr>
            <a:lvl2pPr marL="306908" indent="0">
              <a:buNone/>
              <a:defRPr>
                <a:latin typeface="+mn-lt"/>
              </a:defRPr>
            </a:lvl2pPr>
            <a:lvl3pPr marL="687899" indent="0">
              <a:buNone/>
              <a:defRPr>
                <a:latin typeface="+mn-lt"/>
              </a:defRPr>
            </a:lvl3pPr>
            <a:lvl4pPr marL="1066773" indent="0">
              <a:buNone/>
              <a:defRPr>
                <a:latin typeface="+mn-lt"/>
              </a:defRPr>
            </a:lvl4pPr>
            <a:lvl5pPr marL="1447764"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662608" y="2"/>
            <a:ext cx="1431235" cy="1577005"/>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2133" b="0" i="0" dirty="0">
              <a:solidFill>
                <a:srgbClr val="90BD31"/>
              </a:solidFill>
              <a:latin typeface="Arial" panose="020B0604020202020204" pitchFamily="34" charset="0"/>
            </a:endParaRPr>
          </a:p>
        </p:txBody>
      </p:sp>
      <p:sp>
        <p:nvSpPr>
          <p:cNvPr id="12" name="TextBox 11"/>
          <p:cNvSpPr txBox="1"/>
          <p:nvPr userDrawn="1"/>
        </p:nvSpPr>
        <p:spPr bwMode="auto">
          <a:xfrm>
            <a:off x="579503" y="0"/>
            <a:ext cx="1590260" cy="2831544"/>
          </a:xfrm>
          <a:prstGeom prst="rect">
            <a:avLst/>
          </a:prstGeom>
          <a:noFill/>
          <a:ln w="19050" algn="ctr">
            <a:noFill/>
            <a:miter lim="800000"/>
            <a:headEnd/>
            <a:tailEnd/>
          </a:ln>
        </p:spPr>
        <p:txBody>
          <a:bodyPr wrap="square" lIns="0" tIns="0" rIns="0" bIns="0" rtlCol="0" anchor="ctr">
            <a:spAutoFit/>
          </a:bodyPr>
          <a:lstStyle/>
          <a:p>
            <a:pPr algn="ctr"/>
            <a:r>
              <a:rPr lang="en-US" sz="18400" b="1" i="0" dirty="0">
                <a:solidFill>
                  <a:schemeClr val="bg2"/>
                </a:solidFill>
                <a:latin typeface="+mn-lt"/>
              </a:rPr>
              <a:t>“</a:t>
            </a:r>
          </a:p>
        </p:txBody>
      </p:sp>
      <p:sp>
        <p:nvSpPr>
          <p:cNvPr id="10" name="Text Placeholder 13"/>
          <p:cNvSpPr>
            <a:spLocks noGrp="1"/>
          </p:cNvSpPr>
          <p:nvPr>
            <p:ph type="body" sz="quarter" idx="14" hasCustomPrompt="1"/>
          </p:nvPr>
        </p:nvSpPr>
        <p:spPr>
          <a:xfrm>
            <a:off x="596899" y="4929105"/>
            <a:ext cx="8685277" cy="573905"/>
          </a:xfrm>
          <a:prstGeom prst="rect">
            <a:avLst/>
          </a:prstGeom>
        </p:spPr>
        <p:txBody>
          <a:bodyPr>
            <a:normAutofit/>
          </a:bodyPr>
          <a:lstStyle>
            <a:lvl1pPr marL="0" indent="0">
              <a:lnSpc>
                <a:spcPct val="100000"/>
              </a:lnSpc>
              <a:buNone/>
              <a:defRPr sz="2400" b="0" i="0">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596899" y="5307937"/>
            <a:ext cx="8685277" cy="587916"/>
          </a:xfrm>
          <a:prstGeom prst="rect">
            <a:avLst/>
          </a:prstGeom>
        </p:spPr>
        <p:txBody>
          <a:bodyPr>
            <a:normAutofit/>
          </a:bodyPr>
          <a:lstStyle>
            <a:lvl1pPr marL="0" indent="0">
              <a:lnSpc>
                <a:spcPts val="2667"/>
              </a:lnSpc>
              <a:buNone/>
              <a:defRPr sz="2400" b="0" i="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754481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83466" y="1908314"/>
            <a:ext cx="10972431" cy="2809461"/>
          </a:xfrm>
          <a:prstGeom prst="rect">
            <a:avLst/>
          </a:prstGeom>
        </p:spPr>
        <p:txBody>
          <a:bodyPr anchor="ctr" anchorCtr="0">
            <a:normAutofit/>
          </a:bodyPr>
          <a:lstStyle>
            <a:lvl1pPr marL="0" indent="0">
              <a:lnSpc>
                <a:spcPct val="100000"/>
              </a:lnSpc>
              <a:buNone/>
              <a:defRPr sz="3733" b="0" i="0" baseline="0">
                <a:latin typeface="Arial" panose="020B0604020202020204" pitchFamily="34" charset="0"/>
              </a:defRPr>
            </a:lvl1pPr>
            <a:lvl2pPr marL="306908" indent="0">
              <a:buNone/>
              <a:defRPr>
                <a:latin typeface="+mn-lt"/>
              </a:defRPr>
            </a:lvl2pPr>
            <a:lvl3pPr marL="687899" indent="0">
              <a:buNone/>
              <a:defRPr>
                <a:latin typeface="+mn-lt"/>
              </a:defRPr>
            </a:lvl3pPr>
            <a:lvl4pPr marL="1066773" indent="0">
              <a:buNone/>
              <a:defRPr>
                <a:latin typeface="+mn-lt"/>
              </a:defRPr>
            </a:lvl4pPr>
            <a:lvl5pPr marL="1447764"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662608" y="2"/>
            <a:ext cx="1431235" cy="157700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2133" b="0" i="0" dirty="0">
              <a:solidFill>
                <a:srgbClr val="90BD31"/>
              </a:solidFill>
              <a:latin typeface="Arial" panose="020B0604020202020204" pitchFamily="34" charset="0"/>
            </a:endParaRPr>
          </a:p>
        </p:txBody>
      </p:sp>
      <p:sp>
        <p:nvSpPr>
          <p:cNvPr id="12" name="TextBox 11"/>
          <p:cNvSpPr txBox="1"/>
          <p:nvPr userDrawn="1"/>
        </p:nvSpPr>
        <p:spPr bwMode="auto">
          <a:xfrm>
            <a:off x="579503" y="0"/>
            <a:ext cx="1590260" cy="2831544"/>
          </a:xfrm>
          <a:prstGeom prst="rect">
            <a:avLst/>
          </a:prstGeom>
          <a:noFill/>
          <a:ln w="19050" algn="ctr">
            <a:noFill/>
            <a:miter lim="800000"/>
            <a:headEnd/>
            <a:tailEnd/>
          </a:ln>
        </p:spPr>
        <p:txBody>
          <a:bodyPr wrap="square" lIns="0" tIns="0" rIns="0" bIns="0" rtlCol="0" anchor="ctr">
            <a:spAutoFit/>
          </a:bodyPr>
          <a:lstStyle/>
          <a:p>
            <a:pPr algn="ctr"/>
            <a:r>
              <a:rPr lang="en-US" sz="18400" b="1" i="0" dirty="0">
                <a:solidFill>
                  <a:schemeClr val="bg2"/>
                </a:solidFill>
                <a:latin typeface="+mn-lt"/>
              </a:rPr>
              <a:t>“</a:t>
            </a:r>
          </a:p>
        </p:txBody>
      </p:sp>
      <p:sp>
        <p:nvSpPr>
          <p:cNvPr id="10" name="Text Placeholder 13"/>
          <p:cNvSpPr>
            <a:spLocks noGrp="1"/>
          </p:cNvSpPr>
          <p:nvPr>
            <p:ph type="body" sz="quarter" idx="14" hasCustomPrompt="1"/>
          </p:nvPr>
        </p:nvSpPr>
        <p:spPr>
          <a:xfrm>
            <a:off x="596899" y="4929105"/>
            <a:ext cx="8685277" cy="573905"/>
          </a:xfrm>
          <a:prstGeom prst="rect">
            <a:avLst/>
          </a:prstGeom>
        </p:spPr>
        <p:txBody>
          <a:bodyPr>
            <a:normAutofit/>
          </a:bodyPr>
          <a:lstStyle>
            <a:lvl1pPr marL="0" indent="0">
              <a:lnSpc>
                <a:spcPct val="100000"/>
              </a:lnSpc>
              <a:buNone/>
              <a:defRPr sz="2400" b="0" i="0">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596899" y="5307937"/>
            <a:ext cx="8685277" cy="587916"/>
          </a:xfrm>
          <a:prstGeom prst="rect">
            <a:avLst/>
          </a:prstGeom>
        </p:spPr>
        <p:txBody>
          <a:bodyPr>
            <a:normAutofit/>
          </a:bodyPr>
          <a:lstStyle>
            <a:lvl1pPr marL="0" indent="0">
              <a:lnSpc>
                <a:spcPts val="2667"/>
              </a:lnSpc>
              <a:buNone/>
              <a:defRPr sz="2400" b="0" i="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1482637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5C3D8-E296-1B45-834F-713D712FF6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A90E79-EB83-E142-AC18-19089D7813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4F94AD56-CAD6-B54A-9245-F1BDF98BA84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2633401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B752-B9CC-3549-9F20-53D61F5E5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CD9B9B-6E6D-3B42-B5C4-20C11BC03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6815F9-5868-404E-B527-54F0787EB53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1997942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DBBDE-C990-5341-A7D7-00E1E11BD25E}"/>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F58FAD98-3156-4E48-ADF1-49C7164825A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428110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Slide">
    <p:spTree>
      <p:nvGrpSpPr>
        <p:cNvPr id="1" name=""/>
        <p:cNvGrpSpPr/>
        <p:nvPr/>
      </p:nvGrpSpPr>
      <p:grpSpPr>
        <a:xfrm>
          <a:off x="0" y="0"/>
          <a:ext cx="0" cy="0"/>
          <a:chOff x="0" y="0"/>
          <a:chExt cx="0" cy="0"/>
        </a:xfrm>
      </p:grpSpPr>
      <p:sp>
        <p:nvSpPr>
          <p:cNvPr id="11" name="Title 15"/>
          <p:cNvSpPr>
            <a:spLocks noGrp="1"/>
          </p:cNvSpPr>
          <p:nvPr>
            <p:ph type="title" hasCustomPrompt="1"/>
          </p:nvPr>
        </p:nvSpPr>
        <p:spPr>
          <a:xfrm>
            <a:off x="604780" y="425001"/>
            <a:ext cx="10898107" cy="611449"/>
          </a:xfrm>
        </p:spPr>
        <p:txBody>
          <a:bodyPr anchor="b">
            <a:noAutofit/>
          </a:bodyPr>
          <a:lstStyle>
            <a:lvl1pPr>
              <a:defRPr sz="4800" b="0" i="0">
                <a:latin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609232" y="1036450"/>
            <a:ext cx="10893285" cy="446529"/>
          </a:xfrm>
          <a:prstGeom prst="rect">
            <a:avLst/>
          </a:prstGeom>
        </p:spPr>
        <p:txBody>
          <a:bodyPr>
            <a:noAutofit/>
          </a:bodyPr>
          <a:lstStyle>
            <a:lvl1pPr marL="0" indent="0">
              <a:lnSpc>
                <a:spcPct val="100000"/>
              </a:lnSpc>
              <a:buNone/>
              <a:defRPr sz="2400" b="0" i="0">
                <a:latin typeface="+mn-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3" y="1894325"/>
            <a:ext cx="10893284" cy="3804111"/>
          </a:xfrm>
        </p:spPr>
        <p:txBody>
          <a:bodyPr/>
          <a:lstStyle>
            <a:lvl1pPr>
              <a:defRPr b="0" i="0"/>
            </a:lvl1pPr>
            <a:lvl2pPr>
              <a:defRPr b="0" i="0"/>
            </a:lvl2pPr>
            <a:lvl3pPr>
              <a:defRPr b="0" i="0"/>
            </a:lvl3pPr>
            <a:lvl4pPr>
              <a:defRPr b="0" i="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0554293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75CC-3EDE-5348-8AB2-655E2BDF5B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89DA7F-407F-E24F-A7D9-F4A7E6F604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53DD3C-5D03-454C-B23B-D430AABCC4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6C3B364-2C59-C149-9C4E-2829D540997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965390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4D2E-D6FD-594A-A817-ACE6187F0D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91D42C-C9AB-FF4A-9A37-0401374EE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7C5235A-83D2-EC4A-985F-C9480AAD24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7115F6E-E57B-8C41-9784-78F8B44E579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2060230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12D1A-DBB0-7841-9766-4F354FB42EE8}"/>
              </a:ext>
            </a:extLst>
          </p:cNvPr>
          <p:cNvSpPr>
            <a:spLocks noGrp="1"/>
          </p:cNvSpPr>
          <p:nvPr>
            <p:ph type="title"/>
          </p:nvPr>
        </p:nvSpPr>
        <p:spPr/>
        <p:txBody>
          <a:bodyPr/>
          <a:lstStyle>
            <a:lvl1pPr>
              <a:defRPr b="1">
                <a:solidFill>
                  <a:srgbClr val="0984A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E50CDF3-0A91-5C49-8DDC-D04557E66606}"/>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FEC7B3-932D-4B4C-90FA-47C4A1F458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E5B8580-DB43-C04B-83D9-58507BCBB414}"/>
              </a:ext>
            </a:extLst>
          </p:cNvPr>
          <p:cNvSpPr>
            <a:spLocks noGrp="1"/>
          </p:cNvSpPr>
          <p:nvPr>
            <p:ph type="sldNum" sz="quarter" idx="12"/>
          </p:nvPr>
        </p:nvSpPr>
        <p:spPr/>
        <p:txBody>
          <a:bodyPr/>
          <a:lstStyle/>
          <a:p>
            <a:fld id="{70E27A43-17DD-6843-AA93-4B37F4C6C858}" type="slidenum">
              <a:rPr lang="en-US" smtClean="0"/>
              <a:t>‹#›</a:t>
            </a:fld>
            <a:endParaRPr lang="en-US"/>
          </a:p>
        </p:txBody>
      </p:sp>
      <p:pic>
        <p:nvPicPr>
          <p:cNvPr id="6" name="Picture 5">
            <a:extLst>
              <a:ext uri="{FF2B5EF4-FFF2-40B4-BE49-F238E27FC236}">
                <a16:creationId xmlns:a16="http://schemas.microsoft.com/office/drawing/2014/main" id="{ADC957F1-7823-0C42-B083-FE0DA04787A5}"/>
              </a:ext>
            </a:extLst>
          </p:cNvPr>
          <p:cNvPicPr>
            <a:picLocks noChangeAspect="1"/>
          </p:cNvPicPr>
          <p:nvPr userDrawn="1"/>
        </p:nvPicPr>
        <p:blipFill>
          <a:blip r:embed="rId2"/>
          <a:stretch>
            <a:fillRect/>
          </a:stretch>
        </p:blipFill>
        <p:spPr>
          <a:xfrm>
            <a:off x="926124" y="6195771"/>
            <a:ext cx="10253870" cy="662229"/>
          </a:xfrm>
          <a:prstGeom prst="rect">
            <a:avLst/>
          </a:prstGeom>
        </p:spPr>
      </p:pic>
      <p:pic>
        <p:nvPicPr>
          <p:cNvPr id="8" name="Picture 7">
            <a:extLst>
              <a:ext uri="{FF2B5EF4-FFF2-40B4-BE49-F238E27FC236}">
                <a16:creationId xmlns:a16="http://schemas.microsoft.com/office/drawing/2014/main" id="{1FE1DD3E-4342-C540-8F27-A7D223097989}"/>
              </a:ext>
            </a:extLst>
          </p:cNvPr>
          <p:cNvPicPr>
            <a:picLocks noChangeAspect="1"/>
          </p:cNvPicPr>
          <p:nvPr userDrawn="1"/>
        </p:nvPicPr>
        <p:blipFill>
          <a:blip r:embed="rId3"/>
          <a:stretch>
            <a:fillRect/>
          </a:stretch>
        </p:blipFill>
        <p:spPr>
          <a:xfrm>
            <a:off x="10733019" y="365125"/>
            <a:ext cx="1056171" cy="1056171"/>
          </a:xfrm>
          <a:prstGeom prst="rect">
            <a:avLst/>
          </a:prstGeom>
        </p:spPr>
      </p:pic>
    </p:spTree>
    <p:extLst>
      <p:ext uri="{BB962C8B-B14F-4D97-AF65-F5344CB8AC3E}">
        <p14:creationId xmlns:p14="http://schemas.microsoft.com/office/powerpoint/2010/main" val="3834989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70133"/>
            <a:ext cx="10972800" cy="338328"/>
          </a:xfrm>
        </p:spPr>
        <p:txBody>
          <a:bodyPr anchor="b">
            <a:normAutofit/>
          </a:bodyPr>
          <a:lstStyle>
            <a:lvl1pPr algn="ctr">
              <a:defRPr sz="1800" b="1"/>
            </a:lvl1pPr>
          </a:lstStyle>
          <a:p>
            <a:r>
              <a:rPr lang="en-US" dirty="0"/>
              <a:t>Click to edit Master title style</a:t>
            </a:r>
          </a:p>
        </p:txBody>
      </p:sp>
      <p:sp>
        <p:nvSpPr>
          <p:cNvPr id="3" name="Picture Placeholder 2"/>
          <p:cNvSpPr>
            <a:spLocks noGrp="1"/>
          </p:cNvSpPr>
          <p:nvPr>
            <p:ph type="pic" idx="1"/>
          </p:nvPr>
        </p:nvSpPr>
        <p:spPr>
          <a:xfrm>
            <a:off x="609600" y="541713"/>
            <a:ext cx="7620000" cy="5715000"/>
          </a:xfrm>
          <a:ln>
            <a:solidFill>
              <a:schemeClr val="tx1">
                <a:lumMod val="50000"/>
                <a:lumOff val="50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31200" y="2438400"/>
            <a:ext cx="3251200" cy="3812703"/>
          </a:xfrm>
        </p:spPr>
        <p:txBody>
          <a:bodyPr anchor="b" anchorCtr="0">
            <a:normAutofit/>
          </a:bodyPr>
          <a:lstStyle>
            <a:lvl1pPr marL="0" indent="0">
              <a:buNone/>
              <a:defRPr sz="1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a:xfrm>
            <a:off x="3556000" y="6356351"/>
            <a:ext cx="7518400" cy="365125"/>
          </a:xfrm>
        </p:spPr>
        <p:txBody>
          <a:bodyPr/>
          <a:lstStyle>
            <a:lvl1pPr>
              <a:defRPr sz="900"/>
            </a:lvl1pPr>
          </a:lstStyle>
          <a:p>
            <a:r>
              <a:rPr lang="en-US" dirty="0"/>
              <a:t>Copyright © 2009 </a:t>
            </a:r>
            <a:r>
              <a:rPr lang="en-US" dirty="0" err="1"/>
              <a:t>Wolters</a:t>
            </a:r>
            <a:r>
              <a:rPr lang="en-US" dirty="0"/>
              <a:t> </a:t>
            </a:r>
            <a:r>
              <a:rPr lang="en-US" dirty="0" err="1"/>
              <a:t>Kluwer</a:t>
            </a:r>
            <a:r>
              <a:rPr lang="en-US" dirty="0"/>
              <a:t>. Published by Lippincott Williams &amp; Wilkins.</a:t>
            </a:r>
          </a:p>
        </p:txBody>
      </p:sp>
      <p:sp>
        <p:nvSpPr>
          <p:cNvPr id="7" name="Slide Number Placeholder 6"/>
          <p:cNvSpPr>
            <a:spLocks noGrp="1"/>
          </p:cNvSpPr>
          <p:nvPr>
            <p:ph type="sldNum" sz="quarter" idx="12"/>
          </p:nvPr>
        </p:nvSpPr>
        <p:spPr>
          <a:xfrm>
            <a:off x="11074400" y="6356351"/>
            <a:ext cx="508000" cy="365125"/>
          </a:xfrm>
        </p:spPr>
        <p:txBody>
          <a:bodyPr/>
          <a:lstStyle>
            <a:lvl1pPr>
              <a:defRPr sz="900"/>
            </a:lvl1pPr>
          </a:lstStyle>
          <a:p>
            <a:fld id="{27A13296-8103-46F4-BA41-F532E14F2100}" type="slidenum">
              <a:rPr lang="en-US" smtClean="0"/>
              <a:pPr/>
              <a:t>‹#›</a:t>
            </a:fld>
            <a:endParaRPr lang="en-US" dirty="0"/>
          </a:p>
        </p:txBody>
      </p:sp>
      <p:sp>
        <p:nvSpPr>
          <p:cNvPr id="9" name="Text Placeholder 3"/>
          <p:cNvSpPr>
            <a:spLocks noGrp="1"/>
          </p:cNvSpPr>
          <p:nvPr>
            <p:ph type="body" sz="half" idx="13"/>
          </p:nvPr>
        </p:nvSpPr>
        <p:spPr>
          <a:xfrm>
            <a:off x="8331200" y="550652"/>
            <a:ext cx="3251200" cy="1831502"/>
          </a:xfrm>
        </p:spPr>
        <p:txBody>
          <a:bodyPr>
            <a:normAutofit/>
          </a:bodyPr>
          <a:lstStyle>
            <a:lvl1pPr marL="0" indent="0">
              <a:buNone/>
              <a:defRPr sz="1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101" y="6324600"/>
            <a:ext cx="1663700" cy="304800"/>
          </a:xfrm>
          <a:prstGeom prst="rect">
            <a:avLst/>
          </a:prstGeom>
        </p:spPr>
      </p:pic>
    </p:spTree>
    <p:extLst>
      <p:ext uri="{BB962C8B-B14F-4D97-AF65-F5344CB8AC3E}">
        <p14:creationId xmlns:p14="http://schemas.microsoft.com/office/powerpoint/2010/main" val="697071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06B13-CCA5-C544-9696-652503ABDD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DE556B-3520-0F42-86BF-7CD6D5D5A2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CE33C2-E9A5-2D43-ABE8-8E16842EE40A}"/>
              </a:ext>
            </a:extLst>
          </p:cNvPr>
          <p:cNvSpPr>
            <a:spLocks noGrp="1"/>
          </p:cNvSpPr>
          <p:nvPr>
            <p:ph type="dt" sz="half" idx="10"/>
          </p:nvPr>
        </p:nvSpPr>
        <p:spPr/>
        <p:txBody>
          <a:bodyPr/>
          <a:lstStyle/>
          <a:p>
            <a:fld id="{A0B996D0-0465-4A4D-93CB-3ED7AE54BC42}" type="datetimeFigureOut">
              <a:rPr lang="en-US" smtClean="0"/>
              <a:t>6/28/22</a:t>
            </a:fld>
            <a:endParaRPr lang="en-US"/>
          </a:p>
        </p:txBody>
      </p:sp>
      <p:sp>
        <p:nvSpPr>
          <p:cNvPr id="5" name="Footer Placeholder 4">
            <a:extLst>
              <a:ext uri="{FF2B5EF4-FFF2-40B4-BE49-F238E27FC236}">
                <a16:creationId xmlns:a16="http://schemas.microsoft.com/office/drawing/2014/main" id="{0BECFC8D-C46B-A44F-9B58-2D069B5DA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38042-C8C6-D340-8290-077677D098FF}"/>
              </a:ext>
            </a:extLst>
          </p:cNvPr>
          <p:cNvSpPr>
            <a:spLocks noGrp="1"/>
          </p:cNvSpPr>
          <p:nvPr>
            <p:ph type="sldNum" sz="quarter" idx="12"/>
          </p:nvPr>
        </p:nvSpPr>
        <p:spPr/>
        <p:txBody>
          <a:bodyPr/>
          <a:lstStyle/>
          <a:p>
            <a:fld id="{C9B08AF5-0543-F440-84C4-36CA4ACA88B8}" type="slidenum">
              <a:rPr lang="en-US" smtClean="0"/>
              <a:t>‹#›</a:t>
            </a:fld>
            <a:endParaRPr lang="en-US"/>
          </a:p>
        </p:txBody>
      </p:sp>
    </p:spTree>
    <p:extLst>
      <p:ext uri="{BB962C8B-B14F-4D97-AF65-F5344CB8AC3E}">
        <p14:creationId xmlns:p14="http://schemas.microsoft.com/office/powerpoint/2010/main" val="1452866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lumn Slide – White">
    <p:spTree>
      <p:nvGrpSpPr>
        <p:cNvPr id="1" name=""/>
        <p:cNvGrpSpPr/>
        <p:nvPr/>
      </p:nvGrpSpPr>
      <p:grpSpPr>
        <a:xfrm>
          <a:off x="0" y="0"/>
          <a:ext cx="0" cy="0"/>
          <a:chOff x="0" y="0"/>
          <a:chExt cx="0" cy="0"/>
        </a:xfrm>
      </p:grpSpPr>
      <p:sp>
        <p:nvSpPr>
          <p:cNvPr id="11" name="Title 15"/>
          <p:cNvSpPr>
            <a:spLocks noGrp="1"/>
          </p:cNvSpPr>
          <p:nvPr>
            <p:ph type="title" hasCustomPrompt="1"/>
          </p:nvPr>
        </p:nvSpPr>
        <p:spPr>
          <a:xfrm>
            <a:off x="604780" y="425001"/>
            <a:ext cx="10898107" cy="611449"/>
          </a:xfrm>
        </p:spPr>
        <p:txBody>
          <a:bodyPr anchor="b">
            <a:noAutofit/>
          </a:bodyPr>
          <a:lstStyle>
            <a:lvl1pPr>
              <a:defRPr sz="4800" b="0" i="0">
                <a:latin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609603" y="927654"/>
            <a:ext cx="10893285" cy="446529"/>
          </a:xfrm>
          <a:prstGeom prst="rect">
            <a:avLst/>
          </a:prstGeom>
        </p:spPr>
        <p:txBody>
          <a:bodyPr>
            <a:noAutofit/>
          </a:bodyPr>
          <a:lstStyle>
            <a:lvl1pPr marL="0" indent="0">
              <a:lnSpc>
                <a:spcPct val="100000"/>
              </a:lnSpc>
              <a:buNone/>
              <a:defRPr sz="2400" b="0" i="0">
                <a:latin typeface="+mn-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3" y="1894325"/>
            <a:ext cx="10893284" cy="3804111"/>
          </a:xfrm>
        </p:spPr>
        <p:txBody>
          <a:bodyPr/>
          <a:lstStyle>
            <a:lvl1pPr>
              <a:defRPr b="0" i="0"/>
            </a:lvl1pPr>
            <a:lvl2pPr>
              <a:defRPr b="0" i="0"/>
            </a:lvl2pPr>
            <a:lvl3pPr>
              <a:defRPr b="0" i="0"/>
            </a:lvl3pPr>
            <a:lvl4pPr>
              <a:defRPr b="0" i="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7536124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lumn Slide – White">
    <p:spTree>
      <p:nvGrpSpPr>
        <p:cNvPr id="1" name=""/>
        <p:cNvGrpSpPr/>
        <p:nvPr/>
      </p:nvGrpSpPr>
      <p:grpSpPr>
        <a:xfrm>
          <a:off x="0" y="0"/>
          <a:ext cx="0" cy="0"/>
          <a:chOff x="0" y="0"/>
          <a:chExt cx="0" cy="0"/>
        </a:xfrm>
      </p:grpSpPr>
      <p:sp>
        <p:nvSpPr>
          <p:cNvPr id="11" name="Title 15"/>
          <p:cNvSpPr>
            <a:spLocks noGrp="1"/>
          </p:cNvSpPr>
          <p:nvPr>
            <p:ph type="title" hasCustomPrompt="1"/>
          </p:nvPr>
        </p:nvSpPr>
        <p:spPr>
          <a:xfrm>
            <a:off x="604780" y="425001"/>
            <a:ext cx="10898107" cy="611449"/>
          </a:xfrm>
        </p:spPr>
        <p:txBody>
          <a:bodyPr anchor="b">
            <a:noAutofit/>
          </a:bodyPr>
          <a:lstStyle>
            <a:lvl1pPr>
              <a:defRPr sz="4800" b="0" i="0">
                <a:latin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609603" y="927654"/>
            <a:ext cx="10893285" cy="446529"/>
          </a:xfrm>
          <a:prstGeom prst="rect">
            <a:avLst/>
          </a:prstGeom>
        </p:spPr>
        <p:txBody>
          <a:bodyPr>
            <a:noAutofit/>
          </a:bodyPr>
          <a:lstStyle>
            <a:lvl1pPr marL="0" indent="0">
              <a:lnSpc>
                <a:spcPct val="100000"/>
              </a:lnSpc>
              <a:buNone/>
              <a:defRPr sz="2400" b="0" i="0">
                <a:latin typeface="+mn-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4" y="1894325"/>
            <a:ext cx="5102453" cy="3804111"/>
          </a:xfrm>
        </p:spPr>
        <p:txBody>
          <a:bodyPr/>
          <a:lstStyle>
            <a:lvl1pPr>
              <a:defRPr b="0" i="0"/>
            </a:lvl1pPr>
            <a:lvl2pPr>
              <a:defRPr b="0" i="0"/>
            </a:lvl2pPr>
            <a:lvl3pPr>
              <a:defRPr b="0" i="0"/>
            </a:lvl3pPr>
            <a:lvl4pPr>
              <a:defRPr b="0" i="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6387182" y="1894325"/>
            <a:ext cx="5102453" cy="3804111"/>
          </a:xfrm>
        </p:spPr>
        <p:txBody>
          <a:bodyPr/>
          <a:lstStyle>
            <a:lvl1pPr>
              <a:defRPr b="0" i="0"/>
            </a:lvl1pPr>
            <a:lvl2pPr>
              <a:defRPr b="0" i="0"/>
            </a:lvl2pPr>
            <a:lvl3pPr>
              <a:defRPr b="0" i="0"/>
            </a:lvl3pPr>
            <a:lvl4pPr>
              <a:defRPr b="0" i="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766392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271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Slide with Subhead">
    <p:spTree>
      <p:nvGrpSpPr>
        <p:cNvPr id="1" name=""/>
        <p:cNvGrpSpPr/>
        <p:nvPr/>
      </p:nvGrpSpPr>
      <p:grpSpPr>
        <a:xfrm>
          <a:off x="0" y="0"/>
          <a:ext cx="0" cy="0"/>
          <a:chOff x="0" y="0"/>
          <a:chExt cx="0" cy="0"/>
        </a:xfrm>
      </p:grpSpPr>
      <p:sp>
        <p:nvSpPr>
          <p:cNvPr id="11" name="Title 15"/>
          <p:cNvSpPr>
            <a:spLocks noGrp="1"/>
          </p:cNvSpPr>
          <p:nvPr>
            <p:ph type="title" hasCustomPrompt="1"/>
          </p:nvPr>
        </p:nvSpPr>
        <p:spPr>
          <a:xfrm>
            <a:off x="604780" y="425001"/>
            <a:ext cx="10898107" cy="611449"/>
          </a:xfrm>
        </p:spPr>
        <p:txBody>
          <a:bodyPr anchor="b">
            <a:noAutofit/>
          </a:bodyPr>
          <a:lstStyle>
            <a:lvl1pPr>
              <a:defRPr sz="4800" b="0" i="0">
                <a:latin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609603" y="927654"/>
            <a:ext cx="10893285" cy="446529"/>
          </a:xfrm>
          <a:prstGeom prst="rect">
            <a:avLst/>
          </a:prstGeom>
        </p:spPr>
        <p:txBody>
          <a:bodyPr>
            <a:noAutofit/>
          </a:bodyPr>
          <a:lstStyle>
            <a:lvl1pPr marL="0" indent="0">
              <a:lnSpc>
                <a:spcPct val="100000"/>
              </a:lnSpc>
              <a:buNone/>
              <a:defRPr sz="2400" b="0" i="0">
                <a:latin typeface="+mn-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4" y="1894325"/>
            <a:ext cx="5102453" cy="3804111"/>
          </a:xfrm>
        </p:spPr>
        <p:txBody>
          <a:bodyPr/>
          <a:lstStyle>
            <a:lvl1pPr>
              <a:defRPr b="0" i="0"/>
            </a:lvl1pPr>
            <a:lvl2pPr>
              <a:defRPr b="0" i="0"/>
            </a:lvl2pPr>
            <a:lvl3pPr>
              <a:defRPr b="0" i="0"/>
            </a:lvl3pPr>
            <a:lvl4pPr>
              <a:defRPr b="0" i="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6387182" y="1894325"/>
            <a:ext cx="5102453" cy="3804111"/>
          </a:xfrm>
        </p:spPr>
        <p:txBody>
          <a:bodyPr/>
          <a:lstStyle>
            <a:lvl1pPr>
              <a:defRPr b="0" i="0"/>
            </a:lvl1pPr>
            <a:lvl2pPr>
              <a:defRPr b="0" i="0"/>
            </a:lvl2pPr>
            <a:lvl3pPr>
              <a:defRPr b="0" i="0"/>
            </a:lvl3pPr>
            <a:lvl4pPr>
              <a:defRPr b="0" i="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1063851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Slide - 5 Leve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D2ECD-716A-9D44-A931-4C0EB4ACC8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309209-CD05-5F44-8973-9F853D5FA3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245CAB-3870-1244-AA0D-FFFEBD79DD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26BD6F6-B647-554B-A97C-83166F39249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47534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Two Column Comparis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7E64F-EBEA-C542-A703-01CEAB40C8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2BDC31-E8F3-2849-A2B9-88240B6CE9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A4A8BC-547A-D945-B8FE-9984C7CBC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682421-D3C0-5541-B289-05F73EE60C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38C467-3806-4A45-8D1F-7D87499CC0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744DA172-B07A-4E4A-A9CB-AF9D0117574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312468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6" name="Chart Placeholder 2"/>
          <p:cNvSpPr>
            <a:spLocks noGrp="1"/>
          </p:cNvSpPr>
          <p:nvPr>
            <p:ph type="chart" sz="quarter" idx="14"/>
          </p:nvPr>
        </p:nvSpPr>
        <p:spPr>
          <a:xfrm>
            <a:off x="357810" y="469927"/>
            <a:ext cx="11449876" cy="5297083"/>
          </a:xfrm>
          <a:prstGeom prst="rect">
            <a:avLst/>
          </a:prstGeom>
        </p:spPr>
        <p:txBody>
          <a:bodyPr>
            <a:normAutofit/>
          </a:bodyPr>
          <a:lstStyle>
            <a:lvl1pPr marL="0" indent="0">
              <a:buNone/>
              <a:defRPr b="0" i="0"/>
            </a:lvl1pPr>
          </a:lstStyle>
          <a:p>
            <a:r>
              <a:rPr lang="en-US" dirty="0"/>
              <a:t>Click icon to add chart</a:t>
            </a:r>
          </a:p>
        </p:txBody>
      </p:sp>
    </p:spTree>
    <p:extLst>
      <p:ext uri="{BB962C8B-B14F-4D97-AF65-F5344CB8AC3E}">
        <p14:creationId xmlns:p14="http://schemas.microsoft.com/office/powerpoint/2010/main" val="2531947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14" name="Rectangle 13"/>
          <p:cNvSpPr/>
          <p:nvPr userDrawn="1"/>
        </p:nvSpPr>
        <p:spPr bwMode="auto">
          <a:xfrm>
            <a:off x="1" y="2363625"/>
            <a:ext cx="9402305" cy="188180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2133" b="0" i="0" dirty="0">
              <a:solidFill>
                <a:schemeClr val="bg1"/>
              </a:solidFill>
              <a:latin typeface="Arial" panose="020B0604020202020204" pitchFamily="34" charset="0"/>
            </a:endParaRPr>
          </a:p>
        </p:txBody>
      </p:sp>
      <p:sp>
        <p:nvSpPr>
          <p:cNvPr id="15" name="Title 15"/>
          <p:cNvSpPr>
            <a:spLocks noGrp="1"/>
          </p:cNvSpPr>
          <p:nvPr>
            <p:ph type="title" hasCustomPrompt="1"/>
          </p:nvPr>
        </p:nvSpPr>
        <p:spPr>
          <a:xfrm>
            <a:off x="604780" y="2559252"/>
            <a:ext cx="8580549" cy="1477195"/>
          </a:xfrm>
        </p:spPr>
        <p:txBody>
          <a:bodyPr anchor="ctr">
            <a:noAutofit/>
          </a:bodyPr>
          <a:lstStyle>
            <a:lvl1pPr>
              <a:defRPr sz="4800" b="0" i="0" baseline="0">
                <a:solidFill>
                  <a:schemeClr val="bg1"/>
                </a:solidFill>
                <a:latin typeface="Arial" panose="020B0604020202020204" pitchFamily="34" charset="0"/>
              </a:defRPr>
            </a:lvl1pPr>
          </a:lstStyle>
          <a:p>
            <a:r>
              <a:rPr lang="en-US" dirty="0"/>
              <a:t>Section Header Here</a:t>
            </a:r>
          </a:p>
        </p:txBody>
      </p:sp>
    </p:spTree>
    <p:extLst>
      <p:ext uri="{BB962C8B-B14F-4D97-AF65-F5344CB8AC3E}">
        <p14:creationId xmlns:p14="http://schemas.microsoft.com/office/powerpoint/2010/main" val="661010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6" name="Rectangle 5"/>
          <p:cNvSpPr/>
          <p:nvPr userDrawn="1"/>
        </p:nvSpPr>
        <p:spPr bwMode="auto">
          <a:xfrm>
            <a:off x="1" y="2363625"/>
            <a:ext cx="9402305" cy="1881809"/>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2133" b="0" i="0" dirty="0">
              <a:solidFill>
                <a:schemeClr val="bg1"/>
              </a:solidFill>
              <a:latin typeface="Arial" panose="020B0604020202020204" pitchFamily="34" charset="0"/>
            </a:endParaRPr>
          </a:p>
        </p:txBody>
      </p:sp>
      <p:sp>
        <p:nvSpPr>
          <p:cNvPr id="8" name="Title 15"/>
          <p:cNvSpPr>
            <a:spLocks noGrp="1"/>
          </p:cNvSpPr>
          <p:nvPr>
            <p:ph type="title" hasCustomPrompt="1"/>
          </p:nvPr>
        </p:nvSpPr>
        <p:spPr>
          <a:xfrm>
            <a:off x="604780" y="2559252"/>
            <a:ext cx="8580549" cy="1477195"/>
          </a:xfrm>
        </p:spPr>
        <p:txBody>
          <a:bodyPr anchor="ctr">
            <a:noAutofit/>
          </a:bodyPr>
          <a:lstStyle>
            <a:lvl1pPr>
              <a:defRPr sz="4800" b="0" i="0" baseline="0">
                <a:solidFill>
                  <a:schemeClr val="bg1"/>
                </a:solidFill>
                <a:latin typeface="Arial" panose="020B0604020202020204" pitchFamily="34" charset="0"/>
              </a:defRPr>
            </a:lvl1pPr>
          </a:lstStyle>
          <a:p>
            <a:r>
              <a:rPr lang="en-US" dirty="0"/>
              <a:t>Section Header Here</a:t>
            </a:r>
          </a:p>
        </p:txBody>
      </p:sp>
    </p:spTree>
    <p:extLst>
      <p:ext uri="{BB962C8B-B14F-4D97-AF65-F5344CB8AC3E}">
        <p14:creationId xmlns:p14="http://schemas.microsoft.com/office/powerpoint/2010/main" val="3797416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D2A02C-90DF-DF4E-AD95-8C1C433ACF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F14123-9C40-EA41-9C31-AB976323222E}"/>
              </a:ext>
            </a:extLst>
          </p:cNvPr>
          <p:cNvSpPr>
            <a:spLocks noGrp="1"/>
          </p:cNvSpPr>
          <p:nvPr>
            <p:ph type="body" idx="1"/>
          </p:nvPr>
        </p:nvSpPr>
        <p:spPr>
          <a:xfrm>
            <a:off x="838200" y="1825625"/>
            <a:ext cx="10515600" cy="40131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DCBCB6E-512B-6547-AAEC-32779DF6EB9E}"/>
              </a:ext>
            </a:extLst>
          </p:cNvPr>
          <p:cNvSpPr>
            <a:spLocks noGrp="1"/>
          </p:cNvSpPr>
          <p:nvPr>
            <p:ph type="ftr" sz="quarter" idx="3"/>
          </p:nvPr>
        </p:nvSpPr>
        <p:spPr>
          <a:xfrm>
            <a:off x="7197754" y="6081728"/>
            <a:ext cx="4156046" cy="45919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4" name="Picture 3">
            <a:extLst>
              <a:ext uri="{FF2B5EF4-FFF2-40B4-BE49-F238E27FC236}">
                <a16:creationId xmlns:a16="http://schemas.microsoft.com/office/drawing/2014/main" id="{A326F853-D96B-D148-A2CD-17CD16195BB0}"/>
              </a:ext>
            </a:extLst>
          </p:cNvPr>
          <p:cNvPicPr>
            <a:picLocks noChangeAspect="1"/>
          </p:cNvPicPr>
          <p:nvPr userDrawn="1"/>
        </p:nvPicPr>
        <p:blipFill>
          <a:blip r:embed="rId26"/>
          <a:stretch>
            <a:fillRect/>
          </a:stretch>
        </p:blipFill>
        <p:spPr>
          <a:xfrm>
            <a:off x="8821571" y="6095425"/>
            <a:ext cx="2819400" cy="431800"/>
          </a:xfrm>
          <a:prstGeom prst="rect">
            <a:avLst/>
          </a:prstGeom>
        </p:spPr>
      </p:pic>
    </p:spTree>
    <p:extLst>
      <p:ext uri="{BB962C8B-B14F-4D97-AF65-F5344CB8AC3E}">
        <p14:creationId xmlns:p14="http://schemas.microsoft.com/office/powerpoint/2010/main" val="20269360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70" r:id="rId3"/>
    <p:sldLayoutId id="2147483694" r:id="rId4"/>
    <p:sldLayoutId id="2147483686" r:id="rId5"/>
    <p:sldLayoutId id="2147483687" r:id="rId6"/>
    <p:sldLayoutId id="2147483669" r:id="rId7"/>
    <p:sldLayoutId id="2147483674" r:id="rId8"/>
    <p:sldLayoutId id="2147483675" r:id="rId9"/>
    <p:sldLayoutId id="2147483676" r:id="rId10"/>
    <p:sldLayoutId id="2147483677" r:id="rId11"/>
    <p:sldLayoutId id="2147483678" r:id="rId12"/>
    <p:sldLayoutId id="2147483679" r:id="rId13"/>
    <p:sldLayoutId id="2147483671" r:id="rId14"/>
    <p:sldLayoutId id="2147483672" r:id="rId15"/>
    <p:sldLayoutId id="2147483673" r:id="rId16"/>
    <p:sldLayoutId id="2147483684" r:id="rId17"/>
    <p:sldLayoutId id="2147483685" r:id="rId18"/>
    <p:sldLayoutId id="2147483688" r:id="rId19"/>
    <p:sldLayoutId id="2147483690" r:id="rId20"/>
    <p:sldLayoutId id="2147483691" r:id="rId21"/>
    <p:sldLayoutId id="2147483699" r:id="rId22"/>
    <p:sldLayoutId id="2147483700" r:id="rId23"/>
    <p:sldLayoutId id="2147483701" r:id="rId24"/>
  </p:sldLayoutIdLst>
  <p:txStyles>
    <p:titleStyle>
      <a:lvl1pPr algn="l" defTabSz="914400" rtl="0" eaLnBrk="1" latinLnBrk="0" hangingPunct="1">
        <a:lnSpc>
          <a:spcPct val="90000"/>
        </a:lnSpc>
        <a:spcBef>
          <a:spcPct val="0"/>
        </a:spcBef>
        <a:buNone/>
        <a:defRPr sz="3800" kern="1200" baseline="0">
          <a:solidFill>
            <a:srgbClr val="18A3AC"/>
          </a:solidFill>
          <a:latin typeface="+mj-lt"/>
          <a:ea typeface="+mj-ea"/>
          <a:cs typeface="+mj-cs"/>
        </a:defRPr>
      </a:lvl1pPr>
    </p:titleStyle>
    <p:bodyStyle>
      <a:lvl1pPr marL="393192" indent="-393192" algn="l" defTabSz="914400" rtl="0" eaLnBrk="1" latinLnBrk="0" hangingPunct="1">
        <a:lnSpc>
          <a:spcPct val="100000"/>
        </a:lnSpc>
        <a:spcBef>
          <a:spcPts val="800"/>
        </a:spcBef>
        <a:buClr>
          <a:schemeClr val="accent1"/>
        </a:buClr>
        <a:buSzPct val="80000"/>
        <a:buFont typeface="Wingdings" pitchFamily="2" charset="2"/>
        <a:buChar char="§"/>
        <a:defRPr sz="2800" kern="1200">
          <a:solidFill>
            <a:schemeClr val="tx1"/>
          </a:solidFill>
          <a:latin typeface="+mn-lt"/>
          <a:ea typeface="+mn-ea"/>
          <a:cs typeface="+mn-cs"/>
        </a:defRPr>
      </a:lvl1pPr>
      <a:lvl2pPr marL="768096" indent="-374904" algn="l" defTabSz="914400" rtl="0" eaLnBrk="1" latinLnBrk="0" hangingPunct="1">
        <a:lnSpc>
          <a:spcPct val="100000"/>
        </a:lnSpc>
        <a:spcBef>
          <a:spcPts val="800"/>
        </a:spcBef>
        <a:buFont typeface="Arial" panose="020B0604020202020204" pitchFamily="34" charset="0"/>
        <a:buChar char="•"/>
        <a:defRPr sz="2400" kern="1200">
          <a:solidFill>
            <a:schemeClr val="tx1"/>
          </a:solidFill>
          <a:latin typeface="+mn-lt"/>
          <a:ea typeface="+mn-ea"/>
          <a:cs typeface="+mn-cs"/>
        </a:defRPr>
      </a:lvl2pPr>
      <a:lvl3pPr marL="1078992" indent="-301752" algn="l" defTabSz="914400" rtl="0" eaLnBrk="1" latinLnBrk="0" hangingPunct="1">
        <a:lnSpc>
          <a:spcPct val="100000"/>
        </a:lnSpc>
        <a:spcBef>
          <a:spcPts val="800"/>
        </a:spcBef>
        <a:buClr>
          <a:schemeClr val="accent1"/>
        </a:buClr>
        <a:buSzPct val="100000"/>
        <a:buFont typeface="Wingdings" pitchFamily="2" charset="2"/>
        <a:buChar char="§"/>
        <a:defRPr sz="2000" kern="1200">
          <a:solidFill>
            <a:schemeClr val="tx1"/>
          </a:solidFill>
          <a:latin typeface="+mn-lt"/>
          <a:ea typeface="+mn-ea"/>
          <a:cs typeface="+mn-cs"/>
        </a:defRPr>
      </a:lvl3pPr>
      <a:lvl4pPr marL="1371600" indent="-292608" algn="l" defTabSz="914400" rtl="0" eaLnBrk="1" latinLnBrk="0" hangingPunct="1">
        <a:lnSpc>
          <a:spcPct val="100000"/>
        </a:lnSpc>
        <a:spcBef>
          <a:spcPts val="80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buClr>
          <a:schemeClr val="accent1"/>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780" y="425001"/>
            <a:ext cx="10898107"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8" name="Text Placeholder 3"/>
          <p:cNvSpPr>
            <a:spLocks noGrp="1"/>
          </p:cNvSpPr>
          <p:nvPr>
            <p:ph type="body" idx="1"/>
          </p:nvPr>
        </p:nvSpPr>
        <p:spPr>
          <a:xfrm>
            <a:off x="612911" y="1868556"/>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4" name="Picture 3">
            <a:extLst>
              <a:ext uri="{FF2B5EF4-FFF2-40B4-BE49-F238E27FC236}">
                <a16:creationId xmlns:a16="http://schemas.microsoft.com/office/drawing/2014/main" id="{A434A93D-AFD6-934D-8914-9A908D1A4583}"/>
              </a:ext>
            </a:extLst>
          </p:cNvPr>
          <p:cNvPicPr>
            <a:picLocks noChangeAspect="1"/>
          </p:cNvPicPr>
          <p:nvPr userDrawn="1"/>
        </p:nvPicPr>
        <p:blipFill>
          <a:blip r:embed="rId4"/>
          <a:stretch>
            <a:fillRect/>
          </a:stretch>
        </p:blipFill>
        <p:spPr>
          <a:xfrm>
            <a:off x="8652583" y="6073254"/>
            <a:ext cx="2810548" cy="434875"/>
          </a:xfrm>
          <a:prstGeom prst="rect">
            <a:avLst/>
          </a:prstGeom>
        </p:spPr>
      </p:pic>
    </p:spTree>
    <p:extLst>
      <p:ext uri="{BB962C8B-B14F-4D97-AF65-F5344CB8AC3E}">
        <p14:creationId xmlns:p14="http://schemas.microsoft.com/office/powerpoint/2010/main" val="1123847732"/>
      </p:ext>
    </p:extLst>
  </p:cSld>
  <p:clrMap bg1="lt1" tx1="dk1" bg2="lt2" tx2="dk2" accent1="accent1" accent2="accent2" accent3="accent3" accent4="accent4" accent5="accent5" accent6="accent6" hlink="hlink" folHlink="folHlink"/>
  <p:sldLayoutIdLst>
    <p:sldLayoutId id="2147483667" r:id="rId1"/>
    <p:sldLayoutId id="2147483668" r:id="rId2"/>
  </p:sldLayoutIdLst>
  <p:transition>
    <p:fade/>
  </p:transition>
  <p:hf hdr="0" dt="0"/>
  <p:txStyles>
    <p:titleStyle>
      <a:lvl1pPr algn="l" defTabSz="1219170" rtl="0" eaLnBrk="1" latinLnBrk="0" hangingPunct="1">
        <a:lnSpc>
          <a:spcPct val="85000"/>
        </a:lnSpc>
        <a:spcBef>
          <a:spcPct val="0"/>
        </a:spcBef>
        <a:buNone/>
        <a:defRPr lang="en-US" sz="3733" b="0" i="0" kern="1200" cap="none" spc="0" baseline="0" dirty="0" smtClean="0">
          <a:solidFill>
            <a:srgbClr val="18A3AC"/>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393690" indent="-393690" algn="l" defTabSz="853419" rtl="0" eaLnBrk="1" latinLnBrk="0" hangingPunct="1">
        <a:lnSpc>
          <a:spcPct val="100000"/>
        </a:lnSpc>
        <a:spcBef>
          <a:spcPts val="0"/>
        </a:spcBef>
        <a:spcAft>
          <a:spcPts val="800"/>
        </a:spcAft>
        <a:buClr>
          <a:schemeClr val="accent1"/>
        </a:buClr>
        <a:buSzPct val="80000"/>
        <a:buFont typeface="Wingdings" charset="2"/>
        <a:buChar char="§"/>
        <a:tabLst/>
        <a:defRPr lang="en-US" sz="2933"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772565" indent="-378875" algn="l" defTabSz="853419" rtl="0" eaLnBrk="1" latinLnBrk="0" hangingPunct="1">
        <a:lnSpc>
          <a:spcPct val="100000"/>
        </a:lnSpc>
        <a:spcBef>
          <a:spcPts val="0"/>
        </a:spcBef>
        <a:spcAft>
          <a:spcPts val="800"/>
        </a:spcAft>
        <a:buClr>
          <a:schemeClr val="accent5">
            <a:lumMod val="50000"/>
          </a:schemeClr>
        </a:buClr>
        <a:buSzPct val="100000"/>
        <a:buFont typeface=".AppleSystemUIFont" charset="0"/>
        <a:buChar char="-"/>
        <a:tabLst/>
        <a:defRPr lang="en-US" sz="2667"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2pPr>
      <a:lvl3pPr marL="1075240" indent="-302676" algn="l" defTabSz="853419" rtl="0" eaLnBrk="1" latinLnBrk="0" hangingPunct="1">
        <a:lnSpc>
          <a:spcPct val="100000"/>
        </a:lnSpc>
        <a:spcBef>
          <a:spcPts val="0"/>
        </a:spcBef>
        <a:spcAft>
          <a:spcPts val="800"/>
        </a:spcAft>
        <a:buClr>
          <a:schemeClr val="accent1"/>
        </a:buClr>
        <a:buSzPct val="80000"/>
        <a:buFont typeface="Wingdings" charset="2"/>
        <a:buChar char="§"/>
        <a:tabLst/>
        <a:defRPr lang="en-US" sz="24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3pPr>
      <a:lvl4pPr marL="1371566" indent="-296326" algn="l" defTabSz="853419" rtl="0" eaLnBrk="1" latinLnBrk="0" hangingPunct="1">
        <a:lnSpc>
          <a:spcPct val="100000"/>
        </a:lnSpc>
        <a:spcBef>
          <a:spcPts val="0"/>
        </a:spcBef>
        <a:spcAft>
          <a:spcPts val="800"/>
        </a:spcAft>
        <a:buClr>
          <a:schemeClr val="accent5">
            <a:lumMod val="50000"/>
          </a:schemeClr>
        </a:buClr>
        <a:buSzPct val="100000"/>
        <a:buFont typeface=".AppleSystemUIFont" charset="0"/>
        <a:buChar char="-"/>
        <a:tabLst/>
        <a:defRPr lang="en-US" sz="2133"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4pPr>
      <a:lvl5pPr marL="1750440" indent="-302676" algn="l" defTabSz="853419" rtl="0" eaLnBrk="1" latinLnBrk="0" hangingPunct="1">
        <a:lnSpc>
          <a:spcPct val="200000"/>
        </a:lnSpc>
        <a:spcBef>
          <a:spcPts val="0"/>
        </a:spcBef>
        <a:buClr>
          <a:srgbClr val="18A3AC"/>
        </a:buClr>
        <a:buSzPct val="80000"/>
        <a:buFont typeface="Wingdings" charset="2"/>
        <a:buChar char="§"/>
        <a:defRPr lang="en-US" sz="2667" b="0" kern="1200" dirty="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04FB-1FBC-CD48-8264-81F81B4CD093}"/>
              </a:ext>
            </a:extLst>
          </p:cNvPr>
          <p:cNvSpPr>
            <a:spLocks noGrp="1"/>
          </p:cNvSpPr>
          <p:nvPr>
            <p:ph type="title"/>
          </p:nvPr>
        </p:nvSpPr>
        <p:spPr>
          <a:xfrm>
            <a:off x="354482" y="1255083"/>
            <a:ext cx="7083811" cy="1188491"/>
          </a:xfrm>
        </p:spPr>
        <p:txBody>
          <a:bodyPr/>
          <a:lstStyle/>
          <a:p>
            <a:r>
              <a:rPr lang="en-US" sz="3200" b="1" i="1" dirty="0"/>
              <a:t>Platelet Defects with Trauma</a:t>
            </a:r>
          </a:p>
        </p:txBody>
      </p:sp>
      <p:sp>
        <p:nvSpPr>
          <p:cNvPr id="4" name="Text Placeholder 3">
            <a:extLst>
              <a:ext uri="{FF2B5EF4-FFF2-40B4-BE49-F238E27FC236}">
                <a16:creationId xmlns:a16="http://schemas.microsoft.com/office/drawing/2014/main" id="{54D3A04B-BB66-624B-81BC-A0C35C159FE4}"/>
              </a:ext>
            </a:extLst>
          </p:cNvPr>
          <p:cNvSpPr>
            <a:spLocks noGrp="1"/>
          </p:cNvSpPr>
          <p:nvPr>
            <p:ph type="body" sz="quarter" idx="10"/>
          </p:nvPr>
        </p:nvSpPr>
        <p:spPr>
          <a:xfrm>
            <a:off x="437158" y="2754998"/>
            <a:ext cx="6630440" cy="2709673"/>
          </a:xfrm>
          <a:noFill/>
        </p:spPr>
        <p:txBody>
          <a:bodyPr/>
          <a:lstStyle/>
          <a:p>
            <a:r>
              <a:rPr lang="en-US" sz="1900" b="1" dirty="0"/>
              <a:t>Lucy </a:t>
            </a:r>
            <a:r>
              <a:rPr lang="en-US" sz="1900" b="1" dirty="0" err="1"/>
              <a:t>Zumwinkle</a:t>
            </a:r>
            <a:r>
              <a:rPr lang="en-US" sz="1900" b="1" dirty="0"/>
              <a:t> Kornblith, MD, FACS</a:t>
            </a:r>
          </a:p>
          <a:p>
            <a:r>
              <a:rPr lang="en-US" sz="1900" dirty="0"/>
              <a:t>Assistant Professor of Surgery</a:t>
            </a:r>
          </a:p>
          <a:p>
            <a:r>
              <a:rPr lang="en-US" sz="1900" dirty="0"/>
              <a:t>Assistant Professor of Laboratory Medicine</a:t>
            </a:r>
          </a:p>
          <a:p>
            <a:endParaRPr lang="en-US" sz="1900" dirty="0"/>
          </a:p>
          <a:p>
            <a:r>
              <a:rPr lang="en-US" sz="1900" dirty="0"/>
              <a:t>Trauma Surgery and Surgical Critical Care</a:t>
            </a:r>
          </a:p>
          <a:p>
            <a:endParaRPr lang="en-US" sz="1900" dirty="0"/>
          </a:p>
          <a:p>
            <a:r>
              <a:rPr lang="en-US" sz="1900" dirty="0"/>
              <a:t>University of California, San Francisco</a:t>
            </a:r>
          </a:p>
          <a:p>
            <a:r>
              <a:rPr lang="en-US" sz="1900" dirty="0"/>
              <a:t>Zuckerberg San Francisco General Hospital</a:t>
            </a:r>
          </a:p>
        </p:txBody>
      </p:sp>
      <p:pic>
        <p:nvPicPr>
          <p:cNvPr id="13" name="Picture 12">
            <a:extLst>
              <a:ext uri="{FF2B5EF4-FFF2-40B4-BE49-F238E27FC236}">
                <a16:creationId xmlns:a16="http://schemas.microsoft.com/office/drawing/2014/main" id="{13ED1193-8F76-754F-AF32-82FF58586CAF}"/>
              </a:ext>
            </a:extLst>
          </p:cNvPr>
          <p:cNvPicPr>
            <a:picLocks noChangeAspect="1"/>
          </p:cNvPicPr>
          <p:nvPr/>
        </p:nvPicPr>
        <p:blipFill>
          <a:blip r:embed="rId3"/>
          <a:stretch>
            <a:fillRect/>
          </a:stretch>
        </p:blipFill>
        <p:spPr>
          <a:xfrm>
            <a:off x="7150274" y="0"/>
            <a:ext cx="5041726" cy="5776095"/>
          </a:xfrm>
          <a:prstGeom prst="rect">
            <a:avLst/>
          </a:prstGeom>
        </p:spPr>
      </p:pic>
      <p:pic>
        <p:nvPicPr>
          <p:cNvPr id="6" name="Picture 5">
            <a:extLst>
              <a:ext uri="{FF2B5EF4-FFF2-40B4-BE49-F238E27FC236}">
                <a16:creationId xmlns:a16="http://schemas.microsoft.com/office/drawing/2014/main" id="{5317C77F-CAE0-BD4C-8151-3CB771A2A88E}"/>
              </a:ext>
            </a:extLst>
          </p:cNvPr>
          <p:cNvPicPr>
            <a:picLocks noChangeAspect="1"/>
          </p:cNvPicPr>
          <p:nvPr/>
        </p:nvPicPr>
        <p:blipFill>
          <a:blip r:embed="rId4"/>
          <a:stretch>
            <a:fillRect/>
          </a:stretch>
        </p:blipFill>
        <p:spPr>
          <a:xfrm>
            <a:off x="-246743" y="5776095"/>
            <a:ext cx="7837714" cy="1096114"/>
          </a:xfrm>
          <a:prstGeom prst="rect">
            <a:avLst/>
          </a:prstGeom>
        </p:spPr>
      </p:pic>
      <p:sp>
        <p:nvSpPr>
          <p:cNvPr id="7" name="Title 1">
            <a:extLst>
              <a:ext uri="{FF2B5EF4-FFF2-40B4-BE49-F238E27FC236}">
                <a16:creationId xmlns:a16="http://schemas.microsoft.com/office/drawing/2014/main" id="{F5A56846-A88B-4949-AF01-256288DAC16D}"/>
              </a:ext>
            </a:extLst>
          </p:cNvPr>
          <p:cNvSpPr txBox="1">
            <a:spLocks/>
          </p:cNvSpPr>
          <p:nvPr/>
        </p:nvSpPr>
        <p:spPr>
          <a:xfrm>
            <a:off x="354482" y="1770037"/>
            <a:ext cx="6635263" cy="118849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0" i="0" kern="1200" baseline="0">
                <a:solidFill>
                  <a:schemeClr val="bg1"/>
                </a:solidFill>
                <a:latin typeface="Arial" panose="020B0604020202020204" pitchFamily="34" charset="0"/>
                <a:ea typeface="+mj-ea"/>
                <a:cs typeface="+mj-cs"/>
              </a:defRPr>
            </a:lvl1pPr>
          </a:lstStyle>
          <a:p>
            <a:endParaRPr lang="en-US" sz="2200" b="1" dirty="0"/>
          </a:p>
        </p:txBody>
      </p:sp>
      <p:sp>
        <p:nvSpPr>
          <p:cNvPr id="8" name="Title 1">
            <a:extLst>
              <a:ext uri="{FF2B5EF4-FFF2-40B4-BE49-F238E27FC236}">
                <a16:creationId xmlns:a16="http://schemas.microsoft.com/office/drawing/2014/main" id="{FEF14585-BB78-B15B-A559-88B3A2BC8ABA}"/>
              </a:ext>
            </a:extLst>
          </p:cNvPr>
          <p:cNvSpPr txBox="1">
            <a:spLocks/>
          </p:cNvSpPr>
          <p:nvPr/>
        </p:nvSpPr>
        <p:spPr>
          <a:xfrm>
            <a:off x="354481" y="1243717"/>
            <a:ext cx="7083811" cy="118849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0" i="0" kern="1200" baseline="0">
                <a:solidFill>
                  <a:schemeClr val="bg1"/>
                </a:solidFill>
                <a:latin typeface="Arial" panose="020B0604020202020204" pitchFamily="34" charset="0"/>
                <a:ea typeface="+mj-ea"/>
                <a:cs typeface="+mj-cs"/>
              </a:defRPr>
            </a:lvl1pPr>
          </a:lstStyle>
          <a:p>
            <a:r>
              <a:rPr lang="en-US" sz="3200" b="1" i="1" dirty="0"/>
              <a:t>Platelet </a:t>
            </a:r>
            <a:r>
              <a:rPr lang="en-US" sz="3200" b="1" i="1" strike="sngStrike" dirty="0"/>
              <a:t>Defects</a:t>
            </a:r>
            <a:r>
              <a:rPr lang="en-US" sz="3200" b="1" i="1" dirty="0"/>
              <a:t> with Trauma</a:t>
            </a:r>
          </a:p>
        </p:txBody>
      </p:sp>
    </p:spTree>
    <p:extLst>
      <p:ext uri="{BB962C8B-B14F-4D97-AF65-F5344CB8AC3E}">
        <p14:creationId xmlns:p14="http://schemas.microsoft.com/office/powerpoint/2010/main" val="165249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Placeholder 1" descr="Fig. 1">
            <a:extLst>
              <a:ext uri="{FF2B5EF4-FFF2-40B4-BE49-F238E27FC236}">
                <a16:creationId xmlns:a16="http://schemas.microsoft.com/office/drawing/2014/main" id="{322F5821-3622-81C0-0118-5386F3FF87FE}"/>
              </a:ext>
            </a:extLst>
          </p:cNvPr>
          <p:cNvPicPr>
            <a:picLocks noChangeAspect="1"/>
          </p:cNvPicPr>
          <p:nvPr/>
        </p:nvPicPr>
        <p:blipFill>
          <a:blip r:embed="rId3"/>
          <a:stretch>
            <a:fillRect/>
          </a:stretch>
        </p:blipFill>
        <p:spPr>
          <a:xfrm>
            <a:off x="274227" y="-2461676"/>
            <a:ext cx="8234303" cy="9048684"/>
          </a:xfrm>
          <a:prstGeom prst="rect">
            <a:avLst/>
          </a:prstGeom>
        </p:spPr>
      </p:pic>
      <p:sp>
        <p:nvSpPr>
          <p:cNvPr id="6" name="TextBox 5">
            <a:extLst>
              <a:ext uri="{FF2B5EF4-FFF2-40B4-BE49-F238E27FC236}">
                <a16:creationId xmlns:a16="http://schemas.microsoft.com/office/drawing/2014/main" id="{B61D7A95-50FB-6672-268A-463D529FD4AC}"/>
              </a:ext>
            </a:extLst>
          </p:cNvPr>
          <p:cNvSpPr txBox="1"/>
          <p:nvPr/>
        </p:nvSpPr>
        <p:spPr bwMode="auto">
          <a:xfrm>
            <a:off x="9696378" y="5755118"/>
            <a:ext cx="2449902" cy="923330"/>
          </a:xfrm>
          <a:prstGeom prst="rect">
            <a:avLst/>
          </a:prstGeom>
          <a:noFill/>
          <a:ln w="19050" algn="ctr">
            <a:noFill/>
            <a:miter lim="800000"/>
            <a:headEnd/>
            <a:tailEnd/>
          </a:ln>
        </p:spPr>
        <p:txBody>
          <a:bodyPr wrap="square" lIns="0" tIns="0" rIns="0" bIns="0" rtlCol="0">
            <a:spAutoFit/>
          </a:bodyPr>
          <a:lstStyle/>
          <a:p>
            <a:pPr algn="r"/>
            <a:r>
              <a:rPr lang="en-US" sz="1000" dirty="0">
                <a:latin typeface="Arial" panose="020B0604020202020204" pitchFamily="34" charset="0"/>
                <a:cs typeface="Arial" panose="020B0604020202020204" pitchFamily="34" charset="0"/>
              </a:rPr>
              <a:t>Fields AT, </a:t>
            </a:r>
            <a:r>
              <a:rPr lang="en-US" sz="1000" dirty="0" err="1">
                <a:latin typeface="Arial" panose="020B0604020202020204" pitchFamily="34" charset="0"/>
                <a:cs typeface="Arial" panose="020B0604020202020204" pitchFamily="34" charset="0"/>
              </a:rPr>
              <a:t>Matthay</a:t>
            </a:r>
            <a:r>
              <a:rPr lang="en-US" sz="1000" dirty="0">
                <a:latin typeface="Arial" panose="020B0604020202020204" pitchFamily="34" charset="0"/>
                <a:cs typeface="Arial" panose="020B0604020202020204" pitchFamily="34" charset="0"/>
              </a:rPr>
              <a:t> ZA, Nunez-Garcia B, </a:t>
            </a:r>
            <a:r>
              <a:rPr lang="en-US" sz="1000" dirty="0" err="1">
                <a:latin typeface="Arial" panose="020B0604020202020204" pitchFamily="34" charset="0"/>
                <a:cs typeface="Arial" panose="020B0604020202020204" pitchFamily="34" charset="0"/>
              </a:rPr>
              <a:t>Matthay</a:t>
            </a:r>
            <a:r>
              <a:rPr lang="en-US" sz="1000" dirty="0">
                <a:latin typeface="Arial" panose="020B0604020202020204" pitchFamily="34" charset="0"/>
                <a:cs typeface="Arial" panose="020B0604020202020204" pitchFamily="34" charset="0"/>
              </a:rPr>
              <a:t> EC, </a:t>
            </a:r>
            <a:r>
              <a:rPr lang="en-US" sz="1000" dirty="0" err="1">
                <a:latin typeface="Arial" panose="020B0604020202020204" pitchFamily="34" charset="0"/>
                <a:cs typeface="Arial" panose="020B0604020202020204" pitchFamily="34" charset="0"/>
              </a:rPr>
              <a:t>Bainton</a:t>
            </a:r>
            <a:r>
              <a:rPr lang="en-US" sz="1000" dirty="0">
                <a:latin typeface="Arial" panose="020B0604020202020204" pitchFamily="34" charset="0"/>
                <a:cs typeface="Arial" panose="020B0604020202020204" pitchFamily="34" charset="0"/>
              </a:rPr>
              <a:t> RJ, </a:t>
            </a:r>
            <a:r>
              <a:rPr lang="en-US" sz="1000" dirty="0" err="1">
                <a:latin typeface="Arial" panose="020B0604020202020204" pitchFamily="34" charset="0"/>
                <a:cs typeface="Arial" panose="020B0604020202020204" pitchFamily="34" charset="0"/>
              </a:rPr>
              <a:t>Callcut</a:t>
            </a:r>
            <a:r>
              <a:rPr lang="en-US" sz="1000" dirty="0">
                <a:latin typeface="Arial" panose="020B0604020202020204" pitchFamily="34" charset="0"/>
                <a:cs typeface="Arial" panose="020B0604020202020204" pitchFamily="34" charset="0"/>
              </a:rPr>
              <a:t> RA, </a:t>
            </a:r>
            <a:r>
              <a:rPr lang="en-US" sz="1000" dirty="0" err="1">
                <a:latin typeface="Arial" panose="020B0604020202020204" pitchFamily="34" charset="0"/>
                <a:cs typeface="Arial" panose="020B0604020202020204" pitchFamily="34" charset="0"/>
              </a:rPr>
              <a:t>Kornblith</a:t>
            </a:r>
            <a:r>
              <a:rPr lang="en-US" sz="1000" dirty="0">
                <a:latin typeface="Arial" panose="020B0604020202020204" pitchFamily="34" charset="0"/>
                <a:cs typeface="Arial" panose="020B0604020202020204" pitchFamily="34" charset="0"/>
              </a:rPr>
              <a:t> LZ. Good Platelets Gone Bad: The Effects of Trauma Patient Plasma on Healthy Platelet Aggregation. Shock. 2021 Feb 1;55(2):189-197. </a:t>
            </a:r>
          </a:p>
        </p:txBody>
      </p:sp>
      <p:sp>
        <p:nvSpPr>
          <p:cNvPr id="7" name="Up Arrow 6">
            <a:extLst>
              <a:ext uri="{FF2B5EF4-FFF2-40B4-BE49-F238E27FC236}">
                <a16:creationId xmlns:a16="http://schemas.microsoft.com/office/drawing/2014/main" id="{10283EB8-74B3-D2A3-152E-0FCCFB799275}"/>
              </a:ext>
            </a:extLst>
          </p:cNvPr>
          <p:cNvSpPr/>
          <p:nvPr/>
        </p:nvSpPr>
        <p:spPr bwMode="auto">
          <a:xfrm rot="13021833" flipH="1">
            <a:off x="7871633" y="2195718"/>
            <a:ext cx="455247" cy="743508"/>
          </a:xfrm>
          <a:prstGeom prst="upArrow">
            <a:avLst/>
          </a:prstGeom>
          <a:solidFill>
            <a:srgbClr val="FF0000"/>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8" name="Up Arrow 7">
            <a:extLst>
              <a:ext uri="{FF2B5EF4-FFF2-40B4-BE49-F238E27FC236}">
                <a16:creationId xmlns:a16="http://schemas.microsoft.com/office/drawing/2014/main" id="{53A711A3-E211-E695-3C8F-EF1174742EB9}"/>
              </a:ext>
            </a:extLst>
          </p:cNvPr>
          <p:cNvSpPr/>
          <p:nvPr/>
        </p:nvSpPr>
        <p:spPr bwMode="auto">
          <a:xfrm rot="13021833" flipH="1">
            <a:off x="7880599" y="4402859"/>
            <a:ext cx="455247" cy="743508"/>
          </a:xfrm>
          <a:prstGeom prst="upArrow">
            <a:avLst/>
          </a:prstGeom>
          <a:solidFill>
            <a:srgbClr val="FF0000"/>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9" name="Rectangle 8">
            <a:extLst>
              <a:ext uri="{FF2B5EF4-FFF2-40B4-BE49-F238E27FC236}">
                <a16:creationId xmlns:a16="http://schemas.microsoft.com/office/drawing/2014/main" id="{A5F9CADE-FFAE-921E-F13F-6EC43118BFC7}"/>
              </a:ext>
            </a:extLst>
          </p:cNvPr>
          <p:cNvSpPr/>
          <p:nvPr/>
        </p:nvSpPr>
        <p:spPr>
          <a:xfrm>
            <a:off x="651560" y="54062"/>
            <a:ext cx="3557833" cy="1916628"/>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
        <p:nvSpPr>
          <p:cNvPr id="11" name="Rectangle 10">
            <a:extLst>
              <a:ext uri="{FF2B5EF4-FFF2-40B4-BE49-F238E27FC236}">
                <a16:creationId xmlns:a16="http://schemas.microsoft.com/office/drawing/2014/main" id="{F275EFD2-36D8-B8D0-6492-4AF2552175AA}"/>
              </a:ext>
            </a:extLst>
          </p:cNvPr>
          <p:cNvSpPr/>
          <p:nvPr/>
        </p:nvSpPr>
        <p:spPr>
          <a:xfrm>
            <a:off x="4424776" y="21032"/>
            <a:ext cx="3557833" cy="1916628"/>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
        <p:nvSpPr>
          <p:cNvPr id="12" name="Rectangle 11">
            <a:extLst>
              <a:ext uri="{FF2B5EF4-FFF2-40B4-BE49-F238E27FC236}">
                <a16:creationId xmlns:a16="http://schemas.microsoft.com/office/drawing/2014/main" id="{7D679200-CE4C-4C64-A2AA-039796352823}"/>
              </a:ext>
            </a:extLst>
          </p:cNvPr>
          <p:cNvSpPr/>
          <p:nvPr/>
        </p:nvSpPr>
        <p:spPr>
          <a:xfrm>
            <a:off x="651560" y="2133611"/>
            <a:ext cx="3557833" cy="4172596"/>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
        <p:nvSpPr>
          <p:cNvPr id="13" name="Rectangle 12">
            <a:extLst>
              <a:ext uri="{FF2B5EF4-FFF2-40B4-BE49-F238E27FC236}">
                <a16:creationId xmlns:a16="http://schemas.microsoft.com/office/drawing/2014/main" id="{2A0A03ED-B543-4401-9A03-EEC3D0B22122}"/>
              </a:ext>
            </a:extLst>
          </p:cNvPr>
          <p:cNvSpPr/>
          <p:nvPr/>
        </p:nvSpPr>
        <p:spPr>
          <a:xfrm>
            <a:off x="4498346" y="2176036"/>
            <a:ext cx="3557833" cy="4172596"/>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
        <p:nvSpPr>
          <p:cNvPr id="14" name="Up Arrow 13">
            <a:extLst>
              <a:ext uri="{FF2B5EF4-FFF2-40B4-BE49-F238E27FC236}">
                <a16:creationId xmlns:a16="http://schemas.microsoft.com/office/drawing/2014/main" id="{EF9F7A20-F2AC-D61A-176A-454CEB825D8E}"/>
              </a:ext>
            </a:extLst>
          </p:cNvPr>
          <p:cNvSpPr/>
          <p:nvPr/>
        </p:nvSpPr>
        <p:spPr bwMode="auto">
          <a:xfrm rot="19041085" flipH="1">
            <a:off x="2916005" y="4542323"/>
            <a:ext cx="455247" cy="743508"/>
          </a:xfrm>
          <a:prstGeom prst="upArrow">
            <a:avLst/>
          </a:prstGeom>
          <a:solidFill>
            <a:srgbClr val="FF0000"/>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2444421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2359BA7-1E3B-2D58-6633-1933877CB4E8}"/>
              </a:ext>
            </a:extLst>
          </p:cNvPr>
          <p:cNvGrpSpPr/>
          <p:nvPr/>
        </p:nvGrpSpPr>
        <p:grpSpPr>
          <a:xfrm>
            <a:off x="2909348" y="805552"/>
            <a:ext cx="5802388" cy="5246895"/>
            <a:chOff x="757582" y="307413"/>
            <a:chExt cx="3520219" cy="3183210"/>
          </a:xfrm>
        </p:grpSpPr>
        <p:pic>
          <p:nvPicPr>
            <p:cNvPr id="6" name="Picture 5">
              <a:extLst>
                <a:ext uri="{FF2B5EF4-FFF2-40B4-BE49-F238E27FC236}">
                  <a16:creationId xmlns:a16="http://schemas.microsoft.com/office/drawing/2014/main" id="{516377FF-1599-8C94-5094-3EBA14805ED8}"/>
                </a:ext>
              </a:extLst>
            </p:cNvPr>
            <p:cNvPicPr>
              <a:picLocks noChangeAspect="1"/>
            </p:cNvPicPr>
            <p:nvPr/>
          </p:nvPicPr>
          <p:blipFill rotWithShape="1">
            <a:blip r:embed="rId3"/>
            <a:srcRect l="22134" t="18261" r="14941" b="4566"/>
            <a:stretch/>
          </p:blipFill>
          <p:spPr>
            <a:xfrm>
              <a:off x="1113182" y="667910"/>
              <a:ext cx="3164619" cy="2822713"/>
            </a:xfrm>
            <a:prstGeom prst="rect">
              <a:avLst/>
            </a:prstGeom>
          </p:spPr>
        </p:pic>
        <p:pic>
          <p:nvPicPr>
            <p:cNvPr id="7" name="Picture 6">
              <a:extLst>
                <a:ext uri="{FF2B5EF4-FFF2-40B4-BE49-F238E27FC236}">
                  <a16:creationId xmlns:a16="http://schemas.microsoft.com/office/drawing/2014/main" id="{2DC1A1DC-A390-6E3D-14EC-1158DE4B1525}"/>
                </a:ext>
              </a:extLst>
            </p:cNvPr>
            <p:cNvPicPr>
              <a:picLocks noChangeAspect="1"/>
            </p:cNvPicPr>
            <p:nvPr/>
          </p:nvPicPr>
          <p:blipFill rotWithShape="1">
            <a:blip r:embed="rId3"/>
            <a:srcRect l="4356" t="8420" r="88384" b="29253"/>
            <a:stretch/>
          </p:blipFill>
          <p:spPr>
            <a:xfrm>
              <a:off x="757582" y="307413"/>
              <a:ext cx="365125" cy="2279651"/>
            </a:xfrm>
            <a:prstGeom prst="rect">
              <a:avLst/>
            </a:prstGeom>
          </p:spPr>
        </p:pic>
      </p:grpSp>
      <p:sp>
        <p:nvSpPr>
          <p:cNvPr id="11" name="Up Arrow 10">
            <a:extLst>
              <a:ext uri="{FF2B5EF4-FFF2-40B4-BE49-F238E27FC236}">
                <a16:creationId xmlns:a16="http://schemas.microsoft.com/office/drawing/2014/main" id="{A14BD211-6CD0-64DC-B373-48B58EB113F4}"/>
              </a:ext>
            </a:extLst>
          </p:cNvPr>
          <p:cNvSpPr/>
          <p:nvPr/>
        </p:nvSpPr>
        <p:spPr bwMode="auto">
          <a:xfrm rot="13021833" flipH="1">
            <a:off x="6594252" y="2920488"/>
            <a:ext cx="455247" cy="743508"/>
          </a:xfrm>
          <a:prstGeom prst="upArrow">
            <a:avLst/>
          </a:prstGeom>
          <a:solidFill>
            <a:srgbClr val="FF0000"/>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2" name="Up Arrow 11">
            <a:extLst>
              <a:ext uri="{FF2B5EF4-FFF2-40B4-BE49-F238E27FC236}">
                <a16:creationId xmlns:a16="http://schemas.microsoft.com/office/drawing/2014/main" id="{D4032888-AE14-D116-8088-C3EC19C31D2E}"/>
              </a:ext>
            </a:extLst>
          </p:cNvPr>
          <p:cNvSpPr/>
          <p:nvPr/>
        </p:nvSpPr>
        <p:spPr bwMode="auto">
          <a:xfrm rot="13021833" flipH="1">
            <a:off x="8386182" y="1653992"/>
            <a:ext cx="455247" cy="743508"/>
          </a:xfrm>
          <a:prstGeom prst="upArrow">
            <a:avLst/>
          </a:prstGeom>
          <a:solidFill>
            <a:srgbClr val="FF0000"/>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3" name="Rectangle 12">
            <a:extLst>
              <a:ext uri="{FF2B5EF4-FFF2-40B4-BE49-F238E27FC236}">
                <a16:creationId xmlns:a16="http://schemas.microsoft.com/office/drawing/2014/main" id="{B9F7D02C-A771-79BC-FFC4-2D06217BAF88}"/>
              </a:ext>
            </a:extLst>
          </p:cNvPr>
          <p:cNvSpPr/>
          <p:nvPr/>
        </p:nvSpPr>
        <p:spPr>
          <a:xfrm rot="19127720">
            <a:off x="7733596" y="4659108"/>
            <a:ext cx="682875" cy="325194"/>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
        <p:nvSpPr>
          <p:cNvPr id="14" name="Rectangle 13">
            <a:extLst>
              <a:ext uri="{FF2B5EF4-FFF2-40B4-BE49-F238E27FC236}">
                <a16:creationId xmlns:a16="http://schemas.microsoft.com/office/drawing/2014/main" id="{EFEC0689-ED33-4E02-0D84-06221DF76DDA}"/>
              </a:ext>
            </a:extLst>
          </p:cNvPr>
          <p:cNvSpPr/>
          <p:nvPr/>
        </p:nvSpPr>
        <p:spPr>
          <a:xfrm rot="19127720">
            <a:off x="6093144" y="4653848"/>
            <a:ext cx="682875" cy="325194"/>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
        <p:nvSpPr>
          <p:cNvPr id="17" name="Up Arrow 16">
            <a:extLst>
              <a:ext uri="{FF2B5EF4-FFF2-40B4-BE49-F238E27FC236}">
                <a16:creationId xmlns:a16="http://schemas.microsoft.com/office/drawing/2014/main" id="{44F36792-CABE-9255-D7AE-21BEA2FA2A95}"/>
              </a:ext>
            </a:extLst>
          </p:cNvPr>
          <p:cNvSpPr/>
          <p:nvPr/>
        </p:nvSpPr>
        <p:spPr bwMode="auto">
          <a:xfrm rot="13021833" flipH="1">
            <a:off x="7374040" y="874258"/>
            <a:ext cx="455247" cy="743508"/>
          </a:xfrm>
          <a:prstGeom prst="upArrow">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8" name="Rectangle 17">
            <a:extLst>
              <a:ext uri="{FF2B5EF4-FFF2-40B4-BE49-F238E27FC236}">
                <a16:creationId xmlns:a16="http://schemas.microsoft.com/office/drawing/2014/main" id="{152DD5EF-B85B-903C-6259-6B0B24D765D4}"/>
              </a:ext>
            </a:extLst>
          </p:cNvPr>
          <p:cNvSpPr/>
          <p:nvPr/>
        </p:nvSpPr>
        <p:spPr>
          <a:xfrm rot="19127720">
            <a:off x="5882607" y="5459998"/>
            <a:ext cx="1140880" cy="278987"/>
          </a:xfrm>
          <a:prstGeom prst="rect">
            <a:avLst/>
          </a:prstGeom>
          <a:noFill/>
          <a:ln w="63500">
            <a:solidFill>
              <a:schemeClr val="accent1"/>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
        <p:nvSpPr>
          <p:cNvPr id="19" name="TextBox 18">
            <a:extLst>
              <a:ext uri="{FF2B5EF4-FFF2-40B4-BE49-F238E27FC236}">
                <a16:creationId xmlns:a16="http://schemas.microsoft.com/office/drawing/2014/main" id="{0635327E-782C-A1AB-FFD1-5BE0247499F1}"/>
              </a:ext>
            </a:extLst>
          </p:cNvPr>
          <p:cNvSpPr txBox="1"/>
          <p:nvPr/>
        </p:nvSpPr>
        <p:spPr bwMode="auto">
          <a:xfrm>
            <a:off x="9696378" y="5755118"/>
            <a:ext cx="2449902" cy="923330"/>
          </a:xfrm>
          <a:prstGeom prst="rect">
            <a:avLst/>
          </a:prstGeom>
          <a:noFill/>
          <a:ln w="19050" algn="ctr">
            <a:noFill/>
            <a:miter lim="800000"/>
            <a:headEnd/>
            <a:tailEnd/>
          </a:ln>
        </p:spPr>
        <p:txBody>
          <a:bodyPr wrap="square" lIns="0" tIns="0" rIns="0" bIns="0" rtlCol="0">
            <a:spAutoFit/>
          </a:bodyPr>
          <a:lstStyle/>
          <a:p>
            <a:pPr algn="r"/>
            <a:r>
              <a:rPr lang="en-US" sz="1000" dirty="0">
                <a:latin typeface="Arial" panose="020B0604020202020204" pitchFamily="34" charset="0"/>
                <a:cs typeface="Arial" panose="020B0604020202020204" pitchFamily="34" charset="0"/>
              </a:rPr>
              <a:t>Fields AT, </a:t>
            </a:r>
            <a:r>
              <a:rPr lang="en-US" sz="1000" dirty="0" err="1">
                <a:latin typeface="Arial" panose="020B0604020202020204" pitchFamily="34" charset="0"/>
                <a:cs typeface="Arial" panose="020B0604020202020204" pitchFamily="34" charset="0"/>
              </a:rPr>
              <a:t>Matthay</a:t>
            </a:r>
            <a:r>
              <a:rPr lang="en-US" sz="1000" dirty="0">
                <a:latin typeface="Arial" panose="020B0604020202020204" pitchFamily="34" charset="0"/>
                <a:cs typeface="Arial" panose="020B0604020202020204" pitchFamily="34" charset="0"/>
              </a:rPr>
              <a:t> ZA, Nunez-Garcia B, </a:t>
            </a:r>
            <a:r>
              <a:rPr lang="en-US" sz="1000" dirty="0" err="1">
                <a:latin typeface="Arial" panose="020B0604020202020204" pitchFamily="34" charset="0"/>
                <a:cs typeface="Arial" panose="020B0604020202020204" pitchFamily="34" charset="0"/>
              </a:rPr>
              <a:t>Matthay</a:t>
            </a:r>
            <a:r>
              <a:rPr lang="en-US" sz="1000" dirty="0">
                <a:latin typeface="Arial" panose="020B0604020202020204" pitchFamily="34" charset="0"/>
                <a:cs typeface="Arial" panose="020B0604020202020204" pitchFamily="34" charset="0"/>
              </a:rPr>
              <a:t> EC, </a:t>
            </a:r>
            <a:r>
              <a:rPr lang="en-US" sz="1000" dirty="0" err="1">
                <a:latin typeface="Arial" panose="020B0604020202020204" pitchFamily="34" charset="0"/>
                <a:cs typeface="Arial" panose="020B0604020202020204" pitchFamily="34" charset="0"/>
              </a:rPr>
              <a:t>Bainton</a:t>
            </a:r>
            <a:r>
              <a:rPr lang="en-US" sz="1000" dirty="0">
                <a:latin typeface="Arial" panose="020B0604020202020204" pitchFamily="34" charset="0"/>
                <a:cs typeface="Arial" panose="020B0604020202020204" pitchFamily="34" charset="0"/>
              </a:rPr>
              <a:t> RJ, </a:t>
            </a:r>
            <a:r>
              <a:rPr lang="en-US" sz="1000" dirty="0" err="1">
                <a:latin typeface="Arial" panose="020B0604020202020204" pitchFamily="34" charset="0"/>
                <a:cs typeface="Arial" panose="020B0604020202020204" pitchFamily="34" charset="0"/>
              </a:rPr>
              <a:t>Callcut</a:t>
            </a:r>
            <a:r>
              <a:rPr lang="en-US" sz="1000" dirty="0">
                <a:latin typeface="Arial" panose="020B0604020202020204" pitchFamily="34" charset="0"/>
                <a:cs typeface="Arial" panose="020B0604020202020204" pitchFamily="34" charset="0"/>
              </a:rPr>
              <a:t> RA, </a:t>
            </a:r>
            <a:r>
              <a:rPr lang="en-US" sz="1000" dirty="0" err="1">
                <a:latin typeface="Arial" panose="020B0604020202020204" pitchFamily="34" charset="0"/>
                <a:cs typeface="Arial" panose="020B0604020202020204" pitchFamily="34" charset="0"/>
              </a:rPr>
              <a:t>Kornblith</a:t>
            </a:r>
            <a:r>
              <a:rPr lang="en-US" sz="1000" dirty="0">
                <a:latin typeface="Arial" panose="020B0604020202020204" pitchFamily="34" charset="0"/>
                <a:cs typeface="Arial" panose="020B0604020202020204" pitchFamily="34" charset="0"/>
              </a:rPr>
              <a:t> LZ. Good Platelets Gone Bad: The Effects of Trauma Patient Plasma on Healthy Platelet Aggregation. Shock. 2021 Feb 1;55(2):189-197. </a:t>
            </a:r>
          </a:p>
        </p:txBody>
      </p:sp>
    </p:spTree>
    <p:extLst>
      <p:ext uri="{BB962C8B-B14F-4D97-AF65-F5344CB8AC3E}">
        <p14:creationId xmlns:p14="http://schemas.microsoft.com/office/powerpoint/2010/main" val="39552155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089ED-F415-E84D-924B-48B605281383}"/>
              </a:ext>
            </a:extLst>
          </p:cNvPr>
          <p:cNvSpPr>
            <a:spLocks noGrp="1"/>
          </p:cNvSpPr>
          <p:nvPr>
            <p:ph type="title"/>
          </p:nvPr>
        </p:nvSpPr>
        <p:spPr/>
        <p:txBody>
          <a:bodyPr>
            <a:normAutofit/>
          </a:bodyPr>
          <a:lstStyle/>
          <a:p>
            <a:r>
              <a:rPr lang="en-US" sz="4400" b="0" dirty="0">
                <a:solidFill>
                  <a:srgbClr val="FF0000"/>
                </a:solidFill>
              </a:rPr>
              <a:t>Post-injury platelet biology</a:t>
            </a:r>
          </a:p>
        </p:txBody>
      </p:sp>
      <p:sp>
        <p:nvSpPr>
          <p:cNvPr id="3" name="Content Placeholder 2">
            <a:extLst>
              <a:ext uri="{FF2B5EF4-FFF2-40B4-BE49-F238E27FC236}">
                <a16:creationId xmlns:a16="http://schemas.microsoft.com/office/drawing/2014/main" id="{19AB5032-125E-C34B-9DEF-E31D0BF9D1DA}"/>
              </a:ext>
            </a:extLst>
          </p:cNvPr>
          <p:cNvSpPr>
            <a:spLocks noGrp="1"/>
          </p:cNvSpPr>
          <p:nvPr>
            <p:ph sz="half" idx="1"/>
          </p:nvPr>
        </p:nvSpPr>
        <p:spPr>
          <a:xfrm>
            <a:off x="838200" y="2141537"/>
            <a:ext cx="5181600" cy="4351338"/>
          </a:xfrm>
        </p:spPr>
        <p:txBody>
          <a:bodyPr>
            <a:normAutofit fontScale="62500" lnSpcReduction="20000"/>
          </a:bodyPr>
          <a:lstStyle/>
          <a:p>
            <a:r>
              <a:rPr lang="en-US" dirty="0"/>
              <a:t>Platelet counts normal</a:t>
            </a:r>
          </a:p>
          <a:p>
            <a:r>
              <a:rPr lang="en-US" dirty="0"/>
              <a:t>Increased levels of activated platelets</a:t>
            </a:r>
          </a:p>
          <a:p>
            <a:r>
              <a:rPr lang="en-US" dirty="0"/>
              <a:t>Ex-vivo platelet aggregatory function is impaired </a:t>
            </a:r>
          </a:p>
          <a:p>
            <a:r>
              <a:rPr lang="en-US" dirty="0"/>
              <a:t>Identified in TBI, severe injury, AND also MILD injury</a:t>
            </a:r>
          </a:p>
          <a:p>
            <a:pPr marL="0" indent="0">
              <a:buNone/>
            </a:pPr>
            <a:endParaRPr lang="en-US" dirty="0"/>
          </a:p>
          <a:p>
            <a:r>
              <a:rPr lang="en-US" dirty="0"/>
              <a:t>Multiple pathways potentially contribute:</a:t>
            </a:r>
          </a:p>
          <a:p>
            <a:pPr lvl="1"/>
            <a:r>
              <a:rPr lang="en-US" dirty="0"/>
              <a:t>altered &amp; shed glycoprotein VI and glycoprotein </a:t>
            </a:r>
            <a:r>
              <a:rPr lang="en-US" dirty="0" err="1"/>
              <a:t>Ib</a:t>
            </a:r>
            <a:r>
              <a:rPr lang="el-GR" dirty="0"/>
              <a:t>α </a:t>
            </a:r>
            <a:r>
              <a:rPr lang="en-US" dirty="0"/>
              <a:t>surface receptors</a:t>
            </a:r>
          </a:p>
          <a:p>
            <a:pPr lvl="1"/>
            <a:r>
              <a:rPr lang="en-US" dirty="0"/>
              <a:t>histone driven platelet structural changes</a:t>
            </a:r>
          </a:p>
          <a:p>
            <a:pPr lvl="1"/>
            <a:r>
              <a:rPr lang="en-US" dirty="0"/>
              <a:t>changes in the von-Willebrand factor-platelet axis</a:t>
            </a:r>
          </a:p>
          <a:p>
            <a:pPr lvl="1"/>
            <a:r>
              <a:rPr lang="en-US" dirty="0"/>
              <a:t>impaired calcium signaling</a:t>
            </a:r>
          </a:p>
          <a:p>
            <a:pPr lvl="1"/>
            <a:r>
              <a:rPr lang="en-US" dirty="0"/>
              <a:t>circulating soluble inhibitors and activators</a:t>
            </a:r>
          </a:p>
          <a:p>
            <a:pPr lvl="1"/>
            <a:r>
              <a:rPr lang="en-US" dirty="0"/>
              <a:t>and others…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2872B276-CAA9-9940-968F-962CD6E3A2D6}"/>
              </a:ext>
            </a:extLst>
          </p:cNvPr>
          <p:cNvSpPr>
            <a:spLocks noGrp="1"/>
          </p:cNvSpPr>
          <p:nvPr>
            <p:ph sz="half" idx="2"/>
          </p:nvPr>
        </p:nvSpPr>
        <p:spPr>
          <a:xfrm>
            <a:off x="6172200" y="2236444"/>
            <a:ext cx="5181600" cy="4351338"/>
          </a:xfrm>
        </p:spPr>
        <p:txBody>
          <a:bodyPr>
            <a:normAutofit fontScale="62500" lnSpcReduction="20000"/>
          </a:bodyPr>
          <a:lstStyle/>
          <a:p>
            <a:r>
              <a:rPr lang="en-US" dirty="0"/>
              <a:t>Adaptive or maladaptive?</a:t>
            </a:r>
          </a:p>
          <a:p>
            <a:endParaRPr lang="en-US" dirty="0"/>
          </a:p>
          <a:p>
            <a:r>
              <a:rPr lang="en-US" dirty="0"/>
              <a:t>Defined biology explained by ex-vivo assays?</a:t>
            </a:r>
          </a:p>
          <a:p>
            <a:pPr marL="0" indent="0">
              <a:buNone/>
            </a:pPr>
            <a:endParaRPr lang="en-US" dirty="0"/>
          </a:p>
          <a:p>
            <a:r>
              <a:rPr lang="en-US" dirty="0"/>
              <a:t>Requires treatment?</a:t>
            </a:r>
          </a:p>
          <a:p>
            <a:endParaRPr lang="en-US" dirty="0"/>
          </a:p>
          <a:p>
            <a:r>
              <a:rPr lang="en-US" dirty="0"/>
              <a:t>What is the treatment?</a:t>
            </a:r>
          </a:p>
          <a:p>
            <a:endParaRPr lang="en-US" dirty="0"/>
          </a:p>
          <a:p>
            <a:pPr marL="0" indent="0">
              <a:buNone/>
            </a:pPr>
            <a:endParaRPr lang="en-US" dirty="0"/>
          </a:p>
        </p:txBody>
      </p:sp>
      <p:sp>
        <p:nvSpPr>
          <p:cNvPr id="5" name="Text Placeholder 2">
            <a:extLst>
              <a:ext uri="{FF2B5EF4-FFF2-40B4-BE49-F238E27FC236}">
                <a16:creationId xmlns:a16="http://schemas.microsoft.com/office/drawing/2014/main" id="{62A29962-F79C-6C4A-B77C-8767A4BD5C2A}"/>
              </a:ext>
            </a:extLst>
          </p:cNvPr>
          <p:cNvSpPr txBox="1">
            <a:spLocks/>
          </p:cNvSpPr>
          <p:nvPr/>
        </p:nvSpPr>
        <p:spPr>
          <a:xfrm>
            <a:off x="431800" y="1608802"/>
            <a:ext cx="5588000" cy="548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What we know</a:t>
            </a:r>
          </a:p>
        </p:txBody>
      </p:sp>
      <p:sp>
        <p:nvSpPr>
          <p:cNvPr id="6" name="Text Placeholder 2">
            <a:extLst>
              <a:ext uri="{FF2B5EF4-FFF2-40B4-BE49-F238E27FC236}">
                <a16:creationId xmlns:a16="http://schemas.microsoft.com/office/drawing/2014/main" id="{D833BCE7-B67A-2B45-8E1D-E5F688B09821}"/>
              </a:ext>
            </a:extLst>
          </p:cNvPr>
          <p:cNvSpPr txBox="1">
            <a:spLocks/>
          </p:cNvSpPr>
          <p:nvPr/>
        </p:nvSpPr>
        <p:spPr>
          <a:xfrm>
            <a:off x="6172200" y="1688321"/>
            <a:ext cx="5588000" cy="548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What we don’t know</a:t>
            </a:r>
          </a:p>
        </p:txBody>
      </p:sp>
    </p:spTree>
    <p:extLst>
      <p:ext uri="{BB962C8B-B14F-4D97-AF65-F5344CB8AC3E}">
        <p14:creationId xmlns:p14="http://schemas.microsoft.com/office/powerpoint/2010/main" val="75056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2BDDE8-2572-B8F3-3F9C-489ACC6003CD}"/>
              </a:ext>
            </a:extLst>
          </p:cNvPr>
          <p:cNvPicPr>
            <a:picLocks noChangeAspect="1"/>
          </p:cNvPicPr>
          <p:nvPr/>
        </p:nvPicPr>
        <p:blipFill>
          <a:blip r:embed="rId3"/>
          <a:stretch>
            <a:fillRect/>
          </a:stretch>
        </p:blipFill>
        <p:spPr>
          <a:xfrm>
            <a:off x="1893961" y="90863"/>
            <a:ext cx="7581118" cy="6638492"/>
          </a:xfrm>
          <a:prstGeom prst="rect">
            <a:avLst/>
          </a:prstGeom>
        </p:spPr>
      </p:pic>
      <p:sp>
        <p:nvSpPr>
          <p:cNvPr id="7" name="TextBox 6">
            <a:extLst>
              <a:ext uri="{FF2B5EF4-FFF2-40B4-BE49-F238E27FC236}">
                <a16:creationId xmlns:a16="http://schemas.microsoft.com/office/drawing/2014/main" id="{CEB1FF31-30FF-7169-3D87-45C94DE6F931}"/>
              </a:ext>
            </a:extLst>
          </p:cNvPr>
          <p:cNvSpPr txBox="1"/>
          <p:nvPr/>
        </p:nvSpPr>
        <p:spPr bwMode="auto">
          <a:xfrm>
            <a:off x="9555481" y="5806025"/>
            <a:ext cx="2499360" cy="923330"/>
          </a:xfrm>
          <a:prstGeom prst="rect">
            <a:avLst/>
          </a:prstGeom>
          <a:noFill/>
          <a:ln w="19050" algn="ctr">
            <a:noFill/>
            <a:miter lim="800000"/>
            <a:headEnd/>
            <a:tailEnd/>
          </a:ln>
        </p:spPr>
        <p:txBody>
          <a:bodyPr wrap="square" lIns="0" tIns="0" rIns="0" bIns="0" rtlCol="0">
            <a:spAutoFit/>
          </a:bodyPr>
          <a:lstStyle/>
          <a:p>
            <a:pPr algn="r"/>
            <a:r>
              <a:rPr lang="en-US" sz="1000" dirty="0" err="1">
                <a:latin typeface="Arial" panose="020B0604020202020204" pitchFamily="34" charset="0"/>
                <a:cs typeface="Arial" panose="020B0604020202020204" pitchFamily="34" charset="0"/>
              </a:rPr>
              <a:t>Sloos</a:t>
            </a:r>
            <a:r>
              <a:rPr lang="en-US" sz="1000" dirty="0">
                <a:latin typeface="Arial" panose="020B0604020202020204" pitchFamily="34" charset="0"/>
                <a:cs typeface="Arial" panose="020B0604020202020204" pitchFamily="34" charset="0"/>
              </a:rPr>
              <a:t> PH, </a:t>
            </a:r>
            <a:r>
              <a:rPr lang="en-US" sz="1000" dirty="0" err="1">
                <a:latin typeface="Arial" panose="020B0604020202020204" pitchFamily="34" charset="0"/>
                <a:cs typeface="Arial" panose="020B0604020202020204" pitchFamily="34" charset="0"/>
              </a:rPr>
              <a:t>Vulliamy</a:t>
            </a:r>
            <a:r>
              <a:rPr lang="en-US" sz="1000" dirty="0">
                <a:latin typeface="Arial" panose="020B0604020202020204" pitchFamily="34" charset="0"/>
                <a:cs typeface="Arial" panose="020B0604020202020204" pitchFamily="34" charset="0"/>
              </a:rPr>
              <a:t> P, van 't Veer C, Gupta AS, Neal MD, </a:t>
            </a:r>
            <a:r>
              <a:rPr lang="en-US" sz="1000" dirty="0" err="1">
                <a:latin typeface="Arial" panose="020B0604020202020204" pitchFamily="34" charset="0"/>
                <a:cs typeface="Arial" panose="020B0604020202020204" pitchFamily="34" charset="0"/>
              </a:rPr>
              <a:t>Brohi</a:t>
            </a:r>
            <a:r>
              <a:rPr lang="en-US" sz="1000" dirty="0">
                <a:latin typeface="Arial" panose="020B0604020202020204" pitchFamily="34" charset="0"/>
                <a:cs typeface="Arial" panose="020B0604020202020204" pitchFamily="34" charset="0"/>
              </a:rPr>
              <a:t> K, </a:t>
            </a:r>
            <a:r>
              <a:rPr lang="en-US" sz="1000" dirty="0" err="1">
                <a:latin typeface="Arial" panose="020B0604020202020204" pitchFamily="34" charset="0"/>
                <a:cs typeface="Arial" panose="020B0604020202020204" pitchFamily="34" charset="0"/>
              </a:rPr>
              <a:t>Juffermans</a:t>
            </a:r>
            <a:r>
              <a:rPr lang="en-US" sz="1000" dirty="0">
                <a:latin typeface="Arial" panose="020B0604020202020204" pitchFamily="34" charset="0"/>
                <a:cs typeface="Arial" panose="020B0604020202020204" pitchFamily="34" charset="0"/>
              </a:rPr>
              <a:t> NP, </a:t>
            </a:r>
            <a:r>
              <a:rPr lang="en-US" sz="1000" dirty="0" err="1">
                <a:latin typeface="Arial" panose="020B0604020202020204" pitchFamily="34" charset="0"/>
                <a:cs typeface="Arial" panose="020B0604020202020204" pitchFamily="34" charset="0"/>
              </a:rPr>
              <a:t>Kleinveld</a:t>
            </a:r>
            <a:r>
              <a:rPr lang="en-US" sz="1000" dirty="0">
                <a:latin typeface="Arial" panose="020B0604020202020204" pitchFamily="34" charset="0"/>
                <a:cs typeface="Arial" panose="020B0604020202020204" pitchFamily="34" charset="0"/>
              </a:rPr>
              <a:t> DJB. Platelet dysfunction after trauma: From mechanisms to targeted treatment. Transfusion. 2022 Jun 24. </a:t>
            </a:r>
            <a:r>
              <a:rPr lang="en-US" sz="1000" dirty="0" err="1">
                <a:latin typeface="Arial" panose="020B0604020202020204" pitchFamily="34" charset="0"/>
                <a:cs typeface="Arial" panose="020B0604020202020204" pitchFamily="34" charset="0"/>
              </a:rPr>
              <a:t>Epub</a:t>
            </a:r>
            <a:r>
              <a:rPr lang="en-US" sz="1000" dirty="0">
                <a:latin typeface="Arial" panose="020B0604020202020204" pitchFamily="34" charset="0"/>
                <a:cs typeface="Arial" panose="020B0604020202020204" pitchFamily="34" charset="0"/>
              </a:rPr>
              <a:t> ahead of print. PMID: 35748694.</a:t>
            </a:r>
            <a:endParaRPr lang="en-US" sz="1000" dirty="0">
              <a:highlight>
                <a:srgbClr val="FFFF00"/>
              </a:highligh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BAE1509-C088-BD23-18AC-CA9564BEA027}"/>
              </a:ext>
            </a:extLst>
          </p:cNvPr>
          <p:cNvSpPr/>
          <p:nvPr/>
        </p:nvSpPr>
        <p:spPr>
          <a:xfrm>
            <a:off x="3333211" y="2205353"/>
            <a:ext cx="6222270" cy="1726568"/>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Tree>
    <p:extLst>
      <p:ext uri="{BB962C8B-B14F-4D97-AF65-F5344CB8AC3E}">
        <p14:creationId xmlns:p14="http://schemas.microsoft.com/office/powerpoint/2010/main" val="21275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089ED-F415-E84D-924B-48B605281383}"/>
              </a:ext>
            </a:extLst>
          </p:cNvPr>
          <p:cNvSpPr>
            <a:spLocks noGrp="1"/>
          </p:cNvSpPr>
          <p:nvPr>
            <p:ph type="title"/>
          </p:nvPr>
        </p:nvSpPr>
        <p:spPr/>
        <p:txBody>
          <a:bodyPr>
            <a:normAutofit/>
          </a:bodyPr>
          <a:lstStyle/>
          <a:p>
            <a:r>
              <a:rPr lang="en-US" sz="4400" b="0" dirty="0">
                <a:solidFill>
                  <a:srgbClr val="FF0000"/>
                </a:solidFill>
              </a:rPr>
              <a:t>Post-injury platelet biology</a:t>
            </a:r>
          </a:p>
        </p:txBody>
      </p:sp>
      <p:sp>
        <p:nvSpPr>
          <p:cNvPr id="3" name="Content Placeholder 2">
            <a:extLst>
              <a:ext uri="{FF2B5EF4-FFF2-40B4-BE49-F238E27FC236}">
                <a16:creationId xmlns:a16="http://schemas.microsoft.com/office/drawing/2014/main" id="{19AB5032-125E-C34B-9DEF-E31D0BF9D1DA}"/>
              </a:ext>
            </a:extLst>
          </p:cNvPr>
          <p:cNvSpPr>
            <a:spLocks noGrp="1"/>
          </p:cNvSpPr>
          <p:nvPr>
            <p:ph sz="half" idx="1"/>
          </p:nvPr>
        </p:nvSpPr>
        <p:spPr>
          <a:xfrm>
            <a:off x="838200" y="2141537"/>
            <a:ext cx="5181600" cy="4351338"/>
          </a:xfrm>
        </p:spPr>
        <p:txBody>
          <a:bodyPr>
            <a:normAutofit fontScale="62500" lnSpcReduction="20000"/>
          </a:bodyPr>
          <a:lstStyle/>
          <a:p>
            <a:r>
              <a:rPr lang="en-US" dirty="0"/>
              <a:t>Platelet counts normal</a:t>
            </a:r>
          </a:p>
          <a:p>
            <a:r>
              <a:rPr lang="en-US" dirty="0"/>
              <a:t>Increased levels of activated platelets</a:t>
            </a:r>
          </a:p>
          <a:p>
            <a:r>
              <a:rPr lang="en-US" dirty="0"/>
              <a:t>Ex-vivo platelet aggregatory function is impaired </a:t>
            </a:r>
          </a:p>
          <a:p>
            <a:r>
              <a:rPr lang="en-US" dirty="0"/>
              <a:t>Identified in TBI, severe injury, AND also MILD injury</a:t>
            </a:r>
          </a:p>
          <a:p>
            <a:pPr marL="0" indent="0">
              <a:buNone/>
            </a:pPr>
            <a:endParaRPr lang="en-US" dirty="0"/>
          </a:p>
          <a:p>
            <a:r>
              <a:rPr lang="en-US" dirty="0"/>
              <a:t>Multiple pathways potentially contribute:</a:t>
            </a:r>
          </a:p>
          <a:p>
            <a:pPr lvl="1"/>
            <a:r>
              <a:rPr lang="en-US" dirty="0"/>
              <a:t>altered &amp; shed glycoprotein VI and glycoprotein </a:t>
            </a:r>
            <a:r>
              <a:rPr lang="en-US" dirty="0" err="1"/>
              <a:t>Ib</a:t>
            </a:r>
            <a:r>
              <a:rPr lang="el-GR" dirty="0"/>
              <a:t>α </a:t>
            </a:r>
            <a:r>
              <a:rPr lang="en-US" dirty="0"/>
              <a:t>surface receptors</a:t>
            </a:r>
          </a:p>
          <a:p>
            <a:pPr lvl="1"/>
            <a:r>
              <a:rPr lang="en-US" dirty="0"/>
              <a:t>histone driven platelet structural changes</a:t>
            </a:r>
          </a:p>
          <a:p>
            <a:pPr lvl="1"/>
            <a:r>
              <a:rPr lang="en-US" dirty="0"/>
              <a:t>changes in the von-Willebrand factor-platelet axis</a:t>
            </a:r>
          </a:p>
          <a:p>
            <a:pPr lvl="1"/>
            <a:r>
              <a:rPr lang="en-US" dirty="0"/>
              <a:t>impaired calcium signaling</a:t>
            </a:r>
          </a:p>
          <a:p>
            <a:pPr lvl="1"/>
            <a:r>
              <a:rPr lang="en-US" dirty="0"/>
              <a:t>circulating soluble inhibitors</a:t>
            </a:r>
          </a:p>
          <a:p>
            <a:pPr lvl="1"/>
            <a:r>
              <a:rPr lang="en-US" dirty="0"/>
              <a:t>and others…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2872B276-CAA9-9940-968F-962CD6E3A2D6}"/>
              </a:ext>
            </a:extLst>
          </p:cNvPr>
          <p:cNvSpPr>
            <a:spLocks noGrp="1"/>
          </p:cNvSpPr>
          <p:nvPr>
            <p:ph sz="half" idx="2"/>
          </p:nvPr>
        </p:nvSpPr>
        <p:spPr>
          <a:xfrm>
            <a:off x="6172200" y="2236444"/>
            <a:ext cx="5181600" cy="4351338"/>
          </a:xfrm>
        </p:spPr>
        <p:txBody>
          <a:bodyPr>
            <a:normAutofit fontScale="62500" lnSpcReduction="20000"/>
          </a:bodyPr>
          <a:lstStyle/>
          <a:p>
            <a:r>
              <a:rPr lang="en-US" dirty="0"/>
              <a:t>Adaptive or maladaptive?</a:t>
            </a:r>
          </a:p>
          <a:p>
            <a:endParaRPr lang="en-US" dirty="0"/>
          </a:p>
          <a:p>
            <a:r>
              <a:rPr lang="en-US" dirty="0"/>
              <a:t>Defined biology explained by ex-vivo assays?</a:t>
            </a:r>
          </a:p>
          <a:p>
            <a:pPr marL="0" indent="0">
              <a:buNone/>
            </a:pPr>
            <a:endParaRPr lang="en-US" dirty="0"/>
          </a:p>
          <a:p>
            <a:r>
              <a:rPr lang="en-US" dirty="0"/>
              <a:t>Requires treatment?</a:t>
            </a:r>
          </a:p>
          <a:p>
            <a:endParaRPr lang="en-US" dirty="0"/>
          </a:p>
          <a:p>
            <a:r>
              <a:rPr lang="en-US" dirty="0"/>
              <a:t>What is the treatment?</a:t>
            </a:r>
          </a:p>
          <a:p>
            <a:endParaRPr lang="en-US" dirty="0"/>
          </a:p>
          <a:p>
            <a:pPr marL="0" indent="0">
              <a:buNone/>
            </a:pPr>
            <a:endParaRPr lang="en-US" dirty="0"/>
          </a:p>
        </p:txBody>
      </p:sp>
      <p:sp>
        <p:nvSpPr>
          <p:cNvPr id="5" name="Text Placeholder 2">
            <a:extLst>
              <a:ext uri="{FF2B5EF4-FFF2-40B4-BE49-F238E27FC236}">
                <a16:creationId xmlns:a16="http://schemas.microsoft.com/office/drawing/2014/main" id="{62A29962-F79C-6C4A-B77C-8767A4BD5C2A}"/>
              </a:ext>
            </a:extLst>
          </p:cNvPr>
          <p:cNvSpPr txBox="1">
            <a:spLocks/>
          </p:cNvSpPr>
          <p:nvPr/>
        </p:nvSpPr>
        <p:spPr>
          <a:xfrm>
            <a:off x="431800" y="1608802"/>
            <a:ext cx="5588000" cy="548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What we know</a:t>
            </a:r>
          </a:p>
        </p:txBody>
      </p:sp>
      <p:sp>
        <p:nvSpPr>
          <p:cNvPr id="6" name="Text Placeholder 2">
            <a:extLst>
              <a:ext uri="{FF2B5EF4-FFF2-40B4-BE49-F238E27FC236}">
                <a16:creationId xmlns:a16="http://schemas.microsoft.com/office/drawing/2014/main" id="{D833BCE7-B67A-2B45-8E1D-E5F688B09821}"/>
              </a:ext>
            </a:extLst>
          </p:cNvPr>
          <p:cNvSpPr txBox="1">
            <a:spLocks/>
          </p:cNvSpPr>
          <p:nvPr/>
        </p:nvSpPr>
        <p:spPr>
          <a:xfrm>
            <a:off x="6172200" y="1688321"/>
            <a:ext cx="5588000" cy="548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What we don’t know</a:t>
            </a:r>
          </a:p>
        </p:txBody>
      </p:sp>
      <p:sp>
        <p:nvSpPr>
          <p:cNvPr id="7" name="Rectangle 6">
            <a:extLst>
              <a:ext uri="{FF2B5EF4-FFF2-40B4-BE49-F238E27FC236}">
                <a16:creationId xmlns:a16="http://schemas.microsoft.com/office/drawing/2014/main" id="{35F9B653-9AA4-7442-C0E8-6BAEF76C0BBE}"/>
              </a:ext>
            </a:extLst>
          </p:cNvPr>
          <p:cNvSpPr/>
          <p:nvPr/>
        </p:nvSpPr>
        <p:spPr>
          <a:xfrm>
            <a:off x="6019801" y="1452679"/>
            <a:ext cx="4587240" cy="379651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Tree>
    <p:extLst>
      <p:ext uri="{BB962C8B-B14F-4D97-AF65-F5344CB8AC3E}">
        <p14:creationId xmlns:p14="http://schemas.microsoft.com/office/powerpoint/2010/main" val="3296500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5" y="475329"/>
            <a:ext cx="12225475" cy="4892668"/>
          </a:xfrm>
          <a:prstGeom prst="rect">
            <a:avLst/>
          </a:prstGeom>
          <a:noFill/>
        </p:spPr>
      </p:pic>
      <p:sp>
        <p:nvSpPr>
          <p:cNvPr id="13" name="Rectangle 12">
            <a:extLst>
              <a:ext uri="{FF2B5EF4-FFF2-40B4-BE49-F238E27FC236}">
                <a16:creationId xmlns:a16="http://schemas.microsoft.com/office/drawing/2014/main" id="{F6E4578D-EE15-5847-B045-D5415A0A97BE}"/>
              </a:ext>
            </a:extLst>
          </p:cNvPr>
          <p:cNvSpPr/>
          <p:nvPr/>
        </p:nvSpPr>
        <p:spPr>
          <a:xfrm>
            <a:off x="6956259" y="491838"/>
            <a:ext cx="1952933" cy="4892667"/>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
        <p:nvSpPr>
          <p:cNvPr id="14" name="Oval 13">
            <a:extLst>
              <a:ext uri="{FF2B5EF4-FFF2-40B4-BE49-F238E27FC236}">
                <a16:creationId xmlns:a16="http://schemas.microsoft.com/office/drawing/2014/main" id="{7A11DC78-8E9C-DA48-B587-2E59FF6EAFFA}"/>
              </a:ext>
            </a:extLst>
          </p:cNvPr>
          <p:cNvSpPr/>
          <p:nvPr/>
        </p:nvSpPr>
        <p:spPr>
          <a:xfrm>
            <a:off x="9742520" y="1206479"/>
            <a:ext cx="1147156" cy="7209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a:extLst>
              <a:ext uri="{FF2B5EF4-FFF2-40B4-BE49-F238E27FC236}">
                <a16:creationId xmlns:a16="http://schemas.microsoft.com/office/drawing/2014/main" id="{1289D525-C445-4145-8CAF-B9E3B9345973}"/>
              </a:ext>
            </a:extLst>
          </p:cNvPr>
          <p:cNvSpPr/>
          <p:nvPr/>
        </p:nvSpPr>
        <p:spPr>
          <a:xfrm rot="3176600">
            <a:off x="10944265" y="847223"/>
            <a:ext cx="283936" cy="548877"/>
          </a:xfrm>
          <a:prstGeom prst="down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C07D173-9697-3E4F-BF9C-3FCC709F9CE5}"/>
              </a:ext>
            </a:extLst>
          </p:cNvPr>
          <p:cNvSpPr/>
          <p:nvPr/>
        </p:nvSpPr>
        <p:spPr>
          <a:xfrm>
            <a:off x="27634" y="411306"/>
            <a:ext cx="2873950" cy="5020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0A293C0-2C31-804B-9874-89EDE9523B4C}"/>
              </a:ext>
            </a:extLst>
          </p:cNvPr>
          <p:cNvSpPr/>
          <p:nvPr/>
        </p:nvSpPr>
        <p:spPr>
          <a:xfrm>
            <a:off x="2886085" y="475328"/>
            <a:ext cx="4070173" cy="4892668"/>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
        <p:nvSpPr>
          <p:cNvPr id="19" name="Rectangle 18">
            <a:extLst>
              <a:ext uri="{FF2B5EF4-FFF2-40B4-BE49-F238E27FC236}">
                <a16:creationId xmlns:a16="http://schemas.microsoft.com/office/drawing/2014/main" id="{8836F1D6-B2BE-A448-AFDD-8C813120E4CC}"/>
              </a:ext>
            </a:extLst>
          </p:cNvPr>
          <p:cNvSpPr/>
          <p:nvPr/>
        </p:nvSpPr>
        <p:spPr>
          <a:xfrm>
            <a:off x="8946331" y="347285"/>
            <a:ext cx="3282808" cy="5391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EC19F62-A6F2-BF45-94B0-10B3CC6BBFB9}"/>
              </a:ext>
            </a:extLst>
          </p:cNvPr>
          <p:cNvSpPr txBox="1"/>
          <p:nvPr/>
        </p:nvSpPr>
        <p:spPr>
          <a:xfrm>
            <a:off x="8791596" y="405283"/>
            <a:ext cx="2194744" cy="646331"/>
          </a:xfrm>
          <a:prstGeom prst="rect">
            <a:avLst/>
          </a:prstGeom>
          <a:noFill/>
        </p:spPr>
        <p:txBody>
          <a:bodyPr wrap="square" rtlCol="0">
            <a:spAutoFit/>
          </a:bodyPr>
          <a:lstStyle/>
          <a:p>
            <a:pPr algn="ctr"/>
            <a:r>
              <a:rPr lang="en-US" b="1" dirty="0">
                <a:solidFill>
                  <a:srgbClr val="FF0000"/>
                </a:solidFill>
              </a:rPr>
              <a:t>PHYSIOLOGIC SIGNAL</a:t>
            </a:r>
          </a:p>
        </p:txBody>
      </p:sp>
      <p:sp>
        <p:nvSpPr>
          <p:cNvPr id="21" name="Down Arrow 20">
            <a:extLst>
              <a:ext uri="{FF2B5EF4-FFF2-40B4-BE49-F238E27FC236}">
                <a16:creationId xmlns:a16="http://schemas.microsoft.com/office/drawing/2014/main" id="{4743592D-4707-B740-BFE3-EA9D8FB4CB26}"/>
              </a:ext>
            </a:extLst>
          </p:cNvPr>
          <p:cNvSpPr/>
          <p:nvPr/>
        </p:nvSpPr>
        <p:spPr>
          <a:xfrm rot="2650507">
            <a:off x="8414679" y="906168"/>
            <a:ext cx="1034610" cy="1652463"/>
          </a:xfrm>
          <a:prstGeom prst="down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43D203E-0785-1641-8D6A-405B73D7636F}"/>
              </a:ext>
            </a:extLst>
          </p:cNvPr>
          <p:cNvSpPr txBox="1"/>
          <p:nvPr/>
        </p:nvSpPr>
        <p:spPr>
          <a:xfrm>
            <a:off x="9054089" y="5866832"/>
            <a:ext cx="3067291" cy="861774"/>
          </a:xfrm>
          <a:prstGeom prst="rect">
            <a:avLst/>
          </a:prstGeom>
          <a:noFill/>
        </p:spPr>
        <p:txBody>
          <a:bodyPr wrap="square" rtlCol="0">
            <a:spAutoFit/>
          </a:bodyPr>
          <a:lstStyle/>
          <a:p>
            <a:pPr algn="r"/>
            <a:r>
              <a:rPr lang="en-US" sz="1000" dirty="0" err="1">
                <a:latin typeface="Arial" panose="020B0604020202020204" pitchFamily="34" charset="0"/>
                <a:cs typeface="Arial" panose="020B0604020202020204" pitchFamily="34" charset="0"/>
              </a:rPr>
              <a:t>Schwertz</a:t>
            </a:r>
            <a:r>
              <a:rPr lang="en-US" sz="1000" dirty="0">
                <a:latin typeface="Arial" panose="020B0604020202020204" pitchFamily="34" charset="0"/>
                <a:cs typeface="Arial" panose="020B0604020202020204" pitchFamily="34" charset="0"/>
              </a:rPr>
              <a:t> et al (2006). </a:t>
            </a:r>
            <a:r>
              <a:rPr lang="en-US" sz="1000" i="1" dirty="0">
                <a:latin typeface="Arial" panose="020B0604020202020204" pitchFamily="34" charset="0"/>
                <a:cs typeface="Arial" panose="020B0604020202020204" pitchFamily="34" charset="0"/>
              </a:rPr>
              <a:t>J </a:t>
            </a:r>
            <a:r>
              <a:rPr lang="en-US" sz="1000" i="1" dirty="0" err="1">
                <a:latin typeface="Arial" panose="020B0604020202020204" pitchFamily="34" charset="0"/>
                <a:cs typeface="Arial" panose="020B0604020202020204" pitchFamily="34" charset="0"/>
              </a:rPr>
              <a:t>Exp</a:t>
            </a:r>
            <a:r>
              <a:rPr lang="en-US" sz="1000" i="1" dirty="0">
                <a:latin typeface="Arial" panose="020B0604020202020204" pitchFamily="34" charset="0"/>
                <a:cs typeface="Arial" panose="020B0604020202020204" pitchFamily="34" charset="0"/>
              </a:rPr>
              <a:t> Med</a:t>
            </a:r>
          </a:p>
          <a:p>
            <a:pPr algn="r"/>
            <a:r>
              <a:rPr lang="en-US" sz="1000" dirty="0" err="1">
                <a:latin typeface="Arial" panose="020B0604020202020204" pitchFamily="34" charset="0"/>
                <a:cs typeface="Arial" panose="020B0604020202020204" pitchFamily="34" charset="0"/>
              </a:rPr>
              <a:t>Weyrich</a:t>
            </a:r>
            <a:r>
              <a:rPr lang="en-US" sz="1000" dirty="0">
                <a:latin typeface="Arial" panose="020B0604020202020204" pitchFamily="34" charset="0"/>
                <a:cs typeface="Arial" panose="020B0604020202020204" pitchFamily="34" charset="0"/>
              </a:rPr>
              <a:t> et al. (2004) </a:t>
            </a:r>
            <a:r>
              <a:rPr lang="en-US" sz="1000" i="1" dirty="0" err="1">
                <a:latin typeface="Arial" panose="020B0604020202020204" pitchFamily="34" charset="0"/>
                <a:cs typeface="Arial" panose="020B0604020202020204" pitchFamily="34" charset="0"/>
              </a:rPr>
              <a:t>Semin</a:t>
            </a:r>
            <a:r>
              <a:rPr lang="en-US" sz="1000" i="1" dirty="0">
                <a:latin typeface="Arial" panose="020B0604020202020204" pitchFamily="34" charset="0"/>
                <a:cs typeface="Arial" panose="020B0604020202020204" pitchFamily="34" charset="0"/>
              </a:rPr>
              <a:t> </a:t>
            </a:r>
            <a:r>
              <a:rPr lang="en-US" sz="1000" i="1" dirty="0" err="1">
                <a:latin typeface="Arial" panose="020B0604020202020204" pitchFamily="34" charset="0"/>
                <a:cs typeface="Arial" panose="020B0604020202020204" pitchFamily="34" charset="0"/>
              </a:rPr>
              <a:t>Thromb</a:t>
            </a:r>
            <a:r>
              <a:rPr lang="en-US" sz="1000" i="1" dirty="0">
                <a:latin typeface="Arial" panose="020B0604020202020204" pitchFamily="34" charset="0"/>
                <a:cs typeface="Arial" panose="020B0604020202020204" pitchFamily="34" charset="0"/>
              </a:rPr>
              <a:t> </a:t>
            </a:r>
            <a:r>
              <a:rPr lang="en-US" sz="1000" i="1" dirty="0" err="1">
                <a:latin typeface="Arial" panose="020B0604020202020204" pitchFamily="34" charset="0"/>
                <a:cs typeface="Arial" panose="020B0604020202020204" pitchFamily="34" charset="0"/>
              </a:rPr>
              <a:t>Hemost</a:t>
            </a:r>
            <a:endParaRPr lang="en-US" sz="1000" i="1" dirty="0">
              <a:latin typeface="Arial" panose="020B0604020202020204" pitchFamily="34" charset="0"/>
              <a:cs typeface="Arial" panose="020B0604020202020204" pitchFamily="34" charset="0"/>
            </a:endParaRPr>
          </a:p>
          <a:p>
            <a:pPr algn="r"/>
            <a:r>
              <a:rPr lang="en-US" sz="1000" dirty="0" err="1">
                <a:latin typeface="Arial" panose="020B0604020202020204" pitchFamily="34" charset="0"/>
                <a:cs typeface="Arial" panose="020B0604020202020204" pitchFamily="34" charset="0"/>
              </a:rPr>
              <a:t>Nassa</a:t>
            </a:r>
            <a:r>
              <a:rPr lang="en-US" sz="1000" dirty="0">
                <a:latin typeface="Arial" panose="020B0604020202020204" pitchFamily="34" charset="0"/>
                <a:cs typeface="Arial" panose="020B0604020202020204" pitchFamily="34" charset="0"/>
              </a:rPr>
              <a:t> et al. (2018). </a:t>
            </a:r>
            <a:r>
              <a:rPr lang="en-US" sz="1000" i="1" dirty="0">
                <a:latin typeface="Arial" panose="020B0604020202020204" pitchFamily="34" charset="0"/>
                <a:cs typeface="Arial" panose="020B0604020202020204" pitchFamily="34" charset="0"/>
              </a:rPr>
              <a:t>Sci Re</a:t>
            </a:r>
            <a:r>
              <a:rPr lang="en-US" sz="1000" dirty="0">
                <a:latin typeface="Arial" panose="020B0604020202020204" pitchFamily="34" charset="0"/>
                <a:cs typeface="Arial" panose="020B0604020202020204" pitchFamily="34" charset="0"/>
              </a:rPr>
              <a:t> </a:t>
            </a:r>
          </a:p>
          <a:p>
            <a:pPr algn="r"/>
            <a:r>
              <a:rPr lang="en-US" sz="1000" dirty="0">
                <a:latin typeface="Arial" panose="020B0604020202020204" pitchFamily="34" charset="0"/>
                <a:cs typeface="Arial" panose="020B0604020202020204" pitchFamily="34" charset="0"/>
              </a:rPr>
              <a:t>Bray et al (2013). </a:t>
            </a:r>
            <a:r>
              <a:rPr lang="en-US" sz="1000" i="1" dirty="0">
                <a:latin typeface="Arial" panose="020B0604020202020204" pitchFamily="34" charset="0"/>
                <a:cs typeface="Arial" panose="020B0604020202020204" pitchFamily="34" charset="0"/>
              </a:rPr>
              <a:t>BMC Genomics</a:t>
            </a:r>
            <a:r>
              <a:rPr lang="en-US" sz="1000" dirty="0">
                <a:latin typeface="Arial" panose="020B0604020202020204" pitchFamily="34" charset="0"/>
                <a:cs typeface="Arial" panose="020B0604020202020204" pitchFamily="34" charset="0"/>
              </a:rPr>
              <a:t> </a:t>
            </a:r>
          </a:p>
          <a:p>
            <a:pPr algn="r"/>
            <a:r>
              <a:rPr lang="en-US" sz="1000" dirty="0" err="1">
                <a:latin typeface="Arial" panose="020B0604020202020204" pitchFamily="34" charset="0"/>
                <a:cs typeface="Arial" panose="020B0604020202020204" pitchFamily="34" charset="0"/>
              </a:rPr>
              <a:t>Rondina</a:t>
            </a:r>
            <a:r>
              <a:rPr lang="en-US" sz="1000" dirty="0">
                <a:latin typeface="Arial" panose="020B0604020202020204" pitchFamily="34" charset="0"/>
                <a:cs typeface="Arial" panose="020B0604020202020204" pitchFamily="34" charset="0"/>
              </a:rPr>
              <a:t> et al (2015). </a:t>
            </a:r>
            <a:r>
              <a:rPr lang="en-US" sz="1000" i="1" dirty="0">
                <a:latin typeface="Arial" panose="020B0604020202020204" pitchFamily="34" charset="0"/>
                <a:cs typeface="Arial" panose="020B0604020202020204" pitchFamily="34" charset="0"/>
              </a:rPr>
              <a:t>J </a:t>
            </a:r>
            <a:r>
              <a:rPr lang="en-US" sz="1000" i="1" dirty="0" err="1">
                <a:latin typeface="Arial" panose="020B0604020202020204" pitchFamily="34" charset="0"/>
                <a:cs typeface="Arial" panose="020B0604020202020204" pitchFamily="34" charset="0"/>
              </a:rPr>
              <a:t>Thromb</a:t>
            </a:r>
            <a:r>
              <a:rPr lang="en-US" sz="1000" i="1" dirty="0">
                <a:latin typeface="Arial" panose="020B0604020202020204" pitchFamily="34" charset="0"/>
                <a:cs typeface="Arial" panose="020B0604020202020204" pitchFamily="34" charset="0"/>
              </a:rPr>
              <a:t> </a:t>
            </a:r>
            <a:r>
              <a:rPr lang="en-US" sz="1000" i="1" dirty="0" err="1">
                <a:latin typeface="Arial" panose="020B0604020202020204" pitchFamily="34" charset="0"/>
                <a:cs typeface="Arial" panose="020B0604020202020204" pitchFamily="34" charset="0"/>
              </a:rPr>
              <a:t>Haemost</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621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animBg="1"/>
      <p:bldP spid="18" grpId="1" animBg="1"/>
      <p:bldP spid="20"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Chart&#10;&#10;Description automatically generated">
            <a:extLst>
              <a:ext uri="{FF2B5EF4-FFF2-40B4-BE49-F238E27FC236}">
                <a16:creationId xmlns:a16="http://schemas.microsoft.com/office/drawing/2014/main" id="{19820A74-FEFB-C543-9908-0F54AABB4082}"/>
              </a:ext>
            </a:extLst>
          </p:cNvPr>
          <p:cNvPicPr>
            <a:picLocks noChangeAspect="1"/>
          </p:cNvPicPr>
          <p:nvPr/>
        </p:nvPicPr>
        <p:blipFill>
          <a:blip r:embed="rId3"/>
          <a:stretch>
            <a:fillRect/>
          </a:stretch>
        </p:blipFill>
        <p:spPr>
          <a:xfrm>
            <a:off x="2283279" y="112361"/>
            <a:ext cx="6515100" cy="6515100"/>
          </a:xfrm>
          <a:prstGeom prst="rect">
            <a:avLst/>
          </a:prstGeom>
        </p:spPr>
      </p:pic>
      <p:sp>
        <p:nvSpPr>
          <p:cNvPr id="9" name="TextBox 8">
            <a:extLst>
              <a:ext uri="{FF2B5EF4-FFF2-40B4-BE49-F238E27FC236}">
                <a16:creationId xmlns:a16="http://schemas.microsoft.com/office/drawing/2014/main" id="{130A5536-4137-1546-B9A0-9573EFA5497F}"/>
              </a:ext>
            </a:extLst>
          </p:cNvPr>
          <p:cNvSpPr txBox="1"/>
          <p:nvPr/>
        </p:nvSpPr>
        <p:spPr>
          <a:xfrm>
            <a:off x="2449286" y="6439681"/>
            <a:ext cx="2106386" cy="369332"/>
          </a:xfrm>
          <a:prstGeom prst="rect">
            <a:avLst/>
          </a:prstGeom>
          <a:solidFill>
            <a:schemeClr val="bg2"/>
          </a:solidFill>
        </p:spPr>
        <p:txBody>
          <a:bodyPr wrap="square" rtlCol="0">
            <a:spAutoFit/>
          </a:bodyPr>
          <a:lstStyle/>
          <a:p>
            <a:pPr algn="ctr"/>
            <a:r>
              <a:rPr lang="en-US" dirty="0"/>
              <a:t>Healthy</a:t>
            </a:r>
          </a:p>
        </p:txBody>
      </p:sp>
      <p:sp>
        <p:nvSpPr>
          <p:cNvPr id="10" name="TextBox 9">
            <a:extLst>
              <a:ext uri="{FF2B5EF4-FFF2-40B4-BE49-F238E27FC236}">
                <a16:creationId xmlns:a16="http://schemas.microsoft.com/office/drawing/2014/main" id="{03BA4C7C-5AF3-0E46-92A6-AD1AC3728454}"/>
              </a:ext>
            </a:extLst>
          </p:cNvPr>
          <p:cNvSpPr txBox="1"/>
          <p:nvPr/>
        </p:nvSpPr>
        <p:spPr>
          <a:xfrm>
            <a:off x="4721680" y="6429579"/>
            <a:ext cx="3720192" cy="379434"/>
          </a:xfrm>
          <a:prstGeom prst="rect">
            <a:avLst/>
          </a:prstGeom>
          <a:solidFill>
            <a:schemeClr val="bg2"/>
          </a:solidFill>
        </p:spPr>
        <p:txBody>
          <a:bodyPr wrap="square" rtlCol="0">
            <a:spAutoFit/>
          </a:bodyPr>
          <a:lstStyle/>
          <a:p>
            <a:pPr algn="ctr"/>
            <a:r>
              <a:rPr lang="en-US" dirty="0"/>
              <a:t>Trauma</a:t>
            </a:r>
          </a:p>
        </p:txBody>
      </p:sp>
      <p:sp>
        <p:nvSpPr>
          <p:cNvPr id="5" name="Rectangle 4">
            <a:extLst>
              <a:ext uri="{FF2B5EF4-FFF2-40B4-BE49-F238E27FC236}">
                <a16:creationId xmlns:a16="http://schemas.microsoft.com/office/drawing/2014/main" id="{E3220AB9-3D9A-884F-A187-D62A6A666ADE}"/>
              </a:ext>
            </a:extLst>
          </p:cNvPr>
          <p:cNvSpPr/>
          <p:nvPr/>
        </p:nvSpPr>
        <p:spPr>
          <a:xfrm>
            <a:off x="2449287" y="193609"/>
            <a:ext cx="2106386" cy="6064519"/>
          </a:xfrm>
          <a:prstGeom prst="rect">
            <a:avLst/>
          </a:prstGeom>
          <a:noFill/>
          <a:ln w="63500">
            <a:solidFill>
              <a:srgbClr val="378DDD"/>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
        <p:nvSpPr>
          <p:cNvPr id="7" name="Rectangle 6">
            <a:extLst>
              <a:ext uri="{FF2B5EF4-FFF2-40B4-BE49-F238E27FC236}">
                <a16:creationId xmlns:a16="http://schemas.microsoft.com/office/drawing/2014/main" id="{EC21B162-17D4-B24C-8ADB-7CD61B01436B}"/>
              </a:ext>
            </a:extLst>
          </p:cNvPr>
          <p:cNvSpPr/>
          <p:nvPr/>
        </p:nvSpPr>
        <p:spPr>
          <a:xfrm>
            <a:off x="4570640" y="183508"/>
            <a:ext cx="3871232" cy="606451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
        <p:nvSpPr>
          <p:cNvPr id="11" name="TextBox 10">
            <a:extLst>
              <a:ext uri="{FF2B5EF4-FFF2-40B4-BE49-F238E27FC236}">
                <a16:creationId xmlns:a16="http://schemas.microsoft.com/office/drawing/2014/main" id="{C40762F1-0C9D-5915-5A5A-FF3C1CC496B3}"/>
              </a:ext>
            </a:extLst>
          </p:cNvPr>
          <p:cNvSpPr txBox="1"/>
          <p:nvPr/>
        </p:nvSpPr>
        <p:spPr>
          <a:xfrm>
            <a:off x="9064516" y="5639462"/>
            <a:ext cx="3067291" cy="116955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Fields AT, Lee MC, Mayer F, Santos YA, </a:t>
            </a:r>
            <a:r>
              <a:rPr lang="en-US" sz="1000" dirty="0" err="1">
                <a:latin typeface="Arial" panose="020B0604020202020204" pitchFamily="34" charset="0"/>
                <a:cs typeface="Arial" panose="020B0604020202020204" pitchFamily="34" charset="0"/>
              </a:rPr>
              <a:t>Bainton</a:t>
            </a:r>
            <a:r>
              <a:rPr lang="en-US" sz="1000" dirty="0">
                <a:latin typeface="Arial" panose="020B0604020202020204" pitchFamily="34" charset="0"/>
                <a:cs typeface="Arial" panose="020B0604020202020204" pitchFamily="34" charset="0"/>
              </a:rPr>
              <a:t> CMV, </a:t>
            </a:r>
            <a:r>
              <a:rPr lang="en-US" sz="1000" dirty="0" err="1">
                <a:latin typeface="Arial" panose="020B0604020202020204" pitchFamily="34" charset="0"/>
                <a:cs typeface="Arial" panose="020B0604020202020204" pitchFamily="34" charset="0"/>
              </a:rPr>
              <a:t>Matthay</a:t>
            </a:r>
            <a:r>
              <a:rPr lang="en-US" sz="1000" dirty="0">
                <a:latin typeface="Arial" panose="020B0604020202020204" pitchFamily="34" charset="0"/>
                <a:cs typeface="Arial" panose="020B0604020202020204" pitchFamily="34" charset="0"/>
              </a:rPr>
              <a:t> ZA, </a:t>
            </a:r>
            <a:r>
              <a:rPr lang="en-US" sz="1000" dirty="0" err="1">
                <a:latin typeface="Arial" panose="020B0604020202020204" pitchFamily="34" charset="0"/>
                <a:cs typeface="Arial" panose="020B0604020202020204" pitchFamily="34" charset="0"/>
              </a:rPr>
              <a:t>Callcut</a:t>
            </a:r>
            <a:r>
              <a:rPr lang="en-US" sz="1000" dirty="0">
                <a:latin typeface="Arial" panose="020B0604020202020204" pitchFamily="34" charset="0"/>
                <a:cs typeface="Arial" panose="020B0604020202020204" pitchFamily="34" charset="0"/>
              </a:rPr>
              <a:t> RA, Mayer N, </a:t>
            </a:r>
            <a:r>
              <a:rPr lang="en-US" sz="1000" dirty="0" err="1">
                <a:latin typeface="Arial" panose="020B0604020202020204" pitchFamily="34" charset="0"/>
                <a:cs typeface="Arial" panose="020B0604020202020204" pitchFamily="34" charset="0"/>
              </a:rPr>
              <a:t>Cuschieri</a:t>
            </a:r>
            <a:r>
              <a:rPr lang="en-US" sz="1000" dirty="0">
                <a:latin typeface="Arial" panose="020B0604020202020204" pitchFamily="34" charset="0"/>
                <a:cs typeface="Arial" panose="020B0604020202020204" pitchFamily="34" charset="0"/>
              </a:rPr>
              <a:t> J, </a:t>
            </a:r>
            <a:r>
              <a:rPr lang="en-US" sz="1000" dirty="0" err="1">
                <a:latin typeface="Arial" panose="020B0604020202020204" pitchFamily="34" charset="0"/>
                <a:cs typeface="Arial" panose="020B0604020202020204" pitchFamily="34" charset="0"/>
              </a:rPr>
              <a:t>Kober</a:t>
            </a:r>
            <a:r>
              <a:rPr lang="en-US" sz="1000" dirty="0">
                <a:latin typeface="Arial" panose="020B0604020202020204" pitchFamily="34" charset="0"/>
                <a:cs typeface="Arial" panose="020B0604020202020204" pitchFamily="34" charset="0"/>
              </a:rPr>
              <a:t> KM, </a:t>
            </a:r>
            <a:r>
              <a:rPr lang="en-US" sz="1000" dirty="0" err="1">
                <a:latin typeface="Arial" panose="020B0604020202020204" pitchFamily="34" charset="0"/>
                <a:cs typeface="Arial" panose="020B0604020202020204" pitchFamily="34" charset="0"/>
              </a:rPr>
              <a:t>Bainton</a:t>
            </a:r>
            <a:r>
              <a:rPr lang="en-US" sz="1000" dirty="0">
                <a:latin typeface="Arial" panose="020B0604020202020204" pitchFamily="34" charset="0"/>
                <a:cs typeface="Arial" panose="020B0604020202020204" pitchFamily="34" charset="0"/>
              </a:rPr>
              <a:t> RJ, </a:t>
            </a:r>
            <a:r>
              <a:rPr lang="en-US" sz="1000" dirty="0" err="1">
                <a:latin typeface="Arial" panose="020B0604020202020204" pitchFamily="34" charset="0"/>
                <a:cs typeface="Arial" panose="020B0604020202020204" pitchFamily="34" charset="0"/>
              </a:rPr>
              <a:t>Kornblith</a:t>
            </a:r>
            <a:r>
              <a:rPr lang="en-US" sz="1000" dirty="0">
                <a:latin typeface="Arial" panose="020B0604020202020204" pitchFamily="34" charset="0"/>
                <a:cs typeface="Arial" panose="020B0604020202020204" pitchFamily="34" charset="0"/>
              </a:rPr>
              <a:t> LZ. A new trauma frontier: Exploratory pilot study of platelet transcriptomics in trauma patients. J Trauma Acute Care Surg. 2022 Feb 1;92(2):313-322. PMID: 34738997</a:t>
            </a:r>
          </a:p>
        </p:txBody>
      </p:sp>
    </p:spTree>
    <p:extLst>
      <p:ext uri="{BB962C8B-B14F-4D97-AF65-F5344CB8AC3E}">
        <p14:creationId xmlns:p14="http://schemas.microsoft.com/office/powerpoint/2010/main" val="150379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animBg="1"/>
      <p:bldP spid="5" grpId="1" animBg="1"/>
      <p:bldP spid="7" grpId="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Chart, scatter chart&#10;&#10;Description automatically generated">
            <a:extLst>
              <a:ext uri="{FF2B5EF4-FFF2-40B4-BE49-F238E27FC236}">
                <a16:creationId xmlns:a16="http://schemas.microsoft.com/office/drawing/2014/main" id="{24E65CD0-1477-A149-B581-2D8C8C3AFA3D}"/>
              </a:ext>
            </a:extLst>
          </p:cNvPr>
          <p:cNvPicPr>
            <a:picLocks noChangeAspect="1"/>
          </p:cNvPicPr>
          <p:nvPr/>
        </p:nvPicPr>
        <p:blipFill>
          <a:blip r:embed="rId3"/>
          <a:stretch>
            <a:fillRect/>
          </a:stretch>
        </p:blipFill>
        <p:spPr>
          <a:xfrm>
            <a:off x="1997529" y="0"/>
            <a:ext cx="6640285" cy="6701768"/>
          </a:xfrm>
          <a:prstGeom prst="rect">
            <a:avLst/>
          </a:prstGeom>
        </p:spPr>
      </p:pic>
      <p:sp>
        <p:nvSpPr>
          <p:cNvPr id="11" name="Rectangle 10">
            <a:extLst>
              <a:ext uri="{FF2B5EF4-FFF2-40B4-BE49-F238E27FC236}">
                <a16:creationId xmlns:a16="http://schemas.microsoft.com/office/drawing/2014/main" id="{2533F177-A4E3-3D47-84BE-01C3396ED779}"/>
              </a:ext>
            </a:extLst>
          </p:cNvPr>
          <p:cNvSpPr/>
          <p:nvPr/>
        </p:nvSpPr>
        <p:spPr>
          <a:xfrm>
            <a:off x="2578969" y="134986"/>
            <a:ext cx="1323559" cy="1318258"/>
          </a:xfrm>
          <a:prstGeom prst="rect">
            <a:avLst/>
          </a:prstGeom>
          <a:noFill/>
          <a:ln w="63500">
            <a:solidFill>
              <a:srgbClr val="378DDD"/>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
        <p:nvSpPr>
          <p:cNvPr id="12" name="Rectangle 11">
            <a:extLst>
              <a:ext uri="{FF2B5EF4-FFF2-40B4-BE49-F238E27FC236}">
                <a16:creationId xmlns:a16="http://schemas.microsoft.com/office/drawing/2014/main" id="{FE08E1BE-0013-104F-92F8-C4FB75576EE3}"/>
              </a:ext>
            </a:extLst>
          </p:cNvPr>
          <p:cNvSpPr/>
          <p:nvPr/>
        </p:nvSpPr>
        <p:spPr>
          <a:xfrm>
            <a:off x="4623233" y="2032626"/>
            <a:ext cx="1323559" cy="1318258"/>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
        <p:nvSpPr>
          <p:cNvPr id="13" name="Rectangle 12">
            <a:extLst>
              <a:ext uri="{FF2B5EF4-FFF2-40B4-BE49-F238E27FC236}">
                <a16:creationId xmlns:a16="http://schemas.microsoft.com/office/drawing/2014/main" id="{9221A688-80AC-1945-8F60-7A9FD9A509BF}"/>
              </a:ext>
            </a:extLst>
          </p:cNvPr>
          <p:cNvSpPr/>
          <p:nvPr/>
        </p:nvSpPr>
        <p:spPr>
          <a:xfrm>
            <a:off x="7159606" y="134986"/>
            <a:ext cx="1323559" cy="1318258"/>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
        <p:nvSpPr>
          <p:cNvPr id="14" name="TextBox 13">
            <a:extLst>
              <a:ext uri="{FF2B5EF4-FFF2-40B4-BE49-F238E27FC236}">
                <a16:creationId xmlns:a16="http://schemas.microsoft.com/office/drawing/2014/main" id="{B3C229F2-E87B-154C-B0DB-994144B378AF}"/>
              </a:ext>
            </a:extLst>
          </p:cNvPr>
          <p:cNvSpPr txBox="1"/>
          <p:nvPr/>
        </p:nvSpPr>
        <p:spPr>
          <a:xfrm>
            <a:off x="2578969" y="1485902"/>
            <a:ext cx="1323559" cy="369332"/>
          </a:xfrm>
          <a:prstGeom prst="rect">
            <a:avLst/>
          </a:prstGeom>
          <a:solidFill>
            <a:schemeClr val="bg2"/>
          </a:solidFill>
        </p:spPr>
        <p:txBody>
          <a:bodyPr wrap="square" rtlCol="0">
            <a:spAutoFit/>
          </a:bodyPr>
          <a:lstStyle/>
          <a:p>
            <a:pPr algn="ctr"/>
            <a:r>
              <a:rPr lang="en-US" dirty="0"/>
              <a:t>Healthy</a:t>
            </a:r>
          </a:p>
        </p:txBody>
      </p:sp>
      <p:sp>
        <p:nvSpPr>
          <p:cNvPr id="15" name="TextBox 14">
            <a:extLst>
              <a:ext uri="{FF2B5EF4-FFF2-40B4-BE49-F238E27FC236}">
                <a16:creationId xmlns:a16="http://schemas.microsoft.com/office/drawing/2014/main" id="{D693F360-15FC-A24D-BEE2-32CF1E934BBF}"/>
              </a:ext>
            </a:extLst>
          </p:cNvPr>
          <p:cNvSpPr txBox="1"/>
          <p:nvPr/>
        </p:nvSpPr>
        <p:spPr>
          <a:xfrm>
            <a:off x="4623232" y="3429000"/>
            <a:ext cx="1323559" cy="369332"/>
          </a:xfrm>
          <a:prstGeom prst="rect">
            <a:avLst/>
          </a:prstGeom>
          <a:solidFill>
            <a:schemeClr val="bg2"/>
          </a:solidFill>
        </p:spPr>
        <p:txBody>
          <a:bodyPr wrap="square" rtlCol="0">
            <a:spAutoFit/>
          </a:bodyPr>
          <a:lstStyle/>
          <a:p>
            <a:pPr algn="ctr"/>
            <a:r>
              <a:rPr lang="en-US" dirty="0"/>
              <a:t>Blunt</a:t>
            </a:r>
          </a:p>
        </p:txBody>
      </p:sp>
      <p:sp>
        <p:nvSpPr>
          <p:cNvPr id="16" name="TextBox 15">
            <a:extLst>
              <a:ext uri="{FF2B5EF4-FFF2-40B4-BE49-F238E27FC236}">
                <a16:creationId xmlns:a16="http://schemas.microsoft.com/office/drawing/2014/main" id="{A7821BF7-CE95-904C-B776-979AC79FAE9C}"/>
              </a:ext>
            </a:extLst>
          </p:cNvPr>
          <p:cNvSpPr txBox="1"/>
          <p:nvPr/>
        </p:nvSpPr>
        <p:spPr>
          <a:xfrm>
            <a:off x="7021287" y="1535718"/>
            <a:ext cx="1461878" cy="369332"/>
          </a:xfrm>
          <a:prstGeom prst="rect">
            <a:avLst/>
          </a:prstGeom>
          <a:solidFill>
            <a:schemeClr val="bg2"/>
          </a:solidFill>
        </p:spPr>
        <p:txBody>
          <a:bodyPr wrap="square" rtlCol="0">
            <a:spAutoFit/>
          </a:bodyPr>
          <a:lstStyle/>
          <a:p>
            <a:pPr algn="ctr"/>
            <a:r>
              <a:rPr lang="en-US" dirty="0"/>
              <a:t>Penetrating</a:t>
            </a:r>
          </a:p>
        </p:txBody>
      </p:sp>
      <p:sp>
        <p:nvSpPr>
          <p:cNvPr id="2" name="Rectangle 1">
            <a:extLst>
              <a:ext uri="{FF2B5EF4-FFF2-40B4-BE49-F238E27FC236}">
                <a16:creationId xmlns:a16="http://schemas.microsoft.com/office/drawing/2014/main" id="{D1D66AF1-EBDB-9A46-86E6-0298ACB32195}"/>
              </a:ext>
            </a:extLst>
          </p:cNvPr>
          <p:cNvSpPr/>
          <p:nvPr/>
        </p:nvSpPr>
        <p:spPr>
          <a:xfrm flipH="1">
            <a:off x="8572493" y="1"/>
            <a:ext cx="21227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BA1730FB-DAA9-5844-A769-58E3DE5314C7}"/>
              </a:ext>
            </a:extLst>
          </p:cNvPr>
          <p:cNvCxnSpPr>
            <a:cxnSpLocks/>
          </p:cNvCxnSpPr>
          <p:nvPr/>
        </p:nvCxnSpPr>
        <p:spPr>
          <a:xfrm flipH="1">
            <a:off x="5454425" y="5206482"/>
            <a:ext cx="783085" cy="70446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52D1524-831C-721D-12F4-4A0BCA74BE52}"/>
              </a:ext>
            </a:extLst>
          </p:cNvPr>
          <p:cNvSpPr txBox="1"/>
          <p:nvPr/>
        </p:nvSpPr>
        <p:spPr>
          <a:xfrm>
            <a:off x="9124709" y="5558712"/>
            <a:ext cx="3067291" cy="116955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Fields AT, Lee MC, Mayer F, Santos YA, </a:t>
            </a:r>
            <a:r>
              <a:rPr lang="en-US" sz="1000" dirty="0" err="1">
                <a:latin typeface="Arial" panose="020B0604020202020204" pitchFamily="34" charset="0"/>
                <a:cs typeface="Arial" panose="020B0604020202020204" pitchFamily="34" charset="0"/>
              </a:rPr>
              <a:t>Bainton</a:t>
            </a:r>
            <a:r>
              <a:rPr lang="en-US" sz="1000" dirty="0">
                <a:latin typeface="Arial" panose="020B0604020202020204" pitchFamily="34" charset="0"/>
                <a:cs typeface="Arial" panose="020B0604020202020204" pitchFamily="34" charset="0"/>
              </a:rPr>
              <a:t> CMV, </a:t>
            </a:r>
            <a:r>
              <a:rPr lang="en-US" sz="1000" dirty="0" err="1">
                <a:latin typeface="Arial" panose="020B0604020202020204" pitchFamily="34" charset="0"/>
                <a:cs typeface="Arial" panose="020B0604020202020204" pitchFamily="34" charset="0"/>
              </a:rPr>
              <a:t>Matthay</a:t>
            </a:r>
            <a:r>
              <a:rPr lang="en-US" sz="1000" dirty="0">
                <a:latin typeface="Arial" panose="020B0604020202020204" pitchFamily="34" charset="0"/>
                <a:cs typeface="Arial" panose="020B0604020202020204" pitchFamily="34" charset="0"/>
              </a:rPr>
              <a:t> ZA, </a:t>
            </a:r>
            <a:r>
              <a:rPr lang="en-US" sz="1000" dirty="0" err="1">
                <a:latin typeface="Arial" panose="020B0604020202020204" pitchFamily="34" charset="0"/>
                <a:cs typeface="Arial" panose="020B0604020202020204" pitchFamily="34" charset="0"/>
              </a:rPr>
              <a:t>Callcut</a:t>
            </a:r>
            <a:r>
              <a:rPr lang="en-US" sz="1000" dirty="0">
                <a:latin typeface="Arial" panose="020B0604020202020204" pitchFamily="34" charset="0"/>
                <a:cs typeface="Arial" panose="020B0604020202020204" pitchFamily="34" charset="0"/>
              </a:rPr>
              <a:t> RA, Mayer N, </a:t>
            </a:r>
            <a:r>
              <a:rPr lang="en-US" sz="1000" dirty="0" err="1">
                <a:latin typeface="Arial" panose="020B0604020202020204" pitchFamily="34" charset="0"/>
                <a:cs typeface="Arial" panose="020B0604020202020204" pitchFamily="34" charset="0"/>
              </a:rPr>
              <a:t>Cuschieri</a:t>
            </a:r>
            <a:r>
              <a:rPr lang="en-US" sz="1000" dirty="0">
                <a:latin typeface="Arial" panose="020B0604020202020204" pitchFamily="34" charset="0"/>
                <a:cs typeface="Arial" panose="020B0604020202020204" pitchFamily="34" charset="0"/>
              </a:rPr>
              <a:t> J, </a:t>
            </a:r>
            <a:r>
              <a:rPr lang="en-US" sz="1000" dirty="0" err="1">
                <a:latin typeface="Arial" panose="020B0604020202020204" pitchFamily="34" charset="0"/>
                <a:cs typeface="Arial" panose="020B0604020202020204" pitchFamily="34" charset="0"/>
              </a:rPr>
              <a:t>Kober</a:t>
            </a:r>
            <a:r>
              <a:rPr lang="en-US" sz="1000" dirty="0">
                <a:latin typeface="Arial" panose="020B0604020202020204" pitchFamily="34" charset="0"/>
                <a:cs typeface="Arial" panose="020B0604020202020204" pitchFamily="34" charset="0"/>
              </a:rPr>
              <a:t> KM, </a:t>
            </a:r>
            <a:r>
              <a:rPr lang="en-US" sz="1000" dirty="0" err="1">
                <a:latin typeface="Arial" panose="020B0604020202020204" pitchFamily="34" charset="0"/>
                <a:cs typeface="Arial" panose="020B0604020202020204" pitchFamily="34" charset="0"/>
              </a:rPr>
              <a:t>Bainton</a:t>
            </a:r>
            <a:r>
              <a:rPr lang="en-US" sz="1000" dirty="0">
                <a:latin typeface="Arial" panose="020B0604020202020204" pitchFamily="34" charset="0"/>
                <a:cs typeface="Arial" panose="020B0604020202020204" pitchFamily="34" charset="0"/>
              </a:rPr>
              <a:t> RJ, </a:t>
            </a:r>
            <a:r>
              <a:rPr lang="en-US" sz="1000" dirty="0" err="1">
                <a:latin typeface="Arial" panose="020B0604020202020204" pitchFamily="34" charset="0"/>
                <a:cs typeface="Arial" panose="020B0604020202020204" pitchFamily="34" charset="0"/>
              </a:rPr>
              <a:t>Kornblith</a:t>
            </a:r>
            <a:r>
              <a:rPr lang="en-US" sz="1000" dirty="0">
                <a:latin typeface="Arial" panose="020B0604020202020204" pitchFamily="34" charset="0"/>
                <a:cs typeface="Arial" panose="020B0604020202020204" pitchFamily="34" charset="0"/>
              </a:rPr>
              <a:t> LZ. A new trauma frontier: Exploratory pilot study of platelet transcriptomics in trauma patients. J Trauma Acute Care Surg. 2022 Feb 1;92(2):313-322. PMID: 34738997</a:t>
            </a:r>
          </a:p>
        </p:txBody>
      </p:sp>
    </p:spTree>
    <p:extLst>
      <p:ext uri="{BB962C8B-B14F-4D97-AF65-F5344CB8AC3E}">
        <p14:creationId xmlns:p14="http://schemas.microsoft.com/office/powerpoint/2010/main" val="86196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hart, box and whisker chart&#10;&#10;Description automatically generated">
            <a:extLst>
              <a:ext uri="{FF2B5EF4-FFF2-40B4-BE49-F238E27FC236}">
                <a16:creationId xmlns:a16="http://schemas.microsoft.com/office/drawing/2014/main" id="{5BFEDF56-EEBA-584A-875B-A72427DD5F40}"/>
              </a:ext>
            </a:extLst>
          </p:cNvPr>
          <p:cNvPicPr/>
          <p:nvPr/>
        </p:nvPicPr>
        <p:blipFill>
          <a:blip r:embed="rId3">
            <a:extLst>
              <a:ext uri="{28A0092B-C50C-407E-A947-70E740481C1C}">
                <a14:useLocalDpi xmlns:a14="http://schemas.microsoft.com/office/drawing/2010/main" val="0"/>
              </a:ext>
            </a:extLst>
          </a:blip>
          <a:stretch>
            <a:fillRect/>
          </a:stretch>
        </p:blipFill>
        <p:spPr>
          <a:xfrm>
            <a:off x="3271157" y="146208"/>
            <a:ext cx="5285014" cy="6565583"/>
          </a:xfrm>
          <a:prstGeom prst="rect">
            <a:avLst/>
          </a:prstGeom>
        </p:spPr>
      </p:pic>
      <p:cxnSp>
        <p:nvCxnSpPr>
          <p:cNvPr id="5" name="Straight Arrow Connector 4">
            <a:extLst>
              <a:ext uri="{FF2B5EF4-FFF2-40B4-BE49-F238E27FC236}">
                <a16:creationId xmlns:a16="http://schemas.microsoft.com/office/drawing/2014/main" id="{F15347E8-69AA-9845-B806-C6791E13B1C7}"/>
              </a:ext>
            </a:extLst>
          </p:cNvPr>
          <p:cNvCxnSpPr>
            <a:cxnSpLocks/>
          </p:cNvCxnSpPr>
          <p:nvPr/>
        </p:nvCxnSpPr>
        <p:spPr>
          <a:xfrm>
            <a:off x="5375120" y="281455"/>
            <a:ext cx="0" cy="55592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50E16BF-61D5-EF42-B0B7-6CD81E099740}"/>
              </a:ext>
            </a:extLst>
          </p:cNvPr>
          <p:cNvSpPr/>
          <p:nvPr/>
        </p:nvSpPr>
        <p:spPr>
          <a:xfrm>
            <a:off x="5061857" y="146208"/>
            <a:ext cx="783772" cy="5699421"/>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cxnSp>
        <p:nvCxnSpPr>
          <p:cNvPr id="8" name="Straight Arrow Connector 7">
            <a:extLst>
              <a:ext uri="{FF2B5EF4-FFF2-40B4-BE49-F238E27FC236}">
                <a16:creationId xmlns:a16="http://schemas.microsoft.com/office/drawing/2014/main" id="{2A65982B-AFC9-EE4A-B2AF-9B468415E493}"/>
              </a:ext>
            </a:extLst>
          </p:cNvPr>
          <p:cNvCxnSpPr>
            <a:cxnSpLocks/>
          </p:cNvCxnSpPr>
          <p:nvPr/>
        </p:nvCxnSpPr>
        <p:spPr>
          <a:xfrm>
            <a:off x="5367255" y="2099369"/>
            <a:ext cx="0" cy="55592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5BFADD6-FB2E-1246-AF89-73EB87254003}"/>
              </a:ext>
            </a:extLst>
          </p:cNvPr>
          <p:cNvCxnSpPr>
            <a:cxnSpLocks/>
          </p:cNvCxnSpPr>
          <p:nvPr/>
        </p:nvCxnSpPr>
        <p:spPr>
          <a:xfrm>
            <a:off x="5391449" y="4162212"/>
            <a:ext cx="0" cy="55592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CDA8AF6-5514-234F-A7AA-DDD81C83F74B}"/>
              </a:ext>
            </a:extLst>
          </p:cNvPr>
          <p:cNvCxnSpPr>
            <a:cxnSpLocks/>
          </p:cNvCxnSpPr>
          <p:nvPr/>
        </p:nvCxnSpPr>
        <p:spPr>
          <a:xfrm>
            <a:off x="7470619" y="706743"/>
            <a:ext cx="0" cy="55592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A2859F-5695-C244-982C-81A50066C3DB}"/>
              </a:ext>
            </a:extLst>
          </p:cNvPr>
          <p:cNvSpPr/>
          <p:nvPr/>
        </p:nvSpPr>
        <p:spPr>
          <a:xfrm>
            <a:off x="7111391" y="146208"/>
            <a:ext cx="783772" cy="5699421"/>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cxnSp>
        <p:nvCxnSpPr>
          <p:cNvPr id="12" name="Straight Arrow Connector 11">
            <a:extLst>
              <a:ext uri="{FF2B5EF4-FFF2-40B4-BE49-F238E27FC236}">
                <a16:creationId xmlns:a16="http://schemas.microsoft.com/office/drawing/2014/main" id="{88C83482-2B93-2D43-8894-B5371EFAD19F}"/>
              </a:ext>
            </a:extLst>
          </p:cNvPr>
          <p:cNvCxnSpPr>
            <a:cxnSpLocks/>
          </p:cNvCxnSpPr>
          <p:nvPr/>
        </p:nvCxnSpPr>
        <p:spPr>
          <a:xfrm>
            <a:off x="7468195" y="2877656"/>
            <a:ext cx="0" cy="55592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54BDC0E-0E7D-2242-ADFF-8E5C39C1411E}"/>
              </a:ext>
            </a:extLst>
          </p:cNvPr>
          <p:cNvCxnSpPr>
            <a:cxnSpLocks/>
          </p:cNvCxnSpPr>
          <p:nvPr/>
        </p:nvCxnSpPr>
        <p:spPr>
          <a:xfrm>
            <a:off x="7468195" y="4718132"/>
            <a:ext cx="0" cy="55592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237040B-9BCC-3143-B2A7-F3F36948240B}"/>
              </a:ext>
            </a:extLst>
          </p:cNvPr>
          <p:cNvSpPr/>
          <p:nvPr/>
        </p:nvSpPr>
        <p:spPr>
          <a:xfrm rot="13618379">
            <a:off x="4944208" y="5764100"/>
            <a:ext cx="483933" cy="1077132"/>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
        <p:nvSpPr>
          <p:cNvPr id="15" name="Rectangle 14">
            <a:extLst>
              <a:ext uri="{FF2B5EF4-FFF2-40B4-BE49-F238E27FC236}">
                <a16:creationId xmlns:a16="http://schemas.microsoft.com/office/drawing/2014/main" id="{462F35D6-22C2-BD40-927D-536B95B6D041}"/>
              </a:ext>
            </a:extLst>
          </p:cNvPr>
          <p:cNvSpPr/>
          <p:nvPr/>
        </p:nvSpPr>
        <p:spPr>
          <a:xfrm rot="13618379">
            <a:off x="6970126" y="5623287"/>
            <a:ext cx="546671" cy="1272685"/>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
        <p:nvSpPr>
          <p:cNvPr id="17" name="TextBox 16">
            <a:extLst>
              <a:ext uri="{FF2B5EF4-FFF2-40B4-BE49-F238E27FC236}">
                <a16:creationId xmlns:a16="http://schemas.microsoft.com/office/drawing/2014/main" id="{C02DEBA1-1A7E-A86F-7335-A0E8352F4E3F}"/>
              </a:ext>
            </a:extLst>
          </p:cNvPr>
          <p:cNvSpPr txBox="1"/>
          <p:nvPr/>
        </p:nvSpPr>
        <p:spPr>
          <a:xfrm>
            <a:off x="9124709" y="5639952"/>
            <a:ext cx="3067291" cy="116955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Fields AT, Lee MC, Mayer F, Santos YA, </a:t>
            </a:r>
            <a:r>
              <a:rPr lang="en-US" sz="1000" dirty="0" err="1">
                <a:latin typeface="Arial" panose="020B0604020202020204" pitchFamily="34" charset="0"/>
                <a:cs typeface="Arial" panose="020B0604020202020204" pitchFamily="34" charset="0"/>
              </a:rPr>
              <a:t>Bainton</a:t>
            </a:r>
            <a:r>
              <a:rPr lang="en-US" sz="1000" dirty="0">
                <a:latin typeface="Arial" panose="020B0604020202020204" pitchFamily="34" charset="0"/>
                <a:cs typeface="Arial" panose="020B0604020202020204" pitchFamily="34" charset="0"/>
              </a:rPr>
              <a:t> CMV, </a:t>
            </a:r>
            <a:r>
              <a:rPr lang="en-US" sz="1000" dirty="0" err="1">
                <a:latin typeface="Arial" panose="020B0604020202020204" pitchFamily="34" charset="0"/>
                <a:cs typeface="Arial" panose="020B0604020202020204" pitchFamily="34" charset="0"/>
              </a:rPr>
              <a:t>Matthay</a:t>
            </a:r>
            <a:r>
              <a:rPr lang="en-US" sz="1000" dirty="0">
                <a:latin typeface="Arial" panose="020B0604020202020204" pitchFamily="34" charset="0"/>
                <a:cs typeface="Arial" panose="020B0604020202020204" pitchFamily="34" charset="0"/>
              </a:rPr>
              <a:t> ZA, </a:t>
            </a:r>
            <a:r>
              <a:rPr lang="en-US" sz="1000" dirty="0" err="1">
                <a:latin typeface="Arial" panose="020B0604020202020204" pitchFamily="34" charset="0"/>
                <a:cs typeface="Arial" panose="020B0604020202020204" pitchFamily="34" charset="0"/>
              </a:rPr>
              <a:t>Callcut</a:t>
            </a:r>
            <a:r>
              <a:rPr lang="en-US" sz="1000" dirty="0">
                <a:latin typeface="Arial" panose="020B0604020202020204" pitchFamily="34" charset="0"/>
                <a:cs typeface="Arial" panose="020B0604020202020204" pitchFamily="34" charset="0"/>
              </a:rPr>
              <a:t> RA, Mayer N, </a:t>
            </a:r>
            <a:r>
              <a:rPr lang="en-US" sz="1000" dirty="0" err="1">
                <a:latin typeface="Arial" panose="020B0604020202020204" pitchFamily="34" charset="0"/>
                <a:cs typeface="Arial" panose="020B0604020202020204" pitchFamily="34" charset="0"/>
              </a:rPr>
              <a:t>Cuschieri</a:t>
            </a:r>
            <a:r>
              <a:rPr lang="en-US" sz="1000" dirty="0">
                <a:latin typeface="Arial" panose="020B0604020202020204" pitchFamily="34" charset="0"/>
                <a:cs typeface="Arial" panose="020B0604020202020204" pitchFamily="34" charset="0"/>
              </a:rPr>
              <a:t> J, </a:t>
            </a:r>
            <a:r>
              <a:rPr lang="en-US" sz="1000" dirty="0" err="1">
                <a:latin typeface="Arial" panose="020B0604020202020204" pitchFamily="34" charset="0"/>
                <a:cs typeface="Arial" panose="020B0604020202020204" pitchFamily="34" charset="0"/>
              </a:rPr>
              <a:t>Kober</a:t>
            </a:r>
            <a:r>
              <a:rPr lang="en-US" sz="1000" dirty="0">
                <a:latin typeface="Arial" panose="020B0604020202020204" pitchFamily="34" charset="0"/>
                <a:cs typeface="Arial" panose="020B0604020202020204" pitchFamily="34" charset="0"/>
              </a:rPr>
              <a:t> KM, </a:t>
            </a:r>
            <a:r>
              <a:rPr lang="en-US" sz="1000" dirty="0" err="1">
                <a:latin typeface="Arial" panose="020B0604020202020204" pitchFamily="34" charset="0"/>
                <a:cs typeface="Arial" panose="020B0604020202020204" pitchFamily="34" charset="0"/>
              </a:rPr>
              <a:t>Bainton</a:t>
            </a:r>
            <a:r>
              <a:rPr lang="en-US" sz="1000" dirty="0">
                <a:latin typeface="Arial" panose="020B0604020202020204" pitchFamily="34" charset="0"/>
                <a:cs typeface="Arial" panose="020B0604020202020204" pitchFamily="34" charset="0"/>
              </a:rPr>
              <a:t> RJ, </a:t>
            </a:r>
            <a:r>
              <a:rPr lang="en-US" sz="1000" dirty="0" err="1">
                <a:latin typeface="Arial" panose="020B0604020202020204" pitchFamily="34" charset="0"/>
                <a:cs typeface="Arial" panose="020B0604020202020204" pitchFamily="34" charset="0"/>
              </a:rPr>
              <a:t>Kornblith</a:t>
            </a:r>
            <a:r>
              <a:rPr lang="en-US" sz="1000" dirty="0">
                <a:latin typeface="Arial" panose="020B0604020202020204" pitchFamily="34" charset="0"/>
                <a:cs typeface="Arial" panose="020B0604020202020204" pitchFamily="34" charset="0"/>
              </a:rPr>
              <a:t> LZ. A new trauma frontier: Exploratory pilot study of platelet transcriptomics in trauma patients. J Trauma Acute Care Surg. 2022 Feb 1;92(2):313-322. PMID: 34738997</a:t>
            </a:r>
          </a:p>
        </p:txBody>
      </p:sp>
    </p:spTree>
    <p:extLst>
      <p:ext uri="{BB962C8B-B14F-4D97-AF65-F5344CB8AC3E}">
        <p14:creationId xmlns:p14="http://schemas.microsoft.com/office/powerpoint/2010/main" val="83691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03E8-7ACC-A649-9F43-F181656E4D3C}"/>
              </a:ext>
            </a:extLst>
          </p:cNvPr>
          <p:cNvSpPr>
            <a:spLocks noGrp="1"/>
          </p:cNvSpPr>
          <p:nvPr>
            <p:ph type="title"/>
          </p:nvPr>
        </p:nvSpPr>
        <p:spPr/>
        <p:txBody>
          <a:bodyPr>
            <a:normAutofit/>
          </a:bodyPr>
          <a:lstStyle/>
          <a:p>
            <a:r>
              <a:rPr lang="en-US" sz="4400" b="0" dirty="0">
                <a:solidFill>
                  <a:srgbClr val="FF0000"/>
                </a:solidFill>
              </a:rPr>
              <a:t>Future</a:t>
            </a:r>
          </a:p>
        </p:txBody>
      </p:sp>
      <p:sp>
        <p:nvSpPr>
          <p:cNvPr id="4" name="Content Placeholder 3">
            <a:extLst>
              <a:ext uri="{FF2B5EF4-FFF2-40B4-BE49-F238E27FC236}">
                <a16:creationId xmlns:a16="http://schemas.microsoft.com/office/drawing/2014/main" id="{B5849B23-0A07-2E47-85DA-5A41001EA29D}"/>
              </a:ext>
            </a:extLst>
          </p:cNvPr>
          <p:cNvSpPr>
            <a:spLocks noGrp="1"/>
          </p:cNvSpPr>
          <p:nvPr>
            <p:ph sz="half" idx="2"/>
          </p:nvPr>
        </p:nvSpPr>
        <p:spPr>
          <a:xfrm>
            <a:off x="724988" y="1690688"/>
            <a:ext cx="8889273" cy="4351338"/>
          </a:xfrm>
        </p:spPr>
        <p:txBody>
          <a:bodyPr>
            <a:normAutofit fontScale="92500" lnSpcReduction="20000"/>
          </a:bodyPr>
          <a:lstStyle/>
          <a:p>
            <a:r>
              <a:rPr lang="en-US" dirty="0"/>
              <a:t>What should a native platelet be doing?</a:t>
            </a:r>
          </a:p>
          <a:p>
            <a:r>
              <a:rPr lang="en-US" dirty="0"/>
              <a:t>What should a transfused platelet be doing?</a:t>
            </a:r>
          </a:p>
          <a:p>
            <a:r>
              <a:rPr lang="en-US" dirty="0"/>
              <a:t>What should a transfused platelet </a:t>
            </a:r>
            <a:r>
              <a:rPr lang="en-US" u="sng" dirty="0"/>
              <a:t>not</a:t>
            </a:r>
            <a:r>
              <a:rPr lang="en-US" dirty="0"/>
              <a:t> be doing?</a:t>
            </a:r>
          </a:p>
          <a:p>
            <a:r>
              <a:rPr lang="en-US" dirty="0"/>
              <a:t>Extensive methods of studying post-injury platelet biology…</a:t>
            </a:r>
          </a:p>
          <a:p>
            <a:pPr lvl="1"/>
            <a:r>
              <a:rPr lang="en-US" dirty="0"/>
              <a:t>In-vivo systems</a:t>
            </a:r>
          </a:p>
          <a:p>
            <a:pPr lvl="1"/>
            <a:r>
              <a:rPr lang="en-US" dirty="0"/>
              <a:t>Microfluidics</a:t>
            </a:r>
          </a:p>
          <a:p>
            <a:pPr lvl="1"/>
            <a:r>
              <a:rPr lang="en-US" dirty="0"/>
              <a:t>Cell culture</a:t>
            </a:r>
          </a:p>
          <a:p>
            <a:pPr lvl="1"/>
            <a:r>
              <a:rPr lang="en-US" dirty="0"/>
              <a:t>Mitochondrial respiration</a:t>
            </a:r>
          </a:p>
          <a:p>
            <a:pPr lvl="1"/>
            <a:r>
              <a:rPr lang="en-US" dirty="0"/>
              <a:t>Ultrastructure microscopy</a:t>
            </a:r>
          </a:p>
          <a:p>
            <a:pPr lvl="1"/>
            <a:r>
              <a:rPr lang="en-US" dirty="0"/>
              <a:t>Platelet genomics</a:t>
            </a:r>
          </a:p>
        </p:txBody>
      </p:sp>
      <p:sp>
        <p:nvSpPr>
          <p:cNvPr id="5" name="TextBox 4">
            <a:extLst>
              <a:ext uri="{FF2B5EF4-FFF2-40B4-BE49-F238E27FC236}">
                <a16:creationId xmlns:a16="http://schemas.microsoft.com/office/drawing/2014/main" id="{1AE19E8A-75E0-DA40-B812-EE569723110C}"/>
              </a:ext>
            </a:extLst>
          </p:cNvPr>
          <p:cNvSpPr txBox="1"/>
          <p:nvPr/>
        </p:nvSpPr>
        <p:spPr bwMode="auto">
          <a:xfrm>
            <a:off x="9944101" y="2087463"/>
            <a:ext cx="2071552" cy="4770537"/>
          </a:xfrm>
          <a:prstGeom prst="rect">
            <a:avLst/>
          </a:prstGeom>
          <a:noFill/>
          <a:ln w="19050" algn="ctr">
            <a:noFill/>
            <a:miter lim="800000"/>
            <a:headEnd/>
            <a:tailEnd/>
          </a:ln>
        </p:spPr>
        <p:txBody>
          <a:bodyPr wrap="square" lIns="0" tIns="0" rIns="0" bIns="0" rtlCol="0">
            <a:spAutoFit/>
          </a:bodyPr>
          <a:lstStyle/>
          <a:p>
            <a:pPr algn="r"/>
            <a:r>
              <a:rPr lang="en-US" sz="1000" b="1" i="1" dirty="0">
                <a:latin typeface="Arial" panose="020B0604020202020204" pitchFamily="34" charset="0"/>
                <a:cs typeface="Arial" panose="020B0604020202020204" pitchFamily="34" charset="0"/>
              </a:rPr>
              <a:t>Selected</a:t>
            </a:r>
          </a:p>
          <a:p>
            <a:pPr algn="r"/>
            <a:r>
              <a:rPr lang="en-US" sz="1000" dirty="0" err="1">
                <a:latin typeface="Arial" panose="020B0604020202020204" pitchFamily="34" charset="0"/>
                <a:cs typeface="Arial" panose="020B0604020202020204" pitchFamily="34" charset="0"/>
              </a:rPr>
              <a:t>Vulliamy</a:t>
            </a:r>
            <a:r>
              <a:rPr lang="en-US" sz="1000" dirty="0">
                <a:latin typeface="Arial" panose="020B0604020202020204" pitchFamily="34" charset="0"/>
                <a:cs typeface="Arial" panose="020B0604020202020204" pitchFamily="34" charset="0"/>
              </a:rPr>
              <a:t>, P. et al. Histone H4 induces platelet ballooning and microparticle release during trauma hemorrhage. Proc. Natl Acad. Sci. USA 116, 17444 17449 (2019).</a:t>
            </a:r>
          </a:p>
          <a:p>
            <a:pPr algn="r"/>
            <a:endParaRPr lang="en-US" sz="1000" dirty="0">
              <a:latin typeface="Arial" panose="020B0604020202020204" pitchFamily="34" charset="0"/>
              <a:cs typeface="Arial" panose="020B0604020202020204" pitchFamily="34" charset="0"/>
            </a:endParaRPr>
          </a:p>
          <a:p>
            <a:pPr algn="r"/>
            <a:r>
              <a:rPr lang="en-US" sz="1000" dirty="0" err="1">
                <a:latin typeface="Arial" panose="020B0604020202020204" pitchFamily="34" charset="0"/>
                <a:cs typeface="Arial" panose="020B0604020202020204" pitchFamily="34" charset="0"/>
              </a:rPr>
              <a:t>Kornblith</a:t>
            </a:r>
            <a:r>
              <a:rPr lang="en-US" sz="1000" dirty="0">
                <a:latin typeface="Arial" panose="020B0604020202020204" pitchFamily="34" charset="0"/>
                <a:cs typeface="Arial" panose="020B0604020202020204" pitchFamily="34" charset="0"/>
              </a:rPr>
              <a:t>, L. Z. et al. A journey upstream: fluctuating platelet- specific genes in cell free plasma as </a:t>
            </a:r>
            <a:r>
              <a:rPr lang="en-US" sz="1000" dirty="0" err="1">
                <a:latin typeface="Arial" panose="020B0604020202020204" pitchFamily="34" charset="0"/>
                <a:cs typeface="Arial" panose="020B0604020202020204" pitchFamily="34" charset="0"/>
              </a:rPr>
              <a:t>proofof</a:t>
            </a:r>
            <a:r>
              <a:rPr lang="en-US" sz="1000" dirty="0">
                <a:latin typeface="Arial" panose="020B0604020202020204" pitchFamily="34" charset="0"/>
                <a:cs typeface="Arial" panose="020B0604020202020204" pitchFamily="34" charset="0"/>
              </a:rPr>
              <a:t>- concept for using RNA sequencing to improve understanding of post- injury platelet biology. J. Trauma Acute Care Surg. 88, 742–751 (2020).</a:t>
            </a:r>
          </a:p>
          <a:p>
            <a:pPr algn="r"/>
            <a:endParaRPr lang="en-US" sz="1000" dirty="0">
              <a:latin typeface="Arial" panose="020B0604020202020204" pitchFamily="34" charset="0"/>
              <a:cs typeface="Arial" panose="020B0604020202020204" pitchFamily="34" charset="0"/>
            </a:endParaRPr>
          </a:p>
          <a:p>
            <a:pPr algn="r"/>
            <a:r>
              <a:rPr lang="en-US" sz="1000" dirty="0">
                <a:latin typeface="Arial" panose="020B0604020202020204" pitchFamily="34" charset="0"/>
                <a:cs typeface="Arial" panose="020B0604020202020204" pitchFamily="34" charset="0"/>
              </a:rPr>
              <a:t>Diamond, S. L. Platelet dysfunction during trauma involves diverse signaling pathways and an inhibitory activity in patient- derived plasma. J. Trauma Acute Care Surg. 86, 250–259 (2019).</a:t>
            </a:r>
          </a:p>
          <a:p>
            <a:pPr algn="r"/>
            <a:endParaRPr lang="en-US" sz="1000" dirty="0">
              <a:latin typeface="Arial" panose="020B0604020202020204" pitchFamily="34" charset="0"/>
              <a:cs typeface="Arial" panose="020B0604020202020204" pitchFamily="34" charset="0"/>
            </a:endParaRPr>
          </a:p>
          <a:p>
            <a:pPr algn="r"/>
            <a:r>
              <a:rPr lang="en-US" sz="1000" dirty="0">
                <a:latin typeface="Arial" panose="020B0604020202020204" pitchFamily="34" charset="0"/>
                <a:cs typeface="Arial" panose="020B0604020202020204" pitchFamily="34" charset="0"/>
              </a:rPr>
              <a:t>Lee, M. Y., </a:t>
            </a:r>
            <a:r>
              <a:rPr lang="en-US" sz="1000" dirty="0" err="1">
                <a:latin typeface="Arial" panose="020B0604020202020204" pitchFamily="34" charset="0"/>
                <a:cs typeface="Arial" panose="020B0604020202020204" pitchFamily="34" charset="0"/>
              </a:rPr>
              <a:t>Verni</a:t>
            </a:r>
            <a:r>
              <a:rPr lang="en-US" sz="1000" dirty="0">
                <a:latin typeface="Arial" panose="020B0604020202020204" pitchFamily="34" charset="0"/>
                <a:cs typeface="Arial" panose="020B0604020202020204" pitchFamily="34" charset="0"/>
              </a:rPr>
              <a:t>, C. C., </a:t>
            </a:r>
            <a:r>
              <a:rPr lang="en-US" sz="1000" dirty="0" err="1">
                <a:latin typeface="Arial" panose="020B0604020202020204" pitchFamily="34" charset="0"/>
                <a:cs typeface="Arial" panose="020B0604020202020204" pitchFamily="34" charset="0"/>
              </a:rPr>
              <a:t>Herbig</a:t>
            </a:r>
            <a:r>
              <a:rPr lang="en-US" sz="1000" dirty="0">
                <a:latin typeface="Arial" panose="020B0604020202020204" pitchFamily="34" charset="0"/>
                <a:cs typeface="Arial" panose="020B0604020202020204" pitchFamily="34" charset="0"/>
              </a:rPr>
              <a:t>, B. A. &amp; Diamond, S. L. Soluble fibrin causes an acquired platelet glycoprotein VI signaling defect: implications for coagulopathy. J. </a:t>
            </a:r>
            <a:r>
              <a:rPr lang="en-US" sz="1000" dirty="0" err="1">
                <a:latin typeface="Arial" panose="020B0604020202020204" pitchFamily="34" charset="0"/>
                <a:cs typeface="Arial" panose="020B0604020202020204" pitchFamily="34" charset="0"/>
              </a:rPr>
              <a:t>Thromb</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Haemost</a:t>
            </a:r>
            <a:r>
              <a:rPr lang="en-US" sz="1000" dirty="0">
                <a:latin typeface="Arial" panose="020B0604020202020204" pitchFamily="34" charset="0"/>
                <a:cs typeface="Arial" panose="020B0604020202020204" pitchFamily="34" charset="0"/>
              </a:rPr>
              <a:t>. 15, 2396–2407 (2017).</a:t>
            </a:r>
          </a:p>
          <a:p>
            <a:pPr algn="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90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2AAD31-BC30-56AF-0514-49E2791E1695}"/>
              </a:ext>
            </a:extLst>
          </p:cNvPr>
          <p:cNvSpPr>
            <a:spLocks noGrp="1"/>
          </p:cNvSpPr>
          <p:nvPr>
            <p:ph sz="quarter" idx="18"/>
          </p:nvPr>
        </p:nvSpPr>
        <p:spPr/>
        <p:txBody>
          <a:bodyPr>
            <a:normAutofit lnSpcReduction="10000"/>
          </a:bodyPr>
          <a:lstStyle/>
          <a:p>
            <a:r>
              <a:rPr lang="en-US" dirty="0"/>
              <a:t>Funding: </a:t>
            </a:r>
          </a:p>
          <a:p>
            <a:pPr lvl="1"/>
            <a:r>
              <a:rPr lang="en-US" dirty="0"/>
              <a:t>NIH, NIGMS &amp; NHLBI</a:t>
            </a:r>
          </a:p>
          <a:p>
            <a:pPr lvl="1"/>
            <a:r>
              <a:rPr lang="en-US" dirty="0"/>
              <a:t>DOD</a:t>
            </a:r>
          </a:p>
          <a:p>
            <a:pPr lvl="1"/>
            <a:r>
              <a:rPr lang="en-US" dirty="0"/>
              <a:t>University of California, San Francisco</a:t>
            </a:r>
          </a:p>
          <a:p>
            <a:r>
              <a:rPr lang="en-US" dirty="0"/>
              <a:t>Consulting:</a:t>
            </a:r>
          </a:p>
          <a:p>
            <a:pPr lvl="1"/>
            <a:r>
              <a:rPr lang="en-US" dirty="0" err="1"/>
              <a:t>Cerus</a:t>
            </a:r>
            <a:r>
              <a:rPr lang="en-US" dirty="0"/>
              <a:t> Corporation</a:t>
            </a:r>
          </a:p>
          <a:p>
            <a:pPr lvl="1"/>
            <a:r>
              <a:rPr lang="en-US" dirty="0"/>
              <a:t>University of Maryland/BARDA</a:t>
            </a:r>
          </a:p>
          <a:p>
            <a:pPr lvl="1"/>
            <a:r>
              <a:rPr lang="en-US" dirty="0"/>
              <a:t>Gamma Diagnostics</a:t>
            </a:r>
          </a:p>
          <a:p>
            <a:endParaRPr lang="en-US" dirty="0"/>
          </a:p>
        </p:txBody>
      </p:sp>
      <p:sp>
        <p:nvSpPr>
          <p:cNvPr id="7" name="Title 1">
            <a:extLst>
              <a:ext uri="{FF2B5EF4-FFF2-40B4-BE49-F238E27FC236}">
                <a16:creationId xmlns:a16="http://schemas.microsoft.com/office/drawing/2014/main" id="{CB0260B7-3EE5-022F-BC4F-9E7A58CEFA63}"/>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0" i="0" kern="1200" baseline="0">
                <a:solidFill>
                  <a:srgbClr val="18A3AC"/>
                </a:solidFill>
                <a:latin typeface="Arial" panose="020B0604020202020204" pitchFamily="34" charset="0"/>
                <a:ea typeface="+mj-ea"/>
                <a:cs typeface="+mj-cs"/>
              </a:defRPr>
            </a:lvl1pPr>
          </a:lstStyle>
          <a:p>
            <a:r>
              <a:rPr lang="en-US" sz="4400" dirty="0">
                <a:solidFill>
                  <a:srgbClr val="FF0000"/>
                </a:solidFill>
                <a:latin typeface="+mj-lt"/>
                <a:cs typeface="Arial" panose="020B0604020202020204" pitchFamily="34" charset="0"/>
              </a:rPr>
              <a:t>Disclosures</a:t>
            </a:r>
          </a:p>
        </p:txBody>
      </p:sp>
    </p:spTree>
    <p:extLst>
      <p:ext uri="{BB962C8B-B14F-4D97-AF65-F5344CB8AC3E}">
        <p14:creationId xmlns:p14="http://schemas.microsoft.com/office/powerpoint/2010/main" val="409430423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5A20F6-F281-9B42-0628-C2D5ECB3B30A}"/>
              </a:ext>
            </a:extLst>
          </p:cNvPr>
          <p:cNvPicPr>
            <a:picLocks noChangeAspect="1"/>
          </p:cNvPicPr>
          <p:nvPr/>
        </p:nvPicPr>
        <p:blipFill>
          <a:blip r:embed="rId3"/>
          <a:stretch>
            <a:fillRect/>
          </a:stretch>
        </p:blipFill>
        <p:spPr>
          <a:xfrm>
            <a:off x="0" y="-1943251"/>
            <a:ext cx="9144000" cy="11487306"/>
          </a:xfrm>
          <a:prstGeom prst="rect">
            <a:avLst/>
          </a:prstGeom>
        </p:spPr>
      </p:pic>
      <p:sp>
        <p:nvSpPr>
          <p:cNvPr id="2" name="Title 1">
            <a:extLst>
              <a:ext uri="{FF2B5EF4-FFF2-40B4-BE49-F238E27FC236}">
                <a16:creationId xmlns:a16="http://schemas.microsoft.com/office/drawing/2014/main" id="{5235AD75-2F7A-844A-BC80-692F811656DD}"/>
              </a:ext>
            </a:extLst>
          </p:cNvPr>
          <p:cNvSpPr>
            <a:spLocks noGrp="1"/>
          </p:cNvSpPr>
          <p:nvPr>
            <p:ph type="title"/>
          </p:nvPr>
        </p:nvSpPr>
        <p:spPr>
          <a:xfrm>
            <a:off x="5436635" y="3139653"/>
            <a:ext cx="4814704" cy="650478"/>
          </a:xfrm>
          <a:ln>
            <a:noFill/>
          </a:ln>
        </p:spPr>
        <p:txBody>
          <a:bodyPr/>
          <a:lstStyle/>
          <a:p>
            <a:pPr algn="ctr"/>
            <a:r>
              <a:rPr lang="en-US" sz="4000" b="1" dirty="0">
                <a:solidFill>
                  <a:srgbClr val="FF0000"/>
                </a:solidFill>
                <a:cs typeface="Arial" panose="020B0604020202020204" pitchFamily="34" charset="0"/>
              </a:rPr>
              <a:t>Platelets</a:t>
            </a:r>
          </a:p>
        </p:txBody>
      </p:sp>
      <p:cxnSp>
        <p:nvCxnSpPr>
          <p:cNvPr id="9" name="Curved Connector 8">
            <a:extLst>
              <a:ext uri="{FF2B5EF4-FFF2-40B4-BE49-F238E27FC236}">
                <a16:creationId xmlns:a16="http://schemas.microsoft.com/office/drawing/2014/main" id="{E63D0DC8-012A-56E8-5AC2-D0581CEC17A2}"/>
              </a:ext>
            </a:extLst>
          </p:cNvPr>
          <p:cNvCxnSpPr>
            <a:cxnSpLocks/>
          </p:cNvCxnSpPr>
          <p:nvPr/>
        </p:nvCxnSpPr>
        <p:spPr>
          <a:xfrm rot="10800000">
            <a:off x="4876804" y="1734210"/>
            <a:ext cx="2052519" cy="1694791"/>
          </a:xfrm>
          <a:prstGeom prst="curvedConnector3">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5F313EAC-ADB2-53AB-8C0B-A7A74BBE48FD}"/>
              </a:ext>
            </a:extLst>
          </p:cNvPr>
          <p:cNvCxnSpPr>
            <a:cxnSpLocks/>
          </p:cNvCxnSpPr>
          <p:nvPr/>
        </p:nvCxnSpPr>
        <p:spPr>
          <a:xfrm rot="10800000" flipV="1">
            <a:off x="4492802" y="3500783"/>
            <a:ext cx="2425635" cy="2300978"/>
          </a:xfrm>
          <a:prstGeom prst="curvedConnector3">
            <a:avLst>
              <a:gd name="adj1" fmla="val 50000"/>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36F6C7B-AE8C-DD4E-BB5A-6645078E50B3}"/>
              </a:ext>
            </a:extLst>
          </p:cNvPr>
          <p:cNvSpPr txBox="1"/>
          <p:nvPr/>
        </p:nvSpPr>
        <p:spPr>
          <a:xfrm>
            <a:off x="9144000" y="10728"/>
            <a:ext cx="2967750" cy="7155805"/>
          </a:xfrm>
          <a:prstGeom prst="rect">
            <a:avLst/>
          </a:prstGeom>
          <a:noFill/>
        </p:spPr>
        <p:txBody>
          <a:bodyPr wrap="square" rtlCol="0">
            <a:spAutoFit/>
          </a:bodyPr>
          <a:lstStyle/>
          <a:p>
            <a:pPr algn="ctr"/>
            <a:r>
              <a:rPr lang="en-US" sz="1700" b="1" i="1" dirty="0"/>
              <a:t>Thanks to:</a:t>
            </a:r>
          </a:p>
          <a:p>
            <a:pPr algn="ctr"/>
            <a:r>
              <a:rPr lang="en-US" sz="1700" b="1" dirty="0"/>
              <a:t>Generous Patients</a:t>
            </a:r>
          </a:p>
          <a:p>
            <a:pPr algn="ctr"/>
            <a:endParaRPr lang="en-US" sz="1700" dirty="0"/>
          </a:p>
          <a:p>
            <a:pPr algn="ctr"/>
            <a:r>
              <a:rPr lang="en-US" sz="1700" b="1" dirty="0" err="1"/>
              <a:t>Kornblith</a:t>
            </a:r>
            <a:r>
              <a:rPr lang="en-US" sz="1700" b="1" dirty="0"/>
              <a:t> Lab</a:t>
            </a:r>
          </a:p>
          <a:p>
            <a:pPr algn="ctr"/>
            <a:r>
              <a:rPr lang="en-US" sz="1700" dirty="0"/>
              <a:t>Alex Fields</a:t>
            </a:r>
          </a:p>
          <a:p>
            <a:pPr algn="ctr"/>
            <a:r>
              <a:rPr lang="en-US" sz="1700" dirty="0"/>
              <a:t>Brenda Nunez-Garcia</a:t>
            </a:r>
          </a:p>
          <a:p>
            <a:pPr algn="ctr"/>
            <a:r>
              <a:rPr lang="en-US" sz="1700" dirty="0"/>
              <a:t>Kim Herrera</a:t>
            </a:r>
          </a:p>
          <a:p>
            <a:pPr algn="ctr"/>
            <a:r>
              <a:rPr lang="en-US" sz="1700" dirty="0"/>
              <a:t>Chris Lee</a:t>
            </a:r>
          </a:p>
          <a:p>
            <a:pPr algn="ctr"/>
            <a:r>
              <a:rPr lang="en-US" sz="1700" dirty="0"/>
              <a:t>Marcela Matheus</a:t>
            </a:r>
          </a:p>
          <a:p>
            <a:pPr algn="ctr"/>
            <a:r>
              <a:rPr lang="en-US" sz="1700" dirty="0"/>
              <a:t>Deanna Lee</a:t>
            </a:r>
          </a:p>
          <a:p>
            <a:pPr algn="ctr"/>
            <a:r>
              <a:rPr lang="en-US" sz="1700" dirty="0"/>
              <a:t>Zachary </a:t>
            </a:r>
            <a:r>
              <a:rPr lang="en-US" sz="1700" dirty="0" err="1"/>
              <a:t>Matthay</a:t>
            </a:r>
            <a:endParaRPr lang="en-US" sz="1700" dirty="0"/>
          </a:p>
          <a:p>
            <a:pPr algn="ctr"/>
            <a:endParaRPr lang="en-US" sz="1700" dirty="0"/>
          </a:p>
          <a:p>
            <a:pPr algn="ctr"/>
            <a:r>
              <a:rPr lang="en-US" sz="1700" b="1" dirty="0"/>
              <a:t>Collaborators &amp; Mentors</a:t>
            </a:r>
          </a:p>
          <a:p>
            <a:pPr algn="ctr"/>
            <a:r>
              <a:rPr lang="en-US" sz="1700" dirty="0"/>
              <a:t>Roland </a:t>
            </a:r>
            <a:r>
              <a:rPr lang="en-US" sz="1700" dirty="0" err="1"/>
              <a:t>Bainton</a:t>
            </a:r>
            <a:endParaRPr lang="en-US" sz="1700" dirty="0"/>
          </a:p>
          <a:p>
            <a:pPr algn="ctr"/>
            <a:r>
              <a:rPr lang="en-US" sz="1700" dirty="0" err="1"/>
              <a:t>Cevi</a:t>
            </a:r>
            <a:r>
              <a:rPr lang="en-US" sz="1700" dirty="0"/>
              <a:t> </a:t>
            </a:r>
            <a:r>
              <a:rPr lang="en-US" sz="1700" dirty="0" err="1"/>
              <a:t>Bainton</a:t>
            </a:r>
            <a:endParaRPr lang="en-US" sz="1700" dirty="0"/>
          </a:p>
          <a:p>
            <a:pPr algn="ctr"/>
            <a:r>
              <a:rPr lang="en-US" sz="1700" dirty="0"/>
              <a:t>Yale Santos</a:t>
            </a:r>
          </a:p>
          <a:p>
            <a:pPr algn="ctr"/>
            <a:r>
              <a:rPr lang="en-US" sz="1700" dirty="0" err="1"/>
              <a:t>Macky</a:t>
            </a:r>
            <a:r>
              <a:rPr lang="en-US" sz="1700" dirty="0"/>
              <a:t> Neal</a:t>
            </a:r>
          </a:p>
          <a:p>
            <a:pPr algn="ctr"/>
            <a:r>
              <a:rPr lang="en-US" sz="1700" dirty="0"/>
              <a:t>Mitch Cohen</a:t>
            </a:r>
          </a:p>
          <a:p>
            <a:pPr algn="ctr"/>
            <a:r>
              <a:rPr lang="en-US" sz="1700" dirty="0"/>
              <a:t>Jeffrey Berger</a:t>
            </a:r>
          </a:p>
          <a:p>
            <a:pPr algn="ctr"/>
            <a:r>
              <a:rPr lang="en-US" sz="1700" dirty="0"/>
              <a:t>Robby Campbell</a:t>
            </a:r>
          </a:p>
          <a:p>
            <a:pPr algn="ctr"/>
            <a:r>
              <a:rPr lang="en-US" sz="1700" dirty="0"/>
              <a:t>Guy Zimmerman</a:t>
            </a:r>
          </a:p>
          <a:p>
            <a:pPr algn="ctr"/>
            <a:r>
              <a:rPr lang="en-US" sz="1700" dirty="0" err="1"/>
              <a:t>Shibani</a:t>
            </a:r>
            <a:r>
              <a:rPr lang="en-US" sz="1700" dirty="0"/>
              <a:t> Pati</a:t>
            </a:r>
          </a:p>
          <a:p>
            <a:pPr algn="ctr"/>
            <a:r>
              <a:rPr lang="en-US" sz="1700" dirty="0"/>
              <a:t>Michael </a:t>
            </a:r>
            <a:r>
              <a:rPr lang="en-US" sz="1700" dirty="0" err="1"/>
              <a:t>Matthay</a:t>
            </a:r>
            <a:endParaRPr lang="en-US" sz="1700" dirty="0"/>
          </a:p>
          <a:p>
            <a:pPr algn="ctr"/>
            <a:r>
              <a:rPr lang="en-US" sz="1700" dirty="0"/>
              <a:t>Joe </a:t>
            </a:r>
            <a:r>
              <a:rPr lang="en-US" sz="1700" dirty="0" err="1"/>
              <a:t>Cuschieri</a:t>
            </a:r>
            <a:endParaRPr lang="en-US" sz="1700" dirty="0"/>
          </a:p>
          <a:p>
            <a:pPr algn="ctr"/>
            <a:r>
              <a:rPr lang="en-US" sz="1700" dirty="0"/>
              <a:t>Gene Moore</a:t>
            </a:r>
          </a:p>
          <a:p>
            <a:pPr algn="ctr"/>
            <a:endParaRPr lang="en-US" sz="1700" dirty="0"/>
          </a:p>
          <a:p>
            <a:pPr algn="ctr"/>
            <a:endParaRPr lang="en-US" sz="1700" dirty="0"/>
          </a:p>
        </p:txBody>
      </p:sp>
    </p:spTree>
    <p:extLst>
      <p:ext uri="{BB962C8B-B14F-4D97-AF65-F5344CB8AC3E}">
        <p14:creationId xmlns:p14="http://schemas.microsoft.com/office/powerpoint/2010/main" val="339127555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EACA0B2-32B1-9F2C-365B-72E810CDC178}"/>
              </a:ext>
            </a:extLst>
          </p:cNvPr>
          <p:cNvSpPr>
            <a:spLocks noGrp="1"/>
          </p:cNvSpPr>
          <p:nvPr>
            <p:ph sz="quarter" idx="18"/>
          </p:nvPr>
        </p:nvSpPr>
        <p:spPr>
          <a:xfrm>
            <a:off x="609233" y="1894325"/>
            <a:ext cx="8375427" cy="3804111"/>
          </a:xfrm>
        </p:spPr>
        <p:txBody>
          <a:bodyPr>
            <a:normAutofit fontScale="92500" lnSpcReduction="20000"/>
          </a:bodyPr>
          <a:lstStyle/>
          <a:p>
            <a:r>
              <a:rPr lang="en-US" dirty="0"/>
              <a:t>Subcellular, anucleate</a:t>
            </a:r>
          </a:p>
          <a:p>
            <a:r>
              <a:rPr lang="en-US" dirty="0"/>
              <a:t>Biologically active:</a:t>
            </a:r>
          </a:p>
          <a:p>
            <a:pPr lvl="1"/>
            <a:r>
              <a:rPr lang="en-US" dirty="0"/>
              <a:t>hemostasis</a:t>
            </a:r>
          </a:p>
          <a:p>
            <a:pPr lvl="1"/>
            <a:r>
              <a:rPr lang="en-US" dirty="0"/>
              <a:t>endothelial health</a:t>
            </a:r>
          </a:p>
          <a:p>
            <a:pPr lvl="1"/>
            <a:r>
              <a:rPr lang="en-US" dirty="0"/>
              <a:t>immune function</a:t>
            </a:r>
          </a:p>
          <a:p>
            <a:r>
              <a:rPr lang="en-US" dirty="0"/>
              <a:t>Appreciation of platelet role in injury intensified with the cell-based model of hemostasis</a:t>
            </a:r>
          </a:p>
          <a:p>
            <a:pPr lvl="1"/>
            <a:endParaRPr lang="en-US" dirty="0"/>
          </a:p>
          <a:p>
            <a:r>
              <a:rPr lang="en-US" dirty="0"/>
              <a:t>Qualitative changes in human and animal models of injury</a:t>
            </a:r>
          </a:p>
          <a:p>
            <a:endParaRPr lang="en-US" dirty="0"/>
          </a:p>
        </p:txBody>
      </p:sp>
      <p:sp>
        <p:nvSpPr>
          <p:cNvPr id="5" name="Content Placeholder 3">
            <a:extLst>
              <a:ext uri="{FF2B5EF4-FFF2-40B4-BE49-F238E27FC236}">
                <a16:creationId xmlns:a16="http://schemas.microsoft.com/office/drawing/2014/main" id="{BDD303FC-A8E4-1C0C-D1E9-124DFF4577D6}"/>
              </a:ext>
            </a:extLst>
          </p:cNvPr>
          <p:cNvSpPr txBox="1">
            <a:spLocks/>
          </p:cNvSpPr>
          <p:nvPr/>
        </p:nvSpPr>
        <p:spPr>
          <a:xfrm>
            <a:off x="9593893" y="1067981"/>
            <a:ext cx="2598107" cy="3834596"/>
          </a:xfrm>
          <a:prstGeom prst="rect">
            <a:avLst/>
          </a:prstGeom>
        </p:spPr>
        <p:txBody>
          <a:bodyPr>
            <a:noAutofit/>
          </a:bodyPr>
          <a:lstStyle>
            <a:lvl1pPr marL="393192" indent="-393192" algn="l" defTabSz="914400" rtl="0" eaLnBrk="1" latinLnBrk="0" hangingPunct="1">
              <a:lnSpc>
                <a:spcPct val="100000"/>
              </a:lnSpc>
              <a:spcBef>
                <a:spcPts val="800"/>
              </a:spcBef>
              <a:buClr>
                <a:schemeClr val="accent1"/>
              </a:buClr>
              <a:buSzPct val="80000"/>
              <a:buFont typeface="Wingdings" pitchFamily="2" charset="2"/>
              <a:buChar char="§"/>
              <a:defRPr sz="2800" kern="1200">
                <a:solidFill>
                  <a:schemeClr val="tx1"/>
                </a:solidFill>
                <a:latin typeface="+mn-lt"/>
                <a:ea typeface="+mn-ea"/>
                <a:cs typeface="+mn-cs"/>
              </a:defRPr>
            </a:lvl1pPr>
            <a:lvl2pPr marL="768096" indent="-374904" algn="l" defTabSz="914400" rtl="0" eaLnBrk="1" latinLnBrk="0" hangingPunct="1">
              <a:lnSpc>
                <a:spcPct val="100000"/>
              </a:lnSpc>
              <a:spcBef>
                <a:spcPts val="800"/>
              </a:spcBef>
              <a:buFont typeface="Arial" panose="020B0604020202020204" pitchFamily="34" charset="0"/>
              <a:buChar char="•"/>
              <a:defRPr sz="2400" kern="1200">
                <a:solidFill>
                  <a:schemeClr val="tx1"/>
                </a:solidFill>
                <a:latin typeface="+mn-lt"/>
                <a:ea typeface="+mn-ea"/>
                <a:cs typeface="+mn-cs"/>
              </a:defRPr>
            </a:lvl2pPr>
            <a:lvl3pPr marL="1078992" indent="-301752" algn="l" defTabSz="914400" rtl="0" eaLnBrk="1" latinLnBrk="0" hangingPunct="1">
              <a:lnSpc>
                <a:spcPct val="100000"/>
              </a:lnSpc>
              <a:spcBef>
                <a:spcPts val="800"/>
              </a:spcBef>
              <a:buClr>
                <a:schemeClr val="accent1"/>
              </a:buClr>
              <a:buSzPct val="100000"/>
              <a:buFont typeface="Wingdings" pitchFamily="2" charset="2"/>
              <a:buChar char="§"/>
              <a:defRPr sz="2000" kern="1200">
                <a:solidFill>
                  <a:schemeClr val="tx1"/>
                </a:solidFill>
                <a:latin typeface="+mn-lt"/>
                <a:ea typeface="+mn-ea"/>
                <a:cs typeface="+mn-cs"/>
              </a:defRPr>
            </a:lvl3pPr>
            <a:lvl4pPr marL="1371600" indent="-292608" algn="l" defTabSz="914400" rtl="0" eaLnBrk="1" latinLnBrk="0" hangingPunct="1">
              <a:lnSpc>
                <a:spcPct val="100000"/>
              </a:lnSpc>
              <a:spcBef>
                <a:spcPts val="80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buClr>
                <a:schemeClr val="accent1"/>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Wingdings" pitchFamily="2" charset="2"/>
              <a:buNone/>
            </a:pPr>
            <a:r>
              <a:rPr lang="en-US" sz="1000" b="1" i="1" dirty="0"/>
              <a:t>Selected</a:t>
            </a:r>
          </a:p>
          <a:p>
            <a:pPr marL="0" indent="0" algn="r">
              <a:buFont typeface="Wingdings" pitchFamily="2" charset="2"/>
              <a:buNone/>
            </a:pPr>
            <a:r>
              <a:rPr lang="en-US" sz="1000" dirty="0" err="1"/>
              <a:t>Weyrich</a:t>
            </a:r>
            <a:r>
              <a:rPr lang="en-US" sz="1000" dirty="0"/>
              <a:t>, A. S. &amp; Zimmerman, G. A.  </a:t>
            </a:r>
            <a:r>
              <a:rPr lang="en-US" sz="1000" dirty="0" err="1"/>
              <a:t>Platelets:signaling</a:t>
            </a:r>
            <a:r>
              <a:rPr lang="en-US" sz="1000" dirty="0"/>
              <a:t> cells in the immune continuum. Trends Immunol. 25, 489–495 (2004).</a:t>
            </a:r>
          </a:p>
          <a:p>
            <a:pPr marL="0" indent="0" algn="r">
              <a:buFont typeface="Wingdings" pitchFamily="2" charset="2"/>
              <a:buNone/>
            </a:pPr>
            <a:r>
              <a:rPr lang="en-US" sz="1000" dirty="0" err="1"/>
              <a:t>Rondina</a:t>
            </a:r>
            <a:r>
              <a:rPr lang="en-US" sz="1000" dirty="0"/>
              <a:t>, M. T., </a:t>
            </a:r>
            <a:r>
              <a:rPr lang="en-US" sz="1000" dirty="0" err="1"/>
              <a:t>Weyrich</a:t>
            </a:r>
            <a:r>
              <a:rPr lang="en-US" sz="1000" dirty="0"/>
              <a:t>, A. S. &amp; Zimmerman, G. A. Platelets as cellular effectors of inflammation in vascular diseases. Circ. Res. 112, 1506–1519 (2013).</a:t>
            </a:r>
          </a:p>
          <a:p>
            <a:pPr marL="0" indent="0" algn="r">
              <a:buFont typeface="Wingdings" pitchFamily="2" charset="2"/>
              <a:buNone/>
            </a:pPr>
            <a:r>
              <a:rPr lang="en-US" sz="1000" dirty="0"/>
              <a:t>Nachman, R. L. &amp; </a:t>
            </a:r>
            <a:r>
              <a:rPr lang="en-US" sz="1000" dirty="0" err="1"/>
              <a:t>Rafii</a:t>
            </a:r>
            <a:r>
              <a:rPr lang="en-US" sz="1000" dirty="0"/>
              <a:t>, S. Platelets, petechiae, and preservation of the vascular wall. N. Engl. J. Med. 359, 1261–1270 (2008)</a:t>
            </a:r>
          </a:p>
          <a:p>
            <a:pPr marL="0" indent="0" algn="r">
              <a:buFont typeface="Wingdings" pitchFamily="2" charset="2"/>
              <a:buNone/>
            </a:pPr>
            <a:r>
              <a:rPr lang="en-US" sz="1000" dirty="0"/>
              <a:t>Hoffman, M. &amp; Monroe, D. M. III A cell- based model of hemostasis. </a:t>
            </a:r>
            <a:r>
              <a:rPr lang="en-US" sz="1000" dirty="0" err="1"/>
              <a:t>Thromb</a:t>
            </a:r>
            <a:r>
              <a:rPr lang="en-US" sz="1000" dirty="0"/>
              <a:t>. </a:t>
            </a:r>
            <a:r>
              <a:rPr lang="en-US" sz="1000" dirty="0" err="1"/>
              <a:t>Haemost</a:t>
            </a:r>
            <a:r>
              <a:rPr lang="en-US" sz="1000" dirty="0"/>
              <a:t>. 85, 958–965 (2001). </a:t>
            </a:r>
          </a:p>
          <a:p>
            <a:pPr marL="0" indent="0" algn="r">
              <a:buFont typeface="Wingdings" pitchFamily="2" charset="2"/>
              <a:buNone/>
            </a:pPr>
            <a:r>
              <a:rPr lang="en-US" sz="1000" dirty="0"/>
              <a:t>Kutcher, M. E. et al. Characterization of platelet dysfunction after trauma. J. Trauma Acute Care Surg. 73, 13–19 (2012). </a:t>
            </a:r>
          </a:p>
          <a:p>
            <a:pPr marL="0" indent="0" algn="r">
              <a:buFont typeface="Wingdings" pitchFamily="2" charset="2"/>
              <a:buNone/>
            </a:pPr>
            <a:r>
              <a:rPr lang="en-US" sz="1000" dirty="0" err="1"/>
              <a:t>Tweardy</a:t>
            </a:r>
            <a:r>
              <a:rPr lang="en-US" sz="1000" dirty="0"/>
              <a:t>, D. J. et al. Essential role for platelets in organ injury and inflammation in resuscitated hemorrhagic shock. Shock 26, 386–390 (2006).</a:t>
            </a:r>
          </a:p>
          <a:p>
            <a:pPr marL="0" indent="0" algn="r">
              <a:buFont typeface="Wingdings" pitchFamily="2" charset="2"/>
              <a:buNone/>
            </a:pPr>
            <a:r>
              <a:rPr lang="en-US" sz="1000" dirty="0"/>
              <a:t>Ding, N. et al. Toll- like receptor 4 regulates platelet function and contributes to coagulation abnormality and organ injury in hemorrhagic shock and resuscitation. Circ. Cardiovasc. Genet. 7, 615–624 (2014).</a:t>
            </a:r>
          </a:p>
          <a:p>
            <a:pPr marL="0" indent="0" algn="r">
              <a:buFont typeface="Wingdings" pitchFamily="2" charset="2"/>
              <a:buNone/>
            </a:pPr>
            <a:endParaRPr lang="en-US" sz="1000" dirty="0"/>
          </a:p>
          <a:p>
            <a:pPr marL="0" indent="0" algn="r">
              <a:buFont typeface="Wingdings" pitchFamily="2" charset="2"/>
              <a:buNone/>
            </a:pPr>
            <a:endParaRPr lang="en-US" sz="1000" dirty="0"/>
          </a:p>
          <a:p>
            <a:pPr marL="0" indent="0" algn="r">
              <a:buFont typeface="Wingdings" pitchFamily="2" charset="2"/>
              <a:buNone/>
            </a:pPr>
            <a:endParaRPr lang="en-US" sz="1000" dirty="0"/>
          </a:p>
          <a:p>
            <a:pPr marL="0" indent="0" algn="r">
              <a:buFont typeface="Wingdings" pitchFamily="2" charset="2"/>
              <a:buNone/>
            </a:pPr>
            <a:endParaRPr lang="en-US" sz="1000" dirty="0"/>
          </a:p>
          <a:p>
            <a:pPr marL="0" indent="0" algn="r">
              <a:buFont typeface="Wingdings" pitchFamily="2" charset="2"/>
              <a:buNone/>
            </a:pPr>
            <a:endParaRPr lang="en-US" sz="1000" dirty="0"/>
          </a:p>
          <a:p>
            <a:pPr marL="0" indent="0" algn="r">
              <a:buFont typeface="Wingdings" pitchFamily="2" charset="2"/>
              <a:buNone/>
            </a:pPr>
            <a:endParaRPr lang="en-US" sz="1000" dirty="0"/>
          </a:p>
        </p:txBody>
      </p:sp>
      <p:sp>
        <p:nvSpPr>
          <p:cNvPr id="7" name="Title 1">
            <a:extLst>
              <a:ext uri="{FF2B5EF4-FFF2-40B4-BE49-F238E27FC236}">
                <a16:creationId xmlns:a16="http://schemas.microsoft.com/office/drawing/2014/main" id="{5CAEFE2B-1413-EED7-4099-6AC2CE1A706E}"/>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0" i="0" kern="1200" baseline="0">
                <a:solidFill>
                  <a:srgbClr val="18A3AC"/>
                </a:solidFill>
                <a:latin typeface="Arial" panose="020B0604020202020204" pitchFamily="34" charset="0"/>
                <a:ea typeface="+mj-ea"/>
                <a:cs typeface="+mj-cs"/>
              </a:defRPr>
            </a:lvl1pPr>
          </a:lstStyle>
          <a:p>
            <a:r>
              <a:rPr lang="en-US" sz="4400" dirty="0">
                <a:solidFill>
                  <a:srgbClr val="FF0000"/>
                </a:solidFill>
                <a:latin typeface="+mj-lt"/>
                <a:cs typeface="Arial" panose="020B0604020202020204" pitchFamily="34" charset="0"/>
              </a:rPr>
              <a:t>Platelets</a:t>
            </a:r>
          </a:p>
        </p:txBody>
      </p:sp>
    </p:spTree>
    <p:extLst>
      <p:ext uri="{BB962C8B-B14F-4D97-AF65-F5344CB8AC3E}">
        <p14:creationId xmlns:p14="http://schemas.microsoft.com/office/powerpoint/2010/main" val="16850552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A7AE5D-C680-0A42-B7E6-EE96BA7525C5}"/>
              </a:ext>
            </a:extLst>
          </p:cNvPr>
          <p:cNvSpPr>
            <a:spLocks noGrp="1"/>
          </p:cNvSpPr>
          <p:nvPr>
            <p:ph type="sldNum" sz="quarter" idx="12"/>
          </p:nvPr>
        </p:nvSpPr>
        <p:spPr>
          <a:xfrm>
            <a:off x="0" y="0"/>
            <a:ext cx="0" cy="0"/>
          </a:xfrm>
        </p:spPr>
        <p:txBody>
          <a:bodyPr/>
          <a:lstStyle/>
          <a:p>
            <a:fld id="{C84FAF2E-1301-444D-8422-9A602D1F50CE}" type="slidenum">
              <a:rPr lang="en-US" smtClean="0"/>
              <a:t>4</a:t>
            </a:fld>
            <a:endParaRPr lang="en-US"/>
          </a:p>
        </p:txBody>
      </p:sp>
      <p:sp>
        <p:nvSpPr>
          <p:cNvPr id="6" name="Shape 154">
            <a:extLst>
              <a:ext uri="{FF2B5EF4-FFF2-40B4-BE49-F238E27FC236}">
                <a16:creationId xmlns:a16="http://schemas.microsoft.com/office/drawing/2014/main" id="{AEE5A554-387E-3B46-A252-3B04D92C723C}"/>
              </a:ext>
            </a:extLst>
          </p:cNvPr>
          <p:cNvSpPr/>
          <p:nvPr/>
        </p:nvSpPr>
        <p:spPr>
          <a:xfrm>
            <a:off x="8032730" y="5153428"/>
            <a:ext cx="3452327" cy="318343"/>
          </a:xfrm>
          <a:prstGeom prst="rect">
            <a:avLst/>
          </a:prstGeom>
          <a:ln w="12700">
            <a:miter lim="400000"/>
          </a:ln>
          <a:extLst>
            <a:ext uri="{C572A759-6A51-4108-AA02-DFA0A04FC94B}">
              <ma14:wrappingTextBoxFlag xmlns:ma14="http://schemas.microsoft.com/office/mac/drawingml/2011/main" xmlns="" val="1"/>
            </a:ext>
          </a:extLst>
        </p:spPr>
        <p:txBody>
          <a:bodyPr wrap="square" lIns="35712" tIns="35712" rIns="35712" bIns="35712" anchor="ctr">
            <a:spAutoFit/>
          </a:bodyPr>
          <a:lstStyle>
            <a:lvl1pPr algn="l" defTabSz="457200">
              <a:defRPr sz="1200">
                <a:latin typeface="Arial"/>
                <a:ea typeface="Arial"/>
                <a:cs typeface="Arial"/>
                <a:sym typeface="Arial"/>
              </a:defRPr>
            </a:lvl1pPr>
          </a:lstStyle>
          <a:p>
            <a:pPr algn="r">
              <a:defRPr>
                <a:effectLst/>
              </a:defRPr>
            </a:pPr>
            <a:endParaRPr lang="en-US" sz="800" dirty="0">
              <a:solidFill>
                <a:srgbClr val="000000"/>
              </a:solidFill>
              <a:latin typeface="Calibri" charset="0"/>
              <a:ea typeface="Calibri" charset="0"/>
              <a:cs typeface="Calibri" charset="0"/>
            </a:endParaRPr>
          </a:p>
          <a:p>
            <a:pPr algn="r">
              <a:defRPr>
                <a:effectLst/>
              </a:defRPr>
            </a:pPr>
            <a:endParaRPr lang="en-US" sz="800" dirty="0">
              <a:solidFill>
                <a:srgbClr val="000000"/>
              </a:solidFill>
              <a:latin typeface="Calibri" charset="0"/>
              <a:ea typeface="Calibri" charset="0"/>
              <a:cs typeface="Calibri" charset="0"/>
            </a:endParaRPr>
          </a:p>
        </p:txBody>
      </p:sp>
      <p:pic>
        <p:nvPicPr>
          <p:cNvPr id="8" name="Picture 7" descr="Diagram&#10;&#10;Description automatically generated">
            <a:extLst>
              <a:ext uri="{FF2B5EF4-FFF2-40B4-BE49-F238E27FC236}">
                <a16:creationId xmlns:a16="http://schemas.microsoft.com/office/drawing/2014/main" id="{6ED5295F-4430-1847-A81F-635D64B271B7}"/>
              </a:ext>
            </a:extLst>
          </p:cNvPr>
          <p:cNvPicPr>
            <a:picLocks noChangeAspect="1"/>
          </p:cNvPicPr>
          <p:nvPr/>
        </p:nvPicPr>
        <p:blipFill>
          <a:blip r:embed="rId3"/>
          <a:stretch>
            <a:fillRect/>
          </a:stretch>
        </p:blipFill>
        <p:spPr>
          <a:xfrm>
            <a:off x="18718" y="0"/>
            <a:ext cx="8435070" cy="6858000"/>
          </a:xfrm>
          <a:prstGeom prst="rect">
            <a:avLst/>
          </a:prstGeom>
        </p:spPr>
      </p:pic>
      <p:sp>
        <p:nvSpPr>
          <p:cNvPr id="9" name="Rectangle 8">
            <a:extLst>
              <a:ext uri="{FF2B5EF4-FFF2-40B4-BE49-F238E27FC236}">
                <a16:creationId xmlns:a16="http://schemas.microsoft.com/office/drawing/2014/main" id="{D9753CCE-1EA3-8540-A4CB-A2A753A08027}"/>
              </a:ext>
            </a:extLst>
          </p:cNvPr>
          <p:cNvSpPr/>
          <p:nvPr/>
        </p:nvSpPr>
        <p:spPr>
          <a:xfrm>
            <a:off x="4290055" y="6265942"/>
            <a:ext cx="1122138" cy="592058"/>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
        <p:nvSpPr>
          <p:cNvPr id="10" name="Rectangle 9">
            <a:extLst>
              <a:ext uri="{FF2B5EF4-FFF2-40B4-BE49-F238E27FC236}">
                <a16:creationId xmlns:a16="http://schemas.microsoft.com/office/drawing/2014/main" id="{F684D8B2-4528-264B-B280-DC2F7E45545E}"/>
              </a:ext>
            </a:extLst>
          </p:cNvPr>
          <p:cNvSpPr/>
          <p:nvPr/>
        </p:nvSpPr>
        <p:spPr>
          <a:xfrm>
            <a:off x="4973861" y="2063143"/>
            <a:ext cx="1408277" cy="754702"/>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
        <p:nvSpPr>
          <p:cNvPr id="11" name="Rectangle 10">
            <a:extLst>
              <a:ext uri="{FF2B5EF4-FFF2-40B4-BE49-F238E27FC236}">
                <a16:creationId xmlns:a16="http://schemas.microsoft.com/office/drawing/2014/main" id="{C45A615E-8D55-BC4C-82C5-EC9738B2BDA0}"/>
              </a:ext>
            </a:extLst>
          </p:cNvPr>
          <p:cNvSpPr/>
          <p:nvPr/>
        </p:nvSpPr>
        <p:spPr>
          <a:xfrm>
            <a:off x="4290493" y="3975712"/>
            <a:ext cx="1121700" cy="592058"/>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
        <p:nvSpPr>
          <p:cNvPr id="12" name="Content Placeholder 3">
            <a:extLst>
              <a:ext uri="{FF2B5EF4-FFF2-40B4-BE49-F238E27FC236}">
                <a16:creationId xmlns:a16="http://schemas.microsoft.com/office/drawing/2014/main" id="{BBA4135B-7A3A-5149-9EE3-DEAC24817E5F}"/>
              </a:ext>
            </a:extLst>
          </p:cNvPr>
          <p:cNvSpPr txBox="1">
            <a:spLocks/>
          </p:cNvSpPr>
          <p:nvPr/>
        </p:nvSpPr>
        <p:spPr>
          <a:xfrm>
            <a:off x="9575175" y="6021720"/>
            <a:ext cx="2598107" cy="540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000" dirty="0">
                <a:latin typeface="Arial" panose="020B0604020202020204" pitchFamily="34" charset="0"/>
                <a:cs typeface="Arial" panose="020B0604020202020204" pitchFamily="34" charset="0"/>
              </a:rPr>
              <a:t>Moore EE, Moore HB, </a:t>
            </a:r>
            <a:r>
              <a:rPr lang="en-US" sz="1000" dirty="0" err="1">
                <a:latin typeface="Arial" panose="020B0604020202020204" pitchFamily="34" charset="0"/>
                <a:cs typeface="Arial" panose="020B0604020202020204" pitchFamily="34" charset="0"/>
              </a:rPr>
              <a:t>Kornblith</a:t>
            </a:r>
            <a:r>
              <a:rPr lang="en-US" sz="1000" dirty="0">
                <a:latin typeface="Arial" panose="020B0604020202020204" pitchFamily="34" charset="0"/>
                <a:cs typeface="Arial" panose="020B0604020202020204" pitchFamily="34" charset="0"/>
              </a:rPr>
              <a:t> LZ, Neal MD, Hoffman M, </a:t>
            </a:r>
            <a:r>
              <a:rPr lang="en-US" sz="1000" dirty="0" err="1">
                <a:latin typeface="Arial" panose="020B0604020202020204" pitchFamily="34" charset="0"/>
                <a:cs typeface="Arial" panose="020B0604020202020204" pitchFamily="34" charset="0"/>
              </a:rPr>
              <a:t>Mutch</a:t>
            </a:r>
            <a:r>
              <a:rPr lang="en-US" sz="1000" dirty="0">
                <a:latin typeface="Arial" panose="020B0604020202020204" pitchFamily="34" charset="0"/>
                <a:cs typeface="Arial" panose="020B0604020202020204" pitchFamily="34" charset="0"/>
              </a:rPr>
              <a:t> NJ, </a:t>
            </a:r>
            <a:r>
              <a:rPr lang="en-US" sz="1000" dirty="0" err="1">
                <a:latin typeface="Arial" panose="020B0604020202020204" pitchFamily="34" charset="0"/>
                <a:cs typeface="Arial" panose="020B0604020202020204" pitchFamily="34" charset="0"/>
              </a:rPr>
              <a:t>Schöchl</a:t>
            </a:r>
            <a:r>
              <a:rPr lang="en-US" sz="1000" dirty="0">
                <a:latin typeface="Arial" panose="020B0604020202020204" pitchFamily="34" charset="0"/>
                <a:cs typeface="Arial" panose="020B0604020202020204" pitchFamily="34" charset="0"/>
              </a:rPr>
              <a:t> H, Hunt BJ, </a:t>
            </a:r>
            <a:r>
              <a:rPr lang="en-US" sz="1000" dirty="0" err="1">
                <a:latin typeface="Arial" panose="020B0604020202020204" pitchFamily="34" charset="0"/>
                <a:cs typeface="Arial" panose="020B0604020202020204" pitchFamily="34" charset="0"/>
              </a:rPr>
              <a:t>Sauaia</a:t>
            </a:r>
            <a:r>
              <a:rPr lang="en-US" sz="1000" dirty="0">
                <a:latin typeface="Arial" panose="020B0604020202020204" pitchFamily="34" charset="0"/>
                <a:cs typeface="Arial" panose="020B0604020202020204" pitchFamily="34" charset="0"/>
              </a:rPr>
              <a:t> A. Trauma-induced coagulopathy. Nat Rev Dis Primers. 2021 Apr 29;7(1):30.(2021).</a:t>
            </a:r>
          </a:p>
          <a:p>
            <a:pPr marL="0" indent="0" algn="r">
              <a:buNone/>
            </a:pPr>
            <a:endParaRPr lang="en-US" sz="1000" dirty="0">
              <a:latin typeface="Arial" panose="020B0604020202020204" pitchFamily="34" charset="0"/>
              <a:cs typeface="Arial" panose="020B0604020202020204" pitchFamily="34" charset="0"/>
            </a:endParaRPr>
          </a:p>
          <a:p>
            <a:pPr marL="0" indent="0" algn="r">
              <a:buFont typeface="Arial" panose="020B0604020202020204" pitchFamily="34" charset="0"/>
              <a:buNone/>
            </a:pP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53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8F17-7C14-EA48-8CB0-E46AAFA1BA07}"/>
              </a:ext>
            </a:extLst>
          </p:cNvPr>
          <p:cNvSpPr>
            <a:spLocks noGrp="1"/>
          </p:cNvSpPr>
          <p:nvPr>
            <p:ph type="title"/>
          </p:nvPr>
        </p:nvSpPr>
        <p:spPr/>
        <p:txBody>
          <a:bodyPr>
            <a:normAutofit/>
          </a:bodyPr>
          <a:lstStyle/>
          <a:p>
            <a:r>
              <a:rPr lang="en-US" sz="4400" b="0" dirty="0">
                <a:solidFill>
                  <a:srgbClr val="FF0000"/>
                </a:solidFill>
                <a:cs typeface="Arial" panose="020B0604020202020204" pitchFamily="34" charset="0"/>
              </a:rPr>
              <a:t>Post-injury platelet behavior</a:t>
            </a:r>
          </a:p>
        </p:txBody>
      </p:sp>
      <p:sp>
        <p:nvSpPr>
          <p:cNvPr id="3" name="Content Placeholder 2">
            <a:extLst>
              <a:ext uri="{FF2B5EF4-FFF2-40B4-BE49-F238E27FC236}">
                <a16:creationId xmlns:a16="http://schemas.microsoft.com/office/drawing/2014/main" id="{8D5CAE65-F4DB-0C41-AD7E-B5189E8D4C30}"/>
              </a:ext>
            </a:extLst>
          </p:cNvPr>
          <p:cNvSpPr>
            <a:spLocks noGrp="1"/>
          </p:cNvSpPr>
          <p:nvPr>
            <p:ph sz="half" idx="1"/>
          </p:nvPr>
        </p:nvSpPr>
        <p:spPr>
          <a:xfrm>
            <a:off x="838200" y="1825625"/>
            <a:ext cx="7652860" cy="4351338"/>
          </a:xfrm>
        </p:spPr>
        <p:txBody>
          <a:bodyPr>
            <a:noAutofit/>
          </a:bodyPr>
          <a:lstStyle/>
          <a:p>
            <a:r>
              <a:rPr lang="en-US" sz="2200" dirty="0"/>
              <a:t>Thrombocytopenia associated with bleeding</a:t>
            </a:r>
          </a:p>
          <a:p>
            <a:r>
              <a:rPr lang="en-US" sz="2200" dirty="0"/>
              <a:t>Majority with initial normal platelet counts</a:t>
            </a:r>
          </a:p>
          <a:p>
            <a:endParaRPr lang="en-US" sz="2200" dirty="0"/>
          </a:p>
          <a:p>
            <a:r>
              <a:rPr lang="en-US" sz="2200" dirty="0"/>
              <a:t>Increased markers of activation</a:t>
            </a:r>
          </a:p>
          <a:p>
            <a:r>
              <a:rPr lang="en-US" sz="2200" dirty="0"/>
              <a:t>Increased platelet contribution to clot strength</a:t>
            </a:r>
          </a:p>
          <a:p>
            <a:r>
              <a:rPr lang="en-US" sz="2200" dirty="0"/>
              <a:t>Increased pro-coagulant factor release</a:t>
            </a:r>
          </a:p>
          <a:p>
            <a:endParaRPr lang="en-US" sz="2200" dirty="0">
              <a:highlight>
                <a:srgbClr val="FFFF00"/>
              </a:highlight>
            </a:endParaRPr>
          </a:p>
          <a:p>
            <a:r>
              <a:rPr lang="en-US" sz="2200" dirty="0"/>
              <a:t>Impaired aggregation responses ex-vivo</a:t>
            </a:r>
          </a:p>
          <a:p>
            <a:pPr marL="0" indent="0">
              <a:buNone/>
            </a:pPr>
            <a:endParaRPr lang="en-US" sz="2200" dirty="0"/>
          </a:p>
          <a:p>
            <a:r>
              <a:rPr lang="en-US" sz="2200" dirty="0"/>
              <a:t>Platelet exhaustion?</a:t>
            </a:r>
          </a:p>
          <a:p>
            <a:endParaRPr lang="en-US" sz="2200" dirty="0"/>
          </a:p>
          <a:p>
            <a:endParaRPr lang="en-US" sz="2200" dirty="0"/>
          </a:p>
        </p:txBody>
      </p:sp>
      <p:sp>
        <p:nvSpPr>
          <p:cNvPr id="8" name="TextBox 7">
            <a:extLst>
              <a:ext uri="{FF2B5EF4-FFF2-40B4-BE49-F238E27FC236}">
                <a16:creationId xmlns:a16="http://schemas.microsoft.com/office/drawing/2014/main" id="{2BFAF2DA-5011-C949-AE3C-34FB85EBA368}"/>
              </a:ext>
            </a:extLst>
          </p:cNvPr>
          <p:cNvSpPr txBox="1"/>
          <p:nvPr/>
        </p:nvSpPr>
        <p:spPr bwMode="auto">
          <a:xfrm>
            <a:off x="9266198" y="365125"/>
            <a:ext cx="2862740" cy="6155531"/>
          </a:xfrm>
          <a:prstGeom prst="rect">
            <a:avLst/>
          </a:prstGeom>
          <a:noFill/>
          <a:ln w="19050" algn="ctr">
            <a:noFill/>
            <a:miter lim="800000"/>
            <a:headEnd/>
            <a:tailEnd/>
          </a:ln>
        </p:spPr>
        <p:txBody>
          <a:bodyPr wrap="square" lIns="0" tIns="0" rIns="0" bIns="0" rtlCol="0">
            <a:spAutoFit/>
          </a:bodyPr>
          <a:lstStyle/>
          <a:p>
            <a:pPr algn="r"/>
            <a:r>
              <a:rPr lang="en-US" sz="1000" b="1" i="1" dirty="0">
                <a:latin typeface="Arial" panose="020B0604020202020204" pitchFamily="34" charset="0"/>
                <a:cs typeface="Arial" panose="020B0604020202020204" pitchFamily="34" charset="0"/>
              </a:rPr>
              <a:t>Selected</a:t>
            </a:r>
          </a:p>
          <a:p>
            <a:pPr algn="r"/>
            <a:r>
              <a:rPr lang="en-US" sz="1000" dirty="0">
                <a:latin typeface="Arial" panose="020B0604020202020204" pitchFamily="34" charset="0"/>
                <a:cs typeface="Arial" panose="020B0604020202020204" pitchFamily="34" charset="0"/>
              </a:rPr>
              <a:t>Jacoby RC, Owings JT, Holmes J, </a:t>
            </a:r>
            <a:r>
              <a:rPr lang="en-US" sz="1000" dirty="0" err="1">
                <a:latin typeface="Arial" panose="020B0604020202020204" pitchFamily="34" charset="0"/>
                <a:cs typeface="Arial" panose="020B0604020202020204" pitchFamily="34" charset="0"/>
              </a:rPr>
              <a:t>Battistella</a:t>
            </a:r>
            <a:r>
              <a:rPr lang="en-US" sz="1000" dirty="0">
                <a:latin typeface="Arial" panose="020B0604020202020204" pitchFamily="34" charset="0"/>
                <a:cs typeface="Arial" panose="020B0604020202020204" pitchFamily="34" charset="0"/>
              </a:rPr>
              <a:t> FD, Gosselin RC, </a:t>
            </a:r>
            <a:r>
              <a:rPr lang="en-US" sz="1000" dirty="0" err="1">
                <a:latin typeface="Arial" panose="020B0604020202020204" pitchFamily="34" charset="0"/>
                <a:cs typeface="Arial" panose="020B0604020202020204" pitchFamily="34" charset="0"/>
              </a:rPr>
              <a:t>Paglieroni</a:t>
            </a:r>
            <a:r>
              <a:rPr lang="en-US" sz="1000" dirty="0">
                <a:latin typeface="Arial" panose="020B0604020202020204" pitchFamily="34" charset="0"/>
                <a:cs typeface="Arial" panose="020B0604020202020204" pitchFamily="34" charset="0"/>
              </a:rPr>
              <a:t> TG. Platelet activation  and function after trauma. J Trauma. 2001  Oct;51(4):639-47</a:t>
            </a:r>
          </a:p>
          <a:p>
            <a:pPr algn="r"/>
            <a:endParaRPr lang="en-US" sz="1000" dirty="0">
              <a:latin typeface="Arial" panose="020B0604020202020204" pitchFamily="34" charset="0"/>
              <a:cs typeface="Arial" panose="020B0604020202020204" pitchFamily="34" charset="0"/>
            </a:endParaRPr>
          </a:p>
          <a:p>
            <a:pPr algn="r"/>
            <a:r>
              <a:rPr lang="en-US" sz="1000" dirty="0" err="1">
                <a:latin typeface="Arial" panose="020B0604020202020204" pitchFamily="34" charset="0"/>
                <a:cs typeface="Arial" panose="020B0604020202020204" pitchFamily="34" charset="0"/>
              </a:rPr>
              <a:t>Kornblith</a:t>
            </a:r>
            <a:r>
              <a:rPr lang="en-US" sz="1000" dirty="0">
                <a:latin typeface="Arial" panose="020B0604020202020204" pitchFamily="34" charset="0"/>
                <a:cs typeface="Arial" panose="020B0604020202020204" pitchFamily="34" charset="0"/>
              </a:rPr>
              <a:t>, L. Z. et al. Fibrinogen and platelet contributions to clot formation: implications for trauma resuscitation and thromboprophylaxis. J. Trauma Acute Care Surg. 76, 255–256;  Discussion 262–263 (2014).</a:t>
            </a:r>
          </a:p>
          <a:p>
            <a:pPr algn="r"/>
            <a:endParaRPr lang="en-US" sz="1000" dirty="0">
              <a:latin typeface="Arial" panose="020B0604020202020204" pitchFamily="34" charset="0"/>
              <a:cs typeface="Arial" panose="020B0604020202020204" pitchFamily="34" charset="0"/>
            </a:endParaRPr>
          </a:p>
          <a:p>
            <a:pPr algn="r"/>
            <a:r>
              <a:rPr lang="en-US" sz="1000" dirty="0" err="1">
                <a:latin typeface="Arial" panose="020B0604020202020204" pitchFamily="34" charset="0"/>
                <a:cs typeface="Arial" panose="020B0604020202020204" pitchFamily="34" charset="0"/>
              </a:rPr>
              <a:t>Zipperle</a:t>
            </a:r>
            <a:r>
              <a:rPr lang="en-US" sz="1000" dirty="0">
                <a:latin typeface="Arial" panose="020B0604020202020204" pitchFamily="34" charset="0"/>
                <a:cs typeface="Arial" panose="020B0604020202020204" pitchFamily="34" charset="0"/>
              </a:rPr>
              <a:t>, J. et al. Potential role of platelet- leukocyte aggregation in trauma- induced coagulopathy: ex vivo findings. J. Trauma Acute Care Surg. 82, 921–926 (2017).</a:t>
            </a:r>
          </a:p>
          <a:p>
            <a:pPr algn="r"/>
            <a:endParaRPr lang="en-US" sz="1000" dirty="0">
              <a:latin typeface="Arial" panose="020B0604020202020204" pitchFamily="34" charset="0"/>
              <a:cs typeface="Arial" panose="020B0604020202020204" pitchFamily="34" charset="0"/>
            </a:endParaRPr>
          </a:p>
          <a:p>
            <a:pPr algn="r"/>
            <a:r>
              <a:rPr lang="en-US" sz="1000" dirty="0">
                <a:latin typeface="Arial" panose="020B0604020202020204" pitchFamily="34" charset="0"/>
                <a:cs typeface="Arial" panose="020B0604020202020204" pitchFamily="34" charset="0"/>
              </a:rPr>
              <a:t>Dunbar NM, Chandler WL. Thrombin generation in trauma patients. Transfusion. 2009;49:2652–60.</a:t>
            </a:r>
          </a:p>
          <a:p>
            <a:pPr algn="r"/>
            <a:endParaRPr lang="en-US" sz="1000" dirty="0">
              <a:latin typeface="Arial" panose="020B0604020202020204" pitchFamily="34" charset="0"/>
              <a:cs typeface="Arial" panose="020B0604020202020204" pitchFamily="34" charset="0"/>
            </a:endParaRPr>
          </a:p>
          <a:p>
            <a:pPr algn="r"/>
            <a:r>
              <a:rPr lang="en-US" sz="1000" dirty="0">
                <a:latin typeface="Arial" panose="020B0604020202020204" pitchFamily="34" charset="0"/>
                <a:cs typeface="Arial" panose="020B0604020202020204" pitchFamily="34" charset="0"/>
              </a:rPr>
              <a:t>Starr, N. E. et al. Identification of injury and shock driven effects on ex- vivo platelet aggregometry: a cautionary tale of phenotyping. J. Trauma Acute Care Surg. 89, 20–28 (2020).</a:t>
            </a:r>
          </a:p>
          <a:p>
            <a:pPr algn="r"/>
            <a:endParaRPr lang="en-US" sz="1000" dirty="0">
              <a:latin typeface="Arial" panose="020B0604020202020204" pitchFamily="34" charset="0"/>
              <a:cs typeface="Arial" panose="020B0604020202020204" pitchFamily="34" charset="0"/>
            </a:endParaRPr>
          </a:p>
          <a:p>
            <a:pPr algn="r"/>
            <a:r>
              <a:rPr lang="en-US" sz="1000" dirty="0" err="1">
                <a:latin typeface="Arial" panose="020B0604020202020204" pitchFamily="34" charset="0"/>
                <a:cs typeface="Arial" panose="020B0604020202020204" pitchFamily="34" charset="0"/>
              </a:rPr>
              <a:t>Kornblith</a:t>
            </a:r>
            <a:r>
              <a:rPr lang="en-US" sz="1000" dirty="0">
                <a:latin typeface="Arial" panose="020B0604020202020204" pitchFamily="34" charset="0"/>
                <a:cs typeface="Arial" panose="020B0604020202020204" pitchFamily="34" charset="0"/>
              </a:rPr>
              <a:t>, L. Z. et al. Perhaps it’s not the platelet:</a:t>
            </a:r>
          </a:p>
          <a:p>
            <a:pPr algn="r"/>
            <a:r>
              <a:rPr lang="en-US" sz="1000" dirty="0" err="1">
                <a:latin typeface="Arial" panose="020B0604020202020204" pitchFamily="34" charset="0"/>
                <a:cs typeface="Arial" panose="020B0604020202020204" pitchFamily="34" charset="0"/>
              </a:rPr>
              <a:t>ristocetin</a:t>
            </a:r>
            <a:r>
              <a:rPr lang="en-US" sz="1000" dirty="0">
                <a:latin typeface="Arial" panose="020B0604020202020204" pitchFamily="34" charset="0"/>
                <a:cs typeface="Arial" panose="020B0604020202020204" pitchFamily="34" charset="0"/>
              </a:rPr>
              <a:t> uncovers the potential role of von Willebrand factor in impaired platelet aggregation following traumatic brain injury. J. Trauma Acute Care Surg. 85, 873–880 (2018).</a:t>
            </a:r>
          </a:p>
          <a:p>
            <a:pPr algn="r"/>
            <a:endParaRPr lang="en-US" sz="1000" dirty="0">
              <a:latin typeface="Arial" panose="020B0604020202020204" pitchFamily="34" charset="0"/>
              <a:cs typeface="Arial" panose="020B0604020202020204" pitchFamily="34" charset="0"/>
            </a:endParaRPr>
          </a:p>
          <a:p>
            <a:pPr algn="r"/>
            <a:r>
              <a:rPr lang="en-US" sz="1000" dirty="0" err="1">
                <a:latin typeface="Arial" panose="020B0604020202020204" pitchFamily="34" charset="0"/>
                <a:cs typeface="Arial" panose="020B0604020202020204" pitchFamily="34" charset="0"/>
              </a:rPr>
              <a:t>Plautz</a:t>
            </a:r>
            <a:r>
              <a:rPr lang="en-US" sz="1000" dirty="0">
                <a:latin typeface="Arial" panose="020B0604020202020204" pitchFamily="34" charset="0"/>
                <a:cs typeface="Arial" panose="020B0604020202020204" pitchFamily="34" charset="0"/>
              </a:rPr>
              <a:t>, W. E. et al. Von Willebrand factor as a thrombotic and inflammatory mediator in critical illness. Transfusion 60, S158–S166 (2020).</a:t>
            </a:r>
          </a:p>
          <a:p>
            <a:pPr algn="r"/>
            <a:endParaRPr lang="en-US" sz="1000" dirty="0">
              <a:latin typeface="Arial" panose="020B0604020202020204" pitchFamily="34" charset="0"/>
              <a:cs typeface="Arial" panose="020B0604020202020204" pitchFamily="34" charset="0"/>
            </a:endParaRPr>
          </a:p>
          <a:p>
            <a:pPr algn="r"/>
            <a:r>
              <a:rPr lang="en-US" sz="1000" dirty="0">
                <a:latin typeface="Arial" panose="020B0604020202020204" pitchFamily="34" charset="0"/>
                <a:cs typeface="Arial" panose="020B0604020202020204" pitchFamily="34" charset="0"/>
              </a:rPr>
              <a:t>Moore, H. B. et al. Shock induced systemic hyperfibrinolysis is attenuated by plasma first resuscitation. J. Trauma Acute Care Surg. 79, 897–903; discussion 903–904 (2015).</a:t>
            </a:r>
          </a:p>
        </p:txBody>
      </p:sp>
    </p:spTree>
    <p:extLst>
      <p:ext uri="{BB962C8B-B14F-4D97-AF65-F5344CB8AC3E}">
        <p14:creationId xmlns:p14="http://schemas.microsoft.com/office/powerpoint/2010/main" val="8832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AC92C-48F3-BD46-B12F-061AD0D0A07A}"/>
              </a:ext>
            </a:extLst>
          </p:cNvPr>
          <p:cNvSpPr>
            <a:spLocks noGrp="1"/>
          </p:cNvSpPr>
          <p:nvPr>
            <p:ph type="title"/>
          </p:nvPr>
        </p:nvSpPr>
        <p:spPr/>
        <p:txBody>
          <a:bodyPr>
            <a:normAutofit/>
          </a:bodyPr>
          <a:lstStyle/>
          <a:p>
            <a:r>
              <a:rPr lang="en-US" sz="4400" b="0" dirty="0">
                <a:solidFill>
                  <a:srgbClr val="FF0000"/>
                </a:solidFill>
                <a:cs typeface="Arial" panose="020B0604020202020204" pitchFamily="34" charset="0"/>
              </a:rPr>
              <a:t>Clinical associations</a:t>
            </a:r>
          </a:p>
        </p:txBody>
      </p:sp>
      <p:sp>
        <p:nvSpPr>
          <p:cNvPr id="3" name="Content Placeholder 2">
            <a:extLst>
              <a:ext uri="{FF2B5EF4-FFF2-40B4-BE49-F238E27FC236}">
                <a16:creationId xmlns:a16="http://schemas.microsoft.com/office/drawing/2014/main" id="{FA44E347-94F8-4B4E-9CEB-05072BA4C7F3}"/>
              </a:ext>
            </a:extLst>
          </p:cNvPr>
          <p:cNvSpPr>
            <a:spLocks noGrp="1"/>
          </p:cNvSpPr>
          <p:nvPr>
            <p:ph sz="half" idx="1"/>
          </p:nvPr>
        </p:nvSpPr>
        <p:spPr>
          <a:xfrm>
            <a:off x="838199" y="1825625"/>
            <a:ext cx="7761287" cy="4351338"/>
          </a:xfrm>
        </p:spPr>
        <p:txBody>
          <a:bodyPr>
            <a:noAutofit/>
          </a:bodyPr>
          <a:lstStyle/>
          <a:p>
            <a:r>
              <a:rPr lang="en-US" sz="2200" dirty="0"/>
              <a:t>Impaired platelet aggregation in:</a:t>
            </a:r>
          </a:p>
          <a:p>
            <a:pPr lvl="1"/>
            <a:r>
              <a:rPr lang="en-US" sz="2200" dirty="0"/>
              <a:t>mild injury</a:t>
            </a:r>
          </a:p>
          <a:p>
            <a:pPr lvl="1"/>
            <a:r>
              <a:rPr lang="en-US" sz="2200" dirty="0"/>
              <a:t>brain injury</a:t>
            </a:r>
          </a:p>
          <a:p>
            <a:pPr lvl="1"/>
            <a:r>
              <a:rPr lang="en-US" sz="2200" dirty="0"/>
              <a:t>severe injury</a:t>
            </a:r>
          </a:p>
          <a:p>
            <a:pPr lvl="1"/>
            <a:r>
              <a:rPr lang="en-US" sz="2200" dirty="0"/>
              <a:t>with and without TIC</a:t>
            </a:r>
          </a:p>
          <a:p>
            <a:pPr marL="457200" lvl="1" indent="0">
              <a:buNone/>
            </a:pPr>
            <a:endParaRPr lang="en-US" sz="2200" dirty="0"/>
          </a:p>
          <a:p>
            <a:r>
              <a:rPr lang="en-US" sz="2200" dirty="0"/>
              <a:t>Variable associations with poor outcomes</a:t>
            </a:r>
          </a:p>
          <a:p>
            <a:pPr marL="0" indent="0">
              <a:buNone/>
            </a:pPr>
            <a:endParaRPr lang="en-US" sz="2200" dirty="0"/>
          </a:p>
          <a:p>
            <a:r>
              <a:rPr lang="en-US" sz="2200" dirty="0"/>
              <a:t>Platelet transfusion: </a:t>
            </a:r>
          </a:p>
          <a:p>
            <a:pPr lvl="1"/>
            <a:r>
              <a:rPr lang="en-US" sz="2200" dirty="0"/>
              <a:t>improves outcomes</a:t>
            </a:r>
          </a:p>
          <a:p>
            <a:pPr lvl="1"/>
            <a:r>
              <a:rPr lang="en-US" sz="2200" dirty="0"/>
              <a:t>does not resolve impaired ex-vivo aggregation</a:t>
            </a:r>
          </a:p>
          <a:p>
            <a:endParaRPr lang="en-US" sz="2200" dirty="0"/>
          </a:p>
          <a:p>
            <a:endParaRPr lang="en-US" sz="2200" dirty="0"/>
          </a:p>
        </p:txBody>
      </p:sp>
      <p:sp>
        <p:nvSpPr>
          <p:cNvPr id="6" name="TextBox 5">
            <a:extLst>
              <a:ext uri="{FF2B5EF4-FFF2-40B4-BE49-F238E27FC236}">
                <a16:creationId xmlns:a16="http://schemas.microsoft.com/office/drawing/2014/main" id="{BF0B8FE1-0597-0F4F-B903-0AF1B44C0A9E}"/>
              </a:ext>
            </a:extLst>
          </p:cNvPr>
          <p:cNvSpPr txBox="1"/>
          <p:nvPr/>
        </p:nvSpPr>
        <p:spPr bwMode="auto">
          <a:xfrm>
            <a:off x="8712472" y="0"/>
            <a:ext cx="3353404" cy="7078861"/>
          </a:xfrm>
          <a:prstGeom prst="rect">
            <a:avLst/>
          </a:prstGeom>
          <a:noFill/>
          <a:ln w="19050" algn="ctr">
            <a:noFill/>
            <a:miter lim="800000"/>
            <a:headEnd/>
            <a:tailEnd/>
          </a:ln>
        </p:spPr>
        <p:txBody>
          <a:bodyPr wrap="square" lIns="0" tIns="0" rIns="0" bIns="0" rtlCol="0">
            <a:spAutoFit/>
          </a:bodyPr>
          <a:lstStyle/>
          <a:p>
            <a:pPr algn="r"/>
            <a:r>
              <a:rPr lang="en-US" sz="1000" b="1" i="1" dirty="0">
                <a:latin typeface="Arial" panose="020B0604020202020204" pitchFamily="34" charset="0"/>
                <a:cs typeface="Arial" panose="020B0604020202020204" pitchFamily="34" charset="0"/>
              </a:rPr>
              <a:t>Selected</a:t>
            </a:r>
          </a:p>
          <a:p>
            <a:pPr algn="r"/>
            <a:r>
              <a:rPr lang="en-US" sz="1000" dirty="0">
                <a:latin typeface="Arial" panose="020B0604020202020204" pitchFamily="34" charset="0"/>
                <a:cs typeface="Arial" panose="020B0604020202020204" pitchFamily="34" charset="0"/>
              </a:rPr>
              <a:t>Jacoby RC, Owings JT, Holmes J, </a:t>
            </a:r>
            <a:r>
              <a:rPr lang="en-US" sz="1000" dirty="0" err="1">
                <a:latin typeface="Arial" panose="020B0604020202020204" pitchFamily="34" charset="0"/>
                <a:cs typeface="Arial" panose="020B0604020202020204" pitchFamily="34" charset="0"/>
              </a:rPr>
              <a:t>Battistella</a:t>
            </a:r>
            <a:r>
              <a:rPr lang="en-US" sz="1000" dirty="0">
                <a:latin typeface="Arial" panose="020B0604020202020204" pitchFamily="34" charset="0"/>
                <a:cs typeface="Arial" panose="020B0604020202020204" pitchFamily="34" charset="0"/>
              </a:rPr>
              <a:t> FD, Gosselin RC, </a:t>
            </a:r>
            <a:r>
              <a:rPr lang="en-US" sz="1000" dirty="0" err="1">
                <a:latin typeface="Arial" panose="020B0604020202020204" pitchFamily="34" charset="0"/>
                <a:cs typeface="Arial" panose="020B0604020202020204" pitchFamily="34" charset="0"/>
              </a:rPr>
              <a:t>Paglieroni</a:t>
            </a:r>
            <a:r>
              <a:rPr lang="en-US" sz="1000" dirty="0">
                <a:latin typeface="Arial" panose="020B0604020202020204" pitchFamily="34" charset="0"/>
                <a:cs typeface="Arial" panose="020B0604020202020204" pitchFamily="34" charset="0"/>
              </a:rPr>
              <a:t> TG. Platelet activation and function after trauma. J Trauma. 2001;51(4):639-647.</a:t>
            </a:r>
          </a:p>
          <a:p>
            <a:pPr algn="r"/>
            <a:endParaRPr lang="en-US" sz="1000" dirty="0">
              <a:latin typeface="Arial" panose="020B0604020202020204" pitchFamily="34" charset="0"/>
              <a:cs typeface="Arial" panose="020B0604020202020204" pitchFamily="34" charset="0"/>
            </a:endParaRPr>
          </a:p>
          <a:p>
            <a:pPr algn="r"/>
            <a:r>
              <a:rPr lang="en-US" sz="1000" dirty="0">
                <a:latin typeface="Arial" panose="020B0604020202020204" pitchFamily="34" charset="0"/>
                <a:cs typeface="Arial" panose="020B0604020202020204" pitchFamily="34" charset="0"/>
              </a:rPr>
              <a:t>Kutcher ME, Redick BJ, McCreery RC, et al. Characterization of platelet dysfunction after trauma. J Trauma Acute Care Surg. 2012;73(1):13-19.</a:t>
            </a:r>
          </a:p>
          <a:p>
            <a:pPr algn="r"/>
            <a:endParaRPr lang="en-US" sz="1000" dirty="0">
              <a:latin typeface="Arial" panose="020B0604020202020204" pitchFamily="34" charset="0"/>
              <a:cs typeface="Arial" panose="020B0604020202020204" pitchFamily="34" charset="0"/>
            </a:endParaRPr>
          </a:p>
          <a:p>
            <a:pPr algn="r"/>
            <a:r>
              <a:rPr lang="en-US" sz="1000" dirty="0" err="1">
                <a:latin typeface="Arial" panose="020B0604020202020204" pitchFamily="34" charset="0"/>
                <a:cs typeface="Arial" panose="020B0604020202020204" pitchFamily="34" charset="0"/>
              </a:rPr>
              <a:t>Kornblith</a:t>
            </a:r>
            <a:r>
              <a:rPr lang="en-US" sz="1000" dirty="0">
                <a:latin typeface="Arial" panose="020B0604020202020204" pitchFamily="34" charset="0"/>
                <a:cs typeface="Arial" panose="020B0604020202020204" pitchFamily="34" charset="0"/>
              </a:rPr>
              <a:t>, L. Z. et al. It’s about time: transfusion</a:t>
            </a:r>
          </a:p>
          <a:p>
            <a:pPr algn="r"/>
            <a:r>
              <a:rPr lang="en-US" sz="1000" dirty="0">
                <a:latin typeface="Arial" panose="020B0604020202020204" pitchFamily="34" charset="0"/>
                <a:cs typeface="Arial" panose="020B0604020202020204" pitchFamily="34" charset="0"/>
              </a:rPr>
              <a:t>effects on postinjury platelet aggregation over time.</a:t>
            </a:r>
          </a:p>
          <a:p>
            <a:pPr algn="r"/>
            <a:r>
              <a:rPr lang="en-US" sz="1000" dirty="0">
                <a:latin typeface="Arial" panose="020B0604020202020204" pitchFamily="34" charset="0"/>
                <a:cs typeface="Arial" panose="020B0604020202020204" pitchFamily="34" charset="0"/>
              </a:rPr>
              <a:t>J. Trauma Acute Care Surg. 87, 1042–1051 (2019).</a:t>
            </a:r>
          </a:p>
          <a:p>
            <a:pPr algn="r"/>
            <a:endParaRPr lang="en-US" sz="1000" dirty="0">
              <a:latin typeface="Arial" panose="020B0604020202020204" pitchFamily="34" charset="0"/>
              <a:cs typeface="Arial" panose="020B0604020202020204" pitchFamily="34" charset="0"/>
            </a:endParaRPr>
          </a:p>
          <a:p>
            <a:pPr algn="r"/>
            <a:r>
              <a:rPr lang="en-US" sz="1000" dirty="0">
                <a:latin typeface="Arial" panose="020B0604020202020204" pitchFamily="34" charset="0"/>
                <a:cs typeface="Arial" panose="020B0604020202020204" pitchFamily="34" charset="0"/>
              </a:rPr>
              <a:t>Solomon C, </a:t>
            </a:r>
            <a:r>
              <a:rPr lang="en-US" sz="1000" dirty="0" err="1">
                <a:latin typeface="Arial" panose="020B0604020202020204" pitchFamily="34" charset="0"/>
                <a:cs typeface="Arial" panose="020B0604020202020204" pitchFamily="34" charset="0"/>
              </a:rPr>
              <a:t>Traintinger</a:t>
            </a:r>
            <a:r>
              <a:rPr lang="en-US" sz="1000" dirty="0">
                <a:latin typeface="Arial" panose="020B0604020202020204" pitchFamily="34" charset="0"/>
                <a:cs typeface="Arial" panose="020B0604020202020204" pitchFamily="34" charset="0"/>
              </a:rPr>
              <a:t> S, Ziegler B, et al. Platelet function following trauma. </a:t>
            </a:r>
            <a:r>
              <a:rPr lang="en-US" sz="1000" dirty="0" err="1">
                <a:latin typeface="Arial" panose="020B0604020202020204" pitchFamily="34" charset="0"/>
                <a:cs typeface="Arial" panose="020B0604020202020204" pitchFamily="34" charset="0"/>
              </a:rPr>
              <a:t>Thromb</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Haemost</a:t>
            </a:r>
            <a:r>
              <a:rPr lang="en-US" sz="1000" dirty="0">
                <a:latin typeface="Arial" panose="020B0604020202020204" pitchFamily="34" charset="0"/>
                <a:cs typeface="Arial" panose="020B0604020202020204" pitchFamily="34" charset="0"/>
              </a:rPr>
              <a:t>. 2011;106(08):322-330.</a:t>
            </a:r>
          </a:p>
          <a:p>
            <a:pPr algn="r"/>
            <a:endParaRPr lang="en-US" sz="1000" dirty="0">
              <a:latin typeface="Arial" panose="020B0604020202020204" pitchFamily="34" charset="0"/>
              <a:cs typeface="Arial" panose="020B0604020202020204" pitchFamily="34" charset="0"/>
            </a:endParaRPr>
          </a:p>
          <a:p>
            <a:pPr algn="r"/>
            <a:r>
              <a:rPr lang="en-US" sz="1000" dirty="0">
                <a:latin typeface="Arial" panose="020B0604020202020204" pitchFamily="34" charset="0"/>
                <a:cs typeface="Arial" panose="020B0604020202020204" pitchFamily="34" charset="0"/>
              </a:rPr>
              <a:t>Sirajuddin S. Inhibition of platelet function is common following even minor injury. J Trauma Acute Care Surg. 2016;81(2):328-332.</a:t>
            </a:r>
          </a:p>
          <a:p>
            <a:pPr algn="r"/>
            <a:endParaRPr lang="en-US" sz="1000" dirty="0">
              <a:latin typeface="Arial" panose="020B0604020202020204" pitchFamily="34" charset="0"/>
              <a:cs typeface="Arial" panose="020B0604020202020204" pitchFamily="34" charset="0"/>
            </a:endParaRPr>
          </a:p>
          <a:p>
            <a:pPr algn="r"/>
            <a:r>
              <a:rPr lang="en-US" sz="1000" dirty="0" err="1">
                <a:latin typeface="Arial" panose="020B0604020202020204" pitchFamily="34" charset="0"/>
                <a:cs typeface="Arial" panose="020B0604020202020204" pitchFamily="34" charset="0"/>
              </a:rPr>
              <a:t>Vulliamy</a:t>
            </a:r>
            <a:r>
              <a:rPr lang="en-US" sz="1000" dirty="0">
                <a:latin typeface="Arial" panose="020B0604020202020204" pitchFamily="34" charset="0"/>
                <a:cs typeface="Arial" panose="020B0604020202020204" pitchFamily="34" charset="0"/>
              </a:rPr>
              <a:t>, P. et al. Platelet transfusions reduce</a:t>
            </a:r>
          </a:p>
          <a:p>
            <a:pPr algn="r"/>
            <a:r>
              <a:rPr lang="en-US" sz="1000" dirty="0">
                <a:latin typeface="Arial" panose="020B0604020202020204" pitchFamily="34" charset="0"/>
                <a:cs typeface="Arial" panose="020B0604020202020204" pitchFamily="34" charset="0"/>
              </a:rPr>
              <a:t>fibrinolysis but do not restore platelet function during</a:t>
            </a:r>
          </a:p>
          <a:p>
            <a:pPr algn="r"/>
            <a:r>
              <a:rPr lang="en-US" sz="1000" dirty="0">
                <a:latin typeface="Arial" panose="020B0604020202020204" pitchFamily="34" charset="0"/>
                <a:cs typeface="Arial" panose="020B0604020202020204" pitchFamily="34" charset="0"/>
              </a:rPr>
              <a:t>trauma hemorrhage. J. Trauma Acute Care Surg. 83,</a:t>
            </a:r>
          </a:p>
          <a:p>
            <a:pPr algn="r"/>
            <a:r>
              <a:rPr lang="en-US" sz="1000" dirty="0">
                <a:latin typeface="Arial" panose="020B0604020202020204" pitchFamily="34" charset="0"/>
                <a:cs typeface="Arial" panose="020B0604020202020204" pitchFamily="34" charset="0"/>
              </a:rPr>
              <a:t>388–397 (2017).</a:t>
            </a:r>
          </a:p>
          <a:p>
            <a:pPr algn="r"/>
            <a:endParaRPr lang="en-US" sz="1000" dirty="0">
              <a:latin typeface="Arial" panose="020B0604020202020204" pitchFamily="34" charset="0"/>
              <a:cs typeface="Arial" panose="020B0604020202020204" pitchFamily="34" charset="0"/>
            </a:endParaRPr>
          </a:p>
          <a:p>
            <a:pPr algn="r"/>
            <a:r>
              <a:rPr lang="en-US" sz="1000" dirty="0">
                <a:latin typeface="Arial" panose="020B0604020202020204" pitchFamily="34" charset="0"/>
                <a:cs typeface="Arial" panose="020B0604020202020204" pitchFamily="34" charset="0"/>
              </a:rPr>
              <a:t>Fields, A. T. et al. Good platelets gone bad: the effects</a:t>
            </a:r>
          </a:p>
          <a:p>
            <a:pPr algn="r"/>
            <a:r>
              <a:rPr lang="en-US" sz="1000" dirty="0">
                <a:latin typeface="Arial" panose="020B0604020202020204" pitchFamily="34" charset="0"/>
                <a:cs typeface="Arial" panose="020B0604020202020204" pitchFamily="34" charset="0"/>
              </a:rPr>
              <a:t>of trauma patient plasma on healthy platelet</a:t>
            </a:r>
          </a:p>
          <a:p>
            <a:pPr algn="r"/>
            <a:r>
              <a:rPr lang="en-US" sz="1000" dirty="0">
                <a:latin typeface="Arial" panose="020B0604020202020204" pitchFamily="34" charset="0"/>
                <a:cs typeface="Arial" panose="020B0604020202020204" pitchFamily="34" charset="0"/>
              </a:rPr>
              <a:t>aggregation. Shock 55, 189–197 (2021).</a:t>
            </a:r>
          </a:p>
          <a:p>
            <a:pPr algn="r"/>
            <a:endParaRPr lang="en-US" sz="1000" dirty="0">
              <a:latin typeface="Arial" panose="020B0604020202020204" pitchFamily="34" charset="0"/>
              <a:cs typeface="Arial" panose="020B0604020202020204" pitchFamily="34" charset="0"/>
            </a:endParaRPr>
          </a:p>
          <a:p>
            <a:pPr algn="r"/>
            <a:r>
              <a:rPr lang="en-US" sz="1000" dirty="0">
                <a:latin typeface="Arial" panose="020B0604020202020204" pitchFamily="34" charset="0"/>
                <a:cs typeface="Arial" panose="020B0604020202020204" pitchFamily="34" charset="0"/>
              </a:rPr>
              <a:t>Holcomb JB, Tilley BC, </a:t>
            </a:r>
            <a:r>
              <a:rPr lang="en-US" sz="1000" dirty="0" err="1">
                <a:latin typeface="Arial" panose="020B0604020202020204" pitchFamily="34" charset="0"/>
                <a:cs typeface="Arial" panose="020B0604020202020204" pitchFamily="34" charset="0"/>
              </a:rPr>
              <a:t>Baraniuk</a:t>
            </a:r>
            <a:r>
              <a:rPr lang="en-US" sz="1000" dirty="0">
                <a:latin typeface="Arial" panose="020B0604020202020204" pitchFamily="34" charset="0"/>
                <a:cs typeface="Arial" panose="020B0604020202020204" pitchFamily="34" charset="0"/>
              </a:rPr>
              <a:t> S, et al. Transfusion of Plasma, Platelets, and Red Blood Cells in a 1:1:1 vs a 1:1:2 Ratio and Mortality in Patients With Severe Trauma: The PROPPR Randomized Clinical Trial. JAMA. 2015;313(5):471.</a:t>
            </a:r>
          </a:p>
          <a:p>
            <a:pPr algn="r"/>
            <a:endParaRPr lang="en-US" sz="1000" dirty="0">
              <a:latin typeface="Arial" panose="020B0604020202020204" pitchFamily="34" charset="0"/>
              <a:cs typeface="Arial" panose="020B0604020202020204" pitchFamily="34" charset="0"/>
            </a:endParaRPr>
          </a:p>
          <a:p>
            <a:pPr algn="r"/>
            <a:r>
              <a:rPr lang="en-US" sz="1000" dirty="0">
                <a:latin typeface="Arial" panose="020B0604020202020204" pitchFamily="34" charset="0"/>
                <a:cs typeface="Arial" panose="020B0604020202020204" pitchFamily="34" charset="0"/>
              </a:rPr>
              <a:t>Cardenas JC, Zhang X, Fox EE, et al. Platelet transfusions improve hemostasis and survival in a </a:t>
            </a:r>
            <a:r>
              <a:rPr lang="en-US" sz="1000" dirty="0" err="1">
                <a:latin typeface="Arial" panose="020B0604020202020204" pitchFamily="34" charset="0"/>
                <a:cs typeface="Arial" panose="020B0604020202020204" pitchFamily="34" charset="0"/>
              </a:rPr>
              <a:t>substudy</a:t>
            </a:r>
            <a:r>
              <a:rPr lang="en-US" sz="1000" dirty="0">
                <a:latin typeface="Arial" panose="020B0604020202020204" pitchFamily="34" charset="0"/>
                <a:cs typeface="Arial" panose="020B0604020202020204" pitchFamily="34" charset="0"/>
              </a:rPr>
              <a:t> of the prospective, randomized PROPPR trial. Blood Adv. 2018;2(14):1696-1704.</a:t>
            </a:r>
          </a:p>
          <a:p>
            <a:pPr algn="r"/>
            <a:endParaRPr lang="en-US" sz="1000" dirty="0">
              <a:latin typeface="Arial" panose="020B0604020202020204" pitchFamily="34" charset="0"/>
              <a:cs typeface="Arial" panose="020B0604020202020204" pitchFamily="34" charset="0"/>
            </a:endParaRPr>
          </a:p>
          <a:p>
            <a:pPr algn="r"/>
            <a:r>
              <a:rPr lang="en-US" sz="1000" dirty="0">
                <a:latin typeface="Arial" panose="020B0604020202020204" pitchFamily="34" charset="0"/>
                <a:cs typeface="Arial" panose="020B0604020202020204" pitchFamily="34" charset="0"/>
              </a:rPr>
              <a:t>Henriksen HH, Grand AG, </a:t>
            </a:r>
            <a:r>
              <a:rPr lang="en-US" sz="1000" dirty="0" err="1">
                <a:latin typeface="Arial" panose="020B0604020202020204" pitchFamily="34" charset="0"/>
                <a:cs typeface="Arial" panose="020B0604020202020204" pitchFamily="34" charset="0"/>
              </a:rPr>
              <a:t>Viggers</a:t>
            </a:r>
            <a:r>
              <a:rPr lang="en-US" sz="1000" dirty="0">
                <a:latin typeface="Arial" panose="020B0604020202020204" pitchFamily="34" charset="0"/>
                <a:cs typeface="Arial" panose="020B0604020202020204" pitchFamily="34" charset="0"/>
              </a:rPr>
              <a:t> S, et al. Impact of blood products on platelet function in patients with traumatic injuries: a translational study. J Surg Res. 2017;214:154 161.</a:t>
            </a:r>
          </a:p>
          <a:p>
            <a:pPr algn="r"/>
            <a:endParaRPr lang="en-US" sz="1000" dirty="0">
              <a:latin typeface="Arial" panose="020B0604020202020204" pitchFamily="34" charset="0"/>
              <a:cs typeface="Arial" panose="020B0604020202020204" pitchFamily="34" charset="0"/>
            </a:endParaRPr>
          </a:p>
          <a:p>
            <a:pPr algn="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39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AED1586B-63BE-0A02-80CF-A9000DBFC0F2}"/>
              </a:ext>
            </a:extLst>
          </p:cNvPr>
          <p:cNvPicPr>
            <a:picLocks noChangeAspect="1"/>
          </p:cNvPicPr>
          <p:nvPr/>
        </p:nvPicPr>
        <p:blipFill>
          <a:blip r:embed="rId3"/>
          <a:stretch>
            <a:fillRect/>
          </a:stretch>
        </p:blipFill>
        <p:spPr>
          <a:xfrm>
            <a:off x="59663" y="196850"/>
            <a:ext cx="9347200" cy="6464300"/>
          </a:xfrm>
          <a:prstGeom prst="rect">
            <a:avLst/>
          </a:prstGeom>
        </p:spPr>
      </p:pic>
      <p:sp>
        <p:nvSpPr>
          <p:cNvPr id="7" name="TextBox 6">
            <a:extLst>
              <a:ext uri="{FF2B5EF4-FFF2-40B4-BE49-F238E27FC236}">
                <a16:creationId xmlns:a16="http://schemas.microsoft.com/office/drawing/2014/main" id="{231D63EB-803B-8F6C-F150-E4D7485D0CC9}"/>
              </a:ext>
            </a:extLst>
          </p:cNvPr>
          <p:cNvSpPr txBox="1"/>
          <p:nvPr/>
        </p:nvSpPr>
        <p:spPr bwMode="auto">
          <a:xfrm>
            <a:off x="9330642" y="300336"/>
            <a:ext cx="2780351" cy="6463308"/>
          </a:xfrm>
          <a:prstGeom prst="rect">
            <a:avLst/>
          </a:prstGeom>
          <a:noFill/>
          <a:ln w="19050" algn="ctr">
            <a:noFill/>
            <a:miter lim="800000"/>
            <a:headEnd/>
            <a:tailEnd/>
          </a:ln>
        </p:spPr>
        <p:txBody>
          <a:bodyPr wrap="square" lIns="0" tIns="0" rIns="0" bIns="0" rtlCol="0">
            <a:spAutoFit/>
          </a:bodyPr>
          <a:lstStyle/>
          <a:p>
            <a:pPr algn="r"/>
            <a:r>
              <a:rPr lang="en-US" sz="1000" i="1" dirty="0">
                <a:latin typeface="Arial" panose="020B0604020202020204" pitchFamily="34" charset="0"/>
                <a:cs typeface="Arial" panose="020B0604020202020204" pitchFamily="34" charset="0"/>
              </a:rPr>
              <a:t>Moore EE, Moore HB, </a:t>
            </a:r>
            <a:r>
              <a:rPr lang="en-US" sz="1000" i="1" dirty="0" err="1">
                <a:latin typeface="Arial" panose="020B0604020202020204" pitchFamily="34" charset="0"/>
                <a:cs typeface="Arial" panose="020B0604020202020204" pitchFamily="34" charset="0"/>
              </a:rPr>
              <a:t>Kornblith</a:t>
            </a:r>
            <a:r>
              <a:rPr lang="en-US" sz="1000" i="1" dirty="0">
                <a:latin typeface="Arial" panose="020B0604020202020204" pitchFamily="34" charset="0"/>
                <a:cs typeface="Arial" panose="020B0604020202020204" pitchFamily="34" charset="0"/>
              </a:rPr>
              <a:t> LZ, Neal MD, Hoffman M, </a:t>
            </a:r>
            <a:r>
              <a:rPr lang="en-US" sz="1000" i="1" dirty="0" err="1">
                <a:latin typeface="Arial" panose="020B0604020202020204" pitchFamily="34" charset="0"/>
                <a:cs typeface="Arial" panose="020B0604020202020204" pitchFamily="34" charset="0"/>
              </a:rPr>
              <a:t>Mutch</a:t>
            </a:r>
            <a:r>
              <a:rPr lang="en-US" sz="1000" i="1" dirty="0">
                <a:latin typeface="Arial" panose="020B0604020202020204" pitchFamily="34" charset="0"/>
                <a:cs typeface="Arial" panose="020B0604020202020204" pitchFamily="34" charset="0"/>
              </a:rPr>
              <a:t> NJ, </a:t>
            </a:r>
            <a:r>
              <a:rPr lang="en-US" sz="1000" i="1" dirty="0" err="1">
                <a:latin typeface="Arial" panose="020B0604020202020204" pitchFamily="34" charset="0"/>
                <a:cs typeface="Arial" panose="020B0604020202020204" pitchFamily="34" charset="0"/>
              </a:rPr>
              <a:t>Schöchl</a:t>
            </a:r>
            <a:r>
              <a:rPr lang="en-US" sz="1000" i="1" dirty="0">
                <a:latin typeface="Arial" panose="020B0604020202020204" pitchFamily="34" charset="0"/>
                <a:cs typeface="Arial" panose="020B0604020202020204" pitchFamily="34" charset="0"/>
              </a:rPr>
              <a:t> H, Hunt BJ, </a:t>
            </a:r>
            <a:r>
              <a:rPr lang="en-US" sz="1000" i="1" dirty="0" err="1">
                <a:latin typeface="Arial" panose="020B0604020202020204" pitchFamily="34" charset="0"/>
                <a:cs typeface="Arial" panose="020B0604020202020204" pitchFamily="34" charset="0"/>
              </a:rPr>
              <a:t>Sauaia</a:t>
            </a:r>
            <a:r>
              <a:rPr lang="en-US" sz="1000" i="1" dirty="0">
                <a:latin typeface="Arial" panose="020B0604020202020204" pitchFamily="34" charset="0"/>
                <a:cs typeface="Arial" panose="020B0604020202020204" pitchFamily="34" charset="0"/>
              </a:rPr>
              <a:t> A. Trauma-induced coagulopathy. Nat Rev Dis Primers. 2021 Apr 29;7(1):30. </a:t>
            </a:r>
            <a:r>
              <a:rPr lang="en-US" sz="1000" i="1" dirty="0" err="1">
                <a:latin typeface="Arial" panose="020B0604020202020204" pitchFamily="34" charset="0"/>
                <a:cs typeface="Arial" panose="020B0604020202020204" pitchFamily="34" charset="0"/>
              </a:rPr>
              <a:t>doi</a:t>
            </a:r>
            <a:r>
              <a:rPr lang="en-US" sz="1000" i="1" dirty="0">
                <a:latin typeface="Arial" panose="020B0604020202020204" pitchFamily="34" charset="0"/>
                <a:cs typeface="Arial" panose="020B0604020202020204" pitchFamily="34" charset="0"/>
              </a:rPr>
              <a:t>: 10.1038/s41572-021-00264-3. Erratum in: Nat Rev Dis Primers. 2022 Apr 22;8(1):25.</a:t>
            </a:r>
          </a:p>
          <a:p>
            <a:pPr algn="r"/>
            <a:endParaRPr lang="en-US" sz="1000" b="1" i="1" dirty="0">
              <a:latin typeface="Arial" panose="020B0604020202020204" pitchFamily="34" charset="0"/>
              <a:cs typeface="Arial" panose="020B0604020202020204" pitchFamily="34" charset="0"/>
            </a:endParaRPr>
          </a:p>
          <a:p>
            <a:pPr algn="r"/>
            <a:r>
              <a:rPr lang="en-US" sz="1000" b="1" i="1" dirty="0">
                <a:latin typeface="Arial" panose="020B0604020202020204" pitchFamily="34" charset="0"/>
                <a:cs typeface="Arial" panose="020B0604020202020204" pitchFamily="34" charset="0"/>
              </a:rPr>
              <a:t>Selected:</a:t>
            </a:r>
          </a:p>
          <a:p>
            <a:pPr algn="r"/>
            <a:r>
              <a:rPr lang="en-US" sz="1000" dirty="0">
                <a:latin typeface="Arial" panose="020B0604020202020204" pitchFamily="34" charset="0"/>
                <a:cs typeface="Arial" panose="020B0604020202020204" pitchFamily="34" charset="0"/>
              </a:rPr>
              <a:t>Ding, N. et al. Toll- like receptor 4 regulates platelet function and contributes to coagulation abnormality and organ injury in hemorrhagic shock and resuscitation. Circ. Cardiovasc. Genet. 7, 615–62 (2014).</a:t>
            </a:r>
          </a:p>
          <a:p>
            <a:pPr algn="r"/>
            <a:endParaRPr lang="en-US" sz="1000" dirty="0">
              <a:latin typeface="Arial" panose="020B0604020202020204" pitchFamily="34" charset="0"/>
              <a:cs typeface="Arial" panose="020B0604020202020204" pitchFamily="34" charset="0"/>
            </a:endParaRPr>
          </a:p>
          <a:p>
            <a:pPr algn="r"/>
            <a:r>
              <a:rPr lang="en-US" sz="1000" dirty="0">
                <a:latin typeface="Arial" panose="020B0604020202020204" pitchFamily="34" charset="0"/>
                <a:cs typeface="Arial" panose="020B0604020202020204" pitchFamily="34" charset="0"/>
              </a:rPr>
              <a:t>Vogel, S. et al. Platelet- derived HMGB1 is a critical mediator of thrombosis. J. Clin. Invest. 125, 4638–4654 (2015).</a:t>
            </a:r>
          </a:p>
          <a:p>
            <a:pPr algn="r"/>
            <a:endParaRPr lang="en-US" sz="1000" dirty="0">
              <a:latin typeface="Arial" panose="020B0604020202020204" pitchFamily="34" charset="0"/>
              <a:cs typeface="Arial" panose="020B0604020202020204" pitchFamily="34" charset="0"/>
            </a:endParaRPr>
          </a:p>
          <a:p>
            <a:pPr algn="r"/>
            <a:r>
              <a:rPr lang="en-US" sz="1000" dirty="0">
                <a:latin typeface="Arial" panose="020B0604020202020204" pitchFamily="34" charset="0"/>
                <a:cs typeface="Arial" panose="020B0604020202020204" pitchFamily="34" charset="0"/>
              </a:rPr>
              <a:t>Li, R., </a:t>
            </a:r>
            <a:r>
              <a:rPr lang="en-US" sz="1000" dirty="0" err="1">
                <a:latin typeface="Arial" panose="020B0604020202020204" pitchFamily="34" charset="0"/>
                <a:cs typeface="Arial" panose="020B0604020202020204" pitchFamily="34" charset="0"/>
              </a:rPr>
              <a:t>Elmongy</a:t>
            </a:r>
            <a:r>
              <a:rPr lang="en-US" sz="1000" dirty="0">
                <a:latin typeface="Arial" panose="020B0604020202020204" pitchFamily="34" charset="0"/>
                <a:cs typeface="Arial" panose="020B0604020202020204" pitchFamily="34" charset="0"/>
              </a:rPr>
              <a:t>, H., Sims, C. &amp; Diamond, S. L. Ex vivo recapitulation of trauma- induced coagulopathy and preliminary assessment of trauma patient platelet function under flow using microfluidic technology. J. Trauma Acute Care Surg. 80, 440–449 (2016).</a:t>
            </a:r>
          </a:p>
          <a:p>
            <a:pPr algn="r"/>
            <a:endParaRPr lang="en-US" sz="1000" dirty="0">
              <a:latin typeface="Arial" panose="020B0604020202020204" pitchFamily="34" charset="0"/>
              <a:cs typeface="Arial" panose="020B0604020202020204" pitchFamily="34" charset="0"/>
            </a:endParaRPr>
          </a:p>
          <a:p>
            <a:pPr algn="r"/>
            <a:r>
              <a:rPr lang="en-US" sz="1000" dirty="0">
                <a:latin typeface="Arial" panose="020B0604020202020204" pitchFamily="34" charset="0"/>
                <a:cs typeface="Arial" panose="020B0604020202020204" pitchFamily="34" charset="0"/>
              </a:rPr>
              <a:t>Colace, T. V., </a:t>
            </a:r>
            <a:r>
              <a:rPr lang="en-US" sz="1000" dirty="0" err="1">
                <a:latin typeface="Arial" panose="020B0604020202020204" pitchFamily="34" charset="0"/>
                <a:cs typeface="Arial" panose="020B0604020202020204" pitchFamily="34" charset="0"/>
              </a:rPr>
              <a:t>Jobson</a:t>
            </a:r>
            <a:r>
              <a:rPr lang="en-US" sz="1000" dirty="0">
                <a:latin typeface="Arial" panose="020B0604020202020204" pitchFamily="34" charset="0"/>
                <a:cs typeface="Arial" panose="020B0604020202020204" pitchFamily="34" charset="0"/>
              </a:rPr>
              <a:t>, J. &amp; Diamond, S. L. </a:t>
            </a:r>
            <a:r>
              <a:rPr lang="en-US" sz="1000" dirty="0" err="1">
                <a:latin typeface="Arial" panose="020B0604020202020204" pitchFamily="34" charset="0"/>
                <a:cs typeface="Arial" panose="020B0604020202020204" pitchFamily="34" charset="0"/>
              </a:rPr>
              <a:t>Relipidated</a:t>
            </a:r>
            <a:r>
              <a:rPr lang="en-US" sz="1000" dirty="0">
                <a:latin typeface="Arial" panose="020B0604020202020204" pitchFamily="34" charset="0"/>
                <a:cs typeface="Arial" panose="020B0604020202020204" pitchFamily="34" charset="0"/>
              </a:rPr>
              <a:t> tissue factor linked to collagen surfaces potentiates platelet adhesion and fibrin formation in a microfluidic model of vessel injury. </a:t>
            </a:r>
            <a:r>
              <a:rPr lang="en-US" sz="1000" dirty="0" err="1">
                <a:latin typeface="Arial" panose="020B0604020202020204" pitchFamily="34" charset="0"/>
                <a:cs typeface="Arial" panose="020B0604020202020204" pitchFamily="34" charset="0"/>
              </a:rPr>
              <a:t>Bioconjug</a:t>
            </a:r>
            <a:r>
              <a:rPr lang="en-US" sz="1000" dirty="0">
                <a:latin typeface="Arial" panose="020B0604020202020204" pitchFamily="34" charset="0"/>
                <a:cs typeface="Arial" panose="020B0604020202020204" pitchFamily="34" charset="0"/>
              </a:rPr>
              <a:t> Chem. 22, 2104–2109 (2011).</a:t>
            </a:r>
          </a:p>
          <a:p>
            <a:pPr algn="r"/>
            <a:endParaRPr lang="en-US" sz="1000" dirty="0">
              <a:latin typeface="Arial" panose="020B0604020202020204" pitchFamily="34" charset="0"/>
              <a:cs typeface="Arial" panose="020B0604020202020204" pitchFamily="34" charset="0"/>
            </a:endParaRPr>
          </a:p>
          <a:p>
            <a:pPr algn="r"/>
            <a:r>
              <a:rPr lang="en-US" sz="1000" dirty="0" err="1">
                <a:latin typeface="Arial" panose="020B0604020202020204" pitchFamily="34" charset="0"/>
                <a:cs typeface="Arial" panose="020B0604020202020204" pitchFamily="34" charset="0"/>
              </a:rPr>
              <a:t>Neeves</a:t>
            </a:r>
            <a:r>
              <a:rPr lang="en-US" sz="1000" dirty="0">
                <a:latin typeface="Arial" panose="020B0604020202020204" pitchFamily="34" charset="0"/>
                <a:cs typeface="Arial" panose="020B0604020202020204" pitchFamily="34" charset="0"/>
              </a:rPr>
              <a:t>, K. B. et al. Microfluidic focal thrombosis model for measuring murine platelet deposition and stability: PAR4 signaling enhances shear- resistance of platelet aggregates. J. </a:t>
            </a:r>
            <a:r>
              <a:rPr lang="en-US" sz="1000" dirty="0" err="1">
                <a:latin typeface="Arial" panose="020B0604020202020204" pitchFamily="34" charset="0"/>
                <a:cs typeface="Arial" panose="020B0604020202020204" pitchFamily="34" charset="0"/>
              </a:rPr>
              <a:t>Thromb</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Haemost</a:t>
            </a:r>
            <a:r>
              <a:rPr lang="en-US" sz="1000" dirty="0">
                <a:latin typeface="Arial" panose="020B0604020202020204" pitchFamily="34" charset="0"/>
                <a:cs typeface="Arial" panose="020B0604020202020204" pitchFamily="34" charset="0"/>
              </a:rPr>
              <a:t>. 6, 2193–2201 (2008).</a:t>
            </a:r>
          </a:p>
          <a:p>
            <a:pPr algn="r"/>
            <a:endParaRPr lang="en-US" sz="1000" dirty="0">
              <a:latin typeface="Arial" panose="020B0604020202020204" pitchFamily="34" charset="0"/>
              <a:cs typeface="Arial" panose="020B0604020202020204" pitchFamily="34" charset="0"/>
            </a:endParaRPr>
          </a:p>
          <a:p>
            <a:pPr algn="r"/>
            <a:r>
              <a:rPr lang="en-US" sz="1000" dirty="0" err="1">
                <a:latin typeface="Arial" panose="020B0604020202020204" pitchFamily="34" charset="0"/>
                <a:cs typeface="Arial" panose="020B0604020202020204" pitchFamily="34" charset="0"/>
              </a:rPr>
              <a:t>Vulliamy</a:t>
            </a:r>
            <a:r>
              <a:rPr lang="en-US" sz="1000" dirty="0">
                <a:latin typeface="Arial" panose="020B0604020202020204" pitchFamily="34" charset="0"/>
                <a:cs typeface="Arial" panose="020B0604020202020204" pitchFamily="34" charset="0"/>
              </a:rPr>
              <a:t>, P. et al. Histone H4 induces platelet ballooning and microparticle release during trauma hemorrhage. Proc. Natl Acad. Sci. USA 116, 17444–17449 (2019).</a:t>
            </a:r>
          </a:p>
        </p:txBody>
      </p:sp>
      <p:sp>
        <p:nvSpPr>
          <p:cNvPr id="8" name="Up Arrow 7">
            <a:extLst>
              <a:ext uri="{FF2B5EF4-FFF2-40B4-BE49-F238E27FC236}">
                <a16:creationId xmlns:a16="http://schemas.microsoft.com/office/drawing/2014/main" id="{A9322B96-91FB-B1DB-826B-5E4D034FBD89}"/>
              </a:ext>
            </a:extLst>
          </p:cNvPr>
          <p:cNvSpPr/>
          <p:nvPr/>
        </p:nvSpPr>
        <p:spPr bwMode="auto">
          <a:xfrm rot="14364913" flipH="1">
            <a:off x="1243727" y="3277998"/>
            <a:ext cx="455247" cy="743508"/>
          </a:xfrm>
          <a:prstGeom prst="upArrow">
            <a:avLst/>
          </a:prstGeom>
          <a:solidFill>
            <a:schemeClr val="accent1">
              <a:lumMod val="60000"/>
              <a:lumOff val="40000"/>
            </a:scheme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9" name="Up Arrow 8">
            <a:extLst>
              <a:ext uri="{FF2B5EF4-FFF2-40B4-BE49-F238E27FC236}">
                <a16:creationId xmlns:a16="http://schemas.microsoft.com/office/drawing/2014/main" id="{0CB99BCE-7670-F79B-5FD3-9CF8B2C0A627}"/>
              </a:ext>
            </a:extLst>
          </p:cNvPr>
          <p:cNvSpPr/>
          <p:nvPr/>
        </p:nvSpPr>
        <p:spPr bwMode="auto">
          <a:xfrm rot="8190937" flipH="1">
            <a:off x="1158010" y="4437365"/>
            <a:ext cx="455247" cy="743508"/>
          </a:xfrm>
          <a:prstGeom prst="upArrow">
            <a:avLst/>
          </a:prstGeom>
          <a:solidFill>
            <a:schemeClr val="accent1">
              <a:lumMod val="60000"/>
              <a:lumOff val="40000"/>
            </a:scheme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0" name="Up Arrow 9">
            <a:extLst>
              <a:ext uri="{FF2B5EF4-FFF2-40B4-BE49-F238E27FC236}">
                <a16:creationId xmlns:a16="http://schemas.microsoft.com/office/drawing/2014/main" id="{A98ECC93-06D7-D5E3-5D9E-DAB4D133E013}"/>
              </a:ext>
            </a:extLst>
          </p:cNvPr>
          <p:cNvSpPr/>
          <p:nvPr/>
        </p:nvSpPr>
        <p:spPr bwMode="auto">
          <a:xfrm rot="8087251" flipH="1">
            <a:off x="711964" y="4842899"/>
            <a:ext cx="455247" cy="743508"/>
          </a:xfrm>
          <a:prstGeom prst="upArrow">
            <a:avLst/>
          </a:prstGeom>
          <a:solidFill>
            <a:schemeClr val="accent1">
              <a:lumMod val="60000"/>
              <a:lumOff val="40000"/>
            </a:scheme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1" name="Up Arrow 10">
            <a:extLst>
              <a:ext uri="{FF2B5EF4-FFF2-40B4-BE49-F238E27FC236}">
                <a16:creationId xmlns:a16="http://schemas.microsoft.com/office/drawing/2014/main" id="{F8BF8039-A7A9-81BE-1BB7-AEDC781FE903}"/>
              </a:ext>
            </a:extLst>
          </p:cNvPr>
          <p:cNvSpPr/>
          <p:nvPr/>
        </p:nvSpPr>
        <p:spPr bwMode="auto">
          <a:xfrm rot="3651075" flipH="1">
            <a:off x="3310998" y="4640580"/>
            <a:ext cx="455247" cy="743508"/>
          </a:xfrm>
          <a:prstGeom prst="upArrow">
            <a:avLst/>
          </a:prstGeom>
          <a:solidFill>
            <a:schemeClr val="accent1">
              <a:lumMod val="60000"/>
              <a:lumOff val="40000"/>
            </a:scheme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2" name="Up Arrow 11">
            <a:extLst>
              <a:ext uri="{FF2B5EF4-FFF2-40B4-BE49-F238E27FC236}">
                <a16:creationId xmlns:a16="http://schemas.microsoft.com/office/drawing/2014/main" id="{255B0391-0FD0-9E27-62C8-2CF0B5A430DF}"/>
              </a:ext>
            </a:extLst>
          </p:cNvPr>
          <p:cNvSpPr/>
          <p:nvPr/>
        </p:nvSpPr>
        <p:spPr bwMode="auto">
          <a:xfrm rot="8941880" flipH="1">
            <a:off x="3573733" y="2343027"/>
            <a:ext cx="455247" cy="743508"/>
          </a:xfrm>
          <a:prstGeom prst="upArrow">
            <a:avLst/>
          </a:prstGeom>
          <a:solidFill>
            <a:schemeClr val="accent1">
              <a:lumMod val="60000"/>
              <a:lumOff val="40000"/>
            </a:scheme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3" name="Up Arrow 12">
            <a:extLst>
              <a:ext uri="{FF2B5EF4-FFF2-40B4-BE49-F238E27FC236}">
                <a16:creationId xmlns:a16="http://schemas.microsoft.com/office/drawing/2014/main" id="{3E71602B-1ADD-4D22-EDD6-AA50DB2762FE}"/>
              </a:ext>
            </a:extLst>
          </p:cNvPr>
          <p:cNvSpPr/>
          <p:nvPr/>
        </p:nvSpPr>
        <p:spPr bwMode="auto">
          <a:xfrm rot="17583725" flipH="1">
            <a:off x="2469363" y="2369873"/>
            <a:ext cx="455247" cy="743508"/>
          </a:xfrm>
          <a:prstGeom prst="upArrow">
            <a:avLst/>
          </a:prstGeom>
          <a:solidFill>
            <a:schemeClr val="accent1">
              <a:lumMod val="60000"/>
              <a:lumOff val="40000"/>
            </a:scheme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Up Arrow 13">
            <a:extLst>
              <a:ext uri="{FF2B5EF4-FFF2-40B4-BE49-F238E27FC236}">
                <a16:creationId xmlns:a16="http://schemas.microsoft.com/office/drawing/2014/main" id="{C4EBDBC0-9A37-F5E4-A3B9-2C6EF9C52173}"/>
              </a:ext>
            </a:extLst>
          </p:cNvPr>
          <p:cNvSpPr/>
          <p:nvPr/>
        </p:nvSpPr>
        <p:spPr bwMode="auto">
          <a:xfrm rot="13021833" flipH="1">
            <a:off x="6207817" y="3826849"/>
            <a:ext cx="455247" cy="743508"/>
          </a:xfrm>
          <a:prstGeom prst="upArrow">
            <a:avLst/>
          </a:prstGeom>
          <a:solidFill>
            <a:srgbClr val="FF0000"/>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6" name="Up Arrow 15">
            <a:extLst>
              <a:ext uri="{FF2B5EF4-FFF2-40B4-BE49-F238E27FC236}">
                <a16:creationId xmlns:a16="http://schemas.microsoft.com/office/drawing/2014/main" id="{B70FB4BF-2FB1-375D-F84D-49A16D72A5C6}"/>
              </a:ext>
            </a:extLst>
          </p:cNvPr>
          <p:cNvSpPr/>
          <p:nvPr/>
        </p:nvSpPr>
        <p:spPr bwMode="auto">
          <a:xfrm rot="7773778" flipH="1">
            <a:off x="6968927" y="3787177"/>
            <a:ext cx="455247" cy="743508"/>
          </a:xfrm>
          <a:prstGeom prst="upArrow">
            <a:avLst/>
          </a:prstGeom>
          <a:solidFill>
            <a:srgbClr val="FF0000"/>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7" name="Up Arrow 16">
            <a:extLst>
              <a:ext uri="{FF2B5EF4-FFF2-40B4-BE49-F238E27FC236}">
                <a16:creationId xmlns:a16="http://schemas.microsoft.com/office/drawing/2014/main" id="{C0ECA49E-1814-7A3F-0AE2-DAB915936D5A}"/>
              </a:ext>
            </a:extLst>
          </p:cNvPr>
          <p:cNvSpPr/>
          <p:nvPr/>
        </p:nvSpPr>
        <p:spPr bwMode="auto">
          <a:xfrm rot="18512801" flipH="1">
            <a:off x="6118737" y="3160236"/>
            <a:ext cx="455247" cy="743508"/>
          </a:xfrm>
          <a:prstGeom prst="upArrow">
            <a:avLst/>
          </a:prstGeom>
          <a:solidFill>
            <a:srgbClr val="FF0000"/>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9" name="Rectangle 18">
            <a:extLst>
              <a:ext uri="{FF2B5EF4-FFF2-40B4-BE49-F238E27FC236}">
                <a16:creationId xmlns:a16="http://schemas.microsoft.com/office/drawing/2014/main" id="{49FC2483-47C3-C914-949F-E11E1678E76F}"/>
              </a:ext>
            </a:extLst>
          </p:cNvPr>
          <p:cNvSpPr/>
          <p:nvPr/>
        </p:nvSpPr>
        <p:spPr>
          <a:xfrm>
            <a:off x="7196551" y="1656712"/>
            <a:ext cx="1666216" cy="1772287"/>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
        <p:nvSpPr>
          <p:cNvPr id="2" name="Right Arrow 1">
            <a:extLst>
              <a:ext uri="{FF2B5EF4-FFF2-40B4-BE49-F238E27FC236}">
                <a16:creationId xmlns:a16="http://schemas.microsoft.com/office/drawing/2014/main" id="{9DA94B86-9D73-7AA5-58B2-2C688326C244}"/>
              </a:ext>
            </a:extLst>
          </p:cNvPr>
          <p:cNvSpPr/>
          <p:nvPr/>
        </p:nvSpPr>
        <p:spPr>
          <a:xfrm>
            <a:off x="4328026" y="2940094"/>
            <a:ext cx="1689057" cy="1736566"/>
          </a:xfrm>
          <a:prstGeom prst="rightArrow">
            <a:avLst/>
          </a:prstGeom>
          <a:gradFill flip="none" rotWithShape="1">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a:t>
            </a:r>
          </a:p>
        </p:txBody>
      </p:sp>
    </p:spTree>
    <p:extLst>
      <p:ext uri="{BB962C8B-B14F-4D97-AF65-F5344CB8AC3E}">
        <p14:creationId xmlns:p14="http://schemas.microsoft.com/office/powerpoint/2010/main" val="1539841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6" grpId="0" animBg="1"/>
      <p:bldP spid="17" grpId="0" animBg="1"/>
      <p:bldP spid="19"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Placeholder 1" descr="Figure 4"/>
          <p:cNvPicPr>
            <a:picLocks noGrp="1" noChangeAspect="1"/>
          </p:cNvPicPr>
          <p:nvPr>
            <p:ph type="pic" idx="1"/>
          </p:nvPr>
        </p:nvPicPr>
        <p:blipFill>
          <a:blip r:embed="rId3"/>
          <a:stretch>
            <a:fillRect/>
          </a:stretch>
        </p:blipFill>
        <p:spPr>
          <a:xfrm>
            <a:off x="2599139" y="92870"/>
            <a:ext cx="6993721" cy="6620723"/>
          </a:xfrm>
        </p:spPr>
      </p:pic>
      <p:sp>
        <p:nvSpPr>
          <p:cNvPr id="6" name="Slide Number Placeholder 5"/>
          <p:cNvSpPr>
            <a:spLocks noGrp="1"/>
          </p:cNvSpPr>
          <p:nvPr>
            <p:ph type="sldNum" sz="quarter" idx="12"/>
          </p:nvPr>
        </p:nvSpPr>
        <p:spPr/>
        <p:txBody>
          <a:bodyPr/>
          <a:lstStyle>
            <a:lvl1pPr>
              <a:defRPr sz="900"/>
            </a:lvl1pPr>
          </a:lstStyle>
          <a:p>
            <a:r>
              <a:rPr lang="en-US" dirty="0"/>
              <a:t> </a:t>
            </a:r>
          </a:p>
          <a:p>
            <a:endParaRPr lang="en-US" dirty="0"/>
          </a:p>
        </p:txBody>
      </p:sp>
      <p:sp>
        <p:nvSpPr>
          <p:cNvPr id="8" name="TextBox 7">
            <a:extLst>
              <a:ext uri="{FF2B5EF4-FFF2-40B4-BE49-F238E27FC236}">
                <a16:creationId xmlns:a16="http://schemas.microsoft.com/office/drawing/2014/main" id="{AF63390C-BA93-DCE6-8DD8-E2FD5CF82071}"/>
              </a:ext>
            </a:extLst>
          </p:cNvPr>
          <p:cNvSpPr txBox="1"/>
          <p:nvPr/>
        </p:nvSpPr>
        <p:spPr bwMode="auto">
          <a:xfrm>
            <a:off x="9703998" y="5894686"/>
            <a:ext cx="2449902" cy="923330"/>
          </a:xfrm>
          <a:prstGeom prst="rect">
            <a:avLst/>
          </a:prstGeom>
          <a:noFill/>
          <a:ln w="19050" algn="ctr">
            <a:noFill/>
            <a:miter lim="800000"/>
            <a:headEnd/>
            <a:tailEnd/>
          </a:ln>
        </p:spPr>
        <p:txBody>
          <a:bodyPr wrap="square" lIns="0" tIns="0" rIns="0" bIns="0" rtlCol="0">
            <a:spAutoFit/>
          </a:bodyPr>
          <a:lstStyle/>
          <a:p>
            <a:pPr algn="r"/>
            <a:r>
              <a:rPr lang="en-US" sz="1000" dirty="0" err="1">
                <a:latin typeface="Arial" panose="020B0604020202020204" pitchFamily="34" charset="0"/>
                <a:cs typeface="Arial" panose="020B0604020202020204" pitchFamily="34" charset="0"/>
              </a:rPr>
              <a:t>Verni</a:t>
            </a:r>
            <a:r>
              <a:rPr lang="en-US" sz="1000" dirty="0">
                <a:latin typeface="Arial" panose="020B0604020202020204" pitchFamily="34" charset="0"/>
                <a:cs typeface="Arial" panose="020B0604020202020204" pitchFamily="34" charset="0"/>
              </a:rPr>
              <a:t> CC, Davila A Jr, Balian S, Sims CA, Diamond SL. Platelet dysfunction during trauma involves diverse signaling pathways and an inhibitory activity in patient-derived plasma. J Trauma Acute Care Surg. 2019 Feb;86(2):250-259.16).</a:t>
            </a:r>
          </a:p>
        </p:txBody>
      </p:sp>
      <p:sp>
        <p:nvSpPr>
          <p:cNvPr id="15" name="Up Arrow 14">
            <a:extLst>
              <a:ext uri="{FF2B5EF4-FFF2-40B4-BE49-F238E27FC236}">
                <a16:creationId xmlns:a16="http://schemas.microsoft.com/office/drawing/2014/main" id="{7089B1BF-C589-84D4-5A14-CB19C8741B34}"/>
              </a:ext>
            </a:extLst>
          </p:cNvPr>
          <p:cNvSpPr/>
          <p:nvPr/>
        </p:nvSpPr>
        <p:spPr bwMode="auto">
          <a:xfrm rot="10800000" flipH="1">
            <a:off x="4692870" y="1516494"/>
            <a:ext cx="342741" cy="590829"/>
          </a:xfrm>
          <a:prstGeom prst="upArrow">
            <a:avLst/>
          </a:prstGeom>
          <a:solidFill>
            <a:srgbClr val="FF0000"/>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6" name="Up Arrow 15">
            <a:extLst>
              <a:ext uri="{FF2B5EF4-FFF2-40B4-BE49-F238E27FC236}">
                <a16:creationId xmlns:a16="http://schemas.microsoft.com/office/drawing/2014/main" id="{D4882AD2-D3F6-D0C2-E87B-A8B6B49D093B}"/>
              </a:ext>
            </a:extLst>
          </p:cNvPr>
          <p:cNvSpPr/>
          <p:nvPr/>
        </p:nvSpPr>
        <p:spPr bwMode="auto">
          <a:xfrm rot="10800000" flipH="1">
            <a:off x="7129342" y="1944412"/>
            <a:ext cx="342741" cy="590829"/>
          </a:xfrm>
          <a:prstGeom prst="upArrow">
            <a:avLst/>
          </a:prstGeom>
          <a:solidFill>
            <a:srgbClr val="FF0000"/>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7" name="Up Arrow 16">
            <a:extLst>
              <a:ext uri="{FF2B5EF4-FFF2-40B4-BE49-F238E27FC236}">
                <a16:creationId xmlns:a16="http://schemas.microsoft.com/office/drawing/2014/main" id="{D09E0514-99FC-2045-A17F-9F263C91F96E}"/>
              </a:ext>
            </a:extLst>
          </p:cNvPr>
          <p:cNvSpPr/>
          <p:nvPr/>
        </p:nvSpPr>
        <p:spPr bwMode="auto">
          <a:xfrm rot="10800000" flipH="1">
            <a:off x="3608377" y="4903074"/>
            <a:ext cx="342741" cy="590829"/>
          </a:xfrm>
          <a:prstGeom prst="upArrow">
            <a:avLst/>
          </a:prstGeom>
          <a:solidFill>
            <a:srgbClr val="FF0000"/>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8" name="Up Arrow 17">
            <a:extLst>
              <a:ext uri="{FF2B5EF4-FFF2-40B4-BE49-F238E27FC236}">
                <a16:creationId xmlns:a16="http://schemas.microsoft.com/office/drawing/2014/main" id="{516CE49F-CF37-13E3-5093-EFA519428AC1}"/>
              </a:ext>
            </a:extLst>
          </p:cNvPr>
          <p:cNvSpPr/>
          <p:nvPr/>
        </p:nvSpPr>
        <p:spPr bwMode="auto">
          <a:xfrm rot="10800000" flipH="1">
            <a:off x="7472083" y="4978895"/>
            <a:ext cx="342741" cy="590829"/>
          </a:xfrm>
          <a:prstGeom prst="upArrow">
            <a:avLst/>
          </a:prstGeom>
          <a:solidFill>
            <a:srgbClr val="FF0000"/>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77041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740D26F-D7C2-274A-BEB9-A4302E0182E7}"/>
              </a:ext>
            </a:extLst>
          </p:cNvPr>
          <p:cNvGrpSpPr/>
          <p:nvPr/>
        </p:nvGrpSpPr>
        <p:grpSpPr>
          <a:xfrm>
            <a:off x="8028537" y="1567050"/>
            <a:ext cx="4040297" cy="3310008"/>
            <a:chOff x="7567476" y="553312"/>
            <a:chExt cx="3101124" cy="2540595"/>
          </a:xfrm>
        </p:grpSpPr>
        <p:sp>
          <p:nvSpPr>
            <p:cNvPr id="26" name="Freeform 25">
              <a:extLst>
                <a:ext uri="{FF2B5EF4-FFF2-40B4-BE49-F238E27FC236}">
                  <a16:creationId xmlns:a16="http://schemas.microsoft.com/office/drawing/2014/main" id="{CCDCB2AD-3915-FA46-A3BD-E96E95AFAB79}"/>
                </a:ext>
              </a:extLst>
            </p:cNvPr>
            <p:cNvSpPr/>
            <p:nvPr/>
          </p:nvSpPr>
          <p:spPr>
            <a:xfrm>
              <a:off x="8558784" y="1490472"/>
              <a:ext cx="1389888" cy="1307592"/>
            </a:xfrm>
            <a:custGeom>
              <a:avLst/>
              <a:gdLst>
                <a:gd name="connsiteX0" fmla="*/ 0 w 1389888"/>
                <a:gd name="connsiteY0" fmla="*/ 969264 h 1307592"/>
                <a:gd name="connsiteX1" fmla="*/ 0 w 1389888"/>
                <a:gd name="connsiteY1" fmla="*/ 1307592 h 1307592"/>
                <a:gd name="connsiteX2" fmla="*/ 1389888 w 1389888"/>
                <a:gd name="connsiteY2" fmla="*/ 1307592 h 1307592"/>
                <a:gd name="connsiteX3" fmla="*/ 1389888 w 1389888"/>
                <a:gd name="connsiteY3" fmla="*/ 164592 h 1307592"/>
                <a:gd name="connsiteX4" fmla="*/ 1280160 w 1389888"/>
                <a:gd name="connsiteY4" fmla="*/ 164592 h 1307592"/>
                <a:gd name="connsiteX5" fmla="*/ 1280160 w 1389888"/>
                <a:gd name="connsiteY5" fmla="*/ 164592 h 1307592"/>
                <a:gd name="connsiteX6" fmla="*/ 1252728 w 1389888"/>
                <a:gd name="connsiteY6" fmla="*/ 128016 h 1307592"/>
                <a:gd name="connsiteX7" fmla="*/ 1197864 w 1389888"/>
                <a:gd name="connsiteY7" fmla="*/ 109728 h 1307592"/>
                <a:gd name="connsiteX8" fmla="*/ 1115568 w 1389888"/>
                <a:gd name="connsiteY8" fmla="*/ 82296 h 1307592"/>
                <a:gd name="connsiteX9" fmla="*/ 1024128 w 1389888"/>
                <a:gd name="connsiteY9" fmla="*/ 73152 h 1307592"/>
                <a:gd name="connsiteX10" fmla="*/ 1024128 w 1389888"/>
                <a:gd name="connsiteY10" fmla="*/ 73152 h 1307592"/>
                <a:gd name="connsiteX11" fmla="*/ 905256 w 1389888"/>
                <a:gd name="connsiteY11" fmla="*/ 45720 h 1307592"/>
                <a:gd name="connsiteX12" fmla="*/ 804672 w 1389888"/>
                <a:gd name="connsiteY12" fmla="*/ 36576 h 1307592"/>
                <a:gd name="connsiteX13" fmla="*/ 749808 w 1389888"/>
                <a:gd name="connsiteY13" fmla="*/ 0 h 1307592"/>
                <a:gd name="connsiteX14" fmla="*/ 749808 w 1389888"/>
                <a:gd name="connsiteY14" fmla="*/ 0 h 1307592"/>
                <a:gd name="connsiteX15" fmla="*/ 640080 w 1389888"/>
                <a:gd name="connsiteY15" fmla="*/ 45720 h 1307592"/>
                <a:gd name="connsiteX16" fmla="*/ 612648 w 1389888"/>
                <a:gd name="connsiteY16" fmla="*/ 64008 h 1307592"/>
                <a:gd name="connsiteX17" fmla="*/ 576072 w 1389888"/>
                <a:gd name="connsiteY17" fmla="*/ 109728 h 1307592"/>
                <a:gd name="connsiteX18" fmla="*/ 530352 w 1389888"/>
                <a:gd name="connsiteY18" fmla="*/ 137160 h 1307592"/>
                <a:gd name="connsiteX19" fmla="*/ 493776 w 1389888"/>
                <a:gd name="connsiteY19" fmla="*/ 155448 h 1307592"/>
                <a:gd name="connsiteX20" fmla="*/ 466344 w 1389888"/>
                <a:gd name="connsiteY20" fmla="*/ 192024 h 1307592"/>
                <a:gd name="connsiteX21" fmla="*/ 438912 w 1389888"/>
                <a:gd name="connsiteY21" fmla="*/ 219456 h 1307592"/>
                <a:gd name="connsiteX22" fmla="*/ 384048 w 1389888"/>
                <a:gd name="connsiteY22" fmla="*/ 274320 h 1307592"/>
                <a:gd name="connsiteX23" fmla="*/ 384048 w 1389888"/>
                <a:gd name="connsiteY23" fmla="*/ 274320 h 1307592"/>
                <a:gd name="connsiteX24" fmla="*/ 301752 w 1389888"/>
                <a:gd name="connsiteY24" fmla="*/ 310896 h 1307592"/>
                <a:gd name="connsiteX25" fmla="*/ 256032 w 1389888"/>
                <a:gd name="connsiteY25" fmla="*/ 338328 h 1307592"/>
                <a:gd name="connsiteX26" fmla="*/ 201168 w 1389888"/>
                <a:gd name="connsiteY26" fmla="*/ 438912 h 1307592"/>
                <a:gd name="connsiteX27" fmla="*/ 146304 w 1389888"/>
                <a:gd name="connsiteY27" fmla="*/ 530352 h 1307592"/>
                <a:gd name="connsiteX28" fmla="*/ 100584 w 1389888"/>
                <a:gd name="connsiteY28" fmla="*/ 649224 h 1307592"/>
                <a:gd name="connsiteX29" fmla="*/ 73152 w 1389888"/>
                <a:gd name="connsiteY29" fmla="*/ 731520 h 1307592"/>
                <a:gd name="connsiteX30" fmla="*/ 45720 w 1389888"/>
                <a:gd name="connsiteY30" fmla="*/ 832104 h 1307592"/>
                <a:gd name="connsiteX31" fmla="*/ 0 w 1389888"/>
                <a:gd name="connsiteY31" fmla="*/ 969264 h 130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89888" h="1307592">
                  <a:moveTo>
                    <a:pt x="0" y="969264"/>
                  </a:moveTo>
                  <a:lnTo>
                    <a:pt x="0" y="1307592"/>
                  </a:lnTo>
                  <a:lnTo>
                    <a:pt x="1389888" y="1307592"/>
                  </a:lnTo>
                  <a:lnTo>
                    <a:pt x="1389888" y="164592"/>
                  </a:lnTo>
                  <a:lnTo>
                    <a:pt x="1280160" y="164592"/>
                  </a:lnTo>
                  <a:lnTo>
                    <a:pt x="1280160" y="164592"/>
                  </a:lnTo>
                  <a:lnTo>
                    <a:pt x="1252728" y="128016"/>
                  </a:lnTo>
                  <a:lnTo>
                    <a:pt x="1197864" y="109728"/>
                  </a:lnTo>
                  <a:lnTo>
                    <a:pt x="1115568" y="82296"/>
                  </a:lnTo>
                  <a:lnTo>
                    <a:pt x="1024128" y="73152"/>
                  </a:lnTo>
                  <a:lnTo>
                    <a:pt x="1024128" y="73152"/>
                  </a:lnTo>
                  <a:lnTo>
                    <a:pt x="905256" y="45720"/>
                  </a:lnTo>
                  <a:lnTo>
                    <a:pt x="804672" y="36576"/>
                  </a:lnTo>
                  <a:lnTo>
                    <a:pt x="749808" y="0"/>
                  </a:lnTo>
                  <a:lnTo>
                    <a:pt x="749808" y="0"/>
                  </a:lnTo>
                  <a:lnTo>
                    <a:pt x="640080" y="45720"/>
                  </a:lnTo>
                  <a:lnTo>
                    <a:pt x="612648" y="64008"/>
                  </a:lnTo>
                  <a:lnTo>
                    <a:pt x="576072" y="109728"/>
                  </a:lnTo>
                  <a:lnTo>
                    <a:pt x="530352" y="137160"/>
                  </a:lnTo>
                  <a:lnTo>
                    <a:pt x="493776" y="155448"/>
                  </a:lnTo>
                  <a:lnTo>
                    <a:pt x="466344" y="192024"/>
                  </a:lnTo>
                  <a:lnTo>
                    <a:pt x="438912" y="219456"/>
                  </a:lnTo>
                  <a:lnTo>
                    <a:pt x="384048" y="274320"/>
                  </a:lnTo>
                  <a:lnTo>
                    <a:pt x="384048" y="274320"/>
                  </a:lnTo>
                  <a:lnTo>
                    <a:pt x="301752" y="310896"/>
                  </a:lnTo>
                  <a:lnTo>
                    <a:pt x="256032" y="338328"/>
                  </a:lnTo>
                  <a:lnTo>
                    <a:pt x="201168" y="438912"/>
                  </a:lnTo>
                  <a:lnTo>
                    <a:pt x="146304" y="530352"/>
                  </a:lnTo>
                  <a:lnTo>
                    <a:pt x="100584" y="649224"/>
                  </a:lnTo>
                  <a:lnTo>
                    <a:pt x="73152" y="731520"/>
                  </a:lnTo>
                  <a:lnTo>
                    <a:pt x="45720" y="832104"/>
                  </a:lnTo>
                  <a:lnTo>
                    <a:pt x="0" y="969264"/>
                  </a:ln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FC07FD7-AB40-BA4F-9A11-E5282794C7C8}"/>
                </a:ext>
              </a:extLst>
            </p:cNvPr>
            <p:cNvGrpSpPr/>
            <p:nvPr/>
          </p:nvGrpSpPr>
          <p:grpSpPr>
            <a:xfrm>
              <a:off x="7567476" y="792480"/>
              <a:ext cx="2368634" cy="2301427"/>
              <a:chOff x="7567476" y="792480"/>
              <a:chExt cx="2368634" cy="2301427"/>
            </a:xfrm>
          </p:grpSpPr>
          <p:grpSp>
            <p:nvGrpSpPr>
              <p:cNvPr id="7" name="Group 6">
                <a:extLst>
                  <a:ext uri="{FF2B5EF4-FFF2-40B4-BE49-F238E27FC236}">
                    <a16:creationId xmlns:a16="http://schemas.microsoft.com/office/drawing/2014/main" id="{BA410784-F7B9-B042-A752-4AB281E5726A}"/>
                  </a:ext>
                </a:extLst>
              </p:cNvPr>
              <p:cNvGrpSpPr/>
              <p:nvPr/>
            </p:nvGrpSpPr>
            <p:grpSpPr>
              <a:xfrm>
                <a:off x="7924430" y="792480"/>
                <a:ext cx="2011680" cy="2015490"/>
                <a:chOff x="7924430" y="792480"/>
                <a:chExt cx="2011680" cy="2015490"/>
              </a:xfrm>
            </p:grpSpPr>
            <p:cxnSp>
              <p:nvCxnSpPr>
                <p:cNvPr id="5" name="Straight Connector 4">
                  <a:extLst>
                    <a:ext uri="{FF2B5EF4-FFF2-40B4-BE49-F238E27FC236}">
                      <a16:creationId xmlns:a16="http://schemas.microsoft.com/office/drawing/2014/main" id="{4242593C-54DD-5646-9B92-452A536755F8}"/>
                    </a:ext>
                  </a:extLst>
                </p:cNvPr>
                <p:cNvCxnSpPr/>
                <p:nvPr/>
              </p:nvCxnSpPr>
              <p:spPr>
                <a:xfrm>
                  <a:off x="7949184" y="792480"/>
                  <a:ext cx="0" cy="2011680"/>
                </a:xfrm>
                <a:prstGeom prst="line">
                  <a:avLst/>
                </a:prstGeom>
                <a:ln w="254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3200ABE5-94A9-E14C-9773-C8D3CCC59775}"/>
                    </a:ext>
                  </a:extLst>
                </p:cNvPr>
                <p:cNvCxnSpPr>
                  <a:cxnSpLocks/>
                </p:cNvCxnSpPr>
                <p:nvPr/>
              </p:nvCxnSpPr>
              <p:spPr>
                <a:xfrm rot="5400000">
                  <a:off x="8930270" y="1802130"/>
                  <a:ext cx="0" cy="2011680"/>
                </a:xfrm>
                <a:prstGeom prst="line">
                  <a:avLst/>
                </a:prstGeom>
                <a:ln w="25400"/>
              </p:spPr>
              <p:style>
                <a:lnRef idx="1">
                  <a:schemeClr val="dk1"/>
                </a:lnRef>
                <a:fillRef idx="0">
                  <a:schemeClr val="dk1"/>
                </a:fillRef>
                <a:effectRef idx="0">
                  <a:schemeClr val="dk1"/>
                </a:effectRef>
                <a:fontRef idx="minor">
                  <a:schemeClr val="tx1"/>
                </a:fontRef>
              </p:style>
            </p:cxnSp>
          </p:grpSp>
          <p:sp>
            <p:nvSpPr>
              <p:cNvPr id="8" name="TextBox 7">
                <a:extLst>
                  <a:ext uri="{FF2B5EF4-FFF2-40B4-BE49-F238E27FC236}">
                    <a16:creationId xmlns:a16="http://schemas.microsoft.com/office/drawing/2014/main" id="{29373B04-FA74-5841-AF43-B58DE486D9A5}"/>
                  </a:ext>
                </a:extLst>
              </p:cNvPr>
              <p:cNvSpPr txBox="1"/>
              <p:nvPr/>
            </p:nvSpPr>
            <p:spPr>
              <a:xfrm>
                <a:off x="8682075" y="2810427"/>
                <a:ext cx="932876" cy="283480"/>
              </a:xfrm>
              <a:prstGeom prst="rect">
                <a:avLst/>
              </a:prstGeom>
              <a:noFill/>
            </p:spPr>
            <p:txBody>
              <a:bodyPr wrap="none" rtlCol="0">
                <a:spAutoFit/>
              </a:bodyPr>
              <a:lstStyle/>
              <a:p>
                <a:pPr algn="ctr"/>
                <a:r>
                  <a:rPr lang="en-US" dirty="0"/>
                  <a:t>Time (Min)</a:t>
                </a:r>
              </a:p>
            </p:txBody>
          </p:sp>
          <p:sp>
            <p:nvSpPr>
              <p:cNvPr id="9" name="TextBox 8">
                <a:extLst>
                  <a:ext uri="{FF2B5EF4-FFF2-40B4-BE49-F238E27FC236}">
                    <a16:creationId xmlns:a16="http://schemas.microsoft.com/office/drawing/2014/main" id="{34278ECC-C5C5-DA45-B8A4-0FCC62215863}"/>
                  </a:ext>
                </a:extLst>
              </p:cNvPr>
              <p:cNvSpPr txBox="1"/>
              <p:nvPr/>
            </p:nvSpPr>
            <p:spPr>
              <a:xfrm rot="16200000">
                <a:off x="7136428" y="1401695"/>
                <a:ext cx="1231427" cy="369332"/>
              </a:xfrm>
              <a:prstGeom prst="rect">
                <a:avLst/>
              </a:prstGeom>
              <a:noFill/>
            </p:spPr>
            <p:txBody>
              <a:bodyPr wrap="none" rtlCol="0">
                <a:spAutoFit/>
              </a:bodyPr>
              <a:lstStyle/>
              <a:p>
                <a:r>
                  <a:rPr lang="en-US" dirty="0"/>
                  <a:t>Impedance</a:t>
                </a:r>
              </a:p>
            </p:txBody>
          </p:sp>
        </p:grpSp>
        <p:cxnSp>
          <p:nvCxnSpPr>
            <p:cNvPr id="17" name="Straight Connector 16">
              <a:extLst>
                <a:ext uri="{FF2B5EF4-FFF2-40B4-BE49-F238E27FC236}">
                  <a16:creationId xmlns:a16="http://schemas.microsoft.com/office/drawing/2014/main" id="{629DE9A3-EE7C-4840-A9A3-0E941BF2F3D7}"/>
                </a:ext>
              </a:extLst>
            </p:cNvPr>
            <p:cNvCxnSpPr>
              <a:cxnSpLocks/>
            </p:cNvCxnSpPr>
            <p:nvPr/>
          </p:nvCxnSpPr>
          <p:spPr>
            <a:xfrm>
              <a:off x="8558213" y="2443445"/>
              <a:ext cx="137789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0038185-C5B4-0743-B8C4-24182DA222D0}"/>
                </a:ext>
              </a:extLst>
            </p:cNvPr>
            <p:cNvSpPr txBox="1"/>
            <p:nvPr/>
          </p:nvSpPr>
          <p:spPr>
            <a:xfrm>
              <a:off x="9925203" y="2296017"/>
              <a:ext cx="743397" cy="283480"/>
            </a:xfrm>
            <a:prstGeom prst="rect">
              <a:avLst/>
            </a:prstGeom>
            <a:noFill/>
          </p:spPr>
          <p:txBody>
            <a:bodyPr wrap="none" rtlCol="0">
              <a:spAutoFit/>
            </a:bodyPr>
            <a:lstStyle/>
            <a:p>
              <a:pPr algn="ctr"/>
              <a:r>
                <a:rPr lang="en-US" dirty="0"/>
                <a:t>Baseline</a:t>
              </a:r>
            </a:p>
          </p:txBody>
        </p:sp>
        <p:cxnSp>
          <p:nvCxnSpPr>
            <p:cNvPr id="21" name="Straight Arrow Connector 20">
              <a:extLst>
                <a:ext uri="{FF2B5EF4-FFF2-40B4-BE49-F238E27FC236}">
                  <a16:creationId xmlns:a16="http://schemas.microsoft.com/office/drawing/2014/main" id="{E6B35BF6-183E-5240-B7D6-9FAA65CBA6AA}"/>
                </a:ext>
              </a:extLst>
            </p:cNvPr>
            <p:cNvCxnSpPr>
              <a:cxnSpLocks/>
            </p:cNvCxnSpPr>
            <p:nvPr/>
          </p:nvCxnSpPr>
          <p:spPr>
            <a:xfrm>
              <a:off x="8543925" y="801357"/>
              <a:ext cx="0" cy="2857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3FFF92-1EBF-E243-A003-7EFE2FF7DCCF}"/>
                </a:ext>
              </a:extLst>
            </p:cNvPr>
            <p:cNvSpPr txBox="1"/>
            <p:nvPr/>
          </p:nvSpPr>
          <p:spPr>
            <a:xfrm>
              <a:off x="7659873" y="553312"/>
              <a:ext cx="1785531" cy="283481"/>
            </a:xfrm>
            <a:prstGeom prst="rect">
              <a:avLst/>
            </a:prstGeom>
            <a:noFill/>
          </p:spPr>
          <p:txBody>
            <a:bodyPr wrap="none" rtlCol="0">
              <a:spAutoFit/>
            </a:bodyPr>
            <a:lstStyle/>
            <a:p>
              <a:pPr algn="ctr"/>
              <a:r>
                <a:rPr lang="en-US" dirty="0"/>
                <a:t>Thrombin stimulation</a:t>
              </a:r>
            </a:p>
          </p:txBody>
        </p:sp>
        <p:sp>
          <p:nvSpPr>
            <p:cNvPr id="27" name="Freeform 26">
              <a:extLst>
                <a:ext uri="{FF2B5EF4-FFF2-40B4-BE49-F238E27FC236}">
                  <a16:creationId xmlns:a16="http://schemas.microsoft.com/office/drawing/2014/main" id="{F6D27BDB-E876-1F4D-8EF1-7A0E695B0CD0}"/>
                </a:ext>
              </a:extLst>
            </p:cNvPr>
            <p:cNvSpPr/>
            <p:nvPr/>
          </p:nvSpPr>
          <p:spPr>
            <a:xfrm>
              <a:off x="7964424" y="1499616"/>
              <a:ext cx="1975104" cy="969492"/>
            </a:xfrm>
            <a:custGeom>
              <a:avLst/>
              <a:gdLst>
                <a:gd name="connsiteX0" fmla="*/ 0 w 1975104"/>
                <a:gd name="connsiteY0" fmla="*/ 960120 h 969492"/>
                <a:gd name="connsiteX1" fmla="*/ 64008 w 1975104"/>
                <a:gd name="connsiteY1" fmla="*/ 969264 h 969492"/>
                <a:gd name="connsiteX2" fmla="*/ 118872 w 1975104"/>
                <a:gd name="connsiteY2" fmla="*/ 950976 h 969492"/>
                <a:gd name="connsiteX3" fmla="*/ 603504 w 1975104"/>
                <a:gd name="connsiteY3" fmla="*/ 950976 h 969492"/>
                <a:gd name="connsiteX4" fmla="*/ 640080 w 1975104"/>
                <a:gd name="connsiteY4" fmla="*/ 896112 h 969492"/>
                <a:gd name="connsiteX5" fmla="*/ 640080 w 1975104"/>
                <a:gd name="connsiteY5" fmla="*/ 777240 h 969492"/>
                <a:gd name="connsiteX6" fmla="*/ 658368 w 1975104"/>
                <a:gd name="connsiteY6" fmla="*/ 722376 h 969492"/>
                <a:gd name="connsiteX7" fmla="*/ 667512 w 1975104"/>
                <a:gd name="connsiteY7" fmla="*/ 694944 h 969492"/>
                <a:gd name="connsiteX8" fmla="*/ 704088 w 1975104"/>
                <a:gd name="connsiteY8" fmla="*/ 585216 h 969492"/>
                <a:gd name="connsiteX9" fmla="*/ 713232 w 1975104"/>
                <a:gd name="connsiteY9" fmla="*/ 557784 h 969492"/>
                <a:gd name="connsiteX10" fmla="*/ 722376 w 1975104"/>
                <a:gd name="connsiteY10" fmla="*/ 530352 h 969492"/>
                <a:gd name="connsiteX11" fmla="*/ 749808 w 1975104"/>
                <a:gd name="connsiteY11" fmla="*/ 512064 h 969492"/>
                <a:gd name="connsiteX12" fmla="*/ 786384 w 1975104"/>
                <a:gd name="connsiteY12" fmla="*/ 457200 h 969492"/>
                <a:gd name="connsiteX13" fmla="*/ 804672 w 1975104"/>
                <a:gd name="connsiteY13" fmla="*/ 402336 h 969492"/>
                <a:gd name="connsiteX14" fmla="*/ 822960 w 1975104"/>
                <a:gd name="connsiteY14" fmla="*/ 347472 h 969492"/>
                <a:gd name="connsiteX15" fmla="*/ 832104 w 1975104"/>
                <a:gd name="connsiteY15" fmla="*/ 320040 h 969492"/>
                <a:gd name="connsiteX16" fmla="*/ 905256 w 1975104"/>
                <a:gd name="connsiteY16" fmla="*/ 301752 h 969492"/>
                <a:gd name="connsiteX17" fmla="*/ 932688 w 1975104"/>
                <a:gd name="connsiteY17" fmla="*/ 283464 h 969492"/>
                <a:gd name="connsiteX18" fmla="*/ 960120 w 1975104"/>
                <a:gd name="connsiteY18" fmla="*/ 274320 h 969492"/>
                <a:gd name="connsiteX19" fmla="*/ 1014984 w 1975104"/>
                <a:gd name="connsiteY19" fmla="*/ 237744 h 969492"/>
                <a:gd name="connsiteX20" fmla="*/ 1033272 w 1975104"/>
                <a:gd name="connsiteY20" fmla="*/ 210312 h 969492"/>
                <a:gd name="connsiteX21" fmla="*/ 1060704 w 1975104"/>
                <a:gd name="connsiteY21" fmla="*/ 192024 h 969492"/>
                <a:gd name="connsiteX22" fmla="*/ 1097280 w 1975104"/>
                <a:gd name="connsiteY22" fmla="*/ 137160 h 969492"/>
                <a:gd name="connsiteX23" fmla="*/ 1143000 w 1975104"/>
                <a:gd name="connsiteY23" fmla="*/ 91440 h 969492"/>
                <a:gd name="connsiteX24" fmla="*/ 1197864 w 1975104"/>
                <a:gd name="connsiteY24" fmla="*/ 73152 h 969492"/>
                <a:gd name="connsiteX25" fmla="*/ 1225296 w 1975104"/>
                <a:gd name="connsiteY25" fmla="*/ 64008 h 969492"/>
                <a:gd name="connsiteX26" fmla="*/ 1252728 w 1975104"/>
                <a:gd name="connsiteY26" fmla="*/ 45720 h 969492"/>
                <a:gd name="connsiteX27" fmla="*/ 1307592 w 1975104"/>
                <a:gd name="connsiteY27" fmla="*/ 27432 h 969492"/>
                <a:gd name="connsiteX28" fmla="*/ 1335024 w 1975104"/>
                <a:gd name="connsiteY28" fmla="*/ 18288 h 969492"/>
                <a:gd name="connsiteX29" fmla="*/ 1362456 w 1975104"/>
                <a:gd name="connsiteY29" fmla="*/ 0 h 969492"/>
                <a:gd name="connsiteX30" fmla="*/ 1389888 w 1975104"/>
                <a:gd name="connsiteY30" fmla="*/ 27432 h 969492"/>
                <a:gd name="connsiteX31" fmla="*/ 1417320 w 1975104"/>
                <a:gd name="connsiteY31" fmla="*/ 36576 h 969492"/>
                <a:gd name="connsiteX32" fmla="*/ 1563624 w 1975104"/>
                <a:gd name="connsiteY32" fmla="*/ 45720 h 969492"/>
                <a:gd name="connsiteX33" fmla="*/ 1655064 w 1975104"/>
                <a:gd name="connsiteY33" fmla="*/ 73152 h 969492"/>
                <a:gd name="connsiteX34" fmla="*/ 1728216 w 1975104"/>
                <a:gd name="connsiteY34" fmla="*/ 82296 h 969492"/>
                <a:gd name="connsiteX35" fmla="*/ 1810512 w 1975104"/>
                <a:gd name="connsiteY35" fmla="*/ 109728 h 969492"/>
                <a:gd name="connsiteX36" fmla="*/ 1837944 w 1975104"/>
                <a:gd name="connsiteY36" fmla="*/ 118872 h 969492"/>
                <a:gd name="connsiteX37" fmla="*/ 1911096 w 1975104"/>
                <a:gd name="connsiteY37" fmla="*/ 164592 h 969492"/>
                <a:gd name="connsiteX38" fmla="*/ 1975104 w 1975104"/>
                <a:gd name="connsiteY38" fmla="*/ 173736 h 96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75104" h="969492">
                  <a:moveTo>
                    <a:pt x="0" y="960120"/>
                  </a:moveTo>
                  <a:cubicBezTo>
                    <a:pt x="21336" y="963168"/>
                    <a:pt x="42519" y="970917"/>
                    <a:pt x="64008" y="969264"/>
                  </a:cubicBezTo>
                  <a:cubicBezTo>
                    <a:pt x="83228" y="967786"/>
                    <a:pt x="118872" y="950976"/>
                    <a:pt x="118872" y="950976"/>
                  </a:cubicBezTo>
                  <a:cubicBezTo>
                    <a:pt x="288991" y="966441"/>
                    <a:pt x="406376" y="980974"/>
                    <a:pt x="603504" y="950976"/>
                  </a:cubicBezTo>
                  <a:cubicBezTo>
                    <a:pt x="625233" y="947669"/>
                    <a:pt x="640080" y="896112"/>
                    <a:pt x="640080" y="896112"/>
                  </a:cubicBezTo>
                  <a:cubicBezTo>
                    <a:pt x="623030" y="844961"/>
                    <a:pt x="624319" y="861298"/>
                    <a:pt x="640080" y="777240"/>
                  </a:cubicBezTo>
                  <a:cubicBezTo>
                    <a:pt x="643633" y="758293"/>
                    <a:pt x="652272" y="740664"/>
                    <a:pt x="658368" y="722376"/>
                  </a:cubicBezTo>
                  <a:lnTo>
                    <a:pt x="667512" y="694944"/>
                  </a:lnTo>
                  <a:lnTo>
                    <a:pt x="704088" y="585216"/>
                  </a:lnTo>
                  <a:lnTo>
                    <a:pt x="713232" y="557784"/>
                  </a:lnTo>
                  <a:cubicBezTo>
                    <a:pt x="716280" y="548640"/>
                    <a:pt x="714356" y="535699"/>
                    <a:pt x="722376" y="530352"/>
                  </a:cubicBezTo>
                  <a:lnTo>
                    <a:pt x="749808" y="512064"/>
                  </a:lnTo>
                  <a:cubicBezTo>
                    <a:pt x="780059" y="421311"/>
                    <a:pt x="729305" y="559943"/>
                    <a:pt x="786384" y="457200"/>
                  </a:cubicBezTo>
                  <a:cubicBezTo>
                    <a:pt x="795746" y="440349"/>
                    <a:pt x="798576" y="420624"/>
                    <a:pt x="804672" y="402336"/>
                  </a:cubicBezTo>
                  <a:lnTo>
                    <a:pt x="822960" y="347472"/>
                  </a:lnTo>
                  <a:cubicBezTo>
                    <a:pt x="826008" y="338328"/>
                    <a:pt x="822960" y="323088"/>
                    <a:pt x="832104" y="320040"/>
                  </a:cubicBezTo>
                  <a:cubicBezTo>
                    <a:pt x="874280" y="305981"/>
                    <a:pt x="850085" y="312786"/>
                    <a:pt x="905256" y="301752"/>
                  </a:cubicBezTo>
                  <a:cubicBezTo>
                    <a:pt x="914400" y="295656"/>
                    <a:pt x="922858" y="288379"/>
                    <a:pt x="932688" y="283464"/>
                  </a:cubicBezTo>
                  <a:cubicBezTo>
                    <a:pt x="941309" y="279153"/>
                    <a:pt x="951694" y="279001"/>
                    <a:pt x="960120" y="274320"/>
                  </a:cubicBezTo>
                  <a:cubicBezTo>
                    <a:pt x="979333" y="263646"/>
                    <a:pt x="1014984" y="237744"/>
                    <a:pt x="1014984" y="237744"/>
                  </a:cubicBezTo>
                  <a:cubicBezTo>
                    <a:pt x="1021080" y="228600"/>
                    <a:pt x="1025501" y="218083"/>
                    <a:pt x="1033272" y="210312"/>
                  </a:cubicBezTo>
                  <a:cubicBezTo>
                    <a:pt x="1041043" y="202541"/>
                    <a:pt x="1053467" y="200295"/>
                    <a:pt x="1060704" y="192024"/>
                  </a:cubicBezTo>
                  <a:cubicBezTo>
                    <a:pt x="1075178" y="175483"/>
                    <a:pt x="1085088" y="155448"/>
                    <a:pt x="1097280" y="137160"/>
                  </a:cubicBezTo>
                  <a:cubicBezTo>
                    <a:pt x="1113964" y="112134"/>
                    <a:pt x="1114124" y="104274"/>
                    <a:pt x="1143000" y="91440"/>
                  </a:cubicBezTo>
                  <a:cubicBezTo>
                    <a:pt x="1160616" y="83611"/>
                    <a:pt x="1179576" y="79248"/>
                    <a:pt x="1197864" y="73152"/>
                  </a:cubicBezTo>
                  <a:cubicBezTo>
                    <a:pt x="1207008" y="70104"/>
                    <a:pt x="1217276" y="69355"/>
                    <a:pt x="1225296" y="64008"/>
                  </a:cubicBezTo>
                  <a:cubicBezTo>
                    <a:pt x="1234440" y="57912"/>
                    <a:pt x="1242685" y="50183"/>
                    <a:pt x="1252728" y="45720"/>
                  </a:cubicBezTo>
                  <a:cubicBezTo>
                    <a:pt x="1270344" y="37891"/>
                    <a:pt x="1289304" y="33528"/>
                    <a:pt x="1307592" y="27432"/>
                  </a:cubicBezTo>
                  <a:cubicBezTo>
                    <a:pt x="1316736" y="24384"/>
                    <a:pt x="1327004" y="23635"/>
                    <a:pt x="1335024" y="18288"/>
                  </a:cubicBezTo>
                  <a:lnTo>
                    <a:pt x="1362456" y="0"/>
                  </a:lnTo>
                  <a:cubicBezTo>
                    <a:pt x="1371600" y="9144"/>
                    <a:pt x="1379128" y="20259"/>
                    <a:pt x="1389888" y="27432"/>
                  </a:cubicBezTo>
                  <a:cubicBezTo>
                    <a:pt x="1397908" y="32779"/>
                    <a:pt x="1407734" y="35567"/>
                    <a:pt x="1417320" y="36576"/>
                  </a:cubicBezTo>
                  <a:cubicBezTo>
                    <a:pt x="1465915" y="41691"/>
                    <a:pt x="1514856" y="42672"/>
                    <a:pt x="1563624" y="45720"/>
                  </a:cubicBezTo>
                  <a:cubicBezTo>
                    <a:pt x="1588014" y="53850"/>
                    <a:pt x="1627425" y="68546"/>
                    <a:pt x="1655064" y="73152"/>
                  </a:cubicBezTo>
                  <a:cubicBezTo>
                    <a:pt x="1679303" y="77192"/>
                    <a:pt x="1703832" y="79248"/>
                    <a:pt x="1728216" y="82296"/>
                  </a:cubicBezTo>
                  <a:lnTo>
                    <a:pt x="1810512" y="109728"/>
                  </a:lnTo>
                  <a:lnTo>
                    <a:pt x="1837944" y="118872"/>
                  </a:lnTo>
                  <a:cubicBezTo>
                    <a:pt x="1861701" y="154508"/>
                    <a:pt x="1854970" y="156574"/>
                    <a:pt x="1911096" y="164592"/>
                  </a:cubicBezTo>
                  <a:lnTo>
                    <a:pt x="1975104" y="173736"/>
                  </a:lnTo>
                </a:path>
              </a:pathLst>
            </a:cu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6D4BD3F-2646-9949-B28F-D955EAA9BE36}"/>
                </a:ext>
              </a:extLst>
            </p:cNvPr>
            <p:cNvSpPr txBox="1"/>
            <p:nvPr/>
          </p:nvSpPr>
          <p:spPr>
            <a:xfrm>
              <a:off x="9067777" y="1847080"/>
              <a:ext cx="449041" cy="283481"/>
            </a:xfrm>
            <a:prstGeom prst="rect">
              <a:avLst/>
            </a:prstGeom>
            <a:noFill/>
          </p:spPr>
          <p:txBody>
            <a:bodyPr wrap="none" rtlCol="0">
              <a:spAutoFit/>
            </a:bodyPr>
            <a:lstStyle/>
            <a:p>
              <a:pPr algn="ctr"/>
              <a:r>
                <a:rPr lang="en-US" dirty="0"/>
                <a:t>AUC</a:t>
              </a:r>
            </a:p>
          </p:txBody>
        </p:sp>
      </p:grpSp>
      <p:grpSp>
        <p:nvGrpSpPr>
          <p:cNvPr id="54" name="Group 53">
            <a:extLst>
              <a:ext uri="{FF2B5EF4-FFF2-40B4-BE49-F238E27FC236}">
                <a16:creationId xmlns:a16="http://schemas.microsoft.com/office/drawing/2014/main" id="{EEA41BCC-3352-D044-B6BE-FE5F670DF360}"/>
              </a:ext>
            </a:extLst>
          </p:cNvPr>
          <p:cNvGrpSpPr/>
          <p:nvPr/>
        </p:nvGrpSpPr>
        <p:grpSpPr>
          <a:xfrm>
            <a:off x="2034416" y="3229017"/>
            <a:ext cx="295332" cy="1184843"/>
            <a:chOff x="3007819" y="1217030"/>
            <a:chExt cx="295332" cy="1184843"/>
          </a:xfrm>
        </p:grpSpPr>
        <p:sp>
          <p:nvSpPr>
            <p:cNvPr id="55" name="Oval 54">
              <a:extLst>
                <a:ext uri="{FF2B5EF4-FFF2-40B4-BE49-F238E27FC236}">
                  <a16:creationId xmlns:a16="http://schemas.microsoft.com/office/drawing/2014/main" id="{0B9A4AD9-2ECD-724B-89F1-E77AEEA79744}"/>
                </a:ext>
              </a:extLst>
            </p:cNvPr>
            <p:cNvSpPr/>
            <p:nvPr/>
          </p:nvSpPr>
          <p:spPr>
            <a:xfrm>
              <a:off x="3012021" y="2151059"/>
              <a:ext cx="286711" cy="250814"/>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AEA12CBF-C33D-A140-B5C0-9FB715FC9544}"/>
                </a:ext>
              </a:extLst>
            </p:cNvPr>
            <p:cNvSpPr/>
            <p:nvPr/>
          </p:nvSpPr>
          <p:spPr>
            <a:xfrm>
              <a:off x="3007819" y="1217030"/>
              <a:ext cx="295332" cy="1055196"/>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BB511FC9-78B6-FE42-A9E1-F5B21BE5A266}"/>
                </a:ext>
              </a:extLst>
            </p:cNvPr>
            <p:cNvSpPr/>
            <p:nvPr/>
          </p:nvSpPr>
          <p:spPr>
            <a:xfrm>
              <a:off x="3019531" y="2220686"/>
              <a:ext cx="274177" cy="643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A14683E-D9E8-D646-8785-9838074967F7}"/>
              </a:ext>
            </a:extLst>
          </p:cNvPr>
          <p:cNvGrpSpPr/>
          <p:nvPr/>
        </p:nvGrpSpPr>
        <p:grpSpPr>
          <a:xfrm>
            <a:off x="2043641" y="1857356"/>
            <a:ext cx="295550" cy="1184843"/>
            <a:chOff x="3007601" y="1217030"/>
            <a:chExt cx="295550" cy="1184843"/>
          </a:xfrm>
        </p:grpSpPr>
        <p:grpSp>
          <p:nvGrpSpPr>
            <p:cNvPr id="53" name="Group 52">
              <a:extLst>
                <a:ext uri="{FF2B5EF4-FFF2-40B4-BE49-F238E27FC236}">
                  <a16:creationId xmlns:a16="http://schemas.microsoft.com/office/drawing/2014/main" id="{4865F25B-04D4-2747-A9A2-285521C9975B}"/>
                </a:ext>
              </a:extLst>
            </p:cNvPr>
            <p:cNvGrpSpPr/>
            <p:nvPr/>
          </p:nvGrpSpPr>
          <p:grpSpPr>
            <a:xfrm>
              <a:off x="3007819" y="1217030"/>
              <a:ext cx="295332" cy="1184843"/>
              <a:chOff x="3007819" y="1217030"/>
              <a:chExt cx="295332" cy="1184843"/>
            </a:xfrm>
          </p:grpSpPr>
          <p:sp>
            <p:nvSpPr>
              <p:cNvPr id="49" name="Oval 48">
                <a:extLst>
                  <a:ext uri="{FF2B5EF4-FFF2-40B4-BE49-F238E27FC236}">
                    <a16:creationId xmlns:a16="http://schemas.microsoft.com/office/drawing/2014/main" id="{72943BCB-7F5F-BF48-B053-9F25D672213D}"/>
                  </a:ext>
                </a:extLst>
              </p:cNvPr>
              <p:cNvSpPr/>
              <p:nvPr/>
            </p:nvSpPr>
            <p:spPr>
              <a:xfrm>
                <a:off x="3012021" y="2151059"/>
                <a:ext cx="286711" cy="250814"/>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67E2688-ECCF-7A4B-BF9C-DB8746BF5227}"/>
                  </a:ext>
                </a:extLst>
              </p:cNvPr>
              <p:cNvSpPr/>
              <p:nvPr/>
            </p:nvSpPr>
            <p:spPr>
              <a:xfrm>
                <a:off x="3007819" y="1217030"/>
                <a:ext cx="295332" cy="1055196"/>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6651D707-4ED5-4849-B936-D4295DA87B17}"/>
                  </a:ext>
                </a:extLst>
              </p:cNvPr>
              <p:cNvSpPr/>
              <p:nvPr/>
            </p:nvSpPr>
            <p:spPr>
              <a:xfrm>
                <a:off x="3019531" y="2220686"/>
                <a:ext cx="274177" cy="643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a:extLst>
                <a:ext uri="{FF2B5EF4-FFF2-40B4-BE49-F238E27FC236}">
                  <a16:creationId xmlns:a16="http://schemas.microsoft.com/office/drawing/2014/main" id="{01A58126-FDEA-7042-A713-45635CD1C34A}"/>
                </a:ext>
              </a:extLst>
            </p:cNvPr>
            <p:cNvSpPr/>
            <p:nvPr/>
          </p:nvSpPr>
          <p:spPr>
            <a:xfrm>
              <a:off x="3007601" y="1217030"/>
              <a:ext cx="295550" cy="73866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F9CD6DFF-A1DA-3C41-A80C-98E689A2AEEA}"/>
              </a:ext>
            </a:extLst>
          </p:cNvPr>
          <p:cNvSpPr txBox="1"/>
          <p:nvPr/>
        </p:nvSpPr>
        <p:spPr>
          <a:xfrm>
            <a:off x="2358959" y="2050116"/>
            <a:ext cx="851515" cy="369332"/>
          </a:xfrm>
          <a:prstGeom prst="rect">
            <a:avLst/>
          </a:prstGeom>
          <a:noFill/>
        </p:spPr>
        <p:txBody>
          <a:bodyPr wrap="none" rtlCol="0">
            <a:spAutoFit/>
          </a:bodyPr>
          <a:lstStyle/>
          <a:p>
            <a:r>
              <a:rPr lang="en-US" dirty="0"/>
              <a:t>Plasma</a:t>
            </a:r>
          </a:p>
        </p:txBody>
      </p:sp>
      <p:cxnSp>
        <p:nvCxnSpPr>
          <p:cNvPr id="62" name="Straight Arrow Connector 61">
            <a:extLst>
              <a:ext uri="{FF2B5EF4-FFF2-40B4-BE49-F238E27FC236}">
                <a16:creationId xmlns:a16="http://schemas.microsoft.com/office/drawing/2014/main" id="{E3098166-B26A-FE40-AAFC-8ED29E4591F3}"/>
              </a:ext>
            </a:extLst>
          </p:cNvPr>
          <p:cNvCxnSpPr/>
          <p:nvPr/>
        </p:nvCxnSpPr>
        <p:spPr>
          <a:xfrm>
            <a:off x="3246595" y="2262504"/>
            <a:ext cx="4572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4185ECF2-5A1B-E244-A896-FAABE285FAD8}"/>
              </a:ext>
            </a:extLst>
          </p:cNvPr>
          <p:cNvGrpSpPr/>
          <p:nvPr/>
        </p:nvGrpSpPr>
        <p:grpSpPr>
          <a:xfrm>
            <a:off x="3643279" y="1962838"/>
            <a:ext cx="505333" cy="930349"/>
            <a:chOff x="5954671" y="3934046"/>
            <a:chExt cx="505333" cy="930349"/>
          </a:xfrm>
        </p:grpSpPr>
        <p:sp>
          <p:nvSpPr>
            <p:cNvPr id="65" name="Rectangle 64">
              <a:extLst>
                <a:ext uri="{FF2B5EF4-FFF2-40B4-BE49-F238E27FC236}">
                  <a16:creationId xmlns:a16="http://schemas.microsoft.com/office/drawing/2014/main" id="{5D79F54C-1D1D-9C4A-ADBD-3AEC62276ECC}"/>
                </a:ext>
              </a:extLst>
            </p:cNvPr>
            <p:cNvSpPr/>
            <p:nvPr/>
          </p:nvSpPr>
          <p:spPr>
            <a:xfrm>
              <a:off x="6059671" y="3934046"/>
              <a:ext cx="295332" cy="6094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03A448FE-293B-0246-AFFC-2F6A33F08E4E}"/>
                </a:ext>
              </a:extLst>
            </p:cNvPr>
            <p:cNvSpPr/>
            <p:nvPr/>
          </p:nvSpPr>
          <p:spPr>
            <a:xfrm>
              <a:off x="5954671" y="4422331"/>
              <a:ext cx="505333" cy="442064"/>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79A5E2D9-27A1-F843-B066-AF2C6EF3E332}"/>
                </a:ext>
              </a:extLst>
            </p:cNvPr>
            <p:cNvSpPr/>
            <p:nvPr/>
          </p:nvSpPr>
          <p:spPr>
            <a:xfrm>
              <a:off x="6059671" y="4339558"/>
              <a:ext cx="295331" cy="1811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0" name="Straight Arrow Connector 69">
            <a:extLst>
              <a:ext uri="{FF2B5EF4-FFF2-40B4-BE49-F238E27FC236}">
                <a16:creationId xmlns:a16="http://schemas.microsoft.com/office/drawing/2014/main" id="{8873A652-5561-3B4C-8BF4-056527AB4CA3}"/>
              </a:ext>
            </a:extLst>
          </p:cNvPr>
          <p:cNvCxnSpPr/>
          <p:nvPr/>
        </p:nvCxnSpPr>
        <p:spPr>
          <a:xfrm>
            <a:off x="2467692" y="3764341"/>
            <a:ext cx="4572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AE2B965A-F727-DD4F-8D56-715605B9AA66}"/>
              </a:ext>
            </a:extLst>
          </p:cNvPr>
          <p:cNvGrpSpPr/>
          <p:nvPr/>
        </p:nvGrpSpPr>
        <p:grpSpPr>
          <a:xfrm>
            <a:off x="3150840" y="3526401"/>
            <a:ext cx="514350" cy="257175"/>
            <a:chOff x="4114800" y="2886075"/>
            <a:chExt cx="514350" cy="257175"/>
          </a:xfrm>
        </p:grpSpPr>
        <p:sp>
          <p:nvSpPr>
            <p:cNvPr id="71" name="Freeform 70">
              <a:extLst>
                <a:ext uri="{FF2B5EF4-FFF2-40B4-BE49-F238E27FC236}">
                  <a16:creationId xmlns:a16="http://schemas.microsoft.com/office/drawing/2014/main" id="{8C248447-5C1C-7B45-B19C-373E9043EABB}"/>
                </a:ext>
              </a:extLst>
            </p:cNvPr>
            <p:cNvSpPr/>
            <p:nvPr/>
          </p:nvSpPr>
          <p:spPr>
            <a:xfrm>
              <a:off x="4114800" y="2886075"/>
              <a:ext cx="514350" cy="257175"/>
            </a:xfrm>
            <a:custGeom>
              <a:avLst/>
              <a:gdLst>
                <a:gd name="connsiteX0" fmla="*/ 0 w 514350"/>
                <a:gd name="connsiteY0" fmla="*/ 157163 h 257175"/>
                <a:gd name="connsiteX1" fmla="*/ 85725 w 514350"/>
                <a:gd name="connsiteY1" fmla="*/ 42863 h 257175"/>
                <a:gd name="connsiteX2" fmla="*/ 242888 w 514350"/>
                <a:gd name="connsiteY2" fmla="*/ 0 h 257175"/>
                <a:gd name="connsiteX3" fmla="*/ 414338 w 514350"/>
                <a:gd name="connsiteY3" fmla="*/ 28575 h 257175"/>
                <a:gd name="connsiteX4" fmla="*/ 514350 w 514350"/>
                <a:gd name="connsiteY4" fmla="*/ 157163 h 257175"/>
                <a:gd name="connsiteX5" fmla="*/ 442913 w 514350"/>
                <a:gd name="connsiteY5" fmla="*/ 200025 h 257175"/>
                <a:gd name="connsiteX6" fmla="*/ 371475 w 514350"/>
                <a:gd name="connsiteY6" fmla="*/ 200025 h 257175"/>
                <a:gd name="connsiteX7" fmla="*/ 371475 w 514350"/>
                <a:gd name="connsiteY7" fmla="*/ 200025 h 257175"/>
                <a:gd name="connsiteX8" fmla="*/ 371475 w 514350"/>
                <a:gd name="connsiteY8" fmla="*/ 200025 h 257175"/>
                <a:gd name="connsiteX9" fmla="*/ 128588 w 514350"/>
                <a:gd name="connsiteY9" fmla="*/ 257175 h 257175"/>
                <a:gd name="connsiteX10" fmla="*/ 0 w 514350"/>
                <a:gd name="connsiteY10" fmla="*/ 214313 h 257175"/>
                <a:gd name="connsiteX11" fmla="*/ 0 w 514350"/>
                <a:gd name="connsiteY11" fmla="*/ 157163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350" h="257175">
                  <a:moveTo>
                    <a:pt x="0" y="157163"/>
                  </a:moveTo>
                  <a:lnTo>
                    <a:pt x="85725" y="42863"/>
                  </a:lnTo>
                  <a:lnTo>
                    <a:pt x="242888" y="0"/>
                  </a:lnTo>
                  <a:lnTo>
                    <a:pt x="414338" y="28575"/>
                  </a:lnTo>
                  <a:lnTo>
                    <a:pt x="514350" y="157163"/>
                  </a:lnTo>
                  <a:lnTo>
                    <a:pt x="442913" y="200025"/>
                  </a:lnTo>
                  <a:lnTo>
                    <a:pt x="371475" y="200025"/>
                  </a:lnTo>
                  <a:lnTo>
                    <a:pt x="371475" y="200025"/>
                  </a:lnTo>
                  <a:lnTo>
                    <a:pt x="371475" y="200025"/>
                  </a:lnTo>
                  <a:lnTo>
                    <a:pt x="128588" y="257175"/>
                  </a:lnTo>
                  <a:lnTo>
                    <a:pt x="0" y="214313"/>
                  </a:lnTo>
                  <a:lnTo>
                    <a:pt x="0" y="157163"/>
                  </a:lnTo>
                  <a:close/>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92DDA44-2F45-B64A-B660-C54F596AE83A}"/>
                </a:ext>
              </a:extLst>
            </p:cNvPr>
            <p:cNvSpPr/>
            <p:nvPr/>
          </p:nvSpPr>
          <p:spPr>
            <a:xfrm flipV="1">
              <a:off x="4439155" y="2931795"/>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B0EB6CB-8217-1443-84D3-70ED29199595}"/>
                </a:ext>
              </a:extLst>
            </p:cNvPr>
            <p:cNvSpPr/>
            <p:nvPr/>
          </p:nvSpPr>
          <p:spPr>
            <a:xfrm flipV="1">
              <a:off x="4289612" y="296703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75FF05D-3823-1048-B84E-A5E77E2777F3}"/>
                </a:ext>
              </a:extLst>
            </p:cNvPr>
            <p:cNvSpPr/>
            <p:nvPr/>
          </p:nvSpPr>
          <p:spPr>
            <a:xfrm flipV="1">
              <a:off x="4393436" y="302228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62A70C00-02DD-DF4E-89CF-07AC2444B993}"/>
                </a:ext>
              </a:extLst>
            </p:cNvPr>
            <p:cNvSpPr/>
            <p:nvPr/>
          </p:nvSpPr>
          <p:spPr>
            <a:xfrm flipV="1">
              <a:off x="4208399" y="304513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F404019A-7F57-B64A-BA07-3B72720C8458}"/>
              </a:ext>
            </a:extLst>
          </p:cNvPr>
          <p:cNvGrpSpPr/>
          <p:nvPr/>
        </p:nvGrpSpPr>
        <p:grpSpPr>
          <a:xfrm>
            <a:off x="3688958" y="3408286"/>
            <a:ext cx="514350" cy="257175"/>
            <a:chOff x="4114800" y="2886075"/>
            <a:chExt cx="514350" cy="257175"/>
          </a:xfrm>
        </p:grpSpPr>
        <p:sp>
          <p:nvSpPr>
            <p:cNvPr id="83" name="Freeform 82">
              <a:extLst>
                <a:ext uri="{FF2B5EF4-FFF2-40B4-BE49-F238E27FC236}">
                  <a16:creationId xmlns:a16="http://schemas.microsoft.com/office/drawing/2014/main" id="{9118F671-B5F3-3A47-95C1-20F21C144534}"/>
                </a:ext>
              </a:extLst>
            </p:cNvPr>
            <p:cNvSpPr/>
            <p:nvPr/>
          </p:nvSpPr>
          <p:spPr>
            <a:xfrm>
              <a:off x="4114800" y="2886075"/>
              <a:ext cx="514350" cy="257175"/>
            </a:xfrm>
            <a:custGeom>
              <a:avLst/>
              <a:gdLst>
                <a:gd name="connsiteX0" fmla="*/ 0 w 514350"/>
                <a:gd name="connsiteY0" fmla="*/ 157163 h 257175"/>
                <a:gd name="connsiteX1" fmla="*/ 85725 w 514350"/>
                <a:gd name="connsiteY1" fmla="*/ 42863 h 257175"/>
                <a:gd name="connsiteX2" fmla="*/ 242888 w 514350"/>
                <a:gd name="connsiteY2" fmla="*/ 0 h 257175"/>
                <a:gd name="connsiteX3" fmla="*/ 414338 w 514350"/>
                <a:gd name="connsiteY3" fmla="*/ 28575 h 257175"/>
                <a:gd name="connsiteX4" fmla="*/ 514350 w 514350"/>
                <a:gd name="connsiteY4" fmla="*/ 157163 h 257175"/>
                <a:gd name="connsiteX5" fmla="*/ 442913 w 514350"/>
                <a:gd name="connsiteY5" fmla="*/ 200025 h 257175"/>
                <a:gd name="connsiteX6" fmla="*/ 371475 w 514350"/>
                <a:gd name="connsiteY6" fmla="*/ 200025 h 257175"/>
                <a:gd name="connsiteX7" fmla="*/ 371475 w 514350"/>
                <a:gd name="connsiteY7" fmla="*/ 200025 h 257175"/>
                <a:gd name="connsiteX8" fmla="*/ 371475 w 514350"/>
                <a:gd name="connsiteY8" fmla="*/ 200025 h 257175"/>
                <a:gd name="connsiteX9" fmla="*/ 128588 w 514350"/>
                <a:gd name="connsiteY9" fmla="*/ 257175 h 257175"/>
                <a:gd name="connsiteX10" fmla="*/ 0 w 514350"/>
                <a:gd name="connsiteY10" fmla="*/ 214313 h 257175"/>
                <a:gd name="connsiteX11" fmla="*/ 0 w 514350"/>
                <a:gd name="connsiteY11" fmla="*/ 157163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350" h="257175">
                  <a:moveTo>
                    <a:pt x="0" y="157163"/>
                  </a:moveTo>
                  <a:lnTo>
                    <a:pt x="85725" y="42863"/>
                  </a:lnTo>
                  <a:lnTo>
                    <a:pt x="242888" y="0"/>
                  </a:lnTo>
                  <a:lnTo>
                    <a:pt x="414338" y="28575"/>
                  </a:lnTo>
                  <a:lnTo>
                    <a:pt x="514350" y="157163"/>
                  </a:lnTo>
                  <a:lnTo>
                    <a:pt x="442913" y="200025"/>
                  </a:lnTo>
                  <a:lnTo>
                    <a:pt x="371475" y="200025"/>
                  </a:lnTo>
                  <a:lnTo>
                    <a:pt x="371475" y="200025"/>
                  </a:lnTo>
                  <a:lnTo>
                    <a:pt x="371475" y="200025"/>
                  </a:lnTo>
                  <a:lnTo>
                    <a:pt x="128588" y="257175"/>
                  </a:lnTo>
                  <a:lnTo>
                    <a:pt x="0" y="214313"/>
                  </a:lnTo>
                  <a:lnTo>
                    <a:pt x="0" y="157163"/>
                  </a:lnTo>
                  <a:close/>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2AF1F0DB-A9BE-2C45-ADD3-216E93858E0C}"/>
                </a:ext>
              </a:extLst>
            </p:cNvPr>
            <p:cNvSpPr/>
            <p:nvPr/>
          </p:nvSpPr>
          <p:spPr>
            <a:xfrm flipV="1">
              <a:off x="4439155" y="2931795"/>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4F7DFC3B-9C82-E04F-93F5-39B3929D6E2B}"/>
                </a:ext>
              </a:extLst>
            </p:cNvPr>
            <p:cNvSpPr/>
            <p:nvPr/>
          </p:nvSpPr>
          <p:spPr>
            <a:xfrm flipV="1">
              <a:off x="4289612" y="296703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FEF82BC1-7179-E84B-B745-ABDA019A3165}"/>
                </a:ext>
              </a:extLst>
            </p:cNvPr>
            <p:cNvSpPr/>
            <p:nvPr/>
          </p:nvSpPr>
          <p:spPr>
            <a:xfrm flipV="1">
              <a:off x="4393436" y="302228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69ED495-CAB3-F441-9351-57BE201D6C12}"/>
                </a:ext>
              </a:extLst>
            </p:cNvPr>
            <p:cNvSpPr/>
            <p:nvPr/>
          </p:nvSpPr>
          <p:spPr>
            <a:xfrm flipV="1">
              <a:off x="4208399" y="304513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53EEE1DF-0D0A-294A-86DD-FEA87E2FB717}"/>
              </a:ext>
            </a:extLst>
          </p:cNvPr>
          <p:cNvGrpSpPr/>
          <p:nvPr/>
        </p:nvGrpSpPr>
        <p:grpSpPr>
          <a:xfrm>
            <a:off x="3005198" y="3903871"/>
            <a:ext cx="514350" cy="257175"/>
            <a:chOff x="4114800" y="2886075"/>
            <a:chExt cx="514350" cy="257175"/>
          </a:xfrm>
        </p:grpSpPr>
        <p:sp>
          <p:nvSpPr>
            <p:cNvPr id="89" name="Freeform 88">
              <a:extLst>
                <a:ext uri="{FF2B5EF4-FFF2-40B4-BE49-F238E27FC236}">
                  <a16:creationId xmlns:a16="http://schemas.microsoft.com/office/drawing/2014/main" id="{D666E697-9292-C347-B526-EC9F4E8E909A}"/>
                </a:ext>
              </a:extLst>
            </p:cNvPr>
            <p:cNvSpPr/>
            <p:nvPr/>
          </p:nvSpPr>
          <p:spPr>
            <a:xfrm>
              <a:off x="4114800" y="2886075"/>
              <a:ext cx="514350" cy="257175"/>
            </a:xfrm>
            <a:custGeom>
              <a:avLst/>
              <a:gdLst>
                <a:gd name="connsiteX0" fmla="*/ 0 w 514350"/>
                <a:gd name="connsiteY0" fmla="*/ 157163 h 257175"/>
                <a:gd name="connsiteX1" fmla="*/ 85725 w 514350"/>
                <a:gd name="connsiteY1" fmla="*/ 42863 h 257175"/>
                <a:gd name="connsiteX2" fmla="*/ 242888 w 514350"/>
                <a:gd name="connsiteY2" fmla="*/ 0 h 257175"/>
                <a:gd name="connsiteX3" fmla="*/ 414338 w 514350"/>
                <a:gd name="connsiteY3" fmla="*/ 28575 h 257175"/>
                <a:gd name="connsiteX4" fmla="*/ 514350 w 514350"/>
                <a:gd name="connsiteY4" fmla="*/ 157163 h 257175"/>
                <a:gd name="connsiteX5" fmla="*/ 442913 w 514350"/>
                <a:gd name="connsiteY5" fmla="*/ 200025 h 257175"/>
                <a:gd name="connsiteX6" fmla="*/ 371475 w 514350"/>
                <a:gd name="connsiteY6" fmla="*/ 200025 h 257175"/>
                <a:gd name="connsiteX7" fmla="*/ 371475 w 514350"/>
                <a:gd name="connsiteY7" fmla="*/ 200025 h 257175"/>
                <a:gd name="connsiteX8" fmla="*/ 371475 w 514350"/>
                <a:gd name="connsiteY8" fmla="*/ 200025 h 257175"/>
                <a:gd name="connsiteX9" fmla="*/ 128588 w 514350"/>
                <a:gd name="connsiteY9" fmla="*/ 257175 h 257175"/>
                <a:gd name="connsiteX10" fmla="*/ 0 w 514350"/>
                <a:gd name="connsiteY10" fmla="*/ 214313 h 257175"/>
                <a:gd name="connsiteX11" fmla="*/ 0 w 514350"/>
                <a:gd name="connsiteY11" fmla="*/ 157163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350" h="257175">
                  <a:moveTo>
                    <a:pt x="0" y="157163"/>
                  </a:moveTo>
                  <a:lnTo>
                    <a:pt x="85725" y="42863"/>
                  </a:lnTo>
                  <a:lnTo>
                    <a:pt x="242888" y="0"/>
                  </a:lnTo>
                  <a:lnTo>
                    <a:pt x="414338" y="28575"/>
                  </a:lnTo>
                  <a:lnTo>
                    <a:pt x="514350" y="157163"/>
                  </a:lnTo>
                  <a:lnTo>
                    <a:pt x="442913" y="200025"/>
                  </a:lnTo>
                  <a:lnTo>
                    <a:pt x="371475" y="200025"/>
                  </a:lnTo>
                  <a:lnTo>
                    <a:pt x="371475" y="200025"/>
                  </a:lnTo>
                  <a:lnTo>
                    <a:pt x="371475" y="200025"/>
                  </a:lnTo>
                  <a:lnTo>
                    <a:pt x="128588" y="257175"/>
                  </a:lnTo>
                  <a:lnTo>
                    <a:pt x="0" y="214313"/>
                  </a:lnTo>
                  <a:lnTo>
                    <a:pt x="0" y="157163"/>
                  </a:lnTo>
                  <a:close/>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3F021918-13A9-4444-BFCE-A5994A6191F5}"/>
                </a:ext>
              </a:extLst>
            </p:cNvPr>
            <p:cNvSpPr/>
            <p:nvPr/>
          </p:nvSpPr>
          <p:spPr>
            <a:xfrm flipV="1">
              <a:off x="4439155" y="2931795"/>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EB19B9FA-2388-AC47-875F-6036330142FA}"/>
                </a:ext>
              </a:extLst>
            </p:cNvPr>
            <p:cNvSpPr/>
            <p:nvPr/>
          </p:nvSpPr>
          <p:spPr>
            <a:xfrm flipV="1">
              <a:off x="4289612" y="296703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67092366-8385-4741-BBA0-D3C00AB63620}"/>
                </a:ext>
              </a:extLst>
            </p:cNvPr>
            <p:cNvSpPr/>
            <p:nvPr/>
          </p:nvSpPr>
          <p:spPr>
            <a:xfrm flipV="1">
              <a:off x="4393436" y="302228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2DC76E19-E140-F143-8031-942972BE0A48}"/>
                </a:ext>
              </a:extLst>
            </p:cNvPr>
            <p:cNvSpPr/>
            <p:nvPr/>
          </p:nvSpPr>
          <p:spPr>
            <a:xfrm flipV="1">
              <a:off x="4208399" y="304513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D50F0AF9-ECD9-9142-9BC6-E1312232A01F}"/>
              </a:ext>
            </a:extLst>
          </p:cNvPr>
          <p:cNvGrpSpPr/>
          <p:nvPr/>
        </p:nvGrpSpPr>
        <p:grpSpPr>
          <a:xfrm>
            <a:off x="3680648" y="3786824"/>
            <a:ext cx="514350" cy="257175"/>
            <a:chOff x="4114800" y="2886075"/>
            <a:chExt cx="514350" cy="257175"/>
          </a:xfrm>
        </p:grpSpPr>
        <p:sp>
          <p:nvSpPr>
            <p:cNvPr id="95" name="Freeform 94">
              <a:extLst>
                <a:ext uri="{FF2B5EF4-FFF2-40B4-BE49-F238E27FC236}">
                  <a16:creationId xmlns:a16="http://schemas.microsoft.com/office/drawing/2014/main" id="{79CC7698-878D-A045-966C-1204B951631D}"/>
                </a:ext>
              </a:extLst>
            </p:cNvPr>
            <p:cNvSpPr/>
            <p:nvPr/>
          </p:nvSpPr>
          <p:spPr>
            <a:xfrm>
              <a:off x="4114800" y="2886075"/>
              <a:ext cx="514350" cy="257175"/>
            </a:xfrm>
            <a:custGeom>
              <a:avLst/>
              <a:gdLst>
                <a:gd name="connsiteX0" fmla="*/ 0 w 514350"/>
                <a:gd name="connsiteY0" fmla="*/ 157163 h 257175"/>
                <a:gd name="connsiteX1" fmla="*/ 85725 w 514350"/>
                <a:gd name="connsiteY1" fmla="*/ 42863 h 257175"/>
                <a:gd name="connsiteX2" fmla="*/ 242888 w 514350"/>
                <a:gd name="connsiteY2" fmla="*/ 0 h 257175"/>
                <a:gd name="connsiteX3" fmla="*/ 414338 w 514350"/>
                <a:gd name="connsiteY3" fmla="*/ 28575 h 257175"/>
                <a:gd name="connsiteX4" fmla="*/ 514350 w 514350"/>
                <a:gd name="connsiteY4" fmla="*/ 157163 h 257175"/>
                <a:gd name="connsiteX5" fmla="*/ 442913 w 514350"/>
                <a:gd name="connsiteY5" fmla="*/ 200025 h 257175"/>
                <a:gd name="connsiteX6" fmla="*/ 371475 w 514350"/>
                <a:gd name="connsiteY6" fmla="*/ 200025 h 257175"/>
                <a:gd name="connsiteX7" fmla="*/ 371475 w 514350"/>
                <a:gd name="connsiteY7" fmla="*/ 200025 h 257175"/>
                <a:gd name="connsiteX8" fmla="*/ 371475 w 514350"/>
                <a:gd name="connsiteY8" fmla="*/ 200025 h 257175"/>
                <a:gd name="connsiteX9" fmla="*/ 128588 w 514350"/>
                <a:gd name="connsiteY9" fmla="*/ 257175 h 257175"/>
                <a:gd name="connsiteX10" fmla="*/ 0 w 514350"/>
                <a:gd name="connsiteY10" fmla="*/ 214313 h 257175"/>
                <a:gd name="connsiteX11" fmla="*/ 0 w 514350"/>
                <a:gd name="connsiteY11" fmla="*/ 157163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350" h="257175">
                  <a:moveTo>
                    <a:pt x="0" y="157163"/>
                  </a:moveTo>
                  <a:lnTo>
                    <a:pt x="85725" y="42863"/>
                  </a:lnTo>
                  <a:lnTo>
                    <a:pt x="242888" y="0"/>
                  </a:lnTo>
                  <a:lnTo>
                    <a:pt x="414338" y="28575"/>
                  </a:lnTo>
                  <a:lnTo>
                    <a:pt x="514350" y="157163"/>
                  </a:lnTo>
                  <a:lnTo>
                    <a:pt x="442913" y="200025"/>
                  </a:lnTo>
                  <a:lnTo>
                    <a:pt x="371475" y="200025"/>
                  </a:lnTo>
                  <a:lnTo>
                    <a:pt x="371475" y="200025"/>
                  </a:lnTo>
                  <a:lnTo>
                    <a:pt x="371475" y="200025"/>
                  </a:lnTo>
                  <a:lnTo>
                    <a:pt x="128588" y="257175"/>
                  </a:lnTo>
                  <a:lnTo>
                    <a:pt x="0" y="214313"/>
                  </a:lnTo>
                  <a:lnTo>
                    <a:pt x="0" y="157163"/>
                  </a:lnTo>
                  <a:close/>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D8365BB2-86B1-734D-9CBA-908950A5851B}"/>
                </a:ext>
              </a:extLst>
            </p:cNvPr>
            <p:cNvSpPr/>
            <p:nvPr/>
          </p:nvSpPr>
          <p:spPr>
            <a:xfrm flipV="1">
              <a:off x="4439155" y="2931795"/>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2161E5CF-0733-5441-96AC-8F95D6ADF4B8}"/>
                </a:ext>
              </a:extLst>
            </p:cNvPr>
            <p:cNvSpPr/>
            <p:nvPr/>
          </p:nvSpPr>
          <p:spPr>
            <a:xfrm flipV="1">
              <a:off x="4289612" y="296703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CC45B95E-BC6D-014A-B72B-306B0DDD85EA}"/>
                </a:ext>
              </a:extLst>
            </p:cNvPr>
            <p:cNvSpPr/>
            <p:nvPr/>
          </p:nvSpPr>
          <p:spPr>
            <a:xfrm flipV="1">
              <a:off x="4393436" y="302228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894D260F-BD27-634D-9BDD-8828979CC2C1}"/>
                </a:ext>
              </a:extLst>
            </p:cNvPr>
            <p:cNvSpPr/>
            <p:nvPr/>
          </p:nvSpPr>
          <p:spPr>
            <a:xfrm flipV="1">
              <a:off x="4208399" y="304513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TextBox 99">
            <a:extLst>
              <a:ext uri="{FF2B5EF4-FFF2-40B4-BE49-F238E27FC236}">
                <a16:creationId xmlns:a16="http://schemas.microsoft.com/office/drawing/2014/main" id="{E7291C84-941E-B746-B1B1-1ACF898B804E}"/>
              </a:ext>
            </a:extLst>
          </p:cNvPr>
          <p:cNvSpPr txBox="1"/>
          <p:nvPr/>
        </p:nvSpPr>
        <p:spPr>
          <a:xfrm>
            <a:off x="3180010" y="4163165"/>
            <a:ext cx="988347" cy="369332"/>
          </a:xfrm>
          <a:prstGeom prst="rect">
            <a:avLst/>
          </a:prstGeom>
          <a:noFill/>
        </p:spPr>
        <p:txBody>
          <a:bodyPr wrap="none" rtlCol="0">
            <a:spAutoFit/>
          </a:bodyPr>
          <a:lstStyle/>
          <a:p>
            <a:r>
              <a:rPr lang="en-US" dirty="0"/>
              <a:t>Platelets</a:t>
            </a:r>
          </a:p>
        </p:txBody>
      </p:sp>
      <p:cxnSp>
        <p:nvCxnSpPr>
          <p:cNvPr id="103" name="Straight Connector 102">
            <a:extLst>
              <a:ext uri="{FF2B5EF4-FFF2-40B4-BE49-F238E27FC236}">
                <a16:creationId xmlns:a16="http://schemas.microsoft.com/office/drawing/2014/main" id="{F265911B-6814-F948-B705-B912C45FBCA9}"/>
              </a:ext>
            </a:extLst>
          </p:cNvPr>
          <p:cNvCxnSpPr/>
          <p:nvPr/>
        </p:nvCxnSpPr>
        <p:spPr>
          <a:xfrm>
            <a:off x="4300407" y="2240977"/>
            <a:ext cx="67190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F67DC6F0-6617-DB4F-B8A6-9B45600D7FAE}"/>
              </a:ext>
            </a:extLst>
          </p:cNvPr>
          <p:cNvCxnSpPr/>
          <p:nvPr/>
        </p:nvCxnSpPr>
        <p:spPr>
          <a:xfrm>
            <a:off x="4972309" y="2226688"/>
            <a:ext cx="0" cy="15044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F0EC903D-B9D3-9249-99A9-88A2E6EFCD19}"/>
              </a:ext>
            </a:extLst>
          </p:cNvPr>
          <p:cNvSpPr txBox="1"/>
          <p:nvPr/>
        </p:nvSpPr>
        <p:spPr>
          <a:xfrm>
            <a:off x="3182865" y="2852722"/>
            <a:ext cx="1454950" cy="369332"/>
          </a:xfrm>
          <a:prstGeom prst="rect">
            <a:avLst/>
          </a:prstGeom>
          <a:noFill/>
        </p:spPr>
        <p:txBody>
          <a:bodyPr wrap="none" rtlCol="0">
            <a:spAutoFit/>
          </a:bodyPr>
          <a:lstStyle/>
          <a:p>
            <a:r>
              <a:rPr lang="en-US" dirty="0"/>
              <a:t>-80</a:t>
            </a:r>
            <a:r>
              <a:rPr lang="en-US" baseline="30000" dirty="0"/>
              <a:t>0</a:t>
            </a:r>
            <a:r>
              <a:rPr lang="en-US" dirty="0"/>
              <a:t>C Storage</a:t>
            </a:r>
          </a:p>
        </p:txBody>
      </p:sp>
      <p:sp>
        <p:nvSpPr>
          <p:cNvPr id="2" name="TextBox 1">
            <a:extLst>
              <a:ext uri="{FF2B5EF4-FFF2-40B4-BE49-F238E27FC236}">
                <a16:creationId xmlns:a16="http://schemas.microsoft.com/office/drawing/2014/main" id="{5D586FE9-79DD-2A4E-8F13-313A5A749812}"/>
              </a:ext>
            </a:extLst>
          </p:cNvPr>
          <p:cNvSpPr txBox="1"/>
          <p:nvPr/>
        </p:nvSpPr>
        <p:spPr>
          <a:xfrm>
            <a:off x="1258807" y="3605558"/>
            <a:ext cx="748795" cy="307777"/>
          </a:xfrm>
          <a:prstGeom prst="rect">
            <a:avLst/>
          </a:prstGeom>
          <a:noFill/>
        </p:spPr>
        <p:txBody>
          <a:bodyPr wrap="none" rtlCol="0">
            <a:spAutoFit/>
          </a:bodyPr>
          <a:lstStyle/>
          <a:p>
            <a:pPr algn="r"/>
            <a:r>
              <a:rPr lang="en-US" sz="1400" dirty="0"/>
              <a:t>Healthy</a:t>
            </a:r>
          </a:p>
        </p:txBody>
      </p:sp>
      <p:sp>
        <p:nvSpPr>
          <p:cNvPr id="3" name="TextBox 2">
            <a:extLst>
              <a:ext uri="{FF2B5EF4-FFF2-40B4-BE49-F238E27FC236}">
                <a16:creationId xmlns:a16="http://schemas.microsoft.com/office/drawing/2014/main" id="{1EEA6ABB-644C-334D-B03E-483280F66051}"/>
              </a:ext>
            </a:extLst>
          </p:cNvPr>
          <p:cNvSpPr txBox="1"/>
          <p:nvPr/>
        </p:nvSpPr>
        <p:spPr>
          <a:xfrm>
            <a:off x="-229705" y="1821227"/>
            <a:ext cx="2223701" cy="1600438"/>
          </a:xfrm>
          <a:prstGeom prst="rect">
            <a:avLst/>
          </a:prstGeom>
          <a:noFill/>
        </p:spPr>
        <p:txBody>
          <a:bodyPr wrap="square" rtlCol="0">
            <a:spAutoFit/>
          </a:bodyPr>
          <a:lstStyle/>
          <a:p>
            <a:pPr algn="r"/>
            <a:r>
              <a:rPr lang="en-US" sz="1400" dirty="0"/>
              <a:t>Healthy</a:t>
            </a:r>
          </a:p>
          <a:p>
            <a:pPr algn="r"/>
            <a:r>
              <a:rPr lang="en-US" sz="1400" dirty="0"/>
              <a:t>Uninjured</a:t>
            </a:r>
          </a:p>
          <a:p>
            <a:pPr algn="r"/>
            <a:r>
              <a:rPr lang="en-US" sz="1400" dirty="0"/>
              <a:t>Mild injury/no shock</a:t>
            </a:r>
          </a:p>
          <a:p>
            <a:pPr algn="r"/>
            <a:r>
              <a:rPr lang="en-US" sz="1400" dirty="0"/>
              <a:t>Mild injury/shock</a:t>
            </a:r>
          </a:p>
          <a:p>
            <a:pPr algn="r"/>
            <a:r>
              <a:rPr lang="en-US" sz="1400" dirty="0"/>
              <a:t>Severe injury/no shock</a:t>
            </a:r>
          </a:p>
          <a:p>
            <a:pPr algn="r"/>
            <a:r>
              <a:rPr lang="en-US" sz="1400" dirty="0"/>
              <a:t>Sever injury/shock</a:t>
            </a:r>
          </a:p>
          <a:p>
            <a:pPr algn="r"/>
            <a:endParaRPr lang="en-US" sz="1400" dirty="0"/>
          </a:p>
        </p:txBody>
      </p:sp>
      <p:sp>
        <p:nvSpPr>
          <p:cNvPr id="24" name="TextBox 23">
            <a:extLst>
              <a:ext uri="{FF2B5EF4-FFF2-40B4-BE49-F238E27FC236}">
                <a16:creationId xmlns:a16="http://schemas.microsoft.com/office/drawing/2014/main" id="{DC7D22D1-78D0-4F4F-83FD-135AB4866F60}"/>
              </a:ext>
            </a:extLst>
          </p:cNvPr>
          <p:cNvSpPr txBox="1"/>
          <p:nvPr/>
        </p:nvSpPr>
        <p:spPr>
          <a:xfrm>
            <a:off x="6065595" y="4051129"/>
            <a:ext cx="1520609" cy="646331"/>
          </a:xfrm>
          <a:prstGeom prst="rect">
            <a:avLst/>
          </a:prstGeom>
          <a:noFill/>
        </p:spPr>
        <p:txBody>
          <a:bodyPr wrap="none" rtlCol="0">
            <a:spAutoFit/>
          </a:bodyPr>
          <a:lstStyle/>
          <a:p>
            <a:pPr algn="ctr"/>
            <a:r>
              <a:rPr lang="en-US" dirty="0"/>
              <a:t>Multiplate</a:t>
            </a:r>
          </a:p>
          <a:p>
            <a:pPr algn="ctr"/>
            <a:r>
              <a:rPr lang="en-US" dirty="0"/>
              <a:t>Aggregometry</a:t>
            </a:r>
          </a:p>
        </p:txBody>
      </p:sp>
      <p:grpSp>
        <p:nvGrpSpPr>
          <p:cNvPr id="31" name="Group 30">
            <a:extLst>
              <a:ext uri="{FF2B5EF4-FFF2-40B4-BE49-F238E27FC236}">
                <a16:creationId xmlns:a16="http://schemas.microsoft.com/office/drawing/2014/main" id="{40F640BC-E8C8-B142-8C10-146A64F5DD2E}"/>
              </a:ext>
            </a:extLst>
          </p:cNvPr>
          <p:cNvGrpSpPr/>
          <p:nvPr/>
        </p:nvGrpSpPr>
        <p:grpSpPr>
          <a:xfrm>
            <a:off x="6276619" y="2591642"/>
            <a:ext cx="1098558" cy="1512953"/>
            <a:chOff x="4868289" y="3709976"/>
            <a:chExt cx="1098558" cy="1512953"/>
          </a:xfrm>
        </p:grpSpPr>
        <p:sp>
          <p:nvSpPr>
            <p:cNvPr id="16" name="Rectangle 15">
              <a:extLst>
                <a:ext uri="{FF2B5EF4-FFF2-40B4-BE49-F238E27FC236}">
                  <a16:creationId xmlns:a16="http://schemas.microsoft.com/office/drawing/2014/main" id="{FA0AC5B1-A77B-274A-8A48-DC3E5F63F61D}"/>
                </a:ext>
              </a:extLst>
            </p:cNvPr>
            <p:cNvSpPr/>
            <p:nvPr/>
          </p:nvSpPr>
          <p:spPr>
            <a:xfrm>
              <a:off x="4969369" y="3709976"/>
              <a:ext cx="896399" cy="8930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8738AEC-E619-9F4A-9904-1194BFE75F51}"/>
                </a:ext>
              </a:extLst>
            </p:cNvPr>
            <p:cNvSpPr/>
            <p:nvPr/>
          </p:nvSpPr>
          <p:spPr>
            <a:xfrm>
              <a:off x="5075149" y="3802965"/>
              <a:ext cx="684839" cy="691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5320C77-5CF2-0A43-8A89-EE5646FD3F43}"/>
                </a:ext>
              </a:extLst>
            </p:cNvPr>
            <p:cNvSpPr/>
            <p:nvPr/>
          </p:nvSpPr>
          <p:spPr>
            <a:xfrm>
              <a:off x="5297329" y="4618496"/>
              <a:ext cx="240479" cy="27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D42E83C-A987-0B4D-BC74-1AED34DD359D}"/>
                </a:ext>
              </a:extLst>
            </p:cNvPr>
            <p:cNvSpPr/>
            <p:nvPr/>
          </p:nvSpPr>
          <p:spPr>
            <a:xfrm>
              <a:off x="4868289" y="4897465"/>
              <a:ext cx="1098558" cy="3254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DC642E4-0D6B-B24D-B1E3-046E9FE6EB83}"/>
                </a:ext>
              </a:extLst>
            </p:cNvPr>
            <p:cNvSpPr/>
            <p:nvPr/>
          </p:nvSpPr>
          <p:spPr>
            <a:xfrm>
              <a:off x="5074565" y="4897465"/>
              <a:ext cx="686006" cy="16273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1" name="Straight Arrow Connector 100">
            <a:extLst>
              <a:ext uri="{FF2B5EF4-FFF2-40B4-BE49-F238E27FC236}">
                <a16:creationId xmlns:a16="http://schemas.microsoft.com/office/drawing/2014/main" id="{82A34515-6A77-7F40-A4FE-6BFEC7DDB48D}"/>
              </a:ext>
            </a:extLst>
          </p:cNvPr>
          <p:cNvCxnSpPr>
            <a:cxnSpLocks/>
          </p:cNvCxnSpPr>
          <p:nvPr/>
        </p:nvCxnSpPr>
        <p:spPr>
          <a:xfrm>
            <a:off x="7370163" y="3417053"/>
            <a:ext cx="658369" cy="63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C5C8F20-D485-DB40-1DD3-01FF561881D6}"/>
              </a:ext>
            </a:extLst>
          </p:cNvPr>
          <p:cNvCxnSpPr/>
          <p:nvPr/>
        </p:nvCxnSpPr>
        <p:spPr>
          <a:xfrm flipH="1">
            <a:off x="4300407" y="3738583"/>
            <a:ext cx="67190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29906C73-74A9-19FA-1CA7-80B984D678F1}"/>
              </a:ext>
            </a:extLst>
          </p:cNvPr>
          <p:cNvCxnSpPr>
            <a:cxnSpLocks/>
          </p:cNvCxnSpPr>
          <p:nvPr/>
        </p:nvCxnSpPr>
        <p:spPr>
          <a:xfrm>
            <a:off x="4985188" y="3738583"/>
            <a:ext cx="1028744" cy="1803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2" name="Rectangle 121">
            <a:extLst>
              <a:ext uri="{FF2B5EF4-FFF2-40B4-BE49-F238E27FC236}">
                <a16:creationId xmlns:a16="http://schemas.microsoft.com/office/drawing/2014/main" id="{6D4F8BB5-D456-9BB0-2C6D-6E985E385AE5}"/>
              </a:ext>
            </a:extLst>
          </p:cNvPr>
          <p:cNvSpPr/>
          <p:nvPr/>
        </p:nvSpPr>
        <p:spPr>
          <a:xfrm>
            <a:off x="57645" y="3192985"/>
            <a:ext cx="4716516" cy="1772287"/>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
        <p:nvSpPr>
          <p:cNvPr id="129" name="Rectangle 128">
            <a:extLst>
              <a:ext uri="{FF2B5EF4-FFF2-40B4-BE49-F238E27FC236}">
                <a16:creationId xmlns:a16="http://schemas.microsoft.com/office/drawing/2014/main" id="{6C715B3A-CBC0-362E-B792-0D563F24A1C2}"/>
              </a:ext>
            </a:extLst>
          </p:cNvPr>
          <p:cNvSpPr/>
          <p:nvPr/>
        </p:nvSpPr>
        <p:spPr>
          <a:xfrm>
            <a:off x="62097" y="1439503"/>
            <a:ext cx="4702831" cy="1772287"/>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
        <p:nvSpPr>
          <p:cNvPr id="133" name="Rectangle 132">
            <a:extLst>
              <a:ext uri="{FF2B5EF4-FFF2-40B4-BE49-F238E27FC236}">
                <a16:creationId xmlns:a16="http://schemas.microsoft.com/office/drawing/2014/main" id="{B8404799-CDA0-6F41-2353-8B571D435F6F}"/>
              </a:ext>
            </a:extLst>
          </p:cNvPr>
          <p:cNvSpPr/>
          <p:nvPr/>
        </p:nvSpPr>
        <p:spPr>
          <a:xfrm>
            <a:off x="5964350" y="1423051"/>
            <a:ext cx="6165547" cy="354221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64287" tIns="32143" rIns="64287" bIns="32143" rtlCol="0" anchor="ctr"/>
          <a:lstStyle/>
          <a:p>
            <a:pPr algn="ctr"/>
            <a:endParaRPr lang="en-US" sz="1266"/>
          </a:p>
        </p:txBody>
      </p:sp>
      <p:sp>
        <p:nvSpPr>
          <p:cNvPr id="76" name="TextBox 75">
            <a:extLst>
              <a:ext uri="{FF2B5EF4-FFF2-40B4-BE49-F238E27FC236}">
                <a16:creationId xmlns:a16="http://schemas.microsoft.com/office/drawing/2014/main" id="{5BC2612A-BADE-78C5-FF3A-570EE70A0A14}"/>
              </a:ext>
            </a:extLst>
          </p:cNvPr>
          <p:cNvSpPr txBox="1"/>
          <p:nvPr/>
        </p:nvSpPr>
        <p:spPr bwMode="auto">
          <a:xfrm>
            <a:off x="9101456" y="5230389"/>
            <a:ext cx="2933560" cy="1538883"/>
          </a:xfrm>
          <a:prstGeom prst="rect">
            <a:avLst/>
          </a:prstGeom>
          <a:noFill/>
          <a:ln w="19050" algn="ctr">
            <a:noFill/>
            <a:miter lim="800000"/>
            <a:headEnd/>
            <a:tailEnd/>
          </a:ln>
        </p:spPr>
        <p:txBody>
          <a:bodyPr wrap="square" lIns="0" tIns="0" rIns="0" bIns="0" rtlCol="0">
            <a:spAutoFit/>
          </a:bodyPr>
          <a:lstStyle/>
          <a:p>
            <a:pPr algn="r"/>
            <a:r>
              <a:rPr lang="en-US" sz="1000" dirty="0">
                <a:latin typeface="Arial" panose="020B0604020202020204" pitchFamily="34" charset="0"/>
                <a:cs typeface="Arial" panose="020B0604020202020204" pitchFamily="34" charset="0"/>
              </a:rPr>
              <a:t>Starr, N. E. et al. Identification of injury and shock driven effects on ex- vivo platelet aggregometry: a cautionary tale of phenotyping. J. Trauma Acute Care Surg. 89, 20–28 (2020).</a:t>
            </a:r>
          </a:p>
          <a:p>
            <a:pPr algn="r"/>
            <a:endParaRPr lang="en-US" sz="1000" dirty="0">
              <a:latin typeface="Arial" panose="020B0604020202020204" pitchFamily="34" charset="0"/>
              <a:cs typeface="Arial" panose="020B0604020202020204" pitchFamily="34" charset="0"/>
            </a:endParaRPr>
          </a:p>
          <a:p>
            <a:pPr algn="r"/>
            <a:r>
              <a:rPr lang="en-US" sz="1000" dirty="0">
                <a:latin typeface="Arial" panose="020B0604020202020204" pitchFamily="34" charset="0"/>
                <a:cs typeface="Arial" panose="020B0604020202020204" pitchFamily="34" charset="0"/>
              </a:rPr>
              <a:t>Fields AT, </a:t>
            </a:r>
            <a:r>
              <a:rPr lang="en-US" sz="1000" dirty="0" err="1">
                <a:latin typeface="Arial" panose="020B0604020202020204" pitchFamily="34" charset="0"/>
                <a:cs typeface="Arial" panose="020B0604020202020204" pitchFamily="34" charset="0"/>
              </a:rPr>
              <a:t>Matthay</a:t>
            </a:r>
            <a:r>
              <a:rPr lang="en-US" sz="1000" dirty="0">
                <a:latin typeface="Arial" panose="020B0604020202020204" pitchFamily="34" charset="0"/>
                <a:cs typeface="Arial" panose="020B0604020202020204" pitchFamily="34" charset="0"/>
              </a:rPr>
              <a:t> ZA, Nunez-Garcia B, </a:t>
            </a:r>
            <a:r>
              <a:rPr lang="en-US" sz="1000" dirty="0" err="1">
                <a:latin typeface="Arial" panose="020B0604020202020204" pitchFamily="34" charset="0"/>
                <a:cs typeface="Arial" panose="020B0604020202020204" pitchFamily="34" charset="0"/>
              </a:rPr>
              <a:t>Matthay</a:t>
            </a:r>
            <a:r>
              <a:rPr lang="en-US" sz="1000" dirty="0">
                <a:latin typeface="Arial" panose="020B0604020202020204" pitchFamily="34" charset="0"/>
                <a:cs typeface="Arial" panose="020B0604020202020204" pitchFamily="34" charset="0"/>
              </a:rPr>
              <a:t> EC, </a:t>
            </a:r>
            <a:r>
              <a:rPr lang="en-US" sz="1000" dirty="0" err="1">
                <a:latin typeface="Arial" panose="020B0604020202020204" pitchFamily="34" charset="0"/>
                <a:cs typeface="Arial" panose="020B0604020202020204" pitchFamily="34" charset="0"/>
              </a:rPr>
              <a:t>Bainton</a:t>
            </a:r>
            <a:r>
              <a:rPr lang="en-US" sz="1000" dirty="0">
                <a:latin typeface="Arial" panose="020B0604020202020204" pitchFamily="34" charset="0"/>
                <a:cs typeface="Arial" panose="020B0604020202020204" pitchFamily="34" charset="0"/>
              </a:rPr>
              <a:t> RJ, </a:t>
            </a:r>
            <a:r>
              <a:rPr lang="en-US" sz="1000" dirty="0" err="1">
                <a:latin typeface="Arial" panose="020B0604020202020204" pitchFamily="34" charset="0"/>
                <a:cs typeface="Arial" panose="020B0604020202020204" pitchFamily="34" charset="0"/>
              </a:rPr>
              <a:t>Callcut</a:t>
            </a:r>
            <a:r>
              <a:rPr lang="en-US" sz="1000" dirty="0">
                <a:latin typeface="Arial" panose="020B0604020202020204" pitchFamily="34" charset="0"/>
                <a:cs typeface="Arial" panose="020B0604020202020204" pitchFamily="34" charset="0"/>
              </a:rPr>
              <a:t> RA, </a:t>
            </a:r>
            <a:r>
              <a:rPr lang="en-US" sz="1000" dirty="0" err="1">
                <a:latin typeface="Arial" panose="020B0604020202020204" pitchFamily="34" charset="0"/>
                <a:cs typeface="Arial" panose="020B0604020202020204" pitchFamily="34" charset="0"/>
              </a:rPr>
              <a:t>Kornblith</a:t>
            </a:r>
            <a:r>
              <a:rPr lang="en-US" sz="1000" dirty="0">
                <a:latin typeface="Arial" panose="020B0604020202020204" pitchFamily="34" charset="0"/>
                <a:cs typeface="Arial" panose="020B0604020202020204" pitchFamily="34" charset="0"/>
              </a:rPr>
              <a:t> LZ. Good Platelets Gone Bad: The Effects of Trauma Patient Plasma on Healthy Platelet Aggregation. Shock. 2021 Feb 1;55(2):189-197. </a:t>
            </a:r>
          </a:p>
        </p:txBody>
      </p:sp>
    </p:spTree>
    <p:extLst>
      <p:ext uri="{BB962C8B-B14F-4D97-AF65-F5344CB8AC3E}">
        <p14:creationId xmlns:p14="http://schemas.microsoft.com/office/powerpoint/2010/main" val="79827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9" grpId="0" animBg="1"/>
      <p:bldP spid="1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CSF Contemporary">
  <a:themeElements>
    <a:clrScheme name="Custom 2">
      <a:dk1>
        <a:srgbClr val="052049"/>
      </a:dk1>
      <a:lt1>
        <a:srgbClr val="FFFFFF"/>
      </a:lt1>
      <a:dk2>
        <a:srgbClr val="052049"/>
      </a:dk2>
      <a:lt2>
        <a:srgbClr val="FFFFFF"/>
      </a:lt2>
      <a:accent1>
        <a:srgbClr val="178CCB"/>
      </a:accent1>
      <a:accent2>
        <a:srgbClr val="18A3AC"/>
      </a:accent2>
      <a:accent3>
        <a:srgbClr val="90BD31"/>
      </a:accent3>
      <a:accent4>
        <a:srgbClr val="F48024"/>
      </a:accent4>
      <a:accent5>
        <a:srgbClr val="C7CED1"/>
      </a:accent5>
      <a:accent6>
        <a:srgbClr val="716FB2"/>
      </a:accent6>
      <a:hlink>
        <a:srgbClr val="178CCB"/>
      </a:hlink>
      <a:folHlink>
        <a:srgbClr val="5C6A70"/>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14535</TotalTime>
  <Words>5630</Words>
  <Application>Microsoft Macintosh PowerPoint</Application>
  <PresentationFormat>Widescreen</PresentationFormat>
  <Paragraphs>494</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.AppleSystemUIFont</vt:lpstr>
      <vt:lpstr>Arial</vt:lpstr>
      <vt:lpstr>Avenir Book</vt:lpstr>
      <vt:lpstr>Calibri</vt:lpstr>
      <vt:lpstr>Wingdings</vt:lpstr>
      <vt:lpstr>Office Theme</vt:lpstr>
      <vt:lpstr>UCSF Contemporary</vt:lpstr>
      <vt:lpstr>Platelet Defects with Trauma</vt:lpstr>
      <vt:lpstr>PowerPoint Presentation</vt:lpstr>
      <vt:lpstr>PowerPoint Presentation</vt:lpstr>
      <vt:lpstr>PowerPoint Presentation</vt:lpstr>
      <vt:lpstr>Post-injury platelet behavior</vt:lpstr>
      <vt:lpstr>Clinical associations</vt:lpstr>
      <vt:lpstr>PowerPoint Presentation</vt:lpstr>
      <vt:lpstr>PowerPoint Presentation</vt:lpstr>
      <vt:lpstr>PowerPoint Presentation</vt:lpstr>
      <vt:lpstr>PowerPoint Presentation</vt:lpstr>
      <vt:lpstr>PowerPoint Presentation</vt:lpstr>
      <vt:lpstr>Post-injury platelet biology</vt:lpstr>
      <vt:lpstr>PowerPoint Presentation</vt:lpstr>
      <vt:lpstr>Post-injury platelet biology</vt:lpstr>
      <vt:lpstr>PowerPoint Presentation</vt:lpstr>
      <vt:lpstr>PowerPoint Presentation</vt:lpstr>
      <vt:lpstr>PowerPoint Presentation</vt:lpstr>
      <vt:lpstr>PowerPoint Presentation</vt:lpstr>
      <vt:lpstr>Future</vt:lpstr>
      <vt:lpstr>Platelets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Barg</dc:creator>
  <cp:lastModifiedBy>Kornblith, Lucy</cp:lastModifiedBy>
  <cp:revision>365</cp:revision>
  <dcterms:created xsi:type="dcterms:W3CDTF">2019-03-01T20:35:47Z</dcterms:created>
  <dcterms:modified xsi:type="dcterms:W3CDTF">2022-06-28T11:38:14Z</dcterms:modified>
</cp:coreProperties>
</file>