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765" r:id="rId2"/>
    <p:sldId id="791" r:id="rId3"/>
    <p:sldId id="284" r:id="rId4"/>
    <p:sldId id="285" r:id="rId5"/>
    <p:sldId id="286" r:id="rId6"/>
    <p:sldId id="797" r:id="rId7"/>
    <p:sldId id="799" r:id="rId8"/>
    <p:sldId id="801" r:id="rId9"/>
    <p:sldId id="257" r:id="rId10"/>
    <p:sldId id="351" r:id="rId11"/>
    <p:sldId id="281" r:id="rId12"/>
    <p:sldId id="272" r:id="rId13"/>
    <p:sldId id="271" r:id="rId14"/>
    <p:sldId id="800" r:id="rId15"/>
    <p:sldId id="792" r:id="rId16"/>
    <p:sldId id="778" r:id="rId17"/>
    <p:sldId id="763" r:id="rId18"/>
    <p:sldId id="798" r:id="rId19"/>
    <p:sldId id="802" r:id="rId20"/>
    <p:sldId id="293" r:id="rId21"/>
    <p:sldId id="764" r:id="rId22"/>
    <p:sldId id="275" r:id="rId23"/>
    <p:sldId id="796" r:id="rId24"/>
    <p:sldId id="266" r:id="rId25"/>
    <p:sldId id="273" r:id="rId26"/>
    <p:sldId id="26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AAE27-6886-40D5-9F9F-CC83937E7549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AC931-2616-4FDD-93FF-1F654C7F2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9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94" tIns="45647" rIns="91294" bIns="45647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1363" indent="-2841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1413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98613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4225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142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6862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582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3025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708DF0-705A-48FB-B06D-54B020F0A08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1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</a:t>
            </a:r>
            <a:r>
              <a:rPr lang="en-US" baseline="0" dirty="0"/>
              <a:t> of the major events in the history of blood transfusions in humans was the discovery of citrate as an anti-coagulant, which allowed the storage of blood.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CE6BC-52BF-4E8C-A9F0-DAAF7A0DED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id="{BC59536F-1AB3-4079-ADF3-BB4C236810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id="{9D1960BB-B4E5-43A3-90C9-DACE07041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4388" name="Slide Number Placeholder 3">
            <a:extLst>
              <a:ext uri="{FF2B5EF4-FFF2-40B4-BE49-F238E27FC236}">
                <a16:creationId xmlns:a16="http://schemas.microsoft.com/office/drawing/2014/main" id="{BB2E3C31-ED45-49AE-9AFB-C7797EA48A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653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225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797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369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B7489F-1575-443A-A0FE-FDB824EE73E8}" type="slidenum">
              <a:rPr lang="en-US" altLang="en-US" sz="1200" b="0" smtClean="0"/>
              <a:pPr/>
              <a:t>6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>
            <a:extLst>
              <a:ext uri="{FF2B5EF4-FFF2-40B4-BE49-F238E27FC236}">
                <a16:creationId xmlns:a16="http://schemas.microsoft.com/office/drawing/2014/main" id="{1CB6B9AD-6D21-4417-80F3-DD717BD27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>
            <a:extLst>
              <a:ext uri="{FF2B5EF4-FFF2-40B4-BE49-F238E27FC236}">
                <a16:creationId xmlns:a16="http://schemas.microsoft.com/office/drawing/2014/main" id="{EF8BF75A-69D5-4A20-950E-DF39625BF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6436" name="Slide Number Placeholder 3">
            <a:extLst>
              <a:ext uri="{FF2B5EF4-FFF2-40B4-BE49-F238E27FC236}">
                <a16:creationId xmlns:a16="http://schemas.microsoft.com/office/drawing/2014/main" id="{5860F2EC-5521-4B81-B9A0-78E6C1449A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653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225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797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369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C24A82-5E2D-4483-8683-E3A9DC789D3B}" type="slidenum">
              <a:rPr lang="en-US" altLang="en-US" sz="1200" b="0" smtClean="0"/>
              <a:pPr/>
              <a:t>7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CE6BC-52BF-4E8C-A9F0-DAAF7A0DED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20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A3F69F84-C309-4D20-AA14-0CFE75032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D73FCE9F-4616-48BB-A991-98D69A59C7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04DA8751-2657-4617-80C7-4EF943F77F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653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225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797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369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2BC2CC-6E97-44DB-9DEE-8B75F1E1E550}" type="slidenum">
              <a:rPr lang="en-US" altLang="en-US" sz="1200" b="0" smtClean="0"/>
              <a:pPr/>
              <a:t>15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71CA0BA3-AF60-4D45-B4F3-EFDA1783FC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4F755865-1CE2-49E7-9858-646FC0B8B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0650E8C5-E30F-41C3-88F5-FF8112E355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31863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653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225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797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36963" indent="4763" defTabSz="9318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1F7482-51FC-42FB-B6DD-3F8C8E4ECCCE}" type="slidenum">
              <a:rPr lang="en-US" altLang="en-US" sz="1200" b="0" smtClean="0"/>
              <a:pPr/>
              <a:t>23</a:t>
            </a:fld>
            <a:endParaRPr lang="en-US" altLang="en-US" sz="1200"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CE6BC-52BF-4E8C-A9F0-DAAF7A0DED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1C95-DA7F-47E5-BFA4-5C80CA06A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6E144-9B5B-4C35-B4C4-9B0D52C87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46A3C-4D44-4089-B95A-6894A61F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CAC06-ACBC-4A04-8686-F9948B92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A64C7-A521-4A53-9D64-2DE44F79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8C792-D662-47CC-9006-0204EF2B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79A63-88F5-4DCC-B79A-52E15C519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6E829-251D-4E51-AA90-B822029A9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DCBF4-C6BF-4C04-ACF8-1689A4E47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DA27-3811-45B9-BC86-C9DACCBF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2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1033E-9E33-4B9E-9B42-7CFC05CA94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2D135-9A9B-498B-B366-A8DF25147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3809E-65C5-47B0-AA7A-901E018F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9DBAB-34EB-423F-9A6B-6A6B8C43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BA955-76D4-42F8-9D8C-85C84836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7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8E9B-1EB2-4E41-B4D2-764599F2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49B6-2577-4798-8914-C5AFABBF1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2C6AC-3819-4320-A6AB-5C1596D2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65398-98B9-4512-83B5-25BBE7334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EFD8F-CC44-433A-81EB-0779057C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1643-6FC9-48D5-91A7-081FFF98E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D8CD3-3AB6-4EA9-9385-9FCCACB2E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8DE09-5943-4A2F-8D0D-8A9E3346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D1616-004C-4024-B44D-2EA7E0B9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1D100-EC5B-4CBA-A804-07F8E869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6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3CD35-C87D-4036-9E08-765F6817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75B99-A112-4C7B-A279-CCB881026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2A47A7-346E-496F-B040-8C878DD7E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4EDA7-1507-4B61-891B-966582073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E97BF-5C4F-463D-AB85-AE52BC8C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EDF5D-0064-4504-A134-F5976A7D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7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E1D-C696-4F70-AE76-7241536CA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E9A82-2E75-4A6E-A904-35C105DE1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A5BA2-7B93-4FA5-A652-0226DA316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1E480-0505-42E1-9D56-41FD73DAA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EF382-0699-4234-97E5-655A711B9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B3F945-1D66-437E-9E7A-EAF4BF693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D7E648-7614-4819-90C3-99336C732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C29FB0-E965-44D4-A473-97F7ADF1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8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C3165-67A7-458B-B13C-2169DCB5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B51AAB-FCDB-404A-B99D-F25C0C8A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E2DD7-9624-482B-800D-18F3E1779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0822D-EA82-487B-8275-EEA58DF9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4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7753F-A680-46F4-A65E-E5F05C13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B05CF5-2C2B-4EA2-9233-04E2ACEA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3419A-74A1-42D3-9E96-C33E187A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6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D00E-C113-4D25-9CA0-5B83CF99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D37FF-F1E6-43AF-9F60-93C86C0F5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214D8-F222-417C-94E1-58283C7F5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5548F-AFA5-480F-905B-63F50C1E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B3FE0-61E1-4DDC-94B7-B70A1F5B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9BFCC-66A8-4070-86D9-0988D6F50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3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7EA2-5364-4E34-84A9-AB5B24E5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AAF1E-F217-4FDA-B17E-251BAECB6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34A06-F9E5-464F-B2A6-250FC3C90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9E14D-BEE7-4817-887D-F7BEC1718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DB007-B41B-47DF-A6BF-7427BBC85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88416-8CAD-47EF-9D10-B2FF8430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0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F7E3DA-751A-499E-85F8-28258C4F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B154-8DAC-49D0-98EB-FB0FC52B4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D4691-F669-4E2A-9CEF-28422A20D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90D70-A80D-4EFD-9A8F-249449905258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C90C8-7B25-475C-A5DE-FC8013781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7C1-38C6-4B9B-B4C6-1DFE571C0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33D8E-92CC-43C2-ACC7-7A5A59F64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495AA518-2CF9-4DB7-A4E3-A45DCDD1F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36" y="1423347"/>
            <a:ext cx="7123673" cy="19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6" name="Title 1"/>
          <p:cNvSpPr>
            <a:spLocks noGrp="1" noChangeArrowheads="1"/>
          </p:cNvSpPr>
          <p:nvPr>
            <p:ph type="title"/>
          </p:nvPr>
        </p:nvSpPr>
        <p:spPr>
          <a:xfrm>
            <a:off x="2129117" y="691964"/>
            <a:ext cx="8121463" cy="983316"/>
          </a:xfrm>
        </p:spPr>
        <p:txBody>
          <a:bodyPr/>
          <a:lstStyle/>
          <a:p>
            <a:pPr defTabSz="515498"/>
            <a:r>
              <a:rPr lang="en-US" altLang="en-US"/>
              <a:t>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68820" y="3604028"/>
            <a:ext cx="9586632" cy="31352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  <p:txBody>
          <a:bodyPr lIns="59041" tIns="29523" rIns="59041" bIns="29523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597231" eaLnBrk="1" hangingPunct="1">
              <a:defRPr/>
            </a:pPr>
            <a:r>
              <a:rPr lang="en-US" altLang="en-US" sz="209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altLang="en-US" sz="2678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EE Moore  </a:t>
            </a:r>
          </a:p>
          <a:p>
            <a:pPr defTabSz="597231" eaLnBrk="1" hangingPunct="1">
              <a:defRPr/>
            </a:pPr>
            <a:r>
              <a:rPr lang="en-US" altLang="en-US" sz="2678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Denver Health / University of Colorado Denver</a:t>
            </a:r>
          </a:p>
          <a:p>
            <a:pPr defTabSz="597231" eaLnBrk="1" hangingPunct="1">
              <a:defRPr/>
            </a:pPr>
            <a:endParaRPr lang="en-US" altLang="en-US" sz="209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marL="2118025" indent="-2118025" defTabSz="597231" eaLnBrk="1" hangingPunct="1">
              <a:defRPr/>
            </a:pPr>
            <a:r>
              <a:rPr lang="en-US" altLang="en-US" sz="209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Research Support 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  <a:r>
              <a:rPr lang="en-US" altLang="en-US" sz="2090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Haemonetics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Instrumentation Laboratory, </a:t>
            </a:r>
            <a:r>
              <a:rPr lang="en-US" altLang="en-US" sz="2090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Hemosonics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</a:t>
            </a:r>
          </a:p>
          <a:p>
            <a:pPr marL="2118025" indent="-2118025" defTabSz="597231" eaLnBrk="1" hangingPunct="1">
              <a:defRPr/>
            </a:pP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                                  </a:t>
            </a:r>
            <a:r>
              <a:rPr lang="en-US" altLang="en-US" sz="2090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Stago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US" altLang="en-US" sz="2090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Diapharma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</a:t>
            </a:r>
            <a:r>
              <a:rPr lang="en-US" altLang="en-US" sz="2090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Prytime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, Humacyte &amp; Genentech</a:t>
            </a:r>
          </a:p>
          <a:p>
            <a:pPr defTabSz="597231" eaLnBrk="1" hangingPunct="1">
              <a:defRPr/>
            </a:pP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</a:p>
          <a:p>
            <a:pPr defTabSz="597231" eaLnBrk="1" hangingPunct="1">
              <a:defRPr/>
            </a:pPr>
            <a:r>
              <a:rPr lang="en-US" altLang="en-US" sz="209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Shared IP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  <a:r>
              <a:rPr lang="en-US" altLang="en-US" sz="2090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Haemonetics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; </a:t>
            </a:r>
            <a:r>
              <a:rPr lang="en-US" altLang="en-US" sz="209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Co-founder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</a:t>
            </a:r>
            <a:r>
              <a:rPr lang="en-US" altLang="en-US" sz="2090" dirty="0" err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ThromboTherapeutics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Inc</a:t>
            </a:r>
          </a:p>
          <a:p>
            <a:pPr defTabSz="597231" eaLnBrk="1" hangingPunct="1">
              <a:defRPr/>
            </a:pPr>
            <a:endParaRPr lang="en-US" altLang="en-US" sz="2090" dirty="0">
              <a:solidFill>
                <a:srgbClr val="CC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  <a:p>
            <a:pPr defTabSz="597231" eaLnBrk="1" hangingPunct="1">
              <a:defRPr/>
            </a:pPr>
            <a:r>
              <a:rPr lang="en-US" altLang="en-US" sz="209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Federal Grants</a:t>
            </a:r>
            <a:r>
              <a:rPr lang="en-US" altLang="en-US" sz="209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 NIH NIGMS RM1, T32; NIH NHBLI UMI;  DOD</a:t>
            </a:r>
          </a:p>
        </p:txBody>
      </p:sp>
      <p:pic>
        <p:nvPicPr>
          <p:cNvPr id="216067" name="Content Placeholder 3" descr="Denver Health l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b="-26418"/>
          <a:stretch>
            <a:fillRect/>
          </a:stretch>
        </p:blipFill>
        <p:spPr>
          <a:xfrm>
            <a:off x="1311144" y="2219673"/>
            <a:ext cx="4691009" cy="1705328"/>
          </a:xfrm>
        </p:spPr>
      </p:pic>
      <p:pic>
        <p:nvPicPr>
          <p:cNvPr id="216069" name="Content Placeholder 10" descr="TEG ROTEM.ep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6" r="-1016"/>
          <a:stretch>
            <a:fillRect/>
          </a:stretch>
        </p:blipFill>
        <p:spPr bwMode="auto">
          <a:xfrm>
            <a:off x="10779419" y="5996547"/>
            <a:ext cx="1047750" cy="67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4" t="22650" r="61539" b="64790"/>
          <a:stretch>
            <a:fillRect/>
          </a:stretch>
        </p:blipFill>
        <p:spPr bwMode="auto">
          <a:xfrm>
            <a:off x="9568005" y="5996547"/>
            <a:ext cx="846044" cy="6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1" name="Picture 309" descr="Image result for ernest e moore shock trauma cen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566" y="3019378"/>
            <a:ext cx="2037746" cy="43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285" y="2418406"/>
            <a:ext cx="2112309" cy="44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276" y="172291"/>
            <a:ext cx="13064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             </a:t>
            </a:r>
            <a:r>
              <a:rPr lang="en-US" sz="4400" b="1" dirty="0">
                <a:solidFill>
                  <a:srgbClr val="FFC000"/>
                </a:solidFill>
              </a:rPr>
              <a:t>Hypocalcemia in Hemorrhagic Shock </a:t>
            </a:r>
          </a:p>
        </p:txBody>
      </p:sp>
    </p:spTree>
    <p:extLst>
      <p:ext uri="{BB962C8B-B14F-4D97-AF65-F5344CB8AC3E}">
        <p14:creationId xmlns:p14="http://schemas.microsoft.com/office/powerpoint/2010/main" val="2872648333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>
            <a:extLst>
              <a:ext uri="{FF2B5EF4-FFF2-40B4-BE49-F238E27FC236}">
                <a16:creationId xmlns:a16="http://schemas.microsoft.com/office/drawing/2014/main" id="{AEF5E8A6-6EC4-422C-A049-1BF40CD2A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81001"/>
            <a:ext cx="8229600" cy="411163"/>
          </a:xfrm>
        </p:spPr>
        <p:txBody>
          <a:bodyPr>
            <a:noAutofit/>
          </a:bodyPr>
          <a:lstStyle/>
          <a:p>
            <a:r>
              <a:rPr lang="en-US" altLang="en-US" b="1" dirty="0">
                <a:solidFill>
                  <a:srgbClr val="FFC000"/>
                </a:solidFill>
                <a:latin typeface="+mn-lt"/>
              </a:rPr>
              <a:t> COMBAT : Secondary Endpoints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6EE975-5674-4D28-893A-DCD20EEEC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122514"/>
              </p:ext>
            </p:extLst>
          </p:nvPr>
        </p:nvGraphicFramePr>
        <p:xfrm>
          <a:off x="1751014" y="1676402"/>
          <a:ext cx="8688387" cy="4852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6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4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01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Secondary endpoints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Control N=60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Plasma N=65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 </a:t>
                      </a:r>
                      <a:endParaRPr lang="en-US" sz="200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9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Variable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Median (IQR) or %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Median (IQR) or %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p-value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9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Arrival INR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1.15 (1.08-1.29)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1.27 (1.11-1.40)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0.10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9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INR &gt;1.3</a:t>
                      </a:r>
                      <a:endParaRPr lang="en-US" sz="2000" b="1" dirty="0"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24%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43%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0.0298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9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BD &gt;8</a:t>
                      </a:r>
                      <a:r>
                        <a:rPr lang="en-US" sz="20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aseline="0" dirty="0" err="1">
                          <a:effectLst/>
                          <a:latin typeface="+mn-lt"/>
                        </a:rPr>
                        <a:t>mEq</a:t>
                      </a:r>
                      <a:r>
                        <a:rPr lang="en-US" sz="2000" baseline="0" dirty="0">
                          <a:effectLst/>
                          <a:latin typeface="+mn-lt"/>
                        </a:rPr>
                        <a:t>/L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52%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55%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0.77</a:t>
                      </a:r>
                      <a:endParaRPr lang="en-US" sz="200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9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Lactate  &gt;5mmol/L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48%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51%</a:t>
                      </a:r>
                      <a:endParaRPr lang="en-US" sz="2000" b="1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0.77</a:t>
                      </a:r>
                      <a:endParaRPr lang="en-US" sz="200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89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Hyperfibrinolysis (&gt;3%)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25%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24%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0.93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 anchor="ctr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9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Physiologic (0.9-3%)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45%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</a:rPr>
                        <a:t>44%</a:t>
                      </a:r>
                      <a:endParaRPr lang="en-US" sz="2000" b="1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80" marR="463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9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Shutdown (&lt;0.9%)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29%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</a:rPr>
                        <a:t>33%</a:t>
                      </a:r>
                      <a:endParaRPr lang="en-US" sz="2000" b="1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80" marR="463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9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Arial Unicode MS" panose="020B0604020202020204" pitchFamily="34" charset="-128"/>
                        <a:cs typeface="Arial" panose="020B0604020202020204" pitchFamily="34" charset="0"/>
                      </a:endParaRPr>
                    </a:p>
                  </a:txBody>
                  <a:tcPr marL="46378" marR="46378" marT="0" marB="0"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A689AE4-B482-474B-9C1E-7C3DE09DFD4B}"/>
              </a:ext>
            </a:extLst>
          </p:cNvPr>
          <p:cNvSpPr txBox="1"/>
          <p:nvPr/>
        </p:nvSpPr>
        <p:spPr>
          <a:xfrm>
            <a:off x="1704893" y="4716379"/>
            <a:ext cx="8780627" cy="124362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973B49-F886-48DE-9C29-192A123481DA}"/>
              </a:ext>
            </a:extLst>
          </p:cNvPr>
          <p:cNvSpPr txBox="1"/>
          <p:nvPr/>
        </p:nvSpPr>
        <p:spPr>
          <a:xfrm>
            <a:off x="1658774" y="5363678"/>
            <a:ext cx="8780627" cy="124362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80C763-252B-4F8E-BEEE-A8456BF539F8}"/>
              </a:ext>
            </a:extLst>
          </p:cNvPr>
          <p:cNvSpPr txBox="1"/>
          <p:nvPr/>
        </p:nvSpPr>
        <p:spPr>
          <a:xfrm flipH="1">
            <a:off x="2069432" y="5158771"/>
            <a:ext cx="8157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40 % Hypocalcemia; 36 % vs 53 %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9CD0E7-5C7F-497E-BEBD-DCCEF2E36AFB}"/>
              </a:ext>
            </a:extLst>
          </p:cNvPr>
          <p:cNvSpPr txBox="1"/>
          <p:nvPr/>
        </p:nvSpPr>
        <p:spPr>
          <a:xfrm>
            <a:off x="9708983" y="6276944"/>
            <a:ext cx="193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JTACS 2020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98" y="578069"/>
            <a:ext cx="11131907" cy="71470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+mn-lt"/>
              </a:rPr>
              <a:t>   Hypocalcemia is Associated with Impaired Coagulation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467002"/>
              </p:ext>
            </p:extLst>
          </p:nvPr>
        </p:nvGraphicFramePr>
        <p:xfrm>
          <a:off x="414099" y="2028496"/>
          <a:ext cx="11131907" cy="34747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075335">
                  <a:extLst>
                    <a:ext uri="{9D8B030D-6E8A-4147-A177-3AD203B41FA5}">
                      <a16:colId xmlns:a16="http://schemas.microsoft.com/office/drawing/2014/main" val="1967454150"/>
                    </a:ext>
                  </a:extLst>
                </a:gridCol>
                <a:gridCol w="3394842">
                  <a:extLst>
                    <a:ext uri="{9D8B030D-6E8A-4147-A177-3AD203B41FA5}">
                      <a16:colId xmlns:a16="http://schemas.microsoft.com/office/drawing/2014/main" val="3001342490"/>
                    </a:ext>
                  </a:extLst>
                </a:gridCol>
                <a:gridCol w="3328700">
                  <a:extLst>
                    <a:ext uri="{9D8B030D-6E8A-4147-A177-3AD203B41FA5}">
                      <a16:colId xmlns:a16="http://schemas.microsoft.com/office/drawing/2014/main" val="3986818486"/>
                    </a:ext>
                  </a:extLst>
                </a:gridCol>
                <a:gridCol w="1333030">
                  <a:extLst>
                    <a:ext uri="{9D8B030D-6E8A-4147-A177-3AD203B41FA5}">
                      <a16:colId xmlns:a16="http://schemas.microsoft.com/office/drawing/2014/main" val="70746919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baseline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NORMOCALCEMIA</a:t>
                      </a:r>
                    </a:p>
                    <a:p>
                      <a:pPr algn="ctr" fontAlgn="b"/>
                      <a:r>
                        <a:rPr lang="en-US" sz="2400" b="1" i="0" u="none" strike="noStrike" baseline="0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i-Ca &gt;1.0mmol/L</a:t>
                      </a:r>
                      <a:endParaRPr lang="en-US" sz="2400" b="1" i="0" u="none" strike="noStrike" dirty="0">
                        <a:solidFill>
                          <a:schemeClr val="accent3"/>
                        </a:solidFill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Median or %</a:t>
                      </a:r>
                      <a:endParaRPr lang="en-US" sz="2400" b="1" i="0" u="none" strike="noStrike" dirty="0">
                        <a:solidFill>
                          <a:schemeClr val="accent3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2CE469"/>
                          </a:solidFill>
                          <a:effectLst/>
                          <a:latin typeface="+mn-lt"/>
                        </a:rPr>
                        <a:t>HYPOCALCEMIA</a:t>
                      </a:r>
                    </a:p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i-Ca </a:t>
                      </a:r>
                      <a:r>
                        <a:rPr lang="en-US" sz="2400" b="1" i="0" u="sng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&lt;</a:t>
                      </a:r>
                      <a:r>
                        <a:rPr lang="en-US" sz="2400" b="1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1.0mmol/L</a:t>
                      </a:r>
                    </a:p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Median or %</a:t>
                      </a:r>
                      <a:endParaRPr lang="en-US" sz="2400" b="1" i="0" u="none" strike="noStrike" dirty="0">
                        <a:solidFill>
                          <a:schemeClr val="accent3"/>
                        </a:solidFill>
                        <a:effectLst/>
                        <a:latin typeface="+mn-lt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accent3"/>
                          </a:solidFill>
                          <a:effectLst/>
                          <a:latin typeface="+mj-lt"/>
                        </a:rPr>
                        <a:t>p-value</a:t>
                      </a:r>
                      <a:endParaRPr lang="en-US" sz="2400" b="1" i="0" u="none" strike="noStrike" dirty="0">
                        <a:solidFill>
                          <a:schemeClr val="accent3"/>
                        </a:solidFill>
                        <a:effectLst/>
                        <a:latin typeface="+mj-lt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659002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5814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RAPID TEG</a:t>
                      </a:r>
                      <a:r>
                        <a:rPr lang="en-US" sz="24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-ACT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2130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RAPID TEG-ANGLE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0" i="0" u="none" strike="noStrike" dirty="0">
                          <a:solidFill>
                            <a:srgbClr val="FFFF00"/>
                          </a:solidFill>
                          <a:effectLst/>
                          <a:latin typeface="+mj-lt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1876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RAPID TEG-MA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0" i="0" u="none" strike="noStrike" dirty="0">
                          <a:solidFill>
                            <a:srgbClr val="FFFF00"/>
                          </a:solidFill>
                          <a:effectLst/>
                          <a:latin typeface="+mj-lt"/>
                        </a:rPr>
                        <a:t>0.005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1785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RAPID TEG-LY30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581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17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53" y="557349"/>
            <a:ext cx="11671287" cy="12523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+mn-lt"/>
              </a:rPr>
              <a:t>Lower i-Ca Levels Associated with Higher Mortality    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after Adjustment for Confounders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10183"/>
              </p:ext>
            </p:extLst>
          </p:nvPr>
        </p:nvGraphicFramePr>
        <p:xfrm>
          <a:off x="412945" y="2455817"/>
          <a:ext cx="11413295" cy="36665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48367">
                  <a:extLst>
                    <a:ext uri="{9D8B030D-6E8A-4147-A177-3AD203B41FA5}">
                      <a16:colId xmlns:a16="http://schemas.microsoft.com/office/drawing/2014/main" val="4205512418"/>
                    </a:ext>
                  </a:extLst>
                </a:gridCol>
                <a:gridCol w="1816951">
                  <a:extLst>
                    <a:ext uri="{9D8B030D-6E8A-4147-A177-3AD203B41FA5}">
                      <a16:colId xmlns:a16="http://schemas.microsoft.com/office/drawing/2014/main" val="2816408146"/>
                    </a:ext>
                  </a:extLst>
                </a:gridCol>
                <a:gridCol w="2282659">
                  <a:extLst>
                    <a:ext uri="{9D8B030D-6E8A-4147-A177-3AD203B41FA5}">
                      <a16:colId xmlns:a16="http://schemas.microsoft.com/office/drawing/2014/main" val="4281373663"/>
                    </a:ext>
                  </a:extLst>
                </a:gridCol>
                <a:gridCol w="2282659">
                  <a:extLst>
                    <a:ext uri="{9D8B030D-6E8A-4147-A177-3AD203B41FA5}">
                      <a16:colId xmlns:a16="http://schemas.microsoft.com/office/drawing/2014/main" val="2500524689"/>
                    </a:ext>
                  </a:extLst>
                </a:gridCol>
                <a:gridCol w="2282659">
                  <a:extLst>
                    <a:ext uri="{9D8B030D-6E8A-4147-A177-3AD203B41FA5}">
                      <a16:colId xmlns:a16="http://schemas.microsoft.com/office/drawing/2014/main" val="2622244384"/>
                    </a:ext>
                  </a:extLst>
                </a:gridCol>
              </a:tblGrid>
              <a:tr h="862475">
                <a:tc>
                  <a:txBody>
                    <a:bodyPr/>
                    <a:lstStyle/>
                    <a:p>
                      <a:pPr algn="l" fontAlgn="t"/>
                      <a:endParaRPr lang="en-US" sz="2400" b="1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24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chemeClr val="bg2"/>
                          </a:solidFill>
                          <a:effectLst/>
                        </a:rPr>
                        <a:t>Hazard</a:t>
                      </a:r>
                      <a:br>
                        <a:rPr lang="en-US" sz="2400" b="1" dirty="0">
                          <a:solidFill>
                            <a:schemeClr val="bg2"/>
                          </a:solidFill>
                          <a:effectLst/>
                        </a:rPr>
                      </a:br>
                      <a:r>
                        <a:rPr lang="en-US" sz="2400" b="1" dirty="0">
                          <a:solidFill>
                            <a:schemeClr val="bg2"/>
                          </a:solidFill>
                          <a:effectLst/>
                        </a:rPr>
                        <a:t>Ratio</a:t>
                      </a:r>
                      <a:endParaRPr lang="en-US" sz="2400" b="1" i="0" dirty="0">
                        <a:solidFill>
                          <a:schemeClr val="bg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95% Hazard Ratio </a:t>
                      </a:r>
                    </a:p>
                    <a:p>
                      <a:pPr algn="ctr" fontAlgn="t"/>
                      <a:r>
                        <a:rPr lang="en-US" sz="2400" b="0" dirty="0">
                          <a:solidFill>
                            <a:schemeClr val="bg1"/>
                          </a:solidFill>
                          <a:effectLst/>
                        </a:rPr>
                        <a:t>Confidence Limits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322587"/>
                  </a:ext>
                </a:extLst>
              </a:tr>
              <a:tr h="6586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First</a:t>
                      </a:r>
                      <a:r>
                        <a:rPr lang="en-US" sz="2400" b="1" i="0" baseline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 i-Calcium level</a:t>
                      </a:r>
                      <a:endParaRPr lang="en-US" sz="2400" b="1" i="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&lt;.0001</a:t>
                      </a:r>
                      <a:endParaRPr lang="en-US" sz="2400" b="1" i="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0.527</a:t>
                      </a:r>
                      <a:endParaRPr lang="en-US" sz="2400" b="1" i="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chemeClr val="accent3"/>
                          </a:solidFill>
                          <a:effectLst/>
                        </a:rPr>
                        <a:t>0.488</a:t>
                      </a:r>
                      <a:endParaRPr lang="en-US" sz="2400" b="1" i="0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chemeClr val="accent3"/>
                          </a:solidFill>
                          <a:effectLst/>
                        </a:rPr>
                        <a:t>0.570</a:t>
                      </a:r>
                      <a:endParaRPr lang="en-US" sz="2400" b="1" i="0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extLst>
                  <a:ext uri="{0D108BD9-81ED-4DB2-BD59-A6C34878D82A}">
                    <a16:rowId xmlns:a16="http://schemas.microsoft.com/office/drawing/2014/main" val="878340730"/>
                  </a:ext>
                </a:extLst>
              </a:tr>
              <a:tr h="83780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Randomization group</a:t>
                      </a:r>
                      <a:endParaRPr lang="en-US" sz="24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0.2643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0.904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0.757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1.079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extLst>
                  <a:ext uri="{0D108BD9-81ED-4DB2-BD59-A6C34878D82A}">
                    <a16:rowId xmlns:a16="http://schemas.microsoft.com/office/drawing/2014/main" val="276043853"/>
                  </a:ext>
                </a:extLst>
              </a:tr>
              <a:tr h="6489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ISS</a:t>
                      </a:r>
                      <a:endParaRPr lang="en-US" sz="24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&lt;.0001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1.004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1.004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1.004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extLst>
                  <a:ext uri="{0D108BD9-81ED-4DB2-BD59-A6C34878D82A}">
                    <a16:rowId xmlns:a16="http://schemas.microsoft.com/office/drawing/2014/main" val="2672792293"/>
                  </a:ext>
                </a:extLst>
              </a:tr>
              <a:tr h="65865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</a:rPr>
                        <a:t>Shock index</a:t>
                      </a:r>
                      <a:endParaRPr lang="en-US" sz="2400" b="1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&lt;.0001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1.000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1.000</a:t>
                      </a:r>
                      <a:endParaRPr lang="en-US" sz="2400" b="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1.000</a:t>
                      </a: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6745" marR="26745" marT="26745" marB="26745"/>
                </a:tc>
                <a:extLst>
                  <a:ext uri="{0D108BD9-81ED-4DB2-BD59-A6C34878D82A}">
                    <a16:rowId xmlns:a16="http://schemas.microsoft.com/office/drawing/2014/main" val="3080654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14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94" y="139490"/>
            <a:ext cx="12097406" cy="61872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+mn-lt"/>
              </a:rPr>
              <a:t>     </a:t>
            </a:r>
            <a:r>
              <a:rPr lang="en-US" sz="3600" b="1" dirty="0">
                <a:solidFill>
                  <a:srgbClr val="FFC000"/>
                </a:solidFill>
                <a:latin typeface="+mn-lt"/>
              </a:rPr>
              <a:t>Hypocalcemia: Reduced Survival in Plasma and Control Groups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43570" r="4505" b="11081"/>
          <a:stretch/>
        </p:blipFill>
        <p:spPr>
          <a:xfrm>
            <a:off x="690390" y="2921875"/>
            <a:ext cx="9594434" cy="30577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9161" r="4505" b="57317"/>
          <a:stretch/>
        </p:blipFill>
        <p:spPr>
          <a:xfrm>
            <a:off x="690390" y="937791"/>
            <a:ext cx="9594435" cy="3683227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 rot="16200000">
            <a:off x="1566041" y="4645572"/>
            <a:ext cx="42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\\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73120" y="3184268"/>
            <a:ext cx="30577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Survival Probability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60914" y="3101453"/>
            <a:ext cx="3121735" cy="19389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tx1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Hypocalcemia in red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Normocalcemia in green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Plasma dashed lines _ _ _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Control solid lines  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522B8D-C3DE-4EFB-AC85-94296EA46F31}"/>
              </a:ext>
            </a:extLst>
          </p:cNvPr>
          <p:cNvSpPr txBox="1"/>
          <p:nvPr/>
        </p:nvSpPr>
        <p:spPr>
          <a:xfrm>
            <a:off x="9708983" y="6276944"/>
            <a:ext cx="1933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JTACS 2020</a:t>
            </a:r>
          </a:p>
        </p:txBody>
      </p:sp>
    </p:spTree>
    <p:extLst>
      <p:ext uri="{BB962C8B-B14F-4D97-AF65-F5344CB8AC3E}">
        <p14:creationId xmlns:p14="http://schemas.microsoft.com/office/powerpoint/2010/main" val="23188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24876-2667-4B99-BC88-69F2F03F5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20746"/>
            <a:ext cx="11201400" cy="1325563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+mn-lt"/>
              </a:rPr>
              <a:t>Mechanisms for Shock Induced Hypocalcemia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2F1E81-A1D3-464D-A23A-EB3864911C5F}"/>
              </a:ext>
            </a:extLst>
          </p:cNvPr>
          <p:cNvSpPr txBox="1"/>
          <p:nvPr/>
        </p:nvSpPr>
        <p:spPr>
          <a:xfrm>
            <a:off x="1612231" y="1004943"/>
            <a:ext cx="92242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Binding to citrate / hepatic clearance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</a:rPr>
              <a:t>Binding to exogenous albumin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FFFF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Binding to lactate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</a:rPr>
              <a:t>Binding to phosphate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bg1"/>
                </a:solidFill>
              </a:rPr>
              <a:t>Magnesium elevated /depressed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</a:rPr>
              <a:t>Intracellular flux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391B1DE-211F-4EF7-B29F-376DE316800C}"/>
              </a:ext>
            </a:extLst>
          </p:cNvPr>
          <p:cNvSpPr/>
          <p:nvPr/>
        </p:nvSpPr>
        <p:spPr>
          <a:xfrm flipV="1">
            <a:off x="681789" y="5342021"/>
            <a:ext cx="681789" cy="5213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18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>
            <a:extLst>
              <a:ext uri="{FF2B5EF4-FFF2-40B4-BE49-F238E27FC236}">
                <a16:creationId xmlns:a16="http://schemas.microsoft.com/office/drawing/2014/main" id="{60FC2ECF-1AE1-4D50-9539-DEA95243E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941" y="-109257"/>
            <a:ext cx="10785662" cy="1143000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C000"/>
                </a:solidFill>
                <a:latin typeface="+mn-lt"/>
              </a:rPr>
              <a:t>          Trauma DAMPS Induce Calcium Influx </a:t>
            </a:r>
          </a:p>
        </p:txBody>
      </p:sp>
      <p:pic>
        <p:nvPicPr>
          <p:cNvPr id="146435" name="Content Placeholder 3">
            <a:extLst>
              <a:ext uri="{FF2B5EF4-FFF2-40B4-BE49-F238E27FC236}">
                <a16:creationId xmlns:a16="http://schemas.microsoft.com/office/drawing/2014/main" id="{77F3C152-A89F-4FB0-985C-078B567177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6" b="14359"/>
          <a:stretch>
            <a:fillRect/>
          </a:stretch>
        </p:blipFill>
        <p:spPr>
          <a:xfrm>
            <a:off x="2671010" y="1033743"/>
            <a:ext cx="6234556" cy="3168675"/>
          </a:xfrm>
        </p:spPr>
      </p:pic>
      <p:sp>
        <p:nvSpPr>
          <p:cNvPr id="131076" name="TextBox 1">
            <a:extLst>
              <a:ext uri="{FF2B5EF4-FFF2-40B4-BE49-F238E27FC236}">
                <a16:creationId xmlns:a16="http://schemas.microsoft.com/office/drawing/2014/main" id="{1C405EF3-5448-45CE-9659-F0C9F346C33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772400" y="4371711"/>
            <a:ext cx="4572000" cy="6626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588" dirty="0">
                <a:ea typeface="MS PGothic" panose="020B0600070205080204" pitchFamily="34" charset="-128"/>
              </a:rPr>
              <a:t> </a:t>
            </a:r>
            <a:r>
              <a:rPr lang="en-US" altLang="en-US" sz="2118" b="1" dirty="0">
                <a:solidFill>
                  <a:schemeClr val="bg1">
                    <a:lumMod val="95000"/>
                  </a:schemeClr>
                </a:solidFill>
                <a:ea typeface="MS PGothic" panose="020B0600070205080204" pitchFamily="34" charset="-128"/>
              </a:rPr>
              <a:t>Bevers et al </a:t>
            </a:r>
          </a:p>
          <a:p>
            <a:pPr>
              <a:defRPr/>
            </a:pPr>
            <a:r>
              <a:rPr lang="en-US" altLang="en-US" sz="1588" dirty="0">
                <a:solidFill>
                  <a:srgbClr val="FFFF00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sz="1588" b="1" dirty="0" err="1">
                <a:solidFill>
                  <a:srgbClr val="FFFF00"/>
                </a:solidFill>
                <a:ea typeface="MS PGothic" panose="020B0600070205080204" pitchFamily="34" charset="-128"/>
              </a:rPr>
              <a:t>Physiol</a:t>
            </a:r>
            <a:r>
              <a:rPr lang="en-US" altLang="en-US" sz="1588" b="1" dirty="0">
                <a:solidFill>
                  <a:srgbClr val="FFFF00"/>
                </a:solidFill>
                <a:ea typeface="MS PGothic" panose="020B0600070205080204" pitchFamily="34" charset="-128"/>
              </a:rPr>
              <a:t> Rev 2016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D4168E-09CB-4F16-B4D0-01E3590794EB}"/>
              </a:ext>
            </a:extLst>
          </p:cNvPr>
          <p:cNvSpPr/>
          <p:nvPr/>
        </p:nvSpPr>
        <p:spPr>
          <a:xfrm>
            <a:off x="5598932" y="3521243"/>
            <a:ext cx="2927448" cy="476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88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88773-39A7-4892-AF11-8C02685E1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40" t="31740" r="52171" b="49123"/>
          <a:stretch/>
        </p:blipFill>
        <p:spPr>
          <a:xfrm>
            <a:off x="730151" y="4697230"/>
            <a:ext cx="5325980" cy="16019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>
            <a:extLst>
              <a:ext uri="{FF2B5EF4-FFF2-40B4-BE49-F238E27FC236}">
                <a16:creationId xmlns:a16="http://schemas.microsoft.com/office/drawing/2014/main" id="{D036A07F-89D0-455B-AD94-10535F0FD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320" y="-14007"/>
            <a:ext cx="9440956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The Death Diamond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592CFC-4635-4D96-B18A-83DBA58C9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9" t="30628" r="30127" b="10113"/>
          <a:stretch/>
        </p:blipFill>
        <p:spPr>
          <a:xfrm>
            <a:off x="6186268" y="1191943"/>
            <a:ext cx="5498368" cy="397104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50532" name="Rectangle 11">
            <a:extLst>
              <a:ext uri="{FF2B5EF4-FFF2-40B4-BE49-F238E27FC236}">
                <a16:creationId xmlns:a16="http://schemas.microsoft.com/office/drawing/2014/main" id="{3831CDF8-BBBA-4554-89D1-7C412D4F1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999" y="5288160"/>
            <a:ext cx="3443391" cy="35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653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225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797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369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  <a:latin typeface="+mn-lt"/>
              </a:rPr>
              <a:t>Transfusion / THOR 2022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169F231C-B9DA-45CF-9183-A50F3B900F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109118"/>
              </p:ext>
            </p:extLst>
          </p:nvPr>
        </p:nvGraphicFramePr>
        <p:xfrm>
          <a:off x="215106" y="1443789"/>
          <a:ext cx="4835111" cy="3719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4" imgW="15419048" imgH="10085714" progId="MSPhotoEd.3">
                  <p:embed/>
                </p:oleObj>
              </mc:Choice>
              <mc:Fallback>
                <p:oleObj name="Photo Editor Photo" r:id="rId4" imgW="15419048" imgH="10085714" progId="MSPhotoEd.3">
                  <p:embed/>
                  <p:pic>
                    <p:nvPicPr>
                      <p:cNvPr id="94210" name="Object 2">
                        <a:extLst>
                          <a:ext uri="{FF2B5EF4-FFF2-40B4-BE49-F238E27FC236}">
                            <a16:creationId xmlns:a16="http://schemas.microsoft.com/office/drawing/2014/main" id="{8C1FD765-A924-48C5-AB56-EF2CC75C7A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106" y="1443789"/>
                        <a:ext cx="4835111" cy="3719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4916BF2-B2D0-4D71-9C5B-3DFC70D5028A}"/>
              </a:ext>
            </a:extLst>
          </p:cNvPr>
          <p:cNvSpPr txBox="1"/>
          <p:nvPr/>
        </p:nvSpPr>
        <p:spPr>
          <a:xfrm flipH="1">
            <a:off x="830970" y="1909625"/>
            <a:ext cx="365760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TTTTh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0A1CC-940D-4458-9EA5-497503D8B3A4}"/>
              </a:ext>
            </a:extLst>
          </p:cNvPr>
          <p:cNvSpPr txBox="1"/>
          <p:nvPr/>
        </p:nvSpPr>
        <p:spPr>
          <a:xfrm>
            <a:off x="1176903" y="1909318"/>
            <a:ext cx="3160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Lethal Triad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45151B7-F204-4314-B11E-28CEED553F2E}"/>
              </a:ext>
            </a:extLst>
          </p:cNvPr>
          <p:cNvSpPr/>
          <p:nvPr/>
        </p:nvSpPr>
        <p:spPr>
          <a:xfrm>
            <a:off x="5238773" y="2979222"/>
            <a:ext cx="766960" cy="396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FCF15-12AD-4C98-B967-F1E719875285}"/>
              </a:ext>
            </a:extLst>
          </p:cNvPr>
          <p:cNvSpPr txBox="1"/>
          <p:nvPr/>
        </p:nvSpPr>
        <p:spPr>
          <a:xfrm flipH="1">
            <a:off x="4137175" y="4684295"/>
            <a:ext cx="827856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E37E3-A997-443B-8778-B0F3CB532329}"/>
              </a:ext>
            </a:extLst>
          </p:cNvPr>
          <p:cNvSpPr txBox="1"/>
          <p:nvPr/>
        </p:nvSpPr>
        <p:spPr>
          <a:xfrm flipH="1">
            <a:off x="1882540" y="5265947"/>
            <a:ext cx="2512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J Trauma 1982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1306A62-B69B-4C03-9032-5FA6CAA8D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963" y="3277721"/>
            <a:ext cx="139713" cy="28001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9149" tIns="34579" rIns="69149" bIns="34579">
            <a:spAutoFit/>
          </a:bodyPr>
          <a:lstStyle/>
          <a:p>
            <a:pPr defTabSz="749236">
              <a:defRPr/>
            </a:pPr>
            <a:endParaRPr lang="en-US" sz="1366"/>
          </a:p>
        </p:txBody>
      </p:sp>
      <p:grpSp>
        <p:nvGrpSpPr>
          <p:cNvPr id="409603" name="Group 3">
            <a:extLst>
              <a:ext uri="{FF2B5EF4-FFF2-40B4-BE49-F238E27FC236}">
                <a16:creationId xmlns:a16="http://schemas.microsoft.com/office/drawing/2014/main" id="{52C5BA22-F41E-40BA-BA7B-B1E8C5456024}"/>
              </a:ext>
            </a:extLst>
          </p:cNvPr>
          <p:cNvGrpSpPr>
            <a:grpSpLocks/>
          </p:cNvGrpSpPr>
          <p:nvPr/>
        </p:nvGrpSpPr>
        <p:grpSpPr bwMode="auto">
          <a:xfrm>
            <a:off x="1686607" y="1431887"/>
            <a:ext cx="8396007" cy="5318738"/>
            <a:chOff x="88" y="199"/>
            <a:chExt cx="6967" cy="4240"/>
          </a:xfrm>
        </p:grpSpPr>
        <p:sp>
          <p:nvSpPr>
            <p:cNvPr id="57348" name="AutoShape 4">
              <a:extLst>
                <a:ext uri="{FF2B5EF4-FFF2-40B4-BE49-F238E27FC236}">
                  <a16:creationId xmlns:a16="http://schemas.microsoft.com/office/drawing/2014/main" id="{3315384B-66C8-40AD-A2B7-7043AFDE6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" y="199"/>
              <a:ext cx="3050" cy="592"/>
            </a:xfrm>
            <a:prstGeom prst="downArrowCallout">
              <a:avLst>
                <a:gd name="adj1" fmla="val 23562"/>
                <a:gd name="adj2" fmla="val 27515"/>
                <a:gd name="adj3" fmla="val 16069"/>
                <a:gd name="adj4" fmla="val 68000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749236">
                <a:defRPr/>
              </a:pPr>
              <a:r>
                <a:rPr lang="en-US" sz="1366" dirty="0"/>
                <a:t>   </a:t>
              </a:r>
              <a:r>
                <a:rPr lang="en-US" sz="2065" dirty="0"/>
                <a:t>      </a:t>
              </a:r>
              <a:r>
                <a:rPr lang="en-US" sz="3200" b="1" dirty="0"/>
                <a:t>Whole Blood 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299014" name="AutoShape 5">
              <a:extLst>
                <a:ext uri="{FF2B5EF4-FFF2-40B4-BE49-F238E27FC236}">
                  <a16:creationId xmlns:a16="http://schemas.microsoft.com/office/drawing/2014/main" id="{6AC59294-3D11-4761-9952-03375FC00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816"/>
              <a:ext cx="1761" cy="265"/>
            </a:xfrm>
            <a:prstGeom prst="flowChartAlternateProcess">
              <a:avLst/>
            </a:prstGeom>
            <a:solidFill>
              <a:srgbClr val="99CC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/>
                <a:t>  </a:t>
              </a:r>
              <a:r>
                <a:rPr lang="en-US" altLang="en-US" sz="1670" dirty="0">
                  <a:solidFill>
                    <a:srgbClr val="000000"/>
                  </a:solidFill>
                </a:rPr>
                <a:t>Citrated rapid-TEG</a:t>
              </a:r>
            </a:p>
          </p:txBody>
        </p:sp>
        <p:sp>
          <p:nvSpPr>
            <p:cNvPr id="299015" name="AutoShape 6">
              <a:extLst>
                <a:ext uri="{FF2B5EF4-FFF2-40B4-BE49-F238E27FC236}">
                  <a16:creationId xmlns:a16="http://schemas.microsoft.com/office/drawing/2014/main" id="{7F3451ED-59ED-49E3-8D07-03BF84296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" y="1408"/>
              <a:ext cx="1175" cy="842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>
                  <a:solidFill>
                    <a:srgbClr val="000000"/>
                  </a:solidFill>
                </a:rPr>
                <a:t>ACT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>
                  <a:solidFill>
                    <a:srgbClr val="000000"/>
                  </a:solidFill>
                </a:rPr>
                <a:t>&gt; 128</a:t>
              </a:r>
            </a:p>
          </p:txBody>
        </p:sp>
        <p:sp>
          <p:nvSpPr>
            <p:cNvPr id="299016" name="AutoShape 7">
              <a:extLst>
                <a:ext uri="{FF2B5EF4-FFF2-40B4-BE49-F238E27FC236}">
                  <a16:creationId xmlns:a16="http://schemas.microsoft.com/office/drawing/2014/main" id="{664DE5AE-111D-4F60-83C6-56C450A67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1408"/>
              <a:ext cx="1381" cy="800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>
                  <a:solidFill>
                    <a:srgbClr val="000000"/>
                  </a:solidFill>
                </a:rPr>
                <a:t>Angle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>
                  <a:solidFill>
                    <a:srgbClr val="000000"/>
                  </a:solidFill>
                </a:rPr>
                <a:t>&lt; 65°</a:t>
              </a:r>
            </a:p>
          </p:txBody>
        </p:sp>
        <p:sp>
          <p:nvSpPr>
            <p:cNvPr id="299017" name="AutoShape 8">
              <a:extLst>
                <a:ext uri="{FF2B5EF4-FFF2-40B4-BE49-F238E27FC236}">
                  <a16:creationId xmlns:a16="http://schemas.microsoft.com/office/drawing/2014/main" id="{BE9403DE-FBEA-496A-B769-4361FDBD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392"/>
              <a:ext cx="960" cy="894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>
                  <a:solidFill>
                    <a:srgbClr val="000000"/>
                  </a:solidFill>
                </a:rPr>
                <a:t>MA &lt; 55 </a:t>
              </a:r>
            </a:p>
          </p:txBody>
        </p:sp>
        <p:sp>
          <p:nvSpPr>
            <p:cNvPr id="299018" name="AutoShape 9">
              <a:extLst>
                <a:ext uri="{FF2B5EF4-FFF2-40B4-BE49-F238E27FC236}">
                  <a16:creationId xmlns:a16="http://schemas.microsoft.com/office/drawing/2014/main" id="{F322930D-1F16-4736-91CB-0B382E339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6" y="1385"/>
              <a:ext cx="1104" cy="915"/>
            </a:xfrm>
            <a:prstGeom prst="flowChartDecision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>
                  <a:solidFill>
                    <a:srgbClr val="000000"/>
                  </a:solidFill>
                </a:rPr>
                <a:t>LY30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>
                  <a:solidFill>
                    <a:srgbClr val="000000"/>
                  </a:solidFill>
                </a:rPr>
                <a:t>&gt; 5%</a:t>
              </a:r>
            </a:p>
          </p:txBody>
        </p:sp>
        <p:cxnSp>
          <p:nvCxnSpPr>
            <p:cNvPr id="409611" name="AutoShape 10">
              <a:extLst>
                <a:ext uri="{FF2B5EF4-FFF2-40B4-BE49-F238E27FC236}">
                  <a16:creationId xmlns:a16="http://schemas.microsoft.com/office/drawing/2014/main" id="{A3EBB6F7-6A88-4585-BB33-9A58BBF58DBA}"/>
                </a:ext>
              </a:extLst>
            </p:cNvPr>
            <p:cNvCxnSpPr>
              <a:cxnSpLocks noChangeShapeType="1"/>
              <a:stCxn id="299014" idx="2"/>
              <a:endCxn id="299015" idx="0"/>
            </p:cNvCxnSpPr>
            <p:nvPr/>
          </p:nvCxnSpPr>
          <p:spPr bwMode="auto">
            <a:xfrm flipH="1">
              <a:off x="676" y="1081"/>
              <a:ext cx="2845" cy="327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612" name="AutoShape 11">
              <a:extLst>
                <a:ext uri="{FF2B5EF4-FFF2-40B4-BE49-F238E27FC236}">
                  <a16:creationId xmlns:a16="http://schemas.microsoft.com/office/drawing/2014/main" id="{8399A1C0-4D48-4040-B4E1-1B26B29A5D63}"/>
                </a:ext>
              </a:extLst>
            </p:cNvPr>
            <p:cNvCxnSpPr>
              <a:cxnSpLocks noChangeShapeType="1"/>
              <a:stCxn id="299014" idx="2"/>
              <a:endCxn id="299016" idx="0"/>
            </p:cNvCxnSpPr>
            <p:nvPr/>
          </p:nvCxnSpPr>
          <p:spPr bwMode="auto">
            <a:xfrm flipH="1">
              <a:off x="2483" y="1081"/>
              <a:ext cx="1038" cy="327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613" name="AutoShape 12">
              <a:extLst>
                <a:ext uri="{FF2B5EF4-FFF2-40B4-BE49-F238E27FC236}">
                  <a16:creationId xmlns:a16="http://schemas.microsoft.com/office/drawing/2014/main" id="{E7B7EFA4-7DEB-4CDA-8F59-341C35CB0989}"/>
                </a:ext>
              </a:extLst>
            </p:cNvPr>
            <p:cNvCxnSpPr>
              <a:cxnSpLocks noChangeShapeType="1"/>
              <a:stCxn id="299014" idx="2"/>
              <a:endCxn id="299018" idx="0"/>
            </p:cNvCxnSpPr>
            <p:nvPr/>
          </p:nvCxnSpPr>
          <p:spPr bwMode="auto">
            <a:xfrm>
              <a:off x="3521" y="1081"/>
              <a:ext cx="2527" cy="304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9022" name="AutoShape 13">
              <a:extLst>
                <a:ext uri="{FF2B5EF4-FFF2-40B4-BE49-F238E27FC236}">
                  <a16:creationId xmlns:a16="http://schemas.microsoft.com/office/drawing/2014/main" id="{95B4AA89-DD81-4100-A36A-9DDE1B276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592"/>
              <a:ext cx="768" cy="677"/>
            </a:xfrm>
            <a:prstGeom prst="flowChartDocumen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70" dirty="0"/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/>
                <a:t>    </a:t>
              </a:r>
              <a:r>
                <a:rPr lang="en-US" altLang="en-US" sz="2409" dirty="0">
                  <a:solidFill>
                    <a:srgbClr val="002060"/>
                  </a:solidFill>
                </a:rPr>
                <a:t>FFP</a:t>
              </a:r>
            </a:p>
          </p:txBody>
        </p:sp>
        <p:sp>
          <p:nvSpPr>
            <p:cNvPr id="299023" name="AutoShape 14">
              <a:extLst>
                <a:ext uri="{FF2B5EF4-FFF2-40B4-BE49-F238E27FC236}">
                  <a16:creationId xmlns:a16="http://schemas.microsoft.com/office/drawing/2014/main" id="{AC64BF03-8165-45DB-ADDA-52FE418CB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592"/>
              <a:ext cx="758" cy="677"/>
            </a:xfrm>
            <a:prstGeom prst="flowChartDocumen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70" dirty="0"/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>
                  <a:solidFill>
                    <a:srgbClr val="FF0000"/>
                  </a:solidFill>
                </a:rPr>
                <a:t> </a:t>
              </a:r>
              <a:r>
                <a:rPr lang="en-US" altLang="en-US" sz="2065" dirty="0">
                  <a:solidFill>
                    <a:srgbClr val="002060"/>
                  </a:solidFill>
                </a:rPr>
                <a:t>CRYO</a:t>
              </a:r>
            </a:p>
          </p:txBody>
        </p:sp>
        <p:sp>
          <p:nvSpPr>
            <p:cNvPr id="299024" name="AutoShape 15">
              <a:extLst>
                <a:ext uri="{FF2B5EF4-FFF2-40B4-BE49-F238E27FC236}">
                  <a16:creationId xmlns:a16="http://schemas.microsoft.com/office/drawing/2014/main" id="{6F09F7E5-FB17-447E-AF2D-A4C68F753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92"/>
              <a:ext cx="781" cy="628"/>
            </a:xfrm>
            <a:prstGeom prst="flowChartDocumen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70" dirty="0"/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/>
                <a:t>  </a:t>
              </a:r>
              <a:r>
                <a:rPr lang="en-US" altLang="en-US" sz="1670" dirty="0">
                  <a:solidFill>
                    <a:srgbClr val="FF0000"/>
                  </a:solidFill>
                </a:rPr>
                <a:t>  </a:t>
              </a:r>
              <a:r>
                <a:rPr lang="en-US" altLang="en-US" sz="2065" dirty="0">
                  <a:solidFill>
                    <a:srgbClr val="002060"/>
                  </a:solidFill>
                </a:rPr>
                <a:t>PLT</a:t>
              </a:r>
            </a:p>
          </p:txBody>
        </p:sp>
        <p:sp>
          <p:nvSpPr>
            <p:cNvPr id="299025" name="AutoShape 16">
              <a:extLst>
                <a:ext uri="{FF2B5EF4-FFF2-40B4-BE49-F238E27FC236}">
                  <a16:creationId xmlns:a16="http://schemas.microsoft.com/office/drawing/2014/main" id="{A0C005C2-011E-4A7D-9D8E-B79B0C0AF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" y="2592"/>
              <a:ext cx="752" cy="628"/>
            </a:xfrm>
            <a:prstGeom prst="flowChartDocument">
              <a:avLst/>
            </a:prstGeom>
            <a:solidFill>
              <a:srgbClr val="FFCC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670" dirty="0"/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/>
                <a:t>   </a:t>
              </a:r>
              <a:r>
                <a:rPr lang="en-US" altLang="en-US" sz="1670" dirty="0">
                  <a:solidFill>
                    <a:srgbClr val="002060"/>
                  </a:solidFill>
                </a:rPr>
                <a:t>TXA</a:t>
              </a:r>
            </a:p>
          </p:txBody>
        </p:sp>
        <p:cxnSp>
          <p:nvCxnSpPr>
            <p:cNvPr id="409618" name="AutoShape 17">
              <a:extLst>
                <a:ext uri="{FF2B5EF4-FFF2-40B4-BE49-F238E27FC236}">
                  <a16:creationId xmlns:a16="http://schemas.microsoft.com/office/drawing/2014/main" id="{9417FB98-7D08-4BE1-BA9D-E22BB1A0260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2" y="2352"/>
              <a:ext cx="1" cy="192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619" name="AutoShape 18">
              <a:extLst>
                <a:ext uri="{FF2B5EF4-FFF2-40B4-BE49-F238E27FC236}">
                  <a16:creationId xmlns:a16="http://schemas.microsoft.com/office/drawing/2014/main" id="{D7413B7A-1448-4B86-AEEB-1DE5F06673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496" y="2352"/>
              <a:ext cx="1" cy="192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620" name="AutoShape 19">
              <a:extLst>
                <a:ext uri="{FF2B5EF4-FFF2-40B4-BE49-F238E27FC236}">
                  <a16:creationId xmlns:a16="http://schemas.microsoft.com/office/drawing/2014/main" id="{80EFEF8E-EFC1-4B0C-BB86-74378675426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368" y="2352"/>
              <a:ext cx="1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621" name="AutoShape 20">
              <a:extLst>
                <a:ext uri="{FF2B5EF4-FFF2-40B4-BE49-F238E27FC236}">
                  <a16:creationId xmlns:a16="http://schemas.microsoft.com/office/drawing/2014/main" id="{11622AA8-CD4F-4046-93F3-3AB5BF9261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048" y="2352"/>
              <a:ext cx="10" cy="192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9030" name="AutoShape 21">
              <a:extLst>
                <a:ext uri="{FF2B5EF4-FFF2-40B4-BE49-F238E27FC236}">
                  <a16:creationId xmlns:a16="http://schemas.microsoft.com/office/drawing/2014/main" id="{1913FF54-697D-4223-90DC-C7F9EF959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" y="3527"/>
              <a:ext cx="6821" cy="361"/>
            </a:xfrm>
            <a:prstGeom prst="homePlate">
              <a:avLst>
                <a:gd name="adj" fmla="val 96384"/>
              </a:avLst>
            </a:prstGeom>
            <a:solidFill>
              <a:srgbClr val="99CC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04863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04863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04863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048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 dirty="0"/>
                <a:t>                                            </a:t>
              </a:r>
              <a:r>
                <a:rPr lang="en-US" altLang="en-US" sz="1670" dirty="0">
                  <a:solidFill>
                    <a:schemeClr val="bg1"/>
                  </a:solidFill>
                </a:rPr>
                <a:t> </a:t>
              </a:r>
              <a:r>
                <a:rPr lang="en-US" altLang="en-US" sz="1670" dirty="0">
                  <a:solidFill>
                    <a:srgbClr val="FF0000"/>
                  </a:solidFill>
                </a:rPr>
                <a:t>Re-assess via citrated rapid-TEG </a:t>
              </a:r>
            </a:p>
          </p:txBody>
        </p:sp>
        <p:cxnSp>
          <p:nvCxnSpPr>
            <p:cNvPr id="409623" name="AutoShape 22">
              <a:extLst>
                <a:ext uri="{FF2B5EF4-FFF2-40B4-BE49-F238E27FC236}">
                  <a16:creationId xmlns:a16="http://schemas.microsoft.com/office/drawing/2014/main" id="{B299E1E0-94CA-4BA2-8775-0F5DCC69E43A}"/>
                </a:ext>
              </a:extLst>
            </p:cNvPr>
            <p:cNvCxnSpPr>
              <a:cxnSpLocks noChangeShapeType="1"/>
              <a:stCxn id="299030" idx="3"/>
              <a:endCxn id="299014" idx="3"/>
            </p:cNvCxnSpPr>
            <p:nvPr/>
          </p:nvCxnSpPr>
          <p:spPr bwMode="auto">
            <a:xfrm flipH="1" flipV="1">
              <a:off x="4401" y="949"/>
              <a:ext cx="2654" cy="2759"/>
            </a:xfrm>
            <a:prstGeom prst="bentConnector3">
              <a:avLst>
                <a:gd name="adj1" fmla="val -5426"/>
              </a:avLst>
            </a:prstGeom>
            <a:noFill/>
            <a:ln w="19050">
              <a:solidFill>
                <a:schemeClr val="bg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9032" name="Line 23">
              <a:extLst>
                <a:ext uri="{FF2B5EF4-FFF2-40B4-BE49-F238E27FC236}">
                  <a16:creationId xmlns:a16="http://schemas.microsoft.com/office/drawing/2014/main" id="{F4BD1736-D64D-4BC6-9877-D2BA1F06FF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1" y="3264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sz="1366"/>
            </a:p>
          </p:txBody>
        </p:sp>
        <p:sp>
          <p:nvSpPr>
            <p:cNvPr id="299033" name="Line 24">
              <a:extLst>
                <a:ext uri="{FF2B5EF4-FFF2-40B4-BE49-F238E27FC236}">
                  <a16:creationId xmlns:a16="http://schemas.microsoft.com/office/drawing/2014/main" id="{CF7684A7-2749-4786-AFB6-9E8BCE8874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96" y="3264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sz="1366"/>
            </a:p>
          </p:txBody>
        </p:sp>
        <p:sp>
          <p:nvSpPr>
            <p:cNvPr id="299034" name="Line 25">
              <a:extLst>
                <a:ext uri="{FF2B5EF4-FFF2-40B4-BE49-F238E27FC236}">
                  <a16:creationId xmlns:a16="http://schemas.microsoft.com/office/drawing/2014/main" id="{3221C790-1CEA-48DF-8F7E-9B2F367A7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" y="3264"/>
              <a:ext cx="1" cy="2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sz="1366"/>
            </a:p>
          </p:txBody>
        </p:sp>
        <p:sp>
          <p:nvSpPr>
            <p:cNvPr id="299035" name="Line 26">
              <a:extLst>
                <a:ext uri="{FF2B5EF4-FFF2-40B4-BE49-F238E27FC236}">
                  <a16:creationId xmlns:a16="http://schemas.microsoft.com/office/drawing/2014/main" id="{41BAF8CE-57C4-43B3-936E-E6ABAA9A0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96" y="3264"/>
              <a:ext cx="0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 sz="1366"/>
            </a:p>
          </p:txBody>
        </p:sp>
        <p:sp>
          <p:nvSpPr>
            <p:cNvPr id="299036" name="Text Box 27">
              <a:extLst>
                <a:ext uri="{FF2B5EF4-FFF2-40B4-BE49-F238E27FC236}">
                  <a16:creationId xmlns:a16="http://schemas.microsoft.com/office/drawing/2014/main" id="{43DC2F13-B7EC-429C-BA03-AFBF39963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0"/>
              <a:ext cx="4855" cy="48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defTabSz="992188">
                <a:spcBef>
                  <a:spcPct val="20000"/>
                </a:spcBef>
                <a:buFont typeface="Arial" panose="020B0604020202020204" pitchFamily="34" charset="0"/>
                <a:buChar char="•"/>
                <a:defRPr sz="3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92188">
                <a:spcBef>
                  <a:spcPct val="20000"/>
                </a:spcBef>
                <a:buFont typeface="Arial" panose="020B0604020202020204" pitchFamily="34" charset="0"/>
                <a:buChar char="–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92188">
                <a:spcBef>
                  <a:spcPct val="20000"/>
                </a:spcBef>
                <a:buFont typeface="Arial" panose="020B0604020202020204" pitchFamily="34" charset="0"/>
                <a:buChar char="•"/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92188">
                <a:spcBef>
                  <a:spcPct val="20000"/>
                </a:spcBef>
                <a:buFont typeface="Arial" panose="020B0604020202020204" pitchFamily="34" charset="0"/>
                <a:buChar char="–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92188">
                <a:spcBef>
                  <a:spcPct val="20000"/>
                </a:spcBef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921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921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921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921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5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>
                  <a:solidFill>
                    <a:srgbClr val="000000"/>
                  </a:solidFill>
                  <a:latin typeface="Arial" panose="020B0604020202020204" pitchFamily="34" charset="0"/>
                </a:rPr>
                <a:t>FFP = fresh frozen plasma  CRYO = cryoprecipitate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70">
                  <a:solidFill>
                    <a:srgbClr val="000000"/>
                  </a:solidFill>
                  <a:latin typeface="Arial" panose="020B0604020202020204" pitchFamily="34" charset="0"/>
                </a:rPr>
                <a:t>PLT = apheresis platelets   </a:t>
              </a:r>
              <a:r>
                <a:rPr lang="en-US" altLang="en-US" sz="1898">
                  <a:solidFill>
                    <a:srgbClr val="000000"/>
                  </a:solidFill>
                  <a:latin typeface="Arial" panose="020B0604020202020204" pitchFamily="34" charset="0"/>
                </a:rPr>
                <a:t>TXA = tranexamic acid</a:t>
              </a:r>
            </a:p>
          </p:txBody>
        </p:sp>
        <p:cxnSp>
          <p:nvCxnSpPr>
            <p:cNvPr id="409629" name="AutoShape 28">
              <a:extLst>
                <a:ext uri="{FF2B5EF4-FFF2-40B4-BE49-F238E27FC236}">
                  <a16:creationId xmlns:a16="http://schemas.microsoft.com/office/drawing/2014/main" id="{3A972792-76B0-4C9B-879C-B34BC1845DCD}"/>
                </a:ext>
              </a:extLst>
            </p:cNvPr>
            <p:cNvCxnSpPr>
              <a:cxnSpLocks noChangeShapeType="1"/>
              <a:stCxn id="299014" idx="2"/>
              <a:endCxn id="299017" idx="0"/>
            </p:cNvCxnSpPr>
            <p:nvPr/>
          </p:nvCxnSpPr>
          <p:spPr bwMode="auto">
            <a:xfrm>
              <a:off x="3521" y="1081"/>
              <a:ext cx="847" cy="311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Left Arrow 2">
            <a:extLst>
              <a:ext uri="{FF2B5EF4-FFF2-40B4-BE49-F238E27FC236}">
                <a16:creationId xmlns:a16="http://schemas.microsoft.com/office/drawing/2014/main" id="{4486B22A-3A53-4A36-AA83-13876E416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311" y="647914"/>
            <a:ext cx="3430400" cy="828592"/>
          </a:xfrm>
          <a:prstGeom prst="leftArrow">
            <a:avLst>
              <a:gd name="adj1" fmla="val 50000"/>
              <a:gd name="adj2" fmla="val 50000"/>
            </a:avLst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85022" tIns="42512" rIns="85022" bIns="42512"/>
          <a:lstStyle/>
          <a:p>
            <a:pPr algn="ctr" eaLnBrk="1" hangingPunct="1">
              <a:defRPr/>
            </a:pPr>
            <a:r>
              <a:rPr lang="en-US" sz="1822" b="1" dirty="0">
                <a:solidFill>
                  <a:srgbClr val="00FF00"/>
                </a:solidFill>
              </a:rPr>
              <a:t>Calcium Chloride  1 gram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29F7AE-C9B2-4BFF-89C3-463FE081FD0F}"/>
              </a:ext>
            </a:extLst>
          </p:cNvPr>
          <p:cNvSpPr txBox="1"/>
          <p:nvPr/>
        </p:nvSpPr>
        <p:spPr>
          <a:xfrm>
            <a:off x="2668682" y="30446"/>
            <a:ext cx="685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    Massive Transfusion Protocol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5C924A3-24A6-4DF3-9675-4EEAC81A7546}"/>
              </a:ext>
            </a:extLst>
          </p:cNvPr>
          <p:cNvSpPr/>
          <p:nvPr/>
        </p:nvSpPr>
        <p:spPr>
          <a:xfrm>
            <a:off x="5606954" y="740753"/>
            <a:ext cx="374469" cy="5766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07258-25F9-493E-8360-C5A546267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23" y="175523"/>
            <a:ext cx="9440956" cy="11430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Prehospital Calcium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AD51EE-3DC2-4BE7-8063-D861DBF08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7" t="39744" r="37180" b="38604"/>
          <a:stretch/>
        </p:blipFill>
        <p:spPr>
          <a:xfrm>
            <a:off x="802331" y="1923333"/>
            <a:ext cx="9826448" cy="301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95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DD88-36E5-49F1-8A1B-02654933C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+mn-lt"/>
              </a:rPr>
              <a:t>Conclusion: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D13BB-F876-46BB-9DF4-CD423CD5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8" y="18768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FF00"/>
                </a:solidFill>
              </a:rPr>
              <a:t>Pre-emptive Calcium Administration for Shock</a:t>
            </a:r>
          </a:p>
          <a:p>
            <a:r>
              <a:rPr lang="en-US" b="1" dirty="0">
                <a:solidFill>
                  <a:schemeClr val="bg1"/>
                </a:solidFill>
              </a:rPr>
              <a:t>   Myocardial contractility</a:t>
            </a:r>
          </a:p>
          <a:p>
            <a:r>
              <a:rPr lang="en-US" b="1" dirty="0">
                <a:solidFill>
                  <a:schemeClr val="bg1"/>
                </a:solidFill>
              </a:rPr>
              <a:t>   Tissue perfusion</a:t>
            </a:r>
          </a:p>
          <a:p>
            <a:r>
              <a:rPr lang="en-US" b="1" dirty="0">
                <a:solidFill>
                  <a:schemeClr val="bg1"/>
                </a:solidFill>
              </a:rPr>
              <a:t>   Hemostasis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FF00"/>
                </a:solidFill>
              </a:rPr>
              <a:t>Strategies to Mitigate Endothelial Calcium Flux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EC0A62ED-D273-4227-BB07-F254437C5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991953"/>
              </p:ext>
            </p:extLst>
          </p:nvPr>
        </p:nvGraphicFramePr>
        <p:xfrm>
          <a:off x="8678779" y="2555206"/>
          <a:ext cx="2330116" cy="174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49156" name="Object 6">
                        <a:extLst>
                          <a:ext uri="{FF2B5EF4-FFF2-40B4-BE49-F238E27FC236}">
                            <a16:creationId xmlns:a16="http://schemas.microsoft.com/office/drawing/2014/main" id="{2A49F3AA-37C0-44F3-90FD-7D047EECD6E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8779" y="2555206"/>
                        <a:ext cx="2330116" cy="174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549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ubtitle 2">
            <a:extLst>
              <a:ext uri="{FF2B5EF4-FFF2-40B4-BE49-F238E27FC236}">
                <a16:creationId xmlns:a16="http://schemas.microsoft.com/office/drawing/2014/main" id="{15E5A0B6-8131-4939-B076-2DA0F5DB4C5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1" y="300109"/>
            <a:ext cx="12009119" cy="1424548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rgbClr val="FFC000"/>
                </a:solidFill>
              </a:rPr>
              <a:t>Role of Calcium in Coagulation</a:t>
            </a:r>
          </a:p>
        </p:txBody>
      </p:sp>
      <p:pic>
        <p:nvPicPr>
          <p:cNvPr id="142339" name="Picture 4">
            <a:extLst>
              <a:ext uri="{FF2B5EF4-FFF2-40B4-BE49-F238E27FC236}">
                <a16:creationId xmlns:a16="http://schemas.microsoft.com/office/drawing/2014/main" id="{2278D872-3C91-4DC7-AA0F-7176F729A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9" t="16595" r="11995" b="48589"/>
          <a:stretch>
            <a:fillRect/>
          </a:stretch>
        </p:blipFill>
        <p:spPr bwMode="auto">
          <a:xfrm>
            <a:off x="512537" y="1348860"/>
            <a:ext cx="4435746" cy="427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0" name="Picture 1">
            <a:extLst>
              <a:ext uri="{FF2B5EF4-FFF2-40B4-BE49-F238E27FC236}">
                <a16:creationId xmlns:a16="http://schemas.microsoft.com/office/drawing/2014/main" id="{4B794A9A-2C24-4236-83F7-2B910D68E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6" t="22755" r="33333" b="12540"/>
          <a:stretch>
            <a:fillRect/>
          </a:stretch>
        </p:blipFill>
        <p:spPr bwMode="auto">
          <a:xfrm>
            <a:off x="6665495" y="3626403"/>
            <a:ext cx="2821059" cy="27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32773D-BEEB-4303-9B00-FB8484CE802D}"/>
              </a:ext>
            </a:extLst>
          </p:cNvPr>
          <p:cNvSpPr/>
          <p:nvPr/>
        </p:nvSpPr>
        <p:spPr>
          <a:xfrm flipH="1">
            <a:off x="512537" y="5333696"/>
            <a:ext cx="2481942" cy="286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FA18F-354C-4F51-857C-EB5A3ED2D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58" t="40001" r="53092" b="43391"/>
          <a:stretch/>
        </p:blipFill>
        <p:spPr>
          <a:xfrm>
            <a:off x="6096000" y="1724657"/>
            <a:ext cx="4098700" cy="16122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0" t="50562" r="41817" b="9358"/>
          <a:stretch>
            <a:fillRect/>
          </a:stretch>
        </p:blipFill>
        <p:spPr bwMode="auto">
          <a:xfrm>
            <a:off x="2804161" y="941263"/>
            <a:ext cx="6278880" cy="572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4"/>
          <p:cNvSpPr txBox="1">
            <a:spLocks noChangeArrowheads="1"/>
          </p:cNvSpPr>
          <p:nvPr/>
        </p:nvSpPr>
        <p:spPr bwMode="auto">
          <a:xfrm>
            <a:off x="4602162" y="93618"/>
            <a:ext cx="2987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C000"/>
                </a:solidFill>
                <a:latin typeface="+mn-lt"/>
              </a:rPr>
              <a:t>Thank you !!!  </a:t>
            </a:r>
          </a:p>
        </p:txBody>
      </p:sp>
    </p:spTree>
    <p:extLst>
      <p:ext uri="{BB962C8B-B14F-4D97-AF65-F5344CB8AC3E}">
        <p14:creationId xmlns:p14="http://schemas.microsoft.com/office/powerpoint/2010/main" val="2324621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F78A0-5CC5-436A-9276-F1DBAFE4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771A1-0B60-40AB-9EAE-4E6421444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42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</a:rPr>
              <a:t>           Calcium Supplementation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2748243"/>
            <a:ext cx="11286808" cy="419548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Calcium chloride 1 gram (10ml) = 273 mg elemental calcium</a:t>
            </a:r>
          </a:p>
          <a:p>
            <a:endParaRPr lang="en-US" sz="2800" b="1" dirty="0">
              <a:latin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Calcium gluconate 1 gram (10ml) = 93 mg elemental calcium</a:t>
            </a:r>
          </a:p>
          <a:p>
            <a:endParaRPr lang="en-US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5864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>
            <a:extLst>
              <a:ext uri="{FF2B5EF4-FFF2-40B4-BE49-F238E27FC236}">
                <a16:creationId xmlns:a16="http://schemas.microsoft.com/office/drawing/2014/main" id="{F76EF8CD-D9C0-4635-9C85-EE1690531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6118" y="0"/>
            <a:ext cx="9830360" cy="1143000"/>
          </a:xfrm>
        </p:spPr>
        <p:txBody>
          <a:bodyPr/>
          <a:lstStyle/>
          <a:p>
            <a:r>
              <a:rPr lang="en-US" altLang="en-US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Shock Plasma Provokes Calcium Influx</a:t>
            </a:r>
          </a:p>
        </p:txBody>
      </p:sp>
      <p:sp>
        <p:nvSpPr>
          <p:cNvPr id="148483" name="Content Placeholder 2">
            <a:extLst>
              <a:ext uri="{FF2B5EF4-FFF2-40B4-BE49-F238E27FC236}">
                <a16:creationId xmlns:a16="http://schemas.microsoft.com/office/drawing/2014/main" id="{A240CCE3-7F52-4C8C-AA4B-D905EFD2C6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1647" y="1367118"/>
            <a:ext cx="9440956" cy="452577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altLang="en-US">
                <a:solidFill>
                  <a:srgbClr val="FF0000"/>
                </a:solidFill>
              </a:rPr>
              <a:t>                  </a:t>
            </a: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Trauma</a:t>
            </a:r>
            <a:r>
              <a:rPr lang="en-US" altLang="en-US">
                <a:solidFill>
                  <a:srgbClr val="FF0000"/>
                </a:solidFill>
              </a:rPr>
              <a:t> + </a:t>
            </a:r>
            <a:r>
              <a:rPr lang="en-US" alt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Shock</a:t>
            </a:r>
          </a:p>
        </p:txBody>
      </p:sp>
      <p:pic>
        <p:nvPicPr>
          <p:cNvPr id="4" name="Trimmed Ca Signaling from 09292021.mp4" descr="Trimmed Ca Signaling from 09292021.mp4">
            <a:hlinkClick r:id="" action="ppaction://media"/>
            <a:extLst>
              <a:ext uri="{FF2B5EF4-FFF2-40B4-BE49-F238E27FC236}">
                <a16:creationId xmlns:a16="http://schemas.microsoft.com/office/drawing/2014/main" id="{AF30B9E3-1E0D-4AB4-8C90-9010B7AB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3" y="1368519"/>
            <a:ext cx="452857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4">
            <a:extLst>
              <a:ext uri="{FF2B5EF4-FFF2-40B4-BE49-F238E27FC236}">
                <a16:creationId xmlns:a16="http://schemas.microsoft.com/office/drawing/2014/main" id="{408B87AE-D53E-4E2E-BEB7-45629112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60" y="1657070"/>
            <a:ext cx="6174441" cy="42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6" name="Arrow: Down 4">
            <a:extLst>
              <a:ext uri="{FF2B5EF4-FFF2-40B4-BE49-F238E27FC236}">
                <a16:creationId xmlns:a16="http://schemas.microsoft.com/office/drawing/2014/main" id="{C8609B86-7D16-4533-8EF4-A688163C4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181" y="1812552"/>
            <a:ext cx="285750" cy="512669"/>
          </a:xfrm>
          <a:prstGeom prst="downArrow">
            <a:avLst>
              <a:gd name="adj1" fmla="val 50000"/>
              <a:gd name="adj2" fmla="val 5012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653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225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797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369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765"/>
          </a:p>
        </p:txBody>
      </p:sp>
      <p:sp>
        <p:nvSpPr>
          <p:cNvPr id="148487" name="Arrow: Down 5">
            <a:extLst>
              <a:ext uri="{FF2B5EF4-FFF2-40B4-BE49-F238E27FC236}">
                <a16:creationId xmlns:a16="http://schemas.microsoft.com/office/drawing/2014/main" id="{CDEA6AA8-CEF1-4E88-8809-6797A3AAC40E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332475" y="3496236"/>
            <a:ext cx="245128" cy="925886"/>
          </a:xfrm>
          <a:prstGeom prst="downArrow">
            <a:avLst>
              <a:gd name="adj1" fmla="val 50000"/>
              <a:gd name="adj2" fmla="val 5008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92188"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2653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225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797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636963" indent="4763" defTabSz="9921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76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EE615A-5D1E-4F89-86A4-4148FE136CB8}"/>
              </a:ext>
            </a:extLst>
          </p:cNvPr>
          <p:cNvSpPr txBox="1"/>
          <p:nvPr/>
        </p:nvSpPr>
        <p:spPr>
          <a:xfrm>
            <a:off x="2640387" y="4422122"/>
            <a:ext cx="3882858" cy="5812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77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Trauma without Shock</a:t>
            </a:r>
          </a:p>
        </p:txBody>
      </p:sp>
      <p:sp>
        <p:nvSpPr>
          <p:cNvPr id="148489" name="TextBox 2">
            <a:extLst>
              <a:ext uri="{FF2B5EF4-FFF2-40B4-BE49-F238E27FC236}">
                <a16:creationId xmlns:a16="http://schemas.microsoft.com/office/drawing/2014/main" id="{2104EAAE-6338-4C23-8474-334E92BD5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6608" y="6252883"/>
            <a:ext cx="1363002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588" b="1" dirty="0">
                <a:solidFill>
                  <a:srgbClr val="FFFF00"/>
                </a:solidFill>
              </a:rPr>
              <a:t>JTACS In Press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059" y="3886247"/>
            <a:ext cx="3768900" cy="4135986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Hunter B. Moore, MD, PhD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Ernest E. Moore, MD 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Angela Sauaia, MD, PhD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Jason L. Sperry, MD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Mitchell J. Cohen, MD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800" b="1" dirty="0">
                <a:solidFill>
                  <a:schemeClr val="bg1"/>
                </a:solidFill>
              </a:rPr>
              <a:t>Michael P. Chapman, MD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13" y="6330822"/>
            <a:ext cx="2333655" cy="481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80" l="14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414" y="6269084"/>
            <a:ext cx="589873" cy="605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19" y="6037958"/>
            <a:ext cx="752495" cy="724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4" y="95555"/>
            <a:ext cx="2235787" cy="2279626"/>
          </a:xfrm>
          <a:prstGeom prst="rect">
            <a:avLst/>
          </a:prstGeom>
        </p:spPr>
      </p:pic>
      <p:pic>
        <p:nvPicPr>
          <p:cNvPr id="9" name="Picture 10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r="71078" b="12992"/>
          <a:stretch/>
        </p:blipFill>
        <p:spPr bwMode="auto">
          <a:xfrm>
            <a:off x="10823981" y="5578405"/>
            <a:ext cx="1136445" cy="11102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691" y="285418"/>
            <a:ext cx="5001735" cy="123536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526417" y="3886247"/>
            <a:ext cx="4004515" cy="4135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2001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1145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Anthony E. </a:t>
            </a:r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Pusateri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, PhD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Francis X. Guyette, MD, MPH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Matthew T. </a:t>
            </a:r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Tessmer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  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Joshua B. Brown, MD, MSc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Matthew Neal, MD 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Brian </a:t>
            </a:r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Zuckerbraun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, MD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C33542-277D-406F-A42D-B9AA2B2D3A34}"/>
              </a:ext>
            </a:extLst>
          </p:cNvPr>
          <p:cNvSpPr txBox="1"/>
          <p:nvPr/>
        </p:nvSpPr>
        <p:spPr>
          <a:xfrm>
            <a:off x="3036706" y="2309469"/>
            <a:ext cx="466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DOD: W81XWH – 12-2-0028</a:t>
            </a:r>
          </a:p>
          <a:p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NIH/NHLBI: 1 UM1 HL 120877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006F859B-FE08-4AFE-8CEC-75E8E7AAE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80" y="2863944"/>
            <a:ext cx="302418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4845488-7161-4DDE-86E3-37E68C03A5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580" y="2108307"/>
            <a:ext cx="768883" cy="69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67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577"/>
            <a:ext cx="12435840" cy="140053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+mn-lt"/>
              </a:rPr>
              <a:t>  </a:t>
            </a:r>
            <a:r>
              <a:rPr lang="en-US" b="1" dirty="0">
                <a:solidFill>
                  <a:srgbClr val="FFC000"/>
                </a:solidFill>
                <a:latin typeface="+mn-lt"/>
              </a:rPr>
              <a:t>Sodium Citrate Enables Stored Blood Transfusion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63" y="1441702"/>
            <a:ext cx="8666090" cy="419548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1915:</a:t>
            </a:r>
            <a:r>
              <a:rPr lang="en-US" sz="2800" b="1" dirty="0"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Lewinsohn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demonstrates the feasibility of using sodium citrate to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store blood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via calcium binding</a:t>
            </a:r>
          </a:p>
          <a:p>
            <a:pPr>
              <a:buClr>
                <a:prstClr val="white"/>
              </a:buClr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1918: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Robertson exploited this revelation to store and subsequently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transfuse injured soldiers</a:t>
            </a:r>
          </a:p>
          <a:p>
            <a:pPr>
              <a:buClr>
                <a:prstClr val="white"/>
              </a:buClr>
            </a:pP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Concerns of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citrate toxicity </a:t>
            </a:r>
            <a:r>
              <a:rPr lang="en-US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delayed widespread adoption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/>
          <a:srcRect r="3140"/>
          <a:stretch/>
        </p:blipFill>
        <p:spPr>
          <a:xfrm>
            <a:off x="9017592" y="1564417"/>
            <a:ext cx="3095031" cy="4826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36344"/>
          <a:stretch/>
        </p:blipFill>
        <p:spPr>
          <a:xfrm>
            <a:off x="5307725" y="4278757"/>
            <a:ext cx="3368814" cy="24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6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152" y="2875235"/>
            <a:ext cx="11529848" cy="426446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Inclusion criterion: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SBP</a:t>
            </a:r>
            <a:r>
              <a:rPr lang="en-US" sz="2800" b="1" u="sng" dirty="0">
                <a:solidFill>
                  <a:srgbClr val="FFFF00"/>
                </a:solidFill>
                <a:latin typeface="Calibri" panose="020F0502020204030204" pitchFamily="34" charset="0"/>
              </a:rPr>
              <a:t>&lt;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70mmHg or (SBP</a:t>
            </a:r>
            <a:r>
              <a:rPr lang="en-US" sz="2800" b="1" u="sng" dirty="0">
                <a:solidFill>
                  <a:srgbClr val="FFFF00"/>
                </a:solidFill>
                <a:latin typeface="Calibri" panose="020F0502020204030204" pitchFamily="34" charset="0"/>
              </a:rPr>
              <a:t>&lt;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90mmHg+HR&gt;108bpm)</a:t>
            </a:r>
          </a:p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Adult patients randomized in the </a:t>
            </a: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pre-hospital setting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to receive Plasma or Crystalloid</a:t>
            </a:r>
          </a:p>
          <a:p>
            <a:pPr marL="0" indent="0">
              <a:buNone/>
            </a:pPr>
            <a:endParaRPr lang="en-US" sz="2800" b="1" dirty="0">
              <a:latin typeface="Calibri" panose="020F0502020204030204" pitchFamily="34" charset="0"/>
            </a:endParaRPr>
          </a:p>
          <a:p>
            <a:pPr lvl="1"/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DOD harmonized data: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COMBAT and one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PAMPer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site (Pittsburgh)</a:t>
            </a:r>
          </a:p>
          <a:p>
            <a:pPr lvl="1"/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Patients selected with ionized-calcium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measured prior to IV calcium</a:t>
            </a:r>
          </a:p>
          <a:p>
            <a:pPr lvl="1"/>
            <a:r>
              <a:rPr lang="it-IT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Hypocalcemia defined </a:t>
            </a:r>
            <a:r>
              <a:rPr lang="it-IT" sz="2800" b="1" u="sng" dirty="0">
                <a:solidFill>
                  <a:srgbClr val="FFFF00"/>
                </a:solidFill>
                <a:latin typeface="Calibri" panose="020F0502020204030204" pitchFamily="34" charset="0"/>
              </a:rPr>
              <a:t>&lt;</a:t>
            </a:r>
            <a:r>
              <a:rPr lang="it-IT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1.0 mmol/L</a:t>
            </a:r>
            <a:endParaRPr lang="en-US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r"/>
            <a:endParaRPr lang="en-US" sz="3200" dirty="0"/>
          </a:p>
          <a:p>
            <a:pPr marL="0" indent="0">
              <a:buNone/>
            </a:pPr>
            <a:endParaRPr lang="en-US" sz="36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B889F7-55B1-4AD9-97DB-3127958CD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449" y="788817"/>
            <a:ext cx="1510776" cy="154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6225FA-3418-4E47-9CBF-BE747384D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502" y="788817"/>
            <a:ext cx="6428573" cy="15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10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91" y="-90980"/>
            <a:ext cx="10770826" cy="1400530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b="1" dirty="0">
                <a:solidFill>
                  <a:srgbClr val="FFC000"/>
                </a:solidFill>
                <a:latin typeface="+mn-lt"/>
              </a:rPr>
              <a:t>Blood Transfusion</a:t>
            </a:r>
          </a:p>
        </p:txBody>
      </p:sp>
      <p:sp>
        <p:nvSpPr>
          <p:cNvPr id="4" name="AutoShape 2" descr="Image result for blood transfusion history timeline"/>
          <p:cNvSpPr>
            <a:spLocks noChangeAspect="1" noChangeArrowheads="1"/>
          </p:cNvSpPr>
          <p:nvPr/>
        </p:nvSpPr>
        <p:spPr bwMode="auto">
          <a:xfrm>
            <a:off x="-2568979" y="1436145"/>
            <a:ext cx="206779" cy="20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s://ars.els-cdn.com/content/image/1-s2.0-S0887796311000629-gr1_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1" y="1539535"/>
            <a:ext cx="11631295" cy="38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Process 7"/>
          <p:cNvSpPr/>
          <p:nvPr/>
        </p:nvSpPr>
        <p:spPr>
          <a:xfrm>
            <a:off x="6095998" y="1512447"/>
            <a:ext cx="1972492" cy="1400530"/>
          </a:xfrm>
          <a:prstGeom prst="flowChart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73133882-6641-47B1-B399-5D631624C10D}"/>
              </a:ext>
            </a:extLst>
          </p:cNvPr>
          <p:cNvSpPr/>
          <p:nvPr/>
        </p:nvSpPr>
        <p:spPr>
          <a:xfrm>
            <a:off x="7988967" y="4014574"/>
            <a:ext cx="1972492" cy="1400530"/>
          </a:xfrm>
          <a:prstGeom prst="flowChart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35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443" y="2341740"/>
            <a:ext cx="8034481" cy="4010167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Potential value of citrate in blood transfusions in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chemeClr val="bg1"/>
                </a:solidFill>
              </a:rPr>
              <a:t>humans first </a:t>
            </a:r>
            <a:r>
              <a:rPr lang="en-US" b="1" dirty="0">
                <a:solidFill>
                  <a:schemeClr val="bg1"/>
                </a:solidFill>
              </a:rPr>
              <a:t>reporte</a:t>
            </a:r>
            <a:r>
              <a:rPr lang="en-US" sz="2800" b="1" dirty="0">
                <a:solidFill>
                  <a:schemeClr val="bg1"/>
                </a:solidFill>
              </a:rPr>
              <a:t>d in </a:t>
            </a:r>
            <a:r>
              <a:rPr lang="en-US" sz="2800" b="1" dirty="0">
                <a:solidFill>
                  <a:srgbClr val="FFFF00"/>
                </a:solidFill>
              </a:rPr>
              <a:t>1893 by Wright 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In </a:t>
            </a:r>
            <a:r>
              <a:rPr lang="en-US" sz="2800" b="1" dirty="0">
                <a:solidFill>
                  <a:srgbClr val="FFFF00"/>
                </a:solidFill>
              </a:rPr>
              <a:t>1915</a:t>
            </a:r>
            <a:r>
              <a:rPr lang="en-US" sz="2800" b="1" dirty="0">
                <a:solidFill>
                  <a:schemeClr val="bg1"/>
                </a:solidFill>
              </a:rPr>
              <a:t>, sodium citrate was introduced as an anticoagulant independently by</a:t>
            </a:r>
            <a:r>
              <a:rPr lang="en-US" sz="2800" dirty="0"/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Hustin</a:t>
            </a:r>
            <a:r>
              <a:rPr lang="en-US" sz="2800" b="1" dirty="0">
                <a:solidFill>
                  <a:srgbClr val="FFFF00"/>
                </a:solidFill>
              </a:rPr>
              <a:t> in Belgium</a:t>
            </a:r>
            <a:r>
              <a:rPr lang="en-US" sz="2800" dirty="0"/>
              <a:t>, </a:t>
            </a:r>
            <a:r>
              <a:rPr lang="en-US" sz="2800" b="1" dirty="0" err="1">
                <a:solidFill>
                  <a:srgbClr val="FFFF00"/>
                </a:solidFill>
              </a:rPr>
              <a:t>Agote</a:t>
            </a:r>
            <a:r>
              <a:rPr lang="en-US" sz="2800" b="1" dirty="0">
                <a:solidFill>
                  <a:srgbClr val="FFFF00"/>
                </a:solidFill>
              </a:rPr>
              <a:t> in Argentina</a:t>
            </a:r>
            <a:r>
              <a:rPr lang="en-US" sz="2800" dirty="0"/>
              <a:t>, </a:t>
            </a:r>
            <a:r>
              <a:rPr lang="en-US" sz="2800" b="1" dirty="0">
                <a:solidFill>
                  <a:schemeClr val="bg1"/>
                </a:solidFill>
              </a:rPr>
              <a:t>and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FF00"/>
                </a:solidFill>
              </a:rPr>
              <a:t>Lewisohn in </a:t>
            </a:r>
            <a:r>
              <a:rPr lang="en-US" b="1" dirty="0">
                <a:solidFill>
                  <a:srgbClr val="FFFF00"/>
                </a:solidFill>
              </a:rPr>
              <a:t>the USA</a:t>
            </a:r>
            <a:r>
              <a:rPr lang="en-US" sz="2800" dirty="0"/>
              <a:t>. </a:t>
            </a:r>
          </a:p>
          <a:p>
            <a:endParaRPr lang="en-US" sz="28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26055" b="23884"/>
          <a:stretch/>
        </p:blipFill>
        <p:spPr>
          <a:xfrm>
            <a:off x="2647671" y="304801"/>
            <a:ext cx="7410730" cy="922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38" b="38331"/>
          <a:stretch/>
        </p:blipFill>
        <p:spPr>
          <a:xfrm>
            <a:off x="140872" y="1798815"/>
            <a:ext cx="4063845" cy="248442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D01418-3726-4D72-9E9F-200DA23955D9}"/>
              </a:ext>
            </a:extLst>
          </p:cNvPr>
          <p:cNvSpPr/>
          <p:nvPr/>
        </p:nvSpPr>
        <p:spPr>
          <a:xfrm flipV="1">
            <a:off x="518167" y="2341740"/>
            <a:ext cx="3309256" cy="1313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0005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833" y="-143776"/>
            <a:ext cx="9404723" cy="140053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+mn-lt"/>
              </a:rPr>
              <a:t>    Citrate : Blood Storage in WWI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6802" y="1111222"/>
            <a:ext cx="8784493" cy="419548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Oswald Robertson</a:t>
            </a:r>
            <a:r>
              <a:rPr lang="en-US" sz="2800" b="1" dirty="0">
                <a:solidFill>
                  <a:schemeClr val="bg1"/>
                </a:solidFill>
              </a:rPr>
              <a:t>, the “Father of Blood Banking”, transported group 4 (type O) blood preserved with </a:t>
            </a:r>
            <a:r>
              <a:rPr lang="en-US" sz="2800" b="1" dirty="0">
                <a:solidFill>
                  <a:srgbClr val="FFFF00"/>
                </a:solidFill>
              </a:rPr>
              <a:t>dextrose and citrate in glass jars placed in an “ice box” </a:t>
            </a:r>
            <a:r>
              <a:rPr lang="en-US" sz="2800" b="1" dirty="0">
                <a:solidFill>
                  <a:schemeClr val="bg1"/>
                </a:solidFill>
              </a:rPr>
              <a:t>(ammunition boxes with ice and sawdust)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/>
          <a:srcRect r="3140"/>
          <a:stretch/>
        </p:blipFill>
        <p:spPr>
          <a:xfrm>
            <a:off x="9062152" y="1941181"/>
            <a:ext cx="2893100" cy="451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6344"/>
          <a:stretch/>
        </p:blipFill>
        <p:spPr>
          <a:xfrm>
            <a:off x="5385062" y="4054657"/>
            <a:ext cx="3301002" cy="2398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698" t="5781" r="6638" b="22541"/>
          <a:stretch/>
        </p:blipFill>
        <p:spPr>
          <a:xfrm>
            <a:off x="715155" y="4051705"/>
            <a:ext cx="3867150" cy="2509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48" y="3208962"/>
            <a:ext cx="6355690" cy="48843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B3A2EE6-1FD8-441F-9420-832359E92889}"/>
              </a:ext>
            </a:extLst>
          </p:cNvPr>
          <p:cNvSpPr/>
          <p:nvPr/>
        </p:nvSpPr>
        <p:spPr>
          <a:xfrm flipV="1">
            <a:off x="783771" y="4512140"/>
            <a:ext cx="3798533" cy="4688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8366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Content Placeholder 4">
            <a:extLst>
              <a:ext uri="{FF2B5EF4-FFF2-40B4-BE49-F238E27FC236}">
                <a16:creationId xmlns:a16="http://schemas.microsoft.com/office/drawing/2014/main" id="{017B0C58-305B-4131-BB4A-548CA850CE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8" t="40421" r="38301" b="45979"/>
          <a:stretch>
            <a:fillRect/>
          </a:stretch>
        </p:blipFill>
        <p:spPr>
          <a:xfrm>
            <a:off x="3155926" y="1930088"/>
            <a:ext cx="5267883" cy="1004579"/>
          </a:xfrm>
        </p:spPr>
      </p:pic>
      <p:pic>
        <p:nvPicPr>
          <p:cNvPr id="143363" name="Picture 6">
            <a:extLst>
              <a:ext uri="{FF2B5EF4-FFF2-40B4-BE49-F238E27FC236}">
                <a16:creationId xmlns:a16="http://schemas.microsoft.com/office/drawing/2014/main" id="{9DD6EF33-081A-41A3-B237-9F14715A0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t="40883" r="44872" b="43163"/>
          <a:stretch>
            <a:fillRect/>
          </a:stretch>
        </p:blipFill>
        <p:spPr bwMode="auto">
          <a:xfrm>
            <a:off x="3155926" y="693424"/>
            <a:ext cx="4549798" cy="122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8">
            <a:extLst>
              <a:ext uri="{FF2B5EF4-FFF2-40B4-BE49-F238E27FC236}">
                <a16:creationId xmlns:a16="http://schemas.microsoft.com/office/drawing/2014/main" id="{E1C5F570-421E-4384-847B-3A9F5E92E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1" t="26068" r="42308" b="57977"/>
          <a:stretch>
            <a:fillRect/>
          </a:stretch>
        </p:blipFill>
        <p:spPr bwMode="auto">
          <a:xfrm>
            <a:off x="3438665" y="5597322"/>
            <a:ext cx="4876379" cy="124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10">
            <a:extLst>
              <a:ext uri="{FF2B5EF4-FFF2-40B4-BE49-F238E27FC236}">
                <a16:creationId xmlns:a16="http://schemas.microsoft.com/office/drawing/2014/main" id="{E6D9D185-C7C0-4535-9F99-DF9A8AE71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7" t="19481" r="40385" b="62535"/>
          <a:stretch>
            <a:fillRect/>
          </a:stretch>
        </p:blipFill>
        <p:spPr bwMode="auto">
          <a:xfrm>
            <a:off x="1827948" y="2885830"/>
            <a:ext cx="5161569" cy="14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570EF8-033B-4213-817A-C67037F6115E}"/>
              </a:ext>
            </a:extLst>
          </p:cNvPr>
          <p:cNvSpPr txBox="1"/>
          <p:nvPr/>
        </p:nvSpPr>
        <p:spPr>
          <a:xfrm>
            <a:off x="0" y="0"/>
            <a:ext cx="13064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                 </a:t>
            </a:r>
            <a:r>
              <a:rPr lang="en-US" sz="4400" b="1" dirty="0">
                <a:solidFill>
                  <a:srgbClr val="FFC000"/>
                </a:solidFill>
              </a:rPr>
              <a:t>Hypocalcemia in Hemorrhagic Shock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AFE38-E2DD-417D-8BEA-C28287B9B4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13" t="39225" r="41843" b="39962"/>
          <a:stretch/>
        </p:blipFill>
        <p:spPr>
          <a:xfrm>
            <a:off x="3445932" y="4169989"/>
            <a:ext cx="4248150" cy="14273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5">
            <a:extLst>
              <a:ext uri="{FF2B5EF4-FFF2-40B4-BE49-F238E27FC236}">
                <a16:creationId xmlns:a16="http://schemas.microsoft.com/office/drawing/2014/main" id="{69A0BDEE-5209-4201-8216-7C403345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47" y="4319868"/>
            <a:ext cx="2498912" cy="20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A8C99A-6996-4EB5-BCE3-09F52B47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17" y="134471"/>
            <a:ext cx="9749118" cy="1204632"/>
          </a:xfrm>
        </p:spPr>
        <p:txBody>
          <a:bodyPr/>
          <a:lstStyle/>
          <a:p>
            <a:pPr>
              <a:defRPr/>
            </a:pPr>
            <a:r>
              <a:rPr lang="en-US" sz="3441" b="1" dirty="0">
                <a:latin typeface="+mn-lt"/>
              </a:rPr>
              <a:t>      </a:t>
            </a:r>
            <a:r>
              <a:rPr lang="en-US" sz="3441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is Calcium Supplementation Warranted</a:t>
            </a:r>
            <a:br>
              <a:rPr lang="en-US" sz="3441" b="1" dirty="0">
                <a:latin typeface="+mn-lt"/>
              </a:rPr>
            </a:br>
            <a:endParaRPr lang="en-US" sz="3441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475C3-CE98-4A43-8982-641EB5CC0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137272"/>
            <a:ext cx="10488706" cy="3713350"/>
          </a:xfrm>
        </p:spPr>
        <p:txBody>
          <a:bodyPr>
            <a:normAutofit fontScale="92500" lnSpcReduction="10000"/>
          </a:bodyPr>
          <a:lstStyle/>
          <a:p>
            <a:pPr marL="49168" indent="0">
              <a:buNone/>
              <a:defRPr/>
            </a:pPr>
            <a:endParaRPr lang="en-US" sz="2409" b="1" dirty="0">
              <a:solidFill>
                <a:schemeClr val="bg1"/>
              </a:solidFill>
            </a:endParaRPr>
          </a:p>
          <a:p>
            <a:pPr marL="442516" indent="-393347">
              <a:defRPr/>
            </a:pPr>
            <a:endParaRPr lang="en-US" sz="2409" b="1" dirty="0">
              <a:solidFill>
                <a:schemeClr val="bg1"/>
              </a:solidFill>
            </a:endParaRPr>
          </a:p>
          <a:p>
            <a:pPr marL="442516" indent="-393347">
              <a:defRPr/>
            </a:pPr>
            <a:r>
              <a:rPr lang="en-US" sz="2409" b="1" dirty="0">
                <a:solidFill>
                  <a:schemeClr val="bg1"/>
                </a:solidFill>
              </a:rPr>
              <a:t>1983-1985: The Detroit General group (Lucas, </a:t>
            </a:r>
            <a:r>
              <a:rPr lang="en-US" sz="2409" b="1" dirty="0" err="1">
                <a:solidFill>
                  <a:schemeClr val="bg1"/>
                </a:solidFill>
              </a:rPr>
              <a:t>Ledgerwood</a:t>
            </a:r>
            <a:r>
              <a:rPr lang="en-US" sz="2409" b="1" dirty="0">
                <a:solidFill>
                  <a:schemeClr val="bg1"/>
                </a:solidFill>
              </a:rPr>
              <a:t> et al) reported the beneficial role of </a:t>
            </a:r>
            <a:r>
              <a:rPr lang="en-US" sz="2409" b="1" dirty="0">
                <a:solidFill>
                  <a:srgbClr val="FFFF00"/>
                </a:solidFill>
              </a:rPr>
              <a:t>calcium supplementation during resuscitation from hemorrhagic shock</a:t>
            </a:r>
          </a:p>
          <a:p>
            <a:pPr marL="442516" indent="-393347">
              <a:defRPr/>
            </a:pPr>
            <a:endParaRPr lang="en-US" sz="2409" b="1" dirty="0">
              <a:solidFill>
                <a:srgbClr val="FFFF00"/>
              </a:solidFill>
            </a:endParaRPr>
          </a:p>
          <a:p>
            <a:pPr marL="442516" indent="-393347">
              <a:defRPr/>
            </a:pPr>
            <a:endParaRPr lang="en-US" sz="2409" b="1" dirty="0">
              <a:solidFill>
                <a:srgbClr val="FFFF00"/>
              </a:solidFill>
            </a:endParaRPr>
          </a:p>
          <a:p>
            <a:pPr marL="442516" indent="-393347">
              <a:defRPr/>
            </a:pPr>
            <a:endParaRPr lang="en-US" sz="2409" b="1" dirty="0">
              <a:solidFill>
                <a:srgbClr val="FFFF00"/>
              </a:solidFill>
            </a:endParaRPr>
          </a:p>
          <a:p>
            <a:pPr marL="442516" indent="-393347">
              <a:defRPr/>
            </a:pPr>
            <a:endParaRPr lang="en-US" sz="2409" b="1" dirty="0">
              <a:solidFill>
                <a:srgbClr val="FFFF00"/>
              </a:solidFill>
            </a:endParaRPr>
          </a:p>
          <a:p>
            <a:pPr marL="452601" indent="-403433">
              <a:defRPr/>
            </a:pPr>
            <a:r>
              <a:rPr lang="en-US" sz="2409" b="1" dirty="0">
                <a:solidFill>
                  <a:srgbClr val="FFFF00"/>
                </a:solidFill>
              </a:rPr>
              <a:t>In the current ATLS Shock Chapter </a:t>
            </a:r>
            <a:endParaRPr lang="en-US" sz="2409" dirty="0">
              <a:solidFill>
                <a:srgbClr val="FFFF00"/>
              </a:solidFill>
            </a:endParaRPr>
          </a:p>
        </p:txBody>
      </p:sp>
      <p:pic>
        <p:nvPicPr>
          <p:cNvPr id="145413" name="Picture 6">
            <a:extLst>
              <a:ext uri="{FF2B5EF4-FFF2-40B4-BE49-F238E27FC236}">
                <a16:creationId xmlns:a16="http://schemas.microsoft.com/office/drawing/2014/main" id="{C320A402-F680-46C4-BCD1-7BB91E391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559" y="4328272"/>
            <a:ext cx="2133320" cy="20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5414" name="Group 9">
            <a:extLst>
              <a:ext uri="{FF2B5EF4-FFF2-40B4-BE49-F238E27FC236}">
                <a16:creationId xmlns:a16="http://schemas.microsoft.com/office/drawing/2014/main" id="{B67E6FD5-CC97-4651-916D-44CB9B4B7613}"/>
              </a:ext>
            </a:extLst>
          </p:cNvPr>
          <p:cNvGrpSpPr>
            <a:grpSpLocks/>
          </p:cNvGrpSpPr>
          <p:nvPr/>
        </p:nvGrpSpPr>
        <p:grpSpPr bwMode="auto">
          <a:xfrm>
            <a:off x="5625353" y="4560794"/>
            <a:ext cx="5317191" cy="1221441"/>
            <a:chOff x="6013991" y="4839236"/>
            <a:chExt cx="5988323" cy="1204212"/>
          </a:xfrm>
        </p:grpSpPr>
        <p:pic>
          <p:nvPicPr>
            <p:cNvPr id="145416" name="Picture 7">
              <a:extLst>
                <a:ext uri="{FF2B5EF4-FFF2-40B4-BE49-F238E27FC236}">
                  <a16:creationId xmlns:a16="http://schemas.microsoft.com/office/drawing/2014/main" id="{6B1E1006-2D73-4589-B3C1-B6564B508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991" y="4839236"/>
              <a:ext cx="5988323" cy="1204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9A2F09-C6BD-4F23-8612-7CA87A028CD3}"/>
                </a:ext>
              </a:extLst>
            </p:cNvPr>
            <p:cNvSpPr/>
            <p:nvPr/>
          </p:nvSpPr>
          <p:spPr>
            <a:xfrm>
              <a:off x="9175371" y="5770015"/>
              <a:ext cx="2826943" cy="273433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721"/>
            </a:p>
          </p:txBody>
        </p:sp>
      </p:grpSp>
      <p:pic>
        <p:nvPicPr>
          <p:cNvPr id="145415" name="Picture 4">
            <a:extLst>
              <a:ext uri="{FF2B5EF4-FFF2-40B4-BE49-F238E27FC236}">
                <a16:creationId xmlns:a16="http://schemas.microsoft.com/office/drawing/2014/main" id="{642959CA-24E3-475B-9AB9-EE82D9D6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25143" r="40385" b="54439"/>
          <a:stretch>
            <a:fillRect/>
          </a:stretch>
        </p:blipFill>
        <p:spPr bwMode="auto">
          <a:xfrm>
            <a:off x="3483629" y="1676400"/>
            <a:ext cx="4800320" cy="15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B1B3B-A2B7-4559-AECE-7F8F9C37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80" y="138443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+mn-lt"/>
              </a:rPr>
              <a:t>Ca ++   97 % &lt; 1.1 ; 71 % &lt; 0.9 mmol/L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A30545-7C93-4628-8809-93879A27C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89" t="13863" r="38426" b="66655"/>
          <a:stretch/>
        </p:blipFill>
        <p:spPr>
          <a:xfrm>
            <a:off x="2816390" y="76291"/>
            <a:ext cx="5915025" cy="16712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C0925-E42C-42D0-BBA3-A013E2FE0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47" t="13056" r="40781" b="71667"/>
          <a:stretch/>
        </p:blipFill>
        <p:spPr>
          <a:xfrm>
            <a:off x="2816391" y="2430028"/>
            <a:ext cx="5915025" cy="140529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EE4A5CF-DC36-42CE-9E00-E15E3E4ABF3D}"/>
              </a:ext>
            </a:extLst>
          </p:cNvPr>
          <p:cNvSpPr txBox="1">
            <a:spLocks/>
          </p:cNvSpPr>
          <p:nvPr/>
        </p:nvSpPr>
        <p:spPr>
          <a:xfrm>
            <a:off x="1026695" y="36298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00"/>
                </a:solidFill>
                <a:latin typeface="+mn-lt"/>
              </a:rPr>
              <a:t>Ca ++   74 % &lt; 1.1 mmol/L at arrival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BC6B6-746F-44CA-BBE0-506A68DB2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28" t="41799" r="52087" b="42368"/>
          <a:stretch/>
        </p:blipFill>
        <p:spPr>
          <a:xfrm>
            <a:off x="2816391" y="4660819"/>
            <a:ext cx="6015208" cy="132556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9E48630-ADD8-400A-89C0-D1902049C198}"/>
              </a:ext>
            </a:extLst>
          </p:cNvPr>
          <p:cNvSpPr txBox="1">
            <a:spLocks/>
          </p:cNvSpPr>
          <p:nvPr/>
        </p:nvSpPr>
        <p:spPr>
          <a:xfrm>
            <a:off x="1097380" y="57774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FF00"/>
                </a:solidFill>
                <a:latin typeface="+mn-lt"/>
              </a:rPr>
              <a:t>Ca ++   55 % &lt; 1.1 mmol/L at arrival; 89% if blood product</a:t>
            </a:r>
          </a:p>
        </p:txBody>
      </p:sp>
    </p:spTree>
    <p:extLst>
      <p:ext uri="{BB962C8B-B14F-4D97-AF65-F5344CB8AC3E}">
        <p14:creationId xmlns:p14="http://schemas.microsoft.com/office/powerpoint/2010/main" val="101649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747" y="174148"/>
            <a:ext cx="11087035" cy="2428444"/>
          </a:xfrm>
        </p:spPr>
        <p:txBody>
          <a:bodyPr>
            <a:normAutofit/>
          </a:bodyPr>
          <a:lstStyle/>
          <a:p>
            <a:pPr algn="ctr"/>
            <a:r>
              <a:rPr lang="en-US" sz="33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sz="3300" b="1" dirty="0">
                <a:solidFill>
                  <a:srgbClr val="FFC000"/>
                </a:solidFill>
                <a:latin typeface="Calibri" panose="020F0502020204030204" pitchFamily="34" charset="0"/>
              </a:rPr>
              <a:t>ADMISSION IONIZED-CALCIUM IN TWO CIVILIAN RANDOMIZED CONTROLLED TRIALS OF PRE-HOSPITAL PLASMA FOR TRAUMATIC HEMORRHAGIC SHOCK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46" y="5883537"/>
            <a:ext cx="2481968" cy="512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80" l="14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096" y="5787929"/>
            <a:ext cx="589873" cy="605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48" y="5168242"/>
            <a:ext cx="1202600" cy="1157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75" y="2541529"/>
            <a:ext cx="2481968" cy="2530634"/>
          </a:xfrm>
          <a:prstGeom prst="rect">
            <a:avLst/>
          </a:prstGeom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r="71078" b="12992"/>
          <a:stretch/>
        </p:blipFill>
        <p:spPr bwMode="auto">
          <a:xfrm>
            <a:off x="7874001" y="4979567"/>
            <a:ext cx="1654919" cy="16167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0902" y="3019426"/>
            <a:ext cx="7309426" cy="18053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20DDB1-7482-4972-945D-1469C9AA6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75" y="2693929"/>
            <a:ext cx="2481968" cy="25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83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909</Words>
  <Application>Microsoft Office PowerPoint</Application>
  <PresentationFormat>Widescreen</PresentationFormat>
  <Paragraphs>230</Paragraphs>
  <Slides>26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Office Theme</vt:lpstr>
      <vt:lpstr>Photo Editor Photo</vt:lpstr>
      <vt:lpstr>Slide</vt:lpstr>
      <vt:lpstr> </vt:lpstr>
      <vt:lpstr>PowerPoint Presentation</vt:lpstr>
      <vt:lpstr>                       Blood Transfusion</vt:lpstr>
      <vt:lpstr>PowerPoint Presentation</vt:lpstr>
      <vt:lpstr>    Citrate : Blood Storage in WWI</vt:lpstr>
      <vt:lpstr>PowerPoint Presentation</vt:lpstr>
      <vt:lpstr>      When is Calcium Supplementation Warranted </vt:lpstr>
      <vt:lpstr>Ca ++   97 % &lt; 1.1 ; 71 % &lt; 0.9 mmol/L</vt:lpstr>
      <vt:lpstr>PowerPoint Presentation</vt:lpstr>
      <vt:lpstr> COMBAT : Secondary Endpoints</vt:lpstr>
      <vt:lpstr>   Hypocalcemia is Associated with Impaired Coagulation </vt:lpstr>
      <vt:lpstr>Lower i-Ca Levels Associated with Higher Mortality     after Adjustment for Confounders</vt:lpstr>
      <vt:lpstr>     Hypocalcemia: Reduced Survival in Plasma and Control Groups</vt:lpstr>
      <vt:lpstr>Mechanisms for Shock Induced Hypocalcemia</vt:lpstr>
      <vt:lpstr>          Trauma DAMPS Induce Calcium Influx </vt:lpstr>
      <vt:lpstr>                The Death Diamond</vt:lpstr>
      <vt:lpstr>PowerPoint Presentation</vt:lpstr>
      <vt:lpstr>             Prehospital Calcium</vt:lpstr>
      <vt:lpstr>Conclusion:</vt:lpstr>
      <vt:lpstr>PowerPoint Presentation</vt:lpstr>
      <vt:lpstr>PowerPoint Presentation</vt:lpstr>
      <vt:lpstr>           Calcium Supplementation</vt:lpstr>
      <vt:lpstr>Shock Plasma Provokes Calcium Influx</vt:lpstr>
      <vt:lpstr>PowerPoint Presentation</vt:lpstr>
      <vt:lpstr>  Sodium Citrate Enables Stored Blood Transfusion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Moore, Ernest MD</dc:creator>
  <cp:lastModifiedBy>Moore, Ernest MD</cp:lastModifiedBy>
  <cp:revision>43</cp:revision>
  <dcterms:created xsi:type="dcterms:W3CDTF">2022-06-19T17:02:02Z</dcterms:created>
  <dcterms:modified xsi:type="dcterms:W3CDTF">2022-06-29T06:23:18Z</dcterms:modified>
</cp:coreProperties>
</file>