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92" r:id="rId2"/>
    <p:sldId id="323" r:id="rId3"/>
    <p:sldId id="324" r:id="rId4"/>
    <p:sldId id="293" r:id="rId5"/>
    <p:sldId id="308" r:id="rId6"/>
    <p:sldId id="325" r:id="rId7"/>
    <p:sldId id="326" r:id="rId8"/>
    <p:sldId id="327" r:id="rId9"/>
    <p:sldId id="328" r:id="rId10"/>
    <p:sldId id="329" r:id="rId11"/>
    <p:sldId id="330" r:id="rId12"/>
    <p:sldId id="298" r:id="rId13"/>
    <p:sldId id="332" r:id="rId14"/>
    <p:sldId id="333" r:id="rId15"/>
    <p:sldId id="259" r:id="rId16"/>
    <p:sldId id="257" r:id="rId17"/>
    <p:sldId id="314" r:id="rId18"/>
    <p:sldId id="268" r:id="rId19"/>
    <p:sldId id="269" r:id="rId20"/>
    <p:sldId id="315" r:id="rId21"/>
    <p:sldId id="289" r:id="rId22"/>
    <p:sldId id="300" r:id="rId23"/>
    <p:sldId id="334" r:id="rId24"/>
    <p:sldId id="320" r:id="rId25"/>
    <p:sldId id="260" r:id="rId26"/>
    <p:sldId id="322" r:id="rId27"/>
    <p:sldId id="335" r:id="rId28"/>
    <p:sldId id="271" r:id="rId29"/>
    <p:sldId id="270" r:id="rId30"/>
    <p:sldId id="336" r:id="rId31"/>
    <p:sldId id="337" r:id="rId32"/>
    <p:sldId id="338" r:id="rId33"/>
    <p:sldId id="33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0AD71-2ACC-4DE5-A963-88D2268F754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9F999-5F3A-4697-AC80-36927F12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0A5D0-2A03-46B3-BCC2-7E11FABAB865}" type="slidenum">
              <a:rPr lang="en-US"/>
              <a:pPr/>
              <a:t>9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8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CCCC2-1F8C-499B-8083-DD2F2C86CB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2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0C957-9DB9-4E3A-9E84-55AEBC4DE0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2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3227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3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iple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7553C4-5AE0-314C-BDEA-AF588AC245CE}"/>
              </a:ext>
            </a:extLst>
          </p:cNvPr>
          <p:cNvSpPr/>
          <p:nvPr userDrawn="1"/>
        </p:nvSpPr>
        <p:spPr>
          <a:xfrm>
            <a:off x="0" y="1736563"/>
            <a:ext cx="4023360" cy="4487796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86A675-ECAE-4945-8E69-CA3C2A2DC992}"/>
              </a:ext>
            </a:extLst>
          </p:cNvPr>
          <p:cNvSpPr/>
          <p:nvPr userDrawn="1"/>
        </p:nvSpPr>
        <p:spPr>
          <a:xfrm>
            <a:off x="4086716" y="1736563"/>
            <a:ext cx="4023360" cy="4487796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D6812B-7A3C-E249-BFBC-31BD63B0E412}"/>
              </a:ext>
            </a:extLst>
          </p:cNvPr>
          <p:cNvSpPr/>
          <p:nvPr userDrawn="1"/>
        </p:nvSpPr>
        <p:spPr>
          <a:xfrm>
            <a:off x="8173433" y="1736563"/>
            <a:ext cx="4023360" cy="4487796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8C14E5-2516-6E48-B5B7-473BA6011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1036321"/>
            <a:ext cx="11582400" cy="645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/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72785B9-A27F-7540-8CE8-F7402E684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6442144"/>
            <a:ext cx="11582400" cy="4158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9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03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80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16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03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53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74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18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85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6/2/2023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NATTRAUMA.ORG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0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53C45A-A400-4FE0-8EA1-176855D64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26" y="1364566"/>
            <a:ext cx="3622218" cy="1477108"/>
          </a:xfrm>
        </p:spPr>
        <p:txBody>
          <a:bodyPr>
            <a:normAutofit/>
          </a:bodyPr>
          <a:lstStyle/>
          <a:p>
            <a:r>
              <a:rPr lang="en-US" dirty="0"/>
              <a:t>Virchow Revisited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C33C85-0090-405F-8C2E-B3582B27D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219" y="3545058"/>
            <a:ext cx="4471182" cy="1702191"/>
          </a:xfrm>
        </p:spPr>
        <p:txBody>
          <a:bodyPr>
            <a:normAutofit/>
          </a:bodyPr>
          <a:lstStyle/>
          <a:p>
            <a:r>
              <a:rPr lang="en-US" dirty="0"/>
              <a:t>M. Margaret Knudson MD FACS</a:t>
            </a:r>
          </a:p>
          <a:p>
            <a:r>
              <a:rPr lang="en-US" dirty="0"/>
              <a:t>Professor of Surgery, UCSF</a:t>
            </a:r>
          </a:p>
          <a:p>
            <a:r>
              <a:rPr lang="en-US" dirty="0"/>
              <a:t>Medical Director MHSSPACS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0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030E-337D-1521-2128-7C3412DA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1602 Episodes from ACS/NTDB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CB333-0356-2E80-0E8F-323D6CD1F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High Risk Factors (</a:t>
            </a:r>
            <a:r>
              <a:rPr lang="en-US" b="1" u="sng" dirty="0">
                <a:solidFill>
                  <a:srgbClr val="FF0000"/>
                </a:solidFill>
              </a:rPr>
              <a:t>OR:2-3</a:t>
            </a:r>
            <a:r>
              <a:rPr lang="en-US" u="sng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23E6A-12B7-E38F-7B10-5D5D3B1FB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560277" cy="3359835"/>
          </a:xfrm>
        </p:spPr>
        <p:txBody>
          <a:bodyPr/>
          <a:lstStyle/>
          <a:p>
            <a:r>
              <a:rPr lang="en-US" dirty="0"/>
              <a:t>Age </a:t>
            </a:r>
            <a:r>
              <a:rPr lang="en-US" u="sng" dirty="0"/>
              <a:t>&gt;</a:t>
            </a:r>
            <a:r>
              <a:rPr lang="en-US" dirty="0"/>
              <a:t> 40</a:t>
            </a:r>
          </a:p>
          <a:p>
            <a:r>
              <a:rPr lang="en-US" dirty="0"/>
              <a:t>Pelvic fracture</a:t>
            </a:r>
          </a:p>
          <a:p>
            <a:r>
              <a:rPr lang="en-US" dirty="0"/>
              <a:t>Lower Extremity </a:t>
            </a:r>
            <a:r>
              <a:rPr lang="en-US" dirty="0" err="1"/>
              <a:t>fx</a:t>
            </a:r>
            <a:endParaRPr lang="en-US" dirty="0"/>
          </a:p>
          <a:p>
            <a:r>
              <a:rPr lang="en-US" dirty="0"/>
              <a:t>Shock on admission</a:t>
            </a:r>
          </a:p>
          <a:p>
            <a:r>
              <a:rPr lang="en-US" dirty="0"/>
              <a:t>Spinal cord injury</a:t>
            </a:r>
          </a:p>
          <a:p>
            <a:r>
              <a:rPr lang="en-US" dirty="0"/>
              <a:t>Head injury (AIS </a:t>
            </a:r>
            <a:r>
              <a:rPr lang="en-US" u="sng" dirty="0"/>
              <a:t>&gt;</a:t>
            </a:r>
            <a:r>
              <a:rPr lang="en-US" dirty="0"/>
              <a:t> 3) </a:t>
            </a:r>
            <a:endParaRPr lang="en-US" u="sn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E77C6B-FCAD-A1EF-6CD8-03F294AB2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Very High Risk: (</a:t>
            </a:r>
            <a:r>
              <a:rPr lang="en-US" b="1" u="sng" dirty="0">
                <a:solidFill>
                  <a:srgbClr val="FF0000"/>
                </a:solidFill>
              </a:rPr>
              <a:t>OR: 4-10</a:t>
            </a:r>
            <a:r>
              <a:rPr lang="en-US" u="sng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E8E11-0394-9230-83C8-EA54DA855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590800"/>
            <a:ext cx="4800600" cy="3219158"/>
          </a:xfrm>
        </p:spPr>
        <p:txBody>
          <a:bodyPr/>
          <a:lstStyle/>
          <a:p>
            <a:r>
              <a:rPr lang="en-US" dirty="0"/>
              <a:t>Major operative procedure</a:t>
            </a:r>
          </a:p>
          <a:p>
            <a:r>
              <a:rPr lang="en-US" dirty="0"/>
              <a:t>Venous injury</a:t>
            </a:r>
          </a:p>
          <a:p>
            <a:r>
              <a:rPr lang="en-US" dirty="0"/>
              <a:t>Ventilator days &gt;3</a:t>
            </a:r>
          </a:p>
          <a:p>
            <a:r>
              <a:rPr lang="en-US" dirty="0"/>
              <a:t>2 or more high risk factors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EDFDA-F9D2-DC43-FF35-1F17B818A648}"/>
              </a:ext>
            </a:extLst>
          </p:cNvPr>
          <p:cNvSpPr txBox="1"/>
          <p:nvPr/>
        </p:nvSpPr>
        <p:spPr>
          <a:xfrm>
            <a:off x="3260187" y="6147581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Knudson et al. Annals of Surgery 2004</a:t>
            </a:r>
          </a:p>
        </p:txBody>
      </p:sp>
    </p:spTree>
    <p:extLst>
      <p:ext uri="{BB962C8B-B14F-4D97-AF65-F5344CB8AC3E}">
        <p14:creationId xmlns:p14="http://schemas.microsoft.com/office/powerpoint/2010/main" val="409897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986C1-5FA4-EC43-ABC6-8E3CA24B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1017348" cy="1325563"/>
          </a:xfrm>
        </p:spPr>
        <p:txBody>
          <a:bodyPr/>
          <a:lstStyle/>
          <a:p>
            <a:r>
              <a:rPr lang="en-US" dirty="0"/>
              <a:t>3,738 Posttraumatic Pulmonary Emboli: ASA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ED154-9E52-A943-ADA7-CD7DF17B9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01" y="1631852"/>
            <a:ext cx="9144000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Incidence of “pulmonary clot” Doubled over 10 years</a:t>
            </a:r>
          </a:p>
          <a:p>
            <a:r>
              <a:rPr lang="en-US" dirty="0"/>
              <a:t>Suggested a disconnect: DVT and PE</a:t>
            </a:r>
          </a:p>
          <a:p>
            <a:r>
              <a:rPr lang="en-US" dirty="0"/>
              <a:t>Pulmonary clots: </a:t>
            </a:r>
            <a:r>
              <a:rPr lang="en-US" dirty="0">
                <a:solidFill>
                  <a:srgbClr val="FF0000"/>
                </a:solidFill>
              </a:rPr>
              <a:t>inflammation?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Discussant from the audience: how do you know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those are not primary clots and not embolic?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Knudson, Cohen, </a:t>
            </a:r>
            <a:r>
              <a:rPr lang="en-US" i="1" dirty="0" err="1">
                <a:solidFill>
                  <a:schemeClr val="tx1"/>
                </a:solidFill>
              </a:rPr>
              <a:t>Nathens</a:t>
            </a:r>
            <a:r>
              <a:rPr lang="en-US" i="1" dirty="0">
                <a:solidFill>
                  <a:schemeClr val="tx1"/>
                </a:solidFill>
              </a:rPr>
              <a:t> Annals of Surgery 2011</a:t>
            </a:r>
          </a:p>
          <a:p>
            <a:pPr marL="0" indent="0">
              <a:buNone/>
            </a:pPr>
            <a:endParaRPr lang="en-US" sz="2000" i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5A9C58-D2BA-4E40-8086-6976F7A22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999" y="2349305"/>
            <a:ext cx="3913001" cy="42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3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72650" y="1864938"/>
            <a:ext cx="5186093" cy="4555927"/>
          </a:xfrm>
          <a:custGeom>
            <a:avLst/>
            <a:gdLst>
              <a:gd name="connsiteX0" fmla="*/ 0 w 5158661"/>
              <a:gd name="connsiteY0" fmla="*/ 0 h 3623239"/>
              <a:gd name="connsiteX1" fmla="*/ 5158661 w 5158661"/>
              <a:gd name="connsiteY1" fmla="*/ 0 h 3623239"/>
              <a:gd name="connsiteX2" fmla="*/ 5158661 w 5158661"/>
              <a:gd name="connsiteY2" fmla="*/ 3623239 h 3623239"/>
              <a:gd name="connsiteX3" fmla="*/ 0 w 5158661"/>
              <a:gd name="connsiteY3" fmla="*/ 3623239 h 3623239"/>
              <a:gd name="connsiteX4" fmla="*/ 0 w 5158661"/>
              <a:gd name="connsiteY4" fmla="*/ 0 h 3623239"/>
              <a:gd name="connsiteX0" fmla="*/ 18288 w 5176949"/>
              <a:gd name="connsiteY0" fmla="*/ 0 h 4043863"/>
              <a:gd name="connsiteX1" fmla="*/ 5176949 w 5176949"/>
              <a:gd name="connsiteY1" fmla="*/ 0 h 4043863"/>
              <a:gd name="connsiteX2" fmla="*/ 5176949 w 5176949"/>
              <a:gd name="connsiteY2" fmla="*/ 3623239 h 4043863"/>
              <a:gd name="connsiteX3" fmla="*/ 0 w 5176949"/>
              <a:gd name="connsiteY3" fmla="*/ 4043863 h 4043863"/>
              <a:gd name="connsiteX4" fmla="*/ 18288 w 5176949"/>
              <a:gd name="connsiteY4" fmla="*/ 0 h 4043863"/>
              <a:gd name="connsiteX0" fmla="*/ 18288 w 5176949"/>
              <a:gd name="connsiteY0" fmla="*/ 512064 h 4555927"/>
              <a:gd name="connsiteX1" fmla="*/ 5176949 w 5176949"/>
              <a:gd name="connsiteY1" fmla="*/ 0 h 4555927"/>
              <a:gd name="connsiteX2" fmla="*/ 5176949 w 5176949"/>
              <a:gd name="connsiteY2" fmla="*/ 4135303 h 4555927"/>
              <a:gd name="connsiteX3" fmla="*/ 0 w 5176949"/>
              <a:gd name="connsiteY3" fmla="*/ 4555927 h 4555927"/>
              <a:gd name="connsiteX4" fmla="*/ 18288 w 5176949"/>
              <a:gd name="connsiteY4" fmla="*/ 512064 h 4555927"/>
              <a:gd name="connsiteX0" fmla="*/ 283464 w 5176949"/>
              <a:gd name="connsiteY0" fmla="*/ 228600 h 4555927"/>
              <a:gd name="connsiteX1" fmla="*/ 5176949 w 5176949"/>
              <a:gd name="connsiteY1" fmla="*/ 0 h 4555927"/>
              <a:gd name="connsiteX2" fmla="*/ 5176949 w 5176949"/>
              <a:gd name="connsiteY2" fmla="*/ 4135303 h 4555927"/>
              <a:gd name="connsiteX3" fmla="*/ 0 w 5176949"/>
              <a:gd name="connsiteY3" fmla="*/ 4555927 h 4555927"/>
              <a:gd name="connsiteX4" fmla="*/ 283464 w 5176949"/>
              <a:gd name="connsiteY4" fmla="*/ 228600 h 4555927"/>
              <a:gd name="connsiteX0" fmla="*/ 283464 w 5176949"/>
              <a:gd name="connsiteY0" fmla="*/ 228600 h 4555927"/>
              <a:gd name="connsiteX1" fmla="*/ 620815 w 5176949"/>
              <a:gd name="connsiteY1" fmla="*/ 439 h 4555927"/>
              <a:gd name="connsiteX2" fmla="*/ 5176949 w 5176949"/>
              <a:gd name="connsiteY2" fmla="*/ 0 h 4555927"/>
              <a:gd name="connsiteX3" fmla="*/ 5176949 w 5176949"/>
              <a:gd name="connsiteY3" fmla="*/ 4135303 h 4555927"/>
              <a:gd name="connsiteX4" fmla="*/ 0 w 5176949"/>
              <a:gd name="connsiteY4" fmla="*/ 4555927 h 4555927"/>
              <a:gd name="connsiteX5" fmla="*/ 283464 w 5176949"/>
              <a:gd name="connsiteY5" fmla="*/ 228600 h 4555927"/>
              <a:gd name="connsiteX0" fmla="*/ 283464 w 5176949"/>
              <a:gd name="connsiteY0" fmla="*/ 228600 h 4555927"/>
              <a:gd name="connsiteX1" fmla="*/ 620815 w 5176949"/>
              <a:gd name="connsiteY1" fmla="*/ 439 h 4555927"/>
              <a:gd name="connsiteX2" fmla="*/ 5176949 w 5176949"/>
              <a:gd name="connsiteY2" fmla="*/ 0 h 4555927"/>
              <a:gd name="connsiteX3" fmla="*/ 5176949 w 5176949"/>
              <a:gd name="connsiteY3" fmla="*/ 4135303 h 4555927"/>
              <a:gd name="connsiteX4" fmla="*/ 0 w 5176949"/>
              <a:gd name="connsiteY4" fmla="*/ 4555927 h 4555927"/>
              <a:gd name="connsiteX5" fmla="*/ 35599 w 5176949"/>
              <a:gd name="connsiteY5" fmla="*/ 512503 h 4555927"/>
              <a:gd name="connsiteX6" fmla="*/ 283464 w 5176949"/>
              <a:gd name="connsiteY6" fmla="*/ 228600 h 4555927"/>
              <a:gd name="connsiteX0" fmla="*/ 283464 w 5186093"/>
              <a:gd name="connsiteY0" fmla="*/ 228600 h 4555927"/>
              <a:gd name="connsiteX1" fmla="*/ 620815 w 5186093"/>
              <a:gd name="connsiteY1" fmla="*/ 439 h 4555927"/>
              <a:gd name="connsiteX2" fmla="*/ 5176949 w 5186093"/>
              <a:gd name="connsiteY2" fmla="*/ 0 h 4555927"/>
              <a:gd name="connsiteX3" fmla="*/ 5186093 w 5186093"/>
              <a:gd name="connsiteY3" fmla="*/ 4181023 h 4555927"/>
              <a:gd name="connsiteX4" fmla="*/ 0 w 5186093"/>
              <a:gd name="connsiteY4" fmla="*/ 4555927 h 4555927"/>
              <a:gd name="connsiteX5" fmla="*/ 35599 w 5186093"/>
              <a:gd name="connsiteY5" fmla="*/ 512503 h 4555927"/>
              <a:gd name="connsiteX6" fmla="*/ 283464 w 5186093"/>
              <a:gd name="connsiteY6" fmla="*/ 228600 h 4555927"/>
              <a:gd name="connsiteX0" fmla="*/ 283464 w 5186093"/>
              <a:gd name="connsiteY0" fmla="*/ 228600 h 4555927"/>
              <a:gd name="connsiteX1" fmla="*/ 620815 w 5186093"/>
              <a:gd name="connsiteY1" fmla="*/ 439 h 4555927"/>
              <a:gd name="connsiteX2" fmla="*/ 5176949 w 5186093"/>
              <a:gd name="connsiteY2" fmla="*/ 0 h 4555927"/>
              <a:gd name="connsiteX3" fmla="*/ 5186093 w 5186093"/>
              <a:gd name="connsiteY3" fmla="*/ 4181023 h 4555927"/>
              <a:gd name="connsiteX4" fmla="*/ 4607599 w 5186093"/>
              <a:gd name="connsiteY4" fmla="*/ 4508431 h 4555927"/>
              <a:gd name="connsiteX5" fmla="*/ 0 w 5186093"/>
              <a:gd name="connsiteY5" fmla="*/ 4555927 h 4555927"/>
              <a:gd name="connsiteX6" fmla="*/ 35599 w 5186093"/>
              <a:gd name="connsiteY6" fmla="*/ 512503 h 4555927"/>
              <a:gd name="connsiteX7" fmla="*/ 283464 w 5186093"/>
              <a:gd name="connsiteY7" fmla="*/ 228600 h 455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6093" h="4555927">
                <a:moveTo>
                  <a:pt x="283464" y="228600"/>
                </a:moveTo>
                <a:cubicBezTo>
                  <a:pt x="371530" y="228746"/>
                  <a:pt x="532749" y="293"/>
                  <a:pt x="620815" y="439"/>
                </a:cubicBezTo>
                <a:lnTo>
                  <a:pt x="5176949" y="0"/>
                </a:lnTo>
                <a:lnTo>
                  <a:pt x="5186093" y="4181023"/>
                </a:lnTo>
                <a:cubicBezTo>
                  <a:pt x="4999358" y="4198719"/>
                  <a:pt x="4794334" y="4490735"/>
                  <a:pt x="4607599" y="4508431"/>
                </a:cubicBezTo>
                <a:lnTo>
                  <a:pt x="0" y="4555927"/>
                </a:lnTo>
                <a:cubicBezTo>
                  <a:pt x="91114" y="3205071"/>
                  <a:pt x="-55515" y="1863359"/>
                  <a:pt x="35599" y="512503"/>
                </a:cubicBezTo>
                <a:lnTo>
                  <a:pt x="283464" y="22860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462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Knudson’s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Square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2956" y="2377001"/>
            <a:ext cx="1477328" cy="3961572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MULTIPLE TRANSFUSIONS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SEVERE INJURIES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4736" y="2262796"/>
            <a:ext cx="1046440" cy="3737444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VENOUS TRAUMA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FRACTURES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3349" y="6342501"/>
            <a:ext cx="27365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CHEST TRAUMA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7150" y="973048"/>
            <a:ext cx="28194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PARALYSIS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IMMOBILIZATION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04102" y="1865599"/>
            <a:ext cx="5145496" cy="1130056"/>
            <a:chOff x="1980102" y="1865599"/>
            <a:chExt cx="5145496" cy="1130056"/>
          </a:xfrm>
        </p:grpSpPr>
        <p:sp>
          <p:nvSpPr>
            <p:cNvPr id="19" name="Rectangle 15"/>
            <p:cNvSpPr/>
            <p:nvPr/>
          </p:nvSpPr>
          <p:spPr>
            <a:xfrm>
              <a:off x="1980102" y="1865599"/>
              <a:ext cx="5145496" cy="515330"/>
            </a:xfrm>
            <a:custGeom>
              <a:avLst/>
              <a:gdLst>
                <a:gd name="connsiteX0" fmla="*/ 0 w 4102608"/>
                <a:gd name="connsiteY0" fmla="*/ 0 h 317366"/>
                <a:gd name="connsiteX1" fmla="*/ 4102608 w 4102608"/>
                <a:gd name="connsiteY1" fmla="*/ 0 h 317366"/>
                <a:gd name="connsiteX2" fmla="*/ 4102608 w 4102608"/>
                <a:gd name="connsiteY2" fmla="*/ 317366 h 317366"/>
                <a:gd name="connsiteX3" fmla="*/ 0 w 4102608"/>
                <a:gd name="connsiteY3" fmla="*/ 317366 h 317366"/>
                <a:gd name="connsiteX4" fmla="*/ 0 w 4102608"/>
                <a:gd name="connsiteY4" fmla="*/ 0 h 317366"/>
                <a:gd name="connsiteX0" fmla="*/ 594360 w 4696968"/>
                <a:gd name="connsiteY0" fmla="*/ 0 h 335654"/>
                <a:gd name="connsiteX1" fmla="*/ 4696968 w 4696968"/>
                <a:gd name="connsiteY1" fmla="*/ 0 h 335654"/>
                <a:gd name="connsiteX2" fmla="*/ 4696968 w 4696968"/>
                <a:gd name="connsiteY2" fmla="*/ 317366 h 335654"/>
                <a:gd name="connsiteX3" fmla="*/ 0 w 4696968"/>
                <a:gd name="connsiteY3" fmla="*/ 335654 h 335654"/>
                <a:gd name="connsiteX4" fmla="*/ 594360 w 4696968"/>
                <a:gd name="connsiteY4" fmla="*/ 0 h 335654"/>
                <a:gd name="connsiteX0" fmla="*/ 557784 w 4660392"/>
                <a:gd name="connsiteY0" fmla="*/ 0 h 326510"/>
                <a:gd name="connsiteX1" fmla="*/ 4660392 w 4660392"/>
                <a:gd name="connsiteY1" fmla="*/ 0 h 326510"/>
                <a:gd name="connsiteX2" fmla="*/ 4660392 w 4660392"/>
                <a:gd name="connsiteY2" fmla="*/ 317366 h 326510"/>
                <a:gd name="connsiteX3" fmla="*/ 0 w 4660392"/>
                <a:gd name="connsiteY3" fmla="*/ 326510 h 326510"/>
                <a:gd name="connsiteX4" fmla="*/ 557784 w 4660392"/>
                <a:gd name="connsiteY4" fmla="*/ 0 h 326510"/>
                <a:gd name="connsiteX0" fmla="*/ 557784 w 4824984"/>
                <a:gd name="connsiteY0" fmla="*/ 18288 h 344798"/>
                <a:gd name="connsiteX1" fmla="*/ 4824984 w 4824984"/>
                <a:gd name="connsiteY1" fmla="*/ 0 h 344798"/>
                <a:gd name="connsiteX2" fmla="*/ 4660392 w 4824984"/>
                <a:gd name="connsiteY2" fmla="*/ 335654 h 344798"/>
                <a:gd name="connsiteX3" fmla="*/ 0 w 4824984"/>
                <a:gd name="connsiteY3" fmla="*/ 344798 h 344798"/>
                <a:gd name="connsiteX4" fmla="*/ 557784 w 4824984"/>
                <a:gd name="connsiteY4" fmla="*/ 18288 h 344798"/>
                <a:gd name="connsiteX0" fmla="*/ 576637 w 4824984"/>
                <a:gd name="connsiteY0" fmla="*/ 37141 h 344798"/>
                <a:gd name="connsiteX1" fmla="*/ 4824984 w 4824984"/>
                <a:gd name="connsiteY1" fmla="*/ 0 h 344798"/>
                <a:gd name="connsiteX2" fmla="*/ 4660392 w 4824984"/>
                <a:gd name="connsiteY2" fmla="*/ 335654 h 344798"/>
                <a:gd name="connsiteX3" fmla="*/ 0 w 4824984"/>
                <a:gd name="connsiteY3" fmla="*/ 344798 h 344798"/>
                <a:gd name="connsiteX4" fmla="*/ 576637 w 4824984"/>
                <a:gd name="connsiteY4" fmla="*/ 37141 h 344798"/>
                <a:gd name="connsiteX0" fmla="*/ 576637 w 4824984"/>
                <a:gd name="connsiteY0" fmla="*/ 0 h 383071"/>
                <a:gd name="connsiteX1" fmla="*/ 4824984 w 4824984"/>
                <a:gd name="connsiteY1" fmla="*/ 38273 h 383071"/>
                <a:gd name="connsiteX2" fmla="*/ 4660392 w 4824984"/>
                <a:gd name="connsiteY2" fmla="*/ 373927 h 383071"/>
                <a:gd name="connsiteX3" fmla="*/ 0 w 4824984"/>
                <a:gd name="connsiteY3" fmla="*/ 383071 h 383071"/>
                <a:gd name="connsiteX4" fmla="*/ 576637 w 4824984"/>
                <a:gd name="connsiteY4" fmla="*/ 0 h 383071"/>
                <a:gd name="connsiteX0" fmla="*/ 576637 w 4824984"/>
                <a:gd name="connsiteY0" fmla="*/ 93702 h 476773"/>
                <a:gd name="connsiteX1" fmla="*/ 4824984 w 4824984"/>
                <a:gd name="connsiteY1" fmla="*/ 0 h 476773"/>
                <a:gd name="connsiteX2" fmla="*/ 4660392 w 4824984"/>
                <a:gd name="connsiteY2" fmla="*/ 467629 h 476773"/>
                <a:gd name="connsiteX3" fmla="*/ 0 w 4824984"/>
                <a:gd name="connsiteY3" fmla="*/ 476773 h 476773"/>
                <a:gd name="connsiteX4" fmla="*/ 576637 w 4824984"/>
                <a:gd name="connsiteY4" fmla="*/ 93702 h 476773"/>
                <a:gd name="connsiteX0" fmla="*/ 576637 w 4824984"/>
                <a:gd name="connsiteY0" fmla="*/ 0 h 383071"/>
                <a:gd name="connsiteX1" fmla="*/ 4824984 w 4824984"/>
                <a:gd name="connsiteY1" fmla="*/ 566 h 383071"/>
                <a:gd name="connsiteX2" fmla="*/ 4660392 w 4824984"/>
                <a:gd name="connsiteY2" fmla="*/ 373927 h 383071"/>
                <a:gd name="connsiteX3" fmla="*/ 0 w 4824984"/>
                <a:gd name="connsiteY3" fmla="*/ 383071 h 383071"/>
                <a:gd name="connsiteX4" fmla="*/ 576637 w 4824984"/>
                <a:gd name="connsiteY4" fmla="*/ 0 h 383071"/>
                <a:gd name="connsiteX0" fmla="*/ 576637 w 4928679"/>
                <a:gd name="connsiteY0" fmla="*/ 8861 h 391932"/>
                <a:gd name="connsiteX1" fmla="*/ 4928679 w 4928679"/>
                <a:gd name="connsiteY1" fmla="*/ 0 h 391932"/>
                <a:gd name="connsiteX2" fmla="*/ 4660392 w 4928679"/>
                <a:gd name="connsiteY2" fmla="*/ 382788 h 391932"/>
                <a:gd name="connsiteX3" fmla="*/ 0 w 4928679"/>
                <a:gd name="connsiteY3" fmla="*/ 391932 h 391932"/>
                <a:gd name="connsiteX4" fmla="*/ 576637 w 4928679"/>
                <a:gd name="connsiteY4" fmla="*/ 8861 h 391932"/>
                <a:gd name="connsiteX0" fmla="*/ 576637 w 4928679"/>
                <a:gd name="connsiteY0" fmla="*/ 8861 h 391932"/>
                <a:gd name="connsiteX1" fmla="*/ 4928679 w 4928679"/>
                <a:gd name="connsiteY1" fmla="*/ 0 h 391932"/>
                <a:gd name="connsiteX2" fmla="*/ 4594404 w 4928679"/>
                <a:gd name="connsiteY2" fmla="*/ 382788 h 391932"/>
                <a:gd name="connsiteX3" fmla="*/ 0 w 4928679"/>
                <a:gd name="connsiteY3" fmla="*/ 391932 h 391932"/>
                <a:gd name="connsiteX4" fmla="*/ 576637 w 4928679"/>
                <a:gd name="connsiteY4" fmla="*/ 8861 h 391932"/>
                <a:gd name="connsiteX0" fmla="*/ 576637 w 5192630"/>
                <a:gd name="connsiteY0" fmla="*/ 8861 h 391932"/>
                <a:gd name="connsiteX1" fmla="*/ 5192630 w 5192630"/>
                <a:gd name="connsiteY1" fmla="*/ 0 h 391932"/>
                <a:gd name="connsiteX2" fmla="*/ 4594404 w 5192630"/>
                <a:gd name="connsiteY2" fmla="*/ 382788 h 391932"/>
                <a:gd name="connsiteX3" fmla="*/ 0 w 5192630"/>
                <a:gd name="connsiteY3" fmla="*/ 391932 h 391932"/>
                <a:gd name="connsiteX4" fmla="*/ 576637 w 5192630"/>
                <a:gd name="connsiteY4" fmla="*/ 8861 h 391932"/>
                <a:gd name="connsiteX0" fmla="*/ 520076 w 5136069"/>
                <a:gd name="connsiteY0" fmla="*/ 8861 h 505054"/>
                <a:gd name="connsiteX1" fmla="*/ 5136069 w 5136069"/>
                <a:gd name="connsiteY1" fmla="*/ 0 h 505054"/>
                <a:gd name="connsiteX2" fmla="*/ 4537843 w 5136069"/>
                <a:gd name="connsiteY2" fmla="*/ 382788 h 505054"/>
                <a:gd name="connsiteX3" fmla="*/ 0 w 5136069"/>
                <a:gd name="connsiteY3" fmla="*/ 505054 h 505054"/>
                <a:gd name="connsiteX4" fmla="*/ 520076 w 5136069"/>
                <a:gd name="connsiteY4" fmla="*/ 8861 h 505054"/>
                <a:gd name="connsiteX0" fmla="*/ 520076 w 5136069"/>
                <a:gd name="connsiteY0" fmla="*/ 8861 h 505054"/>
                <a:gd name="connsiteX1" fmla="*/ 5136069 w 5136069"/>
                <a:gd name="connsiteY1" fmla="*/ 0 h 505054"/>
                <a:gd name="connsiteX2" fmla="*/ 4594404 w 5136069"/>
                <a:gd name="connsiteY2" fmla="*/ 495910 h 505054"/>
                <a:gd name="connsiteX3" fmla="*/ 0 w 5136069"/>
                <a:gd name="connsiteY3" fmla="*/ 505054 h 505054"/>
                <a:gd name="connsiteX4" fmla="*/ 520076 w 5136069"/>
                <a:gd name="connsiteY4" fmla="*/ 8861 h 505054"/>
                <a:gd name="connsiteX0" fmla="*/ 520076 w 5117216"/>
                <a:gd name="connsiteY0" fmla="*/ 0 h 496193"/>
                <a:gd name="connsiteX1" fmla="*/ 5117216 w 5117216"/>
                <a:gd name="connsiteY1" fmla="*/ 566 h 496193"/>
                <a:gd name="connsiteX2" fmla="*/ 4594404 w 5117216"/>
                <a:gd name="connsiteY2" fmla="*/ 487049 h 496193"/>
                <a:gd name="connsiteX3" fmla="*/ 0 w 5117216"/>
                <a:gd name="connsiteY3" fmla="*/ 496193 h 496193"/>
                <a:gd name="connsiteX4" fmla="*/ 520076 w 5117216"/>
                <a:gd name="connsiteY4" fmla="*/ 0 h 496193"/>
                <a:gd name="connsiteX0" fmla="*/ 520076 w 5126643"/>
                <a:gd name="connsiteY0" fmla="*/ 0 h 496193"/>
                <a:gd name="connsiteX1" fmla="*/ 5126643 w 5126643"/>
                <a:gd name="connsiteY1" fmla="*/ 28847 h 496193"/>
                <a:gd name="connsiteX2" fmla="*/ 4594404 w 5126643"/>
                <a:gd name="connsiteY2" fmla="*/ 487049 h 496193"/>
                <a:gd name="connsiteX3" fmla="*/ 0 w 5126643"/>
                <a:gd name="connsiteY3" fmla="*/ 496193 h 496193"/>
                <a:gd name="connsiteX4" fmla="*/ 520076 w 5126643"/>
                <a:gd name="connsiteY4" fmla="*/ 0 h 496193"/>
                <a:gd name="connsiteX0" fmla="*/ 520076 w 5154923"/>
                <a:gd name="connsiteY0" fmla="*/ 0 h 496193"/>
                <a:gd name="connsiteX1" fmla="*/ 5154923 w 5154923"/>
                <a:gd name="connsiteY1" fmla="*/ 9993 h 496193"/>
                <a:gd name="connsiteX2" fmla="*/ 4594404 w 5154923"/>
                <a:gd name="connsiteY2" fmla="*/ 487049 h 496193"/>
                <a:gd name="connsiteX3" fmla="*/ 0 w 5154923"/>
                <a:gd name="connsiteY3" fmla="*/ 496193 h 496193"/>
                <a:gd name="connsiteX4" fmla="*/ 520076 w 5154923"/>
                <a:gd name="connsiteY4" fmla="*/ 0 h 496193"/>
                <a:gd name="connsiteX0" fmla="*/ 520076 w 5154923"/>
                <a:gd name="connsiteY0" fmla="*/ 0 h 515330"/>
                <a:gd name="connsiteX1" fmla="*/ 5154923 w 5154923"/>
                <a:gd name="connsiteY1" fmla="*/ 9993 h 515330"/>
                <a:gd name="connsiteX2" fmla="*/ 4575551 w 5154923"/>
                <a:gd name="connsiteY2" fmla="*/ 515330 h 515330"/>
                <a:gd name="connsiteX3" fmla="*/ 0 w 5154923"/>
                <a:gd name="connsiteY3" fmla="*/ 496193 h 515330"/>
                <a:gd name="connsiteX4" fmla="*/ 520076 w 5154923"/>
                <a:gd name="connsiteY4" fmla="*/ 0 h 515330"/>
                <a:gd name="connsiteX0" fmla="*/ 520076 w 5145496"/>
                <a:gd name="connsiteY0" fmla="*/ 0 h 515330"/>
                <a:gd name="connsiteX1" fmla="*/ 5145496 w 5145496"/>
                <a:gd name="connsiteY1" fmla="*/ 566 h 515330"/>
                <a:gd name="connsiteX2" fmla="*/ 4575551 w 5145496"/>
                <a:gd name="connsiteY2" fmla="*/ 515330 h 515330"/>
                <a:gd name="connsiteX3" fmla="*/ 0 w 5145496"/>
                <a:gd name="connsiteY3" fmla="*/ 496193 h 515330"/>
                <a:gd name="connsiteX4" fmla="*/ 520076 w 5145496"/>
                <a:gd name="connsiteY4" fmla="*/ 0 h 51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5496" h="515330">
                  <a:moveTo>
                    <a:pt x="520076" y="0"/>
                  </a:moveTo>
                  <a:lnTo>
                    <a:pt x="5145496" y="566"/>
                  </a:lnTo>
                  <a:lnTo>
                    <a:pt x="4575551" y="515330"/>
                  </a:lnTo>
                  <a:lnTo>
                    <a:pt x="0" y="496193"/>
                  </a:lnTo>
                  <a:lnTo>
                    <a:pt x="520076" y="0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56940" y="2472435"/>
              <a:ext cx="1612624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STASIS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51052" y="1886761"/>
            <a:ext cx="1423684" cy="4517227"/>
            <a:chOff x="5727052" y="1886760"/>
            <a:chExt cx="1423684" cy="4517227"/>
          </a:xfrm>
        </p:grpSpPr>
        <p:sp>
          <p:nvSpPr>
            <p:cNvPr id="18" name="Rectangle 14"/>
            <p:cNvSpPr/>
            <p:nvPr/>
          </p:nvSpPr>
          <p:spPr>
            <a:xfrm flipH="1" flipV="1">
              <a:off x="6558048" y="1886760"/>
              <a:ext cx="592688" cy="4517227"/>
            </a:xfrm>
            <a:custGeom>
              <a:avLst/>
              <a:gdLst>
                <a:gd name="connsiteX0" fmla="*/ 0 w 838200"/>
                <a:gd name="connsiteY0" fmla="*/ 0 h 3033410"/>
                <a:gd name="connsiteX1" fmla="*/ 838200 w 838200"/>
                <a:gd name="connsiteY1" fmla="*/ 0 h 3033410"/>
                <a:gd name="connsiteX2" fmla="*/ 838200 w 838200"/>
                <a:gd name="connsiteY2" fmla="*/ 3033410 h 3033410"/>
                <a:gd name="connsiteX3" fmla="*/ 0 w 838200"/>
                <a:gd name="connsiteY3" fmla="*/ 3033410 h 3033410"/>
                <a:gd name="connsiteX4" fmla="*/ 0 w 838200"/>
                <a:gd name="connsiteY4" fmla="*/ 0 h 3033410"/>
                <a:gd name="connsiteX0" fmla="*/ 0 w 838200"/>
                <a:gd name="connsiteY0" fmla="*/ 374904 h 3408314"/>
                <a:gd name="connsiteX1" fmla="*/ 527304 w 838200"/>
                <a:gd name="connsiteY1" fmla="*/ 0 h 3408314"/>
                <a:gd name="connsiteX2" fmla="*/ 838200 w 838200"/>
                <a:gd name="connsiteY2" fmla="*/ 3408314 h 3408314"/>
                <a:gd name="connsiteX3" fmla="*/ 0 w 838200"/>
                <a:gd name="connsiteY3" fmla="*/ 3408314 h 3408314"/>
                <a:gd name="connsiteX4" fmla="*/ 0 w 838200"/>
                <a:gd name="connsiteY4" fmla="*/ 374904 h 3408314"/>
                <a:gd name="connsiteX0" fmla="*/ 0 w 527304"/>
                <a:gd name="connsiteY0" fmla="*/ 374904 h 3408314"/>
                <a:gd name="connsiteX1" fmla="*/ 527304 w 527304"/>
                <a:gd name="connsiteY1" fmla="*/ 0 h 3408314"/>
                <a:gd name="connsiteX2" fmla="*/ 527304 w 527304"/>
                <a:gd name="connsiteY2" fmla="*/ 2914538 h 3408314"/>
                <a:gd name="connsiteX3" fmla="*/ 0 w 527304"/>
                <a:gd name="connsiteY3" fmla="*/ 3408314 h 3408314"/>
                <a:gd name="connsiteX4" fmla="*/ 0 w 527304"/>
                <a:gd name="connsiteY4" fmla="*/ 374904 h 3408314"/>
                <a:gd name="connsiteX0" fmla="*/ 0 w 563880"/>
                <a:gd name="connsiteY0" fmla="*/ 374904 h 3408314"/>
                <a:gd name="connsiteX1" fmla="*/ 527304 w 563880"/>
                <a:gd name="connsiteY1" fmla="*/ 0 h 3408314"/>
                <a:gd name="connsiteX2" fmla="*/ 563880 w 563880"/>
                <a:gd name="connsiteY2" fmla="*/ 3024266 h 3408314"/>
                <a:gd name="connsiteX3" fmla="*/ 0 w 563880"/>
                <a:gd name="connsiteY3" fmla="*/ 3408314 h 3408314"/>
                <a:gd name="connsiteX4" fmla="*/ 0 w 563880"/>
                <a:gd name="connsiteY4" fmla="*/ 374904 h 3408314"/>
                <a:gd name="connsiteX0" fmla="*/ 0 w 563880"/>
                <a:gd name="connsiteY0" fmla="*/ 374904 h 3408314"/>
                <a:gd name="connsiteX1" fmla="*/ 527304 w 563880"/>
                <a:gd name="connsiteY1" fmla="*/ 0 h 3408314"/>
                <a:gd name="connsiteX2" fmla="*/ 563880 w 563880"/>
                <a:gd name="connsiteY2" fmla="*/ 3115706 h 3408314"/>
                <a:gd name="connsiteX3" fmla="*/ 0 w 563880"/>
                <a:gd name="connsiteY3" fmla="*/ 3408314 h 3408314"/>
                <a:gd name="connsiteX4" fmla="*/ 0 w 563880"/>
                <a:gd name="connsiteY4" fmla="*/ 374904 h 3408314"/>
                <a:gd name="connsiteX0" fmla="*/ 395926 w 563880"/>
                <a:gd name="connsiteY0" fmla="*/ 311024 h 3408314"/>
                <a:gd name="connsiteX1" fmla="*/ 527304 w 563880"/>
                <a:gd name="connsiteY1" fmla="*/ 0 h 3408314"/>
                <a:gd name="connsiteX2" fmla="*/ 563880 w 563880"/>
                <a:gd name="connsiteY2" fmla="*/ 3115706 h 3408314"/>
                <a:gd name="connsiteX3" fmla="*/ 0 w 563880"/>
                <a:gd name="connsiteY3" fmla="*/ 3408314 h 3408314"/>
                <a:gd name="connsiteX4" fmla="*/ 395926 w 563880"/>
                <a:gd name="connsiteY4" fmla="*/ 311024 h 3408314"/>
                <a:gd name="connsiteX0" fmla="*/ 37708 w 205662"/>
                <a:gd name="connsiteY0" fmla="*/ 311024 h 3415412"/>
                <a:gd name="connsiteX1" fmla="*/ 169086 w 205662"/>
                <a:gd name="connsiteY1" fmla="*/ 0 h 3415412"/>
                <a:gd name="connsiteX2" fmla="*/ 205662 w 205662"/>
                <a:gd name="connsiteY2" fmla="*/ 3115706 h 3415412"/>
                <a:gd name="connsiteX3" fmla="*/ 0 w 205662"/>
                <a:gd name="connsiteY3" fmla="*/ 3415412 h 3415412"/>
                <a:gd name="connsiteX4" fmla="*/ 37708 w 205662"/>
                <a:gd name="connsiteY4" fmla="*/ 311024 h 3415412"/>
                <a:gd name="connsiteX0" fmla="*/ 37708 w 422478"/>
                <a:gd name="connsiteY0" fmla="*/ 311024 h 3415412"/>
                <a:gd name="connsiteX1" fmla="*/ 169086 w 422478"/>
                <a:gd name="connsiteY1" fmla="*/ 0 h 3415412"/>
                <a:gd name="connsiteX2" fmla="*/ 422478 w 422478"/>
                <a:gd name="connsiteY2" fmla="*/ 3044727 h 3415412"/>
                <a:gd name="connsiteX3" fmla="*/ 0 w 422478"/>
                <a:gd name="connsiteY3" fmla="*/ 3415412 h 3415412"/>
                <a:gd name="connsiteX4" fmla="*/ 37708 w 422478"/>
                <a:gd name="connsiteY4" fmla="*/ 311024 h 3415412"/>
                <a:gd name="connsiteX0" fmla="*/ 0 w 752415"/>
                <a:gd name="connsiteY0" fmla="*/ 282633 h 3415412"/>
                <a:gd name="connsiteX1" fmla="*/ 499023 w 752415"/>
                <a:gd name="connsiteY1" fmla="*/ 0 h 3415412"/>
                <a:gd name="connsiteX2" fmla="*/ 752415 w 752415"/>
                <a:gd name="connsiteY2" fmla="*/ 3044727 h 3415412"/>
                <a:gd name="connsiteX3" fmla="*/ 329937 w 752415"/>
                <a:gd name="connsiteY3" fmla="*/ 3415412 h 3415412"/>
                <a:gd name="connsiteX4" fmla="*/ 0 w 752415"/>
                <a:gd name="connsiteY4" fmla="*/ 282633 h 3415412"/>
                <a:gd name="connsiteX0" fmla="*/ 0 w 752415"/>
                <a:gd name="connsiteY0" fmla="*/ 282633 h 3415412"/>
                <a:gd name="connsiteX1" fmla="*/ 583864 w 752415"/>
                <a:gd name="connsiteY1" fmla="*/ 0 h 3415412"/>
                <a:gd name="connsiteX2" fmla="*/ 752415 w 752415"/>
                <a:gd name="connsiteY2" fmla="*/ 3044727 h 3415412"/>
                <a:gd name="connsiteX3" fmla="*/ 329937 w 752415"/>
                <a:gd name="connsiteY3" fmla="*/ 3415412 h 3415412"/>
                <a:gd name="connsiteX4" fmla="*/ 0 w 752415"/>
                <a:gd name="connsiteY4" fmla="*/ 282633 h 3415412"/>
                <a:gd name="connsiteX0" fmla="*/ 0 w 752415"/>
                <a:gd name="connsiteY0" fmla="*/ 282633 h 3401216"/>
                <a:gd name="connsiteX1" fmla="*/ 583864 w 752415"/>
                <a:gd name="connsiteY1" fmla="*/ 0 h 3401216"/>
                <a:gd name="connsiteX2" fmla="*/ 752415 w 752415"/>
                <a:gd name="connsiteY2" fmla="*/ 3044727 h 3401216"/>
                <a:gd name="connsiteX3" fmla="*/ 37706 w 752415"/>
                <a:gd name="connsiteY3" fmla="*/ 3401216 h 3401216"/>
                <a:gd name="connsiteX4" fmla="*/ 0 w 752415"/>
                <a:gd name="connsiteY4" fmla="*/ 282633 h 3401216"/>
                <a:gd name="connsiteX0" fmla="*/ 0 w 583864"/>
                <a:gd name="connsiteY0" fmla="*/ 282633 h 3401216"/>
                <a:gd name="connsiteX1" fmla="*/ 583864 w 583864"/>
                <a:gd name="connsiteY1" fmla="*/ 0 h 3401216"/>
                <a:gd name="connsiteX2" fmla="*/ 573306 w 583864"/>
                <a:gd name="connsiteY2" fmla="*/ 2980847 h 3401216"/>
                <a:gd name="connsiteX3" fmla="*/ 37706 w 583864"/>
                <a:gd name="connsiteY3" fmla="*/ 3401216 h 3401216"/>
                <a:gd name="connsiteX4" fmla="*/ 0 w 583864"/>
                <a:gd name="connsiteY4" fmla="*/ 282633 h 3401216"/>
                <a:gd name="connsiteX0" fmla="*/ 0 w 592688"/>
                <a:gd name="connsiteY0" fmla="*/ 282633 h 3401216"/>
                <a:gd name="connsiteX1" fmla="*/ 583864 w 592688"/>
                <a:gd name="connsiteY1" fmla="*/ 0 h 3401216"/>
                <a:gd name="connsiteX2" fmla="*/ 592160 w 592688"/>
                <a:gd name="connsiteY2" fmla="*/ 3030531 h 3401216"/>
                <a:gd name="connsiteX3" fmla="*/ 37706 w 592688"/>
                <a:gd name="connsiteY3" fmla="*/ 3401216 h 3401216"/>
                <a:gd name="connsiteX4" fmla="*/ 0 w 592688"/>
                <a:gd name="connsiteY4" fmla="*/ 282633 h 340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688" h="3401216">
                  <a:moveTo>
                    <a:pt x="0" y="282633"/>
                  </a:moveTo>
                  <a:lnTo>
                    <a:pt x="583864" y="0"/>
                  </a:lnTo>
                  <a:cubicBezTo>
                    <a:pt x="580345" y="993616"/>
                    <a:pt x="595679" y="2036915"/>
                    <a:pt x="592160" y="3030531"/>
                  </a:cubicBezTo>
                  <a:lnTo>
                    <a:pt x="37706" y="3401216"/>
                  </a:lnTo>
                  <a:lnTo>
                    <a:pt x="0" y="282633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5727052" y="2395316"/>
              <a:ext cx="1046440" cy="3570393"/>
            </a:xfrm>
            <a:prstGeom prst="rect">
              <a:avLst/>
            </a:prstGeom>
            <a:noFill/>
          </p:spPr>
          <p:txBody>
            <a:bodyPr vert="vert" wrap="square" rtlCol="0" anchor="ctr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ENDOTHELIAL DAMAGE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90937" y="5428102"/>
            <a:ext cx="5192630" cy="975886"/>
            <a:chOff x="1966937" y="5428102"/>
            <a:chExt cx="5192630" cy="975886"/>
          </a:xfrm>
        </p:grpSpPr>
        <p:sp>
          <p:nvSpPr>
            <p:cNvPr id="16" name="Rectangle 15"/>
            <p:cNvSpPr/>
            <p:nvPr/>
          </p:nvSpPr>
          <p:spPr>
            <a:xfrm>
              <a:off x="1966937" y="6012056"/>
              <a:ext cx="5192630" cy="391932"/>
            </a:xfrm>
            <a:custGeom>
              <a:avLst/>
              <a:gdLst>
                <a:gd name="connsiteX0" fmla="*/ 0 w 4102608"/>
                <a:gd name="connsiteY0" fmla="*/ 0 h 317366"/>
                <a:gd name="connsiteX1" fmla="*/ 4102608 w 4102608"/>
                <a:gd name="connsiteY1" fmla="*/ 0 h 317366"/>
                <a:gd name="connsiteX2" fmla="*/ 4102608 w 4102608"/>
                <a:gd name="connsiteY2" fmla="*/ 317366 h 317366"/>
                <a:gd name="connsiteX3" fmla="*/ 0 w 4102608"/>
                <a:gd name="connsiteY3" fmla="*/ 317366 h 317366"/>
                <a:gd name="connsiteX4" fmla="*/ 0 w 4102608"/>
                <a:gd name="connsiteY4" fmla="*/ 0 h 317366"/>
                <a:gd name="connsiteX0" fmla="*/ 594360 w 4696968"/>
                <a:gd name="connsiteY0" fmla="*/ 0 h 335654"/>
                <a:gd name="connsiteX1" fmla="*/ 4696968 w 4696968"/>
                <a:gd name="connsiteY1" fmla="*/ 0 h 335654"/>
                <a:gd name="connsiteX2" fmla="*/ 4696968 w 4696968"/>
                <a:gd name="connsiteY2" fmla="*/ 317366 h 335654"/>
                <a:gd name="connsiteX3" fmla="*/ 0 w 4696968"/>
                <a:gd name="connsiteY3" fmla="*/ 335654 h 335654"/>
                <a:gd name="connsiteX4" fmla="*/ 594360 w 4696968"/>
                <a:gd name="connsiteY4" fmla="*/ 0 h 335654"/>
                <a:gd name="connsiteX0" fmla="*/ 557784 w 4660392"/>
                <a:gd name="connsiteY0" fmla="*/ 0 h 326510"/>
                <a:gd name="connsiteX1" fmla="*/ 4660392 w 4660392"/>
                <a:gd name="connsiteY1" fmla="*/ 0 h 326510"/>
                <a:gd name="connsiteX2" fmla="*/ 4660392 w 4660392"/>
                <a:gd name="connsiteY2" fmla="*/ 317366 h 326510"/>
                <a:gd name="connsiteX3" fmla="*/ 0 w 4660392"/>
                <a:gd name="connsiteY3" fmla="*/ 326510 h 326510"/>
                <a:gd name="connsiteX4" fmla="*/ 557784 w 4660392"/>
                <a:gd name="connsiteY4" fmla="*/ 0 h 326510"/>
                <a:gd name="connsiteX0" fmla="*/ 557784 w 4824984"/>
                <a:gd name="connsiteY0" fmla="*/ 18288 h 344798"/>
                <a:gd name="connsiteX1" fmla="*/ 4824984 w 4824984"/>
                <a:gd name="connsiteY1" fmla="*/ 0 h 344798"/>
                <a:gd name="connsiteX2" fmla="*/ 4660392 w 4824984"/>
                <a:gd name="connsiteY2" fmla="*/ 335654 h 344798"/>
                <a:gd name="connsiteX3" fmla="*/ 0 w 4824984"/>
                <a:gd name="connsiteY3" fmla="*/ 344798 h 344798"/>
                <a:gd name="connsiteX4" fmla="*/ 557784 w 4824984"/>
                <a:gd name="connsiteY4" fmla="*/ 18288 h 344798"/>
                <a:gd name="connsiteX0" fmla="*/ 576637 w 4824984"/>
                <a:gd name="connsiteY0" fmla="*/ 37141 h 344798"/>
                <a:gd name="connsiteX1" fmla="*/ 4824984 w 4824984"/>
                <a:gd name="connsiteY1" fmla="*/ 0 h 344798"/>
                <a:gd name="connsiteX2" fmla="*/ 4660392 w 4824984"/>
                <a:gd name="connsiteY2" fmla="*/ 335654 h 344798"/>
                <a:gd name="connsiteX3" fmla="*/ 0 w 4824984"/>
                <a:gd name="connsiteY3" fmla="*/ 344798 h 344798"/>
                <a:gd name="connsiteX4" fmla="*/ 576637 w 4824984"/>
                <a:gd name="connsiteY4" fmla="*/ 37141 h 344798"/>
                <a:gd name="connsiteX0" fmla="*/ 576637 w 4824984"/>
                <a:gd name="connsiteY0" fmla="*/ 0 h 383071"/>
                <a:gd name="connsiteX1" fmla="*/ 4824984 w 4824984"/>
                <a:gd name="connsiteY1" fmla="*/ 38273 h 383071"/>
                <a:gd name="connsiteX2" fmla="*/ 4660392 w 4824984"/>
                <a:gd name="connsiteY2" fmla="*/ 373927 h 383071"/>
                <a:gd name="connsiteX3" fmla="*/ 0 w 4824984"/>
                <a:gd name="connsiteY3" fmla="*/ 383071 h 383071"/>
                <a:gd name="connsiteX4" fmla="*/ 576637 w 4824984"/>
                <a:gd name="connsiteY4" fmla="*/ 0 h 383071"/>
                <a:gd name="connsiteX0" fmla="*/ 576637 w 4824984"/>
                <a:gd name="connsiteY0" fmla="*/ 93702 h 476773"/>
                <a:gd name="connsiteX1" fmla="*/ 4824984 w 4824984"/>
                <a:gd name="connsiteY1" fmla="*/ 0 h 476773"/>
                <a:gd name="connsiteX2" fmla="*/ 4660392 w 4824984"/>
                <a:gd name="connsiteY2" fmla="*/ 467629 h 476773"/>
                <a:gd name="connsiteX3" fmla="*/ 0 w 4824984"/>
                <a:gd name="connsiteY3" fmla="*/ 476773 h 476773"/>
                <a:gd name="connsiteX4" fmla="*/ 576637 w 4824984"/>
                <a:gd name="connsiteY4" fmla="*/ 93702 h 476773"/>
                <a:gd name="connsiteX0" fmla="*/ 576637 w 4824984"/>
                <a:gd name="connsiteY0" fmla="*/ 0 h 383071"/>
                <a:gd name="connsiteX1" fmla="*/ 4824984 w 4824984"/>
                <a:gd name="connsiteY1" fmla="*/ 566 h 383071"/>
                <a:gd name="connsiteX2" fmla="*/ 4660392 w 4824984"/>
                <a:gd name="connsiteY2" fmla="*/ 373927 h 383071"/>
                <a:gd name="connsiteX3" fmla="*/ 0 w 4824984"/>
                <a:gd name="connsiteY3" fmla="*/ 383071 h 383071"/>
                <a:gd name="connsiteX4" fmla="*/ 576637 w 4824984"/>
                <a:gd name="connsiteY4" fmla="*/ 0 h 383071"/>
                <a:gd name="connsiteX0" fmla="*/ 576637 w 4928679"/>
                <a:gd name="connsiteY0" fmla="*/ 8861 h 391932"/>
                <a:gd name="connsiteX1" fmla="*/ 4928679 w 4928679"/>
                <a:gd name="connsiteY1" fmla="*/ 0 h 391932"/>
                <a:gd name="connsiteX2" fmla="*/ 4660392 w 4928679"/>
                <a:gd name="connsiteY2" fmla="*/ 382788 h 391932"/>
                <a:gd name="connsiteX3" fmla="*/ 0 w 4928679"/>
                <a:gd name="connsiteY3" fmla="*/ 391932 h 391932"/>
                <a:gd name="connsiteX4" fmla="*/ 576637 w 4928679"/>
                <a:gd name="connsiteY4" fmla="*/ 8861 h 391932"/>
                <a:gd name="connsiteX0" fmla="*/ 576637 w 4928679"/>
                <a:gd name="connsiteY0" fmla="*/ 8861 h 391932"/>
                <a:gd name="connsiteX1" fmla="*/ 4928679 w 4928679"/>
                <a:gd name="connsiteY1" fmla="*/ 0 h 391932"/>
                <a:gd name="connsiteX2" fmla="*/ 4594404 w 4928679"/>
                <a:gd name="connsiteY2" fmla="*/ 382788 h 391932"/>
                <a:gd name="connsiteX3" fmla="*/ 0 w 4928679"/>
                <a:gd name="connsiteY3" fmla="*/ 391932 h 391932"/>
                <a:gd name="connsiteX4" fmla="*/ 576637 w 4928679"/>
                <a:gd name="connsiteY4" fmla="*/ 8861 h 391932"/>
                <a:gd name="connsiteX0" fmla="*/ 576637 w 5192630"/>
                <a:gd name="connsiteY0" fmla="*/ 8861 h 391932"/>
                <a:gd name="connsiteX1" fmla="*/ 5192630 w 5192630"/>
                <a:gd name="connsiteY1" fmla="*/ 0 h 391932"/>
                <a:gd name="connsiteX2" fmla="*/ 4594404 w 5192630"/>
                <a:gd name="connsiteY2" fmla="*/ 382788 h 391932"/>
                <a:gd name="connsiteX3" fmla="*/ 0 w 5192630"/>
                <a:gd name="connsiteY3" fmla="*/ 391932 h 391932"/>
                <a:gd name="connsiteX4" fmla="*/ 576637 w 5192630"/>
                <a:gd name="connsiteY4" fmla="*/ 8861 h 39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630" h="391932">
                  <a:moveTo>
                    <a:pt x="576637" y="8861"/>
                  </a:moveTo>
                  <a:lnTo>
                    <a:pt x="5192630" y="0"/>
                  </a:lnTo>
                  <a:lnTo>
                    <a:pt x="4594404" y="382788"/>
                  </a:lnTo>
                  <a:lnTo>
                    <a:pt x="0" y="391932"/>
                  </a:lnTo>
                  <a:lnTo>
                    <a:pt x="576637" y="8861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12688" y="5428102"/>
              <a:ext cx="2749861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INFLAMMATION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84840" y="1868191"/>
            <a:ext cx="1467292" cy="4526654"/>
            <a:chOff x="1960840" y="1868191"/>
            <a:chExt cx="1467292" cy="4526654"/>
          </a:xfrm>
        </p:grpSpPr>
        <p:sp>
          <p:nvSpPr>
            <p:cNvPr id="15" name="Rectangle 14"/>
            <p:cNvSpPr/>
            <p:nvPr/>
          </p:nvSpPr>
          <p:spPr>
            <a:xfrm>
              <a:off x="1960840" y="1868191"/>
              <a:ext cx="592161" cy="4526654"/>
            </a:xfrm>
            <a:custGeom>
              <a:avLst/>
              <a:gdLst>
                <a:gd name="connsiteX0" fmla="*/ 0 w 838200"/>
                <a:gd name="connsiteY0" fmla="*/ 0 h 3033410"/>
                <a:gd name="connsiteX1" fmla="*/ 838200 w 838200"/>
                <a:gd name="connsiteY1" fmla="*/ 0 h 3033410"/>
                <a:gd name="connsiteX2" fmla="*/ 838200 w 838200"/>
                <a:gd name="connsiteY2" fmla="*/ 3033410 h 3033410"/>
                <a:gd name="connsiteX3" fmla="*/ 0 w 838200"/>
                <a:gd name="connsiteY3" fmla="*/ 3033410 h 3033410"/>
                <a:gd name="connsiteX4" fmla="*/ 0 w 838200"/>
                <a:gd name="connsiteY4" fmla="*/ 0 h 3033410"/>
                <a:gd name="connsiteX0" fmla="*/ 0 w 838200"/>
                <a:gd name="connsiteY0" fmla="*/ 374904 h 3408314"/>
                <a:gd name="connsiteX1" fmla="*/ 527304 w 838200"/>
                <a:gd name="connsiteY1" fmla="*/ 0 h 3408314"/>
                <a:gd name="connsiteX2" fmla="*/ 838200 w 838200"/>
                <a:gd name="connsiteY2" fmla="*/ 3408314 h 3408314"/>
                <a:gd name="connsiteX3" fmla="*/ 0 w 838200"/>
                <a:gd name="connsiteY3" fmla="*/ 3408314 h 3408314"/>
                <a:gd name="connsiteX4" fmla="*/ 0 w 838200"/>
                <a:gd name="connsiteY4" fmla="*/ 374904 h 3408314"/>
                <a:gd name="connsiteX0" fmla="*/ 0 w 527304"/>
                <a:gd name="connsiteY0" fmla="*/ 374904 h 3408314"/>
                <a:gd name="connsiteX1" fmla="*/ 527304 w 527304"/>
                <a:gd name="connsiteY1" fmla="*/ 0 h 3408314"/>
                <a:gd name="connsiteX2" fmla="*/ 527304 w 527304"/>
                <a:gd name="connsiteY2" fmla="*/ 2914538 h 3408314"/>
                <a:gd name="connsiteX3" fmla="*/ 0 w 527304"/>
                <a:gd name="connsiteY3" fmla="*/ 3408314 h 3408314"/>
                <a:gd name="connsiteX4" fmla="*/ 0 w 527304"/>
                <a:gd name="connsiteY4" fmla="*/ 374904 h 3408314"/>
                <a:gd name="connsiteX0" fmla="*/ 0 w 563880"/>
                <a:gd name="connsiteY0" fmla="*/ 374904 h 3408314"/>
                <a:gd name="connsiteX1" fmla="*/ 527304 w 563880"/>
                <a:gd name="connsiteY1" fmla="*/ 0 h 3408314"/>
                <a:gd name="connsiteX2" fmla="*/ 563880 w 563880"/>
                <a:gd name="connsiteY2" fmla="*/ 3024266 h 3408314"/>
                <a:gd name="connsiteX3" fmla="*/ 0 w 563880"/>
                <a:gd name="connsiteY3" fmla="*/ 3408314 h 3408314"/>
                <a:gd name="connsiteX4" fmla="*/ 0 w 563880"/>
                <a:gd name="connsiteY4" fmla="*/ 374904 h 3408314"/>
                <a:gd name="connsiteX0" fmla="*/ 0 w 563880"/>
                <a:gd name="connsiteY0" fmla="*/ 374904 h 3408314"/>
                <a:gd name="connsiteX1" fmla="*/ 527304 w 563880"/>
                <a:gd name="connsiteY1" fmla="*/ 0 h 3408314"/>
                <a:gd name="connsiteX2" fmla="*/ 563880 w 563880"/>
                <a:gd name="connsiteY2" fmla="*/ 3115706 h 3408314"/>
                <a:gd name="connsiteX3" fmla="*/ 0 w 563880"/>
                <a:gd name="connsiteY3" fmla="*/ 3408314 h 3408314"/>
                <a:gd name="connsiteX4" fmla="*/ 0 w 563880"/>
                <a:gd name="connsiteY4" fmla="*/ 374904 h 3408314"/>
                <a:gd name="connsiteX0" fmla="*/ 0 w 592161"/>
                <a:gd name="connsiteY0" fmla="*/ 374904 h 3408314"/>
                <a:gd name="connsiteX1" fmla="*/ 527304 w 592161"/>
                <a:gd name="connsiteY1" fmla="*/ 0 h 3408314"/>
                <a:gd name="connsiteX2" fmla="*/ 592161 w 592161"/>
                <a:gd name="connsiteY2" fmla="*/ 3144097 h 3408314"/>
                <a:gd name="connsiteX3" fmla="*/ 0 w 592161"/>
                <a:gd name="connsiteY3" fmla="*/ 3408314 h 3408314"/>
                <a:gd name="connsiteX4" fmla="*/ 0 w 592161"/>
                <a:gd name="connsiteY4" fmla="*/ 374904 h 3408314"/>
                <a:gd name="connsiteX0" fmla="*/ 0 w 592161"/>
                <a:gd name="connsiteY0" fmla="*/ 374904 h 3408314"/>
                <a:gd name="connsiteX1" fmla="*/ 527304 w 592161"/>
                <a:gd name="connsiteY1" fmla="*/ 0 h 3408314"/>
                <a:gd name="connsiteX2" fmla="*/ 592161 w 592161"/>
                <a:gd name="connsiteY2" fmla="*/ 3122803 h 3408314"/>
                <a:gd name="connsiteX3" fmla="*/ 0 w 592161"/>
                <a:gd name="connsiteY3" fmla="*/ 3408314 h 3408314"/>
                <a:gd name="connsiteX4" fmla="*/ 0 w 592161"/>
                <a:gd name="connsiteY4" fmla="*/ 374904 h 34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161" h="3408314">
                  <a:moveTo>
                    <a:pt x="0" y="374904"/>
                  </a:moveTo>
                  <a:lnTo>
                    <a:pt x="527304" y="0"/>
                  </a:lnTo>
                  <a:lnTo>
                    <a:pt x="592161" y="3122803"/>
                  </a:lnTo>
                  <a:lnTo>
                    <a:pt x="0" y="3408314"/>
                  </a:lnTo>
                  <a:lnTo>
                    <a:pt x="0" y="374904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2381692" y="2380929"/>
              <a:ext cx="1046440" cy="3478886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HYPERCOAGULABILITY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75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1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00D5-8354-3800-D605-E5D34979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Primary Pulmonary Thrombosis After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A2667-3DFF-ABA7-8108-AF17550B0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8" y="1828799"/>
            <a:ext cx="8581293" cy="4572001"/>
          </a:xfrm>
        </p:spPr>
        <p:txBody>
          <a:bodyPr/>
          <a:lstStyle/>
          <a:p>
            <a:r>
              <a:rPr lang="en-US" dirty="0"/>
              <a:t>247 patients: </a:t>
            </a:r>
            <a:r>
              <a:rPr lang="en-US" b="1" u="sng" dirty="0"/>
              <a:t>both</a:t>
            </a:r>
            <a:r>
              <a:rPr lang="en-US" dirty="0"/>
              <a:t> CTPA and CTV  (</a:t>
            </a:r>
            <a:r>
              <a:rPr lang="en-US" dirty="0" err="1"/>
              <a:t>Velmahos</a:t>
            </a:r>
            <a:r>
              <a:rPr lang="en-US" dirty="0"/>
              <a:t>)</a:t>
            </a:r>
          </a:p>
          <a:p>
            <a:r>
              <a:rPr lang="en-US" dirty="0"/>
              <a:t>PE found in 19%; DVT found concomitantly in 7% </a:t>
            </a:r>
          </a:p>
          <a:p>
            <a:r>
              <a:rPr lang="en-US" dirty="0"/>
              <a:t>Van Gent: 37patients with pulmonary clot</a:t>
            </a:r>
          </a:p>
          <a:p>
            <a:r>
              <a:rPr lang="en-US" b="1" dirty="0">
                <a:solidFill>
                  <a:srgbClr val="FF0000"/>
                </a:solidFill>
              </a:rPr>
              <a:t>61%: no DVT (63% located in peripheral lung) </a:t>
            </a:r>
          </a:p>
          <a:p>
            <a:r>
              <a:rPr lang="en-US" dirty="0">
                <a:solidFill>
                  <a:schemeClr val="tx1"/>
                </a:solidFill>
              </a:rPr>
              <a:t>Most PT discovered early admission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       </a:t>
            </a:r>
            <a:r>
              <a:rPr lang="en-US" i="1" dirty="0" err="1">
                <a:solidFill>
                  <a:schemeClr val="tx1"/>
                </a:solidFill>
              </a:rPr>
              <a:t>Velmahos</a:t>
            </a:r>
            <a:r>
              <a:rPr lang="en-US" i="1" dirty="0">
                <a:solidFill>
                  <a:schemeClr val="tx1"/>
                </a:solidFill>
              </a:rPr>
              <a:t> Arch Surg 2009; Van Gent J Trauma ACS 20114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Early bilateral pulmonary embolism following a moderate blunt chest trauma:  A case report - ScienceDirect">
            <a:extLst>
              <a:ext uri="{FF2B5EF4-FFF2-40B4-BE49-F238E27FC236}">
                <a16:creationId xmlns:a16="http://schemas.microsoft.com/office/drawing/2014/main" id="{BCC39A69-BDD2-F803-F149-6C78CA36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55" y="1945120"/>
            <a:ext cx="3315287" cy="36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7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553F-2975-AFB7-DC83-5112F11B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Senior Visiting Surgeons at LRMC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A081EB-0D1D-B398-A061-2D7569708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1902869"/>
            <a:ext cx="5852160" cy="437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4A431CB-5FF6-A3F4-A926-D8905CC7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43" y="1966483"/>
            <a:ext cx="3478237" cy="463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76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F727-590E-EB49-8FC2-5E901AE1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99220"/>
            <a:ext cx="10407748" cy="1325563"/>
          </a:xfrm>
        </p:spPr>
        <p:txBody>
          <a:bodyPr/>
          <a:lstStyle/>
          <a:p>
            <a:r>
              <a:rPr lang="en-US" dirty="0"/>
              <a:t>Primary Pulmonary Thrombosis: Military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6AB52-8119-0643-ABF2-91515EE7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Lundy: 9.3% of Combat casualties: </a:t>
            </a:r>
            <a:r>
              <a:rPr lang="en-US" b="1" dirty="0">
                <a:solidFill>
                  <a:srgbClr val="FF0000"/>
                </a:solidFill>
              </a:rPr>
              <a:t>clot on CTA</a:t>
            </a:r>
          </a:p>
          <a:p>
            <a:pPr marL="0" indent="0">
              <a:buNone/>
            </a:pPr>
            <a:r>
              <a:rPr lang="en-US" dirty="0"/>
              <a:t>Associated with severe injuries</a:t>
            </a:r>
          </a:p>
          <a:p>
            <a:pPr marL="0" indent="0">
              <a:buNone/>
            </a:pPr>
            <a:r>
              <a:rPr lang="en-US" dirty="0"/>
              <a:t>Natural history of PT unclear</a:t>
            </a:r>
          </a:p>
          <a:p>
            <a:pPr marL="0" indent="0">
              <a:buNone/>
            </a:pPr>
            <a:r>
              <a:rPr lang="en-US" dirty="0"/>
              <a:t>Bradley: 11/23 (48%) primary PT </a:t>
            </a:r>
            <a:r>
              <a:rPr lang="en-US" b="1" dirty="0">
                <a:solidFill>
                  <a:srgbClr val="FF0000"/>
                </a:solidFill>
              </a:rPr>
              <a:t>observed</a:t>
            </a:r>
          </a:p>
          <a:p>
            <a:pPr marL="0" indent="0">
              <a:buNone/>
            </a:pPr>
            <a:r>
              <a:rPr lang="en-US" dirty="0"/>
              <a:t>Discharged without complications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i="1" dirty="0"/>
              <a:t>Lundy: J Trauma ACS 2013</a:t>
            </a:r>
          </a:p>
          <a:p>
            <a:pPr marL="0" indent="0">
              <a:buNone/>
            </a:pPr>
            <a:r>
              <a:rPr lang="en-US" sz="2000" i="1" dirty="0"/>
              <a:t>Bradley Amer Surg 2018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059" y="4018402"/>
            <a:ext cx="2893057" cy="19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BA373D8-0189-4E18-9D5D-A2E3A29E5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572" y="1545777"/>
            <a:ext cx="3040856" cy="222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6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8BD3-1760-DF4F-8A9D-863C4F6A7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25" y="1271752"/>
            <a:ext cx="4098175" cy="3734428"/>
          </a:xfrm>
        </p:spPr>
        <p:txBody>
          <a:bodyPr>
            <a:normAutofit fontScale="90000"/>
          </a:bodyPr>
          <a:lstStyle/>
          <a:p>
            <a:r>
              <a:rPr lang="en-US" dirty="0"/>
              <a:t>The Pathogenesis of Post-Traumatic Pulmonary Emboli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C19F4-91A6-9E46-A2AF-8698032ABC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clott</a:t>
            </a:r>
            <a:r>
              <a:rPr lang="en-US" b="1" dirty="0"/>
              <a:t> study group: </a:t>
            </a:r>
          </a:p>
          <a:p>
            <a:r>
              <a:rPr lang="en-US" b="1" dirty="0"/>
              <a:t>Funded by the DOD/CDMRP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72" y="4776295"/>
            <a:ext cx="11334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65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FC88-C9F7-4CE6-AAFC-2B4E3049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                            WHAT IS CLOTT?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31DB-8C14-4899-AEA0-14653C27A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31976"/>
            <a:ext cx="8229601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u="sng" dirty="0"/>
              <a:t>C</a:t>
            </a:r>
            <a:r>
              <a:rPr lang="en-US" dirty="0"/>
              <a:t>onsortium of </a:t>
            </a:r>
            <a:r>
              <a:rPr lang="en-US" u="sng" dirty="0"/>
              <a:t>L</a:t>
            </a:r>
            <a:r>
              <a:rPr lang="en-US" dirty="0"/>
              <a:t>eaders in the study </a:t>
            </a:r>
            <a:r>
              <a:rPr lang="en-US" u="sng" dirty="0"/>
              <a:t>O</a:t>
            </a:r>
            <a:r>
              <a:rPr lang="en-US" dirty="0"/>
              <a:t>f </a:t>
            </a:r>
            <a:r>
              <a:rPr lang="en-US" u="sng" dirty="0"/>
              <a:t>T</a:t>
            </a:r>
            <a:r>
              <a:rPr lang="en-US" dirty="0"/>
              <a:t>raumatic </a:t>
            </a:r>
            <a:r>
              <a:rPr lang="en-US" u="sng" dirty="0"/>
              <a:t>T</a:t>
            </a:r>
            <a:r>
              <a:rPr lang="en-US" dirty="0"/>
              <a:t>hromboembolism</a:t>
            </a:r>
          </a:p>
          <a:p>
            <a:pPr marL="0" indent="0">
              <a:buNone/>
            </a:pPr>
            <a:r>
              <a:rPr lang="en-US" dirty="0"/>
              <a:t>17 trauma surgeons/17 level 1 centers</a:t>
            </a:r>
          </a:p>
          <a:p>
            <a:pPr marL="0" indent="0">
              <a:buNone/>
            </a:pPr>
            <a:r>
              <a:rPr lang="en-US" dirty="0"/>
              <a:t>10 years of collaboration</a:t>
            </a:r>
          </a:p>
          <a:p>
            <a:pPr marL="0" indent="0">
              <a:buNone/>
            </a:pPr>
            <a:r>
              <a:rPr lang="en-US" dirty="0"/>
              <a:t>2 studies prior to funding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Variance is the Norm! (JTACS, 2014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Magnitude of Surveillance Bias with Duplex (JTACS 2016)</a:t>
            </a:r>
          </a:p>
          <a:p>
            <a:pPr marL="0" indent="0">
              <a:buNone/>
            </a:pPr>
            <a:r>
              <a:rPr lang="en-US" dirty="0"/>
              <a:t>Finally funded by DOD/CDMRP for $4.3M for CLOTT 1/2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61C57-CB7C-413F-B6D8-31F09B4C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597" y="1828800"/>
            <a:ext cx="2771929" cy="457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43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Design: CLOTT Part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Pragmatic, prospective, multi-center, cohort observational study (2 years)</a:t>
            </a:r>
          </a:p>
          <a:p>
            <a:r>
              <a:rPr lang="en-US" dirty="0"/>
              <a:t>ALL Injured patients with identifiable risk factors for VTE enrolled</a:t>
            </a:r>
          </a:p>
          <a:p>
            <a:r>
              <a:rPr lang="en-US" b="1" dirty="0">
                <a:solidFill>
                  <a:srgbClr val="FF0000"/>
                </a:solidFill>
              </a:rPr>
              <a:t>Must meet age range of combat eligible (18-40 years)</a:t>
            </a:r>
          </a:p>
          <a:p>
            <a:r>
              <a:rPr lang="en-US" dirty="0"/>
              <a:t>Data collected on CRF previously designed</a:t>
            </a:r>
          </a:p>
          <a:p>
            <a:r>
              <a:rPr lang="en-US" dirty="0"/>
              <a:t>Entered into UCSF </a:t>
            </a:r>
            <a:r>
              <a:rPr lang="en-US" dirty="0" err="1"/>
              <a:t>REDCap</a:t>
            </a:r>
            <a:r>
              <a:rPr lang="en-US" dirty="0"/>
              <a:t> </a:t>
            </a:r>
          </a:p>
          <a:p>
            <a:r>
              <a:rPr lang="en-US" dirty="0"/>
              <a:t>VTE risk factors: fractures, major injuries to abdomen, chest, head, spine; venous injuries, shock, major operation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Extensive data: VTE prophylaxis drugs, doses, missed doses etc</a:t>
            </a:r>
            <a:r>
              <a:rPr lang="en-US" dirty="0"/>
              <a:t>. </a:t>
            </a:r>
          </a:p>
          <a:p>
            <a:r>
              <a:rPr lang="en-US" dirty="0"/>
              <a:t>Assess the reason for obtaining CTA where clots were discovered</a:t>
            </a:r>
          </a:p>
          <a:p>
            <a:r>
              <a:rPr lang="en-US" dirty="0"/>
              <a:t> Management of clots left to discretion of treating  physician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0" y="1812377"/>
            <a:ext cx="11334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5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of Interest: CLOTT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outcome of interest: the presence, extent, timing,  location and treatment of any clot seen on CTA</a:t>
            </a:r>
          </a:p>
          <a:p>
            <a:r>
              <a:rPr lang="en-US" dirty="0"/>
              <a:t>Secondary outcome: presence of DVT</a:t>
            </a:r>
          </a:p>
          <a:p>
            <a:r>
              <a:rPr lang="en-US" dirty="0"/>
              <a:t>Definition: </a:t>
            </a:r>
            <a:r>
              <a:rPr lang="en-US" b="1" dirty="0">
                <a:solidFill>
                  <a:srgbClr val="FF0000"/>
                </a:solidFill>
              </a:rPr>
              <a:t>pulmonary clot with DVT=PE</a:t>
            </a:r>
          </a:p>
          <a:p>
            <a:r>
              <a:rPr lang="en-US" dirty="0"/>
              <a:t>Definition: </a:t>
            </a:r>
            <a:r>
              <a:rPr lang="en-US" b="1" dirty="0">
                <a:solidFill>
                  <a:srgbClr val="FF0000"/>
                </a:solidFill>
              </a:rPr>
              <a:t>pulmonary clot without DVT=PT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860" y="3881874"/>
            <a:ext cx="2970140" cy="297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94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F63B-BFF1-48B4-0337-96512FA7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</a:t>
            </a:r>
            <a:r>
              <a:rPr lang="en-US" sz="4400" dirty="0"/>
              <a:t>So Grateful to Participate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59BC7-227C-F29A-ACF0-41E80A3C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356" y="1828799"/>
            <a:ext cx="6844230" cy="18435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1845: </a:t>
            </a:r>
            <a:r>
              <a:rPr lang="en-US" dirty="0" err="1"/>
              <a:t>Esse</a:t>
            </a:r>
            <a:r>
              <a:rPr lang="en-US" dirty="0"/>
              <a:t>-</a:t>
            </a:r>
            <a:r>
              <a:rPr lang="en-US" b="1" dirty="0">
                <a:solidFill>
                  <a:srgbClr val="FF0000"/>
                </a:solidFill>
              </a:rPr>
              <a:t>Knudson</a:t>
            </a:r>
            <a:r>
              <a:rPr lang="en-US" dirty="0"/>
              <a:t> Family History Book</a:t>
            </a:r>
          </a:p>
          <a:p>
            <a:r>
              <a:rPr lang="en-US" dirty="0" err="1"/>
              <a:t>Balestrand</a:t>
            </a:r>
            <a:r>
              <a:rPr lang="en-US" dirty="0"/>
              <a:t> Norway: </a:t>
            </a:r>
            <a:r>
              <a:rPr lang="en-US" dirty="0" err="1"/>
              <a:t>Esse</a:t>
            </a:r>
            <a:r>
              <a:rPr lang="en-US" dirty="0"/>
              <a:t> family farm</a:t>
            </a:r>
          </a:p>
          <a:p>
            <a:r>
              <a:rPr lang="en-US" dirty="0"/>
              <a:t>Just up the road from Bergen</a:t>
            </a:r>
          </a:p>
          <a:p>
            <a:r>
              <a:rPr lang="en-US" dirty="0"/>
              <a:t>My first trip to Norway!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556D53-821D-1AD2-8FDB-9B219170ED05}"/>
              </a:ext>
            </a:extLst>
          </p:cNvPr>
          <p:cNvSpPr txBox="1">
            <a:spLocks/>
          </p:cNvSpPr>
          <p:nvPr/>
        </p:nvSpPr>
        <p:spPr>
          <a:xfrm>
            <a:off x="1364567" y="1967393"/>
            <a:ext cx="9633644" cy="227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map of a river">
            <a:extLst>
              <a:ext uri="{FF2B5EF4-FFF2-40B4-BE49-F238E27FC236}">
                <a16:creationId xmlns:a16="http://schemas.microsoft.com/office/drawing/2014/main" id="{A2024553-2221-9902-5E0F-2C55D3C3E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23" y="1464109"/>
            <a:ext cx="4053846" cy="5393891"/>
          </a:xfrm>
          <a:prstGeom prst="rect">
            <a:avLst/>
          </a:prstGeom>
        </p:spPr>
      </p:pic>
      <p:pic>
        <p:nvPicPr>
          <p:cNvPr id="7170" name="Picture 2" descr="Fjordside Balestrand by Rick Steves">
            <a:extLst>
              <a:ext uri="{FF2B5EF4-FFF2-40B4-BE49-F238E27FC236}">
                <a16:creationId xmlns:a16="http://schemas.microsoft.com/office/drawing/2014/main" id="{2321C8DA-FD1F-B9C5-6F47-495B71C0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17" y="3810942"/>
            <a:ext cx="3885588" cy="25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3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FC88-C9F7-4CE6-AAFC-2B4E3049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CLOTT -1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31DB-8C14-4899-AEA0-14653C27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634" y="1828799"/>
            <a:ext cx="9289366" cy="4811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7880 patients enrolled</a:t>
            </a:r>
          </a:p>
          <a:p>
            <a:pPr marL="0" indent="0">
              <a:buNone/>
            </a:pPr>
            <a:r>
              <a:rPr lang="en-US" dirty="0"/>
              <a:t>DVT: 277 (3.5%)</a:t>
            </a:r>
          </a:p>
          <a:p>
            <a:pPr marL="0" indent="0">
              <a:buNone/>
            </a:pPr>
            <a:r>
              <a:rPr lang="en-US" dirty="0"/>
              <a:t>PE: 40 (0.5%)</a:t>
            </a:r>
          </a:p>
          <a:p>
            <a:pPr marL="0" indent="0">
              <a:buNone/>
            </a:pPr>
            <a:r>
              <a:rPr lang="en-US" dirty="0"/>
              <a:t>PT: 117 (1.5%)</a:t>
            </a:r>
          </a:p>
          <a:p>
            <a:pPr marL="0" indent="0">
              <a:buNone/>
            </a:pPr>
            <a:r>
              <a:rPr lang="en-US" dirty="0"/>
              <a:t>Among those with PT: </a:t>
            </a:r>
            <a:r>
              <a:rPr lang="en-US" b="1" dirty="0">
                <a:solidFill>
                  <a:srgbClr val="FF0000"/>
                </a:solidFill>
              </a:rPr>
              <a:t>23.9% were present on admitting CTA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Factors found to be independently associated with PT only: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Major chest injury (OR 1.72, p=.007)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Shock on admission (OR 2.75, p&lt;.001)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Knudson et al JAMA Surg 2021</a:t>
            </a:r>
          </a:p>
        </p:txBody>
      </p:sp>
    </p:spTree>
    <p:extLst>
      <p:ext uri="{BB962C8B-B14F-4D97-AF65-F5344CB8AC3E}">
        <p14:creationId xmlns:p14="http://schemas.microsoft.com/office/powerpoint/2010/main" val="1812236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317241-6F65-7843-8EAA-48A3BB529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7" y="129179"/>
            <a:ext cx="11582400" cy="1635982"/>
          </a:xfrm>
        </p:spPr>
        <p:txBody>
          <a:bodyPr/>
          <a:lstStyle/>
          <a:p>
            <a:r>
              <a:rPr lang="en-US" sz="2667" b="1" dirty="0">
                <a:latin typeface="Roman"/>
                <a:ea typeface="Helvetica Neue" charset="0"/>
                <a:cs typeface="Helvetica Neue" charset="0"/>
              </a:rPr>
              <a:t>                  </a:t>
            </a:r>
            <a:r>
              <a:rPr lang="en-US" sz="2667" b="1" dirty="0">
                <a:solidFill>
                  <a:schemeClr val="bg1"/>
                </a:solidFill>
                <a:latin typeface="Roman"/>
                <a:ea typeface="Helvetica Neue" charset="0"/>
                <a:cs typeface="Helvetica Neue" charset="0"/>
              </a:rPr>
              <a:t>ARE ALL POST-TRAUMATIC PULMONARY CLOTS EMBOLIC? </a:t>
            </a:r>
            <a:endParaRPr lang="en-US" sz="2667" b="1" dirty="0">
              <a:solidFill>
                <a:schemeClr val="bg1"/>
              </a:solidFill>
              <a:latin typeface="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5B62E-6798-2447-85C8-028BFB2D0A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EA6176-4533-0041-9C37-2AFEED2CE4D5}"/>
              </a:ext>
            </a:extLst>
          </p:cNvPr>
          <p:cNvSpPr txBox="1">
            <a:spLocks/>
          </p:cNvSpPr>
          <p:nvPr/>
        </p:nvSpPr>
        <p:spPr>
          <a:xfrm>
            <a:off x="508000" y="1923901"/>
            <a:ext cx="3251200" cy="439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600" b="1" dirty="0">
                <a:ea typeface="Helvetica Neue Light" charset="0"/>
                <a:cs typeface="Helvetica Neue Light" charset="0"/>
              </a:rPr>
              <a:t>STUDY POPULATION</a:t>
            </a:r>
            <a:endParaRPr lang="en-US" sz="16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2AFB7F-6699-AE44-A795-EC99F10F2C18}"/>
              </a:ext>
            </a:extLst>
          </p:cNvPr>
          <p:cNvSpPr txBox="1">
            <a:spLocks/>
          </p:cNvSpPr>
          <p:nvPr/>
        </p:nvSpPr>
        <p:spPr>
          <a:xfrm>
            <a:off x="4721739" y="1959397"/>
            <a:ext cx="3251200" cy="439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600" b="1" dirty="0">
                <a:ea typeface="Helvetica Neue Light" charset="0"/>
                <a:cs typeface="Helvetica Neue Light" charset="0"/>
              </a:rPr>
              <a:t>METHODS</a:t>
            </a:r>
            <a:endParaRPr lang="en-US" sz="16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847D11-48BA-6F47-8F4F-9B945A105DED}"/>
              </a:ext>
            </a:extLst>
          </p:cNvPr>
          <p:cNvSpPr txBox="1">
            <a:spLocks/>
          </p:cNvSpPr>
          <p:nvPr/>
        </p:nvSpPr>
        <p:spPr>
          <a:xfrm>
            <a:off x="8614299" y="1923901"/>
            <a:ext cx="3251200" cy="439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600" b="1" dirty="0">
                <a:ea typeface="Helvetica Neue Light" charset="0"/>
                <a:cs typeface="Helvetica Neue Light" charset="0"/>
              </a:rPr>
              <a:t>OUTCOMES</a:t>
            </a:r>
            <a:endParaRPr lang="en-US" sz="16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620959-B504-8740-9AD5-A2050542A95B}"/>
              </a:ext>
            </a:extLst>
          </p:cNvPr>
          <p:cNvSpPr txBox="1"/>
          <p:nvPr/>
        </p:nvSpPr>
        <p:spPr>
          <a:xfrm>
            <a:off x="3821664" y="6125131"/>
            <a:ext cx="425774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133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3EF1CA-FE2D-7244-BC6E-ADA2E5D2FCBC}"/>
              </a:ext>
            </a:extLst>
          </p:cNvPr>
          <p:cNvSpPr txBox="1"/>
          <p:nvPr/>
        </p:nvSpPr>
        <p:spPr>
          <a:xfrm>
            <a:off x="8020480" y="6125131"/>
            <a:ext cx="42731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133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20568-E0A6-0948-885A-1484B044B74B}"/>
              </a:ext>
            </a:extLst>
          </p:cNvPr>
          <p:cNvSpPr txBox="1"/>
          <p:nvPr/>
        </p:nvSpPr>
        <p:spPr>
          <a:xfrm>
            <a:off x="480540" y="4074198"/>
            <a:ext cx="390149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67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n-US" sz="1867" i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206180-1A95-9244-9FA9-BD2921969944}"/>
              </a:ext>
            </a:extLst>
          </p:cNvPr>
          <p:cNvCxnSpPr/>
          <p:nvPr/>
        </p:nvCxnSpPr>
        <p:spPr>
          <a:xfrm>
            <a:off x="3251200" y="4140200"/>
            <a:ext cx="663435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EF7390A-5984-514E-890B-37FF4A329C2C}"/>
              </a:ext>
            </a:extLst>
          </p:cNvPr>
          <p:cNvSpPr txBox="1"/>
          <p:nvPr/>
        </p:nvSpPr>
        <p:spPr>
          <a:xfrm>
            <a:off x="4382039" y="2363380"/>
            <a:ext cx="3590900" cy="8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67" dirty="0">
                <a:solidFill>
                  <a:prstClr val="black"/>
                </a:solidFill>
                <a:latin typeface="Helvetica Neue"/>
                <a:ea typeface="Helvetica Neue" charset="0"/>
                <a:cs typeface="Calibri" panose="020F0502020204030204" pitchFamily="34" charset="0"/>
              </a:rPr>
              <a:t>Prospective observational study ; main outcome of interest: de novo pulmonary thrombi (PT)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ED52A0-7B89-5E4E-9CDA-37E73A40FECA}"/>
              </a:ext>
            </a:extLst>
          </p:cNvPr>
          <p:cNvSpPr txBox="1"/>
          <p:nvPr/>
        </p:nvSpPr>
        <p:spPr>
          <a:xfrm>
            <a:off x="8610037" y="2209801"/>
            <a:ext cx="2553073" cy="11492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67" dirty="0">
                <a:solidFill>
                  <a:prstClr val="black"/>
                </a:solidFill>
                <a:latin typeface="Helvetica Neue"/>
                <a:ea typeface="Helvetica Neue" charset="0"/>
                <a:cs typeface="Helvetica Neue" charset="0"/>
              </a:rPr>
              <a:t>277 with DVT; 40 PE; </a:t>
            </a:r>
            <a:r>
              <a:rPr lang="en-US" sz="1867" b="1" dirty="0">
                <a:solidFill>
                  <a:prstClr val="black"/>
                </a:solidFill>
                <a:latin typeface="Helvetica Neue"/>
                <a:ea typeface="Helvetica Neue" charset="0"/>
                <a:cs typeface="Helvetica Neue" charset="0"/>
              </a:rPr>
              <a:t>117 primary PT</a:t>
            </a:r>
            <a:r>
              <a:rPr lang="en-US" sz="1867" dirty="0">
                <a:solidFill>
                  <a:prstClr val="black"/>
                </a:solidFill>
                <a:latin typeface="Helvetica Neue"/>
                <a:ea typeface="Helvetica Neue" charset="0"/>
                <a:cs typeface="Helvetica Neue" charset="0"/>
              </a:rPr>
              <a:t>; risk factors for PT </a:t>
            </a:r>
            <a:r>
              <a:rPr lang="en-US" sz="1867" b="1" dirty="0">
                <a:solidFill>
                  <a:prstClr val="black"/>
                </a:solidFill>
                <a:latin typeface="Helvetica Neue"/>
                <a:ea typeface="Helvetica Neue" charset="0"/>
                <a:cs typeface="Helvetica Neue" charset="0"/>
              </a:rPr>
              <a:t>only=</a:t>
            </a:r>
            <a:r>
              <a:rPr lang="en-US" sz="1867" dirty="0">
                <a:solidFill>
                  <a:prstClr val="black"/>
                </a:solidFill>
                <a:latin typeface="Helvetica Neue"/>
                <a:ea typeface="Helvetica Neue" charset="0"/>
                <a:cs typeface="Helvetica Neue" charset="0"/>
              </a:rPr>
              <a:t> chest trauma and shock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4CC00-07DA-4505-BAB5-D13977165495}"/>
              </a:ext>
            </a:extLst>
          </p:cNvPr>
          <p:cNvSpPr txBox="1"/>
          <p:nvPr/>
        </p:nvSpPr>
        <p:spPr>
          <a:xfrm>
            <a:off x="166776" y="2429381"/>
            <a:ext cx="390149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Helvetica Neue"/>
              </a:rPr>
              <a:t>7880 injured patients aged 18-40yrs with VTE risk factors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66B56-F350-4111-A7EE-832C5CF32A63}"/>
              </a:ext>
            </a:extLst>
          </p:cNvPr>
          <p:cNvSpPr txBox="1"/>
          <p:nvPr/>
        </p:nvSpPr>
        <p:spPr>
          <a:xfrm>
            <a:off x="319541" y="4607222"/>
            <a:ext cx="3425145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Helvetica Neue"/>
              </a:rPr>
              <a:t>Admitted to one of 17 trauma centers in the “CLOTT” research group </a:t>
            </a:r>
          </a:p>
          <a:p>
            <a:r>
              <a:rPr lang="en-US" sz="1867" dirty="0">
                <a:latin typeface="Helvetica Neue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0CC20-3CEA-441C-AD8B-4C1057F9898E}"/>
              </a:ext>
            </a:extLst>
          </p:cNvPr>
          <p:cNvSpPr txBox="1"/>
          <p:nvPr/>
        </p:nvSpPr>
        <p:spPr>
          <a:xfrm>
            <a:off x="4338856" y="5154701"/>
            <a:ext cx="390149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1867" dirty="0">
                <a:latin typeface="Helvetica Neue"/>
              </a:rPr>
              <a:t>Secondary outcomes of interest</a:t>
            </a:r>
          </a:p>
          <a:p>
            <a:r>
              <a:rPr lang="en-US" sz="1867" dirty="0">
                <a:latin typeface="Helvetica Neue"/>
              </a:rPr>
              <a:t>  Presence of PE (with DVT)</a:t>
            </a:r>
          </a:p>
        </p:txBody>
      </p:sp>
      <p:pic>
        <p:nvPicPr>
          <p:cNvPr id="28" name="Content Placeholder 3">
            <a:extLst>
              <a:ext uri="{FF2B5EF4-FFF2-40B4-BE49-F238E27FC236}">
                <a16:creationId xmlns:a16="http://schemas.microsoft.com/office/drawing/2014/main" id="{00192D48-6967-4E74-BBD6-2C2F0953A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97" y="3149566"/>
            <a:ext cx="903908" cy="14887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A2C82C-F41E-4897-A4CE-A068A9251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89" y="3370191"/>
            <a:ext cx="2252196" cy="1689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DBE0D2-1207-4F4A-A870-A1F07D9D1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242" y="3548625"/>
            <a:ext cx="2553073" cy="19017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CFF8E4-E0A3-4F94-B4E9-4719115C6AA5}"/>
              </a:ext>
            </a:extLst>
          </p:cNvPr>
          <p:cNvSpPr txBox="1"/>
          <p:nvPr/>
        </p:nvSpPr>
        <p:spPr>
          <a:xfrm>
            <a:off x="8447793" y="5439519"/>
            <a:ext cx="32512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Helvetica Neue"/>
              </a:rPr>
              <a:t>De novo PT are distinct from</a:t>
            </a:r>
          </a:p>
          <a:p>
            <a:r>
              <a:rPr lang="en-US" sz="1867" dirty="0">
                <a:latin typeface="Helvetica Neue"/>
              </a:rPr>
              <a:t>traditional VTE paradigm</a:t>
            </a:r>
          </a:p>
        </p:txBody>
      </p:sp>
    </p:spTree>
    <p:extLst>
      <p:ext uri="{BB962C8B-B14F-4D97-AF65-F5344CB8AC3E}">
        <p14:creationId xmlns:p14="http://schemas.microsoft.com/office/powerpoint/2010/main" val="229332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E232-6EC2-40F9-93F4-D0BA692A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Our Approach to VTE Prophylaxis all Wrong?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0B465-AFCB-48B6-80D4-424A01902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4800600" cy="4575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Prevention of VTE: Clotting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E7-672C-48C4-ABB2-4722A41B1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2" y="1825624"/>
            <a:ext cx="5593913" cy="4575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Prevention of VTE: Fibrinolytic System</a:t>
            </a:r>
          </a:p>
        </p:txBody>
      </p:sp>
      <p:pic>
        <p:nvPicPr>
          <p:cNvPr id="8194" name="Picture 2" descr="Coagulation Cascade - Stepwards">
            <a:extLst>
              <a:ext uri="{FF2B5EF4-FFF2-40B4-BE49-F238E27FC236}">
                <a16:creationId xmlns:a16="http://schemas.microsoft.com/office/drawing/2014/main" id="{A4BF992A-650B-4A26-BE56-F4FA3CD9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52" y="2423159"/>
            <a:ext cx="4033381" cy="29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brinolysis - Wikipedia">
            <a:extLst>
              <a:ext uri="{FF2B5EF4-FFF2-40B4-BE49-F238E27FC236}">
                <a16:creationId xmlns:a16="http://schemas.microsoft.com/office/drawing/2014/main" id="{1DB8BB83-4943-4735-8625-7F1228FE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2" y="2505075"/>
            <a:ext cx="4917508" cy="34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98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F727-590E-EB49-8FC2-5E901AE1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FIBRINOLYSIS SHUTDOWN (SD)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6AB52-8119-0643-ABF2-91515EE7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874" y="1828800"/>
            <a:ext cx="9766126" cy="3707704"/>
          </a:xfrm>
        </p:spPr>
        <p:txBody>
          <a:bodyPr/>
          <a:lstStyle/>
          <a:p>
            <a:r>
              <a:rPr lang="en-US" sz="2800" dirty="0"/>
              <a:t>First described in 1964 in surgical patients</a:t>
            </a:r>
          </a:p>
          <a:p>
            <a:r>
              <a:rPr lang="en-US" sz="2800" dirty="0"/>
              <a:t>Associated with myocardial infarction and trauma</a:t>
            </a:r>
          </a:p>
          <a:p>
            <a:r>
              <a:rPr lang="en-US" sz="2800" dirty="0"/>
              <a:t>Post-op hip surgery: SD associated with VTE</a:t>
            </a:r>
          </a:p>
          <a:p>
            <a:r>
              <a:rPr lang="en-US" sz="2800" dirty="0"/>
              <a:t>COVID-19 patients with SD: VTE and Renal Failure</a:t>
            </a:r>
          </a:p>
          <a:p>
            <a:r>
              <a:rPr lang="en-US" sz="2800" dirty="0"/>
              <a:t>Associated with increased levels of PAI-1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Most severe form: resistant to tPA (tPA-R)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8" y="1686253"/>
            <a:ext cx="1133475" cy="1866900"/>
          </a:xfrm>
          <a:prstGeom prst="rect">
            <a:avLst/>
          </a:prstGeom>
        </p:spPr>
      </p:pic>
      <p:pic>
        <p:nvPicPr>
          <p:cNvPr id="3074" name="Picture 2" descr="Tissue Plasminogen Activator (tPA) - Diapharma">
            <a:extLst>
              <a:ext uri="{FF2B5EF4-FFF2-40B4-BE49-F238E27FC236}">
                <a16:creationId xmlns:a16="http://schemas.microsoft.com/office/drawing/2014/main" id="{0D847021-4463-49C4-BC92-F896FFE2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26" y="4262076"/>
            <a:ext cx="3723236" cy="21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3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for CLOTT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who are </a:t>
            </a:r>
            <a:r>
              <a:rPr lang="en-US" dirty="0" err="1"/>
              <a:t>coagulopathic</a:t>
            </a:r>
            <a:r>
              <a:rPr lang="en-US" dirty="0"/>
              <a:t> after injury are also more likely to develop VTE (</a:t>
            </a:r>
            <a:r>
              <a:rPr lang="en-US" i="1" dirty="0">
                <a:solidFill>
                  <a:srgbClr val="FF0000"/>
                </a:solidFill>
              </a:rPr>
              <a:t>Knudson et al J Trauma 1992</a:t>
            </a:r>
            <a:r>
              <a:rPr lang="en-US" dirty="0"/>
              <a:t>)</a:t>
            </a:r>
          </a:p>
          <a:p>
            <a:r>
              <a:rPr lang="en-US" dirty="0"/>
              <a:t>Recent studies using TEG have demonstrated that critically injured patients frequently exhibit inability to </a:t>
            </a:r>
            <a:r>
              <a:rPr lang="en-US" dirty="0">
                <a:solidFill>
                  <a:srgbClr val="FF0000"/>
                </a:solidFill>
              </a:rPr>
              <a:t>lyse clot </a:t>
            </a:r>
            <a:r>
              <a:rPr lang="en-US" i="1" dirty="0">
                <a:solidFill>
                  <a:srgbClr val="FF0000"/>
                </a:solidFill>
              </a:rPr>
              <a:t>(Moore JACS 2016) </a:t>
            </a:r>
          </a:p>
          <a:p>
            <a:r>
              <a:rPr lang="en-US" dirty="0"/>
              <a:t>Both </a:t>
            </a:r>
            <a:r>
              <a:rPr lang="en-US" dirty="0" err="1"/>
              <a:t>coagulopathic</a:t>
            </a:r>
            <a:r>
              <a:rPr lang="en-US" dirty="0"/>
              <a:t> and hyper-</a:t>
            </a:r>
            <a:r>
              <a:rPr lang="en-US" dirty="0" err="1"/>
              <a:t>coagulable</a:t>
            </a:r>
            <a:r>
              <a:rPr lang="en-US" dirty="0"/>
              <a:t> states associated with increased mortality</a:t>
            </a:r>
          </a:p>
          <a:p>
            <a:r>
              <a:rPr lang="en-US" dirty="0"/>
              <a:t>The degree of lytic failure can be quantified by TPA-TEG assays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27" y="4846488"/>
            <a:ext cx="2669626" cy="210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580642"/>
            <a:ext cx="11334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73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892A-0AFE-104C-A7CD-A43DF4D4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CLOTT-2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F86FE-D237-1D41-8A54-7A84FDF21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4" y="2379945"/>
            <a:ext cx="9553183" cy="26472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Purpose: </a:t>
            </a:r>
            <a:r>
              <a:rPr lang="en-US" sz="3200" dirty="0"/>
              <a:t>To Describe the injury patterns associated with early SD and tPA-R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Hypothesis:</a:t>
            </a:r>
            <a:r>
              <a:rPr lang="en-US" sz="3200" dirty="0"/>
              <a:t> Early SD  and/or tPA-R: </a:t>
            </a:r>
            <a:r>
              <a:rPr lang="en-US" sz="3200" b="1" u="sng" dirty="0"/>
              <a:t>independent </a:t>
            </a:r>
            <a:r>
              <a:rPr lang="en-US" sz="3200" dirty="0"/>
              <a:t>risk factor for the development of post-traumatic VTE complications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10" y="1738805"/>
            <a:ext cx="1133475" cy="1866900"/>
          </a:xfrm>
          <a:prstGeom prst="rect">
            <a:avLst/>
          </a:prstGeom>
        </p:spPr>
      </p:pic>
      <p:pic>
        <p:nvPicPr>
          <p:cNvPr id="4098" name="Picture 2" descr="Hypercoagulable state evaluated by thromboelastography in patients with  idiopathic membranous nephropathy | SpringerLink">
            <a:extLst>
              <a:ext uri="{FF2B5EF4-FFF2-40B4-BE49-F238E27FC236}">
                <a16:creationId xmlns:a16="http://schemas.microsoft.com/office/drawing/2014/main" id="{9D3C79E0-C8DB-49E9-83EA-BFC6A99B6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56" y="5027149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84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Design: CLOTT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Patients evaluated at 5 CLOTT centers with </a:t>
            </a:r>
            <a:r>
              <a:rPr lang="en-US" dirty="0" err="1"/>
              <a:t>coag</a:t>
            </a:r>
            <a:r>
              <a:rPr lang="en-US" dirty="0"/>
              <a:t> research labs</a:t>
            </a:r>
          </a:p>
          <a:p>
            <a:r>
              <a:rPr lang="en-US" dirty="0"/>
              <a:t>Eligible patients: admitted to ICU with major risk factors</a:t>
            </a:r>
          </a:p>
          <a:p>
            <a:r>
              <a:rPr lang="en-US" dirty="0"/>
              <a:t>Serial blood draws for standard and specialized TPA TEG studies over 7 days</a:t>
            </a:r>
          </a:p>
          <a:p>
            <a:r>
              <a:rPr lang="en-US" dirty="0"/>
              <a:t>Single surveillance duplex exam: DVT</a:t>
            </a:r>
          </a:p>
          <a:p>
            <a:r>
              <a:rPr lang="en-US" dirty="0"/>
              <a:t>Same CRF as in Part 1 with addition of lab values</a:t>
            </a:r>
          </a:p>
          <a:p>
            <a:r>
              <a:rPr lang="en-US" dirty="0"/>
              <a:t>Blood samples stored for PAI-1 levels and other studies</a:t>
            </a:r>
          </a:p>
          <a:p>
            <a:r>
              <a:rPr lang="en-US" dirty="0"/>
              <a:t>SD=kaolin TEG Ly30 </a:t>
            </a:r>
            <a:r>
              <a:rPr lang="en-US" u="sng" dirty="0"/>
              <a:t>&lt; </a:t>
            </a:r>
            <a:r>
              <a:rPr lang="en-US" dirty="0"/>
              <a:t>0.3%</a:t>
            </a:r>
          </a:p>
          <a:p>
            <a:r>
              <a:rPr lang="en-US"/>
              <a:t>tPA-R</a:t>
            </a:r>
            <a:r>
              <a:rPr lang="en-US" dirty="0"/>
              <a:t>=</a:t>
            </a:r>
            <a:r>
              <a:rPr lang="en-US" dirty="0" err="1"/>
              <a:t>kaolin+TPA</a:t>
            </a:r>
            <a:r>
              <a:rPr lang="en-US" dirty="0"/>
              <a:t> 75 ng Ly30&lt; 2.1%</a:t>
            </a:r>
          </a:p>
          <a:p>
            <a:endParaRPr lang="en-US" u="sng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292" y="4780073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924" y="1770336"/>
            <a:ext cx="11334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69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33" y="1828799"/>
            <a:ext cx="9394519" cy="471980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141 patients with paired samples</a:t>
            </a:r>
          </a:p>
          <a:p>
            <a:r>
              <a:rPr lang="en-US" sz="9600" dirty="0"/>
              <a:t>SD at 12 hours: </a:t>
            </a:r>
            <a:r>
              <a:rPr lang="en-US" sz="9600" b="1" dirty="0">
                <a:solidFill>
                  <a:srgbClr val="FF0000"/>
                </a:solidFill>
              </a:rPr>
              <a:t>52%</a:t>
            </a:r>
            <a:r>
              <a:rPr lang="en-US" sz="9600" dirty="0"/>
              <a:t>; SD at 24 hours: </a:t>
            </a:r>
            <a:r>
              <a:rPr lang="en-US" sz="9600" b="1" dirty="0">
                <a:solidFill>
                  <a:srgbClr val="FF0000"/>
                </a:solidFill>
              </a:rPr>
              <a:t>44%</a:t>
            </a:r>
            <a:r>
              <a:rPr lang="en-US" sz="9600" dirty="0"/>
              <a:t> </a:t>
            </a:r>
          </a:p>
          <a:p>
            <a:r>
              <a:rPr lang="en-US" sz="9600" dirty="0"/>
              <a:t>tPA-R at 12 hours: </a:t>
            </a:r>
            <a:r>
              <a:rPr lang="en-US" sz="9600" b="1" dirty="0">
                <a:solidFill>
                  <a:srgbClr val="FF0000"/>
                </a:solidFill>
              </a:rPr>
              <a:t>45.4%</a:t>
            </a:r>
            <a:r>
              <a:rPr lang="en-US" sz="9600" dirty="0"/>
              <a:t>; tPA-R at 24 hours: </a:t>
            </a:r>
            <a:r>
              <a:rPr lang="en-US" sz="9600" b="1" dirty="0">
                <a:solidFill>
                  <a:srgbClr val="FF0000"/>
                </a:solidFill>
              </a:rPr>
              <a:t>34.3%</a:t>
            </a:r>
            <a:endParaRPr lang="en-US" sz="9600" b="1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Factors significantly associated  with </a:t>
            </a:r>
            <a:r>
              <a:rPr lang="en-US" sz="9600" b="1" dirty="0">
                <a:solidFill>
                  <a:srgbClr val="FF0000"/>
                </a:solidFill>
              </a:rPr>
              <a:t>early SD: 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tx1"/>
                </a:solidFill>
              </a:rPr>
              <a:t>                     -&gt; 4 units FFP/first 24 hours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tx1"/>
                </a:solidFill>
              </a:rPr>
              <a:t>                     -brain or  pelvic fractures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tx1"/>
                </a:solidFill>
              </a:rPr>
              <a:t>                     -major surgery on day of admission</a:t>
            </a:r>
          </a:p>
          <a:p>
            <a:r>
              <a:rPr lang="en-US" sz="9600" dirty="0">
                <a:solidFill>
                  <a:schemeClr val="tx1"/>
                </a:solidFill>
              </a:rPr>
              <a:t>Factors significantly associated with </a:t>
            </a:r>
            <a:r>
              <a:rPr lang="en-US" sz="9600" b="1" dirty="0">
                <a:solidFill>
                  <a:srgbClr val="FF0000"/>
                </a:solidFill>
              </a:rPr>
              <a:t>early tPA-R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tx1"/>
                </a:solidFill>
              </a:rPr>
              <a:t>                        -&gt; 4 units RBCs/24 hours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tx1"/>
                </a:solidFill>
              </a:rPr>
              <a:t>                        -chest injuries or long bone fractures </a:t>
            </a:r>
          </a:p>
          <a:p>
            <a:pPr marL="0" indent="0">
              <a:buNone/>
            </a:pPr>
            <a:r>
              <a:rPr lang="en-US" sz="8600" dirty="0">
                <a:solidFill>
                  <a:schemeClr val="tx1"/>
                </a:solidFill>
              </a:rPr>
              <a:t>                     </a:t>
            </a:r>
            <a:endParaRPr lang="en-US" sz="8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525" y="5056625"/>
            <a:ext cx="1133475" cy="1866900"/>
          </a:xfrm>
          <a:prstGeom prst="rect">
            <a:avLst/>
          </a:prstGeom>
        </p:spPr>
      </p:pic>
      <p:pic>
        <p:nvPicPr>
          <p:cNvPr id="6146" name="Picture 2" descr="Traumatic Brain Injury | UF Health, University of Florida Health">
            <a:extLst>
              <a:ext uri="{FF2B5EF4-FFF2-40B4-BE49-F238E27FC236}">
                <a16:creationId xmlns:a16="http://schemas.microsoft.com/office/drawing/2014/main" id="{E17A37AB-065A-409C-9F20-2E7ADB7FA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66" y="1662308"/>
            <a:ext cx="1628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lvic Fractures - OrthoInfo - AAOS">
            <a:extLst>
              <a:ext uri="{FF2B5EF4-FFF2-40B4-BE49-F238E27FC236}">
                <a16:creationId xmlns:a16="http://schemas.microsoft.com/office/drawing/2014/main" id="{E704BF1F-96EE-45C1-924E-1CC0818B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385" y="3255250"/>
            <a:ext cx="224028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ssive Blood Transfusion - REBEL EM - Emergency Medicine Blog">
            <a:extLst>
              <a:ext uri="{FF2B5EF4-FFF2-40B4-BE49-F238E27FC236}">
                <a16:creationId xmlns:a16="http://schemas.microsoft.com/office/drawing/2014/main" id="{66C4109C-BEFC-4ABF-B630-0798CB64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66" y="5114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40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748" y="1828800"/>
            <a:ext cx="8864252" cy="3369502"/>
          </a:xfrm>
        </p:spPr>
        <p:txBody>
          <a:bodyPr>
            <a:normAutofit/>
          </a:bodyPr>
          <a:lstStyle/>
          <a:p>
            <a:r>
              <a:rPr lang="en-US" sz="2800" dirty="0"/>
              <a:t>DVT detected in 15 patients; pulmonary clots in 5 (1=both)</a:t>
            </a:r>
          </a:p>
          <a:p>
            <a:r>
              <a:rPr lang="en-US" sz="2800" dirty="0"/>
              <a:t>Overall VTE rate: </a:t>
            </a:r>
            <a:r>
              <a:rPr lang="en-US" sz="2800" b="1" dirty="0">
                <a:solidFill>
                  <a:srgbClr val="FF0000"/>
                </a:solidFill>
              </a:rPr>
              <a:t>14.2%</a:t>
            </a:r>
          </a:p>
          <a:p>
            <a:r>
              <a:rPr lang="en-US" sz="2800" dirty="0"/>
              <a:t>tPA-R at 12 hours: </a:t>
            </a:r>
            <a:r>
              <a:rPr lang="en-US" sz="2800" u="sng" dirty="0"/>
              <a:t>independent</a:t>
            </a:r>
            <a:r>
              <a:rPr lang="en-US" sz="2800" dirty="0"/>
              <a:t> risk factor for VTE (hazard ratio of </a:t>
            </a:r>
            <a:r>
              <a:rPr lang="en-US" sz="2800" b="1" dirty="0">
                <a:solidFill>
                  <a:srgbClr val="FF0000"/>
                </a:solidFill>
              </a:rPr>
              <a:t>5.57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95% CI 1.39-22.39)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434" y="4545068"/>
            <a:ext cx="1133475" cy="1866900"/>
          </a:xfrm>
          <a:prstGeom prst="rect">
            <a:avLst/>
          </a:prstGeom>
        </p:spPr>
      </p:pic>
      <p:pic>
        <p:nvPicPr>
          <p:cNvPr id="7170" name="Picture 2" descr="Venous Thromboembolism (VTE): Practice Essentials, Background,  Pathophysiology">
            <a:extLst>
              <a:ext uri="{FF2B5EF4-FFF2-40B4-BE49-F238E27FC236}">
                <a16:creationId xmlns:a16="http://schemas.microsoft.com/office/drawing/2014/main" id="{13CAF40C-7C80-4557-B060-8440DF47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1815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current venous thromboembolism rate higher than expected for subsegmental  pulmonary embolism">
            <a:extLst>
              <a:ext uri="{FF2B5EF4-FFF2-40B4-BE49-F238E27FC236}">
                <a16:creationId xmlns:a16="http://schemas.microsoft.com/office/drawing/2014/main" id="{0E22F57D-75B4-4AEE-B639-E0FD5B36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52" y="4818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80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1828799"/>
            <a:ext cx="9690970" cy="3507289"/>
          </a:xfrm>
        </p:spPr>
        <p:txBody>
          <a:bodyPr/>
          <a:lstStyle/>
          <a:p>
            <a:r>
              <a:rPr lang="en-US" dirty="0"/>
              <a:t>Patients with injury patterns associated with early tPA-R: </a:t>
            </a:r>
            <a:r>
              <a:rPr lang="en-US" b="1" dirty="0">
                <a:solidFill>
                  <a:srgbClr val="FF0000"/>
                </a:solidFill>
              </a:rPr>
              <a:t>high risk </a:t>
            </a:r>
            <a:r>
              <a:rPr lang="en-US" dirty="0"/>
              <a:t>for VTE</a:t>
            </a:r>
          </a:p>
          <a:p>
            <a:r>
              <a:rPr lang="en-US" dirty="0"/>
              <a:t>In these patients, prophylactic measures should be started early</a:t>
            </a:r>
          </a:p>
          <a:p>
            <a:r>
              <a:rPr lang="en-US" dirty="0"/>
              <a:t>As platelets are one source of PAI-1, consideration should be given to </a:t>
            </a:r>
            <a:r>
              <a:rPr lang="en-US" b="1" dirty="0">
                <a:solidFill>
                  <a:srgbClr val="FF0000"/>
                </a:solidFill>
              </a:rPr>
              <a:t>anti-platelet agents </a:t>
            </a:r>
            <a:r>
              <a:rPr lang="en-US" dirty="0"/>
              <a:t>as prophylactic measures 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timing of initiation </a:t>
            </a:r>
            <a:r>
              <a:rPr lang="en-US" dirty="0"/>
              <a:t>of prophylactic measures may be more important than the agents utilized!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687" y="5015705"/>
            <a:ext cx="1133475" cy="1866900"/>
          </a:xfrm>
          <a:prstGeom prst="rect">
            <a:avLst/>
          </a:prstGeom>
        </p:spPr>
      </p:pic>
      <p:pic>
        <p:nvPicPr>
          <p:cNvPr id="8196" name="Picture 4" descr="Woman Hand Writing Timing Is Everything With Black Marker On Visual Screen.  Isolated On Sunny Sky. Business Concept. Stock Photo Stock Photo, Picture  And Royalty Free Image. Image 72220859.">
            <a:extLst>
              <a:ext uri="{FF2B5EF4-FFF2-40B4-BE49-F238E27FC236}">
                <a16:creationId xmlns:a16="http://schemas.microsoft.com/office/drawing/2014/main" id="{BCCAC6B5-D68D-44B0-B502-3B8567E87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69" y="510613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2022 - Blood count platelets • Normal values, increased, too low">
            <a:extLst>
              <a:ext uri="{FF2B5EF4-FFF2-40B4-BE49-F238E27FC236}">
                <a16:creationId xmlns:a16="http://schemas.microsoft.com/office/drawing/2014/main" id="{703A132D-A65D-433B-BD90-FE35C94B5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5" y="5139530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5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74C3-1FC0-E74A-1215-5BC6804B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</a:t>
            </a:r>
            <a:r>
              <a:rPr lang="en-US" sz="4400" dirty="0"/>
              <a:t>Historical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7382-0ED8-D4D2-0CDC-A30CF4C94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363" y="1828799"/>
            <a:ext cx="9345637" cy="2110155"/>
          </a:xfrm>
        </p:spPr>
        <p:txBody>
          <a:bodyPr/>
          <a:lstStyle/>
          <a:p>
            <a:r>
              <a:rPr lang="en-US" dirty="0"/>
              <a:t>Rudolf Virchow: “Father of Modern Pathology”</a:t>
            </a:r>
          </a:p>
          <a:p>
            <a:r>
              <a:rPr lang="en-US" dirty="0"/>
              <a:t>Although credited with the triad it was not his original work</a:t>
            </a:r>
          </a:p>
          <a:p>
            <a:r>
              <a:rPr lang="en-US" dirty="0"/>
              <a:t>First to describe the relationship between DVT and PE (1863) </a:t>
            </a:r>
          </a:p>
          <a:p>
            <a:r>
              <a:rPr lang="en-US" b="1" dirty="0">
                <a:solidFill>
                  <a:srgbClr val="FF0000"/>
                </a:solidFill>
              </a:rPr>
              <a:t>“Pulmonary emboli arise in the leg, not </a:t>
            </a:r>
            <a:r>
              <a:rPr lang="en-US" b="1" i="1" dirty="0">
                <a:solidFill>
                  <a:srgbClr val="FF0000"/>
                </a:solidFill>
              </a:rPr>
              <a:t>“in situ”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(Eingeschränkte Rechte für bestimmte redaktionelle Kunden in Deutschland. Limited rights for specific editorial clients in Germany.) Virchow, Rudolf ,   (*13.10.1821-05.09.1902+)  , Wissenschaftler, Anthropologe, Mediziner, Pathologe, Politiker, D, - Portrait, - veröff. 1902  (Photo by ullstein bild via Getty Images)">
            <a:extLst>
              <a:ext uri="{FF2B5EF4-FFF2-40B4-BE49-F238E27FC236}">
                <a16:creationId xmlns:a16="http://schemas.microsoft.com/office/drawing/2014/main" id="{D474DD26-9516-6B34-C15C-39087040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52" y="3936902"/>
            <a:ext cx="2921098" cy="29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irchow's triad - Wikipedia">
            <a:extLst>
              <a:ext uri="{FF2B5EF4-FFF2-40B4-BE49-F238E27FC236}">
                <a16:creationId xmlns:a16="http://schemas.microsoft.com/office/drawing/2014/main" id="{31760E47-9C3B-6415-A971-46AAE674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74" y="4053155"/>
            <a:ext cx="4164037" cy="268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48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03FF-48C8-C833-5284-BF60F3DD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TRAUMA PLATO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92CA6-E6E2-4EA7-97F7-EB2F56FE0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/>
              <a:t>TRAUMA</a:t>
            </a:r>
            <a:r>
              <a:rPr lang="en-US" dirty="0" err="1"/>
              <a:t>tic</a:t>
            </a:r>
            <a:r>
              <a:rPr lang="en-US" dirty="0"/>
              <a:t> </a:t>
            </a:r>
            <a:r>
              <a:rPr lang="en-US" u="sng" dirty="0" err="1"/>
              <a:t>P</a:t>
            </a:r>
            <a:r>
              <a:rPr lang="en-US" dirty="0" err="1"/>
              <a:t>u</a:t>
            </a:r>
            <a:r>
              <a:rPr lang="en-US" u="sng" dirty="0" err="1"/>
              <a:t>L</a:t>
            </a:r>
            <a:r>
              <a:rPr lang="en-US" dirty="0" err="1"/>
              <a:t>monary</a:t>
            </a:r>
            <a:r>
              <a:rPr lang="en-US" dirty="0"/>
              <a:t> </a:t>
            </a:r>
            <a:r>
              <a:rPr lang="en-US" u="sng" dirty="0"/>
              <a:t>A</a:t>
            </a:r>
            <a:r>
              <a:rPr lang="en-US" dirty="0"/>
              <a:t>rtery </a:t>
            </a:r>
            <a:r>
              <a:rPr lang="en-US" u="sng" dirty="0"/>
              <a:t>T</a:t>
            </a:r>
            <a:r>
              <a:rPr lang="en-US" dirty="0"/>
              <a:t>hrombi: anticoagulated or </a:t>
            </a:r>
            <a:r>
              <a:rPr lang="en-US" u="sng" dirty="0"/>
              <a:t>O</a:t>
            </a:r>
            <a:r>
              <a:rPr lang="en-US" dirty="0"/>
              <a:t>bserve</a:t>
            </a:r>
          </a:p>
          <a:p>
            <a:r>
              <a:rPr lang="en-US" dirty="0"/>
              <a:t>Phase 3, multicenter, randomized, open label, non-inferiority clinical trial</a:t>
            </a:r>
          </a:p>
          <a:p>
            <a:r>
              <a:rPr lang="en-US" dirty="0"/>
              <a:t>Eligible patients: CTA of the chest on day#1 of admission with pulmonary clot located anywhere except main PA</a:t>
            </a:r>
          </a:p>
          <a:p>
            <a:r>
              <a:rPr lang="en-US" dirty="0"/>
              <a:t>Lower extremity duplex within 72 hours=no DVT</a:t>
            </a:r>
          </a:p>
          <a:p>
            <a:r>
              <a:rPr lang="en-US" b="1" dirty="0">
                <a:solidFill>
                  <a:srgbClr val="FF0000"/>
                </a:solidFill>
              </a:rPr>
              <a:t>Randomized within 72 hours to full-dose vs prophylactic AC</a:t>
            </a:r>
          </a:p>
          <a:p>
            <a:r>
              <a:rPr lang="en-US" dirty="0"/>
              <a:t>Excluding patients with TBI</a:t>
            </a:r>
          </a:p>
          <a:p>
            <a:r>
              <a:rPr lang="en-US" dirty="0"/>
              <a:t>Under consideration at DoD PRMRP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24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3B45-D70D-B0D8-7A12-E71F7E40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THE FUTURE OF TRAUMA PLATO</a:t>
            </a:r>
          </a:p>
        </p:txBody>
      </p:sp>
      <p:pic>
        <p:nvPicPr>
          <p:cNvPr id="5122" name="Picture 2" descr="Lucy-Kornblith-MD-Recipient-of-5-Year-%241M-NIH-K23-Award-for-Study-of-Post-Injury-Platelet-Biology  | UCSF Department of Surgery">
            <a:extLst>
              <a:ext uri="{FF2B5EF4-FFF2-40B4-BE49-F238E27FC236}">
                <a16:creationId xmlns:a16="http://schemas.microsoft.com/office/drawing/2014/main" id="{53EB4E31-4861-16C8-9A84-71CC7AFD42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09" y="2143959"/>
            <a:ext cx="2731257" cy="35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tthew D. Neal, MD, FACS | Department of Surgery | University of Pittsburgh">
            <a:extLst>
              <a:ext uri="{FF2B5EF4-FFF2-40B4-BE49-F238E27FC236}">
                <a16:creationId xmlns:a16="http://schemas.microsoft.com/office/drawing/2014/main" id="{456BB3A3-A410-0445-4B8D-A3FA602B4F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27" y="2313807"/>
            <a:ext cx="4580426" cy="35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9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A4E5-C1C9-BC5F-209E-98100FAD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CLOT PREVENTION:  THE GLASS FROG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96586-E0FE-3D60-9365-81495D97B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018" y="1828799"/>
            <a:ext cx="8585982" cy="2827607"/>
          </a:xfrm>
        </p:spPr>
        <p:txBody>
          <a:bodyPr/>
          <a:lstStyle/>
          <a:p>
            <a:r>
              <a:rPr lang="en-US" dirty="0"/>
              <a:t>Glass frogs hide their red blood cells in their liver when stressed</a:t>
            </a:r>
          </a:p>
          <a:p>
            <a:r>
              <a:rPr lang="en-US" dirty="0"/>
              <a:t>They thus become transparent: master of camouflage</a:t>
            </a:r>
          </a:p>
          <a:p>
            <a:r>
              <a:rPr lang="en-US" dirty="0"/>
              <a:t>How can they restore their circulation without clotting?</a:t>
            </a:r>
          </a:p>
          <a:p>
            <a:r>
              <a:rPr lang="en-US" dirty="0"/>
              <a:t>“</a:t>
            </a:r>
            <a:r>
              <a:rPr lang="en-US" i="1" dirty="0"/>
              <a:t>Perhaps these impossibly delicate glass frogs hold the secret to anticoagulant medicine to prevent VTE? “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62D154-0755-3F2A-46CF-E1662040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53" y="4656406"/>
            <a:ext cx="3562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28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DA84-923D-698F-82E1-8D3A6DFF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LET ME KNOW WHEN YOU FIGURE IT OUT!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BA34C8-EBD2-8AC8-1F69-350232A9A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00" y="1971376"/>
            <a:ext cx="6982799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3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FC8C-9005-4FE6-B24B-C8B62DE4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       Death From PE After Trauma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86082-4605-425C-A9AD-17D220667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7097"/>
            <a:ext cx="17272623" cy="7169657"/>
          </a:xfrm>
        </p:spPr>
        <p:txBody>
          <a:bodyPr>
            <a:normAutofit/>
          </a:bodyPr>
          <a:lstStyle/>
          <a:p>
            <a:r>
              <a:rPr lang="en-US" sz="2800" dirty="0"/>
              <a:t>First described McCartney, a pathologist at Mayo Clinic (1934) </a:t>
            </a:r>
          </a:p>
          <a:p>
            <a:r>
              <a:rPr lang="en-US" sz="2800" dirty="0"/>
              <a:t>Noted: association between fractures and </a:t>
            </a:r>
            <a:r>
              <a:rPr lang="en-US" sz="2800" b="1" u="sng" dirty="0"/>
              <a:t>death from PE </a:t>
            </a:r>
            <a:r>
              <a:rPr lang="en-US" sz="2800" dirty="0"/>
              <a:t>(autopsy studies)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Almost 100 years later</a:t>
            </a:r>
            <a:r>
              <a:rPr lang="en-US" sz="2800" dirty="0"/>
              <a:t>: PE remains a major cause morbidity/mortality </a:t>
            </a:r>
          </a:p>
          <a:p>
            <a:r>
              <a:rPr lang="en-US" sz="2800" dirty="0"/>
              <a:t>#1 reason for readmission post injury  </a:t>
            </a:r>
          </a:p>
        </p:txBody>
      </p:sp>
      <p:pic>
        <p:nvPicPr>
          <p:cNvPr id="2050" name="Picture 2" descr="Wayne County Morgue - Old photos gallery — Historic Detroit">
            <a:extLst>
              <a:ext uri="{FF2B5EF4-FFF2-40B4-BE49-F238E27FC236}">
                <a16:creationId xmlns:a16="http://schemas.microsoft.com/office/drawing/2014/main" id="{23998858-C28D-4755-BC63-0CCADD1A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90" y="3585071"/>
            <a:ext cx="3963190" cy="31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ureus | Atypical Presentation of Pulmonary Embolism Several Months After  COVID-19 Infection | Article">
            <a:extLst>
              <a:ext uri="{FF2B5EF4-FFF2-40B4-BE49-F238E27FC236}">
                <a16:creationId xmlns:a16="http://schemas.microsoft.com/office/drawing/2014/main" id="{9320F080-F66B-0921-44B2-ED78C1673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11" y="4013706"/>
            <a:ext cx="3208389" cy="28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8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THE INDEX PATIENT 1987/Stanford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96086"/>
            <a:ext cx="8027963" cy="4304714"/>
          </a:xfrm>
        </p:spPr>
        <p:txBody>
          <a:bodyPr/>
          <a:lstStyle/>
          <a:p>
            <a:r>
              <a:rPr lang="en-US" dirty="0"/>
              <a:t>60-year-old professor at local college</a:t>
            </a:r>
          </a:p>
          <a:p>
            <a:r>
              <a:rPr lang="en-US" dirty="0"/>
              <a:t>High-speed MVC; ruptured right diaphragm; liver in chest</a:t>
            </a:r>
          </a:p>
          <a:p>
            <a:r>
              <a:rPr lang="en-US" dirty="0"/>
              <a:t>Survived initial surgery; severe pulmonary contusion</a:t>
            </a:r>
          </a:p>
          <a:p>
            <a:r>
              <a:rPr lang="en-US" dirty="0"/>
              <a:t>3 weeks on a ventilator</a:t>
            </a:r>
          </a:p>
          <a:p>
            <a:r>
              <a:rPr lang="en-US" dirty="0"/>
              <a:t>Finally extubated; stood up, cardiac arrest</a:t>
            </a:r>
          </a:p>
          <a:p>
            <a:r>
              <a:rPr lang="en-US" b="1" dirty="0">
                <a:solidFill>
                  <a:srgbClr val="FF0000"/>
                </a:solidFill>
              </a:rPr>
              <a:t>Cause of death: PE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His devastated surgeon went to the literature: what to do?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traumatic hernia — openradiology.org">
            <a:extLst>
              <a:ext uri="{FF2B5EF4-FFF2-40B4-BE49-F238E27FC236}">
                <a16:creationId xmlns:a16="http://schemas.microsoft.com/office/drawing/2014/main" id="{D8670AFA-28DC-ADA2-62F4-F598DB14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754" y="2616591"/>
            <a:ext cx="2644491" cy="272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1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58CF-442F-6298-3D00-89C63B05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A Review of the Literature: VTE in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C0871-D757-66E9-102E-6585D63D1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69" y="1828800"/>
            <a:ext cx="9261231" cy="1702192"/>
          </a:xfrm>
        </p:spPr>
        <p:txBody>
          <a:bodyPr>
            <a:normAutofit/>
          </a:bodyPr>
          <a:lstStyle/>
          <a:p>
            <a:r>
              <a:rPr lang="en-US" dirty="0"/>
              <a:t>1986 NIH Consensus Conference</a:t>
            </a:r>
          </a:p>
          <a:p>
            <a:r>
              <a:rPr lang="en-US" dirty="0"/>
              <a:t>“Risks of thromboembolic diseases and PE in trauma: </a:t>
            </a:r>
            <a:r>
              <a:rPr lang="en-US" b="1" dirty="0">
                <a:solidFill>
                  <a:srgbClr val="FF0000"/>
                </a:solidFill>
              </a:rPr>
              <a:t>not defined”</a:t>
            </a:r>
          </a:p>
          <a:p>
            <a:r>
              <a:rPr lang="en-US" dirty="0"/>
              <a:t>“</a:t>
            </a:r>
            <a:r>
              <a:rPr lang="en-US" u="sng" dirty="0"/>
              <a:t>Efficacy and safety </a:t>
            </a:r>
            <a:r>
              <a:rPr lang="en-US" dirty="0"/>
              <a:t>of various forms of prophylaxis: </a:t>
            </a:r>
            <a:r>
              <a:rPr lang="en-US" b="1" dirty="0">
                <a:solidFill>
                  <a:srgbClr val="FF0000"/>
                </a:solidFill>
              </a:rPr>
              <a:t>not evaluated”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AD39E3-0B4B-4409-9EFE-262BD8475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0910" y="3980378"/>
            <a:ext cx="3288712" cy="24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7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4D8B-E9CD-C42D-6D47-07B713F8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The Stanford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8E7D-46F4-0A55-0EB2-B7EA24E0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8646942" cy="4572001"/>
          </a:xfrm>
        </p:spPr>
        <p:txBody>
          <a:bodyPr/>
          <a:lstStyle/>
          <a:p>
            <a:r>
              <a:rPr lang="en-US" dirty="0"/>
              <a:t>113 trauma patients: randomized to LDH or SCDs</a:t>
            </a:r>
          </a:p>
          <a:p>
            <a:r>
              <a:rPr lang="en-US" dirty="0"/>
              <a:t>Serial ultrasound exams: up to 3 weeks (grey scale) </a:t>
            </a:r>
          </a:p>
          <a:p>
            <a:r>
              <a:rPr lang="en-US" dirty="0"/>
              <a:t>5 patients with DVT; 4 PE only; 3 both </a:t>
            </a:r>
          </a:p>
          <a:p>
            <a:r>
              <a:rPr lang="en-US" dirty="0"/>
              <a:t>No differences between </a:t>
            </a:r>
            <a:r>
              <a:rPr lang="en-US" u="sng" dirty="0"/>
              <a:t>prophylactic regimens</a:t>
            </a:r>
          </a:p>
          <a:p>
            <a:r>
              <a:rPr lang="en-US" dirty="0"/>
              <a:t>High risk patients: older, more time immobilized, more transfusions, prolonged </a:t>
            </a:r>
            <a:r>
              <a:rPr lang="en-US" b="1" dirty="0">
                <a:solidFill>
                  <a:srgbClr val="FF0000"/>
                </a:solidFill>
              </a:rPr>
              <a:t>PTT on admission????</a:t>
            </a:r>
          </a:p>
          <a:p>
            <a:r>
              <a:rPr lang="en-US" dirty="0"/>
              <a:t>Never good to argue with you statistician!!</a:t>
            </a:r>
          </a:p>
          <a:p>
            <a:r>
              <a:rPr lang="en-US" sz="2000" i="1" dirty="0"/>
              <a:t>Knudson, Collins, Goodman: Thromboembolism following multiple trauma. J Trauma 1992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5CDBE3-9626-7008-BBCE-A9F1C7924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47285" y="2416862"/>
            <a:ext cx="3241429" cy="24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00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B42D-2B18-5130-EEDB-9A877CA2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</a:t>
            </a:r>
            <a:r>
              <a:rPr lang="en-US" sz="4000" dirty="0"/>
              <a:t>1989: Arrived at SFGH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66DC2-108D-72F8-4667-B7D4F33CD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799"/>
            <a:ext cx="8942363" cy="45720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Duplex machine! New study design</a:t>
            </a:r>
          </a:p>
          <a:p>
            <a:r>
              <a:rPr lang="en-US" dirty="0"/>
              <a:t>“We don’t see VTE here in San Francisco”</a:t>
            </a:r>
          </a:p>
          <a:p>
            <a:r>
              <a:rPr lang="en-US" b="1" dirty="0">
                <a:solidFill>
                  <a:srgbClr val="FF0000"/>
                </a:solidFill>
              </a:rPr>
              <a:t>????40 miles makes that much difference???</a:t>
            </a:r>
          </a:p>
          <a:p>
            <a:r>
              <a:rPr lang="en-US" dirty="0"/>
              <a:t>No standard of care: able to add a “control group”: no prophylaxis</a:t>
            </a:r>
          </a:p>
          <a:p>
            <a:r>
              <a:rPr lang="en-US" dirty="0"/>
              <a:t>251 randomized patients: LDH, SCD no better than control</a:t>
            </a:r>
          </a:p>
          <a:p>
            <a:r>
              <a:rPr lang="en-US" dirty="0"/>
              <a:t>6% had DVT by duplex; 2 additional PE (one fatal) </a:t>
            </a:r>
          </a:p>
          <a:p>
            <a:r>
              <a:rPr lang="en-US" dirty="0">
                <a:solidFill>
                  <a:schemeClr val="tx1"/>
                </a:solidFill>
              </a:rPr>
              <a:t>Subsequent study of 372 patients</a:t>
            </a:r>
            <a:r>
              <a:rPr lang="en-US" b="1" dirty="0">
                <a:solidFill>
                  <a:srgbClr val="FF0000"/>
                </a:solidFill>
              </a:rPr>
              <a:t>: LMWH: superior to both</a:t>
            </a:r>
          </a:p>
          <a:p>
            <a:r>
              <a:rPr lang="en-US" dirty="0"/>
              <a:t>Clearly need larger, multi-center studies</a:t>
            </a:r>
          </a:p>
          <a:p>
            <a:r>
              <a:rPr lang="en-US" sz="2000" i="1" dirty="0"/>
              <a:t>Knudson  et al J Trauma 1994 and 1996</a:t>
            </a:r>
          </a:p>
        </p:txBody>
      </p:sp>
      <p:pic>
        <p:nvPicPr>
          <p:cNvPr id="4" name="Picture 2" descr="Ultrasound Technique Breaks Down Blood Clots - Medical Design Briefs">
            <a:extLst>
              <a:ext uri="{FF2B5EF4-FFF2-40B4-BE49-F238E27FC236}">
                <a16:creationId xmlns:a16="http://schemas.microsoft.com/office/drawing/2014/main" id="{5A270369-2C32-B89A-617D-6738C78E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830" y="4473527"/>
            <a:ext cx="3548170" cy="23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an Francisco General Hospital It's As Real As It Gets Non Profit – SFGH  It's As Real As It Gets">
            <a:extLst>
              <a:ext uri="{FF2B5EF4-FFF2-40B4-BE49-F238E27FC236}">
                <a16:creationId xmlns:a16="http://schemas.microsoft.com/office/drawing/2014/main" id="{F77D07CB-A826-CBCD-7960-26133608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37" y="1525015"/>
            <a:ext cx="2259715" cy="23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8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947989" y="1087438"/>
            <a:ext cx="6111875" cy="48053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0000">
                  <a:gamma/>
                  <a:shade val="24314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36286" y="5888039"/>
            <a:ext cx="421621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MULTIPLE TRANSFUSIONS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SEVERE INJURIES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 rot="-46589352">
            <a:off x="2625502" y="2659055"/>
            <a:ext cx="28103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PARALYSIS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IMMOBILIZATION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3547320">
            <a:off x="6584165" y="2798755"/>
            <a:ext cx="28939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VENOUS TRAUMA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FRACTURES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-3292670">
            <a:off x="4341756" y="3390257"/>
            <a:ext cx="1114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STASIS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 rot="3450898">
            <a:off x="5604180" y="3414863"/>
            <a:ext cx="32791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ENDOTHELIAL DAMAGE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398973" y="5310189"/>
            <a:ext cx="3195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HYPERCOAGULABILITY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1209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Knudson’s Trauma Triad</a:t>
            </a: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2959100" y="4025900"/>
            <a:ext cx="6083300" cy="1892300"/>
            <a:chOff x="-440" y="1376"/>
            <a:chExt cx="3832" cy="1192"/>
          </a:xfrm>
        </p:grpSpPr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-440" y="2560"/>
              <a:ext cx="3832" cy="0"/>
            </a:xfrm>
            <a:prstGeom prst="line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V="1">
              <a:off x="-432" y="1376"/>
              <a:ext cx="1920" cy="1192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flipH="1" flipV="1">
              <a:off x="1488" y="1384"/>
              <a:ext cx="1904" cy="1176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2959100" y="1079500"/>
            <a:ext cx="3073400" cy="4838700"/>
            <a:chOff x="1024" y="776"/>
            <a:chExt cx="1936" cy="3048"/>
          </a:xfrm>
        </p:grpSpPr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 flipV="1">
              <a:off x="1024" y="776"/>
              <a:ext cx="1936" cy="3048"/>
            </a:xfrm>
            <a:prstGeom prst="line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flipV="1">
              <a:off x="1032" y="2632"/>
              <a:ext cx="1920" cy="1192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V="1">
              <a:off x="2944" y="784"/>
              <a:ext cx="16" cy="1856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6007100" y="1079500"/>
            <a:ext cx="3035300" cy="4826000"/>
            <a:chOff x="2944" y="776"/>
            <a:chExt cx="1912" cy="3040"/>
          </a:xfrm>
        </p:grpSpPr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 flipH="1" flipV="1">
              <a:off x="2952" y="776"/>
              <a:ext cx="1896" cy="3040"/>
            </a:xfrm>
            <a:prstGeom prst="line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 flipH="1" flipV="1">
              <a:off x="2952" y="2640"/>
              <a:ext cx="1904" cy="1176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 flipV="1">
              <a:off x="2944" y="784"/>
              <a:ext cx="16" cy="1856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24788" y="6361114"/>
            <a:ext cx="2690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  <a:latin typeface="+mj-lt"/>
              </a:rPr>
              <a:t>Knudson, et al., J Trauma, 1994</a:t>
            </a:r>
          </a:p>
        </p:txBody>
      </p:sp>
    </p:spTree>
    <p:extLst>
      <p:ext uri="{BB962C8B-B14F-4D97-AF65-F5344CB8AC3E}">
        <p14:creationId xmlns:p14="http://schemas.microsoft.com/office/powerpoint/2010/main" val="27909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/>
      <p:bldP spid="13316" grpId="0"/>
      <p:bldP spid="13317" grpId="0"/>
      <p:bldP spid="13318" grpId="0"/>
      <p:bldP spid="13319" grpId="0"/>
      <p:bldP spid="13320" grpId="0"/>
    </p:bldLst>
  </p:timing>
</p:sld>
</file>

<file path=ppt/theme/theme1.xml><?xml version="1.0" encoding="utf-8"?>
<a:theme xmlns:a="http://schemas.openxmlformats.org/drawingml/2006/main" name="Medical Health 16x9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1717</Words>
  <Application>Microsoft Office PowerPoint</Application>
  <PresentationFormat>Widescreen</PresentationFormat>
  <Paragraphs>239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Franklin Gothic Medium</vt:lpstr>
      <vt:lpstr>Helvetica</vt:lpstr>
      <vt:lpstr>Helvetica Neue</vt:lpstr>
      <vt:lpstr>Roman</vt:lpstr>
      <vt:lpstr>Medical Health 16x9</vt:lpstr>
      <vt:lpstr>Virchow Revisited </vt:lpstr>
      <vt:lpstr>                    So Grateful to Participate</vt:lpstr>
      <vt:lpstr>                    Historical Perspectives</vt:lpstr>
      <vt:lpstr>        Death From PE After Trauma </vt:lpstr>
      <vt:lpstr>              THE INDEX PATIENT 1987/Stanford </vt:lpstr>
      <vt:lpstr>          A Review of the Literature: VTE in Trauma</vt:lpstr>
      <vt:lpstr>                           The Stanford Study</vt:lpstr>
      <vt:lpstr>                           1989: Arrived at SFGH </vt:lpstr>
      <vt:lpstr>PowerPoint Presentation</vt:lpstr>
      <vt:lpstr>                     1602 Episodes from ACS/NTDB</vt:lpstr>
      <vt:lpstr>3,738 Posttraumatic Pulmonary Emboli: ASA 2011</vt:lpstr>
      <vt:lpstr>         Knudson’s Trauma Square</vt:lpstr>
      <vt:lpstr>   Primary Pulmonary Thrombosis After Trauma</vt:lpstr>
      <vt:lpstr>            Senior Visiting Surgeons at LRMC</vt:lpstr>
      <vt:lpstr>Primary Pulmonary Thrombosis: Military Experience</vt:lpstr>
      <vt:lpstr>The Pathogenesis of Post-Traumatic Pulmonary Emboli</vt:lpstr>
      <vt:lpstr>                            WHAT IS CLOTT?</vt:lpstr>
      <vt:lpstr>Study Design: CLOTT Part 1 </vt:lpstr>
      <vt:lpstr>Outcomes of Interest: CLOTT Part 1</vt:lpstr>
      <vt:lpstr>                               CLOTT -1 Results </vt:lpstr>
      <vt:lpstr>PowerPoint Presentation</vt:lpstr>
      <vt:lpstr>Is Our Approach to VTE Prophylaxis all Wrong? </vt:lpstr>
      <vt:lpstr>                FIBRINOLYSIS SHUTDOWN (SD)</vt:lpstr>
      <vt:lpstr>Background for CLOTT Part 2</vt:lpstr>
      <vt:lpstr>                             CLOTT-2 STUDY</vt:lpstr>
      <vt:lpstr>Study Design: CLOTT Part 2</vt:lpstr>
      <vt:lpstr>                                  RESULTS</vt:lpstr>
      <vt:lpstr>                                    RESULTS</vt:lpstr>
      <vt:lpstr>                                   CONCLUSIONS</vt:lpstr>
      <vt:lpstr>                         TRAUMA PLATO</vt:lpstr>
      <vt:lpstr>            THE FUTURE OF TRAUMA PLATO</vt:lpstr>
      <vt:lpstr>THE FUTURE OF CLOT PREVENTION:  THE GLASS FROG</vt:lpstr>
      <vt:lpstr>        LET ME KNOW WHEN YOU FIGURE IT OUT!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 Title</dc:title>
  <dc:creator>Pam</dc:creator>
  <cp:lastModifiedBy>Peggy Knudson</cp:lastModifiedBy>
  <cp:revision>79</cp:revision>
  <dcterms:modified xsi:type="dcterms:W3CDTF">2023-06-02T19:00:28Z</dcterms:modified>
</cp:coreProperties>
</file>