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Default Extension="emf" ContentType="image/x-emf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Default Extension="wmf" ContentType="image/x-wmf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1"/>
  </p:notesMasterIdLst>
  <p:sldIdLst>
    <p:sldId id="301" r:id="rId2"/>
    <p:sldId id="272" r:id="rId3"/>
    <p:sldId id="343" r:id="rId4"/>
    <p:sldId id="326" r:id="rId5"/>
    <p:sldId id="329" r:id="rId6"/>
    <p:sldId id="367" r:id="rId7"/>
    <p:sldId id="369" r:id="rId8"/>
    <p:sldId id="366" r:id="rId9"/>
    <p:sldId id="365" r:id="rId10"/>
    <p:sldId id="352" r:id="rId11"/>
    <p:sldId id="355" r:id="rId12"/>
    <p:sldId id="358" r:id="rId13"/>
    <p:sldId id="370" r:id="rId14"/>
    <p:sldId id="361" r:id="rId15"/>
    <p:sldId id="263" r:id="rId16"/>
    <p:sldId id="265" r:id="rId17"/>
    <p:sldId id="269" r:id="rId18"/>
    <p:sldId id="360" r:id="rId19"/>
    <p:sldId id="36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6052" autoAdjust="0"/>
    <p:restoredTop sz="94660"/>
  </p:normalViewPr>
  <p:slideViewPr>
    <p:cSldViewPr snapToGrid="0">
      <p:cViewPr>
        <p:scale>
          <a:sx n="75" d="100"/>
          <a:sy n="75" d="100"/>
        </p:scale>
        <p:origin x="-1040" y="-3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9CF6CD-4EE9-5949-8009-D91AA162F876}" type="datetimeFigureOut">
              <a:rPr lang="en-US" smtClean="0"/>
              <a:pPr/>
              <a:t>6/24/19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BF8909-3F91-454B-AEE8-2F2447769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D24268-26ED-4E3F-8C2D-35FBE78F385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869855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2423-576A-6A41-AC34-BE136F590857}" type="datetimeFigureOut">
              <a:rPr lang="en-US" smtClean="0"/>
              <a:pPr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21F6-87C2-1D43-9E2E-3A79A297C8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2423-576A-6A41-AC34-BE136F590857}" type="datetimeFigureOut">
              <a:rPr lang="en-US" smtClean="0"/>
              <a:pPr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21F6-87C2-1D43-9E2E-3A79A297C8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2423-576A-6A41-AC34-BE136F590857}" type="datetimeFigureOut">
              <a:rPr lang="en-US" smtClean="0"/>
              <a:pPr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21F6-87C2-1D43-9E2E-3A79A297C8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2423-576A-6A41-AC34-BE136F590857}" type="datetimeFigureOut">
              <a:rPr lang="en-US" smtClean="0"/>
              <a:pPr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21F6-87C2-1D43-9E2E-3A79A297C8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2423-576A-6A41-AC34-BE136F590857}" type="datetimeFigureOut">
              <a:rPr lang="en-US" smtClean="0"/>
              <a:pPr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21F6-87C2-1D43-9E2E-3A79A297C8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2423-576A-6A41-AC34-BE136F590857}" type="datetimeFigureOut">
              <a:rPr lang="en-US" smtClean="0"/>
              <a:pPr/>
              <a:t>6/24/19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21F6-87C2-1D43-9E2E-3A79A297C8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2423-576A-6A41-AC34-BE136F590857}" type="datetimeFigureOut">
              <a:rPr lang="en-US" smtClean="0"/>
              <a:pPr/>
              <a:t>6/24/19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21F6-87C2-1D43-9E2E-3A79A297C8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2423-576A-6A41-AC34-BE136F590857}" type="datetimeFigureOut">
              <a:rPr lang="en-US" smtClean="0"/>
              <a:pPr/>
              <a:t>6/24/19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21F6-87C2-1D43-9E2E-3A79A297C8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2423-576A-6A41-AC34-BE136F590857}" type="datetimeFigureOut">
              <a:rPr lang="en-US" smtClean="0"/>
              <a:pPr/>
              <a:t>6/24/19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21F6-87C2-1D43-9E2E-3A79A297C8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2423-576A-6A41-AC34-BE136F590857}" type="datetimeFigureOut">
              <a:rPr lang="en-US" smtClean="0"/>
              <a:pPr/>
              <a:t>6/24/19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21F6-87C2-1D43-9E2E-3A79A297C8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2423-576A-6A41-AC34-BE136F590857}" type="datetimeFigureOut">
              <a:rPr lang="en-US" smtClean="0"/>
              <a:pPr/>
              <a:t>6/24/19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21F6-87C2-1D43-9E2E-3A79A297C8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92423-576A-6A41-AC34-BE136F590857}" type="datetimeFigureOut">
              <a:rPr lang="en-US" smtClean="0"/>
              <a:pPr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E21F6-87C2-1D43-9E2E-3A79A297C8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76200" y="209550"/>
            <a:ext cx="89916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Compensatory Reserve:</a:t>
            </a:r>
          </a:p>
          <a:p>
            <a:pPr algn="ctr" eaLnBrk="0" hangingPunct="0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Potential for Accurate Individual Goal-Directed Resuscitation</a:t>
            </a: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Victor A. Convertino, PhD</a:t>
            </a:r>
          </a:p>
          <a:p>
            <a:pPr algn="ctr" eaLnBrk="0" hangingPunct="0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Senior Scientist</a:t>
            </a:r>
          </a:p>
          <a:p>
            <a:pPr algn="ctr" eaLnBrk="0" hangingPunct="0"/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Battlefield Health &amp; Trauma Center for Human Integrative Physiology</a:t>
            </a:r>
          </a:p>
          <a:p>
            <a:pPr algn="ctr" eaLnBrk="0" hangingPunct="0"/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Combat Casualty Care Research Program</a:t>
            </a:r>
          </a:p>
          <a:p>
            <a:pPr algn="ctr" eaLnBrk="0" hangingPunct="0"/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victor.a.convertino.civ@mail.mil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Line 5"/>
          <p:cNvSpPr>
            <a:spLocks noChangeShapeType="1"/>
          </p:cNvSpPr>
          <p:nvPr/>
        </p:nvSpPr>
        <p:spPr bwMode="auto">
          <a:xfrm>
            <a:off x="244475" y="2513013"/>
            <a:ext cx="8636000" cy="1587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b="18154"/>
          <a:stretch>
            <a:fillRect/>
          </a:stretch>
        </p:blipFill>
        <p:spPr bwMode="auto">
          <a:xfrm>
            <a:off x="3341502" y="4531695"/>
            <a:ext cx="2476810" cy="2038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8835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Box 93"/>
          <p:cNvSpPr txBox="1"/>
          <p:nvPr/>
        </p:nvSpPr>
        <p:spPr>
          <a:xfrm>
            <a:off x="897727" y="500422"/>
            <a:ext cx="7482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Relationship between DO</a:t>
            </a:r>
            <a:r>
              <a:rPr lang="en-US" sz="16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b="1" dirty="0" smtClean="0"/>
              <a:t> and Compensatory Reserve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30949" y="5872290"/>
            <a:ext cx="4745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Compensatory Reserve Measurement (%)</a:t>
            </a:r>
          </a:p>
        </p:txBody>
      </p:sp>
      <p:grpSp>
        <p:nvGrpSpPr>
          <p:cNvPr id="2" name="Group 100"/>
          <p:cNvGrpSpPr/>
          <p:nvPr/>
        </p:nvGrpSpPr>
        <p:grpSpPr>
          <a:xfrm>
            <a:off x="2287966" y="5493133"/>
            <a:ext cx="4707153" cy="215444"/>
            <a:chOff x="2287966" y="5045645"/>
            <a:chExt cx="4707153" cy="215444"/>
          </a:xfrm>
        </p:grpSpPr>
        <p:sp>
          <p:nvSpPr>
            <p:cNvPr id="71" name="Rectangle 5"/>
            <p:cNvSpPr>
              <a:spLocks noChangeArrowheads="1"/>
            </p:cNvSpPr>
            <p:nvPr/>
          </p:nvSpPr>
          <p:spPr bwMode="auto">
            <a:xfrm>
              <a:off x="2287966" y="5045645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0</a:t>
              </a:r>
              <a:endParaRPr lang="en-US" altLang="en-US" sz="2400"/>
            </a:p>
          </p:txBody>
        </p:sp>
        <p:sp>
          <p:nvSpPr>
            <p:cNvPr id="72" name="Rectangle 6"/>
            <p:cNvSpPr>
              <a:spLocks noChangeArrowheads="1"/>
            </p:cNvSpPr>
            <p:nvPr/>
          </p:nvSpPr>
          <p:spPr bwMode="auto">
            <a:xfrm>
              <a:off x="2693550" y="5045645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10</a:t>
              </a:r>
              <a:endParaRPr lang="en-US" altLang="en-US" sz="2400"/>
            </a:p>
          </p:txBody>
        </p:sp>
        <p:sp>
          <p:nvSpPr>
            <p:cNvPr id="73" name="Rectangle 7"/>
            <p:cNvSpPr>
              <a:spLocks noChangeArrowheads="1"/>
            </p:cNvSpPr>
            <p:nvPr/>
          </p:nvSpPr>
          <p:spPr bwMode="auto">
            <a:xfrm>
              <a:off x="3146208" y="5045645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 dirty="0">
                  <a:solidFill>
                    <a:srgbClr val="000000"/>
                  </a:solidFill>
                </a:rPr>
                <a:t>20</a:t>
              </a:r>
              <a:endParaRPr lang="en-US" altLang="en-US" sz="2400" dirty="0"/>
            </a:p>
          </p:txBody>
        </p:sp>
        <p:sp>
          <p:nvSpPr>
            <p:cNvPr id="74" name="Rectangle 8"/>
            <p:cNvSpPr>
              <a:spLocks noChangeArrowheads="1"/>
            </p:cNvSpPr>
            <p:nvPr/>
          </p:nvSpPr>
          <p:spPr bwMode="auto">
            <a:xfrm>
              <a:off x="3598868" y="5045645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30</a:t>
              </a:r>
              <a:endParaRPr lang="en-US" altLang="en-US" sz="2400"/>
            </a:p>
          </p:txBody>
        </p:sp>
        <p:sp>
          <p:nvSpPr>
            <p:cNvPr id="75" name="Rectangle 9"/>
            <p:cNvSpPr>
              <a:spLocks noChangeArrowheads="1"/>
            </p:cNvSpPr>
            <p:nvPr/>
          </p:nvSpPr>
          <p:spPr bwMode="auto">
            <a:xfrm>
              <a:off x="4048784" y="5045645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40</a:t>
              </a:r>
              <a:endParaRPr lang="en-US" altLang="en-US" sz="2400"/>
            </a:p>
          </p:txBody>
        </p:sp>
        <p:sp>
          <p:nvSpPr>
            <p:cNvPr id="76" name="Rectangle 10"/>
            <p:cNvSpPr>
              <a:spLocks noChangeArrowheads="1"/>
            </p:cNvSpPr>
            <p:nvPr/>
          </p:nvSpPr>
          <p:spPr bwMode="auto">
            <a:xfrm>
              <a:off x="4498699" y="5045645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50</a:t>
              </a:r>
              <a:endParaRPr lang="en-US" altLang="en-US" sz="2400"/>
            </a:p>
          </p:txBody>
        </p:sp>
        <p:sp>
          <p:nvSpPr>
            <p:cNvPr id="77" name="Rectangle 11"/>
            <p:cNvSpPr>
              <a:spLocks noChangeArrowheads="1"/>
            </p:cNvSpPr>
            <p:nvPr/>
          </p:nvSpPr>
          <p:spPr bwMode="auto">
            <a:xfrm>
              <a:off x="4951357" y="5045645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60</a:t>
              </a:r>
              <a:endParaRPr lang="en-US" altLang="en-US" sz="2400"/>
            </a:p>
          </p:txBody>
        </p:sp>
        <p:sp>
          <p:nvSpPr>
            <p:cNvPr id="78" name="Rectangle 12"/>
            <p:cNvSpPr>
              <a:spLocks noChangeArrowheads="1"/>
            </p:cNvSpPr>
            <p:nvPr/>
          </p:nvSpPr>
          <p:spPr bwMode="auto">
            <a:xfrm>
              <a:off x="5401273" y="5045645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70</a:t>
              </a:r>
              <a:endParaRPr lang="en-US" altLang="en-US" sz="2400"/>
            </a:p>
          </p:txBody>
        </p:sp>
        <p:sp>
          <p:nvSpPr>
            <p:cNvPr id="79" name="Rectangle 13"/>
            <p:cNvSpPr>
              <a:spLocks noChangeArrowheads="1"/>
            </p:cNvSpPr>
            <p:nvPr/>
          </p:nvSpPr>
          <p:spPr bwMode="auto">
            <a:xfrm>
              <a:off x="5853933" y="5045645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80</a:t>
              </a:r>
              <a:endParaRPr lang="en-US" altLang="en-US" sz="2400"/>
            </a:p>
          </p:txBody>
        </p:sp>
        <p:sp>
          <p:nvSpPr>
            <p:cNvPr id="80" name="Rectangle 14"/>
            <p:cNvSpPr>
              <a:spLocks noChangeArrowheads="1"/>
            </p:cNvSpPr>
            <p:nvPr/>
          </p:nvSpPr>
          <p:spPr bwMode="auto">
            <a:xfrm>
              <a:off x="6303849" y="5045645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90</a:t>
              </a:r>
              <a:endParaRPr lang="en-US" altLang="en-US" sz="2400"/>
            </a:p>
          </p:txBody>
        </p:sp>
        <p:sp>
          <p:nvSpPr>
            <p:cNvPr id="81" name="Rectangle 15"/>
            <p:cNvSpPr>
              <a:spLocks noChangeArrowheads="1"/>
            </p:cNvSpPr>
            <p:nvPr/>
          </p:nvSpPr>
          <p:spPr bwMode="auto">
            <a:xfrm>
              <a:off x="6696959" y="5045645"/>
              <a:ext cx="29816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100</a:t>
              </a:r>
              <a:endParaRPr lang="en-US" altLang="en-US" sz="2400"/>
            </a:p>
          </p:txBody>
        </p:sp>
      </p:grpSp>
      <p:grpSp>
        <p:nvGrpSpPr>
          <p:cNvPr id="3" name="Group 99"/>
          <p:cNvGrpSpPr/>
          <p:nvPr/>
        </p:nvGrpSpPr>
        <p:grpSpPr>
          <a:xfrm>
            <a:off x="2325314" y="5317654"/>
            <a:ext cx="4532079" cy="92775"/>
            <a:chOff x="2325314" y="4909078"/>
            <a:chExt cx="4532079" cy="92775"/>
          </a:xfrm>
        </p:grpSpPr>
        <p:sp>
          <p:nvSpPr>
            <p:cNvPr id="82" name="Line 16"/>
            <p:cNvSpPr>
              <a:spLocks noChangeShapeType="1"/>
            </p:cNvSpPr>
            <p:nvPr/>
          </p:nvSpPr>
          <p:spPr bwMode="auto">
            <a:xfrm>
              <a:off x="2325314" y="4909078"/>
              <a:ext cx="4532079" cy="245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Line 17"/>
            <p:cNvSpPr>
              <a:spLocks noChangeShapeType="1"/>
            </p:cNvSpPr>
            <p:nvPr/>
          </p:nvSpPr>
          <p:spPr bwMode="auto">
            <a:xfrm>
              <a:off x="2325314" y="4911533"/>
              <a:ext cx="0" cy="903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Line 18"/>
            <p:cNvSpPr>
              <a:spLocks noChangeShapeType="1"/>
            </p:cNvSpPr>
            <p:nvPr/>
          </p:nvSpPr>
          <p:spPr bwMode="auto">
            <a:xfrm>
              <a:off x="2777974" y="4911533"/>
              <a:ext cx="0" cy="903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Line 19"/>
            <p:cNvSpPr>
              <a:spLocks noChangeShapeType="1"/>
            </p:cNvSpPr>
            <p:nvPr/>
          </p:nvSpPr>
          <p:spPr bwMode="auto">
            <a:xfrm>
              <a:off x="3230633" y="4911533"/>
              <a:ext cx="0" cy="903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Line 20"/>
            <p:cNvSpPr>
              <a:spLocks noChangeShapeType="1"/>
            </p:cNvSpPr>
            <p:nvPr/>
          </p:nvSpPr>
          <p:spPr bwMode="auto">
            <a:xfrm>
              <a:off x="3683292" y="4911533"/>
              <a:ext cx="0" cy="903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Line 21"/>
            <p:cNvSpPr>
              <a:spLocks noChangeShapeType="1"/>
            </p:cNvSpPr>
            <p:nvPr/>
          </p:nvSpPr>
          <p:spPr bwMode="auto">
            <a:xfrm>
              <a:off x="4133208" y="4911533"/>
              <a:ext cx="0" cy="903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Line 22"/>
            <p:cNvSpPr>
              <a:spLocks noChangeShapeType="1"/>
            </p:cNvSpPr>
            <p:nvPr/>
          </p:nvSpPr>
          <p:spPr bwMode="auto">
            <a:xfrm>
              <a:off x="4583124" y="4911533"/>
              <a:ext cx="0" cy="903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Line 23"/>
            <p:cNvSpPr>
              <a:spLocks noChangeShapeType="1"/>
            </p:cNvSpPr>
            <p:nvPr/>
          </p:nvSpPr>
          <p:spPr bwMode="auto">
            <a:xfrm>
              <a:off x="5035782" y="4911533"/>
              <a:ext cx="0" cy="903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Line 24"/>
            <p:cNvSpPr>
              <a:spLocks noChangeShapeType="1"/>
            </p:cNvSpPr>
            <p:nvPr/>
          </p:nvSpPr>
          <p:spPr bwMode="auto">
            <a:xfrm>
              <a:off x="5485698" y="4911533"/>
              <a:ext cx="0" cy="903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Line 25"/>
            <p:cNvSpPr>
              <a:spLocks noChangeShapeType="1"/>
            </p:cNvSpPr>
            <p:nvPr/>
          </p:nvSpPr>
          <p:spPr bwMode="auto">
            <a:xfrm>
              <a:off x="5938358" y="4911533"/>
              <a:ext cx="0" cy="903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Line 26"/>
            <p:cNvSpPr>
              <a:spLocks noChangeShapeType="1"/>
            </p:cNvSpPr>
            <p:nvPr/>
          </p:nvSpPr>
          <p:spPr bwMode="auto">
            <a:xfrm>
              <a:off x="6388273" y="4911533"/>
              <a:ext cx="0" cy="903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Line 27"/>
            <p:cNvSpPr>
              <a:spLocks noChangeShapeType="1"/>
            </p:cNvSpPr>
            <p:nvPr/>
          </p:nvSpPr>
          <p:spPr bwMode="auto">
            <a:xfrm>
              <a:off x="6840932" y="4911533"/>
              <a:ext cx="0" cy="903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09"/>
          <p:cNvGrpSpPr/>
          <p:nvPr/>
        </p:nvGrpSpPr>
        <p:grpSpPr>
          <a:xfrm>
            <a:off x="1554376" y="2046200"/>
            <a:ext cx="198773" cy="3371149"/>
            <a:chOff x="1486280" y="1608440"/>
            <a:chExt cx="198773" cy="3371149"/>
          </a:xfrm>
        </p:grpSpPr>
        <p:sp>
          <p:nvSpPr>
            <p:cNvPr id="52" name="Rectangle 28"/>
            <p:cNvSpPr>
              <a:spLocks noChangeArrowheads="1"/>
            </p:cNvSpPr>
            <p:nvPr/>
          </p:nvSpPr>
          <p:spPr bwMode="auto">
            <a:xfrm>
              <a:off x="1583178" y="4764145"/>
              <a:ext cx="99387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1400" b="1">
                  <a:solidFill>
                    <a:srgbClr val="000000"/>
                  </a:solidFill>
                </a:rPr>
                <a:t>0</a:t>
              </a:r>
              <a:endParaRPr lang="en-US" altLang="en-US" sz="2400"/>
            </a:p>
          </p:txBody>
        </p:sp>
        <p:sp>
          <p:nvSpPr>
            <p:cNvPr id="53" name="Rectangle 29"/>
            <p:cNvSpPr>
              <a:spLocks noChangeArrowheads="1"/>
            </p:cNvSpPr>
            <p:nvPr/>
          </p:nvSpPr>
          <p:spPr bwMode="auto">
            <a:xfrm>
              <a:off x="1583178" y="4370024"/>
              <a:ext cx="99387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1400" b="1">
                  <a:solidFill>
                    <a:srgbClr val="000000"/>
                  </a:solidFill>
                </a:rPr>
                <a:t>2</a:t>
              </a:r>
              <a:endParaRPr lang="en-US" altLang="en-US" sz="2400"/>
            </a:p>
          </p:txBody>
        </p:sp>
        <p:sp>
          <p:nvSpPr>
            <p:cNvPr id="54" name="Rectangle 30"/>
            <p:cNvSpPr>
              <a:spLocks noChangeArrowheads="1"/>
            </p:cNvSpPr>
            <p:nvPr/>
          </p:nvSpPr>
          <p:spPr bwMode="auto">
            <a:xfrm>
              <a:off x="1583178" y="3975903"/>
              <a:ext cx="99387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1400" b="1">
                  <a:solidFill>
                    <a:srgbClr val="000000"/>
                  </a:solidFill>
                </a:rPr>
                <a:t>4</a:t>
              </a:r>
              <a:endParaRPr lang="en-US" altLang="en-US" sz="2400"/>
            </a:p>
          </p:txBody>
        </p:sp>
        <p:sp>
          <p:nvSpPr>
            <p:cNvPr id="55" name="Rectangle 31"/>
            <p:cNvSpPr>
              <a:spLocks noChangeArrowheads="1"/>
            </p:cNvSpPr>
            <p:nvPr/>
          </p:nvSpPr>
          <p:spPr bwMode="auto">
            <a:xfrm>
              <a:off x="1583178" y="3581782"/>
              <a:ext cx="99387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1400" b="1">
                  <a:solidFill>
                    <a:srgbClr val="000000"/>
                  </a:solidFill>
                </a:rPr>
                <a:t>6</a:t>
              </a:r>
              <a:endParaRPr lang="en-US" altLang="en-US" sz="2400"/>
            </a:p>
          </p:txBody>
        </p:sp>
        <p:sp>
          <p:nvSpPr>
            <p:cNvPr id="56" name="Rectangle 32"/>
            <p:cNvSpPr>
              <a:spLocks noChangeArrowheads="1"/>
            </p:cNvSpPr>
            <p:nvPr/>
          </p:nvSpPr>
          <p:spPr bwMode="auto">
            <a:xfrm>
              <a:off x="1583178" y="3184924"/>
              <a:ext cx="99387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1400" b="1">
                  <a:solidFill>
                    <a:srgbClr val="000000"/>
                  </a:solidFill>
                </a:rPr>
                <a:t>8</a:t>
              </a:r>
              <a:endParaRPr lang="en-US" altLang="en-US" sz="2400"/>
            </a:p>
          </p:txBody>
        </p:sp>
        <p:sp>
          <p:nvSpPr>
            <p:cNvPr id="57" name="Rectangle 33"/>
            <p:cNvSpPr>
              <a:spLocks noChangeArrowheads="1"/>
            </p:cNvSpPr>
            <p:nvPr/>
          </p:nvSpPr>
          <p:spPr bwMode="auto">
            <a:xfrm>
              <a:off x="1486280" y="2790803"/>
              <a:ext cx="1987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1400" b="1">
                  <a:solidFill>
                    <a:srgbClr val="000000"/>
                  </a:solidFill>
                </a:rPr>
                <a:t>10</a:t>
              </a:r>
              <a:endParaRPr lang="en-US" altLang="en-US" sz="2400"/>
            </a:p>
          </p:txBody>
        </p:sp>
        <p:sp>
          <p:nvSpPr>
            <p:cNvPr id="58" name="Rectangle 34"/>
            <p:cNvSpPr>
              <a:spLocks noChangeArrowheads="1"/>
            </p:cNvSpPr>
            <p:nvPr/>
          </p:nvSpPr>
          <p:spPr bwMode="auto">
            <a:xfrm>
              <a:off x="1486280" y="2396682"/>
              <a:ext cx="1987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1400" b="1">
                  <a:solidFill>
                    <a:srgbClr val="000000"/>
                  </a:solidFill>
                </a:rPr>
                <a:t>12</a:t>
              </a:r>
              <a:endParaRPr lang="en-US" altLang="en-US" sz="2400"/>
            </a:p>
          </p:txBody>
        </p:sp>
        <p:sp>
          <p:nvSpPr>
            <p:cNvPr id="59" name="Rectangle 35"/>
            <p:cNvSpPr>
              <a:spLocks noChangeArrowheads="1"/>
            </p:cNvSpPr>
            <p:nvPr/>
          </p:nvSpPr>
          <p:spPr bwMode="auto">
            <a:xfrm>
              <a:off x="1486280" y="2002561"/>
              <a:ext cx="1987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1400" b="1">
                  <a:solidFill>
                    <a:srgbClr val="000000"/>
                  </a:solidFill>
                </a:rPr>
                <a:t>14</a:t>
              </a:r>
              <a:endParaRPr lang="en-US" altLang="en-US" sz="2400"/>
            </a:p>
          </p:txBody>
        </p:sp>
        <p:sp>
          <p:nvSpPr>
            <p:cNvPr id="60" name="Rectangle 36"/>
            <p:cNvSpPr>
              <a:spLocks noChangeArrowheads="1"/>
            </p:cNvSpPr>
            <p:nvPr/>
          </p:nvSpPr>
          <p:spPr bwMode="auto">
            <a:xfrm>
              <a:off x="1486280" y="1608440"/>
              <a:ext cx="1987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1400" b="1">
                  <a:solidFill>
                    <a:srgbClr val="000000"/>
                  </a:solidFill>
                </a:rPr>
                <a:t>16</a:t>
              </a:r>
              <a:endParaRPr lang="en-US" altLang="en-US" sz="2400"/>
            </a:p>
          </p:txBody>
        </p:sp>
      </p:grpSp>
      <p:grpSp>
        <p:nvGrpSpPr>
          <p:cNvPr id="5" name="Group 98"/>
          <p:cNvGrpSpPr/>
          <p:nvPr/>
        </p:nvGrpSpPr>
        <p:grpSpPr>
          <a:xfrm>
            <a:off x="1824244" y="2145652"/>
            <a:ext cx="90533" cy="3185812"/>
            <a:chOff x="1824244" y="1737076"/>
            <a:chExt cx="90533" cy="3185812"/>
          </a:xfrm>
        </p:grpSpPr>
        <p:sp>
          <p:nvSpPr>
            <p:cNvPr id="61" name="Line 37"/>
            <p:cNvSpPr>
              <a:spLocks noChangeShapeType="1"/>
            </p:cNvSpPr>
            <p:nvPr/>
          </p:nvSpPr>
          <p:spPr bwMode="auto">
            <a:xfrm flipV="1">
              <a:off x="1914777" y="1737076"/>
              <a:ext cx="0" cy="318581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Line 38"/>
            <p:cNvSpPr>
              <a:spLocks noChangeShapeType="1"/>
            </p:cNvSpPr>
            <p:nvPr/>
          </p:nvSpPr>
          <p:spPr bwMode="auto">
            <a:xfrm flipH="1">
              <a:off x="1824244" y="4906466"/>
              <a:ext cx="9053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Line 39"/>
            <p:cNvSpPr>
              <a:spLocks noChangeShapeType="1"/>
            </p:cNvSpPr>
            <p:nvPr/>
          </p:nvSpPr>
          <p:spPr bwMode="auto">
            <a:xfrm flipH="1">
              <a:off x="1824244" y="4512345"/>
              <a:ext cx="9053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Line 40"/>
            <p:cNvSpPr>
              <a:spLocks noChangeShapeType="1"/>
            </p:cNvSpPr>
            <p:nvPr/>
          </p:nvSpPr>
          <p:spPr bwMode="auto">
            <a:xfrm flipH="1">
              <a:off x="1824244" y="4118224"/>
              <a:ext cx="9053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Line 41"/>
            <p:cNvSpPr>
              <a:spLocks noChangeShapeType="1"/>
            </p:cNvSpPr>
            <p:nvPr/>
          </p:nvSpPr>
          <p:spPr bwMode="auto">
            <a:xfrm flipH="1">
              <a:off x="1824244" y="3724103"/>
              <a:ext cx="9053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Line 42"/>
            <p:cNvSpPr>
              <a:spLocks noChangeShapeType="1"/>
            </p:cNvSpPr>
            <p:nvPr/>
          </p:nvSpPr>
          <p:spPr bwMode="auto">
            <a:xfrm flipH="1">
              <a:off x="1824244" y="3329982"/>
              <a:ext cx="9053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Line 43"/>
            <p:cNvSpPr>
              <a:spLocks noChangeShapeType="1"/>
            </p:cNvSpPr>
            <p:nvPr/>
          </p:nvSpPr>
          <p:spPr bwMode="auto">
            <a:xfrm flipH="1">
              <a:off x="1824244" y="2935861"/>
              <a:ext cx="9053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Line 44"/>
            <p:cNvSpPr>
              <a:spLocks noChangeShapeType="1"/>
            </p:cNvSpPr>
            <p:nvPr/>
          </p:nvSpPr>
          <p:spPr bwMode="auto">
            <a:xfrm flipH="1">
              <a:off x="1824244" y="2539004"/>
              <a:ext cx="9053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Line 45"/>
            <p:cNvSpPr>
              <a:spLocks noChangeShapeType="1"/>
            </p:cNvSpPr>
            <p:nvPr/>
          </p:nvSpPr>
          <p:spPr bwMode="auto">
            <a:xfrm flipH="1">
              <a:off x="1824244" y="2144883"/>
              <a:ext cx="9053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Line 46"/>
            <p:cNvSpPr>
              <a:spLocks noChangeShapeType="1"/>
            </p:cNvSpPr>
            <p:nvPr/>
          </p:nvSpPr>
          <p:spPr bwMode="auto">
            <a:xfrm flipH="1">
              <a:off x="1824244" y="1750762"/>
              <a:ext cx="9053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" name="Freeform 47"/>
          <p:cNvSpPr>
            <a:spLocks/>
          </p:cNvSpPr>
          <p:nvPr/>
        </p:nvSpPr>
        <p:spPr bwMode="auto">
          <a:xfrm>
            <a:off x="2311598" y="2700847"/>
            <a:ext cx="4515617" cy="1581958"/>
          </a:xfrm>
          <a:custGeom>
            <a:avLst/>
            <a:gdLst>
              <a:gd name="T0" fmla="*/ 32 w 3291"/>
              <a:gd name="T1" fmla="*/ 1143 h 1154"/>
              <a:gd name="T2" fmla="*/ 100 w 3291"/>
              <a:gd name="T3" fmla="*/ 1119 h 1154"/>
              <a:gd name="T4" fmla="*/ 165 w 3291"/>
              <a:gd name="T5" fmla="*/ 1096 h 1154"/>
              <a:gd name="T6" fmla="*/ 230 w 3291"/>
              <a:gd name="T7" fmla="*/ 1073 h 1154"/>
              <a:gd name="T8" fmla="*/ 297 w 3291"/>
              <a:gd name="T9" fmla="*/ 1050 h 1154"/>
              <a:gd name="T10" fmla="*/ 363 w 3291"/>
              <a:gd name="T11" fmla="*/ 1027 h 1154"/>
              <a:gd name="T12" fmla="*/ 428 w 3291"/>
              <a:gd name="T13" fmla="*/ 1004 h 1154"/>
              <a:gd name="T14" fmla="*/ 493 w 3291"/>
              <a:gd name="T15" fmla="*/ 981 h 1154"/>
              <a:gd name="T16" fmla="*/ 560 w 3291"/>
              <a:gd name="T17" fmla="*/ 958 h 1154"/>
              <a:gd name="T18" fmla="*/ 626 w 3291"/>
              <a:gd name="T19" fmla="*/ 935 h 1154"/>
              <a:gd name="T20" fmla="*/ 691 w 3291"/>
              <a:gd name="T21" fmla="*/ 912 h 1154"/>
              <a:gd name="T22" fmla="*/ 758 w 3291"/>
              <a:gd name="T23" fmla="*/ 889 h 1154"/>
              <a:gd name="T24" fmla="*/ 823 w 3291"/>
              <a:gd name="T25" fmla="*/ 866 h 1154"/>
              <a:gd name="T26" fmla="*/ 888 w 3291"/>
              <a:gd name="T27" fmla="*/ 843 h 1154"/>
              <a:gd name="T28" fmla="*/ 954 w 3291"/>
              <a:gd name="T29" fmla="*/ 820 h 1154"/>
              <a:gd name="T30" fmla="*/ 1021 w 3291"/>
              <a:gd name="T31" fmla="*/ 797 h 1154"/>
              <a:gd name="T32" fmla="*/ 1086 w 3291"/>
              <a:gd name="T33" fmla="*/ 774 h 1154"/>
              <a:gd name="T34" fmla="*/ 1151 w 3291"/>
              <a:gd name="T35" fmla="*/ 751 h 1154"/>
              <a:gd name="T36" fmla="*/ 1219 w 3291"/>
              <a:gd name="T37" fmla="*/ 728 h 1154"/>
              <a:gd name="T38" fmla="*/ 1284 w 3291"/>
              <a:gd name="T39" fmla="*/ 705 h 1154"/>
              <a:gd name="T40" fmla="*/ 1349 w 3291"/>
              <a:gd name="T41" fmla="*/ 681 h 1154"/>
              <a:gd name="T42" fmla="*/ 1414 w 3291"/>
              <a:gd name="T43" fmla="*/ 658 h 1154"/>
              <a:gd name="T44" fmla="*/ 1482 w 3291"/>
              <a:gd name="T45" fmla="*/ 635 h 1154"/>
              <a:gd name="T46" fmla="*/ 1547 w 3291"/>
              <a:gd name="T47" fmla="*/ 612 h 1154"/>
              <a:gd name="T48" fmla="*/ 1612 w 3291"/>
              <a:gd name="T49" fmla="*/ 589 h 1154"/>
              <a:gd name="T50" fmla="*/ 1679 w 3291"/>
              <a:gd name="T51" fmla="*/ 566 h 1154"/>
              <a:gd name="T52" fmla="*/ 1744 w 3291"/>
              <a:gd name="T53" fmla="*/ 543 h 1154"/>
              <a:gd name="T54" fmla="*/ 1810 w 3291"/>
              <a:gd name="T55" fmla="*/ 520 h 1154"/>
              <a:gd name="T56" fmla="*/ 1875 w 3291"/>
              <a:gd name="T57" fmla="*/ 497 h 1154"/>
              <a:gd name="T58" fmla="*/ 1942 w 3291"/>
              <a:gd name="T59" fmla="*/ 474 h 1154"/>
              <a:gd name="T60" fmla="*/ 2007 w 3291"/>
              <a:gd name="T61" fmla="*/ 451 h 1154"/>
              <a:gd name="T62" fmla="*/ 2073 w 3291"/>
              <a:gd name="T63" fmla="*/ 426 h 1154"/>
              <a:gd name="T64" fmla="*/ 2140 w 3291"/>
              <a:gd name="T65" fmla="*/ 403 h 1154"/>
              <a:gd name="T66" fmla="*/ 2205 w 3291"/>
              <a:gd name="T67" fmla="*/ 380 h 1154"/>
              <a:gd name="T68" fmla="*/ 2270 w 3291"/>
              <a:gd name="T69" fmla="*/ 357 h 1154"/>
              <a:gd name="T70" fmla="*/ 2336 w 3291"/>
              <a:gd name="T71" fmla="*/ 334 h 1154"/>
              <a:gd name="T72" fmla="*/ 2403 w 3291"/>
              <a:gd name="T73" fmla="*/ 311 h 1154"/>
              <a:gd name="T74" fmla="*/ 2468 w 3291"/>
              <a:gd name="T75" fmla="*/ 288 h 1154"/>
              <a:gd name="T76" fmla="*/ 2533 w 3291"/>
              <a:gd name="T77" fmla="*/ 265 h 1154"/>
              <a:gd name="T78" fmla="*/ 2600 w 3291"/>
              <a:gd name="T79" fmla="*/ 242 h 1154"/>
              <a:gd name="T80" fmla="*/ 2666 w 3291"/>
              <a:gd name="T81" fmla="*/ 219 h 1154"/>
              <a:gd name="T82" fmla="*/ 2731 w 3291"/>
              <a:gd name="T83" fmla="*/ 196 h 1154"/>
              <a:gd name="T84" fmla="*/ 2796 w 3291"/>
              <a:gd name="T85" fmla="*/ 172 h 1154"/>
              <a:gd name="T86" fmla="*/ 2863 w 3291"/>
              <a:gd name="T87" fmla="*/ 149 h 1154"/>
              <a:gd name="T88" fmla="*/ 2929 w 3291"/>
              <a:gd name="T89" fmla="*/ 126 h 1154"/>
              <a:gd name="T90" fmla="*/ 2994 w 3291"/>
              <a:gd name="T91" fmla="*/ 103 h 1154"/>
              <a:gd name="T92" fmla="*/ 3061 w 3291"/>
              <a:gd name="T93" fmla="*/ 80 h 1154"/>
              <a:gd name="T94" fmla="*/ 3126 w 3291"/>
              <a:gd name="T95" fmla="*/ 57 h 1154"/>
              <a:gd name="T96" fmla="*/ 3192 w 3291"/>
              <a:gd name="T97" fmla="*/ 34 h 1154"/>
              <a:gd name="T98" fmla="*/ 3257 w 3291"/>
              <a:gd name="T99" fmla="*/ 11 h 1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3291" h="1154">
                <a:moveTo>
                  <a:pt x="0" y="1154"/>
                </a:moveTo>
                <a:lnTo>
                  <a:pt x="0" y="1154"/>
                </a:lnTo>
                <a:lnTo>
                  <a:pt x="0" y="1154"/>
                </a:lnTo>
                <a:lnTo>
                  <a:pt x="32" y="1143"/>
                </a:lnTo>
                <a:lnTo>
                  <a:pt x="32" y="1143"/>
                </a:lnTo>
                <a:lnTo>
                  <a:pt x="67" y="1131"/>
                </a:lnTo>
                <a:lnTo>
                  <a:pt x="67" y="1131"/>
                </a:lnTo>
                <a:lnTo>
                  <a:pt x="100" y="1119"/>
                </a:lnTo>
                <a:lnTo>
                  <a:pt x="100" y="1119"/>
                </a:lnTo>
                <a:lnTo>
                  <a:pt x="132" y="1108"/>
                </a:lnTo>
                <a:lnTo>
                  <a:pt x="132" y="1108"/>
                </a:lnTo>
                <a:lnTo>
                  <a:pt x="165" y="1096"/>
                </a:lnTo>
                <a:lnTo>
                  <a:pt x="165" y="1096"/>
                </a:lnTo>
                <a:lnTo>
                  <a:pt x="198" y="1085"/>
                </a:lnTo>
                <a:lnTo>
                  <a:pt x="198" y="1085"/>
                </a:lnTo>
                <a:lnTo>
                  <a:pt x="230" y="1073"/>
                </a:lnTo>
                <a:lnTo>
                  <a:pt x="230" y="1073"/>
                </a:lnTo>
                <a:lnTo>
                  <a:pt x="263" y="1062"/>
                </a:lnTo>
                <a:lnTo>
                  <a:pt x="263" y="1062"/>
                </a:lnTo>
                <a:lnTo>
                  <a:pt x="297" y="1050"/>
                </a:lnTo>
                <a:lnTo>
                  <a:pt x="297" y="1050"/>
                </a:lnTo>
                <a:lnTo>
                  <a:pt x="330" y="1039"/>
                </a:lnTo>
                <a:lnTo>
                  <a:pt x="330" y="1039"/>
                </a:lnTo>
                <a:lnTo>
                  <a:pt x="363" y="1027"/>
                </a:lnTo>
                <a:lnTo>
                  <a:pt x="363" y="1027"/>
                </a:lnTo>
                <a:lnTo>
                  <a:pt x="395" y="1016"/>
                </a:lnTo>
                <a:lnTo>
                  <a:pt x="395" y="1016"/>
                </a:lnTo>
                <a:lnTo>
                  <a:pt x="428" y="1004"/>
                </a:lnTo>
                <a:lnTo>
                  <a:pt x="428" y="1004"/>
                </a:lnTo>
                <a:lnTo>
                  <a:pt x="460" y="993"/>
                </a:lnTo>
                <a:lnTo>
                  <a:pt x="460" y="993"/>
                </a:lnTo>
                <a:lnTo>
                  <a:pt x="493" y="981"/>
                </a:lnTo>
                <a:lnTo>
                  <a:pt x="493" y="981"/>
                </a:lnTo>
                <a:lnTo>
                  <a:pt x="528" y="970"/>
                </a:lnTo>
                <a:lnTo>
                  <a:pt x="528" y="970"/>
                </a:lnTo>
                <a:lnTo>
                  <a:pt x="560" y="958"/>
                </a:lnTo>
                <a:lnTo>
                  <a:pt x="560" y="958"/>
                </a:lnTo>
                <a:lnTo>
                  <a:pt x="593" y="947"/>
                </a:lnTo>
                <a:lnTo>
                  <a:pt x="593" y="947"/>
                </a:lnTo>
                <a:lnTo>
                  <a:pt x="626" y="935"/>
                </a:lnTo>
                <a:lnTo>
                  <a:pt x="626" y="935"/>
                </a:lnTo>
                <a:lnTo>
                  <a:pt x="658" y="924"/>
                </a:lnTo>
                <a:lnTo>
                  <a:pt x="658" y="924"/>
                </a:lnTo>
                <a:lnTo>
                  <a:pt x="691" y="912"/>
                </a:lnTo>
                <a:lnTo>
                  <a:pt x="691" y="912"/>
                </a:lnTo>
                <a:lnTo>
                  <a:pt x="723" y="900"/>
                </a:lnTo>
                <a:lnTo>
                  <a:pt x="723" y="900"/>
                </a:lnTo>
                <a:lnTo>
                  <a:pt x="758" y="889"/>
                </a:lnTo>
                <a:lnTo>
                  <a:pt x="758" y="889"/>
                </a:lnTo>
                <a:lnTo>
                  <a:pt x="791" y="877"/>
                </a:lnTo>
                <a:lnTo>
                  <a:pt x="791" y="877"/>
                </a:lnTo>
                <a:lnTo>
                  <a:pt x="823" y="866"/>
                </a:lnTo>
                <a:lnTo>
                  <a:pt x="823" y="866"/>
                </a:lnTo>
                <a:lnTo>
                  <a:pt x="856" y="854"/>
                </a:lnTo>
                <a:lnTo>
                  <a:pt x="856" y="854"/>
                </a:lnTo>
                <a:lnTo>
                  <a:pt x="888" y="843"/>
                </a:lnTo>
                <a:lnTo>
                  <a:pt x="888" y="843"/>
                </a:lnTo>
                <a:lnTo>
                  <a:pt x="921" y="831"/>
                </a:lnTo>
                <a:lnTo>
                  <a:pt x="921" y="831"/>
                </a:lnTo>
                <a:lnTo>
                  <a:pt x="954" y="820"/>
                </a:lnTo>
                <a:lnTo>
                  <a:pt x="954" y="820"/>
                </a:lnTo>
                <a:lnTo>
                  <a:pt x="988" y="808"/>
                </a:lnTo>
                <a:lnTo>
                  <a:pt x="988" y="808"/>
                </a:lnTo>
                <a:lnTo>
                  <a:pt x="1021" y="797"/>
                </a:lnTo>
                <a:lnTo>
                  <a:pt x="1021" y="797"/>
                </a:lnTo>
                <a:lnTo>
                  <a:pt x="1054" y="785"/>
                </a:lnTo>
                <a:lnTo>
                  <a:pt x="1054" y="785"/>
                </a:lnTo>
                <a:lnTo>
                  <a:pt x="1086" y="774"/>
                </a:lnTo>
                <a:lnTo>
                  <a:pt x="1086" y="774"/>
                </a:lnTo>
                <a:lnTo>
                  <a:pt x="1119" y="762"/>
                </a:lnTo>
                <a:lnTo>
                  <a:pt x="1119" y="762"/>
                </a:lnTo>
                <a:lnTo>
                  <a:pt x="1151" y="751"/>
                </a:lnTo>
                <a:lnTo>
                  <a:pt x="1151" y="751"/>
                </a:lnTo>
                <a:lnTo>
                  <a:pt x="1184" y="739"/>
                </a:lnTo>
                <a:lnTo>
                  <a:pt x="1184" y="739"/>
                </a:lnTo>
                <a:lnTo>
                  <a:pt x="1219" y="728"/>
                </a:lnTo>
                <a:lnTo>
                  <a:pt x="1219" y="728"/>
                </a:lnTo>
                <a:lnTo>
                  <a:pt x="1251" y="716"/>
                </a:lnTo>
                <a:lnTo>
                  <a:pt x="1251" y="716"/>
                </a:lnTo>
                <a:lnTo>
                  <a:pt x="1284" y="705"/>
                </a:lnTo>
                <a:lnTo>
                  <a:pt x="1284" y="705"/>
                </a:lnTo>
                <a:lnTo>
                  <a:pt x="1316" y="693"/>
                </a:lnTo>
                <a:lnTo>
                  <a:pt x="1316" y="693"/>
                </a:lnTo>
                <a:lnTo>
                  <a:pt x="1349" y="681"/>
                </a:lnTo>
                <a:lnTo>
                  <a:pt x="1349" y="681"/>
                </a:lnTo>
                <a:lnTo>
                  <a:pt x="1382" y="670"/>
                </a:lnTo>
                <a:lnTo>
                  <a:pt x="1382" y="670"/>
                </a:lnTo>
                <a:lnTo>
                  <a:pt x="1414" y="658"/>
                </a:lnTo>
                <a:lnTo>
                  <a:pt x="1414" y="658"/>
                </a:lnTo>
                <a:lnTo>
                  <a:pt x="1449" y="647"/>
                </a:lnTo>
                <a:lnTo>
                  <a:pt x="1449" y="647"/>
                </a:lnTo>
                <a:lnTo>
                  <a:pt x="1482" y="635"/>
                </a:lnTo>
                <a:lnTo>
                  <a:pt x="1482" y="635"/>
                </a:lnTo>
                <a:lnTo>
                  <a:pt x="1514" y="624"/>
                </a:lnTo>
                <a:lnTo>
                  <a:pt x="1514" y="624"/>
                </a:lnTo>
                <a:lnTo>
                  <a:pt x="1547" y="612"/>
                </a:lnTo>
                <a:lnTo>
                  <a:pt x="1547" y="612"/>
                </a:lnTo>
                <a:lnTo>
                  <a:pt x="1579" y="601"/>
                </a:lnTo>
                <a:lnTo>
                  <a:pt x="1579" y="601"/>
                </a:lnTo>
                <a:lnTo>
                  <a:pt x="1612" y="589"/>
                </a:lnTo>
                <a:lnTo>
                  <a:pt x="1612" y="589"/>
                </a:lnTo>
                <a:lnTo>
                  <a:pt x="1645" y="578"/>
                </a:lnTo>
                <a:lnTo>
                  <a:pt x="1645" y="578"/>
                </a:lnTo>
                <a:lnTo>
                  <a:pt x="1679" y="566"/>
                </a:lnTo>
                <a:lnTo>
                  <a:pt x="1679" y="566"/>
                </a:lnTo>
                <a:lnTo>
                  <a:pt x="1712" y="555"/>
                </a:lnTo>
                <a:lnTo>
                  <a:pt x="1712" y="555"/>
                </a:lnTo>
                <a:lnTo>
                  <a:pt x="1744" y="543"/>
                </a:lnTo>
                <a:lnTo>
                  <a:pt x="1744" y="543"/>
                </a:lnTo>
                <a:lnTo>
                  <a:pt x="1777" y="532"/>
                </a:lnTo>
                <a:lnTo>
                  <a:pt x="1777" y="532"/>
                </a:lnTo>
                <a:lnTo>
                  <a:pt x="1810" y="520"/>
                </a:lnTo>
                <a:lnTo>
                  <a:pt x="1810" y="520"/>
                </a:lnTo>
                <a:lnTo>
                  <a:pt x="1842" y="509"/>
                </a:lnTo>
                <a:lnTo>
                  <a:pt x="1842" y="509"/>
                </a:lnTo>
                <a:lnTo>
                  <a:pt x="1875" y="497"/>
                </a:lnTo>
                <a:lnTo>
                  <a:pt x="1875" y="497"/>
                </a:lnTo>
                <a:lnTo>
                  <a:pt x="1910" y="486"/>
                </a:lnTo>
                <a:lnTo>
                  <a:pt x="1910" y="486"/>
                </a:lnTo>
                <a:lnTo>
                  <a:pt x="1942" y="474"/>
                </a:lnTo>
                <a:lnTo>
                  <a:pt x="1942" y="474"/>
                </a:lnTo>
                <a:lnTo>
                  <a:pt x="1975" y="463"/>
                </a:lnTo>
                <a:lnTo>
                  <a:pt x="1975" y="463"/>
                </a:lnTo>
                <a:lnTo>
                  <a:pt x="2007" y="451"/>
                </a:lnTo>
                <a:lnTo>
                  <a:pt x="2007" y="451"/>
                </a:lnTo>
                <a:lnTo>
                  <a:pt x="2040" y="439"/>
                </a:lnTo>
                <a:lnTo>
                  <a:pt x="2040" y="439"/>
                </a:lnTo>
                <a:lnTo>
                  <a:pt x="2073" y="426"/>
                </a:lnTo>
                <a:lnTo>
                  <a:pt x="2073" y="426"/>
                </a:lnTo>
                <a:lnTo>
                  <a:pt x="2105" y="414"/>
                </a:lnTo>
                <a:lnTo>
                  <a:pt x="2105" y="414"/>
                </a:lnTo>
                <a:lnTo>
                  <a:pt x="2140" y="403"/>
                </a:lnTo>
                <a:lnTo>
                  <a:pt x="2140" y="403"/>
                </a:lnTo>
                <a:lnTo>
                  <a:pt x="2172" y="391"/>
                </a:lnTo>
                <a:lnTo>
                  <a:pt x="2172" y="391"/>
                </a:lnTo>
                <a:lnTo>
                  <a:pt x="2205" y="380"/>
                </a:lnTo>
                <a:lnTo>
                  <a:pt x="2205" y="380"/>
                </a:lnTo>
                <a:lnTo>
                  <a:pt x="2238" y="368"/>
                </a:lnTo>
                <a:lnTo>
                  <a:pt x="2238" y="368"/>
                </a:lnTo>
                <a:lnTo>
                  <a:pt x="2270" y="357"/>
                </a:lnTo>
                <a:lnTo>
                  <a:pt x="2270" y="357"/>
                </a:lnTo>
                <a:lnTo>
                  <a:pt x="2303" y="345"/>
                </a:lnTo>
                <a:lnTo>
                  <a:pt x="2303" y="345"/>
                </a:lnTo>
                <a:lnTo>
                  <a:pt x="2336" y="334"/>
                </a:lnTo>
                <a:lnTo>
                  <a:pt x="2336" y="334"/>
                </a:lnTo>
                <a:lnTo>
                  <a:pt x="2370" y="322"/>
                </a:lnTo>
                <a:lnTo>
                  <a:pt x="2370" y="322"/>
                </a:lnTo>
                <a:lnTo>
                  <a:pt x="2403" y="311"/>
                </a:lnTo>
                <a:lnTo>
                  <a:pt x="2403" y="311"/>
                </a:lnTo>
                <a:lnTo>
                  <a:pt x="2435" y="299"/>
                </a:lnTo>
                <a:lnTo>
                  <a:pt x="2435" y="299"/>
                </a:lnTo>
                <a:lnTo>
                  <a:pt x="2468" y="288"/>
                </a:lnTo>
                <a:lnTo>
                  <a:pt x="2468" y="288"/>
                </a:lnTo>
                <a:lnTo>
                  <a:pt x="2501" y="276"/>
                </a:lnTo>
                <a:lnTo>
                  <a:pt x="2501" y="276"/>
                </a:lnTo>
                <a:lnTo>
                  <a:pt x="2533" y="265"/>
                </a:lnTo>
                <a:lnTo>
                  <a:pt x="2533" y="265"/>
                </a:lnTo>
                <a:lnTo>
                  <a:pt x="2566" y="253"/>
                </a:lnTo>
                <a:lnTo>
                  <a:pt x="2566" y="253"/>
                </a:lnTo>
                <a:lnTo>
                  <a:pt x="2600" y="242"/>
                </a:lnTo>
                <a:lnTo>
                  <a:pt x="2600" y="242"/>
                </a:lnTo>
                <a:lnTo>
                  <a:pt x="2633" y="230"/>
                </a:lnTo>
                <a:lnTo>
                  <a:pt x="2633" y="230"/>
                </a:lnTo>
                <a:lnTo>
                  <a:pt x="2666" y="219"/>
                </a:lnTo>
                <a:lnTo>
                  <a:pt x="2666" y="219"/>
                </a:lnTo>
                <a:lnTo>
                  <a:pt x="2698" y="207"/>
                </a:lnTo>
                <a:lnTo>
                  <a:pt x="2698" y="207"/>
                </a:lnTo>
                <a:lnTo>
                  <a:pt x="2731" y="196"/>
                </a:lnTo>
                <a:lnTo>
                  <a:pt x="2731" y="196"/>
                </a:lnTo>
                <a:lnTo>
                  <a:pt x="2764" y="184"/>
                </a:lnTo>
                <a:lnTo>
                  <a:pt x="2764" y="184"/>
                </a:lnTo>
                <a:lnTo>
                  <a:pt x="2796" y="172"/>
                </a:lnTo>
                <a:lnTo>
                  <a:pt x="2796" y="172"/>
                </a:lnTo>
                <a:lnTo>
                  <a:pt x="2831" y="161"/>
                </a:lnTo>
                <a:lnTo>
                  <a:pt x="2831" y="161"/>
                </a:lnTo>
                <a:lnTo>
                  <a:pt x="2863" y="149"/>
                </a:lnTo>
                <a:lnTo>
                  <a:pt x="2863" y="149"/>
                </a:lnTo>
                <a:lnTo>
                  <a:pt x="2896" y="138"/>
                </a:lnTo>
                <a:lnTo>
                  <a:pt x="2896" y="138"/>
                </a:lnTo>
                <a:lnTo>
                  <a:pt x="2929" y="126"/>
                </a:lnTo>
                <a:lnTo>
                  <a:pt x="2929" y="126"/>
                </a:lnTo>
                <a:lnTo>
                  <a:pt x="2961" y="115"/>
                </a:lnTo>
                <a:lnTo>
                  <a:pt x="2961" y="115"/>
                </a:lnTo>
                <a:lnTo>
                  <a:pt x="2994" y="103"/>
                </a:lnTo>
                <a:lnTo>
                  <a:pt x="2994" y="103"/>
                </a:lnTo>
                <a:lnTo>
                  <a:pt x="3027" y="92"/>
                </a:lnTo>
                <a:lnTo>
                  <a:pt x="3027" y="92"/>
                </a:lnTo>
                <a:lnTo>
                  <a:pt x="3061" y="80"/>
                </a:lnTo>
                <a:lnTo>
                  <a:pt x="3061" y="80"/>
                </a:lnTo>
                <a:lnTo>
                  <a:pt x="3094" y="69"/>
                </a:lnTo>
                <a:lnTo>
                  <a:pt x="3094" y="69"/>
                </a:lnTo>
                <a:lnTo>
                  <a:pt x="3126" y="57"/>
                </a:lnTo>
                <a:lnTo>
                  <a:pt x="3126" y="57"/>
                </a:lnTo>
                <a:lnTo>
                  <a:pt x="3159" y="46"/>
                </a:lnTo>
                <a:lnTo>
                  <a:pt x="3159" y="46"/>
                </a:lnTo>
                <a:lnTo>
                  <a:pt x="3192" y="34"/>
                </a:lnTo>
                <a:lnTo>
                  <a:pt x="3192" y="34"/>
                </a:lnTo>
                <a:lnTo>
                  <a:pt x="3224" y="23"/>
                </a:lnTo>
                <a:lnTo>
                  <a:pt x="3224" y="23"/>
                </a:lnTo>
                <a:lnTo>
                  <a:pt x="3257" y="11"/>
                </a:lnTo>
                <a:lnTo>
                  <a:pt x="3257" y="11"/>
                </a:lnTo>
                <a:lnTo>
                  <a:pt x="3291" y="0"/>
                </a:lnTo>
              </a:path>
            </a:pathLst>
          </a:cu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" name="Group 120"/>
          <p:cNvGrpSpPr/>
          <p:nvPr/>
        </p:nvGrpSpPr>
        <p:grpSpPr>
          <a:xfrm>
            <a:off x="6750134" y="2635159"/>
            <a:ext cx="126196" cy="125901"/>
            <a:chOff x="6750134" y="2314135"/>
            <a:chExt cx="126196" cy="125901"/>
          </a:xfrm>
        </p:grpSpPr>
        <p:sp>
          <p:nvSpPr>
            <p:cNvPr id="11" name="Line 50"/>
            <p:cNvSpPr>
              <a:spLocks noChangeShapeType="1"/>
            </p:cNvSpPr>
            <p:nvPr/>
          </p:nvSpPr>
          <p:spPr bwMode="auto">
            <a:xfrm>
              <a:off x="6827215" y="2314136"/>
              <a:ext cx="0" cy="1259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51"/>
            <p:cNvSpPr>
              <a:spLocks noChangeShapeType="1"/>
            </p:cNvSpPr>
            <p:nvPr/>
          </p:nvSpPr>
          <p:spPr bwMode="auto">
            <a:xfrm>
              <a:off x="6827215" y="2314136"/>
              <a:ext cx="0" cy="1259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79"/>
            <p:cNvSpPr>
              <a:spLocks/>
            </p:cNvSpPr>
            <p:nvPr/>
          </p:nvSpPr>
          <p:spPr bwMode="auto">
            <a:xfrm>
              <a:off x="6750134" y="2314135"/>
              <a:ext cx="126196" cy="125900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55 h 92"/>
                <a:gd name="T4" fmla="*/ 89 w 92"/>
                <a:gd name="T5" fmla="*/ 63 h 92"/>
                <a:gd name="T6" fmla="*/ 85 w 92"/>
                <a:gd name="T7" fmla="*/ 71 h 92"/>
                <a:gd name="T8" fmla="*/ 79 w 92"/>
                <a:gd name="T9" fmla="*/ 78 h 92"/>
                <a:gd name="T10" fmla="*/ 71 w 92"/>
                <a:gd name="T11" fmla="*/ 84 h 92"/>
                <a:gd name="T12" fmla="*/ 64 w 92"/>
                <a:gd name="T13" fmla="*/ 88 h 92"/>
                <a:gd name="T14" fmla="*/ 56 w 92"/>
                <a:gd name="T15" fmla="*/ 92 h 92"/>
                <a:gd name="T16" fmla="*/ 46 w 92"/>
                <a:gd name="T17" fmla="*/ 92 h 92"/>
                <a:gd name="T18" fmla="*/ 37 w 92"/>
                <a:gd name="T19" fmla="*/ 92 h 92"/>
                <a:gd name="T20" fmla="*/ 29 w 92"/>
                <a:gd name="T21" fmla="*/ 88 h 92"/>
                <a:gd name="T22" fmla="*/ 21 w 92"/>
                <a:gd name="T23" fmla="*/ 84 h 92"/>
                <a:gd name="T24" fmla="*/ 14 w 92"/>
                <a:gd name="T25" fmla="*/ 78 h 92"/>
                <a:gd name="T26" fmla="*/ 8 w 92"/>
                <a:gd name="T27" fmla="*/ 71 h 92"/>
                <a:gd name="T28" fmla="*/ 4 w 92"/>
                <a:gd name="T29" fmla="*/ 63 h 92"/>
                <a:gd name="T30" fmla="*/ 2 w 92"/>
                <a:gd name="T31" fmla="*/ 55 h 92"/>
                <a:gd name="T32" fmla="*/ 0 w 92"/>
                <a:gd name="T33" fmla="*/ 49 h 92"/>
                <a:gd name="T34" fmla="*/ 0 w 92"/>
                <a:gd name="T35" fmla="*/ 46 h 92"/>
                <a:gd name="T36" fmla="*/ 0 w 92"/>
                <a:gd name="T37" fmla="*/ 42 h 92"/>
                <a:gd name="T38" fmla="*/ 2 w 92"/>
                <a:gd name="T39" fmla="*/ 36 h 92"/>
                <a:gd name="T40" fmla="*/ 4 w 92"/>
                <a:gd name="T41" fmla="*/ 28 h 92"/>
                <a:gd name="T42" fmla="*/ 8 w 92"/>
                <a:gd name="T43" fmla="*/ 21 h 92"/>
                <a:gd name="T44" fmla="*/ 14 w 92"/>
                <a:gd name="T45" fmla="*/ 13 h 92"/>
                <a:gd name="T46" fmla="*/ 21 w 92"/>
                <a:gd name="T47" fmla="*/ 7 h 92"/>
                <a:gd name="T48" fmla="*/ 29 w 92"/>
                <a:gd name="T49" fmla="*/ 3 h 92"/>
                <a:gd name="T50" fmla="*/ 37 w 92"/>
                <a:gd name="T51" fmla="*/ 1 h 92"/>
                <a:gd name="T52" fmla="*/ 43 w 92"/>
                <a:gd name="T53" fmla="*/ 0 h 92"/>
                <a:gd name="T54" fmla="*/ 46 w 92"/>
                <a:gd name="T55" fmla="*/ 0 h 92"/>
                <a:gd name="T56" fmla="*/ 50 w 92"/>
                <a:gd name="T57" fmla="*/ 0 h 92"/>
                <a:gd name="T58" fmla="*/ 56 w 92"/>
                <a:gd name="T59" fmla="*/ 1 h 92"/>
                <a:gd name="T60" fmla="*/ 64 w 92"/>
                <a:gd name="T61" fmla="*/ 3 h 92"/>
                <a:gd name="T62" fmla="*/ 71 w 92"/>
                <a:gd name="T63" fmla="*/ 7 h 92"/>
                <a:gd name="T64" fmla="*/ 79 w 92"/>
                <a:gd name="T65" fmla="*/ 13 h 92"/>
                <a:gd name="T66" fmla="*/ 85 w 92"/>
                <a:gd name="T67" fmla="*/ 21 h 92"/>
                <a:gd name="T68" fmla="*/ 89 w 92"/>
                <a:gd name="T69" fmla="*/ 28 h 92"/>
                <a:gd name="T70" fmla="*/ 92 w 92"/>
                <a:gd name="T71" fmla="*/ 36 h 92"/>
                <a:gd name="T72" fmla="*/ 92 w 92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55"/>
                  </a:lnTo>
                  <a:lnTo>
                    <a:pt x="89" y="63"/>
                  </a:lnTo>
                  <a:lnTo>
                    <a:pt x="85" y="71"/>
                  </a:lnTo>
                  <a:lnTo>
                    <a:pt x="79" y="78"/>
                  </a:lnTo>
                  <a:lnTo>
                    <a:pt x="71" y="84"/>
                  </a:lnTo>
                  <a:lnTo>
                    <a:pt x="64" y="88"/>
                  </a:lnTo>
                  <a:lnTo>
                    <a:pt x="56" y="92"/>
                  </a:lnTo>
                  <a:lnTo>
                    <a:pt x="46" y="92"/>
                  </a:lnTo>
                  <a:lnTo>
                    <a:pt x="37" y="92"/>
                  </a:lnTo>
                  <a:lnTo>
                    <a:pt x="29" y="88"/>
                  </a:lnTo>
                  <a:lnTo>
                    <a:pt x="21" y="84"/>
                  </a:lnTo>
                  <a:lnTo>
                    <a:pt x="14" y="78"/>
                  </a:lnTo>
                  <a:lnTo>
                    <a:pt x="8" y="71"/>
                  </a:lnTo>
                  <a:lnTo>
                    <a:pt x="4" y="63"/>
                  </a:lnTo>
                  <a:lnTo>
                    <a:pt x="2" y="55"/>
                  </a:lnTo>
                  <a:lnTo>
                    <a:pt x="0" y="49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6"/>
                  </a:lnTo>
                  <a:lnTo>
                    <a:pt x="4" y="28"/>
                  </a:lnTo>
                  <a:lnTo>
                    <a:pt x="8" y="21"/>
                  </a:lnTo>
                  <a:lnTo>
                    <a:pt x="14" y="13"/>
                  </a:lnTo>
                  <a:lnTo>
                    <a:pt x="21" y="7"/>
                  </a:lnTo>
                  <a:lnTo>
                    <a:pt x="29" y="3"/>
                  </a:lnTo>
                  <a:lnTo>
                    <a:pt x="37" y="1"/>
                  </a:lnTo>
                  <a:lnTo>
                    <a:pt x="43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6" y="1"/>
                  </a:lnTo>
                  <a:lnTo>
                    <a:pt x="64" y="3"/>
                  </a:lnTo>
                  <a:lnTo>
                    <a:pt x="71" y="7"/>
                  </a:lnTo>
                  <a:lnTo>
                    <a:pt x="79" y="13"/>
                  </a:lnTo>
                  <a:lnTo>
                    <a:pt x="85" y="21"/>
                  </a:lnTo>
                  <a:lnTo>
                    <a:pt x="89" y="28"/>
                  </a:lnTo>
                  <a:lnTo>
                    <a:pt x="92" y="36"/>
                  </a:lnTo>
                  <a:lnTo>
                    <a:pt x="92" y="46"/>
                  </a:lnTo>
                  <a:close/>
                </a:path>
              </a:pathLst>
            </a:custGeom>
            <a:solidFill>
              <a:schemeClr val="accent6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97"/>
          <p:cNvGrpSpPr/>
          <p:nvPr/>
        </p:nvGrpSpPr>
        <p:grpSpPr>
          <a:xfrm>
            <a:off x="5410145" y="2782956"/>
            <a:ext cx="126196" cy="503599"/>
            <a:chOff x="5410145" y="2374380"/>
            <a:chExt cx="126196" cy="503599"/>
          </a:xfrm>
        </p:grpSpPr>
        <p:sp>
          <p:nvSpPr>
            <p:cNvPr id="16" name="Line 55"/>
            <p:cNvSpPr>
              <a:spLocks noChangeShapeType="1"/>
            </p:cNvSpPr>
            <p:nvPr/>
          </p:nvSpPr>
          <p:spPr bwMode="auto">
            <a:xfrm>
              <a:off x="5471981" y="2374380"/>
              <a:ext cx="0" cy="251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56"/>
            <p:cNvSpPr>
              <a:spLocks noChangeShapeType="1"/>
            </p:cNvSpPr>
            <p:nvPr/>
          </p:nvSpPr>
          <p:spPr bwMode="auto">
            <a:xfrm>
              <a:off x="5410145" y="2374380"/>
              <a:ext cx="12619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57"/>
            <p:cNvSpPr>
              <a:spLocks noChangeShapeType="1"/>
            </p:cNvSpPr>
            <p:nvPr/>
          </p:nvSpPr>
          <p:spPr bwMode="auto">
            <a:xfrm>
              <a:off x="5471981" y="2626179"/>
              <a:ext cx="0" cy="251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58"/>
            <p:cNvSpPr>
              <a:spLocks noChangeShapeType="1"/>
            </p:cNvSpPr>
            <p:nvPr/>
          </p:nvSpPr>
          <p:spPr bwMode="auto">
            <a:xfrm>
              <a:off x="5410145" y="2877979"/>
              <a:ext cx="12619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" name="Group 1"/>
            <p:cNvGrpSpPr/>
            <p:nvPr/>
          </p:nvGrpSpPr>
          <p:grpSpPr>
            <a:xfrm>
              <a:off x="5410145" y="2563228"/>
              <a:ext cx="126196" cy="125900"/>
              <a:chOff x="5408884" y="2563228"/>
              <a:chExt cx="126196" cy="125900"/>
            </a:xfrm>
          </p:grpSpPr>
          <p:sp>
            <p:nvSpPr>
              <p:cNvPr id="13" name="Line 52"/>
              <p:cNvSpPr>
                <a:spLocks noChangeShapeType="1"/>
              </p:cNvSpPr>
              <p:nvPr/>
            </p:nvSpPr>
            <p:spPr bwMode="auto">
              <a:xfrm>
                <a:off x="5471981" y="2626179"/>
                <a:ext cx="2744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Line 53"/>
              <p:cNvSpPr>
                <a:spLocks noChangeShapeType="1"/>
              </p:cNvSpPr>
              <p:nvPr/>
            </p:nvSpPr>
            <p:spPr bwMode="auto">
              <a:xfrm>
                <a:off x="5471981" y="2563228"/>
                <a:ext cx="0" cy="1259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Line 54"/>
              <p:cNvSpPr>
                <a:spLocks noChangeShapeType="1"/>
              </p:cNvSpPr>
              <p:nvPr/>
            </p:nvSpPr>
            <p:spPr bwMode="auto">
              <a:xfrm>
                <a:off x="5474725" y="2563228"/>
                <a:ext cx="0" cy="1259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Freeform 81"/>
              <p:cNvSpPr>
                <a:spLocks/>
              </p:cNvSpPr>
              <p:nvPr/>
            </p:nvSpPr>
            <p:spPr bwMode="auto">
              <a:xfrm>
                <a:off x="5408884" y="2563228"/>
                <a:ext cx="126196" cy="125900"/>
              </a:xfrm>
              <a:custGeom>
                <a:avLst/>
                <a:gdLst>
                  <a:gd name="T0" fmla="*/ 92 w 92"/>
                  <a:gd name="T1" fmla="*/ 47 h 93"/>
                  <a:gd name="T2" fmla="*/ 92 w 92"/>
                  <a:gd name="T3" fmla="*/ 56 h 93"/>
                  <a:gd name="T4" fmla="*/ 88 w 92"/>
                  <a:gd name="T5" fmla="*/ 64 h 93"/>
                  <a:gd name="T6" fmla="*/ 84 w 92"/>
                  <a:gd name="T7" fmla="*/ 72 h 93"/>
                  <a:gd name="T8" fmla="*/ 79 w 92"/>
                  <a:gd name="T9" fmla="*/ 79 h 93"/>
                  <a:gd name="T10" fmla="*/ 71 w 92"/>
                  <a:gd name="T11" fmla="*/ 85 h 93"/>
                  <a:gd name="T12" fmla="*/ 63 w 92"/>
                  <a:gd name="T13" fmla="*/ 89 h 93"/>
                  <a:gd name="T14" fmla="*/ 56 w 92"/>
                  <a:gd name="T15" fmla="*/ 93 h 93"/>
                  <a:gd name="T16" fmla="*/ 46 w 92"/>
                  <a:gd name="T17" fmla="*/ 93 h 93"/>
                  <a:gd name="T18" fmla="*/ 36 w 92"/>
                  <a:gd name="T19" fmla="*/ 93 h 93"/>
                  <a:gd name="T20" fmla="*/ 29 w 92"/>
                  <a:gd name="T21" fmla="*/ 89 h 93"/>
                  <a:gd name="T22" fmla="*/ 21 w 92"/>
                  <a:gd name="T23" fmla="*/ 85 h 93"/>
                  <a:gd name="T24" fmla="*/ 13 w 92"/>
                  <a:gd name="T25" fmla="*/ 79 h 93"/>
                  <a:gd name="T26" fmla="*/ 8 w 92"/>
                  <a:gd name="T27" fmla="*/ 72 h 93"/>
                  <a:gd name="T28" fmla="*/ 4 w 92"/>
                  <a:gd name="T29" fmla="*/ 64 h 93"/>
                  <a:gd name="T30" fmla="*/ 2 w 92"/>
                  <a:gd name="T31" fmla="*/ 56 h 93"/>
                  <a:gd name="T32" fmla="*/ 0 w 92"/>
                  <a:gd name="T33" fmla="*/ 50 h 93"/>
                  <a:gd name="T34" fmla="*/ 0 w 92"/>
                  <a:gd name="T35" fmla="*/ 47 h 93"/>
                  <a:gd name="T36" fmla="*/ 0 w 92"/>
                  <a:gd name="T37" fmla="*/ 43 h 93"/>
                  <a:gd name="T38" fmla="*/ 2 w 92"/>
                  <a:gd name="T39" fmla="*/ 37 h 93"/>
                  <a:gd name="T40" fmla="*/ 4 w 92"/>
                  <a:gd name="T41" fmla="*/ 29 h 93"/>
                  <a:gd name="T42" fmla="*/ 8 w 92"/>
                  <a:gd name="T43" fmla="*/ 22 h 93"/>
                  <a:gd name="T44" fmla="*/ 13 w 92"/>
                  <a:gd name="T45" fmla="*/ 14 h 93"/>
                  <a:gd name="T46" fmla="*/ 21 w 92"/>
                  <a:gd name="T47" fmla="*/ 8 h 93"/>
                  <a:gd name="T48" fmla="*/ 29 w 92"/>
                  <a:gd name="T49" fmla="*/ 4 h 93"/>
                  <a:gd name="T50" fmla="*/ 36 w 92"/>
                  <a:gd name="T51" fmla="*/ 2 h 93"/>
                  <a:gd name="T52" fmla="*/ 42 w 92"/>
                  <a:gd name="T53" fmla="*/ 0 h 93"/>
                  <a:gd name="T54" fmla="*/ 46 w 92"/>
                  <a:gd name="T55" fmla="*/ 0 h 93"/>
                  <a:gd name="T56" fmla="*/ 50 w 92"/>
                  <a:gd name="T57" fmla="*/ 0 h 93"/>
                  <a:gd name="T58" fmla="*/ 56 w 92"/>
                  <a:gd name="T59" fmla="*/ 2 h 93"/>
                  <a:gd name="T60" fmla="*/ 63 w 92"/>
                  <a:gd name="T61" fmla="*/ 4 h 93"/>
                  <a:gd name="T62" fmla="*/ 71 w 92"/>
                  <a:gd name="T63" fmla="*/ 8 h 93"/>
                  <a:gd name="T64" fmla="*/ 79 w 92"/>
                  <a:gd name="T65" fmla="*/ 14 h 93"/>
                  <a:gd name="T66" fmla="*/ 84 w 92"/>
                  <a:gd name="T67" fmla="*/ 22 h 93"/>
                  <a:gd name="T68" fmla="*/ 88 w 92"/>
                  <a:gd name="T69" fmla="*/ 29 h 93"/>
                  <a:gd name="T70" fmla="*/ 92 w 92"/>
                  <a:gd name="T71" fmla="*/ 37 h 93"/>
                  <a:gd name="T72" fmla="*/ 92 w 92"/>
                  <a:gd name="T73" fmla="*/ 47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3">
                    <a:moveTo>
                      <a:pt x="92" y="47"/>
                    </a:moveTo>
                    <a:lnTo>
                      <a:pt x="92" y="56"/>
                    </a:lnTo>
                    <a:lnTo>
                      <a:pt x="88" y="64"/>
                    </a:lnTo>
                    <a:lnTo>
                      <a:pt x="84" y="72"/>
                    </a:lnTo>
                    <a:lnTo>
                      <a:pt x="79" y="79"/>
                    </a:lnTo>
                    <a:lnTo>
                      <a:pt x="71" y="85"/>
                    </a:lnTo>
                    <a:lnTo>
                      <a:pt x="63" y="89"/>
                    </a:lnTo>
                    <a:lnTo>
                      <a:pt x="56" y="93"/>
                    </a:lnTo>
                    <a:lnTo>
                      <a:pt x="46" y="93"/>
                    </a:lnTo>
                    <a:lnTo>
                      <a:pt x="36" y="93"/>
                    </a:lnTo>
                    <a:lnTo>
                      <a:pt x="29" y="89"/>
                    </a:lnTo>
                    <a:lnTo>
                      <a:pt x="21" y="85"/>
                    </a:lnTo>
                    <a:lnTo>
                      <a:pt x="13" y="79"/>
                    </a:lnTo>
                    <a:lnTo>
                      <a:pt x="8" y="72"/>
                    </a:lnTo>
                    <a:lnTo>
                      <a:pt x="4" y="64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7"/>
                    </a:lnTo>
                    <a:lnTo>
                      <a:pt x="0" y="43"/>
                    </a:lnTo>
                    <a:lnTo>
                      <a:pt x="2" y="37"/>
                    </a:lnTo>
                    <a:lnTo>
                      <a:pt x="4" y="29"/>
                    </a:lnTo>
                    <a:lnTo>
                      <a:pt x="8" y="22"/>
                    </a:lnTo>
                    <a:lnTo>
                      <a:pt x="13" y="14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3" y="4"/>
                    </a:lnTo>
                    <a:lnTo>
                      <a:pt x="71" y="8"/>
                    </a:lnTo>
                    <a:lnTo>
                      <a:pt x="79" y="14"/>
                    </a:lnTo>
                    <a:lnTo>
                      <a:pt x="84" y="22"/>
                    </a:lnTo>
                    <a:lnTo>
                      <a:pt x="88" y="29"/>
                    </a:lnTo>
                    <a:lnTo>
                      <a:pt x="92" y="37"/>
                    </a:lnTo>
                    <a:lnTo>
                      <a:pt x="92" y="4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Freeform 82"/>
              <p:cNvSpPr>
                <a:spLocks/>
              </p:cNvSpPr>
              <p:nvPr/>
            </p:nvSpPr>
            <p:spPr bwMode="auto">
              <a:xfrm>
                <a:off x="5408884" y="2563228"/>
                <a:ext cx="126196" cy="125900"/>
              </a:xfrm>
              <a:custGeom>
                <a:avLst/>
                <a:gdLst>
                  <a:gd name="T0" fmla="*/ 92 w 92"/>
                  <a:gd name="T1" fmla="*/ 47 h 93"/>
                  <a:gd name="T2" fmla="*/ 92 w 92"/>
                  <a:gd name="T3" fmla="*/ 56 h 93"/>
                  <a:gd name="T4" fmla="*/ 88 w 92"/>
                  <a:gd name="T5" fmla="*/ 64 h 93"/>
                  <a:gd name="T6" fmla="*/ 84 w 92"/>
                  <a:gd name="T7" fmla="*/ 72 h 93"/>
                  <a:gd name="T8" fmla="*/ 79 w 92"/>
                  <a:gd name="T9" fmla="*/ 79 h 93"/>
                  <a:gd name="T10" fmla="*/ 71 w 92"/>
                  <a:gd name="T11" fmla="*/ 85 h 93"/>
                  <a:gd name="T12" fmla="*/ 63 w 92"/>
                  <a:gd name="T13" fmla="*/ 89 h 93"/>
                  <a:gd name="T14" fmla="*/ 56 w 92"/>
                  <a:gd name="T15" fmla="*/ 93 h 93"/>
                  <a:gd name="T16" fmla="*/ 46 w 92"/>
                  <a:gd name="T17" fmla="*/ 93 h 93"/>
                  <a:gd name="T18" fmla="*/ 36 w 92"/>
                  <a:gd name="T19" fmla="*/ 93 h 93"/>
                  <a:gd name="T20" fmla="*/ 29 w 92"/>
                  <a:gd name="T21" fmla="*/ 89 h 93"/>
                  <a:gd name="T22" fmla="*/ 21 w 92"/>
                  <a:gd name="T23" fmla="*/ 85 h 93"/>
                  <a:gd name="T24" fmla="*/ 13 w 92"/>
                  <a:gd name="T25" fmla="*/ 79 h 93"/>
                  <a:gd name="T26" fmla="*/ 8 w 92"/>
                  <a:gd name="T27" fmla="*/ 72 h 93"/>
                  <a:gd name="T28" fmla="*/ 4 w 92"/>
                  <a:gd name="T29" fmla="*/ 64 h 93"/>
                  <a:gd name="T30" fmla="*/ 2 w 92"/>
                  <a:gd name="T31" fmla="*/ 56 h 93"/>
                  <a:gd name="T32" fmla="*/ 0 w 92"/>
                  <a:gd name="T33" fmla="*/ 50 h 93"/>
                  <a:gd name="T34" fmla="*/ 0 w 92"/>
                  <a:gd name="T35" fmla="*/ 47 h 93"/>
                  <a:gd name="T36" fmla="*/ 0 w 92"/>
                  <a:gd name="T37" fmla="*/ 43 h 93"/>
                  <a:gd name="T38" fmla="*/ 2 w 92"/>
                  <a:gd name="T39" fmla="*/ 37 h 93"/>
                  <a:gd name="T40" fmla="*/ 4 w 92"/>
                  <a:gd name="T41" fmla="*/ 29 h 93"/>
                  <a:gd name="T42" fmla="*/ 8 w 92"/>
                  <a:gd name="T43" fmla="*/ 22 h 93"/>
                  <a:gd name="T44" fmla="*/ 13 w 92"/>
                  <a:gd name="T45" fmla="*/ 14 h 93"/>
                  <a:gd name="T46" fmla="*/ 21 w 92"/>
                  <a:gd name="T47" fmla="*/ 8 h 93"/>
                  <a:gd name="T48" fmla="*/ 29 w 92"/>
                  <a:gd name="T49" fmla="*/ 4 h 93"/>
                  <a:gd name="T50" fmla="*/ 36 w 92"/>
                  <a:gd name="T51" fmla="*/ 2 h 93"/>
                  <a:gd name="T52" fmla="*/ 42 w 92"/>
                  <a:gd name="T53" fmla="*/ 0 h 93"/>
                  <a:gd name="T54" fmla="*/ 46 w 92"/>
                  <a:gd name="T55" fmla="*/ 0 h 93"/>
                  <a:gd name="T56" fmla="*/ 50 w 92"/>
                  <a:gd name="T57" fmla="*/ 0 h 93"/>
                  <a:gd name="T58" fmla="*/ 56 w 92"/>
                  <a:gd name="T59" fmla="*/ 2 h 93"/>
                  <a:gd name="T60" fmla="*/ 63 w 92"/>
                  <a:gd name="T61" fmla="*/ 4 h 93"/>
                  <a:gd name="T62" fmla="*/ 71 w 92"/>
                  <a:gd name="T63" fmla="*/ 8 h 93"/>
                  <a:gd name="T64" fmla="*/ 79 w 92"/>
                  <a:gd name="T65" fmla="*/ 14 h 93"/>
                  <a:gd name="T66" fmla="*/ 84 w 92"/>
                  <a:gd name="T67" fmla="*/ 22 h 93"/>
                  <a:gd name="T68" fmla="*/ 88 w 92"/>
                  <a:gd name="T69" fmla="*/ 29 h 93"/>
                  <a:gd name="T70" fmla="*/ 92 w 92"/>
                  <a:gd name="T71" fmla="*/ 37 h 93"/>
                  <a:gd name="T72" fmla="*/ 92 w 92"/>
                  <a:gd name="T73" fmla="*/ 47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3">
                    <a:moveTo>
                      <a:pt x="92" y="47"/>
                    </a:moveTo>
                    <a:lnTo>
                      <a:pt x="92" y="56"/>
                    </a:lnTo>
                    <a:lnTo>
                      <a:pt x="88" y="64"/>
                    </a:lnTo>
                    <a:lnTo>
                      <a:pt x="84" y="72"/>
                    </a:lnTo>
                    <a:lnTo>
                      <a:pt x="79" y="79"/>
                    </a:lnTo>
                    <a:lnTo>
                      <a:pt x="71" y="85"/>
                    </a:lnTo>
                    <a:lnTo>
                      <a:pt x="63" y="89"/>
                    </a:lnTo>
                    <a:lnTo>
                      <a:pt x="56" y="93"/>
                    </a:lnTo>
                    <a:lnTo>
                      <a:pt x="46" y="93"/>
                    </a:lnTo>
                    <a:lnTo>
                      <a:pt x="36" y="93"/>
                    </a:lnTo>
                    <a:lnTo>
                      <a:pt x="29" y="89"/>
                    </a:lnTo>
                    <a:lnTo>
                      <a:pt x="21" y="85"/>
                    </a:lnTo>
                    <a:lnTo>
                      <a:pt x="13" y="79"/>
                    </a:lnTo>
                    <a:lnTo>
                      <a:pt x="8" y="72"/>
                    </a:lnTo>
                    <a:lnTo>
                      <a:pt x="4" y="64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7"/>
                    </a:lnTo>
                    <a:lnTo>
                      <a:pt x="0" y="43"/>
                    </a:lnTo>
                    <a:lnTo>
                      <a:pt x="2" y="37"/>
                    </a:lnTo>
                    <a:lnTo>
                      <a:pt x="4" y="29"/>
                    </a:lnTo>
                    <a:lnTo>
                      <a:pt x="8" y="22"/>
                    </a:lnTo>
                    <a:lnTo>
                      <a:pt x="13" y="14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3" y="4"/>
                    </a:lnTo>
                    <a:lnTo>
                      <a:pt x="71" y="8"/>
                    </a:lnTo>
                    <a:lnTo>
                      <a:pt x="79" y="14"/>
                    </a:lnTo>
                    <a:lnTo>
                      <a:pt x="84" y="22"/>
                    </a:lnTo>
                    <a:lnTo>
                      <a:pt x="88" y="29"/>
                    </a:lnTo>
                    <a:lnTo>
                      <a:pt x="92" y="37"/>
                    </a:lnTo>
                    <a:lnTo>
                      <a:pt x="92" y="47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7" name="Group 106"/>
          <p:cNvGrpSpPr/>
          <p:nvPr/>
        </p:nvGrpSpPr>
        <p:grpSpPr>
          <a:xfrm>
            <a:off x="5001931" y="3265708"/>
            <a:ext cx="127127" cy="298328"/>
            <a:chOff x="5001931" y="3265708"/>
            <a:chExt cx="127127" cy="298328"/>
          </a:xfrm>
        </p:grpSpPr>
        <p:sp>
          <p:nvSpPr>
            <p:cNvPr id="20" name="Line 59"/>
            <p:cNvSpPr>
              <a:spLocks noChangeShapeType="1"/>
            </p:cNvSpPr>
            <p:nvPr/>
          </p:nvSpPr>
          <p:spPr bwMode="auto">
            <a:xfrm>
              <a:off x="5065960" y="3423402"/>
              <a:ext cx="0" cy="1286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60"/>
            <p:cNvSpPr>
              <a:spLocks noChangeShapeType="1"/>
            </p:cNvSpPr>
            <p:nvPr/>
          </p:nvSpPr>
          <p:spPr bwMode="auto">
            <a:xfrm>
              <a:off x="5065960" y="3423402"/>
              <a:ext cx="0" cy="1286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4" name="Group 94"/>
            <p:cNvGrpSpPr/>
            <p:nvPr/>
          </p:nvGrpSpPr>
          <p:grpSpPr>
            <a:xfrm>
              <a:off x="5001931" y="3265708"/>
              <a:ext cx="127127" cy="298328"/>
              <a:chOff x="5001931" y="2929980"/>
              <a:chExt cx="127127" cy="298328"/>
            </a:xfrm>
          </p:grpSpPr>
          <p:sp>
            <p:nvSpPr>
              <p:cNvPr id="22" name="Line 61"/>
              <p:cNvSpPr>
                <a:spLocks noChangeShapeType="1"/>
              </p:cNvSpPr>
              <p:nvPr/>
            </p:nvSpPr>
            <p:spPr bwMode="auto">
              <a:xfrm>
                <a:off x="5065960" y="2929980"/>
                <a:ext cx="0" cy="14779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Line 62"/>
              <p:cNvSpPr>
                <a:spLocks noChangeShapeType="1"/>
              </p:cNvSpPr>
              <p:nvPr/>
            </p:nvSpPr>
            <p:spPr bwMode="auto">
              <a:xfrm>
                <a:off x="5002862" y="2929980"/>
                <a:ext cx="12619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Line 63"/>
              <p:cNvSpPr>
                <a:spLocks noChangeShapeType="1"/>
              </p:cNvSpPr>
              <p:nvPr/>
            </p:nvSpPr>
            <p:spPr bwMode="auto">
              <a:xfrm>
                <a:off x="5065960" y="3077775"/>
                <a:ext cx="0" cy="15053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Line 64"/>
              <p:cNvSpPr>
                <a:spLocks noChangeShapeType="1"/>
              </p:cNvSpPr>
              <p:nvPr/>
            </p:nvSpPr>
            <p:spPr bwMode="auto">
              <a:xfrm>
                <a:off x="5002862" y="3228308"/>
                <a:ext cx="12619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Freeform 83"/>
              <p:cNvSpPr>
                <a:spLocks/>
              </p:cNvSpPr>
              <p:nvPr/>
            </p:nvSpPr>
            <p:spPr bwMode="auto">
              <a:xfrm>
                <a:off x="5001931" y="3014826"/>
                <a:ext cx="126196" cy="128638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6 h 92"/>
                  <a:gd name="T4" fmla="*/ 89 w 92"/>
                  <a:gd name="T5" fmla="*/ 63 h 92"/>
                  <a:gd name="T6" fmla="*/ 85 w 92"/>
                  <a:gd name="T7" fmla="*/ 71 h 92"/>
                  <a:gd name="T8" fmla="*/ 79 w 92"/>
                  <a:gd name="T9" fmla="*/ 79 h 92"/>
                  <a:gd name="T10" fmla="*/ 71 w 92"/>
                  <a:gd name="T11" fmla="*/ 84 h 92"/>
                  <a:gd name="T12" fmla="*/ 64 w 92"/>
                  <a:gd name="T13" fmla="*/ 88 h 92"/>
                  <a:gd name="T14" fmla="*/ 56 w 92"/>
                  <a:gd name="T15" fmla="*/ 92 h 92"/>
                  <a:gd name="T16" fmla="*/ 46 w 92"/>
                  <a:gd name="T17" fmla="*/ 92 h 92"/>
                  <a:gd name="T18" fmla="*/ 37 w 92"/>
                  <a:gd name="T19" fmla="*/ 92 h 92"/>
                  <a:gd name="T20" fmla="*/ 29 w 92"/>
                  <a:gd name="T21" fmla="*/ 88 h 92"/>
                  <a:gd name="T22" fmla="*/ 21 w 92"/>
                  <a:gd name="T23" fmla="*/ 84 h 92"/>
                  <a:gd name="T24" fmla="*/ 14 w 92"/>
                  <a:gd name="T25" fmla="*/ 79 h 92"/>
                  <a:gd name="T26" fmla="*/ 8 w 92"/>
                  <a:gd name="T27" fmla="*/ 71 h 92"/>
                  <a:gd name="T28" fmla="*/ 4 w 92"/>
                  <a:gd name="T29" fmla="*/ 63 h 92"/>
                  <a:gd name="T30" fmla="*/ 2 w 92"/>
                  <a:gd name="T31" fmla="*/ 56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2 h 92"/>
                  <a:gd name="T38" fmla="*/ 2 w 92"/>
                  <a:gd name="T39" fmla="*/ 36 h 92"/>
                  <a:gd name="T40" fmla="*/ 4 w 92"/>
                  <a:gd name="T41" fmla="*/ 29 h 92"/>
                  <a:gd name="T42" fmla="*/ 8 w 92"/>
                  <a:gd name="T43" fmla="*/ 21 h 92"/>
                  <a:gd name="T44" fmla="*/ 14 w 92"/>
                  <a:gd name="T45" fmla="*/ 13 h 92"/>
                  <a:gd name="T46" fmla="*/ 21 w 92"/>
                  <a:gd name="T47" fmla="*/ 8 h 92"/>
                  <a:gd name="T48" fmla="*/ 29 w 92"/>
                  <a:gd name="T49" fmla="*/ 4 h 92"/>
                  <a:gd name="T50" fmla="*/ 37 w 92"/>
                  <a:gd name="T51" fmla="*/ 2 h 92"/>
                  <a:gd name="T52" fmla="*/ 43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6 w 92"/>
                  <a:gd name="T59" fmla="*/ 2 h 92"/>
                  <a:gd name="T60" fmla="*/ 64 w 92"/>
                  <a:gd name="T61" fmla="*/ 4 h 92"/>
                  <a:gd name="T62" fmla="*/ 71 w 92"/>
                  <a:gd name="T63" fmla="*/ 8 h 92"/>
                  <a:gd name="T64" fmla="*/ 79 w 92"/>
                  <a:gd name="T65" fmla="*/ 13 h 92"/>
                  <a:gd name="T66" fmla="*/ 85 w 92"/>
                  <a:gd name="T67" fmla="*/ 21 h 92"/>
                  <a:gd name="T68" fmla="*/ 89 w 92"/>
                  <a:gd name="T69" fmla="*/ 29 h 92"/>
                  <a:gd name="T70" fmla="*/ 92 w 92"/>
                  <a:gd name="T71" fmla="*/ 36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6"/>
                    </a:lnTo>
                    <a:lnTo>
                      <a:pt x="89" y="63"/>
                    </a:lnTo>
                    <a:lnTo>
                      <a:pt x="85" y="71"/>
                    </a:lnTo>
                    <a:lnTo>
                      <a:pt x="79" y="79"/>
                    </a:lnTo>
                    <a:lnTo>
                      <a:pt x="71" y="84"/>
                    </a:lnTo>
                    <a:lnTo>
                      <a:pt x="64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7" y="92"/>
                    </a:lnTo>
                    <a:lnTo>
                      <a:pt x="29" y="88"/>
                    </a:lnTo>
                    <a:lnTo>
                      <a:pt x="21" y="84"/>
                    </a:lnTo>
                    <a:lnTo>
                      <a:pt x="14" y="79"/>
                    </a:lnTo>
                    <a:lnTo>
                      <a:pt x="8" y="71"/>
                    </a:lnTo>
                    <a:lnTo>
                      <a:pt x="4" y="63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6"/>
                    </a:lnTo>
                    <a:lnTo>
                      <a:pt x="4" y="29"/>
                    </a:lnTo>
                    <a:lnTo>
                      <a:pt x="8" y="21"/>
                    </a:lnTo>
                    <a:lnTo>
                      <a:pt x="14" y="13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7" y="2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4" y="4"/>
                    </a:lnTo>
                    <a:lnTo>
                      <a:pt x="71" y="8"/>
                    </a:lnTo>
                    <a:lnTo>
                      <a:pt x="79" y="13"/>
                    </a:lnTo>
                    <a:lnTo>
                      <a:pt x="85" y="21"/>
                    </a:lnTo>
                    <a:lnTo>
                      <a:pt x="89" y="29"/>
                    </a:lnTo>
                    <a:lnTo>
                      <a:pt x="92" y="36"/>
                    </a:lnTo>
                    <a:lnTo>
                      <a:pt x="92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95" name="Group 95"/>
          <p:cNvGrpSpPr/>
          <p:nvPr/>
        </p:nvGrpSpPr>
        <p:grpSpPr>
          <a:xfrm>
            <a:off x="3513202" y="3672464"/>
            <a:ext cx="126196" cy="342120"/>
            <a:chOff x="3513202" y="3263888"/>
            <a:chExt cx="126196" cy="342120"/>
          </a:xfrm>
        </p:grpSpPr>
        <p:sp>
          <p:nvSpPr>
            <p:cNvPr id="26" name="Line 65"/>
            <p:cNvSpPr>
              <a:spLocks noChangeShapeType="1"/>
            </p:cNvSpPr>
            <p:nvPr/>
          </p:nvSpPr>
          <p:spPr bwMode="auto">
            <a:xfrm>
              <a:off x="3576301" y="3370630"/>
              <a:ext cx="0" cy="1259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66"/>
            <p:cNvSpPr>
              <a:spLocks noChangeShapeType="1"/>
            </p:cNvSpPr>
            <p:nvPr/>
          </p:nvSpPr>
          <p:spPr bwMode="auto">
            <a:xfrm>
              <a:off x="3576301" y="3370630"/>
              <a:ext cx="0" cy="1259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67"/>
            <p:cNvSpPr>
              <a:spLocks noChangeShapeType="1"/>
            </p:cNvSpPr>
            <p:nvPr/>
          </p:nvSpPr>
          <p:spPr bwMode="auto">
            <a:xfrm>
              <a:off x="3576301" y="3263888"/>
              <a:ext cx="0" cy="16969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68"/>
            <p:cNvSpPr>
              <a:spLocks noChangeShapeType="1"/>
            </p:cNvSpPr>
            <p:nvPr/>
          </p:nvSpPr>
          <p:spPr bwMode="auto">
            <a:xfrm>
              <a:off x="3513202" y="3263888"/>
              <a:ext cx="12619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69"/>
            <p:cNvSpPr>
              <a:spLocks noChangeShapeType="1"/>
            </p:cNvSpPr>
            <p:nvPr/>
          </p:nvSpPr>
          <p:spPr bwMode="auto">
            <a:xfrm>
              <a:off x="3576301" y="3433579"/>
              <a:ext cx="0" cy="17242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70"/>
            <p:cNvSpPr>
              <a:spLocks noChangeShapeType="1"/>
            </p:cNvSpPr>
            <p:nvPr/>
          </p:nvSpPr>
          <p:spPr bwMode="auto">
            <a:xfrm>
              <a:off x="3513202" y="3606008"/>
              <a:ext cx="12619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85"/>
            <p:cNvSpPr>
              <a:spLocks/>
            </p:cNvSpPr>
            <p:nvPr/>
          </p:nvSpPr>
          <p:spPr bwMode="auto">
            <a:xfrm>
              <a:off x="3513202" y="3370630"/>
              <a:ext cx="126196" cy="125900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56 h 92"/>
                <a:gd name="T4" fmla="*/ 88 w 92"/>
                <a:gd name="T5" fmla="*/ 64 h 92"/>
                <a:gd name="T6" fmla="*/ 84 w 92"/>
                <a:gd name="T7" fmla="*/ 71 h 92"/>
                <a:gd name="T8" fmla="*/ 79 w 92"/>
                <a:gd name="T9" fmla="*/ 79 h 92"/>
                <a:gd name="T10" fmla="*/ 71 w 92"/>
                <a:gd name="T11" fmla="*/ 85 h 92"/>
                <a:gd name="T12" fmla="*/ 63 w 92"/>
                <a:gd name="T13" fmla="*/ 89 h 92"/>
                <a:gd name="T14" fmla="*/ 56 w 92"/>
                <a:gd name="T15" fmla="*/ 92 h 92"/>
                <a:gd name="T16" fmla="*/ 46 w 92"/>
                <a:gd name="T17" fmla="*/ 92 h 92"/>
                <a:gd name="T18" fmla="*/ 36 w 92"/>
                <a:gd name="T19" fmla="*/ 92 h 92"/>
                <a:gd name="T20" fmla="*/ 29 w 92"/>
                <a:gd name="T21" fmla="*/ 89 h 92"/>
                <a:gd name="T22" fmla="*/ 21 w 92"/>
                <a:gd name="T23" fmla="*/ 85 h 92"/>
                <a:gd name="T24" fmla="*/ 13 w 92"/>
                <a:gd name="T25" fmla="*/ 79 h 92"/>
                <a:gd name="T26" fmla="*/ 8 w 92"/>
                <a:gd name="T27" fmla="*/ 71 h 92"/>
                <a:gd name="T28" fmla="*/ 4 w 92"/>
                <a:gd name="T29" fmla="*/ 64 h 92"/>
                <a:gd name="T30" fmla="*/ 2 w 92"/>
                <a:gd name="T31" fmla="*/ 56 h 92"/>
                <a:gd name="T32" fmla="*/ 0 w 92"/>
                <a:gd name="T33" fmla="*/ 50 h 92"/>
                <a:gd name="T34" fmla="*/ 0 w 92"/>
                <a:gd name="T35" fmla="*/ 46 h 92"/>
                <a:gd name="T36" fmla="*/ 0 w 92"/>
                <a:gd name="T37" fmla="*/ 42 h 92"/>
                <a:gd name="T38" fmla="*/ 2 w 92"/>
                <a:gd name="T39" fmla="*/ 37 h 92"/>
                <a:gd name="T40" fmla="*/ 4 w 92"/>
                <a:gd name="T41" fmla="*/ 29 h 92"/>
                <a:gd name="T42" fmla="*/ 8 w 92"/>
                <a:gd name="T43" fmla="*/ 21 h 92"/>
                <a:gd name="T44" fmla="*/ 13 w 92"/>
                <a:gd name="T45" fmla="*/ 14 h 92"/>
                <a:gd name="T46" fmla="*/ 21 w 92"/>
                <a:gd name="T47" fmla="*/ 8 h 92"/>
                <a:gd name="T48" fmla="*/ 29 w 92"/>
                <a:gd name="T49" fmla="*/ 4 h 92"/>
                <a:gd name="T50" fmla="*/ 36 w 92"/>
                <a:gd name="T51" fmla="*/ 2 h 92"/>
                <a:gd name="T52" fmla="*/ 42 w 92"/>
                <a:gd name="T53" fmla="*/ 0 h 92"/>
                <a:gd name="T54" fmla="*/ 46 w 92"/>
                <a:gd name="T55" fmla="*/ 0 h 92"/>
                <a:gd name="T56" fmla="*/ 50 w 92"/>
                <a:gd name="T57" fmla="*/ 0 h 92"/>
                <a:gd name="T58" fmla="*/ 56 w 92"/>
                <a:gd name="T59" fmla="*/ 2 h 92"/>
                <a:gd name="T60" fmla="*/ 63 w 92"/>
                <a:gd name="T61" fmla="*/ 4 h 92"/>
                <a:gd name="T62" fmla="*/ 71 w 92"/>
                <a:gd name="T63" fmla="*/ 8 h 92"/>
                <a:gd name="T64" fmla="*/ 79 w 92"/>
                <a:gd name="T65" fmla="*/ 14 h 92"/>
                <a:gd name="T66" fmla="*/ 84 w 92"/>
                <a:gd name="T67" fmla="*/ 21 h 92"/>
                <a:gd name="T68" fmla="*/ 88 w 92"/>
                <a:gd name="T69" fmla="*/ 29 h 92"/>
                <a:gd name="T70" fmla="*/ 92 w 92"/>
                <a:gd name="T71" fmla="*/ 37 h 92"/>
                <a:gd name="T72" fmla="*/ 92 w 92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56"/>
                  </a:lnTo>
                  <a:lnTo>
                    <a:pt x="88" y="64"/>
                  </a:lnTo>
                  <a:lnTo>
                    <a:pt x="84" y="71"/>
                  </a:lnTo>
                  <a:lnTo>
                    <a:pt x="79" y="79"/>
                  </a:lnTo>
                  <a:lnTo>
                    <a:pt x="71" y="85"/>
                  </a:lnTo>
                  <a:lnTo>
                    <a:pt x="63" y="89"/>
                  </a:lnTo>
                  <a:lnTo>
                    <a:pt x="56" y="92"/>
                  </a:lnTo>
                  <a:lnTo>
                    <a:pt x="46" y="92"/>
                  </a:lnTo>
                  <a:lnTo>
                    <a:pt x="36" y="92"/>
                  </a:lnTo>
                  <a:lnTo>
                    <a:pt x="29" y="89"/>
                  </a:lnTo>
                  <a:lnTo>
                    <a:pt x="21" y="85"/>
                  </a:lnTo>
                  <a:lnTo>
                    <a:pt x="13" y="79"/>
                  </a:lnTo>
                  <a:lnTo>
                    <a:pt x="8" y="71"/>
                  </a:lnTo>
                  <a:lnTo>
                    <a:pt x="4" y="64"/>
                  </a:lnTo>
                  <a:lnTo>
                    <a:pt x="2" y="56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7"/>
                  </a:lnTo>
                  <a:lnTo>
                    <a:pt x="4" y="29"/>
                  </a:lnTo>
                  <a:lnTo>
                    <a:pt x="8" y="21"/>
                  </a:lnTo>
                  <a:lnTo>
                    <a:pt x="13" y="14"/>
                  </a:lnTo>
                  <a:lnTo>
                    <a:pt x="21" y="8"/>
                  </a:lnTo>
                  <a:lnTo>
                    <a:pt x="29" y="4"/>
                  </a:lnTo>
                  <a:lnTo>
                    <a:pt x="36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3" y="4"/>
                  </a:lnTo>
                  <a:lnTo>
                    <a:pt x="71" y="8"/>
                  </a:lnTo>
                  <a:lnTo>
                    <a:pt x="79" y="14"/>
                  </a:lnTo>
                  <a:lnTo>
                    <a:pt x="84" y="21"/>
                  </a:lnTo>
                  <a:lnTo>
                    <a:pt x="88" y="29"/>
                  </a:lnTo>
                  <a:lnTo>
                    <a:pt x="92" y="37"/>
                  </a:lnTo>
                  <a:lnTo>
                    <a:pt x="92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86"/>
            <p:cNvSpPr>
              <a:spLocks/>
            </p:cNvSpPr>
            <p:nvPr/>
          </p:nvSpPr>
          <p:spPr bwMode="auto">
            <a:xfrm>
              <a:off x="3513202" y="3370630"/>
              <a:ext cx="126196" cy="125900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56 h 92"/>
                <a:gd name="T4" fmla="*/ 88 w 92"/>
                <a:gd name="T5" fmla="*/ 64 h 92"/>
                <a:gd name="T6" fmla="*/ 84 w 92"/>
                <a:gd name="T7" fmla="*/ 71 h 92"/>
                <a:gd name="T8" fmla="*/ 79 w 92"/>
                <a:gd name="T9" fmla="*/ 79 h 92"/>
                <a:gd name="T10" fmla="*/ 71 w 92"/>
                <a:gd name="T11" fmla="*/ 85 h 92"/>
                <a:gd name="T12" fmla="*/ 63 w 92"/>
                <a:gd name="T13" fmla="*/ 89 h 92"/>
                <a:gd name="T14" fmla="*/ 56 w 92"/>
                <a:gd name="T15" fmla="*/ 92 h 92"/>
                <a:gd name="T16" fmla="*/ 46 w 92"/>
                <a:gd name="T17" fmla="*/ 92 h 92"/>
                <a:gd name="T18" fmla="*/ 36 w 92"/>
                <a:gd name="T19" fmla="*/ 92 h 92"/>
                <a:gd name="T20" fmla="*/ 29 w 92"/>
                <a:gd name="T21" fmla="*/ 89 h 92"/>
                <a:gd name="T22" fmla="*/ 21 w 92"/>
                <a:gd name="T23" fmla="*/ 85 h 92"/>
                <a:gd name="T24" fmla="*/ 13 w 92"/>
                <a:gd name="T25" fmla="*/ 79 h 92"/>
                <a:gd name="T26" fmla="*/ 8 w 92"/>
                <a:gd name="T27" fmla="*/ 71 h 92"/>
                <a:gd name="T28" fmla="*/ 4 w 92"/>
                <a:gd name="T29" fmla="*/ 64 h 92"/>
                <a:gd name="T30" fmla="*/ 2 w 92"/>
                <a:gd name="T31" fmla="*/ 56 h 92"/>
                <a:gd name="T32" fmla="*/ 0 w 92"/>
                <a:gd name="T33" fmla="*/ 50 h 92"/>
                <a:gd name="T34" fmla="*/ 0 w 92"/>
                <a:gd name="T35" fmla="*/ 46 h 92"/>
                <a:gd name="T36" fmla="*/ 0 w 92"/>
                <a:gd name="T37" fmla="*/ 42 h 92"/>
                <a:gd name="T38" fmla="*/ 2 w 92"/>
                <a:gd name="T39" fmla="*/ 37 h 92"/>
                <a:gd name="T40" fmla="*/ 4 w 92"/>
                <a:gd name="T41" fmla="*/ 29 h 92"/>
                <a:gd name="T42" fmla="*/ 8 w 92"/>
                <a:gd name="T43" fmla="*/ 21 h 92"/>
                <a:gd name="T44" fmla="*/ 13 w 92"/>
                <a:gd name="T45" fmla="*/ 14 h 92"/>
                <a:gd name="T46" fmla="*/ 21 w 92"/>
                <a:gd name="T47" fmla="*/ 8 h 92"/>
                <a:gd name="T48" fmla="*/ 29 w 92"/>
                <a:gd name="T49" fmla="*/ 4 h 92"/>
                <a:gd name="T50" fmla="*/ 36 w 92"/>
                <a:gd name="T51" fmla="*/ 2 h 92"/>
                <a:gd name="T52" fmla="*/ 42 w 92"/>
                <a:gd name="T53" fmla="*/ 0 h 92"/>
                <a:gd name="T54" fmla="*/ 46 w 92"/>
                <a:gd name="T55" fmla="*/ 0 h 92"/>
                <a:gd name="T56" fmla="*/ 50 w 92"/>
                <a:gd name="T57" fmla="*/ 0 h 92"/>
                <a:gd name="T58" fmla="*/ 56 w 92"/>
                <a:gd name="T59" fmla="*/ 2 h 92"/>
                <a:gd name="T60" fmla="*/ 63 w 92"/>
                <a:gd name="T61" fmla="*/ 4 h 92"/>
                <a:gd name="T62" fmla="*/ 71 w 92"/>
                <a:gd name="T63" fmla="*/ 8 h 92"/>
                <a:gd name="T64" fmla="*/ 79 w 92"/>
                <a:gd name="T65" fmla="*/ 14 h 92"/>
                <a:gd name="T66" fmla="*/ 84 w 92"/>
                <a:gd name="T67" fmla="*/ 21 h 92"/>
                <a:gd name="T68" fmla="*/ 88 w 92"/>
                <a:gd name="T69" fmla="*/ 29 h 92"/>
                <a:gd name="T70" fmla="*/ 92 w 92"/>
                <a:gd name="T71" fmla="*/ 37 h 92"/>
                <a:gd name="T72" fmla="*/ 92 w 92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56"/>
                  </a:lnTo>
                  <a:lnTo>
                    <a:pt x="88" y="64"/>
                  </a:lnTo>
                  <a:lnTo>
                    <a:pt x="84" y="71"/>
                  </a:lnTo>
                  <a:lnTo>
                    <a:pt x="79" y="79"/>
                  </a:lnTo>
                  <a:lnTo>
                    <a:pt x="71" y="85"/>
                  </a:lnTo>
                  <a:lnTo>
                    <a:pt x="63" y="89"/>
                  </a:lnTo>
                  <a:lnTo>
                    <a:pt x="56" y="92"/>
                  </a:lnTo>
                  <a:lnTo>
                    <a:pt x="46" y="92"/>
                  </a:lnTo>
                  <a:lnTo>
                    <a:pt x="36" y="92"/>
                  </a:lnTo>
                  <a:lnTo>
                    <a:pt x="29" y="89"/>
                  </a:lnTo>
                  <a:lnTo>
                    <a:pt x="21" y="85"/>
                  </a:lnTo>
                  <a:lnTo>
                    <a:pt x="13" y="79"/>
                  </a:lnTo>
                  <a:lnTo>
                    <a:pt x="8" y="71"/>
                  </a:lnTo>
                  <a:lnTo>
                    <a:pt x="4" y="64"/>
                  </a:lnTo>
                  <a:lnTo>
                    <a:pt x="2" y="56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7"/>
                  </a:lnTo>
                  <a:lnTo>
                    <a:pt x="4" y="29"/>
                  </a:lnTo>
                  <a:lnTo>
                    <a:pt x="8" y="21"/>
                  </a:lnTo>
                  <a:lnTo>
                    <a:pt x="13" y="14"/>
                  </a:lnTo>
                  <a:lnTo>
                    <a:pt x="21" y="8"/>
                  </a:lnTo>
                  <a:lnTo>
                    <a:pt x="29" y="4"/>
                  </a:lnTo>
                  <a:lnTo>
                    <a:pt x="36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3" y="4"/>
                  </a:lnTo>
                  <a:lnTo>
                    <a:pt x="71" y="8"/>
                  </a:lnTo>
                  <a:lnTo>
                    <a:pt x="79" y="14"/>
                  </a:lnTo>
                  <a:lnTo>
                    <a:pt x="84" y="21"/>
                  </a:lnTo>
                  <a:lnTo>
                    <a:pt x="88" y="29"/>
                  </a:lnTo>
                  <a:lnTo>
                    <a:pt x="92" y="37"/>
                  </a:lnTo>
                  <a:lnTo>
                    <a:pt x="92" y="46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6" name="Group 96"/>
          <p:cNvGrpSpPr/>
          <p:nvPr/>
        </p:nvGrpSpPr>
        <p:grpSpPr>
          <a:xfrm>
            <a:off x="2533813" y="4091218"/>
            <a:ext cx="126196" cy="131374"/>
            <a:chOff x="2533813" y="3682642"/>
            <a:chExt cx="126196" cy="131374"/>
          </a:xfrm>
        </p:grpSpPr>
        <p:sp>
          <p:nvSpPr>
            <p:cNvPr id="32" name="Line 71"/>
            <p:cNvSpPr>
              <a:spLocks noChangeShapeType="1"/>
            </p:cNvSpPr>
            <p:nvPr/>
          </p:nvSpPr>
          <p:spPr bwMode="auto">
            <a:xfrm>
              <a:off x="2596910" y="3685379"/>
              <a:ext cx="0" cy="1259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72"/>
            <p:cNvSpPr>
              <a:spLocks noChangeShapeType="1"/>
            </p:cNvSpPr>
            <p:nvPr/>
          </p:nvSpPr>
          <p:spPr bwMode="auto">
            <a:xfrm>
              <a:off x="2596910" y="3685379"/>
              <a:ext cx="0" cy="1259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73"/>
            <p:cNvSpPr>
              <a:spLocks noChangeShapeType="1"/>
            </p:cNvSpPr>
            <p:nvPr/>
          </p:nvSpPr>
          <p:spPr bwMode="auto">
            <a:xfrm>
              <a:off x="2596910" y="3682642"/>
              <a:ext cx="0" cy="656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Line 74"/>
            <p:cNvSpPr>
              <a:spLocks noChangeShapeType="1"/>
            </p:cNvSpPr>
            <p:nvPr/>
          </p:nvSpPr>
          <p:spPr bwMode="auto">
            <a:xfrm>
              <a:off x="2533813" y="3682642"/>
              <a:ext cx="12619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Line 75"/>
            <p:cNvSpPr>
              <a:spLocks noChangeShapeType="1"/>
            </p:cNvSpPr>
            <p:nvPr/>
          </p:nvSpPr>
          <p:spPr bwMode="auto">
            <a:xfrm>
              <a:off x="2596910" y="3748329"/>
              <a:ext cx="0" cy="656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Line 76"/>
            <p:cNvSpPr>
              <a:spLocks noChangeShapeType="1"/>
            </p:cNvSpPr>
            <p:nvPr/>
          </p:nvSpPr>
          <p:spPr bwMode="auto">
            <a:xfrm>
              <a:off x="2533813" y="3814016"/>
              <a:ext cx="12619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87"/>
            <p:cNvSpPr>
              <a:spLocks/>
            </p:cNvSpPr>
            <p:nvPr/>
          </p:nvSpPr>
          <p:spPr bwMode="auto">
            <a:xfrm>
              <a:off x="2533813" y="3685379"/>
              <a:ext cx="126196" cy="125900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55 h 92"/>
                <a:gd name="T4" fmla="*/ 88 w 92"/>
                <a:gd name="T5" fmla="*/ 63 h 92"/>
                <a:gd name="T6" fmla="*/ 85 w 92"/>
                <a:gd name="T7" fmla="*/ 71 h 92"/>
                <a:gd name="T8" fmla="*/ 79 w 92"/>
                <a:gd name="T9" fmla="*/ 78 h 92"/>
                <a:gd name="T10" fmla="*/ 71 w 92"/>
                <a:gd name="T11" fmla="*/ 84 h 92"/>
                <a:gd name="T12" fmla="*/ 63 w 92"/>
                <a:gd name="T13" fmla="*/ 88 h 92"/>
                <a:gd name="T14" fmla="*/ 56 w 92"/>
                <a:gd name="T15" fmla="*/ 92 h 92"/>
                <a:gd name="T16" fmla="*/ 46 w 92"/>
                <a:gd name="T17" fmla="*/ 92 h 92"/>
                <a:gd name="T18" fmla="*/ 37 w 92"/>
                <a:gd name="T19" fmla="*/ 92 h 92"/>
                <a:gd name="T20" fmla="*/ 29 w 92"/>
                <a:gd name="T21" fmla="*/ 88 h 92"/>
                <a:gd name="T22" fmla="*/ 21 w 92"/>
                <a:gd name="T23" fmla="*/ 84 h 92"/>
                <a:gd name="T24" fmla="*/ 14 w 92"/>
                <a:gd name="T25" fmla="*/ 78 h 92"/>
                <a:gd name="T26" fmla="*/ 8 w 92"/>
                <a:gd name="T27" fmla="*/ 71 h 92"/>
                <a:gd name="T28" fmla="*/ 4 w 92"/>
                <a:gd name="T29" fmla="*/ 63 h 92"/>
                <a:gd name="T30" fmla="*/ 2 w 92"/>
                <a:gd name="T31" fmla="*/ 55 h 92"/>
                <a:gd name="T32" fmla="*/ 0 w 92"/>
                <a:gd name="T33" fmla="*/ 50 h 92"/>
                <a:gd name="T34" fmla="*/ 0 w 92"/>
                <a:gd name="T35" fmla="*/ 46 h 92"/>
                <a:gd name="T36" fmla="*/ 0 w 92"/>
                <a:gd name="T37" fmla="*/ 42 h 92"/>
                <a:gd name="T38" fmla="*/ 2 w 92"/>
                <a:gd name="T39" fmla="*/ 36 h 92"/>
                <a:gd name="T40" fmla="*/ 4 w 92"/>
                <a:gd name="T41" fmla="*/ 28 h 92"/>
                <a:gd name="T42" fmla="*/ 8 w 92"/>
                <a:gd name="T43" fmla="*/ 21 h 92"/>
                <a:gd name="T44" fmla="*/ 14 w 92"/>
                <a:gd name="T45" fmla="*/ 13 h 92"/>
                <a:gd name="T46" fmla="*/ 21 w 92"/>
                <a:gd name="T47" fmla="*/ 7 h 92"/>
                <a:gd name="T48" fmla="*/ 29 w 92"/>
                <a:gd name="T49" fmla="*/ 3 h 92"/>
                <a:gd name="T50" fmla="*/ 37 w 92"/>
                <a:gd name="T51" fmla="*/ 2 h 92"/>
                <a:gd name="T52" fmla="*/ 42 w 92"/>
                <a:gd name="T53" fmla="*/ 0 h 92"/>
                <a:gd name="T54" fmla="*/ 46 w 92"/>
                <a:gd name="T55" fmla="*/ 0 h 92"/>
                <a:gd name="T56" fmla="*/ 50 w 92"/>
                <a:gd name="T57" fmla="*/ 0 h 92"/>
                <a:gd name="T58" fmla="*/ 56 w 92"/>
                <a:gd name="T59" fmla="*/ 2 h 92"/>
                <a:gd name="T60" fmla="*/ 63 w 92"/>
                <a:gd name="T61" fmla="*/ 3 h 92"/>
                <a:gd name="T62" fmla="*/ 71 w 92"/>
                <a:gd name="T63" fmla="*/ 7 h 92"/>
                <a:gd name="T64" fmla="*/ 79 w 92"/>
                <a:gd name="T65" fmla="*/ 13 h 92"/>
                <a:gd name="T66" fmla="*/ 85 w 92"/>
                <a:gd name="T67" fmla="*/ 21 h 92"/>
                <a:gd name="T68" fmla="*/ 88 w 92"/>
                <a:gd name="T69" fmla="*/ 28 h 92"/>
                <a:gd name="T70" fmla="*/ 92 w 92"/>
                <a:gd name="T71" fmla="*/ 36 h 92"/>
                <a:gd name="T72" fmla="*/ 92 w 92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55"/>
                  </a:lnTo>
                  <a:lnTo>
                    <a:pt x="88" y="63"/>
                  </a:lnTo>
                  <a:lnTo>
                    <a:pt x="85" y="71"/>
                  </a:lnTo>
                  <a:lnTo>
                    <a:pt x="79" y="78"/>
                  </a:lnTo>
                  <a:lnTo>
                    <a:pt x="71" y="84"/>
                  </a:lnTo>
                  <a:lnTo>
                    <a:pt x="63" y="88"/>
                  </a:lnTo>
                  <a:lnTo>
                    <a:pt x="56" y="92"/>
                  </a:lnTo>
                  <a:lnTo>
                    <a:pt x="46" y="92"/>
                  </a:lnTo>
                  <a:lnTo>
                    <a:pt x="37" y="92"/>
                  </a:lnTo>
                  <a:lnTo>
                    <a:pt x="29" y="88"/>
                  </a:lnTo>
                  <a:lnTo>
                    <a:pt x="21" y="84"/>
                  </a:lnTo>
                  <a:lnTo>
                    <a:pt x="14" y="78"/>
                  </a:lnTo>
                  <a:lnTo>
                    <a:pt x="8" y="71"/>
                  </a:lnTo>
                  <a:lnTo>
                    <a:pt x="4" y="63"/>
                  </a:lnTo>
                  <a:lnTo>
                    <a:pt x="2" y="55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6"/>
                  </a:lnTo>
                  <a:lnTo>
                    <a:pt x="4" y="28"/>
                  </a:lnTo>
                  <a:lnTo>
                    <a:pt x="8" y="21"/>
                  </a:lnTo>
                  <a:lnTo>
                    <a:pt x="14" y="13"/>
                  </a:lnTo>
                  <a:lnTo>
                    <a:pt x="21" y="7"/>
                  </a:lnTo>
                  <a:lnTo>
                    <a:pt x="29" y="3"/>
                  </a:lnTo>
                  <a:lnTo>
                    <a:pt x="37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3" y="3"/>
                  </a:lnTo>
                  <a:lnTo>
                    <a:pt x="71" y="7"/>
                  </a:lnTo>
                  <a:lnTo>
                    <a:pt x="79" y="13"/>
                  </a:lnTo>
                  <a:lnTo>
                    <a:pt x="85" y="21"/>
                  </a:lnTo>
                  <a:lnTo>
                    <a:pt x="88" y="28"/>
                  </a:lnTo>
                  <a:lnTo>
                    <a:pt x="92" y="36"/>
                  </a:lnTo>
                  <a:lnTo>
                    <a:pt x="92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88"/>
            <p:cNvSpPr>
              <a:spLocks/>
            </p:cNvSpPr>
            <p:nvPr/>
          </p:nvSpPr>
          <p:spPr bwMode="auto">
            <a:xfrm>
              <a:off x="2533813" y="3685379"/>
              <a:ext cx="126196" cy="125900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55 h 92"/>
                <a:gd name="T4" fmla="*/ 88 w 92"/>
                <a:gd name="T5" fmla="*/ 63 h 92"/>
                <a:gd name="T6" fmla="*/ 85 w 92"/>
                <a:gd name="T7" fmla="*/ 71 h 92"/>
                <a:gd name="T8" fmla="*/ 79 w 92"/>
                <a:gd name="T9" fmla="*/ 78 h 92"/>
                <a:gd name="T10" fmla="*/ 71 w 92"/>
                <a:gd name="T11" fmla="*/ 84 h 92"/>
                <a:gd name="T12" fmla="*/ 63 w 92"/>
                <a:gd name="T13" fmla="*/ 88 h 92"/>
                <a:gd name="T14" fmla="*/ 56 w 92"/>
                <a:gd name="T15" fmla="*/ 92 h 92"/>
                <a:gd name="T16" fmla="*/ 46 w 92"/>
                <a:gd name="T17" fmla="*/ 92 h 92"/>
                <a:gd name="T18" fmla="*/ 37 w 92"/>
                <a:gd name="T19" fmla="*/ 92 h 92"/>
                <a:gd name="T20" fmla="*/ 29 w 92"/>
                <a:gd name="T21" fmla="*/ 88 h 92"/>
                <a:gd name="T22" fmla="*/ 21 w 92"/>
                <a:gd name="T23" fmla="*/ 84 h 92"/>
                <a:gd name="T24" fmla="*/ 14 w 92"/>
                <a:gd name="T25" fmla="*/ 78 h 92"/>
                <a:gd name="T26" fmla="*/ 8 w 92"/>
                <a:gd name="T27" fmla="*/ 71 h 92"/>
                <a:gd name="T28" fmla="*/ 4 w 92"/>
                <a:gd name="T29" fmla="*/ 63 h 92"/>
                <a:gd name="T30" fmla="*/ 2 w 92"/>
                <a:gd name="T31" fmla="*/ 55 h 92"/>
                <a:gd name="T32" fmla="*/ 0 w 92"/>
                <a:gd name="T33" fmla="*/ 50 h 92"/>
                <a:gd name="T34" fmla="*/ 0 w 92"/>
                <a:gd name="T35" fmla="*/ 46 h 92"/>
                <a:gd name="T36" fmla="*/ 0 w 92"/>
                <a:gd name="T37" fmla="*/ 42 h 92"/>
                <a:gd name="T38" fmla="*/ 2 w 92"/>
                <a:gd name="T39" fmla="*/ 36 h 92"/>
                <a:gd name="T40" fmla="*/ 4 w 92"/>
                <a:gd name="T41" fmla="*/ 28 h 92"/>
                <a:gd name="T42" fmla="*/ 8 w 92"/>
                <a:gd name="T43" fmla="*/ 21 h 92"/>
                <a:gd name="T44" fmla="*/ 14 w 92"/>
                <a:gd name="T45" fmla="*/ 13 h 92"/>
                <a:gd name="T46" fmla="*/ 21 w 92"/>
                <a:gd name="T47" fmla="*/ 7 h 92"/>
                <a:gd name="T48" fmla="*/ 29 w 92"/>
                <a:gd name="T49" fmla="*/ 3 h 92"/>
                <a:gd name="T50" fmla="*/ 37 w 92"/>
                <a:gd name="T51" fmla="*/ 2 h 92"/>
                <a:gd name="T52" fmla="*/ 42 w 92"/>
                <a:gd name="T53" fmla="*/ 0 h 92"/>
                <a:gd name="T54" fmla="*/ 46 w 92"/>
                <a:gd name="T55" fmla="*/ 0 h 92"/>
                <a:gd name="T56" fmla="*/ 50 w 92"/>
                <a:gd name="T57" fmla="*/ 0 h 92"/>
                <a:gd name="T58" fmla="*/ 56 w 92"/>
                <a:gd name="T59" fmla="*/ 2 h 92"/>
                <a:gd name="T60" fmla="*/ 63 w 92"/>
                <a:gd name="T61" fmla="*/ 3 h 92"/>
                <a:gd name="T62" fmla="*/ 71 w 92"/>
                <a:gd name="T63" fmla="*/ 7 h 92"/>
                <a:gd name="T64" fmla="*/ 79 w 92"/>
                <a:gd name="T65" fmla="*/ 13 h 92"/>
                <a:gd name="T66" fmla="*/ 85 w 92"/>
                <a:gd name="T67" fmla="*/ 21 h 92"/>
                <a:gd name="T68" fmla="*/ 88 w 92"/>
                <a:gd name="T69" fmla="*/ 28 h 92"/>
                <a:gd name="T70" fmla="*/ 92 w 92"/>
                <a:gd name="T71" fmla="*/ 36 h 92"/>
                <a:gd name="T72" fmla="*/ 92 w 92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55"/>
                  </a:lnTo>
                  <a:lnTo>
                    <a:pt x="88" y="63"/>
                  </a:lnTo>
                  <a:lnTo>
                    <a:pt x="85" y="71"/>
                  </a:lnTo>
                  <a:lnTo>
                    <a:pt x="79" y="78"/>
                  </a:lnTo>
                  <a:lnTo>
                    <a:pt x="71" y="84"/>
                  </a:lnTo>
                  <a:lnTo>
                    <a:pt x="63" y="88"/>
                  </a:lnTo>
                  <a:lnTo>
                    <a:pt x="56" y="92"/>
                  </a:lnTo>
                  <a:lnTo>
                    <a:pt x="46" y="92"/>
                  </a:lnTo>
                  <a:lnTo>
                    <a:pt x="37" y="92"/>
                  </a:lnTo>
                  <a:lnTo>
                    <a:pt x="29" y="88"/>
                  </a:lnTo>
                  <a:lnTo>
                    <a:pt x="21" y="84"/>
                  </a:lnTo>
                  <a:lnTo>
                    <a:pt x="14" y="78"/>
                  </a:lnTo>
                  <a:lnTo>
                    <a:pt x="8" y="71"/>
                  </a:lnTo>
                  <a:lnTo>
                    <a:pt x="4" y="63"/>
                  </a:lnTo>
                  <a:lnTo>
                    <a:pt x="2" y="55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6"/>
                  </a:lnTo>
                  <a:lnTo>
                    <a:pt x="4" y="28"/>
                  </a:lnTo>
                  <a:lnTo>
                    <a:pt x="8" y="21"/>
                  </a:lnTo>
                  <a:lnTo>
                    <a:pt x="14" y="13"/>
                  </a:lnTo>
                  <a:lnTo>
                    <a:pt x="21" y="7"/>
                  </a:lnTo>
                  <a:lnTo>
                    <a:pt x="29" y="3"/>
                  </a:lnTo>
                  <a:lnTo>
                    <a:pt x="37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3" y="3"/>
                  </a:lnTo>
                  <a:lnTo>
                    <a:pt x="71" y="7"/>
                  </a:lnTo>
                  <a:lnTo>
                    <a:pt x="79" y="13"/>
                  </a:lnTo>
                  <a:lnTo>
                    <a:pt x="85" y="21"/>
                  </a:lnTo>
                  <a:lnTo>
                    <a:pt x="88" y="28"/>
                  </a:lnTo>
                  <a:lnTo>
                    <a:pt x="92" y="36"/>
                  </a:lnTo>
                  <a:lnTo>
                    <a:pt x="92" y="46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0" name="TextBox 49"/>
          <p:cNvSpPr txBox="1"/>
          <p:nvPr/>
        </p:nvSpPr>
        <p:spPr>
          <a:xfrm rot="16200000">
            <a:off x="-267745" y="3581458"/>
            <a:ext cx="2892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(mL O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∙kg</a:t>
            </a:r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∙min</a:t>
            </a:r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112792" y="2106082"/>
            <a:ext cx="12321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R² = </a:t>
            </a:r>
            <a:r>
              <a:rPr lang="en-US" sz="2000" b="1" dirty="0" smtClean="0"/>
              <a:t>0.93</a:t>
            </a:r>
            <a:endParaRPr lang="en-US" sz="2000" b="1" dirty="0"/>
          </a:p>
        </p:txBody>
      </p:sp>
      <p:grpSp>
        <p:nvGrpSpPr>
          <p:cNvPr id="97" name="Group 123"/>
          <p:cNvGrpSpPr/>
          <p:nvPr/>
        </p:nvGrpSpPr>
        <p:grpSpPr>
          <a:xfrm>
            <a:off x="1839385" y="3012798"/>
            <a:ext cx="2124734" cy="1484306"/>
            <a:chOff x="1839385" y="2691774"/>
            <a:chExt cx="2124734" cy="1484306"/>
          </a:xfrm>
        </p:grpSpPr>
        <p:grpSp>
          <p:nvGrpSpPr>
            <p:cNvPr id="98" name="Group 122"/>
            <p:cNvGrpSpPr/>
            <p:nvPr/>
          </p:nvGrpSpPr>
          <p:grpSpPr>
            <a:xfrm>
              <a:off x="2248501" y="3893356"/>
              <a:ext cx="126196" cy="125900"/>
              <a:chOff x="2248501" y="3893356"/>
              <a:chExt cx="126196" cy="125900"/>
            </a:xfrm>
          </p:grpSpPr>
          <p:sp>
            <p:nvSpPr>
              <p:cNvPr id="38" name="Line 77"/>
              <p:cNvSpPr>
                <a:spLocks noChangeShapeType="1"/>
              </p:cNvSpPr>
              <p:nvPr/>
            </p:nvSpPr>
            <p:spPr bwMode="auto">
              <a:xfrm>
                <a:off x="2311598" y="3893356"/>
                <a:ext cx="0" cy="1259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Line 78"/>
              <p:cNvSpPr>
                <a:spLocks noChangeShapeType="1"/>
              </p:cNvSpPr>
              <p:nvPr/>
            </p:nvSpPr>
            <p:spPr bwMode="auto">
              <a:xfrm>
                <a:off x="2311598" y="3893356"/>
                <a:ext cx="0" cy="1259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90"/>
              <p:cNvSpPr>
                <a:spLocks/>
              </p:cNvSpPr>
              <p:nvPr/>
            </p:nvSpPr>
            <p:spPr bwMode="auto">
              <a:xfrm>
                <a:off x="2248501" y="3893356"/>
                <a:ext cx="126196" cy="125900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6 h 92"/>
                  <a:gd name="T4" fmla="*/ 88 w 92"/>
                  <a:gd name="T5" fmla="*/ 63 h 92"/>
                  <a:gd name="T6" fmla="*/ 84 w 92"/>
                  <a:gd name="T7" fmla="*/ 71 h 92"/>
                  <a:gd name="T8" fmla="*/ 78 w 92"/>
                  <a:gd name="T9" fmla="*/ 79 h 92"/>
                  <a:gd name="T10" fmla="*/ 71 w 92"/>
                  <a:gd name="T11" fmla="*/ 85 h 92"/>
                  <a:gd name="T12" fmla="*/ 63 w 92"/>
                  <a:gd name="T13" fmla="*/ 88 h 92"/>
                  <a:gd name="T14" fmla="*/ 55 w 92"/>
                  <a:gd name="T15" fmla="*/ 92 h 92"/>
                  <a:gd name="T16" fmla="*/ 46 w 92"/>
                  <a:gd name="T17" fmla="*/ 92 h 92"/>
                  <a:gd name="T18" fmla="*/ 36 w 92"/>
                  <a:gd name="T19" fmla="*/ 92 h 92"/>
                  <a:gd name="T20" fmla="*/ 29 w 92"/>
                  <a:gd name="T21" fmla="*/ 88 h 92"/>
                  <a:gd name="T22" fmla="*/ 21 w 92"/>
                  <a:gd name="T23" fmla="*/ 85 h 92"/>
                  <a:gd name="T24" fmla="*/ 13 w 92"/>
                  <a:gd name="T25" fmla="*/ 79 h 92"/>
                  <a:gd name="T26" fmla="*/ 7 w 92"/>
                  <a:gd name="T27" fmla="*/ 71 h 92"/>
                  <a:gd name="T28" fmla="*/ 4 w 92"/>
                  <a:gd name="T29" fmla="*/ 63 h 92"/>
                  <a:gd name="T30" fmla="*/ 2 w 92"/>
                  <a:gd name="T31" fmla="*/ 56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2 h 92"/>
                  <a:gd name="T38" fmla="*/ 2 w 92"/>
                  <a:gd name="T39" fmla="*/ 37 h 92"/>
                  <a:gd name="T40" fmla="*/ 4 w 92"/>
                  <a:gd name="T41" fmla="*/ 29 h 92"/>
                  <a:gd name="T42" fmla="*/ 7 w 92"/>
                  <a:gd name="T43" fmla="*/ 21 h 92"/>
                  <a:gd name="T44" fmla="*/ 13 w 92"/>
                  <a:gd name="T45" fmla="*/ 14 h 92"/>
                  <a:gd name="T46" fmla="*/ 21 w 92"/>
                  <a:gd name="T47" fmla="*/ 8 h 92"/>
                  <a:gd name="T48" fmla="*/ 29 w 92"/>
                  <a:gd name="T49" fmla="*/ 4 h 92"/>
                  <a:gd name="T50" fmla="*/ 36 w 92"/>
                  <a:gd name="T51" fmla="*/ 2 h 92"/>
                  <a:gd name="T52" fmla="*/ 42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5 w 92"/>
                  <a:gd name="T59" fmla="*/ 2 h 92"/>
                  <a:gd name="T60" fmla="*/ 63 w 92"/>
                  <a:gd name="T61" fmla="*/ 4 h 92"/>
                  <a:gd name="T62" fmla="*/ 71 w 92"/>
                  <a:gd name="T63" fmla="*/ 8 h 92"/>
                  <a:gd name="T64" fmla="*/ 78 w 92"/>
                  <a:gd name="T65" fmla="*/ 14 h 92"/>
                  <a:gd name="T66" fmla="*/ 84 w 92"/>
                  <a:gd name="T67" fmla="*/ 21 h 92"/>
                  <a:gd name="T68" fmla="*/ 88 w 92"/>
                  <a:gd name="T69" fmla="*/ 29 h 92"/>
                  <a:gd name="T70" fmla="*/ 92 w 92"/>
                  <a:gd name="T71" fmla="*/ 37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6"/>
                    </a:lnTo>
                    <a:lnTo>
                      <a:pt x="88" y="63"/>
                    </a:lnTo>
                    <a:lnTo>
                      <a:pt x="84" y="71"/>
                    </a:lnTo>
                    <a:lnTo>
                      <a:pt x="78" y="79"/>
                    </a:lnTo>
                    <a:lnTo>
                      <a:pt x="71" y="85"/>
                    </a:lnTo>
                    <a:lnTo>
                      <a:pt x="63" y="88"/>
                    </a:lnTo>
                    <a:lnTo>
                      <a:pt x="55" y="92"/>
                    </a:lnTo>
                    <a:lnTo>
                      <a:pt x="46" y="92"/>
                    </a:lnTo>
                    <a:lnTo>
                      <a:pt x="36" y="92"/>
                    </a:lnTo>
                    <a:lnTo>
                      <a:pt x="29" y="88"/>
                    </a:lnTo>
                    <a:lnTo>
                      <a:pt x="21" y="85"/>
                    </a:lnTo>
                    <a:lnTo>
                      <a:pt x="13" y="79"/>
                    </a:lnTo>
                    <a:lnTo>
                      <a:pt x="7" y="71"/>
                    </a:lnTo>
                    <a:lnTo>
                      <a:pt x="4" y="63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7"/>
                    </a:lnTo>
                    <a:lnTo>
                      <a:pt x="4" y="29"/>
                    </a:lnTo>
                    <a:lnTo>
                      <a:pt x="7" y="21"/>
                    </a:lnTo>
                    <a:lnTo>
                      <a:pt x="13" y="14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5" y="2"/>
                    </a:lnTo>
                    <a:lnTo>
                      <a:pt x="63" y="4"/>
                    </a:lnTo>
                    <a:lnTo>
                      <a:pt x="71" y="8"/>
                    </a:lnTo>
                    <a:lnTo>
                      <a:pt x="78" y="14"/>
                    </a:lnTo>
                    <a:lnTo>
                      <a:pt x="84" y="21"/>
                    </a:lnTo>
                    <a:lnTo>
                      <a:pt x="88" y="29"/>
                    </a:lnTo>
                    <a:lnTo>
                      <a:pt x="92" y="37"/>
                    </a:lnTo>
                    <a:lnTo>
                      <a:pt x="92" y="46"/>
                    </a:lnTo>
                  </a:path>
                </a:pathLst>
              </a:custGeom>
              <a:solidFill>
                <a:schemeClr val="accent6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" name="TextBox 101"/>
            <p:cNvSpPr txBox="1"/>
            <p:nvPr/>
          </p:nvSpPr>
          <p:spPr>
            <a:xfrm>
              <a:off x="1839385" y="2691774"/>
              <a:ext cx="21247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DO</a:t>
              </a:r>
              <a:r>
                <a:rPr lang="en-US" sz="1200" b="1" baseline="-25000" dirty="0"/>
                <a:t>2crit</a:t>
              </a:r>
              <a:r>
                <a:rPr lang="en-US" sz="1200" b="1" dirty="0"/>
                <a:t> = 5.3</a:t>
              </a:r>
              <a:r>
                <a:rPr lang="en-US" sz="1200" b="1" dirty="0" smtClean="0"/>
                <a:t> </a:t>
              </a:r>
              <a:r>
                <a:rPr lang="en-US" sz="1200" b="1" dirty="0" err="1" smtClean="0"/>
                <a:t>mL</a:t>
              </a:r>
              <a:r>
                <a:rPr lang="en-US" sz="1200" b="1" dirty="0" smtClean="0"/>
                <a:t> O</a:t>
              </a:r>
              <a:r>
                <a:rPr lang="en-US" sz="1200" b="1" baseline="-25000" dirty="0" smtClean="0"/>
                <a:t>2</a:t>
              </a:r>
              <a:r>
                <a:rPr lang="en-US" sz="1200" b="1" dirty="0"/>
                <a:t>∙kg</a:t>
              </a:r>
              <a:r>
                <a:rPr lang="en-US" sz="1200" b="1" baseline="30000" dirty="0"/>
                <a:t>-1</a:t>
              </a:r>
              <a:r>
                <a:rPr lang="en-US" sz="1200" b="1" dirty="0"/>
                <a:t> ∙min</a:t>
              </a:r>
              <a:r>
                <a:rPr lang="en-US" sz="1200" b="1" baseline="30000" dirty="0"/>
                <a:t>-1</a:t>
              </a:r>
              <a:r>
                <a:rPr lang="en-US" sz="1200" b="1" dirty="0"/>
                <a:t> </a:t>
              </a:r>
            </a:p>
            <a:p>
              <a:pPr algn="ctr"/>
              <a:r>
                <a:rPr lang="en-US" sz="1200" b="1" dirty="0"/>
                <a:t>CRM = 0%</a:t>
              </a:r>
              <a:endParaRPr lang="en-US" sz="1200" b="1" baseline="30000" dirty="0"/>
            </a:p>
          </p:txBody>
        </p:sp>
        <p:sp>
          <p:nvSpPr>
            <p:cNvPr id="104" name="Oval 103"/>
            <p:cNvSpPr/>
            <p:nvPr/>
          </p:nvSpPr>
          <p:spPr>
            <a:xfrm>
              <a:off x="2112792" y="3725569"/>
              <a:ext cx="394106" cy="450511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6" name="Straight Arrow Connector 105"/>
            <p:cNvCxnSpPr/>
            <p:nvPr/>
          </p:nvCxnSpPr>
          <p:spPr>
            <a:xfrm flipH="1">
              <a:off x="2409876" y="3166697"/>
              <a:ext cx="312131" cy="502637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TextBox 107"/>
          <p:cNvSpPr txBox="1"/>
          <p:nvPr/>
        </p:nvSpPr>
        <p:spPr>
          <a:xfrm>
            <a:off x="5998711" y="2047543"/>
            <a:ext cx="2112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DO</a:t>
            </a:r>
            <a:r>
              <a:rPr lang="en-US" sz="1200" b="1" baseline="-25000" dirty="0"/>
              <a:t>2</a:t>
            </a:r>
            <a:r>
              <a:rPr lang="en-US" sz="1200" b="1" dirty="0"/>
              <a:t> = 13.3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mL</a:t>
            </a:r>
            <a:r>
              <a:rPr lang="en-US" sz="1200" b="1" dirty="0" smtClean="0"/>
              <a:t> O</a:t>
            </a:r>
            <a:r>
              <a:rPr lang="en-US" sz="1200" b="1" baseline="-25000" dirty="0" smtClean="0"/>
              <a:t>2</a:t>
            </a:r>
            <a:r>
              <a:rPr lang="en-US" sz="1200" b="1" dirty="0"/>
              <a:t>∙kg</a:t>
            </a:r>
            <a:r>
              <a:rPr lang="en-US" sz="1200" b="1" baseline="30000" dirty="0"/>
              <a:t>-1</a:t>
            </a:r>
            <a:r>
              <a:rPr lang="en-US" sz="1200" b="1" dirty="0"/>
              <a:t> ∙min</a:t>
            </a:r>
            <a:r>
              <a:rPr lang="en-US" sz="1200" b="1" baseline="30000" dirty="0"/>
              <a:t>-1</a:t>
            </a:r>
            <a:r>
              <a:rPr lang="en-US" sz="1200" b="1" dirty="0"/>
              <a:t> </a:t>
            </a:r>
          </a:p>
          <a:p>
            <a:pPr algn="ctr"/>
            <a:r>
              <a:rPr lang="en-US" sz="1200" b="1" dirty="0"/>
              <a:t>CRM = 100%</a:t>
            </a:r>
            <a:r>
              <a:rPr lang="en-US" sz="1200" b="1" baseline="30000" dirty="0"/>
              <a:t>   </a:t>
            </a:r>
            <a:endParaRPr lang="en-US" sz="1200" b="1" dirty="0"/>
          </a:p>
        </p:txBody>
      </p:sp>
      <p:sp>
        <p:nvSpPr>
          <p:cNvPr id="119" name="TextBox 118"/>
          <p:cNvSpPr txBox="1"/>
          <p:nvPr/>
        </p:nvSpPr>
        <p:spPr>
          <a:xfrm>
            <a:off x="2406294" y="1580722"/>
            <a:ext cx="457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DO</a:t>
            </a:r>
            <a:r>
              <a:rPr lang="en-US" b="1" baseline="-25000" dirty="0"/>
              <a:t>2</a:t>
            </a:r>
            <a:r>
              <a:rPr lang="en-US" b="1" dirty="0"/>
              <a:t> (mL O</a:t>
            </a:r>
            <a:r>
              <a:rPr lang="en-US" b="1" baseline="-25000" dirty="0"/>
              <a:t>2</a:t>
            </a:r>
            <a:r>
              <a:rPr lang="en-US" b="1" dirty="0"/>
              <a:t>∙kg</a:t>
            </a:r>
            <a:r>
              <a:rPr lang="en-US" b="1" baseline="30000" dirty="0"/>
              <a:t>-1</a:t>
            </a:r>
            <a:r>
              <a:rPr lang="en-US" b="1" dirty="0"/>
              <a:t> ∙min</a:t>
            </a:r>
            <a:r>
              <a:rPr lang="en-US" b="1" baseline="30000" dirty="0"/>
              <a:t>-1</a:t>
            </a:r>
            <a:r>
              <a:rPr lang="en-US" b="1" dirty="0"/>
              <a:t>) = 0.08 X </a:t>
            </a:r>
            <a:r>
              <a:rPr lang="en-US" b="1" dirty="0" smtClean="0"/>
              <a:t>CR </a:t>
            </a:r>
            <a:r>
              <a:rPr lang="en-US" b="1" dirty="0"/>
              <a:t>(%) + 5.3</a:t>
            </a:r>
          </a:p>
        </p:txBody>
      </p:sp>
      <p:sp>
        <p:nvSpPr>
          <p:cNvPr id="110" name="Text Box 76"/>
          <p:cNvSpPr txBox="1">
            <a:spLocks noChangeArrowheads="1"/>
          </p:cNvSpPr>
          <p:nvPr/>
        </p:nvSpPr>
        <p:spPr bwMode="auto">
          <a:xfrm>
            <a:off x="1" y="6570742"/>
            <a:ext cx="4639732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0" hangingPunct="0">
              <a:lnSpc>
                <a:spcPct val="75000"/>
              </a:lnSpc>
            </a:pP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Koons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et </a:t>
            </a:r>
            <a:r>
              <a:rPr lang="en-US" sz="1600" b="1" dirty="0">
                <a:solidFill>
                  <a:srgbClr val="000000"/>
                </a:solidFill>
                <a:latin typeface="Arial"/>
                <a:cs typeface="Arial"/>
              </a:rPr>
              <a:t>al,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i="1" dirty="0" smtClean="0">
                <a:solidFill>
                  <a:srgbClr val="000000"/>
                </a:solidFill>
                <a:latin typeface="Arial"/>
                <a:cs typeface="Arial"/>
              </a:rPr>
              <a:t>Shock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2019 (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ePub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ahead of print)</a:t>
            </a:r>
            <a:endParaRPr lang="en-US" sz="16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2355498" y="1005003"/>
            <a:ext cx="457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DO</a:t>
            </a:r>
            <a:r>
              <a:rPr lang="en-US" b="1" baseline="-25000" dirty="0" smtClean="0"/>
              <a:t>2</a:t>
            </a:r>
            <a:r>
              <a:rPr lang="en-US" b="1" dirty="0" smtClean="0"/>
              <a:t> </a:t>
            </a:r>
            <a:r>
              <a:rPr lang="en-US" b="1" dirty="0"/>
              <a:t>=</a:t>
            </a:r>
            <a:r>
              <a:rPr lang="en-US" b="1" dirty="0" smtClean="0"/>
              <a:t> CO </a:t>
            </a:r>
            <a:r>
              <a:rPr lang="en-US" b="1" dirty="0"/>
              <a:t>X</a:t>
            </a:r>
            <a:r>
              <a:rPr lang="en-US" b="1" dirty="0" smtClean="0"/>
              <a:t> </a:t>
            </a:r>
            <a:r>
              <a:rPr lang="en-US" b="1" dirty="0" err="1" smtClean="0"/>
              <a:t>Hgb</a:t>
            </a:r>
            <a:r>
              <a:rPr lang="en-US" b="1" dirty="0" smtClean="0"/>
              <a:t> X SaO</a:t>
            </a:r>
            <a:r>
              <a:rPr lang="en-US" b="1" baseline="-25000" dirty="0" smtClean="0"/>
              <a:t>2</a:t>
            </a:r>
            <a:endParaRPr lang="en-US" b="1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1956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1" grpId="0"/>
      <p:bldP spid="108" grpId="0"/>
      <p:bldP spid="119" grpId="0"/>
      <p:bldP spid="109" grpId="0"/>
      <p:bldP spid="109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0810" y="2404533"/>
            <a:ext cx="6388538" cy="15542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4000" b="1" dirty="0" smtClean="0">
                <a:latin typeface="+mn-lt"/>
              </a:rPr>
              <a:t>Using Compensatory Reserve </a:t>
            </a:r>
          </a:p>
          <a:p>
            <a:pPr algn="ctr">
              <a:spcAft>
                <a:spcPts val="1800"/>
              </a:spcAft>
            </a:pPr>
            <a:r>
              <a:rPr lang="en-US" sz="4000" b="1" dirty="0" smtClean="0"/>
              <a:t>To Guide Resuscitation</a:t>
            </a:r>
            <a:endParaRPr lang="en-US" sz="4000" b="1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Box 93"/>
          <p:cNvSpPr txBox="1"/>
          <p:nvPr/>
        </p:nvSpPr>
        <p:spPr>
          <a:xfrm>
            <a:off x="897727" y="500422"/>
            <a:ext cx="7482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Relationship between </a:t>
            </a:r>
            <a:r>
              <a:rPr lang="en-US" sz="2400" b="1" dirty="0" smtClean="0"/>
              <a:t>DO</a:t>
            </a:r>
            <a:r>
              <a:rPr lang="en-US" sz="16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b="1" dirty="0" smtClean="0"/>
              <a:t> </a:t>
            </a:r>
            <a:r>
              <a:rPr lang="en-US" sz="2400" b="1" dirty="0"/>
              <a:t>and</a:t>
            </a:r>
            <a:r>
              <a:rPr lang="en-US" sz="2400" b="1" dirty="0" smtClean="0"/>
              <a:t> Compensatory Reserve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22007" y="5906156"/>
            <a:ext cx="37512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Compensatory Reserve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%)</a:t>
            </a:r>
          </a:p>
        </p:txBody>
      </p:sp>
      <p:grpSp>
        <p:nvGrpSpPr>
          <p:cNvPr id="2" name="Group 100"/>
          <p:cNvGrpSpPr/>
          <p:nvPr/>
        </p:nvGrpSpPr>
        <p:grpSpPr>
          <a:xfrm>
            <a:off x="2287966" y="5493133"/>
            <a:ext cx="4707153" cy="215444"/>
            <a:chOff x="2287966" y="5045645"/>
            <a:chExt cx="4707153" cy="215444"/>
          </a:xfrm>
        </p:grpSpPr>
        <p:sp>
          <p:nvSpPr>
            <p:cNvPr id="71" name="Rectangle 5"/>
            <p:cNvSpPr>
              <a:spLocks noChangeArrowheads="1"/>
            </p:cNvSpPr>
            <p:nvPr/>
          </p:nvSpPr>
          <p:spPr bwMode="auto">
            <a:xfrm>
              <a:off x="2287966" y="5045645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0</a:t>
              </a:r>
              <a:endParaRPr lang="en-US" altLang="en-US" sz="2400"/>
            </a:p>
          </p:txBody>
        </p:sp>
        <p:sp>
          <p:nvSpPr>
            <p:cNvPr id="72" name="Rectangle 6"/>
            <p:cNvSpPr>
              <a:spLocks noChangeArrowheads="1"/>
            </p:cNvSpPr>
            <p:nvPr/>
          </p:nvSpPr>
          <p:spPr bwMode="auto">
            <a:xfrm>
              <a:off x="2693550" y="5045645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10</a:t>
              </a:r>
              <a:endParaRPr lang="en-US" altLang="en-US" sz="2400"/>
            </a:p>
          </p:txBody>
        </p:sp>
        <p:sp>
          <p:nvSpPr>
            <p:cNvPr id="73" name="Rectangle 7"/>
            <p:cNvSpPr>
              <a:spLocks noChangeArrowheads="1"/>
            </p:cNvSpPr>
            <p:nvPr/>
          </p:nvSpPr>
          <p:spPr bwMode="auto">
            <a:xfrm>
              <a:off x="3146208" y="5045645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 dirty="0">
                  <a:solidFill>
                    <a:srgbClr val="000000"/>
                  </a:solidFill>
                </a:rPr>
                <a:t>20</a:t>
              </a:r>
              <a:endParaRPr lang="en-US" altLang="en-US" sz="2400" dirty="0"/>
            </a:p>
          </p:txBody>
        </p:sp>
        <p:sp>
          <p:nvSpPr>
            <p:cNvPr id="74" name="Rectangle 8"/>
            <p:cNvSpPr>
              <a:spLocks noChangeArrowheads="1"/>
            </p:cNvSpPr>
            <p:nvPr/>
          </p:nvSpPr>
          <p:spPr bwMode="auto">
            <a:xfrm>
              <a:off x="3598868" y="5045645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30</a:t>
              </a:r>
              <a:endParaRPr lang="en-US" altLang="en-US" sz="2400"/>
            </a:p>
          </p:txBody>
        </p:sp>
        <p:sp>
          <p:nvSpPr>
            <p:cNvPr id="75" name="Rectangle 9"/>
            <p:cNvSpPr>
              <a:spLocks noChangeArrowheads="1"/>
            </p:cNvSpPr>
            <p:nvPr/>
          </p:nvSpPr>
          <p:spPr bwMode="auto">
            <a:xfrm>
              <a:off x="4048784" y="5045645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40</a:t>
              </a:r>
              <a:endParaRPr lang="en-US" altLang="en-US" sz="2400"/>
            </a:p>
          </p:txBody>
        </p:sp>
        <p:sp>
          <p:nvSpPr>
            <p:cNvPr id="76" name="Rectangle 10"/>
            <p:cNvSpPr>
              <a:spLocks noChangeArrowheads="1"/>
            </p:cNvSpPr>
            <p:nvPr/>
          </p:nvSpPr>
          <p:spPr bwMode="auto">
            <a:xfrm>
              <a:off x="4498699" y="5045645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50</a:t>
              </a:r>
              <a:endParaRPr lang="en-US" altLang="en-US" sz="2400"/>
            </a:p>
          </p:txBody>
        </p:sp>
        <p:sp>
          <p:nvSpPr>
            <p:cNvPr id="77" name="Rectangle 11"/>
            <p:cNvSpPr>
              <a:spLocks noChangeArrowheads="1"/>
            </p:cNvSpPr>
            <p:nvPr/>
          </p:nvSpPr>
          <p:spPr bwMode="auto">
            <a:xfrm>
              <a:off x="4951357" y="5045645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60</a:t>
              </a:r>
              <a:endParaRPr lang="en-US" altLang="en-US" sz="2400"/>
            </a:p>
          </p:txBody>
        </p:sp>
        <p:sp>
          <p:nvSpPr>
            <p:cNvPr id="78" name="Rectangle 12"/>
            <p:cNvSpPr>
              <a:spLocks noChangeArrowheads="1"/>
            </p:cNvSpPr>
            <p:nvPr/>
          </p:nvSpPr>
          <p:spPr bwMode="auto">
            <a:xfrm>
              <a:off x="5401273" y="5045645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70</a:t>
              </a:r>
              <a:endParaRPr lang="en-US" altLang="en-US" sz="2400"/>
            </a:p>
          </p:txBody>
        </p:sp>
        <p:sp>
          <p:nvSpPr>
            <p:cNvPr id="79" name="Rectangle 13"/>
            <p:cNvSpPr>
              <a:spLocks noChangeArrowheads="1"/>
            </p:cNvSpPr>
            <p:nvPr/>
          </p:nvSpPr>
          <p:spPr bwMode="auto">
            <a:xfrm>
              <a:off x="5853933" y="5045645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80</a:t>
              </a:r>
              <a:endParaRPr lang="en-US" altLang="en-US" sz="2400"/>
            </a:p>
          </p:txBody>
        </p:sp>
        <p:sp>
          <p:nvSpPr>
            <p:cNvPr id="80" name="Rectangle 14"/>
            <p:cNvSpPr>
              <a:spLocks noChangeArrowheads="1"/>
            </p:cNvSpPr>
            <p:nvPr/>
          </p:nvSpPr>
          <p:spPr bwMode="auto">
            <a:xfrm>
              <a:off x="6303849" y="5045645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90</a:t>
              </a:r>
              <a:endParaRPr lang="en-US" altLang="en-US" sz="2400"/>
            </a:p>
          </p:txBody>
        </p:sp>
        <p:sp>
          <p:nvSpPr>
            <p:cNvPr id="81" name="Rectangle 15"/>
            <p:cNvSpPr>
              <a:spLocks noChangeArrowheads="1"/>
            </p:cNvSpPr>
            <p:nvPr/>
          </p:nvSpPr>
          <p:spPr bwMode="auto">
            <a:xfrm>
              <a:off x="6696959" y="5045645"/>
              <a:ext cx="29816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100</a:t>
              </a:r>
              <a:endParaRPr lang="en-US" altLang="en-US" sz="2400"/>
            </a:p>
          </p:txBody>
        </p:sp>
      </p:grpSp>
      <p:grpSp>
        <p:nvGrpSpPr>
          <p:cNvPr id="3" name="Group 99"/>
          <p:cNvGrpSpPr/>
          <p:nvPr/>
        </p:nvGrpSpPr>
        <p:grpSpPr>
          <a:xfrm>
            <a:off x="2325314" y="5317654"/>
            <a:ext cx="4532079" cy="92775"/>
            <a:chOff x="2325314" y="4909078"/>
            <a:chExt cx="4532079" cy="92775"/>
          </a:xfrm>
        </p:grpSpPr>
        <p:sp>
          <p:nvSpPr>
            <p:cNvPr id="82" name="Line 16"/>
            <p:cNvSpPr>
              <a:spLocks noChangeShapeType="1"/>
            </p:cNvSpPr>
            <p:nvPr/>
          </p:nvSpPr>
          <p:spPr bwMode="auto">
            <a:xfrm>
              <a:off x="2325314" y="4909078"/>
              <a:ext cx="4532079" cy="245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Line 17"/>
            <p:cNvSpPr>
              <a:spLocks noChangeShapeType="1"/>
            </p:cNvSpPr>
            <p:nvPr/>
          </p:nvSpPr>
          <p:spPr bwMode="auto">
            <a:xfrm>
              <a:off x="2325314" y="4911533"/>
              <a:ext cx="0" cy="903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Line 18"/>
            <p:cNvSpPr>
              <a:spLocks noChangeShapeType="1"/>
            </p:cNvSpPr>
            <p:nvPr/>
          </p:nvSpPr>
          <p:spPr bwMode="auto">
            <a:xfrm>
              <a:off x="2777974" y="4911533"/>
              <a:ext cx="0" cy="903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Line 19"/>
            <p:cNvSpPr>
              <a:spLocks noChangeShapeType="1"/>
            </p:cNvSpPr>
            <p:nvPr/>
          </p:nvSpPr>
          <p:spPr bwMode="auto">
            <a:xfrm>
              <a:off x="3230633" y="4911533"/>
              <a:ext cx="0" cy="903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Line 20"/>
            <p:cNvSpPr>
              <a:spLocks noChangeShapeType="1"/>
            </p:cNvSpPr>
            <p:nvPr/>
          </p:nvSpPr>
          <p:spPr bwMode="auto">
            <a:xfrm>
              <a:off x="3683292" y="4911533"/>
              <a:ext cx="0" cy="903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Line 21"/>
            <p:cNvSpPr>
              <a:spLocks noChangeShapeType="1"/>
            </p:cNvSpPr>
            <p:nvPr/>
          </p:nvSpPr>
          <p:spPr bwMode="auto">
            <a:xfrm>
              <a:off x="4133208" y="4911533"/>
              <a:ext cx="0" cy="903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Line 22"/>
            <p:cNvSpPr>
              <a:spLocks noChangeShapeType="1"/>
            </p:cNvSpPr>
            <p:nvPr/>
          </p:nvSpPr>
          <p:spPr bwMode="auto">
            <a:xfrm>
              <a:off x="4583124" y="4911533"/>
              <a:ext cx="0" cy="903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Line 23"/>
            <p:cNvSpPr>
              <a:spLocks noChangeShapeType="1"/>
            </p:cNvSpPr>
            <p:nvPr/>
          </p:nvSpPr>
          <p:spPr bwMode="auto">
            <a:xfrm>
              <a:off x="5035782" y="4911533"/>
              <a:ext cx="0" cy="903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Line 24"/>
            <p:cNvSpPr>
              <a:spLocks noChangeShapeType="1"/>
            </p:cNvSpPr>
            <p:nvPr/>
          </p:nvSpPr>
          <p:spPr bwMode="auto">
            <a:xfrm>
              <a:off x="5485698" y="4911533"/>
              <a:ext cx="0" cy="903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Line 25"/>
            <p:cNvSpPr>
              <a:spLocks noChangeShapeType="1"/>
            </p:cNvSpPr>
            <p:nvPr/>
          </p:nvSpPr>
          <p:spPr bwMode="auto">
            <a:xfrm>
              <a:off x="5938358" y="4911533"/>
              <a:ext cx="0" cy="903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Line 26"/>
            <p:cNvSpPr>
              <a:spLocks noChangeShapeType="1"/>
            </p:cNvSpPr>
            <p:nvPr/>
          </p:nvSpPr>
          <p:spPr bwMode="auto">
            <a:xfrm>
              <a:off x="6388273" y="4911533"/>
              <a:ext cx="0" cy="903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Line 27"/>
            <p:cNvSpPr>
              <a:spLocks noChangeShapeType="1"/>
            </p:cNvSpPr>
            <p:nvPr/>
          </p:nvSpPr>
          <p:spPr bwMode="auto">
            <a:xfrm>
              <a:off x="6840932" y="4911533"/>
              <a:ext cx="0" cy="903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09"/>
          <p:cNvGrpSpPr/>
          <p:nvPr/>
        </p:nvGrpSpPr>
        <p:grpSpPr>
          <a:xfrm>
            <a:off x="1554376" y="2046200"/>
            <a:ext cx="198773" cy="3371149"/>
            <a:chOff x="1486280" y="1608440"/>
            <a:chExt cx="198773" cy="3371149"/>
          </a:xfrm>
        </p:grpSpPr>
        <p:sp>
          <p:nvSpPr>
            <p:cNvPr id="52" name="Rectangle 28"/>
            <p:cNvSpPr>
              <a:spLocks noChangeArrowheads="1"/>
            </p:cNvSpPr>
            <p:nvPr/>
          </p:nvSpPr>
          <p:spPr bwMode="auto">
            <a:xfrm>
              <a:off x="1583178" y="4764145"/>
              <a:ext cx="99387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1400" b="1">
                  <a:solidFill>
                    <a:srgbClr val="000000"/>
                  </a:solidFill>
                </a:rPr>
                <a:t>0</a:t>
              </a:r>
              <a:endParaRPr lang="en-US" altLang="en-US" sz="2400"/>
            </a:p>
          </p:txBody>
        </p:sp>
        <p:sp>
          <p:nvSpPr>
            <p:cNvPr id="53" name="Rectangle 29"/>
            <p:cNvSpPr>
              <a:spLocks noChangeArrowheads="1"/>
            </p:cNvSpPr>
            <p:nvPr/>
          </p:nvSpPr>
          <p:spPr bwMode="auto">
            <a:xfrm>
              <a:off x="1583178" y="4370024"/>
              <a:ext cx="99387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1400" b="1">
                  <a:solidFill>
                    <a:srgbClr val="000000"/>
                  </a:solidFill>
                </a:rPr>
                <a:t>2</a:t>
              </a:r>
              <a:endParaRPr lang="en-US" altLang="en-US" sz="2400"/>
            </a:p>
          </p:txBody>
        </p:sp>
        <p:sp>
          <p:nvSpPr>
            <p:cNvPr id="54" name="Rectangle 30"/>
            <p:cNvSpPr>
              <a:spLocks noChangeArrowheads="1"/>
            </p:cNvSpPr>
            <p:nvPr/>
          </p:nvSpPr>
          <p:spPr bwMode="auto">
            <a:xfrm>
              <a:off x="1583178" y="3975903"/>
              <a:ext cx="99387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1400" b="1">
                  <a:solidFill>
                    <a:srgbClr val="000000"/>
                  </a:solidFill>
                </a:rPr>
                <a:t>4</a:t>
              </a:r>
              <a:endParaRPr lang="en-US" altLang="en-US" sz="2400"/>
            </a:p>
          </p:txBody>
        </p:sp>
        <p:sp>
          <p:nvSpPr>
            <p:cNvPr id="55" name="Rectangle 31"/>
            <p:cNvSpPr>
              <a:spLocks noChangeArrowheads="1"/>
            </p:cNvSpPr>
            <p:nvPr/>
          </p:nvSpPr>
          <p:spPr bwMode="auto">
            <a:xfrm>
              <a:off x="1583178" y="3581782"/>
              <a:ext cx="99387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1400" b="1">
                  <a:solidFill>
                    <a:srgbClr val="000000"/>
                  </a:solidFill>
                </a:rPr>
                <a:t>6</a:t>
              </a:r>
              <a:endParaRPr lang="en-US" altLang="en-US" sz="2400"/>
            </a:p>
          </p:txBody>
        </p:sp>
        <p:sp>
          <p:nvSpPr>
            <p:cNvPr id="56" name="Rectangle 32"/>
            <p:cNvSpPr>
              <a:spLocks noChangeArrowheads="1"/>
            </p:cNvSpPr>
            <p:nvPr/>
          </p:nvSpPr>
          <p:spPr bwMode="auto">
            <a:xfrm>
              <a:off x="1583178" y="3184924"/>
              <a:ext cx="99387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1400" b="1">
                  <a:solidFill>
                    <a:srgbClr val="000000"/>
                  </a:solidFill>
                </a:rPr>
                <a:t>8</a:t>
              </a:r>
              <a:endParaRPr lang="en-US" altLang="en-US" sz="2400"/>
            </a:p>
          </p:txBody>
        </p:sp>
        <p:sp>
          <p:nvSpPr>
            <p:cNvPr id="57" name="Rectangle 33"/>
            <p:cNvSpPr>
              <a:spLocks noChangeArrowheads="1"/>
            </p:cNvSpPr>
            <p:nvPr/>
          </p:nvSpPr>
          <p:spPr bwMode="auto">
            <a:xfrm>
              <a:off x="1486280" y="2790803"/>
              <a:ext cx="1987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1400" b="1">
                  <a:solidFill>
                    <a:srgbClr val="000000"/>
                  </a:solidFill>
                </a:rPr>
                <a:t>10</a:t>
              </a:r>
              <a:endParaRPr lang="en-US" altLang="en-US" sz="2400"/>
            </a:p>
          </p:txBody>
        </p:sp>
        <p:sp>
          <p:nvSpPr>
            <p:cNvPr id="58" name="Rectangle 34"/>
            <p:cNvSpPr>
              <a:spLocks noChangeArrowheads="1"/>
            </p:cNvSpPr>
            <p:nvPr/>
          </p:nvSpPr>
          <p:spPr bwMode="auto">
            <a:xfrm>
              <a:off x="1486280" y="2396682"/>
              <a:ext cx="1987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1400" b="1">
                  <a:solidFill>
                    <a:srgbClr val="000000"/>
                  </a:solidFill>
                </a:rPr>
                <a:t>12</a:t>
              </a:r>
              <a:endParaRPr lang="en-US" altLang="en-US" sz="2400"/>
            </a:p>
          </p:txBody>
        </p:sp>
        <p:sp>
          <p:nvSpPr>
            <p:cNvPr id="59" name="Rectangle 35"/>
            <p:cNvSpPr>
              <a:spLocks noChangeArrowheads="1"/>
            </p:cNvSpPr>
            <p:nvPr/>
          </p:nvSpPr>
          <p:spPr bwMode="auto">
            <a:xfrm>
              <a:off x="1486280" y="2002561"/>
              <a:ext cx="1987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1400" b="1">
                  <a:solidFill>
                    <a:srgbClr val="000000"/>
                  </a:solidFill>
                </a:rPr>
                <a:t>14</a:t>
              </a:r>
              <a:endParaRPr lang="en-US" altLang="en-US" sz="2400"/>
            </a:p>
          </p:txBody>
        </p:sp>
        <p:sp>
          <p:nvSpPr>
            <p:cNvPr id="60" name="Rectangle 36"/>
            <p:cNvSpPr>
              <a:spLocks noChangeArrowheads="1"/>
            </p:cNvSpPr>
            <p:nvPr/>
          </p:nvSpPr>
          <p:spPr bwMode="auto">
            <a:xfrm>
              <a:off x="1486280" y="1608440"/>
              <a:ext cx="1987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1400" b="1">
                  <a:solidFill>
                    <a:srgbClr val="000000"/>
                  </a:solidFill>
                </a:rPr>
                <a:t>16</a:t>
              </a:r>
              <a:endParaRPr lang="en-US" altLang="en-US" sz="2400"/>
            </a:p>
          </p:txBody>
        </p:sp>
      </p:grpSp>
      <p:grpSp>
        <p:nvGrpSpPr>
          <p:cNvPr id="5" name="Group 98"/>
          <p:cNvGrpSpPr/>
          <p:nvPr/>
        </p:nvGrpSpPr>
        <p:grpSpPr>
          <a:xfrm>
            <a:off x="1824244" y="2145652"/>
            <a:ext cx="90533" cy="3185812"/>
            <a:chOff x="1824244" y="1737076"/>
            <a:chExt cx="90533" cy="3185812"/>
          </a:xfrm>
        </p:grpSpPr>
        <p:sp>
          <p:nvSpPr>
            <p:cNvPr id="61" name="Line 37"/>
            <p:cNvSpPr>
              <a:spLocks noChangeShapeType="1"/>
            </p:cNvSpPr>
            <p:nvPr/>
          </p:nvSpPr>
          <p:spPr bwMode="auto">
            <a:xfrm flipV="1">
              <a:off x="1914777" y="1737076"/>
              <a:ext cx="0" cy="318581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Line 38"/>
            <p:cNvSpPr>
              <a:spLocks noChangeShapeType="1"/>
            </p:cNvSpPr>
            <p:nvPr/>
          </p:nvSpPr>
          <p:spPr bwMode="auto">
            <a:xfrm flipH="1">
              <a:off x="1824244" y="4906466"/>
              <a:ext cx="9053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Line 39"/>
            <p:cNvSpPr>
              <a:spLocks noChangeShapeType="1"/>
            </p:cNvSpPr>
            <p:nvPr/>
          </p:nvSpPr>
          <p:spPr bwMode="auto">
            <a:xfrm flipH="1">
              <a:off x="1824244" y="4512345"/>
              <a:ext cx="9053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Line 40"/>
            <p:cNvSpPr>
              <a:spLocks noChangeShapeType="1"/>
            </p:cNvSpPr>
            <p:nvPr/>
          </p:nvSpPr>
          <p:spPr bwMode="auto">
            <a:xfrm flipH="1">
              <a:off x="1824244" y="4118224"/>
              <a:ext cx="9053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Line 41"/>
            <p:cNvSpPr>
              <a:spLocks noChangeShapeType="1"/>
            </p:cNvSpPr>
            <p:nvPr/>
          </p:nvSpPr>
          <p:spPr bwMode="auto">
            <a:xfrm flipH="1">
              <a:off x="1824244" y="3724103"/>
              <a:ext cx="9053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Line 42"/>
            <p:cNvSpPr>
              <a:spLocks noChangeShapeType="1"/>
            </p:cNvSpPr>
            <p:nvPr/>
          </p:nvSpPr>
          <p:spPr bwMode="auto">
            <a:xfrm flipH="1">
              <a:off x="1824244" y="3329982"/>
              <a:ext cx="9053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Line 43"/>
            <p:cNvSpPr>
              <a:spLocks noChangeShapeType="1"/>
            </p:cNvSpPr>
            <p:nvPr/>
          </p:nvSpPr>
          <p:spPr bwMode="auto">
            <a:xfrm flipH="1">
              <a:off x="1824244" y="2935861"/>
              <a:ext cx="9053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Line 44"/>
            <p:cNvSpPr>
              <a:spLocks noChangeShapeType="1"/>
            </p:cNvSpPr>
            <p:nvPr/>
          </p:nvSpPr>
          <p:spPr bwMode="auto">
            <a:xfrm flipH="1">
              <a:off x="1824244" y="2539004"/>
              <a:ext cx="9053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Line 45"/>
            <p:cNvSpPr>
              <a:spLocks noChangeShapeType="1"/>
            </p:cNvSpPr>
            <p:nvPr/>
          </p:nvSpPr>
          <p:spPr bwMode="auto">
            <a:xfrm flipH="1">
              <a:off x="1824244" y="2144883"/>
              <a:ext cx="9053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Line 46"/>
            <p:cNvSpPr>
              <a:spLocks noChangeShapeType="1"/>
            </p:cNvSpPr>
            <p:nvPr/>
          </p:nvSpPr>
          <p:spPr bwMode="auto">
            <a:xfrm flipH="1">
              <a:off x="1824244" y="1750762"/>
              <a:ext cx="9053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" name="Freeform 47"/>
          <p:cNvSpPr>
            <a:spLocks/>
          </p:cNvSpPr>
          <p:nvPr/>
        </p:nvSpPr>
        <p:spPr bwMode="auto">
          <a:xfrm>
            <a:off x="2311598" y="2700847"/>
            <a:ext cx="4515617" cy="1581958"/>
          </a:xfrm>
          <a:custGeom>
            <a:avLst/>
            <a:gdLst>
              <a:gd name="T0" fmla="*/ 32 w 3291"/>
              <a:gd name="T1" fmla="*/ 1143 h 1154"/>
              <a:gd name="T2" fmla="*/ 100 w 3291"/>
              <a:gd name="T3" fmla="*/ 1119 h 1154"/>
              <a:gd name="T4" fmla="*/ 165 w 3291"/>
              <a:gd name="T5" fmla="*/ 1096 h 1154"/>
              <a:gd name="T6" fmla="*/ 230 w 3291"/>
              <a:gd name="T7" fmla="*/ 1073 h 1154"/>
              <a:gd name="T8" fmla="*/ 297 w 3291"/>
              <a:gd name="T9" fmla="*/ 1050 h 1154"/>
              <a:gd name="T10" fmla="*/ 363 w 3291"/>
              <a:gd name="T11" fmla="*/ 1027 h 1154"/>
              <a:gd name="T12" fmla="*/ 428 w 3291"/>
              <a:gd name="T13" fmla="*/ 1004 h 1154"/>
              <a:gd name="T14" fmla="*/ 493 w 3291"/>
              <a:gd name="T15" fmla="*/ 981 h 1154"/>
              <a:gd name="T16" fmla="*/ 560 w 3291"/>
              <a:gd name="T17" fmla="*/ 958 h 1154"/>
              <a:gd name="T18" fmla="*/ 626 w 3291"/>
              <a:gd name="T19" fmla="*/ 935 h 1154"/>
              <a:gd name="T20" fmla="*/ 691 w 3291"/>
              <a:gd name="T21" fmla="*/ 912 h 1154"/>
              <a:gd name="T22" fmla="*/ 758 w 3291"/>
              <a:gd name="T23" fmla="*/ 889 h 1154"/>
              <a:gd name="T24" fmla="*/ 823 w 3291"/>
              <a:gd name="T25" fmla="*/ 866 h 1154"/>
              <a:gd name="T26" fmla="*/ 888 w 3291"/>
              <a:gd name="T27" fmla="*/ 843 h 1154"/>
              <a:gd name="T28" fmla="*/ 954 w 3291"/>
              <a:gd name="T29" fmla="*/ 820 h 1154"/>
              <a:gd name="T30" fmla="*/ 1021 w 3291"/>
              <a:gd name="T31" fmla="*/ 797 h 1154"/>
              <a:gd name="T32" fmla="*/ 1086 w 3291"/>
              <a:gd name="T33" fmla="*/ 774 h 1154"/>
              <a:gd name="T34" fmla="*/ 1151 w 3291"/>
              <a:gd name="T35" fmla="*/ 751 h 1154"/>
              <a:gd name="T36" fmla="*/ 1219 w 3291"/>
              <a:gd name="T37" fmla="*/ 728 h 1154"/>
              <a:gd name="T38" fmla="*/ 1284 w 3291"/>
              <a:gd name="T39" fmla="*/ 705 h 1154"/>
              <a:gd name="T40" fmla="*/ 1349 w 3291"/>
              <a:gd name="T41" fmla="*/ 681 h 1154"/>
              <a:gd name="T42" fmla="*/ 1414 w 3291"/>
              <a:gd name="T43" fmla="*/ 658 h 1154"/>
              <a:gd name="T44" fmla="*/ 1482 w 3291"/>
              <a:gd name="T45" fmla="*/ 635 h 1154"/>
              <a:gd name="T46" fmla="*/ 1547 w 3291"/>
              <a:gd name="T47" fmla="*/ 612 h 1154"/>
              <a:gd name="T48" fmla="*/ 1612 w 3291"/>
              <a:gd name="T49" fmla="*/ 589 h 1154"/>
              <a:gd name="T50" fmla="*/ 1679 w 3291"/>
              <a:gd name="T51" fmla="*/ 566 h 1154"/>
              <a:gd name="T52" fmla="*/ 1744 w 3291"/>
              <a:gd name="T53" fmla="*/ 543 h 1154"/>
              <a:gd name="T54" fmla="*/ 1810 w 3291"/>
              <a:gd name="T55" fmla="*/ 520 h 1154"/>
              <a:gd name="T56" fmla="*/ 1875 w 3291"/>
              <a:gd name="T57" fmla="*/ 497 h 1154"/>
              <a:gd name="T58" fmla="*/ 1942 w 3291"/>
              <a:gd name="T59" fmla="*/ 474 h 1154"/>
              <a:gd name="T60" fmla="*/ 2007 w 3291"/>
              <a:gd name="T61" fmla="*/ 451 h 1154"/>
              <a:gd name="T62" fmla="*/ 2073 w 3291"/>
              <a:gd name="T63" fmla="*/ 426 h 1154"/>
              <a:gd name="T64" fmla="*/ 2140 w 3291"/>
              <a:gd name="T65" fmla="*/ 403 h 1154"/>
              <a:gd name="T66" fmla="*/ 2205 w 3291"/>
              <a:gd name="T67" fmla="*/ 380 h 1154"/>
              <a:gd name="T68" fmla="*/ 2270 w 3291"/>
              <a:gd name="T69" fmla="*/ 357 h 1154"/>
              <a:gd name="T70" fmla="*/ 2336 w 3291"/>
              <a:gd name="T71" fmla="*/ 334 h 1154"/>
              <a:gd name="T72" fmla="*/ 2403 w 3291"/>
              <a:gd name="T73" fmla="*/ 311 h 1154"/>
              <a:gd name="T74" fmla="*/ 2468 w 3291"/>
              <a:gd name="T75" fmla="*/ 288 h 1154"/>
              <a:gd name="T76" fmla="*/ 2533 w 3291"/>
              <a:gd name="T77" fmla="*/ 265 h 1154"/>
              <a:gd name="T78" fmla="*/ 2600 w 3291"/>
              <a:gd name="T79" fmla="*/ 242 h 1154"/>
              <a:gd name="T80" fmla="*/ 2666 w 3291"/>
              <a:gd name="T81" fmla="*/ 219 h 1154"/>
              <a:gd name="T82" fmla="*/ 2731 w 3291"/>
              <a:gd name="T83" fmla="*/ 196 h 1154"/>
              <a:gd name="T84" fmla="*/ 2796 w 3291"/>
              <a:gd name="T85" fmla="*/ 172 h 1154"/>
              <a:gd name="T86" fmla="*/ 2863 w 3291"/>
              <a:gd name="T87" fmla="*/ 149 h 1154"/>
              <a:gd name="T88" fmla="*/ 2929 w 3291"/>
              <a:gd name="T89" fmla="*/ 126 h 1154"/>
              <a:gd name="T90" fmla="*/ 2994 w 3291"/>
              <a:gd name="T91" fmla="*/ 103 h 1154"/>
              <a:gd name="T92" fmla="*/ 3061 w 3291"/>
              <a:gd name="T93" fmla="*/ 80 h 1154"/>
              <a:gd name="T94" fmla="*/ 3126 w 3291"/>
              <a:gd name="T95" fmla="*/ 57 h 1154"/>
              <a:gd name="T96" fmla="*/ 3192 w 3291"/>
              <a:gd name="T97" fmla="*/ 34 h 1154"/>
              <a:gd name="T98" fmla="*/ 3257 w 3291"/>
              <a:gd name="T99" fmla="*/ 11 h 1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3291" h="1154">
                <a:moveTo>
                  <a:pt x="0" y="1154"/>
                </a:moveTo>
                <a:lnTo>
                  <a:pt x="0" y="1154"/>
                </a:lnTo>
                <a:lnTo>
                  <a:pt x="0" y="1154"/>
                </a:lnTo>
                <a:lnTo>
                  <a:pt x="32" y="1143"/>
                </a:lnTo>
                <a:lnTo>
                  <a:pt x="32" y="1143"/>
                </a:lnTo>
                <a:lnTo>
                  <a:pt x="67" y="1131"/>
                </a:lnTo>
                <a:lnTo>
                  <a:pt x="67" y="1131"/>
                </a:lnTo>
                <a:lnTo>
                  <a:pt x="100" y="1119"/>
                </a:lnTo>
                <a:lnTo>
                  <a:pt x="100" y="1119"/>
                </a:lnTo>
                <a:lnTo>
                  <a:pt x="132" y="1108"/>
                </a:lnTo>
                <a:lnTo>
                  <a:pt x="132" y="1108"/>
                </a:lnTo>
                <a:lnTo>
                  <a:pt x="165" y="1096"/>
                </a:lnTo>
                <a:lnTo>
                  <a:pt x="165" y="1096"/>
                </a:lnTo>
                <a:lnTo>
                  <a:pt x="198" y="1085"/>
                </a:lnTo>
                <a:lnTo>
                  <a:pt x="198" y="1085"/>
                </a:lnTo>
                <a:lnTo>
                  <a:pt x="230" y="1073"/>
                </a:lnTo>
                <a:lnTo>
                  <a:pt x="230" y="1073"/>
                </a:lnTo>
                <a:lnTo>
                  <a:pt x="263" y="1062"/>
                </a:lnTo>
                <a:lnTo>
                  <a:pt x="263" y="1062"/>
                </a:lnTo>
                <a:lnTo>
                  <a:pt x="297" y="1050"/>
                </a:lnTo>
                <a:lnTo>
                  <a:pt x="297" y="1050"/>
                </a:lnTo>
                <a:lnTo>
                  <a:pt x="330" y="1039"/>
                </a:lnTo>
                <a:lnTo>
                  <a:pt x="330" y="1039"/>
                </a:lnTo>
                <a:lnTo>
                  <a:pt x="363" y="1027"/>
                </a:lnTo>
                <a:lnTo>
                  <a:pt x="363" y="1027"/>
                </a:lnTo>
                <a:lnTo>
                  <a:pt x="395" y="1016"/>
                </a:lnTo>
                <a:lnTo>
                  <a:pt x="395" y="1016"/>
                </a:lnTo>
                <a:lnTo>
                  <a:pt x="428" y="1004"/>
                </a:lnTo>
                <a:lnTo>
                  <a:pt x="428" y="1004"/>
                </a:lnTo>
                <a:lnTo>
                  <a:pt x="460" y="993"/>
                </a:lnTo>
                <a:lnTo>
                  <a:pt x="460" y="993"/>
                </a:lnTo>
                <a:lnTo>
                  <a:pt x="493" y="981"/>
                </a:lnTo>
                <a:lnTo>
                  <a:pt x="493" y="981"/>
                </a:lnTo>
                <a:lnTo>
                  <a:pt x="528" y="970"/>
                </a:lnTo>
                <a:lnTo>
                  <a:pt x="528" y="970"/>
                </a:lnTo>
                <a:lnTo>
                  <a:pt x="560" y="958"/>
                </a:lnTo>
                <a:lnTo>
                  <a:pt x="560" y="958"/>
                </a:lnTo>
                <a:lnTo>
                  <a:pt x="593" y="947"/>
                </a:lnTo>
                <a:lnTo>
                  <a:pt x="593" y="947"/>
                </a:lnTo>
                <a:lnTo>
                  <a:pt x="626" y="935"/>
                </a:lnTo>
                <a:lnTo>
                  <a:pt x="626" y="935"/>
                </a:lnTo>
                <a:lnTo>
                  <a:pt x="658" y="924"/>
                </a:lnTo>
                <a:lnTo>
                  <a:pt x="658" y="924"/>
                </a:lnTo>
                <a:lnTo>
                  <a:pt x="691" y="912"/>
                </a:lnTo>
                <a:lnTo>
                  <a:pt x="691" y="912"/>
                </a:lnTo>
                <a:lnTo>
                  <a:pt x="723" y="900"/>
                </a:lnTo>
                <a:lnTo>
                  <a:pt x="723" y="900"/>
                </a:lnTo>
                <a:lnTo>
                  <a:pt x="758" y="889"/>
                </a:lnTo>
                <a:lnTo>
                  <a:pt x="758" y="889"/>
                </a:lnTo>
                <a:lnTo>
                  <a:pt x="791" y="877"/>
                </a:lnTo>
                <a:lnTo>
                  <a:pt x="791" y="877"/>
                </a:lnTo>
                <a:lnTo>
                  <a:pt x="823" y="866"/>
                </a:lnTo>
                <a:lnTo>
                  <a:pt x="823" y="866"/>
                </a:lnTo>
                <a:lnTo>
                  <a:pt x="856" y="854"/>
                </a:lnTo>
                <a:lnTo>
                  <a:pt x="856" y="854"/>
                </a:lnTo>
                <a:lnTo>
                  <a:pt x="888" y="843"/>
                </a:lnTo>
                <a:lnTo>
                  <a:pt x="888" y="843"/>
                </a:lnTo>
                <a:lnTo>
                  <a:pt x="921" y="831"/>
                </a:lnTo>
                <a:lnTo>
                  <a:pt x="921" y="831"/>
                </a:lnTo>
                <a:lnTo>
                  <a:pt x="954" y="820"/>
                </a:lnTo>
                <a:lnTo>
                  <a:pt x="954" y="820"/>
                </a:lnTo>
                <a:lnTo>
                  <a:pt x="988" y="808"/>
                </a:lnTo>
                <a:lnTo>
                  <a:pt x="988" y="808"/>
                </a:lnTo>
                <a:lnTo>
                  <a:pt x="1021" y="797"/>
                </a:lnTo>
                <a:lnTo>
                  <a:pt x="1021" y="797"/>
                </a:lnTo>
                <a:lnTo>
                  <a:pt x="1054" y="785"/>
                </a:lnTo>
                <a:lnTo>
                  <a:pt x="1054" y="785"/>
                </a:lnTo>
                <a:lnTo>
                  <a:pt x="1086" y="774"/>
                </a:lnTo>
                <a:lnTo>
                  <a:pt x="1086" y="774"/>
                </a:lnTo>
                <a:lnTo>
                  <a:pt x="1119" y="762"/>
                </a:lnTo>
                <a:lnTo>
                  <a:pt x="1119" y="762"/>
                </a:lnTo>
                <a:lnTo>
                  <a:pt x="1151" y="751"/>
                </a:lnTo>
                <a:lnTo>
                  <a:pt x="1151" y="751"/>
                </a:lnTo>
                <a:lnTo>
                  <a:pt x="1184" y="739"/>
                </a:lnTo>
                <a:lnTo>
                  <a:pt x="1184" y="739"/>
                </a:lnTo>
                <a:lnTo>
                  <a:pt x="1219" y="728"/>
                </a:lnTo>
                <a:lnTo>
                  <a:pt x="1219" y="728"/>
                </a:lnTo>
                <a:lnTo>
                  <a:pt x="1251" y="716"/>
                </a:lnTo>
                <a:lnTo>
                  <a:pt x="1251" y="716"/>
                </a:lnTo>
                <a:lnTo>
                  <a:pt x="1284" y="705"/>
                </a:lnTo>
                <a:lnTo>
                  <a:pt x="1284" y="705"/>
                </a:lnTo>
                <a:lnTo>
                  <a:pt x="1316" y="693"/>
                </a:lnTo>
                <a:lnTo>
                  <a:pt x="1316" y="693"/>
                </a:lnTo>
                <a:lnTo>
                  <a:pt x="1349" y="681"/>
                </a:lnTo>
                <a:lnTo>
                  <a:pt x="1349" y="681"/>
                </a:lnTo>
                <a:lnTo>
                  <a:pt x="1382" y="670"/>
                </a:lnTo>
                <a:lnTo>
                  <a:pt x="1382" y="670"/>
                </a:lnTo>
                <a:lnTo>
                  <a:pt x="1414" y="658"/>
                </a:lnTo>
                <a:lnTo>
                  <a:pt x="1414" y="658"/>
                </a:lnTo>
                <a:lnTo>
                  <a:pt x="1449" y="647"/>
                </a:lnTo>
                <a:lnTo>
                  <a:pt x="1449" y="647"/>
                </a:lnTo>
                <a:lnTo>
                  <a:pt x="1482" y="635"/>
                </a:lnTo>
                <a:lnTo>
                  <a:pt x="1482" y="635"/>
                </a:lnTo>
                <a:lnTo>
                  <a:pt x="1514" y="624"/>
                </a:lnTo>
                <a:lnTo>
                  <a:pt x="1514" y="624"/>
                </a:lnTo>
                <a:lnTo>
                  <a:pt x="1547" y="612"/>
                </a:lnTo>
                <a:lnTo>
                  <a:pt x="1547" y="612"/>
                </a:lnTo>
                <a:lnTo>
                  <a:pt x="1579" y="601"/>
                </a:lnTo>
                <a:lnTo>
                  <a:pt x="1579" y="601"/>
                </a:lnTo>
                <a:lnTo>
                  <a:pt x="1612" y="589"/>
                </a:lnTo>
                <a:lnTo>
                  <a:pt x="1612" y="589"/>
                </a:lnTo>
                <a:lnTo>
                  <a:pt x="1645" y="578"/>
                </a:lnTo>
                <a:lnTo>
                  <a:pt x="1645" y="578"/>
                </a:lnTo>
                <a:lnTo>
                  <a:pt x="1679" y="566"/>
                </a:lnTo>
                <a:lnTo>
                  <a:pt x="1679" y="566"/>
                </a:lnTo>
                <a:lnTo>
                  <a:pt x="1712" y="555"/>
                </a:lnTo>
                <a:lnTo>
                  <a:pt x="1712" y="555"/>
                </a:lnTo>
                <a:lnTo>
                  <a:pt x="1744" y="543"/>
                </a:lnTo>
                <a:lnTo>
                  <a:pt x="1744" y="543"/>
                </a:lnTo>
                <a:lnTo>
                  <a:pt x="1777" y="532"/>
                </a:lnTo>
                <a:lnTo>
                  <a:pt x="1777" y="532"/>
                </a:lnTo>
                <a:lnTo>
                  <a:pt x="1810" y="520"/>
                </a:lnTo>
                <a:lnTo>
                  <a:pt x="1810" y="520"/>
                </a:lnTo>
                <a:lnTo>
                  <a:pt x="1842" y="509"/>
                </a:lnTo>
                <a:lnTo>
                  <a:pt x="1842" y="509"/>
                </a:lnTo>
                <a:lnTo>
                  <a:pt x="1875" y="497"/>
                </a:lnTo>
                <a:lnTo>
                  <a:pt x="1875" y="497"/>
                </a:lnTo>
                <a:lnTo>
                  <a:pt x="1910" y="486"/>
                </a:lnTo>
                <a:lnTo>
                  <a:pt x="1910" y="486"/>
                </a:lnTo>
                <a:lnTo>
                  <a:pt x="1942" y="474"/>
                </a:lnTo>
                <a:lnTo>
                  <a:pt x="1942" y="474"/>
                </a:lnTo>
                <a:lnTo>
                  <a:pt x="1975" y="463"/>
                </a:lnTo>
                <a:lnTo>
                  <a:pt x="1975" y="463"/>
                </a:lnTo>
                <a:lnTo>
                  <a:pt x="2007" y="451"/>
                </a:lnTo>
                <a:lnTo>
                  <a:pt x="2007" y="451"/>
                </a:lnTo>
                <a:lnTo>
                  <a:pt x="2040" y="439"/>
                </a:lnTo>
                <a:lnTo>
                  <a:pt x="2040" y="439"/>
                </a:lnTo>
                <a:lnTo>
                  <a:pt x="2073" y="426"/>
                </a:lnTo>
                <a:lnTo>
                  <a:pt x="2073" y="426"/>
                </a:lnTo>
                <a:lnTo>
                  <a:pt x="2105" y="414"/>
                </a:lnTo>
                <a:lnTo>
                  <a:pt x="2105" y="414"/>
                </a:lnTo>
                <a:lnTo>
                  <a:pt x="2140" y="403"/>
                </a:lnTo>
                <a:lnTo>
                  <a:pt x="2140" y="403"/>
                </a:lnTo>
                <a:lnTo>
                  <a:pt x="2172" y="391"/>
                </a:lnTo>
                <a:lnTo>
                  <a:pt x="2172" y="391"/>
                </a:lnTo>
                <a:lnTo>
                  <a:pt x="2205" y="380"/>
                </a:lnTo>
                <a:lnTo>
                  <a:pt x="2205" y="380"/>
                </a:lnTo>
                <a:lnTo>
                  <a:pt x="2238" y="368"/>
                </a:lnTo>
                <a:lnTo>
                  <a:pt x="2238" y="368"/>
                </a:lnTo>
                <a:lnTo>
                  <a:pt x="2270" y="357"/>
                </a:lnTo>
                <a:lnTo>
                  <a:pt x="2270" y="357"/>
                </a:lnTo>
                <a:lnTo>
                  <a:pt x="2303" y="345"/>
                </a:lnTo>
                <a:lnTo>
                  <a:pt x="2303" y="345"/>
                </a:lnTo>
                <a:lnTo>
                  <a:pt x="2336" y="334"/>
                </a:lnTo>
                <a:lnTo>
                  <a:pt x="2336" y="334"/>
                </a:lnTo>
                <a:lnTo>
                  <a:pt x="2370" y="322"/>
                </a:lnTo>
                <a:lnTo>
                  <a:pt x="2370" y="322"/>
                </a:lnTo>
                <a:lnTo>
                  <a:pt x="2403" y="311"/>
                </a:lnTo>
                <a:lnTo>
                  <a:pt x="2403" y="311"/>
                </a:lnTo>
                <a:lnTo>
                  <a:pt x="2435" y="299"/>
                </a:lnTo>
                <a:lnTo>
                  <a:pt x="2435" y="299"/>
                </a:lnTo>
                <a:lnTo>
                  <a:pt x="2468" y="288"/>
                </a:lnTo>
                <a:lnTo>
                  <a:pt x="2468" y="288"/>
                </a:lnTo>
                <a:lnTo>
                  <a:pt x="2501" y="276"/>
                </a:lnTo>
                <a:lnTo>
                  <a:pt x="2501" y="276"/>
                </a:lnTo>
                <a:lnTo>
                  <a:pt x="2533" y="265"/>
                </a:lnTo>
                <a:lnTo>
                  <a:pt x="2533" y="265"/>
                </a:lnTo>
                <a:lnTo>
                  <a:pt x="2566" y="253"/>
                </a:lnTo>
                <a:lnTo>
                  <a:pt x="2566" y="253"/>
                </a:lnTo>
                <a:lnTo>
                  <a:pt x="2600" y="242"/>
                </a:lnTo>
                <a:lnTo>
                  <a:pt x="2600" y="242"/>
                </a:lnTo>
                <a:lnTo>
                  <a:pt x="2633" y="230"/>
                </a:lnTo>
                <a:lnTo>
                  <a:pt x="2633" y="230"/>
                </a:lnTo>
                <a:lnTo>
                  <a:pt x="2666" y="219"/>
                </a:lnTo>
                <a:lnTo>
                  <a:pt x="2666" y="219"/>
                </a:lnTo>
                <a:lnTo>
                  <a:pt x="2698" y="207"/>
                </a:lnTo>
                <a:lnTo>
                  <a:pt x="2698" y="207"/>
                </a:lnTo>
                <a:lnTo>
                  <a:pt x="2731" y="196"/>
                </a:lnTo>
                <a:lnTo>
                  <a:pt x="2731" y="196"/>
                </a:lnTo>
                <a:lnTo>
                  <a:pt x="2764" y="184"/>
                </a:lnTo>
                <a:lnTo>
                  <a:pt x="2764" y="184"/>
                </a:lnTo>
                <a:lnTo>
                  <a:pt x="2796" y="172"/>
                </a:lnTo>
                <a:lnTo>
                  <a:pt x="2796" y="172"/>
                </a:lnTo>
                <a:lnTo>
                  <a:pt x="2831" y="161"/>
                </a:lnTo>
                <a:lnTo>
                  <a:pt x="2831" y="161"/>
                </a:lnTo>
                <a:lnTo>
                  <a:pt x="2863" y="149"/>
                </a:lnTo>
                <a:lnTo>
                  <a:pt x="2863" y="149"/>
                </a:lnTo>
                <a:lnTo>
                  <a:pt x="2896" y="138"/>
                </a:lnTo>
                <a:lnTo>
                  <a:pt x="2896" y="138"/>
                </a:lnTo>
                <a:lnTo>
                  <a:pt x="2929" y="126"/>
                </a:lnTo>
                <a:lnTo>
                  <a:pt x="2929" y="126"/>
                </a:lnTo>
                <a:lnTo>
                  <a:pt x="2961" y="115"/>
                </a:lnTo>
                <a:lnTo>
                  <a:pt x="2961" y="115"/>
                </a:lnTo>
                <a:lnTo>
                  <a:pt x="2994" y="103"/>
                </a:lnTo>
                <a:lnTo>
                  <a:pt x="2994" y="103"/>
                </a:lnTo>
                <a:lnTo>
                  <a:pt x="3027" y="92"/>
                </a:lnTo>
                <a:lnTo>
                  <a:pt x="3027" y="92"/>
                </a:lnTo>
                <a:lnTo>
                  <a:pt x="3061" y="80"/>
                </a:lnTo>
                <a:lnTo>
                  <a:pt x="3061" y="80"/>
                </a:lnTo>
                <a:lnTo>
                  <a:pt x="3094" y="69"/>
                </a:lnTo>
                <a:lnTo>
                  <a:pt x="3094" y="69"/>
                </a:lnTo>
                <a:lnTo>
                  <a:pt x="3126" y="57"/>
                </a:lnTo>
                <a:lnTo>
                  <a:pt x="3126" y="57"/>
                </a:lnTo>
                <a:lnTo>
                  <a:pt x="3159" y="46"/>
                </a:lnTo>
                <a:lnTo>
                  <a:pt x="3159" y="46"/>
                </a:lnTo>
                <a:lnTo>
                  <a:pt x="3192" y="34"/>
                </a:lnTo>
                <a:lnTo>
                  <a:pt x="3192" y="34"/>
                </a:lnTo>
                <a:lnTo>
                  <a:pt x="3224" y="23"/>
                </a:lnTo>
                <a:lnTo>
                  <a:pt x="3224" y="23"/>
                </a:lnTo>
                <a:lnTo>
                  <a:pt x="3257" y="11"/>
                </a:lnTo>
                <a:lnTo>
                  <a:pt x="3257" y="11"/>
                </a:lnTo>
                <a:lnTo>
                  <a:pt x="3291" y="0"/>
                </a:lnTo>
              </a:path>
            </a:pathLst>
          </a:cu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" name="Group 120"/>
          <p:cNvGrpSpPr/>
          <p:nvPr/>
        </p:nvGrpSpPr>
        <p:grpSpPr>
          <a:xfrm>
            <a:off x="6750134" y="2635159"/>
            <a:ext cx="126196" cy="125901"/>
            <a:chOff x="6750134" y="2314135"/>
            <a:chExt cx="126196" cy="125901"/>
          </a:xfrm>
        </p:grpSpPr>
        <p:sp>
          <p:nvSpPr>
            <p:cNvPr id="11" name="Line 50"/>
            <p:cNvSpPr>
              <a:spLocks noChangeShapeType="1"/>
            </p:cNvSpPr>
            <p:nvPr/>
          </p:nvSpPr>
          <p:spPr bwMode="auto">
            <a:xfrm>
              <a:off x="6827215" y="2314136"/>
              <a:ext cx="0" cy="1259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51"/>
            <p:cNvSpPr>
              <a:spLocks noChangeShapeType="1"/>
            </p:cNvSpPr>
            <p:nvPr/>
          </p:nvSpPr>
          <p:spPr bwMode="auto">
            <a:xfrm>
              <a:off x="6827215" y="2314136"/>
              <a:ext cx="0" cy="1259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79"/>
            <p:cNvSpPr>
              <a:spLocks/>
            </p:cNvSpPr>
            <p:nvPr/>
          </p:nvSpPr>
          <p:spPr bwMode="auto">
            <a:xfrm>
              <a:off x="6750134" y="2314135"/>
              <a:ext cx="126196" cy="125900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55 h 92"/>
                <a:gd name="T4" fmla="*/ 89 w 92"/>
                <a:gd name="T5" fmla="*/ 63 h 92"/>
                <a:gd name="T6" fmla="*/ 85 w 92"/>
                <a:gd name="T7" fmla="*/ 71 h 92"/>
                <a:gd name="T8" fmla="*/ 79 w 92"/>
                <a:gd name="T9" fmla="*/ 78 h 92"/>
                <a:gd name="T10" fmla="*/ 71 w 92"/>
                <a:gd name="T11" fmla="*/ 84 h 92"/>
                <a:gd name="T12" fmla="*/ 64 w 92"/>
                <a:gd name="T13" fmla="*/ 88 h 92"/>
                <a:gd name="T14" fmla="*/ 56 w 92"/>
                <a:gd name="T15" fmla="*/ 92 h 92"/>
                <a:gd name="T16" fmla="*/ 46 w 92"/>
                <a:gd name="T17" fmla="*/ 92 h 92"/>
                <a:gd name="T18" fmla="*/ 37 w 92"/>
                <a:gd name="T19" fmla="*/ 92 h 92"/>
                <a:gd name="T20" fmla="*/ 29 w 92"/>
                <a:gd name="T21" fmla="*/ 88 h 92"/>
                <a:gd name="T22" fmla="*/ 21 w 92"/>
                <a:gd name="T23" fmla="*/ 84 h 92"/>
                <a:gd name="T24" fmla="*/ 14 w 92"/>
                <a:gd name="T25" fmla="*/ 78 h 92"/>
                <a:gd name="T26" fmla="*/ 8 w 92"/>
                <a:gd name="T27" fmla="*/ 71 h 92"/>
                <a:gd name="T28" fmla="*/ 4 w 92"/>
                <a:gd name="T29" fmla="*/ 63 h 92"/>
                <a:gd name="T30" fmla="*/ 2 w 92"/>
                <a:gd name="T31" fmla="*/ 55 h 92"/>
                <a:gd name="T32" fmla="*/ 0 w 92"/>
                <a:gd name="T33" fmla="*/ 49 h 92"/>
                <a:gd name="T34" fmla="*/ 0 w 92"/>
                <a:gd name="T35" fmla="*/ 46 h 92"/>
                <a:gd name="T36" fmla="*/ 0 w 92"/>
                <a:gd name="T37" fmla="*/ 42 h 92"/>
                <a:gd name="T38" fmla="*/ 2 w 92"/>
                <a:gd name="T39" fmla="*/ 36 h 92"/>
                <a:gd name="T40" fmla="*/ 4 w 92"/>
                <a:gd name="T41" fmla="*/ 28 h 92"/>
                <a:gd name="T42" fmla="*/ 8 w 92"/>
                <a:gd name="T43" fmla="*/ 21 h 92"/>
                <a:gd name="T44" fmla="*/ 14 w 92"/>
                <a:gd name="T45" fmla="*/ 13 h 92"/>
                <a:gd name="T46" fmla="*/ 21 w 92"/>
                <a:gd name="T47" fmla="*/ 7 h 92"/>
                <a:gd name="T48" fmla="*/ 29 w 92"/>
                <a:gd name="T49" fmla="*/ 3 h 92"/>
                <a:gd name="T50" fmla="*/ 37 w 92"/>
                <a:gd name="T51" fmla="*/ 1 h 92"/>
                <a:gd name="T52" fmla="*/ 43 w 92"/>
                <a:gd name="T53" fmla="*/ 0 h 92"/>
                <a:gd name="T54" fmla="*/ 46 w 92"/>
                <a:gd name="T55" fmla="*/ 0 h 92"/>
                <a:gd name="T56" fmla="*/ 50 w 92"/>
                <a:gd name="T57" fmla="*/ 0 h 92"/>
                <a:gd name="T58" fmla="*/ 56 w 92"/>
                <a:gd name="T59" fmla="*/ 1 h 92"/>
                <a:gd name="T60" fmla="*/ 64 w 92"/>
                <a:gd name="T61" fmla="*/ 3 h 92"/>
                <a:gd name="T62" fmla="*/ 71 w 92"/>
                <a:gd name="T63" fmla="*/ 7 h 92"/>
                <a:gd name="T64" fmla="*/ 79 w 92"/>
                <a:gd name="T65" fmla="*/ 13 h 92"/>
                <a:gd name="T66" fmla="*/ 85 w 92"/>
                <a:gd name="T67" fmla="*/ 21 h 92"/>
                <a:gd name="T68" fmla="*/ 89 w 92"/>
                <a:gd name="T69" fmla="*/ 28 h 92"/>
                <a:gd name="T70" fmla="*/ 92 w 92"/>
                <a:gd name="T71" fmla="*/ 36 h 92"/>
                <a:gd name="T72" fmla="*/ 92 w 92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55"/>
                  </a:lnTo>
                  <a:lnTo>
                    <a:pt x="89" y="63"/>
                  </a:lnTo>
                  <a:lnTo>
                    <a:pt x="85" y="71"/>
                  </a:lnTo>
                  <a:lnTo>
                    <a:pt x="79" y="78"/>
                  </a:lnTo>
                  <a:lnTo>
                    <a:pt x="71" y="84"/>
                  </a:lnTo>
                  <a:lnTo>
                    <a:pt x="64" y="88"/>
                  </a:lnTo>
                  <a:lnTo>
                    <a:pt x="56" y="92"/>
                  </a:lnTo>
                  <a:lnTo>
                    <a:pt x="46" y="92"/>
                  </a:lnTo>
                  <a:lnTo>
                    <a:pt x="37" y="92"/>
                  </a:lnTo>
                  <a:lnTo>
                    <a:pt x="29" y="88"/>
                  </a:lnTo>
                  <a:lnTo>
                    <a:pt x="21" y="84"/>
                  </a:lnTo>
                  <a:lnTo>
                    <a:pt x="14" y="78"/>
                  </a:lnTo>
                  <a:lnTo>
                    <a:pt x="8" y="71"/>
                  </a:lnTo>
                  <a:lnTo>
                    <a:pt x="4" y="63"/>
                  </a:lnTo>
                  <a:lnTo>
                    <a:pt x="2" y="55"/>
                  </a:lnTo>
                  <a:lnTo>
                    <a:pt x="0" y="49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6"/>
                  </a:lnTo>
                  <a:lnTo>
                    <a:pt x="4" y="28"/>
                  </a:lnTo>
                  <a:lnTo>
                    <a:pt x="8" y="21"/>
                  </a:lnTo>
                  <a:lnTo>
                    <a:pt x="14" y="13"/>
                  </a:lnTo>
                  <a:lnTo>
                    <a:pt x="21" y="7"/>
                  </a:lnTo>
                  <a:lnTo>
                    <a:pt x="29" y="3"/>
                  </a:lnTo>
                  <a:lnTo>
                    <a:pt x="37" y="1"/>
                  </a:lnTo>
                  <a:lnTo>
                    <a:pt x="43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6" y="1"/>
                  </a:lnTo>
                  <a:lnTo>
                    <a:pt x="64" y="3"/>
                  </a:lnTo>
                  <a:lnTo>
                    <a:pt x="71" y="7"/>
                  </a:lnTo>
                  <a:lnTo>
                    <a:pt x="79" y="13"/>
                  </a:lnTo>
                  <a:lnTo>
                    <a:pt x="85" y="21"/>
                  </a:lnTo>
                  <a:lnTo>
                    <a:pt x="89" y="28"/>
                  </a:lnTo>
                  <a:lnTo>
                    <a:pt x="92" y="36"/>
                  </a:lnTo>
                  <a:lnTo>
                    <a:pt x="92" y="46"/>
                  </a:lnTo>
                  <a:close/>
                </a:path>
              </a:pathLst>
            </a:custGeom>
            <a:solidFill>
              <a:schemeClr val="accent6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97"/>
          <p:cNvGrpSpPr/>
          <p:nvPr/>
        </p:nvGrpSpPr>
        <p:grpSpPr>
          <a:xfrm>
            <a:off x="5410145" y="2782956"/>
            <a:ext cx="126196" cy="503599"/>
            <a:chOff x="5410145" y="2374380"/>
            <a:chExt cx="126196" cy="503599"/>
          </a:xfrm>
        </p:grpSpPr>
        <p:sp>
          <p:nvSpPr>
            <p:cNvPr id="16" name="Line 55"/>
            <p:cNvSpPr>
              <a:spLocks noChangeShapeType="1"/>
            </p:cNvSpPr>
            <p:nvPr/>
          </p:nvSpPr>
          <p:spPr bwMode="auto">
            <a:xfrm>
              <a:off x="5471981" y="2374380"/>
              <a:ext cx="0" cy="251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56"/>
            <p:cNvSpPr>
              <a:spLocks noChangeShapeType="1"/>
            </p:cNvSpPr>
            <p:nvPr/>
          </p:nvSpPr>
          <p:spPr bwMode="auto">
            <a:xfrm>
              <a:off x="5410145" y="2374380"/>
              <a:ext cx="12619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57"/>
            <p:cNvSpPr>
              <a:spLocks noChangeShapeType="1"/>
            </p:cNvSpPr>
            <p:nvPr/>
          </p:nvSpPr>
          <p:spPr bwMode="auto">
            <a:xfrm>
              <a:off x="5471981" y="2626179"/>
              <a:ext cx="0" cy="251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58"/>
            <p:cNvSpPr>
              <a:spLocks noChangeShapeType="1"/>
            </p:cNvSpPr>
            <p:nvPr/>
          </p:nvSpPr>
          <p:spPr bwMode="auto">
            <a:xfrm>
              <a:off x="5410145" y="2877979"/>
              <a:ext cx="12619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" name="Group 1"/>
            <p:cNvGrpSpPr/>
            <p:nvPr/>
          </p:nvGrpSpPr>
          <p:grpSpPr>
            <a:xfrm>
              <a:off x="5410145" y="2563228"/>
              <a:ext cx="126196" cy="125900"/>
              <a:chOff x="5408884" y="2563228"/>
              <a:chExt cx="126196" cy="125900"/>
            </a:xfrm>
          </p:grpSpPr>
          <p:sp>
            <p:nvSpPr>
              <p:cNvPr id="13" name="Line 52"/>
              <p:cNvSpPr>
                <a:spLocks noChangeShapeType="1"/>
              </p:cNvSpPr>
              <p:nvPr/>
            </p:nvSpPr>
            <p:spPr bwMode="auto">
              <a:xfrm>
                <a:off x="5471981" y="2626179"/>
                <a:ext cx="2744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Line 53"/>
              <p:cNvSpPr>
                <a:spLocks noChangeShapeType="1"/>
              </p:cNvSpPr>
              <p:nvPr/>
            </p:nvSpPr>
            <p:spPr bwMode="auto">
              <a:xfrm>
                <a:off x="5471981" y="2563228"/>
                <a:ext cx="0" cy="1259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Line 54"/>
              <p:cNvSpPr>
                <a:spLocks noChangeShapeType="1"/>
              </p:cNvSpPr>
              <p:nvPr/>
            </p:nvSpPr>
            <p:spPr bwMode="auto">
              <a:xfrm>
                <a:off x="5474725" y="2563228"/>
                <a:ext cx="0" cy="1259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Freeform 81"/>
              <p:cNvSpPr>
                <a:spLocks/>
              </p:cNvSpPr>
              <p:nvPr/>
            </p:nvSpPr>
            <p:spPr bwMode="auto">
              <a:xfrm>
                <a:off x="5408884" y="2563228"/>
                <a:ext cx="126196" cy="125900"/>
              </a:xfrm>
              <a:custGeom>
                <a:avLst/>
                <a:gdLst>
                  <a:gd name="T0" fmla="*/ 92 w 92"/>
                  <a:gd name="T1" fmla="*/ 47 h 93"/>
                  <a:gd name="T2" fmla="*/ 92 w 92"/>
                  <a:gd name="T3" fmla="*/ 56 h 93"/>
                  <a:gd name="T4" fmla="*/ 88 w 92"/>
                  <a:gd name="T5" fmla="*/ 64 h 93"/>
                  <a:gd name="T6" fmla="*/ 84 w 92"/>
                  <a:gd name="T7" fmla="*/ 72 h 93"/>
                  <a:gd name="T8" fmla="*/ 79 w 92"/>
                  <a:gd name="T9" fmla="*/ 79 h 93"/>
                  <a:gd name="T10" fmla="*/ 71 w 92"/>
                  <a:gd name="T11" fmla="*/ 85 h 93"/>
                  <a:gd name="T12" fmla="*/ 63 w 92"/>
                  <a:gd name="T13" fmla="*/ 89 h 93"/>
                  <a:gd name="T14" fmla="*/ 56 w 92"/>
                  <a:gd name="T15" fmla="*/ 93 h 93"/>
                  <a:gd name="T16" fmla="*/ 46 w 92"/>
                  <a:gd name="T17" fmla="*/ 93 h 93"/>
                  <a:gd name="T18" fmla="*/ 36 w 92"/>
                  <a:gd name="T19" fmla="*/ 93 h 93"/>
                  <a:gd name="T20" fmla="*/ 29 w 92"/>
                  <a:gd name="T21" fmla="*/ 89 h 93"/>
                  <a:gd name="T22" fmla="*/ 21 w 92"/>
                  <a:gd name="T23" fmla="*/ 85 h 93"/>
                  <a:gd name="T24" fmla="*/ 13 w 92"/>
                  <a:gd name="T25" fmla="*/ 79 h 93"/>
                  <a:gd name="T26" fmla="*/ 8 w 92"/>
                  <a:gd name="T27" fmla="*/ 72 h 93"/>
                  <a:gd name="T28" fmla="*/ 4 w 92"/>
                  <a:gd name="T29" fmla="*/ 64 h 93"/>
                  <a:gd name="T30" fmla="*/ 2 w 92"/>
                  <a:gd name="T31" fmla="*/ 56 h 93"/>
                  <a:gd name="T32" fmla="*/ 0 w 92"/>
                  <a:gd name="T33" fmla="*/ 50 h 93"/>
                  <a:gd name="T34" fmla="*/ 0 w 92"/>
                  <a:gd name="T35" fmla="*/ 47 h 93"/>
                  <a:gd name="T36" fmla="*/ 0 w 92"/>
                  <a:gd name="T37" fmla="*/ 43 h 93"/>
                  <a:gd name="T38" fmla="*/ 2 w 92"/>
                  <a:gd name="T39" fmla="*/ 37 h 93"/>
                  <a:gd name="T40" fmla="*/ 4 w 92"/>
                  <a:gd name="T41" fmla="*/ 29 h 93"/>
                  <a:gd name="T42" fmla="*/ 8 w 92"/>
                  <a:gd name="T43" fmla="*/ 22 h 93"/>
                  <a:gd name="T44" fmla="*/ 13 w 92"/>
                  <a:gd name="T45" fmla="*/ 14 h 93"/>
                  <a:gd name="T46" fmla="*/ 21 w 92"/>
                  <a:gd name="T47" fmla="*/ 8 h 93"/>
                  <a:gd name="T48" fmla="*/ 29 w 92"/>
                  <a:gd name="T49" fmla="*/ 4 h 93"/>
                  <a:gd name="T50" fmla="*/ 36 w 92"/>
                  <a:gd name="T51" fmla="*/ 2 h 93"/>
                  <a:gd name="T52" fmla="*/ 42 w 92"/>
                  <a:gd name="T53" fmla="*/ 0 h 93"/>
                  <a:gd name="T54" fmla="*/ 46 w 92"/>
                  <a:gd name="T55" fmla="*/ 0 h 93"/>
                  <a:gd name="T56" fmla="*/ 50 w 92"/>
                  <a:gd name="T57" fmla="*/ 0 h 93"/>
                  <a:gd name="T58" fmla="*/ 56 w 92"/>
                  <a:gd name="T59" fmla="*/ 2 h 93"/>
                  <a:gd name="T60" fmla="*/ 63 w 92"/>
                  <a:gd name="T61" fmla="*/ 4 h 93"/>
                  <a:gd name="T62" fmla="*/ 71 w 92"/>
                  <a:gd name="T63" fmla="*/ 8 h 93"/>
                  <a:gd name="T64" fmla="*/ 79 w 92"/>
                  <a:gd name="T65" fmla="*/ 14 h 93"/>
                  <a:gd name="T66" fmla="*/ 84 w 92"/>
                  <a:gd name="T67" fmla="*/ 22 h 93"/>
                  <a:gd name="T68" fmla="*/ 88 w 92"/>
                  <a:gd name="T69" fmla="*/ 29 h 93"/>
                  <a:gd name="T70" fmla="*/ 92 w 92"/>
                  <a:gd name="T71" fmla="*/ 37 h 93"/>
                  <a:gd name="T72" fmla="*/ 92 w 92"/>
                  <a:gd name="T73" fmla="*/ 47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3">
                    <a:moveTo>
                      <a:pt x="92" y="47"/>
                    </a:moveTo>
                    <a:lnTo>
                      <a:pt x="92" y="56"/>
                    </a:lnTo>
                    <a:lnTo>
                      <a:pt x="88" y="64"/>
                    </a:lnTo>
                    <a:lnTo>
                      <a:pt x="84" y="72"/>
                    </a:lnTo>
                    <a:lnTo>
                      <a:pt x="79" y="79"/>
                    </a:lnTo>
                    <a:lnTo>
                      <a:pt x="71" y="85"/>
                    </a:lnTo>
                    <a:lnTo>
                      <a:pt x="63" y="89"/>
                    </a:lnTo>
                    <a:lnTo>
                      <a:pt x="56" y="93"/>
                    </a:lnTo>
                    <a:lnTo>
                      <a:pt x="46" y="93"/>
                    </a:lnTo>
                    <a:lnTo>
                      <a:pt x="36" y="93"/>
                    </a:lnTo>
                    <a:lnTo>
                      <a:pt x="29" y="89"/>
                    </a:lnTo>
                    <a:lnTo>
                      <a:pt x="21" y="85"/>
                    </a:lnTo>
                    <a:lnTo>
                      <a:pt x="13" y="79"/>
                    </a:lnTo>
                    <a:lnTo>
                      <a:pt x="8" y="72"/>
                    </a:lnTo>
                    <a:lnTo>
                      <a:pt x="4" y="64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7"/>
                    </a:lnTo>
                    <a:lnTo>
                      <a:pt x="0" y="43"/>
                    </a:lnTo>
                    <a:lnTo>
                      <a:pt x="2" y="37"/>
                    </a:lnTo>
                    <a:lnTo>
                      <a:pt x="4" y="29"/>
                    </a:lnTo>
                    <a:lnTo>
                      <a:pt x="8" y="22"/>
                    </a:lnTo>
                    <a:lnTo>
                      <a:pt x="13" y="14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3" y="4"/>
                    </a:lnTo>
                    <a:lnTo>
                      <a:pt x="71" y="8"/>
                    </a:lnTo>
                    <a:lnTo>
                      <a:pt x="79" y="14"/>
                    </a:lnTo>
                    <a:lnTo>
                      <a:pt x="84" y="22"/>
                    </a:lnTo>
                    <a:lnTo>
                      <a:pt x="88" y="29"/>
                    </a:lnTo>
                    <a:lnTo>
                      <a:pt x="92" y="37"/>
                    </a:lnTo>
                    <a:lnTo>
                      <a:pt x="92" y="4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Freeform 82"/>
              <p:cNvSpPr>
                <a:spLocks/>
              </p:cNvSpPr>
              <p:nvPr/>
            </p:nvSpPr>
            <p:spPr bwMode="auto">
              <a:xfrm>
                <a:off x="5408884" y="2563228"/>
                <a:ext cx="126196" cy="125900"/>
              </a:xfrm>
              <a:custGeom>
                <a:avLst/>
                <a:gdLst>
                  <a:gd name="T0" fmla="*/ 92 w 92"/>
                  <a:gd name="T1" fmla="*/ 47 h 93"/>
                  <a:gd name="T2" fmla="*/ 92 w 92"/>
                  <a:gd name="T3" fmla="*/ 56 h 93"/>
                  <a:gd name="T4" fmla="*/ 88 w 92"/>
                  <a:gd name="T5" fmla="*/ 64 h 93"/>
                  <a:gd name="T6" fmla="*/ 84 w 92"/>
                  <a:gd name="T7" fmla="*/ 72 h 93"/>
                  <a:gd name="T8" fmla="*/ 79 w 92"/>
                  <a:gd name="T9" fmla="*/ 79 h 93"/>
                  <a:gd name="T10" fmla="*/ 71 w 92"/>
                  <a:gd name="T11" fmla="*/ 85 h 93"/>
                  <a:gd name="T12" fmla="*/ 63 w 92"/>
                  <a:gd name="T13" fmla="*/ 89 h 93"/>
                  <a:gd name="T14" fmla="*/ 56 w 92"/>
                  <a:gd name="T15" fmla="*/ 93 h 93"/>
                  <a:gd name="T16" fmla="*/ 46 w 92"/>
                  <a:gd name="T17" fmla="*/ 93 h 93"/>
                  <a:gd name="T18" fmla="*/ 36 w 92"/>
                  <a:gd name="T19" fmla="*/ 93 h 93"/>
                  <a:gd name="T20" fmla="*/ 29 w 92"/>
                  <a:gd name="T21" fmla="*/ 89 h 93"/>
                  <a:gd name="T22" fmla="*/ 21 w 92"/>
                  <a:gd name="T23" fmla="*/ 85 h 93"/>
                  <a:gd name="T24" fmla="*/ 13 w 92"/>
                  <a:gd name="T25" fmla="*/ 79 h 93"/>
                  <a:gd name="T26" fmla="*/ 8 w 92"/>
                  <a:gd name="T27" fmla="*/ 72 h 93"/>
                  <a:gd name="T28" fmla="*/ 4 w 92"/>
                  <a:gd name="T29" fmla="*/ 64 h 93"/>
                  <a:gd name="T30" fmla="*/ 2 w 92"/>
                  <a:gd name="T31" fmla="*/ 56 h 93"/>
                  <a:gd name="T32" fmla="*/ 0 w 92"/>
                  <a:gd name="T33" fmla="*/ 50 h 93"/>
                  <a:gd name="T34" fmla="*/ 0 w 92"/>
                  <a:gd name="T35" fmla="*/ 47 h 93"/>
                  <a:gd name="T36" fmla="*/ 0 w 92"/>
                  <a:gd name="T37" fmla="*/ 43 h 93"/>
                  <a:gd name="T38" fmla="*/ 2 w 92"/>
                  <a:gd name="T39" fmla="*/ 37 h 93"/>
                  <a:gd name="T40" fmla="*/ 4 w 92"/>
                  <a:gd name="T41" fmla="*/ 29 h 93"/>
                  <a:gd name="T42" fmla="*/ 8 w 92"/>
                  <a:gd name="T43" fmla="*/ 22 h 93"/>
                  <a:gd name="T44" fmla="*/ 13 w 92"/>
                  <a:gd name="T45" fmla="*/ 14 h 93"/>
                  <a:gd name="T46" fmla="*/ 21 w 92"/>
                  <a:gd name="T47" fmla="*/ 8 h 93"/>
                  <a:gd name="T48" fmla="*/ 29 w 92"/>
                  <a:gd name="T49" fmla="*/ 4 h 93"/>
                  <a:gd name="T50" fmla="*/ 36 w 92"/>
                  <a:gd name="T51" fmla="*/ 2 h 93"/>
                  <a:gd name="T52" fmla="*/ 42 w 92"/>
                  <a:gd name="T53" fmla="*/ 0 h 93"/>
                  <a:gd name="T54" fmla="*/ 46 w 92"/>
                  <a:gd name="T55" fmla="*/ 0 h 93"/>
                  <a:gd name="T56" fmla="*/ 50 w 92"/>
                  <a:gd name="T57" fmla="*/ 0 h 93"/>
                  <a:gd name="T58" fmla="*/ 56 w 92"/>
                  <a:gd name="T59" fmla="*/ 2 h 93"/>
                  <a:gd name="T60" fmla="*/ 63 w 92"/>
                  <a:gd name="T61" fmla="*/ 4 h 93"/>
                  <a:gd name="T62" fmla="*/ 71 w 92"/>
                  <a:gd name="T63" fmla="*/ 8 h 93"/>
                  <a:gd name="T64" fmla="*/ 79 w 92"/>
                  <a:gd name="T65" fmla="*/ 14 h 93"/>
                  <a:gd name="T66" fmla="*/ 84 w 92"/>
                  <a:gd name="T67" fmla="*/ 22 h 93"/>
                  <a:gd name="T68" fmla="*/ 88 w 92"/>
                  <a:gd name="T69" fmla="*/ 29 h 93"/>
                  <a:gd name="T70" fmla="*/ 92 w 92"/>
                  <a:gd name="T71" fmla="*/ 37 h 93"/>
                  <a:gd name="T72" fmla="*/ 92 w 92"/>
                  <a:gd name="T73" fmla="*/ 47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3">
                    <a:moveTo>
                      <a:pt x="92" y="47"/>
                    </a:moveTo>
                    <a:lnTo>
                      <a:pt x="92" y="56"/>
                    </a:lnTo>
                    <a:lnTo>
                      <a:pt x="88" y="64"/>
                    </a:lnTo>
                    <a:lnTo>
                      <a:pt x="84" y="72"/>
                    </a:lnTo>
                    <a:lnTo>
                      <a:pt x="79" y="79"/>
                    </a:lnTo>
                    <a:lnTo>
                      <a:pt x="71" y="85"/>
                    </a:lnTo>
                    <a:lnTo>
                      <a:pt x="63" y="89"/>
                    </a:lnTo>
                    <a:lnTo>
                      <a:pt x="56" y="93"/>
                    </a:lnTo>
                    <a:lnTo>
                      <a:pt x="46" y="93"/>
                    </a:lnTo>
                    <a:lnTo>
                      <a:pt x="36" y="93"/>
                    </a:lnTo>
                    <a:lnTo>
                      <a:pt x="29" y="89"/>
                    </a:lnTo>
                    <a:lnTo>
                      <a:pt x="21" y="85"/>
                    </a:lnTo>
                    <a:lnTo>
                      <a:pt x="13" y="79"/>
                    </a:lnTo>
                    <a:lnTo>
                      <a:pt x="8" y="72"/>
                    </a:lnTo>
                    <a:lnTo>
                      <a:pt x="4" y="64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7"/>
                    </a:lnTo>
                    <a:lnTo>
                      <a:pt x="0" y="43"/>
                    </a:lnTo>
                    <a:lnTo>
                      <a:pt x="2" y="37"/>
                    </a:lnTo>
                    <a:lnTo>
                      <a:pt x="4" y="29"/>
                    </a:lnTo>
                    <a:lnTo>
                      <a:pt x="8" y="22"/>
                    </a:lnTo>
                    <a:lnTo>
                      <a:pt x="13" y="14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3" y="4"/>
                    </a:lnTo>
                    <a:lnTo>
                      <a:pt x="71" y="8"/>
                    </a:lnTo>
                    <a:lnTo>
                      <a:pt x="79" y="14"/>
                    </a:lnTo>
                    <a:lnTo>
                      <a:pt x="84" y="22"/>
                    </a:lnTo>
                    <a:lnTo>
                      <a:pt x="88" y="29"/>
                    </a:lnTo>
                    <a:lnTo>
                      <a:pt x="92" y="37"/>
                    </a:lnTo>
                    <a:lnTo>
                      <a:pt x="92" y="47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4" name="Group 106"/>
          <p:cNvGrpSpPr/>
          <p:nvPr/>
        </p:nvGrpSpPr>
        <p:grpSpPr>
          <a:xfrm>
            <a:off x="5001931" y="3265708"/>
            <a:ext cx="127127" cy="298328"/>
            <a:chOff x="5001931" y="3265708"/>
            <a:chExt cx="127127" cy="298328"/>
          </a:xfrm>
        </p:grpSpPr>
        <p:sp>
          <p:nvSpPr>
            <p:cNvPr id="20" name="Line 59"/>
            <p:cNvSpPr>
              <a:spLocks noChangeShapeType="1"/>
            </p:cNvSpPr>
            <p:nvPr/>
          </p:nvSpPr>
          <p:spPr bwMode="auto">
            <a:xfrm>
              <a:off x="5065960" y="3423402"/>
              <a:ext cx="0" cy="1286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60"/>
            <p:cNvSpPr>
              <a:spLocks noChangeShapeType="1"/>
            </p:cNvSpPr>
            <p:nvPr/>
          </p:nvSpPr>
          <p:spPr bwMode="auto">
            <a:xfrm>
              <a:off x="5065960" y="3423402"/>
              <a:ext cx="0" cy="1286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5" name="Group 94"/>
            <p:cNvGrpSpPr/>
            <p:nvPr/>
          </p:nvGrpSpPr>
          <p:grpSpPr>
            <a:xfrm>
              <a:off x="5001931" y="3265708"/>
              <a:ext cx="127127" cy="298328"/>
              <a:chOff x="5001931" y="2929980"/>
              <a:chExt cx="127127" cy="298328"/>
            </a:xfrm>
          </p:grpSpPr>
          <p:sp>
            <p:nvSpPr>
              <p:cNvPr id="22" name="Line 61"/>
              <p:cNvSpPr>
                <a:spLocks noChangeShapeType="1"/>
              </p:cNvSpPr>
              <p:nvPr/>
            </p:nvSpPr>
            <p:spPr bwMode="auto">
              <a:xfrm>
                <a:off x="5065960" y="2929980"/>
                <a:ext cx="0" cy="14779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Line 62"/>
              <p:cNvSpPr>
                <a:spLocks noChangeShapeType="1"/>
              </p:cNvSpPr>
              <p:nvPr/>
            </p:nvSpPr>
            <p:spPr bwMode="auto">
              <a:xfrm>
                <a:off x="5002862" y="2929980"/>
                <a:ext cx="12619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Line 63"/>
              <p:cNvSpPr>
                <a:spLocks noChangeShapeType="1"/>
              </p:cNvSpPr>
              <p:nvPr/>
            </p:nvSpPr>
            <p:spPr bwMode="auto">
              <a:xfrm>
                <a:off x="5065960" y="3077775"/>
                <a:ext cx="0" cy="15053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Line 64"/>
              <p:cNvSpPr>
                <a:spLocks noChangeShapeType="1"/>
              </p:cNvSpPr>
              <p:nvPr/>
            </p:nvSpPr>
            <p:spPr bwMode="auto">
              <a:xfrm>
                <a:off x="5002862" y="3228308"/>
                <a:ext cx="12619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Freeform 83"/>
              <p:cNvSpPr>
                <a:spLocks/>
              </p:cNvSpPr>
              <p:nvPr/>
            </p:nvSpPr>
            <p:spPr bwMode="auto">
              <a:xfrm>
                <a:off x="5001931" y="3014826"/>
                <a:ext cx="126196" cy="128638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6 h 92"/>
                  <a:gd name="T4" fmla="*/ 89 w 92"/>
                  <a:gd name="T5" fmla="*/ 63 h 92"/>
                  <a:gd name="T6" fmla="*/ 85 w 92"/>
                  <a:gd name="T7" fmla="*/ 71 h 92"/>
                  <a:gd name="T8" fmla="*/ 79 w 92"/>
                  <a:gd name="T9" fmla="*/ 79 h 92"/>
                  <a:gd name="T10" fmla="*/ 71 w 92"/>
                  <a:gd name="T11" fmla="*/ 84 h 92"/>
                  <a:gd name="T12" fmla="*/ 64 w 92"/>
                  <a:gd name="T13" fmla="*/ 88 h 92"/>
                  <a:gd name="T14" fmla="*/ 56 w 92"/>
                  <a:gd name="T15" fmla="*/ 92 h 92"/>
                  <a:gd name="T16" fmla="*/ 46 w 92"/>
                  <a:gd name="T17" fmla="*/ 92 h 92"/>
                  <a:gd name="T18" fmla="*/ 37 w 92"/>
                  <a:gd name="T19" fmla="*/ 92 h 92"/>
                  <a:gd name="T20" fmla="*/ 29 w 92"/>
                  <a:gd name="T21" fmla="*/ 88 h 92"/>
                  <a:gd name="T22" fmla="*/ 21 w 92"/>
                  <a:gd name="T23" fmla="*/ 84 h 92"/>
                  <a:gd name="T24" fmla="*/ 14 w 92"/>
                  <a:gd name="T25" fmla="*/ 79 h 92"/>
                  <a:gd name="T26" fmla="*/ 8 w 92"/>
                  <a:gd name="T27" fmla="*/ 71 h 92"/>
                  <a:gd name="T28" fmla="*/ 4 w 92"/>
                  <a:gd name="T29" fmla="*/ 63 h 92"/>
                  <a:gd name="T30" fmla="*/ 2 w 92"/>
                  <a:gd name="T31" fmla="*/ 56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2 h 92"/>
                  <a:gd name="T38" fmla="*/ 2 w 92"/>
                  <a:gd name="T39" fmla="*/ 36 h 92"/>
                  <a:gd name="T40" fmla="*/ 4 w 92"/>
                  <a:gd name="T41" fmla="*/ 29 h 92"/>
                  <a:gd name="T42" fmla="*/ 8 w 92"/>
                  <a:gd name="T43" fmla="*/ 21 h 92"/>
                  <a:gd name="T44" fmla="*/ 14 w 92"/>
                  <a:gd name="T45" fmla="*/ 13 h 92"/>
                  <a:gd name="T46" fmla="*/ 21 w 92"/>
                  <a:gd name="T47" fmla="*/ 8 h 92"/>
                  <a:gd name="T48" fmla="*/ 29 w 92"/>
                  <a:gd name="T49" fmla="*/ 4 h 92"/>
                  <a:gd name="T50" fmla="*/ 37 w 92"/>
                  <a:gd name="T51" fmla="*/ 2 h 92"/>
                  <a:gd name="T52" fmla="*/ 43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6 w 92"/>
                  <a:gd name="T59" fmla="*/ 2 h 92"/>
                  <a:gd name="T60" fmla="*/ 64 w 92"/>
                  <a:gd name="T61" fmla="*/ 4 h 92"/>
                  <a:gd name="T62" fmla="*/ 71 w 92"/>
                  <a:gd name="T63" fmla="*/ 8 h 92"/>
                  <a:gd name="T64" fmla="*/ 79 w 92"/>
                  <a:gd name="T65" fmla="*/ 13 h 92"/>
                  <a:gd name="T66" fmla="*/ 85 w 92"/>
                  <a:gd name="T67" fmla="*/ 21 h 92"/>
                  <a:gd name="T68" fmla="*/ 89 w 92"/>
                  <a:gd name="T69" fmla="*/ 29 h 92"/>
                  <a:gd name="T70" fmla="*/ 92 w 92"/>
                  <a:gd name="T71" fmla="*/ 36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6"/>
                    </a:lnTo>
                    <a:lnTo>
                      <a:pt x="89" y="63"/>
                    </a:lnTo>
                    <a:lnTo>
                      <a:pt x="85" y="71"/>
                    </a:lnTo>
                    <a:lnTo>
                      <a:pt x="79" y="79"/>
                    </a:lnTo>
                    <a:lnTo>
                      <a:pt x="71" y="84"/>
                    </a:lnTo>
                    <a:lnTo>
                      <a:pt x="64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7" y="92"/>
                    </a:lnTo>
                    <a:lnTo>
                      <a:pt x="29" y="88"/>
                    </a:lnTo>
                    <a:lnTo>
                      <a:pt x="21" y="84"/>
                    </a:lnTo>
                    <a:lnTo>
                      <a:pt x="14" y="79"/>
                    </a:lnTo>
                    <a:lnTo>
                      <a:pt x="8" y="71"/>
                    </a:lnTo>
                    <a:lnTo>
                      <a:pt x="4" y="63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6"/>
                    </a:lnTo>
                    <a:lnTo>
                      <a:pt x="4" y="29"/>
                    </a:lnTo>
                    <a:lnTo>
                      <a:pt x="8" y="21"/>
                    </a:lnTo>
                    <a:lnTo>
                      <a:pt x="14" y="13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7" y="2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4" y="4"/>
                    </a:lnTo>
                    <a:lnTo>
                      <a:pt x="71" y="8"/>
                    </a:lnTo>
                    <a:lnTo>
                      <a:pt x="79" y="13"/>
                    </a:lnTo>
                    <a:lnTo>
                      <a:pt x="85" y="21"/>
                    </a:lnTo>
                    <a:lnTo>
                      <a:pt x="89" y="29"/>
                    </a:lnTo>
                    <a:lnTo>
                      <a:pt x="92" y="36"/>
                    </a:lnTo>
                    <a:lnTo>
                      <a:pt x="92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96" name="Group 95"/>
          <p:cNvGrpSpPr/>
          <p:nvPr/>
        </p:nvGrpSpPr>
        <p:grpSpPr>
          <a:xfrm>
            <a:off x="3513202" y="3672464"/>
            <a:ext cx="126196" cy="342120"/>
            <a:chOff x="3513202" y="3263888"/>
            <a:chExt cx="126196" cy="342120"/>
          </a:xfrm>
        </p:grpSpPr>
        <p:sp>
          <p:nvSpPr>
            <p:cNvPr id="26" name="Line 65"/>
            <p:cNvSpPr>
              <a:spLocks noChangeShapeType="1"/>
            </p:cNvSpPr>
            <p:nvPr/>
          </p:nvSpPr>
          <p:spPr bwMode="auto">
            <a:xfrm>
              <a:off x="3576301" y="3370630"/>
              <a:ext cx="0" cy="1259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66"/>
            <p:cNvSpPr>
              <a:spLocks noChangeShapeType="1"/>
            </p:cNvSpPr>
            <p:nvPr/>
          </p:nvSpPr>
          <p:spPr bwMode="auto">
            <a:xfrm>
              <a:off x="3576301" y="3370630"/>
              <a:ext cx="0" cy="1259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67"/>
            <p:cNvSpPr>
              <a:spLocks noChangeShapeType="1"/>
            </p:cNvSpPr>
            <p:nvPr/>
          </p:nvSpPr>
          <p:spPr bwMode="auto">
            <a:xfrm>
              <a:off x="3576301" y="3263888"/>
              <a:ext cx="0" cy="16969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68"/>
            <p:cNvSpPr>
              <a:spLocks noChangeShapeType="1"/>
            </p:cNvSpPr>
            <p:nvPr/>
          </p:nvSpPr>
          <p:spPr bwMode="auto">
            <a:xfrm>
              <a:off x="3513202" y="3263888"/>
              <a:ext cx="12619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69"/>
            <p:cNvSpPr>
              <a:spLocks noChangeShapeType="1"/>
            </p:cNvSpPr>
            <p:nvPr/>
          </p:nvSpPr>
          <p:spPr bwMode="auto">
            <a:xfrm>
              <a:off x="3576301" y="3433579"/>
              <a:ext cx="0" cy="17242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70"/>
            <p:cNvSpPr>
              <a:spLocks noChangeShapeType="1"/>
            </p:cNvSpPr>
            <p:nvPr/>
          </p:nvSpPr>
          <p:spPr bwMode="auto">
            <a:xfrm>
              <a:off x="3513202" y="3606008"/>
              <a:ext cx="12619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85"/>
            <p:cNvSpPr>
              <a:spLocks/>
            </p:cNvSpPr>
            <p:nvPr/>
          </p:nvSpPr>
          <p:spPr bwMode="auto">
            <a:xfrm>
              <a:off x="3513202" y="3370630"/>
              <a:ext cx="126196" cy="125900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56 h 92"/>
                <a:gd name="T4" fmla="*/ 88 w 92"/>
                <a:gd name="T5" fmla="*/ 64 h 92"/>
                <a:gd name="T6" fmla="*/ 84 w 92"/>
                <a:gd name="T7" fmla="*/ 71 h 92"/>
                <a:gd name="T8" fmla="*/ 79 w 92"/>
                <a:gd name="T9" fmla="*/ 79 h 92"/>
                <a:gd name="T10" fmla="*/ 71 w 92"/>
                <a:gd name="T11" fmla="*/ 85 h 92"/>
                <a:gd name="T12" fmla="*/ 63 w 92"/>
                <a:gd name="T13" fmla="*/ 89 h 92"/>
                <a:gd name="T14" fmla="*/ 56 w 92"/>
                <a:gd name="T15" fmla="*/ 92 h 92"/>
                <a:gd name="T16" fmla="*/ 46 w 92"/>
                <a:gd name="T17" fmla="*/ 92 h 92"/>
                <a:gd name="T18" fmla="*/ 36 w 92"/>
                <a:gd name="T19" fmla="*/ 92 h 92"/>
                <a:gd name="T20" fmla="*/ 29 w 92"/>
                <a:gd name="T21" fmla="*/ 89 h 92"/>
                <a:gd name="T22" fmla="*/ 21 w 92"/>
                <a:gd name="T23" fmla="*/ 85 h 92"/>
                <a:gd name="T24" fmla="*/ 13 w 92"/>
                <a:gd name="T25" fmla="*/ 79 h 92"/>
                <a:gd name="T26" fmla="*/ 8 w 92"/>
                <a:gd name="T27" fmla="*/ 71 h 92"/>
                <a:gd name="T28" fmla="*/ 4 w 92"/>
                <a:gd name="T29" fmla="*/ 64 h 92"/>
                <a:gd name="T30" fmla="*/ 2 w 92"/>
                <a:gd name="T31" fmla="*/ 56 h 92"/>
                <a:gd name="T32" fmla="*/ 0 w 92"/>
                <a:gd name="T33" fmla="*/ 50 h 92"/>
                <a:gd name="T34" fmla="*/ 0 w 92"/>
                <a:gd name="T35" fmla="*/ 46 h 92"/>
                <a:gd name="T36" fmla="*/ 0 w 92"/>
                <a:gd name="T37" fmla="*/ 42 h 92"/>
                <a:gd name="T38" fmla="*/ 2 w 92"/>
                <a:gd name="T39" fmla="*/ 37 h 92"/>
                <a:gd name="T40" fmla="*/ 4 w 92"/>
                <a:gd name="T41" fmla="*/ 29 h 92"/>
                <a:gd name="T42" fmla="*/ 8 w 92"/>
                <a:gd name="T43" fmla="*/ 21 h 92"/>
                <a:gd name="T44" fmla="*/ 13 w 92"/>
                <a:gd name="T45" fmla="*/ 14 h 92"/>
                <a:gd name="T46" fmla="*/ 21 w 92"/>
                <a:gd name="T47" fmla="*/ 8 h 92"/>
                <a:gd name="T48" fmla="*/ 29 w 92"/>
                <a:gd name="T49" fmla="*/ 4 h 92"/>
                <a:gd name="T50" fmla="*/ 36 w 92"/>
                <a:gd name="T51" fmla="*/ 2 h 92"/>
                <a:gd name="T52" fmla="*/ 42 w 92"/>
                <a:gd name="T53" fmla="*/ 0 h 92"/>
                <a:gd name="T54" fmla="*/ 46 w 92"/>
                <a:gd name="T55" fmla="*/ 0 h 92"/>
                <a:gd name="T56" fmla="*/ 50 w 92"/>
                <a:gd name="T57" fmla="*/ 0 h 92"/>
                <a:gd name="T58" fmla="*/ 56 w 92"/>
                <a:gd name="T59" fmla="*/ 2 h 92"/>
                <a:gd name="T60" fmla="*/ 63 w 92"/>
                <a:gd name="T61" fmla="*/ 4 h 92"/>
                <a:gd name="T62" fmla="*/ 71 w 92"/>
                <a:gd name="T63" fmla="*/ 8 h 92"/>
                <a:gd name="T64" fmla="*/ 79 w 92"/>
                <a:gd name="T65" fmla="*/ 14 h 92"/>
                <a:gd name="T66" fmla="*/ 84 w 92"/>
                <a:gd name="T67" fmla="*/ 21 h 92"/>
                <a:gd name="T68" fmla="*/ 88 w 92"/>
                <a:gd name="T69" fmla="*/ 29 h 92"/>
                <a:gd name="T70" fmla="*/ 92 w 92"/>
                <a:gd name="T71" fmla="*/ 37 h 92"/>
                <a:gd name="T72" fmla="*/ 92 w 92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56"/>
                  </a:lnTo>
                  <a:lnTo>
                    <a:pt x="88" y="64"/>
                  </a:lnTo>
                  <a:lnTo>
                    <a:pt x="84" y="71"/>
                  </a:lnTo>
                  <a:lnTo>
                    <a:pt x="79" y="79"/>
                  </a:lnTo>
                  <a:lnTo>
                    <a:pt x="71" y="85"/>
                  </a:lnTo>
                  <a:lnTo>
                    <a:pt x="63" y="89"/>
                  </a:lnTo>
                  <a:lnTo>
                    <a:pt x="56" y="92"/>
                  </a:lnTo>
                  <a:lnTo>
                    <a:pt x="46" y="92"/>
                  </a:lnTo>
                  <a:lnTo>
                    <a:pt x="36" y="92"/>
                  </a:lnTo>
                  <a:lnTo>
                    <a:pt x="29" y="89"/>
                  </a:lnTo>
                  <a:lnTo>
                    <a:pt x="21" y="85"/>
                  </a:lnTo>
                  <a:lnTo>
                    <a:pt x="13" y="79"/>
                  </a:lnTo>
                  <a:lnTo>
                    <a:pt x="8" y="71"/>
                  </a:lnTo>
                  <a:lnTo>
                    <a:pt x="4" y="64"/>
                  </a:lnTo>
                  <a:lnTo>
                    <a:pt x="2" y="56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7"/>
                  </a:lnTo>
                  <a:lnTo>
                    <a:pt x="4" y="29"/>
                  </a:lnTo>
                  <a:lnTo>
                    <a:pt x="8" y="21"/>
                  </a:lnTo>
                  <a:lnTo>
                    <a:pt x="13" y="14"/>
                  </a:lnTo>
                  <a:lnTo>
                    <a:pt x="21" y="8"/>
                  </a:lnTo>
                  <a:lnTo>
                    <a:pt x="29" y="4"/>
                  </a:lnTo>
                  <a:lnTo>
                    <a:pt x="36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3" y="4"/>
                  </a:lnTo>
                  <a:lnTo>
                    <a:pt x="71" y="8"/>
                  </a:lnTo>
                  <a:lnTo>
                    <a:pt x="79" y="14"/>
                  </a:lnTo>
                  <a:lnTo>
                    <a:pt x="84" y="21"/>
                  </a:lnTo>
                  <a:lnTo>
                    <a:pt x="88" y="29"/>
                  </a:lnTo>
                  <a:lnTo>
                    <a:pt x="92" y="37"/>
                  </a:lnTo>
                  <a:lnTo>
                    <a:pt x="92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86"/>
            <p:cNvSpPr>
              <a:spLocks/>
            </p:cNvSpPr>
            <p:nvPr/>
          </p:nvSpPr>
          <p:spPr bwMode="auto">
            <a:xfrm>
              <a:off x="3513202" y="3370630"/>
              <a:ext cx="126196" cy="125900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56 h 92"/>
                <a:gd name="T4" fmla="*/ 88 w 92"/>
                <a:gd name="T5" fmla="*/ 64 h 92"/>
                <a:gd name="T6" fmla="*/ 84 w 92"/>
                <a:gd name="T7" fmla="*/ 71 h 92"/>
                <a:gd name="T8" fmla="*/ 79 w 92"/>
                <a:gd name="T9" fmla="*/ 79 h 92"/>
                <a:gd name="T10" fmla="*/ 71 w 92"/>
                <a:gd name="T11" fmla="*/ 85 h 92"/>
                <a:gd name="T12" fmla="*/ 63 w 92"/>
                <a:gd name="T13" fmla="*/ 89 h 92"/>
                <a:gd name="T14" fmla="*/ 56 w 92"/>
                <a:gd name="T15" fmla="*/ 92 h 92"/>
                <a:gd name="T16" fmla="*/ 46 w 92"/>
                <a:gd name="T17" fmla="*/ 92 h 92"/>
                <a:gd name="T18" fmla="*/ 36 w 92"/>
                <a:gd name="T19" fmla="*/ 92 h 92"/>
                <a:gd name="T20" fmla="*/ 29 w 92"/>
                <a:gd name="T21" fmla="*/ 89 h 92"/>
                <a:gd name="T22" fmla="*/ 21 w 92"/>
                <a:gd name="T23" fmla="*/ 85 h 92"/>
                <a:gd name="T24" fmla="*/ 13 w 92"/>
                <a:gd name="T25" fmla="*/ 79 h 92"/>
                <a:gd name="T26" fmla="*/ 8 w 92"/>
                <a:gd name="T27" fmla="*/ 71 h 92"/>
                <a:gd name="T28" fmla="*/ 4 w 92"/>
                <a:gd name="T29" fmla="*/ 64 h 92"/>
                <a:gd name="T30" fmla="*/ 2 w 92"/>
                <a:gd name="T31" fmla="*/ 56 h 92"/>
                <a:gd name="T32" fmla="*/ 0 w 92"/>
                <a:gd name="T33" fmla="*/ 50 h 92"/>
                <a:gd name="T34" fmla="*/ 0 w 92"/>
                <a:gd name="T35" fmla="*/ 46 h 92"/>
                <a:gd name="T36" fmla="*/ 0 w 92"/>
                <a:gd name="T37" fmla="*/ 42 h 92"/>
                <a:gd name="T38" fmla="*/ 2 w 92"/>
                <a:gd name="T39" fmla="*/ 37 h 92"/>
                <a:gd name="T40" fmla="*/ 4 w 92"/>
                <a:gd name="T41" fmla="*/ 29 h 92"/>
                <a:gd name="T42" fmla="*/ 8 w 92"/>
                <a:gd name="T43" fmla="*/ 21 h 92"/>
                <a:gd name="T44" fmla="*/ 13 w 92"/>
                <a:gd name="T45" fmla="*/ 14 h 92"/>
                <a:gd name="T46" fmla="*/ 21 w 92"/>
                <a:gd name="T47" fmla="*/ 8 h 92"/>
                <a:gd name="T48" fmla="*/ 29 w 92"/>
                <a:gd name="T49" fmla="*/ 4 h 92"/>
                <a:gd name="T50" fmla="*/ 36 w 92"/>
                <a:gd name="T51" fmla="*/ 2 h 92"/>
                <a:gd name="T52" fmla="*/ 42 w 92"/>
                <a:gd name="T53" fmla="*/ 0 h 92"/>
                <a:gd name="T54" fmla="*/ 46 w 92"/>
                <a:gd name="T55" fmla="*/ 0 h 92"/>
                <a:gd name="T56" fmla="*/ 50 w 92"/>
                <a:gd name="T57" fmla="*/ 0 h 92"/>
                <a:gd name="T58" fmla="*/ 56 w 92"/>
                <a:gd name="T59" fmla="*/ 2 h 92"/>
                <a:gd name="T60" fmla="*/ 63 w 92"/>
                <a:gd name="T61" fmla="*/ 4 h 92"/>
                <a:gd name="T62" fmla="*/ 71 w 92"/>
                <a:gd name="T63" fmla="*/ 8 h 92"/>
                <a:gd name="T64" fmla="*/ 79 w 92"/>
                <a:gd name="T65" fmla="*/ 14 h 92"/>
                <a:gd name="T66" fmla="*/ 84 w 92"/>
                <a:gd name="T67" fmla="*/ 21 h 92"/>
                <a:gd name="T68" fmla="*/ 88 w 92"/>
                <a:gd name="T69" fmla="*/ 29 h 92"/>
                <a:gd name="T70" fmla="*/ 92 w 92"/>
                <a:gd name="T71" fmla="*/ 37 h 92"/>
                <a:gd name="T72" fmla="*/ 92 w 92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56"/>
                  </a:lnTo>
                  <a:lnTo>
                    <a:pt x="88" y="64"/>
                  </a:lnTo>
                  <a:lnTo>
                    <a:pt x="84" y="71"/>
                  </a:lnTo>
                  <a:lnTo>
                    <a:pt x="79" y="79"/>
                  </a:lnTo>
                  <a:lnTo>
                    <a:pt x="71" y="85"/>
                  </a:lnTo>
                  <a:lnTo>
                    <a:pt x="63" y="89"/>
                  </a:lnTo>
                  <a:lnTo>
                    <a:pt x="56" y="92"/>
                  </a:lnTo>
                  <a:lnTo>
                    <a:pt x="46" y="92"/>
                  </a:lnTo>
                  <a:lnTo>
                    <a:pt x="36" y="92"/>
                  </a:lnTo>
                  <a:lnTo>
                    <a:pt x="29" y="89"/>
                  </a:lnTo>
                  <a:lnTo>
                    <a:pt x="21" y="85"/>
                  </a:lnTo>
                  <a:lnTo>
                    <a:pt x="13" y="79"/>
                  </a:lnTo>
                  <a:lnTo>
                    <a:pt x="8" y="71"/>
                  </a:lnTo>
                  <a:lnTo>
                    <a:pt x="4" y="64"/>
                  </a:lnTo>
                  <a:lnTo>
                    <a:pt x="2" y="56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7"/>
                  </a:lnTo>
                  <a:lnTo>
                    <a:pt x="4" y="29"/>
                  </a:lnTo>
                  <a:lnTo>
                    <a:pt x="8" y="21"/>
                  </a:lnTo>
                  <a:lnTo>
                    <a:pt x="13" y="14"/>
                  </a:lnTo>
                  <a:lnTo>
                    <a:pt x="21" y="8"/>
                  </a:lnTo>
                  <a:lnTo>
                    <a:pt x="29" y="4"/>
                  </a:lnTo>
                  <a:lnTo>
                    <a:pt x="36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3" y="4"/>
                  </a:lnTo>
                  <a:lnTo>
                    <a:pt x="71" y="8"/>
                  </a:lnTo>
                  <a:lnTo>
                    <a:pt x="79" y="14"/>
                  </a:lnTo>
                  <a:lnTo>
                    <a:pt x="84" y="21"/>
                  </a:lnTo>
                  <a:lnTo>
                    <a:pt x="88" y="29"/>
                  </a:lnTo>
                  <a:lnTo>
                    <a:pt x="92" y="37"/>
                  </a:lnTo>
                  <a:lnTo>
                    <a:pt x="92" y="46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2533813" y="4091218"/>
            <a:ext cx="126196" cy="131374"/>
            <a:chOff x="2533813" y="3682642"/>
            <a:chExt cx="126196" cy="131374"/>
          </a:xfrm>
        </p:grpSpPr>
        <p:sp>
          <p:nvSpPr>
            <p:cNvPr id="32" name="Line 71"/>
            <p:cNvSpPr>
              <a:spLocks noChangeShapeType="1"/>
            </p:cNvSpPr>
            <p:nvPr/>
          </p:nvSpPr>
          <p:spPr bwMode="auto">
            <a:xfrm>
              <a:off x="2596910" y="3685379"/>
              <a:ext cx="0" cy="1259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72"/>
            <p:cNvSpPr>
              <a:spLocks noChangeShapeType="1"/>
            </p:cNvSpPr>
            <p:nvPr/>
          </p:nvSpPr>
          <p:spPr bwMode="auto">
            <a:xfrm>
              <a:off x="2596910" y="3685379"/>
              <a:ext cx="0" cy="1259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73"/>
            <p:cNvSpPr>
              <a:spLocks noChangeShapeType="1"/>
            </p:cNvSpPr>
            <p:nvPr/>
          </p:nvSpPr>
          <p:spPr bwMode="auto">
            <a:xfrm>
              <a:off x="2596910" y="3682642"/>
              <a:ext cx="0" cy="656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Line 74"/>
            <p:cNvSpPr>
              <a:spLocks noChangeShapeType="1"/>
            </p:cNvSpPr>
            <p:nvPr/>
          </p:nvSpPr>
          <p:spPr bwMode="auto">
            <a:xfrm>
              <a:off x="2533813" y="3682642"/>
              <a:ext cx="12619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Line 75"/>
            <p:cNvSpPr>
              <a:spLocks noChangeShapeType="1"/>
            </p:cNvSpPr>
            <p:nvPr/>
          </p:nvSpPr>
          <p:spPr bwMode="auto">
            <a:xfrm>
              <a:off x="2596910" y="3748329"/>
              <a:ext cx="0" cy="656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Line 76"/>
            <p:cNvSpPr>
              <a:spLocks noChangeShapeType="1"/>
            </p:cNvSpPr>
            <p:nvPr/>
          </p:nvSpPr>
          <p:spPr bwMode="auto">
            <a:xfrm>
              <a:off x="2533813" y="3814016"/>
              <a:ext cx="12619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87"/>
            <p:cNvSpPr>
              <a:spLocks/>
            </p:cNvSpPr>
            <p:nvPr/>
          </p:nvSpPr>
          <p:spPr bwMode="auto">
            <a:xfrm>
              <a:off x="2533813" y="3685379"/>
              <a:ext cx="126196" cy="125900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55 h 92"/>
                <a:gd name="T4" fmla="*/ 88 w 92"/>
                <a:gd name="T5" fmla="*/ 63 h 92"/>
                <a:gd name="T6" fmla="*/ 85 w 92"/>
                <a:gd name="T7" fmla="*/ 71 h 92"/>
                <a:gd name="T8" fmla="*/ 79 w 92"/>
                <a:gd name="T9" fmla="*/ 78 h 92"/>
                <a:gd name="T10" fmla="*/ 71 w 92"/>
                <a:gd name="T11" fmla="*/ 84 h 92"/>
                <a:gd name="T12" fmla="*/ 63 w 92"/>
                <a:gd name="T13" fmla="*/ 88 h 92"/>
                <a:gd name="T14" fmla="*/ 56 w 92"/>
                <a:gd name="T15" fmla="*/ 92 h 92"/>
                <a:gd name="T16" fmla="*/ 46 w 92"/>
                <a:gd name="T17" fmla="*/ 92 h 92"/>
                <a:gd name="T18" fmla="*/ 37 w 92"/>
                <a:gd name="T19" fmla="*/ 92 h 92"/>
                <a:gd name="T20" fmla="*/ 29 w 92"/>
                <a:gd name="T21" fmla="*/ 88 h 92"/>
                <a:gd name="T22" fmla="*/ 21 w 92"/>
                <a:gd name="T23" fmla="*/ 84 h 92"/>
                <a:gd name="T24" fmla="*/ 14 w 92"/>
                <a:gd name="T25" fmla="*/ 78 h 92"/>
                <a:gd name="T26" fmla="*/ 8 w 92"/>
                <a:gd name="T27" fmla="*/ 71 h 92"/>
                <a:gd name="T28" fmla="*/ 4 w 92"/>
                <a:gd name="T29" fmla="*/ 63 h 92"/>
                <a:gd name="T30" fmla="*/ 2 w 92"/>
                <a:gd name="T31" fmla="*/ 55 h 92"/>
                <a:gd name="T32" fmla="*/ 0 w 92"/>
                <a:gd name="T33" fmla="*/ 50 h 92"/>
                <a:gd name="T34" fmla="*/ 0 w 92"/>
                <a:gd name="T35" fmla="*/ 46 h 92"/>
                <a:gd name="T36" fmla="*/ 0 w 92"/>
                <a:gd name="T37" fmla="*/ 42 h 92"/>
                <a:gd name="T38" fmla="*/ 2 w 92"/>
                <a:gd name="T39" fmla="*/ 36 h 92"/>
                <a:gd name="T40" fmla="*/ 4 w 92"/>
                <a:gd name="T41" fmla="*/ 28 h 92"/>
                <a:gd name="T42" fmla="*/ 8 w 92"/>
                <a:gd name="T43" fmla="*/ 21 h 92"/>
                <a:gd name="T44" fmla="*/ 14 w 92"/>
                <a:gd name="T45" fmla="*/ 13 h 92"/>
                <a:gd name="T46" fmla="*/ 21 w 92"/>
                <a:gd name="T47" fmla="*/ 7 h 92"/>
                <a:gd name="T48" fmla="*/ 29 w 92"/>
                <a:gd name="T49" fmla="*/ 3 h 92"/>
                <a:gd name="T50" fmla="*/ 37 w 92"/>
                <a:gd name="T51" fmla="*/ 2 h 92"/>
                <a:gd name="T52" fmla="*/ 42 w 92"/>
                <a:gd name="T53" fmla="*/ 0 h 92"/>
                <a:gd name="T54" fmla="*/ 46 w 92"/>
                <a:gd name="T55" fmla="*/ 0 h 92"/>
                <a:gd name="T56" fmla="*/ 50 w 92"/>
                <a:gd name="T57" fmla="*/ 0 h 92"/>
                <a:gd name="T58" fmla="*/ 56 w 92"/>
                <a:gd name="T59" fmla="*/ 2 h 92"/>
                <a:gd name="T60" fmla="*/ 63 w 92"/>
                <a:gd name="T61" fmla="*/ 3 h 92"/>
                <a:gd name="T62" fmla="*/ 71 w 92"/>
                <a:gd name="T63" fmla="*/ 7 h 92"/>
                <a:gd name="T64" fmla="*/ 79 w 92"/>
                <a:gd name="T65" fmla="*/ 13 h 92"/>
                <a:gd name="T66" fmla="*/ 85 w 92"/>
                <a:gd name="T67" fmla="*/ 21 h 92"/>
                <a:gd name="T68" fmla="*/ 88 w 92"/>
                <a:gd name="T69" fmla="*/ 28 h 92"/>
                <a:gd name="T70" fmla="*/ 92 w 92"/>
                <a:gd name="T71" fmla="*/ 36 h 92"/>
                <a:gd name="T72" fmla="*/ 92 w 92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55"/>
                  </a:lnTo>
                  <a:lnTo>
                    <a:pt x="88" y="63"/>
                  </a:lnTo>
                  <a:lnTo>
                    <a:pt x="85" y="71"/>
                  </a:lnTo>
                  <a:lnTo>
                    <a:pt x="79" y="78"/>
                  </a:lnTo>
                  <a:lnTo>
                    <a:pt x="71" y="84"/>
                  </a:lnTo>
                  <a:lnTo>
                    <a:pt x="63" y="88"/>
                  </a:lnTo>
                  <a:lnTo>
                    <a:pt x="56" y="92"/>
                  </a:lnTo>
                  <a:lnTo>
                    <a:pt x="46" y="92"/>
                  </a:lnTo>
                  <a:lnTo>
                    <a:pt x="37" y="92"/>
                  </a:lnTo>
                  <a:lnTo>
                    <a:pt x="29" y="88"/>
                  </a:lnTo>
                  <a:lnTo>
                    <a:pt x="21" y="84"/>
                  </a:lnTo>
                  <a:lnTo>
                    <a:pt x="14" y="78"/>
                  </a:lnTo>
                  <a:lnTo>
                    <a:pt x="8" y="71"/>
                  </a:lnTo>
                  <a:lnTo>
                    <a:pt x="4" y="63"/>
                  </a:lnTo>
                  <a:lnTo>
                    <a:pt x="2" y="55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6"/>
                  </a:lnTo>
                  <a:lnTo>
                    <a:pt x="4" y="28"/>
                  </a:lnTo>
                  <a:lnTo>
                    <a:pt x="8" y="21"/>
                  </a:lnTo>
                  <a:lnTo>
                    <a:pt x="14" y="13"/>
                  </a:lnTo>
                  <a:lnTo>
                    <a:pt x="21" y="7"/>
                  </a:lnTo>
                  <a:lnTo>
                    <a:pt x="29" y="3"/>
                  </a:lnTo>
                  <a:lnTo>
                    <a:pt x="37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3" y="3"/>
                  </a:lnTo>
                  <a:lnTo>
                    <a:pt x="71" y="7"/>
                  </a:lnTo>
                  <a:lnTo>
                    <a:pt x="79" y="13"/>
                  </a:lnTo>
                  <a:lnTo>
                    <a:pt x="85" y="21"/>
                  </a:lnTo>
                  <a:lnTo>
                    <a:pt x="88" y="28"/>
                  </a:lnTo>
                  <a:lnTo>
                    <a:pt x="92" y="36"/>
                  </a:lnTo>
                  <a:lnTo>
                    <a:pt x="92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88"/>
            <p:cNvSpPr>
              <a:spLocks/>
            </p:cNvSpPr>
            <p:nvPr/>
          </p:nvSpPr>
          <p:spPr bwMode="auto">
            <a:xfrm>
              <a:off x="2533813" y="3685379"/>
              <a:ext cx="126196" cy="125900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55 h 92"/>
                <a:gd name="T4" fmla="*/ 88 w 92"/>
                <a:gd name="T5" fmla="*/ 63 h 92"/>
                <a:gd name="T6" fmla="*/ 85 w 92"/>
                <a:gd name="T7" fmla="*/ 71 h 92"/>
                <a:gd name="T8" fmla="*/ 79 w 92"/>
                <a:gd name="T9" fmla="*/ 78 h 92"/>
                <a:gd name="T10" fmla="*/ 71 w 92"/>
                <a:gd name="T11" fmla="*/ 84 h 92"/>
                <a:gd name="T12" fmla="*/ 63 w 92"/>
                <a:gd name="T13" fmla="*/ 88 h 92"/>
                <a:gd name="T14" fmla="*/ 56 w 92"/>
                <a:gd name="T15" fmla="*/ 92 h 92"/>
                <a:gd name="T16" fmla="*/ 46 w 92"/>
                <a:gd name="T17" fmla="*/ 92 h 92"/>
                <a:gd name="T18" fmla="*/ 37 w 92"/>
                <a:gd name="T19" fmla="*/ 92 h 92"/>
                <a:gd name="T20" fmla="*/ 29 w 92"/>
                <a:gd name="T21" fmla="*/ 88 h 92"/>
                <a:gd name="T22" fmla="*/ 21 w 92"/>
                <a:gd name="T23" fmla="*/ 84 h 92"/>
                <a:gd name="T24" fmla="*/ 14 w 92"/>
                <a:gd name="T25" fmla="*/ 78 h 92"/>
                <a:gd name="T26" fmla="*/ 8 w 92"/>
                <a:gd name="T27" fmla="*/ 71 h 92"/>
                <a:gd name="T28" fmla="*/ 4 w 92"/>
                <a:gd name="T29" fmla="*/ 63 h 92"/>
                <a:gd name="T30" fmla="*/ 2 w 92"/>
                <a:gd name="T31" fmla="*/ 55 h 92"/>
                <a:gd name="T32" fmla="*/ 0 w 92"/>
                <a:gd name="T33" fmla="*/ 50 h 92"/>
                <a:gd name="T34" fmla="*/ 0 w 92"/>
                <a:gd name="T35" fmla="*/ 46 h 92"/>
                <a:gd name="T36" fmla="*/ 0 w 92"/>
                <a:gd name="T37" fmla="*/ 42 h 92"/>
                <a:gd name="T38" fmla="*/ 2 w 92"/>
                <a:gd name="T39" fmla="*/ 36 h 92"/>
                <a:gd name="T40" fmla="*/ 4 w 92"/>
                <a:gd name="T41" fmla="*/ 28 h 92"/>
                <a:gd name="T42" fmla="*/ 8 w 92"/>
                <a:gd name="T43" fmla="*/ 21 h 92"/>
                <a:gd name="T44" fmla="*/ 14 w 92"/>
                <a:gd name="T45" fmla="*/ 13 h 92"/>
                <a:gd name="T46" fmla="*/ 21 w 92"/>
                <a:gd name="T47" fmla="*/ 7 h 92"/>
                <a:gd name="T48" fmla="*/ 29 w 92"/>
                <a:gd name="T49" fmla="*/ 3 h 92"/>
                <a:gd name="T50" fmla="*/ 37 w 92"/>
                <a:gd name="T51" fmla="*/ 2 h 92"/>
                <a:gd name="T52" fmla="*/ 42 w 92"/>
                <a:gd name="T53" fmla="*/ 0 h 92"/>
                <a:gd name="T54" fmla="*/ 46 w 92"/>
                <a:gd name="T55" fmla="*/ 0 h 92"/>
                <a:gd name="T56" fmla="*/ 50 w 92"/>
                <a:gd name="T57" fmla="*/ 0 h 92"/>
                <a:gd name="T58" fmla="*/ 56 w 92"/>
                <a:gd name="T59" fmla="*/ 2 h 92"/>
                <a:gd name="T60" fmla="*/ 63 w 92"/>
                <a:gd name="T61" fmla="*/ 3 h 92"/>
                <a:gd name="T62" fmla="*/ 71 w 92"/>
                <a:gd name="T63" fmla="*/ 7 h 92"/>
                <a:gd name="T64" fmla="*/ 79 w 92"/>
                <a:gd name="T65" fmla="*/ 13 h 92"/>
                <a:gd name="T66" fmla="*/ 85 w 92"/>
                <a:gd name="T67" fmla="*/ 21 h 92"/>
                <a:gd name="T68" fmla="*/ 88 w 92"/>
                <a:gd name="T69" fmla="*/ 28 h 92"/>
                <a:gd name="T70" fmla="*/ 92 w 92"/>
                <a:gd name="T71" fmla="*/ 36 h 92"/>
                <a:gd name="T72" fmla="*/ 92 w 92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55"/>
                  </a:lnTo>
                  <a:lnTo>
                    <a:pt x="88" y="63"/>
                  </a:lnTo>
                  <a:lnTo>
                    <a:pt x="85" y="71"/>
                  </a:lnTo>
                  <a:lnTo>
                    <a:pt x="79" y="78"/>
                  </a:lnTo>
                  <a:lnTo>
                    <a:pt x="71" y="84"/>
                  </a:lnTo>
                  <a:lnTo>
                    <a:pt x="63" y="88"/>
                  </a:lnTo>
                  <a:lnTo>
                    <a:pt x="56" y="92"/>
                  </a:lnTo>
                  <a:lnTo>
                    <a:pt x="46" y="92"/>
                  </a:lnTo>
                  <a:lnTo>
                    <a:pt x="37" y="92"/>
                  </a:lnTo>
                  <a:lnTo>
                    <a:pt x="29" y="88"/>
                  </a:lnTo>
                  <a:lnTo>
                    <a:pt x="21" y="84"/>
                  </a:lnTo>
                  <a:lnTo>
                    <a:pt x="14" y="78"/>
                  </a:lnTo>
                  <a:lnTo>
                    <a:pt x="8" y="71"/>
                  </a:lnTo>
                  <a:lnTo>
                    <a:pt x="4" y="63"/>
                  </a:lnTo>
                  <a:lnTo>
                    <a:pt x="2" y="55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6"/>
                  </a:lnTo>
                  <a:lnTo>
                    <a:pt x="4" y="28"/>
                  </a:lnTo>
                  <a:lnTo>
                    <a:pt x="8" y="21"/>
                  </a:lnTo>
                  <a:lnTo>
                    <a:pt x="14" y="13"/>
                  </a:lnTo>
                  <a:lnTo>
                    <a:pt x="21" y="7"/>
                  </a:lnTo>
                  <a:lnTo>
                    <a:pt x="29" y="3"/>
                  </a:lnTo>
                  <a:lnTo>
                    <a:pt x="37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3" y="3"/>
                  </a:lnTo>
                  <a:lnTo>
                    <a:pt x="71" y="7"/>
                  </a:lnTo>
                  <a:lnTo>
                    <a:pt x="79" y="13"/>
                  </a:lnTo>
                  <a:lnTo>
                    <a:pt x="85" y="21"/>
                  </a:lnTo>
                  <a:lnTo>
                    <a:pt x="88" y="28"/>
                  </a:lnTo>
                  <a:lnTo>
                    <a:pt x="92" y="36"/>
                  </a:lnTo>
                  <a:lnTo>
                    <a:pt x="92" y="46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0" name="TextBox 49"/>
          <p:cNvSpPr txBox="1"/>
          <p:nvPr/>
        </p:nvSpPr>
        <p:spPr>
          <a:xfrm rot="16200000">
            <a:off x="-267745" y="3646101"/>
            <a:ext cx="28926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en-US" sz="1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(mL O</a:t>
            </a:r>
            <a:r>
              <a:rPr lang="en-US" sz="1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∙kg</a:t>
            </a:r>
            <a:r>
              <a:rPr lang="en-US" sz="1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∙min</a:t>
            </a:r>
            <a:r>
              <a:rPr lang="en-US" sz="1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112792" y="2106082"/>
            <a:ext cx="12321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R² = </a:t>
            </a:r>
            <a:r>
              <a:rPr lang="en-US" sz="2000" b="1" dirty="0" smtClean="0"/>
              <a:t>0.93</a:t>
            </a:r>
            <a:endParaRPr lang="en-US" sz="2000" b="1" dirty="0"/>
          </a:p>
        </p:txBody>
      </p:sp>
      <p:grpSp>
        <p:nvGrpSpPr>
          <p:cNvPr id="98" name="Group 123"/>
          <p:cNvGrpSpPr/>
          <p:nvPr/>
        </p:nvGrpSpPr>
        <p:grpSpPr>
          <a:xfrm>
            <a:off x="1839385" y="3012798"/>
            <a:ext cx="2124734" cy="1484306"/>
            <a:chOff x="1839385" y="2691774"/>
            <a:chExt cx="2124734" cy="1484306"/>
          </a:xfrm>
        </p:grpSpPr>
        <p:grpSp>
          <p:nvGrpSpPr>
            <p:cNvPr id="99" name="Group 122"/>
            <p:cNvGrpSpPr/>
            <p:nvPr/>
          </p:nvGrpSpPr>
          <p:grpSpPr>
            <a:xfrm>
              <a:off x="2248501" y="3893356"/>
              <a:ext cx="126196" cy="125900"/>
              <a:chOff x="2248501" y="3893356"/>
              <a:chExt cx="126196" cy="125900"/>
            </a:xfrm>
          </p:grpSpPr>
          <p:sp>
            <p:nvSpPr>
              <p:cNvPr id="38" name="Line 77"/>
              <p:cNvSpPr>
                <a:spLocks noChangeShapeType="1"/>
              </p:cNvSpPr>
              <p:nvPr/>
            </p:nvSpPr>
            <p:spPr bwMode="auto">
              <a:xfrm>
                <a:off x="2311598" y="3893356"/>
                <a:ext cx="0" cy="1259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Line 78"/>
              <p:cNvSpPr>
                <a:spLocks noChangeShapeType="1"/>
              </p:cNvSpPr>
              <p:nvPr/>
            </p:nvSpPr>
            <p:spPr bwMode="auto">
              <a:xfrm>
                <a:off x="2311598" y="3893356"/>
                <a:ext cx="0" cy="1259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90"/>
              <p:cNvSpPr>
                <a:spLocks/>
              </p:cNvSpPr>
              <p:nvPr/>
            </p:nvSpPr>
            <p:spPr bwMode="auto">
              <a:xfrm>
                <a:off x="2248501" y="3893356"/>
                <a:ext cx="126196" cy="125900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6 h 92"/>
                  <a:gd name="T4" fmla="*/ 88 w 92"/>
                  <a:gd name="T5" fmla="*/ 63 h 92"/>
                  <a:gd name="T6" fmla="*/ 84 w 92"/>
                  <a:gd name="T7" fmla="*/ 71 h 92"/>
                  <a:gd name="T8" fmla="*/ 78 w 92"/>
                  <a:gd name="T9" fmla="*/ 79 h 92"/>
                  <a:gd name="T10" fmla="*/ 71 w 92"/>
                  <a:gd name="T11" fmla="*/ 85 h 92"/>
                  <a:gd name="T12" fmla="*/ 63 w 92"/>
                  <a:gd name="T13" fmla="*/ 88 h 92"/>
                  <a:gd name="T14" fmla="*/ 55 w 92"/>
                  <a:gd name="T15" fmla="*/ 92 h 92"/>
                  <a:gd name="T16" fmla="*/ 46 w 92"/>
                  <a:gd name="T17" fmla="*/ 92 h 92"/>
                  <a:gd name="T18" fmla="*/ 36 w 92"/>
                  <a:gd name="T19" fmla="*/ 92 h 92"/>
                  <a:gd name="T20" fmla="*/ 29 w 92"/>
                  <a:gd name="T21" fmla="*/ 88 h 92"/>
                  <a:gd name="T22" fmla="*/ 21 w 92"/>
                  <a:gd name="T23" fmla="*/ 85 h 92"/>
                  <a:gd name="T24" fmla="*/ 13 w 92"/>
                  <a:gd name="T25" fmla="*/ 79 h 92"/>
                  <a:gd name="T26" fmla="*/ 7 w 92"/>
                  <a:gd name="T27" fmla="*/ 71 h 92"/>
                  <a:gd name="T28" fmla="*/ 4 w 92"/>
                  <a:gd name="T29" fmla="*/ 63 h 92"/>
                  <a:gd name="T30" fmla="*/ 2 w 92"/>
                  <a:gd name="T31" fmla="*/ 56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2 h 92"/>
                  <a:gd name="T38" fmla="*/ 2 w 92"/>
                  <a:gd name="T39" fmla="*/ 37 h 92"/>
                  <a:gd name="T40" fmla="*/ 4 w 92"/>
                  <a:gd name="T41" fmla="*/ 29 h 92"/>
                  <a:gd name="T42" fmla="*/ 7 w 92"/>
                  <a:gd name="T43" fmla="*/ 21 h 92"/>
                  <a:gd name="T44" fmla="*/ 13 w 92"/>
                  <a:gd name="T45" fmla="*/ 14 h 92"/>
                  <a:gd name="T46" fmla="*/ 21 w 92"/>
                  <a:gd name="T47" fmla="*/ 8 h 92"/>
                  <a:gd name="T48" fmla="*/ 29 w 92"/>
                  <a:gd name="T49" fmla="*/ 4 h 92"/>
                  <a:gd name="T50" fmla="*/ 36 w 92"/>
                  <a:gd name="T51" fmla="*/ 2 h 92"/>
                  <a:gd name="T52" fmla="*/ 42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5 w 92"/>
                  <a:gd name="T59" fmla="*/ 2 h 92"/>
                  <a:gd name="T60" fmla="*/ 63 w 92"/>
                  <a:gd name="T61" fmla="*/ 4 h 92"/>
                  <a:gd name="T62" fmla="*/ 71 w 92"/>
                  <a:gd name="T63" fmla="*/ 8 h 92"/>
                  <a:gd name="T64" fmla="*/ 78 w 92"/>
                  <a:gd name="T65" fmla="*/ 14 h 92"/>
                  <a:gd name="T66" fmla="*/ 84 w 92"/>
                  <a:gd name="T67" fmla="*/ 21 h 92"/>
                  <a:gd name="T68" fmla="*/ 88 w 92"/>
                  <a:gd name="T69" fmla="*/ 29 h 92"/>
                  <a:gd name="T70" fmla="*/ 92 w 92"/>
                  <a:gd name="T71" fmla="*/ 37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6"/>
                    </a:lnTo>
                    <a:lnTo>
                      <a:pt x="88" y="63"/>
                    </a:lnTo>
                    <a:lnTo>
                      <a:pt x="84" y="71"/>
                    </a:lnTo>
                    <a:lnTo>
                      <a:pt x="78" y="79"/>
                    </a:lnTo>
                    <a:lnTo>
                      <a:pt x="71" y="85"/>
                    </a:lnTo>
                    <a:lnTo>
                      <a:pt x="63" y="88"/>
                    </a:lnTo>
                    <a:lnTo>
                      <a:pt x="55" y="92"/>
                    </a:lnTo>
                    <a:lnTo>
                      <a:pt x="46" y="92"/>
                    </a:lnTo>
                    <a:lnTo>
                      <a:pt x="36" y="92"/>
                    </a:lnTo>
                    <a:lnTo>
                      <a:pt x="29" y="88"/>
                    </a:lnTo>
                    <a:lnTo>
                      <a:pt x="21" y="85"/>
                    </a:lnTo>
                    <a:lnTo>
                      <a:pt x="13" y="79"/>
                    </a:lnTo>
                    <a:lnTo>
                      <a:pt x="7" y="71"/>
                    </a:lnTo>
                    <a:lnTo>
                      <a:pt x="4" y="63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7"/>
                    </a:lnTo>
                    <a:lnTo>
                      <a:pt x="4" y="29"/>
                    </a:lnTo>
                    <a:lnTo>
                      <a:pt x="7" y="21"/>
                    </a:lnTo>
                    <a:lnTo>
                      <a:pt x="13" y="14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5" y="2"/>
                    </a:lnTo>
                    <a:lnTo>
                      <a:pt x="63" y="4"/>
                    </a:lnTo>
                    <a:lnTo>
                      <a:pt x="71" y="8"/>
                    </a:lnTo>
                    <a:lnTo>
                      <a:pt x="78" y="14"/>
                    </a:lnTo>
                    <a:lnTo>
                      <a:pt x="84" y="21"/>
                    </a:lnTo>
                    <a:lnTo>
                      <a:pt x="88" y="29"/>
                    </a:lnTo>
                    <a:lnTo>
                      <a:pt x="92" y="37"/>
                    </a:lnTo>
                    <a:lnTo>
                      <a:pt x="92" y="46"/>
                    </a:lnTo>
                  </a:path>
                </a:pathLst>
              </a:custGeom>
              <a:solidFill>
                <a:schemeClr val="accent6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" name="TextBox 101"/>
            <p:cNvSpPr txBox="1"/>
            <p:nvPr/>
          </p:nvSpPr>
          <p:spPr>
            <a:xfrm>
              <a:off x="1839385" y="2691774"/>
              <a:ext cx="21247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DO</a:t>
              </a:r>
              <a:r>
                <a:rPr lang="en-US" sz="1200" b="1" baseline="-25000" dirty="0"/>
                <a:t>2crit</a:t>
              </a:r>
              <a:r>
                <a:rPr lang="en-US" sz="1200" b="1" dirty="0"/>
                <a:t> = 5.3</a:t>
              </a:r>
              <a:r>
                <a:rPr lang="en-US" sz="1200" b="1" dirty="0" smtClean="0"/>
                <a:t> </a:t>
              </a:r>
              <a:r>
                <a:rPr lang="en-US" sz="1200" b="1" dirty="0" err="1" smtClean="0"/>
                <a:t>mL</a:t>
              </a:r>
              <a:r>
                <a:rPr lang="en-US" sz="1200" b="1" dirty="0" smtClean="0"/>
                <a:t> O</a:t>
              </a:r>
              <a:r>
                <a:rPr lang="en-US" sz="1200" b="1" baseline="-25000" dirty="0" smtClean="0"/>
                <a:t>2</a:t>
              </a:r>
              <a:r>
                <a:rPr lang="en-US" sz="1200" b="1" dirty="0"/>
                <a:t>∙kg</a:t>
              </a:r>
              <a:r>
                <a:rPr lang="en-US" sz="1200" b="1" baseline="30000" dirty="0"/>
                <a:t>-1</a:t>
              </a:r>
              <a:r>
                <a:rPr lang="en-US" sz="1200" b="1" dirty="0"/>
                <a:t> ∙min</a:t>
              </a:r>
              <a:r>
                <a:rPr lang="en-US" sz="1200" b="1" baseline="30000" dirty="0"/>
                <a:t>-1</a:t>
              </a:r>
              <a:r>
                <a:rPr lang="en-US" sz="1200" b="1" dirty="0"/>
                <a:t> </a:t>
              </a:r>
            </a:p>
            <a:p>
              <a:pPr algn="ctr"/>
              <a:r>
                <a:rPr lang="en-US" sz="1200" b="1" dirty="0"/>
                <a:t>CRM = 0%</a:t>
              </a:r>
              <a:endParaRPr lang="en-US" sz="1200" b="1" baseline="30000" dirty="0"/>
            </a:p>
          </p:txBody>
        </p:sp>
        <p:sp>
          <p:nvSpPr>
            <p:cNvPr id="104" name="Oval 103"/>
            <p:cNvSpPr/>
            <p:nvPr/>
          </p:nvSpPr>
          <p:spPr>
            <a:xfrm>
              <a:off x="2112792" y="3725569"/>
              <a:ext cx="394106" cy="450511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6" name="Straight Arrow Connector 105"/>
            <p:cNvCxnSpPr/>
            <p:nvPr/>
          </p:nvCxnSpPr>
          <p:spPr>
            <a:xfrm flipH="1">
              <a:off x="2409876" y="3166697"/>
              <a:ext cx="312131" cy="502637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TextBox 107"/>
          <p:cNvSpPr txBox="1"/>
          <p:nvPr/>
        </p:nvSpPr>
        <p:spPr>
          <a:xfrm>
            <a:off x="5998711" y="2047543"/>
            <a:ext cx="2112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DO</a:t>
            </a:r>
            <a:r>
              <a:rPr lang="en-US" sz="1200" b="1" baseline="-25000" dirty="0"/>
              <a:t>2</a:t>
            </a:r>
            <a:r>
              <a:rPr lang="en-US" sz="1200" b="1" dirty="0"/>
              <a:t> = 13.3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mL</a:t>
            </a:r>
            <a:r>
              <a:rPr lang="en-US" sz="1200" b="1" dirty="0" smtClean="0"/>
              <a:t> O</a:t>
            </a:r>
            <a:r>
              <a:rPr lang="en-US" sz="1200" b="1" baseline="-25000" dirty="0" smtClean="0"/>
              <a:t>2</a:t>
            </a:r>
            <a:r>
              <a:rPr lang="en-US" sz="1200" b="1" dirty="0"/>
              <a:t>∙kg</a:t>
            </a:r>
            <a:r>
              <a:rPr lang="en-US" sz="1200" b="1" baseline="30000" dirty="0"/>
              <a:t>-1</a:t>
            </a:r>
            <a:r>
              <a:rPr lang="en-US" sz="1200" b="1" dirty="0"/>
              <a:t> ∙min</a:t>
            </a:r>
            <a:r>
              <a:rPr lang="en-US" sz="1200" b="1" baseline="30000" dirty="0"/>
              <a:t>-1</a:t>
            </a:r>
            <a:r>
              <a:rPr lang="en-US" sz="1200" b="1" dirty="0"/>
              <a:t> </a:t>
            </a:r>
          </a:p>
          <a:p>
            <a:pPr algn="ctr"/>
            <a:r>
              <a:rPr lang="en-US" sz="1200" b="1" dirty="0"/>
              <a:t>CRM = 100%</a:t>
            </a:r>
            <a:r>
              <a:rPr lang="en-US" sz="1200" b="1" baseline="30000" dirty="0"/>
              <a:t>   </a:t>
            </a:r>
            <a:endParaRPr lang="en-US" sz="1200" b="1" dirty="0"/>
          </a:p>
        </p:txBody>
      </p:sp>
      <p:sp>
        <p:nvSpPr>
          <p:cNvPr id="119" name="TextBox 118"/>
          <p:cNvSpPr txBox="1"/>
          <p:nvPr/>
        </p:nvSpPr>
        <p:spPr>
          <a:xfrm>
            <a:off x="2355495" y="1360593"/>
            <a:ext cx="457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DO</a:t>
            </a:r>
            <a:r>
              <a:rPr lang="en-US" b="1" baseline="-25000" dirty="0"/>
              <a:t>2</a:t>
            </a:r>
            <a:r>
              <a:rPr lang="en-US" b="1" dirty="0"/>
              <a:t> (mL O</a:t>
            </a:r>
            <a:r>
              <a:rPr lang="en-US" b="1" baseline="-25000" dirty="0"/>
              <a:t>2</a:t>
            </a:r>
            <a:r>
              <a:rPr lang="en-US" b="1" dirty="0"/>
              <a:t>∙kg</a:t>
            </a:r>
            <a:r>
              <a:rPr lang="en-US" b="1" baseline="30000" dirty="0"/>
              <a:t>-1</a:t>
            </a:r>
            <a:r>
              <a:rPr lang="en-US" b="1" dirty="0"/>
              <a:t> ∙min</a:t>
            </a:r>
            <a:r>
              <a:rPr lang="en-US" b="1" baseline="30000" dirty="0"/>
              <a:t>-1</a:t>
            </a:r>
            <a:r>
              <a:rPr lang="en-US" b="1" dirty="0"/>
              <a:t>) = 0.08 X CRM (%) + 5.3</a:t>
            </a:r>
          </a:p>
        </p:txBody>
      </p:sp>
      <p:cxnSp>
        <p:nvCxnSpPr>
          <p:cNvPr id="105" name="Straight Connector 104"/>
          <p:cNvCxnSpPr/>
          <p:nvPr/>
        </p:nvCxnSpPr>
        <p:spPr>
          <a:xfrm flipH="1" flipV="1">
            <a:off x="3890898" y="3730353"/>
            <a:ext cx="19621" cy="1587301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flipH="1">
            <a:off x="1914777" y="3730353"/>
            <a:ext cx="1976121" cy="8205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 Box 76"/>
          <p:cNvSpPr txBox="1">
            <a:spLocks noChangeArrowheads="1"/>
          </p:cNvSpPr>
          <p:nvPr/>
        </p:nvSpPr>
        <p:spPr bwMode="auto">
          <a:xfrm>
            <a:off x="1" y="6570742"/>
            <a:ext cx="4639732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0" hangingPunct="0">
              <a:lnSpc>
                <a:spcPct val="75000"/>
              </a:lnSpc>
            </a:pP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Koons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et </a:t>
            </a:r>
            <a:r>
              <a:rPr lang="en-US" sz="1600" b="1" dirty="0">
                <a:solidFill>
                  <a:srgbClr val="000000"/>
                </a:solidFill>
                <a:latin typeface="Arial"/>
                <a:cs typeface="Arial"/>
              </a:rPr>
              <a:t>al,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i="1" dirty="0" smtClean="0">
                <a:solidFill>
                  <a:srgbClr val="000000"/>
                </a:solidFill>
                <a:latin typeface="Arial"/>
                <a:cs typeface="Arial"/>
              </a:rPr>
              <a:t>Shock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2019 (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ePub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ahead of print)</a:t>
            </a:r>
            <a:endParaRPr lang="en-US" sz="16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1956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87"/>
          <p:cNvSpPr>
            <a:spLocks noChangeArrowheads="1"/>
          </p:cNvSpPr>
          <p:nvPr/>
        </p:nvSpPr>
        <p:spPr bwMode="auto">
          <a:xfrm rot="16200000">
            <a:off x="-420991" y="2001154"/>
            <a:ext cx="171232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200" b="1" dirty="0" smtClean="0">
                <a:solidFill>
                  <a:srgbClr val="000000"/>
                </a:solidFill>
                <a:latin typeface="+mn-lt"/>
              </a:rPr>
              <a:t>Compensatory Reserve </a:t>
            </a:r>
            <a:r>
              <a:rPr lang="en-US" altLang="en-US" sz="1200" b="1" dirty="0">
                <a:solidFill>
                  <a:srgbClr val="000000"/>
                </a:solidFill>
                <a:latin typeface="+mn-lt"/>
              </a:rPr>
              <a:t>(%)</a:t>
            </a:r>
            <a:endParaRPr lang="en-US" altLang="en-US" b="1" dirty="0">
              <a:latin typeface="+mn-lt"/>
            </a:endParaRPr>
          </a:p>
        </p:txBody>
      </p:sp>
      <p:grpSp>
        <p:nvGrpSpPr>
          <p:cNvPr id="3" name="Group 3"/>
          <p:cNvGrpSpPr/>
          <p:nvPr/>
        </p:nvGrpSpPr>
        <p:grpSpPr>
          <a:xfrm>
            <a:off x="904706" y="3134530"/>
            <a:ext cx="3366077" cy="79805"/>
            <a:chOff x="904706" y="3134530"/>
            <a:chExt cx="3366077" cy="79805"/>
          </a:xfrm>
        </p:grpSpPr>
        <p:sp>
          <p:nvSpPr>
            <p:cNvPr id="75" name="Line 278"/>
            <p:cNvSpPr>
              <a:spLocks noChangeShapeType="1"/>
            </p:cNvSpPr>
            <p:nvPr/>
          </p:nvSpPr>
          <p:spPr bwMode="auto">
            <a:xfrm flipV="1">
              <a:off x="904706" y="3134530"/>
              <a:ext cx="3366077" cy="317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Line 279"/>
            <p:cNvSpPr>
              <a:spLocks noChangeShapeType="1"/>
            </p:cNvSpPr>
            <p:nvPr/>
          </p:nvSpPr>
          <p:spPr bwMode="auto">
            <a:xfrm>
              <a:off x="912117" y="3137779"/>
              <a:ext cx="0" cy="765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Line 280"/>
            <p:cNvSpPr>
              <a:spLocks noChangeShapeType="1"/>
            </p:cNvSpPr>
            <p:nvPr/>
          </p:nvSpPr>
          <p:spPr bwMode="auto">
            <a:xfrm>
              <a:off x="1120963" y="3137779"/>
              <a:ext cx="0" cy="765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Line 281"/>
            <p:cNvSpPr>
              <a:spLocks noChangeShapeType="1"/>
            </p:cNvSpPr>
            <p:nvPr/>
          </p:nvSpPr>
          <p:spPr bwMode="auto">
            <a:xfrm>
              <a:off x="1331155" y="3137779"/>
              <a:ext cx="0" cy="765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Line 282"/>
            <p:cNvSpPr>
              <a:spLocks noChangeShapeType="1"/>
            </p:cNvSpPr>
            <p:nvPr/>
          </p:nvSpPr>
          <p:spPr bwMode="auto">
            <a:xfrm>
              <a:off x="1539999" y="3137779"/>
              <a:ext cx="0" cy="765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Line 283"/>
            <p:cNvSpPr>
              <a:spLocks noChangeShapeType="1"/>
            </p:cNvSpPr>
            <p:nvPr/>
          </p:nvSpPr>
          <p:spPr bwMode="auto">
            <a:xfrm>
              <a:off x="1750191" y="3137779"/>
              <a:ext cx="0" cy="765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Line 284"/>
            <p:cNvSpPr>
              <a:spLocks noChangeShapeType="1"/>
            </p:cNvSpPr>
            <p:nvPr/>
          </p:nvSpPr>
          <p:spPr bwMode="auto">
            <a:xfrm>
              <a:off x="1960383" y="3137779"/>
              <a:ext cx="0" cy="765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Line 285"/>
            <p:cNvSpPr>
              <a:spLocks noChangeShapeType="1"/>
            </p:cNvSpPr>
            <p:nvPr/>
          </p:nvSpPr>
          <p:spPr bwMode="auto">
            <a:xfrm>
              <a:off x="2169228" y="3137779"/>
              <a:ext cx="0" cy="765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Line 286"/>
            <p:cNvSpPr>
              <a:spLocks noChangeShapeType="1"/>
            </p:cNvSpPr>
            <p:nvPr/>
          </p:nvSpPr>
          <p:spPr bwMode="auto">
            <a:xfrm>
              <a:off x="2379420" y="3137779"/>
              <a:ext cx="0" cy="765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Line 287"/>
            <p:cNvSpPr>
              <a:spLocks noChangeShapeType="1"/>
            </p:cNvSpPr>
            <p:nvPr/>
          </p:nvSpPr>
          <p:spPr bwMode="auto">
            <a:xfrm>
              <a:off x="2588264" y="3137779"/>
              <a:ext cx="0" cy="765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Line 288"/>
            <p:cNvSpPr>
              <a:spLocks noChangeShapeType="1"/>
            </p:cNvSpPr>
            <p:nvPr/>
          </p:nvSpPr>
          <p:spPr bwMode="auto">
            <a:xfrm>
              <a:off x="2798457" y="3137779"/>
              <a:ext cx="0" cy="765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Line 289"/>
            <p:cNvSpPr>
              <a:spLocks noChangeShapeType="1"/>
            </p:cNvSpPr>
            <p:nvPr/>
          </p:nvSpPr>
          <p:spPr bwMode="auto">
            <a:xfrm>
              <a:off x="3007302" y="3137779"/>
              <a:ext cx="0" cy="765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Line 290"/>
            <p:cNvSpPr>
              <a:spLocks noChangeShapeType="1"/>
            </p:cNvSpPr>
            <p:nvPr/>
          </p:nvSpPr>
          <p:spPr bwMode="auto">
            <a:xfrm>
              <a:off x="3217494" y="3137779"/>
              <a:ext cx="0" cy="765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Line 291"/>
            <p:cNvSpPr>
              <a:spLocks noChangeShapeType="1"/>
            </p:cNvSpPr>
            <p:nvPr/>
          </p:nvSpPr>
          <p:spPr bwMode="auto">
            <a:xfrm>
              <a:off x="3426338" y="3137779"/>
              <a:ext cx="0" cy="765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Line 292"/>
            <p:cNvSpPr>
              <a:spLocks noChangeShapeType="1"/>
            </p:cNvSpPr>
            <p:nvPr/>
          </p:nvSpPr>
          <p:spPr bwMode="auto">
            <a:xfrm>
              <a:off x="3636530" y="3137779"/>
              <a:ext cx="0" cy="765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Line 293"/>
            <p:cNvSpPr>
              <a:spLocks noChangeShapeType="1"/>
            </p:cNvSpPr>
            <p:nvPr/>
          </p:nvSpPr>
          <p:spPr bwMode="auto">
            <a:xfrm>
              <a:off x="3845375" y="3137779"/>
              <a:ext cx="0" cy="765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Line 294"/>
            <p:cNvSpPr>
              <a:spLocks noChangeShapeType="1"/>
            </p:cNvSpPr>
            <p:nvPr/>
          </p:nvSpPr>
          <p:spPr bwMode="auto">
            <a:xfrm>
              <a:off x="4055567" y="3137779"/>
              <a:ext cx="0" cy="765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Line 295"/>
            <p:cNvSpPr>
              <a:spLocks noChangeShapeType="1"/>
            </p:cNvSpPr>
            <p:nvPr/>
          </p:nvSpPr>
          <p:spPr bwMode="auto">
            <a:xfrm>
              <a:off x="4261745" y="3137779"/>
              <a:ext cx="0" cy="765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5" name="TextBox 94"/>
          <p:cNvSpPr txBox="1"/>
          <p:nvPr/>
        </p:nvSpPr>
        <p:spPr>
          <a:xfrm>
            <a:off x="1011676" y="3179049"/>
            <a:ext cx="21857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/>
              <a:t>B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499940" y="3176282"/>
            <a:ext cx="51513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/>
              <a:t>End of Hem.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3996634" y="3190695"/>
            <a:ext cx="51513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/>
              <a:t>End of Res.</a:t>
            </a:r>
          </a:p>
        </p:txBody>
      </p:sp>
      <p:grpSp>
        <p:nvGrpSpPr>
          <p:cNvPr id="4" name="Group 1"/>
          <p:cNvGrpSpPr/>
          <p:nvPr/>
        </p:nvGrpSpPr>
        <p:grpSpPr>
          <a:xfrm>
            <a:off x="606712" y="981547"/>
            <a:ext cx="223860" cy="2232328"/>
            <a:chOff x="626168" y="981547"/>
            <a:chExt cx="223860" cy="2232328"/>
          </a:xfrm>
        </p:grpSpPr>
        <p:sp>
          <p:nvSpPr>
            <p:cNvPr id="93" name="Rectangle 298"/>
            <p:cNvSpPr>
              <a:spLocks noChangeArrowheads="1"/>
            </p:cNvSpPr>
            <p:nvPr/>
          </p:nvSpPr>
          <p:spPr bwMode="auto">
            <a:xfrm>
              <a:off x="758974" y="3053062"/>
              <a:ext cx="74621" cy="160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100" b="1" dirty="0">
                  <a:solidFill>
                    <a:srgbClr val="000000"/>
                  </a:solidFill>
                </a:rPr>
                <a:t>0</a:t>
              </a:r>
              <a:endParaRPr lang="en-US" altLang="en-US" dirty="0"/>
            </a:p>
          </p:txBody>
        </p:sp>
        <p:sp>
          <p:nvSpPr>
            <p:cNvPr id="9" name="Rectangle 24"/>
            <p:cNvSpPr>
              <a:spLocks noChangeArrowheads="1"/>
            </p:cNvSpPr>
            <p:nvPr/>
          </p:nvSpPr>
          <p:spPr bwMode="auto">
            <a:xfrm>
              <a:off x="690843" y="2835206"/>
              <a:ext cx="149239" cy="160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100" b="1">
                  <a:solidFill>
                    <a:srgbClr val="000000"/>
                  </a:solidFill>
                </a:rPr>
                <a:t>10</a:t>
              </a:r>
              <a:endParaRPr lang="en-US" altLang="en-US"/>
            </a:p>
          </p:txBody>
        </p:sp>
        <p:sp>
          <p:nvSpPr>
            <p:cNvPr id="10" name="Rectangle 25"/>
            <p:cNvSpPr>
              <a:spLocks noChangeArrowheads="1"/>
            </p:cNvSpPr>
            <p:nvPr/>
          </p:nvSpPr>
          <p:spPr bwMode="auto">
            <a:xfrm>
              <a:off x="690843" y="2629383"/>
              <a:ext cx="149239" cy="160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100" b="1">
                  <a:solidFill>
                    <a:srgbClr val="000000"/>
                  </a:solidFill>
                </a:rPr>
                <a:t>20</a:t>
              </a:r>
              <a:endParaRPr lang="en-US" altLang="en-US"/>
            </a:p>
          </p:txBody>
        </p:sp>
        <p:sp>
          <p:nvSpPr>
            <p:cNvPr id="11" name="Rectangle 26"/>
            <p:cNvSpPr>
              <a:spLocks noChangeArrowheads="1"/>
            </p:cNvSpPr>
            <p:nvPr/>
          </p:nvSpPr>
          <p:spPr bwMode="auto">
            <a:xfrm>
              <a:off x="690843" y="2422306"/>
              <a:ext cx="149239" cy="160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100" b="1">
                  <a:solidFill>
                    <a:srgbClr val="000000"/>
                  </a:solidFill>
                </a:rPr>
                <a:t>30</a:t>
              </a:r>
              <a:endParaRPr lang="en-US" altLang="en-US"/>
            </a:p>
          </p:txBody>
        </p:sp>
        <p:sp>
          <p:nvSpPr>
            <p:cNvPr id="12" name="Rectangle 27"/>
            <p:cNvSpPr>
              <a:spLocks noChangeArrowheads="1"/>
            </p:cNvSpPr>
            <p:nvPr/>
          </p:nvSpPr>
          <p:spPr bwMode="auto">
            <a:xfrm>
              <a:off x="690843" y="2216483"/>
              <a:ext cx="149239" cy="160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100" b="1">
                  <a:solidFill>
                    <a:srgbClr val="000000"/>
                  </a:solidFill>
                </a:rPr>
                <a:t>40</a:t>
              </a:r>
              <a:endParaRPr lang="en-US" altLang="en-US"/>
            </a:p>
          </p:txBody>
        </p:sp>
        <p:sp>
          <p:nvSpPr>
            <p:cNvPr id="13" name="Rectangle 28"/>
            <p:cNvSpPr>
              <a:spLocks noChangeArrowheads="1"/>
            </p:cNvSpPr>
            <p:nvPr/>
          </p:nvSpPr>
          <p:spPr bwMode="auto">
            <a:xfrm>
              <a:off x="690843" y="2010660"/>
              <a:ext cx="149239" cy="160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100" b="1">
                  <a:solidFill>
                    <a:srgbClr val="000000"/>
                  </a:solidFill>
                </a:rPr>
                <a:t>50</a:t>
              </a:r>
              <a:endParaRPr lang="en-US" altLang="en-US"/>
            </a:p>
          </p:txBody>
        </p:sp>
        <p:sp>
          <p:nvSpPr>
            <p:cNvPr id="14" name="Rectangle 29"/>
            <p:cNvSpPr>
              <a:spLocks noChangeArrowheads="1"/>
            </p:cNvSpPr>
            <p:nvPr/>
          </p:nvSpPr>
          <p:spPr bwMode="auto">
            <a:xfrm>
              <a:off x="690843" y="1804839"/>
              <a:ext cx="149239" cy="160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100" b="1">
                  <a:solidFill>
                    <a:srgbClr val="000000"/>
                  </a:solidFill>
                </a:rPr>
                <a:t>60</a:t>
              </a:r>
              <a:endParaRPr lang="en-US" altLang="en-US"/>
            </a:p>
          </p:txBody>
        </p:sp>
        <p:sp>
          <p:nvSpPr>
            <p:cNvPr id="15" name="Rectangle 30"/>
            <p:cNvSpPr>
              <a:spLocks noChangeArrowheads="1"/>
            </p:cNvSpPr>
            <p:nvPr/>
          </p:nvSpPr>
          <p:spPr bwMode="auto">
            <a:xfrm>
              <a:off x="690843" y="1599015"/>
              <a:ext cx="149239" cy="160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100" b="1">
                  <a:solidFill>
                    <a:srgbClr val="000000"/>
                  </a:solidFill>
                </a:rPr>
                <a:t>70</a:t>
              </a:r>
              <a:endParaRPr lang="en-US" altLang="en-US"/>
            </a:p>
          </p:txBody>
        </p:sp>
        <p:sp>
          <p:nvSpPr>
            <p:cNvPr id="16" name="Rectangle 31"/>
            <p:cNvSpPr>
              <a:spLocks noChangeArrowheads="1"/>
            </p:cNvSpPr>
            <p:nvPr/>
          </p:nvSpPr>
          <p:spPr bwMode="auto">
            <a:xfrm>
              <a:off x="690843" y="1393192"/>
              <a:ext cx="149239" cy="160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100" b="1" dirty="0">
                  <a:solidFill>
                    <a:srgbClr val="000000"/>
                  </a:solidFill>
                </a:rPr>
                <a:t>80</a:t>
              </a:r>
              <a:endParaRPr lang="en-US" altLang="en-US" dirty="0"/>
            </a:p>
          </p:txBody>
        </p:sp>
        <p:sp>
          <p:nvSpPr>
            <p:cNvPr id="17" name="Rectangle 32"/>
            <p:cNvSpPr>
              <a:spLocks noChangeArrowheads="1"/>
            </p:cNvSpPr>
            <p:nvPr/>
          </p:nvSpPr>
          <p:spPr bwMode="auto">
            <a:xfrm>
              <a:off x="690843" y="1187370"/>
              <a:ext cx="149239" cy="160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100" b="1" dirty="0">
                  <a:solidFill>
                    <a:srgbClr val="000000"/>
                  </a:solidFill>
                </a:rPr>
                <a:t>90</a:t>
              </a:r>
              <a:endParaRPr lang="en-US" altLang="en-US" dirty="0"/>
            </a:p>
          </p:txBody>
        </p:sp>
        <p:sp>
          <p:nvSpPr>
            <p:cNvPr id="18" name="Rectangle 33"/>
            <p:cNvSpPr>
              <a:spLocks noChangeArrowheads="1"/>
            </p:cNvSpPr>
            <p:nvPr/>
          </p:nvSpPr>
          <p:spPr bwMode="auto">
            <a:xfrm>
              <a:off x="626168" y="981547"/>
              <a:ext cx="223860" cy="160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100" b="1" dirty="0">
                  <a:solidFill>
                    <a:srgbClr val="000000"/>
                  </a:solidFill>
                </a:rPr>
                <a:t>100</a:t>
              </a:r>
              <a:endParaRPr lang="en-US" altLang="en-US" dirty="0"/>
            </a:p>
          </p:txBody>
        </p:sp>
      </p:grpSp>
      <p:grpSp>
        <p:nvGrpSpPr>
          <p:cNvPr id="6" name="Group 2"/>
          <p:cNvGrpSpPr/>
          <p:nvPr/>
        </p:nvGrpSpPr>
        <p:grpSpPr>
          <a:xfrm>
            <a:off x="865544" y="1058734"/>
            <a:ext cx="46574" cy="2079045"/>
            <a:chOff x="865544" y="1058734"/>
            <a:chExt cx="46574" cy="2079045"/>
          </a:xfrm>
        </p:grpSpPr>
        <p:sp>
          <p:nvSpPr>
            <p:cNvPr id="94" name="Line 320"/>
            <p:cNvSpPr>
              <a:spLocks noChangeShapeType="1"/>
            </p:cNvSpPr>
            <p:nvPr/>
          </p:nvSpPr>
          <p:spPr bwMode="auto">
            <a:xfrm flipH="1">
              <a:off x="867654" y="3137779"/>
              <a:ext cx="4446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34"/>
            <p:cNvSpPr>
              <a:spLocks noChangeShapeType="1"/>
            </p:cNvSpPr>
            <p:nvPr/>
          </p:nvSpPr>
          <p:spPr bwMode="auto">
            <a:xfrm flipV="1">
              <a:off x="910007" y="1058734"/>
              <a:ext cx="0" cy="20745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35"/>
            <p:cNvSpPr>
              <a:spLocks noChangeShapeType="1"/>
            </p:cNvSpPr>
            <p:nvPr/>
          </p:nvSpPr>
          <p:spPr bwMode="auto">
            <a:xfrm flipH="1">
              <a:off x="865544" y="2919923"/>
              <a:ext cx="4446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36"/>
            <p:cNvSpPr>
              <a:spLocks noChangeShapeType="1"/>
            </p:cNvSpPr>
            <p:nvPr/>
          </p:nvSpPr>
          <p:spPr bwMode="auto">
            <a:xfrm flipH="1">
              <a:off x="865544" y="2714100"/>
              <a:ext cx="4446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37"/>
            <p:cNvSpPr>
              <a:spLocks noChangeShapeType="1"/>
            </p:cNvSpPr>
            <p:nvPr/>
          </p:nvSpPr>
          <p:spPr bwMode="auto">
            <a:xfrm flipH="1">
              <a:off x="865544" y="2508277"/>
              <a:ext cx="4446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38"/>
            <p:cNvSpPr>
              <a:spLocks noChangeShapeType="1"/>
            </p:cNvSpPr>
            <p:nvPr/>
          </p:nvSpPr>
          <p:spPr bwMode="auto">
            <a:xfrm flipH="1">
              <a:off x="865544" y="2302455"/>
              <a:ext cx="4446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39"/>
            <p:cNvSpPr>
              <a:spLocks noChangeShapeType="1"/>
            </p:cNvSpPr>
            <p:nvPr/>
          </p:nvSpPr>
          <p:spPr bwMode="auto">
            <a:xfrm flipH="1">
              <a:off x="865544" y="2095377"/>
              <a:ext cx="4446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40"/>
            <p:cNvSpPr>
              <a:spLocks noChangeShapeType="1"/>
            </p:cNvSpPr>
            <p:nvPr/>
          </p:nvSpPr>
          <p:spPr bwMode="auto">
            <a:xfrm flipH="1">
              <a:off x="865544" y="1889555"/>
              <a:ext cx="4446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41"/>
            <p:cNvSpPr>
              <a:spLocks noChangeShapeType="1"/>
            </p:cNvSpPr>
            <p:nvPr/>
          </p:nvSpPr>
          <p:spPr bwMode="auto">
            <a:xfrm flipH="1">
              <a:off x="865544" y="1683732"/>
              <a:ext cx="4446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42"/>
            <p:cNvSpPr>
              <a:spLocks noChangeShapeType="1"/>
            </p:cNvSpPr>
            <p:nvPr/>
          </p:nvSpPr>
          <p:spPr bwMode="auto">
            <a:xfrm flipH="1">
              <a:off x="865544" y="1477909"/>
              <a:ext cx="4446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43"/>
            <p:cNvSpPr>
              <a:spLocks noChangeShapeType="1"/>
            </p:cNvSpPr>
            <p:nvPr/>
          </p:nvSpPr>
          <p:spPr bwMode="auto">
            <a:xfrm flipH="1">
              <a:off x="865544" y="1272087"/>
              <a:ext cx="4446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44"/>
            <p:cNvSpPr>
              <a:spLocks noChangeShapeType="1"/>
            </p:cNvSpPr>
            <p:nvPr/>
          </p:nvSpPr>
          <p:spPr bwMode="auto">
            <a:xfrm flipH="1">
              <a:off x="865544" y="1066264"/>
              <a:ext cx="4446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29"/>
          <p:cNvGrpSpPr/>
          <p:nvPr/>
        </p:nvGrpSpPr>
        <p:grpSpPr>
          <a:xfrm>
            <a:off x="1075846" y="1639806"/>
            <a:ext cx="61980" cy="57731"/>
            <a:chOff x="1494869" y="1133475"/>
            <a:chExt cx="73025" cy="73025"/>
          </a:xfrm>
        </p:grpSpPr>
        <p:sp>
          <p:nvSpPr>
            <p:cNvPr id="73" name="Freeform 47"/>
            <p:cNvSpPr>
              <a:spLocks/>
            </p:cNvSpPr>
            <p:nvPr/>
          </p:nvSpPr>
          <p:spPr bwMode="auto">
            <a:xfrm>
              <a:off x="1494869" y="1133475"/>
              <a:ext cx="73025" cy="73025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56 h 92"/>
                <a:gd name="T4" fmla="*/ 89 w 92"/>
                <a:gd name="T5" fmla="*/ 64 h 92"/>
                <a:gd name="T6" fmla="*/ 85 w 92"/>
                <a:gd name="T7" fmla="*/ 71 h 92"/>
                <a:gd name="T8" fmla="*/ 79 w 92"/>
                <a:gd name="T9" fmla="*/ 79 h 92"/>
                <a:gd name="T10" fmla="*/ 71 w 92"/>
                <a:gd name="T11" fmla="*/ 85 h 92"/>
                <a:gd name="T12" fmla="*/ 64 w 92"/>
                <a:gd name="T13" fmla="*/ 89 h 92"/>
                <a:gd name="T14" fmla="*/ 56 w 92"/>
                <a:gd name="T15" fmla="*/ 92 h 92"/>
                <a:gd name="T16" fmla="*/ 46 w 92"/>
                <a:gd name="T17" fmla="*/ 92 h 92"/>
                <a:gd name="T18" fmla="*/ 37 w 92"/>
                <a:gd name="T19" fmla="*/ 92 h 92"/>
                <a:gd name="T20" fmla="*/ 29 w 92"/>
                <a:gd name="T21" fmla="*/ 89 h 92"/>
                <a:gd name="T22" fmla="*/ 21 w 92"/>
                <a:gd name="T23" fmla="*/ 85 h 92"/>
                <a:gd name="T24" fmla="*/ 14 w 92"/>
                <a:gd name="T25" fmla="*/ 79 h 92"/>
                <a:gd name="T26" fmla="*/ 8 w 92"/>
                <a:gd name="T27" fmla="*/ 71 h 92"/>
                <a:gd name="T28" fmla="*/ 4 w 92"/>
                <a:gd name="T29" fmla="*/ 64 h 92"/>
                <a:gd name="T30" fmla="*/ 2 w 92"/>
                <a:gd name="T31" fmla="*/ 56 h 92"/>
                <a:gd name="T32" fmla="*/ 0 w 92"/>
                <a:gd name="T33" fmla="*/ 50 h 92"/>
                <a:gd name="T34" fmla="*/ 0 w 92"/>
                <a:gd name="T35" fmla="*/ 46 h 92"/>
                <a:gd name="T36" fmla="*/ 0 w 92"/>
                <a:gd name="T37" fmla="*/ 43 h 92"/>
                <a:gd name="T38" fmla="*/ 2 w 92"/>
                <a:gd name="T39" fmla="*/ 37 h 92"/>
                <a:gd name="T40" fmla="*/ 4 w 92"/>
                <a:gd name="T41" fmla="*/ 29 h 92"/>
                <a:gd name="T42" fmla="*/ 8 w 92"/>
                <a:gd name="T43" fmla="*/ 21 h 92"/>
                <a:gd name="T44" fmla="*/ 14 w 92"/>
                <a:gd name="T45" fmla="*/ 14 h 92"/>
                <a:gd name="T46" fmla="*/ 21 w 92"/>
                <a:gd name="T47" fmla="*/ 8 h 92"/>
                <a:gd name="T48" fmla="*/ 29 w 92"/>
                <a:gd name="T49" fmla="*/ 4 h 92"/>
                <a:gd name="T50" fmla="*/ 37 w 92"/>
                <a:gd name="T51" fmla="*/ 2 h 92"/>
                <a:gd name="T52" fmla="*/ 42 w 92"/>
                <a:gd name="T53" fmla="*/ 0 h 92"/>
                <a:gd name="T54" fmla="*/ 46 w 92"/>
                <a:gd name="T55" fmla="*/ 0 h 92"/>
                <a:gd name="T56" fmla="*/ 50 w 92"/>
                <a:gd name="T57" fmla="*/ 0 h 92"/>
                <a:gd name="T58" fmla="*/ 56 w 92"/>
                <a:gd name="T59" fmla="*/ 2 h 92"/>
                <a:gd name="T60" fmla="*/ 64 w 92"/>
                <a:gd name="T61" fmla="*/ 4 h 92"/>
                <a:gd name="T62" fmla="*/ 71 w 92"/>
                <a:gd name="T63" fmla="*/ 8 h 92"/>
                <a:gd name="T64" fmla="*/ 79 w 92"/>
                <a:gd name="T65" fmla="*/ 14 h 92"/>
                <a:gd name="T66" fmla="*/ 85 w 92"/>
                <a:gd name="T67" fmla="*/ 21 h 92"/>
                <a:gd name="T68" fmla="*/ 89 w 92"/>
                <a:gd name="T69" fmla="*/ 29 h 92"/>
                <a:gd name="T70" fmla="*/ 92 w 92"/>
                <a:gd name="T71" fmla="*/ 37 h 92"/>
                <a:gd name="T72" fmla="*/ 92 w 92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56"/>
                  </a:lnTo>
                  <a:lnTo>
                    <a:pt x="89" y="64"/>
                  </a:lnTo>
                  <a:lnTo>
                    <a:pt x="85" y="71"/>
                  </a:lnTo>
                  <a:lnTo>
                    <a:pt x="79" y="79"/>
                  </a:lnTo>
                  <a:lnTo>
                    <a:pt x="71" y="85"/>
                  </a:lnTo>
                  <a:lnTo>
                    <a:pt x="64" y="89"/>
                  </a:lnTo>
                  <a:lnTo>
                    <a:pt x="56" y="92"/>
                  </a:lnTo>
                  <a:lnTo>
                    <a:pt x="46" y="92"/>
                  </a:lnTo>
                  <a:lnTo>
                    <a:pt x="37" y="92"/>
                  </a:lnTo>
                  <a:lnTo>
                    <a:pt x="29" y="89"/>
                  </a:lnTo>
                  <a:lnTo>
                    <a:pt x="21" y="85"/>
                  </a:lnTo>
                  <a:lnTo>
                    <a:pt x="14" y="79"/>
                  </a:lnTo>
                  <a:lnTo>
                    <a:pt x="8" y="71"/>
                  </a:lnTo>
                  <a:lnTo>
                    <a:pt x="4" y="64"/>
                  </a:lnTo>
                  <a:lnTo>
                    <a:pt x="2" y="56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3"/>
                  </a:lnTo>
                  <a:lnTo>
                    <a:pt x="2" y="37"/>
                  </a:lnTo>
                  <a:lnTo>
                    <a:pt x="4" y="29"/>
                  </a:lnTo>
                  <a:lnTo>
                    <a:pt x="8" y="21"/>
                  </a:lnTo>
                  <a:lnTo>
                    <a:pt x="14" y="14"/>
                  </a:lnTo>
                  <a:lnTo>
                    <a:pt x="21" y="8"/>
                  </a:lnTo>
                  <a:lnTo>
                    <a:pt x="29" y="4"/>
                  </a:lnTo>
                  <a:lnTo>
                    <a:pt x="37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4" y="4"/>
                  </a:lnTo>
                  <a:lnTo>
                    <a:pt x="71" y="8"/>
                  </a:lnTo>
                  <a:lnTo>
                    <a:pt x="79" y="14"/>
                  </a:lnTo>
                  <a:lnTo>
                    <a:pt x="85" y="21"/>
                  </a:lnTo>
                  <a:lnTo>
                    <a:pt x="89" y="29"/>
                  </a:lnTo>
                  <a:lnTo>
                    <a:pt x="92" y="37"/>
                  </a:lnTo>
                  <a:lnTo>
                    <a:pt x="92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48"/>
            <p:cNvSpPr>
              <a:spLocks/>
            </p:cNvSpPr>
            <p:nvPr/>
          </p:nvSpPr>
          <p:spPr bwMode="auto">
            <a:xfrm>
              <a:off x="1494869" y="1133475"/>
              <a:ext cx="73025" cy="73025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56 h 92"/>
                <a:gd name="T4" fmla="*/ 89 w 92"/>
                <a:gd name="T5" fmla="*/ 64 h 92"/>
                <a:gd name="T6" fmla="*/ 85 w 92"/>
                <a:gd name="T7" fmla="*/ 71 h 92"/>
                <a:gd name="T8" fmla="*/ 79 w 92"/>
                <a:gd name="T9" fmla="*/ 79 h 92"/>
                <a:gd name="T10" fmla="*/ 71 w 92"/>
                <a:gd name="T11" fmla="*/ 85 h 92"/>
                <a:gd name="T12" fmla="*/ 64 w 92"/>
                <a:gd name="T13" fmla="*/ 89 h 92"/>
                <a:gd name="T14" fmla="*/ 56 w 92"/>
                <a:gd name="T15" fmla="*/ 92 h 92"/>
                <a:gd name="T16" fmla="*/ 46 w 92"/>
                <a:gd name="T17" fmla="*/ 92 h 92"/>
                <a:gd name="T18" fmla="*/ 37 w 92"/>
                <a:gd name="T19" fmla="*/ 92 h 92"/>
                <a:gd name="T20" fmla="*/ 29 w 92"/>
                <a:gd name="T21" fmla="*/ 89 h 92"/>
                <a:gd name="T22" fmla="*/ 21 w 92"/>
                <a:gd name="T23" fmla="*/ 85 h 92"/>
                <a:gd name="T24" fmla="*/ 14 w 92"/>
                <a:gd name="T25" fmla="*/ 79 h 92"/>
                <a:gd name="T26" fmla="*/ 8 w 92"/>
                <a:gd name="T27" fmla="*/ 71 h 92"/>
                <a:gd name="T28" fmla="*/ 4 w 92"/>
                <a:gd name="T29" fmla="*/ 64 h 92"/>
                <a:gd name="T30" fmla="*/ 2 w 92"/>
                <a:gd name="T31" fmla="*/ 56 h 92"/>
                <a:gd name="T32" fmla="*/ 0 w 92"/>
                <a:gd name="T33" fmla="*/ 50 h 92"/>
                <a:gd name="T34" fmla="*/ 0 w 92"/>
                <a:gd name="T35" fmla="*/ 46 h 92"/>
                <a:gd name="T36" fmla="*/ 0 w 92"/>
                <a:gd name="T37" fmla="*/ 43 h 92"/>
                <a:gd name="T38" fmla="*/ 2 w 92"/>
                <a:gd name="T39" fmla="*/ 37 h 92"/>
                <a:gd name="T40" fmla="*/ 4 w 92"/>
                <a:gd name="T41" fmla="*/ 29 h 92"/>
                <a:gd name="T42" fmla="*/ 8 w 92"/>
                <a:gd name="T43" fmla="*/ 21 h 92"/>
                <a:gd name="T44" fmla="*/ 14 w 92"/>
                <a:gd name="T45" fmla="*/ 14 h 92"/>
                <a:gd name="T46" fmla="*/ 21 w 92"/>
                <a:gd name="T47" fmla="*/ 8 h 92"/>
                <a:gd name="T48" fmla="*/ 29 w 92"/>
                <a:gd name="T49" fmla="*/ 4 h 92"/>
                <a:gd name="T50" fmla="*/ 37 w 92"/>
                <a:gd name="T51" fmla="*/ 2 h 92"/>
                <a:gd name="T52" fmla="*/ 42 w 92"/>
                <a:gd name="T53" fmla="*/ 0 h 92"/>
                <a:gd name="T54" fmla="*/ 46 w 92"/>
                <a:gd name="T55" fmla="*/ 0 h 92"/>
                <a:gd name="T56" fmla="*/ 50 w 92"/>
                <a:gd name="T57" fmla="*/ 0 h 92"/>
                <a:gd name="T58" fmla="*/ 56 w 92"/>
                <a:gd name="T59" fmla="*/ 2 h 92"/>
                <a:gd name="T60" fmla="*/ 64 w 92"/>
                <a:gd name="T61" fmla="*/ 4 h 92"/>
                <a:gd name="T62" fmla="*/ 71 w 92"/>
                <a:gd name="T63" fmla="*/ 8 h 92"/>
                <a:gd name="T64" fmla="*/ 79 w 92"/>
                <a:gd name="T65" fmla="*/ 14 h 92"/>
                <a:gd name="T66" fmla="*/ 85 w 92"/>
                <a:gd name="T67" fmla="*/ 21 h 92"/>
                <a:gd name="T68" fmla="*/ 89 w 92"/>
                <a:gd name="T69" fmla="*/ 29 h 92"/>
                <a:gd name="T70" fmla="*/ 92 w 92"/>
                <a:gd name="T71" fmla="*/ 37 h 92"/>
                <a:gd name="T72" fmla="*/ 92 w 92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56"/>
                  </a:lnTo>
                  <a:lnTo>
                    <a:pt x="89" y="64"/>
                  </a:lnTo>
                  <a:lnTo>
                    <a:pt x="85" y="71"/>
                  </a:lnTo>
                  <a:lnTo>
                    <a:pt x="79" y="79"/>
                  </a:lnTo>
                  <a:lnTo>
                    <a:pt x="71" y="85"/>
                  </a:lnTo>
                  <a:lnTo>
                    <a:pt x="64" y="89"/>
                  </a:lnTo>
                  <a:lnTo>
                    <a:pt x="56" y="92"/>
                  </a:lnTo>
                  <a:lnTo>
                    <a:pt x="46" y="92"/>
                  </a:lnTo>
                  <a:lnTo>
                    <a:pt x="37" y="92"/>
                  </a:lnTo>
                  <a:lnTo>
                    <a:pt x="29" y="89"/>
                  </a:lnTo>
                  <a:lnTo>
                    <a:pt x="21" y="85"/>
                  </a:lnTo>
                  <a:lnTo>
                    <a:pt x="14" y="79"/>
                  </a:lnTo>
                  <a:lnTo>
                    <a:pt x="8" y="71"/>
                  </a:lnTo>
                  <a:lnTo>
                    <a:pt x="4" y="64"/>
                  </a:lnTo>
                  <a:lnTo>
                    <a:pt x="2" y="56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3"/>
                  </a:lnTo>
                  <a:lnTo>
                    <a:pt x="2" y="37"/>
                  </a:lnTo>
                  <a:lnTo>
                    <a:pt x="4" y="29"/>
                  </a:lnTo>
                  <a:lnTo>
                    <a:pt x="8" y="21"/>
                  </a:lnTo>
                  <a:lnTo>
                    <a:pt x="14" y="14"/>
                  </a:lnTo>
                  <a:lnTo>
                    <a:pt x="21" y="8"/>
                  </a:lnTo>
                  <a:lnTo>
                    <a:pt x="29" y="4"/>
                  </a:lnTo>
                  <a:lnTo>
                    <a:pt x="37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4" y="4"/>
                  </a:lnTo>
                  <a:lnTo>
                    <a:pt x="71" y="8"/>
                  </a:lnTo>
                  <a:lnTo>
                    <a:pt x="79" y="14"/>
                  </a:lnTo>
                  <a:lnTo>
                    <a:pt x="85" y="21"/>
                  </a:lnTo>
                  <a:lnTo>
                    <a:pt x="89" y="29"/>
                  </a:lnTo>
                  <a:lnTo>
                    <a:pt x="92" y="37"/>
                  </a:lnTo>
                  <a:lnTo>
                    <a:pt x="92" y="46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0" name="Group 232"/>
          <p:cNvGrpSpPr/>
          <p:nvPr/>
        </p:nvGrpSpPr>
        <p:grpSpPr>
          <a:xfrm>
            <a:off x="4483327" y="1033975"/>
            <a:ext cx="4182674" cy="2733890"/>
            <a:chOff x="4483327" y="1033975"/>
            <a:chExt cx="4182674" cy="2733890"/>
          </a:xfrm>
        </p:grpSpPr>
        <p:grpSp>
          <p:nvGrpSpPr>
            <p:cNvPr id="70" name="Group 229"/>
            <p:cNvGrpSpPr/>
            <p:nvPr/>
          </p:nvGrpSpPr>
          <p:grpSpPr>
            <a:xfrm>
              <a:off x="4733182" y="1033975"/>
              <a:ext cx="223860" cy="2178788"/>
              <a:chOff x="4742910" y="1033975"/>
              <a:chExt cx="223860" cy="2178788"/>
            </a:xfrm>
          </p:grpSpPr>
          <p:sp>
            <p:nvSpPr>
              <p:cNvPr id="242" name="Rectangle 23"/>
              <p:cNvSpPr>
                <a:spLocks noChangeArrowheads="1"/>
              </p:cNvSpPr>
              <p:nvPr/>
            </p:nvSpPr>
            <p:spPr bwMode="auto">
              <a:xfrm>
                <a:off x="4873607" y="3040443"/>
                <a:ext cx="74621" cy="172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100" b="1" dirty="0">
                    <a:solidFill>
                      <a:srgbClr val="000000"/>
                    </a:solidFill>
                  </a:rPr>
                  <a:t>0</a:t>
                </a:r>
                <a:endParaRPr lang="en-US" altLang="en-US" dirty="0"/>
              </a:p>
            </p:txBody>
          </p:sp>
          <p:sp>
            <p:nvSpPr>
              <p:cNvPr id="243" name="Rectangle 24"/>
              <p:cNvSpPr>
                <a:spLocks noChangeArrowheads="1"/>
              </p:cNvSpPr>
              <p:nvPr/>
            </p:nvSpPr>
            <p:spPr bwMode="auto">
              <a:xfrm>
                <a:off x="4807586" y="2840065"/>
                <a:ext cx="149239" cy="172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100" b="1">
                    <a:solidFill>
                      <a:srgbClr val="000000"/>
                    </a:solidFill>
                  </a:rPr>
                  <a:t>10</a:t>
                </a:r>
                <a:endParaRPr lang="en-US" altLang="en-US"/>
              </a:p>
            </p:txBody>
          </p:sp>
          <p:sp>
            <p:nvSpPr>
              <p:cNvPr id="244" name="Rectangle 25"/>
              <p:cNvSpPr>
                <a:spLocks noChangeArrowheads="1"/>
              </p:cNvSpPr>
              <p:nvPr/>
            </p:nvSpPr>
            <p:spPr bwMode="auto">
              <a:xfrm>
                <a:off x="4807586" y="2639687"/>
                <a:ext cx="149239" cy="172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100" b="1">
                    <a:solidFill>
                      <a:srgbClr val="000000"/>
                    </a:solidFill>
                  </a:rPr>
                  <a:t>20</a:t>
                </a:r>
                <a:endParaRPr lang="en-US" altLang="en-US"/>
              </a:p>
            </p:txBody>
          </p:sp>
          <p:sp>
            <p:nvSpPr>
              <p:cNvPr id="245" name="Rectangle 26"/>
              <p:cNvSpPr>
                <a:spLocks noChangeArrowheads="1"/>
              </p:cNvSpPr>
              <p:nvPr/>
            </p:nvSpPr>
            <p:spPr bwMode="auto">
              <a:xfrm>
                <a:off x="4807586" y="2439309"/>
                <a:ext cx="149239" cy="172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100" b="1">
                    <a:solidFill>
                      <a:srgbClr val="000000"/>
                    </a:solidFill>
                  </a:rPr>
                  <a:t>30</a:t>
                </a:r>
                <a:endParaRPr lang="en-US" altLang="en-US"/>
              </a:p>
            </p:txBody>
          </p:sp>
          <p:sp>
            <p:nvSpPr>
              <p:cNvPr id="246" name="Rectangle 27"/>
              <p:cNvSpPr>
                <a:spLocks noChangeArrowheads="1"/>
              </p:cNvSpPr>
              <p:nvPr/>
            </p:nvSpPr>
            <p:spPr bwMode="auto">
              <a:xfrm>
                <a:off x="4807586" y="2238932"/>
                <a:ext cx="149239" cy="172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100" b="1">
                    <a:solidFill>
                      <a:srgbClr val="000000"/>
                    </a:solidFill>
                  </a:rPr>
                  <a:t>40</a:t>
                </a:r>
                <a:endParaRPr lang="en-US" altLang="en-US"/>
              </a:p>
            </p:txBody>
          </p:sp>
          <p:sp>
            <p:nvSpPr>
              <p:cNvPr id="247" name="Rectangle 28"/>
              <p:cNvSpPr>
                <a:spLocks noChangeArrowheads="1"/>
              </p:cNvSpPr>
              <p:nvPr/>
            </p:nvSpPr>
            <p:spPr bwMode="auto">
              <a:xfrm>
                <a:off x="4807586" y="2037210"/>
                <a:ext cx="149239" cy="172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100" b="1">
                    <a:solidFill>
                      <a:srgbClr val="000000"/>
                    </a:solidFill>
                  </a:rPr>
                  <a:t>50</a:t>
                </a:r>
                <a:endParaRPr lang="en-US" altLang="en-US"/>
              </a:p>
            </p:txBody>
          </p:sp>
          <p:sp>
            <p:nvSpPr>
              <p:cNvPr id="248" name="Rectangle 29"/>
              <p:cNvSpPr>
                <a:spLocks noChangeArrowheads="1"/>
              </p:cNvSpPr>
              <p:nvPr/>
            </p:nvSpPr>
            <p:spPr bwMode="auto">
              <a:xfrm>
                <a:off x="4807586" y="1836831"/>
                <a:ext cx="149239" cy="172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100" b="1">
                    <a:solidFill>
                      <a:srgbClr val="000000"/>
                    </a:solidFill>
                  </a:rPr>
                  <a:t>60</a:t>
                </a:r>
                <a:endParaRPr lang="en-US" altLang="en-US"/>
              </a:p>
            </p:txBody>
          </p:sp>
          <p:sp>
            <p:nvSpPr>
              <p:cNvPr id="249" name="Rectangle 30"/>
              <p:cNvSpPr>
                <a:spLocks noChangeArrowheads="1"/>
              </p:cNvSpPr>
              <p:nvPr/>
            </p:nvSpPr>
            <p:spPr bwMode="auto">
              <a:xfrm>
                <a:off x="4807586" y="1635108"/>
                <a:ext cx="149239" cy="172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100" b="1">
                    <a:solidFill>
                      <a:srgbClr val="000000"/>
                    </a:solidFill>
                  </a:rPr>
                  <a:t>70</a:t>
                </a:r>
                <a:endParaRPr lang="en-US" altLang="en-US"/>
              </a:p>
            </p:txBody>
          </p:sp>
          <p:sp>
            <p:nvSpPr>
              <p:cNvPr id="250" name="Rectangle 31"/>
              <p:cNvSpPr>
                <a:spLocks noChangeArrowheads="1"/>
              </p:cNvSpPr>
              <p:nvPr/>
            </p:nvSpPr>
            <p:spPr bwMode="auto">
              <a:xfrm>
                <a:off x="4807586" y="1436076"/>
                <a:ext cx="149239" cy="172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100" b="1">
                    <a:solidFill>
                      <a:srgbClr val="000000"/>
                    </a:solidFill>
                  </a:rPr>
                  <a:t>80</a:t>
                </a:r>
                <a:endParaRPr lang="en-US" altLang="en-US"/>
              </a:p>
            </p:txBody>
          </p:sp>
          <p:sp>
            <p:nvSpPr>
              <p:cNvPr id="251" name="Rectangle 32"/>
              <p:cNvSpPr>
                <a:spLocks noChangeArrowheads="1"/>
              </p:cNvSpPr>
              <p:nvPr/>
            </p:nvSpPr>
            <p:spPr bwMode="auto">
              <a:xfrm>
                <a:off x="4807586" y="1234352"/>
                <a:ext cx="149239" cy="172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100" b="1">
                    <a:solidFill>
                      <a:srgbClr val="000000"/>
                    </a:solidFill>
                  </a:rPr>
                  <a:t>90</a:t>
                </a:r>
                <a:endParaRPr lang="en-US" altLang="en-US"/>
              </a:p>
            </p:txBody>
          </p:sp>
          <p:sp>
            <p:nvSpPr>
              <p:cNvPr id="252" name="Rectangle 33"/>
              <p:cNvSpPr>
                <a:spLocks noChangeArrowheads="1"/>
              </p:cNvSpPr>
              <p:nvPr/>
            </p:nvSpPr>
            <p:spPr bwMode="auto">
              <a:xfrm>
                <a:off x="4742910" y="1033975"/>
                <a:ext cx="223860" cy="172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100" b="1">
                    <a:solidFill>
                      <a:srgbClr val="000000"/>
                    </a:solidFill>
                  </a:rPr>
                  <a:t>100</a:t>
                </a:r>
                <a:endParaRPr lang="en-US" altLang="en-US"/>
              </a:p>
            </p:txBody>
          </p:sp>
        </p:grpSp>
        <p:grpSp>
          <p:nvGrpSpPr>
            <p:cNvPr id="98" name="Group 230"/>
            <p:cNvGrpSpPr/>
            <p:nvPr/>
          </p:nvGrpSpPr>
          <p:grpSpPr>
            <a:xfrm>
              <a:off x="4992015" y="1123278"/>
              <a:ext cx="45147" cy="2014618"/>
              <a:chOff x="4992015" y="1123278"/>
              <a:chExt cx="45147" cy="2014618"/>
            </a:xfrm>
          </p:grpSpPr>
          <p:sp>
            <p:nvSpPr>
              <p:cNvPr id="254" name="Line 35"/>
              <p:cNvSpPr>
                <a:spLocks noChangeShapeType="1"/>
              </p:cNvSpPr>
              <p:nvPr/>
            </p:nvSpPr>
            <p:spPr bwMode="auto">
              <a:xfrm flipV="1">
                <a:off x="5036477" y="1123278"/>
                <a:ext cx="685" cy="201461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5" name="Line 36"/>
              <p:cNvSpPr>
                <a:spLocks noChangeShapeType="1"/>
              </p:cNvSpPr>
              <p:nvPr/>
            </p:nvSpPr>
            <p:spPr bwMode="auto">
              <a:xfrm flipH="1">
                <a:off x="4992015" y="2929451"/>
                <a:ext cx="44464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" name="Line 37"/>
              <p:cNvSpPr>
                <a:spLocks noChangeShapeType="1"/>
              </p:cNvSpPr>
              <p:nvPr/>
            </p:nvSpPr>
            <p:spPr bwMode="auto">
              <a:xfrm flipH="1">
                <a:off x="4992015" y="2730418"/>
                <a:ext cx="44464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7" name="Line 38"/>
              <p:cNvSpPr>
                <a:spLocks noChangeShapeType="1"/>
              </p:cNvSpPr>
              <p:nvPr/>
            </p:nvSpPr>
            <p:spPr bwMode="auto">
              <a:xfrm flipH="1">
                <a:off x="4992015" y="2528696"/>
                <a:ext cx="44464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8" name="Line 39"/>
              <p:cNvSpPr>
                <a:spLocks noChangeShapeType="1"/>
              </p:cNvSpPr>
              <p:nvPr/>
            </p:nvSpPr>
            <p:spPr bwMode="auto">
              <a:xfrm flipH="1">
                <a:off x="4992015" y="2328318"/>
                <a:ext cx="44464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9" name="Line 40"/>
              <p:cNvSpPr>
                <a:spLocks noChangeShapeType="1"/>
              </p:cNvSpPr>
              <p:nvPr/>
            </p:nvSpPr>
            <p:spPr bwMode="auto">
              <a:xfrm flipH="1">
                <a:off x="4992015" y="2126595"/>
                <a:ext cx="44464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" name="Line 41"/>
              <p:cNvSpPr>
                <a:spLocks noChangeShapeType="1"/>
              </p:cNvSpPr>
              <p:nvPr/>
            </p:nvSpPr>
            <p:spPr bwMode="auto">
              <a:xfrm flipH="1">
                <a:off x="4992015" y="1926218"/>
                <a:ext cx="44464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1" name="Line 42"/>
              <p:cNvSpPr>
                <a:spLocks noChangeShapeType="1"/>
              </p:cNvSpPr>
              <p:nvPr/>
            </p:nvSpPr>
            <p:spPr bwMode="auto">
              <a:xfrm flipH="1">
                <a:off x="4992015" y="1725841"/>
                <a:ext cx="44464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2" name="Line 43"/>
              <p:cNvSpPr>
                <a:spLocks noChangeShapeType="1"/>
              </p:cNvSpPr>
              <p:nvPr/>
            </p:nvSpPr>
            <p:spPr bwMode="auto">
              <a:xfrm flipH="1">
                <a:off x="4992015" y="1525462"/>
                <a:ext cx="44464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3" name="Line 44"/>
              <p:cNvSpPr>
                <a:spLocks noChangeShapeType="1"/>
              </p:cNvSpPr>
              <p:nvPr/>
            </p:nvSpPr>
            <p:spPr bwMode="auto">
              <a:xfrm flipH="1">
                <a:off x="4992015" y="1323739"/>
                <a:ext cx="44464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" name="Line 45"/>
              <p:cNvSpPr>
                <a:spLocks noChangeShapeType="1"/>
              </p:cNvSpPr>
              <p:nvPr/>
            </p:nvSpPr>
            <p:spPr bwMode="auto">
              <a:xfrm flipH="1">
                <a:off x="4992015" y="1123362"/>
                <a:ext cx="44464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" name="Line 47"/>
              <p:cNvSpPr>
                <a:spLocks noChangeShapeType="1"/>
              </p:cNvSpPr>
              <p:nvPr/>
            </p:nvSpPr>
            <p:spPr bwMode="auto">
              <a:xfrm flipH="1">
                <a:off x="4992015" y="3129830"/>
                <a:ext cx="44464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0" name="Group 314"/>
            <p:cNvGrpSpPr/>
            <p:nvPr/>
          </p:nvGrpSpPr>
          <p:grpSpPr>
            <a:xfrm>
              <a:off x="5850849" y="1072259"/>
              <a:ext cx="2547438" cy="2088501"/>
              <a:chOff x="7785101" y="777876"/>
              <a:chExt cx="3001413" cy="2465387"/>
            </a:xfrm>
          </p:grpSpPr>
          <p:sp>
            <p:nvSpPr>
              <p:cNvPr id="267" name="Freeform 48"/>
              <p:cNvSpPr>
                <a:spLocks/>
              </p:cNvSpPr>
              <p:nvPr/>
            </p:nvSpPr>
            <p:spPr bwMode="auto">
              <a:xfrm>
                <a:off x="7821613" y="1103313"/>
                <a:ext cx="2667000" cy="2103438"/>
              </a:xfrm>
              <a:custGeom>
                <a:avLst/>
                <a:gdLst>
                  <a:gd name="T0" fmla="*/ 0 w 3361"/>
                  <a:gd name="T1" fmla="*/ 2650 h 2650"/>
                  <a:gd name="T2" fmla="*/ 375 w 3361"/>
                  <a:gd name="T3" fmla="*/ 2353 h 2650"/>
                  <a:gd name="T4" fmla="*/ 375 w 3361"/>
                  <a:gd name="T5" fmla="*/ 2353 h 2650"/>
                  <a:gd name="T6" fmla="*/ 747 w 3361"/>
                  <a:gd name="T7" fmla="*/ 2055 h 2650"/>
                  <a:gd name="T8" fmla="*/ 747 w 3361"/>
                  <a:gd name="T9" fmla="*/ 2055 h 2650"/>
                  <a:gd name="T10" fmla="*/ 1120 w 3361"/>
                  <a:gd name="T11" fmla="*/ 1771 h 2650"/>
                  <a:gd name="T12" fmla="*/ 1120 w 3361"/>
                  <a:gd name="T13" fmla="*/ 1771 h 2650"/>
                  <a:gd name="T14" fmla="*/ 1494 w 3361"/>
                  <a:gd name="T15" fmla="*/ 1458 h 2650"/>
                  <a:gd name="T16" fmla="*/ 1494 w 3361"/>
                  <a:gd name="T17" fmla="*/ 1458 h 2650"/>
                  <a:gd name="T18" fmla="*/ 1867 w 3361"/>
                  <a:gd name="T19" fmla="*/ 1158 h 2650"/>
                  <a:gd name="T20" fmla="*/ 1867 w 3361"/>
                  <a:gd name="T21" fmla="*/ 1158 h 2650"/>
                  <a:gd name="T22" fmla="*/ 2241 w 3361"/>
                  <a:gd name="T23" fmla="*/ 866 h 2650"/>
                  <a:gd name="T24" fmla="*/ 2241 w 3361"/>
                  <a:gd name="T25" fmla="*/ 866 h 2650"/>
                  <a:gd name="T26" fmla="*/ 2614 w 3361"/>
                  <a:gd name="T27" fmla="*/ 586 h 2650"/>
                  <a:gd name="T28" fmla="*/ 2614 w 3361"/>
                  <a:gd name="T29" fmla="*/ 586 h 2650"/>
                  <a:gd name="T30" fmla="*/ 2986 w 3361"/>
                  <a:gd name="T31" fmla="*/ 281 h 2650"/>
                  <a:gd name="T32" fmla="*/ 2986 w 3361"/>
                  <a:gd name="T33" fmla="*/ 281 h 2650"/>
                  <a:gd name="T34" fmla="*/ 3361 w 3361"/>
                  <a:gd name="T35" fmla="*/ 0 h 26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361" h="2650">
                    <a:moveTo>
                      <a:pt x="0" y="2650"/>
                    </a:moveTo>
                    <a:lnTo>
                      <a:pt x="375" y="2353"/>
                    </a:lnTo>
                    <a:lnTo>
                      <a:pt x="375" y="2353"/>
                    </a:lnTo>
                    <a:lnTo>
                      <a:pt x="747" y="2055"/>
                    </a:lnTo>
                    <a:lnTo>
                      <a:pt x="747" y="2055"/>
                    </a:lnTo>
                    <a:lnTo>
                      <a:pt x="1120" y="1771"/>
                    </a:lnTo>
                    <a:lnTo>
                      <a:pt x="1120" y="1771"/>
                    </a:lnTo>
                    <a:lnTo>
                      <a:pt x="1494" y="1458"/>
                    </a:lnTo>
                    <a:lnTo>
                      <a:pt x="1494" y="1458"/>
                    </a:lnTo>
                    <a:lnTo>
                      <a:pt x="1867" y="1158"/>
                    </a:lnTo>
                    <a:lnTo>
                      <a:pt x="1867" y="1158"/>
                    </a:lnTo>
                    <a:lnTo>
                      <a:pt x="2241" y="866"/>
                    </a:lnTo>
                    <a:lnTo>
                      <a:pt x="2241" y="866"/>
                    </a:lnTo>
                    <a:lnTo>
                      <a:pt x="2614" y="586"/>
                    </a:lnTo>
                    <a:lnTo>
                      <a:pt x="2614" y="586"/>
                    </a:lnTo>
                    <a:lnTo>
                      <a:pt x="2986" y="281"/>
                    </a:lnTo>
                    <a:lnTo>
                      <a:pt x="2986" y="281"/>
                    </a:lnTo>
                    <a:lnTo>
                      <a:pt x="3361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0" name="Freeform 51"/>
              <p:cNvSpPr>
                <a:spLocks/>
              </p:cNvSpPr>
              <p:nvPr/>
            </p:nvSpPr>
            <p:spPr bwMode="auto">
              <a:xfrm>
                <a:off x="7785101" y="3170238"/>
                <a:ext cx="73025" cy="73025"/>
              </a:xfrm>
              <a:custGeom>
                <a:avLst/>
                <a:gdLst>
                  <a:gd name="T0" fmla="*/ 93 w 93"/>
                  <a:gd name="T1" fmla="*/ 46 h 92"/>
                  <a:gd name="T2" fmla="*/ 93 w 93"/>
                  <a:gd name="T3" fmla="*/ 56 h 92"/>
                  <a:gd name="T4" fmla="*/ 89 w 93"/>
                  <a:gd name="T5" fmla="*/ 64 h 92"/>
                  <a:gd name="T6" fmla="*/ 85 w 93"/>
                  <a:gd name="T7" fmla="*/ 71 h 92"/>
                  <a:gd name="T8" fmla="*/ 79 w 93"/>
                  <a:gd name="T9" fmla="*/ 79 h 92"/>
                  <a:gd name="T10" fmla="*/ 71 w 93"/>
                  <a:gd name="T11" fmla="*/ 85 h 92"/>
                  <a:gd name="T12" fmla="*/ 64 w 93"/>
                  <a:gd name="T13" fmla="*/ 89 h 92"/>
                  <a:gd name="T14" fmla="*/ 56 w 93"/>
                  <a:gd name="T15" fmla="*/ 92 h 92"/>
                  <a:gd name="T16" fmla="*/ 46 w 93"/>
                  <a:gd name="T17" fmla="*/ 92 h 92"/>
                  <a:gd name="T18" fmla="*/ 37 w 93"/>
                  <a:gd name="T19" fmla="*/ 92 h 92"/>
                  <a:gd name="T20" fmla="*/ 29 w 93"/>
                  <a:gd name="T21" fmla="*/ 89 h 92"/>
                  <a:gd name="T22" fmla="*/ 21 w 93"/>
                  <a:gd name="T23" fmla="*/ 85 h 92"/>
                  <a:gd name="T24" fmla="*/ 14 w 93"/>
                  <a:gd name="T25" fmla="*/ 79 h 92"/>
                  <a:gd name="T26" fmla="*/ 8 w 93"/>
                  <a:gd name="T27" fmla="*/ 71 h 92"/>
                  <a:gd name="T28" fmla="*/ 4 w 93"/>
                  <a:gd name="T29" fmla="*/ 64 h 92"/>
                  <a:gd name="T30" fmla="*/ 2 w 93"/>
                  <a:gd name="T31" fmla="*/ 56 h 92"/>
                  <a:gd name="T32" fmla="*/ 0 w 93"/>
                  <a:gd name="T33" fmla="*/ 50 h 92"/>
                  <a:gd name="T34" fmla="*/ 0 w 93"/>
                  <a:gd name="T35" fmla="*/ 46 h 92"/>
                  <a:gd name="T36" fmla="*/ 0 w 93"/>
                  <a:gd name="T37" fmla="*/ 43 h 92"/>
                  <a:gd name="T38" fmla="*/ 2 w 93"/>
                  <a:gd name="T39" fmla="*/ 37 h 92"/>
                  <a:gd name="T40" fmla="*/ 4 w 93"/>
                  <a:gd name="T41" fmla="*/ 29 h 92"/>
                  <a:gd name="T42" fmla="*/ 8 w 93"/>
                  <a:gd name="T43" fmla="*/ 21 h 92"/>
                  <a:gd name="T44" fmla="*/ 14 w 93"/>
                  <a:gd name="T45" fmla="*/ 14 h 92"/>
                  <a:gd name="T46" fmla="*/ 21 w 93"/>
                  <a:gd name="T47" fmla="*/ 8 h 92"/>
                  <a:gd name="T48" fmla="*/ 29 w 93"/>
                  <a:gd name="T49" fmla="*/ 4 h 92"/>
                  <a:gd name="T50" fmla="*/ 37 w 93"/>
                  <a:gd name="T51" fmla="*/ 2 h 92"/>
                  <a:gd name="T52" fmla="*/ 43 w 93"/>
                  <a:gd name="T53" fmla="*/ 0 h 92"/>
                  <a:gd name="T54" fmla="*/ 46 w 93"/>
                  <a:gd name="T55" fmla="*/ 0 h 92"/>
                  <a:gd name="T56" fmla="*/ 50 w 93"/>
                  <a:gd name="T57" fmla="*/ 0 h 92"/>
                  <a:gd name="T58" fmla="*/ 56 w 93"/>
                  <a:gd name="T59" fmla="*/ 2 h 92"/>
                  <a:gd name="T60" fmla="*/ 64 w 93"/>
                  <a:gd name="T61" fmla="*/ 4 h 92"/>
                  <a:gd name="T62" fmla="*/ 71 w 93"/>
                  <a:gd name="T63" fmla="*/ 8 h 92"/>
                  <a:gd name="T64" fmla="*/ 79 w 93"/>
                  <a:gd name="T65" fmla="*/ 14 h 92"/>
                  <a:gd name="T66" fmla="*/ 85 w 93"/>
                  <a:gd name="T67" fmla="*/ 21 h 92"/>
                  <a:gd name="T68" fmla="*/ 89 w 93"/>
                  <a:gd name="T69" fmla="*/ 29 h 92"/>
                  <a:gd name="T70" fmla="*/ 93 w 93"/>
                  <a:gd name="T71" fmla="*/ 37 h 92"/>
                  <a:gd name="T72" fmla="*/ 93 w 93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3" h="92">
                    <a:moveTo>
                      <a:pt x="93" y="46"/>
                    </a:moveTo>
                    <a:lnTo>
                      <a:pt x="93" y="56"/>
                    </a:lnTo>
                    <a:lnTo>
                      <a:pt x="89" y="64"/>
                    </a:lnTo>
                    <a:lnTo>
                      <a:pt x="85" y="71"/>
                    </a:lnTo>
                    <a:lnTo>
                      <a:pt x="79" y="79"/>
                    </a:lnTo>
                    <a:lnTo>
                      <a:pt x="71" y="85"/>
                    </a:lnTo>
                    <a:lnTo>
                      <a:pt x="64" y="89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7" y="92"/>
                    </a:lnTo>
                    <a:lnTo>
                      <a:pt x="29" y="89"/>
                    </a:lnTo>
                    <a:lnTo>
                      <a:pt x="21" y="85"/>
                    </a:lnTo>
                    <a:lnTo>
                      <a:pt x="14" y="79"/>
                    </a:lnTo>
                    <a:lnTo>
                      <a:pt x="8" y="71"/>
                    </a:lnTo>
                    <a:lnTo>
                      <a:pt x="4" y="64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3"/>
                    </a:lnTo>
                    <a:lnTo>
                      <a:pt x="2" y="37"/>
                    </a:lnTo>
                    <a:lnTo>
                      <a:pt x="4" y="29"/>
                    </a:lnTo>
                    <a:lnTo>
                      <a:pt x="8" y="21"/>
                    </a:lnTo>
                    <a:lnTo>
                      <a:pt x="14" y="14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7" y="2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4" y="4"/>
                    </a:lnTo>
                    <a:lnTo>
                      <a:pt x="71" y="8"/>
                    </a:lnTo>
                    <a:lnTo>
                      <a:pt x="79" y="14"/>
                    </a:lnTo>
                    <a:lnTo>
                      <a:pt x="85" y="21"/>
                    </a:lnTo>
                    <a:lnTo>
                      <a:pt x="89" y="29"/>
                    </a:lnTo>
                    <a:lnTo>
                      <a:pt x="93" y="37"/>
                    </a:lnTo>
                    <a:lnTo>
                      <a:pt x="93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" name="Freeform 52"/>
              <p:cNvSpPr>
                <a:spLocks/>
              </p:cNvSpPr>
              <p:nvPr/>
            </p:nvSpPr>
            <p:spPr bwMode="auto">
              <a:xfrm>
                <a:off x="7785101" y="3170238"/>
                <a:ext cx="73025" cy="73025"/>
              </a:xfrm>
              <a:custGeom>
                <a:avLst/>
                <a:gdLst>
                  <a:gd name="T0" fmla="*/ 93 w 93"/>
                  <a:gd name="T1" fmla="*/ 46 h 92"/>
                  <a:gd name="T2" fmla="*/ 93 w 93"/>
                  <a:gd name="T3" fmla="*/ 56 h 92"/>
                  <a:gd name="T4" fmla="*/ 89 w 93"/>
                  <a:gd name="T5" fmla="*/ 64 h 92"/>
                  <a:gd name="T6" fmla="*/ 85 w 93"/>
                  <a:gd name="T7" fmla="*/ 71 h 92"/>
                  <a:gd name="T8" fmla="*/ 79 w 93"/>
                  <a:gd name="T9" fmla="*/ 79 h 92"/>
                  <a:gd name="T10" fmla="*/ 71 w 93"/>
                  <a:gd name="T11" fmla="*/ 85 h 92"/>
                  <a:gd name="T12" fmla="*/ 64 w 93"/>
                  <a:gd name="T13" fmla="*/ 89 h 92"/>
                  <a:gd name="T14" fmla="*/ 56 w 93"/>
                  <a:gd name="T15" fmla="*/ 92 h 92"/>
                  <a:gd name="T16" fmla="*/ 46 w 93"/>
                  <a:gd name="T17" fmla="*/ 92 h 92"/>
                  <a:gd name="T18" fmla="*/ 37 w 93"/>
                  <a:gd name="T19" fmla="*/ 92 h 92"/>
                  <a:gd name="T20" fmla="*/ 29 w 93"/>
                  <a:gd name="T21" fmla="*/ 89 h 92"/>
                  <a:gd name="T22" fmla="*/ 21 w 93"/>
                  <a:gd name="T23" fmla="*/ 85 h 92"/>
                  <a:gd name="T24" fmla="*/ 14 w 93"/>
                  <a:gd name="T25" fmla="*/ 79 h 92"/>
                  <a:gd name="T26" fmla="*/ 8 w 93"/>
                  <a:gd name="T27" fmla="*/ 71 h 92"/>
                  <a:gd name="T28" fmla="*/ 4 w 93"/>
                  <a:gd name="T29" fmla="*/ 64 h 92"/>
                  <a:gd name="T30" fmla="*/ 2 w 93"/>
                  <a:gd name="T31" fmla="*/ 56 h 92"/>
                  <a:gd name="T32" fmla="*/ 0 w 93"/>
                  <a:gd name="T33" fmla="*/ 50 h 92"/>
                  <a:gd name="T34" fmla="*/ 0 w 93"/>
                  <a:gd name="T35" fmla="*/ 46 h 92"/>
                  <a:gd name="T36" fmla="*/ 0 w 93"/>
                  <a:gd name="T37" fmla="*/ 43 h 92"/>
                  <a:gd name="T38" fmla="*/ 2 w 93"/>
                  <a:gd name="T39" fmla="*/ 37 h 92"/>
                  <a:gd name="T40" fmla="*/ 4 w 93"/>
                  <a:gd name="T41" fmla="*/ 29 h 92"/>
                  <a:gd name="T42" fmla="*/ 8 w 93"/>
                  <a:gd name="T43" fmla="*/ 21 h 92"/>
                  <a:gd name="T44" fmla="*/ 14 w 93"/>
                  <a:gd name="T45" fmla="*/ 14 h 92"/>
                  <a:gd name="T46" fmla="*/ 21 w 93"/>
                  <a:gd name="T47" fmla="*/ 8 h 92"/>
                  <a:gd name="T48" fmla="*/ 29 w 93"/>
                  <a:gd name="T49" fmla="*/ 4 h 92"/>
                  <a:gd name="T50" fmla="*/ 37 w 93"/>
                  <a:gd name="T51" fmla="*/ 2 h 92"/>
                  <a:gd name="T52" fmla="*/ 43 w 93"/>
                  <a:gd name="T53" fmla="*/ 0 h 92"/>
                  <a:gd name="T54" fmla="*/ 46 w 93"/>
                  <a:gd name="T55" fmla="*/ 0 h 92"/>
                  <a:gd name="T56" fmla="*/ 50 w 93"/>
                  <a:gd name="T57" fmla="*/ 0 h 92"/>
                  <a:gd name="T58" fmla="*/ 56 w 93"/>
                  <a:gd name="T59" fmla="*/ 2 h 92"/>
                  <a:gd name="T60" fmla="*/ 64 w 93"/>
                  <a:gd name="T61" fmla="*/ 4 h 92"/>
                  <a:gd name="T62" fmla="*/ 71 w 93"/>
                  <a:gd name="T63" fmla="*/ 8 h 92"/>
                  <a:gd name="T64" fmla="*/ 79 w 93"/>
                  <a:gd name="T65" fmla="*/ 14 h 92"/>
                  <a:gd name="T66" fmla="*/ 85 w 93"/>
                  <a:gd name="T67" fmla="*/ 21 h 92"/>
                  <a:gd name="T68" fmla="*/ 89 w 93"/>
                  <a:gd name="T69" fmla="*/ 29 h 92"/>
                  <a:gd name="T70" fmla="*/ 93 w 93"/>
                  <a:gd name="T71" fmla="*/ 37 h 92"/>
                  <a:gd name="T72" fmla="*/ 93 w 93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3" h="92">
                    <a:moveTo>
                      <a:pt x="93" y="46"/>
                    </a:moveTo>
                    <a:lnTo>
                      <a:pt x="93" y="56"/>
                    </a:lnTo>
                    <a:lnTo>
                      <a:pt x="89" y="64"/>
                    </a:lnTo>
                    <a:lnTo>
                      <a:pt x="85" y="71"/>
                    </a:lnTo>
                    <a:lnTo>
                      <a:pt x="79" y="79"/>
                    </a:lnTo>
                    <a:lnTo>
                      <a:pt x="71" y="85"/>
                    </a:lnTo>
                    <a:lnTo>
                      <a:pt x="64" y="89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7" y="92"/>
                    </a:lnTo>
                    <a:lnTo>
                      <a:pt x="29" y="89"/>
                    </a:lnTo>
                    <a:lnTo>
                      <a:pt x="21" y="85"/>
                    </a:lnTo>
                    <a:lnTo>
                      <a:pt x="14" y="79"/>
                    </a:lnTo>
                    <a:lnTo>
                      <a:pt x="8" y="71"/>
                    </a:lnTo>
                    <a:lnTo>
                      <a:pt x="4" y="64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3"/>
                    </a:lnTo>
                    <a:lnTo>
                      <a:pt x="2" y="37"/>
                    </a:lnTo>
                    <a:lnTo>
                      <a:pt x="4" y="29"/>
                    </a:lnTo>
                    <a:lnTo>
                      <a:pt x="8" y="21"/>
                    </a:lnTo>
                    <a:lnTo>
                      <a:pt x="14" y="14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7" y="2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4" y="4"/>
                    </a:lnTo>
                    <a:lnTo>
                      <a:pt x="71" y="8"/>
                    </a:lnTo>
                    <a:lnTo>
                      <a:pt x="79" y="14"/>
                    </a:lnTo>
                    <a:lnTo>
                      <a:pt x="85" y="21"/>
                    </a:lnTo>
                    <a:lnTo>
                      <a:pt x="89" y="29"/>
                    </a:lnTo>
                    <a:lnTo>
                      <a:pt x="93" y="37"/>
                    </a:lnTo>
                    <a:lnTo>
                      <a:pt x="93" y="46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" name="Freeform 53"/>
              <p:cNvSpPr>
                <a:spLocks/>
              </p:cNvSpPr>
              <p:nvPr/>
            </p:nvSpPr>
            <p:spPr bwMode="auto">
              <a:xfrm>
                <a:off x="8081963" y="2933701"/>
                <a:ext cx="73025" cy="73025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5 h 92"/>
                  <a:gd name="T4" fmla="*/ 88 w 92"/>
                  <a:gd name="T5" fmla="*/ 63 h 92"/>
                  <a:gd name="T6" fmla="*/ 84 w 92"/>
                  <a:gd name="T7" fmla="*/ 71 h 92"/>
                  <a:gd name="T8" fmla="*/ 79 w 92"/>
                  <a:gd name="T9" fmla="*/ 78 h 92"/>
                  <a:gd name="T10" fmla="*/ 71 w 92"/>
                  <a:gd name="T11" fmla="*/ 84 h 92"/>
                  <a:gd name="T12" fmla="*/ 63 w 92"/>
                  <a:gd name="T13" fmla="*/ 88 h 92"/>
                  <a:gd name="T14" fmla="*/ 56 w 92"/>
                  <a:gd name="T15" fmla="*/ 92 h 92"/>
                  <a:gd name="T16" fmla="*/ 46 w 92"/>
                  <a:gd name="T17" fmla="*/ 92 h 92"/>
                  <a:gd name="T18" fmla="*/ 36 w 92"/>
                  <a:gd name="T19" fmla="*/ 92 h 92"/>
                  <a:gd name="T20" fmla="*/ 29 w 92"/>
                  <a:gd name="T21" fmla="*/ 88 h 92"/>
                  <a:gd name="T22" fmla="*/ 21 w 92"/>
                  <a:gd name="T23" fmla="*/ 84 h 92"/>
                  <a:gd name="T24" fmla="*/ 13 w 92"/>
                  <a:gd name="T25" fmla="*/ 78 h 92"/>
                  <a:gd name="T26" fmla="*/ 7 w 92"/>
                  <a:gd name="T27" fmla="*/ 71 h 92"/>
                  <a:gd name="T28" fmla="*/ 4 w 92"/>
                  <a:gd name="T29" fmla="*/ 63 h 92"/>
                  <a:gd name="T30" fmla="*/ 2 w 92"/>
                  <a:gd name="T31" fmla="*/ 55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2 h 92"/>
                  <a:gd name="T38" fmla="*/ 2 w 92"/>
                  <a:gd name="T39" fmla="*/ 36 h 92"/>
                  <a:gd name="T40" fmla="*/ 4 w 92"/>
                  <a:gd name="T41" fmla="*/ 28 h 92"/>
                  <a:gd name="T42" fmla="*/ 7 w 92"/>
                  <a:gd name="T43" fmla="*/ 21 h 92"/>
                  <a:gd name="T44" fmla="*/ 13 w 92"/>
                  <a:gd name="T45" fmla="*/ 13 h 92"/>
                  <a:gd name="T46" fmla="*/ 21 w 92"/>
                  <a:gd name="T47" fmla="*/ 7 h 92"/>
                  <a:gd name="T48" fmla="*/ 29 w 92"/>
                  <a:gd name="T49" fmla="*/ 3 h 92"/>
                  <a:gd name="T50" fmla="*/ 36 w 92"/>
                  <a:gd name="T51" fmla="*/ 2 h 92"/>
                  <a:gd name="T52" fmla="*/ 42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6 w 92"/>
                  <a:gd name="T59" fmla="*/ 2 h 92"/>
                  <a:gd name="T60" fmla="*/ 63 w 92"/>
                  <a:gd name="T61" fmla="*/ 3 h 92"/>
                  <a:gd name="T62" fmla="*/ 71 w 92"/>
                  <a:gd name="T63" fmla="*/ 7 h 92"/>
                  <a:gd name="T64" fmla="*/ 79 w 92"/>
                  <a:gd name="T65" fmla="*/ 13 h 92"/>
                  <a:gd name="T66" fmla="*/ 84 w 92"/>
                  <a:gd name="T67" fmla="*/ 21 h 92"/>
                  <a:gd name="T68" fmla="*/ 88 w 92"/>
                  <a:gd name="T69" fmla="*/ 28 h 92"/>
                  <a:gd name="T70" fmla="*/ 92 w 92"/>
                  <a:gd name="T71" fmla="*/ 36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5"/>
                    </a:lnTo>
                    <a:lnTo>
                      <a:pt x="88" y="63"/>
                    </a:lnTo>
                    <a:lnTo>
                      <a:pt x="84" y="71"/>
                    </a:lnTo>
                    <a:lnTo>
                      <a:pt x="79" y="78"/>
                    </a:lnTo>
                    <a:lnTo>
                      <a:pt x="71" y="84"/>
                    </a:lnTo>
                    <a:lnTo>
                      <a:pt x="63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6" y="92"/>
                    </a:lnTo>
                    <a:lnTo>
                      <a:pt x="29" y="88"/>
                    </a:lnTo>
                    <a:lnTo>
                      <a:pt x="21" y="84"/>
                    </a:lnTo>
                    <a:lnTo>
                      <a:pt x="13" y="78"/>
                    </a:lnTo>
                    <a:lnTo>
                      <a:pt x="7" y="71"/>
                    </a:lnTo>
                    <a:lnTo>
                      <a:pt x="4" y="63"/>
                    </a:lnTo>
                    <a:lnTo>
                      <a:pt x="2" y="55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6"/>
                    </a:lnTo>
                    <a:lnTo>
                      <a:pt x="4" y="28"/>
                    </a:lnTo>
                    <a:lnTo>
                      <a:pt x="7" y="21"/>
                    </a:lnTo>
                    <a:lnTo>
                      <a:pt x="13" y="13"/>
                    </a:lnTo>
                    <a:lnTo>
                      <a:pt x="21" y="7"/>
                    </a:lnTo>
                    <a:lnTo>
                      <a:pt x="29" y="3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3" y="3"/>
                    </a:lnTo>
                    <a:lnTo>
                      <a:pt x="71" y="7"/>
                    </a:lnTo>
                    <a:lnTo>
                      <a:pt x="79" y="13"/>
                    </a:lnTo>
                    <a:lnTo>
                      <a:pt x="84" y="21"/>
                    </a:lnTo>
                    <a:lnTo>
                      <a:pt x="88" y="28"/>
                    </a:lnTo>
                    <a:lnTo>
                      <a:pt x="92" y="36"/>
                    </a:lnTo>
                    <a:lnTo>
                      <a:pt x="92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" name="Freeform 54"/>
              <p:cNvSpPr>
                <a:spLocks/>
              </p:cNvSpPr>
              <p:nvPr/>
            </p:nvSpPr>
            <p:spPr bwMode="auto">
              <a:xfrm>
                <a:off x="8081963" y="2933701"/>
                <a:ext cx="73025" cy="73025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5 h 92"/>
                  <a:gd name="T4" fmla="*/ 88 w 92"/>
                  <a:gd name="T5" fmla="*/ 63 h 92"/>
                  <a:gd name="T6" fmla="*/ 84 w 92"/>
                  <a:gd name="T7" fmla="*/ 71 h 92"/>
                  <a:gd name="T8" fmla="*/ 79 w 92"/>
                  <a:gd name="T9" fmla="*/ 78 h 92"/>
                  <a:gd name="T10" fmla="*/ 71 w 92"/>
                  <a:gd name="T11" fmla="*/ 84 h 92"/>
                  <a:gd name="T12" fmla="*/ 63 w 92"/>
                  <a:gd name="T13" fmla="*/ 88 h 92"/>
                  <a:gd name="T14" fmla="*/ 56 w 92"/>
                  <a:gd name="T15" fmla="*/ 92 h 92"/>
                  <a:gd name="T16" fmla="*/ 46 w 92"/>
                  <a:gd name="T17" fmla="*/ 92 h 92"/>
                  <a:gd name="T18" fmla="*/ 36 w 92"/>
                  <a:gd name="T19" fmla="*/ 92 h 92"/>
                  <a:gd name="T20" fmla="*/ 29 w 92"/>
                  <a:gd name="T21" fmla="*/ 88 h 92"/>
                  <a:gd name="T22" fmla="*/ 21 w 92"/>
                  <a:gd name="T23" fmla="*/ 84 h 92"/>
                  <a:gd name="T24" fmla="*/ 13 w 92"/>
                  <a:gd name="T25" fmla="*/ 78 h 92"/>
                  <a:gd name="T26" fmla="*/ 7 w 92"/>
                  <a:gd name="T27" fmla="*/ 71 h 92"/>
                  <a:gd name="T28" fmla="*/ 4 w 92"/>
                  <a:gd name="T29" fmla="*/ 63 h 92"/>
                  <a:gd name="T30" fmla="*/ 2 w 92"/>
                  <a:gd name="T31" fmla="*/ 55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2 h 92"/>
                  <a:gd name="T38" fmla="*/ 2 w 92"/>
                  <a:gd name="T39" fmla="*/ 36 h 92"/>
                  <a:gd name="T40" fmla="*/ 4 w 92"/>
                  <a:gd name="T41" fmla="*/ 28 h 92"/>
                  <a:gd name="T42" fmla="*/ 7 w 92"/>
                  <a:gd name="T43" fmla="*/ 21 h 92"/>
                  <a:gd name="T44" fmla="*/ 13 w 92"/>
                  <a:gd name="T45" fmla="*/ 13 h 92"/>
                  <a:gd name="T46" fmla="*/ 21 w 92"/>
                  <a:gd name="T47" fmla="*/ 7 h 92"/>
                  <a:gd name="T48" fmla="*/ 29 w 92"/>
                  <a:gd name="T49" fmla="*/ 3 h 92"/>
                  <a:gd name="T50" fmla="*/ 36 w 92"/>
                  <a:gd name="T51" fmla="*/ 2 h 92"/>
                  <a:gd name="T52" fmla="*/ 42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6 w 92"/>
                  <a:gd name="T59" fmla="*/ 2 h 92"/>
                  <a:gd name="T60" fmla="*/ 63 w 92"/>
                  <a:gd name="T61" fmla="*/ 3 h 92"/>
                  <a:gd name="T62" fmla="*/ 71 w 92"/>
                  <a:gd name="T63" fmla="*/ 7 h 92"/>
                  <a:gd name="T64" fmla="*/ 79 w 92"/>
                  <a:gd name="T65" fmla="*/ 13 h 92"/>
                  <a:gd name="T66" fmla="*/ 84 w 92"/>
                  <a:gd name="T67" fmla="*/ 21 h 92"/>
                  <a:gd name="T68" fmla="*/ 88 w 92"/>
                  <a:gd name="T69" fmla="*/ 28 h 92"/>
                  <a:gd name="T70" fmla="*/ 92 w 92"/>
                  <a:gd name="T71" fmla="*/ 36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5"/>
                    </a:lnTo>
                    <a:lnTo>
                      <a:pt x="88" y="63"/>
                    </a:lnTo>
                    <a:lnTo>
                      <a:pt x="84" y="71"/>
                    </a:lnTo>
                    <a:lnTo>
                      <a:pt x="79" y="78"/>
                    </a:lnTo>
                    <a:lnTo>
                      <a:pt x="71" y="84"/>
                    </a:lnTo>
                    <a:lnTo>
                      <a:pt x="63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6" y="92"/>
                    </a:lnTo>
                    <a:lnTo>
                      <a:pt x="29" y="88"/>
                    </a:lnTo>
                    <a:lnTo>
                      <a:pt x="21" y="84"/>
                    </a:lnTo>
                    <a:lnTo>
                      <a:pt x="13" y="78"/>
                    </a:lnTo>
                    <a:lnTo>
                      <a:pt x="7" y="71"/>
                    </a:lnTo>
                    <a:lnTo>
                      <a:pt x="4" y="63"/>
                    </a:lnTo>
                    <a:lnTo>
                      <a:pt x="2" y="55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6"/>
                    </a:lnTo>
                    <a:lnTo>
                      <a:pt x="4" y="28"/>
                    </a:lnTo>
                    <a:lnTo>
                      <a:pt x="7" y="21"/>
                    </a:lnTo>
                    <a:lnTo>
                      <a:pt x="13" y="13"/>
                    </a:lnTo>
                    <a:lnTo>
                      <a:pt x="21" y="7"/>
                    </a:lnTo>
                    <a:lnTo>
                      <a:pt x="29" y="3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3" y="3"/>
                    </a:lnTo>
                    <a:lnTo>
                      <a:pt x="71" y="7"/>
                    </a:lnTo>
                    <a:lnTo>
                      <a:pt x="79" y="13"/>
                    </a:lnTo>
                    <a:lnTo>
                      <a:pt x="84" y="21"/>
                    </a:lnTo>
                    <a:lnTo>
                      <a:pt x="88" y="28"/>
                    </a:lnTo>
                    <a:lnTo>
                      <a:pt x="92" y="36"/>
                    </a:lnTo>
                    <a:lnTo>
                      <a:pt x="92" y="46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" name="Freeform 55"/>
              <p:cNvSpPr>
                <a:spLocks/>
              </p:cNvSpPr>
              <p:nvPr/>
            </p:nvSpPr>
            <p:spPr bwMode="auto">
              <a:xfrm>
                <a:off x="8377238" y="2697163"/>
                <a:ext cx="73025" cy="74613"/>
              </a:xfrm>
              <a:custGeom>
                <a:avLst/>
                <a:gdLst>
                  <a:gd name="T0" fmla="*/ 93 w 93"/>
                  <a:gd name="T1" fmla="*/ 46 h 92"/>
                  <a:gd name="T2" fmla="*/ 93 w 93"/>
                  <a:gd name="T3" fmla="*/ 56 h 92"/>
                  <a:gd name="T4" fmla="*/ 89 w 93"/>
                  <a:gd name="T5" fmla="*/ 63 h 92"/>
                  <a:gd name="T6" fmla="*/ 85 w 93"/>
                  <a:gd name="T7" fmla="*/ 71 h 92"/>
                  <a:gd name="T8" fmla="*/ 79 w 93"/>
                  <a:gd name="T9" fmla="*/ 79 h 92"/>
                  <a:gd name="T10" fmla="*/ 71 w 93"/>
                  <a:gd name="T11" fmla="*/ 84 h 92"/>
                  <a:gd name="T12" fmla="*/ 64 w 93"/>
                  <a:gd name="T13" fmla="*/ 88 h 92"/>
                  <a:gd name="T14" fmla="*/ 56 w 93"/>
                  <a:gd name="T15" fmla="*/ 92 h 92"/>
                  <a:gd name="T16" fmla="*/ 46 w 93"/>
                  <a:gd name="T17" fmla="*/ 92 h 92"/>
                  <a:gd name="T18" fmla="*/ 37 w 93"/>
                  <a:gd name="T19" fmla="*/ 92 h 92"/>
                  <a:gd name="T20" fmla="*/ 29 w 93"/>
                  <a:gd name="T21" fmla="*/ 88 h 92"/>
                  <a:gd name="T22" fmla="*/ 21 w 93"/>
                  <a:gd name="T23" fmla="*/ 84 h 92"/>
                  <a:gd name="T24" fmla="*/ 14 w 93"/>
                  <a:gd name="T25" fmla="*/ 79 h 92"/>
                  <a:gd name="T26" fmla="*/ 8 w 93"/>
                  <a:gd name="T27" fmla="*/ 71 h 92"/>
                  <a:gd name="T28" fmla="*/ 4 w 93"/>
                  <a:gd name="T29" fmla="*/ 63 h 92"/>
                  <a:gd name="T30" fmla="*/ 2 w 93"/>
                  <a:gd name="T31" fmla="*/ 56 h 92"/>
                  <a:gd name="T32" fmla="*/ 0 w 93"/>
                  <a:gd name="T33" fmla="*/ 50 h 92"/>
                  <a:gd name="T34" fmla="*/ 0 w 93"/>
                  <a:gd name="T35" fmla="*/ 46 h 92"/>
                  <a:gd name="T36" fmla="*/ 0 w 93"/>
                  <a:gd name="T37" fmla="*/ 42 h 92"/>
                  <a:gd name="T38" fmla="*/ 2 w 93"/>
                  <a:gd name="T39" fmla="*/ 36 h 92"/>
                  <a:gd name="T40" fmla="*/ 4 w 93"/>
                  <a:gd name="T41" fmla="*/ 29 h 92"/>
                  <a:gd name="T42" fmla="*/ 8 w 93"/>
                  <a:gd name="T43" fmla="*/ 21 h 92"/>
                  <a:gd name="T44" fmla="*/ 14 w 93"/>
                  <a:gd name="T45" fmla="*/ 13 h 92"/>
                  <a:gd name="T46" fmla="*/ 21 w 93"/>
                  <a:gd name="T47" fmla="*/ 8 h 92"/>
                  <a:gd name="T48" fmla="*/ 29 w 93"/>
                  <a:gd name="T49" fmla="*/ 4 h 92"/>
                  <a:gd name="T50" fmla="*/ 37 w 93"/>
                  <a:gd name="T51" fmla="*/ 2 h 92"/>
                  <a:gd name="T52" fmla="*/ 43 w 93"/>
                  <a:gd name="T53" fmla="*/ 0 h 92"/>
                  <a:gd name="T54" fmla="*/ 46 w 93"/>
                  <a:gd name="T55" fmla="*/ 0 h 92"/>
                  <a:gd name="T56" fmla="*/ 50 w 93"/>
                  <a:gd name="T57" fmla="*/ 0 h 92"/>
                  <a:gd name="T58" fmla="*/ 56 w 93"/>
                  <a:gd name="T59" fmla="*/ 2 h 92"/>
                  <a:gd name="T60" fmla="*/ 64 w 93"/>
                  <a:gd name="T61" fmla="*/ 4 h 92"/>
                  <a:gd name="T62" fmla="*/ 71 w 93"/>
                  <a:gd name="T63" fmla="*/ 8 h 92"/>
                  <a:gd name="T64" fmla="*/ 79 w 93"/>
                  <a:gd name="T65" fmla="*/ 13 h 92"/>
                  <a:gd name="T66" fmla="*/ 85 w 93"/>
                  <a:gd name="T67" fmla="*/ 21 h 92"/>
                  <a:gd name="T68" fmla="*/ 89 w 93"/>
                  <a:gd name="T69" fmla="*/ 29 h 92"/>
                  <a:gd name="T70" fmla="*/ 93 w 93"/>
                  <a:gd name="T71" fmla="*/ 36 h 92"/>
                  <a:gd name="T72" fmla="*/ 93 w 93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3" h="92">
                    <a:moveTo>
                      <a:pt x="93" y="46"/>
                    </a:moveTo>
                    <a:lnTo>
                      <a:pt x="93" y="56"/>
                    </a:lnTo>
                    <a:lnTo>
                      <a:pt x="89" y="63"/>
                    </a:lnTo>
                    <a:lnTo>
                      <a:pt x="85" y="71"/>
                    </a:lnTo>
                    <a:lnTo>
                      <a:pt x="79" y="79"/>
                    </a:lnTo>
                    <a:lnTo>
                      <a:pt x="71" y="84"/>
                    </a:lnTo>
                    <a:lnTo>
                      <a:pt x="64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7" y="92"/>
                    </a:lnTo>
                    <a:lnTo>
                      <a:pt x="29" y="88"/>
                    </a:lnTo>
                    <a:lnTo>
                      <a:pt x="21" y="84"/>
                    </a:lnTo>
                    <a:lnTo>
                      <a:pt x="14" y="79"/>
                    </a:lnTo>
                    <a:lnTo>
                      <a:pt x="8" y="71"/>
                    </a:lnTo>
                    <a:lnTo>
                      <a:pt x="4" y="63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6"/>
                    </a:lnTo>
                    <a:lnTo>
                      <a:pt x="4" y="29"/>
                    </a:lnTo>
                    <a:lnTo>
                      <a:pt x="8" y="21"/>
                    </a:lnTo>
                    <a:lnTo>
                      <a:pt x="14" y="13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7" y="2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4" y="4"/>
                    </a:lnTo>
                    <a:lnTo>
                      <a:pt x="71" y="8"/>
                    </a:lnTo>
                    <a:lnTo>
                      <a:pt x="79" y="13"/>
                    </a:lnTo>
                    <a:lnTo>
                      <a:pt x="85" y="21"/>
                    </a:lnTo>
                    <a:lnTo>
                      <a:pt x="89" y="29"/>
                    </a:lnTo>
                    <a:lnTo>
                      <a:pt x="93" y="36"/>
                    </a:lnTo>
                    <a:lnTo>
                      <a:pt x="93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5" name="Freeform 56"/>
              <p:cNvSpPr>
                <a:spLocks/>
              </p:cNvSpPr>
              <p:nvPr/>
            </p:nvSpPr>
            <p:spPr bwMode="auto">
              <a:xfrm>
                <a:off x="8377238" y="2697163"/>
                <a:ext cx="73025" cy="74613"/>
              </a:xfrm>
              <a:custGeom>
                <a:avLst/>
                <a:gdLst>
                  <a:gd name="T0" fmla="*/ 93 w 93"/>
                  <a:gd name="T1" fmla="*/ 46 h 92"/>
                  <a:gd name="T2" fmla="*/ 93 w 93"/>
                  <a:gd name="T3" fmla="*/ 56 h 92"/>
                  <a:gd name="T4" fmla="*/ 89 w 93"/>
                  <a:gd name="T5" fmla="*/ 63 h 92"/>
                  <a:gd name="T6" fmla="*/ 85 w 93"/>
                  <a:gd name="T7" fmla="*/ 71 h 92"/>
                  <a:gd name="T8" fmla="*/ 79 w 93"/>
                  <a:gd name="T9" fmla="*/ 79 h 92"/>
                  <a:gd name="T10" fmla="*/ 71 w 93"/>
                  <a:gd name="T11" fmla="*/ 84 h 92"/>
                  <a:gd name="T12" fmla="*/ 64 w 93"/>
                  <a:gd name="T13" fmla="*/ 88 h 92"/>
                  <a:gd name="T14" fmla="*/ 56 w 93"/>
                  <a:gd name="T15" fmla="*/ 92 h 92"/>
                  <a:gd name="T16" fmla="*/ 46 w 93"/>
                  <a:gd name="T17" fmla="*/ 92 h 92"/>
                  <a:gd name="T18" fmla="*/ 37 w 93"/>
                  <a:gd name="T19" fmla="*/ 92 h 92"/>
                  <a:gd name="T20" fmla="*/ 29 w 93"/>
                  <a:gd name="T21" fmla="*/ 88 h 92"/>
                  <a:gd name="T22" fmla="*/ 21 w 93"/>
                  <a:gd name="T23" fmla="*/ 84 h 92"/>
                  <a:gd name="T24" fmla="*/ 14 w 93"/>
                  <a:gd name="T25" fmla="*/ 79 h 92"/>
                  <a:gd name="T26" fmla="*/ 8 w 93"/>
                  <a:gd name="T27" fmla="*/ 71 h 92"/>
                  <a:gd name="T28" fmla="*/ 4 w 93"/>
                  <a:gd name="T29" fmla="*/ 63 h 92"/>
                  <a:gd name="T30" fmla="*/ 2 w 93"/>
                  <a:gd name="T31" fmla="*/ 56 h 92"/>
                  <a:gd name="T32" fmla="*/ 0 w 93"/>
                  <a:gd name="T33" fmla="*/ 50 h 92"/>
                  <a:gd name="T34" fmla="*/ 0 w 93"/>
                  <a:gd name="T35" fmla="*/ 46 h 92"/>
                  <a:gd name="T36" fmla="*/ 0 w 93"/>
                  <a:gd name="T37" fmla="*/ 42 h 92"/>
                  <a:gd name="T38" fmla="*/ 2 w 93"/>
                  <a:gd name="T39" fmla="*/ 36 h 92"/>
                  <a:gd name="T40" fmla="*/ 4 w 93"/>
                  <a:gd name="T41" fmla="*/ 29 h 92"/>
                  <a:gd name="T42" fmla="*/ 8 w 93"/>
                  <a:gd name="T43" fmla="*/ 21 h 92"/>
                  <a:gd name="T44" fmla="*/ 14 w 93"/>
                  <a:gd name="T45" fmla="*/ 13 h 92"/>
                  <a:gd name="T46" fmla="*/ 21 w 93"/>
                  <a:gd name="T47" fmla="*/ 8 h 92"/>
                  <a:gd name="T48" fmla="*/ 29 w 93"/>
                  <a:gd name="T49" fmla="*/ 4 h 92"/>
                  <a:gd name="T50" fmla="*/ 37 w 93"/>
                  <a:gd name="T51" fmla="*/ 2 h 92"/>
                  <a:gd name="T52" fmla="*/ 43 w 93"/>
                  <a:gd name="T53" fmla="*/ 0 h 92"/>
                  <a:gd name="T54" fmla="*/ 46 w 93"/>
                  <a:gd name="T55" fmla="*/ 0 h 92"/>
                  <a:gd name="T56" fmla="*/ 50 w 93"/>
                  <a:gd name="T57" fmla="*/ 0 h 92"/>
                  <a:gd name="T58" fmla="*/ 56 w 93"/>
                  <a:gd name="T59" fmla="*/ 2 h 92"/>
                  <a:gd name="T60" fmla="*/ 64 w 93"/>
                  <a:gd name="T61" fmla="*/ 4 h 92"/>
                  <a:gd name="T62" fmla="*/ 71 w 93"/>
                  <a:gd name="T63" fmla="*/ 8 h 92"/>
                  <a:gd name="T64" fmla="*/ 79 w 93"/>
                  <a:gd name="T65" fmla="*/ 13 h 92"/>
                  <a:gd name="T66" fmla="*/ 85 w 93"/>
                  <a:gd name="T67" fmla="*/ 21 h 92"/>
                  <a:gd name="T68" fmla="*/ 89 w 93"/>
                  <a:gd name="T69" fmla="*/ 29 h 92"/>
                  <a:gd name="T70" fmla="*/ 93 w 93"/>
                  <a:gd name="T71" fmla="*/ 36 h 92"/>
                  <a:gd name="T72" fmla="*/ 93 w 93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3" h="92">
                    <a:moveTo>
                      <a:pt x="93" y="46"/>
                    </a:moveTo>
                    <a:lnTo>
                      <a:pt x="93" y="56"/>
                    </a:lnTo>
                    <a:lnTo>
                      <a:pt x="89" y="63"/>
                    </a:lnTo>
                    <a:lnTo>
                      <a:pt x="85" y="71"/>
                    </a:lnTo>
                    <a:lnTo>
                      <a:pt x="79" y="79"/>
                    </a:lnTo>
                    <a:lnTo>
                      <a:pt x="71" y="84"/>
                    </a:lnTo>
                    <a:lnTo>
                      <a:pt x="64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7" y="92"/>
                    </a:lnTo>
                    <a:lnTo>
                      <a:pt x="29" y="88"/>
                    </a:lnTo>
                    <a:lnTo>
                      <a:pt x="21" y="84"/>
                    </a:lnTo>
                    <a:lnTo>
                      <a:pt x="14" y="79"/>
                    </a:lnTo>
                    <a:lnTo>
                      <a:pt x="8" y="71"/>
                    </a:lnTo>
                    <a:lnTo>
                      <a:pt x="4" y="63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6"/>
                    </a:lnTo>
                    <a:lnTo>
                      <a:pt x="4" y="29"/>
                    </a:lnTo>
                    <a:lnTo>
                      <a:pt x="8" y="21"/>
                    </a:lnTo>
                    <a:lnTo>
                      <a:pt x="14" y="13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7" y="2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4" y="4"/>
                    </a:lnTo>
                    <a:lnTo>
                      <a:pt x="71" y="8"/>
                    </a:lnTo>
                    <a:lnTo>
                      <a:pt x="79" y="13"/>
                    </a:lnTo>
                    <a:lnTo>
                      <a:pt x="85" y="21"/>
                    </a:lnTo>
                    <a:lnTo>
                      <a:pt x="89" y="29"/>
                    </a:lnTo>
                    <a:lnTo>
                      <a:pt x="93" y="36"/>
                    </a:lnTo>
                    <a:lnTo>
                      <a:pt x="93" y="46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" name="Freeform 57"/>
              <p:cNvSpPr>
                <a:spLocks/>
              </p:cNvSpPr>
              <p:nvPr/>
            </p:nvSpPr>
            <p:spPr bwMode="auto">
              <a:xfrm>
                <a:off x="8672513" y="2471738"/>
                <a:ext cx="74613" cy="73025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5 h 92"/>
                  <a:gd name="T4" fmla="*/ 88 w 92"/>
                  <a:gd name="T5" fmla="*/ 63 h 92"/>
                  <a:gd name="T6" fmla="*/ 84 w 92"/>
                  <a:gd name="T7" fmla="*/ 71 h 92"/>
                  <a:gd name="T8" fmla="*/ 79 w 92"/>
                  <a:gd name="T9" fmla="*/ 79 h 92"/>
                  <a:gd name="T10" fmla="*/ 71 w 92"/>
                  <a:gd name="T11" fmla="*/ 84 h 92"/>
                  <a:gd name="T12" fmla="*/ 63 w 92"/>
                  <a:gd name="T13" fmla="*/ 88 h 92"/>
                  <a:gd name="T14" fmla="*/ 56 w 92"/>
                  <a:gd name="T15" fmla="*/ 92 h 92"/>
                  <a:gd name="T16" fmla="*/ 46 w 92"/>
                  <a:gd name="T17" fmla="*/ 92 h 92"/>
                  <a:gd name="T18" fmla="*/ 36 w 92"/>
                  <a:gd name="T19" fmla="*/ 92 h 92"/>
                  <a:gd name="T20" fmla="*/ 29 w 92"/>
                  <a:gd name="T21" fmla="*/ 88 h 92"/>
                  <a:gd name="T22" fmla="*/ 21 w 92"/>
                  <a:gd name="T23" fmla="*/ 84 h 92"/>
                  <a:gd name="T24" fmla="*/ 13 w 92"/>
                  <a:gd name="T25" fmla="*/ 79 h 92"/>
                  <a:gd name="T26" fmla="*/ 8 w 92"/>
                  <a:gd name="T27" fmla="*/ 71 h 92"/>
                  <a:gd name="T28" fmla="*/ 4 w 92"/>
                  <a:gd name="T29" fmla="*/ 63 h 92"/>
                  <a:gd name="T30" fmla="*/ 2 w 92"/>
                  <a:gd name="T31" fmla="*/ 55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2 h 92"/>
                  <a:gd name="T38" fmla="*/ 2 w 92"/>
                  <a:gd name="T39" fmla="*/ 36 h 92"/>
                  <a:gd name="T40" fmla="*/ 4 w 92"/>
                  <a:gd name="T41" fmla="*/ 29 h 92"/>
                  <a:gd name="T42" fmla="*/ 8 w 92"/>
                  <a:gd name="T43" fmla="*/ 21 h 92"/>
                  <a:gd name="T44" fmla="*/ 13 w 92"/>
                  <a:gd name="T45" fmla="*/ 13 h 92"/>
                  <a:gd name="T46" fmla="*/ 21 w 92"/>
                  <a:gd name="T47" fmla="*/ 7 h 92"/>
                  <a:gd name="T48" fmla="*/ 29 w 92"/>
                  <a:gd name="T49" fmla="*/ 4 h 92"/>
                  <a:gd name="T50" fmla="*/ 36 w 92"/>
                  <a:gd name="T51" fmla="*/ 2 h 92"/>
                  <a:gd name="T52" fmla="*/ 42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6 w 92"/>
                  <a:gd name="T59" fmla="*/ 2 h 92"/>
                  <a:gd name="T60" fmla="*/ 63 w 92"/>
                  <a:gd name="T61" fmla="*/ 4 h 92"/>
                  <a:gd name="T62" fmla="*/ 71 w 92"/>
                  <a:gd name="T63" fmla="*/ 7 h 92"/>
                  <a:gd name="T64" fmla="*/ 79 w 92"/>
                  <a:gd name="T65" fmla="*/ 13 h 92"/>
                  <a:gd name="T66" fmla="*/ 84 w 92"/>
                  <a:gd name="T67" fmla="*/ 21 h 92"/>
                  <a:gd name="T68" fmla="*/ 88 w 92"/>
                  <a:gd name="T69" fmla="*/ 29 h 92"/>
                  <a:gd name="T70" fmla="*/ 92 w 92"/>
                  <a:gd name="T71" fmla="*/ 36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5"/>
                    </a:lnTo>
                    <a:lnTo>
                      <a:pt x="88" y="63"/>
                    </a:lnTo>
                    <a:lnTo>
                      <a:pt x="84" y="71"/>
                    </a:lnTo>
                    <a:lnTo>
                      <a:pt x="79" y="79"/>
                    </a:lnTo>
                    <a:lnTo>
                      <a:pt x="71" y="84"/>
                    </a:lnTo>
                    <a:lnTo>
                      <a:pt x="63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6" y="92"/>
                    </a:lnTo>
                    <a:lnTo>
                      <a:pt x="29" y="88"/>
                    </a:lnTo>
                    <a:lnTo>
                      <a:pt x="21" y="84"/>
                    </a:lnTo>
                    <a:lnTo>
                      <a:pt x="13" y="79"/>
                    </a:lnTo>
                    <a:lnTo>
                      <a:pt x="8" y="71"/>
                    </a:lnTo>
                    <a:lnTo>
                      <a:pt x="4" y="63"/>
                    </a:lnTo>
                    <a:lnTo>
                      <a:pt x="2" y="55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6"/>
                    </a:lnTo>
                    <a:lnTo>
                      <a:pt x="4" y="29"/>
                    </a:lnTo>
                    <a:lnTo>
                      <a:pt x="8" y="21"/>
                    </a:lnTo>
                    <a:lnTo>
                      <a:pt x="13" y="13"/>
                    </a:lnTo>
                    <a:lnTo>
                      <a:pt x="21" y="7"/>
                    </a:lnTo>
                    <a:lnTo>
                      <a:pt x="29" y="4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3" y="4"/>
                    </a:lnTo>
                    <a:lnTo>
                      <a:pt x="71" y="7"/>
                    </a:lnTo>
                    <a:lnTo>
                      <a:pt x="79" y="13"/>
                    </a:lnTo>
                    <a:lnTo>
                      <a:pt x="84" y="21"/>
                    </a:lnTo>
                    <a:lnTo>
                      <a:pt x="88" y="29"/>
                    </a:lnTo>
                    <a:lnTo>
                      <a:pt x="92" y="36"/>
                    </a:lnTo>
                    <a:lnTo>
                      <a:pt x="92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" name="Freeform 58"/>
              <p:cNvSpPr>
                <a:spLocks/>
              </p:cNvSpPr>
              <p:nvPr/>
            </p:nvSpPr>
            <p:spPr bwMode="auto">
              <a:xfrm>
                <a:off x="8672513" y="2471738"/>
                <a:ext cx="74613" cy="73025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5 h 92"/>
                  <a:gd name="T4" fmla="*/ 88 w 92"/>
                  <a:gd name="T5" fmla="*/ 63 h 92"/>
                  <a:gd name="T6" fmla="*/ 84 w 92"/>
                  <a:gd name="T7" fmla="*/ 71 h 92"/>
                  <a:gd name="T8" fmla="*/ 79 w 92"/>
                  <a:gd name="T9" fmla="*/ 79 h 92"/>
                  <a:gd name="T10" fmla="*/ 71 w 92"/>
                  <a:gd name="T11" fmla="*/ 84 h 92"/>
                  <a:gd name="T12" fmla="*/ 63 w 92"/>
                  <a:gd name="T13" fmla="*/ 88 h 92"/>
                  <a:gd name="T14" fmla="*/ 56 w 92"/>
                  <a:gd name="T15" fmla="*/ 92 h 92"/>
                  <a:gd name="T16" fmla="*/ 46 w 92"/>
                  <a:gd name="T17" fmla="*/ 92 h 92"/>
                  <a:gd name="T18" fmla="*/ 36 w 92"/>
                  <a:gd name="T19" fmla="*/ 92 h 92"/>
                  <a:gd name="T20" fmla="*/ 29 w 92"/>
                  <a:gd name="T21" fmla="*/ 88 h 92"/>
                  <a:gd name="T22" fmla="*/ 21 w 92"/>
                  <a:gd name="T23" fmla="*/ 84 h 92"/>
                  <a:gd name="T24" fmla="*/ 13 w 92"/>
                  <a:gd name="T25" fmla="*/ 79 h 92"/>
                  <a:gd name="T26" fmla="*/ 8 w 92"/>
                  <a:gd name="T27" fmla="*/ 71 h 92"/>
                  <a:gd name="T28" fmla="*/ 4 w 92"/>
                  <a:gd name="T29" fmla="*/ 63 h 92"/>
                  <a:gd name="T30" fmla="*/ 2 w 92"/>
                  <a:gd name="T31" fmla="*/ 55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2 h 92"/>
                  <a:gd name="T38" fmla="*/ 2 w 92"/>
                  <a:gd name="T39" fmla="*/ 36 h 92"/>
                  <a:gd name="T40" fmla="*/ 4 w 92"/>
                  <a:gd name="T41" fmla="*/ 29 h 92"/>
                  <a:gd name="T42" fmla="*/ 8 w 92"/>
                  <a:gd name="T43" fmla="*/ 21 h 92"/>
                  <a:gd name="T44" fmla="*/ 13 w 92"/>
                  <a:gd name="T45" fmla="*/ 13 h 92"/>
                  <a:gd name="T46" fmla="*/ 21 w 92"/>
                  <a:gd name="T47" fmla="*/ 7 h 92"/>
                  <a:gd name="T48" fmla="*/ 29 w 92"/>
                  <a:gd name="T49" fmla="*/ 4 h 92"/>
                  <a:gd name="T50" fmla="*/ 36 w 92"/>
                  <a:gd name="T51" fmla="*/ 2 h 92"/>
                  <a:gd name="T52" fmla="*/ 42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6 w 92"/>
                  <a:gd name="T59" fmla="*/ 2 h 92"/>
                  <a:gd name="T60" fmla="*/ 63 w 92"/>
                  <a:gd name="T61" fmla="*/ 4 h 92"/>
                  <a:gd name="T62" fmla="*/ 71 w 92"/>
                  <a:gd name="T63" fmla="*/ 7 h 92"/>
                  <a:gd name="T64" fmla="*/ 79 w 92"/>
                  <a:gd name="T65" fmla="*/ 13 h 92"/>
                  <a:gd name="T66" fmla="*/ 84 w 92"/>
                  <a:gd name="T67" fmla="*/ 21 h 92"/>
                  <a:gd name="T68" fmla="*/ 88 w 92"/>
                  <a:gd name="T69" fmla="*/ 29 h 92"/>
                  <a:gd name="T70" fmla="*/ 92 w 92"/>
                  <a:gd name="T71" fmla="*/ 36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5"/>
                    </a:lnTo>
                    <a:lnTo>
                      <a:pt x="88" y="63"/>
                    </a:lnTo>
                    <a:lnTo>
                      <a:pt x="84" y="71"/>
                    </a:lnTo>
                    <a:lnTo>
                      <a:pt x="79" y="79"/>
                    </a:lnTo>
                    <a:lnTo>
                      <a:pt x="71" y="84"/>
                    </a:lnTo>
                    <a:lnTo>
                      <a:pt x="63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6" y="92"/>
                    </a:lnTo>
                    <a:lnTo>
                      <a:pt x="29" y="88"/>
                    </a:lnTo>
                    <a:lnTo>
                      <a:pt x="21" y="84"/>
                    </a:lnTo>
                    <a:lnTo>
                      <a:pt x="13" y="79"/>
                    </a:lnTo>
                    <a:lnTo>
                      <a:pt x="8" y="71"/>
                    </a:lnTo>
                    <a:lnTo>
                      <a:pt x="4" y="63"/>
                    </a:lnTo>
                    <a:lnTo>
                      <a:pt x="2" y="55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6"/>
                    </a:lnTo>
                    <a:lnTo>
                      <a:pt x="4" y="29"/>
                    </a:lnTo>
                    <a:lnTo>
                      <a:pt x="8" y="21"/>
                    </a:lnTo>
                    <a:lnTo>
                      <a:pt x="13" y="13"/>
                    </a:lnTo>
                    <a:lnTo>
                      <a:pt x="21" y="7"/>
                    </a:lnTo>
                    <a:lnTo>
                      <a:pt x="29" y="4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3" y="4"/>
                    </a:lnTo>
                    <a:lnTo>
                      <a:pt x="71" y="7"/>
                    </a:lnTo>
                    <a:lnTo>
                      <a:pt x="79" y="13"/>
                    </a:lnTo>
                    <a:lnTo>
                      <a:pt x="84" y="21"/>
                    </a:lnTo>
                    <a:lnTo>
                      <a:pt x="88" y="29"/>
                    </a:lnTo>
                    <a:lnTo>
                      <a:pt x="92" y="36"/>
                    </a:lnTo>
                    <a:lnTo>
                      <a:pt x="92" y="46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" name="Freeform 59"/>
              <p:cNvSpPr>
                <a:spLocks/>
              </p:cNvSpPr>
              <p:nvPr/>
            </p:nvSpPr>
            <p:spPr bwMode="auto">
              <a:xfrm>
                <a:off x="8970963" y="2224088"/>
                <a:ext cx="73025" cy="73025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5 h 92"/>
                  <a:gd name="T4" fmla="*/ 89 w 92"/>
                  <a:gd name="T5" fmla="*/ 63 h 92"/>
                  <a:gd name="T6" fmla="*/ 85 w 92"/>
                  <a:gd name="T7" fmla="*/ 71 h 92"/>
                  <a:gd name="T8" fmla="*/ 79 w 92"/>
                  <a:gd name="T9" fmla="*/ 78 h 92"/>
                  <a:gd name="T10" fmla="*/ 71 w 92"/>
                  <a:gd name="T11" fmla="*/ 84 h 92"/>
                  <a:gd name="T12" fmla="*/ 64 w 92"/>
                  <a:gd name="T13" fmla="*/ 88 h 92"/>
                  <a:gd name="T14" fmla="*/ 56 w 92"/>
                  <a:gd name="T15" fmla="*/ 92 h 92"/>
                  <a:gd name="T16" fmla="*/ 46 w 92"/>
                  <a:gd name="T17" fmla="*/ 92 h 92"/>
                  <a:gd name="T18" fmla="*/ 37 w 92"/>
                  <a:gd name="T19" fmla="*/ 92 h 92"/>
                  <a:gd name="T20" fmla="*/ 29 w 92"/>
                  <a:gd name="T21" fmla="*/ 88 h 92"/>
                  <a:gd name="T22" fmla="*/ 21 w 92"/>
                  <a:gd name="T23" fmla="*/ 84 h 92"/>
                  <a:gd name="T24" fmla="*/ 14 w 92"/>
                  <a:gd name="T25" fmla="*/ 78 h 92"/>
                  <a:gd name="T26" fmla="*/ 8 w 92"/>
                  <a:gd name="T27" fmla="*/ 71 h 92"/>
                  <a:gd name="T28" fmla="*/ 4 w 92"/>
                  <a:gd name="T29" fmla="*/ 63 h 92"/>
                  <a:gd name="T30" fmla="*/ 2 w 92"/>
                  <a:gd name="T31" fmla="*/ 55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2 h 92"/>
                  <a:gd name="T38" fmla="*/ 2 w 92"/>
                  <a:gd name="T39" fmla="*/ 36 h 92"/>
                  <a:gd name="T40" fmla="*/ 4 w 92"/>
                  <a:gd name="T41" fmla="*/ 29 h 92"/>
                  <a:gd name="T42" fmla="*/ 8 w 92"/>
                  <a:gd name="T43" fmla="*/ 21 h 92"/>
                  <a:gd name="T44" fmla="*/ 14 w 92"/>
                  <a:gd name="T45" fmla="*/ 13 h 92"/>
                  <a:gd name="T46" fmla="*/ 21 w 92"/>
                  <a:gd name="T47" fmla="*/ 7 h 92"/>
                  <a:gd name="T48" fmla="*/ 29 w 92"/>
                  <a:gd name="T49" fmla="*/ 4 h 92"/>
                  <a:gd name="T50" fmla="*/ 37 w 92"/>
                  <a:gd name="T51" fmla="*/ 2 h 92"/>
                  <a:gd name="T52" fmla="*/ 43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6 w 92"/>
                  <a:gd name="T59" fmla="*/ 2 h 92"/>
                  <a:gd name="T60" fmla="*/ 64 w 92"/>
                  <a:gd name="T61" fmla="*/ 4 h 92"/>
                  <a:gd name="T62" fmla="*/ 71 w 92"/>
                  <a:gd name="T63" fmla="*/ 7 h 92"/>
                  <a:gd name="T64" fmla="*/ 79 w 92"/>
                  <a:gd name="T65" fmla="*/ 13 h 92"/>
                  <a:gd name="T66" fmla="*/ 85 w 92"/>
                  <a:gd name="T67" fmla="*/ 21 h 92"/>
                  <a:gd name="T68" fmla="*/ 89 w 92"/>
                  <a:gd name="T69" fmla="*/ 29 h 92"/>
                  <a:gd name="T70" fmla="*/ 92 w 92"/>
                  <a:gd name="T71" fmla="*/ 36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5"/>
                    </a:lnTo>
                    <a:lnTo>
                      <a:pt x="89" y="63"/>
                    </a:lnTo>
                    <a:lnTo>
                      <a:pt x="85" y="71"/>
                    </a:lnTo>
                    <a:lnTo>
                      <a:pt x="79" y="78"/>
                    </a:lnTo>
                    <a:lnTo>
                      <a:pt x="71" y="84"/>
                    </a:lnTo>
                    <a:lnTo>
                      <a:pt x="64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7" y="92"/>
                    </a:lnTo>
                    <a:lnTo>
                      <a:pt x="29" y="88"/>
                    </a:lnTo>
                    <a:lnTo>
                      <a:pt x="21" y="84"/>
                    </a:lnTo>
                    <a:lnTo>
                      <a:pt x="14" y="78"/>
                    </a:lnTo>
                    <a:lnTo>
                      <a:pt x="8" y="71"/>
                    </a:lnTo>
                    <a:lnTo>
                      <a:pt x="4" y="63"/>
                    </a:lnTo>
                    <a:lnTo>
                      <a:pt x="2" y="55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6"/>
                    </a:lnTo>
                    <a:lnTo>
                      <a:pt x="4" y="29"/>
                    </a:lnTo>
                    <a:lnTo>
                      <a:pt x="8" y="21"/>
                    </a:lnTo>
                    <a:lnTo>
                      <a:pt x="14" y="13"/>
                    </a:lnTo>
                    <a:lnTo>
                      <a:pt x="21" y="7"/>
                    </a:lnTo>
                    <a:lnTo>
                      <a:pt x="29" y="4"/>
                    </a:lnTo>
                    <a:lnTo>
                      <a:pt x="37" y="2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4" y="4"/>
                    </a:lnTo>
                    <a:lnTo>
                      <a:pt x="71" y="7"/>
                    </a:lnTo>
                    <a:lnTo>
                      <a:pt x="79" y="13"/>
                    </a:lnTo>
                    <a:lnTo>
                      <a:pt x="85" y="21"/>
                    </a:lnTo>
                    <a:lnTo>
                      <a:pt x="89" y="29"/>
                    </a:lnTo>
                    <a:lnTo>
                      <a:pt x="92" y="36"/>
                    </a:lnTo>
                    <a:lnTo>
                      <a:pt x="92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9" name="Freeform 60"/>
              <p:cNvSpPr>
                <a:spLocks/>
              </p:cNvSpPr>
              <p:nvPr/>
            </p:nvSpPr>
            <p:spPr bwMode="auto">
              <a:xfrm>
                <a:off x="8970963" y="2224088"/>
                <a:ext cx="73025" cy="73025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5 h 92"/>
                  <a:gd name="T4" fmla="*/ 89 w 92"/>
                  <a:gd name="T5" fmla="*/ 63 h 92"/>
                  <a:gd name="T6" fmla="*/ 85 w 92"/>
                  <a:gd name="T7" fmla="*/ 71 h 92"/>
                  <a:gd name="T8" fmla="*/ 79 w 92"/>
                  <a:gd name="T9" fmla="*/ 78 h 92"/>
                  <a:gd name="T10" fmla="*/ 71 w 92"/>
                  <a:gd name="T11" fmla="*/ 84 h 92"/>
                  <a:gd name="T12" fmla="*/ 64 w 92"/>
                  <a:gd name="T13" fmla="*/ 88 h 92"/>
                  <a:gd name="T14" fmla="*/ 56 w 92"/>
                  <a:gd name="T15" fmla="*/ 92 h 92"/>
                  <a:gd name="T16" fmla="*/ 46 w 92"/>
                  <a:gd name="T17" fmla="*/ 92 h 92"/>
                  <a:gd name="T18" fmla="*/ 37 w 92"/>
                  <a:gd name="T19" fmla="*/ 92 h 92"/>
                  <a:gd name="T20" fmla="*/ 29 w 92"/>
                  <a:gd name="T21" fmla="*/ 88 h 92"/>
                  <a:gd name="T22" fmla="*/ 21 w 92"/>
                  <a:gd name="T23" fmla="*/ 84 h 92"/>
                  <a:gd name="T24" fmla="*/ 14 w 92"/>
                  <a:gd name="T25" fmla="*/ 78 h 92"/>
                  <a:gd name="T26" fmla="*/ 8 w 92"/>
                  <a:gd name="T27" fmla="*/ 71 h 92"/>
                  <a:gd name="T28" fmla="*/ 4 w 92"/>
                  <a:gd name="T29" fmla="*/ 63 h 92"/>
                  <a:gd name="T30" fmla="*/ 2 w 92"/>
                  <a:gd name="T31" fmla="*/ 55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2 h 92"/>
                  <a:gd name="T38" fmla="*/ 2 w 92"/>
                  <a:gd name="T39" fmla="*/ 36 h 92"/>
                  <a:gd name="T40" fmla="*/ 4 w 92"/>
                  <a:gd name="T41" fmla="*/ 29 h 92"/>
                  <a:gd name="T42" fmla="*/ 8 w 92"/>
                  <a:gd name="T43" fmla="*/ 21 h 92"/>
                  <a:gd name="T44" fmla="*/ 14 w 92"/>
                  <a:gd name="T45" fmla="*/ 13 h 92"/>
                  <a:gd name="T46" fmla="*/ 21 w 92"/>
                  <a:gd name="T47" fmla="*/ 7 h 92"/>
                  <a:gd name="T48" fmla="*/ 29 w 92"/>
                  <a:gd name="T49" fmla="*/ 4 h 92"/>
                  <a:gd name="T50" fmla="*/ 37 w 92"/>
                  <a:gd name="T51" fmla="*/ 2 h 92"/>
                  <a:gd name="T52" fmla="*/ 43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6 w 92"/>
                  <a:gd name="T59" fmla="*/ 2 h 92"/>
                  <a:gd name="T60" fmla="*/ 64 w 92"/>
                  <a:gd name="T61" fmla="*/ 4 h 92"/>
                  <a:gd name="T62" fmla="*/ 71 w 92"/>
                  <a:gd name="T63" fmla="*/ 7 h 92"/>
                  <a:gd name="T64" fmla="*/ 79 w 92"/>
                  <a:gd name="T65" fmla="*/ 13 h 92"/>
                  <a:gd name="T66" fmla="*/ 85 w 92"/>
                  <a:gd name="T67" fmla="*/ 21 h 92"/>
                  <a:gd name="T68" fmla="*/ 89 w 92"/>
                  <a:gd name="T69" fmla="*/ 29 h 92"/>
                  <a:gd name="T70" fmla="*/ 92 w 92"/>
                  <a:gd name="T71" fmla="*/ 36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5"/>
                    </a:lnTo>
                    <a:lnTo>
                      <a:pt x="89" y="63"/>
                    </a:lnTo>
                    <a:lnTo>
                      <a:pt x="85" y="71"/>
                    </a:lnTo>
                    <a:lnTo>
                      <a:pt x="79" y="78"/>
                    </a:lnTo>
                    <a:lnTo>
                      <a:pt x="71" y="84"/>
                    </a:lnTo>
                    <a:lnTo>
                      <a:pt x="64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7" y="92"/>
                    </a:lnTo>
                    <a:lnTo>
                      <a:pt x="29" y="88"/>
                    </a:lnTo>
                    <a:lnTo>
                      <a:pt x="21" y="84"/>
                    </a:lnTo>
                    <a:lnTo>
                      <a:pt x="14" y="78"/>
                    </a:lnTo>
                    <a:lnTo>
                      <a:pt x="8" y="71"/>
                    </a:lnTo>
                    <a:lnTo>
                      <a:pt x="4" y="63"/>
                    </a:lnTo>
                    <a:lnTo>
                      <a:pt x="2" y="55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6"/>
                    </a:lnTo>
                    <a:lnTo>
                      <a:pt x="4" y="29"/>
                    </a:lnTo>
                    <a:lnTo>
                      <a:pt x="8" y="21"/>
                    </a:lnTo>
                    <a:lnTo>
                      <a:pt x="14" y="13"/>
                    </a:lnTo>
                    <a:lnTo>
                      <a:pt x="21" y="7"/>
                    </a:lnTo>
                    <a:lnTo>
                      <a:pt x="29" y="4"/>
                    </a:lnTo>
                    <a:lnTo>
                      <a:pt x="37" y="2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4" y="4"/>
                    </a:lnTo>
                    <a:lnTo>
                      <a:pt x="71" y="7"/>
                    </a:lnTo>
                    <a:lnTo>
                      <a:pt x="79" y="13"/>
                    </a:lnTo>
                    <a:lnTo>
                      <a:pt x="85" y="21"/>
                    </a:lnTo>
                    <a:lnTo>
                      <a:pt x="89" y="29"/>
                    </a:lnTo>
                    <a:lnTo>
                      <a:pt x="92" y="36"/>
                    </a:lnTo>
                    <a:lnTo>
                      <a:pt x="92" y="46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" name="Freeform 61"/>
              <p:cNvSpPr>
                <a:spLocks/>
              </p:cNvSpPr>
              <p:nvPr/>
            </p:nvSpPr>
            <p:spPr bwMode="auto">
              <a:xfrm>
                <a:off x="9266238" y="1985963"/>
                <a:ext cx="73025" cy="73025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6 h 92"/>
                  <a:gd name="T4" fmla="*/ 88 w 92"/>
                  <a:gd name="T5" fmla="*/ 64 h 92"/>
                  <a:gd name="T6" fmla="*/ 84 w 92"/>
                  <a:gd name="T7" fmla="*/ 71 h 92"/>
                  <a:gd name="T8" fmla="*/ 79 w 92"/>
                  <a:gd name="T9" fmla="*/ 79 h 92"/>
                  <a:gd name="T10" fmla="*/ 71 w 92"/>
                  <a:gd name="T11" fmla="*/ 85 h 92"/>
                  <a:gd name="T12" fmla="*/ 63 w 92"/>
                  <a:gd name="T13" fmla="*/ 89 h 92"/>
                  <a:gd name="T14" fmla="*/ 56 w 92"/>
                  <a:gd name="T15" fmla="*/ 92 h 92"/>
                  <a:gd name="T16" fmla="*/ 46 w 92"/>
                  <a:gd name="T17" fmla="*/ 92 h 92"/>
                  <a:gd name="T18" fmla="*/ 36 w 92"/>
                  <a:gd name="T19" fmla="*/ 92 h 92"/>
                  <a:gd name="T20" fmla="*/ 29 w 92"/>
                  <a:gd name="T21" fmla="*/ 89 h 92"/>
                  <a:gd name="T22" fmla="*/ 21 w 92"/>
                  <a:gd name="T23" fmla="*/ 85 h 92"/>
                  <a:gd name="T24" fmla="*/ 13 w 92"/>
                  <a:gd name="T25" fmla="*/ 79 h 92"/>
                  <a:gd name="T26" fmla="*/ 8 w 92"/>
                  <a:gd name="T27" fmla="*/ 71 h 92"/>
                  <a:gd name="T28" fmla="*/ 4 w 92"/>
                  <a:gd name="T29" fmla="*/ 64 h 92"/>
                  <a:gd name="T30" fmla="*/ 2 w 92"/>
                  <a:gd name="T31" fmla="*/ 56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2 h 92"/>
                  <a:gd name="T38" fmla="*/ 2 w 92"/>
                  <a:gd name="T39" fmla="*/ 37 h 92"/>
                  <a:gd name="T40" fmla="*/ 4 w 92"/>
                  <a:gd name="T41" fmla="*/ 29 h 92"/>
                  <a:gd name="T42" fmla="*/ 8 w 92"/>
                  <a:gd name="T43" fmla="*/ 21 h 92"/>
                  <a:gd name="T44" fmla="*/ 13 w 92"/>
                  <a:gd name="T45" fmla="*/ 14 h 92"/>
                  <a:gd name="T46" fmla="*/ 21 w 92"/>
                  <a:gd name="T47" fmla="*/ 8 h 92"/>
                  <a:gd name="T48" fmla="*/ 29 w 92"/>
                  <a:gd name="T49" fmla="*/ 4 h 92"/>
                  <a:gd name="T50" fmla="*/ 36 w 92"/>
                  <a:gd name="T51" fmla="*/ 2 h 92"/>
                  <a:gd name="T52" fmla="*/ 42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6 w 92"/>
                  <a:gd name="T59" fmla="*/ 2 h 92"/>
                  <a:gd name="T60" fmla="*/ 63 w 92"/>
                  <a:gd name="T61" fmla="*/ 4 h 92"/>
                  <a:gd name="T62" fmla="*/ 71 w 92"/>
                  <a:gd name="T63" fmla="*/ 8 h 92"/>
                  <a:gd name="T64" fmla="*/ 79 w 92"/>
                  <a:gd name="T65" fmla="*/ 14 h 92"/>
                  <a:gd name="T66" fmla="*/ 84 w 92"/>
                  <a:gd name="T67" fmla="*/ 21 h 92"/>
                  <a:gd name="T68" fmla="*/ 88 w 92"/>
                  <a:gd name="T69" fmla="*/ 29 h 92"/>
                  <a:gd name="T70" fmla="*/ 92 w 92"/>
                  <a:gd name="T71" fmla="*/ 37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6"/>
                    </a:lnTo>
                    <a:lnTo>
                      <a:pt x="88" y="64"/>
                    </a:lnTo>
                    <a:lnTo>
                      <a:pt x="84" y="71"/>
                    </a:lnTo>
                    <a:lnTo>
                      <a:pt x="79" y="79"/>
                    </a:lnTo>
                    <a:lnTo>
                      <a:pt x="71" y="85"/>
                    </a:lnTo>
                    <a:lnTo>
                      <a:pt x="63" y="89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6" y="92"/>
                    </a:lnTo>
                    <a:lnTo>
                      <a:pt x="29" y="89"/>
                    </a:lnTo>
                    <a:lnTo>
                      <a:pt x="21" y="85"/>
                    </a:lnTo>
                    <a:lnTo>
                      <a:pt x="13" y="79"/>
                    </a:lnTo>
                    <a:lnTo>
                      <a:pt x="8" y="71"/>
                    </a:lnTo>
                    <a:lnTo>
                      <a:pt x="4" y="64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7"/>
                    </a:lnTo>
                    <a:lnTo>
                      <a:pt x="4" y="29"/>
                    </a:lnTo>
                    <a:lnTo>
                      <a:pt x="8" y="21"/>
                    </a:lnTo>
                    <a:lnTo>
                      <a:pt x="13" y="14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3" y="4"/>
                    </a:lnTo>
                    <a:lnTo>
                      <a:pt x="71" y="8"/>
                    </a:lnTo>
                    <a:lnTo>
                      <a:pt x="79" y="14"/>
                    </a:lnTo>
                    <a:lnTo>
                      <a:pt x="84" y="21"/>
                    </a:lnTo>
                    <a:lnTo>
                      <a:pt x="88" y="29"/>
                    </a:lnTo>
                    <a:lnTo>
                      <a:pt x="92" y="37"/>
                    </a:lnTo>
                    <a:lnTo>
                      <a:pt x="92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1" name="Freeform 62"/>
              <p:cNvSpPr>
                <a:spLocks/>
              </p:cNvSpPr>
              <p:nvPr/>
            </p:nvSpPr>
            <p:spPr bwMode="auto">
              <a:xfrm>
                <a:off x="9266238" y="1985963"/>
                <a:ext cx="73025" cy="73025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6 h 92"/>
                  <a:gd name="T4" fmla="*/ 88 w 92"/>
                  <a:gd name="T5" fmla="*/ 64 h 92"/>
                  <a:gd name="T6" fmla="*/ 84 w 92"/>
                  <a:gd name="T7" fmla="*/ 71 h 92"/>
                  <a:gd name="T8" fmla="*/ 79 w 92"/>
                  <a:gd name="T9" fmla="*/ 79 h 92"/>
                  <a:gd name="T10" fmla="*/ 71 w 92"/>
                  <a:gd name="T11" fmla="*/ 85 h 92"/>
                  <a:gd name="T12" fmla="*/ 63 w 92"/>
                  <a:gd name="T13" fmla="*/ 89 h 92"/>
                  <a:gd name="T14" fmla="*/ 56 w 92"/>
                  <a:gd name="T15" fmla="*/ 92 h 92"/>
                  <a:gd name="T16" fmla="*/ 46 w 92"/>
                  <a:gd name="T17" fmla="*/ 92 h 92"/>
                  <a:gd name="T18" fmla="*/ 36 w 92"/>
                  <a:gd name="T19" fmla="*/ 92 h 92"/>
                  <a:gd name="T20" fmla="*/ 29 w 92"/>
                  <a:gd name="T21" fmla="*/ 89 h 92"/>
                  <a:gd name="T22" fmla="*/ 21 w 92"/>
                  <a:gd name="T23" fmla="*/ 85 h 92"/>
                  <a:gd name="T24" fmla="*/ 13 w 92"/>
                  <a:gd name="T25" fmla="*/ 79 h 92"/>
                  <a:gd name="T26" fmla="*/ 8 w 92"/>
                  <a:gd name="T27" fmla="*/ 71 h 92"/>
                  <a:gd name="T28" fmla="*/ 4 w 92"/>
                  <a:gd name="T29" fmla="*/ 64 h 92"/>
                  <a:gd name="T30" fmla="*/ 2 w 92"/>
                  <a:gd name="T31" fmla="*/ 56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2 h 92"/>
                  <a:gd name="T38" fmla="*/ 2 w 92"/>
                  <a:gd name="T39" fmla="*/ 37 h 92"/>
                  <a:gd name="T40" fmla="*/ 4 w 92"/>
                  <a:gd name="T41" fmla="*/ 29 h 92"/>
                  <a:gd name="T42" fmla="*/ 8 w 92"/>
                  <a:gd name="T43" fmla="*/ 21 h 92"/>
                  <a:gd name="T44" fmla="*/ 13 w 92"/>
                  <a:gd name="T45" fmla="*/ 14 h 92"/>
                  <a:gd name="T46" fmla="*/ 21 w 92"/>
                  <a:gd name="T47" fmla="*/ 8 h 92"/>
                  <a:gd name="T48" fmla="*/ 29 w 92"/>
                  <a:gd name="T49" fmla="*/ 4 h 92"/>
                  <a:gd name="T50" fmla="*/ 36 w 92"/>
                  <a:gd name="T51" fmla="*/ 2 h 92"/>
                  <a:gd name="T52" fmla="*/ 42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6 w 92"/>
                  <a:gd name="T59" fmla="*/ 2 h 92"/>
                  <a:gd name="T60" fmla="*/ 63 w 92"/>
                  <a:gd name="T61" fmla="*/ 4 h 92"/>
                  <a:gd name="T62" fmla="*/ 71 w 92"/>
                  <a:gd name="T63" fmla="*/ 8 h 92"/>
                  <a:gd name="T64" fmla="*/ 79 w 92"/>
                  <a:gd name="T65" fmla="*/ 14 h 92"/>
                  <a:gd name="T66" fmla="*/ 84 w 92"/>
                  <a:gd name="T67" fmla="*/ 21 h 92"/>
                  <a:gd name="T68" fmla="*/ 88 w 92"/>
                  <a:gd name="T69" fmla="*/ 29 h 92"/>
                  <a:gd name="T70" fmla="*/ 92 w 92"/>
                  <a:gd name="T71" fmla="*/ 37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6"/>
                    </a:lnTo>
                    <a:lnTo>
                      <a:pt x="88" y="64"/>
                    </a:lnTo>
                    <a:lnTo>
                      <a:pt x="84" y="71"/>
                    </a:lnTo>
                    <a:lnTo>
                      <a:pt x="79" y="79"/>
                    </a:lnTo>
                    <a:lnTo>
                      <a:pt x="71" y="85"/>
                    </a:lnTo>
                    <a:lnTo>
                      <a:pt x="63" y="89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6" y="92"/>
                    </a:lnTo>
                    <a:lnTo>
                      <a:pt x="29" y="89"/>
                    </a:lnTo>
                    <a:lnTo>
                      <a:pt x="21" y="85"/>
                    </a:lnTo>
                    <a:lnTo>
                      <a:pt x="13" y="79"/>
                    </a:lnTo>
                    <a:lnTo>
                      <a:pt x="8" y="71"/>
                    </a:lnTo>
                    <a:lnTo>
                      <a:pt x="4" y="64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7"/>
                    </a:lnTo>
                    <a:lnTo>
                      <a:pt x="4" y="29"/>
                    </a:lnTo>
                    <a:lnTo>
                      <a:pt x="8" y="21"/>
                    </a:lnTo>
                    <a:lnTo>
                      <a:pt x="13" y="14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3" y="4"/>
                    </a:lnTo>
                    <a:lnTo>
                      <a:pt x="71" y="8"/>
                    </a:lnTo>
                    <a:lnTo>
                      <a:pt x="79" y="14"/>
                    </a:lnTo>
                    <a:lnTo>
                      <a:pt x="84" y="21"/>
                    </a:lnTo>
                    <a:lnTo>
                      <a:pt x="88" y="29"/>
                    </a:lnTo>
                    <a:lnTo>
                      <a:pt x="92" y="37"/>
                    </a:lnTo>
                    <a:lnTo>
                      <a:pt x="92" y="46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2" name="Freeform 63"/>
              <p:cNvSpPr>
                <a:spLocks/>
              </p:cNvSpPr>
              <p:nvPr/>
            </p:nvSpPr>
            <p:spPr bwMode="auto">
              <a:xfrm>
                <a:off x="9563101" y="1754188"/>
                <a:ext cx="73025" cy="73025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6 h 92"/>
                  <a:gd name="T4" fmla="*/ 89 w 92"/>
                  <a:gd name="T5" fmla="*/ 64 h 92"/>
                  <a:gd name="T6" fmla="*/ 85 w 92"/>
                  <a:gd name="T7" fmla="*/ 71 h 92"/>
                  <a:gd name="T8" fmla="*/ 79 w 92"/>
                  <a:gd name="T9" fmla="*/ 79 h 92"/>
                  <a:gd name="T10" fmla="*/ 71 w 92"/>
                  <a:gd name="T11" fmla="*/ 85 h 92"/>
                  <a:gd name="T12" fmla="*/ 64 w 92"/>
                  <a:gd name="T13" fmla="*/ 89 h 92"/>
                  <a:gd name="T14" fmla="*/ 56 w 92"/>
                  <a:gd name="T15" fmla="*/ 92 h 92"/>
                  <a:gd name="T16" fmla="*/ 46 w 92"/>
                  <a:gd name="T17" fmla="*/ 92 h 92"/>
                  <a:gd name="T18" fmla="*/ 37 w 92"/>
                  <a:gd name="T19" fmla="*/ 92 h 92"/>
                  <a:gd name="T20" fmla="*/ 29 w 92"/>
                  <a:gd name="T21" fmla="*/ 89 h 92"/>
                  <a:gd name="T22" fmla="*/ 21 w 92"/>
                  <a:gd name="T23" fmla="*/ 85 h 92"/>
                  <a:gd name="T24" fmla="*/ 14 w 92"/>
                  <a:gd name="T25" fmla="*/ 79 h 92"/>
                  <a:gd name="T26" fmla="*/ 8 w 92"/>
                  <a:gd name="T27" fmla="*/ 71 h 92"/>
                  <a:gd name="T28" fmla="*/ 4 w 92"/>
                  <a:gd name="T29" fmla="*/ 64 h 92"/>
                  <a:gd name="T30" fmla="*/ 2 w 92"/>
                  <a:gd name="T31" fmla="*/ 56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3 h 92"/>
                  <a:gd name="T38" fmla="*/ 2 w 92"/>
                  <a:gd name="T39" fmla="*/ 37 h 92"/>
                  <a:gd name="T40" fmla="*/ 4 w 92"/>
                  <a:gd name="T41" fmla="*/ 29 h 92"/>
                  <a:gd name="T42" fmla="*/ 8 w 92"/>
                  <a:gd name="T43" fmla="*/ 21 h 92"/>
                  <a:gd name="T44" fmla="*/ 14 w 92"/>
                  <a:gd name="T45" fmla="*/ 14 h 92"/>
                  <a:gd name="T46" fmla="*/ 21 w 92"/>
                  <a:gd name="T47" fmla="*/ 8 h 92"/>
                  <a:gd name="T48" fmla="*/ 29 w 92"/>
                  <a:gd name="T49" fmla="*/ 4 h 92"/>
                  <a:gd name="T50" fmla="*/ 37 w 92"/>
                  <a:gd name="T51" fmla="*/ 2 h 92"/>
                  <a:gd name="T52" fmla="*/ 43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6 w 92"/>
                  <a:gd name="T59" fmla="*/ 2 h 92"/>
                  <a:gd name="T60" fmla="*/ 64 w 92"/>
                  <a:gd name="T61" fmla="*/ 4 h 92"/>
                  <a:gd name="T62" fmla="*/ 71 w 92"/>
                  <a:gd name="T63" fmla="*/ 8 h 92"/>
                  <a:gd name="T64" fmla="*/ 79 w 92"/>
                  <a:gd name="T65" fmla="*/ 14 h 92"/>
                  <a:gd name="T66" fmla="*/ 85 w 92"/>
                  <a:gd name="T67" fmla="*/ 21 h 92"/>
                  <a:gd name="T68" fmla="*/ 89 w 92"/>
                  <a:gd name="T69" fmla="*/ 29 h 92"/>
                  <a:gd name="T70" fmla="*/ 92 w 92"/>
                  <a:gd name="T71" fmla="*/ 37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6"/>
                    </a:lnTo>
                    <a:lnTo>
                      <a:pt x="89" y="64"/>
                    </a:lnTo>
                    <a:lnTo>
                      <a:pt x="85" y="71"/>
                    </a:lnTo>
                    <a:lnTo>
                      <a:pt x="79" y="79"/>
                    </a:lnTo>
                    <a:lnTo>
                      <a:pt x="71" y="85"/>
                    </a:lnTo>
                    <a:lnTo>
                      <a:pt x="64" y="89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7" y="92"/>
                    </a:lnTo>
                    <a:lnTo>
                      <a:pt x="29" y="89"/>
                    </a:lnTo>
                    <a:lnTo>
                      <a:pt x="21" y="85"/>
                    </a:lnTo>
                    <a:lnTo>
                      <a:pt x="14" y="79"/>
                    </a:lnTo>
                    <a:lnTo>
                      <a:pt x="8" y="71"/>
                    </a:lnTo>
                    <a:lnTo>
                      <a:pt x="4" y="64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3"/>
                    </a:lnTo>
                    <a:lnTo>
                      <a:pt x="2" y="37"/>
                    </a:lnTo>
                    <a:lnTo>
                      <a:pt x="4" y="29"/>
                    </a:lnTo>
                    <a:lnTo>
                      <a:pt x="8" y="21"/>
                    </a:lnTo>
                    <a:lnTo>
                      <a:pt x="14" y="14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7" y="2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4" y="4"/>
                    </a:lnTo>
                    <a:lnTo>
                      <a:pt x="71" y="8"/>
                    </a:lnTo>
                    <a:lnTo>
                      <a:pt x="79" y="14"/>
                    </a:lnTo>
                    <a:lnTo>
                      <a:pt x="85" y="21"/>
                    </a:lnTo>
                    <a:lnTo>
                      <a:pt x="89" y="29"/>
                    </a:lnTo>
                    <a:lnTo>
                      <a:pt x="92" y="37"/>
                    </a:lnTo>
                    <a:lnTo>
                      <a:pt x="92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" name="Freeform 64"/>
              <p:cNvSpPr>
                <a:spLocks/>
              </p:cNvSpPr>
              <p:nvPr/>
            </p:nvSpPr>
            <p:spPr bwMode="auto">
              <a:xfrm>
                <a:off x="9563101" y="1754188"/>
                <a:ext cx="73025" cy="73025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6 h 92"/>
                  <a:gd name="T4" fmla="*/ 89 w 92"/>
                  <a:gd name="T5" fmla="*/ 64 h 92"/>
                  <a:gd name="T6" fmla="*/ 85 w 92"/>
                  <a:gd name="T7" fmla="*/ 71 h 92"/>
                  <a:gd name="T8" fmla="*/ 79 w 92"/>
                  <a:gd name="T9" fmla="*/ 79 h 92"/>
                  <a:gd name="T10" fmla="*/ 71 w 92"/>
                  <a:gd name="T11" fmla="*/ 85 h 92"/>
                  <a:gd name="T12" fmla="*/ 64 w 92"/>
                  <a:gd name="T13" fmla="*/ 89 h 92"/>
                  <a:gd name="T14" fmla="*/ 56 w 92"/>
                  <a:gd name="T15" fmla="*/ 92 h 92"/>
                  <a:gd name="T16" fmla="*/ 46 w 92"/>
                  <a:gd name="T17" fmla="*/ 92 h 92"/>
                  <a:gd name="T18" fmla="*/ 37 w 92"/>
                  <a:gd name="T19" fmla="*/ 92 h 92"/>
                  <a:gd name="T20" fmla="*/ 29 w 92"/>
                  <a:gd name="T21" fmla="*/ 89 h 92"/>
                  <a:gd name="T22" fmla="*/ 21 w 92"/>
                  <a:gd name="T23" fmla="*/ 85 h 92"/>
                  <a:gd name="T24" fmla="*/ 14 w 92"/>
                  <a:gd name="T25" fmla="*/ 79 h 92"/>
                  <a:gd name="T26" fmla="*/ 8 w 92"/>
                  <a:gd name="T27" fmla="*/ 71 h 92"/>
                  <a:gd name="T28" fmla="*/ 4 w 92"/>
                  <a:gd name="T29" fmla="*/ 64 h 92"/>
                  <a:gd name="T30" fmla="*/ 2 w 92"/>
                  <a:gd name="T31" fmla="*/ 56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3 h 92"/>
                  <a:gd name="T38" fmla="*/ 2 w 92"/>
                  <a:gd name="T39" fmla="*/ 37 h 92"/>
                  <a:gd name="T40" fmla="*/ 4 w 92"/>
                  <a:gd name="T41" fmla="*/ 29 h 92"/>
                  <a:gd name="T42" fmla="*/ 8 w 92"/>
                  <a:gd name="T43" fmla="*/ 21 h 92"/>
                  <a:gd name="T44" fmla="*/ 14 w 92"/>
                  <a:gd name="T45" fmla="*/ 14 h 92"/>
                  <a:gd name="T46" fmla="*/ 21 w 92"/>
                  <a:gd name="T47" fmla="*/ 8 h 92"/>
                  <a:gd name="T48" fmla="*/ 29 w 92"/>
                  <a:gd name="T49" fmla="*/ 4 h 92"/>
                  <a:gd name="T50" fmla="*/ 37 w 92"/>
                  <a:gd name="T51" fmla="*/ 2 h 92"/>
                  <a:gd name="T52" fmla="*/ 43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6 w 92"/>
                  <a:gd name="T59" fmla="*/ 2 h 92"/>
                  <a:gd name="T60" fmla="*/ 64 w 92"/>
                  <a:gd name="T61" fmla="*/ 4 h 92"/>
                  <a:gd name="T62" fmla="*/ 71 w 92"/>
                  <a:gd name="T63" fmla="*/ 8 h 92"/>
                  <a:gd name="T64" fmla="*/ 79 w 92"/>
                  <a:gd name="T65" fmla="*/ 14 h 92"/>
                  <a:gd name="T66" fmla="*/ 85 w 92"/>
                  <a:gd name="T67" fmla="*/ 21 h 92"/>
                  <a:gd name="T68" fmla="*/ 89 w 92"/>
                  <a:gd name="T69" fmla="*/ 29 h 92"/>
                  <a:gd name="T70" fmla="*/ 92 w 92"/>
                  <a:gd name="T71" fmla="*/ 37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6"/>
                    </a:lnTo>
                    <a:lnTo>
                      <a:pt x="89" y="64"/>
                    </a:lnTo>
                    <a:lnTo>
                      <a:pt x="85" y="71"/>
                    </a:lnTo>
                    <a:lnTo>
                      <a:pt x="79" y="79"/>
                    </a:lnTo>
                    <a:lnTo>
                      <a:pt x="71" y="85"/>
                    </a:lnTo>
                    <a:lnTo>
                      <a:pt x="64" y="89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7" y="92"/>
                    </a:lnTo>
                    <a:lnTo>
                      <a:pt x="29" y="89"/>
                    </a:lnTo>
                    <a:lnTo>
                      <a:pt x="21" y="85"/>
                    </a:lnTo>
                    <a:lnTo>
                      <a:pt x="14" y="79"/>
                    </a:lnTo>
                    <a:lnTo>
                      <a:pt x="8" y="71"/>
                    </a:lnTo>
                    <a:lnTo>
                      <a:pt x="4" y="64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3"/>
                    </a:lnTo>
                    <a:lnTo>
                      <a:pt x="2" y="37"/>
                    </a:lnTo>
                    <a:lnTo>
                      <a:pt x="4" y="29"/>
                    </a:lnTo>
                    <a:lnTo>
                      <a:pt x="8" y="21"/>
                    </a:lnTo>
                    <a:lnTo>
                      <a:pt x="14" y="14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7" y="2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4" y="4"/>
                    </a:lnTo>
                    <a:lnTo>
                      <a:pt x="71" y="8"/>
                    </a:lnTo>
                    <a:lnTo>
                      <a:pt x="79" y="14"/>
                    </a:lnTo>
                    <a:lnTo>
                      <a:pt x="85" y="21"/>
                    </a:lnTo>
                    <a:lnTo>
                      <a:pt x="89" y="29"/>
                    </a:lnTo>
                    <a:lnTo>
                      <a:pt x="92" y="37"/>
                    </a:lnTo>
                    <a:lnTo>
                      <a:pt x="92" y="46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4" name="Freeform 65"/>
              <p:cNvSpPr>
                <a:spLocks/>
              </p:cNvSpPr>
              <p:nvPr/>
            </p:nvSpPr>
            <p:spPr bwMode="auto">
              <a:xfrm>
                <a:off x="9858376" y="1531938"/>
                <a:ext cx="73025" cy="73025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6 h 92"/>
                  <a:gd name="T4" fmla="*/ 88 w 92"/>
                  <a:gd name="T5" fmla="*/ 63 h 92"/>
                  <a:gd name="T6" fmla="*/ 84 w 92"/>
                  <a:gd name="T7" fmla="*/ 71 h 92"/>
                  <a:gd name="T8" fmla="*/ 79 w 92"/>
                  <a:gd name="T9" fmla="*/ 79 h 92"/>
                  <a:gd name="T10" fmla="*/ 71 w 92"/>
                  <a:gd name="T11" fmla="*/ 84 h 92"/>
                  <a:gd name="T12" fmla="*/ 63 w 92"/>
                  <a:gd name="T13" fmla="*/ 88 h 92"/>
                  <a:gd name="T14" fmla="*/ 56 w 92"/>
                  <a:gd name="T15" fmla="*/ 92 h 92"/>
                  <a:gd name="T16" fmla="*/ 46 w 92"/>
                  <a:gd name="T17" fmla="*/ 92 h 92"/>
                  <a:gd name="T18" fmla="*/ 36 w 92"/>
                  <a:gd name="T19" fmla="*/ 92 h 92"/>
                  <a:gd name="T20" fmla="*/ 29 w 92"/>
                  <a:gd name="T21" fmla="*/ 88 h 92"/>
                  <a:gd name="T22" fmla="*/ 21 w 92"/>
                  <a:gd name="T23" fmla="*/ 84 h 92"/>
                  <a:gd name="T24" fmla="*/ 13 w 92"/>
                  <a:gd name="T25" fmla="*/ 79 h 92"/>
                  <a:gd name="T26" fmla="*/ 8 w 92"/>
                  <a:gd name="T27" fmla="*/ 71 h 92"/>
                  <a:gd name="T28" fmla="*/ 4 w 92"/>
                  <a:gd name="T29" fmla="*/ 63 h 92"/>
                  <a:gd name="T30" fmla="*/ 2 w 92"/>
                  <a:gd name="T31" fmla="*/ 56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2 h 92"/>
                  <a:gd name="T38" fmla="*/ 2 w 92"/>
                  <a:gd name="T39" fmla="*/ 36 h 92"/>
                  <a:gd name="T40" fmla="*/ 4 w 92"/>
                  <a:gd name="T41" fmla="*/ 29 h 92"/>
                  <a:gd name="T42" fmla="*/ 8 w 92"/>
                  <a:gd name="T43" fmla="*/ 21 h 92"/>
                  <a:gd name="T44" fmla="*/ 13 w 92"/>
                  <a:gd name="T45" fmla="*/ 13 h 92"/>
                  <a:gd name="T46" fmla="*/ 21 w 92"/>
                  <a:gd name="T47" fmla="*/ 8 h 92"/>
                  <a:gd name="T48" fmla="*/ 29 w 92"/>
                  <a:gd name="T49" fmla="*/ 4 h 92"/>
                  <a:gd name="T50" fmla="*/ 36 w 92"/>
                  <a:gd name="T51" fmla="*/ 2 h 92"/>
                  <a:gd name="T52" fmla="*/ 42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6 w 92"/>
                  <a:gd name="T59" fmla="*/ 2 h 92"/>
                  <a:gd name="T60" fmla="*/ 63 w 92"/>
                  <a:gd name="T61" fmla="*/ 4 h 92"/>
                  <a:gd name="T62" fmla="*/ 71 w 92"/>
                  <a:gd name="T63" fmla="*/ 8 h 92"/>
                  <a:gd name="T64" fmla="*/ 79 w 92"/>
                  <a:gd name="T65" fmla="*/ 13 h 92"/>
                  <a:gd name="T66" fmla="*/ 84 w 92"/>
                  <a:gd name="T67" fmla="*/ 21 h 92"/>
                  <a:gd name="T68" fmla="*/ 88 w 92"/>
                  <a:gd name="T69" fmla="*/ 29 h 92"/>
                  <a:gd name="T70" fmla="*/ 92 w 92"/>
                  <a:gd name="T71" fmla="*/ 36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6"/>
                    </a:lnTo>
                    <a:lnTo>
                      <a:pt x="88" y="63"/>
                    </a:lnTo>
                    <a:lnTo>
                      <a:pt x="84" y="71"/>
                    </a:lnTo>
                    <a:lnTo>
                      <a:pt x="79" y="79"/>
                    </a:lnTo>
                    <a:lnTo>
                      <a:pt x="71" y="84"/>
                    </a:lnTo>
                    <a:lnTo>
                      <a:pt x="63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6" y="92"/>
                    </a:lnTo>
                    <a:lnTo>
                      <a:pt x="29" y="88"/>
                    </a:lnTo>
                    <a:lnTo>
                      <a:pt x="21" y="84"/>
                    </a:lnTo>
                    <a:lnTo>
                      <a:pt x="13" y="79"/>
                    </a:lnTo>
                    <a:lnTo>
                      <a:pt x="8" y="71"/>
                    </a:lnTo>
                    <a:lnTo>
                      <a:pt x="4" y="63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6"/>
                    </a:lnTo>
                    <a:lnTo>
                      <a:pt x="4" y="29"/>
                    </a:lnTo>
                    <a:lnTo>
                      <a:pt x="8" y="21"/>
                    </a:lnTo>
                    <a:lnTo>
                      <a:pt x="13" y="13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3" y="4"/>
                    </a:lnTo>
                    <a:lnTo>
                      <a:pt x="71" y="8"/>
                    </a:lnTo>
                    <a:lnTo>
                      <a:pt x="79" y="13"/>
                    </a:lnTo>
                    <a:lnTo>
                      <a:pt x="84" y="21"/>
                    </a:lnTo>
                    <a:lnTo>
                      <a:pt x="88" y="29"/>
                    </a:lnTo>
                    <a:lnTo>
                      <a:pt x="92" y="36"/>
                    </a:lnTo>
                    <a:lnTo>
                      <a:pt x="92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5" name="Freeform 66"/>
              <p:cNvSpPr>
                <a:spLocks/>
              </p:cNvSpPr>
              <p:nvPr/>
            </p:nvSpPr>
            <p:spPr bwMode="auto">
              <a:xfrm>
                <a:off x="9858376" y="1531938"/>
                <a:ext cx="73025" cy="73025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6 h 92"/>
                  <a:gd name="T4" fmla="*/ 88 w 92"/>
                  <a:gd name="T5" fmla="*/ 63 h 92"/>
                  <a:gd name="T6" fmla="*/ 84 w 92"/>
                  <a:gd name="T7" fmla="*/ 71 h 92"/>
                  <a:gd name="T8" fmla="*/ 79 w 92"/>
                  <a:gd name="T9" fmla="*/ 79 h 92"/>
                  <a:gd name="T10" fmla="*/ 71 w 92"/>
                  <a:gd name="T11" fmla="*/ 84 h 92"/>
                  <a:gd name="T12" fmla="*/ 63 w 92"/>
                  <a:gd name="T13" fmla="*/ 88 h 92"/>
                  <a:gd name="T14" fmla="*/ 56 w 92"/>
                  <a:gd name="T15" fmla="*/ 92 h 92"/>
                  <a:gd name="T16" fmla="*/ 46 w 92"/>
                  <a:gd name="T17" fmla="*/ 92 h 92"/>
                  <a:gd name="T18" fmla="*/ 36 w 92"/>
                  <a:gd name="T19" fmla="*/ 92 h 92"/>
                  <a:gd name="T20" fmla="*/ 29 w 92"/>
                  <a:gd name="T21" fmla="*/ 88 h 92"/>
                  <a:gd name="T22" fmla="*/ 21 w 92"/>
                  <a:gd name="T23" fmla="*/ 84 h 92"/>
                  <a:gd name="T24" fmla="*/ 13 w 92"/>
                  <a:gd name="T25" fmla="*/ 79 h 92"/>
                  <a:gd name="T26" fmla="*/ 8 w 92"/>
                  <a:gd name="T27" fmla="*/ 71 h 92"/>
                  <a:gd name="T28" fmla="*/ 4 w 92"/>
                  <a:gd name="T29" fmla="*/ 63 h 92"/>
                  <a:gd name="T30" fmla="*/ 2 w 92"/>
                  <a:gd name="T31" fmla="*/ 56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2 h 92"/>
                  <a:gd name="T38" fmla="*/ 2 w 92"/>
                  <a:gd name="T39" fmla="*/ 36 h 92"/>
                  <a:gd name="T40" fmla="*/ 4 w 92"/>
                  <a:gd name="T41" fmla="*/ 29 h 92"/>
                  <a:gd name="T42" fmla="*/ 8 w 92"/>
                  <a:gd name="T43" fmla="*/ 21 h 92"/>
                  <a:gd name="T44" fmla="*/ 13 w 92"/>
                  <a:gd name="T45" fmla="*/ 13 h 92"/>
                  <a:gd name="T46" fmla="*/ 21 w 92"/>
                  <a:gd name="T47" fmla="*/ 8 h 92"/>
                  <a:gd name="T48" fmla="*/ 29 w 92"/>
                  <a:gd name="T49" fmla="*/ 4 h 92"/>
                  <a:gd name="T50" fmla="*/ 36 w 92"/>
                  <a:gd name="T51" fmla="*/ 2 h 92"/>
                  <a:gd name="T52" fmla="*/ 42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6 w 92"/>
                  <a:gd name="T59" fmla="*/ 2 h 92"/>
                  <a:gd name="T60" fmla="*/ 63 w 92"/>
                  <a:gd name="T61" fmla="*/ 4 h 92"/>
                  <a:gd name="T62" fmla="*/ 71 w 92"/>
                  <a:gd name="T63" fmla="*/ 8 h 92"/>
                  <a:gd name="T64" fmla="*/ 79 w 92"/>
                  <a:gd name="T65" fmla="*/ 13 h 92"/>
                  <a:gd name="T66" fmla="*/ 84 w 92"/>
                  <a:gd name="T67" fmla="*/ 21 h 92"/>
                  <a:gd name="T68" fmla="*/ 88 w 92"/>
                  <a:gd name="T69" fmla="*/ 29 h 92"/>
                  <a:gd name="T70" fmla="*/ 92 w 92"/>
                  <a:gd name="T71" fmla="*/ 36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6"/>
                    </a:lnTo>
                    <a:lnTo>
                      <a:pt x="88" y="63"/>
                    </a:lnTo>
                    <a:lnTo>
                      <a:pt x="84" y="71"/>
                    </a:lnTo>
                    <a:lnTo>
                      <a:pt x="79" y="79"/>
                    </a:lnTo>
                    <a:lnTo>
                      <a:pt x="71" y="84"/>
                    </a:lnTo>
                    <a:lnTo>
                      <a:pt x="63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6" y="92"/>
                    </a:lnTo>
                    <a:lnTo>
                      <a:pt x="29" y="88"/>
                    </a:lnTo>
                    <a:lnTo>
                      <a:pt x="21" y="84"/>
                    </a:lnTo>
                    <a:lnTo>
                      <a:pt x="13" y="79"/>
                    </a:lnTo>
                    <a:lnTo>
                      <a:pt x="8" y="71"/>
                    </a:lnTo>
                    <a:lnTo>
                      <a:pt x="4" y="63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6"/>
                    </a:lnTo>
                    <a:lnTo>
                      <a:pt x="4" y="29"/>
                    </a:lnTo>
                    <a:lnTo>
                      <a:pt x="8" y="21"/>
                    </a:lnTo>
                    <a:lnTo>
                      <a:pt x="13" y="13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3" y="4"/>
                    </a:lnTo>
                    <a:lnTo>
                      <a:pt x="71" y="8"/>
                    </a:lnTo>
                    <a:lnTo>
                      <a:pt x="79" y="13"/>
                    </a:lnTo>
                    <a:lnTo>
                      <a:pt x="84" y="21"/>
                    </a:lnTo>
                    <a:lnTo>
                      <a:pt x="88" y="29"/>
                    </a:lnTo>
                    <a:lnTo>
                      <a:pt x="92" y="36"/>
                    </a:lnTo>
                    <a:lnTo>
                      <a:pt x="92" y="46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" name="Freeform 67"/>
              <p:cNvSpPr>
                <a:spLocks/>
              </p:cNvSpPr>
              <p:nvPr/>
            </p:nvSpPr>
            <p:spPr bwMode="auto">
              <a:xfrm>
                <a:off x="10155238" y="1289051"/>
                <a:ext cx="73025" cy="73025"/>
              </a:xfrm>
              <a:custGeom>
                <a:avLst/>
                <a:gdLst>
                  <a:gd name="T0" fmla="*/ 93 w 93"/>
                  <a:gd name="T1" fmla="*/ 46 h 92"/>
                  <a:gd name="T2" fmla="*/ 93 w 93"/>
                  <a:gd name="T3" fmla="*/ 55 h 92"/>
                  <a:gd name="T4" fmla="*/ 89 w 93"/>
                  <a:gd name="T5" fmla="*/ 63 h 92"/>
                  <a:gd name="T6" fmla="*/ 85 w 93"/>
                  <a:gd name="T7" fmla="*/ 71 h 92"/>
                  <a:gd name="T8" fmla="*/ 79 w 93"/>
                  <a:gd name="T9" fmla="*/ 78 h 92"/>
                  <a:gd name="T10" fmla="*/ 71 w 93"/>
                  <a:gd name="T11" fmla="*/ 84 h 92"/>
                  <a:gd name="T12" fmla="*/ 64 w 93"/>
                  <a:gd name="T13" fmla="*/ 88 h 92"/>
                  <a:gd name="T14" fmla="*/ 56 w 93"/>
                  <a:gd name="T15" fmla="*/ 92 h 92"/>
                  <a:gd name="T16" fmla="*/ 46 w 93"/>
                  <a:gd name="T17" fmla="*/ 92 h 92"/>
                  <a:gd name="T18" fmla="*/ 37 w 93"/>
                  <a:gd name="T19" fmla="*/ 92 h 92"/>
                  <a:gd name="T20" fmla="*/ 29 w 93"/>
                  <a:gd name="T21" fmla="*/ 88 h 92"/>
                  <a:gd name="T22" fmla="*/ 21 w 93"/>
                  <a:gd name="T23" fmla="*/ 84 h 92"/>
                  <a:gd name="T24" fmla="*/ 14 w 93"/>
                  <a:gd name="T25" fmla="*/ 78 h 92"/>
                  <a:gd name="T26" fmla="*/ 8 w 93"/>
                  <a:gd name="T27" fmla="*/ 71 h 92"/>
                  <a:gd name="T28" fmla="*/ 4 w 93"/>
                  <a:gd name="T29" fmla="*/ 63 h 92"/>
                  <a:gd name="T30" fmla="*/ 2 w 93"/>
                  <a:gd name="T31" fmla="*/ 55 h 92"/>
                  <a:gd name="T32" fmla="*/ 0 w 93"/>
                  <a:gd name="T33" fmla="*/ 50 h 92"/>
                  <a:gd name="T34" fmla="*/ 0 w 93"/>
                  <a:gd name="T35" fmla="*/ 46 h 92"/>
                  <a:gd name="T36" fmla="*/ 0 w 93"/>
                  <a:gd name="T37" fmla="*/ 42 h 92"/>
                  <a:gd name="T38" fmla="*/ 2 w 93"/>
                  <a:gd name="T39" fmla="*/ 36 h 92"/>
                  <a:gd name="T40" fmla="*/ 4 w 93"/>
                  <a:gd name="T41" fmla="*/ 28 h 92"/>
                  <a:gd name="T42" fmla="*/ 8 w 93"/>
                  <a:gd name="T43" fmla="*/ 21 h 92"/>
                  <a:gd name="T44" fmla="*/ 14 w 93"/>
                  <a:gd name="T45" fmla="*/ 13 h 92"/>
                  <a:gd name="T46" fmla="*/ 21 w 93"/>
                  <a:gd name="T47" fmla="*/ 7 h 92"/>
                  <a:gd name="T48" fmla="*/ 29 w 93"/>
                  <a:gd name="T49" fmla="*/ 3 h 92"/>
                  <a:gd name="T50" fmla="*/ 37 w 93"/>
                  <a:gd name="T51" fmla="*/ 2 h 92"/>
                  <a:gd name="T52" fmla="*/ 43 w 93"/>
                  <a:gd name="T53" fmla="*/ 0 h 92"/>
                  <a:gd name="T54" fmla="*/ 46 w 93"/>
                  <a:gd name="T55" fmla="*/ 0 h 92"/>
                  <a:gd name="T56" fmla="*/ 50 w 93"/>
                  <a:gd name="T57" fmla="*/ 0 h 92"/>
                  <a:gd name="T58" fmla="*/ 56 w 93"/>
                  <a:gd name="T59" fmla="*/ 2 h 92"/>
                  <a:gd name="T60" fmla="*/ 64 w 93"/>
                  <a:gd name="T61" fmla="*/ 3 h 92"/>
                  <a:gd name="T62" fmla="*/ 71 w 93"/>
                  <a:gd name="T63" fmla="*/ 7 h 92"/>
                  <a:gd name="T64" fmla="*/ 79 w 93"/>
                  <a:gd name="T65" fmla="*/ 13 h 92"/>
                  <a:gd name="T66" fmla="*/ 85 w 93"/>
                  <a:gd name="T67" fmla="*/ 21 h 92"/>
                  <a:gd name="T68" fmla="*/ 89 w 93"/>
                  <a:gd name="T69" fmla="*/ 28 h 92"/>
                  <a:gd name="T70" fmla="*/ 93 w 93"/>
                  <a:gd name="T71" fmla="*/ 36 h 92"/>
                  <a:gd name="T72" fmla="*/ 93 w 93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3" h="92">
                    <a:moveTo>
                      <a:pt x="93" y="46"/>
                    </a:moveTo>
                    <a:lnTo>
                      <a:pt x="93" y="55"/>
                    </a:lnTo>
                    <a:lnTo>
                      <a:pt x="89" y="63"/>
                    </a:lnTo>
                    <a:lnTo>
                      <a:pt x="85" y="71"/>
                    </a:lnTo>
                    <a:lnTo>
                      <a:pt x="79" y="78"/>
                    </a:lnTo>
                    <a:lnTo>
                      <a:pt x="71" y="84"/>
                    </a:lnTo>
                    <a:lnTo>
                      <a:pt x="64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7" y="92"/>
                    </a:lnTo>
                    <a:lnTo>
                      <a:pt x="29" y="88"/>
                    </a:lnTo>
                    <a:lnTo>
                      <a:pt x="21" y="84"/>
                    </a:lnTo>
                    <a:lnTo>
                      <a:pt x="14" y="78"/>
                    </a:lnTo>
                    <a:lnTo>
                      <a:pt x="8" y="71"/>
                    </a:lnTo>
                    <a:lnTo>
                      <a:pt x="4" y="63"/>
                    </a:lnTo>
                    <a:lnTo>
                      <a:pt x="2" y="55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6"/>
                    </a:lnTo>
                    <a:lnTo>
                      <a:pt x="4" y="28"/>
                    </a:lnTo>
                    <a:lnTo>
                      <a:pt x="8" y="21"/>
                    </a:lnTo>
                    <a:lnTo>
                      <a:pt x="14" y="13"/>
                    </a:lnTo>
                    <a:lnTo>
                      <a:pt x="21" y="7"/>
                    </a:lnTo>
                    <a:lnTo>
                      <a:pt x="29" y="3"/>
                    </a:lnTo>
                    <a:lnTo>
                      <a:pt x="37" y="2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4" y="3"/>
                    </a:lnTo>
                    <a:lnTo>
                      <a:pt x="71" y="7"/>
                    </a:lnTo>
                    <a:lnTo>
                      <a:pt x="79" y="13"/>
                    </a:lnTo>
                    <a:lnTo>
                      <a:pt x="85" y="21"/>
                    </a:lnTo>
                    <a:lnTo>
                      <a:pt x="89" y="28"/>
                    </a:lnTo>
                    <a:lnTo>
                      <a:pt x="93" y="36"/>
                    </a:lnTo>
                    <a:lnTo>
                      <a:pt x="93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7" name="Freeform 68"/>
              <p:cNvSpPr>
                <a:spLocks/>
              </p:cNvSpPr>
              <p:nvPr/>
            </p:nvSpPr>
            <p:spPr bwMode="auto">
              <a:xfrm>
                <a:off x="10155238" y="1289051"/>
                <a:ext cx="73025" cy="73025"/>
              </a:xfrm>
              <a:custGeom>
                <a:avLst/>
                <a:gdLst>
                  <a:gd name="T0" fmla="*/ 93 w 93"/>
                  <a:gd name="T1" fmla="*/ 46 h 92"/>
                  <a:gd name="T2" fmla="*/ 93 w 93"/>
                  <a:gd name="T3" fmla="*/ 55 h 92"/>
                  <a:gd name="T4" fmla="*/ 89 w 93"/>
                  <a:gd name="T5" fmla="*/ 63 h 92"/>
                  <a:gd name="T6" fmla="*/ 85 w 93"/>
                  <a:gd name="T7" fmla="*/ 71 h 92"/>
                  <a:gd name="T8" fmla="*/ 79 w 93"/>
                  <a:gd name="T9" fmla="*/ 78 h 92"/>
                  <a:gd name="T10" fmla="*/ 71 w 93"/>
                  <a:gd name="T11" fmla="*/ 84 h 92"/>
                  <a:gd name="T12" fmla="*/ 64 w 93"/>
                  <a:gd name="T13" fmla="*/ 88 h 92"/>
                  <a:gd name="T14" fmla="*/ 56 w 93"/>
                  <a:gd name="T15" fmla="*/ 92 h 92"/>
                  <a:gd name="T16" fmla="*/ 46 w 93"/>
                  <a:gd name="T17" fmla="*/ 92 h 92"/>
                  <a:gd name="T18" fmla="*/ 37 w 93"/>
                  <a:gd name="T19" fmla="*/ 92 h 92"/>
                  <a:gd name="T20" fmla="*/ 29 w 93"/>
                  <a:gd name="T21" fmla="*/ 88 h 92"/>
                  <a:gd name="T22" fmla="*/ 21 w 93"/>
                  <a:gd name="T23" fmla="*/ 84 h 92"/>
                  <a:gd name="T24" fmla="*/ 14 w 93"/>
                  <a:gd name="T25" fmla="*/ 78 h 92"/>
                  <a:gd name="T26" fmla="*/ 8 w 93"/>
                  <a:gd name="T27" fmla="*/ 71 h 92"/>
                  <a:gd name="T28" fmla="*/ 4 w 93"/>
                  <a:gd name="T29" fmla="*/ 63 h 92"/>
                  <a:gd name="T30" fmla="*/ 2 w 93"/>
                  <a:gd name="T31" fmla="*/ 55 h 92"/>
                  <a:gd name="T32" fmla="*/ 0 w 93"/>
                  <a:gd name="T33" fmla="*/ 50 h 92"/>
                  <a:gd name="T34" fmla="*/ 0 w 93"/>
                  <a:gd name="T35" fmla="*/ 46 h 92"/>
                  <a:gd name="T36" fmla="*/ 0 w 93"/>
                  <a:gd name="T37" fmla="*/ 42 h 92"/>
                  <a:gd name="T38" fmla="*/ 2 w 93"/>
                  <a:gd name="T39" fmla="*/ 36 h 92"/>
                  <a:gd name="T40" fmla="*/ 4 w 93"/>
                  <a:gd name="T41" fmla="*/ 28 h 92"/>
                  <a:gd name="T42" fmla="*/ 8 w 93"/>
                  <a:gd name="T43" fmla="*/ 21 h 92"/>
                  <a:gd name="T44" fmla="*/ 14 w 93"/>
                  <a:gd name="T45" fmla="*/ 13 h 92"/>
                  <a:gd name="T46" fmla="*/ 21 w 93"/>
                  <a:gd name="T47" fmla="*/ 7 h 92"/>
                  <a:gd name="T48" fmla="*/ 29 w 93"/>
                  <a:gd name="T49" fmla="*/ 3 h 92"/>
                  <a:gd name="T50" fmla="*/ 37 w 93"/>
                  <a:gd name="T51" fmla="*/ 2 h 92"/>
                  <a:gd name="T52" fmla="*/ 43 w 93"/>
                  <a:gd name="T53" fmla="*/ 0 h 92"/>
                  <a:gd name="T54" fmla="*/ 46 w 93"/>
                  <a:gd name="T55" fmla="*/ 0 h 92"/>
                  <a:gd name="T56" fmla="*/ 50 w 93"/>
                  <a:gd name="T57" fmla="*/ 0 h 92"/>
                  <a:gd name="T58" fmla="*/ 56 w 93"/>
                  <a:gd name="T59" fmla="*/ 2 h 92"/>
                  <a:gd name="T60" fmla="*/ 64 w 93"/>
                  <a:gd name="T61" fmla="*/ 3 h 92"/>
                  <a:gd name="T62" fmla="*/ 71 w 93"/>
                  <a:gd name="T63" fmla="*/ 7 h 92"/>
                  <a:gd name="T64" fmla="*/ 79 w 93"/>
                  <a:gd name="T65" fmla="*/ 13 h 92"/>
                  <a:gd name="T66" fmla="*/ 85 w 93"/>
                  <a:gd name="T67" fmla="*/ 21 h 92"/>
                  <a:gd name="T68" fmla="*/ 89 w 93"/>
                  <a:gd name="T69" fmla="*/ 28 h 92"/>
                  <a:gd name="T70" fmla="*/ 93 w 93"/>
                  <a:gd name="T71" fmla="*/ 36 h 92"/>
                  <a:gd name="T72" fmla="*/ 93 w 93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3" h="92">
                    <a:moveTo>
                      <a:pt x="93" y="46"/>
                    </a:moveTo>
                    <a:lnTo>
                      <a:pt x="93" y="55"/>
                    </a:lnTo>
                    <a:lnTo>
                      <a:pt x="89" y="63"/>
                    </a:lnTo>
                    <a:lnTo>
                      <a:pt x="85" y="71"/>
                    </a:lnTo>
                    <a:lnTo>
                      <a:pt x="79" y="78"/>
                    </a:lnTo>
                    <a:lnTo>
                      <a:pt x="71" y="84"/>
                    </a:lnTo>
                    <a:lnTo>
                      <a:pt x="64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7" y="92"/>
                    </a:lnTo>
                    <a:lnTo>
                      <a:pt x="29" y="88"/>
                    </a:lnTo>
                    <a:lnTo>
                      <a:pt x="21" y="84"/>
                    </a:lnTo>
                    <a:lnTo>
                      <a:pt x="14" y="78"/>
                    </a:lnTo>
                    <a:lnTo>
                      <a:pt x="8" y="71"/>
                    </a:lnTo>
                    <a:lnTo>
                      <a:pt x="4" y="63"/>
                    </a:lnTo>
                    <a:lnTo>
                      <a:pt x="2" y="55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6"/>
                    </a:lnTo>
                    <a:lnTo>
                      <a:pt x="4" y="28"/>
                    </a:lnTo>
                    <a:lnTo>
                      <a:pt x="8" y="21"/>
                    </a:lnTo>
                    <a:lnTo>
                      <a:pt x="14" y="13"/>
                    </a:lnTo>
                    <a:lnTo>
                      <a:pt x="21" y="7"/>
                    </a:lnTo>
                    <a:lnTo>
                      <a:pt x="29" y="3"/>
                    </a:lnTo>
                    <a:lnTo>
                      <a:pt x="37" y="2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4" y="3"/>
                    </a:lnTo>
                    <a:lnTo>
                      <a:pt x="71" y="7"/>
                    </a:lnTo>
                    <a:lnTo>
                      <a:pt x="79" y="13"/>
                    </a:lnTo>
                    <a:lnTo>
                      <a:pt x="85" y="21"/>
                    </a:lnTo>
                    <a:lnTo>
                      <a:pt x="89" y="28"/>
                    </a:lnTo>
                    <a:lnTo>
                      <a:pt x="93" y="36"/>
                    </a:lnTo>
                    <a:lnTo>
                      <a:pt x="93" y="46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8" name="Freeform 69"/>
              <p:cNvSpPr>
                <a:spLocks/>
              </p:cNvSpPr>
              <p:nvPr/>
            </p:nvSpPr>
            <p:spPr bwMode="auto">
              <a:xfrm>
                <a:off x="10452101" y="1066801"/>
                <a:ext cx="73025" cy="73025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6 h 92"/>
                  <a:gd name="T4" fmla="*/ 88 w 92"/>
                  <a:gd name="T5" fmla="*/ 64 h 92"/>
                  <a:gd name="T6" fmla="*/ 84 w 92"/>
                  <a:gd name="T7" fmla="*/ 71 h 92"/>
                  <a:gd name="T8" fmla="*/ 79 w 92"/>
                  <a:gd name="T9" fmla="*/ 79 h 92"/>
                  <a:gd name="T10" fmla="*/ 71 w 92"/>
                  <a:gd name="T11" fmla="*/ 85 h 92"/>
                  <a:gd name="T12" fmla="*/ 63 w 92"/>
                  <a:gd name="T13" fmla="*/ 89 h 92"/>
                  <a:gd name="T14" fmla="*/ 55 w 92"/>
                  <a:gd name="T15" fmla="*/ 92 h 92"/>
                  <a:gd name="T16" fmla="*/ 46 w 92"/>
                  <a:gd name="T17" fmla="*/ 92 h 92"/>
                  <a:gd name="T18" fmla="*/ 36 w 92"/>
                  <a:gd name="T19" fmla="*/ 92 h 92"/>
                  <a:gd name="T20" fmla="*/ 29 w 92"/>
                  <a:gd name="T21" fmla="*/ 89 h 92"/>
                  <a:gd name="T22" fmla="*/ 21 w 92"/>
                  <a:gd name="T23" fmla="*/ 85 h 92"/>
                  <a:gd name="T24" fmla="*/ 13 w 92"/>
                  <a:gd name="T25" fmla="*/ 79 h 92"/>
                  <a:gd name="T26" fmla="*/ 7 w 92"/>
                  <a:gd name="T27" fmla="*/ 71 h 92"/>
                  <a:gd name="T28" fmla="*/ 4 w 92"/>
                  <a:gd name="T29" fmla="*/ 64 h 92"/>
                  <a:gd name="T30" fmla="*/ 2 w 92"/>
                  <a:gd name="T31" fmla="*/ 56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2 h 92"/>
                  <a:gd name="T38" fmla="*/ 2 w 92"/>
                  <a:gd name="T39" fmla="*/ 37 h 92"/>
                  <a:gd name="T40" fmla="*/ 4 w 92"/>
                  <a:gd name="T41" fmla="*/ 29 h 92"/>
                  <a:gd name="T42" fmla="*/ 7 w 92"/>
                  <a:gd name="T43" fmla="*/ 21 h 92"/>
                  <a:gd name="T44" fmla="*/ 13 w 92"/>
                  <a:gd name="T45" fmla="*/ 14 h 92"/>
                  <a:gd name="T46" fmla="*/ 21 w 92"/>
                  <a:gd name="T47" fmla="*/ 8 h 92"/>
                  <a:gd name="T48" fmla="*/ 29 w 92"/>
                  <a:gd name="T49" fmla="*/ 4 h 92"/>
                  <a:gd name="T50" fmla="*/ 36 w 92"/>
                  <a:gd name="T51" fmla="*/ 2 h 92"/>
                  <a:gd name="T52" fmla="*/ 42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5 w 92"/>
                  <a:gd name="T59" fmla="*/ 2 h 92"/>
                  <a:gd name="T60" fmla="*/ 63 w 92"/>
                  <a:gd name="T61" fmla="*/ 4 h 92"/>
                  <a:gd name="T62" fmla="*/ 71 w 92"/>
                  <a:gd name="T63" fmla="*/ 8 h 92"/>
                  <a:gd name="T64" fmla="*/ 79 w 92"/>
                  <a:gd name="T65" fmla="*/ 14 h 92"/>
                  <a:gd name="T66" fmla="*/ 84 w 92"/>
                  <a:gd name="T67" fmla="*/ 21 h 92"/>
                  <a:gd name="T68" fmla="*/ 88 w 92"/>
                  <a:gd name="T69" fmla="*/ 29 h 92"/>
                  <a:gd name="T70" fmla="*/ 92 w 92"/>
                  <a:gd name="T71" fmla="*/ 37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6"/>
                    </a:lnTo>
                    <a:lnTo>
                      <a:pt x="88" y="64"/>
                    </a:lnTo>
                    <a:lnTo>
                      <a:pt x="84" y="71"/>
                    </a:lnTo>
                    <a:lnTo>
                      <a:pt x="79" y="79"/>
                    </a:lnTo>
                    <a:lnTo>
                      <a:pt x="71" y="85"/>
                    </a:lnTo>
                    <a:lnTo>
                      <a:pt x="63" y="89"/>
                    </a:lnTo>
                    <a:lnTo>
                      <a:pt x="55" y="92"/>
                    </a:lnTo>
                    <a:lnTo>
                      <a:pt x="46" y="92"/>
                    </a:lnTo>
                    <a:lnTo>
                      <a:pt x="36" y="92"/>
                    </a:lnTo>
                    <a:lnTo>
                      <a:pt x="29" y="89"/>
                    </a:lnTo>
                    <a:lnTo>
                      <a:pt x="21" y="85"/>
                    </a:lnTo>
                    <a:lnTo>
                      <a:pt x="13" y="79"/>
                    </a:lnTo>
                    <a:lnTo>
                      <a:pt x="7" y="71"/>
                    </a:lnTo>
                    <a:lnTo>
                      <a:pt x="4" y="64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7"/>
                    </a:lnTo>
                    <a:lnTo>
                      <a:pt x="4" y="29"/>
                    </a:lnTo>
                    <a:lnTo>
                      <a:pt x="7" y="21"/>
                    </a:lnTo>
                    <a:lnTo>
                      <a:pt x="13" y="14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5" y="2"/>
                    </a:lnTo>
                    <a:lnTo>
                      <a:pt x="63" y="4"/>
                    </a:lnTo>
                    <a:lnTo>
                      <a:pt x="71" y="8"/>
                    </a:lnTo>
                    <a:lnTo>
                      <a:pt x="79" y="14"/>
                    </a:lnTo>
                    <a:lnTo>
                      <a:pt x="84" y="21"/>
                    </a:lnTo>
                    <a:lnTo>
                      <a:pt x="88" y="29"/>
                    </a:lnTo>
                    <a:lnTo>
                      <a:pt x="92" y="37"/>
                    </a:lnTo>
                    <a:lnTo>
                      <a:pt x="92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9" name="Freeform 70"/>
              <p:cNvSpPr>
                <a:spLocks/>
              </p:cNvSpPr>
              <p:nvPr/>
            </p:nvSpPr>
            <p:spPr bwMode="auto">
              <a:xfrm>
                <a:off x="10452101" y="1066801"/>
                <a:ext cx="73025" cy="73025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6 h 92"/>
                  <a:gd name="T4" fmla="*/ 88 w 92"/>
                  <a:gd name="T5" fmla="*/ 64 h 92"/>
                  <a:gd name="T6" fmla="*/ 84 w 92"/>
                  <a:gd name="T7" fmla="*/ 71 h 92"/>
                  <a:gd name="T8" fmla="*/ 79 w 92"/>
                  <a:gd name="T9" fmla="*/ 79 h 92"/>
                  <a:gd name="T10" fmla="*/ 71 w 92"/>
                  <a:gd name="T11" fmla="*/ 85 h 92"/>
                  <a:gd name="T12" fmla="*/ 63 w 92"/>
                  <a:gd name="T13" fmla="*/ 89 h 92"/>
                  <a:gd name="T14" fmla="*/ 55 w 92"/>
                  <a:gd name="T15" fmla="*/ 92 h 92"/>
                  <a:gd name="T16" fmla="*/ 46 w 92"/>
                  <a:gd name="T17" fmla="*/ 92 h 92"/>
                  <a:gd name="T18" fmla="*/ 36 w 92"/>
                  <a:gd name="T19" fmla="*/ 92 h 92"/>
                  <a:gd name="T20" fmla="*/ 29 w 92"/>
                  <a:gd name="T21" fmla="*/ 89 h 92"/>
                  <a:gd name="T22" fmla="*/ 21 w 92"/>
                  <a:gd name="T23" fmla="*/ 85 h 92"/>
                  <a:gd name="T24" fmla="*/ 13 w 92"/>
                  <a:gd name="T25" fmla="*/ 79 h 92"/>
                  <a:gd name="T26" fmla="*/ 7 w 92"/>
                  <a:gd name="T27" fmla="*/ 71 h 92"/>
                  <a:gd name="T28" fmla="*/ 4 w 92"/>
                  <a:gd name="T29" fmla="*/ 64 h 92"/>
                  <a:gd name="T30" fmla="*/ 2 w 92"/>
                  <a:gd name="T31" fmla="*/ 56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2 h 92"/>
                  <a:gd name="T38" fmla="*/ 2 w 92"/>
                  <a:gd name="T39" fmla="*/ 37 h 92"/>
                  <a:gd name="T40" fmla="*/ 4 w 92"/>
                  <a:gd name="T41" fmla="*/ 29 h 92"/>
                  <a:gd name="T42" fmla="*/ 7 w 92"/>
                  <a:gd name="T43" fmla="*/ 21 h 92"/>
                  <a:gd name="T44" fmla="*/ 13 w 92"/>
                  <a:gd name="T45" fmla="*/ 14 h 92"/>
                  <a:gd name="T46" fmla="*/ 21 w 92"/>
                  <a:gd name="T47" fmla="*/ 8 h 92"/>
                  <a:gd name="T48" fmla="*/ 29 w 92"/>
                  <a:gd name="T49" fmla="*/ 4 h 92"/>
                  <a:gd name="T50" fmla="*/ 36 w 92"/>
                  <a:gd name="T51" fmla="*/ 2 h 92"/>
                  <a:gd name="T52" fmla="*/ 42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5 w 92"/>
                  <a:gd name="T59" fmla="*/ 2 h 92"/>
                  <a:gd name="T60" fmla="*/ 63 w 92"/>
                  <a:gd name="T61" fmla="*/ 4 h 92"/>
                  <a:gd name="T62" fmla="*/ 71 w 92"/>
                  <a:gd name="T63" fmla="*/ 8 h 92"/>
                  <a:gd name="T64" fmla="*/ 79 w 92"/>
                  <a:gd name="T65" fmla="*/ 14 h 92"/>
                  <a:gd name="T66" fmla="*/ 84 w 92"/>
                  <a:gd name="T67" fmla="*/ 21 h 92"/>
                  <a:gd name="T68" fmla="*/ 88 w 92"/>
                  <a:gd name="T69" fmla="*/ 29 h 92"/>
                  <a:gd name="T70" fmla="*/ 92 w 92"/>
                  <a:gd name="T71" fmla="*/ 37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6"/>
                    </a:lnTo>
                    <a:lnTo>
                      <a:pt x="88" y="64"/>
                    </a:lnTo>
                    <a:lnTo>
                      <a:pt x="84" y="71"/>
                    </a:lnTo>
                    <a:lnTo>
                      <a:pt x="79" y="79"/>
                    </a:lnTo>
                    <a:lnTo>
                      <a:pt x="71" y="85"/>
                    </a:lnTo>
                    <a:lnTo>
                      <a:pt x="63" y="89"/>
                    </a:lnTo>
                    <a:lnTo>
                      <a:pt x="55" y="92"/>
                    </a:lnTo>
                    <a:lnTo>
                      <a:pt x="46" y="92"/>
                    </a:lnTo>
                    <a:lnTo>
                      <a:pt x="36" y="92"/>
                    </a:lnTo>
                    <a:lnTo>
                      <a:pt x="29" y="89"/>
                    </a:lnTo>
                    <a:lnTo>
                      <a:pt x="21" y="85"/>
                    </a:lnTo>
                    <a:lnTo>
                      <a:pt x="13" y="79"/>
                    </a:lnTo>
                    <a:lnTo>
                      <a:pt x="7" y="71"/>
                    </a:lnTo>
                    <a:lnTo>
                      <a:pt x="4" y="64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7"/>
                    </a:lnTo>
                    <a:lnTo>
                      <a:pt x="4" y="29"/>
                    </a:lnTo>
                    <a:lnTo>
                      <a:pt x="7" y="21"/>
                    </a:lnTo>
                    <a:lnTo>
                      <a:pt x="13" y="14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5" y="2"/>
                    </a:lnTo>
                    <a:lnTo>
                      <a:pt x="63" y="4"/>
                    </a:lnTo>
                    <a:lnTo>
                      <a:pt x="71" y="8"/>
                    </a:lnTo>
                    <a:lnTo>
                      <a:pt x="79" y="14"/>
                    </a:lnTo>
                    <a:lnTo>
                      <a:pt x="84" y="21"/>
                    </a:lnTo>
                    <a:lnTo>
                      <a:pt x="88" y="29"/>
                    </a:lnTo>
                    <a:lnTo>
                      <a:pt x="92" y="37"/>
                    </a:lnTo>
                    <a:lnTo>
                      <a:pt x="92" y="46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1" name="Freeform 72"/>
              <p:cNvSpPr>
                <a:spLocks/>
              </p:cNvSpPr>
              <p:nvPr/>
            </p:nvSpPr>
            <p:spPr bwMode="auto">
              <a:xfrm>
                <a:off x="10713489" y="777876"/>
                <a:ext cx="73025" cy="73025"/>
              </a:xfrm>
              <a:custGeom>
                <a:avLst/>
                <a:gdLst>
                  <a:gd name="T0" fmla="*/ 92 w 92"/>
                  <a:gd name="T1" fmla="*/ 46 h 93"/>
                  <a:gd name="T2" fmla="*/ 92 w 92"/>
                  <a:gd name="T3" fmla="*/ 56 h 93"/>
                  <a:gd name="T4" fmla="*/ 88 w 92"/>
                  <a:gd name="T5" fmla="*/ 64 h 93"/>
                  <a:gd name="T6" fmla="*/ 84 w 92"/>
                  <a:gd name="T7" fmla="*/ 71 h 93"/>
                  <a:gd name="T8" fmla="*/ 79 w 92"/>
                  <a:gd name="T9" fmla="*/ 79 h 93"/>
                  <a:gd name="T10" fmla="*/ 71 w 92"/>
                  <a:gd name="T11" fmla="*/ 85 h 93"/>
                  <a:gd name="T12" fmla="*/ 63 w 92"/>
                  <a:gd name="T13" fmla="*/ 89 h 93"/>
                  <a:gd name="T14" fmla="*/ 55 w 92"/>
                  <a:gd name="T15" fmla="*/ 93 h 93"/>
                  <a:gd name="T16" fmla="*/ 46 w 92"/>
                  <a:gd name="T17" fmla="*/ 93 h 93"/>
                  <a:gd name="T18" fmla="*/ 36 w 92"/>
                  <a:gd name="T19" fmla="*/ 93 h 93"/>
                  <a:gd name="T20" fmla="*/ 29 w 92"/>
                  <a:gd name="T21" fmla="*/ 89 h 93"/>
                  <a:gd name="T22" fmla="*/ 21 w 92"/>
                  <a:gd name="T23" fmla="*/ 85 h 93"/>
                  <a:gd name="T24" fmla="*/ 13 w 92"/>
                  <a:gd name="T25" fmla="*/ 79 h 93"/>
                  <a:gd name="T26" fmla="*/ 7 w 92"/>
                  <a:gd name="T27" fmla="*/ 71 h 93"/>
                  <a:gd name="T28" fmla="*/ 4 w 92"/>
                  <a:gd name="T29" fmla="*/ 64 h 93"/>
                  <a:gd name="T30" fmla="*/ 2 w 92"/>
                  <a:gd name="T31" fmla="*/ 56 h 93"/>
                  <a:gd name="T32" fmla="*/ 0 w 92"/>
                  <a:gd name="T33" fmla="*/ 50 h 93"/>
                  <a:gd name="T34" fmla="*/ 0 w 92"/>
                  <a:gd name="T35" fmla="*/ 46 h 93"/>
                  <a:gd name="T36" fmla="*/ 0 w 92"/>
                  <a:gd name="T37" fmla="*/ 43 h 93"/>
                  <a:gd name="T38" fmla="*/ 2 w 92"/>
                  <a:gd name="T39" fmla="*/ 37 h 93"/>
                  <a:gd name="T40" fmla="*/ 4 w 92"/>
                  <a:gd name="T41" fmla="*/ 29 h 93"/>
                  <a:gd name="T42" fmla="*/ 7 w 92"/>
                  <a:gd name="T43" fmla="*/ 21 h 93"/>
                  <a:gd name="T44" fmla="*/ 13 w 92"/>
                  <a:gd name="T45" fmla="*/ 14 h 93"/>
                  <a:gd name="T46" fmla="*/ 21 w 92"/>
                  <a:gd name="T47" fmla="*/ 8 h 93"/>
                  <a:gd name="T48" fmla="*/ 29 w 92"/>
                  <a:gd name="T49" fmla="*/ 4 h 93"/>
                  <a:gd name="T50" fmla="*/ 36 w 92"/>
                  <a:gd name="T51" fmla="*/ 2 h 93"/>
                  <a:gd name="T52" fmla="*/ 42 w 92"/>
                  <a:gd name="T53" fmla="*/ 0 h 93"/>
                  <a:gd name="T54" fmla="*/ 46 w 92"/>
                  <a:gd name="T55" fmla="*/ 0 h 93"/>
                  <a:gd name="T56" fmla="*/ 50 w 92"/>
                  <a:gd name="T57" fmla="*/ 0 h 93"/>
                  <a:gd name="T58" fmla="*/ 55 w 92"/>
                  <a:gd name="T59" fmla="*/ 2 h 93"/>
                  <a:gd name="T60" fmla="*/ 63 w 92"/>
                  <a:gd name="T61" fmla="*/ 4 h 93"/>
                  <a:gd name="T62" fmla="*/ 71 w 92"/>
                  <a:gd name="T63" fmla="*/ 8 h 93"/>
                  <a:gd name="T64" fmla="*/ 79 w 92"/>
                  <a:gd name="T65" fmla="*/ 14 h 93"/>
                  <a:gd name="T66" fmla="*/ 84 w 92"/>
                  <a:gd name="T67" fmla="*/ 21 h 93"/>
                  <a:gd name="T68" fmla="*/ 88 w 92"/>
                  <a:gd name="T69" fmla="*/ 29 h 93"/>
                  <a:gd name="T70" fmla="*/ 92 w 92"/>
                  <a:gd name="T71" fmla="*/ 37 h 93"/>
                  <a:gd name="T72" fmla="*/ 92 w 92"/>
                  <a:gd name="T73" fmla="*/ 46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3">
                    <a:moveTo>
                      <a:pt x="92" y="46"/>
                    </a:moveTo>
                    <a:lnTo>
                      <a:pt x="92" y="56"/>
                    </a:lnTo>
                    <a:lnTo>
                      <a:pt x="88" y="64"/>
                    </a:lnTo>
                    <a:lnTo>
                      <a:pt x="84" y="71"/>
                    </a:lnTo>
                    <a:lnTo>
                      <a:pt x="79" y="79"/>
                    </a:lnTo>
                    <a:lnTo>
                      <a:pt x="71" y="85"/>
                    </a:lnTo>
                    <a:lnTo>
                      <a:pt x="63" y="89"/>
                    </a:lnTo>
                    <a:lnTo>
                      <a:pt x="55" y="93"/>
                    </a:lnTo>
                    <a:lnTo>
                      <a:pt x="46" y="93"/>
                    </a:lnTo>
                    <a:lnTo>
                      <a:pt x="36" y="93"/>
                    </a:lnTo>
                    <a:lnTo>
                      <a:pt x="29" y="89"/>
                    </a:lnTo>
                    <a:lnTo>
                      <a:pt x="21" y="85"/>
                    </a:lnTo>
                    <a:lnTo>
                      <a:pt x="13" y="79"/>
                    </a:lnTo>
                    <a:lnTo>
                      <a:pt x="7" y="71"/>
                    </a:lnTo>
                    <a:lnTo>
                      <a:pt x="4" y="64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3"/>
                    </a:lnTo>
                    <a:lnTo>
                      <a:pt x="2" y="37"/>
                    </a:lnTo>
                    <a:lnTo>
                      <a:pt x="4" y="29"/>
                    </a:lnTo>
                    <a:lnTo>
                      <a:pt x="7" y="21"/>
                    </a:lnTo>
                    <a:lnTo>
                      <a:pt x="13" y="14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5" y="2"/>
                    </a:lnTo>
                    <a:lnTo>
                      <a:pt x="63" y="4"/>
                    </a:lnTo>
                    <a:lnTo>
                      <a:pt x="71" y="8"/>
                    </a:lnTo>
                    <a:lnTo>
                      <a:pt x="79" y="14"/>
                    </a:lnTo>
                    <a:lnTo>
                      <a:pt x="84" y="21"/>
                    </a:lnTo>
                    <a:lnTo>
                      <a:pt x="88" y="29"/>
                    </a:lnTo>
                    <a:lnTo>
                      <a:pt x="92" y="37"/>
                    </a:lnTo>
                    <a:lnTo>
                      <a:pt x="92" y="46"/>
                    </a:lnTo>
                  </a:path>
                </a:pathLst>
              </a:custGeom>
              <a:solidFill>
                <a:schemeClr val="tx1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" name="Group 231"/>
            <p:cNvGrpSpPr/>
            <p:nvPr/>
          </p:nvGrpSpPr>
          <p:grpSpPr>
            <a:xfrm>
              <a:off x="4992700" y="3098898"/>
              <a:ext cx="3403128" cy="117218"/>
              <a:chOff x="4992700" y="3098898"/>
              <a:chExt cx="3403128" cy="117218"/>
            </a:xfrm>
          </p:grpSpPr>
          <p:sp>
            <p:nvSpPr>
              <p:cNvPr id="269" name="Freeform 50"/>
              <p:cNvSpPr>
                <a:spLocks/>
              </p:cNvSpPr>
              <p:nvPr/>
            </p:nvSpPr>
            <p:spPr bwMode="auto">
              <a:xfrm>
                <a:off x="5214140" y="3098898"/>
                <a:ext cx="61980" cy="61862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6 h 92"/>
                  <a:gd name="T4" fmla="*/ 88 w 92"/>
                  <a:gd name="T5" fmla="*/ 64 h 92"/>
                  <a:gd name="T6" fmla="*/ 84 w 92"/>
                  <a:gd name="T7" fmla="*/ 71 h 92"/>
                  <a:gd name="T8" fmla="*/ 79 w 92"/>
                  <a:gd name="T9" fmla="*/ 79 h 92"/>
                  <a:gd name="T10" fmla="*/ 71 w 92"/>
                  <a:gd name="T11" fmla="*/ 85 h 92"/>
                  <a:gd name="T12" fmla="*/ 63 w 92"/>
                  <a:gd name="T13" fmla="*/ 89 h 92"/>
                  <a:gd name="T14" fmla="*/ 56 w 92"/>
                  <a:gd name="T15" fmla="*/ 92 h 92"/>
                  <a:gd name="T16" fmla="*/ 46 w 92"/>
                  <a:gd name="T17" fmla="*/ 92 h 92"/>
                  <a:gd name="T18" fmla="*/ 36 w 92"/>
                  <a:gd name="T19" fmla="*/ 92 h 92"/>
                  <a:gd name="T20" fmla="*/ 29 w 92"/>
                  <a:gd name="T21" fmla="*/ 89 h 92"/>
                  <a:gd name="T22" fmla="*/ 21 w 92"/>
                  <a:gd name="T23" fmla="*/ 85 h 92"/>
                  <a:gd name="T24" fmla="*/ 13 w 92"/>
                  <a:gd name="T25" fmla="*/ 79 h 92"/>
                  <a:gd name="T26" fmla="*/ 8 w 92"/>
                  <a:gd name="T27" fmla="*/ 71 h 92"/>
                  <a:gd name="T28" fmla="*/ 4 w 92"/>
                  <a:gd name="T29" fmla="*/ 64 h 92"/>
                  <a:gd name="T30" fmla="*/ 2 w 92"/>
                  <a:gd name="T31" fmla="*/ 56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3 h 92"/>
                  <a:gd name="T38" fmla="*/ 2 w 92"/>
                  <a:gd name="T39" fmla="*/ 37 h 92"/>
                  <a:gd name="T40" fmla="*/ 4 w 92"/>
                  <a:gd name="T41" fmla="*/ 29 h 92"/>
                  <a:gd name="T42" fmla="*/ 8 w 92"/>
                  <a:gd name="T43" fmla="*/ 21 h 92"/>
                  <a:gd name="T44" fmla="*/ 13 w 92"/>
                  <a:gd name="T45" fmla="*/ 14 h 92"/>
                  <a:gd name="T46" fmla="*/ 21 w 92"/>
                  <a:gd name="T47" fmla="*/ 8 h 92"/>
                  <a:gd name="T48" fmla="*/ 29 w 92"/>
                  <a:gd name="T49" fmla="*/ 4 h 92"/>
                  <a:gd name="T50" fmla="*/ 36 w 92"/>
                  <a:gd name="T51" fmla="*/ 2 h 92"/>
                  <a:gd name="T52" fmla="*/ 42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6 w 92"/>
                  <a:gd name="T59" fmla="*/ 2 h 92"/>
                  <a:gd name="T60" fmla="*/ 63 w 92"/>
                  <a:gd name="T61" fmla="*/ 4 h 92"/>
                  <a:gd name="T62" fmla="*/ 71 w 92"/>
                  <a:gd name="T63" fmla="*/ 8 h 92"/>
                  <a:gd name="T64" fmla="*/ 79 w 92"/>
                  <a:gd name="T65" fmla="*/ 14 h 92"/>
                  <a:gd name="T66" fmla="*/ 84 w 92"/>
                  <a:gd name="T67" fmla="*/ 21 h 92"/>
                  <a:gd name="T68" fmla="*/ 88 w 92"/>
                  <a:gd name="T69" fmla="*/ 29 h 92"/>
                  <a:gd name="T70" fmla="*/ 92 w 92"/>
                  <a:gd name="T71" fmla="*/ 37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6"/>
                    </a:lnTo>
                    <a:lnTo>
                      <a:pt x="88" y="64"/>
                    </a:lnTo>
                    <a:lnTo>
                      <a:pt x="84" y="71"/>
                    </a:lnTo>
                    <a:lnTo>
                      <a:pt x="79" y="79"/>
                    </a:lnTo>
                    <a:lnTo>
                      <a:pt x="71" y="85"/>
                    </a:lnTo>
                    <a:lnTo>
                      <a:pt x="63" y="89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6" y="92"/>
                    </a:lnTo>
                    <a:lnTo>
                      <a:pt x="29" y="89"/>
                    </a:lnTo>
                    <a:lnTo>
                      <a:pt x="21" y="85"/>
                    </a:lnTo>
                    <a:lnTo>
                      <a:pt x="13" y="79"/>
                    </a:lnTo>
                    <a:lnTo>
                      <a:pt x="8" y="71"/>
                    </a:lnTo>
                    <a:lnTo>
                      <a:pt x="4" y="64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3"/>
                    </a:lnTo>
                    <a:lnTo>
                      <a:pt x="2" y="37"/>
                    </a:lnTo>
                    <a:lnTo>
                      <a:pt x="4" y="29"/>
                    </a:lnTo>
                    <a:lnTo>
                      <a:pt x="8" y="21"/>
                    </a:lnTo>
                    <a:lnTo>
                      <a:pt x="13" y="14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3" y="4"/>
                    </a:lnTo>
                    <a:lnTo>
                      <a:pt x="71" y="8"/>
                    </a:lnTo>
                    <a:lnTo>
                      <a:pt x="79" y="14"/>
                    </a:lnTo>
                    <a:lnTo>
                      <a:pt x="84" y="21"/>
                    </a:lnTo>
                    <a:lnTo>
                      <a:pt x="88" y="29"/>
                    </a:lnTo>
                    <a:lnTo>
                      <a:pt x="92" y="37"/>
                    </a:lnTo>
                    <a:lnTo>
                      <a:pt x="92" y="46"/>
                    </a:lnTo>
                  </a:path>
                </a:pathLst>
              </a:custGeom>
              <a:solidFill>
                <a:schemeClr val="tx1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3" name="Line 278"/>
              <p:cNvSpPr>
                <a:spLocks noChangeShapeType="1"/>
              </p:cNvSpPr>
              <p:nvPr/>
            </p:nvSpPr>
            <p:spPr bwMode="auto">
              <a:xfrm flipV="1">
                <a:off x="5029752" y="3130601"/>
                <a:ext cx="3366076" cy="339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4" name="Line 279"/>
              <p:cNvSpPr>
                <a:spLocks noChangeShapeType="1"/>
              </p:cNvSpPr>
              <p:nvPr/>
            </p:nvSpPr>
            <p:spPr bwMode="auto">
              <a:xfrm>
                <a:off x="5037163" y="3134082"/>
                <a:ext cx="0" cy="8203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5" name="Line 280"/>
              <p:cNvSpPr>
                <a:spLocks noChangeShapeType="1"/>
              </p:cNvSpPr>
              <p:nvPr/>
            </p:nvSpPr>
            <p:spPr bwMode="auto">
              <a:xfrm>
                <a:off x="5246008" y="3134082"/>
                <a:ext cx="0" cy="8203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6" name="Line 281"/>
              <p:cNvSpPr>
                <a:spLocks noChangeShapeType="1"/>
              </p:cNvSpPr>
              <p:nvPr/>
            </p:nvSpPr>
            <p:spPr bwMode="auto">
              <a:xfrm>
                <a:off x="5456200" y="3134082"/>
                <a:ext cx="0" cy="8203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" name="Line 282"/>
              <p:cNvSpPr>
                <a:spLocks noChangeShapeType="1"/>
              </p:cNvSpPr>
              <p:nvPr/>
            </p:nvSpPr>
            <p:spPr bwMode="auto">
              <a:xfrm>
                <a:off x="5665045" y="3134082"/>
                <a:ext cx="0" cy="8203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" name="Line 283"/>
              <p:cNvSpPr>
                <a:spLocks noChangeShapeType="1"/>
              </p:cNvSpPr>
              <p:nvPr/>
            </p:nvSpPr>
            <p:spPr bwMode="auto">
              <a:xfrm>
                <a:off x="5875237" y="3134082"/>
                <a:ext cx="0" cy="8203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" name="Line 284"/>
              <p:cNvSpPr>
                <a:spLocks noChangeShapeType="1"/>
              </p:cNvSpPr>
              <p:nvPr/>
            </p:nvSpPr>
            <p:spPr bwMode="auto">
              <a:xfrm>
                <a:off x="6085429" y="3134082"/>
                <a:ext cx="0" cy="8203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0" name="Line 285"/>
              <p:cNvSpPr>
                <a:spLocks noChangeShapeType="1"/>
              </p:cNvSpPr>
              <p:nvPr/>
            </p:nvSpPr>
            <p:spPr bwMode="auto">
              <a:xfrm>
                <a:off x="6294274" y="3134082"/>
                <a:ext cx="0" cy="8203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1" name="Line 286"/>
              <p:cNvSpPr>
                <a:spLocks noChangeShapeType="1"/>
              </p:cNvSpPr>
              <p:nvPr/>
            </p:nvSpPr>
            <p:spPr bwMode="auto">
              <a:xfrm>
                <a:off x="6504466" y="3134082"/>
                <a:ext cx="0" cy="8203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2" name="Line 287"/>
              <p:cNvSpPr>
                <a:spLocks noChangeShapeType="1"/>
              </p:cNvSpPr>
              <p:nvPr/>
            </p:nvSpPr>
            <p:spPr bwMode="auto">
              <a:xfrm>
                <a:off x="6713310" y="3134082"/>
                <a:ext cx="0" cy="8203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3" name="Line 288"/>
              <p:cNvSpPr>
                <a:spLocks noChangeShapeType="1"/>
              </p:cNvSpPr>
              <p:nvPr/>
            </p:nvSpPr>
            <p:spPr bwMode="auto">
              <a:xfrm>
                <a:off x="6923502" y="3134082"/>
                <a:ext cx="0" cy="8203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" name="Line 289"/>
              <p:cNvSpPr>
                <a:spLocks noChangeShapeType="1"/>
              </p:cNvSpPr>
              <p:nvPr/>
            </p:nvSpPr>
            <p:spPr bwMode="auto">
              <a:xfrm>
                <a:off x="7132347" y="3134082"/>
                <a:ext cx="0" cy="8203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5" name="Line 290"/>
              <p:cNvSpPr>
                <a:spLocks noChangeShapeType="1"/>
              </p:cNvSpPr>
              <p:nvPr/>
            </p:nvSpPr>
            <p:spPr bwMode="auto">
              <a:xfrm>
                <a:off x="7342539" y="3134082"/>
                <a:ext cx="0" cy="8203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6" name="Line 291"/>
              <p:cNvSpPr>
                <a:spLocks noChangeShapeType="1"/>
              </p:cNvSpPr>
              <p:nvPr/>
            </p:nvSpPr>
            <p:spPr bwMode="auto">
              <a:xfrm>
                <a:off x="7551383" y="3134082"/>
                <a:ext cx="0" cy="8203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" name="Line 292"/>
              <p:cNvSpPr>
                <a:spLocks noChangeShapeType="1"/>
              </p:cNvSpPr>
              <p:nvPr/>
            </p:nvSpPr>
            <p:spPr bwMode="auto">
              <a:xfrm>
                <a:off x="7761575" y="3134082"/>
                <a:ext cx="0" cy="8203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" name="Line 293"/>
              <p:cNvSpPr>
                <a:spLocks noChangeShapeType="1"/>
              </p:cNvSpPr>
              <p:nvPr/>
            </p:nvSpPr>
            <p:spPr bwMode="auto">
              <a:xfrm>
                <a:off x="7970420" y="3134082"/>
                <a:ext cx="0" cy="8203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9" name="Line 294"/>
              <p:cNvSpPr>
                <a:spLocks noChangeShapeType="1"/>
              </p:cNvSpPr>
              <p:nvPr/>
            </p:nvSpPr>
            <p:spPr bwMode="auto">
              <a:xfrm>
                <a:off x="8180612" y="3134082"/>
                <a:ext cx="0" cy="8203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0" name="Line 295"/>
              <p:cNvSpPr>
                <a:spLocks noChangeShapeType="1"/>
              </p:cNvSpPr>
              <p:nvPr/>
            </p:nvSpPr>
            <p:spPr bwMode="auto">
              <a:xfrm>
                <a:off x="8386790" y="3134082"/>
                <a:ext cx="0" cy="8203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1" name="Line 320"/>
              <p:cNvSpPr>
                <a:spLocks noChangeShapeType="1"/>
              </p:cNvSpPr>
              <p:nvPr/>
            </p:nvSpPr>
            <p:spPr bwMode="auto">
              <a:xfrm flipH="1">
                <a:off x="4992700" y="3134082"/>
                <a:ext cx="44464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12" name="TextBox 311"/>
            <p:cNvSpPr txBox="1"/>
            <p:nvPr/>
          </p:nvSpPr>
          <p:spPr>
            <a:xfrm>
              <a:off x="5126994" y="3178305"/>
              <a:ext cx="218573" cy="258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/>
                <a:t>B</a:t>
              </a:r>
            </a:p>
          </p:txBody>
        </p:sp>
        <p:sp>
          <p:nvSpPr>
            <p:cNvPr id="313" name="TextBox 312"/>
            <p:cNvSpPr txBox="1"/>
            <p:nvPr/>
          </p:nvSpPr>
          <p:spPr>
            <a:xfrm>
              <a:off x="5624985" y="3175341"/>
              <a:ext cx="515138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/>
                <a:t>End of Hem.</a:t>
              </a:r>
            </a:p>
          </p:txBody>
        </p:sp>
        <p:sp>
          <p:nvSpPr>
            <p:cNvPr id="314" name="TextBox 313"/>
            <p:cNvSpPr txBox="1"/>
            <p:nvPr/>
          </p:nvSpPr>
          <p:spPr>
            <a:xfrm>
              <a:off x="8150863" y="3190784"/>
              <a:ext cx="515138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/>
                <a:t>End of Res.</a:t>
              </a:r>
            </a:p>
          </p:txBody>
        </p:sp>
        <p:sp>
          <p:nvSpPr>
            <p:cNvPr id="322" name="Rectangle 387"/>
            <p:cNvSpPr>
              <a:spLocks noChangeArrowheads="1"/>
            </p:cNvSpPr>
            <p:nvPr/>
          </p:nvSpPr>
          <p:spPr bwMode="auto">
            <a:xfrm rot="16200000">
              <a:off x="3630785" y="1976907"/>
              <a:ext cx="188975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200" b="1" dirty="0">
                  <a:solidFill>
                    <a:srgbClr val="000000"/>
                  </a:solidFill>
                  <a:latin typeface="+mn-lt"/>
                </a:rPr>
                <a:t>Replaced Blood Volume (%)</a:t>
              </a:r>
              <a:endParaRPr lang="en-US" altLang="en-US" b="1" dirty="0">
                <a:latin typeface="+mn-lt"/>
              </a:endParaRPr>
            </a:p>
          </p:txBody>
        </p:sp>
      </p:grpSp>
      <p:sp>
        <p:nvSpPr>
          <p:cNvPr id="334" name="TextBox 333"/>
          <p:cNvSpPr txBox="1"/>
          <p:nvPr/>
        </p:nvSpPr>
        <p:spPr>
          <a:xfrm>
            <a:off x="1610694" y="137545"/>
            <a:ext cx="57942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Targeted </a:t>
            </a:r>
            <a:r>
              <a:rPr lang="en-US" sz="2400" b="1" dirty="0"/>
              <a:t>Resuscitation using </a:t>
            </a:r>
            <a:r>
              <a:rPr lang="en-US" sz="2400" b="1" dirty="0" smtClean="0"/>
              <a:t>CRM</a:t>
            </a:r>
          </a:p>
          <a:p>
            <a:pPr algn="ctr"/>
            <a:r>
              <a:rPr lang="en-US" sz="2000" b="1" dirty="0" smtClean="0"/>
              <a:t>50 ml/min (N=12)</a:t>
            </a:r>
            <a:endParaRPr lang="en-US" sz="2000" b="1" dirty="0"/>
          </a:p>
        </p:txBody>
      </p:sp>
      <p:grpSp>
        <p:nvGrpSpPr>
          <p:cNvPr id="382" name="Group 381"/>
          <p:cNvGrpSpPr/>
          <p:nvPr/>
        </p:nvGrpSpPr>
        <p:grpSpPr>
          <a:xfrm>
            <a:off x="2515517" y="3870159"/>
            <a:ext cx="4212850" cy="2782161"/>
            <a:chOff x="2515517" y="3870159"/>
            <a:chExt cx="4212850" cy="2782161"/>
          </a:xfrm>
        </p:grpSpPr>
        <p:cxnSp>
          <p:nvCxnSpPr>
            <p:cNvPr id="319" name="Straight Connector 318"/>
            <p:cNvCxnSpPr>
              <a:endCxn id="165" idx="10"/>
            </p:cNvCxnSpPr>
            <p:nvPr/>
          </p:nvCxnSpPr>
          <p:spPr>
            <a:xfrm rot="16200000" flipH="1">
              <a:off x="3137363" y="4748069"/>
              <a:ext cx="1040155" cy="619848"/>
            </a:xfrm>
            <a:prstGeom prst="line">
              <a:avLst/>
            </a:prstGeom>
            <a:ln w="25400" cap="flat" cmpd="sng" algn="ctr">
              <a:solidFill>
                <a:schemeClr val="accent2"/>
              </a:solidFill>
              <a:prstDash val="dot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1" name="Group 236"/>
            <p:cNvGrpSpPr/>
            <p:nvPr/>
          </p:nvGrpSpPr>
          <p:grpSpPr>
            <a:xfrm>
              <a:off x="2515517" y="3870159"/>
              <a:ext cx="4212850" cy="2782161"/>
              <a:chOff x="2038847" y="3870159"/>
              <a:chExt cx="4212850" cy="2782161"/>
            </a:xfrm>
          </p:grpSpPr>
          <p:sp>
            <p:nvSpPr>
              <p:cNvPr id="99" name="Rectangle 387"/>
              <p:cNvSpPr>
                <a:spLocks noChangeArrowheads="1"/>
              </p:cNvSpPr>
              <p:nvPr/>
            </p:nvSpPr>
            <p:spPr bwMode="auto">
              <a:xfrm rot="16200000">
                <a:off x="1120583" y="4910167"/>
                <a:ext cx="2021194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1200" b="1" dirty="0">
                    <a:solidFill>
                      <a:srgbClr val="000000"/>
                    </a:solidFill>
                    <a:latin typeface="+mn-lt"/>
                  </a:rPr>
                  <a:t>Systolic Blood Pressure (mmHg)</a:t>
                </a:r>
                <a:endParaRPr lang="en-US" altLang="en-US" b="1" dirty="0">
                  <a:latin typeface="+mn-lt"/>
                </a:endParaRPr>
              </a:p>
            </p:txBody>
          </p:sp>
          <p:grpSp>
            <p:nvGrpSpPr>
              <p:cNvPr id="122" name="Group 235"/>
              <p:cNvGrpSpPr/>
              <p:nvPr/>
            </p:nvGrpSpPr>
            <p:grpSpPr>
              <a:xfrm>
                <a:off x="2578395" y="6019074"/>
                <a:ext cx="3403129" cy="79804"/>
                <a:chOff x="2578395" y="6019074"/>
                <a:chExt cx="3403129" cy="79804"/>
              </a:xfrm>
            </p:grpSpPr>
            <p:sp>
              <p:nvSpPr>
                <p:cNvPr id="191" name="Line 278"/>
                <p:cNvSpPr>
                  <a:spLocks noChangeShapeType="1"/>
                </p:cNvSpPr>
                <p:nvPr/>
              </p:nvSpPr>
              <p:spPr bwMode="auto">
                <a:xfrm flipV="1">
                  <a:off x="2615447" y="6019074"/>
                  <a:ext cx="3366077" cy="31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2" name="Line 279"/>
                <p:cNvSpPr>
                  <a:spLocks noChangeShapeType="1"/>
                </p:cNvSpPr>
                <p:nvPr/>
              </p:nvSpPr>
              <p:spPr bwMode="auto">
                <a:xfrm>
                  <a:off x="2622858" y="6022322"/>
                  <a:ext cx="0" cy="7655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Line 280"/>
                <p:cNvSpPr>
                  <a:spLocks noChangeShapeType="1"/>
                </p:cNvSpPr>
                <p:nvPr/>
              </p:nvSpPr>
              <p:spPr bwMode="auto">
                <a:xfrm>
                  <a:off x="2831703" y="6022322"/>
                  <a:ext cx="0" cy="7655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Line 281"/>
                <p:cNvSpPr>
                  <a:spLocks noChangeShapeType="1"/>
                </p:cNvSpPr>
                <p:nvPr/>
              </p:nvSpPr>
              <p:spPr bwMode="auto">
                <a:xfrm>
                  <a:off x="3041895" y="6022322"/>
                  <a:ext cx="0" cy="7655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Line 282"/>
                <p:cNvSpPr>
                  <a:spLocks noChangeShapeType="1"/>
                </p:cNvSpPr>
                <p:nvPr/>
              </p:nvSpPr>
              <p:spPr bwMode="auto">
                <a:xfrm>
                  <a:off x="3250740" y="6022322"/>
                  <a:ext cx="0" cy="7655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6" name="Line 283"/>
                <p:cNvSpPr>
                  <a:spLocks noChangeShapeType="1"/>
                </p:cNvSpPr>
                <p:nvPr/>
              </p:nvSpPr>
              <p:spPr bwMode="auto">
                <a:xfrm>
                  <a:off x="3460932" y="6022322"/>
                  <a:ext cx="0" cy="7655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Line 284"/>
                <p:cNvSpPr>
                  <a:spLocks noChangeShapeType="1"/>
                </p:cNvSpPr>
                <p:nvPr/>
              </p:nvSpPr>
              <p:spPr bwMode="auto">
                <a:xfrm>
                  <a:off x="3671124" y="6022322"/>
                  <a:ext cx="0" cy="7655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Line 285"/>
                <p:cNvSpPr>
                  <a:spLocks noChangeShapeType="1"/>
                </p:cNvSpPr>
                <p:nvPr/>
              </p:nvSpPr>
              <p:spPr bwMode="auto">
                <a:xfrm>
                  <a:off x="3879969" y="6022322"/>
                  <a:ext cx="0" cy="7655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Line 286"/>
                <p:cNvSpPr>
                  <a:spLocks noChangeShapeType="1"/>
                </p:cNvSpPr>
                <p:nvPr/>
              </p:nvSpPr>
              <p:spPr bwMode="auto">
                <a:xfrm>
                  <a:off x="4090161" y="6022322"/>
                  <a:ext cx="0" cy="7655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0" name="Line 287"/>
                <p:cNvSpPr>
                  <a:spLocks noChangeShapeType="1"/>
                </p:cNvSpPr>
                <p:nvPr/>
              </p:nvSpPr>
              <p:spPr bwMode="auto">
                <a:xfrm>
                  <a:off x="4299005" y="6022322"/>
                  <a:ext cx="0" cy="7655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Line 288"/>
                <p:cNvSpPr>
                  <a:spLocks noChangeShapeType="1"/>
                </p:cNvSpPr>
                <p:nvPr/>
              </p:nvSpPr>
              <p:spPr bwMode="auto">
                <a:xfrm>
                  <a:off x="4509197" y="6022322"/>
                  <a:ext cx="0" cy="7655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Line 289"/>
                <p:cNvSpPr>
                  <a:spLocks noChangeShapeType="1"/>
                </p:cNvSpPr>
                <p:nvPr/>
              </p:nvSpPr>
              <p:spPr bwMode="auto">
                <a:xfrm>
                  <a:off x="4718043" y="6022322"/>
                  <a:ext cx="0" cy="7655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Line 290"/>
                <p:cNvSpPr>
                  <a:spLocks noChangeShapeType="1"/>
                </p:cNvSpPr>
                <p:nvPr/>
              </p:nvSpPr>
              <p:spPr bwMode="auto">
                <a:xfrm>
                  <a:off x="4928235" y="6022322"/>
                  <a:ext cx="0" cy="7655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4" name="Line 291"/>
                <p:cNvSpPr>
                  <a:spLocks noChangeShapeType="1"/>
                </p:cNvSpPr>
                <p:nvPr/>
              </p:nvSpPr>
              <p:spPr bwMode="auto">
                <a:xfrm>
                  <a:off x="5137079" y="6022322"/>
                  <a:ext cx="0" cy="7655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Line 292"/>
                <p:cNvSpPr>
                  <a:spLocks noChangeShapeType="1"/>
                </p:cNvSpPr>
                <p:nvPr/>
              </p:nvSpPr>
              <p:spPr bwMode="auto">
                <a:xfrm>
                  <a:off x="5347271" y="6022322"/>
                  <a:ext cx="0" cy="7655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Line 293"/>
                <p:cNvSpPr>
                  <a:spLocks noChangeShapeType="1"/>
                </p:cNvSpPr>
                <p:nvPr/>
              </p:nvSpPr>
              <p:spPr bwMode="auto">
                <a:xfrm>
                  <a:off x="5556116" y="6022322"/>
                  <a:ext cx="0" cy="7655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Line 294"/>
                <p:cNvSpPr>
                  <a:spLocks noChangeShapeType="1"/>
                </p:cNvSpPr>
                <p:nvPr/>
              </p:nvSpPr>
              <p:spPr bwMode="auto">
                <a:xfrm>
                  <a:off x="5766308" y="6022322"/>
                  <a:ext cx="0" cy="7655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8" name="Line 295"/>
                <p:cNvSpPr>
                  <a:spLocks noChangeShapeType="1"/>
                </p:cNvSpPr>
                <p:nvPr/>
              </p:nvSpPr>
              <p:spPr bwMode="auto">
                <a:xfrm>
                  <a:off x="5972486" y="6022322"/>
                  <a:ext cx="0" cy="7655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Line 320"/>
                <p:cNvSpPr>
                  <a:spLocks noChangeShapeType="1"/>
                </p:cNvSpPr>
                <p:nvPr/>
              </p:nvSpPr>
              <p:spPr bwMode="auto">
                <a:xfrm flipH="1">
                  <a:off x="2578395" y="6022322"/>
                  <a:ext cx="44464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0" name="TextBox 209"/>
              <p:cNvSpPr txBox="1"/>
              <p:nvPr/>
            </p:nvSpPr>
            <p:spPr>
              <a:xfrm>
                <a:off x="2712689" y="6063593"/>
                <a:ext cx="218573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b="1" dirty="0"/>
                  <a:t>B</a:t>
                </a:r>
              </a:p>
            </p:txBody>
          </p:sp>
          <p:sp>
            <p:nvSpPr>
              <p:cNvPr id="211" name="TextBox 210"/>
              <p:cNvSpPr txBox="1"/>
              <p:nvPr/>
            </p:nvSpPr>
            <p:spPr>
              <a:xfrm>
                <a:off x="3210681" y="6060827"/>
                <a:ext cx="515139" cy="5770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b="1" dirty="0"/>
                  <a:t>End of Hem.</a:t>
                </a:r>
              </a:p>
            </p:txBody>
          </p:sp>
          <p:sp>
            <p:nvSpPr>
              <p:cNvPr id="212" name="TextBox 211"/>
              <p:cNvSpPr txBox="1"/>
              <p:nvPr/>
            </p:nvSpPr>
            <p:spPr>
              <a:xfrm>
                <a:off x="5736558" y="6075239"/>
                <a:ext cx="515139" cy="5770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b="1" dirty="0"/>
                  <a:t>End of Res.</a:t>
                </a:r>
              </a:p>
            </p:txBody>
          </p:sp>
          <p:grpSp>
            <p:nvGrpSpPr>
              <p:cNvPr id="184" name="Group 233"/>
              <p:cNvGrpSpPr/>
              <p:nvPr/>
            </p:nvGrpSpPr>
            <p:grpSpPr>
              <a:xfrm>
                <a:off x="2310321" y="3870159"/>
                <a:ext cx="223860" cy="2220295"/>
                <a:chOff x="2368686" y="3889615"/>
                <a:chExt cx="223860" cy="2220295"/>
              </a:xfrm>
            </p:grpSpPr>
            <p:sp>
              <p:nvSpPr>
                <p:cNvPr id="101" name="Rectangle 231"/>
                <p:cNvSpPr>
                  <a:spLocks noChangeArrowheads="1"/>
                </p:cNvSpPr>
                <p:nvPr/>
              </p:nvSpPr>
              <p:spPr bwMode="auto">
                <a:xfrm>
                  <a:off x="2433362" y="5949097"/>
                  <a:ext cx="149239" cy="1608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100" b="1">
                      <a:solidFill>
                        <a:srgbClr val="000000"/>
                      </a:solidFill>
                    </a:rPr>
                    <a:t>40</a:t>
                  </a:r>
                  <a:endParaRPr lang="en-US" altLang="en-US"/>
                </a:p>
              </p:txBody>
            </p:sp>
            <p:sp>
              <p:nvSpPr>
                <p:cNvPr id="102" name="Rectangle 232"/>
                <p:cNvSpPr>
                  <a:spLocks noChangeArrowheads="1"/>
                </p:cNvSpPr>
                <p:nvPr/>
              </p:nvSpPr>
              <p:spPr bwMode="auto">
                <a:xfrm>
                  <a:off x="2433362" y="5606477"/>
                  <a:ext cx="149239" cy="1608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100" b="1">
                      <a:solidFill>
                        <a:srgbClr val="000000"/>
                      </a:solidFill>
                    </a:rPr>
                    <a:t>60</a:t>
                  </a:r>
                  <a:endParaRPr lang="en-US" altLang="en-US"/>
                </a:p>
              </p:txBody>
            </p:sp>
            <p:sp>
              <p:nvSpPr>
                <p:cNvPr id="103" name="Rectangle 233"/>
                <p:cNvSpPr>
                  <a:spLocks noChangeArrowheads="1"/>
                </p:cNvSpPr>
                <p:nvPr/>
              </p:nvSpPr>
              <p:spPr bwMode="auto">
                <a:xfrm>
                  <a:off x="2433362" y="5262602"/>
                  <a:ext cx="149239" cy="1608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100" b="1">
                      <a:solidFill>
                        <a:srgbClr val="000000"/>
                      </a:solidFill>
                    </a:rPr>
                    <a:t>80</a:t>
                  </a:r>
                  <a:endParaRPr lang="en-US" altLang="en-US"/>
                </a:p>
              </p:txBody>
            </p:sp>
            <p:sp>
              <p:nvSpPr>
                <p:cNvPr id="104" name="Rectangle 234"/>
                <p:cNvSpPr>
                  <a:spLocks noChangeArrowheads="1"/>
                </p:cNvSpPr>
                <p:nvPr/>
              </p:nvSpPr>
              <p:spPr bwMode="auto">
                <a:xfrm>
                  <a:off x="2368686" y="4919984"/>
                  <a:ext cx="223860" cy="1608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100" b="1">
                      <a:solidFill>
                        <a:srgbClr val="000000"/>
                      </a:solidFill>
                    </a:rPr>
                    <a:t>100</a:t>
                  </a:r>
                  <a:endParaRPr lang="en-US" altLang="en-US"/>
                </a:p>
              </p:txBody>
            </p:sp>
            <p:sp>
              <p:nvSpPr>
                <p:cNvPr id="105" name="Rectangle 235"/>
                <p:cNvSpPr>
                  <a:spLocks noChangeArrowheads="1"/>
                </p:cNvSpPr>
                <p:nvPr/>
              </p:nvSpPr>
              <p:spPr bwMode="auto">
                <a:xfrm>
                  <a:off x="2368686" y="4576108"/>
                  <a:ext cx="223860" cy="1608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100" b="1">
                      <a:solidFill>
                        <a:srgbClr val="000000"/>
                      </a:solidFill>
                    </a:rPr>
                    <a:t>120</a:t>
                  </a:r>
                  <a:endParaRPr lang="en-US" altLang="en-US"/>
                </a:p>
              </p:txBody>
            </p:sp>
            <p:sp>
              <p:nvSpPr>
                <p:cNvPr id="106" name="Rectangle 236"/>
                <p:cNvSpPr>
                  <a:spLocks noChangeArrowheads="1"/>
                </p:cNvSpPr>
                <p:nvPr/>
              </p:nvSpPr>
              <p:spPr bwMode="auto">
                <a:xfrm>
                  <a:off x="2368686" y="4233489"/>
                  <a:ext cx="223860" cy="1608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100" b="1">
                      <a:solidFill>
                        <a:srgbClr val="000000"/>
                      </a:solidFill>
                    </a:rPr>
                    <a:t>140</a:t>
                  </a:r>
                  <a:endParaRPr lang="en-US" altLang="en-US"/>
                </a:p>
              </p:txBody>
            </p:sp>
            <p:sp>
              <p:nvSpPr>
                <p:cNvPr id="107" name="Rectangle 237"/>
                <p:cNvSpPr>
                  <a:spLocks noChangeArrowheads="1"/>
                </p:cNvSpPr>
                <p:nvPr/>
              </p:nvSpPr>
              <p:spPr bwMode="auto">
                <a:xfrm>
                  <a:off x="2368686" y="3889615"/>
                  <a:ext cx="223860" cy="1608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100" b="1" dirty="0">
                      <a:solidFill>
                        <a:srgbClr val="000000"/>
                      </a:solidFill>
                    </a:rPr>
                    <a:t>160</a:t>
                  </a:r>
                  <a:endParaRPr lang="en-US" altLang="en-US" dirty="0"/>
                </a:p>
              </p:txBody>
            </p:sp>
          </p:grpSp>
          <p:sp>
            <p:nvSpPr>
              <p:cNvPr id="115" name="Line 247"/>
              <p:cNvSpPr>
                <a:spLocks noChangeShapeType="1"/>
              </p:cNvSpPr>
              <p:nvPr/>
            </p:nvSpPr>
            <p:spPr bwMode="auto">
              <a:xfrm>
                <a:off x="2873955" y="4466922"/>
                <a:ext cx="0" cy="8408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" name="Line 248"/>
              <p:cNvSpPr>
                <a:spLocks noChangeShapeType="1"/>
              </p:cNvSpPr>
              <p:nvPr/>
            </p:nvSpPr>
            <p:spPr bwMode="auto">
              <a:xfrm>
                <a:off x="2842966" y="4466922"/>
                <a:ext cx="619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" name="Line 249"/>
              <p:cNvSpPr>
                <a:spLocks noChangeShapeType="1"/>
              </p:cNvSpPr>
              <p:nvPr/>
            </p:nvSpPr>
            <p:spPr bwMode="auto">
              <a:xfrm>
                <a:off x="2873955" y="4551009"/>
                <a:ext cx="0" cy="8408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" name="Line 250"/>
              <p:cNvSpPr>
                <a:spLocks noChangeShapeType="1"/>
              </p:cNvSpPr>
              <p:nvPr/>
            </p:nvSpPr>
            <p:spPr bwMode="auto">
              <a:xfrm>
                <a:off x="2842966" y="4635094"/>
                <a:ext cx="619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" name="Freeform 291"/>
              <p:cNvSpPr>
                <a:spLocks/>
              </p:cNvSpPr>
              <p:nvPr/>
            </p:nvSpPr>
            <p:spPr bwMode="auto">
              <a:xfrm>
                <a:off x="2842966" y="4522143"/>
                <a:ext cx="61980" cy="57731"/>
              </a:xfrm>
              <a:custGeom>
                <a:avLst/>
                <a:gdLst>
                  <a:gd name="T0" fmla="*/ 92 w 92"/>
                  <a:gd name="T1" fmla="*/ 47 h 93"/>
                  <a:gd name="T2" fmla="*/ 92 w 92"/>
                  <a:gd name="T3" fmla="*/ 56 h 93"/>
                  <a:gd name="T4" fmla="*/ 88 w 92"/>
                  <a:gd name="T5" fmla="*/ 64 h 93"/>
                  <a:gd name="T6" fmla="*/ 84 w 92"/>
                  <a:gd name="T7" fmla="*/ 71 h 93"/>
                  <a:gd name="T8" fmla="*/ 79 w 92"/>
                  <a:gd name="T9" fmla="*/ 79 h 93"/>
                  <a:gd name="T10" fmla="*/ 71 w 92"/>
                  <a:gd name="T11" fmla="*/ 85 h 93"/>
                  <a:gd name="T12" fmla="*/ 63 w 92"/>
                  <a:gd name="T13" fmla="*/ 89 h 93"/>
                  <a:gd name="T14" fmla="*/ 56 w 92"/>
                  <a:gd name="T15" fmla="*/ 93 h 93"/>
                  <a:gd name="T16" fmla="*/ 46 w 92"/>
                  <a:gd name="T17" fmla="*/ 93 h 93"/>
                  <a:gd name="T18" fmla="*/ 36 w 92"/>
                  <a:gd name="T19" fmla="*/ 93 h 93"/>
                  <a:gd name="T20" fmla="*/ 29 w 92"/>
                  <a:gd name="T21" fmla="*/ 89 h 93"/>
                  <a:gd name="T22" fmla="*/ 21 w 92"/>
                  <a:gd name="T23" fmla="*/ 85 h 93"/>
                  <a:gd name="T24" fmla="*/ 13 w 92"/>
                  <a:gd name="T25" fmla="*/ 79 h 93"/>
                  <a:gd name="T26" fmla="*/ 8 w 92"/>
                  <a:gd name="T27" fmla="*/ 71 h 93"/>
                  <a:gd name="T28" fmla="*/ 4 w 92"/>
                  <a:gd name="T29" fmla="*/ 64 h 93"/>
                  <a:gd name="T30" fmla="*/ 2 w 92"/>
                  <a:gd name="T31" fmla="*/ 56 h 93"/>
                  <a:gd name="T32" fmla="*/ 0 w 92"/>
                  <a:gd name="T33" fmla="*/ 50 h 93"/>
                  <a:gd name="T34" fmla="*/ 0 w 92"/>
                  <a:gd name="T35" fmla="*/ 47 h 93"/>
                  <a:gd name="T36" fmla="*/ 0 w 92"/>
                  <a:gd name="T37" fmla="*/ 43 h 93"/>
                  <a:gd name="T38" fmla="*/ 2 w 92"/>
                  <a:gd name="T39" fmla="*/ 37 h 93"/>
                  <a:gd name="T40" fmla="*/ 4 w 92"/>
                  <a:gd name="T41" fmla="*/ 29 h 93"/>
                  <a:gd name="T42" fmla="*/ 8 w 92"/>
                  <a:gd name="T43" fmla="*/ 22 h 93"/>
                  <a:gd name="T44" fmla="*/ 13 w 92"/>
                  <a:gd name="T45" fmla="*/ 14 h 93"/>
                  <a:gd name="T46" fmla="*/ 21 w 92"/>
                  <a:gd name="T47" fmla="*/ 8 h 93"/>
                  <a:gd name="T48" fmla="*/ 29 w 92"/>
                  <a:gd name="T49" fmla="*/ 4 h 93"/>
                  <a:gd name="T50" fmla="*/ 36 w 92"/>
                  <a:gd name="T51" fmla="*/ 2 h 93"/>
                  <a:gd name="T52" fmla="*/ 42 w 92"/>
                  <a:gd name="T53" fmla="*/ 0 h 93"/>
                  <a:gd name="T54" fmla="*/ 46 w 92"/>
                  <a:gd name="T55" fmla="*/ 0 h 93"/>
                  <a:gd name="T56" fmla="*/ 50 w 92"/>
                  <a:gd name="T57" fmla="*/ 0 h 93"/>
                  <a:gd name="T58" fmla="*/ 56 w 92"/>
                  <a:gd name="T59" fmla="*/ 2 h 93"/>
                  <a:gd name="T60" fmla="*/ 63 w 92"/>
                  <a:gd name="T61" fmla="*/ 4 h 93"/>
                  <a:gd name="T62" fmla="*/ 71 w 92"/>
                  <a:gd name="T63" fmla="*/ 8 h 93"/>
                  <a:gd name="T64" fmla="*/ 79 w 92"/>
                  <a:gd name="T65" fmla="*/ 14 h 93"/>
                  <a:gd name="T66" fmla="*/ 84 w 92"/>
                  <a:gd name="T67" fmla="*/ 22 h 93"/>
                  <a:gd name="T68" fmla="*/ 88 w 92"/>
                  <a:gd name="T69" fmla="*/ 29 h 93"/>
                  <a:gd name="T70" fmla="*/ 92 w 92"/>
                  <a:gd name="T71" fmla="*/ 37 h 93"/>
                  <a:gd name="T72" fmla="*/ 92 w 92"/>
                  <a:gd name="T73" fmla="*/ 47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3">
                    <a:moveTo>
                      <a:pt x="92" y="47"/>
                    </a:moveTo>
                    <a:lnTo>
                      <a:pt x="92" y="56"/>
                    </a:lnTo>
                    <a:lnTo>
                      <a:pt x="88" y="64"/>
                    </a:lnTo>
                    <a:lnTo>
                      <a:pt x="84" y="71"/>
                    </a:lnTo>
                    <a:lnTo>
                      <a:pt x="79" y="79"/>
                    </a:lnTo>
                    <a:lnTo>
                      <a:pt x="71" y="85"/>
                    </a:lnTo>
                    <a:lnTo>
                      <a:pt x="63" y="89"/>
                    </a:lnTo>
                    <a:lnTo>
                      <a:pt x="56" y="93"/>
                    </a:lnTo>
                    <a:lnTo>
                      <a:pt x="46" y="93"/>
                    </a:lnTo>
                    <a:lnTo>
                      <a:pt x="36" y="93"/>
                    </a:lnTo>
                    <a:lnTo>
                      <a:pt x="29" y="89"/>
                    </a:lnTo>
                    <a:lnTo>
                      <a:pt x="21" y="85"/>
                    </a:lnTo>
                    <a:lnTo>
                      <a:pt x="13" y="79"/>
                    </a:lnTo>
                    <a:lnTo>
                      <a:pt x="8" y="71"/>
                    </a:lnTo>
                    <a:lnTo>
                      <a:pt x="4" y="64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7"/>
                    </a:lnTo>
                    <a:lnTo>
                      <a:pt x="0" y="43"/>
                    </a:lnTo>
                    <a:lnTo>
                      <a:pt x="2" y="37"/>
                    </a:lnTo>
                    <a:lnTo>
                      <a:pt x="4" y="29"/>
                    </a:lnTo>
                    <a:lnTo>
                      <a:pt x="8" y="22"/>
                    </a:lnTo>
                    <a:lnTo>
                      <a:pt x="13" y="14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3" y="4"/>
                    </a:lnTo>
                    <a:lnTo>
                      <a:pt x="71" y="8"/>
                    </a:lnTo>
                    <a:lnTo>
                      <a:pt x="79" y="14"/>
                    </a:lnTo>
                    <a:lnTo>
                      <a:pt x="84" y="22"/>
                    </a:lnTo>
                    <a:lnTo>
                      <a:pt x="88" y="29"/>
                    </a:lnTo>
                    <a:lnTo>
                      <a:pt x="92" y="37"/>
                    </a:lnTo>
                    <a:lnTo>
                      <a:pt x="92" y="4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" name="Freeform 292"/>
              <p:cNvSpPr>
                <a:spLocks/>
              </p:cNvSpPr>
              <p:nvPr/>
            </p:nvSpPr>
            <p:spPr bwMode="auto">
              <a:xfrm>
                <a:off x="2842966" y="4522143"/>
                <a:ext cx="61980" cy="57731"/>
              </a:xfrm>
              <a:custGeom>
                <a:avLst/>
                <a:gdLst>
                  <a:gd name="T0" fmla="*/ 92 w 92"/>
                  <a:gd name="T1" fmla="*/ 47 h 93"/>
                  <a:gd name="T2" fmla="*/ 92 w 92"/>
                  <a:gd name="T3" fmla="*/ 56 h 93"/>
                  <a:gd name="T4" fmla="*/ 88 w 92"/>
                  <a:gd name="T5" fmla="*/ 64 h 93"/>
                  <a:gd name="T6" fmla="*/ 84 w 92"/>
                  <a:gd name="T7" fmla="*/ 71 h 93"/>
                  <a:gd name="T8" fmla="*/ 79 w 92"/>
                  <a:gd name="T9" fmla="*/ 79 h 93"/>
                  <a:gd name="T10" fmla="*/ 71 w 92"/>
                  <a:gd name="T11" fmla="*/ 85 h 93"/>
                  <a:gd name="T12" fmla="*/ 63 w 92"/>
                  <a:gd name="T13" fmla="*/ 89 h 93"/>
                  <a:gd name="T14" fmla="*/ 56 w 92"/>
                  <a:gd name="T15" fmla="*/ 93 h 93"/>
                  <a:gd name="T16" fmla="*/ 46 w 92"/>
                  <a:gd name="T17" fmla="*/ 93 h 93"/>
                  <a:gd name="T18" fmla="*/ 36 w 92"/>
                  <a:gd name="T19" fmla="*/ 93 h 93"/>
                  <a:gd name="T20" fmla="*/ 29 w 92"/>
                  <a:gd name="T21" fmla="*/ 89 h 93"/>
                  <a:gd name="T22" fmla="*/ 21 w 92"/>
                  <a:gd name="T23" fmla="*/ 85 h 93"/>
                  <a:gd name="T24" fmla="*/ 13 w 92"/>
                  <a:gd name="T25" fmla="*/ 79 h 93"/>
                  <a:gd name="T26" fmla="*/ 8 w 92"/>
                  <a:gd name="T27" fmla="*/ 71 h 93"/>
                  <a:gd name="T28" fmla="*/ 4 w 92"/>
                  <a:gd name="T29" fmla="*/ 64 h 93"/>
                  <a:gd name="T30" fmla="*/ 2 w 92"/>
                  <a:gd name="T31" fmla="*/ 56 h 93"/>
                  <a:gd name="T32" fmla="*/ 0 w 92"/>
                  <a:gd name="T33" fmla="*/ 50 h 93"/>
                  <a:gd name="T34" fmla="*/ 0 w 92"/>
                  <a:gd name="T35" fmla="*/ 47 h 93"/>
                  <a:gd name="T36" fmla="*/ 0 w 92"/>
                  <a:gd name="T37" fmla="*/ 43 h 93"/>
                  <a:gd name="T38" fmla="*/ 2 w 92"/>
                  <a:gd name="T39" fmla="*/ 37 h 93"/>
                  <a:gd name="T40" fmla="*/ 4 w 92"/>
                  <a:gd name="T41" fmla="*/ 29 h 93"/>
                  <a:gd name="T42" fmla="*/ 8 w 92"/>
                  <a:gd name="T43" fmla="*/ 22 h 93"/>
                  <a:gd name="T44" fmla="*/ 13 w 92"/>
                  <a:gd name="T45" fmla="*/ 14 h 93"/>
                  <a:gd name="T46" fmla="*/ 21 w 92"/>
                  <a:gd name="T47" fmla="*/ 8 h 93"/>
                  <a:gd name="T48" fmla="*/ 29 w 92"/>
                  <a:gd name="T49" fmla="*/ 4 h 93"/>
                  <a:gd name="T50" fmla="*/ 36 w 92"/>
                  <a:gd name="T51" fmla="*/ 2 h 93"/>
                  <a:gd name="T52" fmla="*/ 42 w 92"/>
                  <a:gd name="T53" fmla="*/ 0 h 93"/>
                  <a:gd name="T54" fmla="*/ 46 w 92"/>
                  <a:gd name="T55" fmla="*/ 0 h 93"/>
                  <a:gd name="T56" fmla="*/ 50 w 92"/>
                  <a:gd name="T57" fmla="*/ 0 h 93"/>
                  <a:gd name="T58" fmla="*/ 56 w 92"/>
                  <a:gd name="T59" fmla="*/ 2 h 93"/>
                  <a:gd name="T60" fmla="*/ 63 w 92"/>
                  <a:gd name="T61" fmla="*/ 4 h 93"/>
                  <a:gd name="T62" fmla="*/ 71 w 92"/>
                  <a:gd name="T63" fmla="*/ 8 h 93"/>
                  <a:gd name="T64" fmla="*/ 79 w 92"/>
                  <a:gd name="T65" fmla="*/ 14 h 93"/>
                  <a:gd name="T66" fmla="*/ 84 w 92"/>
                  <a:gd name="T67" fmla="*/ 22 h 93"/>
                  <a:gd name="T68" fmla="*/ 88 w 92"/>
                  <a:gd name="T69" fmla="*/ 29 h 93"/>
                  <a:gd name="T70" fmla="*/ 92 w 92"/>
                  <a:gd name="T71" fmla="*/ 37 h 93"/>
                  <a:gd name="T72" fmla="*/ 92 w 92"/>
                  <a:gd name="T73" fmla="*/ 47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3">
                    <a:moveTo>
                      <a:pt x="92" y="47"/>
                    </a:moveTo>
                    <a:lnTo>
                      <a:pt x="92" y="56"/>
                    </a:lnTo>
                    <a:lnTo>
                      <a:pt x="88" y="64"/>
                    </a:lnTo>
                    <a:lnTo>
                      <a:pt x="84" y="71"/>
                    </a:lnTo>
                    <a:lnTo>
                      <a:pt x="79" y="79"/>
                    </a:lnTo>
                    <a:lnTo>
                      <a:pt x="71" y="85"/>
                    </a:lnTo>
                    <a:lnTo>
                      <a:pt x="63" y="89"/>
                    </a:lnTo>
                    <a:lnTo>
                      <a:pt x="56" y="93"/>
                    </a:lnTo>
                    <a:lnTo>
                      <a:pt x="46" y="93"/>
                    </a:lnTo>
                    <a:lnTo>
                      <a:pt x="36" y="93"/>
                    </a:lnTo>
                    <a:lnTo>
                      <a:pt x="29" y="89"/>
                    </a:lnTo>
                    <a:lnTo>
                      <a:pt x="21" y="85"/>
                    </a:lnTo>
                    <a:lnTo>
                      <a:pt x="13" y="79"/>
                    </a:lnTo>
                    <a:lnTo>
                      <a:pt x="8" y="71"/>
                    </a:lnTo>
                    <a:lnTo>
                      <a:pt x="4" y="64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7"/>
                    </a:lnTo>
                    <a:lnTo>
                      <a:pt x="0" y="43"/>
                    </a:lnTo>
                    <a:lnTo>
                      <a:pt x="2" y="37"/>
                    </a:lnTo>
                    <a:lnTo>
                      <a:pt x="4" y="29"/>
                    </a:lnTo>
                    <a:lnTo>
                      <a:pt x="8" y="22"/>
                    </a:lnTo>
                    <a:lnTo>
                      <a:pt x="13" y="14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3" y="4"/>
                    </a:lnTo>
                    <a:lnTo>
                      <a:pt x="71" y="8"/>
                    </a:lnTo>
                    <a:lnTo>
                      <a:pt x="79" y="14"/>
                    </a:lnTo>
                    <a:lnTo>
                      <a:pt x="84" y="22"/>
                    </a:lnTo>
                    <a:lnTo>
                      <a:pt x="88" y="29"/>
                    </a:lnTo>
                    <a:lnTo>
                      <a:pt x="92" y="37"/>
                    </a:lnTo>
                    <a:lnTo>
                      <a:pt x="92" y="47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Freeform 407"/>
              <p:cNvSpPr>
                <a:spLocks/>
              </p:cNvSpPr>
              <p:nvPr/>
            </p:nvSpPr>
            <p:spPr bwMode="auto">
              <a:xfrm>
                <a:off x="3502356" y="4447302"/>
                <a:ext cx="2263607" cy="1159635"/>
              </a:xfrm>
              <a:custGeom>
                <a:avLst/>
                <a:gdLst>
                  <a:gd name="T0" fmla="*/ 0 w 3361"/>
                  <a:gd name="T1" fmla="*/ 1760 h 1848"/>
                  <a:gd name="T2" fmla="*/ 375 w 3361"/>
                  <a:gd name="T3" fmla="*/ 1848 h 1848"/>
                  <a:gd name="T4" fmla="*/ 375 w 3361"/>
                  <a:gd name="T5" fmla="*/ 1848 h 1848"/>
                  <a:gd name="T6" fmla="*/ 747 w 3361"/>
                  <a:gd name="T7" fmla="*/ 1629 h 1848"/>
                  <a:gd name="T8" fmla="*/ 747 w 3361"/>
                  <a:gd name="T9" fmla="*/ 1629 h 1848"/>
                  <a:gd name="T10" fmla="*/ 1120 w 3361"/>
                  <a:gd name="T11" fmla="*/ 1401 h 1848"/>
                  <a:gd name="T12" fmla="*/ 1120 w 3361"/>
                  <a:gd name="T13" fmla="*/ 1401 h 1848"/>
                  <a:gd name="T14" fmla="*/ 1494 w 3361"/>
                  <a:gd name="T15" fmla="*/ 1109 h 1848"/>
                  <a:gd name="T16" fmla="*/ 1494 w 3361"/>
                  <a:gd name="T17" fmla="*/ 1109 h 1848"/>
                  <a:gd name="T18" fmla="*/ 1867 w 3361"/>
                  <a:gd name="T19" fmla="*/ 806 h 1848"/>
                  <a:gd name="T20" fmla="*/ 1867 w 3361"/>
                  <a:gd name="T21" fmla="*/ 806 h 1848"/>
                  <a:gd name="T22" fmla="*/ 2241 w 3361"/>
                  <a:gd name="T23" fmla="*/ 537 h 1848"/>
                  <a:gd name="T24" fmla="*/ 2241 w 3361"/>
                  <a:gd name="T25" fmla="*/ 537 h 1848"/>
                  <a:gd name="T26" fmla="*/ 2614 w 3361"/>
                  <a:gd name="T27" fmla="*/ 311 h 1848"/>
                  <a:gd name="T28" fmla="*/ 2614 w 3361"/>
                  <a:gd name="T29" fmla="*/ 311 h 1848"/>
                  <a:gd name="T30" fmla="*/ 2986 w 3361"/>
                  <a:gd name="T31" fmla="*/ 153 h 1848"/>
                  <a:gd name="T32" fmla="*/ 2986 w 3361"/>
                  <a:gd name="T33" fmla="*/ 153 h 1848"/>
                  <a:gd name="T34" fmla="*/ 3361 w 3361"/>
                  <a:gd name="T35" fmla="*/ 0 h 1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361" h="1848">
                    <a:moveTo>
                      <a:pt x="0" y="1760"/>
                    </a:moveTo>
                    <a:lnTo>
                      <a:pt x="375" y="1848"/>
                    </a:lnTo>
                    <a:lnTo>
                      <a:pt x="375" y="1848"/>
                    </a:lnTo>
                    <a:lnTo>
                      <a:pt x="747" y="1629"/>
                    </a:lnTo>
                    <a:lnTo>
                      <a:pt x="747" y="1629"/>
                    </a:lnTo>
                    <a:lnTo>
                      <a:pt x="1120" y="1401"/>
                    </a:lnTo>
                    <a:lnTo>
                      <a:pt x="1120" y="1401"/>
                    </a:lnTo>
                    <a:lnTo>
                      <a:pt x="1494" y="1109"/>
                    </a:lnTo>
                    <a:lnTo>
                      <a:pt x="1494" y="1109"/>
                    </a:lnTo>
                    <a:lnTo>
                      <a:pt x="1867" y="806"/>
                    </a:lnTo>
                    <a:lnTo>
                      <a:pt x="1867" y="806"/>
                    </a:lnTo>
                    <a:lnTo>
                      <a:pt x="2241" y="537"/>
                    </a:lnTo>
                    <a:lnTo>
                      <a:pt x="2241" y="537"/>
                    </a:lnTo>
                    <a:lnTo>
                      <a:pt x="2614" y="311"/>
                    </a:lnTo>
                    <a:lnTo>
                      <a:pt x="2614" y="311"/>
                    </a:lnTo>
                    <a:lnTo>
                      <a:pt x="2986" y="153"/>
                    </a:lnTo>
                    <a:lnTo>
                      <a:pt x="2986" y="153"/>
                    </a:lnTo>
                    <a:lnTo>
                      <a:pt x="3361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" name="Line 412"/>
              <p:cNvSpPr>
                <a:spLocks noChangeShapeType="1"/>
              </p:cNvSpPr>
              <p:nvPr/>
            </p:nvSpPr>
            <p:spPr bwMode="auto">
              <a:xfrm>
                <a:off x="3502356" y="5440019"/>
                <a:ext cx="0" cy="1116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" name="Line 413"/>
              <p:cNvSpPr>
                <a:spLocks noChangeShapeType="1"/>
              </p:cNvSpPr>
              <p:nvPr/>
            </p:nvSpPr>
            <p:spPr bwMode="auto">
              <a:xfrm>
                <a:off x="3471367" y="5440019"/>
                <a:ext cx="619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" name="Line 414"/>
              <p:cNvSpPr>
                <a:spLocks noChangeShapeType="1"/>
              </p:cNvSpPr>
              <p:nvPr/>
            </p:nvSpPr>
            <p:spPr bwMode="auto">
              <a:xfrm>
                <a:off x="3502356" y="5551716"/>
                <a:ext cx="0" cy="1116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Line 415"/>
              <p:cNvSpPr>
                <a:spLocks noChangeShapeType="1"/>
              </p:cNvSpPr>
              <p:nvPr/>
            </p:nvSpPr>
            <p:spPr bwMode="auto">
              <a:xfrm>
                <a:off x="3471367" y="5663412"/>
                <a:ext cx="619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Line 416"/>
              <p:cNvSpPr>
                <a:spLocks noChangeShapeType="1"/>
              </p:cNvSpPr>
              <p:nvPr/>
            </p:nvSpPr>
            <p:spPr bwMode="auto">
              <a:xfrm>
                <a:off x="3754317" y="5515320"/>
                <a:ext cx="0" cy="916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Line 417"/>
              <p:cNvSpPr>
                <a:spLocks noChangeShapeType="1"/>
              </p:cNvSpPr>
              <p:nvPr/>
            </p:nvSpPr>
            <p:spPr bwMode="auto">
              <a:xfrm>
                <a:off x="3723327" y="5515320"/>
                <a:ext cx="619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" name="Line 418"/>
              <p:cNvSpPr>
                <a:spLocks noChangeShapeType="1"/>
              </p:cNvSpPr>
              <p:nvPr/>
            </p:nvSpPr>
            <p:spPr bwMode="auto">
              <a:xfrm>
                <a:off x="3754317" y="5606937"/>
                <a:ext cx="0" cy="916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" name="Line 419"/>
              <p:cNvSpPr>
                <a:spLocks noChangeShapeType="1"/>
              </p:cNvSpPr>
              <p:nvPr/>
            </p:nvSpPr>
            <p:spPr bwMode="auto">
              <a:xfrm>
                <a:off x="3723327" y="5698553"/>
                <a:ext cx="619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" name="Line 420"/>
              <p:cNvSpPr>
                <a:spLocks noChangeShapeType="1"/>
              </p:cNvSpPr>
              <p:nvPr/>
            </p:nvSpPr>
            <p:spPr bwMode="auto">
              <a:xfrm>
                <a:off x="4004931" y="5382289"/>
                <a:ext cx="0" cy="8785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Line 421"/>
              <p:cNvSpPr>
                <a:spLocks noChangeShapeType="1"/>
              </p:cNvSpPr>
              <p:nvPr/>
            </p:nvSpPr>
            <p:spPr bwMode="auto">
              <a:xfrm>
                <a:off x="3973941" y="5382289"/>
                <a:ext cx="619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" name="Line 422"/>
              <p:cNvSpPr>
                <a:spLocks noChangeShapeType="1"/>
              </p:cNvSpPr>
              <p:nvPr/>
            </p:nvSpPr>
            <p:spPr bwMode="auto">
              <a:xfrm>
                <a:off x="4004931" y="5470140"/>
                <a:ext cx="0" cy="865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" name="Line 423"/>
              <p:cNvSpPr>
                <a:spLocks noChangeShapeType="1"/>
              </p:cNvSpPr>
              <p:nvPr/>
            </p:nvSpPr>
            <p:spPr bwMode="auto">
              <a:xfrm>
                <a:off x="3973941" y="5556736"/>
                <a:ext cx="619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" name="Line 424"/>
              <p:cNvSpPr>
                <a:spLocks noChangeShapeType="1"/>
              </p:cNvSpPr>
              <p:nvPr/>
            </p:nvSpPr>
            <p:spPr bwMode="auto">
              <a:xfrm>
                <a:off x="4255545" y="5253022"/>
                <a:ext cx="0" cy="7279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" name="Line 425"/>
              <p:cNvSpPr>
                <a:spLocks noChangeShapeType="1"/>
              </p:cNvSpPr>
              <p:nvPr/>
            </p:nvSpPr>
            <p:spPr bwMode="auto">
              <a:xfrm>
                <a:off x="4224554" y="5253022"/>
                <a:ext cx="6332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" name="Line 426"/>
              <p:cNvSpPr>
                <a:spLocks noChangeShapeType="1"/>
              </p:cNvSpPr>
              <p:nvPr/>
            </p:nvSpPr>
            <p:spPr bwMode="auto">
              <a:xfrm>
                <a:off x="4255545" y="5325813"/>
                <a:ext cx="0" cy="7404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" name="Line 427"/>
              <p:cNvSpPr>
                <a:spLocks noChangeShapeType="1"/>
              </p:cNvSpPr>
              <p:nvPr/>
            </p:nvSpPr>
            <p:spPr bwMode="auto">
              <a:xfrm>
                <a:off x="4224554" y="5399859"/>
                <a:ext cx="6332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" name="Line 428"/>
              <p:cNvSpPr>
                <a:spLocks noChangeShapeType="1"/>
              </p:cNvSpPr>
              <p:nvPr/>
            </p:nvSpPr>
            <p:spPr bwMode="auto">
              <a:xfrm>
                <a:off x="4508853" y="5068535"/>
                <a:ext cx="0" cy="7404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" name="Line 429"/>
              <p:cNvSpPr>
                <a:spLocks noChangeShapeType="1"/>
              </p:cNvSpPr>
              <p:nvPr/>
            </p:nvSpPr>
            <p:spPr bwMode="auto">
              <a:xfrm>
                <a:off x="4477863" y="5068535"/>
                <a:ext cx="619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" name="Line 430"/>
              <p:cNvSpPr>
                <a:spLocks noChangeShapeType="1"/>
              </p:cNvSpPr>
              <p:nvPr/>
            </p:nvSpPr>
            <p:spPr bwMode="auto">
              <a:xfrm>
                <a:off x="4508853" y="5142581"/>
                <a:ext cx="0" cy="7530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" name="Line 431"/>
              <p:cNvSpPr>
                <a:spLocks noChangeShapeType="1"/>
              </p:cNvSpPr>
              <p:nvPr/>
            </p:nvSpPr>
            <p:spPr bwMode="auto">
              <a:xfrm>
                <a:off x="4477863" y="5217882"/>
                <a:ext cx="619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" name="Line 432"/>
              <p:cNvSpPr>
                <a:spLocks noChangeShapeType="1"/>
              </p:cNvSpPr>
              <p:nvPr/>
            </p:nvSpPr>
            <p:spPr bwMode="auto">
              <a:xfrm>
                <a:off x="4759467" y="4872752"/>
                <a:ext cx="0" cy="8032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" name="Line 433"/>
              <p:cNvSpPr>
                <a:spLocks noChangeShapeType="1"/>
              </p:cNvSpPr>
              <p:nvPr/>
            </p:nvSpPr>
            <p:spPr bwMode="auto">
              <a:xfrm>
                <a:off x="4728476" y="4872752"/>
                <a:ext cx="619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" name="Line 434"/>
              <p:cNvSpPr>
                <a:spLocks noChangeShapeType="1"/>
              </p:cNvSpPr>
              <p:nvPr/>
            </p:nvSpPr>
            <p:spPr bwMode="auto">
              <a:xfrm>
                <a:off x="4759467" y="4953073"/>
                <a:ext cx="0" cy="8032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" name="Line 435"/>
              <p:cNvSpPr>
                <a:spLocks noChangeShapeType="1"/>
              </p:cNvSpPr>
              <p:nvPr/>
            </p:nvSpPr>
            <p:spPr bwMode="auto">
              <a:xfrm>
                <a:off x="4728476" y="5033394"/>
                <a:ext cx="619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" name="Line 436"/>
              <p:cNvSpPr>
                <a:spLocks noChangeShapeType="1"/>
              </p:cNvSpPr>
              <p:nvPr/>
            </p:nvSpPr>
            <p:spPr bwMode="auto">
              <a:xfrm>
                <a:off x="5011427" y="4692030"/>
                <a:ext cx="0" cy="9287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" name="Line 437"/>
              <p:cNvSpPr>
                <a:spLocks noChangeShapeType="1"/>
              </p:cNvSpPr>
              <p:nvPr/>
            </p:nvSpPr>
            <p:spPr bwMode="auto">
              <a:xfrm>
                <a:off x="4980438" y="4692030"/>
                <a:ext cx="619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" name="Line 438"/>
              <p:cNvSpPr>
                <a:spLocks noChangeShapeType="1"/>
              </p:cNvSpPr>
              <p:nvPr/>
            </p:nvSpPr>
            <p:spPr bwMode="auto">
              <a:xfrm>
                <a:off x="5011427" y="4784901"/>
                <a:ext cx="0" cy="916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" name="Line 439"/>
              <p:cNvSpPr>
                <a:spLocks noChangeShapeType="1"/>
              </p:cNvSpPr>
              <p:nvPr/>
            </p:nvSpPr>
            <p:spPr bwMode="auto">
              <a:xfrm>
                <a:off x="4980438" y="4876518"/>
                <a:ext cx="619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" name="Line 440"/>
              <p:cNvSpPr>
                <a:spLocks noChangeShapeType="1"/>
              </p:cNvSpPr>
              <p:nvPr/>
            </p:nvSpPr>
            <p:spPr bwMode="auto">
              <a:xfrm>
                <a:off x="5262041" y="4538918"/>
                <a:ext cx="0" cy="10291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" name="Line 441"/>
              <p:cNvSpPr>
                <a:spLocks noChangeShapeType="1"/>
              </p:cNvSpPr>
              <p:nvPr/>
            </p:nvSpPr>
            <p:spPr bwMode="auto">
              <a:xfrm>
                <a:off x="5231051" y="4538918"/>
                <a:ext cx="619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4" name="Line 442"/>
              <p:cNvSpPr>
                <a:spLocks noChangeShapeType="1"/>
              </p:cNvSpPr>
              <p:nvPr/>
            </p:nvSpPr>
            <p:spPr bwMode="auto">
              <a:xfrm>
                <a:off x="5262041" y="4641829"/>
                <a:ext cx="0" cy="10416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5" name="Line 443"/>
              <p:cNvSpPr>
                <a:spLocks noChangeShapeType="1"/>
              </p:cNvSpPr>
              <p:nvPr/>
            </p:nvSpPr>
            <p:spPr bwMode="auto">
              <a:xfrm>
                <a:off x="5231051" y="4745996"/>
                <a:ext cx="619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" name="Line 444"/>
              <p:cNvSpPr>
                <a:spLocks noChangeShapeType="1"/>
              </p:cNvSpPr>
              <p:nvPr/>
            </p:nvSpPr>
            <p:spPr bwMode="auto">
              <a:xfrm>
                <a:off x="5514002" y="4436007"/>
                <a:ext cx="0" cy="1079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" name="Line 445"/>
              <p:cNvSpPr>
                <a:spLocks noChangeShapeType="1"/>
              </p:cNvSpPr>
              <p:nvPr/>
            </p:nvSpPr>
            <p:spPr bwMode="auto">
              <a:xfrm>
                <a:off x="5483012" y="4436007"/>
                <a:ext cx="619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" name="Line 446"/>
              <p:cNvSpPr>
                <a:spLocks noChangeShapeType="1"/>
              </p:cNvSpPr>
              <p:nvPr/>
            </p:nvSpPr>
            <p:spPr bwMode="auto">
              <a:xfrm>
                <a:off x="5514002" y="4543938"/>
                <a:ext cx="0" cy="1066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" name="Line 447"/>
              <p:cNvSpPr>
                <a:spLocks noChangeShapeType="1"/>
              </p:cNvSpPr>
              <p:nvPr/>
            </p:nvSpPr>
            <p:spPr bwMode="auto">
              <a:xfrm>
                <a:off x="5483012" y="4650615"/>
                <a:ext cx="619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0" name="Line 448"/>
              <p:cNvSpPr>
                <a:spLocks noChangeShapeType="1"/>
              </p:cNvSpPr>
              <p:nvPr/>
            </p:nvSpPr>
            <p:spPr bwMode="auto">
              <a:xfrm>
                <a:off x="5765963" y="4329331"/>
                <a:ext cx="0" cy="11797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1" name="Line 449"/>
              <p:cNvSpPr>
                <a:spLocks noChangeShapeType="1"/>
              </p:cNvSpPr>
              <p:nvPr/>
            </p:nvSpPr>
            <p:spPr bwMode="auto">
              <a:xfrm>
                <a:off x="5734973" y="4329331"/>
                <a:ext cx="619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2" name="Line 450"/>
              <p:cNvSpPr>
                <a:spLocks noChangeShapeType="1"/>
              </p:cNvSpPr>
              <p:nvPr/>
            </p:nvSpPr>
            <p:spPr bwMode="auto">
              <a:xfrm>
                <a:off x="5765963" y="4447302"/>
                <a:ext cx="0" cy="11797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3" name="Line 451"/>
              <p:cNvSpPr>
                <a:spLocks noChangeShapeType="1"/>
              </p:cNvSpPr>
              <p:nvPr/>
            </p:nvSpPr>
            <p:spPr bwMode="auto">
              <a:xfrm>
                <a:off x="5734973" y="4565274"/>
                <a:ext cx="619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" name="Freeform 458"/>
              <p:cNvSpPr>
                <a:spLocks/>
              </p:cNvSpPr>
              <p:nvPr/>
            </p:nvSpPr>
            <p:spPr bwMode="auto">
              <a:xfrm>
                <a:off x="3471367" y="5522850"/>
                <a:ext cx="61980" cy="57731"/>
              </a:xfrm>
              <a:custGeom>
                <a:avLst/>
                <a:gdLst>
                  <a:gd name="T0" fmla="*/ 93 w 93"/>
                  <a:gd name="T1" fmla="*/ 46 h 92"/>
                  <a:gd name="T2" fmla="*/ 93 w 93"/>
                  <a:gd name="T3" fmla="*/ 55 h 92"/>
                  <a:gd name="T4" fmla="*/ 89 w 93"/>
                  <a:gd name="T5" fmla="*/ 63 h 92"/>
                  <a:gd name="T6" fmla="*/ 85 w 93"/>
                  <a:gd name="T7" fmla="*/ 71 h 92"/>
                  <a:gd name="T8" fmla="*/ 79 w 93"/>
                  <a:gd name="T9" fmla="*/ 78 h 92"/>
                  <a:gd name="T10" fmla="*/ 71 w 93"/>
                  <a:gd name="T11" fmla="*/ 84 h 92"/>
                  <a:gd name="T12" fmla="*/ 64 w 93"/>
                  <a:gd name="T13" fmla="*/ 88 h 92"/>
                  <a:gd name="T14" fmla="*/ 56 w 93"/>
                  <a:gd name="T15" fmla="*/ 92 h 92"/>
                  <a:gd name="T16" fmla="*/ 46 w 93"/>
                  <a:gd name="T17" fmla="*/ 92 h 92"/>
                  <a:gd name="T18" fmla="*/ 37 w 93"/>
                  <a:gd name="T19" fmla="*/ 92 h 92"/>
                  <a:gd name="T20" fmla="*/ 29 w 93"/>
                  <a:gd name="T21" fmla="*/ 88 h 92"/>
                  <a:gd name="T22" fmla="*/ 21 w 93"/>
                  <a:gd name="T23" fmla="*/ 84 h 92"/>
                  <a:gd name="T24" fmla="*/ 14 w 93"/>
                  <a:gd name="T25" fmla="*/ 78 h 92"/>
                  <a:gd name="T26" fmla="*/ 8 w 93"/>
                  <a:gd name="T27" fmla="*/ 71 h 92"/>
                  <a:gd name="T28" fmla="*/ 4 w 93"/>
                  <a:gd name="T29" fmla="*/ 63 h 92"/>
                  <a:gd name="T30" fmla="*/ 2 w 93"/>
                  <a:gd name="T31" fmla="*/ 55 h 92"/>
                  <a:gd name="T32" fmla="*/ 0 w 93"/>
                  <a:gd name="T33" fmla="*/ 49 h 92"/>
                  <a:gd name="T34" fmla="*/ 0 w 93"/>
                  <a:gd name="T35" fmla="*/ 46 h 92"/>
                  <a:gd name="T36" fmla="*/ 0 w 93"/>
                  <a:gd name="T37" fmla="*/ 42 h 92"/>
                  <a:gd name="T38" fmla="*/ 2 w 93"/>
                  <a:gd name="T39" fmla="*/ 36 h 92"/>
                  <a:gd name="T40" fmla="*/ 4 w 93"/>
                  <a:gd name="T41" fmla="*/ 28 h 92"/>
                  <a:gd name="T42" fmla="*/ 8 w 93"/>
                  <a:gd name="T43" fmla="*/ 21 h 92"/>
                  <a:gd name="T44" fmla="*/ 14 w 93"/>
                  <a:gd name="T45" fmla="*/ 13 h 92"/>
                  <a:gd name="T46" fmla="*/ 21 w 93"/>
                  <a:gd name="T47" fmla="*/ 7 h 92"/>
                  <a:gd name="T48" fmla="*/ 29 w 93"/>
                  <a:gd name="T49" fmla="*/ 3 h 92"/>
                  <a:gd name="T50" fmla="*/ 37 w 93"/>
                  <a:gd name="T51" fmla="*/ 1 h 92"/>
                  <a:gd name="T52" fmla="*/ 43 w 93"/>
                  <a:gd name="T53" fmla="*/ 0 h 92"/>
                  <a:gd name="T54" fmla="*/ 46 w 93"/>
                  <a:gd name="T55" fmla="*/ 0 h 92"/>
                  <a:gd name="T56" fmla="*/ 50 w 93"/>
                  <a:gd name="T57" fmla="*/ 0 h 92"/>
                  <a:gd name="T58" fmla="*/ 56 w 93"/>
                  <a:gd name="T59" fmla="*/ 1 h 92"/>
                  <a:gd name="T60" fmla="*/ 64 w 93"/>
                  <a:gd name="T61" fmla="*/ 3 h 92"/>
                  <a:gd name="T62" fmla="*/ 71 w 93"/>
                  <a:gd name="T63" fmla="*/ 7 h 92"/>
                  <a:gd name="T64" fmla="*/ 79 w 93"/>
                  <a:gd name="T65" fmla="*/ 13 h 92"/>
                  <a:gd name="T66" fmla="*/ 85 w 93"/>
                  <a:gd name="T67" fmla="*/ 21 h 92"/>
                  <a:gd name="T68" fmla="*/ 89 w 93"/>
                  <a:gd name="T69" fmla="*/ 28 h 92"/>
                  <a:gd name="T70" fmla="*/ 93 w 93"/>
                  <a:gd name="T71" fmla="*/ 36 h 92"/>
                  <a:gd name="T72" fmla="*/ 93 w 93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3" h="92">
                    <a:moveTo>
                      <a:pt x="93" y="46"/>
                    </a:moveTo>
                    <a:lnTo>
                      <a:pt x="93" y="55"/>
                    </a:lnTo>
                    <a:lnTo>
                      <a:pt x="89" y="63"/>
                    </a:lnTo>
                    <a:lnTo>
                      <a:pt x="85" y="71"/>
                    </a:lnTo>
                    <a:lnTo>
                      <a:pt x="79" y="78"/>
                    </a:lnTo>
                    <a:lnTo>
                      <a:pt x="71" y="84"/>
                    </a:lnTo>
                    <a:lnTo>
                      <a:pt x="64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7" y="92"/>
                    </a:lnTo>
                    <a:lnTo>
                      <a:pt x="29" y="88"/>
                    </a:lnTo>
                    <a:lnTo>
                      <a:pt x="21" y="84"/>
                    </a:lnTo>
                    <a:lnTo>
                      <a:pt x="14" y="78"/>
                    </a:lnTo>
                    <a:lnTo>
                      <a:pt x="8" y="71"/>
                    </a:lnTo>
                    <a:lnTo>
                      <a:pt x="4" y="63"/>
                    </a:lnTo>
                    <a:lnTo>
                      <a:pt x="2" y="55"/>
                    </a:lnTo>
                    <a:lnTo>
                      <a:pt x="0" y="49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6"/>
                    </a:lnTo>
                    <a:lnTo>
                      <a:pt x="4" y="28"/>
                    </a:lnTo>
                    <a:lnTo>
                      <a:pt x="8" y="21"/>
                    </a:lnTo>
                    <a:lnTo>
                      <a:pt x="14" y="13"/>
                    </a:lnTo>
                    <a:lnTo>
                      <a:pt x="21" y="7"/>
                    </a:lnTo>
                    <a:lnTo>
                      <a:pt x="29" y="3"/>
                    </a:lnTo>
                    <a:lnTo>
                      <a:pt x="37" y="1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1"/>
                    </a:lnTo>
                    <a:lnTo>
                      <a:pt x="64" y="3"/>
                    </a:lnTo>
                    <a:lnTo>
                      <a:pt x="71" y="7"/>
                    </a:lnTo>
                    <a:lnTo>
                      <a:pt x="79" y="13"/>
                    </a:lnTo>
                    <a:lnTo>
                      <a:pt x="85" y="21"/>
                    </a:lnTo>
                    <a:lnTo>
                      <a:pt x="89" y="28"/>
                    </a:lnTo>
                    <a:lnTo>
                      <a:pt x="93" y="36"/>
                    </a:lnTo>
                    <a:lnTo>
                      <a:pt x="93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5" name="Freeform 459"/>
              <p:cNvSpPr>
                <a:spLocks/>
              </p:cNvSpPr>
              <p:nvPr/>
            </p:nvSpPr>
            <p:spPr bwMode="auto">
              <a:xfrm>
                <a:off x="3471367" y="5522850"/>
                <a:ext cx="61980" cy="57731"/>
              </a:xfrm>
              <a:custGeom>
                <a:avLst/>
                <a:gdLst>
                  <a:gd name="T0" fmla="*/ 93 w 93"/>
                  <a:gd name="T1" fmla="*/ 46 h 92"/>
                  <a:gd name="T2" fmla="*/ 93 w 93"/>
                  <a:gd name="T3" fmla="*/ 55 h 92"/>
                  <a:gd name="T4" fmla="*/ 89 w 93"/>
                  <a:gd name="T5" fmla="*/ 63 h 92"/>
                  <a:gd name="T6" fmla="*/ 85 w 93"/>
                  <a:gd name="T7" fmla="*/ 71 h 92"/>
                  <a:gd name="T8" fmla="*/ 79 w 93"/>
                  <a:gd name="T9" fmla="*/ 78 h 92"/>
                  <a:gd name="T10" fmla="*/ 71 w 93"/>
                  <a:gd name="T11" fmla="*/ 84 h 92"/>
                  <a:gd name="T12" fmla="*/ 64 w 93"/>
                  <a:gd name="T13" fmla="*/ 88 h 92"/>
                  <a:gd name="T14" fmla="*/ 56 w 93"/>
                  <a:gd name="T15" fmla="*/ 92 h 92"/>
                  <a:gd name="T16" fmla="*/ 46 w 93"/>
                  <a:gd name="T17" fmla="*/ 92 h 92"/>
                  <a:gd name="T18" fmla="*/ 37 w 93"/>
                  <a:gd name="T19" fmla="*/ 92 h 92"/>
                  <a:gd name="T20" fmla="*/ 29 w 93"/>
                  <a:gd name="T21" fmla="*/ 88 h 92"/>
                  <a:gd name="T22" fmla="*/ 21 w 93"/>
                  <a:gd name="T23" fmla="*/ 84 h 92"/>
                  <a:gd name="T24" fmla="*/ 14 w 93"/>
                  <a:gd name="T25" fmla="*/ 78 h 92"/>
                  <a:gd name="T26" fmla="*/ 8 w 93"/>
                  <a:gd name="T27" fmla="*/ 71 h 92"/>
                  <a:gd name="T28" fmla="*/ 4 w 93"/>
                  <a:gd name="T29" fmla="*/ 63 h 92"/>
                  <a:gd name="T30" fmla="*/ 2 w 93"/>
                  <a:gd name="T31" fmla="*/ 55 h 92"/>
                  <a:gd name="T32" fmla="*/ 0 w 93"/>
                  <a:gd name="T33" fmla="*/ 49 h 92"/>
                  <a:gd name="T34" fmla="*/ 0 w 93"/>
                  <a:gd name="T35" fmla="*/ 46 h 92"/>
                  <a:gd name="T36" fmla="*/ 0 w 93"/>
                  <a:gd name="T37" fmla="*/ 42 h 92"/>
                  <a:gd name="T38" fmla="*/ 2 w 93"/>
                  <a:gd name="T39" fmla="*/ 36 h 92"/>
                  <a:gd name="T40" fmla="*/ 4 w 93"/>
                  <a:gd name="T41" fmla="*/ 28 h 92"/>
                  <a:gd name="T42" fmla="*/ 8 w 93"/>
                  <a:gd name="T43" fmla="*/ 21 h 92"/>
                  <a:gd name="T44" fmla="*/ 14 w 93"/>
                  <a:gd name="T45" fmla="*/ 13 h 92"/>
                  <a:gd name="T46" fmla="*/ 21 w 93"/>
                  <a:gd name="T47" fmla="*/ 7 h 92"/>
                  <a:gd name="T48" fmla="*/ 29 w 93"/>
                  <a:gd name="T49" fmla="*/ 3 h 92"/>
                  <a:gd name="T50" fmla="*/ 37 w 93"/>
                  <a:gd name="T51" fmla="*/ 1 h 92"/>
                  <a:gd name="T52" fmla="*/ 43 w 93"/>
                  <a:gd name="T53" fmla="*/ 0 h 92"/>
                  <a:gd name="T54" fmla="*/ 46 w 93"/>
                  <a:gd name="T55" fmla="*/ 0 h 92"/>
                  <a:gd name="T56" fmla="*/ 50 w 93"/>
                  <a:gd name="T57" fmla="*/ 0 h 92"/>
                  <a:gd name="T58" fmla="*/ 56 w 93"/>
                  <a:gd name="T59" fmla="*/ 1 h 92"/>
                  <a:gd name="T60" fmla="*/ 64 w 93"/>
                  <a:gd name="T61" fmla="*/ 3 h 92"/>
                  <a:gd name="T62" fmla="*/ 71 w 93"/>
                  <a:gd name="T63" fmla="*/ 7 h 92"/>
                  <a:gd name="T64" fmla="*/ 79 w 93"/>
                  <a:gd name="T65" fmla="*/ 13 h 92"/>
                  <a:gd name="T66" fmla="*/ 85 w 93"/>
                  <a:gd name="T67" fmla="*/ 21 h 92"/>
                  <a:gd name="T68" fmla="*/ 89 w 93"/>
                  <a:gd name="T69" fmla="*/ 28 h 92"/>
                  <a:gd name="T70" fmla="*/ 93 w 93"/>
                  <a:gd name="T71" fmla="*/ 36 h 92"/>
                  <a:gd name="T72" fmla="*/ 93 w 93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3" h="92">
                    <a:moveTo>
                      <a:pt x="93" y="46"/>
                    </a:moveTo>
                    <a:lnTo>
                      <a:pt x="93" y="55"/>
                    </a:lnTo>
                    <a:lnTo>
                      <a:pt x="89" y="63"/>
                    </a:lnTo>
                    <a:lnTo>
                      <a:pt x="85" y="71"/>
                    </a:lnTo>
                    <a:lnTo>
                      <a:pt x="79" y="78"/>
                    </a:lnTo>
                    <a:lnTo>
                      <a:pt x="71" y="84"/>
                    </a:lnTo>
                    <a:lnTo>
                      <a:pt x="64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7" y="92"/>
                    </a:lnTo>
                    <a:lnTo>
                      <a:pt x="29" y="88"/>
                    </a:lnTo>
                    <a:lnTo>
                      <a:pt x="21" y="84"/>
                    </a:lnTo>
                    <a:lnTo>
                      <a:pt x="14" y="78"/>
                    </a:lnTo>
                    <a:lnTo>
                      <a:pt x="8" y="71"/>
                    </a:lnTo>
                    <a:lnTo>
                      <a:pt x="4" y="63"/>
                    </a:lnTo>
                    <a:lnTo>
                      <a:pt x="2" y="55"/>
                    </a:lnTo>
                    <a:lnTo>
                      <a:pt x="0" y="49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6"/>
                    </a:lnTo>
                    <a:lnTo>
                      <a:pt x="4" y="28"/>
                    </a:lnTo>
                    <a:lnTo>
                      <a:pt x="8" y="21"/>
                    </a:lnTo>
                    <a:lnTo>
                      <a:pt x="14" y="13"/>
                    </a:lnTo>
                    <a:lnTo>
                      <a:pt x="21" y="7"/>
                    </a:lnTo>
                    <a:lnTo>
                      <a:pt x="29" y="3"/>
                    </a:lnTo>
                    <a:lnTo>
                      <a:pt x="37" y="1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1"/>
                    </a:lnTo>
                    <a:lnTo>
                      <a:pt x="64" y="3"/>
                    </a:lnTo>
                    <a:lnTo>
                      <a:pt x="71" y="7"/>
                    </a:lnTo>
                    <a:lnTo>
                      <a:pt x="79" y="13"/>
                    </a:lnTo>
                    <a:lnTo>
                      <a:pt x="85" y="21"/>
                    </a:lnTo>
                    <a:lnTo>
                      <a:pt x="89" y="28"/>
                    </a:lnTo>
                    <a:lnTo>
                      <a:pt x="93" y="36"/>
                    </a:lnTo>
                    <a:lnTo>
                      <a:pt x="93" y="46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6" name="Freeform 460"/>
              <p:cNvSpPr>
                <a:spLocks/>
              </p:cNvSpPr>
              <p:nvPr/>
            </p:nvSpPr>
            <p:spPr bwMode="auto">
              <a:xfrm>
                <a:off x="3723327" y="5578071"/>
                <a:ext cx="61980" cy="57731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6 h 92"/>
                  <a:gd name="T4" fmla="*/ 88 w 92"/>
                  <a:gd name="T5" fmla="*/ 63 h 92"/>
                  <a:gd name="T6" fmla="*/ 84 w 92"/>
                  <a:gd name="T7" fmla="*/ 71 h 92"/>
                  <a:gd name="T8" fmla="*/ 79 w 92"/>
                  <a:gd name="T9" fmla="*/ 79 h 92"/>
                  <a:gd name="T10" fmla="*/ 71 w 92"/>
                  <a:gd name="T11" fmla="*/ 84 h 92"/>
                  <a:gd name="T12" fmla="*/ 63 w 92"/>
                  <a:gd name="T13" fmla="*/ 88 h 92"/>
                  <a:gd name="T14" fmla="*/ 56 w 92"/>
                  <a:gd name="T15" fmla="*/ 92 h 92"/>
                  <a:gd name="T16" fmla="*/ 46 w 92"/>
                  <a:gd name="T17" fmla="*/ 92 h 92"/>
                  <a:gd name="T18" fmla="*/ 36 w 92"/>
                  <a:gd name="T19" fmla="*/ 92 h 92"/>
                  <a:gd name="T20" fmla="*/ 29 w 92"/>
                  <a:gd name="T21" fmla="*/ 88 h 92"/>
                  <a:gd name="T22" fmla="*/ 21 w 92"/>
                  <a:gd name="T23" fmla="*/ 84 h 92"/>
                  <a:gd name="T24" fmla="*/ 13 w 92"/>
                  <a:gd name="T25" fmla="*/ 79 h 92"/>
                  <a:gd name="T26" fmla="*/ 7 w 92"/>
                  <a:gd name="T27" fmla="*/ 71 h 92"/>
                  <a:gd name="T28" fmla="*/ 4 w 92"/>
                  <a:gd name="T29" fmla="*/ 63 h 92"/>
                  <a:gd name="T30" fmla="*/ 2 w 92"/>
                  <a:gd name="T31" fmla="*/ 56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2 h 92"/>
                  <a:gd name="T38" fmla="*/ 2 w 92"/>
                  <a:gd name="T39" fmla="*/ 36 h 92"/>
                  <a:gd name="T40" fmla="*/ 4 w 92"/>
                  <a:gd name="T41" fmla="*/ 29 h 92"/>
                  <a:gd name="T42" fmla="*/ 7 w 92"/>
                  <a:gd name="T43" fmla="*/ 21 h 92"/>
                  <a:gd name="T44" fmla="*/ 13 w 92"/>
                  <a:gd name="T45" fmla="*/ 13 h 92"/>
                  <a:gd name="T46" fmla="*/ 21 w 92"/>
                  <a:gd name="T47" fmla="*/ 8 h 92"/>
                  <a:gd name="T48" fmla="*/ 29 w 92"/>
                  <a:gd name="T49" fmla="*/ 4 h 92"/>
                  <a:gd name="T50" fmla="*/ 36 w 92"/>
                  <a:gd name="T51" fmla="*/ 2 h 92"/>
                  <a:gd name="T52" fmla="*/ 42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6 w 92"/>
                  <a:gd name="T59" fmla="*/ 2 h 92"/>
                  <a:gd name="T60" fmla="*/ 63 w 92"/>
                  <a:gd name="T61" fmla="*/ 4 h 92"/>
                  <a:gd name="T62" fmla="*/ 71 w 92"/>
                  <a:gd name="T63" fmla="*/ 8 h 92"/>
                  <a:gd name="T64" fmla="*/ 79 w 92"/>
                  <a:gd name="T65" fmla="*/ 13 h 92"/>
                  <a:gd name="T66" fmla="*/ 84 w 92"/>
                  <a:gd name="T67" fmla="*/ 21 h 92"/>
                  <a:gd name="T68" fmla="*/ 88 w 92"/>
                  <a:gd name="T69" fmla="*/ 29 h 92"/>
                  <a:gd name="T70" fmla="*/ 92 w 92"/>
                  <a:gd name="T71" fmla="*/ 36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6"/>
                    </a:lnTo>
                    <a:lnTo>
                      <a:pt x="88" y="63"/>
                    </a:lnTo>
                    <a:lnTo>
                      <a:pt x="84" y="71"/>
                    </a:lnTo>
                    <a:lnTo>
                      <a:pt x="79" y="79"/>
                    </a:lnTo>
                    <a:lnTo>
                      <a:pt x="71" y="84"/>
                    </a:lnTo>
                    <a:lnTo>
                      <a:pt x="63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6" y="92"/>
                    </a:lnTo>
                    <a:lnTo>
                      <a:pt x="29" y="88"/>
                    </a:lnTo>
                    <a:lnTo>
                      <a:pt x="21" y="84"/>
                    </a:lnTo>
                    <a:lnTo>
                      <a:pt x="13" y="79"/>
                    </a:lnTo>
                    <a:lnTo>
                      <a:pt x="7" y="71"/>
                    </a:lnTo>
                    <a:lnTo>
                      <a:pt x="4" y="63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6"/>
                    </a:lnTo>
                    <a:lnTo>
                      <a:pt x="4" y="29"/>
                    </a:lnTo>
                    <a:lnTo>
                      <a:pt x="7" y="21"/>
                    </a:lnTo>
                    <a:lnTo>
                      <a:pt x="13" y="13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3" y="4"/>
                    </a:lnTo>
                    <a:lnTo>
                      <a:pt x="71" y="8"/>
                    </a:lnTo>
                    <a:lnTo>
                      <a:pt x="79" y="13"/>
                    </a:lnTo>
                    <a:lnTo>
                      <a:pt x="84" y="21"/>
                    </a:lnTo>
                    <a:lnTo>
                      <a:pt x="88" y="29"/>
                    </a:lnTo>
                    <a:lnTo>
                      <a:pt x="92" y="36"/>
                    </a:lnTo>
                    <a:lnTo>
                      <a:pt x="92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7" name="Freeform 461"/>
              <p:cNvSpPr>
                <a:spLocks/>
              </p:cNvSpPr>
              <p:nvPr/>
            </p:nvSpPr>
            <p:spPr bwMode="auto">
              <a:xfrm>
                <a:off x="3723327" y="5578071"/>
                <a:ext cx="61980" cy="57731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6 h 92"/>
                  <a:gd name="T4" fmla="*/ 88 w 92"/>
                  <a:gd name="T5" fmla="*/ 63 h 92"/>
                  <a:gd name="T6" fmla="*/ 84 w 92"/>
                  <a:gd name="T7" fmla="*/ 71 h 92"/>
                  <a:gd name="T8" fmla="*/ 79 w 92"/>
                  <a:gd name="T9" fmla="*/ 79 h 92"/>
                  <a:gd name="T10" fmla="*/ 71 w 92"/>
                  <a:gd name="T11" fmla="*/ 84 h 92"/>
                  <a:gd name="T12" fmla="*/ 63 w 92"/>
                  <a:gd name="T13" fmla="*/ 88 h 92"/>
                  <a:gd name="T14" fmla="*/ 56 w 92"/>
                  <a:gd name="T15" fmla="*/ 92 h 92"/>
                  <a:gd name="T16" fmla="*/ 46 w 92"/>
                  <a:gd name="T17" fmla="*/ 92 h 92"/>
                  <a:gd name="T18" fmla="*/ 36 w 92"/>
                  <a:gd name="T19" fmla="*/ 92 h 92"/>
                  <a:gd name="T20" fmla="*/ 29 w 92"/>
                  <a:gd name="T21" fmla="*/ 88 h 92"/>
                  <a:gd name="T22" fmla="*/ 21 w 92"/>
                  <a:gd name="T23" fmla="*/ 84 h 92"/>
                  <a:gd name="T24" fmla="*/ 13 w 92"/>
                  <a:gd name="T25" fmla="*/ 79 h 92"/>
                  <a:gd name="T26" fmla="*/ 7 w 92"/>
                  <a:gd name="T27" fmla="*/ 71 h 92"/>
                  <a:gd name="T28" fmla="*/ 4 w 92"/>
                  <a:gd name="T29" fmla="*/ 63 h 92"/>
                  <a:gd name="T30" fmla="*/ 2 w 92"/>
                  <a:gd name="T31" fmla="*/ 56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2 h 92"/>
                  <a:gd name="T38" fmla="*/ 2 w 92"/>
                  <a:gd name="T39" fmla="*/ 36 h 92"/>
                  <a:gd name="T40" fmla="*/ 4 w 92"/>
                  <a:gd name="T41" fmla="*/ 29 h 92"/>
                  <a:gd name="T42" fmla="*/ 7 w 92"/>
                  <a:gd name="T43" fmla="*/ 21 h 92"/>
                  <a:gd name="T44" fmla="*/ 13 w 92"/>
                  <a:gd name="T45" fmla="*/ 13 h 92"/>
                  <a:gd name="T46" fmla="*/ 21 w 92"/>
                  <a:gd name="T47" fmla="*/ 8 h 92"/>
                  <a:gd name="T48" fmla="*/ 29 w 92"/>
                  <a:gd name="T49" fmla="*/ 4 h 92"/>
                  <a:gd name="T50" fmla="*/ 36 w 92"/>
                  <a:gd name="T51" fmla="*/ 2 h 92"/>
                  <a:gd name="T52" fmla="*/ 42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6 w 92"/>
                  <a:gd name="T59" fmla="*/ 2 h 92"/>
                  <a:gd name="T60" fmla="*/ 63 w 92"/>
                  <a:gd name="T61" fmla="*/ 4 h 92"/>
                  <a:gd name="T62" fmla="*/ 71 w 92"/>
                  <a:gd name="T63" fmla="*/ 8 h 92"/>
                  <a:gd name="T64" fmla="*/ 79 w 92"/>
                  <a:gd name="T65" fmla="*/ 13 h 92"/>
                  <a:gd name="T66" fmla="*/ 84 w 92"/>
                  <a:gd name="T67" fmla="*/ 21 h 92"/>
                  <a:gd name="T68" fmla="*/ 88 w 92"/>
                  <a:gd name="T69" fmla="*/ 29 h 92"/>
                  <a:gd name="T70" fmla="*/ 92 w 92"/>
                  <a:gd name="T71" fmla="*/ 36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6"/>
                    </a:lnTo>
                    <a:lnTo>
                      <a:pt x="88" y="63"/>
                    </a:lnTo>
                    <a:lnTo>
                      <a:pt x="84" y="71"/>
                    </a:lnTo>
                    <a:lnTo>
                      <a:pt x="79" y="79"/>
                    </a:lnTo>
                    <a:lnTo>
                      <a:pt x="71" y="84"/>
                    </a:lnTo>
                    <a:lnTo>
                      <a:pt x="63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6" y="92"/>
                    </a:lnTo>
                    <a:lnTo>
                      <a:pt x="29" y="88"/>
                    </a:lnTo>
                    <a:lnTo>
                      <a:pt x="21" y="84"/>
                    </a:lnTo>
                    <a:lnTo>
                      <a:pt x="13" y="79"/>
                    </a:lnTo>
                    <a:lnTo>
                      <a:pt x="7" y="71"/>
                    </a:lnTo>
                    <a:lnTo>
                      <a:pt x="4" y="63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6"/>
                    </a:lnTo>
                    <a:lnTo>
                      <a:pt x="4" y="29"/>
                    </a:lnTo>
                    <a:lnTo>
                      <a:pt x="7" y="21"/>
                    </a:lnTo>
                    <a:lnTo>
                      <a:pt x="13" y="13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3" y="4"/>
                    </a:lnTo>
                    <a:lnTo>
                      <a:pt x="71" y="8"/>
                    </a:lnTo>
                    <a:lnTo>
                      <a:pt x="79" y="13"/>
                    </a:lnTo>
                    <a:lnTo>
                      <a:pt x="84" y="21"/>
                    </a:lnTo>
                    <a:lnTo>
                      <a:pt x="88" y="29"/>
                    </a:lnTo>
                    <a:lnTo>
                      <a:pt x="92" y="36"/>
                    </a:lnTo>
                    <a:lnTo>
                      <a:pt x="92" y="46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8" name="Freeform 462"/>
              <p:cNvSpPr>
                <a:spLocks/>
              </p:cNvSpPr>
              <p:nvPr/>
            </p:nvSpPr>
            <p:spPr bwMode="auto">
              <a:xfrm>
                <a:off x="3973941" y="5441275"/>
                <a:ext cx="61980" cy="57731"/>
              </a:xfrm>
              <a:custGeom>
                <a:avLst/>
                <a:gdLst>
                  <a:gd name="T0" fmla="*/ 93 w 93"/>
                  <a:gd name="T1" fmla="*/ 46 h 92"/>
                  <a:gd name="T2" fmla="*/ 93 w 93"/>
                  <a:gd name="T3" fmla="*/ 56 h 92"/>
                  <a:gd name="T4" fmla="*/ 89 w 93"/>
                  <a:gd name="T5" fmla="*/ 63 h 92"/>
                  <a:gd name="T6" fmla="*/ 85 w 93"/>
                  <a:gd name="T7" fmla="*/ 71 h 92"/>
                  <a:gd name="T8" fmla="*/ 79 w 93"/>
                  <a:gd name="T9" fmla="*/ 79 h 92"/>
                  <a:gd name="T10" fmla="*/ 71 w 93"/>
                  <a:gd name="T11" fmla="*/ 85 h 92"/>
                  <a:gd name="T12" fmla="*/ 64 w 93"/>
                  <a:gd name="T13" fmla="*/ 88 h 92"/>
                  <a:gd name="T14" fmla="*/ 56 w 93"/>
                  <a:gd name="T15" fmla="*/ 92 h 92"/>
                  <a:gd name="T16" fmla="*/ 46 w 93"/>
                  <a:gd name="T17" fmla="*/ 92 h 92"/>
                  <a:gd name="T18" fmla="*/ 37 w 93"/>
                  <a:gd name="T19" fmla="*/ 92 h 92"/>
                  <a:gd name="T20" fmla="*/ 29 w 93"/>
                  <a:gd name="T21" fmla="*/ 88 h 92"/>
                  <a:gd name="T22" fmla="*/ 21 w 93"/>
                  <a:gd name="T23" fmla="*/ 85 h 92"/>
                  <a:gd name="T24" fmla="*/ 14 w 93"/>
                  <a:gd name="T25" fmla="*/ 79 h 92"/>
                  <a:gd name="T26" fmla="*/ 8 w 93"/>
                  <a:gd name="T27" fmla="*/ 71 h 92"/>
                  <a:gd name="T28" fmla="*/ 4 w 93"/>
                  <a:gd name="T29" fmla="*/ 63 h 92"/>
                  <a:gd name="T30" fmla="*/ 2 w 93"/>
                  <a:gd name="T31" fmla="*/ 56 h 92"/>
                  <a:gd name="T32" fmla="*/ 0 w 93"/>
                  <a:gd name="T33" fmla="*/ 50 h 92"/>
                  <a:gd name="T34" fmla="*/ 0 w 93"/>
                  <a:gd name="T35" fmla="*/ 46 h 92"/>
                  <a:gd name="T36" fmla="*/ 0 w 93"/>
                  <a:gd name="T37" fmla="*/ 42 h 92"/>
                  <a:gd name="T38" fmla="*/ 2 w 93"/>
                  <a:gd name="T39" fmla="*/ 37 h 92"/>
                  <a:gd name="T40" fmla="*/ 4 w 93"/>
                  <a:gd name="T41" fmla="*/ 29 h 92"/>
                  <a:gd name="T42" fmla="*/ 8 w 93"/>
                  <a:gd name="T43" fmla="*/ 21 h 92"/>
                  <a:gd name="T44" fmla="*/ 14 w 93"/>
                  <a:gd name="T45" fmla="*/ 13 h 92"/>
                  <a:gd name="T46" fmla="*/ 21 w 93"/>
                  <a:gd name="T47" fmla="*/ 8 h 92"/>
                  <a:gd name="T48" fmla="*/ 29 w 93"/>
                  <a:gd name="T49" fmla="*/ 4 h 92"/>
                  <a:gd name="T50" fmla="*/ 37 w 93"/>
                  <a:gd name="T51" fmla="*/ 2 h 92"/>
                  <a:gd name="T52" fmla="*/ 43 w 93"/>
                  <a:gd name="T53" fmla="*/ 0 h 92"/>
                  <a:gd name="T54" fmla="*/ 46 w 93"/>
                  <a:gd name="T55" fmla="*/ 0 h 92"/>
                  <a:gd name="T56" fmla="*/ 50 w 93"/>
                  <a:gd name="T57" fmla="*/ 0 h 92"/>
                  <a:gd name="T58" fmla="*/ 56 w 93"/>
                  <a:gd name="T59" fmla="*/ 2 h 92"/>
                  <a:gd name="T60" fmla="*/ 64 w 93"/>
                  <a:gd name="T61" fmla="*/ 4 h 92"/>
                  <a:gd name="T62" fmla="*/ 71 w 93"/>
                  <a:gd name="T63" fmla="*/ 8 h 92"/>
                  <a:gd name="T64" fmla="*/ 79 w 93"/>
                  <a:gd name="T65" fmla="*/ 13 h 92"/>
                  <a:gd name="T66" fmla="*/ 85 w 93"/>
                  <a:gd name="T67" fmla="*/ 21 h 92"/>
                  <a:gd name="T68" fmla="*/ 89 w 93"/>
                  <a:gd name="T69" fmla="*/ 29 h 92"/>
                  <a:gd name="T70" fmla="*/ 93 w 93"/>
                  <a:gd name="T71" fmla="*/ 37 h 92"/>
                  <a:gd name="T72" fmla="*/ 93 w 93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3" h="92">
                    <a:moveTo>
                      <a:pt x="93" y="46"/>
                    </a:moveTo>
                    <a:lnTo>
                      <a:pt x="93" y="56"/>
                    </a:lnTo>
                    <a:lnTo>
                      <a:pt x="89" y="63"/>
                    </a:lnTo>
                    <a:lnTo>
                      <a:pt x="85" y="71"/>
                    </a:lnTo>
                    <a:lnTo>
                      <a:pt x="79" y="79"/>
                    </a:lnTo>
                    <a:lnTo>
                      <a:pt x="71" y="85"/>
                    </a:lnTo>
                    <a:lnTo>
                      <a:pt x="64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7" y="92"/>
                    </a:lnTo>
                    <a:lnTo>
                      <a:pt x="29" y="88"/>
                    </a:lnTo>
                    <a:lnTo>
                      <a:pt x="21" y="85"/>
                    </a:lnTo>
                    <a:lnTo>
                      <a:pt x="14" y="79"/>
                    </a:lnTo>
                    <a:lnTo>
                      <a:pt x="8" y="71"/>
                    </a:lnTo>
                    <a:lnTo>
                      <a:pt x="4" y="63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7"/>
                    </a:lnTo>
                    <a:lnTo>
                      <a:pt x="4" y="29"/>
                    </a:lnTo>
                    <a:lnTo>
                      <a:pt x="8" y="21"/>
                    </a:lnTo>
                    <a:lnTo>
                      <a:pt x="14" y="13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7" y="2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4" y="4"/>
                    </a:lnTo>
                    <a:lnTo>
                      <a:pt x="71" y="8"/>
                    </a:lnTo>
                    <a:lnTo>
                      <a:pt x="79" y="13"/>
                    </a:lnTo>
                    <a:lnTo>
                      <a:pt x="85" y="21"/>
                    </a:lnTo>
                    <a:lnTo>
                      <a:pt x="89" y="29"/>
                    </a:lnTo>
                    <a:lnTo>
                      <a:pt x="93" y="37"/>
                    </a:lnTo>
                    <a:lnTo>
                      <a:pt x="93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" name="Freeform 463"/>
              <p:cNvSpPr>
                <a:spLocks/>
              </p:cNvSpPr>
              <p:nvPr/>
            </p:nvSpPr>
            <p:spPr bwMode="auto">
              <a:xfrm>
                <a:off x="3973941" y="5441275"/>
                <a:ext cx="61980" cy="57731"/>
              </a:xfrm>
              <a:custGeom>
                <a:avLst/>
                <a:gdLst>
                  <a:gd name="T0" fmla="*/ 93 w 93"/>
                  <a:gd name="T1" fmla="*/ 46 h 92"/>
                  <a:gd name="T2" fmla="*/ 93 w 93"/>
                  <a:gd name="T3" fmla="*/ 56 h 92"/>
                  <a:gd name="T4" fmla="*/ 89 w 93"/>
                  <a:gd name="T5" fmla="*/ 63 h 92"/>
                  <a:gd name="T6" fmla="*/ 85 w 93"/>
                  <a:gd name="T7" fmla="*/ 71 h 92"/>
                  <a:gd name="T8" fmla="*/ 79 w 93"/>
                  <a:gd name="T9" fmla="*/ 79 h 92"/>
                  <a:gd name="T10" fmla="*/ 71 w 93"/>
                  <a:gd name="T11" fmla="*/ 85 h 92"/>
                  <a:gd name="T12" fmla="*/ 64 w 93"/>
                  <a:gd name="T13" fmla="*/ 88 h 92"/>
                  <a:gd name="T14" fmla="*/ 56 w 93"/>
                  <a:gd name="T15" fmla="*/ 92 h 92"/>
                  <a:gd name="T16" fmla="*/ 46 w 93"/>
                  <a:gd name="T17" fmla="*/ 92 h 92"/>
                  <a:gd name="T18" fmla="*/ 37 w 93"/>
                  <a:gd name="T19" fmla="*/ 92 h 92"/>
                  <a:gd name="T20" fmla="*/ 29 w 93"/>
                  <a:gd name="T21" fmla="*/ 88 h 92"/>
                  <a:gd name="T22" fmla="*/ 21 w 93"/>
                  <a:gd name="T23" fmla="*/ 85 h 92"/>
                  <a:gd name="T24" fmla="*/ 14 w 93"/>
                  <a:gd name="T25" fmla="*/ 79 h 92"/>
                  <a:gd name="T26" fmla="*/ 8 w 93"/>
                  <a:gd name="T27" fmla="*/ 71 h 92"/>
                  <a:gd name="T28" fmla="*/ 4 w 93"/>
                  <a:gd name="T29" fmla="*/ 63 h 92"/>
                  <a:gd name="T30" fmla="*/ 2 w 93"/>
                  <a:gd name="T31" fmla="*/ 56 h 92"/>
                  <a:gd name="T32" fmla="*/ 0 w 93"/>
                  <a:gd name="T33" fmla="*/ 50 h 92"/>
                  <a:gd name="T34" fmla="*/ 0 w 93"/>
                  <a:gd name="T35" fmla="*/ 46 h 92"/>
                  <a:gd name="T36" fmla="*/ 0 w 93"/>
                  <a:gd name="T37" fmla="*/ 42 h 92"/>
                  <a:gd name="T38" fmla="*/ 2 w 93"/>
                  <a:gd name="T39" fmla="*/ 37 h 92"/>
                  <a:gd name="T40" fmla="*/ 4 w 93"/>
                  <a:gd name="T41" fmla="*/ 29 h 92"/>
                  <a:gd name="T42" fmla="*/ 8 w 93"/>
                  <a:gd name="T43" fmla="*/ 21 h 92"/>
                  <a:gd name="T44" fmla="*/ 14 w 93"/>
                  <a:gd name="T45" fmla="*/ 13 h 92"/>
                  <a:gd name="T46" fmla="*/ 21 w 93"/>
                  <a:gd name="T47" fmla="*/ 8 h 92"/>
                  <a:gd name="T48" fmla="*/ 29 w 93"/>
                  <a:gd name="T49" fmla="*/ 4 h 92"/>
                  <a:gd name="T50" fmla="*/ 37 w 93"/>
                  <a:gd name="T51" fmla="*/ 2 h 92"/>
                  <a:gd name="T52" fmla="*/ 43 w 93"/>
                  <a:gd name="T53" fmla="*/ 0 h 92"/>
                  <a:gd name="T54" fmla="*/ 46 w 93"/>
                  <a:gd name="T55" fmla="*/ 0 h 92"/>
                  <a:gd name="T56" fmla="*/ 50 w 93"/>
                  <a:gd name="T57" fmla="*/ 0 h 92"/>
                  <a:gd name="T58" fmla="*/ 56 w 93"/>
                  <a:gd name="T59" fmla="*/ 2 h 92"/>
                  <a:gd name="T60" fmla="*/ 64 w 93"/>
                  <a:gd name="T61" fmla="*/ 4 h 92"/>
                  <a:gd name="T62" fmla="*/ 71 w 93"/>
                  <a:gd name="T63" fmla="*/ 8 h 92"/>
                  <a:gd name="T64" fmla="*/ 79 w 93"/>
                  <a:gd name="T65" fmla="*/ 13 h 92"/>
                  <a:gd name="T66" fmla="*/ 85 w 93"/>
                  <a:gd name="T67" fmla="*/ 21 h 92"/>
                  <a:gd name="T68" fmla="*/ 89 w 93"/>
                  <a:gd name="T69" fmla="*/ 29 h 92"/>
                  <a:gd name="T70" fmla="*/ 93 w 93"/>
                  <a:gd name="T71" fmla="*/ 37 h 92"/>
                  <a:gd name="T72" fmla="*/ 93 w 93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3" h="92">
                    <a:moveTo>
                      <a:pt x="93" y="46"/>
                    </a:moveTo>
                    <a:lnTo>
                      <a:pt x="93" y="56"/>
                    </a:lnTo>
                    <a:lnTo>
                      <a:pt x="89" y="63"/>
                    </a:lnTo>
                    <a:lnTo>
                      <a:pt x="85" y="71"/>
                    </a:lnTo>
                    <a:lnTo>
                      <a:pt x="79" y="79"/>
                    </a:lnTo>
                    <a:lnTo>
                      <a:pt x="71" y="85"/>
                    </a:lnTo>
                    <a:lnTo>
                      <a:pt x="64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7" y="92"/>
                    </a:lnTo>
                    <a:lnTo>
                      <a:pt x="29" y="88"/>
                    </a:lnTo>
                    <a:lnTo>
                      <a:pt x="21" y="85"/>
                    </a:lnTo>
                    <a:lnTo>
                      <a:pt x="14" y="79"/>
                    </a:lnTo>
                    <a:lnTo>
                      <a:pt x="8" y="71"/>
                    </a:lnTo>
                    <a:lnTo>
                      <a:pt x="4" y="63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7"/>
                    </a:lnTo>
                    <a:lnTo>
                      <a:pt x="4" y="29"/>
                    </a:lnTo>
                    <a:lnTo>
                      <a:pt x="8" y="21"/>
                    </a:lnTo>
                    <a:lnTo>
                      <a:pt x="14" y="13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7" y="2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4" y="4"/>
                    </a:lnTo>
                    <a:lnTo>
                      <a:pt x="71" y="8"/>
                    </a:lnTo>
                    <a:lnTo>
                      <a:pt x="79" y="13"/>
                    </a:lnTo>
                    <a:lnTo>
                      <a:pt x="85" y="21"/>
                    </a:lnTo>
                    <a:lnTo>
                      <a:pt x="89" y="29"/>
                    </a:lnTo>
                    <a:lnTo>
                      <a:pt x="93" y="37"/>
                    </a:lnTo>
                    <a:lnTo>
                      <a:pt x="93" y="46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0" name="Freeform 464"/>
              <p:cNvSpPr>
                <a:spLocks/>
              </p:cNvSpPr>
              <p:nvPr/>
            </p:nvSpPr>
            <p:spPr bwMode="auto">
              <a:xfrm>
                <a:off x="4224554" y="5296948"/>
                <a:ext cx="63328" cy="57731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5 h 92"/>
                  <a:gd name="T4" fmla="*/ 88 w 92"/>
                  <a:gd name="T5" fmla="*/ 63 h 92"/>
                  <a:gd name="T6" fmla="*/ 84 w 92"/>
                  <a:gd name="T7" fmla="*/ 71 h 92"/>
                  <a:gd name="T8" fmla="*/ 79 w 92"/>
                  <a:gd name="T9" fmla="*/ 78 h 92"/>
                  <a:gd name="T10" fmla="*/ 71 w 92"/>
                  <a:gd name="T11" fmla="*/ 84 h 92"/>
                  <a:gd name="T12" fmla="*/ 63 w 92"/>
                  <a:gd name="T13" fmla="*/ 88 h 92"/>
                  <a:gd name="T14" fmla="*/ 56 w 92"/>
                  <a:gd name="T15" fmla="*/ 92 h 92"/>
                  <a:gd name="T16" fmla="*/ 46 w 92"/>
                  <a:gd name="T17" fmla="*/ 92 h 92"/>
                  <a:gd name="T18" fmla="*/ 36 w 92"/>
                  <a:gd name="T19" fmla="*/ 92 h 92"/>
                  <a:gd name="T20" fmla="*/ 29 w 92"/>
                  <a:gd name="T21" fmla="*/ 88 h 92"/>
                  <a:gd name="T22" fmla="*/ 21 w 92"/>
                  <a:gd name="T23" fmla="*/ 84 h 92"/>
                  <a:gd name="T24" fmla="*/ 13 w 92"/>
                  <a:gd name="T25" fmla="*/ 78 h 92"/>
                  <a:gd name="T26" fmla="*/ 8 w 92"/>
                  <a:gd name="T27" fmla="*/ 71 h 92"/>
                  <a:gd name="T28" fmla="*/ 4 w 92"/>
                  <a:gd name="T29" fmla="*/ 63 h 92"/>
                  <a:gd name="T30" fmla="*/ 2 w 92"/>
                  <a:gd name="T31" fmla="*/ 55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2 h 92"/>
                  <a:gd name="T38" fmla="*/ 2 w 92"/>
                  <a:gd name="T39" fmla="*/ 36 h 92"/>
                  <a:gd name="T40" fmla="*/ 4 w 92"/>
                  <a:gd name="T41" fmla="*/ 28 h 92"/>
                  <a:gd name="T42" fmla="*/ 8 w 92"/>
                  <a:gd name="T43" fmla="*/ 21 h 92"/>
                  <a:gd name="T44" fmla="*/ 13 w 92"/>
                  <a:gd name="T45" fmla="*/ 13 h 92"/>
                  <a:gd name="T46" fmla="*/ 21 w 92"/>
                  <a:gd name="T47" fmla="*/ 7 h 92"/>
                  <a:gd name="T48" fmla="*/ 29 w 92"/>
                  <a:gd name="T49" fmla="*/ 3 h 92"/>
                  <a:gd name="T50" fmla="*/ 36 w 92"/>
                  <a:gd name="T51" fmla="*/ 2 h 92"/>
                  <a:gd name="T52" fmla="*/ 42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6 w 92"/>
                  <a:gd name="T59" fmla="*/ 2 h 92"/>
                  <a:gd name="T60" fmla="*/ 63 w 92"/>
                  <a:gd name="T61" fmla="*/ 3 h 92"/>
                  <a:gd name="T62" fmla="*/ 71 w 92"/>
                  <a:gd name="T63" fmla="*/ 7 h 92"/>
                  <a:gd name="T64" fmla="*/ 79 w 92"/>
                  <a:gd name="T65" fmla="*/ 13 h 92"/>
                  <a:gd name="T66" fmla="*/ 84 w 92"/>
                  <a:gd name="T67" fmla="*/ 21 h 92"/>
                  <a:gd name="T68" fmla="*/ 88 w 92"/>
                  <a:gd name="T69" fmla="*/ 28 h 92"/>
                  <a:gd name="T70" fmla="*/ 92 w 92"/>
                  <a:gd name="T71" fmla="*/ 36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5"/>
                    </a:lnTo>
                    <a:lnTo>
                      <a:pt x="88" y="63"/>
                    </a:lnTo>
                    <a:lnTo>
                      <a:pt x="84" y="71"/>
                    </a:lnTo>
                    <a:lnTo>
                      <a:pt x="79" y="78"/>
                    </a:lnTo>
                    <a:lnTo>
                      <a:pt x="71" y="84"/>
                    </a:lnTo>
                    <a:lnTo>
                      <a:pt x="63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6" y="92"/>
                    </a:lnTo>
                    <a:lnTo>
                      <a:pt x="29" y="88"/>
                    </a:lnTo>
                    <a:lnTo>
                      <a:pt x="21" y="84"/>
                    </a:lnTo>
                    <a:lnTo>
                      <a:pt x="13" y="78"/>
                    </a:lnTo>
                    <a:lnTo>
                      <a:pt x="8" y="71"/>
                    </a:lnTo>
                    <a:lnTo>
                      <a:pt x="4" y="63"/>
                    </a:lnTo>
                    <a:lnTo>
                      <a:pt x="2" y="55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6"/>
                    </a:lnTo>
                    <a:lnTo>
                      <a:pt x="4" y="28"/>
                    </a:lnTo>
                    <a:lnTo>
                      <a:pt x="8" y="21"/>
                    </a:lnTo>
                    <a:lnTo>
                      <a:pt x="13" y="13"/>
                    </a:lnTo>
                    <a:lnTo>
                      <a:pt x="21" y="7"/>
                    </a:lnTo>
                    <a:lnTo>
                      <a:pt x="29" y="3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3" y="3"/>
                    </a:lnTo>
                    <a:lnTo>
                      <a:pt x="71" y="7"/>
                    </a:lnTo>
                    <a:lnTo>
                      <a:pt x="79" y="13"/>
                    </a:lnTo>
                    <a:lnTo>
                      <a:pt x="84" y="21"/>
                    </a:lnTo>
                    <a:lnTo>
                      <a:pt x="88" y="28"/>
                    </a:lnTo>
                    <a:lnTo>
                      <a:pt x="92" y="36"/>
                    </a:lnTo>
                    <a:lnTo>
                      <a:pt x="92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1" name="Freeform 465"/>
              <p:cNvSpPr>
                <a:spLocks/>
              </p:cNvSpPr>
              <p:nvPr/>
            </p:nvSpPr>
            <p:spPr bwMode="auto">
              <a:xfrm>
                <a:off x="4224554" y="5296948"/>
                <a:ext cx="63328" cy="57731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5 h 92"/>
                  <a:gd name="T4" fmla="*/ 88 w 92"/>
                  <a:gd name="T5" fmla="*/ 63 h 92"/>
                  <a:gd name="T6" fmla="*/ 84 w 92"/>
                  <a:gd name="T7" fmla="*/ 71 h 92"/>
                  <a:gd name="T8" fmla="*/ 79 w 92"/>
                  <a:gd name="T9" fmla="*/ 78 h 92"/>
                  <a:gd name="T10" fmla="*/ 71 w 92"/>
                  <a:gd name="T11" fmla="*/ 84 h 92"/>
                  <a:gd name="T12" fmla="*/ 63 w 92"/>
                  <a:gd name="T13" fmla="*/ 88 h 92"/>
                  <a:gd name="T14" fmla="*/ 56 w 92"/>
                  <a:gd name="T15" fmla="*/ 92 h 92"/>
                  <a:gd name="T16" fmla="*/ 46 w 92"/>
                  <a:gd name="T17" fmla="*/ 92 h 92"/>
                  <a:gd name="T18" fmla="*/ 36 w 92"/>
                  <a:gd name="T19" fmla="*/ 92 h 92"/>
                  <a:gd name="T20" fmla="*/ 29 w 92"/>
                  <a:gd name="T21" fmla="*/ 88 h 92"/>
                  <a:gd name="T22" fmla="*/ 21 w 92"/>
                  <a:gd name="T23" fmla="*/ 84 h 92"/>
                  <a:gd name="T24" fmla="*/ 13 w 92"/>
                  <a:gd name="T25" fmla="*/ 78 h 92"/>
                  <a:gd name="T26" fmla="*/ 8 w 92"/>
                  <a:gd name="T27" fmla="*/ 71 h 92"/>
                  <a:gd name="T28" fmla="*/ 4 w 92"/>
                  <a:gd name="T29" fmla="*/ 63 h 92"/>
                  <a:gd name="T30" fmla="*/ 2 w 92"/>
                  <a:gd name="T31" fmla="*/ 55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2 h 92"/>
                  <a:gd name="T38" fmla="*/ 2 w 92"/>
                  <a:gd name="T39" fmla="*/ 36 h 92"/>
                  <a:gd name="T40" fmla="*/ 4 w 92"/>
                  <a:gd name="T41" fmla="*/ 28 h 92"/>
                  <a:gd name="T42" fmla="*/ 8 w 92"/>
                  <a:gd name="T43" fmla="*/ 21 h 92"/>
                  <a:gd name="T44" fmla="*/ 13 w 92"/>
                  <a:gd name="T45" fmla="*/ 13 h 92"/>
                  <a:gd name="T46" fmla="*/ 21 w 92"/>
                  <a:gd name="T47" fmla="*/ 7 h 92"/>
                  <a:gd name="T48" fmla="*/ 29 w 92"/>
                  <a:gd name="T49" fmla="*/ 3 h 92"/>
                  <a:gd name="T50" fmla="*/ 36 w 92"/>
                  <a:gd name="T51" fmla="*/ 2 h 92"/>
                  <a:gd name="T52" fmla="*/ 42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6 w 92"/>
                  <a:gd name="T59" fmla="*/ 2 h 92"/>
                  <a:gd name="T60" fmla="*/ 63 w 92"/>
                  <a:gd name="T61" fmla="*/ 3 h 92"/>
                  <a:gd name="T62" fmla="*/ 71 w 92"/>
                  <a:gd name="T63" fmla="*/ 7 h 92"/>
                  <a:gd name="T64" fmla="*/ 79 w 92"/>
                  <a:gd name="T65" fmla="*/ 13 h 92"/>
                  <a:gd name="T66" fmla="*/ 84 w 92"/>
                  <a:gd name="T67" fmla="*/ 21 h 92"/>
                  <a:gd name="T68" fmla="*/ 88 w 92"/>
                  <a:gd name="T69" fmla="*/ 28 h 92"/>
                  <a:gd name="T70" fmla="*/ 92 w 92"/>
                  <a:gd name="T71" fmla="*/ 36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5"/>
                    </a:lnTo>
                    <a:lnTo>
                      <a:pt x="88" y="63"/>
                    </a:lnTo>
                    <a:lnTo>
                      <a:pt x="84" y="71"/>
                    </a:lnTo>
                    <a:lnTo>
                      <a:pt x="79" y="78"/>
                    </a:lnTo>
                    <a:lnTo>
                      <a:pt x="71" y="84"/>
                    </a:lnTo>
                    <a:lnTo>
                      <a:pt x="63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6" y="92"/>
                    </a:lnTo>
                    <a:lnTo>
                      <a:pt x="29" y="88"/>
                    </a:lnTo>
                    <a:lnTo>
                      <a:pt x="21" y="84"/>
                    </a:lnTo>
                    <a:lnTo>
                      <a:pt x="13" y="78"/>
                    </a:lnTo>
                    <a:lnTo>
                      <a:pt x="8" y="71"/>
                    </a:lnTo>
                    <a:lnTo>
                      <a:pt x="4" y="63"/>
                    </a:lnTo>
                    <a:lnTo>
                      <a:pt x="2" y="55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6"/>
                    </a:lnTo>
                    <a:lnTo>
                      <a:pt x="4" y="28"/>
                    </a:lnTo>
                    <a:lnTo>
                      <a:pt x="8" y="21"/>
                    </a:lnTo>
                    <a:lnTo>
                      <a:pt x="13" y="13"/>
                    </a:lnTo>
                    <a:lnTo>
                      <a:pt x="21" y="7"/>
                    </a:lnTo>
                    <a:lnTo>
                      <a:pt x="29" y="3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3" y="3"/>
                    </a:lnTo>
                    <a:lnTo>
                      <a:pt x="71" y="7"/>
                    </a:lnTo>
                    <a:lnTo>
                      <a:pt x="79" y="13"/>
                    </a:lnTo>
                    <a:lnTo>
                      <a:pt x="84" y="21"/>
                    </a:lnTo>
                    <a:lnTo>
                      <a:pt x="88" y="28"/>
                    </a:lnTo>
                    <a:lnTo>
                      <a:pt x="92" y="36"/>
                    </a:lnTo>
                    <a:lnTo>
                      <a:pt x="92" y="46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" name="Freeform 466"/>
              <p:cNvSpPr>
                <a:spLocks/>
              </p:cNvSpPr>
              <p:nvPr/>
            </p:nvSpPr>
            <p:spPr bwMode="auto">
              <a:xfrm>
                <a:off x="4477863" y="5113715"/>
                <a:ext cx="61980" cy="58985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6 h 92"/>
                  <a:gd name="T4" fmla="*/ 89 w 92"/>
                  <a:gd name="T5" fmla="*/ 63 h 92"/>
                  <a:gd name="T6" fmla="*/ 85 w 92"/>
                  <a:gd name="T7" fmla="*/ 71 h 92"/>
                  <a:gd name="T8" fmla="*/ 79 w 92"/>
                  <a:gd name="T9" fmla="*/ 79 h 92"/>
                  <a:gd name="T10" fmla="*/ 71 w 92"/>
                  <a:gd name="T11" fmla="*/ 84 h 92"/>
                  <a:gd name="T12" fmla="*/ 64 w 92"/>
                  <a:gd name="T13" fmla="*/ 88 h 92"/>
                  <a:gd name="T14" fmla="*/ 56 w 92"/>
                  <a:gd name="T15" fmla="*/ 92 h 92"/>
                  <a:gd name="T16" fmla="*/ 46 w 92"/>
                  <a:gd name="T17" fmla="*/ 92 h 92"/>
                  <a:gd name="T18" fmla="*/ 37 w 92"/>
                  <a:gd name="T19" fmla="*/ 92 h 92"/>
                  <a:gd name="T20" fmla="*/ 29 w 92"/>
                  <a:gd name="T21" fmla="*/ 88 h 92"/>
                  <a:gd name="T22" fmla="*/ 21 w 92"/>
                  <a:gd name="T23" fmla="*/ 84 h 92"/>
                  <a:gd name="T24" fmla="*/ 14 w 92"/>
                  <a:gd name="T25" fmla="*/ 79 h 92"/>
                  <a:gd name="T26" fmla="*/ 8 w 92"/>
                  <a:gd name="T27" fmla="*/ 71 h 92"/>
                  <a:gd name="T28" fmla="*/ 4 w 92"/>
                  <a:gd name="T29" fmla="*/ 63 h 92"/>
                  <a:gd name="T30" fmla="*/ 2 w 92"/>
                  <a:gd name="T31" fmla="*/ 56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2 h 92"/>
                  <a:gd name="T38" fmla="*/ 2 w 92"/>
                  <a:gd name="T39" fmla="*/ 36 h 92"/>
                  <a:gd name="T40" fmla="*/ 4 w 92"/>
                  <a:gd name="T41" fmla="*/ 29 h 92"/>
                  <a:gd name="T42" fmla="*/ 8 w 92"/>
                  <a:gd name="T43" fmla="*/ 21 h 92"/>
                  <a:gd name="T44" fmla="*/ 14 w 92"/>
                  <a:gd name="T45" fmla="*/ 13 h 92"/>
                  <a:gd name="T46" fmla="*/ 21 w 92"/>
                  <a:gd name="T47" fmla="*/ 8 h 92"/>
                  <a:gd name="T48" fmla="*/ 29 w 92"/>
                  <a:gd name="T49" fmla="*/ 4 h 92"/>
                  <a:gd name="T50" fmla="*/ 37 w 92"/>
                  <a:gd name="T51" fmla="*/ 2 h 92"/>
                  <a:gd name="T52" fmla="*/ 43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6 w 92"/>
                  <a:gd name="T59" fmla="*/ 2 h 92"/>
                  <a:gd name="T60" fmla="*/ 64 w 92"/>
                  <a:gd name="T61" fmla="*/ 4 h 92"/>
                  <a:gd name="T62" fmla="*/ 71 w 92"/>
                  <a:gd name="T63" fmla="*/ 8 h 92"/>
                  <a:gd name="T64" fmla="*/ 79 w 92"/>
                  <a:gd name="T65" fmla="*/ 13 h 92"/>
                  <a:gd name="T66" fmla="*/ 85 w 92"/>
                  <a:gd name="T67" fmla="*/ 21 h 92"/>
                  <a:gd name="T68" fmla="*/ 89 w 92"/>
                  <a:gd name="T69" fmla="*/ 29 h 92"/>
                  <a:gd name="T70" fmla="*/ 92 w 92"/>
                  <a:gd name="T71" fmla="*/ 36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6"/>
                    </a:lnTo>
                    <a:lnTo>
                      <a:pt x="89" y="63"/>
                    </a:lnTo>
                    <a:lnTo>
                      <a:pt x="85" y="71"/>
                    </a:lnTo>
                    <a:lnTo>
                      <a:pt x="79" y="79"/>
                    </a:lnTo>
                    <a:lnTo>
                      <a:pt x="71" y="84"/>
                    </a:lnTo>
                    <a:lnTo>
                      <a:pt x="64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7" y="92"/>
                    </a:lnTo>
                    <a:lnTo>
                      <a:pt x="29" y="88"/>
                    </a:lnTo>
                    <a:lnTo>
                      <a:pt x="21" y="84"/>
                    </a:lnTo>
                    <a:lnTo>
                      <a:pt x="14" y="79"/>
                    </a:lnTo>
                    <a:lnTo>
                      <a:pt x="8" y="71"/>
                    </a:lnTo>
                    <a:lnTo>
                      <a:pt x="4" y="63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6"/>
                    </a:lnTo>
                    <a:lnTo>
                      <a:pt x="4" y="29"/>
                    </a:lnTo>
                    <a:lnTo>
                      <a:pt x="8" y="21"/>
                    </a:lnTo>
                    <a:lnTo>
                      <a:pt x="14" y="13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7" y="2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4" y="4"/>
                    </a:lnTo>
                    <a:lnTo>
                      <a:pt x="71" y="8"/>
                    </a:lnTo>
                    <a:lnTo>
                      <a:pt x="79" y="13"/>
                    </a:lnTo>
                    <a:lnTo>
                      <a:pt x="85" y="21"/>
                    </a:lnTo>
                    <a:lnTo>
                      <a:pt x="89" y="29"/>
                    </a:lnTo>
                    <a:lnTo>
                      <a:pt x="92" y="36"/>
                    </a:lnTo>
                    <a:lnTo>
                      <a:pt x="92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3" name="Freeform 467"/>
              <p:cNvSpPr>
                <a:spLocks/>
              </p:cNvSpPr>
              <p:nvPr/>
            </p:nvSpPr>
            <p:spPr bwMode="auto">
              <a:xfrm>
                <a:off x="4477863" y="5113715"/>
                <a:ext cx="61980" cy="58985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6 h 92"/>
                  <a:gd name="T4" fmla="*/ 89 w 92"/>
                  <a:gd name="T5" fmla="*/ 63 h 92"/>
                  <a:gd name="T6" fmla="*/ 85 w 92"/>
                  <a:gd name="T7" fmla="*/ 71 h 92"/>
                  <a:gd name="T8" fmla="*/ 79 w 92"/>
                  <a:gd name="T9" fmla="*/ 79 h 92"/>
                  <a:gd name="T10" fmla="*/ 71 w 92"/>
                  <a:gd name="T11" fmla="*/ 84 h 92"/>
                  <a:gd name="T12" fmla="*/ 64 w 92"/>
                  <a:gd name="T13" fmla="*/ 88 h 92"/>
                  <a:gd name="T14" fmla="*/ 56 w 92"/>
                  <a:gd name="T15" fmla="*/ 92 h 92"/>
                  <a:gd name="T16" fmla="*/ 46 w 92"/>
                  <a:gd name="T17" fmla="*/ 92 h 92"/>
                  <a:gd name="T18" fmla="*/ 37 w 92"/>
                  <a:gd name="T19" fmla="*/ 92 h 92"/>
                  <a:gd name="T20" fmla="*/ 29 w 92"/>
                  <a:gd name="T21" fmla="*/ 88 h 92"/>
                  <a:gd name="T22" fmla="*/ 21 w 92"/>
                  <a:gd name="T23" fmla="*/ 84 h 92"/>
                  <a:gd name="T24" fmla="*/ 14 w 92"/>
                  <a:gd name="T25" fmla="*/ 79 h 92"/>
                  <a:gd name="T26" fmla="*/ 8 w 92"/>
                  <a:gd name="T27" fmla="*/ 71 h 92"/>
                  <a:gd name="T28" fmla="*/ 4 w 92"/>
                  <a:gd name="T29" fmla="*/ 63 h 92"/>
                  <a:gd name="T30" fmla="*/ 2 w 92"/>
                  <a:gd name="T31" fmla="*/ 56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2 h 92"/>
                  <a:gd name="T38" fmla="*/ 2 w 92"/>
                  <a:gd name="T39" fmla="*/ 36 h 92"/>
                  <a:gd name="T40" fmla="*/ 4 w 92"/>
                  <a:gd name="T41" fmla="*/ 29 h 92"/>
                  <a:gd name="T42" fmla="*/ 8 w 92"/>
                  <a:gd name="T43" fmla="*/ 21 h 92"/>
                  <a:gd name="T44" fmla="*/ 14 w 92"/>
                  <a:gd name="T45" fmla="*/ 13 h 92"/>
                  <a:gd name="T46" fmla="*/ 21 w 92"/>
                  <a:gd name="T47" fmla="*/ 8 h 92"/>
                  <a:gd name="T48" fmla="*/ 29 w 92"/>
                  <a:gd name="T49" fmla="*/ 4 h 92"/>
                  <a:gd name="T50" fmla="*/ 37 w 92"/>
                  <a:gd name="T51" fmla="*/ 2 h 92"/>
                  <a:gd name="T52" fmla="*/ 43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6 w 92"/>
                  <a:gd name="T59" fmla="*/ 2 h 92"/>
                  <a:gd name="T60" fmla="*/ 64 w 92"/>
                  <a:gd name="T61" fmla="*/ 4 h 92"/>
                  <a:gd name="T62" fmla="*/ 71 w 92"/>
                  <a:gd name="T63" fmla="*/ 8 h 92"/>
                  <a:gd name="T64" fmla="*/ 79 w 92"/>
                  <a:gd name="T65" fmla="*/ 13 h 92"/>
                  <a:gd name="T66" fmla="*/ 85 w 92"/>
                  <a:gd name="T67" fmla="*/ 21 h 92"/>
                  <a:gd name="T68" fmla="*/ 89 w 92"/>
                  <a:gd name="T69" fmla="*/ 29 h 92"/>
                  <a:gd name="T70" fmla="*/ 92 w 92"/>
                  <a:gd name="T71" fmla="*/ 36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6"/>
                    </a:lnTo>
                    <a:lnTo>
                      <a:pt x="89" y="63"/>
                    </a:lnTo>
                    <a:lnTo>
                      <a:pt x="85" y="71"/>
                    </a:lnTo>
                    <a:lnTo>
                      <a:pt x="79" y="79"/>
                    </a:lnTo>
                    <a:lnTo>
                      <a:pt x="71" y="84"/>
                    </a:lnTo>
                    <a:lnTo>
                      <a:pt x="64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7" y="92"/>
                    </a:lnTo>
                    <a:lnTo>
                      <a:pt x="29" y="88"/>
                    </a:lnTo>
                    <a:lnTo>
                      <a:pt x="21" y="84"/>
                    </a:lnTo>
                    <a:lnTo>
                      <a:pt x="14" y="79"/>
                    </a:lnTo>
                    <a:lnTo>
                      <a:pt x="8" y="71"/>
                    </a:lnTo>
                    <a:lnTo>
                      <a:pt x="4" y="63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6"/>
                    </a:lnTo>
                    <a:lnTo>
                      <a:pt x="4" y="29"/>
                    </a:lnTo>
                    <a:lnTo>
                      <a:pt x="8" y="21"/>
                    </a:lnTo>
                    <a:lnTo>
                      <a:pt x="14" y="13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7" y="2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4" y="4"/>
                    </a:lnTo>
                    <a:lnTo>
                      <a:pt x="71" y="8"/>
                    </a:lnTo>
                    <a:lnTo>
                      <a:pt x="79" y="13"/>
                    </a:lnTo>
                    <a:lnTo>
                      <a:pt x="85" y="21"/>
                    </a:lnTo>
                    <a:lnTo>
                      <a:pt x="89" y="29"/>
                    </a:lnTo>
                    <a:lnTo>
                      <a:pt x="92" y="36"/>
                    </a:lnTo>
                    <a:lnTo>
                      <a:pt x="92" y="46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4" name="Freeform 468"/>
              <p:cNvSpPr>
                <a:spLocks/>
              </p:cNvSpPr>
              <p:nvPr/>
            </p:nvSpPr>
            <p:spPr bwMode="auto">
              <a:xfrm>
                <a:off x="4728476" y="4924208"/>
                <a:ext cx="61980" cy="57731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5 h 92"/>
                  <a:gd name="T4" fmla="*/ 88 w 92"/>
                  <a:gd name="T5" fmla="*/ 63 h 92"/>
                  <a:gd name="T6" fmla="*/ 84 w 92"/>
                  <a:gd name="T7" fmla="*/ 71 h 92"/>
                  <a:gd name="T8" fmla="*/ 79 w 92"/>
                  <a:gd name="T9" fmla="*/ 78 h 92"/>
                  <a:gd name="T10" fmla="*/ 71 w 92"/>
                  <a:gd name="T11" fmla="*/ 84 h 92"/>
                  <a:gd name="T12" fmla="*/ 63 w 92"/>
                  <a:gd name="T13" fmla="*/ 88 h 92"/>
                  <a:gd name="T14" fmla="*/ 56 w 92"/>
                  <a:gd name="T15" fmla="*/ 92 h 92"/>
                  <a:gd name="T16" fmla="*/ 46 w 92"/>
                  <a:gd name="T17" fmla="*/ 92 h 92"/>
                  <a:gd name="T18" fmla="*/ 36 w 92"/>
                  <a:gd name="T19" fmla="*/ 92 h 92"/>
                  <a:gd name="T20" fmla="*/ 29 w 92"/>
                  <a:gd name="T21" fmla="*/ 88 h 92"/>
                  <a:gd name="T22" fmla="*/ 21 w 92"/>
                  <a:gd name="T23" fmla="*/ 84 h 92"/>
                  <a:gd name="T24" fmla="*/ 13 w 92"/>
                  <a:gd name="T25" fmla="*/ 78 h 92"/>
                  <a:gd name="T26" fmla="*/ 8 w 92"/>
                  <a:gd name="T27" fmla="*/ 71 h 92"/>
                  <a:gd name="T28" fmla="*/ 4 w 92"/>
                  <a:gd name="T29" fmla="*/ 63 h 92"/>
                  <a:gd name="T30" fmla="*/ 2 w 92"/>
                  <a:gd name="T31" fmla="*/ 55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2 h 92"/>
                  <a:gd name="T38" fmla="*/ 2 w 92"/>
                  <a:gd name="T39" fmla="*/ 36 h 92"/>
                  <a:gd name="T40" fmla="*/ 4 w 92"/>
                  <a:gd name="T41" fmla="*/ 28 h 92"/>
                  <a:gd name="T42" fmla="*/ 8 w 92"/>
                  <a:gd name="T43" fmla="*/ 21 h 92"/>
                  <a:gd name="T44" fmla="*/ 13 w 92"/>
                  <a:gd name="T45" fmla="*/ 13 h 92"/>
                  <a:gd name="T46" fmla="*/ 21 w 92"/>
                  <a:gd name="T47" fmla="*/ 7 h 92"/>
                  <a:gd name="T48" fmla="*/ 29 w 92"/>
                  <a:gd name="T49" fmla="*/ 4 h 92"/>
                  <a:gd name="T50" fmla="*/ 36 w 92"/>
                  <a:gd name="T51" fmla="*/ 2 h 92"/>
                  <a:gd name="T52" fmla="*/ 42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6 w 92"/>
                  <a:gd name="T59" fmla="*/ 2 h 92"/>
                  <a:gd name="T60" fmla="*/ 63 w 92"/>
                  <a:gd name="T61" fmla="*/ 4 h 92"/>
                  <a:gd name="T62" fmla="*/ 71 w 92"/>
                  <a:gd name="T63" fmla="*/ 7 h 92"/>
                  <a:gd name="T64" fmla="*/ 79 w 92"/>
                  <a:gd name="T65" fmla="*/ 13 h 92"/>
                  <a:gd name="T66" fmla="*/ 84 w 92"/>
                  <a:gd name="T67" fmla="*/ 21 h 92"/>
                  <a:gd name="T68" fmla="*/ 88 w 92"/>
                  <a:gd name="T69" fmla="*/ 28 h 92"/>
                  <a:gd name="T70" fmla="*/ 92 w 92"/>
                  <a:gd name="T71" fmla="*/ 36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5"/>
                    </a:lnTo>
                    <a:lnTo>
                      <a:pt x="88" y="63"/>
                    </a:lnTo>
                    <a:lnTo>
                      <a:pt x="84" y="71"/>
                    </a:lnTo>
                    <a:lnTo>
                      <a:pt x="79" y="78"/>
                    </a:lnTo>
                    <a:lnTo>
                      <a:pt x="71" y="84"/>
                    </a:lnTo>
                    <a:lnTo>
                      <a:pt x="63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6" y="92"/>
                    </a:lnTo>
                    <a:lnTo>
                      <a:pt x="29" y="88"/>
                    </a:lnTo>
                    <a:lnTo>
                      <a:pt x="21" y="84"/>
                    </a:lnTo>
                    <a:lnTo>
                      <a:pt x="13" y="78"/>
                    </a:lnTo>
                    <a:lnTo>
                      <a:pt x="8" y="71"/>
                    </a:lnTo>
                    <a:lnTo>
                      <a:pt x="4" y="63"/>
                    </a:lnTo>
                    <a:lnTo>
                      <a:pt x="2" y="55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6"/>
                    </a:lnTo>
                    <a:lnTo>
                      <a:pt x="4" y="28"/>
                    </a:lnTo>
                    <a:lnTo>
                      <a:pt x="8" y="21"/>
                    </a:lnTo>
                    <a:lnTo>
                      <a:pt x="13" y="13"/>
                    </a:lnTo>
                    <a:lnTo>
                      <a:pt x="21" y="7"/>
                    </a:lnTo>
                    <a:lnTo>
                      <a:pt x="29" y="4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3" y="4"/>
                    </a:lnTo>
                    <a:lnTo>
                      <a:pt x="71" y="7"/>
                    </a:lnTo>
                    <a:lnTo>
                      <a:pt x="79" y="13"/>
                    </a:lnTo>
                    <a:lnTo>
                      <a:pt x="84" y="21"/>
                    </a:lnTo>
                    <a:lnTo>
                      <a:pt x="88" y="28"/>
                    </a:lnTo>
                    <a:lnTo>
                      <a:pt x="92" y="36"/>
                    </a:lnTo>
                    <a:lnTo>
                      <a:pt x="92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5" name="Freeform 469"/>
              <p:cNvSpPr>
                <a:spLocks/>
              </p:cNvSpPr>
              <p:nvPr/>
            </p:nvSpPr>
            <p:spPr bwMode="auto">
              <a:xfrm>
                <a:off x="4728476" y="4924208"/>
                <a:ext cx="61980" cy="57731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5 h 92"/>
                  <a:gd name="T4" fmla="*/ 88 w 92"/>
                  <a:gd name="T5" fmla="*/ 63 h 92"/>
                  <a:gd name="T6" fmla="*/ 84 w 92"/>
                  <a:gd name="T7" fmla="*/ 71 h 92"/>
                  <a:gd name="T8" fmla="*/ 79 w 92"/>
                  <a:gd name="T9" fmla="*/ 78 h 92"/>
                  <a:gd name="T10" fmla="*/ 71 w 92"/>
                  <a:gd name="T11" fmla="*/ 84 h 92"/>
                  <a:gd name="T12" fmla="*/ 63 w 92"/>
                  <a:gd name="T13" fmla="*/ 88 h 92"/>
                  <a:gd name="T14" fmla="*/ 56 w 92"/>
                  <a:gd name="T15" fmla="*/ 92 h 92"/>
                  <a:gd name="T16" fmla="*/ 46 w 92"/>
                  <a:gd name="T17" fmla="*/ 92 h 92"/>
                  <a:gd name="T18" fmla="*/ 36 w 92"/>
                  <a:gd name="T19" fmla="*/ 92 h 92"/>
                  <a:gd name="T20" fmla="*/ 29 w 92"/>
                  <a:gd name="T21" fmla="*/ 88 h 92"/>
                  <a:gd name="T22" fmla="*/ 21 w 92"/>
                  <a:gd name="T23" fmla="*/ 84 h 92"/>
                  <a:gd name="T24" fmla="*/ 13 w 92"/>
                  <a:gd name="T25" fmla="*/ 78 h 92"/>
                  <a:gd name="T26" fmla="*/ 8 w 92"/>
                  <a:gd name="T27" fmla="*/ 71 h 92"/>
                  <a:gd name="T28" fmla="*/ 4 w 92"/>
                  <a:gd name="T29" fmla="*/ 63 h 92"/>
                  <a:gd name="T30" fmla="*/ 2 w 92"/>
                  <a:gd name="T31" fmla="*/ 55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2 h 92"/>
                  <a:gd name="T38" fmla="*/ 2 w 92"/>
                  <a:gd name="T39" fmla="*/ 36 h 92"/>
                  <a:gd name="T40" fmla="*/ 4 w 92"/>
                  <a:gd name="T41" fmla="*/ 28 h 92"/>
                  <a:gd name="T42" fmla="*/ 8 w 92"/>
                  <a:gd name="T43" fmla="*/ 21 h 92"/>
                  <a:gd name="T44" fmla="*/ 13 w 92"/>
                  <a:gd name="T45" fmla="*/ 13 h 92"/>
                  <a:gd name="T46" fmla="*/ 21 w 92"/>
                  <a:gd name="T47" fmla="*/ 7 h 92"/>
                  <a:gd name="T48" fmla="*/ 29 w 92"/>
                  <a:gd name="T49" fmla="*/ 4 h 92"/>
                  <a:gd name="T50" fmla="*/ 36 w 92"/>
                  <a:gd name="T51" fmla="*/ 2 h 92"/>
                  <a:gd name="T52" fmla="*/ 42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6 w 92"/>
                  <a:gd name="T59" fmla="*/ 2 h 92"/>
                  <a:gd name="T60" fmla="*/ 63 w 92"/>
                  <a:gd name="T61" fmla="*/ 4 h 92"/>
                  <a:gd name="T62" fmla="*/ 71 w 92"/>
                  <a:gd name="T63" fmla="*/ 7 h 92"/>
                  <a:gd name="T64" fmla="*/ 79 w 92"/>
                  <a:gd name="T65" fmla="*/ 13 h 92"/>
                  <a:gd name="T66" fmla="*/ 84 w 92"/>
                  <a:gd name="T67" fmla="*/ 21 h 92"/>
                  <a:gd name="T68" fmla="*/ 88 w 92"/>
                  <a:gd name="T69" fmla="*/ 28 h 92"/>
                  <a:gd name="T70" fmla="*/ 92 w 92"/>
                  <a:gd name="T71" fmla="*/ 36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5"/>
                    </a:lnTo>
                    <a:lnTo>
                      <a:pt x="88" y="63"/>
                    </a:lnTo>
                    <a:lnTo>
                      <a:pt x="84" y="71"/>
                    </a:lnTo>
                    <a:lnTo>
                      <a:pt x="79" y="78"/>
                    </a:lnTo>
                    <a:lnTo>
                      <a:pt x="71" y="84"/>
                    </a:lnTo>
                    <a:lnTo>
                      <a:pt x="63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6" y="92"/>
                    </a:lnTo>
                    <a:lnTo>
                      <a:pt x="29" y="88"/>
                    </a:lnTo>
                    <a:lnTo>
                      <a:pt x="21" y="84"/>
                    </a:lnTo>
                    <a:lnTo>
                      <a:pt x="13" y="78"/>
                    </a:lnTo>
                    <a:lnTo>
                      <a:pt x="8" y="71"/>
                    </a:lnTo>
                    <a:lnTo>
                      <a:pt x="4" y="63"/>
                    </a:lnTo>
                    <a:lnTo>
                      <a:pt x="2" y="55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6"/>
                    </a:lnTo>
                    <a:lnTo>
                      <a:pt x="4" y="28"/>
                    </a:lnTo>
                    <a:lnTo>
                      <a:pt x="8" y="21"/>
                    </a:lnTo>
                    <a:lnTo>
                      <a:pt x="13" y="13"/>
                    </a:lnTo>
                    <a:lnTo>
                      <a:pt x="21" y="7"/>
                    </a:lnTo>
                    <a:lnTo>
                      <a:pt x="29" y="4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3" y="4"/>
                    </a:lnTo>
                    <a:lnTo>
                      <a:pt x="71" y="7"/>
                    </a:lnTo>
                    <a:lnTo>
                      <a:pt x="79" y="13"/>
                    </a:lnTo>
                    <a:lnTo>
                      <a:pt x="84" y="21"/>
                    </a:lnTo>
                    <a:lnTo>
                      <a:pt x="88" y="28"/>
                    </a:lnTo>
                    <a:lnTo>
                      <a:pt x="92" y="36"/>
                    </a:lnTo>
                    <a:lnTo>
                      <a:pt x="92" y="46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6" name="Freeform 470"/>
              <p:cNvSpPr>
                <a:spLocks/>
              </p:cNvSpPr>
              <p:nvPr/>
            </p:nvSpPr>
            <p:spPr bwMode="auto">
              <a:xfrm>
                <a:off x="4980438" y="4754781"/>
                <a:ext cx="61980" cy="58985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6 h 92"/>
                  <a:gd name="T4" fmla="*/ 89 w 92"/>
                  <a:gd name="T5" fmla="*/ 63 h 92"/>
                  <a:gd name="T6" fmla="*/ 85 w 92"/>
                  <a:gd name="T7" fmla="*/ 71 h 92"/>
                  <a:gd name="T8" fmla="*/ 79 w 92"/>
                  <a:gd name="T9" fmla="*/ 79 h 92"/>
                  <a:gd name="T10" fmla="*/ 71 w 92"/>
                  <a:gd name="T11" fmla="*/ 84 h 92"/>
                  <a:gd name="T12" fmla="*/ 64 w 92"/>
                  <a:gd name="T13" fmla="*/ 88 h 92"/>
                  <a:gd name="T14" fmla="*/ 56 w 92"/>
                  <a:gd name="T15" fmla="*/ 92 h 92"/>
                  <a:gd name="T16" fmla="*/ 46 w 92"/>
                  <a:gd name="T17" fmla="*/ 92 h 92"/>
                  <a:gd name="T18" fmla="*/ 37 w 92"/>
                  <a:gd name="T19" fmla="*/ 92 h 92"/>
                  <a:gd name="T20" fmla="*/ 29 w 92"/>
                  <a:gd name="T21" fmla="*/ 88 h 92"/>
                  <a:gd name="T22" fmla="*/ 21 w 92"/>
                  <a:gd name="T23" fmla="*/ 84 h 92"/>
                  <a:gd name="T24" fmla="*/ 14 w 92"/>
                  <a:gd name="T25" fmla="*/ 79 h 92"/>
                  <a:gd name="T26" fmla="*/ 8 w 92"/>
                  <a:gd name="T27" fmla="*/ 71 h 92"/>
                  <a:gd name="T28" fmla="*/ 4 w 92"/>
                  <a:gd name="T29" fmla="*/ 63 h 92"/>
                  <a:gd name="T30" fmla="*/ 2 w 92"/>
                  <a:gd name="T31" fmla="*/ 56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2 h 92"/>
                  <a:gd name="T38" fmla="*/ 2 w 92"/>
                  <a:gd name="T39" fmla="*/ 36 h 92"/>
                  <a:gd name="T40" fmla="*/ 4 w 92"/>
                  <a:gd name="T41" fmla="*/ 29 h 92"/>
                  <a:gd name="T42" fmla="*/ 8 w 92"/>
                  <a:gd name="T43" fmla="*/ 21 h 92"/>
                  <a:gd name="T44" fmla="*/ 14 w 92"/>
                  <a:gd name="T45" fmla="*/ 13 h 92"/>
                  <a:gd name="T46" fmla="*/ 21 w 92"/>
                  <a:gd name="T47" fmla="*/ 8 h 92"/>
                  <a:gd name="T48" fmla="*/ 29 w 92"/>
                  <a:gd name="T49" fmla="*/ 4 h 92"/>
                  <a:gd name="T50" fmla="*/ 37 w 92"/>
                  <a:gd name="T51" fmla="*/ 2 h 92"/>
                  <a:gd name="T52" fmla="*/ 43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6 w 92"/>
                  <a:gd name="T59" fmla="*/ 2 h 92"/>
                  <a:gd name="T60" fmla="*/ 64 w 92"/>
                  <a:gd name="T61" fmla="*/ 4 h 92"/>
                  <a:gd name="T62" fmla="*/ 71 w 92"/>
                  <a:gd name="T63" fmla="*/ 8 h 92"/>
                  <a:gd name="T64" fmla="*/ 79 w 92"/>
                  <a:gd name="T65" fmla="*/ 13 h 92"/>
                  <a:gd name="T66" fmla="*/ 85 w 92"/>
                  <a:gd name="T67" fmla="*/ 21 h 92"/>
                  <a:gd name="T68" fmla="*/ 89 w 92"/>
                  <a:gd name="T69" fmla="*/ 29 h 92"/>
                  <a:gd name="T70" fmla="*/ 92 w 92"/>
                  <a:gd name="T71" fmla="*/ 36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6"/>
                    </a:lnTo>
                    <a:lnTo>
                      <a:pt x="89" y="63"/>
                    </a:lnTo>
                    <a:lnTo>
                      <a:pt x="85" y="71"/>
                    </a:lnTo>
                    <a:lnTo>
                      <a:pt x="79" y="79"/>
                    </a:lnTo>
                    <a:lnTo>
                      <a:pt x="71" y="84"/>
                    </a:lnTo>
                    <a:lnTo>
                      <a:pt x="64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7" y="92"/>
                    </a:lnTo>
                    <a:lnTo>
                      <a:pt x="29" y="88"/>
                    </a:lnTo>
                    <a:lnTo>
                      <a:pt x="21" y="84"/>
                    </a:lnTo>
                    <a:lnTo>
                      <a:pt x="14" y="79"/>
                    </a:lnTo>
                    <a:lnTo>
                      <a:pt x="8" y="71"/>
                    </a:lnTo>
                    <a:lnTo>
                      <a:pt x="4" y="63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6"/>
                    </a:lnTo>
                    <a:lnTo>
                      <a:pt x="4" y="29"/>
                    </a:lnTo>
                    <a:lnTo>
                      <a:pt x="8" y="21"/>
                    </a:lnTo>
                    <a:lnTo>
                      <a:pt x="14" y="13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7" y="2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4" y="4"/>
                    </a:lnTo>
                    <a:lnTo>
                      <a:pt x="71" y="8"/>
                    </a:lnTo>
                    <a:lnTo>
                      <a:pt x="79" y="13"/>
                    </a:lnTo>
                    <a:lnTo>
                      <a:pt x="85" y="21"/>
                    </a:lnTo>
                    <a:lnTo>
                      <a:pt x="89" y="29"/>
                    </a:lnTo>
                    <a:lnTo>
                      <a:pt x="92" y="36"/>
                    </a:lnTo>
                    <a:lnTo>
                      <a:pt x="92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7" name="Freeform 471"/>
              <p:cNvSpPr>
                <a:spLocks/>
              </p:cNvSpPr>
              <p:nvPr/>
            </p:nvSpPr>
            <p:spPr bwMode="auto">
              <a:xfrm>
                <a:off x="4980438" y="4754781"/>
                <a:ext cx="61980" cy="58985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6 h 92"/>
                  <a:gd name="T4" fmla="*/ 89 w 92"/>
                  <a:gd name="T5" fmla="*/ 63 h 92"/>
                  <a:gd name="T6" fmla="*/ 85 w 92"/>
                  <a:gd name="T7" fmla="*/ 71 h 92"/>
                  <a:gd name="T8" fmla="*/ 79 w 92"/>
                  <a:gd name="T9" fmla="*/ 79 h 92"/>
                  <a:gd name="T10" fmla="*/ 71 w 92"/>
                  <a:gd name="T11" fmla="*/ 84 h 92"/>
                  <a:gd name="T12" fmla="*/ 64 w 92"/>
                  <a:gd name="T13" fmla="*/ 88 h 92"/>
                  <a:gd name="T14" fmla="*/ 56 w 92"/>
                  <a:gd name="T15" fmla="*/ 92 h 92"/>
                  <a:gd name="T16" fmla="*/ 46 w 92"/>
                  <a:gd name="T17" fmla="*/ 92 h 92"/>
                  <a:gd name="T18" fmla="*/ 37 w 92"/>
                  <a:gd name="T19" fmla="*/ 92 h 92"/>
                  <a:gd name="T20" fmla="*/ 29 w 92"/>
                  <a:gd name="T21" fmla="*/ 88 h 92"/>
                  <a:gd name="T22" fmla="*/ 21 w 92"/>
                  <a:gd name="T23" fmla="*/ 84 h 92"/>
                  <a:gd name="T24" fmla="*/ 14 w 92"/>
                  <a:gd name="T25" fmla="*/ 79 h 92"/>
                  <a:gd name="T26" fmla="*/ 8 w 92"/>
                  <a:gd name="T27" fmla="*/ 71 h 92"/>
                  <a:gd name="T28" fmla="*/ 4 w 92"/>
                  <a:gd name="T29" fmla="*/ 63 h 92"/>
                  <a:gd name="T30" fmla="*/ 2 w 92"/>
                  <a:gd name="T31" fmla="*/ 56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2 h 92"/>
                  <a:gd name="T38" fmla="*/ 2 w 92"/>
                  <a:gd name="T39" fmla="*/ 36 h 92"/>
                  <a:gd name="T40" fmla="*/ 4 w 92"/>
                  <a:gd name="T41" fmla="*/ 29 h 92"/>
                  <a:gd name="T42" fmla="*/ 8 w 92"/>
                  <a:gd name="T43" fmla="*/ 21 h 92"/>
                  <a:gd name="T44" fmla="*/ 14 w 92"/>
                  <a:gd name="T45" fmla="*/ 13 h 92"/>
                  <a:gd name="T46" fmla="*/ 21 w 92"/>
                  <a:gd name="T47" fmla="*/ 8 h 92"/>
                  <a:gd name="T48" fmla="*/ 29 w 92"/>
                  <a:gd name="T49" fmla="*/ 4 h 92"/>
                  <a:gd name="T50" fmla="*/ 37 w 92"/>
                  <a:gd name="T51" fmla="*/ 2 h 92"/>
                  <a:gd name="T52" fmla="*/ 43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6 w 92"/>
                  <a:gd name="T59" fmla="*/ 2 h 92"/>
                  <a:gd name="T60" fmla="*/ 64 w 92"/>
                  <a:gd name="T61" fmla="*/ 4 h 92"/>
                  <a:gd name="T62" fmla="*/ 71 w 92"/>
                  <a:gd name="T63" fmla="*/ 8 h 92"/>
                  <a:gd name="T64" fmla="*/ 79 w 92"/>
                  <a:gd name="T65" fmla="*/ 13 h 92"/>
                  <a:gd name="T66" fmla="*/ 85 w 92"/>
                  <a:gd name="T67" fmla="*/ 21 h 92"/>
                  <a:gd name="T68" fmla="*/ 89 w 92"/>
                  <a:gd name="T69" fmla="*/ 29 h 92"/>
                  <a:gd name="T70" fmla="*/ 92 w 92"/>
                  <a:gd name="T71" fmla="*/ 36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6"/>
                    </a:lnTo>
                    <a:lnTo>
                      <a:pt x="89" y="63"/>
                    </a:lnTo>
                    <a:lnTo>
                      <a:pt x="85" y="71"/>
                    </a:lnTo>
                    <a:lnTo>
                      <a:pt x="79" y="79"/>
                    </a:lnTo>
                    <a:lnTo>
                      <a:pt x="71" y="84"/>
                    </a:lnTo>
                    <a:lnTo>
                      <a:pt x="64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7" y="92"/>
                    </a:lnTo>
                    <a:lnTo>
                      <a:pt x="29" y="88"/>
                    </a:lnTo>
                    <a:lnTo>
                      <a:pt x="21" y="84"/>
                    </a:lnTo>
                    <a:lnTo>
                      <a:pt x="14" y="79"/>
                    </a:lnTo>
                    <a:lnTo>
                      <a:pt x="8" y="71"/>
                    </a:lnTo>
                    <a:lnTo>
                      <a:pt x="4" y="63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6"/>
                    </a:lnTo>
                    <a:lnTo>
                      <a:pt x="4" y="29"/>
                    </a:lnTo>
                    <a:lnTo>
                      <a:pt x="8" y="21"/>
                    </a:lnTo>
                    <a:lnTo>
                      <a:pt x="14" y="13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7" y="2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4" y="4"/>
                    </a:lnTo>
                    <a:lnTo>
                      <a:pt x="71" y="8"/>
                    </a:lnTo>
                    <a:lnTo>
                      <a:pt x="79" y="13"/>
                    </a:lnTo>
                    <a:lnTo>
                      <a:pt x="85" y="21"/>
                    </a:lnTo>
                    <a:lnTo>
                      <a:pt x="89" y="29"/>
                    </a:lnTo>
                    <a:lnTo>
                      <a:pt x="92" y="36"/>
                    </a:lnTo>
                    <a:lnTo>
                      <a:pt x="92" y="46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8" name="Freeform 472"/>
              <p:cNvSpPr>
                <a:spLocks/>
              </p:cNvSpPr>
              <p:nvPr/>
            </p:nvSpPr>
            <p:spPr bwMode="auto">
              <a:xfrm>
                <a:off x="5231051" y="4612964"/>
                <a:ext cx="61980" cy="57731"/>
              </a:xfrm>
              <a:custGeom>
                <a:avLst/>
                <a:gdLst>
                  <a:gd name="T0" fmla="*/ 92 w 92"/>
                  <a:gd name="T1" fmla="*/ 47 h 93"/>
                  <a:gd name="T2" fmla="*/ 92 w 92"/>
                  <a:gd name="T3" fmla="*/ 56 h 93"/>
                  <a:gd name="T4" fmla="*/ 88 w 92"/>
                  <a:gd name="T5" fmla="*/ 64 h 93"/>
                  <a:gd name="T6" fmla="*/ 84 w 92"/>
                  <a:gd name="T7" fmla="*/ 72 h 93"/>
                  <a:gd name="T8" fmla="*/ 79 w 92"/>
                  <a:gd name="T9" fmla="*/ 79 h 93"/>
                  <a:gd name="T10" fmla="*/ 71 w 92"/>
                  <a:gd name="T11" fmla="*/ 85 h 93"/>
                  <a:gd name="T12" fmla="*/ 63 w 92"/>
                  <a:gd name="T13" fmla="*/ 89 h 93"/>
                  <a:gd name="T14" fmla="*/ 56 w 92"/>
                  <a:gd name="T15" fmla="*/ 93 h 93"/>
                  <a:gd name="T16" fmla="*/ 46 w 92"/>
                  <a:gd name="T17" fmla="*/ 93 h 93"/>
                  <a:gd name="T18" fmla="*/ 36 w 92"/>
                  <a:gd name="T19" fmla="*/ 93 h 93"/>
                  <a:gd name="T20" fmla="*/ 29 w 92"/>
                  <a:gd name="T21" fmla="*/ 89 h 93"/>
                  <a:gd name="T22" fmla="*/ 21 w 92"/>
                  <a:gd name="T23" fmla="*/ 85 h 93"/>
                  <a:gd name="T24" fmla="*/ 13 w 92"/>
                  <a:gd name="T25" fmla="*/ 79 h 93"/>
                  <a:gd name="T26" fmla="*/ 8 w 92"/>
                  <a:gd name="T27" fmla="*/ 72 h 93"/>
                  <a:gd name="T28" fmla="*/ 4 w 92"/>
                  <a:gd name="T29" fmla="*/ 64 h 93"/>
                  <a:gd name="T30" fmla="*/ 2 w 92"/>
                  <a:gd name="T31" fmla="*/ 56 h 93"/>
                  <a:gd name="T32" fmla="*/ 0 w 92"/>
                  <a:gd name="T33" fmla="*/ 50 h 93"/>
                  <a:gd name="T34" fmla="*/ 0 w 92"/>
                  <a:gd name="T35" fmla="*/ 47 h 93"/>
                  <a:gd name="T36" fmla="*/ 0 w 92"/>
                  <a:gd name="T37" fmla="*/ 43 h 93"/>
                  <a:gd name="T38" fmla="*/ 2 w 92"/>
                  <a:gd name="T39" fmla="*/ 37 h 93"/>
                  <a:gd name="T40" fmla="*/ 4 w 92"/>
                  <a:gd name="T41" fmla="*/ 29 h 93"/>
                  <a:gd name="T42" fmla="*/ 8 w 92"/>
                  <a:gd name="T43" fmla="*/ 22 h 93"/>
                  <a:gd name="T44" fmla="*/ 13 w 92"/>
                  <a:gd name="T45" fmla="*/ 14 h 93"/>
                  <a:gd name="T46" fmla="*/ 21 w 92"/>
                  <a:gd name="T47" fmla="*/ 8 h 93"/>
                  <a:gd name="T48" fmla="*/ 29 w 92"/>
                  <a:gd name="T49" fmla="*/ 4 h 93"/>
                  <a:gd name="T50" fmla="*/ 36 w 92"/>
                  <a:gd name="T51" fmla="*/ 2 h 93"/>
                  <a:gd name="T52" fmla="*/ 42 w 92"/>
                  <a:gd name="T53" fmla="*/ 0 h 93"/>
                  <a:gd name="T54" fmla="*/ 46 w 92"/>
                  <a:gd name="T55" fmla="*/ 0 h 93"/>
                  <a:gd name="T56" fmla="*/ 50 w 92"/>
                  <a:gd name="T57" fmla="*/ 0 h 93"/>
                  <a:gd name="T58" fmla="*/ 56 w 92"/>
                  <a:gd name="T59" fmla="*/ 2 h 93"/>
                  <a:gd name="T60" fmla="*/ 63 w 92"/>
                  <a:gd name="T61" fmla="*/ 4 h 93"/>
                  <a:gd name="T62" fmla="*/ 71 w 92"/>
                  <a:gd name="T63" fmla="*/ 8 h 93"/>
                  <a:gd name="T64" fmla="*/ 79 w 92"/>
                  <a:gd name="T65" fmla="*/ 14 h 93"/>
                  <a:gd name="T66" fmla="*/ 84 w 92"/>
                  <a:gd name="T67" fmla="*/ 22 h 93"/>
                  <a:gd name="T68" fmla="*/ 88 w 92"/>
                  <a:gd name="T69" fmla="*/ 29 h 93"/>
                  <a:gd name="T70" fmla="*/ 92 w 92"/>
                  <a:gd name="T71" fmla="*/ 37 h 93"/>
                  <a:gd name="T72" fmla="*/ 92 w 92"/>
                  <a:gd name="T73" fmla="*/ 47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3">
                    <a:moveTo>
                      <a:pt x="92" y="47"/>
                    </a:moveTo>
                    <a:lnTo>
                      <a:pt x="92" y="56"/>
                    </a:lnTo>
                    <a:lnTo>
                      <a:pt x="88" y="64"/>
                    </a:lnTo>
                    <a:lnTo>
                      <a:pt x="84" y="72"/>
                    </a:lnTo>
                    <a:lnTo>
                      <a:pt x="79" y="79"/>
                    </a:lnTo>
                    <a:lnTo>
                      <a:pt x="71" y="85"/>
                    </a:lnTo>
                    <a:lnTo>
                      <a:pt x="63" y="89"/>
                    </a:lnTo>
                    <a:lnTo>
                      <a:pt x="56" y="93"/>
                    </a:lnTo>
                    <a:lnTo>
                      <a:pt x="46" y="93"/>
                    </a:lnTo>
                    <a:lnTo>
                      <a:pt x="36" y="93"/>
                    </a:lnTo>
                    <a:lnTo>
                      <a:pt x="29" y="89"/>
                    </a:lnTo>
                    <a:lnTo>
                      <a:pt x="21" y="85"/>
                    </a:lnTo>
                    <a:lnTo>
                      <a:pt x="13" y="79"/>
                    </a:lnTo>
                    <a:lnTo>
                      <a:pt x="8" y="72"/>
                    </a:lnTo>
                    <a:lnTo>
                      <a:pt x="4" y="64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7"/>
                    </a:lnTo>
                    <a:lnTo>
                      <a:pt x="0" y="43"/>
                    </a:lnTo>
                    <a:lnTo>
                      <a:pt x="2" y="37"/>
                    </a:lnTo>
                    <a:lnTo>
                      <a:pt x="4" y="29"/>
                    </a:lnTo>
                    <a:lnTo>
                      <a:pt x="8" y="22"/>
                    </a:lnTo>
                    <a:lnTo>
                      <a:pt x="13" y="14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3" y="4"/>
                    </a:lnTo>
                    <a:lnTo>
                      <a:pt x="71" y="8"/>
                    </a:lnTo>
                    <a:lnTo>
                      <a:pt x="79" y="14"/>
                    </a:lnTo>
                    <a:lnTo>
                      <a:pt x="84" y="22"/>
                    </a:lnTo>
                    <a:lnTo>
                      <a:pt x="88" y="29"/>
                    </a:lnTo>
                    <a:lnTo>
                      <a:pt x="92" y="37"/>
                    </a:lnTo>
                    <a:lnTo>
                      <a:pt x="92" y="4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9" name="Freeform 473"/>
              <p:cNvSpPr>
                <a:spLocks/>
              </p:cNvSpPr>
              <p:nvPr/>
            </p:nvSpPr>
            <p:spPr bwMode="auto">
              <a:xfrm>
                <a:off x="5231051" y="4612964"/>
                <a:ext cx="61980" cy="57731"/>
              </a:xfrm>
              <a:custGeom>
                <a:avLst/>
                <a:gdLst>
                  <a:gd name="T0" fmla="*/ 92 w 92"/>
                  <a:gd name="T1" fmla="*/ 47 h 93"/>
                  <a:gd name="T2" fmla="*/ 92 w 92"/>
                  <a:gd name="T3" fmla="*/ 56 h 93"/>
                  <a:gd name="T4" fmla="*/ 88 w 92"/>
                  <a:gd name="T5" fmla="*/ 64 h 93"/>
                  <a:gd name="T6" fmla="*/ 84 w 92"/>
                  <a:gd name="T7" fmla="*/ 72 h 93"/>
                  <a:gd name="T8" fmla="*/ 79 w 92"/>
                  <a:gd name="T9" fmla="*/ 79 h 93"/>
                  <a:gd name="T10" fmla="*/ 71 w 92"/>
                  <a:gd name="T11" fmla="*/ 85 h 93"/>
                  <a:gd name="T12" fmla="*/ 63 w 92"/>
                  <a:gd name="T13" fmla="*/ 89 h 93"/>
                  <a:gd name="T14" fmla="*/ 56 w 92"/>
                  <a:gd name="T15" fmla="*/ 93 h 93"/>
                  <a:gd name="T16" fmla="*/ 46 w 92"/>
                  <a:gd name="T17" fmla="*/ 93 h 93"/>
                  <a:gd name="T18" fmla="*/ 36 w 92"/>
                  <a:gd name="T19" fmla="*/ 93 h 93"/>
                  <a:gd name="T20" fmla="*/ 29 w 92"/>
                  <a:gd name="T21" fmla="*/ 89 h 93"/>
                  <a:gd name="T22" fmla="*/ 21 w 92"/>
                  <a:gd name="T23" fmla="*/ 85 h 93"/>
                  <a:gd name="T24" fmla="*/ 13 w 92"/>
                  <a:gd name="T25" fmla="*/ 79 h 93"/>
                  <a:gd name="T26" fmla="*/ 8 w 92"/>
                  <a:gd name="T27" fmla="*/ 72 h 93"/>
                  <a:gd name="T28" fmla="*/ 4 w 92"/>
                  <a:gd name="T29" fmla="*/ 64 h 93"/>
                  <a:gd name="T30" fmla="*/ 2 w 92"/>
                  <a:gd name="T31" fmla="*/ 56 h 93"/>
                  <a:gd name="T32" fmla="*/ 0 w 92"/>
                  <a:gd name="T33" fmla="*/ 50 h 93"/>
                  <a:gd name="T34" fmla="*/ 0 w 92"/>
                  <a:gd name="T35" fmla="*/ 47 h 93"/>
                  <a:gd name="T36" fmla="*/ 0 w 92"/>
                  <a:gd name="T37" fmla="*/ 43 h 93"/>
                  <a:gd name="T38" fmla="*/ 2 w 92"/>
                  <a:gd name="T39" fmla="*/ 37 h 93"/>
                  <a:gd name="T40" fmla="*/ 4 w 92"/>
                  <a:gd name="T41" fmla="*/ 29 h 93"/>
                  <a:gd name="T42" fmla="*/ 8 w 92"/>
                  <a:gd name="T43" fmla="*/ 22 h 93"/>
                  <a:gd name="T44" fmla="*/ 13 w 92"/>
                  <a:gd name="T45" fmla="*/ 14 h 93"/>
                  <a:gd name="T46" fmla="*/ 21 w 92"/>
                  <a:gd name="T47" fmla="*/ 8 h 93"/>
                  <a:gd name="T48" fmla="*/ 29 w 92"/>
                  <a:gd name="T49" fmla="*/ 4 h 93"/>
                  <a:gd name="T50" fmla="*/ 36 w 92"/>
                  <a:gd name="T51" fmla="*/ 2 h 93"/>
                  <a:gd name="T52" fmla="*/ 42 w 92"/>
                  <a:gd name="T53" fmla="*/ 0 h 93"/>
                  <a:gd name="T54" fmla="*/ 46 w 92"/>
                  <a:gd name="T55" fmla="*/ 0 h 93"/>
                  <a:gd name="T56" fmla="*/ 50 w 92"/>
                  <a:gd name="T57" fmla="*/ 0 h 93"/>
                  <a:gd name="T58" fmla="*/ 56 w 92"/>
                  <a:gd name="T59" fmla="*/ 2 h 93"/>
                  <a:gd name="T60" fmla="*/ 63 w 92"/>
                  <a:gd name="T61" fmla="*/ 4 h 93"/>
                  <a:gd name="T62" fmla="*/ 71 w 92"/>
                  <a:gd name="T63" fmla="*/ 8 h 93"/>
                  <a:gd name="T64" fmla="*/ 79 w 92"/>
                  <a:gd name="T65" fmla="*/ 14 h 93"/>
                  <a:gd name="T66" fmla="*/ 84 w 92"/>
                  <a:gd name="T67" fmla="*/ 22 h 93"/>
                  <a:gd name="T68" fmla="*/ 88 w 92"/>
                  <a:gd name="T69" fmla="*/ 29 h 93"/>
                  <a:gd name="T70" fmla="*/ 92 w 92"/>
                  <a:gd name="T71" fmla="*/ 37 h 93"/>
                  <a:gd name="T72" fmla="*/ 92 w 92"/>
                  <a:gd name="T73" fmla="*/ 47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3">
                    <a:moveTo>
                      <a:pt x="92" y="47"/>
                    </a:moveTo>
                    <a:lnTo>
                      <a:pt x="92" y="56"/>
                    </a:lnTo>
                    <a:lnTo>
                      <a:pt x="88" y="64"/>
                    </a:lnTo>
                    <a:lnTo>
                      <a:pt x="84" y="72"/>
                    </a:lnTo>
                    <a:lnTo>
                      <a:pt x="79" y="79"/>
                    </a:lnTo>
                    <a:lnTo>
                      <a:pt x="71" y="85"/>
                    </a:lnTo>
                    <a:lnTo>
                      <a:pt x="63" y="89"/>
                    </a:lnTo>
                    <a:lnTo>
                      <a:pt x="56" y="93"/>
                    </a:lnTo>
                    <a:lnTo>
                      <a:pt x="46" y="93"/>
                    </a:lnTo>
                    <a:lnTo>
                      <a:pt x="36" y="93"/>
                    </a:lnTo>
                    <a:lnTo>
                      <a:pt x="29" y="89"/>
                    </a:lnTo>
                    <a:lnTo>
                      <a:pt x="21" y="85"/>
                    </a:lnTo>
                    <a:lnTo>
                      <a:pt x="13" y="79"/>
                    </a:lnTo>
                    <a:lnTo>
                      <a:pt x="8" y="72"/>
                    </a:lnTo>
                    <a:lnTo>
                      <a:pt x="4" y="64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7"/>
                    </a:lnTo>
                    <a:lnTo>
                      <a:pt x="0" y="43"/>
                    </a:lnTo>
                    <a:lnTo>
                      <a:pt x="2" y="37"/>
                    </a:lnTo>
                    <a:lnTo>
                      <a:pt x="4" y="29"/>
                    </a:lnTo>
                    <a:lnTo>
                      <a:pt x="8" y="22"/>
                    </a:lnTo>
                    <a:lnTo>
                      <a:pt x="13" y="14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3" y="4"/>
                    </a:lnTo>
                    <a:lnTo>
                      <a:pt x="71" y="8"/>
                    </a:lnTo>
                    <a:lnTo>
                      <a:pt x="79" y="14"/>
                    </a:lnTo>
                    <a:lnTo>
                      <a:pt x="84" y="22"/>
                    </a:lnTo>
                    <a:lnTo>
                      <a:pt x="88" y="29"/>
                    </a:lnTo>
                    <a:lnTo>
                      <a:pt x="92" y="37"/>
                    </a:lnTo>
                    <a:lnTo>
                      <a:pt x="92" y="47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0" name="Freeform 474"/>
              <p:cNvSpPr>
                <a:spLocks/>
              </p:cNvSpPr>
              <p:nvPr/>
            </p:nvSpPr>
            <p:spPr bwMode="auto">
              <a:xfrm>
                <a:off x="5483012" y="4515073"/>
                <a:ext cx="61980" cy="57731"/>
              </a:xfrm>
              <a:custGeom>
                <a:avLst/>
                <a:gdLst>
                  <a:gd name="T0" fmla="*/ 93 w 93"/>
                  <a:gd name="T1" fmla="*/ 46 h 92"/>
                  <a:gd name="T2" fmla="*/ 93 w 93"/>
                  <a:gd name="T3" fmla="*/ 56 h 92"/>
                  <a:gd name="T4" fmla="*/ 89 w 93"/>
                  <a:gd name="T5" fmla="*/ 63 h 92"/>
                  <a:gd name="T6" fmla="*/ 85 w 93"/>
                  <a:gd name="T7" fmla="*/ 71 h 92"/>
                  <a:gd name="T8" fmla="*/ 79 w 93"/>
                  <a:gd name="T9" fmla="*/ 79 h 92"/>
                  <a:gd name="T10" fmla="*/ 71 w 93"/>
                  <a:gd name="T11" fmla="*/ 85 h 92"/>
                  <a:gd name="T12" fmla="*/ 64 w 93"/>
                  <a:gd name="T13" fmla="*/ 88 h 92"/>
                  <a:gd name="T14" fmla="*/ 56 w 93"/>
                  <a:gd name="T15" fmla="*/ 92 h 92"/>
                  <a:gd name="T16" fmla="*/ 46 w 93"/>
                  <a:gd name="T17" fmla="*/ 92 h 92"/>
                  <a:gd name="T18" fmla="*/ 37 w 93"/>
                  <a:gd name="T19" fmla="*/ 92 h 92"/>
                  <a:gd name="T20" fmla="*/ 29 w 93"/>
                  <a:gd name="T21" fmla="*/ 88 h 92"/>
                  <a:gd name="T22" fmla="*/ 21 w 93"/>
                  <a:gd name="T23" fmla="*/ 85 h 92"/>
                  <a:gd name="T24" fmla="*/ 14 w 93"/>
                  <a:gd name="T25" fmla="*/ 79 h 92"/>
                  <a:gd name="T26" fmla="*/ 8 w 93"/>
                  <a:gd name="T27" fmla="*/ 71 h 92"/>
                  <a:gd name="T28" fmla="*/ 4 w 93"/>
                  <a:gd name="T29" fmla="*/ 63 h 92"/>
                  <a:gd name="T30" fmla="*/ 2 w 93"/>
                  <a:gd name="T31" fmla="*/ 56 h 92"/>
                  <a:gd name="T32" fmla="*/ 0 w 93"/>
                  <a:gd name="T33" fmla="*/ 50 h 92"/>
                  <a:gd name="T34" fmla="*/ 0 w 93"/>
                  <a:gd name="T35" fmla="*/ 46 h 92"/>
                  <a:gd name="T36" fmla="*/ 0 w 93"/>
                  <a:gd name="T37" fmla="*/ 42 h 92"/>
                  <a:gd name="T38" fmla="*/ 2 w 93"/>
                  <a:gd name="T39" fmla="*/ 37 h 92"/>
                  <a:gd name="T40" fmla="*/ 4 w 93"/>
                  <a:gd name="T41" fmla="*/ 29 h 92"/>
                  <a:gd name="T42" fmla="*/ 8 w 93"/>
                  <a:gd name="T43" fmla="*/ 21 h 92"/>
                  <a:gd name="T44" fmla="*/ 14 w 93"/>
                  <a:gd name="T45" fmla="*/ 14 h 92"/>
                  <a:gd name="T46" fmla="*/ 21 w 93"/>
                  <a:gd name="T47" fmla="*/ 8 h 92"/>
                  <a:gd name="T48" fmla="*/ 29 w 93"/>
                  <a:gd name="T49" fmla="*/ 4 h 92"/>
                  <a:gd name="T50" fmla="*/ 37 w 93"/>
                  <a:gd name="T51" fmla="*/ 2 h 92"/>
                  <a:gd name="T52" fmla="*/ 43 w 93"/>
                  <a:gd name="T53" fmla="*/ 0 h 92"/>
                  <a:gd name="T54" fmla="*/ 46 w 93"/>
                  <a:gd name="T55" fmla="*/ 0 h 92"/>
                  <a:gd name="T56" fmla="*/ 50 w 93"/>
                  <a:gd name="T57" fmla="*/ 0 h 92"/>
                  <a:gd name="T58" fmla="*/ 56 w 93"/>
                  <a:gd name="T59" fmla="*/ 2 h 92"/>
                  <a:gd name="T60" fmla="*/ 64 w 93"/>
                  <a:gd name="T61" fmla="*/ 4 h 92"/>
                  <a:gd name="T62" fmla="*/ 71 w 93"/>
                  <a:gd name="T63" fmla="*/ 8 h 92"/>
                  <a:gd name="T64" fmla="*/ 79 w 93"/>
                  <a:gd name="T65" fmla="*/ 14 h 92"/>
                  <a:gd name="T66" fmla="*/ 85 w 93"/>
                  <a:gd name="T67" fmla="*/ 21 h 92"/>
                  <a:gd name="T68" fmla="*/ 89 w 93"/>
                  <a:gd name="T69" fmla="*/ 29 h 92"/>
                  <a:gd name="T70" fmla="*/ 93 w 93"/>
                  <a:gd name="T71" fmla="*/ 37 h 92"/>
                  <a:gd name="T72" fmla="*/ 93 w 93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3" h="92">
                    <a:moveTo>
                      <a:pt x="93" y="46"/>
                    </a:moveTo>
                    <a:lnTo>
                      <a:pt x="93" y="56"/>
                    </a:lnTo>
                    <a:lnTo>
                      <a:pt x="89" y="63"/>
                    </a:lnTo>
                    <a:lnTo>
                      <a:pt x="85" y="71"/>
                    </a:lnTo>
                    <a:lnTo>
                      <a:pt x="79" y="79"/>
                    </a:lnTo>
                    <a:lnTo>
                      <a:pt x="71" y="85"/>
                    </a:lnTo>
                    <a:lnTo>
                      <a:pt x="64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7" y="92"/>
                    </a:lnTo>
                    <a:lnTo>
                      <a:pt x="29" y="88"/>
                    </a:lnTo>
                    <a:lnTo>
                      <a:pt x="21" y="85"/>
                    </a:lnTo>
                    <a:lnTo>
                      <a:pt x="14" y="79"/>
                    </a:lnTo>
                    <a:lnTo>
                      <a:pt x="8" y="71"/>
                    </a:lnTo>
                    <a:lnTo>
                      <a:pt x="4" y="63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7"/>
                    </a:lnTo>
                    <a:lnTo>
                      <a:pt x="4" y="29"/>
                    </a:lnTo>
                    <a:lnTo>
                      <a:pt x="8" y="21"/>
                    </a:lnTo>
                    <a:lnTo>
                      <a:pt x="14" y="14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7" y="2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4" y="4"/>
                    </a:lnTo>
                    <a:lnTo>
                      <a:pt x="71" y="8"/>
                    </a:lnTo>
                    <a:lnTo>
                      <a:pt x="79" y="14"/>
                    </a:lnTo>
                    <a:lnTo>
                      <a:pt x="85" y="21"/>
                    </a:lnTo>
                    <a:lnTo>
                      <a:pt x="89" y="29"/>
                    </a:lnTo>
                    <a:lnTo>
                      <a:pt x="93" y="37"/>
                    </a:lnTo>
                    <a:lnTo>
                      <a:pt x="93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1" name="Freeform 475"/>
              <p:cNvSpPr>
                <a:spLocks/>
              </p:cNvSpPr>
              <p:nvPr/>
            </p:nvSpPr>
            <p:spPr bwMode="auto">
              <a:xfrm>
                <a:off x="5483012" y="4515073"/>
                <a:ext cx="61980" cy="57731"/>
              </a:xfrm>
              <a:custGeom>
                <a:avLst/>
                <a:gdLst>
                  <a:gd name="T0" fmla="*/ 93 w 93"/>
                  <a:gd name="T1" fmla="*/ 46 h 92"/>
                  <a:gd name="T2" fmla="*/ 93 w 93"/>
                  <a:gd name="T3" fmla="*/ 56 h 92"/>
                  <a:gd name="T4" fmla="*/ 89 w 93"/>
                  <a:gd name="T5" fmla="*/ 63 h 92"/>
                  <a:gd name="T6" fmla="*/ 85 w 93"/>
                  <a:gd name="T7" fmla="*/ 71 h 92"/>
                  <a:gd name="T8" fmla="*/ 79 w 93"/>
                  <a:gd name="T9" fmla="*/ 79 h 92"/>
                  <a:gd name="T10" fmla="*/ 71 w 93"/>
                  <a:gd name="T11" fmla="*/ 85 h 92"/>
                  <a:gd name="T12" fmla="*/ 64 w 93"/>
                  <a:gd name="T13" fmla="*/ 88 h 92"/>
                  <a:gd name="T14" fmla="*/ 56 w 93"/>
                  <a:gd name="T15" fmla="*/ 92 h 92"/>
                  <a:gd name="T16" fmla="*/ 46 w 93"/>
                  <a:gd name="T17" fmla="*/ 92 h 92"/>
                  <a:gd name="T18" fmla="*/ 37 w 93"/>
                  <a:gd name="T19" fmla="*/ 92 h 92"/>
                  <a:gd name="T20" fmla="*/ 29 w 93"/>
                  <a:gd name="T21" fmla="*/ 88 h 92"/>
                  <a:gd name="T22" fmla="*/ 21 w 93"/>
                  <a:gd name="T23" fmla="*/ 85 h 92"/>
                  <a:gd name="T24" fmla="*/ 14 w 93"/>
                  <a:gd name="T25" fmla="*/ 79 h 92"/>
                  <a:gd name="T26" fmla="*/ 8 w 93"/>
                  <a:gd name="T27" fmla="*/ 71 h 92"/>
                  <a:gd name="T28" fmla="*/ 4 w 93"/>
                  <a:gd name="T29" fmla="*/ 63 h 92"/>
                  <a:gd name="T30" fmla="*/ 2 w 93"/>
                  <a:gd name="T31" fmla="*/ 56 h 92"/>
                  <a:gd name="T32" fmla="*/ 0 w 93"/>
                  <a:gd name="T33" fmla="*/ 50 h 92"/>
                  <a:gd name="T34" fmla="*/ 0 w 93"/>
                  <a:gd name="T35" fmla="*/ 46 h 92"/>
                  <a:gd name="T36" fmla="*/ 0 w 93"/>
                  <a:gd name="T37" fmla="*/ 42 h 92"/>
                  <a:gd name="T38" fmla="*/ 2 w 93"/>
                  <a:gd name="T39" fmla="*/ 37 h 92"/>
                  <a:gd name="T40" fmla="*/ 4 w 93"/>
                  <a:gd name="T41" fmla="*/ 29 h 92"/>
                  <a:gd name="T42" fmla="*/ 8 w 93"/>
                  <a:gd name="T43" fmla="*/ 21 h 92"/>
                  <a:gd name="T44" fmla="*/ 14 w 93"/>
                  <a:gd name="T45" fmla="*/ 14 h 92"/>
                  <a:gd name="T46" fmla="*/ 21 w 93"/>
                  <a:gd name="T47" fmla="*/ 8 h 92"/>
                  <a:gd name="T48" fmla="*/ 29 w 93"/>
                  <a:gd name="T49" fmla="*/ 4 h 92"/>
                  <a:gd name="T50" fmla="*/ 37 w 93"/>
                  <a:gd name="T51" fmla="*/ 2 h 92"/>
                  <a:gd name="T52" fmla="*/ 43 w 93"/>
                  <a:gd name="T53" fmla="*/ 0 h 92"/>
                  <a:gd name="T54" fmla="*/ 46 w 93"/>
                  <a:gd name="T55" fmla="*/ 0 h 92"/>
                  <a:gd name="T56" fmla="*/ 50 w 93"/>
                  <a:gd name="T57" fmla="*/ 0 h 92"/>
                  <a:gd name="T58" fmla="*/ 56 w 93"/>
                  <a:gd name="T59" fmla="*/ 2 h 92"/>
                  <a:gd name="T60" fmla="*/ 64 w 93"/>
                  <a:gd name="T61" fmla="*/ 4 h 92"/>
                  <a:gd name="T62" fmla="*/ 71 w 93"/>
                  <a:gd name="T63" fmla="*/ 8 h 92"/>
                  <a:gd name="T64" fmla="*/ 79 w 93"/>
                  <a:gd name="T65" fmla="*/ 14 h 92"/>
                  <a:gd name="T66" fmla="*/ 85 w 93"/>
                  <a:gd name="T67" fmla="*/ 21 h 92"/>
                  <a:gd name="T68" fmla="*/ 89 w 93"/>
                  <a:gd name="T69" fmla="*/ 29 h 92"/>
                  <a:gd name="T70" fmla="*/ 93 w 93"/>
                  <a:gd name="T71" fmla="*/ 37 h 92"/>
                  <a:gd name="T72" fmla="*/ 93 w 93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3" h="92">
                    <a:moveTo>
                      <a:pt x="93" y="46"/>
                    </a:moveTo>
                    <a:lnTo>
                      <a:pt x="93" y="56"/>
                    </a:lnTo>
                    <a:lnTo>
                      <a:pt x="89" y="63"/>
                    </a:lnTo>
                    <a:lnTo>
                      <a:pt x="85" y="71"/>
                    </a:lnTo>
                    <a:lnTo>
                      <a:pt x="79" y="79"/>
                    </a:lnTo>
                    <a:lnTo>
                      <a:pt x="71" y="85"/>
                    </a:lnTo>
                    <a:lnTo>
                      <a:pt x="64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7" y="92"/>
                    </a:lnTo>
                    <a:lnTo>
                      <a:pt x="29" y="88"/>
                    </a:lnTo>
                    <a:lnTo>
                      <a:pt x="21" y="85"/>
                    </a:lnTo>
                    <a:lnTo>
                      <a:pt x="14" y="79"/>
                    </a:lnTo>
                    <a:lnTo>
                      <a:pt x="8" y="71"/>
                    </a:lnTo>
                    <a:lnTo>
                      <a:pt x="4" y="63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7"/>
                    </a:lnTo>
                    <a:lnTo>
                      <a:pt x="4" y="29"/>
                    </a:lnTo>
                    <a:lnTo>
                      <a:pt x="8" y="21"/>
                    </a:lnTo>
                    <a:lnTo>
                      <a:pt x="14" y="14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7" y="2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4" y="4"/>
                    </a:lnTo>
                    <a:lnTo>
                      <a:pt x="71" y="8"/>
                    </a:lnTo>
                    <a:lnTo>
                      <a:pt x="79" y="14"/>
                    </a:lnTo>
                    <a:lnTo>
                      <a:pt x="85" y="21"/>
                    </a:lnTo>
                    <a:lnTo>
                      <a:pt x="89" y="29"/>
                    </a:lnTo>
                    <a:lnTo>
                      <a:pt x="93" y="37"/>
                    </a:lnTo>
                    <a:lnTo>
                      <a:pt x="93" y="46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" name="Freeform 476"/>
              <p:cNvSpPr>
                <a:spLocks/>
              </p:cNvSpPr>
              <p:nvPr/>
            </p:nvSpPr>
            <p:spPr bwMode="auto">
              <a:xfrm>
                <a:off x="5734973" y="4418436"/>
                <a:ext cx="61980" cy="57731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5 h 92"/>
                  <a:gd name="T4" fmla="*/ 88 w 92"/>
                  <a:gd name="T5" fmla="*/ 63 h 92"/>
                  <a:gd name="T6" fmla="*/ 84 w 92"/>
                  <a:gd name="T7" fmla="*/ 71 h 92"/>
                  <a:gd name="T8" fmla="*/ 79 w 92"/>
                  <a:gd name="T9" fmla="*/ 78 h 92"/>
                  <a:gd name="T10" fmla="*/ 71 w 92"/>
                  <a:gd name="T11" fmla="*/ 84 h 92"/>
                  <a:gd name="T12" fmla="*/ 63 w 92"/>
                  <a:gd name="T13" fmla="*/ 88 h 92"/>
                  <a:gd name="T14" fmla="*/ 55 w 92"/>
                  <a:gd name="T15" fmla="*/ 92 h 92"/>
                  <a:gd name="T16" fmla="*/ 46 w 92"/>
                  <a:gd name="T17" fmla="*/ 92 h 92"/>
                  <a:gd name="T18" fmla="*/ 36 w 92"/>
                  <a:gd name="T19" fmla="*/ 92 h 92"/>
                  <a:gd name="T20" fmla="*/ 29 w 92"/>
                  <a:gd name="T21" fmla="*/ 88 h 92"/>
                  <a:gd name="T22" fmla="*/ 21 w 92"/>
                  <a:gd name="T23" fmla="*/ 84 h 92"/>
                  <a:gd name="T24" fmla="*/ 13 w 92"/>
                  <a:gd name="T25" fmla="*/ 78 h 92"/>
                  <a:gd name="T26" fmla="*/ 7 w 92"/>
                  <a:gd name="T27" fmla="*/ 71 h 92"/>
                  <a:gd name="T28" fmla="*/ 4 w 92"/>
                  <a:gd name="T29" fmla="*/ 63 h 92"/>
                  <a:gd name="T30" fmla="*/ 2 w 92"/>
                  <a:gd name="T31" fmla="*/ 55 h 92"/>
                  <a:gd name="T32" fmla="*/ 0 w 92"/>
                  <a:gd name="T33" fmla="*/ 49 h 92"/>
                  <a:gd name="T34" fmla="*/ 0 w 92"/>
                  <a:gd name="T35" fmla="*/ 46 h 92"/>
                  <a:gd name="T36" fmla="*/ 0 w 92"/>
                  <a:gd name="T37" fmla="*/ 42 h 92"/>
                  <a:gd name="T38" fmla="*/ 2 w 92"/>
                  <a:gd name="T39" fmla="*/ 36 h 92"/>
                  <a:gd name="T40" fmla="*/ 4 w 92"/>
                  <a:gd name="T41" fmla="*/ 28 h 92"/>
                  <a:gd name="T42" fmla="*/ 7 w 92"/>
                  <a:gd name="T43" fmla="*/ 21 h 92"/>
                  <a:gd name="T44" fmla="*/ 13 w 92"/>
                  <a:gd name="T45" fmla="*/ 13 h 92"/>
                  <a:gd name="T46" fmla="*/ 21 w 92"/>
                  <a:gd name="T47" fmla="*/ 7 h 92"/>
                  <a:gd name="T48" fmla="*/ 29 w 92"/>
                  <a:gd name="T49" fmla="*/ 3 h 92"/>
                  <a:gd name="T50" fmla="*/ 36 w 92"/>
                  <a:gd name="T51" fmla="*/ 1 h 92"/>
                  <a:gd name="T52" fmla="*/ 42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5 w 92"/>
                  <a:gd name="T59" fmla="*/ 1 h 92"/>
                  <a:gd name="T60" fmla="*/ 63 w 92"/>
                  <a:gd name="T61" fmla="*/ 3 h 92"/>
                  <a:gd name="T62" fmla="*/ 71 w 92"/>
                  <a:gd name="T63" fmla="*/ 7 h 92"/>
                  <a:gd name="T64" fmla="*/ 79 w 92"/>
                  <a:gd name="T65" fmla="*/ 13 h 92"/>
                  <a:gd name="T66" fmla="*/ 84 w 92"/>
                  <a:gd name="T67" fmla="*/ 21 h 92"/>
                  <a:gd name="T68" fmla="*/ 88 w 92"/>
                  <a:gd name="T69" fmla="*/ 28 h 92"/>
                  <a:gd name="T70" fmla="*/ 92 w 92"/>
                  <a:gd name="T71" fmla="*/ 36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5"/>
                    </a:lnTo>
                    <a:lnTo>
                      <a:pt x="88" y="63"/>
                    </a:lnTo>
                    <a:lnTo>
                      <a:pt x="84" y="71"/>
                    </a:lnTo>
                    <a:lnTo>
                      <a:pt x="79" y="78"/>
                    </a:lnTo>
                    <a:lnTo>
                      <a:pt x="71" y="84"/>
                    </a:lnTo>
                    <a:lnTo>
                      <a:pt x="63" y="88"/>
                    </a:lnTo>
                    <a:lnTo>
                      <a:pt x="55" y="92"/>
                    </a:lnTo>
                    <a:lnTo>
                      <a:pt x="46" y="92"/>
                    </a:lnTo>
                    <a:lnTo>
                      <a:pt x="36" y="92"/>
                    </a:lnTo>
                    <a:lnTo>
                      <a:pt x="29" y="88"/>
                    </a:lnTo>
                    <a:lnTo>
                      <a:pt x="21" y="84"/>
                    </a:lnTo>
                    <a:lnTo>
                      <a:pt x="13" y="78"/>
                    </a:lnTo>
                    <a:lnTo>
                      <a:pt x="7" y="71"/>
                    </a:lnTo>
                    <a:lnTo>
                      <a:pt x="4" y="63"/>
                    </a:lnTo>
                    <a:lnTo>
                      <a:pt x="2" y="55"/>
                    </a:lnTo>
                    <a:lnTo>
                      <a:pt x="0" y="49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6"/>
                    </a:lnTo>
                    <a:lnTo>
                      <a:pt x="4" y="28"/>
                    </a:lnTo>
                    <a:lnTo>
                      <a:pt x="7" y="21"/>
                    </a:lnTo>
                    <a:lnTo>
                      <a:pt x="13" y="13"/>
                    </a:lnTo>
                    <a:lnTo>
                      <a:pt x="21" y="7"/>
                    </a:lnTo>
                    <a:lnTo>
                      <a:pt x="29" y="3"/>
                    </a:lnTo>
                    <a:lnTo>
                      <a:pt x="36" y="1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5" y="1"/>
                    </a:lnTo>
                    <a:lnTo>
                      <a:pt x="63" y="3"/>
                    </a:lnTo>
                    <a:lnTo>
                      <a:pt x="71" y="7"/>
                    </a:lnTo>
                    <a:lnTo>
                      <a:pt x="79" y="13"/>
                    </a:lnTo>
                    <a:lnTo>
                      <a:pt x="84" y="21"/>
                    </a:lnTo>
                    <a:lnTo>
                      <a:pt x="88" y="28"/>
                    </a:lnTo>
                    <a:lnTo>
                      <a:pt x="92" y="36"/>
                    </a:lnTo>
                    <a:lnTo>
                      <a:pt x="92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" name="Freeform 477"/>
              <p:cNvSpPr>
                <a:spLocks/>
              </p:cNvSpPr>
              <p:nvPr/>
            </p:nvSpPr>
            <p:spPr bwMode="auto">
              <a:xfrm>
                <a:off x="5734973" y="4418436"/>
                <a:ext cx="61980" cy="57731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5 h 92"/>
                  <a:gd name="T4" fmla="*/ 88 w 92"/>
                  <a:gd name="T5" fmla="*/ 63 h 92"/>
                  <a:gd name="T6" fmla="*/ 84 w 92"/>
                  <a:gd name="T7" fmla="*/ 71 h 92"/>
                  <a:gd name="T8" fmla="*/ 79 w 92"/>
                  <a:gd name="T9" fmla="*/ 78 h 92"/>
                  <a:gd name="T10" fmla="*/ 71 w 92"/>
                  <a:gd name="T11" fmla="*/ 84 h 92"/>
                  <a:gd name="T12" fmla="*/ 63 w 92"/>
                  <a:gd name="T13" fmla="*/ 88 h 92"/>
                  <a:gd name="T14" fmla="*/ 55 w 92"/>
                  <a:gd name="T15" fmla="*/ 92 h 92"/>
                  <a:gd name="T16" fmla="*/ 46 w 92"/>
                  <a:gd name="T17" fmla="*/ 92 h 92"/>
                  <a:gd name="T18" fmla="*/ 36 w 92"/>
                  <a:gd name="T19" fmla="*/ 92 h 92"/>
                  <a:gd name="T20" fmla="*/ 29 w 92"/>
                  <a:gd name="T21" fmla="*/ 88 h 92"/>
                  <a:gd name="T22" fmla="*/ 21 w 92"/>
                  <a:gd name="T23" fmla="*/ 84 h 92"/>
                  <a:gd name="T24" fmla="*/ 13 w 92"/>
                  <a:gd name="T25" fmla="*/ 78 h 92"/>
                  <a:gd name="T26" fmla="*/ 7 w 92"/>
                  <a:gd name="T27" fmla="*/ 71 h 92"/>
                  <a:gd name="T28" fmla="*/ 4 w 92"/>
                  <a:gd name="T29" fmla="*/ 63 h 92"/>
                  <a:gd name="T30" fmla="*/ 2 w 92"/>
                  <a:gd name="T31" fmla="*/ 55 h 92"/>
                  <a:gd name="T32" fmla="*/ 0 w 92"/>
                  <a:gd name="T33" fmla="*/ 49 h 92"/>
                  <a:gd name="T34" fmla="*/ 0 w 92"/>
                  <a:gd name="T35" fmla="*/ 46 h 92"/>
                  <a:gd name="T36" fmla="*/ 0 w 92"/>
                  <a:gd name="T37" fmla="*/ 42 h 92"/>
                  <a:gd name="T38" fmla="*/ 2 w 92"/>
                  <a:gd name="T39" fmla="*/ 36 h 92"/>
                  <a:gd name="T40" fmla="*/ 4 w 92"/>
                  <a:gd name="T41" fmla="*/ 28 h 92"/>
                  <a:gd name="T42" fmla="*/ 7 w 92"/>
                  <a:gd name="T43" fmla="*/ 21 h 92"/>
                  <a:gd name="T44" fmla="*/ 13 w 92"/>
                  <a:gd name="T45" fmla="*/ 13 h 92"/>
                  <a:gd name="T46" fmla="*/ 21 w 92"/>
                  <a:gd name="T47" fmla="*/ 7 h 92"/>
                  <a:gd name="T48" fmla="*/ 29 w 92"/>
                  <a:gd name="T49" fmla="*/ 3 h 92"/>
                  <a:gd name="T50" fmla="*/ 36 w 92"/>
                  <a:gd name="T51" fmla="*/ 1 h 92"/>
                  <a:gd name="T52" fmla="*/ 42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5 w 92"/>
                  <a:gd name="T59" fmla="*/ 1 h 92"/>
                  <a:gd name="T60" fmla="*/ 63 w 92"/>
                  <a:gd name="T61" fmla="*/ 3 h 92"/>
                  <a:gd name="T62" fmla="*/ 71 w 92"/>
                  <a:gd name="T63" fmla="*/ 7 h 92"/>
                  <a:gd name="T64" fmla="*/ 79 w 92"/>
                  <a:gd name="T65" fmla="*/ 13 h 92"/>
                  <a:gd name="T66" fmla="*/ 84 w 92"/>
                  <a:gd name="T67" fmla="*/ 21 h 92"/>
                  <a:gd name="T68" fmla="*/ 88 w 92"/>
                  <a:gd name="T69" fmla="*/ 28 h 92"/>
                  <a:gd name="T70" fmla="*/ 92 w 92"/>
                  <a:gd name="T71" fmla="*/ 36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5"/>
                    </a:lnTo>
                    <a:lnTo>
                      <a:pt x="88" y="63"/>
                    </a:lnTo>
                    <a:lnTo>
                      <a:pt x="84" y="71"/>
                    </a:lnTo>
                    <a:lnTo>
                      <a:pt x="79" y="78"/>
                    </a:lnTo>
                    <a:lnTo>
                      <a:pt x="71" y="84"/>
                    </a:lnTo>
                    <a:lnTo>
                      <a:pt x="63" y="88"/>
                    </a:lnTo>
                    <a:lnTo>
                      <a:pt x="55" y="92"/>
                    </a:lnTo>
                    <a:lnTo>
                      <a:pt x="46" y="92"/>
                    </a:lnTo>
                    <a:lnTo>
                      <a:pt x="36" y="92"/>
                    </a:lnTo>
                    <a:lnTo>
                      <a:pt x="29" y="88"/>
                    </a:lnTo>
                    <a:lnTo>
                      <a:pt x="21" y="84"/>
                    </a:lnTo>
                    <a:lnTo>
                      <a:pt x="13" y="78"/>
                    </a:lnTo>
                    <a:lnTo>
                      <a:pt x="7" y="71"/>
                    </a:lnTo>
                    <a:lnTo>
                      <a:pt x="4" y="63"/>
                    </a:lnTo>
                    <a:lnTo>
                      <a:pt x="2" y="55"/>
                    </a:lnTo>
                    <a:lnTo>
                      <a:pt x="0" y="49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6"/>
                    </a:lnTo>
                    <a:lnTo>
                      <a:pt x="4" y="28"/>
                    </a:lnTo>
                    <a:lnTo>
                      <a:pt x="7" y="21"/>
                    </a:lnTo>
                    <a:lnTo>
                      <a:pt x="13" y="13"/>
                    </a:lnTo>
                    <a:lnTo>
                      <a:pt x="21" y="7"/>
                    </a:lnTo>
                    <a:lnTo>
                      <a:pt x="29" y="3"/>
                    </a:lnTo>
                    <a:lnTo>
                      <a:pt x="36" y="1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5" y="1"/>
                    </a:lnTo>
                    <a:lnTo>
                      <a:pt x="63" y="3"/>
                    </a:lnTo>
                    <a:lnTo>
                      <a:pt x="71" y="7"/>
                    </a:lnTo>
                    <a:lnTo>
                      <a:pt x="79" y="13"/>
                    </a:lnTo>
                    <a:lnTo>
                      <a:pt x="84" y="21"/>
                    </a:lnTo>
                    <a:lnTo>
                      <a:pt x="88" y="28"/>
                    </a:lnTo>
                    <a:lnTo>
                      <a:pt x="92" y="36"/>
                    </a:lnTo>
                    <a:lnTo>
                      <a:pt x="92" y="46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13" name="Group 183"/>
              <p:cNvGrpSpPr/>
              <p:nvPr/>
            </p:nvGrpSpPr>
            <p:grpSpPr>
              <a:xfrm>
                <a:off x="5936897" y="4203829"/>
                <a:ext cx="61980" cy="245983"/>
                <a:chOff x="5036162" y="3766132"/>
                <a:chExt cx="73025" cy="311150"/>
              </a:xfrm>
            </p:grpSpPr>
            <p:sp>
              <p:nvSpPr>
                <p:cNvPr id="185" name="Line 452"/>
                <p:cNvSpPr>
                  <a:spLocks noChangeShapeType="1"/>
                </p:cNvSpPr>
                <p:nvPr/>
              </p:nvSpPr>
              <p:spPr bwMode="auto">
                <a:xfrm>
                  <a:off x="5072675" y="3766132"/>
                  <a:ext cx="0" cy="15557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6" name="Line 453"/>
                <p:cNvSpPr>
                  <a:spLocks noChangeShapeType="1"/>
                </p:cNvSpPr>
                <p:nvPr/>
              </p:nvSpPr>
              <p:spPr bwMode="auto">
                <a:xfrm>
                  <a:off x="5036162" y="3766132"/>
                  <a:ext cx="7302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7" name="Line 454"/>
                <p:cNvSpPr>
                  <a:spLocks noChangeShapeType="1"/>
                </p:cNvSpPr>
                <p:nvPr/>
              </p:nvSpPr>
              <p:spPr bwMode="auto">
                <a:xfrm>
                  <a:off x="5072675" y="3921707"/>
                  <a:ext cx="0" cy="15557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8" name="Line 455"/>
                <p:cNvSpPr>
                  <a:spLocks noChangeShapeType="1"/>
                </p:cNvSpPr>
                <p:nvPr/>
              </p:nvSpPr>
              <p:spPr bwMode="auto">
                <a:xfrm>
                  <a:off x="5036162" y="4077282"/>
                  <a:ext cx="7302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478"/>
                <p:cNvSpPr>
                  <a:spLocks/>
                </p:cNvSpPr>
                <p:nvPr/>
              </p:nvSpPr>
              <p:spPr bwMode="auto">
                <a:xfrm>
                  <a:off x="5036162" y="3885194"/>
                  <a:ext cx="73025" cy="73025"/>
                </a:xfrm>
                <a:custGeom>
                  <a:avLst/>
                  <a:gdLst>
                    <a:gd name="T0" fmla="*/ 92 w 92"/>
                    <a:gd name="T1" fmla="*/ 46 h 92"/>
                    <a:gd name="T2" fmla="*/ 92 w 92"/>
                    <a:gd name="T3" fmla="*/ 55 h 92"/>
                    <a:gd name="T4" fmla="*/ 88 w 92"/>
                    <a:gd name="T5" fmla="*/ 63 h 92"/>
                    <a:gd name="T6" fmla="*/ 84 w 92"/>
                    <a:gd name="T7" fmla="*/ 71 h 92"/>
                    <a:gd name="T8" fmla="*/ 79 w 92"/>
                    <a:gd name="T9" fmla="*/ 78 h 92"/>
                    <a:gd name="T10" fmla="*/ 71 w 92"/>
                    <a:gd name="T11" fmla="*/ 84 h 92"/>
                    <a:gd name="T12" fmla="*/ 63 w 92"/>
                    <a:gd name="T13" fmla="*/ 88 h 92"/>
                    <a:gd name="T14" fmla="*/ 55 w 92"/>
                    <a:gd name="T15" fmla="*/ 92 h 92"/>
                    <a:gd name="T16" fmla="*/ 46 w 92"/>
                    <a:gd name="T17" fmla="*/ 92 h 92"/>
                    <a:gd name="T18" fmla="*/ 36 w 92"/>
                    <a:gd name="T19" fmla="*/ 92 h 92"/>
                    <a:gd name="T20" fmla="*/ 29 w 92"/>
                    <a:gd name="T21" fmla="*/ 88 h 92"/>
                    <a:gd name="T22" fmla="*/ 21 w 92"/>
                    <a:gd name="T23" fmla="*/ 84 h 92"/>
                    <a:gd name="T24" fmla="*/ 13 w 92"/>
                    <a:gd name="T25" fmla="*/ 78 h 92"/>
                    <a:gd name="T26" fmla="*/ 7 w 92"/>
                    <a:gd name="T27" fmla="*/ 71 h 92"/>
                    <a:gd name="T28" fmla="*/ 4 w 92"/>
                    <a:gd name="T29" fmla="*/ 63 h 92"/>
                    <a:gd name="T30" fmla="*/ 2 w 92"/>
                    <a:gd name="T31" fmla="*/ 55 h 92"/>
                    <a:gd name="T32" fmla="*/ 0 w 92"/>
                    <a:gd name="T33" fmla="*/ 50 h 92"/>
                    <a:gd name="T34" fmla="*/ 0 w 92"/>
                    <a:gd name="T35" fmla="*/ 46 h 92"/>
                    <a:gd name="T36" fmla="*/ 0 w 92"/>
                    <a:gd name="T37" fmla="*/ 42 h 92"/>
                    <a:gd name="T38" fmla="*/ 2 w 92"/>
                    <a:gd name="T39" fmla="*/ 36 h 92"/>
                    <a:gd name="T40" fmla="*/ 4 w 92"/>
                    <a:gd name="T41" fmla="*/ 28 h 92"/>
                    <a:gd name="T42" fmla="*/ 7 w 92"/>
                    <a:gd name="T43" fmla="*/ 21 h 92"/>
                    <a:gd name="T44" fmla="*/ 13 w 92"/>
                    <a:gd name="T45" fmla="*/ 13 h 92"/>
                    <a:gd name="T46" fmla="*/ 21 w 92"/>
                    <a:gd name="T47" fmla="*/ 7 h 92"/>
                    <a:gd name="T48" fmla="*/ 29 w 92"/>
                    <a:gd name="T49" fmla="*/ 3 h 92"/>
                    <a:gd name="T50" fmla="*/ 36 w 92"/>
                    <a:gd name="T51" fmla="*/ 2 h 92"/>
                    <a:gd name="T52" fmla="*/ 42 w 92"/>
                    <a:gd name="T53" fmla="*/ 0 h 92"/>
                    <a:gd name="T54" fmla="*/ 46 w 92"/>
                    <a:gd name="T55" fmla="*/ 0 h 92"/>
                    <a:gd name="T56" fmla="*/ 50 w 92"/>
                    <a:gd name="T57" fmla="*/ 0 h 92"/>
                    <a:gd name="T58" fmla="*/ 55 w 92"/>
                    <a:gd name="T59" fmla="*/ 2 h 92"/>
                    <a:gd name="T60" fmla="*/ 63 w 92"/>
                    <a:gd name="T61" fmla="*/ 3 h 92"/>
                    <a:gd name="T62" fmla="*/ 71 w 92"/>
                    <a:gd name="T63" fmla="*/ 7 h 92"/>
                    <a:gd name="T64" fmla="*/ 79 w 92"/>
                    <a:gd name="T65" fmla="*/ 13 h 92"/>
                    <a:gd name="T66" fmla="*/ 84 w 92"/>
                    <a:gd name="T67" fmla="*/ 21 h 92"/>
                    <a:gd name="T68" fmla="*/ 88 w 92"/>
                    <a:gd name="T69" fmla="*/ 28 h 92"/>
                    <a:gd name="T70" fmla="*/ 92 w 92"/>
                    <a:gd name="T71" fmla="*/ 36 h 92"/>
                    <a:gd name="T72" fmla="*/ 92 w 92"/>
                    <a:gd name="T73" fmla="*/ 46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92" h="92">
                      <a:moveTo>
                        <a:pt x="92" y="46"/>
                      </a:moveTo>
                      <a:lnTo>
                        <a:pt x="92" y="55"/>
                      </a:lnTo>
                      <a:lnTo>
                        <a:pt x="88" y="63"/>
                      </a:lnTo>
                      <a:lnTo>
                        <a:pt x="84" y="71"/>
                      </a:lnTo>
                      <a:lnTo>
                        <a:pt x="79" y="78"/>
                      </a:lnTo>
                      <a:lnTo>
                        <a:pt x="71" y="84"/>
                      </a:lnTo>
                      <a:lnTo>
                        <a:pt x="63" y="88"/>
                      </a:lnTo>
                      <a:lnTo>
                        <a:pt x="55" y="92"/>
                      </a:lnTo>
                      <a:lnTo>
                        <a:pt x="46" y="92"/>
                      </a:lnTo>
                      <a:lnTo>
                        <a:pt x="36" y="92"/>
                      </a:lnTo>
                      <a:lnTo>
                        <a:pt x="29" y="88"/>
                      </a:lnTo>
                      <a:lnTo>
                        <a:pt x="21" y="84"/>
                      </a:lnTo>
                      <a:lnTo>
                        <a:pt x="13" y="78"/>
                      </a:lnTo>
                      <a:lnTo>
                        <a:pt x="7" y="71"/>
                      </a:lnTo>
                      <a:lnTo>
                        <a:pt x="4" y="63"/>
                      </a:lnTo>
                      <a:lnTo>
                        <a:pt x="2" y="55"/>
                      </a:lnTo>
                      <a:lnTo>
                        <a:pt x="0" y="50"/>
                      </a:lnTo>
                      <a:lnTo>
                        <a:pt x="0" y="46"/>
                      </a:lnTo>
                      <a:lnTo>
                        <a:pt x="0" y="42"/>
                      </a:lnTo>
                      <a:lnTo>
                        <a:pt x="2" y="36"/>
                      </a:lnTo>
                      <a:lnTo>
                        <a:pt x="4" y="28"/>
                      </a:lnTo>
                      <a:lnTo>
                        <a:pt x="7" y="21"/>
                      </a:lnTo>
                      <a:lnTo>
                        <a:pt x="13" y="13"/>
                      </a:lnTo>
                      <a:lnTo>
                        <a:pt x="21" y="7"/>
                      </a:lnTo>
                      <a:lnTo>
                        <a:pt x="29" y="3"/>
                      </a:lnTo>
                      <a:lnTo>
                        <a:pt x="36" y="2"/>
                      </a:lnTo>
                      <a:lnTo>
                        <a:pt x="42" y="0"/>
                      </a:lnTo>
                      <a:lnTo>
                        <a:pt x="46" y="0"/>
                      </a:lnTo>
                      <a:lnTo>
                        <a:pt x="50" y="0"/>
                      </a:lnTo>
                      <a:lnTo>
                        <a:pt x="55" y="2"/>
                      </a:lnTo>
                      <a:lnTo>
                        <a:pt x="63" y="3"/>
                      </a:lnTo>
                      <a:lnTo>
                        <a:pt x="71" y="7"/>
                      </a:lnTo>
                      <a:lnTo>
                        <a:pt x="79" y="13"/>
                      </a:lnTo>
                      <a:lnTo>
                        <a:pt x="84" y="21"/>
                      </a:lnTo>
                      <a:lnTo>
                        <a:pt x="88" y="28"/>
                      </a:lnTo>
                      <a:lnTo>
                        <a:pt x="92" y="36"/>
                      </a:lnTo>
                      <a:lnTo>
                        <a:pt x="92" y="4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479"/>
                <p:cNvSpPr>
                  <a:spLocks/>
                </p:cNvSpPr>
                <p:nvPr/>
              </p:nvSpPr>
              <p:spPr bwMode="auto">
                <a:xfrm>
                  <a:off x="5036162" y="3885194"/>
                  <a:ext cx="73025" cy="73025"/>
                </a:xfrm>
                <a:custGeom>
                  <a:avLst/>
                  <a:gdLst>
                    <a:gd name="T0" fmla="*/ 92 w 92"/>
                    <a:gd name="T1" fmla="*/ 46 h 92"/>
                    <a:gd name="T2" fmla="*/ 92 w 92"/>
                    <a:gd name="T3" fmla="*/ 55 h 92"/>
                    <a:gd name="T4" fmla="*/ 88 w 92"/>
                    <a:gd name="T5" fmla="*/ 63 h 92"/>
                    <a:gd name="T6" fmla="*/ 84 w 92"/>
                    <a:gd name="T7" fmla="*/ 71 h 92"/>
                    <a:gd name="T8" fmla="*/ 79 w 92"/>
                    <a:gd name="T9" fmla="*/ 78 h 92"/>
                    <a:gd name="T10" fmla="*/ 71 w 92"/>
                    <a:gd name="T11" fmla="*/ 84 h 92"/>
                    <a:gd name="T12" fmla="*/ 63 w 92"/>
                    <a:gd name="T13" fmla="*/ 88 h 92"/>
                    <a:gd name="T14" fmla="*/ 55 w 92"/>
                    <a:gd name="T15" fmla="*/ 92 h 92"/>
                    <a:gd name="T16" fmla="*/ 46 w 92"/>
                    <a:gd name="T17" fmla="*/ 92 h 92"/>
                    <a:gd name="T18" fmla="*/ 36 w 92"/>
                    <a:gd name="T19" fmla="*/ 92 h 92"/>
                    <a:gd name="T20" fmla="*/ 29 w 92"/>
                    <a:gd name="T21" fmla="*/ 88 h 92"/>
                    <a:gd name="T22" fmla="*/ 21 w 92"/>
                    <a:gd name="T23" fmla="*/ 84 h 92"/>
                    <a:gd name="T24" fmla="*/ 13 w 92"/>
                    <a:gd name="T25" fmla="*/ 78 h 92"/>
                    <a:gd name="T26" fmla="*/ 7 w 92"/>
                    <a:gd name="T27" fmla="*/ 71 h 92"/>
                    <a:gd name="T28" fmla="*/ 4 w 92"/>
                    <a:gd name="T29" fmla="*/ 63 h 92"/>
                    <a:gd name="T30" fmla="*/ 2 w 92"/>
                    <a:gd name="T31" fmla="*/ 55 h 92"/>
                    <a:gd name="T32" fmla="*/ 0 w 92"/>
                    <a:gd name="T33" fmla="*/ 50 h 92"/>
                    <a:gd name="T34" fmla="*/ 0 w 92"/>
                    <a:gd name="T35" fmla="*/ 46 h 92"/>
                    <a:gd name="T36" fmla="*/ 0 w 92"/>
                    <a:gd name="T37" fmla="*/ 42 h 92"/>
                    <a:gd name="T38" fmla="*/ 2 w 92"/>
                    <a:gd name="T39" fmla="*/ 36 h 92"/>
                    <a:gd name="T40" fmla="*/ 4 w 92"/>
                    <a:gd name="T41" fmla="*/ 28 h 92"/>
                    <a:gd name="T42" fmla="*/ 7 w 92"/>
                    <a:gd name="T43" fmla="*/ 21 h 92"/>
                    <a:gd name="T44" fmla="*/ 13 w 92"/>
                    <a:gd name="T45" fmla="*/ 13 h 92"/>
                    <a:gd name="T46" fmla="*/ 21 w 92"/>
                    <a:gd name="T47" fmla="*/ 7 h 92"/>
                    <a:gd name="T48" fmla="*/ 29 w 92"/>
                    <a:gd name="T49" fmla="*/ 3 h 92"/>
                    <a:gd name="T50" fmla="*/ 36 w 92"/>
                    <a:gd name="T51" fmla="*/ 2 h 92"/>
                    <a:gd name="T52" fmla="*/ 42 w 92"/>
                    <a:gd name="T53" fmla="*/ 0 h 92"/>
                    <a:gd name="T54" fmla="*/ 46 w 92"/>
                    <a:gd name="T55" fmla="*/ 0 h 92"/>
                    <a:gd name="T56" fmla="*/ 50 w 92"/>
                    <a:gd name="T57" fmla="*/ 0 h 92"/>
                    <a:gd name="T58" fmla="*/ 55 w 92"/>
                    <a:gd name="T59" fmla="*/ 2 h 92"/>
                    <a:gd name="T60" fmla="*/ 63 w 92"/>
                    <a:gd name="T61" fmla="*/ 3 h 92"/>
                    <a:gd name="T62" fmla="*/ 71 w 92"/>
                    <a:gd name="T63" fmla="*/ 7 h 92"/>
                    <a:gd name="T64" fmla="*/ 79 w 92"/>
                    <a:gd name="T65" fmla="*/ 13 h 92"/>
                    <a:gd name="T66" fmla="*/ 84 w 92"/>
                    <a:gd name="T67" fmla="*/ 21 h 92"/>
                    <a:gd name="T68" fmla="*/ 88 w 92"/>
                    <a:gd name="T69" fmla="*/ 28 h 92"/>
                    <a:gd name="T70" fmla="*/ 92 w 92"/>
                    <a:gd name="T71" fmla="*/ 36 h 92"/>
                    <a:gd name="T72" fmla="*/ 92 w 92"/>
                    <a:gd name="T73" fmla="*/ 46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92" h="92">
                      <a:moveTo>
                        <a:pt x="92" y="46"/>
                      </a:moveTo>
                      <a:lnTo>
                        <a:pt x="92" y="55"/>
                      </a:lnTo>
                      <a:lnTo>
                        <a:pt x="88" y="63"/>
                      </a:lnTo>
                      <a:lnTo>
                        <a:pt x="84" y="71"/>
                      </a:lnTo>
                      <a:lnTo>
                        <a:pt x="79" y="78"/>
                      </a:lnTo>
                      <a:lnTo>
                        <a:pt x="71" y="84"/>
                      </a:lnTo>
                      <a:lnTo>
                        <a:pt x="63" y="88"/>
                      </a:lnTo>
                      <a:lnTo>
                        <a:pt x="55" y="92"/>
                      </a:lnTo>
                      <a:lnTo>
                        <a:pt x="46" y="92"/>
                      </a:lnTo>
                      <a:lnTo>
                        <a:pt x="36" y="92"/>
                      </a:lnTo>
                      <a:lnTo>
                        <a:pt x="29" y="88"/>
                      </a:lnTo>
                      <a:lnTo>
                        <a:pt x="21" y="84"/>
                      </a:lnTo>
                      <a:lnTo>
                        <a:pt x="13" y="78"/>
                      </a:lnTo>
                      <a:lnTo>
                        <a:pt x="7" y="71"/>
                      </a:lnTo>
                      <a:lnTo>
                        <a:pt x="4" y="63"/>
                      </a:lnTo>
                      <a:lnTo>
                        <a:pt x="2" y="55"/>
                      </a:lnTo>
                      <a:lnTo>
                        <a:pt x="0" y="50"/>
                      </a:lnTo>
                      <a:lnTo>
                        <a:pt x="0" y="46"/>
                      </a:lnTo>
                      <a:lnTo>
                        <a:pt x="0" y="42"/>
                      </a:lnTo>
                      <a:lnTo>
                        <a:pt x="2" y="36"/>
                      </a:lnTo>
                      <a:lnTo>
                        <a:pt x="4" y="28"/>
                      </a:lnTo>
                      <a:lnTo>
                        <a:pt x="7" y="21"/>
                      </a:lnTo>
                      <a:lnTo>
                        <a:pt x="13" y="13"/>
                      </a:lnTo>
                      <a:lnTo>
                        <a:pt x="21" y="7"/>
                      </a:lnTo>
                      <a:lnTo>
                        <a:pt x="29" y="3"/>
                      </a:lnTo>
                      <a:lnTo>
                        <a:pt x="36" y="2"/>
                      </a:lnTo>
                      <a:lnTo>
                        <a:pt x="42" y="0"/>
                      </a:lnTo>
                      <a:lnTo>
                        <a:pt x="46" y="0"/>
                      </a:lnTo>
                      <a:lnTo>
                        <a:pt x="50" y="0"/>
                      </a:lnTo>
                      <a:lnTo>
                        <a:pt x="55" y="2"/>
                      </a:lnTo>
                      <a:lnTo>
                        <a:pt x="63" y="3"/>
                      </a:lnTo>
                      <a:lnTo>
                        <a:pt x="71" y="7"/>
                      </a:lnTo>
                      <a:lnTo>
                        <a:pt x="79" y="13"/>
                      </a:lnTo>
                      <a:lnTo>
                        <a:pt x="84" y="21"/>
                      </a:lnTo>
                      <a:lnTo>
                        <a:pt x="88" y="28"/>
                      </a:lnTo>
                      <a:lnTo>
                        <a:pt x="92" y="36"/>
                      </a:lnTo>
                      <a:lnTo>
                        <a:pt x="92" y="46"/>
                      </a:lnTo>
                    </a:path>
                  </a:pathLst>
                </a:custGeom>
                <a:noFill/>
                <a:ln w="15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4" name="Group 234"/>
              <p:cNvGrpSpPr/>
              <p:nvPr/>
            </p:nvGrpSpPr>
            <p:grpSpPr>
              <a:xfrm>
                <a:off x="2577452" y="3947346"/>
                <a:ext cx="45890" cy="2074541"/>
                <a:chOff x="2577452" y="3947346"/>
                <a:chExt cx="45890" cy="2074541"/>
              </a:xfrm>
            </p:grpSpPr>
            <p:sp>
              <p:nvSpPr>
                <p:cNvPr id="108" name="Line 238"/>
                <p:cNvSpPr>
                  <a:spLocks noChangeShapeType="1"/>
                </p:cNvSpPr>
                <p:nvPr/>
              </p:nvSpPr>
              <p:spPr bwMode="auto">
                <a:xfrm flipV="1">
                  <a:off x="2623342" y="3947346"/>
                  <a:ext cx="0" cy="207454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9" name="Line 240"/>
                <p:cNvSpPr>
                  <a:spLocks noChangeShapeType="1"/>
                </p:cNvSpPr>
                <p:nvPr/>
              </p:nvSpPr>
              <p:spPr bwMode="auto">
                <a:xfrm flipH="1">
                  <a:off x="2578878" y="5671738"/>
                  <a:ext cx="44464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0" name="Line 241"/>
                <p:cNvSpPr>
                  <a:spLocks noChangeShapeType="1"/>
                </p:cNvSpPr>
                <p:nvPr/>
              </p:nvSpPr>
              <p:spPr bwMode="auto">
                <a:xfrm flipH="1">
                  <a:off x="2578878" y="5327863"/>
                  <a:ext cx="44464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1" name="Line 242"/>
                <p:cNvSpPr>
                  <a:spLocks noChangeShapeType="1"/>
                </p:cNvSpPr>
                <p:nvPr/>
              </p:nvSpPr>
              <p:spPr bwMode="auto">
                <a:xfrm flipH="1">
                  <a:off x="2578878" y="4985244"/>
                  <a:ext cx="44464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2" name="Line 243"/>
                <p:cNvSpPr>
                  <a:spLocks noChangeShapeType="1"/>
                </p:cNvSpPr>
                <p:nvPr/>
              </p:nvSpPr>
              <p:spPr bwMode="auto">
                <a:xfrm flipH="1">
                  <a:off x="2578878" y="4641370"/>
                  <a:ext cx="44464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3" name="Line 244"/>
                <p:cNvSpPr>
                  <a:spLocks noChangeShapeType="1"/>
                </p:cNvSpPr>
                <p:nvPr/>
              </p:nvSpPr>
              <p:spPr bwMode="auto">
                <a:xfrm flipH="1">
                  <a:off x="2578878" y="4298750"/>
                  <a:ext cx="44464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6" name="Line 244"/>
                <p:cNvSpPr>
                  <a:spLocks noChangeShapeType="1"/>
                </p:cNvSpPr>
                <p:nvPr/>
              </p:nvSpPr>
              <p:spPr bwMode="auto">
                <a:xfrm flipH="1">
                  <a:off x="2577452" y="3953291"/>
                  <a:ext cx="44464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cxnSp>
        <p:nvCxnSpPr>
          <p:cNvPr id="318" name="Straight Connector 317"/>
          <p:cNvCxnSpPr/>
          <p:nvPr/>
        </p:nvCxnSpPr>
        <p:spPr>
          <a:xfrm>
            <a:off x="918874" y="2407675"/>
            <a:ext cx="1887779" cy="579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/>
          <p:cNvCxnSpPr/>
          <p:nvPr/>
        </p:nvCxnSpPr>
        <p:spPr>
          <a:xfrm flipH="1" flipV="1">
            <a:off x="2791381" y="2390252"/>
            <a:ext cx="5689" cy="735493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5" name="Group 237"/>
          <p:cNvGrpSpPr/>
          <p:nvPr/>
        </p:nvGrpSpPr>
        <p:grpSpPr>
          <a:xfrm>
            <a:off x="1992779" y="1608102"/>
            <a:ext cx="1071341" cy="910844"/>
            <a:chOff x="1992779" y="1608102"/>
            <a:chExt cx="1071341" cy="910844"/>
          </a:xfrm>
        </p:grpSpPr>
        <p:sp>
          <p:nvSpPr>
            <p:cNvPr id="326" name="Oval 325"/>
            <p:cNvSpPr/>
            <p:nvPr/>
          </p:nvSpPr>
          <p:spPr>
            <a:xfrm>
              <a:off x="2617937" y="2302455"/>
              <a:ext cx="311001" cy="216491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9" name="Straight Arrow Connector 328"/>
            <p:cNvCxnSpPr/>
            <p:nvPr/>
          </p:nvCxnSpPr>
          <p:spPr>
            <a:xfrm>
              <a:off x="2521477" y="1925824"/>
              <a:ext cx="215718" cy="335283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0" name="TextBox 329"/>
            <p:cNvSpPr txBox="1"/>
            <p:nvPr/>
          </p:nvSpPr>
          <p:spPr>
            <a:xfrm>
              <a:off x="1992779" y="1608102"/>
              <a:ext cx="107134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CRM = 35%</a:t>
              </a:r>
            </a:p>
          </p:txBody>
        </p:sp>
      </p:grpSp>
      <p:cxnSp>
        <p:nvCxnSpPr>
          <p:cNvPr id="333" name="Straight Arrow Connector 332"/>
          <p:cNvCxnSpPr/>
          <p:nvPr/>
        </p:nvCxnSpPr>
        <p:spPr>
          <a:xfrm flipV="1">
            <a:off x="2793964" y="3239118"/>
            <a:ext cx="4274" cy="31270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/>
          <p:nvPr/>
        </p:nvCxnSpPr>
        <p:spPr>
          <a:xfrm flipH="1" flipV="1">
            <a:off x="6914878" y="2353870"/>
            <a:ext cx="7184" cy="772832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/>
          <p:cNvCxnSpPr/>
          <p:nvPr/>
        </p:nvCxnSpPr>
        <p:spPr>
          <a:xfrm>
            <a:off x="5031546" y="2323571"/>
            <a:ext cx="1887778" cy="62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Arrow Connector 341"/>
          <p:cNvCxnSpPr/>
          <p:nvPr/>
        </p:nvCxnSpPr>
        <p:spPr>
          <a:xfrm flipV="1">
            <a:off x="6925817" y="3247612"/>
            <a:ext cx="4274" cy="33507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6" name="Group 238"/>
          <p:cNvGrpSpPr/>
          <p:nvPr/>
        </p:nvGrpSpPr>
        <p:grpSpPr>
          <a:xfrm>
            <a:off x="5758489" y="1507585"/>
            <a:ext cx="1634543" cy="924837"/>
            <a:chOff x="5758489" y="1507585"/>
            <a:chExt cx="1634543" cy="924837"/>
          </a:xfrm>
        </p:grpSpPr>
        <p:sp>
          <p:nvSpPr>
            <p:cNvPr id="340" name="Oval 339"/>
            <p:cNvSpPr/>
            <p:nvPr/>
          </p:nvSpPr>
          <p:spPr>
            <a:xfrm>
              <a:off x="6728996" y="2200440"/>
              <a:ext cx="311001" cy="231982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1" name="Straight Arrow Connector 340"/>
            <p:cNvCxnSpPr/>
            <p:nvPr/>
          </p:nvCxnSpPr>
          <p:spPr>
            <a:xfrm>
              <a:off x="6582007" y="1819978"/>
              <a:ext cx="215718" cy="359274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3" name="TextBox 342"/>
            <p:cNvSpPr txBox="1"/>
            <p:nvPr/>
          </p:nvSpPr>
          <p:spPr>
            <a:xfrm>
              <a:off x="5758489" y="1507585"/>
              <a:ext cx="16345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BV Replaced </a:t>
              </a:r>
              <a:r>
                <a:rPr lang="en-US" sz="1400" b="1" dirty="0"/>
                <a:t>= </a:t>
              </a:r>
              <a:r>
                <a:rPr lang="en-US" sz="1400" b="1" dirty="0" smtClean="0"/>
                <a:t>40%</a:t>
              </a:r>
              <a:endParaRPr lang="en-US" sz="1400" b="1" dirty="0"/>
            </a:p>
          </p:txBody>
        </p:sp>
      </p:grpSp>
      <p:cxnSp>
        <p:nvCxnSpPr>
          <p:cNvPr id="344" name="Straight Connector 343"/>
          <p:cNvCxnSpPr/>
          <p:nvPr/>
        </p:nvCxnSpPr>
        <p:spPr>
          <a:xfrm flipV="1">
            <a:off x="4984064" y="5132531"/>
            <a:ext cx="4301" cy="876704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Straight Connector 344"/>
          <p:cNvCxnSpPr/>
          <p:nvPr/>
        </p:nvCxnSpPr>
        <p:spPr>
          <a:xfrm>
            <a:off x="3109345" y="5138693"/>
            <a:ext cx="1887778" cy="579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7" name="Group 239"/>
          <p:cNvGrpSpPr/>
          <p:nvPr/>
        </p:nvGrpSpPr>
        <p:grpSpPr>
          <a:xfrm>
            <a:off x="3983151" y="4383337"/>
            <a:ext cx="1382342" cy="869685"/>
            <a:chOff x="3983151" y="4383337"/>
            <a:chExt cx="1382342" cy="869685"/>
          </a:xfrm>
        </p:grpSpPr>
        <p:sp>
          <p:nvSpPr>
            <p:cNvPr id="346" name="Oval 345"/>
            <p:cNvSpPr/>
            <p:nvPr/>
          </p:nvSpPr>
          <p:spPr>
            <a:xfrm>
              <a:off x="4828563" y="5036532"/>
              <a:ext cx="311001" cy="21649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7" name="Straight Arrow Connector 346"/>
            <p:cNvCxnSpPr/>
            <p:nvPr/>
          </p:nvCxnSpPr>
          <p:spPr>
            <a:xfrm>
              <a:off x="4675222" y="4674532"/>
              <a:ext cx="215718" cy="335283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8" name="TextBox 347"/>
            <p:cNvSpPr txBox="1"/>
            <p:nvPr/>
          </p:nvSpPr>
          <p:spPr>
            <a:xfrm>
              <a:off x="3983151" y="4383337"/>
              <a:ext cx="138234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SBP </a:t>
              </a:r>
              <a:r>
                <a:rPr lang="en-US" sz="1400" b="1" dirty="0" smtClean="0"/>
                <a:t>≈ </a:t>
              </a:r>
              <a:r>
                <a:rPr lang="en-US" sz="1400" b="1" dirty="0"/>
                <a:t>90 mmHg</a:t>
              </a:r>
            </a:p>
          </p:txBody>
        </p:sp>
      </p:grpSp>
      <p:cxnSp>
        <p:nvCxnSpPr>
          <p:cNvPr id="349" name="Straight Arrow Connector 348"/>
          <p:cNvCxnSpPr/>
          <p:nvPr/>
        </p:nvCxnSpPr>
        <p:spPr>
          <a:xfrm flipV="1">
            <a:off x="4988524" y="6157018"/>
            <a:ext cx="4060" cy="29706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6" name="Text Box 76"/>
          <p:cNvSpPr txBox="1">
            <a:spLocks noChangeArrowheads="1"/>
          </p:cNvSpPr>
          <p:nvPr/>
        </p:nvSpPr>
        <p:spPr bwMode="auto">
          <a:xfrm>
            <a:off x="1" y="6570742"/>
            <a:ext cx="4639732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0" hangingPunct="0">
              <a:lnSpc>
                <a:spcPct val="75000"/>
              </a:lnSpc>
            </a:pP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Koons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et </a:t>
            </a:r>
            <a:r>
              <a:rPr lang="en-US" sz="1600" b="1" dirty="0">
                <a:solidFill>
                  <a:srgbClr val="000000"/>
                </a:solidFill>
                <a:latin typeface="Arial"/>
                <a:cs typeface="Arial"/>
              </a:rPr>
              <a:t>al,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i="1" dirty="0" smtClean="0">
                <a:solidFill>
                  <a:srgbClr val="000000"/>
                </a:solidFill>
                <a:latin typeface="Arial"/>
                <a:cs typeface="Arial"/>
              </a:rPr>
              <a:t>Shock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2019 (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ePub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ahead of print)</a:t>
            </a:r>
            <a:endParaRPr lang="en-US" sz="16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pSp>
        <p:nvGrpSpPr>
          <p:cNvPr id="315" name="Group 314"/>
          <p:cNvGrpSpPr/>
          <p:nvPr/>
        </p:nvGrpSpPr>
        <p:grpSpPr>
          <a:xfrm>
            <a:off x="1766942" y="1662983"/>
            <a:ext cx="2524488" cy="1338516"/>
            <a:chOff x="1766942" y="1662983"/>
            <a:chExt cx="2524488" cy="1338516"/>
          </a:xfrm>
        </p:grpSpPr>
        <p:sp>
          <p:nvSpPr>
            <p:cNvPr id="320" name="Freeform 51"/>
            <p:cNvSpPr>
              <a:spLocks/>
            </p:cNvSpPr>
            <p:nvPr/>
          </p:nvSpPr>
          <p:spPr bwMode="auto">
            <a:xfrm>
              <a:off x="1990138" y="2943768"/>
              <a:ext cx="61980" cy="57731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56 h 92"/>
                <a:gd name="T4" fmla="*/ 88 w 92"/>
                <a:gd name="T5" fmla="*/ 63 h 92"/>
                <a:gd name="T6" fmla="*/ 85 w 92"/>
                <a:gd name="T7" fmla="*/ 71 h 92"/>
                <a:gd name="T8" fmla="*/ 79 w 92"/>
                <a:gd name="T9" fmla="*/ 79 h 92"/>
                <a:gd name="T10" fmla="*/ 71 w 92"/>
                <a:gd name="T11" fmla="*/ 85 h 92"/>
                <a:gd name="T12" fmla="*/ 63 w 92"/>
                <a:gd name="T13" fmla="*/ 88 h 92"/>
                <a:gd name="T14" fmla="*/ 56 w 92"/>
                <a:gd name="T15" fmla="*/ 92 h 92"/>
                <a:gd name="T16" fmla="*/ 46 w 92"/>
                <a:gd name="T17" fmla="*/ 92 h 92"/>
                <a:gd name="T18" fmla="*/ 37 w 92"/>
                <a:gd name="T19" fmla="*/ 92 h 92"/>
                <a:gd name="T20" fmla="*/ 29 w 92"/>
                <a:gd name="T21" fmla="*/ 88 h 92"/>
                <a:gd name="T22" fmla="*/ 21 w 92"/>
                <a:gd name="T23" fmla="*/ 85 h 92"/>
                <a:gd name="T24" fmla="*/ 13 w 92"/>
                <a:gd name="T25" fmla="*/ 79 h 92"/>
                <a:gd name="T26" fmla="*/ 8 w 92"/>
                <a:gd name="T27" fmla="*/ 71 h 92"/>
                <a:gd name="T28" fmla="*/ 4 w 92"/>
                <a:gd name="T29" fmla="*/ 63 h 92"/>
                <a:gd name="T30" fmla="*/ 2 w 92"/>
                <a:gd name="T31" fmla="*/ 56 h 92"/>
                <a:gd name="T32" fmla="*/ 0 w 92"/>
                <a:gd name="T33" fmla="*/ 50 h 92"/>
                <a:gd name="T34" fmla="*/ 0 w 92"/>
                <a:gd name="T35" fmla="*/ 46 h 92"/>
                <a:gd name="T36" fmla="*/ 0 w 92"/>
                <a:gd name="T37" fmla="*/ 42 h 92"/>
                <a:gd name="T38" fmla="*/ 2 w 92"/>
                <a:gd name="T39" fmla="*/ 37 h 92"/>
                <a:gd name="T40" fmla="*/ 4 w 92"/>
                <a:gd name="T41" fmla="*/ 29 h 92"/>
                <a:gd name="T42" fmla="*/ 8 w 92"/>
                <a:gd name="T43" fmla="*/ 21 h 92"/>
                <a:gd name="T44" fmla="*/ 13 w 92"/>
                <a:gd name="T45" fmla="*/ 14 h 92"/>
                <a:gd name="T46" fmla="*/ 21 w 92"/>
                <a:gd name="T47" fmla="*/ 8 h 92"/>
                <a:gd name="T48" fmla="*/ 29 w 92"/>
                <a:gd name="T49" fmla="*/ 4 h 92"/>
                <a:gd name="T50" fmla="*/ 37 w 92"/>
                <a:gd name="T51" fmla="*/ 2 h 92"/>
                <a:gd name="T52" fmla="*/ 42 w 92"/>
                <a:gd name="T53" fmla="*/ 0 h 92"/>
                <a:gd name="T54" fmla="*/ 46 w 92"/>
                <a:gd name="T55" fmla="*/ 0 h 92"/>
                <a:gd name="T56" fmla="*/ 50 w 92"/>
                <a:gd name="T57" fmla="*/ 0 h 92"/>
                <a:gd name="T58" fmla="*/ 56 w 92"/>
                <a:gd name="T59" fmla="*/ 2 h 92"/>
                <a:gd name="T60" fmla="*/ 63 w 92"/>
                <a:gd name="T61" fmla="*/ 4 h 92"/>
                <a:gd name="T62" fmla="*/ 71 w 92"/>
                <a:gd name="T63" fmla="*/ 8 h 92"/>
                <a:gd name="T64" fmla="*/ 79 w 92"/>
                <a:gd name="T65" fmla="*/ 14 h 92"/>
                <a:gd name="T66" fmla="*/ 85 w 92"/>
                <a:gd name="T67" fmla="*/ 21 h 92"/>
                <a:gd name="T68" fmla="*/ 88 w 92"/>
                <a:gd name="T69" fmla="*/ 29 h 92"/>
                <a:gd name="T70" fmla="*/ 92 w 92"/>
                <a:gd name="T71" fmla="*/ 37 h 92"/>
                <a:gd name="T72" fmla="*/ 92 w 92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56"/>
                  </a:lnTo>
                  <a:lnTo>
                    <a:pt x="88" y="63"/>
                  </a:lnTo>
                  <a:lnTo>
                    <a:pt x="85" y="71"/>
                  </a:lnTo>
                  <a:lnTo>
                    <a:pt x="79" y="79"/>
                  </a:lnTo>
                  <a:lnTo>
                    <a:pt x="71" y="85"/>
                  </a:lnTo>
                  <a:lnTo>
                    <a:pt x="63" y="88"/>
                  </a:lnTo>
                  <a:lnTo>
                    <a:pt x="56" y="92"/>
                  </a:lnTo>
                  <a:lnTo>
                    <a:pt x="46" y="92"/>
                  </a:lnTo>
                  <a:lnTo>
                    <a:pt x="37" y="92"/>
                  </a:lnTo>
                  <a:lnTo>
                    <a:pt x="29" y="88"/>
                  </a:lnTo>
                  <a:lnTo>
                    <a:pt x="21" y="85"/>
                  </a:lnTo>
                  <a:lnTo>
                    <a:pt x="13" y="79"/>
                  </a:lnTo>
                  <a:lnTo>
                    <a:pt x="8" y="71"/>
                  </a:lnTo>
                  <a:lnTo>
                    <a:pt x="4" y="63"/>
                  </a:lnTo>
                  <a:lnTo>
                    <a:pt x="2" y="56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7"/>
                  </a:lnTo>
                  <a:lnTo>
                    <a:pt x="4" y="29"/>
                  </a:lnTo>
                  <a:lnTo>
                    <a:pt x="8" y="21"/>
                  </a:lnTo>
                  <a:lnTo>
                    <a:pt x="13" y="14"/>
                  </a:lnTo>
                  <a:lnTo>
                    <a:pt x="21" y="8"/>
                  </a:lnTo>
                  <a:lnTo>
                    <a:pt x="29" y="4"/>
                  </a:lnTo>
                  <a:lnTo>
                    <a:pt x="37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3" y="4"/>
                  </a:lnTo>
                  <a:lnTo>
                    <a:pt x="71" y="8"/>
                  </a:lnTo>
                  <a:lnTo>
                    <a:pt x="79" y="14"/>
                  </a:lnTo>
                  <a:lnTo>
                    <a:pt x="85" y="21"/>
                  </a:lnTo>
                  <a:lnTo>
                    <a:pt x="88" y="29"/>
                  </a:lnTo>
                  <a:lnTo>
                    <a:pt x="92" y="37"/>
                  </a:lnTo>
                  <a:lnTo>
                    <a:pt x="92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1" name="Freeform 52"/>
            <p:cNvSpPr>
              <a:spLocks/>
            </p:cNvSpPr>
            <p:nvPr/>
          </p:nvSpPr>
          <p:spPr bwMode="auto">
            <a:xfrm>
              <a:off x="1990138" y="2943768"/>
              <a:ext cx="61980" cy="57731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56 h 92"/>
                <a:gd name="T4" fmla="*/ 88 w 92"/>
                <a:gd name="T5" fmla="*/ 63 h 92"/>
                <a:gd name="T6" fmla="*/ 85 w 92"/>
                <a:gd name="T7" fmla="*/ 71 h 92"/>
                <a:gd name="T8" fmla="*/ 79 w 92"/>
                <a:gd name="T9" fmla="*/ 79 h 92"/>
                <a:gd name="T10" fmla="*/ 71 w 92"/>
                <a:gd name="T11" fmla="*/ 85 h 92"/>
                <a:gd name="T12" fmla="*/ 63 w 92"/>
                <a:gd name="T13" fmla="*/ 88 h 92"/>
                <a:gd name="T14" fmla="*/ 56 w 92"/>
                <a:gd name="T15" fmla="*/ 92 h 92"/>
                <a:gd name="T16" fmla="*/ 46 w 92"/>
                <a:gd name="T17" fmla="*/ 92 h 92"/>
                <a:gd name="T18" fmla="*/ 37 w 92"/>
                <a:gd name="T19" fmla="*/ 92 h 92"/>
                <a:gd name="T20" fmla="*/ 29 w 92"/>
                <a:gd name="T21" fmla="*/ 88 h 92"/>
                <a:gd name="T22" fmla="*/ 21 w 92"/>
                <a:gd name="T23" fmla="*/ 85 h 92"/>
                <a:gd name="T24" fmla="*/ 13 w 92"/>
                <a:gd name="T25" fmla="*/ 79 h 92"/>
                <a:gd name="T26" fmla="*/ 8 w 92"/>
                <a:gd name="T27" fmla="*/ 71 h 92"/>
                <a:gd name="T28" fmla="*/ 4 w 92"/>
                <a:gd name="T29" fmla="*/ 63 h 92"/>
                <a:gd name="T30" fmla="*/ 2 w 92"/>
                <a:gd name="T31" fmla="*/ 56 h 92"/>
                <a:gd name="T32" fmla="*/ 0 w 92"/>
                <a:gd name="T33" fmla="*/ 50 h 92"/>
                <a:gd name="T34" fmla="*/ 0 w 92"/>
                <a:gd name="T35" fmla="*/ 46 h 92"/>
                <a:gd name="T36" fmla="*/ 0 w 92"/>
                <a:gd name="T37" fmla="*/ 42 h 92"/>
                <a:gd name="T38" fmla="*/ 2 w 92"/>
                <a:gd name="T39" fmla="*/ 37 h 92"/>
                <a:gd name="T40" fmla="*/ 4 w 92"/>
                <a:gd name="T41" fmla="*/ 29 h 92"/>
                <a:gd name="T42" fmla="*/ 8 w 92"/>
                <a:gd name="T43" fmla="*/ 21 h 92"/>
                <a:gd name="T44" fmla="*/ 13 w 92"/>
                <a:gd name="T45" fmla="*/ 14 h 92"/>
                <a:gd name="T46" fmla="*/ 21 w 92"/>
                <a:gd name="T47" fmla="*/ 8 h 92"/>
                <a:gd name="T48" fmla="*/ 29 w 92"/>
                <a:gd name="T49" fmla="*/ 4 h 92"/>
                <a:gd name="T50" fmla="*/ 37 w 92"/>
                <a:gd name="T51" fmla="*/ 2 h 92"/>
                <a:gd name="T52" fmla="*/ 42 w 92"/>
                <a:gd name="T53" fmla="*/ 0 h 92"/>
                <a:gd name="T54" fmla="*/ 46 w 92"/>
                <a:gd name="T55" fmla="*/ 0 h 92"/>
                <a:gd name="T56" fmla="*/ 50 w 92"/>
                <a:gd name="T57" fmla="*/ 0 h 92"/>
                <a:gd name="T58" fmla="*/ 56 w 92"/>
                <a:gd name="T59" fmla="*/ 2 h 92"/>
                <a:gd name="T60" fmla="*/ 63 w 92"/>
                <a:gd name="T61" fmla="*/ 4 h 92"/>
                <a:gd name="T62" fmla="*/ 71 w 92"/>
                <a:gd name="T63" fmla="*/ 8 h 92"/>
                <a:gd name="T64" fmla="*/ 79 w 92"/>
                <a:gd name="T65" fmla="*/ 14 h 92"/>
                <a:gd name="T66" fmla="*/ 85 w 92"/>
                <a:gd name="T67" fmla="*/ 21 h 92"/>
                <a:gd name="T68" fmla="*/ 88 w 92"/>
                <a:gd name="T69" fmla="*/ 29 h 92"/>
                <a:gd name="T70" fmla="*/ 92 w 92"/>
                <a:gd name="T71" fmla="*/ 37 h 92"/>
                <a:gd name="T72" fmla="*/ 92 w 92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56"/>
                  </a:lnTo>
                  <a:lnTo>
                    <a:pt x="88" y="63"/>
                  </a:lnTo>
                  <a:lnTo>
                    <a:pt x="85" y="71"/>
                  </a:lnTo>
                  <a:lnTo>
                    <a:pt x="79" y="79"/>
                  </a:lnTo>
                  <a:lnTo>
                    <a:pt x="71" y="85"/>
                  </a:lnTo>
                  <a:lnTo>
                    <a:pt x="63" y="88"/>
                  </a:lnTo>
                  <a:lnTo>
                    <a:pt x="56" y="92"/>
                  </a:lnTo>
                  <a:lnTo>
                    <a:pt x="46" y="92"/>
                  </a:lnTo>
                  <a:lnTo>
                    <a:pt x="37" y="92"/>
                  </a:lnTo>
                  <a:lnTo>
                    <a:pt x="29" y="88"/>
                  </a:lnTo>
                  <a:lnTo>
                    <a:pt x="21" y="85"/>
                  </a:lnTo>
                  <a:lnTo>
                    <a:pt x="13" y="79"/>
                  </a:lnTo>
                  <a:lnTo>
                    <a:pt x="8" y="71"/>
                  </a:lnTo>
                  <a:lnTo>
                    <a:pt x="4" y="63"/>
                  </a:lnTo>
                  <a:lnTo>
                    <a:pt x="2" y="56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7"/>
                  </a:lnTo>
                  <a:lnTo>
                    <a:pt x="4" y="29"/>
                  </a:lnTo>
                  <a:lnTo>
                    <a:pt x="8" y="21"/>
                  </a:lnTo>
                  <a:lnTo>
                    <a:pt x="13" y="14"/>
                  </a:lnTo>
                  <a:lnTo>
                    <a:pt x="21" y="8"/>
                  </a:lnTo>
                  <a:lnTo>
                    <a:pt x="29" y="4"/>
                  </a:lnTo>
                  <a:lnTo>
                    <a:pt x="37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3" y="4"/>
                  </a:lnTo>
                  <a:lnTo>
                    <a:pt x="71" y="8"/>
                  </a:lnTo>
                  <a:lnTo>
                    <a:pt x="79" y="14"/>
                  </a:lnTo>
                  <a:lnTo>
                    <a:pt x="85" y="21"/>
                  </a:lnTo>
                  <a:lnTo>
                    <a:pt x="88" y="29"/>
                  </a:lnTo>
                  <a:lnTo>
                    <a:pt x="92" y="37"/>
                  </a:lnTo>
                  <a:lnTo>
                    <a:pt x="92" y="46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" name="Freeform 53"/>
            <p:cNvSpPr>
              <a:spLocks/>
            </p:cNvSpPr>
            <p:nvPr/>
          </p:nvSpPr>
          <p:spPr bwMode="auto">
            <a:xfrm>
              <a:off x="2240751" y="2835837"/>
              <a:ext cx="61980" cy="57731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56 h 92"/>
                <a:gd name="T4" fmla="*/ 88 w 92"/>
                <a:gd name="T5" fmla="*/ 64 h 92"/>
                <a:gd name="T6" fmla="*/ 84 w 92"/>
                <a:gd name="T7" fmla="*/ 71 h 92"/>
                <a:gd name="T8" fmla="*/ 78 w 92"/>
                <a:gd name="T9" fmla="*/ 79 h 92"/>
                <a:gd name="T10" fmla="*/ 71 w 92"/>
                <a:gd name="T11" fmla="*/ 85 h 92"/>
                <a:gd name="T12" fmla="*/ 63 w 92"/>
                <a:gd name="T13" fmla="*/ 89 h 92"/>
                <a:gd name="T14" fmla="*/ 55 w 92"/>
                <a:gd name="T15" fmla="*/ 92 h 92"/>
                <a:gd name="T16" fmla="*/ 46 w 92"/>
                <a:gd name="T17" fmla="*/ 92 h 92"/>
                <a:gd name="T18" fmla="*/ 36 w 92"/>
                <a:gd name="T19" fmla="*/ 92 h 92"/>
                <a:gd name="T20" fmla="*/ 28 w 92"/>
                <a:gd name="T21" fmla="*/ 89 h 92"/>
                <a:gd name="T22" fmla="*/ 21 w 92"/>
                <a:gd name="T23" fmla="*/ 85 h 92"/>
                <a:gd name="T24" fmla="*/ 13 w 92"/>
                <a:gd name="T25" fmla="*/ 79 h 92"/>
                <a:gd name="T26" fmla="*/ 7 w 92"/>
                <a:gd name="T27" fmla="*/ 71 h 92"/>
                <a:gd name="T28" fmla="*/ 3 w 92"/>
                <a:gd name="T29" fmla="*/ 64 h 92"/>
                <a:gd name="T30" fmla="*/ 1 w 92"/>
                <a:gd name="T31" fmla="*/ 56 h 92"/>
                <a:gd name="T32" fmla="*/ 0 w 92"/>
                <a:gd name="T33" fmla="*/ 50 h 92"/>
                <a:gd name="T34" fmla="*/ 0 w 92"/>
                <a:gd name="T35" fmla="*/ 46 h 92"/>
                <a:gd name="T36" fmla="*/ 0 w 92"/>
                <a:gd name="T37" fmla="*/ 43 h 92"/>
                <a:gd name="T38" fmla="*/ 1 w 92"/>
                <a:gd name="T39" fmla="*/ 37 h 92"/>
                <a:gd name="T40" fmla="*/ 3 w 92"/>
                <a:gd name="T41" fmla="*/ 29 h 92"/>
                <a:gd name="T42" fmla="*/ 7 w 92"/>
                <a:gd name="T43" fmla="*/ 21 h 92"/>
                <a:gd name="T44" fmla="*/ 13 w 92"/>
                <a:gd name="T45" fmla="*/ 14 h 92"/>
                <a:gd name="T46" fmla="*/ 21 w 92"/>
                <a:gd name="T47" fmla="*/ 8 h 92"/>
                <a:gd name="T48" fmla="*/ 28 w 92"/>
                <a:gd name="T49" fmla="*/ 4 h 92"/>
                <a:gd name="T50" fmla="*/ 36 w 92"/>
                <a:gd name="T51" fmla="*/ 2 h 92"/>
                <a:gd name="T52" fmla="*/ 42 w 92"/>
                <a:gd name="T53" fmla="*/ 0 h 92"/>
                <a:gd name="T54" fmla="*/ 46 w 92"/>
                <a:gd name="T55" fmla="*/ 0 h 92"/>
                <a:gd name="T56" fmla="*/ 49 w 92"/>
                <a:gd name="T57" fmla="*/ 0 h 92"/>
                <a:gd name="T58" fmla="*/ 55 w 92"/>
                <a:gd name="T59" fmla="*/ 2 h 92"/>
                <a:gd name="T60" fmla="*/ 63 w 92"/>
                <a:gd name="T61" fmla="*/ 4 h 92"/>
                <a:gd name="T62" fmla="*/ 71 w 92"/>
                <a:gd name="T63" fmla="*/ 8 h 92"/>
                <a:gd name="T64" fmla="*/ 78 w 92"/>
                <a:gd name="T65" fmla="*/ 14 h 92"/>
                <a:gd name="T66" fmla="*/ 84 w 92"/>
                <a:gd name="T67" fmla="*/ 21 h 92"/>
                <a:gd name="T68" fmla="*/ 88 w 92"/>
                <a:gd name="T69" fmla="*/ 29 h 92"/>
                <a:gd name="T70" fmla="*/ 92 w 92"/>
                <a:gd name="T71" fmla="*/ 37 h 92"/>
                <a:gd name="T72" fmla="*/ 92 w 92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56"/>
                  </a:lnTo>
                  <a:lnTo>
                    <a:pt x="88" y="64"/>
                  </a:lnTo>
                  <a:lnTo>
                    <a:pt x="84" y="71"/>
                  </a:lnTo>
                  <a:lnTo>
                    <a:pt x="78" y="79"/>
                  </a:lnTo>
                  <a:lnTo>
                    <a:pt x="71" y="85"/>
                  </a:lnTo>
                  <a:lnTo>
                    <a:pt x="63" y="89"/>
                  </a:lnTo>
                  <a:lnTo>
                    <a:pt x="55" y="92"/>
                  </a:lnTo>
                  <a:lnTo>
                    <a:pt x="46" y="92"/>
                  </a:lnTo>
                  <a:lnTo>
                    <a:pt x="36" y="92"/>
                  </a:lnTo>
                  <a:lnTo>
                    <a:pt x="28" y="89"/>
                  </a:lnTo>
                  <a:lnTo>
                    <a:pt x="21" y="85"/>
                  </a:lnTo>
                  <a:lnTo>
                    <a:pt x="13" y="79"/>
                  </a:lnTo>
                  <a:lnTo>
                    <a:pt x="7" y="71"/>
                  </a:lnTo>
                  <a:lnTo>
                    <a:pt x="3" y="64"/>
                  </a:lnTo>
                  <a:lnTo>
                    <a:pt x="1" y="56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3"/>
                  </a:lnTo>
                  <a:lnTo>
                    <a:pt x="1" y="37"/>
                  </a:lnTo>
                  <a:lnTo>
                    <a:pt x="3" y="29"/>
                  </a:lnTo>
                  <a:lnTo>
                    <a:pt x="7" y="21"/>
                  </a:lnTo>
                  <a:lnTo>
                    <a:pt x="13" y="14"/>
                  </a:lnTo>
                  <a:lnTo>
                    <a:pt x="21" y="8"/>
                  </a:lnTo>
                  <a:lnTo>
                    <a:pt x="28" y="4"/>
                  </a:lnTo>
                  <a:lnTo>
                    <a:pt x="36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49" y="0"/>
                  </a:lnTo>
                  <a:lnTo>
                    <a:pt x="55" y="2"/>
                  </a:lnTo>
                  <a:lnTo>
                    <a:pt x="63" y="4"/>
                  </a:lnTo>
                  <a:lnTo>
                    <a:pt x="71" y="8"/>
                  </a:lnTo>
                  <a:lnTo>
                    <a:pt x="78" y="14"/>
                  </a:lnTo>
                  <a:lnTo>
                    <a:pt x="84" y="21"/>
                  </a:lnTo>
                  <a:lnTo>
                    <a:pt x="88" y="29"/>
                  </a:lnTo>
                  <a:lnTo>
                    <a:pt x="92" y="37"/>
                  </a:lnTo>
                  <a:lnTo>
                    <a:pt x="92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" name="Freeform 54"/>
            <p:cNvSpPr>
              <a:spLocks/>
            </p:cNvSpPr>
            <p:nvPr/>
          </p:nvSpPr>
          <p:spPr bwMode="auto">
            <a:xfrm>
              <a:off x="2240751" y="2835837"/>
              <a:ext cx="61980" cy="57731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56 h 92"/>
                <a:gd name="T4" fmla="*/ 88 w 92"/>
                <a:gd name="T5" fmla="*/ 64 h 92"/>
                <a:gd name="T6" fmla="*/ 84 w 92"/>
                <a:gd name="T7" fmla="*/ 71 h 92"/>
                <a:gd name="T8" fmla="*/ 78 w 92"/>
                <a:gd name="T9" fmla="*/ 79 h 92"/>
                <a:gd name="T10" fmla="*/ 71 w 92"/>
                <a:gd name="T11" fmla="*/ 85 h 92"/>
                <a:gd name="T12" fmla="*/ 63 w 92"/>
                <a:gd name="T13" fmla="*/ 89 h 92"/>
                <a:gd name="T14" fmla="*/ 55 w 92"/>
                <a:gd name="T15" fmla="*/ 92 h 92"/>
                <a:gd name="T16" fmla="*/ 46 w 92"/>
                <a:gd name="T17" fmla="*/ 92 h 92"/>
                <a:gd name="T18" fmla="*/ 36 w 92"/>
                <a:gd name="T19" fmla="*/ 92 h 92"/>
                <a:gd name="T20" fmla="*/ 28 w 92"/>
                <a:gd name="T21" fmla="*/ 89 h 92"/>
                <a:gd name="T22" fmla="*/ 21 w 92"/>
                <a:gd name="T23" fmla="*/ 85 h 92"/>
                <a:gd name="T24" fmla="*/ 13 w 92"/>
                <a:gd name="T25" fmla="*/ 79 h 92"/>
                <a:gd name="T26" fmla="*/ 7 w 92"/>
                <a:gd name="T27" fmla="*/ 71 h 92"/>
                <a:gd name="T28" fmla="*/ 3 w 92"/>
                <a:gd name="T29" fmla="*/ 64 h 92"/>
                <a:gd name="T30" fmla="*/ 1 w 92"/>
                <a:gd name="T31" fmla="*/ 56 h 92"/>
                <a:gd name="T32" fmla="*/ 0 w 92"/>
                <a:gd name="T33" fmla="*/ 50 h 92"/>
                <a:gd name="T34" fmla="*/ 0 w 92"/>
                <a:gd name="T35" fmla="*/ 46 h 92"/>
                <a:gd name="T36" fmla="*/ 0 w 92"/>
                <a:gd name="T37" fmla="*/ 43 h 92"/>
                <a:gd name="T38" fmla="*/ 1 w 92"/>
                <a:gd name="T39" fmla="*/ 37 h 92"/>
                <a:gd name="T40" fmla="*/ 3 w 92"/>
                <a:gd name="T41" fmla="*/ 29 h 92"/>
                <a:gd name="T42" fmla="*/ 7 w 92"/>
                <a:gd name="T43" fmla="*/ 21 h 92"/>
                <a:gd name="T44" fmla="*/ 13 w 92"/>
                <a:gd name="T45" fmla="*/ 14 h 92"/>
                <a:gd name="T46" fmla="*/ 21 w 92"/>
                <a:gd name="T47" fmla="*/ 8 h 92"/>
                <a:gd name="T48" fmla="*/ 28 w 92"/>
                <a:gd name="T49" fmla="*/ 4 h 92"/>
                <a:gd name="T50" fmla="*/ 36 w 92"/>
                <a:gd name="T51" fmla="*/ 2 h 92"/>
                <a:gd name="T52" fmla="*/ 42 w 92"/>
                <a:gd name="T53" fmla="*/ 0 h 92"/>
                <a:gd name="T54" fmla="*/ 46 w 92"/>
                <a:gd name="T55" fmla="*/ 0 h 92"/>
                <a:gd name="T56" fmla="*/ 49 w 92"/>
                <a:gd name="T57" fmla="*/ 0 h 92"/>
                <a:gd name="T58" fmla="*/ 55 w 92"/>
                <a:gd name="T59" fmla="*/ 2 h 92"/>
                <a:gd name="T60" fmla="*/ 63 w 92"/>
                <a:gd name="T61" fmla="*/ 4 h 92"/>
                <a:gd name="T62" fmla="*/ 71 w 92"/>
                <a:gd name="T63" fmla="*/ 8 h 92"/>
                <a:gd name="T64" fmla="*/ 78 w 92"/>
                <a:gd name="T65" fmla="*/ 14 h 92"/>
                <a:gd name="T66" fmla="*/ 84 w 92"/>
                <a:gd name="T67" fmla="*/ 21 h 92"/>
                <a:gd name="T68" fmla="*/ 88 w 92"/>
                <a:gd name="T69" fmla="*/ 29 h 92"/>
                <a:gd name="T70" fmla="*/ 92 w 92"/>
                <a:gd name="T71" fmla="*/ 37 h 92"/>
                <a:gd name="T72" fmla="*/ 92 w 92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56"/>
                  </a:lnTo>
                  <a:lnTo>
                    <a:pt x="88" y="64"/>
                  </a:lnTo>
                  <a:lnTo>
                    <a:pt x="84" y="71"/>
                  </a:lnTo>
                  <a:lnTo>
                    <a:pt x="78" y="79"/>
                  </a:lnTo>
                  <a:lnTo>
                    <a:pt x="71" y="85"/>
                  </a:lnTo>
                  <a:lnTo>
                    <a:pt x="63" y="89"/>
                  </a:lnTo>
                  <a:lnTo>
                    <a:pt x="55" y="92"/>
                  </a:lnTo>
                  <a:lnTo>
                    <a:pt x="46" y="92"/>
                  </a:lnTo>
                  <a:lnTo>
                    <a:pt x="36" y="92"/>
                  </a:lnTo>
                  <a:lnTo>
                    <a:pt x="28" y="89"/>
                  </a:lnTo>
                  <a:lnTo>
                    <a:pt x="21" y="85"/>
                  </a:lnTo>
                  <a:lnTo>
                    <a:pt x="13" y="79"/>
                  </a:lnTo>
                  <a:lnTo>
                    <a:pt x="7" y="71"/>
                  </a:lnTo>
                  <a:lnTo>
                    <a:pt x="3" y="64"/>
                  </a:lnTo>
                  <a:lnTo>
                    <a:pt x="1" y="56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3"/>
                  </a:lnTo>
                  <a:lnTo>
                    <a:pt x="1" y="37"/>
                  </a:lnTo>
                  <a:lnTo>
                    <a:pt x="3" y="29"/>
                  </a:lnTo>
                  <a:lnTo>
                    <a:pt x="7" y="21"/>
                  </a:lnTo>
                  <a:lnTo>
                    <a:pt x="13" y="14"/>
                  </a:lnTo>
                  <a:lnTo>
                    <a:pt x="21" y="8"/>
                  </a:lnTo>
                  <a:lnTo>
                    <a:pt x="28" y="4"/>
                  </a:lnTo>
                  <a:lnTo>
                    <a:pt x="36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49" y="0"/>
                  </a:lnTo>
                  <a:lnTo>
                    <a:pt x="55" y="2"/>
                  </a:lnTo>
                  <a:lnTo>
                    <a:pt x="63" y="4"/>
                  </a:lnTo>
                  <a:lnTo>
                    <a:pt x="71" y="8"/>
                  </a:lnTo>
                  <a:lnTo>
                    <a:pt x="78" y="14"/>
                  </a:lnTo>
                  <a:lnTo>
                    <a:pt x="84" y="21"/>
                  </a:lnTo>
                  <a:lnTo>
                    <a:pt x="88" y="29"/>
                  </a:lnTo>
                  <a:lnTo>
                    <a:pt x="92" y="37"/>
                  </a:lnTo>
                  <a:lnTo>
                    <a:pt x="92" y="46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" name="Freeform 55"/>
            <p:cNvSpPr>
              <a:spLocks/>
            </p:cNvSpPr>
            <p:nvPr/>
          </p:nvSpPr>
          <p:spPr bwMode="auto">
            <a:xfrm>
              <a:off x="2492713" y="2646329"/>
              <a:ext cx="61980" cy="57731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56 h 92"/>
                <a:gd name="T4" fmla="*/ 88 w 92"/>
                <a:gd name="T5" fmla="*/ 63 h 92"/>
                <a:gd name="T6" fmla="*/ 85 w 92"/>
                <a:gd name="T7" fmla="*/ 71 h 92"/>
                <a:gd name="T8" fmla="*/ 79 w 92"/>
                <a:gd name="T9" fmla="*/ 79 h 92"/>
                <a:gd name="T10" fmla="*/ 71 w 92"/>
                <a:gd name="T11" fmla="*/ 84 h 92"/>
                <a:gd name="T12" fmla="*/ 63 w 92"/>
                <a:gd name="T13" fmla="*/ 88 h 92"/>
                <a:gd name="T14" fmla="*/ 56 w 92"/>
                <a:gd name="T15" fmla="*/ 92 h 92"/>
                <a:gd name="T16" fmla="*/ 46 w 92"/>
                <a:gd name="T17" fmla="*/ 92 h 92"/>
                <a:gd name="T18" fmla="*/ 37 w 92"/>
                <a:gd name="T19" fmla="*/ 92 h 92"/>
                <a:gd name="T20" fmla="*/ 29 w 92"/>
                <a:gd name="T21" fmla="*/ 88 h 92"/>
                <a:gd name="T22" fmla="*/ 21 w 92"/>
                <a:gd name="T23" fmla="*/ 84 h 92"/>
                <a:gd name="T24" fmla="*/ 14 w 92"/>
                <a:gd name="T25" fmla="*/ 79 h 92"/>
                <a:gd name="T26" fmla="*/ 8 w 92"/>
                <a:gd name="T27" fmla="*/ 71 h 92"/>
                <a:gd name="T28" fmla="*/ 4 w 92"/>
                <a:gd name="T29" fmla="*/ 63 h 92"/>
                <a:gd name="T30" fmla="*/ 2 w 92"/>
                <a:gd name="T31" fmla="*/ 56 h 92"/>
                <a:gd name="T32" fmla="*/ 0 w 92"/>
                <a:gd name="T33" fmla="*/ 50 h 92"/>
                <a:gd name="T34" fmla="*/ 0 w 92"/>
                <a:gd name="T35" fmla="*/ 46 h 92"/>
                <a:gd name="T36" fmla="*/ 0 w 92"/>
                <a:gd name="T37" fmla="*/ 42 h 92"/>
                <a:gd name="T38" fmla="*/ 2 w 92"/>
                <a:gd name="T39" fmla="*/ 36 h 92"/>
                <a:gd name="T40" fmla="*/ 4 w 92"/>
                <a:gd name="T41" fmla="*/ 29 h 92"/>
                <a:gd name="T42" fmla="*/ 8 w 92"/>
                <a:gd name="T43" fmla="*/ 21 h 92"/>
                <a:gd name="T44" fmla="*/ 14 w 92"/>
                <a:gd name="T45" fmla="*/ 13 h 92"/>
                <a:gd name="T46" fmla="*/ 21 w 92"/>
                <a:gd name="T47" fmla="*/ 8 h 92"/>
                <a:gd name="T48" fmla="*/ 29 w 92"/>
                <a:gd name="T49" fmla="*/ 4 h 92"/>
                <a:gd name="T50" fmla="*/ 37 w 92"/>
                <a:gd name="T51" fmla="*/ 2 h 92"/>
                <a:gd name="T52" fmla="*/ 42 w 92"/>
                <a:gd name="T53" fmla="*/ 0 h 92"/>
                <a:gd name="T54" fmla="*/ 46 w 92"/>
                <a:gd name="T55" fmla="*/ 0 h 92"/>
                <a:gd name="T56" fmla="*/ 50 w 92"/>
                <a:gd name="T57" fmla="*/ 0 h 92"/>
                <a:gd name="T58" fmla="*/ 56 w 92"/>
                <a:gd name="T59" fmla="*/ 2 h 92"/>
                <a:gd name="T60" fmla="*/ 63 w 92"/>
                <a:gd name="T61" fmla="*/ 4 h 92"/>
                <a:gd name="T62" fmla="*/ 71 w 92"/>
                <a:gd name="T63" fmla="*/ 8 h 92"/>
                <a:gd name="T64" fmla="*/ 79 w 92"/>
                <a:gd name="T65" fmla="*/ 13 h 92"/>
                <a:gd name="T66" fmla="*/ 85 w 92"/>
                <a:gd name="T67" fmla="*/ 21 h 92"/>
                <a:gd name="T68" fmla="*/ 88 w 92"/>
                <a:gd name="T69" fmla="*/ 29 h 92"/>
                <a:gd name="T70" fmla="*/ 92 w 92"/>
                <a:gd name="T71" fmla="*/ 36 h 92"/>
                <a:gd name="T72" fmla="*/ 92 w 92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56"/>
                  </a:lnTo>
                  <a:lnTo>
                    <a:pt x="88" y="63"/>
                  </a:lnTo>
                  <a:lnTo>
                    <a:pt x="85" y="71"/>
                  </a:lnTo>
                  <a:lnTo>
                    <a:pt x="79" y="79"/>
                  </a:lnTo>
                  <a:lnTo>
                    <a:pt x="71" y="84"/>
                  </a:lnTo>
                  <a:lnTo>
                    <a:pt x="63" y="88"/>
                  </a:lnTo>
                  <a:lnTo>
                    <a:pt x="56" y="92"/>
                  </a:lnTo>
                  <a:lnTo>
                    <a:pt x="46" y="92"/>
                  </a:lnTo>
                  <a:lnTo>
                    <a:pt x="37" y="92"/>
                  </a:lnTo>
                  <a:lnTo>
                    <a:pt x="29" y="88"/>
                  </a:lnTo>
                  <a:lnTo>
                    <a:pt x="21" y="84"/>
                  </a:lnTo>
                  <a:lnTo>
                    <a:pt x="14" y="79"/>
                  </a:lnTo>
                  <a:lnTo>
                    <a:pt x="8" y="71"/>
                  </a:lnTo>
                  <a:lnTo>
                    <a:pt x="4" y="63"/>
                  </a:lnTo>
                  <a:lnTo>
                    <a:pt x="2" y="56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6"/>
                  </a:lnTo>
                  <a:lnTo>
                    <a:pt x="4" y="29"/>
                  </a:lnTo>
                  <a:lnTo>
                    <a:pt x="8" y="21"/>
                  </a:lnTo>
                  <a:lnTo>
                    <a:pt x="14" y="13"/>
                  </a:lnTo>
                  <a:lnTo>
                    <a:pt x="21" y="8"/>
                  </a:lnTo>
                  <a:lnTo>
                    <a:pt x="29" y="4"/>
                  </a:lnTo>
                  <a:lnTo>
                    <a:pt x="37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3" y="4"/>
                  </a:lnTo>
                  <a:lnTo>
                    <a:pt x="71" y="8"/>
                  </a:lnTo>
                  <a:lnTo>
                    <a:pt x="79" y="13"/>
                  </a:lnTo>
                  <a:lnTo>
                    <a:pt x="85" y="21"/>
                  </a:lnTo>
                  <a:lnTo>
                    <a:pt x="88" y="29"/>
                  </a:lnTo>
                  <a:lnTo>
                    <a:pt x="92" y="36"/>
                  </a:lnTo>
                  <a:lnTo>
                    <a:pt x="92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" name="Freeform 56"/>
            <p:cNvSpPr>
              <a:spLocks/>
            </p:cNvSpPr>
            <p:nvPr/>
          </p:nvSpPr>
          <p:spPr bwMode="auto">
            <a:xfrm>
              <a:off x="2492713" y="2646329"/>
              <a:ext cx="61980" cy="57731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56 h 92"/>
                <a:gd name="T4" fmla="*/ 88 w 92"/>
                <a:gd name="T5" fmla="*/ 63 h 92"/>
                <a:gd name="T6" fmla="*/ 85 w 92"/>
                <a:gd name="T7" fmla="*/ 71 h 92"/>
                <a:gd name="T8" fmla="*/ 79 w 92"/>
                <a:gd name="T9" fmla="*/ 79 h 92"/>
                <a:gd name="T10" fmla="*/ 71 w 92"/>
                <a:gd name="T11" fmla="*/ 84 h 92"/>
                <a:gd name="T12" fmla="*/ 63 w 92"/>
                <a:gd name="T13" fmla="*/ 88 h 92"/>
                <a:gd name="T14" fmla="*/ 56 w 92"/>
                <a:gd name="T15" fmla="*/ 92 h 92"/>
                <a:gd name="T16" fmla="*/ 46 w 92"/>
                <a:gd name="T17" fmla="*/ 92 h 92"/>
                <a:gd name="T18" fmla="*/ 37 w 92"/>
                <a:gd name="T19" fmla="*/ 92 h 92"/>
                <a:gd name="T20" fmla="*/ 29 w 92"/>
                <a:gd name="T21" fmla="*/ 88 h 92"/>
                <a:gd name="T22" fmla="*/ 21 w 92"/>
                <a:gd name="T23" fmla="*/ 84 h 92"/>
                <a:gd name="T24" fmla="*/ 14 w 92"/>
                <a:gd name="T25" fmla="*/ 79 h 92"/>
                <a:gd name="T26" fmla="*/ 8 w 92"/>
                <a:gd name="T27" fmla="*/ 71 h 92"/>
                <a:gd name="T28" fmla="*/ 4 w 92"/>
                <a:gd name="T29" fmla="*/ 63 h 92"/>
                <a:gd name="T30" fmla="*/ 2 w 92"/>
                <a:gd name="T31" fmla="*/ 56 h 92"/>
                <a:gd name="T32" fmla="*/ 0 w 92"/>
                <a:gd name="T33" fmla="*/ 50 h 92"/>
                <a:gd name="T34" fmla="*/ 0 w 92"/>
                <a:gd name="T35" fmla="*/ 46 h 92"/>
                <a:gd name="T36" fmla="*/ 0 w 92"/>
                <a:gd name="T37" fmla="*/ 42 h 92"/>
                <a:gd name="T38" fmla="*/ 2 w 92"/>
                <a:gd name="T39" fmla="*/ 36 h 92"/>
                <a:gd name="T40" fmla="*/ 4 w 92"/>
                <a:gd name="T41" fmla="*/ 29 h 92"/>
                <a:gd name="T42" fmla="*/ 8 w 92"/>
                <a:gd name="T43" fmla="*/ 21 h 92"/>
                <a:gd name="T44" fmla="*/ 14 w 92"/>
                <a:gd name="T45" fmla="*/ 13 h 92"/>
                <a:gd name="T46" fmla="*/ 21 w 92"/>
                <a:gd name="T47" fmla="*/ 8 h 92"/>
                <a:gd name="T48" fmla="*/ 29 w 92"/>
                <a:gd name="T49" fmla="*/ 4 h 92"/>
                <a:gd name="T50" fmla="*/ 37 w 92"/>
                <a:gd name="T51" fmla="*/ 2 h 92"/>
                <a:gd name="T52" fmla="*/ 42 w 92"/>
                <a:gd name="T53" fmla="*/ 0 h 92"/>
                <a:gd name="T54" fmla="*/ 46 w 92"/>
                <a:gd name="T55" fmla="*/ 0 h 92"/>
                <a:gd name="T56" fmla="*/ 50 w 92"/>
                <a:gd name="T57" fmla="*/ 0 h 92"/>
                <a:gd name="T58" fmla="*/ 56 w 92"/>
                <a:gd name="T59" fmla="*/ 2 h 92"/>
                <a:gd name="T60" fmla="*/ 63 w 92"/>
                <a:gd name="T61" fmla="*/ 4 h 92"/>
                <a:gd name="T62" fmla="*/ 71 w 92"/>
                <a:gd name="T63" fmla="*/ 8 h 92"/>
                <a:gd name="T64" fmla="*/ 79 w 92"/>
                <a:gd name="T65" fmla="*/ 13 h 92"/>
                <a:gd name="T66" fmla="*/ 85 w 92"/>
                <a:gd name="T67" fmla="*/ 21 h 92"/>
                <a:gd name="T68" fmla="*/ 88 w 92"/>
                <a:gd name="T69" fmla="*/ 29 h 92"/>
                <a:gd name="T70" fmla="*/ 92 w 92"/>
                <a:gd name="T71" fmla="*/ 36 h 92"/>
                <a:gd name="T72" fmla="*/ 92 w 92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56"/>
                  </a:lnTo>
                  <a:lnTo>
                    <a:pt x="88" y="63"/>
                  </a:lnTo>
                  <a:lnTo>
                    <a:pt x="85" y="71"/>
                  </a:lnTo>
                  <a:lnTo>
                    <a:pt x="79" y="79"/>
                  </a:lnTo>
                  <a:lnTo>
                    <a:pt x="71" y="84"/>
                  </a:lnTo>
                  <a:lnTo>
                    <a:pt x="63" y="88"/>
                  </a:lnTo>
                  <a:lnTo>
                    <a:pt x="56" y="92"/>
                  </a:lnTo>
                  <a:lnTo>
                    <a:pt x="46" y="92"/>
                  </a:lnTo>
                  <a:lnTo>
                    <a:pt x="37" y="92"/>
                  </a:lnTo>
                  <a:lnTo>
                    <a:pt x="29" y="88"/>
                  </a:lnTo>
                  <a:lnTo>
                    <a:pt x="21" y="84"/>
                  </a:lnTo>
                  <a:lnTo>
                    <a:pt x="14" y="79"/>
                  </a:lnTo>
                  <a:lnTo>
                    <a:pt x="8" y="71"/>
                  </a:lnTo>
                  <a:lnTo>
                    <a:pt x="4" y="63"/>
                  </a:lnTo>
                  <a:lnTo>
                    <a:pt x="2" y="56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6"/>
                  </a:lnTo>
                  <a:lnTo>
                    <a:pt x="4" y="29"/>
                  </a:lnTo>
                  <a:lnTo>
                    <a:pt x="8" y="21"/>
                  </a:lnTo>
                  <a:lnTo>
                    <a:pt x="14" y="13"/>
                  </a:lnTo>
                  <a:lnTo>
                    <a:pt x="21" y="8"/>
                  </a:lnTo>
                  <a:lnTo>
                    <a:pt x="29" y="4"/>
                  </a:lnTo>
                  <a:lnTo>
                    <a:pt x="37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3" y="4"/>
                  </a:lnTo>
                  <a:lnTo>
                    <a:pt x="71" y="8"/>
                  </a:lnTo>
                  <a:lnTo>
                    <a:pt x="79" y="13"/>
                  </a:lnTo>
                  <a:lnTo>
                    <a:pt x="85" y="21"/>
                  </a:lnTo>
                  <a:lnTo>
                    <a:pt x="88" y="29"/>
                  </a:lnTo>
                  <a:lnTo>
                    <a:pt x="92" y="36"/>
                  </a:lnTo>
                  <a:lnTo>
                    <a:pt x="92" y="46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" name="Freeform 57"/>
            <p:cNvSpPr>
              <a:spLocks/>
            </p:cNvSpPr>
            <p:nvPr/>
          </p:nvSpPr>
          <p:spPr bwMode="auto">
            <a:xfrm>
              <a:off x="2744673" y="2385286"/>
              <a:ext cx="61980" cy="57731"/>
            </a:xfrm>
            <a:custGeom>
              <a:avLst/>
              <a:gdLst>
                <a:gd name="T0" fmla="*/ 93 w 93"/>
                <a:gd name="T1" fmla="*/ 47 h 93"/>
                <a:gd name="T2" fmla="*/ 93 w 93"/>
                <a:gd name="T3" fmla="*/ 56 h 93"/>
                <a:gd name="T4" fmla="*/ 89 w 93"/>
                <a:gd name="T5" fmla="*/ 64 h 93"/>
                <a:gd name="T6" fmla="*/ 85 w 93"/>
                <a:gd name="T7" fmla="*/ 71 h 93"/>
                <a:gd name="T8" fmla="*/ 79 w 93"/>
                <a:gd name="T9" fmla="*/ 79 h 93"/>
                <a:gd name="T10" fmla="*/ 72 w 93"/>
                <a:gd name="T11" fmla="*/ 85 h 93"/>
                <a:gd name="T12" fmla="*/ 64 w 93"/>
                <a:gd name="T13" fmla="*/ 89 h 93"/>
                <a:gd name="T14" fmla="*/ 56 w 93"/>
                <a:gd name="T15" fmla="*/ 93 h 93"/>
                <a:gd name="T16" fmla="*/ 47 w 93"/>
                <a:gd name="T17" fmla="*/ 93 h 93"/>
                <a:gd name="T18" fmla="*/ 37 w 93"/>
                <a:gd name="T19" fmla="*/ 93 h 93"/>
                <a:gd name="T20" fmla="*/ 29 w 93"/>
                <a:gd name="T21" fmla="*/ 89 h 93"/>
                <a:gd name="T22" fmla="*/ 22 w 93"/>
                <a:gd name="T23" fmla="*/ 85 h 93"/>
                <a:gd name="T24" fmla="*/ 14 w 93"/>
                <a:gd name="T25" fmla="*/ 79 h 93"/>
                <a:gd name="T26" fmla="*/ 8 w 93"/>
                <a:gd name="T27" fmla="*/ 71 h 93"/>
                <a:gd name="T28" fmla="*/ 4 w 93"/>
                <a:gd name="T29" fmla="*/ 64 h 93"/>
                <a:gd name="T30" fmla="*/ 2 w 93"/>
                <a:gd name="T31" fmla="*/ 56 h 93"/>
                <a:gd name="T32" fmla="*/ 0 w 93"/>
                <a:gd name="T33" fmla="*/ 50 h 93"/>
                <a:gd name="T34" fmla="*/ 0 w 93"/>
                <a:gd name="T35" fmla="*/ 47 h 93"/>
                <a:gd name="T36" fmla="*/ 0 w 93"/>
                <a:gd name="T37" fmla="*/ 43 h 93"/>
                <a:gd name="T38" fmla="*/ 2 w 93"/>
                <a:gd name="T39" fmla="*/ 37 h 93"/>
                <a:gd name="T40" fmla="*/ 4 w 93"/>
                <a:gd name="T41" fmla="*/ 29 h 93"/>
                <a:gd name="T42" fmla="*/ 8 w 93"/>
                <a:gd name="T43" fmla="*/ 22 h 93"/>
                <a:gd name="T44" fmla="*/ 14 w 93"/>
                <a:gd name="T45" fmla="*/ 14 h 93"/>
                <a:gd name="T46" fmla="*/ 22 w 93"/>
                <a:gd name="T47" fmla="*/ 8 h 93"/>
                <a:gd name="T48" fmla="*/ 29 w 93"/>
                <a:gd name="T49" fmla="*/ 4 h 93"/>
                <a:gd name="T50" fmla="*/ 37 w 93"/>
                <a:gd name="T51" fmla="*/ 2 h 93"/>
                <a:gd name="T52" fmla="*/ 43 w 93"/>
                <a:gd name="T53" fmla="*/ 0 h 93"/>
                <a:gd name="T54" fmla="*/ 47 w 93"/>
                <a:gd name="T55" fmla="*/ 0 h 93"/>
                <a:gd name="T56" fmla="*/ 50 w 93"/>
                <a:gd name="T57" fmla="*/ 0 h 93"/>
                <a:gd name="T58" fmla="*/ 56 w 93"/>
                <a:gd name="T59" fmla="*/ 2 h 93"/>
                <a:gd name="T60" fmla="*/ 64 w 93"/>
                <a:gd name="T61" fmla="*/ 4 h 93"/>
                <a:gd name="T62" fmla="*/ 72 w 93"/>
                <a:gd name="T63" fmla="*/ 8 h 93"/>
                <a:gd name="T64" fmla="*/ 79 w 93"/>
                <a:gd name="T65" fmla="*/ 14 h 93"/>
                <a:gd name="T66" fmla="*/ 85 w 93"/>
                <a:gd name="T67" fmla="*/ 22 h 93"/>
                <a:gd name="T68" fmla="*/ 89 w 93"/>
                <a:gd name="T69" fmla="*/ 29 h 93"/>
                <a:gd name="T70" fmla="*/ 93 w 93"/>
                <a:gd name="T71" fmla="*/ 37 h 93"/>
                <a:gd name="T72" fmla="*/ 93 w 93"/>
                <a:gd name="T73" fmla="*/ 47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3" h="93">
                  <a:moveTo>
                    <a:pt x="93" y="47"/>
                  </a:moveTo>
                  <a:lnTo>
                    <a:pt x="93" y="56"/>
                  </a:lnTo>
                  <a:lnTo>
                    <a:pt x="89" y="64"/>
                  </a:lnTo>
                  <a:lnTo>
                    <a:pt x="85" y="71"/>
                  </a:lnTo>
                  <a:lnTo>
                    <a:pt x="79" y="79"/>
                  </a:lnTo>
                  <a:lnTo>
                    <a:pt x="72" y="85"/>
                  </a:lnTo>
                  <a:lnTo>
                    <a:pt x="64" y="89"/>
                  </a:lnTo>
                  <a:lnTo>
                    <a:pt x="56" y="93"/>
                  </a:lnTo>
                  <a:lnTo>
                    <a:pt x="47" y="93"/>
                  </a:lnTo>
                  <a:lnTo>
                    <a:pt x="37" y="93"/>
                  </a:lnTo>
                  <a:lnTo>
                    <a:pt x="29" y="89"/>
                  </a:lnTo>
                  <a:lnTo>
                    <a:pt x="22" y="85"/>
                  </a:lnTo>
                  <a:lnTo>
                    <a:pt x="14" y="79"/>
                  </a:lnTo>
                  <a:lnTo>
                    <a:pt x="8" y="71"/>
                  </a:lnTo>
                  <a:lnTo>
                    <a:pt x="4" y="64"/>
                  </a:lnTo>
                  <a:lnTo>
                    <a:pt x="2" y="56"/>
                  </a:lnTo>
                  <a:lnTo>
                    <a:pt x="0" y="50"/>
                  </a:lnTo>
                  <a:lnTo>
                    <a:pt x="0" y="47"/>
                  </a:lnTo>
                  <a:lnTo>
                    <a:pt x="0" y="43"/>
                  </a:lnTo>
                  <a:lnTo>
                    <a:pt x="2" y="37"/>
                  </a:lnTo>
                  <a:lnTo>
                    <a:pt x="4" y="29"/>
                  </a:lnTo>
                  <a:lnTo>
                    <a:pt x="8" y="22"/>
                  </a:lnTo>
                  <a:lnTo>
                    <a:pt x="14" y="14"/>
                  </a:lnTo>
                  <a:lnTo>
                    <a:pt x="22" y="8"/>
                  </a:lnTo>
                  <a:lnTo>
                    <a:pt x="29" y="4"/>
                  </a:lnTo>
                  <a:lnTo>
                    <a:pt x="37" y="2"/>
                  </a:lnTo>
                  <a:lnTo>
                    <a:pt x="43" y="0"/>
                  </a:lnTo>
                  <a:lnTo>
                    <a:pt x="47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4" y="4"/>
                  </a:lnTo>
                  <a:lnTo>
                    <a:pt x="72" y="8"/>
                  </a:lnTo>
                  <a:lnTo>
                    <a:pt x="79" y="14"/>
                  </a:lnTo>
                  <a:lnTo>
                    <a:pt x="85" y="22"/>
                  </a:lnTo>
                  <a:lnTo>
                    <a:pt x="89" y="29"/>
                  </a:lnTo>
                  <a:lnTo>
                    <a:pt x="93" y="37"/>
                  </a:lnTo>
                  <a:lnTo>
                    <a:pt x="93" y="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" name="Freeform 58"/>
            <p:cNvSpPr>
              <a:spLocks/>
            </p:cNvSpPr>
            <p:nvPr/>
          </p:nvSpPr>
          <p:spPr bwMode="auto">
            <a:xfrm>
              <a:off x="2744673" y="2385286"/>
              <a:ext cx="61980" cy="57731"/>
            </a:xfrm>
            <a:custGeom>
              <a:avLst/>
              <a:gdLst>
                <a:gd name="T0" fmla="*/ 93 w 93"/>
                <a:gd name="T1" fmla="*/ 47 h 93"/>
                <a:gd name="T2" fmla="*/ 93 w 93"/>
                <a:gd name="T3" fmla="*/ 56 h 93"/>
                <a:gd name="T4" fmla="*/ 89 w 93"/>
                <a:gd name="T5" fmla="*/ 64 h 93"/>
                <a:gd name="T6" fmla="*/ 85 w 93"/>
                <a:gd name="T7" fmla="*/ 71 h 93"/>
                <a:gd name="T8" fmla="*/ 79 w 93"/>
                <a:gd name="T9" fmla="*/ 79 h 93"/>
                <a:gd name="T10" fmla="*/ 72 w 93"/>
                <a:gd name="T11" fmla="*/ 85 h 93"/>
                <a:gd name="T12" fmla="*/ 64 w 93"/>
                <a:gd name="T13" fmla="*/ 89 h 93"/>
                <a:gd name="T14" fmla="*/ 56 w 93"/>
                <a:gd name="T15" fmla="*/ 93 h 93"/>
                <a:gd name="T16" fmla="*/ 47 w 93"/>
                <a:gd name="T17" fmla="*/ 93 h 93"/>
                <a:gd name="T18" fmla="*/ 37 w 93"/>
                <a:gd name="T19" fmla="*/ 93 h 93"/>
                <a:gd name="T20" fmla="*/ 29 w 93"/>
                <a:gd name="T21" fmla="*/ 89 h 93"/>
                <a:gd name="T22" fmla="*/ 22 w 93"/>
                <a:gd name="T23" fmla="*/ 85 h 93"/>
                <a:gd name="T24" fmla="*/ 14 w 93"/>
                <a:gd name="T25" fmla="*/ 79 h 93"/>
                <a:gd name="T26" fmla="*/ 8 w 93"/>
                <a:gd name="T27" fmla="*/ 71 h 93"/>
                <a:gd name="T28" fmla="*/ 4 w 93"/>
                <a:gd name="T29" fmla="*/ 64 h 93"/>
                <a:gd name="T30" fmla="*/ 2 w 93"/>
                <a:gd name="T31" fmla="*/ 56 h 93"/>
                <a:gd name="T32" fmla="*/ 0 w 93"/>
                <a:gd name="T33" fmla="*/ 50 h 93"/>
                <a:gd name="T34" fmla="*/ 0 w 93"/>
                <a:gd name="T35" fmla="*/ 47 h 93"/>
                <a:gd name="T36" fmla="*/ 0 w 93"/>
                <a:gd name="T37" fmla="*/ 43 h 93"/>
                <a:gd name="T38" fmla="*/ 2 w 93"/>
                <a:gd name="T39" fmla="*/ 37 h 93"/>
                <a:gd name="T40" fmla="*/ 4 w 93"/>
                <a:gd name="T41" fmla="*/ 29 h 93"/>
                <a:gd name="T42" fmla="*/ 8 w 93"/>
                <a:gd name="T43" fmla="*/ 22 h 93"/>
                <a:gd name="T44" fmla="*/ 14 w 93"/>
                <a:gd name="T45" fmla="*/ 14 h 93"/>
                <a:gd name="T46" fmla="*/ 22 w 93"/>
                <a:gd name="T47" fmla="*/ 8 h 93"/>
                <a:gd name="T48" fmla="*/ 29 w 93"/>
                <a:gd name="T49" fmla="*/ 4 h 93"/>
                <a:gd name="T50" fmla="*/ 37 w 93"/>
                <a:gd name="T51" fmla="*/ 2 h 93"/>
                <a:gd name="T52" fmla="*/ 43 w 93"/>
                <a:gd name="T53" fmla="*/ 0 h 93"/>
                <a:gd name="T54" fmla="*/ 47 w 93"/>
                <a:gd name="T55" fmla="*/ 0 h 93"/>
                <a:gd name="T56" fmla="*/ 50 w 93"/>
                <a:gd name="T57" fmla="*/ 0 h 93"/>
                <a:gd name="T58" fmla="*/ 56 w 93"/>
                <a:gd name="T59" fmla="*/ 2 h 93"/>
                <a:gd name="T60" fmla="*/ 64 w 93"/>
                <a:gd name="T61" fmla="*/ 4 h 93"/>
                <a:gd name="T62" fmla="*/ 72 w 93"/>
                <a:gd name="T63" fmla="*/ 8 h 93"/>
                <a:gd name="T64" fmla="*/ 79 w 93"/>
                <a:gd name="T65" fmla="*/ 14 h 93"/>
                <a:gd name="T66" fmla="*/ 85 w 93"/>
                <a:gd name="T67" fmla="*/ 22 h 93"/>
                <a:gd name="T68" fmla="*/ 89 w 93"/>
                <a:gd name="T69" fmla="*/ 29 h 93"/>
                <a:gd name="T70" fmla="*/ 93 w 93"/>
                <a:gd name="T71" fmla="*/ 37 h 93"/>
                <a:gd name="T72" fmla="*/ 93 w 93"/>
                <a:gd name="T73" fmla="*/ 47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3" h="93">
                  <a:moveTo>
                    <a:pt x="93" y="47"/>
                  </a:moveTo>
                  <a:lnTo>
                    <a:pt x="93" y="56"/>
                  </a:lnTo>
                  <a:lnTo>
                    <a:pt x="89" y="64"/>
                  </a:lnTo>
                  <a:lnTo>
                    <a:pt x="85" y="71"/>
                  </a:lnTo>
                  <a:lnTo>
                    <a:pt x="79" y="79"/>
                  </a:lnTo>
                  <a:lnTo>
                    <a:pt x="72" y="85"/>
                  </a:lnTo>
                  <a:lnTo>
                    <a:pt x="64" y="89"/>
                  </a:lnTo>
                  <a:lnTo>
                    <a:pt x="56" y="93"/>
                  </a:lnTo>
                  <a:lnTo>
                    <a:pt x="47" y="93"/>
                  </a:lnTo>
                  <a:lnTo>
                    <a:pt x="37" y="93"/>
                  </a:lnTo>
                  <a:lnTo>
                    <a:pt x="29" y="89"/>
                  </a:lnTo>
                  <a:lnTo>
                    <a:pt x="22" y="85"/>
                  </a:lnTo>
                  <a:lnTo>
                    <a:pt x="14" y="79"/>
                  </a:lnTo>
                  <a:lnTo>
                    <a:pt x="8" y="71"/>
                  </a:lnTo>
                  <a:lnTo>
                    <a:pt x="4" y="64"/>
                  </a:lnTo>
                  <a:lnTo>
                    <a:pt x="2" y="56"/>
                  </a:lnTo>
                  <a:lnTo>
                    <a:pt x="0" y="50"/>
                  </a:lnTo>
                  <a:lnTo>
                    <a:pt x="0" y="47"/>
                  </a:lnTo>
                  <a:lnTo>
                    <a:pt x="0" y="43"/>
                  </a:lnTo>
                  <a:lnTo>
                    <a:pt x="2" y="37"/>
                  </a:lnTo>
                  <a:lnTo>
                    <a:pt x="4" y="29"/>
                  </a:lnTo>
                  <a:lnTo>
                    <a:pt x="8" y="22"/>
                  </a:lnTo>
                  <a:lnTo>
                    <a:pt x="14" y="14"/>
                  </a:lnTo>
                  <a:lnTo>
                    <a:pt x="22" y="8"/>
                  </a:lnTo>
                  <a:lnTo>
                    <a:pt x="29" y="4"/>
                  </a:lnTo>
                  <a:lnTo>
                    <a:pt x="37" y="2"/>
                  </a:lnTo>
                  <a:lnTo>
                    <a:pt x="43" y="0"/>
                  </a:lnTo>
                  <a:lnTo>
                    <a:pt x="47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4" y="4"/>
                  </a:lnTo>
                  <a:lnTo>
                    <a:pt x="72" y="8"/>
                  </a:lnTo>
                  <a:lnTo>
                    <a:pt x="79" y="14"/>
                  </a:lnTo>
                  <a:lnTo>
                    <a:pt x="85" y="22"/>
                  </a:lnTo>
                  <a:lnTo>
                    <a:pt x="89" y="29"/>
                  </a:lnTo>
                  <a:lnTo>
                    <a:pt x="93" y="37"/>
                  </a:lnTo>
                  <a:lnTo>
                    <a:pt x="93" y="47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5" name="Freeform 59"/>
            <p:cNvSpPr>
              <a:spLocks/>
            </p:cNvSpPr>
            <p:nvPr/>
          </p:nvSpPr>
          <p:spPr bwMode="auto">
            <a:xfrm>
              <a:off x="2995287" y="2126752"/>
              <a:ext cx="61980" cy="57731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55 h 92"/>
                <a:gd name="T4" fmla="*/ 88 w 92"/>
                <a:gd name="T5" fmla="*/ 63 h 92"/>
                <a:gd name="T6" fmla="*/ 84 w 92"/>
                <a:gd name="T7" fmla="*/ 71 h 92"/>
                <a:gd name="T8" fmla="*/ 79 w 92"/>
                <a:gd name="T9" fmla="*/ 78 h 92"/>
                <a:gd name="T10" fmla="*/ 71 w 92"/>
                <a:gd name="T11" fmla="*/ 84 h 92"/>
                <a:gd name="T12" fmla="*/ 63 w 92"/>
                <a:gd name="T13" fmla="*/ 88 h 92"/>
                <a:gd name="T14" fmla="*/ 56 w 92"/>
                <a:gd name="T15" fmla="*/ 92 h 92"/>
                <a:gd name="T16" fmla="*/ 46 w 92"/>
                <a:gd name="T17" fmla="*/ 92 h 92"/>
                <a:gd name="T18" fmla="*/ 36 w 92"/>
                <a:gd name="T19" fmla="*/ 92 h 92"/>
                <a:gd name="T20" fmla="*/ 29 w 92"/>
                <a:gd name="T21" fmla="*/ 88 h 92"/>
                <a:gd name="T22" fmla="*/ 21 w 92"/>
                <a:gd name="T23" fmla="*/ 84 h 92"/>
                <a:gd name="T24" fmla="*/ 13 w 92"/>
                <a:gd name="T25" fmla="*/ 78 h 92"/>
                <a:gd name="T26" fmla="*/ 8 w 92"/>
                <a:gd name="T27" fmla="*/ 71 h 92"/>
                <a:gd name="T28" fmla="*/ 4 w 92"/>
                <a:gd name="T29" fmla="*/ 63 h 92"/>
                <a:gd name="T30" fmla="*/ 2 w 92"/>
                <a:gd name="T31" fmla="*/ 55 h 92"/>
                <a:gd name="T32" fmla="*/ 0 w 92"/>
                <a:gd name="T33" fmla="*/ 50 h 92"/>
                <a:gd name="T34" fmla="*/ 0 w 92"/>
                <a:gd name="T35" fmla="*/ 46 h 92"/>
                <a:gd name="T36" fmla="*/ 0 w 92"/>
                <a:gd name="T37" fmla="*/ 42 h 92"/>
                <a:gd name="T38" fmla="*/ 2 w 92"/>
                <a:gd name="T39" fmla="*/ 36 h 92"/>
                <a:gd name="T40" fmla="*/ 4 w 92"/>
                <a:gd name="T41" fmla="*/ 28 h 92"/>
                <a:gd name="T42" fmla="*/ 8 w 92"/>
                <a:gd name="T43" fmla="*/ 21 h 92"/>
                <a:gd name="T44" fmla="*/ 13 w 92"/>
                <a:gd name="T45" fmla="*/ 13 h 92"/>
                <a:gd name="T46" fmla="*/ 21 w 92"/>
                <a:gd name="T47" fmla="*/ 7 h 92"/>
                <a:gd name="T48" fmla="*/ 29 w 92"/>
                <a:gd name="T49" fmla="*/ 4 h 92"/>
                <a:gd name="T50" fmla="*/ 36 w 92"/>
                <a:gd name="T51" fmla="*/ 2 h 92"/>
                <a:gd name="T52" fmla="*/ 42 w 92"/>
                <a:gd name="T53" fmla="*/ 0 h 92"/>
                <a:gd name="T54" fmla="*/ 46 w 92"/>
                <a:gd name="T55" fmla="*/ 0 h 92"/>
                <a:gd name="T56" fmla="*/ 50 w 92"/>
                <a:gd name="T57" fmla="*/ 0 h 92"/>
                <a:gd name="T58" fmla="*/ 56 w 92"/>
                <a:gd name="T59" fmla="*/ 2 h 92"/>
                <a:gd name="T60" fmla="*/ 63 w 92"/>
                <a:gd name="T61" fmla="*/ 4 h 92"/>
                <a:gd name="T62" fmla="*/ 71 w 92"/>
                <a:gd name="T63" fmla="*/ 7 h 92"/>
                <a:gd name="T64" fmla="*/ 79 w 92"/>
                <a:gd name="T65" fmla="*/ 13 h 92"/>
                <a:gd name="T66" fmla="*/ 84 w 92"/>
                <a:gd name="T67" fmla="*/ 21 h 92"/>
                <a:gd name="T68" fmla="*/ 88 w 92"/>
                <a:gd name="T69" fmla="*/ 28 h 92"/>
                <a:gd name="T70" fmla="*/ 92 w 92"/>
                <a:gd name="T71" fmla="*/ 36 h 92"/>
                <a:gd name="T72" fmla="*/ 92 w 92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55"/>
                  </a:lnTo>
                  <a:lnTo>
                    <a:pt x="88" y="63"/>
                  </a:lnTo>
                  <a:lnTo>
                    <a:pt x="84" y="71"/>
                  </a:lnTo>
                  <a:lnTo>
                    <a:pt x="79" y="78"/>
                  </a:lnTo>
                  <a:lnTo>
                    <a:pt x="71" y="84"/>
                  </a:lnTo>
                  <a:lnTo>
                    <a:pt x="63" y="88"/>
                  </a:lnTo>
                  <a:lnTo>
                    <a:pt x="56" y="92"/>
                  </a:lnTo>
                  <a:lnTo>
                    <a:pt x="46" y="92"/>
                  </a:lnTo>
                  <a:lnTo>
                    <a:pt x="36" y="92"/>
                  </a:lnTo>
                  <a:lnTo>
                    <a:pt x="29" y="88"/>
                  </a:lnTo>
                  <a:lnTo>
                    <a:pt x="21" y="84"/>
                  </a:lnTo>
                  <a:lnTo>
                    <a:pt x="13" y="78"/>
                  </a:lnTo>
                  <a:lnTo>
                    <a:pt x="8" y="71"/>
                  </a:lnTo>
                  <a:lnTo>
                    <a:pt x="4" y="63"/>
                  </a:lnTo>
                  <a:lnTo>
                    <a:pt x="2" y="55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6"/>
                  </a:lnTo>
                  <a:lnTo>
                    <a:pt x="4" y="28"/>
                  </a:lnTo>
                  <a:lnTo>
                    <a:pt x="8" y="21"/>
                  </a:lnTo>
                  <a:lnTo>
                    <a:pt x="13" y="13"/>
                  </a:lnTo>
                  <a:lnTo>
                    <a:pt x="21" y="7"/>
                  </a:lnTo>
                  <a:lnTo>
                    <a:pt x="29" y="4"/>
                  </a:lnTo>
                  <a:lnTo>
                    <a:pt x="36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3" y="4"/>
                  </a:lnTo>
                  <a:lnTo>
                    <a:pt x="71" y="7"/>
                  </a:lnTo>
                  <a:lnTo>
                    <a:pt x="79" y="13"/>
                  </a:lnTo>
                  <a:lnTo>
                    <a:pt x="84" y="21"/>
                  </a:lnTo>
                  <a:lnTo>
                    <a:pt x="88" y="28"/>
                  </a:lnTo>
                  <a:lnTo>
                    <a:pt x="92" y="36"/>
                  </a:lnTo>
                  <a:lnTo>
                    <a:pt x="92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" name="Freeform 60"/>
            <p:cNvSpPr>
              <a:spLocks/>
            </p:cNvSpPr>
            <p:nvPr/>
          </p:nvSpPr>
          <p:spPr bwMode="auto">
            <a:xfrm>
              <a:off x="2995287" y="2126752"/>
              <a:ext cx="61980" cy="57731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55 h 92"/>
                <a:gd name="T4" fmla="*/ 88 w 92"/>
                <a:gd name="T5" fmla="*/ 63 h 92"/>
                <a:gd name="T6" fmla="*/ 84 w 92"/>
                <a:gd name="T7" fmla="*/ 71 h 92"/>
                <a:gd name="T8" fmla="*/ 79 w 92"/>
                <a:gd name="T9" fmla="*/ 78 h 92"/>
                <a:gd name="T10" fmla="*/ 71 w 92"/>
                <a:gd name="T11" fmla="*/ 84 h 92"/>
                <a:gd name="T12" fmla="*/ 63 w 92"/>
                <a:gd name="T13" fmla="*/ 88 h 92"/>
                <a:gd name="T14" fmla="*/ 56 w 92"/>
                <a:gd name="T15" fmla="*/ 92 h 92"/>
                <a:gd name="T16" fmla="*/ 46 w 92"/>
                <a:gd name="T17" fmla="*/ 92 h 92"/>
                <a:gd name="T18" fmla="*/ 36 w 92"/>
                <a:gd name="T19" fmla="*/ 92 h 92"/>
                <a:gd name="T20" fmla="*/ 29 w 92"/>
                <a:gd name="T21" fmla="*/ 88 h 92"/>
                <a:gd name="T22" fmla="*/ 21 w 92"/>
                <a:gd name="T23" fmla="*/ 84 h 92"/>
                <a:gd name="T24" fmla="*/ 13 w 92"/>
                <a:gd name="T25" fmla="*/ 78 h 92"/>
                <a:gd name="T26" fmla="*/ 8 w 92"/>
                <a:gd name="T27" fmla="*/ 71 h 92"/>
                <a:gd name="T28" fmla="*/ 4 w 92"/>
                <a:gd name="T29" fmla="*/ 63 h 92"/>
                <a:gd name="T30" fmla="*/ 2 w 92"/>
                <a:gd name="T31" fmla="*/ 55 h 92"/>
                <a:gd name="T32" fmla="*/ 0 w 92"/>
                <a:gd name="T33" fmla="*/ 50 h 92"/>
                <a:gd name="T34" fmla="*/ 0 w 92"/>
                <a:gd name="T35" fmla="*/ 46 h 92"/>
                <a:gd name="T36" fmla="*/ 0 w 92"/>
                <a:gd name="T37" fmla="*/ 42 h 92"/>
                <a:gd name="T38" fmla="*/ 2 w 92"/>
                <a:gd name="T39" fmla="*/ 36 h 92"/>
                <a:gd name="T40" fmla="*/ 4 w 92"/>
                <a:gd name="T41" fmla="*/ 28 h 92"/>
                <a:gd name="T42" fmla="*/ 8 w 92"/>
                <a:gd name="T43" fmla="*/ 21 h 92"/>
                <a:gd name="T44" fmla="*/ 13 w 92"/>
                <a:gd name="T45" fmla="*/ 13 h 92"/>
                <a:gd name="T46" fmla="*/ 21 w 92"/>
                <a:gd name="T47" fmla="*/ 7 h 92"/>
                <a:gd name="T48" fmla="*/ 29 w 92"/>
                <a:gd name="T49" fmla="*/ 4 h 92"/>
                <a:gd name="T50" fmla="*/ 36 w 92"/>
                <a:gd name="T51" fmla="*/ 2 h 92"/>
                <a:gd name="T52" fmla="*/ 42 w 92"/>
                <a:gd name="T53" fmla="*/ 0 h 92"/>
                <a:gd name="T54" fmla="*/ 46 w 92"/>
                <a:gd name="T55" fmla="*/ 0 h 92"/>
                <a:gd name="T56" fmla="*/ 50 w 92"/>
                <a:gd name="T57" fmla="*/ 0 h 92"/>
                <a:gd name="T58" fmla="*/ 56 w 92"/>
                <a:gd name="T59" fmla="*/ 2 h 92"/>
                <a:gd name="T60" fmla="*/ 63 w 92"/>
                <a:gd name="T61" fmla="*/ 4 h 92"/>
                <a:gd name="T62" fmla="*/ 71 w 92"/>
                <a:gd name="T63" fmla="*/ 7 h 92"/>
                <a:gd name="T64" fmla="*/ 79 w 92"/>
                <a:gd name="T65" fmla="*/ 13 h 92"/>
                <a:gd name="T66" fmla="*/ 84 w 92"/>
                <a:gd name="T67" fmla="*/ 21 h 92"/>
                <a:gd name="T68" fmla="*/ 88 w 92"/>
                <a:gd name="T69" fmla="*/ 28 h 92"/>
                <a:gd name="T70" fmla="*/ 92 w 92"/>
                <a:gd name="T71" fmla="*/ 36 h 92"/>
                <a:gd name="T72" fmla="*/ 92 w 92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55"/>
                  </a:lnTo>
                  <a:lnTo>
                    <a:pt x="88" y="63"/>
                  </a:lnTo>
                  <a:lnTo>
                    <a:pt x="84" y="71"/>
                  </a:lnTo>
                  <a:lnTo>
                    <a:pt x="79" y="78"/>
                  </a:lnTo>
                  <a:lnTo>
                    <a:pt x="71" y="84"/>
                  </a:lnTo>
                  <a:lnTo>
                    <a:pt x="63" y="88"/>
                  </a:lnTo>
                  <a:lnTo>
                    <a:pt x="56" y="92"/>
                  </a:lnTo>
                  <a:lnTo>
                    <a:pt x="46" y="92"/>
                  </a:lnTo>
                  <a:lnTo>
                    <a:pt x="36" y="92"/>
                  </a:lnTo>
                  <a:lnTo>
                    <a:pt x="29" y="88"/>
                  </a:lnTo>
                  <a:lnTo>
                    <a:pt x="21" y="84"/>
                  </a:lnTo>
                  <a:lnTo>
                    <a:pt x="13" y="78"/>
                  </a:lnTo>
                  <a:lnTo>
                    <a:pt x="8" y="71"/>
                  </a:lnTo>
                  <a:lnTo>
                    <a:pt x="4" y="63"/>
                  </a:lnTo>
                  <a:lnTo>
                    <a:pt x="2" y="55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6"/>
                  </a:lnTo>
                  <a:lnTo>
                    <a:pt x="4" y="28"/>
                  </a:lnTo>
                  <a:lnTo>
                    <a:pt x="8" y="21"/>
                  </a:lnTo>
                  <a:lnTo>
                    <a:pt x="13" y="13"/>
                  </a:lnTo>
                  <a:lnTo>
                    <a:pt x="21" y="7"/>
                  </a:lnTo>
                  <a:lnTo>
                    <a:pt x="29" y="4"/>
                  </a:lnTo>
                  <a:lnTo>
                    <a:pt x="36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3" y="4"/>
                  </a:lnTo>
                  <a:lnTo>
                    <a:pt x="71" y="7"/>
                  </a:lnTo>
                  <a:lnTo>
                    <a:pt x="79" y="13"/>
                  </a:lnTo>
                  <a:lnTo>
                    <a:pt x="84" y="21"/>
                  </a:lnTo>
                  <a:lnTo>
                    <a:pt x="88" y="28"/>
                  </a:lnTo>
                  <a:lnTo>
                    <a:pt x="92" y="36"/>
                  </a:lnTo>
                  <a:lnTo>
                    <a:pt x="92" y="46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0" name="Freeform 61"/>
            <p:cNvSpPr>
              <a:spLocks/>
            </p:cNvSpPr>
            <p:nvPr/>
          </p:nvSpPr>
          <p:spPr bwMode="auto">
            <a:xfrm>
              <a:off x="3247248" y="1943520"/>
              <a:ext cx="61980" cy="57731"/>
            </a:xfrm>
            <a:custGeom>
              <a:avLst/>
              <a:gdLst>
                <a:gd name="T0" fmla="*/ 93 w 93"/>
                <a:gd name="T1" fmla="*/ 46 h 92"/>
                <a:gd name="T2" fmla="*/ 93 w 93"/>
                <a:gd name="T3" fmla="*/ 56 h 92"/>
                <a:gd name="T4" fmla="*/ 89 w 93"/>
                <a:gd name="T5" fmla="*/ 63 h 92"/>
                <a:gd name="T6" fmla="*/ 85 w 93"/>
                <a:gd name="T7" fmla="*/ 71 h 92"/>
                <a:gd name="T8" fmla="*/ 79 w 93"/>
                <a:gd name="T9" fmla="*/ 79 h 92"/>
                <a:gd name="T10" fmla="*/ 71 w 93"/>
                <a:gd name="T11" fmla="*/ 84 h 92"/>
                <a:gd name="T12" fmla="*/ 64 w 93"/>
                <a:gd name="T13" fmla="*/ 88 h 92"/>
                <a:gd name="T14" fmla="*/ 56 w 93"/>
                <a:gd name="T15" fmla="*/ 92 h 92"/>
                <a:gd name="T16" fmla="*/ 47 w 93"/>
                <a:gd name="T17" fmla="*/ 92 h 92"/>
                <a:gd name="T18" fmla="*/ 37 w 93"/>
                <a:gd name="T19" fmla="*/ 92 h 92"/>
                <a:gd name="T20" fmla="*/ 29 w 93"/>
                <a:gd name="T21" fmla="*/ 88 h 92"/>
                <a:gd name="T22" fmla="*/ 22 w 93"/>
                <a:gd name="T23" fmla="*/ 84 h 92"/>
                <a:gd name="T24" fmla="*/ 14 w 93"/>
                <a:gd name="T25" fmla="*/ 79 h 92"/>
                <a:gd name="T26" fmla="*/ 8 w 93"/>
                <a:gd name="T27" fmla="*/ 71 h 92"/>
                <a:gd name="T28" fmla="*/ 4 w 93"/>
                <a:gd name="T29" fmla="*/ 63 h 92"/>
                <a:gd name="T30" fmla="*/ 2 w 93"/>
                <a:gd name="T31" fmla="*/ 56 h 92"/>
                <a:gd name="T32" fmla="*/ 0 w 93"/>
                <a:gd name="T33" fmla="*/ 50 h 92"/>
                <a:gd name="T34" fmla="*/ 0 w 93"/>
                <a:gd name="T35" fmla="*/ 46 h 92"/>
                <a:gd name="T36" fmla="*/ 0 w 93"/>
                <a:gd name="T37" fmla="*/ 42 h 92"/>
                <a:gd name="T38" fmla="*/ 2 w 93"/>
                <a:gd name="T39" fmla="*/ 36 h 92"/>
                <a:gd name="T40" fmla="*/ 4 w 93"/>
                <a:gd name="T41" fmla="*/ 29 h 92"/>
                <a:gd name="T42" fmla="*/ 8 w 93"/>
                <a:gd name="T43" fmla="*/ 21 h 92"/>
                <a:gd name="T44" fmla="*/ 14 w 93"/>
                <a:gd name="T45" fmla="*/ 13 h 92"/>
                <a:gd name="T46" fmla="*/ 22 w 93"/>
                <a:gd name="T47" fmla="*/ 8 h 92"/>
                <a:gd name="T48" fmla="*/ 29 w 93"/>
                <a:gd name="T49" fmla="*/ 4 h 92"/>
                <a:gd name="T50" fmla="*/ 37 w 93"/>
                <a:gd name="T51" fmla="*/ 2 h 92"/>
                <a:gd name="T52" fmla="*/ 43 w 93"/>
                <a:gd name="T53" fmla="*/ 0 h 92"/>
                <a:gd name="T54" fmla="*/ 47 w 93"/>
                <a:gd name="T55" fmla="*/ 0 h 92"/>
                <a:gd name="T56" fmla="*/ 50 w 93"/>
                <a:gd name="T57" fmla="*/ 0 h 92"/>
                <a:gd name="T58" fmla="*/ 56 w 93"/>
                <a:gd name="T59" fmla="*/ 2 h 92"/>
                <a:gd name="T60" fmla="*/ 64 w 93"/>
                <a:gd name="T61" fmla="*/ 4 h 92"/>
                <a:gd name="T62" fmla="*/ 71 w 93"/>
                <a:gd name="T63" fmla="*/ 8 h 92"/>
                <a:gd name="T64" fmla="*/ 79 w 93"/>
                <a:gd name="T65" fmla="*/ 13 h 92"/>
                <a:gd name="T66" fmla="*/ 85 w 93"/>
                <a:gd name="T67" fmla="*/ 21 h 92"/>
                <a:gd name="T68" fmla="*/ 89 w 93"/>
                <a:gd name="T69" fmla="*/ 29 h 92"/>
                <a:gd name="T70" fmla="*/ 93 w 93"/>
                <a:gd name="T71" fmla="*/ 36 h 92"/>
                <a:gd name="T72" fmla="*/ 93 w 93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3" h="92">
                  <a:moveTo>
                    <a:pt x="93" y="46"/>
                  </a:moveTo>
                  <a:lnTo>
                    <a:pt x="93" y="56"/>
                  </a:lnTo>
                  <a:lnTo>
                    <a:pt x="89" y="63"/>
                  </a:lnTo>
                  <a:lnTo>
                    <a:pt x="85" y="71"/>
                  </a:lnTo>
                  <a:lnTo>
                    <a:pt x="79" y="79"/>
                  </a:lnTo>
                  <a:lnTo>
                    <a:pt x="71" y="84"/>
                  </a:lnTo>
                  <a:lnTo>
                    <a:pt x="64" y="88"/>
                  </a:lnTo>
                  <a:lnTo>
                    <a:pt x="56" y="92"/>
                  </a:lnTo>
                  <a:lnTo>
                    <a:pt x="47" y="92"/>
                  </a:lnTo>
                  <a:lnTo>
                    <a:pt x="37" y="92"/>
                  </a:lnTo>
                  <a:lnTo>
                    <a:pt x="29" y="88"/>
                  </a:lnTo>
                  <a:lnTo>
                    <a:pt x="22" y="84"/>
                  </a:lnTo>
                  <a:lnTo>
                    <a:pt x="14" y="79"/>
                  </a:lnTo>
                  <a:lnTo>
                    <a:pt x="8" y="71"/>
                  </a:lnTo>
                  <a:lnTo>
                    <a:pt x="4" y="63"/>
                  </a:lnTo>
                  <a:lnTo>
                    <a:pt x="2" y="56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6"/>
                  </a:lnTo>
                  <a:lnTo>
                    <a:pt x="4" y="29"/>
                  </a:lnTo>
                  <a:lnTo>
                    <a:pt x="8" y="21"/>
                  </a:lnTo>
                  <a:lnTo>
                    <a:pt x="14" y="13"/>
                  </a:lnTo>
                  <a:lnTo>
                    <a:pt x="22" y="8"/>
                  </a:lnTo>
                  <a:lnTo>
                    <a:pt x="29" y="4"/>
                  </a:lnTo>
                  <a:lnTo>
                    <a:pt x="37" y="2"/>
                  </a:lnTo>
                  <a:lnTo>
                    <a:pt x="43" y="0"/>
                  </a:lnTo>
                  <a:lnTo>
                    <a:pt x="47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4" y="4"/>
                  </a:lnTo>
                  <a:lnTo>
                    <a:pt x="71" y="8"/>
                  </a:lnTo>
                  <a:lnTo>
                    <a:pt x="79" y="13"/>
                  </a:lnTo>
                  <a:lnTo>
                    <a:pt x="85" y="21"/>
                  </a:lnTo>
                  <a:lnTo>
                    <a:pt x="89" y="29"/>
                  </a:lnTo>
                  <a:lnTo>
                    <a:pt x="93" y="36"/>
                  </a:lnTo>
                  <a:lnTo>
                    <a:pt x="93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1" name="Freeform 62"/>
            <p:cNvSpPr>
              <a:spLocks/>
            </p:cNvSpPr>
            <p:nvPr/>
          </p:nvSpPr>
          <p:spPr bwMode="auto">
            <a:xfrm>
              <a:off x="3247248" y="1943520"/>
              <a:ext cx="61980" cy="57731"/>
            </a:xfrm>
            <a:custGeom>
              <a:avLst/>
              <a:gdLst>
                <a:gd name="T0" fmla="*/ 93 w 93"/>
                <a:gd name="T1" fmla="*/ 46 h 92"/>
                <a:gd name="T2" fmla="*/ 93 w 93"/>
                <a:gd name="T3" fmla="*/ 56 h 92"/>
                <a:gd name="T4" fmla="*/ 89 w 93"/>
                <a:gd name="T5" fmla="*/ 63 h 92"/>
                <a:gd name="T6" fmla="*/ 85 w 93"/>
                <a:gd name="T7" fmla="*/ 71 h 92"/>
                <a:gd name="T8" fmla="*/ 79 w 93"/>
                <a:gd name="T9" fmla="*/ 79 h 92"/>
                <a:gd name="T10" fmla="*/ 71 w 93"/>
                <a:gd name="T11" fmla="*/ 84 h 92"/>
                <a:gd name="T12" fmla="*/ 64 w 93"/>
                <a:gd name="T13" fmla="*/ 88 h 92"/>
                <a:gd name="T14" fmla="*/ 56 w 93"/>
                <a:gd name="T15" fmla="*/ 92 h 92"/>
                <a:gd name="T16" fmla="*/ 47 w 93"/>
                <a:gd name="T17" fmla="*/ 92 h 92"/>
                <a:gd name="T18" fmla="*/ 37 w 93"/>
                <a:gd name="T19" fmla="*/ 92 h 92"/>
                <a:gd name="T20" fmla="*/ 29 w 93"/>
                <a:gd name="T21" fmla="*/ 88 h 92"/>
                <a:gd name="T22" fmla="*/ 22 w 93"/>
                <a:gd name="T23" fmla="*/ 84 h 92"/>
                <a:gd name="T24" fmla="*/ 14 w 93"/>
                <a:gd name="T25" fmla="*/ 79 h 92"/>
                <a:gd name="T26" fmla="*/ 8 w 93"/>
                <a:gd name="T27" fmla="*/ 71 h 92"/>
                <a:gd name="T28" fmla="*/ 4 w 93"/>
                <a:gd name="T29" fmla="*/ 63 h 92"/>
                <a:gd name="T30" fmla="*/ 2 w 93"/>
                <a:gd name="T31" fmla="*/ 56 h 92"/>
                <a:gd name="T32" fmla="*/ 0 w 93"/>
                <a:gd name="T33" fmla="*/ 50 h 92"/>
                <a:gd name="T34" fmla="*/ 0 w 93"/>
                <a:gd name="T35" fmla="*/ 46 h 92"/>
                <a:gd name="T36" fmla="*/ 0 w 93"/>
                <a:gd name="T37" fmla="*/ 42 h 92"/>
                <a:gd name="T38" fmla="*/ 2 w 93"/>
                <a:gd name="T39" fmla="*/ 36 h 92"/>
                <a:gd name="T40" fmla="*/ 4 w 93"/>
                <a:gd name="T41" fmla="*/ 29 h 92"/>
                <a:gd name="T42" fmla="*/ 8 w 93"/>
                <a:gd name="T43" fmla="*/ 21 h 92"/>
                <a:gd name="T44" fmla="*/ 14 w 93"/>
                <a:gd name="T45" fmla="*/ 13 h 92"/>
                <a:gd name="T46" fmla="*/ 22 w 93"/>
                <a:gd name="T47" fmla="*/ 8 h 92"/>
                <a:gd name="T48" fmla="*/ 29 w 93"/>
                <a:gd name="T49" fmla="*/ 4 h 92"/>
                <a:gd name="T50" fmla="*/ 37 w 93"/>
                <a:gd name="T51" fmla="*/ 2 h 92"/>
                <a:gd name="T52" fmla="*/ 43 w 93"/>
                <a:gd name="T53" fmla="*/ 0 h 92"/>
                <a:gd name="T54" fmla="*/ 47 w 93"/>
                <a:gd name="T55" fmla="*/ 0 h 92"/>
                <a:gd name="T56" fmla="*/ 50 w 93"/>
                <a:gd name="T57" fmla="*/ 0 h 92"/>
                <a:gd name="T58" fmla="*/ 56 w 93"/>
                <a:gd name="T59" fmla="*/ 2 h 92"/>
                <a:gd name="T60" fmla="*/ 64 w 93"/>
                <a:gd name="T61" fmla="*/ 4 h 92"/>
                <a:gd name="T62" fmla="*/ 71 w 93"/>
                <a:gd name="T63" fmla="*/ 8 h 92"/>
                <a:gd name="T64" fmla="*/ 79 w 93"/>
                <a:gd name="T65" fmla="*/ 13 h 92"/>
                <a:gd name="T66" fmla="*/ 85 w 93"/>
                <a:gd name="T67" fmla="*/ 21 h 92"/>
                <a:gd name="T68" fmla="*/ 89 w 93"/>
                <a:gd name="T69" fmla="*/ 29 h 92"/>
                <a:gd name="T70" fmla="*/ 93 w 93"/>
                <a:gd name="T71" fmla="*/ 36 h 92"/>
                <a:gd name="T72" fmla="*/ 93 w 93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3" h="92">
                  <a:moveTo>
                    <a:pt x="93" y="46"/>
                  </a:moveTo>
                  <a:lnTo>
                    <a:pt x="93" y="56"/>
                  </a:lnTo>
                  <a:lnTo>
                    <a:pt x="89" y="63"/>
                  </a:lnTo>
                  <a:lnTo>
                    <a:pt x="85" y="71"/>
                  </a:lnTo>
                  <a:lnTo>
                    <a:pt x="79" y="79"/>
                  </a:lnTo>
                  <a:lnTo>
                    <a:pt x="71" y="84"/>
                  </a:lnTo>
                  <a:lnTo>
                    <a:pt x="64" y="88"/>
                  </a:lnTo>
                  <a:lnTo>
                    <a:pt x="56" y="92"/>
                  </a:lnTo>
                  <a:lnTo>
                    <a:pt x="47" y="92"/>
                  </a:lnTo>
                  <a:lnTo>
                    <a:pt x="37" y="92"/>
                  </a:lnTo>
                  <a:lnTo>
                    <a:pt x="29" y="88"/>
                  </a:lnTo>
                  <a:lnTo>
                    <a:pt x="22" y="84"/>
                  </a:lnTo>
                  <a:lnTo>
                    <a:pt x="14" y="79"/>
                  </a:lnTo>
                  <a:lnTo>
                    <a:pt x="8" y="71"/>
                  </a:lnTo>
                  <a:lnTo>
                    <a:pt x="4" y="63"/>
                  </a:lnTo>
                  <a:lnTo>
                    <a:pt x="2" y="56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6"/>
                  </a:lnTo>
                  <a:lnTo>
                    <a:pt x="4" y="29"/>
                  </a:lnTo>
                  <a:lnTo>
                    <a:pt x="8" y="21"/>
                  </a:lnTo>
                  <a:lnTo>
                    <a:pt x="14" y="13"/>
                  </a:lnTo>
                  <a:lnTo>
                    <a:pt x="22" y="8"/>
                  </a:lnTo>
                  <a:lnTo>
                    <a:pt x="29" y="4"/>
                  </a:lnTo>
                  <a:lnTo>
                    <a:pt x="37" y="2"/>
                  </a:lnTo>
                  <a:lnTo>
                    <a:pt x="43" y="0"/>
                  </a:lnTo>
                  <a:lnTo>
                    <a:pt x="47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4" y="4"/>
                  </a:lnTo>
                  <a:lnTo>
                    <a:pt x="71" y="8"/>
                  </a:lnTo>
                  <a:lnTo>
                    <a:pt x="79" y="13"/>
                  </a:lnTo>
                  <a:lnTo>
                    <a:pt x="85" y="21"/>
                  </a:lnTo>
                  <a:lnTo>
                    <a:pt x="89" y="29"/>
                  </a:lnTo>
                  <a:lnTo>
                    <a:pt x="93" y="36"/>
                  </a:lnTo>
                  <a:lnTo>
                    <a:pt x="93" y="46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" name="Freeform 63"/>
            <p:cNvSpPr>
              <a:spLocks/>
            </p:cNvSpPr>
            <p:nvPr/>
          </p:nvSpPr>
          <p:spPr bwMode="auto">
            <a:xfrm>
              <a:off x="3497862" y="1818018"/>
              <a:ext cx="63328" cy="57731"/>
            </a:xfrm>
            <a:custGeom>
              <a:avLst/>
              <a:gdLst>
                <a:gd name="T0" fmla="*/ 92 w 92"/>
                <a:gd name="T1" fmla="*/ 46 h 93"/>
                <a:gd name="T2" fmla="*/ 92 w 92"/>
                <a:gd name="T3" fmla="*/ 56 h 93"/>
                <a:gd name="T4" fmla="*/ 88 w 92"/>
                <a:gd name="T5" fmla="*/ 64 h 93"/>
                <a:gd name="T6" fmla="*/ 84 w 92"/>
                <a:gd name="T7" fmla="*/ 71 h 93"/>
                <a:gd name="T8" fmla="*/ 79 w 92"/>
                <a:gd name="T9" fmla="*/ 79 h 93"/>
                <a:gd name="T10" fmla="*/ 71 w 92"/>
                <a:gd name="T11" fmla="*/ 85 h 93"/>
                <a:gd name="T12" fmla="*/ 63 w 92"/>
                <a:gd name="T13" fmla="*/ 89 h 93"/>
                <a:gd name="T14" fmla="*/ 56 w 92"/>
                <a:gd name="T15" fmla="*/ 93 h 93"/>
                <a:gd name="T16" fmla="*/ 46 w 92"/>
                <a:gd name="T17" fmla="*/ 93 h 93"/>
                <a:gd name="T18" fmla="*/ 36 w 92"/>
                <a:gd name="T19" fmla="*/ 93 h 93"/>
                <a:gd name="T20" fmla="*/ 29 w 92"/>
                <a:gd name="T21" fmla="*/ 89 h 93"/>
                <a:gd name="T22" fmla="*/ 21 w 92"/>
                <a:gd name="T23" fmla="*/ 85 h 93"/>
                <a:gd name="T24" fmla="*/ 13 w 92"/>
                <a:gd name="T25" fmla="*/ 79 h 93"/>
                <a:gd name="T26" fmla="*/ 8 w 92"/>
                <a:gd name="T27" fmla="*/ 71 h 93"/>
                <a:gd name="T28" fmla="*/ 4 w 92"/>
                <a:gd name="T29" fmla="*/ 64 h 93"/>
                <a:gd name="T30" fmla="*/ 2 w 92"/>
                <a:gd name="T31" fmla="*/ 56 h 93"/>
                <a:gd name="T32" fmla="*/ 0 w 92"/>
                <a:gd name="T33" fmla="*/ 50 h 93"/>
                <a:gd name="T34" fmla="*/ 0 w 92"/>
                <a:gd name="T35" fmla="*/ 46 h 93"/>
                <a:gd name="T36" fmla="*/ 0 w 92"/>
                <a:gd name="T37" fmla="*/ 43 h 93"/>
                <a:gd name="T38" fmla="*/ 2 w 92"/>
                <a:gd name="T39" fmla="*/ 37 h 93"/>
                <a:gd name="T40" fmla="*/ 4 w 92"/>
                <a:gd name="T41" fmla="*/ 29 h 93"/>
                <a:gd name="T42" fmla="*/ 8 w 92"/>
                <a:gd name="T43" fmla="*/ 22 h 93"/>
                <a:gd name="T44" fmla="*/ 13 w 92"/>
                <a:gd name="T45" fmla="*/ 14 h 93"/>
                <a:gd name="T46" fmla="*/ 21 w 92"/>
                <a:gd name="T47" fmla="*/ 8 h 93"/>
                <a:gd name="T48" fmla="*/ 29 w 92"/>
                <a:gd name="T49" fmla="*/ 4 h 93"/>
                <a:gd name="T50" fmla="*/ 36 w 92"/>
                <a:gd name="T51" fmla="*/ 2 h 93"/>
                <a:gd name="T52" fmla="*/ 42 w 92"/>
                <a:gd name="T53" fmla="*/ 0 h 93"/>
                <a:gd name="T54" fmla="*/ 46 w 92"/>
                <a:gd name="T55" fmla="*/ 0 h 93"/>
                <a:gd name="T56" fmla="*/ 50 w 92"/>
                <a:gd name="T57" fmla="*/ 0 h 93"/>
                <a:gd name="T58" fmla="*/ 56 w 92"/>
                <a:gd name="T59" fmla="*/ 2 h 93"/>
                <a:gd name="T60" fmla="*/ 63 w 92"/>
                <a:gd name="T61" fmla="*/ 4 h 93"/>
                <a:gd name="T62" fmla="*/ 71 w 92"/>
                <a:gd name="T63" fmla="*/ 8 h 93"/>
                <a:gd name="T64" fmla="*/ 79 w 92"/>
                <a:gd name="T65" fmla="*/ 14 h 93"/>
                <a:gd name="T66" fmla="*/ 84 w 92"/>
                <a:gd name="T67" fmla="*/ 22 h 93"/>
                <a:gd name="T68" fmla="*/ 88 w 92"/>
                <a:gd name="T69" fmla="*/ 29 h 93"/>
                <a:gd name="T70" fmla="*/ 92 w 92"/>
                <a:gd name="T71" fmla="*/ 37 h 93"/>
                <a:gd name="T72" fmla="*/ 92 w 92"/>
                <a:gd name="T73" fmla="*/ 46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3">
                  <a:moveTo>
                    <a:pt x="92" y="46"/>
                  </a:moveTo>
                  <a:lnTo>
                    <a:pt x="92" y="56"/>
                  </a:lnTo>
                  <a:lnTo>
                    <a:pt x="88" y="64"/>
                  </a:lnTo>
                  <a:lnTo>
                    <a:pt x="84" y="71"/>
                  </a:lnTo>
                  <a:lnTo>
                    <a:pt x="79" y="79"/>
                  </a:lnTo>
                  <a:lnTo>
                    <a:pt x="71" y="85"/>
                  </a:lnTo>
                  <a:lnTo>
                    <a:pt x="63" y="89"/>
                  </a:lnTo>
                  <a:lnTo>
                    <a:pt x="56" y="93"/>
                  </a:lnTo>
                  <a:lnTo>
                    <a:pt x="46" y="93"/>
                  </a:lnTo>
                  <a:lnTo>
                    <a:pt x="36" y="93"/>
                  </a:lnTo>
                  <a:lnTo>
                    <a:pt x="29" y="89"/>
                  </a:lnTo>
                  <a:lnTo>
                    <a:pt x="21" y="85"/>
                  </a:lnTo>
                  <a:lnTo>
                    <a:pt x="13" y="79"/>
                  </a:lnTo>
                  <a:lnTo>
                    <a:pt x="8" y="71"/>
                  </a:lnTo>
                  <a:lnTo>
                    <a:pt x="4" y="64"/>
                  </a:lnTo>
                  <a:lnTo>
                    <a:pt x="2" y="56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3"/>
                  </a:lnTo>
                  <a:lnTo>
                    <a:pt x="2" y="37"/>
                  </a:lnTo>
                  <a:lnTo>
                    <a:pt x="4" y="29"/>
                  </a:lnTo>
                  <a:lnTo>
                    <a:pt x="8" y="22"/>
                  </a:lnTo>
                  <a:lnTo>
                    <a:pt x="13" y="14"/>
                  </a:lnTo>
                  <a:lnTo>
                    <a:pt x="21" y="8"/>
                  </a:lnTo>
                  <a:lnTo>
                    <a:pt x="29" y="4"/>
                  </a:lnTo>
                  <a:lnTo>
                    <a:pt x="36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3" y="4"/>
                  </a:lnTo>
                  <a:lnTo>
                    <a:pt x="71" y="8"/>
                  </a:lnTo>
                  <a:lnTo>
                    <a:pt x="79" y="14"/>
                  </a:lnTo>
                  <a:lnTo>
                    <a:pt x="84" y="22"/>
                  </a:lnTo>
                  <a:lnTo>
                    <a:pt x="88" y="29"/>
                  </a:lnTo>
                  <a:lnTo>
                    <a:pt x="92" y="37"/>
                  </a:lnTo>
                  <a:lnTo>
                    <a:pt x="92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" name="Freeform 64"/>
            <p:cNvSpPr>
              <a:spLocks/>
            </p:cNvSpPr>
            <p:nvPr/>
          </p:nvSpPr>
          <p:spPr bwMode="auto">
            <a:xfrm>
              <a:off x="3497862" y="1818018"/>
              <a:ext cx="63328" cy="57731"/>
            </a:xfrm>
            <a:custGeom>
              <a:avLst/>
              <a:gdLst>
                <a:gd name="T0" fmla="*/ 92 w 92"/>
                <a:gd name="T1" fmla="*/ 46 h 93"/>
                <a:gd name="T2" fmla="*/ 92 w 92"/>
                <a:gd name="T3" fmla="*/ 56 h 93"/>
                <a:gd name="T4" fmla="*/ 88 w 92"/>
                <a:gd name="T5" fmla="*/ 64 h 93"/>
                <a:gd name="T6" fmla="*/ 84 w 92"/>
                <a:gd name="T7" fmla="*/ 71 h 93"/>
                <a:gd name="T8" fmla="*/ 79 w 92"/>
                <a:gd name="T9" fmla="*/ 79 h 93"/>
                <a:gd name="T10" fmla="*/ 71 w 92"/>
                <a:gd name="T11" fmla="*/ 85 h 93"/>
                <a:gd name="T12" fmla="*/ 63 w 92"/>
                <a:gd name="T13" fmla="*/ 89 h 93"/>
                <a:gd name="T14" fmla="*/ 56 w 92"/>
                <a:gd name="T15" fmla="*/ 93 h 93"/>
                <a:gd name="T16" fmla="*/ 46 w 92"/>
                <a:gd name="T17" fmla="*/ 93 h 93"/>
                <a:gd name="T18" fmla="*/ 36 w 92"/>
                <a:gd name="T19" fmla="*/ 93 h 93"/>
                <a:gd name="T20" fmla="*/ 29 w 92"/>
                <a:gd name="T21" fmla="*/ 89 h 93"/>
                <a:gd name="T22" fmla="*/ 21 w 92"/>
                <a:gd name="T23" fmla="*/ 85 h 93"/>
                <a:gd name="T24" fmla="*/ 13 w 92"/>
                <a:gd name="T25" fmla="*/ 79 h 93"/>
                <a:gd name="T26" fmla="*/ 8 w 92"/>
                <a:gd name="T27" fmla="*/ 71 h 93"/>
                <a:gd name="T28" fmla="*/ 4 w 92"/>
                <a:gd name="T29" fmla="*/ 64 h 93"/>
                <a:gd name="T30" fmla="*/ 2 w 92"/>
                <a:gd name="T31" fmla="*/ 56 h 93"/>
                <a:gd name="T32" fmla="*/ 0 w 92"/>
                <a:gd name="T33" fmla="*/ 50 h 93"/>
                <a:gd name="T34" fmla="*/ 0 w 92"/>
                <a:gd name="T35" fmla="*/ 46 h 93"/>
                <a:gd name="T36" fmla="*/ 0 w 92"/>
                <a:gd name="T37" fmla="*/ 43 h 93"/>
                <a:gd name="T38" fmla="*/ 2 w 92"/>
                <a:gd name="T39" fmla="*/ 37 h 93"/>
                <a:gd name="T40" fmla="*/ 4 w 92"/>
                <a:gd name="T41" fmla="*/ 29 h 93"/>
                <a:gd name="T42" fmla="*/ 8 w 92"/>
                <a:gd name="T43" fmla="*/ 22 h 93"/>
                <a:gd name="T44" fmla="*/ 13 w 92"/>
                <a:gd name="T45" fmla="*/ 14 h 93"/>
                <a:gd name="T46" fmla="*/ 21 w 92"/>
                <a:gd name="T47" fmla="*/ 8 h 93"/>
                <a:gd name="T48" fmla="*/ 29 w 92"/>
                <a:gd name="T49" fmla="*/ 4 h 93"/>
                <a:gd name="T50" fmla="*/ 36 w 92"/>
                <a:gd name="T51" fmla="*/ 2 h 93"/>
                <a:gd name="T52" fmla="*/ 42 w 92"/>
                <a:gd name="T53" fmla="*/ 0 h 93"/>
                <a:gd name="T54" fmla="*/ 46 w 92"/>
                <a:gd name="T55" fmla="*/ 0 h 93"/>
                <a:gd name="T56" fmla="*/ 50 w 92"/>
                <a:gd name="T57" fmla="*/ 0 h 93"/>
                <a:gd name="T58" fmla="*/ 56 w 92"/>
                <a:gd name="T59" fmla="*/ 2 h 93"/>
                <a:gd name="T60" fmla="*/ 63 w 92"/>
                <a:gd name="T61" fmla="*/ 4 h 93"/>
                <a:gd name="T62" fmla="*/ 71 w 92"/>
                <a:gd name="T63" fmla="*/ 8 h 93"/>
                <a:gd name="T64" fmla="*/ 79 w 92"/>
                <a:gd name="T65" fmla="*/ 14 h 93"/>
                <a:gd name="T66" fmla="*/ 84 w 92"/>
                <a:gd name="T67" fmla="*/ 22 h 93"/>
                <a:gd name="T68" fmla="*/ 88 w 92"/>
                <a:gd name="T69" fmla="*/ 29 h 93"/>
                <a:gd name="T70" fmla="*/ 92 w 92"/>
                <a:gd name="T71" fmla="*/ 37 h 93"/>
                <a:gd name="T72" fmla="*/ 92 w 92"/>
                <a:gd name="T73" fmla="*/ 46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3">
                  <a:moveTo>
                    <a:pt x="92" y="46"/>
                  </a:moveTo>
                  <a:lnTo>
                    <a:pt x="92" y="56"/>
                  </a:lnTo>
                  <a:lnTo>
                    <a:pt x="88" y="64"/>
                  </a:lnTo>
                  <a:lnTo>
                    <a:pt x="84" y="71"/>
                  </a:lnTo>
                  <a:lnTo>
                    <a:pt x="79" y="79"/>
                  </a:lnTo>
                  <a:lnTo>
                    <a:pt x="71" y="85"/>
                  </a:lnTo>
                  <a:lnTo>
                    <a:pt x="63" y="89"/>
                  </a:lnTo>
                  <a:lnTo>
                    <a:pt x="56" y="93"/>
                  </a:lnTo>
                  <a:lnTo>
                    <a:pt x="46" y="93"/>
                  </a:lnTo>
                  <a:lnTo>
                    <a:pt x="36" y="93"/>
                  </a:lnTo>
                  <a:lnTo>
                    <a:pt x="29" y="89"/>
                  </a:lnTo>
                  <a:lnTo>
                    <a:pt x="21" y="85"/>
                  </a:lnTo>
                  <a:lnTo>
                    <a:pt x="13" y="79"/>
                  </a:lnTo>
                  <a:lnTo>
                    <a:pt x="8" y="71"/>
                  </a:lnTo>
                  <a:lnTo>
                    <a:pt x="4" y="64"/>
                  </a:lnTo>
                  <a:lnTo>
                    <a:pt x="2" y="56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3"/>
                  </a:lnTo>
                  <a:lnTo>
                    <a:pt x="2" y="37"/>
                  </a:lnTo>
                  <a:lnTo>
                    <a:pt x="4" y="29"/>
                  </a:lnTo>
                  <a:lnTo>
                    <a:pt x="8" y="22"/>
                  </a:lnTo>
                  <a:lnTo>
                    <a:pt x="13" y="14"/>
                  </a:lnTo>
                  <a:lnTo>
                    <a:pt x="21" y="8"/>
                  </a:lnTo>
                  <a:lnTo>
                    <a:pt x="29" y="4"/>
                  </a:lnTo>
                  <a:lnTo>
                    <a:pt x="36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3" y="4"/>
                  </a:lnTo>
                  <a:lnTo>
                    <a:pt x="71" y="8"/>
                  </a:lnTo>
                  <a:lnTo>
                    <a:pt x="79" y="14"/>
                  </a:lnTo>
                  <a:lnTo>
                    <a:pt x="84" y="22"/>
                  </a:lnTo>
                  <a:lnTo>
                    <a:pt x="88" y="29"/>
                  </a:lnTo>
                  <a:lnTo>
                    <a:pt x="92" y="37"/>
                  </a:lnTo>
                  <a:lnTo>
                    <a:pt x="92" y="46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4" name="Freeform 65"/>
            <p:cNvSpPr>
              <a:spLocks/>
            </p:cNvSpPr>
            <p:nvPr/>
          </p:nvSpPr>
          <p:spPr bwMode="auto">
            <a:xfrm>
              <a:off x="3749822" y="1761543"/>
              <a:ext cx="61980" cy="57731"/>
            </a:xfrm>
            <a:custGeom>
              <a:avLst/>
              <a:gdLst>
                <a:gd name="T0" fmla="*/ 93 w 93"/>
                <a:gd name="T1" fmla="*/ 46 h 92"/>
                <a:gd name="T2" fmla="*/ 93 w 93"/>
                <a:gd name="T3" fmla="*/ 56 h 92"/>
                <a:gd name="T4" fmla="*/ 89 w 93"/>
                <a:gd name="T5" fmla="*/ 64 h 92"/>
                <a:gd name="T6" fmla="*/ 85 w 93"/>
                <a:gd name="T7" fmla="*/ 71 h 92"/>
                <a:gd name="T8" fmla="*/ 79 w 93"/>
                <a:gd name="T9" fmla="*/ 79 h 92"/>
                <a:gd name="T10" fmla="*/ 71 w 93"/>
                <a:gd name="T11" fmla="*/ 85 h 92"/>
                <a:gd name="T12" fmla="*/ 64 w 93"/>
                <a:gd name="T13" fmla="*/ 88 h 92"/>
                <a:gd name="T14" fmla="*/ 56 w 93"/>
                <a:gd name="T15" fmla="*/ 92 h 92"/>
                <a:gd name="T16" fmla="*/ 47 w 93"/>
                <a:gd name="T17" fmla="*/ 92 h 92"/>
                <a:gd name="T18" fmla="*/ 37 w 93"/>
                <a:gd name="T19" fmla="*/ 92 h 92"/>
                <a:gd name="T20" fmla="*/ 29 w 93"/>
                <a:gd name="T21" fmla="*/ 88 h 92"/>
                <a:gd name="T22" fmla="*/ 22 w 93"/>
                <a:gd name="T23" fmla="*/ 85 h 92"/>
                <a:gd name="T24" fmla="*/ 14 w 93"/>
                <a:gd name="T25" fmla="*/ 79 h 92"/>
                <a:gd name="T26" fmla="*/ 8 w 93"/>
                <a:gd name="T27" fmla="*/ 71 h 92"/>
                <a:gd name="T28" fmla="*/ 4 w 93"/>
                <a:gd name="T29" fmla="*/ 64 h 92"/>
                <a:gd name="T30" fmla="*/ 2 w 93"/>
                <a:gd name="T31" fmla="*/ 56 h 92"/>
                <a:gd name="T32" fmla="*/ 0 w 93"/>
                <a:gd name="T33" fmla="*/ 50 h 92"/>
                <a:gd name="T34" fmla="*/ 0 w 93"/>
                <a:gd name="T35" fmla="*/ 46 h 92"/>
                <a:gd name="T36" fmla="*/ 0 w 93"/>
                <a:gd name="T37" fmla="*/ 42 h 92"/>
                <a:gd name="T38" fmla="*/ 2 w 93"/>
                <a:gd name="T39" fmla="*/ 37 h 92"/>
                <a:gd name="T40" fmla="*/ 4 w 93"/>
                <a:gd name="T41" fmla="*/ 29 h 92"/>
                <a:gd name="T42" fmla="*/ 8 w 93"/>
                <a:gd name="T43" fmla="*/ 21 h 92"/>
                <a:gd name="T44" fmla="*/ 14 w 93"/>
                <a:gd name="T45" fmla="*/ 14 h 92"/>
                <a:gd name="T46" fmla="*/ 22 w 93"/>
                <a:gd name="T47" fmla="*/ 8 h 92"/>
                <a:gd name="T48" fmla="*/ 29 w 93"/>
                <a:gd name="T49" fmla="*/ 4 h 92"/>
                <a:gd name="T50" fmla="*/ 37 w 93"/>
                <a:gd name="T51" fmla="*/ 2 h 92"/>
                <a:gd name="T52" fmla="*/ 43 w 93"/>
                <a:gd name="T53" fmla="*/ 0 h 92"/>
                <a:gd name="T54" fmla="*/ 47 w 93"/>
                <a:gd name="T55" fmla="*/ 0 h 92"/>
                <a:gd name="T56" fmla="*/ 50 w 93"/>
                <a:gd name="T57" fmla="*/ 0 h 92"/>
                <a:gd name="T58" fmla="*/ 56 w 93"/>
                <a:gd name="T59" fmla="*/ 2 h 92"/>
                <a:gd name="T60" fmla="*/ 64 w 93"/>
                <a:gd name="T61" fmla="*/ 4 h 92"/>
                <a:gd name="T62" fmla="*/ 71 w 93"/>
                <a:gd name="T63" fmla="*/ 8 h 92"/>
                <a:gd name="T64" fmla="*/ 79 w 93"/>
                <a:gd name="T65" fmla="*/ 14 h 92"/>
                <a:gd name="T66" fmla="*/ 85 w 93"/>
                <a:gd name="T67" fmla="*/ 21 h 92"/>
                <a:gd name="T68" fmla="*/ 89 w 93"/>
                <a:gd name="T69" fmla="*/ 29 h 92"/>
                <a:gd name="T70" fmla="*/ 93 w 93"/>
                <a:gd name="T71" fmla="*/ 37 h 92"/>
                <a:gd name="T72" fmla="*/ 93 w 93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3" h="92">
                  <a:moveTo>
                    <a:pt x="93" y="46"/>
                  </a:moveTo>
                  <a:lnTo>
                    <a:pt x="93" y="56"/>
                  </a:lnTo>
                  <a:lnTo>
                    <a:pt x="89" y="64"/>
                  </a:lnTo>
                  <a:lnTo>
                    <a:pt x="85" y="71"/>
                  </a:lnTo>
                  <a:lnTo>
                    <a:pt x="79" y="79"/>
                  </a:lnTo>
                  <a:lnTo>
                    <a:pt x="71" y="85"/>
                  </a:lnTo>
                  <a:lnTo>
                    <a:pt x="64" y="88"/>
                  </a:lnTo>
                  <a:lnTo>
                    <a:pt x="56" y="92"/>
                  </a:lnTo>
                  <a:lnTo>
                    <a:pt x="47" y="92"/>
                  </a:lnTo>
                  <a:lnTo>
                    <a:pt x="37" y="92"/>
                  </a:lnTo>
                  <a:lnTo>
                    <a:pt x="29" y="88"/>
                  </a:lnTo>
                  <a:lnTo>
                    <a:pt x="22" y="85"/>
                  </a:lnTo>
                  <a:lnTo>
                    <a:pt x="14" y="79"/>
                  </a:lnTo>
                  <a:lnTo>
                    <a:pt x="8" y="71"/>
                  </a:lnTo>
                  <a:lnTo>
                    <a:pt x="4" y="64"/>
                  </a:lnTo>
                  <a:lnTo>
                    <a:pt x="2" y="56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7"/>
                  </a:lnTo>
                  <a:lnTo>
                    <a:pt x="4" y="29"/>
                  </a:lnTo>
                  <a:lnTo>
                    <a:pt x="8" y="21"/>
                  </a:lnTo>
                  <a:lnTo>
                    <a:pt x="14" y="14"/>
                  </a:lnTo>
                  <a:lnTo>
                    <a:pt x="22" y="8"/>
                  </a:lnTo>
                  <a:lnTo>
                    <a:pt x="29" y="4"/>
                  </a:lnTo>
                  <a:lnTo>
                    <a:pt x="37" y="2"/>
                  </a:lnTo>
                  <a:lnTo>
                    <a:pt x="43" y="0"/>
                  </a:lnTo>
                  <a:lnTo>
                    <a:pt x="47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4" y="4"/>
                  </a:lnTo>
                  <a:lnTo>
                    <a:pt x="71" y="8"/>
                  </a:lnTo>
                  <a:lnTo>
                    <a:pt x="79" y="14"/>
                  </a:lnTo>
                  <a:lnTo>
                    <a:pt x="85" y="21"/>
                  </a:lnTo>
                  <a:lnTo>
                    <a:pt x="89" y="29"/>
                  </a:lnTo>
                  <a:lnTo>
                    <a:pt x="93" y="37"/>
                  </a:lnTo>
                  <a:lnTo>
                    <a:pt x="93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5" name="Freeform 66"/>
            <p:cNvSpPr>
              <a:spLocks/>
            </p:cNvSpPr>
            <p:nvPr/>
          </p:nvSpPr>
          <p:spPr bwMode="auto">
            <a:xfrm>
              <a:off x="3749822" y="1761543"/>
              <a:ext cx="61980" cy="57731"/>
            </a:xfrm>
            <a:custGeom>
              <a:avLst/>
              <a:gdLst>
                <a:gd name="T0" fmla="*/ 93 w 93"/>
                <a:gd name="T1" fmla="*/ 46 h 92"/>
                <a:gd name="T2" fmla="*/ 93 w 93"/>
                <a:gd name="T3" fmla="*/ 56 h 92"/>
                <a:gd name="T4" fmla="*/ 89 w 93"/>
                <a:gd name="T5" fmla="*/ 64 h 92"/>
                <a:gd name="T6" fmla="*/ 85 w 93"/>
                <a:gd name="T7" fmla="*/ 71 h 92"/>
                <a:gd name="T8" fmla="*/ 79 w 93"/>
                <a:gd name="T9" fmla="*/ 79 h 92"/>
                <a:gd name="T10" fmla="*/ 71 w 93"/>
                <a:gd name="T11" fmla="*/ 85 h 92"/>
                <a:gd name="T12" fmla="*/ 64 w 93"/>
                <a:gd name="T13" fmla="*/ 88 h 92"/>
                <a:gd name="T14" fmla="*/ 56 w 93"/>
                <a:gd name="T15" fmla="*/ 92 h 92"/>
                <a:gd name="T16" fmla="*/ 47 w 93"/>
                <a:gd name="T17" fmla="*/ 92 h 92"/>
                <a:gd name="T18" fmla="*/ 37 w 93"/>
                <a:gd name="T19" fmla="*/ 92 h 92"/>
                <a:gd name="T20" fmla="*/ 29 w 93"/>
                <a:gd name="T21" fmla="*/ 88 h 92"/>
                <a:gd name="T22" fmla="*/ 22 w 93"/>
                <a:gd name="T23" fmla="*/ 85 h 92"/>
                <a:gd name="T24" fmla="*/ 14 w 93"/>
                <a:gd name="T25" fmla="*/ 79 h 92"/>
                <a:gd name="T26" fmla="*/ 8 w 93"/>
                <a:gd name="T27" fmla="*/ 71 h 92"/>
                <a:gd name="T28" fmla="*/ 4 w 93"/>
                <a:gd name="T29" fmla="*/ 64 h 92"/>
                <a:gd name="T30" fmla="*/ 2 w 93"/>
                <a:gd name="T31" fmla="*/ 56 h 92"/>
                <a:gd name="T32" fmla="*/ 0 w 93"/>
                <a:gd name="T33" fmla="*/ 50 h 92"/>
                <a:gd name="T34" fmla="*/ 0 w 93"/>
                <a:gd name="T35" fmla="*/ 46 h 92"/>
                <a:gd name="T36" fmla="*/ 0 w 93"/>
                <a:gd name="T37" fmla="*/ 42 h 92"/>
                <a:gd name="T38" fmla="*/ 2 w 93"/>
                <a:gd name="T39" fmla="*/ 37 h 92"/>
                <a:gd name="T40" fmla="*/ 4 w 93"/>
                <a:gd name="T41" fmla="*/ 29 h 92"/>
                <a:gd name="T42" fmla="*/ 8 w 93"/>
                <a:gd name="T43" fmla="*/ 21 h 92"/>
                <a:gd name="T44" fmla="*/ 14 w 93"/>
                <a:gd name="T45" fmla="*/ 14 h 92"/>
                <a:gd name="T46" fmla="*/ 22 w 93"/>
                <a:gd name="T47" fmla="*/ 8 h 92"/>
                <a:gd name="T48" fmla="*/ 29 w 93"/>
                <a:gd name="T49" fmla="*/ 4 h 92"/>
                <a:gd name="T50" fmla="*/ 37 w 93"/>
                <a:gd name="T51" fmla="*/ 2 h 92"/>
                <a:gd name="T52" fmla="*/ 43 w 93"/>
                <a:gd name="T53" fmla="*/ 0 h 92"/>
                <a:gd name="T54" fmla="*/ 47 w 93"/>
                <a:gd name="T55" fmla="*/ 0 h 92"/>
                <a:gd name="T56" fmla="*/ 50 w 93"/>
                <a:gd name="T57" fmla="*/ 0 h 92"/>
                <a:gd name="T58" fmla="*/ 56 w 93"/>
                <a:gd name="T59" fmla="*/ 2 h 92"/>
                <a:gd name="T60" fmla="*/ 64 w 93"/>
                <a:gd name="T61" fmla="*/ 4 h 92"/>
                <a:gd name="T62" fmla="*/ 71 w 93"/>
                <a:gd name="T63" fmla="*/ 8 h 92"/>
                <a:gd name="T64" fmla="*/ 79 w 93"/>
                <a:gd name="T65" fmla="*/ 14 h 92"/>
                <a:gd name="T66" fmla="*/ 85 w 93"/>
                <a:gd name="T67" fmla="*/ 21 h 92"/>
                <a:gd name="T68" fmla="*/ 89 w 93"/>
                <a:gd name="T69" fmla="*/ 29 h 92"/>
                <a:gd name="T70" fmla="*/ 93 w 93"/>
                <a:gd name="T71" fmla="*/ 37 h 92"/>
                <a:gd name="T72" fmla="*/ 93 w 93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3" h="92">
                  <a:moveTo>
                    <a:pt x="93" y="46"/>
                  </a:moveTo>
                  <a:lnTo>
                    <a:pt x="93" y="56"/>
                  </a:lnTo>
                  <a:lnTo>
                    <a:pt x="89" y="64"/>
                  </a:lnTo>
                  <a:lnTo>
                    <a:pt x="85" y="71"/>
                  </a:lnTo>
                  <a:lnTo>
                    <a:pt x="79" y="79"/>
                  </a:lnTo>
                  <a:lnTo>
                    <a:pt x="71" y="85"/>
                  </a:lnTo>
                  <a:lnTo>
                    <a:pt x="64" y="88"/>
                  </a:lnTo>
                  <a:lnTo>
                    <a:pt x="56" y="92"/>
                  </a:lnTo>
                  <a:lnTo>
                    <a:pt x="47" y="92"/>
                  </a:lnTo>
                  <a:lnTo>
                    <a:pt x="37" y="92"/>
                  </a:lnTo>
                  <a:lnTo>
                    <a:pt x="29" y="88"/>
                  </a:lnTo>
                  <a:lnTo>
                    <a:pt x="22" y="85"/>
                  </a:lnTo>
                  <a:lnTo>
                    <a:pt x="14" y="79"/>
                  </a:lnTo>
                  <a:lnTo>
                    <a:pt x="8" y="71"/>
                  </a:lnTo>
                  <a:lnTo>
                    <a:pt x="4" y="64"/>
                  </a:lnTo>
                  <a:lnTo>
                    <a:pt x="2" y="56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7"/>
                  </a:lnTo>
                  <a:lnTo>
                    <a:pt x="4" y="29"/>
                  </a:lnTo>
                  <a:lnTo>
                    <a:pt x="8" y="21"/>
                  </a:lnTo>
                  <a:lnTo>
                    <a:pt x="14" y="14"/>
                  </a:lnTo>
                  <a:lnTo>
                    <a:pt x="22" y="8"/>
                  </a:lnTo>
                  <a:lnTo>
                    <a:pt x="29" y="4"/>
                  </a:lnTo>
                  <a:lnTo>
                    <a:pt x="37" y="2"/>
                  </a:lnTo>
                  <a:lnTo>
                    <a:pt x="43" y="0"/>
                  </a:lnTo>
                  <a:lnTo>
                    <a:pt x="47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4" y="4"/>
                  </a:lnTo>
                  <a:lnTo>
                    <a:pt x="71" y="8"/>
                  </a:lnTo>
                  <a:lnTo>
                    <a:pt x="79" y="14"/>
                  </a:lnTo>
                  <a:lnTo>
                    <a:pt x="85" y="21"/>
                  </a:lnTo>
                  <a:lnTo>
                    <a:pt x="89" y="29"/>
                  </a:lnTo>
                  <a:lnTo>
                    <a:pt x="93" y="37"/>
                  </a:lnTo>
                  <a:lnTo>
                    <a:pt x="93" y="46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6" name="Freeform 280"/>
            <p:cNvSpPr>
              <a:spLocks/>
            </p:cNvSpPr>
            <p:nvPr/>
          </p:nvSpPr>
          <p:spPr bwMode="auto">
            <a:xfrm>
              <a:off x="1766942" y="1742049"/>
              <a:ext cx="2263607" cy="1251251"/>
            </a:xfrm>
            <a:custGeom>
              <a:avLst/>
              <a:gdLst>
                <a:gd name="T0" fmla="*/ 0 w 3359"/>
                <a:gd name="T1" fmla="*/ 1994 h 1994"/>
                <a:gd name="T2" fmla="*/ 374 w 3359"/>
                <a:gd name="T3" fmla="*/ 1962 h 1994"/>
                <a:gd name="T4" fmla="*/ 374 w 3359"/>
                <a:gd name="T5" fmla="*/ 1962 h 1994"/>
                <a:gd name="T6" fmla="*/ 747 w 3359"/>
                <a:gd name="T7" fmla="*/ 1789 h 1994"/>
                <a:gd name="T8" fmla="*/ 747 w 3359"/>
                <a:gd name="T9" fmla="*/ 1789 h 1994"/>
                <a:gd name="T10" fmla="*/ 1119 w 3359"/>
                <a:gd name="T11" fmla="*/ 1488 h 1994"/>
                <a:gd name="T12" fmla="*/ 1119 w 3359"/>
                <a:gd name="T13" fmla="*/ 1488 h 1994"/>
                <a:gd name="T14" fmla="*/ 1493 w 3359"/>
                <a:gd name="T15" fmla="*/ 1071 h 1994"/>
                <a:gd name="T16" fmla="*/ 1493 w 3359"/>
                <a:gd name="T17" fmla="*/ 1071 h 1994"/>
                <a:gd name="T18" fmla="*/ 1866 w 3359"/>
                <a:gd name="T19" fmla="*/ 660 h 1994"/>
                <a:gd name="T20" fmla="*/ 1866 w 3359"/>
                <a:gd name="T21" fmla="*/ 660 h 1994"/>
                <a:gd name="T22" fmla="*/ 2240 w 3359"/>
                <a:gd name="T23" fmla="*/ 367 h 1994"/>
                <a:gd name="T24" fmla="*/ 2240 w 3359"/>
                <a:gd name="T25" fmla="*/ 367 h 1994"/>
                <a:gd name="T26" fmla="*/ 2612 w 3359"/>
                <a:gd name="T27" fmla="*/ 167 h 1994"/>
                <a:gd name="T28" fmla="*/ 2612 w 3359"/>
                <a:gd name="T29" fmla="*/ 167 h 1994"/>
                <a:gd name="T30" fmla="*/ 2985 w 3359"/>
                <a:gd name="T31" fmla="*/ 77 h 1994"/>
                <a:gd name="T32" fmla="*/ 2985 w 3359"/>
                <a:gd name="T33" fmla="*/ 77 h 1994"/>
                <a:gd name="T34" fmla="*/ 3359 w 3359"/>
                <a:gd name="T35" fmla="*/ 0 h 19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59" h="1994">
                  <a:moveTo>
                    <a:pt x="0" y="1994"/>
                  </a:moveTo>
                  <a:lnTo>
                    <a:pt x="374" y="1962"/>
                  </a:lnTo>
                  <a:lnTo>
                    <a:pt x="374" y="1962"/>
                  </a:lnTo>
                  <a:lnTo>
                    <a:pt x="747" y="1789"/>
                  </a:lnTo>
                  <a:lnTo>
                    <a:pt x="747" y="1789"/>
                  </a:lnTo>
                  <a:lnTo>
                    <a:pt x="1119" y="1488"/>
                  </a:lnTo>
                  <a:lnTo>
                    <a:pt x="1119" y="1488"/>
                  </a:lnTo>
                  <a:lnTo>
                    <a:pt x="1493" y="1071"/>
                  </a:lnTo>
                  <a:lnTo>
                    <a:pt x="1493" y="1071"/>
                  </a:lnTo>
                  <a:lnTo>
                    <a:pt x="1866" y="660"/>
                  </a:lnTo>
                  <a:lnTo>
                    <a:pt x="1866" y="660"/>
                  </a:lnTo>
                  <a:lnTo>
                    <a:pt x="2240" y="367"/>
                  </a:lnTo>
                  <a:lnTo>
                    <a:pt x="2240" y="367"/>
                  </a:lnTo>
                  <a:lnTo>
                    <a:pt x="2612" y="167"/>
                  </a:lnTo>
                  <a:lnTo>
                    <a:pt x="2612" y="167"/>
                  </a:lnTo>
                  <a:lnTo>
                    <a:pt x="2985" y="77"/>
                  </a:lnTo>
                  <a:lnTo>
                    <a:pt x="2985" y="77"/>
                  </a:lnTo>
                  <a:lnTo>
                    <a:pt x="3359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7" name="Freeform 285"/>
            <p:cNvSpPr>
              <a:spLocks/>
            </p:cNvSpPr>
            <p:nvPr/>
          </p:nvSpPr>
          <p:spPr bwMode="auto">
            <a:xfrm>
              <a:off x="1989261" y="2943099"/>
              <a:ext cx="61980" cy="57731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55 h 92"/>
                <a:gd name="T4" fmla="*/ 88 w 92"/>
                <a:gd name="T5" fmla="*/ 63 h 92"/>
                <a:gd name="T6" fmla="*/ 85 w 92"/>
                <a:gd name="T7" fmla="*/ 71 h 92"/>
                <a:gd name="T8" fmla="*/ 79 w 92"/>
                <a:gd name="T9" fmla="*/ 78 h 92"/>
                <a:gd name="T10" fmla="*/ 71 w 92"/>
                <a:gd name="T11" fmla="*/ 84 h 92"/>
                <a:gd name="T12" fmla="*/ 63 w 92"/>
                <a:gd name="T13" fmla="*/ 88 h 92"/>
                <a:gd name="T14" fmla="*/ 56 w 92"/>
                <a:gd name="T15" fmla="*/ 92 h 92"/>
                <a:gd name="T16" fmla="*/ 46 w 92"/>
                <a:gd name="T17" fmla="*/ 92 h 92"/>
                <a:gd name="T18" fmla="*/ 37 w 92"/>
                <a:gd name="T19" fmla="*/ 92 h 92"/>
                <a:gd name="T20" fmla="*/ 29 w 92"/>
                <a:gd name="T21" fmla="*/ 88 h 92"/>
                <a:gd name="T22" fmla="*/ 21 w 92"/>
                <a:gd name="T23" fmla="*/ 84 h 92"/>
                <a:gd name="T24" fmla="*/ 14 w 92"/>
                <a:gd name="T25" fmla="*/ 78 h 92"/>
                <a:gd name="T26" fmla="*/ 8 w 92"/>
                <a:gd name="T27" fmla="*/ 71 h 92"/>
                <a:gd name="T28" fmla="*/ 4 w 92"/>
                <a:gd name="T29" fmla="*/ 63 h 92"/>
                <a:gd name="T30" fmla="*/ 2 w 92"/>
                <a:gd name="T31" fmla="*/ 55 h 92"/>
                <a:gd name="T32" fmla="*/ 0 w 92"/>
                <a:gd name="T33" fmla="*/ 50 h 92"/>
                <a:gd name="T34" fmla="*/ 0 w 92"/>
                <a:gd name="T35" fmla="*/ 46 h 92"/>
                <a:gd name="T36" fmla="*/ 0 w 92"/>
                <a:gd name="T37" fmla="*/ 42 h 92"/>
                <a:gd name="T38" fmla="*/ 2 w 92"/>
                <a:gd name="T39" fmla="*/ 36 h 92"/>
                <a:gd name="T40" fmla="*/ 4 w 92"/>
                <a:gd name="T41" fmla="*/ 28 h 92"/>
                <a:gd name="T42" fmla="*/ 8 w 92"/>
                <a:gd name="T43" fmla="*/ 21 h 92"/>
                <a:gd name="T44" fmla="*/ 14 w 92"/>
                <a:gd name="T45" fmla="*/ 13 h 92"/>
                <a:gd name="T46" fmla="*/ 21 w 92"/>
                <a:gd name="T47" fmla="*/ 7 h 92"/>
                <a:gd name="T48" fmla="*/ 29 w 92"/>
                <a:gd name="T49" fmla="*/ 3 h 92"/>
                <a:gd name="T50" fmla="*/ 37 w 92"/>
                <a:gd name="T51" fmla="*/ 2 h 92"/>
                <a:gd name="T52" fmla="*/ 42 w 92"/>
                <a:gd name="T53" fmla="*/ 0 h 92"/>
                <a:gd name="T54" fmla="*/ 46 w 92"/>
                <a:gd name="T55" fmla="*/ 0 h 92"/>
                <a:gd name="T56" fmla="*/ 50 w 92"/>
                <a:gd name="T57" fmla="*/ 0 h 92"/>
                <a:gd name="T58" fmla="*/ 56 w 92"/>
                <a:gd name="T59" fmla="*/ 2 h 92"/>
                <a:gd name="T60" fmla="*/ 63 w 92"/>
                <a:gd name="T61" fmla="*/ 3 h 92"/>
                <a:gd name="T62" fmla="*/ 71 w 92"/>
                <a:gd name="T63" fmla="*/ 7 h 92"/>
                <a:gd name="T64" fmla="*/ 79 w 92"/>
                <a:gd name="T65" fmla="*/ 13 h 92"/>
                <a:gd name="T66" fmla="*/ 85 w 92"/>
                <a:gd name="T67" fmla="*/ 21 h 92"/>
                <a:gd name="T68" fmla="*/ 88 w 92"/>
                <a:gd name="T69" fmla="*/ 28 h 92"/>
                <a:gd name="T70" fmla="*/ 92 w 92"/>
                <a:gd name="T71" fmla="*/ 36 h 92"/>
                <a:gd name="T72" fmla="*/ 92 w 92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55"/>
                  </a:lnTo>
                  <a:lnTo>
                    <a:pt x="88" y="63"/>
                  </a:lnTo>
                  <a:lnTo>
                    <a:pt x="85" y="71"/>
                  </a:lnTo>
                  <a:lnTo>
                    <a:pt x="79" y="78"/>
                  </a:lnTo>
                  <a:lnTo>
                    <a:pt x="71" y="84"/>
                  </a:lnTo>
                  <a:lnTo>
                    <a:pt x="63" y="88"/>
                  </a:lnTo>
                  <a:lnTo>
                    <a:pt x="56" y="92"/>
                  </a:lnTo>
                  <a:lnTo>
                    <a:pt x="46" y="92"/>
                  </a:lnTo>
                  <a:lnTo>
                    <a:pt x="37" y="92"/>
                  </a:lnTo>
                  <a:lnTo>
                    <a:pt x="29" y="88"/>
                  </a:lnTo>
                  <a:lnTo>
                    <a:pt x="21" y="84"/>
                  </a:lnTo>
                  <a:lnTo>
                    <a:pt x="14" y="78"/>
                  </a:lnTo>
                  <a:lnTo>
                    <a:pt x="8" y="71"/>
                  </a:lnTo>
                  <a:lnTo>
                    <a:pt x="4" y="63"/>
                  </a:lnTo>
                  <a:lnTo>
                    <a:pt x="2" y="55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6"/>
                  </a:lnTo>
                  <a:lnTo>
                    <a:pt x="4" y="28"/>
                  </a:lnTo>
                  <a:lnTo>
                    <a:pt x="8" y="21"/>
                  </a:lnTo>
                  <a:lnTo>
                    <a:pt x="14" y="13"/>
                  </a:lnTo>
                  <a:lnTo>
                    <a:pt x="21" y="7"/>
                  </a:lnTo>
                  <a:lnTo>
                    <a:pt x="29" y="3"/>
                  </a:lnTo>
                  <a:lnTo>
                    <a:pt x="37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3" y="3"/>
                  </a:lnTo>
                  <a:lnTo>
                    <a:pt x="71" y="7"/>
                  </a:lnTo>
                  <a:lnTo>
                    <a:pt x="79" y="13"/>
                  </a:lnTo>
                  <a:lnTo>
                    <a:pt x="85" y="21"/>
                  </a:lnTo>
                  <a:lnTo>
                    <a:pt x="88" y="28"/>
                  </a:lnTo>
                  <a:lnTo>
                    <a:pt x="92" y="36"/>
                  </a:lnTo>
                  <a:lnTo>
                    <a:pt x="92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" name="Freeform 286"/>
            <p:cNvSpPr>
              <a:spLocks/>
            </p:cNvSpPr>
            <p:nvPr/>
          </p:nvSpPr>
          <p:spPr bwMode="auto">
            <a:xfrm>
              <a:off x="1989261" y="2943099"/>
              <a:ext cx="61980" cy="57731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55 h 92"/>
                <a:gd name="T4" fmla="*/ 88 w 92"/>
                <a:gd name="T5" fmla="*/ 63 h 92"/>
                <a:gd name="T6" fmla="*/ 85 w 92"/>
                <a:gd name="T7" fmla="*/ 71 h 92"/>
                <a:gd name="T8" fmla="*/ 79 w 92"/>
                <a:gd name="T9" fmla="*/ 78 h 92"/>
                <a:gd name="T10" fmla="*/ 71 w 92"/>
                <a:gd name="T11" fmla="*/ 84 h 92"/>
                <a:gd name="T12" fmla="*/ 63 w 92"/>
                <a:gd name="T13" fmla="*/ 88 h 92"/>
                <a:gd name="T14" fmla="*/ 56 w 92"/>
                <a:gd name="T15" fmla="*/ 92 h 92"/>
                <a:gd name="T16" fmla="*/ 46 w 92"/>
                <a:gd name="T17" fmla="*/ 92 h 92"/>
                <a:gd name="T18" fmla="*/ 37 w 92"/>
                <a:gd name="T19" fmla="*/ 92 h 92"/>
                <a:gd name="T20" fmla="*/ 29 w 92"/>
                <a:gd name="T21" fmla="*/ 88 h 92"/>
                <a:gd name="T22" fmla="*/ 21 w 92"/>
                <a:gd name="T23" fmla="*/ 84 h 92"/>
                <a:gd name="T24" fmla="*/ 14 w 92"/>
                <a:gd name="T25" fmla="*/ 78 h 92"/>
                <a:gd name="T26" fmla="*/ 8 w 92"/>
                <a:gd name="T27" fmla="*/ 71 h 92"/>
                <a:gd name="T28" fmla="*/ 4 w 92"/>
                <a:gd name="T29" fmla="*/ 63 h 92"/>
                <a:gd name="T30" fmla="*/ 2 w 92"/>
                <a:gd name="T31" fmla="*/ 55 h 92"/>
                <a:gd name="T32" fmla="*/ 0 w 92"/>
                <a:gd name="T33" fmla="*/ 50 h 92"/>
                <a:gd name="T34" fmla="*/ 0 w 92"/>
                <a:gd name="T35" fmla="*/ 46 h 92"/>
                <a:gd name="T36" fmla="*/ 0 w 92"/>
                <a:gd name="T37" fmla="*/ 42 h 92"/>
                <a:gd name="T38" fmla="*/ 2 w 92"/>
                <a:gd name="T39" fmla="*/ 36 h 92"/>
                <a:gd name="T40" fmla="*/ 4 w 92"/>
                <a:gd name="T41" fmla="*/ 28 h 92"/>
                <a:gd name="T42" fmla="*/ 8 w 92"/>
                <a:gd name="T43" fmla="*/ 21 h 92"/>
                <a:gd name="T44" fmla="*/ 14 w 92"/>
                <a:gd name="T45" fmla="*/ 13 h 92"/>
                <a:gd name="T46" fmla="*/ 21 w 92"/>
                <a:gd name="T47" fmla="*/ 7 h 92"/>
                <a:gd name="T48" fmla="*/ 29 w 92"/>
                <a:gd name="T49" fmla="*/ 3 h 92"/>
                <a:gd name="T50" fmla="*/ 37 w 92"/>
                <a:gd name="T51" fmla="*/ 2 h 92"/>
                <a:gd name="T52" fmla="*/ 42 w 92"/>
                <a:gd name="T53" fmla="*/ 0 h 92"/>
                <a:gd name="T54" fmla="*/ 46 w 92"/>
                <a:gd name="T55" fmla="*/ 0 h 92"/>
                <a:gd name="T56" fmla="*/ 50 w 92"/>
                <a:gd name="T57" fmla="*/ 0 h 92"/>
                <a:gd name="T58" fmla="*/ 56 w 92"/>
                <a:gd name="T59" fmla="*/ 2 h 92"/>
                <a:gd name="T60" fmla="*/ 63 w 92"/>
                <a:gd name="T61" fmla="*/ 3 h 92"/>
                <a:gd name="T62" fmla="*/ 71 w 92"/>
                <a:gd name="T63" fmla="*/ 7 h 92"/>
                <a:gd name="T64" fmla="*/ 79 w 92"/>
                <a:gd name="T65" fmla="*/ 13 h 92"/>
                <a:gd name="T66" fmla="*/ 85 w 92"/>
                <a:gd name="T67" fmla="*/ 21 h 92"/>
                <a:gd name="T68" fmla="*/ 88 w 92"/>
                <a:gd name="T69" fmla="*/ 28 h 92"/>
                <a:gd name="T70" fmla="*/ 92 w 92"/>
                <a:gd name="T71" fmla="*/ 36 h 92"/>
                <a:gd name="T72" fmla="*/ 92 w 92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55"/>
                  </a:lnTo>
                  <a:lnTo>
                    <a:pt x="88" y="63"/>
                  </a:lnTo>
                  <a:lnTo>
                    <a:pt x="85" y="71"/>
                  </a:lnTo>
                  <a:lnTo>
                    <a:pt x="79" y="78"/>
                  </a:lnTo>
                  <a:lnTo>
                    <a:pt x="71" y="84"/>
                  </a:lnTo>
                  <a:lnTo>
                    <a:pt x="63" y="88"/>
                  </a:lnTo>
                  <a:lnTo>
                    <a:pt x="56" y="92"/>
                  </a:lnTo>
                  <a:lnTo>
                    <a:pt x="46" y="92"/>
                  </a:lnTo>
                  <a:lnTo>
                    <a:pt x="37" y="92"/>
                  </a:lnTo>
                  <a:lnTo>
                    <a:pt x="29" y="88"/>
                  </a:lnTo>
                  <a:lnTo>
                    <a:pt x="21" y="84"/>
                  </a:lnTo>
                  <a:lnTo>
                    <a:pt x="14" y="78"/>
                  </a:lnTo>
                  <a:lnTo>
                    <a:pt x="8" y="71"/>
                  </a:lnTo>
                  <a:lnTo>
                    <a:pt x="4" y="63"/>
                  </a:lnTo>
                  <a:lnTo>
                    <a:pt x="2" y="55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6"/>
                  </a:lnTo>
                  <a:lnTo>
                    <a:pt x="4" y="28"/>
                  </a:lnTo>
                  <a:lnTo>
                    <a:pt x="8" y="21"/>
                  </a:lnTo>
                  <a:lnTo>
                    <a:pt x="14" y="13"/>
                  </a:lnTo>
                  <a:lnTo>
                    <a:pt x="21" y="7"/>
                  </a:lnTo>
                  <a:lnTo>
                    <a:pt x="29" y="3"/>
                  </a:lnTo>
                  <a:lnTo>
                    <a:pt x="37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3" y="3"/>
                  </a:lnTo>
                  <a:lnTo>
                    <a:pt x="71" y="7"/>
                  </a:lnTo>
                  <a:lnTo>
                    <a:pt x="79" y="13"/>
                  </a:lnTo>
                  <a:lnTo>
                    <a:pt x="85" y="21"/>
                  </a:lnTo>
                  <a:lnTo>
                    <a:pt x="88" y="28"/>
                  </a:lnTo>
                  <a:lnTo>
                    <a:pt x="92" y="36"/>
                  </a:lnTo>
                  <a:lnTo>
                    <a:pt x="92" y="46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" name="Freeform 287"/>
            <p:cNvSpPr>
              <a:spLocks/>
            </p:cNvSpPr>
            <p:nvPr/>
          </p:nvSpPr>
          <p:spPr bwMode="auto">
            <a:xfrm>
              <a:off x="2239874" y="2835168"/>
              <a:ext cx="61980" cy="57731"/>
            </a:xfrm>
            <a:custGeom>
              <a:avLst/>
              <a:gdLst>
                <a:gd name="T0" fmla="*/ 93 w 93"/>
                <a:gd name="T1" fmla="*/ 46 h 92"/>
                <a:gd name="T2" fmla="*/ 93 w 93"/>
                <a:gd name="T3" fmla="*/ 56 h 92"/>
                <a:gd name="T4" fmla="*/ 89 w 93"/>
                <a:gd name="T5" fmla="*/ 63 h 92"/>
                <a:gd name="T6" fmla="*/ 85 w 93"/>
                <a:gd name="T7" fmla="*/ 71 h 92"/>
                <a:gd name="T8" fmla="*/ 79 w 93"/>
                <a:gd name="T9" fmla="*/ 79 h 92"/>
                <a:gd name="T10" fmla="*/ 72 w 93"/>
                <a:gd name="T11" fmla="*/ 84 h 92"/>
                <a:gd name="T12" fmla="*/ 64 w 93"/>
                <a:gd name="T13" fmla="*/ 88 h 92"/>
                <a:gd name="T14" fmla="*/ 56 w 93"/>
                <a:gd name="T15" fmla="*/ 92 h 92"/>
                <a:gd name="T16" fmla="*/ 47 w 93"/>
                <a:gd name="T17" fmla="*/ 92 h 92"/>
                <a:gd name="T18" fmla="*/ 37 w 93"/>
                <a:gd name="T19" fmla="*/ 92 h 92"/>
                <a:gd name="T20" fmla="*/ 29 w 93"/>
                <a:gd name="T21" fmla="*/ 88 h 92"/>
                <a:gd name="T22" fmla="*/ 22 w 93"/>
                <a:gd name="T23" fmla="*/ 84 h 92"/>
                <a:gd name="T24" fmla="*/ 14 w 93"/>
                <a:gd name="T25" fmla="*/ 79 h 92"/>
                <a:gd name="T26" fmla="*/ 8 w 93"/>
                <a:gd name="T27" fmla="*/ 71 h 92"/>
                <a:gd name="T28" fmla="*/ 4 w 93"/>
                <a:gd name="T29" fmla="*/ 63 h 92"/>
                <a:gd name="T30" fmla="*/ 2 w 93"/>
                <a:gd name="T31" fmla="*/ 56 h 92"/>
                <a:gd name="T32" fmla="*/ 0 w 93"/>
                <a:gd name="T33" fmla="*/ 50 h 92"/>
                <a:gd name="T34" fmla="*/ 0 w 93"/>
                <a:gd name="T35" fmla="*/ 46 h 92"/>
                <a:gd name="T36" fmla="*/ 0 w 93"/>
                <a:gd name="T37" fmla="*/ 42 h 92"/>
                <a:gd name="T38" fmla="*/ 2 w 93"/>
                <a:gd name="T39" fmla="*/ 36 h 92"/>
                <a:gd name="T40" fmla="*/ 4 w 93"/>
                <a:gd name="T41" fmla="*/ 29 h 92"/>
                <a:gd name="T42" fmla="*/ 8 w 93"/>
                <a:gd name="T43" fmla="*/ 21 h 92"/>
                <a:gd name="T44" fmla="*/ 14 w 93"/>
                <a:gd name="T45" fmla="*/ 13 h 92"/>
                <a:gd name="T46" fmla="*/ 22 w 93"/>
                <a:gd name="T47" fmla="*/ 8 h 92"/>
                <a:gd name="T48" fmla="*/ 29 w 93"/>
                <a:gd name="T49" fmla="*/ 4 h 92"/>
                <a:gd name="T50" fmla="*/ 37 w 93"/>
                <a:gd name="T51" fmla="*/ 2 h 92"/>
                <a:gd name="T52" fmla="*/ 43 w 93"/>
                <a:gd name="T53" fmla="*/ 0 h 92"/>
                <a:gd name="T54" fmla="*/ 47 w 93"/>
                <a:gd name="T55" fmla="*/ 0 h 92"/>
                <a:gd name="T56" fmla="*/ 50 w 93"/>
                <a:gd name="T57" fmla="*/ 0 h 92"/>
                <a:gd name="T58" fmla="*/ 56 w 93"/>
                <a:gd name="T59" fmla="*/ 2 h 92"/>
                <a:gd name="T60" fmla="*/ 64 w 93"/>
                <a:gd name="T61" fmla="*/ 4 h 92"/>
                <a:gd name="T62" fmla="*/ 72 w 93"/>
                <a:gd name="T63" fmla="*/ 8 h 92"/>
                <a:gd name="T64" fmla="*/ 79 w 93"/>
                <a:gd name="T65" fmla="*/ 13 h 92"/>
                <a:gd name="T66" fmla="*/ 85 w 93"/>
                <a:gd name="T67" fmla="*/ 21 h 92"/>
                <a:gd name="T68" fmla="*/ 89 w 93"/>
                <a:gd name="T69" fmla="*/ 29 h 92"/>
                <a:gd name="T70" fmla="*/ 93 w 93"/>
                <a:gd name="T71" fmla="*/ 36 h 92"/>
                <a:gd name="T72" fmla="*/ 93 w 93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3" h="92">
                  <a:moveTo>
                    <a:pt x="93" y="46"/>
                  </a:moveTo>
                  <a:lnTo>
                    <a:pt x="93" y="56"/>
                  </a:lnTo>
                  <a:lnTo>
                    <a:pt x="89" y="63"/>
                  </a:lnTo>
                  <a:lnTo>
                    <a:pt x="85" y="71"/>
                  </a:lnTo>
                  <a:lnTo>
                    <a:pt x="79" y="79"/>
                  </a:lnTo>
                  <a:lnTo>
                    <a:pt x="72" y="84"/>
                  </a:lnTo>
                  <a:lnTo>
                    <a:pt x="64" y="88"/>
                  </a:lnTo>
                  <a:lnTo>
                    <a:pt x="56" y="92"/>
                  </a:lnTo>
                  <a:lnTo>
                    <a:pt x="47" y="92"/>
                  </a:lnTo>
                  <a:lnTo>
                    <a:pt x="37" y="92"/>
                  </a:lnTo>
                  <a:lnTo>
                    <a:pt x="29" y="88"/>
                  </a:lnTo>
                  <a:lnTo>
                    <a:pt x="22" y="84"/>
                  </a:lnTo>
                  <a:lnTo>
                    <a:pt x="14" y="79"/>
                  </a:lnTo>
                  <a:lnTo>
                    <a:pt x="8" y="71"/>
                  </a:lnTo>
                  <a:lnTo>
                    <a:pt x="4" y="63"/>
                  </a:lnTo>
                  <a:lnTo>
                    <a:pt x="2" y="56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6"/>
                  </a:lnTo>
                  <a:lnTo>
                    <a:pt x="4" y="29"/>
                  </a:lnTo>
                  <a:lnTo>
                    <a:pt x="8" y="21"/>
                  </a:lnTo>
                  <a:lnTo>
                    <a:pt x="14" y="13"/>
                  </a:lnTo>
                  <a:lnTo>
                    <a:pt x="22" y="8"/>
                  </a:lnTo>
                  <a:lnTo>
                    <a:pt x="29" y="4"/>
                  </a:lnTo>
                  <a:lnTo>
                    <a:pt x="37" y="2"/>
                  </a:lnTo>
                  <a:lnTo>
                    <a:pt x="43" y="0"/>
                  </a:lnTo>
                  <a:lnTo>
                    <a:pt x="47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4" y="4"/>
                  </a:lnTo>
                  <a:lnTo>
                    <a:pt x="72" y="8"/>
                  </a:lnTo>
                  <a:lnTo>
                    <a:pt x="79" y="13"/>
                  </a:lnTo>
                  <a:lnTo>
                    <a:pt x="85" y="21"/>
                  </a:lnTo>
                  <a:lnTo>
                    <a:pt x="89" y="29"/>
                  </a:lnTo>
                  <a:lnTo>
                    <a:pt x="93" y="36"/>
                  </a:lnTo>
                  <a:lnTo>
                    <a:pt x="93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0" name="Freeform 288"/>
            <p:cNvSpPr>
              <a:spLocks/>
            </p:cNvSpPr>
            <p:nvPr/>
          </p:nvSpPr>
          <p:spPr bwMode="auto">
            <a:xfrm>
              <a:off x="2239874" y="2835168"/>
              <a:ext cx="61980" cy="57731"/>
            </a:xfrm>
            <a:custGeom>
              <a:avLst/>
              <a:gdLst>
                <a:gd name="T0" fmla="*/ 93 w 93"/>
                <a:gd name="T1" fmla="*/ 46 h 92"/>
                <a:gd name="T2" fmla="*/ 93 w 93"/>
                <a:gd name="T3" fmla="*/ 56 h 92"/>
                <a:gd name="T4" fmla="*/ 89 w 93"/>
                <a:gd name="T5" fmla="*/ 63 h 92"/>
                <a:gd name="T6" fmla="*/ 85 w 93"/>
                <a:gd name="T7" fmla="*/ 71 h 92"/>
                <a:gd name="T8" fmla="*/ 79 w 93"/>
                <a:gd name="T9" fmla="*/ 79 h 92"/>
                <a:gd name="T10" fmla="*/ 72 w 93"/>
                <a:gd name="T11" fmla="*/ 84 h 92"/>
                <a:gd name="T12" fmla="*/ 64 w 93"/>
                <a:gd name="T13" fmla="*/ 88 h 92"/>
                <a:gd name="T14" fmla="*/ 56 w 93"/>
                <a:gd name="T15" fmla="*/ 92 h 92"/>
                <a:gd name="T16" fmla="*/ 47 w 93"/>
                <a:gd name="T17" fmla="*/ 92 h 92"/>
                <a:gd name="T18" fmla="*/ 37 w 93"/>
                <a:gd name="T19" fmla="*/ 92 h 92"/>
                <a:gd name="T20" fmla="*/ 29 w 93"/>
                <a:gd name="T21" fmla="*/ 88 h 92"/>
                <a:gd name="T22" fmla="*/ 22 w 93"/>
                <a:gd name="T23" fmla="*/ 84 h 92"/>
                <a:gd name="T24" fmla="*/ 14 w 93"/>
                <a:gd name="T25" fmla="*/ 79 h 92"/>
                <a:gd name="T26" fmla="*/ 8 w 93"/>
                <a:gd name="T27" fmla="*/ 71 h 92"/>
                <a:gd name="T28" fmla="*/ 4 w 93"/>
                <a:gd name="T29" fmla="*/ 63 h 92"/>
                <a:gd name="T30" fmla="*/ 2 w 93"/>
                <a:gd name="T31" fmla="*/ 56 h 92"/>
                <a:gd name="T32" fmla="*/ 0 w 93"/>
                <a:gd name="T33" fmla="*/ 50 h 92"/>
                <a:gd name="T34" fmla="*/ 0 w 93"/>
                <a:gd name="T35" fmla="*/ 46 h 92"/>
                <a:gd name="T36" fmla="*/ 0 w 93"/>
                <a:gd name="T37" fmla="*/ 42 h 92"/>
                <a:gd name="T38" fmla="*/ 2 w 93"/>
                <a:gd name="T39" fmla="*/ 36 h 92"/>
                <a:gd name="T40" fmla="*/ 4 w 93"/>
                <a:gd name="T41" fmla="*/ 29 h 92"/>
                <a:gd name="T42" fmla="*/ 8 w 93"/>
                <a:gd name="T43" fmla="*/ 21 h 92"/>
                <a:gd name="T44" fmla="*/ 14 w 93"/>
                <a:gd name="T45" fmla="*/ 13 h 92"/>
                <a:gd name="T46" fmla="*/ 22 w 93"/>
                <a:gd name="T47" fmla="*/ 8 h 92"/>
                <a:gd name="T48" fmla="*/ 29 w 93"/>
                <a:gd name="T49" fmla="*/ 4 h 92"/>
                <a:gd name="T50" fmla="*/ 37 w 93"/>
                <a:gd name="T51" fmla="*/ 2 h 92"/>
                <a:gd name="T52" fmla="*/ 43 w 93"/>
                <a:gd name="T53" fmla="*/ 0 h 92"/>
                <a:gd name="T54" fmla="*/ 47 w 93"/>
                <a:gd name="T55" fmla="*/ 0 h 92"/>
                <a:gd name="T56" fmla="*/ 50 w 93"/>
                <a:gd name="T57" fmla="*/ 0 h 92"/>
                <a:gd name="T58" fmla="*/ 56 w 93"/>
                <a:gd name="T59" fmla="*/ 2 h 92"/>
                <a:gd name="T60" fmla="*/ 64 w 93"/>
                <a:gd name="T61" fmla="*/ 4 h 92"/>
                <a:gd name="T62" fmla="*/ 72 w 93"/>
                <a:gd name="T63" fmla="*/ 8 h 92"/>
                <a:gd name="T64" fmla="*/ 79 w 93"/>
                <a:gd name="T65" fmla="*/ 13 h 92"/>
                <a:gd name="T66" fmla="*/ 85 w 93"/>
                <a:gd name="T67" fmla="*/ 21 h 92"/>
                <a:gd name="T68" fmla="*/ 89 w 93"/>
                <a:gd name="T69" fmla="*/ 29 h 92"/>
                <a:gd name="T70" fmla="*/ 93 w 93"/>
                <a:gd name="T71" fmla="*/ 36 h 92"/>
                <a:gd name="T72" fmla="*/ 93 w 93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3" h="92">
                  <a:moveTo>
                    <a:pt x="93" y="46"/>
                  </a:moveTo>
                  <a:lnTo>
                    <a:pt x="93" y="56"/>
                  </a:lnTo>
                  <a:lnTo>
                    <a:pt x="89" y="63"/>
                  </a:lnTo>
                  <a:lnTo>
                    <a:pt x="85" y="71"/>
                  </a:lnTo>
                  <a:lnTo>
                    <a:pt x="79" y="79"/>
                  </a:lnTo>
                  <a:lnTo>
                    <a:pt x="72" y="84"/>
                  </a:lnTo>
                  <a:lnTo>
                    <a:pt x="64" y="88"/>
                  </a:lnTo>
                  <a:lnTo>
                    <a:pt x="56" y="92"/>
                  </a:lnTo>
                  <a:lnTo>
                    <a:pt x="47" y="92"/>
                  </a:lnTo>
                  <a:lnTo>
                    <a:pt x="37" y="92"/>
                  </a:lnTo>
                  <a:lnTo>
                    <a:pt x="29" y="88"/>
                  </a:lnTo>
                  <a:lnTo>
                    <a:pt x="22" y="84"/>
                  </a:lnTo>
                  <a:lnTo>
                    <a:pt x="14" y="79"/>
                  </a:lnTo>
                  <a:lnTo>
                    <a:pt x="8" y="71"/>
                  </a:lnTo>
                  <a:lnTo>
                    <a:pt x="4" y="63"/>
                  </a:lnTo>
                  <a:lnTo>
                    <a:pt x="2" y="56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6"/>
                  </a:lnTo>
                  <a:lnTo>
                    <a:pt x="4" y="29"/>
                  </a:lnTo>
                  <a:lnTo>
                    <a:pt x="8" y="21"/>
                  </a:lnTo>
                  <a:lnTo>
                    <a:pt x="14" y="13"/>
                  </a:lnTo>
                  <a:lnTo>
                    <a:pt x="22" y="8"/>
                  </a:lnTo>
                  <a:lnTo>
                    <a:pt x="29" y="4"/>
                  </a:lnTo>
                  <a:lnTo>
                    <a:pt x="37" y="2"/>
                  </a:lnTo>
                  <a:lnTo>
                    <a:pt x="43" y="0"/>
                  </a:lnTo>
                  <a:lnTo>
                    <a:pt x="47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4" y="4"/>
                  </a:lnTo>
                  <a:lnTo>
                    <a:pt x="72" y="8"/>
                  </a:lnTo>
                  <a:lnTo>
                    <a:pt x="79" y="13"/>
                  </a:lnTo>
                  <a:lnTo>
                    <a:pt x="85" y="21"/>
                  </a:lnTo>
                  <a:lnTo>
                    <a:pt x="89" y="29"/>
                  </a:lnTo>
                  <a:lnTo>
                    <a:pt x="93" y="36"/>
                  </a:lnTo>
                  <a:lnTo>
                    <a:pt x="93" y="46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" name="Freeform 289"/>
            <p:cNvSpPr>
              <a:spLocks/>
            </p:cNvSpPr>
            <p:nvPr/>
          </p:nvSpPr>
          <p:spPr bwMode="auto">
            <a:xfrm>
              <a:off x="2490488" y="2645661"/>
              <a:ext cx="61980" cy="57731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55 h 92"/>
                <a:gd name="T4" fmla="*/ 88 w 92"/>
                <a:gd name="T5" fmla="*/ 63 h 92"/>
                <a:gd name="T6" fmla="*/ 84 w 92"/>
                <a:gd name="T7" fmla="*/ 71 h 92"/>
                <a:gd name="T8" fmla="*/ 79 w 92"/>
                <a:gd name="T9" fmla="*/ 78 h 92"/>
                <a:gd name="T10" fmla="*/ 71 w 92"/>
                <a:gd name="T11" fmla="*/ 84 h 92"/>
                <a:gd name="T12" fmla="*/ 63 w 92"/>
                <a:gd name="T13" fmla="*/ 88 h 92"/>
                <a:gd name="T14" fmla="*/ 56 w 92"/>
                <a:gd name="T15" fmla="*/ 92 h 92"/>
                <a:gd name="T16" fmla="*/ 46 w 92"/>
                <a:gd name="T17" fmla="*/ 92 h 92"/>
                <a:gd name="T18" fmla="*/ 36 w 92"/>
                <a:gd name="T19" fmla="*/ 92 h 92"/>
                <a:gd name="T20" fmla="*/ 29 w 92"/>
                <a:gd name="T21" fmla="*/ 88 h 92"/>
                <a:gd name="T22" fmla="*/ 21 w 92"/>
                <a:gd name="T23" fmla="*/ 84 h 92"/>
                <a:gd name="T24" fmla="*/ 13 w 92"/>
                <a:gd name="T25" fmla="*/ 78 h 92"/>
                <a:gd name="T26" fmla="*/ 8 w 92"/>
                <a:gd name="T27" fmla="*/ 71 h 92"/>
                <a:gd name="T28" fmla="*/ 4 w 92"/>
                <a:gd name="T29" fmla="*/ 63 h 92"/>
                <a:gd name="T30" fmla="*/ 2 w 92"/>
                <a:gd name="T31" fmla="*/ 55 h 92"/>
                <a:gd name="T32" fmla="*/ 0 w 92"/>
                <a:gd name="T33" fmla="*/ 49 h 92"/>
                <a:gd name="T34" fmla="*/ 0 w 92"/>
                <a:gd name="T35" fmla="*/ 46 h 92"/>
                <a:gd name="T36" fmla="*/ 0 w 92"/>
                <a:gd name="T37" fmla="*/ 42 h 92"/>
                <a:gd name="T38" fmla="*/ 2 w 92"/>
                <a:gd name="T39" fmla="*/ 36 h 92"/>
                <a:gd name="T40" fmla="*/ 4 w 92"/>
                <a:gd name="T41" fmla="*/ 28 h 92"/>
                <a:gd name="T42" fmla="*/ 8 w 92"/>
                <a:gd name="T43" fmla="*/ 21 h 92"/>
                <a:gd name="T44" fmla="*/ 13 w 92"/>
                <a:gd name="T45" fmla="*/ 13 h 92"/>
                <a:gd name="T46" fmla="*/ 21 w 92"/>
                <a:gd name="T47" fmla="*/ 7 h 92"/>
                <a:gd name="T48" fmla="*/ 29 w 92"/>
                <a:gd name="T49" fmla="*/ 3 h 92"/>
                <a:gd name="T50" fmla="*/ 36 w 92"/>
                <a:gd name="T51" fmla="*/ 2 h 92"/>
                <a:gd name="T52" fmla="*/ 42 w 92"/>
                <a:gd name="T53" fmla="*/ 0 h 92"/>
                <a:gd name="T54" fmla="*/ 46 w 92"/>
                <a:gd name="T55" fmla="*/ 0 h 92"/>
                <a:gd name="T56" fmla="*/ 50 w 92"/>
                <a:gd name="T57" fmla="*/ 0 h 92"/>
                <a:gd name="T58" fmla="*/ 56 w 92"/>
                <a:gd name="T59" fmla="*/ 2 h 92"/>
                <a:gd name="T60" fmla="*/ 63 w 92"/>
                <a:gd name="T61" fmla="*/ 3 h 92"/>
                <a:gd name="T62" fmla="*/ 71 w 92"/>
                <a:gd name="T63" fmla="*/ 7 h 92"/>
                <a:gd name="T64" fmla="*/ 79 w 92"/>
                <a:gd name="T65" fmla="*/ 13 h 92"/>
                <a:gd name="T66" fmla="*/ 84 w 92"/>
                <a:gd name="T67" fmla="*/ 21 h 92"/>
                <a:gd name="T68" fmla="*/ 88 w 92"/>
                <a:gd name="T69" fmla="*/ 28 h 92"/>
                <a:gd name="T70" fmla="*/ 92 w 92"/>
                <a:gd name="T71" fmla="*/ 36 h 92"/>
                <a:gd name="T72" fmla="*/ 92 w 92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55"/>
                  </a:lnTo>
                  <a:lnTo>
                    <a:pt x="88" y="63"/>
                  </a:lnTo>
                  <a:lnTo>
                    <a:pt x="84" y="71"/>
                  </a:lnTo>
                  <a:lnTo>
                    <a:pt x="79" y="78"/>
                  </a:lnTo>
                  <a:lnTo>
                    <a:pt x="71" y="84"/>
                  </a:lnTo>
                  <a:lnTo>
                    <a:pt x="63" y="88"/>
                  </a:lnTo>
                  <a:lnTo>
                    <a:pt x="56" y="92"/>
                  </a:lnTo>
                  <a:lnTo>
                    <a:pt x="46" y="92"/>
                  </a:lnTo>
                  <a:lnTo>
                    <a:pt x="36" y="92"/>
                  </a:lnTo>
                  <a:lnTo>
                    <a:pt x="29" y="88"/>
                  </a:lnTo>
                  <a:lnTo>
                    <a:pt x="21" y="84"/>
                  </a:lnTo>
                  <a:lnTo>
                    <a:pt x="13" y="78"/>
                  </a:lnTo>
                  <a:lnTo>
                    <a:pt x="8" y="71"/>
                  </a:lnTo>
                  <a:lnTo>
                    <a:pt x="4" y="63"/>
                  </a:lnTo>
                  <a:lnTo>
                    <a:pt x="2" y="55"/>
                  </a:lnTo>
                  <a:lnTo>
                    <a:pt x="0" y="49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6"/>
                  </a:lnTo>
                  <a:lnTo>
                    <a:pt x="4" y="28"/>
                  </a:lnTo>
                  <a:lnTo>
                    <a:pt x="8" y="21"/>
                  </a:lnTo>
                  <a:lnTo>
                    <a:pt x="13" y="13"/>
                  </a:lnTo>
                  <a:lnTo>
                    <a:pt x="21" y="7"/>
                  </a:lnTo>
                  <a:lnTo>
                    <a:pt x="29" y="3"/>
                  </a:lnTo>
                  <a:lnTo>
                    <a:pt x="36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3" y="3"/>
                  </a:lnTo>
                  <a:lnTo>
                    <a:pt x="71" y="7"/>
                  </a:lnTo>
                  <a:lnTo>
                    <a:pt x="79" y="13"/>
                  </a:lnTo>
                  <a:lnTo>
                    <a:pt x="84" y="21"/>
                  </a:lnTo>
                  <a:lnTo>
                    <a:pt x="88" y="28"/>
                  </a:lnTo>
                  <a:lnTo>
                    <a:pt x="92" y="36"/>
                  </a:lnTo>
                  <a:lnTo>
                    <a:pt x="92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" name="Freeform 290"/>
            <p:cNvSpPr>
              <a:spLocks/>
            </p:cNvSpPr>
            <p:nvPr/>
          </p:nvSpPr>
          <p:spPr bwMode="auto">
            <a:xfrm>
              <a:off x="2490488" y="2645661"/>
              <a:ext cx="61980" cy="57731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55 h 92"/>
                <a:gd name="T4" fmla="*/ 88 w 92"/>
                <a:gd name="T5" fmla="*/ 63 h 92"/>
                <a:gd name="T6" fmla="*/ 84 w 92"/>
                <a:gd name="T7" fmla="*/ 71 h 92"/>
                <a:gd name="T8" fmla="*/ 79 w 92"/>
                <a:gd name="T9" fmla="*/ 78 h 92"/>
                <a:gd name="T10" fmla="*/ 71 w 92"/>
                <a:gd name="T11" fmla="*/ 84 h 92"/>
                <a:gd name="T12" fmla="*/ 63 w 92"/>
                <a:gd name="T13" fmla="*/ 88 h 92"/>
                <a:gd name="T14" fmla="*/ 56 w 92"/>
                <a:gd name="T15" fmla="*/ 92 h 92"/>
                <a:gd name="T16" fmla="*/ 46 w 92"/>
                <a:gd name="T17" fmla="*/ 92 h 92"/>
                <a:gd name="T18" fmla="*/ 36 w 92"/>
                <a:gd name="T19" fmla="*/ 92 h 92"/>
                <a:gd name="T20" fmla="*/ 29 w 92"/>
                <a:gd name="T21" fmla="*/ 88 h 92"/>
                <a:gd name="T22" fmla="*/ 21 w 92"/>
                <a:gd name="T23" fmla="*/ 84 h 92"/>
                <a:gd name="T24" fmla="*/ 13 w 92"/>
                <a:gd name="T25" fmla="*/ 78 h 92"/>
                <a:gd name="T26" fmla="*/ 8 w 92"/>
                <a:gd name="T27" fmla="*/ 71 h 92"/>
                <a:gd name="T28" fmla="*/ 4 w 92"/>
                <a:gd name="T29" fmla="*/ 63 h 92"/>
                <a:gd name="T30" fmla="*/ 2 w 92"/>
                <a:gd name="T31" fmla="*/ 55 h 92"/>
                <a:gd name="T32" fmla="*/ 0 w 92"/>
                <a:gd name="T33" fmla="*/ 49 h 92"/>
                <a:gd name="T34" fmla="*/ 0 w 92"/>
                <a:gd name="T35" fmla="*/ 46 h 92"/>
                <a:gd name="T36" fmla="*/ 0 w 92"/>
                <a:gd name="T37" fmla="*/ 42 h 92"/>
                <a:gd name="T38" fmla="*/ 2 w 92"/>
                <a:gd name="T39" fmla="*/ 36 h 92"/>
                <a:gd name="T40" fmla="*/ 4 w 92"/>
                <a:gd name="T41" fmla="*/ 28 h 92"/>
                <a:gd name="T42" fmla="*/ 8 w 92"/>
                <a:gd name="T43" fmla="*/ 21 h 92"/>
                <a:gd name="T44" fmla="*/ 13 w 92"/>
                <a:gd name="T45" fmla="*/ 13 h 92"/>
                <a:gd name="T46" fmla="*/ 21 w 92"/>
                <a:gd name="T47" fmla="*/ 7 h 92"/>
                <a:gd name="T48" fmla="*/ 29 w 92"/>
                <a:gd name="T49" fmla="*/ 3 h 92"/>
                <a:gd name="T50" fmla="*/ 36 w 92"/>
                <a:gd name="T51" fmla="*/ 2 h 92"/>
                <a:gd name="T52" fmla="*/ 42 w 92"/>
                <a:gd name="T53" fmla="*/ 0 h 92"/>
                <a:gd name="T54" fmla="*/ 46 w 92"/>
                <a:gd name="T55" fmla="*/ 0 h 92"/>
                <a:gd name="T56" fmla="*/ 50 w 92"/>
                <a:gd name="T57" fmla="*/ 0 h 92"/>
                <a:gd name="T58" fmla="*/ 56 w 92"/>
                <a:gd name="T59" fmla="*/ 2 h 92"/>
                <a:gd name="T60" fmla="*/ 63 w 92"/>
                <a:gd name="T61" fmla="*/ 3 h 92"/>
                <a:gd name="T62" fmla="*/ 71 w 92"/>
                <a:gd name="T63" fmla="*/ 7 h 92"/>
                <a:gd name="T64" fmla="*/ 79 w 92"/>
                <a:gd name="T65" fmla="*/ 13 h 92"/>
                <a:gd name="T66" fmla="*/ 84 w 92"/>
                <a:gd name="T67" fmla="*/ 21 h 92"/>
                <a:gd name="T68" fmla="*/ 88 w 92"/>
                <a:gd name="T69" fmla="*/ 28 h 92"/>
                <a:gd name="T70" fmla="*/ 92 w 92"/>
                <a:gd name="T71" fmla="*/ 36 h 92"/>
                <a:gd name="T72" fmla="*/ 92 w 92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55"/>
                  </a:lnTo>
                  <a:lnTo>
                    <a:pt x="88" y="63"/>
                  </a:lnTo>
                  <a:lnTo>
                    <a:pt x="84" y="71"/>
                  </a:lnTo>
                  <a:lnTo>
                    <a:pt x="79" y="78"/>
                  </a:lnTo>
                  <a:lnTo>
                    <a:pt x="71" y="84"/>
                  </a:lnTo>
                  <a:lnTo>
                    <a:pt x="63" y="88"/>
                  </a:lnTo>
                  <a:lnTo>
                    <a:pt x="56" y="92"/>
                  </a:lnTo>
                  <a:lnTo>
                    <a:pt x="46" y="92"/>
                  </a:lnTo>
                  <a:lnTo>
                    <a:pt x="36" y="92"/>
                  </a:lnTo>
                  <a:lnTo>
                    <a:pt x="29" y="88"/>
                  </a:lnTo>
                  <a:lnTo>
                    <a:pt x="21" y="84"/>
                  </a:lnTo>
                  <a:lnTo>
                    <a:pt x="13" y="78"/>
                  </a:lnTo>
                  <a:lnTo>
                    <a:pt x="8" y="71"/>
                  </a:lnTo>
                  <a:lnTo>
                    <a:pt x="4" y="63"/>
                  </a:lnTo>
                  <a:lnTo>
                    <a:pt x="2" y="55"/>
                  </a:lnTo>
                  <a:lnTo>
                    <a:pt x="0" y="49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6"/>
                  </a:lnTo>
                  <a:lnTo>
                    <a:pt x="4" y="28"/>
                  </a:lnTo>
                  <a:lnTo>
                    <a:pt x="8" y="21"/>
                  </a:lnTo>
                  <a:lnTo>
                    <a:pt x="13" y="13"/>
                  </a:lnTo>
                  <a:lnTo>
                    <a:pt x="21" y="7"/>
                  </a:lnTo>
                  <a:lnTo>
                    <a:pt x="29" y="3"/>
                  </a:lnTo>
                  <a:lnTo>
                    <a:pt x="36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3" y="3"/>
                  </a:lnTo>
                  <a:lnTo>
                    <a:pt x="71" y="7"/>
                  </a:lnTo>
                  <a:lnTo>
                    <a:pt x="79" y="13"/>
                  </a:lnTo>
                  <a:lnTo>
                    <a:pt x="84" y="21"/>
                  </a:lnTo>
                  <a:lnTo>
                    <a:pt x="88" y="28"/>
                  </a:lnTo>
                  <a:lnTo>
                    <a:pt x="92" y="36"/>
                  </a:lnTo>
                  <a:lnTo>
                    <a:pt x="92" y="46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3" name="Freeform 291"/>
            <p:cNvSpPr>
              <a:spLocks/>
            </p:cNvSpPr>
            <p:nvPr/>
          </p:nvSpPr>
          <p:spPr bwMode="auto">
            <a:xfrm>
              <a:off x="2742449" y="2384618"/>
              <a:ext cx="61980" cy="57731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56 h 92"/>
                <a:gd name="T4" fmla="*/ 89 w 92"/>
                <a:gd name="T5" fmla="*/ 63 h 92"/>
                <a:gd name="T6" fmla="*/ 85 w 92"/>
                <a:gd name="T7" fmla="*/ 71 h 92"/>
                <a:gd name="T8" fmla="*/ 79 w 92"/>
                <a:gd name="T9" fmla="*/ 79 h 92"/>
                <a:gd name="T10" fmla="*/ 71 w 92"/>
                <a:gd name="T11" fmla="*/ 85 h 92"/>
                <a:gd name="T12" fmla="*/ 64 w 92"/>
                <a:gd name="T13" fmla="*/ 88 h 92"/>
                <a:gd name="T14" fmla="*/ 56 w 92"/>
                <a:gd name="T15" fmla="*/ 92 h 92"/>
                <a:gd name="T16" fmla="*/ 46 w 92"/>
                <a:gd name="T17" fmla="*/ 92 h 92"/>
                <a:gd name="T18" fmla="*/ 37 w 92"/>
                <a:gd name="T19" fmla="*/ 92 h 92"/>
                <a:gd name="T20" fmla="*/ 29 w 92"/>
                <a:gd name="T21" fmla="*/ 88 h 92"/>
                <a:gd name="T22" fmla="*/ 21 w 92"/>
                <a:gd name="T23" fmla="*/ 85 h 92"/>
                <a:gd name="T24" fmla="*/ 14 w 92"/>
                <a:gd name="T25" fmla="*/ 79 h 92"/>
                <a:gd name="T26" fmla="*/ 8 w 92"/>
                <a:gd name="T27" fmla="*/ 71 h 92"/>
                <a:gd name="T28" fmla="*/ 4 w 92"/>
                <a:gd name="T29" fmla="*/ 63 h 92"/>
                <a:gd name="T30" fmla="*/ 2 w 92"/>
                <a:gd name="T31" fmla="*/ 56 h 92"/>
                <a:gd name="T32" fmla="*/ 0 w 92"/>
                <a:gd name="T33" fmla="*/ 50 h 92"/>
                <a:gd name="T34" fmla="*/ 0 w 92"/>
                <a:gd name="T35" fmla="*/ 46 h 92"/>
                <a:gd name="T36" fmla="*/ 0 w 92"/>
                <a:gd name="T37" fmla="*/ 42 h 92"/>
                <a:gd name="T38" fmla="*/ 2 w 92"/>
                <a:gd name="T39" fmla="*/ 37 h 92"/>
                <a:gd name="T40" fmla="*/ 4 w 92"/>
                <a:gd name="T41" fmla="*/ 29 h 92"/>
                <a:gd name="T42" fmla="*/ 8 w 92"/>
                <a:gd name="T43" fmla="*/ 21 h 92"/>
                <a:gd name="T44" fmla="*/ 14 w 92"/>
                <a:gd name="T45" fmla="*/ 14 h 92"/>
                <a:gd name="T46" fmla="*/ 21 w 92"/>
                <a:gd name="T47" fmla="*/ 8 h 92"/>
                <a:gd name="T48" fmla="*/ 29 w 92"/>
                <a:gd name="T49" fmla="*/ 4 h 92"/>
                <a:gd name="T50" fmla="*/ 37 w 92"/>
                <a:gd name="T51" fmla="*/ 2 h 92"/>
                <a:gd name="T52" fmla="*/ 42 w 92"/>
                <a:gd name="T53" fmla="*/ 0 h 92"/>
                <a:gd name="T54" fmla="*/ 46 w 92"/>
                <a:gd name="T55" fmla="*/ 0 h 92"/>
                <a:gd name="T56" fmla="*/ 50 w 92"/>
                <a:gd name="T57" fmla="*/ 0 h 92"/>
                <a:gd name="T58" fmla="*/ 56 w 92"/>
                <a:gd name="T59" fmla="*/ 2 h 92"/>
                <a:gd name="T60" fmla="*/ 64 w 92"/>
                <a:gd name="T61" fmla="*/ 4 h 92"/>
                <a:gd name="T62" fmla="*/ 71 w 92"/>
                <a:gd name="T63" fmla="*/ 8 h 92"/>
                <a:gd name="T64" fmla="*/ 79 w 92"/>
                <a:gd name="T65" fmla="*/ 14 h 92"/>
                <a:gd name="T66" fmla="*/ 85 w 92"/>
                <a:gd name="T67" fmla="*/ 21 h 92"/>
                <a:gd name="T68" fmla="*/ 89 w 92"/>
                <a:gd name="T69" fmla="*/ 29 h 92"/>
                <a:gd name="T70" fmla="*/ 92 w 92"/>
                <a:gd name="T71" fmla="*/ 37 h 92"/>
                <a:gd name="T72" fmla="*/ 92 w 92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56"/>
                  </a:lnTo>
                  <a:lnTo>
                    <a:pt x="89" y="63"/>
                  </a:lnTo>
                  <a:lnTo>
                    <a:pt x="85" y="71"/>
                  </a:lnTo>
                  <a:lnTo>
                    <a:pt x="79" y="79"/>
                  </a:lnTo>
                  <a:lnTo>
                    <a:pt x="71" y="85"/>
                  </a:lnTo>
                  <a:lnTo>
                    <a:pt x="64" y="88"/>
                  </a:lnTo>
                  <a:lnTo>
                    <a:pt x="56" y="92"/>
                  </a:lnTo>
                  <a:lnTo>
                    <a:pt x="46" y="92"/>
                  </a:lnTo>
                  <a:lnTo>
                    <a:pt x="37" y="92"/>
                  </a:lnTo>
                  <a:lnTo>
                    <a:pt x="29" y="88"/>
                  </a:lnTo>
                  <a:lnTo>
                    <a:pt x="21" y="85"/>
                  </a:lnTo>
                  <a:lnTo>
                    <a:pt x="14" y="79"/>
                  </a:lnTo>
                  <a:lnTo>
                    <a:pt x="8" y="71"/>
                  </a:lnTo>
                  <a:lnTo>
                    <a:pt x="4" y="63"/>
                  </a:lnTo>
                  <a:lnTo>
                    <a:pt x="2" y="56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7"/>
                  </a:lnTo>
                  <a:lnTo>
                    <a:pt x="4" y="29"/>
                  </a:lnTo>
                  <a:lnTo>
                    <a:pt x="8" y="21"/>
                  </a:lnTo>
                  <a:lnTo>
                    <a:pt x="14" y="14"/>
                  </a:lnTo>
                  <a:lnTo>
                    <a:pt x="21" y="8"/>
                  </a:lnTo>
                  <a:lnTo>
                    <a:pt x="29" y="4"/>
                  </a:lnTo>
                  <a:lnTo>
                    <a:pt x="37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4" y="4"/>
                  </a:lnTo>
                  <a:lnTo>
                    <a:pt x="71" y="8"/>
                  </a:lnTo>
                  <a:lnTo>
                    <a:pt x="79" y="14"/>
                  </a:lnTo>
                  <a:lnTo>
                    <a:pt x="85" y="21"/>
                  </a:lnTo>
                  <a:lnTo>
                    <a:pt x="89" y="29"/>
                  </a:lnTo>
                  <a:lnTo>
                    <a:pt x="92" y="37"/>
                  </a:lnTo>
                  <a:lnTo>
                    <a:pt x="92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4" name="Freeform 292"/>
            <p:cNvSpPr>
              <a:spLocks/>
            </p:cNvSpPr>
            <p:nvPr/>
          </p:nvSpPr>
          <p:spPr bwMode="auto">
            <a:xfrm>
              <a:off x="2742449" y="2384618"/>
              <a:ext cx="61980" cy="57731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56 h 92"/>
                <a:gd name="T4" fmla="*/ 89 w 92"/>
                <a:gd name="T5" fmla="*/ 63 h 92"/>
                <a:gd name="T6" fmla="*/ 85 w 92"/>
                <a:gd name="T7" fmla="*/ 71 h 92"/>
                <a:gd name="T8" fmla="*/ 79 w 92"/>
                <a:gd name="T9" fmla="*/ 79 h 92"/>
                <a:gd name="T10" fmla="*/ 71 w 92"/>
                <a:gd name="T11" fmla="*/ 85 h 92"/>
                <a:gd name="T12" fmla="*/ 64 w 92"/>
                <a:gd name="T13" fmla="*/ 88 h 92"/>
                <a:gd name="T14" fmla="*/ 56 w 92"/>
                <a:gd name="T15" fmla="*/ 92 h 92"/>
                <a:gd name="T16" fmla="*/ 46 w 92"/>
                <a:gd name="T17" fmla="*/ 92 h 92"/>
                <a:gd name="T18" fmla="*/ 37 w 92"/>
                <a:gd name="T19" fmla="*/ 92 h 92"/>
                <a:gd name="T20" fmla="*/ 29 w 92"/>
                <a:gd name="T21" fmla="*/ 88 h 92"/>
                <a:gd name="T22" fmla="*/ 21 w 92"/>
                <a:gd name="T23" fmla="*/ 85 h 92"/>
                <a:gd name="T24" fmla="*/ 14 w 92"/>
                <a:gd name="T25" fmla="*/ 79 h 92"/>
                <a:gd name="T26" fmla="*/ 8 w 92"/>
                <a:gd name="T27" fmla="*/ 71 h 92"/>
                <a:gd name="T28" fmla="*/ 4 w 92"/>
                <a:gd name="T29" fmla="*/ 63 h 92"/>
                <a:gd name="T30" fmla="*/ 2 w 92"/>
                <a:gd name="T31" fmla="*/ 56 h 92"/>
                <a:gd name="T32" fmla="*/ 0 w 92"/>
                <a:gd name="T33" fmla="*/ 50 h 92"/>
                <a:gd name="T34" fmla="*/ 0 w 92"/>
                <a:gd name="T35" fmla="*/ 46 h 92"/>
                <a:gd name="T36" fmla="*/ 0 w 92"/>
                <a:gd name="T37" fmla="*/ 42 h 92"/>
                <a:gd name="T38" fmla="*/ 2 w 92"/>
                <a:gd name="T39" fmla="*/ 37 h 92"/>
                <a:gd name="T40" fmla="*/ 4 w 92"/>
                <a:gd name="T41" fmla="*/ 29 h 92"/>
                <a:gd name="T42" fmla="*/ 8 w 92"/>
                <a:gd name="T43" fmla="*/ 21 h 92"/>
                <a:gd name="T44" fmla="*/ 14 w 92"/>
                <a:gd name="T45" fmla="*/ 14 h 92"/>
                <a:gd name="T46" fmla="*/ 21 w 92"/>
                <a:gd name="T47" fmla="*/ 8 h 92"/>
                <a:gd name="T48" fmla="*/ 29 w 92"/>
                <a:gd name="T49" fmla="*/ 4 h 92"/>
                <a:gd name="T50" fmla="*/ 37 w 92"/>
                <a:gd name="T51" fmla="*/ 2 h 92"/>
                <a:gd name="T52" fmla="*/ 42 w 92"/>
                <a:gd name="T53" fmla="*/ 0 h 92"/>
                <a:gd name="T54" fmla="*/ 46 w 92"/>
                <a:gd name="T55" fmla="*/ 0 h 92"/>
                <a:gd name="T56" fmla="*/ 50 w 92"/>
                <a:gd name="T57" fmla="*/ 0 h 92"/>
                <a:gd name="T58" fmla="*/ 56 w 92"/>
                <a:gd name="T59" fmla="*/ 2 h 92"/>
                <a:gd name="T60" fmla="*/ 64 w 92"/>
                <a:gd name="T61" fmla="*/ 4 h 92"/>
                <a:gd name="T62" fmla="*/ 71 w 92"/>
                <a:gd name="T63" fmla="*/ 8 h 92"/>
                <a:gd name="T64" fmla="*/ 79 w 92"/>
                <a:gd name="T65" fmla="*/ 14 h 92"/>
                <a:gd name="T66" fmla="*/ 85 w 92"/>
                <a:gd name="T67" fmla="*/ 21 h 92"/>
                <a:gd name="T68" fmla="*/ 89 w 92"/>
                <a:gd name="T69" fmla="*/ 29 h 92"/>
                <a:gd name="T70" fmla="*/ 92 w 92"/>
                <a:gd name="T71" fmla="*/ 37 h 92"/>
                <a:gd name="T72" fmla="*/ 92 w 92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56"/>
                  </a:lnTo>
                  <a:lnTo>
                    <a:pt x="89" y="63"/>
                  </a:lnTo>
                  <a:lnTo>
                    <a:pt x="85" y="71"/>
                  </a:lnTo>
                  <a:lnTo>
                    <a:pt x="79" y="79"/>
                  </a:lnTo>
                  <a:lnTo>
                    <a:pt x="71" y="85"/>
                  </a:lnTo>
                  <a:lnTo>
                    <a:pt x="64" y="88"/>
                  </a:lnTo>
                  <a:lnTo>
                    <a:pt x="56" y="92"/>
                  </a:lnTo>
                  <a:lnTo>
                    <a:pt x="46" y="92"/>
                  </a:lnTo>
                  <a:lnTo>
                    <a:pt x="37" y="92"/>
                  </a:lnTo>
                  <a:lnTo>
                    <a:pt x="29" y="88"/>
                  </a:lnTo>
                  <a:lnTo>
                    <a:pt x="21" y="85"/>
                  </a:lnTo>
                  <a:lnTo>
                    <a:pt x="14" y="79"/>
                  </a:lnTo>
                  <a:lnTo>
                    <a:pt x="8" y="71"/>
                  </a:lnTo>
                  <a:lnTo>
                    <a:pt x="4" y="63"/>
                  </a:lnTo>
                  <a:lnTo>
                    <a:pt x="2" y="56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7"/>
                  </a:lnTo>
                  <a:lnTo>
                    <a:pt x="4" y="29"/>
                  </a:lnTo>
                  <a:lnTo>
                    <a:pt x="8" y="21"/>
                  </a:lnTo>
                  <a:lnTo>
                    <a:pt x="14" y="14"/>
                  </a:lnTo>
                  <a:lnTo>
                    <a:pt x="21" y="8"/>
                  </a:lnTo>
                  <a:lnTo>
                    <a:pt x="29" y="4"/>
                  </a:lnTo>
                  <a:lnTo>
                    <a:pt x="37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4" y="4"/>
                  </a:lnTo>
                  <a:lnTo>
                    <a:pt x="71" y="8"/>
                  </a:lnTo>
                  <a:lnTo>
                    <a:pt x="79" y="14"/>
                  </a:lnTo>
                  <a:lnTo>
                    <a:pt x="85" y="21"/>
                  </a:lnTo>
                  <a:lnTo>
                    <a:pt x="89" y="29"/>
                  </a:lnTo>
                  <a:lnTo>
                    <a:pt x="92" y="37"/>
                  </a:lnTo>
                  <a:lnTo>
                    <a:pt x="92" y="46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5" name="Freeform 293"/>
            <p:cNvSpPr>
              <a:spLocks/>
            </p:cNvSpPr>
            <p:nvPr/>
          </p:nvSpPr>
          <p:spPr bwMode="auto">
            <a:xfrm>
              <a:off x="2993062" y="2127339"/>
              <a:ext cx="61980" cy="57731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56 h 92"/>
                <a:gd name="T4" fmla="*/ 88 w 92"/>
                <a:gd name="T5" fmla="*/ 64 h 92"/>
                <a:gd name="T6" fmla="*/ 84 w 92"/>
                <a:gd name="T7" fmla="*/ 71 h 92"/>
                <a:gd name="T8" fmla="*/ 78 w 92"/>
                <a:gd name="T9" fmla="*/ 79 h 92"/>
                <a:gd name="T10" fmla="*/ 71 w 92"/>
                <a:gd name="T11" fmla="*/ 85 h 92"/>
                <a:gd name="T12" fmla="*/ 63 w 92"/>
                <a:gd name="T13" fmla="*/ 89 h 92"/>
                <a:gd name="T14" fmla="*/ 55 w 92"/>
                <a:gd name="T15" fmla="*/ 92 h 92"/>
                <a:gd name="T16" fmla="*/ 46 w 92"/>
                <a:gd name="T17" fmla="*/ 92 h 92"/>
                <a:gd name="T18" fmla="*/ 36 w 92"/>
                <a:gd name="T19" fmla="*/ 92 h 92"/>
                <a:gd name="T20" fmla="*/ 28 w 92"/>
                <a:gd name="T21" fmla="*/ 89 h 92"/>
                <a:gd name="T22" fmla="*/ 21 w 92"/>
                <a:gd name="T23" fmla="*/ 85 h 92"/>
                <a:gd name="T24" fmla="*/ 13 w 92"/>
                <a:gd name="T25" fmla="*/ 79 h 92"/>
                <a:gd name="T26" fmla="*/ 7 w 92"/>
                <a:gd name="T27" fmla="*/ 71 h 92"/>
                <a:gd name="T28" fmla="*/ 3 w 92"/>
                <a:gd name="T29" fmla="*/ 64 h 92"/>
                <a:gd name="T30" fmla="*/ 2 w 92"/>
                <a:gd name="T31" fmla="*/ 56 h 92"/>
                <a:gd name="T32" fmla="*/ 0 w 92"/>
                <a:gd name="T33" fmla="*/ 50 h 92"/>
                <a:gd name="T34" fmla="*/ 0 w 92"/>
                <a:gd name="T35" fmla="*/ 46 h 92"/>
                <a:gd name="T36" fmla="*/ 0 w 92"/>
                <a:gd name="T37" fmla="*/ 43 h 92"/>
                <a:gd name="T38" fmla="*/ 2 w 92"/>
                <a:gd name="T39" fmla="*/ 37 h 92"/>
                <a:gd name="T40" fmla="*/ 3 w 92"/>
                <a:gd name="T41" fmla="*/ 29 h 92"/>
                <a:gd name="T42" fmla="*/ 7 w 92"/>
                <a:gd name="T43" fmla="*/ 21 h 92"/>
                <a:gd name="T44" fmla="*/ 13 w 92"/>
                <a:gd name="T45" fmla="*/ 14 h 92"/>
                <a:gd name="T46" fmla="*/ 21 w 92"/>
                <a:gd name="T47" fmla="*/ 8 h 92"/>
                <a:gd name="T48" fmla="*/ 28 w 92"/>
                <a:gd name="T49" fmla="*/ 4 h 92"/>
                <a:gd name="T50" fmla="*/ 36 w 92"/>
                <a:gd name="T51" fmla="*/ 2 h 92"/>
                <a:gd name="T52" fmla="*/ 42 w 92"/>
                <a:gd name="T53" fmla="*/ 0 h 92"/>
                <a:gd name="T54" fmla="*/ 46 w 92"/>
                <a:gd name="T55" fmla="*/ 0 h 92"/>
                <a:gd name="T56" fmla="*/ 50 w 92"/>
                <a:gd name="T57" fmla="*/ 0 h 92"/>
                <a:gd name="T58" fmla="*/ 55 w 92"/>
                <a:gd name="T59" fmla="*/ 2 h 92"/>
                <a:gd name="T60" fmla="*/ 63 w 92"/>
                <a:gd name="T61" fmla="*/ 4 h 92"/>
                <a:gd name="T62" fmla="*/ 71 w 92"/>
                <a:gd name="T63" fmla="*/ 8 h 92"/>
                <a:gd name="T64" fmla="*/ 78 w 92"/>
                <a:gd name="T65" fmla="*/ 14 h 92"/>
                <a:gd name="T66" fmla="*/ 84 w 92"/>
                <a:gd name="T67" fmla="*/ 21 h 92"/>
                <a:gd name="T68" fmla="*/ 88 w 92"/>
                <a:gd name="T69" fmla="*/ 29 h 92"/>
                <a:gd name="T70" fmla="*/ 92 w 92"/>
                <a:gd name="T71" fmla="*/ 37 h 92"/>
                <a:gd name="T72" fmla="*/ 92 w 92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56"/>
                  </a:lnTo>
                  <a:lnTo>
                    <a:pt x="88" y="64"/>
                  </a:lnTo>
                  <a:lnTo>
                    <a:pt x="84" y="71"/>
                  </a:lnTo>
                  <a:lnTo>
                    <a:pt x="78" y="79"/>
                  </a:lnTo>
                  <a:lnTo>
                    <a:pt x="71" y="85"/>
                  </a:lnTo>
                  <a:lnTo>
                    <a:pt x="63" y="89"/>
                  </a:lnTo>
                  <a:lnTo>
                    <a:pt x="55" y="92"/>
                  </a:lnTo>
                  <a:lnTo>
                    <a:pt x="46" y="92"/>
                  </a:lnTo>
                  <a:lnTo>
                    <a:pt x="36" y="92"/>
                  </a:lnTo>
                  <a:lnTo>
                    <a:pt x="28" y="89"/>
                  </a:lnTo>
                  <a:lnTo>
                    <a:pt x="21" y="85"/>
                  </a:lnTo>
                  <a:lnTo>
                    <a:pt x="13" y="79"/>
                  </a:lnTo>
                  <a:lnTo>
                    <a:pt x="7" y="71"/>
                  </a:lnTo>
                  <a:lnTo>
                    <a:pt x="3" y="64"/>
                  </a:lnTo>
                  <a:lnTo>
                    <a:pt x="2" y="56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3"/>
                  </a:lnTo>
                  <a:lnTo>
                    <a:pt x="2" y="37"/>
                  </a:lnTo>
                  <a:lnTo>
                    <a:pt x="3" y="29"/>
                  </a:lnTo>
                  <a:lnTo>
                    <a:pt x="7" y="21"/>
                  </a:lnTo>
                  <a:lnTo>
                    <a:pt x="13" y="14"/>
                  </a:lnTo>
                  <a:lnTo>
                    <a:pt x="21" y="8"/>
                  </a:lnTo>
                  <a:lnTo>
                    <a:pt x="28" y="4"/>
                  </a:lnTo>
                  <a:lnTo>
                    <a:pt x="36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5" y="2"/>
                  </a:lnTo>
                  <a:lnTo>
                    <a:pt x="63" y="4"/>
                  </a:lnTo>
                  <a:lnTo>
                    <a:pt x="71" y="8"/>
                  </a:lnTo>
                  <a:lnTo>
                    <a:pt x="78" y="14"/>
                  </a:lnTo>
                  <a:lnTo>
                    <a:pt x="84" y="21"/>
                  </a:lnTo>
                  <a:lnTo>
                    <a:pt x="88" y="29"/>
                  </a:lnTo>
                  <a:lnTo>
                    <a:pt x="92" y="37"/>
                  </a:lnTo>
                  <a:lnTo>
                    <a:pt x="92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6" name="Freeform 294"/>
            <p:cNvSpPr>
              <a:spLocks/>
            </p:cNvSpPr>
            <p:nvPr/>
          </p:nvSpPr>
          <p:spPr bwMode="auto">
            <a:xfrm>
              <a:off x="2993062" y="2127339"/>
              <a:ext cx="61980" cy="57731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56 h 92"/>
                <a:gd name="T4" fmla="*/ 88 w 92"/>
                <a:gd name="T5" fmla="*/ 64 h 92"/>
                <a:gd name="T6" fmla="*/ 84 w 92"/>
                <a:gd name="T7" fmla="*/ 71 h 92"/>
                <a:gd name="T8" fmla="*/ 78 w 92"/>
                <a:gd name="T9" fmla="*/ 79 h 92"/>
                <a:gd name="T10" fmla="*/ 71 w 92"/>
                <a:gd name="T11" fmla="*/ 85 h 92"/>
                <a:gd name="T12" fmla="*/ 63 w 92"/>
                <a:gd name="T13" fmla="*/ 89 h 92"/>
                <a:gd name="T14" fmla="*/ 55 w 92"/>
                <a:gd name="T15" fmla="*/ 92 h 92"/>
                <a:gd name="T16" fmla="*/ 46 w 92"/>
                <a:gd name="T17" fmla="*/ 92 h 92"/>
                <a:gd name="T18" fmla="*/ 36 w 92"/>
                <a:gd name="T19" fmla="*/ 92 h 92"/>
                <a:gd name="T20" fmla="*/ 28 w 92"/>
                <a:gd name="T21" fmla="*/ 89 h 92"/>
                <a:gd name="T22" fmla="*/ 21 w 92"/>
                <a:gd name="T23" fmla="*/ 85 h 92"/>
                <a:gd name="T24" fmla="*/ 13 w 92"/>
                <a:gd name="T25" fmla="*/ 79 h 92"/>
                <a:gd name="T26" fmla="*/ 7 w 92"/>
                <a:gd name="T27" fmla="*/ 71 h 92"/>
                <a:gd name="T28" fmla="*/ 3 w 92"/>
                <a:gd name="T29" fmla="*/ 64 h 92"/>
                <a:gd name="T30" fmla="*/ 2 w 92"/>
                <a:gd name="T31" fmla="*/ 56 h 92"/>
                <a:gd name="T32" fmla="*/ 0 w 92"/>
                <a:gd name="T33" fmla="*/ 50 h 92"/>
                <a:gd name="T34" fmla="*/ 0 w 92"/>
                <a:gd name="T35" fmla="*/ 46 h 92"/>
                <a:gd name="T36" fmla="*/ 0 w 92"/>
                <a:gd name="T37" fmla="*/ 43 h 92"/>
                <a:gd name="T38" fmla="*/ 2 w 92"/>
                <a:gd name="T39" fmla="*/ 37 h 92"/>
                <a:gd name="T40" fmla="*/ 3 w 92"/>
                <a:gd name="T41" fmla="*/ 29 h 92"/>
                <a:gd name="T42" fmla="*/ 7 w 92"/>
                <a:gd name="T43" fmla="*/ 21 h 92"/>
                <a:gd name="T44" fmla="*/ 13 w 92"/>
                <a:gd name="T45" fmla="*/ 14 h 92"/>
                <a:gd name="T46" fmla="*/ 21 w 92"/>
                <a:gd name="T47" fmla="*/ 8 h 92"/>
                <a:gd name="T48" fmla="*/ 28 w 92"/>
                <a:gd name="T49" fmla="*/ 4 h 92"/>
                <a:gd name="T50" fmla="*/ 36 w 92"/>
                <a:gd name="T51" fmla="*/ 2 h 92"/>
                <a:gd name="T52" fmla="*/ 42 w 92"/>
                <a:gd name="T53" fmla="*/ 0 h 92"/>
                <a:gd name="T54" fmla="*/ 46 w 92"/>
                <a:gd name="T55" fmla="*/ 0 h 92"/>
                <a:gd name="T56" fmla="*/ 50 w 92"/>
                <a:gd name="T57" fmla="*/ 0 h 92"/>
                <a:gd name="T58" fmla="*/ 55 w 92"/>
                <a:gd name="T59" fmla="*/ 2 h 92"/>
                <a:gd name="T60" fmla="*/ 63 w 92"/>
                <a:gd name="T61" fmla="*/ 4 h 92"/>
                <a:gd name="T62" fmla="*/ 71 w 92"/>
                <a:gd name="T63" fmla="*/ 8 h 92"/>
                <a:gd name="T64" fmla="*/ 78 w 92"/>
                <a:gd name="T65" fmla="*/ 14 h 92"/>
                <a:gd name="T66" fmla="*/ 84 w 92"/>
                <a:gd name="T67" fmla="*/ 21 h 92"/>
                <a:gd name="T68" fmla="*/ 88 w 92"/>
                <a:gd name="T69" fmla="*/ 29 h 92"/>
                <a:gd name="T70" fmla="*/ 92 w 92"/>
                <a:gd name="T71" fmla="*/ 37 h 92"/>
                <a:gd name="T72" fmla="*/ 92 w 92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56"/>
                  </a:lnTo>
                  <a:lnTo>
                    <a:pt x="88" y="64"/>
                  </a:lnTo>
                  <a:lnTo>
                    <a:pt x="84" y="71"/>
                  </a:lnTo>
                  <a:lnTo>
                    <a:pt x="78" y="79"/>
                  </a:lnTo>
                  <a:lnTo>
                    <a:pt x="71" y="85"/>
                  </a:lnTo>
                  <a:lnTo>
                    <a:pt x="63" y="89"/>
                  </a:lnTo>
                  <a:lnTo>
                    <a:pt x="55" y="92"/>
                  </a:lnTo>
                  <a:lnTo>
                    <a:pt x="46" y="92"/>
                  </a:lnTo>
                  <a:lnTo>
                    <a:pt x="36" y="92"/>
                  </a:lnTo>
                  <a:lnTo>
                    <a:pt x="28" y="89"/>
                  </a:lnTo>
                  <a:lnTo>
                    <a:pt x="21" y="85"/>
                  </a:lnTo>
                  <a:lnTo>
                    <a:pt x="13" y="79"/>
                  </a:lnTo>
                  <a:lnTo>
                    <a:pt x="7" y="71"/>
                  </a:lnTo>
                  <a:lnTo>
                    <a:pt x="3" y="64"/>
                  </a:lnTo>
                  <a:lnTo>
                    <a:pt x="2" y="56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3"/>
                  </a:lnTo>
                  <a:lnTo>
                    <a:pt x="2" y="37"/>
                  </a:lnTo>
                  <a:lnTo>
                    <a:pt x="3" y="29"/>
                  </a:lnTo>
                  <a:lnTo>
                    <a:pt x="7" y="21"/>
                  </a:lnTo>
                  <a:lnTo>
                    <a:pt x="13" y="14"/>
                  </a:lnTo>
                  <a:lnTo>
                    <a:pt x="21" y="8"/>
                  </a:lnTo>
                  <a:lnTo>
                    <a:pt x="28" y="4"/>
                  </a:lnTo>
                  <a:lnTo>
                    <a:pt x="36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5" y="2"/>
                  </a:lnTo>
                  <a:lnTo>
                    <a:pt x="63" y="4"/>
                  </a:lnTo>
                  <a:lnTo>
                    <a:pt x="71" y="8"/>
                  </a:lnTo>
                  <a:lnTo>
                    <a:pt x="78" y="14"/>
                  </a:lnTo>
                  <a:lnTo>
                    <a:pt x="84" y="21"/>
                  </a:lnTo>
                  <a:lnTo>
                    <a:pt x="88" y="29"/>
                  </a:lnTo>
                  <a:lnTo>
                    <a:pt x="92" y="37"/>
                  </a:lnTo>
                  <a:lnTo>
                    <a:pt x="92" y="46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7" name="Freeform 295"/>
            <p:cNvSpPr>
              <a:spLocks/>
            </p:cNvSpPr>
            <p:nvPr/>
          </p:nvSpPr>
          <p:spPr bwMode="auto">
            <a:xfrm>
              <a:off x="3245024" y="1942852"/>
              <a:ext cx="63327" cy="57731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55 h 92"/>
                <a:gd name="T4" fmla="*/ 88 w 92"/>
                <a:gd name="T5" fmla="*/ 63 h 92"/>
                <a:gd name="T6" fmla="*/ 84 w 92"/>
                <a:gd name="T7" fmla="*/ 71 h 92"/>
                <a:gd name="T8" fmla="*/ 79 w 92"/>
                <a:gd name="T9" fmla="*/ 78 h 92"/>
                <a:gd name="T10" fmla="*/ 71 w 92"/>
                <a:gd name="T11" fmla="*/ 84 h 92"/>
                <a:gd name="T12" fmla="*/ 63 w 92"/>
                <a:gd name="T13" fmla="*/ 88 h 92"/>
                <a:gd name="T14" fmla="*/ 56 w 92"/>
                <a:gd name="T15" fmla="*/ 92 h 92"/>
                <a:gd name="T16" fmla="*/ 46 w 92"/>
                <a:gd name="T17" fmla="*/ 92 h 92"/>
                <a:gd name="T18" fmla="*/ 36 w 92"/>
                <a:gd name="T19" fmla="*/ 92 h 92"/>
                <a:gd name="T20" fmla="*/ 29 w 92"/>
                <a:gd name="T21" fmla="*/ 88 h 92"/>
                <a:gd name="T22" fmla="*/ 21 w 92"/>
                <a:gd name="T23" fmla="*/ 84 h 92"/>
                <a:gd name="T24" fmla="*/ 13 w 92"/>
                <a:gd name="T25" fmla="*/ 78 h 92"/>
                <a:gd name="T26" fmla="*/ 8 w 92"/>
                <a:gd name="T27" fmla="*/ 71 h 92"/>
                <a:gd name="T28" fmla="*/ 4 w 92"/>
                <a:gd name="T29" fmla="*/ 63 h 92"/>
                <a:gd name="T30" fmla="*/ 2 w 92"/>
                <a:gd name="T31" fmla="*/ 55 h 92"/>
                <a:gd name="T32" fmla="*/ 0 w 92"/>
                <a:gd name="T33" fmla="*/ 50 h 92"/>
                <a:gd name="T34" fmla="*/ 0 w 92"/>
                <a:gd name="T35" fmla="*/ 46 h 92"/>
                <a:gd name="T36" fmla="*/ 0 w 92"/>
                <a:gd name="T37" fmla="*/ 42 h 92"/>
                <a:gd name="T38" fmla="*/ 2 w 92"/>
                <a:gd name="T39" fmla="*/ 36 h 92"/>
                <a:gd name="T40" fmla="*/ 4 w 92"/>
                <a:gd name="T41" fmla="*/ 28 h 92"/>
                <a:gd name="T42" fmla="*/ 8 w 92"/>
                <a:gd name="T43" fmla="*/ 21 h 92"/>
                <a:gd name="T44" fmla="*/ 13 w 92"/>
                <a:gd name="T45" fmla="*/ 13 h 92"/>
                <a:gd name="T46" fmla="*/ 21 w 92"/>
                <a:gd name="T47" fmla="*/ 7 h 92"/>
                <a:gd name="T48" fmla="*/ 29 w 92"/>
                <a:gd name="T49" fmla="*/ 4 h 92"/>
                <a:gd name="T50" fmla="*/ 36 w 92"/>
                <a:gd name="T51" fmla="*/ 2 h 92"/>
                <a:gd name="T52" fmla="*/ 42 w 92"/>
                <a:gd name="T53" fmla="*/ 0 h 92"/>
                <a:gd name="T54" fmla="*/ 46 w 92"/>
                <a:gd name="T55" fmla="*/ 0 h 92"/>
                <a:gd name="T56" fmla="*/ 50 w 92"/>
                <a:gd name="T57" fmla="*/ 0 h 92"/>
                <a:gd name="T58" fmla="*/ 56 w 92"/>
                <a:gd name="T59" fmla="*/ 2 h 92"/>
                <a:gd name="T60" fmla="*/ 63 w 92"/>
                <a:gd name="T61" fmla="*/ 4 h 92"/>
                <a:gd name="T62" fmla="*/ 71 w 92"/>
                <a:gd name="T63" fmla="*/ 7 h 92"/>
                <a:gd name="T64" fmla="*/ 79 w 92"/>
                <a:gd name="T65" fmla="*/ 13 h 92"/>
                <a:gd name="T66" fmla="*/ 84 w 92"/>
                <a:gd name="T67" fmla="*/ 21 h 92"/>
                <a:gd name="T68" fmla="*/ 88 w 92"/>
                <a:gd name="T69" fmla="*/ 28 h 92"/>
                <a:gd name="T70" fmla="*/ 92 w 92"/>
                <a:gd name="T71" fmla="*/ 36 h 92"/>
                <a:gd name="T72" fmla="*/ 92 w 92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55"/>
                  </a:lnTo>
                  <a:lnTo>
                    <a:pt x="88" y="63"/>
                  </a:lnTo>
                  <a:lnTo>
                    <a:pt x="84" y="71"/>
                  </a:lnTo>
                  <a:lnTo>
                    <a:pt x="79" y="78"/>
                  </a:lnTo>
                  <a:lnTo>
                    <a:pt x="71" y="84"/>
                  </a:lnTo>
                  <a:lnTo>
                    <a:pt x="63" y="88"/>
                  </a:lnTo>
                  <a:lnTo>
                    <a:pt x="56" y="92"/>
                  </a:lnTo>
                  <a:lnTo>
                    <a:pt x="46" y="92"/>
                  </a:lnTo>
                  <a:lnTo>
                    <a:pt x="36" y="92"/>
                  </a:lnTo>
                  <a:lnTo>
                    <a:pt x="29" y="88"/>
                  </a:lnTo>
                  <a:lnTo>
                    <a:pt x="21" y="84"/>
                  </a:lnTo>
                  <a:lnTo>
                    <a:pt x="13" y="78"/>
                  </a:lnTo>
                  <a:lnTo>
                    <a:pt x="8" y="71"/>
                  </a:lnTo>
                  <a:lnTo>
                    <a:pt x="4" y="63"/>
                  </a:lnTo>
                  <a:lnTo>
                    <a:pt x="2" y="55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6"/>
                  </a:lnTo>
                  <a:lnTo>
                    <a:pt x="4" y="28"/>
                  </a:lnTo>
                  <a:lnTo>
                    <a:pt x="8" y="21"/>
                  </a:lnTo>
                  <a:lnTo>
                    <a:pt x="13" y="13"/>
                  </a:lnTo>
                  <a:lnTo>
                    <a:pt x="21" y="7"/>
                  </a:lnTo>
                  <a:lnTo>
                    <a:pt x="29" y="4"/>
                  </a:lnTo>
                  <a:lnTo>
                    <a:pt x="36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3" y="4"/>
                  </a:lnTo>
                  <a:lnTo>
                    <a:pt x="71" y="7"/>
                  </a:lnTo>
                  <a:lnTo>
                    <a:pt x="79" y="13"/>
                  </a:lnTo>
                  <a:lnTo>
                    <a:pt x="84" y="21"/>
                  </a:lnTo>
                  <a:lnTo>
                    <a:pt x="88" y="28"/>
                  </a:lnTo>
                  <a:lnTo>
                    <a:pt x="92" y="36"/>
                  </a:lnTo>
                  <a:lnTo>
                    <a:pt x="92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" name="Freeform 296"/>
            <p:cNvSpPr>
              <a:spLocks/>
            </p:cNvSpPr>
            <p:nvPr/>
          </p:nvSpPr>
          <p:spPr bwMode="auto">
            <a:xfrm>
              <a:off x="3245024" y="1942852"/>
              <a:ext cx="63327" cy="57731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55 h 92"/>
                <a:gd name="T4" fmla="*/ 88 w 92"/>
                <a:gd name="T5" fmla="*/ 63 h 92"/>
                <a:gd name="T6" fmla="*/ 84 w 92"/>
                <a:gd name="T7" fmla="*/ 71 h 92"/>
                <a:gd name="T8" fmla="*/ 79 w 92"/>
                <a:gd name="T9" fmla="*/ 78 h 92"/>
                <a:gd name="T10" fmla="*/ 71 w 92"/>
                <a:gd name="T11" fmla="*/ 84 h 92"/>
                <a:gd name="T12" fmla="*/ 63 w 92"/>
                <a:gd name="T13" fmla="*/ 88 h 92"/>
                <a:gd name="T14" fmla="*/ 56 w 92"/>
                <a:gd name="T15" fmla="*/ 92 h 92"/>
                <a:gd name="T16" fmla="*/ 46 w 92"/>
                <a:gd name="T17" fmla="*/ 92 h 92"/>
                <a:gd name="T18" fmla="*/ 36 w 92"/>
                <a:gd name="T19" fmla="*/ 92 h 92"/>
                <a:gd name="T20" fmla="*/ 29 w 92"/>
                <a:gd name="T21" fmla="*/ 88 h 92"/>
                <a:gd name="T22" fmla="*/ 21 w 92"/>
                <a:gd name="T23" fmla="*/ 84 h 92"/>
                <a:gd name="T24" fmla="*/ 13 w 92"/>
                <a:gd name="T25" fmla="*/ 78 h 92"/>
                <a:gd name="T26" fmla="*/ 8 w 92"/>
                <a:gd name="T27" fmla="*/ 71 h 92"/>
                <a:gd name="T28" fmla="*/ 4 w 92"/>
                <a:gd name="T29" fmla="*/ 63 h 92"/>
                <a:gd name="T30" fmla="*/ 2 w 92"/>
                <a:gd name="T31" fmla="*/ 55 h 92"/>
                <a:gd name="T32" fmla="*/ 0 w 92"/>
                <a:gd name="T33" fmla="*/ 50 h 92"/>
                <a:gd name="T34" fmla="*/ 0 w 92"/>
                <a:gd name="T35" fmla="*/ 46 h 92"/>
                <a:gd name="T36" fmla="*/ 0 w 92"/>
                <a:gd name="T37" fmla="*/ 42 h 92"/>
                <a:gd name="T38" fmla="*/ 2 w 92"/>
                <a:gd name="T39" fmla="*/ 36 h 92"/>
                <a:gd name="T40" fmla="*/ 4 w 92"/>
                <a:gd name="T41" fmla="*/ 28 h 92"/>
                <a:gd name="T42" fmla="*/ 8 w 92"/>
                <a:gd name="T43" fmla="*/ 21 h 92"/>
                <a:gd name="T44" fmla="*/ 13 w 92"/>
                <a:gd name="T45" fmla="*/ 13 h 92"/>
                <a:gd name="T46" fmla="*/ 21 w 92"/>
                <a:gd name="T47" fmla="*/ 7 h 92"/>
                <a:gd name="T48" fmla="*/ 29 w 92"/>
                <a:gd name="T49" fmla="*/ 4 h 92"/>
                <a:gd name="T50" fmla="*/ 36 w 92"/>
                <a:gd name="T51" fmla="*/ 2 h 92"/>
                <a:gd name="T52" fmla="*/ 42 w 92"/>
                <a:gd name="T53" fmla="*/ 0 h 92"/>
                <a:gd name="T54" fmla="*/ 46 w 92"/>
                <a:gd name="T55" fmla="*/ 0 h 92"/>
                <a:gd name="T56" fmla="*/ 50 w 92"/>
                <a:gd name="T57" fmla="*/ 0 h 92"/>
                <a:gd name="T58" fmla="*/ 56 w 92"/>
                <a:gd name="T59" fmla="*/ 2 h 92"/>
                <a:gd name="T60" fmla="*/ 63 w 92"/>
                <a:gd name="T61" fmla="*/ 4 h 92"/>
                <a:gd name="T62" fmla="*/ 71 w 92"/>
                <a:gd name="T63" fmla="*/ 7 h 92"/>
                <a:gd name="T64" fmla="*/ 79 w 92"/>
                <a:gd name="T65" fmla="*/ 13 h 92"/>
                <a:gd name="T66" fmla="*/ 84 w 92"/>
                <a:gd name="T67" fmla="*/ 21 h 92"/>
                <a:gd name="T68" fmla="*/ 88 w 92"/>
                <a:gd name="T69" fmla="*/ 28 h 92"/>
                <a:gd name="T70" fmla="*/ 92 w 92"/>
                <a:gd name="T71" fmla="*/ 36 h 92"/>
                <a:gd name="T72" fmla="*/ 92 w 92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55"/>
                  </a:lnTo>
                  <a:lnTo>
                    <a:pt x="88" y="63"/>
                  </a:lnTo>
                  <a:lnTo>
                    <a:pt x="84" y="71"/>
                  </a:lnTo>
                  <a:lnTo>
                    <a:pt x="79" y="78"/>
                  </a:lnTo>
                  <a:lnTo>
                    <a:pt x="71" y="84"/>
                  </a:lnTo>
                  <a:lnTo>
                    <a:pt x="63" y="88"/>
                  </a:lnTo>
                  <a:lnTo>
                    <a:pt x="56" y="92"/>
                  </a:lnTo>
                  <a:lnTo>
                    <a:pt x="46" y="92"/>
                  </a:lnTo>
                  <a:lnTo>
                    <a:pt x="36" y="92"/>
                  </a:lnTo>
                  <a:lnTo>
                    <a:pt x="29" y="88"/>
                  </a:lnTo>
                  <a:lnTo>
                    <a:pt x="21" y="84"/>
                  </a:lnTo>
                  <a:lnTo>
                    <a:pt x="13" y="78"/>
                  </a:lnTo>
                  <a:lnTo>
                    <a:pt x="8" y="71"/>
                  </a:lnTo>
                  <a:lnTo>
                    <a:pt x="4" y="63"/>
                  </a:lnTo>
                  <a:lnTo>
                    <a:pt x="2" y="55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6"/>
                  </a:lnTo>
                  <a:lnTo>
                    <a:pt x="4" y="28"/>
                  </a:lnTo>
                  <a:lnTo>
                    <a:pt x="8" y="21"/>
                  </a:lnTo>
                  <a:lnTo>
                    <a:pt x="13" y="13"/>
                  </a:lnTo>
                  <a:lnTo>
                    <a:pt x="21" y="7"/>
                  </a:lnTo>
                  <a:lnTo>
                    <a:pt x="29" y="4"/>
                  </a:lnTo>
                  <a:lnTo>
                    <a:pt x="36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3" y="4"/>
                  </a:lnTo>
                  <a:lnTo>
                    <a:pt x="71" y="7"/>
                  </a:lnTo>
                  <a:lnTo>
                    <a:pt x="79" y="13"/>
                  </a:lnTo>
                  <a:lnTo>
                    <a:pt x="84" y="21"/>
                  </a:lnTo>
                  <a:lnTo>
                    <a:pt x="88" y="28"/>
                  </a:lnTo>
                  <a:lnTo>
                    <a:pt x="92" y="36"/>
                  </a:lnTo>
                  <a:lnTo>
                    <a:pt x="92" y="46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" name="Freeform 297"/>
            <p:cNvSpPr>
              <a:spLocks/>
            </p:cNvSpPr>
            <p:nvPr/>
          </p:nvSpPr>
          <p:spPr bwMode="auto">
            <a:xfrm>
              <a:off x="3496984" y="1817350"/>
              <a:ext cx="61980" cy="57731"/>
            </a:xfrm>
            <a:custGeom>
              <a:avLst/>
              <a:gdLst>
                <a:gd name="T0" fmla="*/ 93 w 93"/>
                <a:gd name="T1" fmla="*/ 46 h 92"/>
                <a:gd name="T2" fmla="*/ 93 w 93"/>
                <a:gd name="T3" fmla="*/ 56 h 92"/>
                <a:gd name="T4" fmla="*/ 89 w 93"/>
                <a:gd name="T5" fmla="*/ 63 h 92"/>
                <a:gd name="T6" fmla="*/ 85 w 93"/>
                <a:gd name="T7" fmla="*/ 71 h 92"/>
                <a:gd name="T8" fmla="*/ 79 w 93"/>
                <a:gd name="T9" fmla="*/ 79 h 92"/>
                <a:gd name="T10" fmla="*/ 71 w 93"/>
                <a:gd name="T11" fmla="*/ 85 h 92"/>
                <a:gd name="T12" fmla="*/ 64 w 93"/>
                <a:gd name="T13" fmla="*/ 88 h 92"/>
                <a:gd name="T14" fmla="*/ 56 w 93"/>
                <a:gd name="T15" fmla="*/ 92 h 92"/>
                <a:gd name="T16" fmla="*/ 46 w 93"/>
                <a:gd name="T17" fmla="*/ 92 h 92"/>
                <a:gd name="T18" fmla="*/ 37 w 93"/>
                <a:gd name="T19" fmla="*/ 92 h 92"/>
                <a:gd name="T20" fmla="*/ 29 w 93"/>
                <a:gd name="T21" fmla="*/ 88 h 92"/>
                <a:gd name="T22" fmla="*/ 21 w 93"/>
                <a:gd name="T23" fmla="*/ 85 h 92"/>
                <a:gd name="T24" fmla="*/ 14 w 93"/>
                <a:gd name="T25" fmla="*/ 79 h 92"/>
                <a:gd name="T26" fmla="*/ 8 w 93"/>
                <a:gd name="T27" fmla="*/ 71 h 92"/>
                <a:gd name="T28" fmla="*/ 4 w 93"/>
                <a:gd name="T29" fmla="*/ 63 h 92"/>
                <a:gd name="T30" fmla="*/ 2 w 93"/>
                <a:gd name="T31" fmla="*/ 56 h 92"/>
                <a:gd name="T32" fmla="*/ 0 w 93"/>
                <a:gd name="T33" fmla="*/ 50 h 92"/>
                <a:gd name="T34" fmla="*/ 0 w 93"/>
                <a:gd name="T35" fmla="*/ 46 h 92"/>
                <a:gd name="T36" fmla="*/ 0 w 93"/>
                <a:gd name="T37" fmla="*/ 42 h 92"/>
                <a:gd name="T38" fmla="*/ 2 w 93"/>
                <a:gd name="T39" fmla="*/ 37 h 92"/>
                <a:gd name="T40" fmla="*/ 4 w 93"/>
                <a:gd name="T41" fmla="*/ 29 h 92"/>
                <a:gd name="T42" fmla="*/ 8 w 93"/>
                <a:gd name="T43" fmla="*/ 21 h 92"/>
                <a:gd name="T44" fmla="*/ 14 w 93"/>
                <a:gd name="T45" fmla="*/ 14 h 92"/>
                <a:gd name="T46" fmla="*/ 21 w 93"/>
                <a:gd name="T47" fmla="*/ 8 h 92"/>
                <a:gd name="T48" fmla="*/ 29 w 93"/>
                <a:gd name="T49" fmla="*/ 4 h 92"/>
                <a:gd name="T50" fmla="*/ 37 w 93"/>
                <a:gd name="T51" fmla="*/ 2 h 92"/>
                <a:gd name="T52" fmla="*/ 43 w 93"/>
                <a:gd name="T53" fmla="*/ 0 h 92"/>
                <a:gd name="T54" fmla="*/ 46 w 93"/>
                <a:gd name="T55" fmla="*/ 0 h 92"/>
                <a:gd name="T56" fmla="*/ 50 w 93"/>
                <a:gd name="T57" fmla="*/ 0 h 92"/>
                <a:gd name="T58" fmla="*/ 56 w 93"/>
                <a:gd name="T59" fmla="*/ 2 h 92"/>
                <a:gd name="T60" fmla="*/ 64 w 93"/>
                <a:gd name="T61" fmla="*/ 4 h 92"/>
                <a:gd name="T62" fmla="*/ 71 w 93"/>
                <a:gd name="T63" fmla="*/ 8 h 92"/>
                <a:gd name="T64" fmla="*/ 79 w 93"/>
                <a:gd name="T65" fmla="*/ 14 h 92"/>
                <a:gd name="T66" fmla="*/ 85 w 93"/>
                <a:gd name="T67" fmla="*/ 21 h 92"/>
                <a:gd name="T68" fmla="*/ 89 w 93"/>
                <a:gd name="T69" fmla="*/ 29 h 92"/>
                <a:gd name="T70" fmla="*/ 93 w 93"/>
                <a:gd name="T71" fmla="*/ 37 h 92"/>
                <a:gd name="T72" fmla="*/ 93 w 93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3" h="92">
                  <a:moveTo>
                    <a:pt x="93" y="46"/>
                  </a:moveTo>
                  <a:lnTo>
                    <a:pt x="93" y="56"/>
                  </a:lnTo>
                  <a:lnTo>
                    <a:pt x="89" y="63"/>
                  </a:lnTo>
                  <a:lnTo>
                    <a:pt x="85" y="71"/>
                  </a:lnTo>
                  <a:lnTo>
                    <a:pt x="79" y="79"/>
                  </a:lnTo>
                  <a:lnTo>
                    <a:pt x="71" y="85"/>
                  </a:lnTo>
                  <a:lnTo>
                    <a:pt x="64" y="88"/>
                  </a:lnTo>
                  <a:lnTo>
                    <a:pt x="56" y="92"/>
                  </a:lnTo>
                  <a:lnTo>
                    <a:pt x="46" y="92"/>
                  </a:lnTo>
                  <a:lnTo>
                    <a:pt x="37" y="92"/>
                  </a:lnTo>
                  <a:lnTo>
                    <a:pt x="29" y="88"/>
                  </a:lnTo>
                  <a:lnTo>
                    <a:pt x="21" y="85"/>
                  </a:lnTo>
                  <a:lnTo>
                    <a:pt x="14" y="79"/>
                  </a:lnTo>
                  <a:lnTo>
                    <a:pt x="8" y="71"/>
                  </a:lnTo>
                  <a:lnTo>
                    <a:pt x="4" y="63"/>
                  </a:lnTo>
                  <a:lnTo>
                    <a:pt x="2" y="56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7"/>
                  </a:lnTo>
                  <a:lnTo>
                    <a:pt x="4" y="29"/>
                  </a:lnTo>
                  <a:lnTo>
                    <a:pt x="8" y="21"/>
                  </a:lnTo>
                  <a:lnTo>
                    <a:pt x="14" y="14"/>
                  </a:lnTo>
                  <a:lnTo>
                    <a:pt x="21" y="8"/>
                  </a:lnTo>
                  <a:lnTo>
                    <a:pt x="29" y="4"/>
                  </a:lnTo>
                  <a:lnTo>
                    <a:pt x="37" y="2"/>
                  </a:lnTo>
                  <a:lnTo>
                    <a:pt x="43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4" y="4"/>
                  </a:lnTo>
                  <a:lnTo>
                    <a:pt x="71" y="8"/>
                  </a:lnTo>
                  <a:lnTo>
                    <a:pt x="79" y="14"/>
                  </a:lnTo>
                  <a:lnTo>
                    <a:pt x="85" y="21"/>
                  </a:lnTo>
                  <a:lnTo>
                    <a:pt x="89" y="29"/>
                  </a:lnTo>
                  <a:lnTo>
                    <a:pt x="93" y="37"/>
                  </a:lnTo>
                  <a:lnTo>
                    <a:pt x="93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0" name="Freeform 298"/>
            <p:cNvSpPr>
              <a:spLocks/>
            </p:cNvSpPr>
            <p:nvPr/>
          </p:nvSpPr>
          <p:spPr bwMode="auto">
            <a:xfrm>
              <a:off x="3496984" y="1817350"/>
              <a:ext cx="61980" cy="57731"/>
            </a:xfrm>
            <a:custGeom>
              <a:avLst/>
              <a:gdLst>
                <a:gd name="T0" fmla="*/ 93 w 93"/>
                <a:gd name="T1" fmla="*/ 46 h 92"/>
                <a:gd name="T2" fmla="*/ 93 w 93"/>
                <a:gd name="T3" fmla="*/ 56 h 92"/>
                <a:gd name="T4" fmla="*/ 89 w 93"/>
                <a:gd name="T5" fmla="*/ 63 h 92"/>
                <a:gd name="T6" fmla="*/ 85 w 93"/>
                <a:gd name="T7" fmla="*/ 71 h 92"/>
                <a:gd name="T8" fmla="*/ 79 w 93"/>
                <a:gd name="T9" fmla="*/ 79 h 92"/>
                <a:gd name="T10" fmla="*/ 71 w 93"/>
                <a:gd name="T11" fmla="*/ 85 h 92"/>
                <a:gd name="T12" fmla="*/ 64 w 93"/>
                <a:gd name="T13" fmla="*/ 88 h 92"/>
                <a:gd name="T14" fmla="*/ 56 w 93"/>
                <a:gd name="T15" fmla="*/ 92 h 92"/>
                <a:gd name="T16" fmla="*/ 46 w 93"/>
                <a:gd name="T17" fmla="*/ 92 h 92"/>
                <a:gd name="T18" fmla="*/ 37 w 93"/>
                <a:gd name="T19" fmla="*/ 92 h 92"/>
                <a:gd name="T20" fmla="*/ 29 w 93"/>
                <a:gd name="T21" fmla="*/ 88 h 92"/>
                <a:gd name="T22" fmla="*/ 21 w 93"/>
                <a:gd name="T23" fmla="*/ 85 h 92"/>
                <a:gd name="T24" fmla="*/ 14 w 93"/>
                <a:gd name="T25" fmla="*/ 79 h 92"/>
                <a:gd name="T26" fmla="*/ 8 w 93"/>
                <a:gd name="T27" fmla="*/ 71 h 92"/>
                <a:gd name="T28" fmla="*/ 4 w 93"/>
                <a:gd name="T29" fmla="*/ 63 h 92"/>
                <a:gd name="T30" fmla="*/ 2 w 93"/>
                <a:gd name="T31" fmla="*/ 56 h 92"/>
                <a:gd name="T32" fmla="*/ 0 w 93"/>
                <a:gd name="T33" fmla="*/ 50 h 92"/>
                <a:gd name="T34" fmla="*/ 0 w 93"/>
                <a:gd name="T35" fmla="*/ 46 h 92"/>
                <a:gd name="T36" fmla="*/ 0 w 93"/>
                <a:gd name="T37" fmla="*/ 42 h 92"/>
                <a:gd name="T38" fmla="*/ 2 w 93"/>
                <a:gd name="T39" fmla="*/ 37 h 92"/>
                <a:gd name="T40" fmla="*/ 4 w 93"/>
                <a:gd name="T41" fmla="*/ 29 h 92"/>
                <a:gd name="T42" fmla="*/ 8 w 93"/>
                <a:gd name="T43" fmla="*/ 21 h 92"/>
                <a:gd name="T44" fmla="*/ 14 w 93"/>
                <a:gd name="T45" fmla="*/ 14 h 92"/>
                <a:gd name="T46" fmla="*/ 21 w 93"/>
                <a:gd name="T47" fmla="*/ 8 h 92"/>
                <a:gd name="T48" fmla="*/ 29 w 93"/>
                <a:gd name="T49" fmla="*/ 4 h 92"/>
                <a:gd name="T50" fmla="*/ 37 w 93"/>
                <a:gd name="T51" fmla="*/ 2 h 92"/>
                <a:gd name="T52" fmla="*/ 43 w 93"/>
                <a:gd name="T53" fmla="*/ 0 h 92"/>
                <a:gd name="T54" fmla="*/ 46 w 93"/>
                <a:gd name="T55" fmla="*/ 0 h 92"/>
                <a:gd name="T56" fmla="*/ 50 w 93"/>
                <a:gd name="T57" fmla="*/ 0 h 92"/>
                <a:gd name="T58" fmla="*/ 56 w 93"/>
                <a:gd name="T59" fmla="*/ 2 h 92"/>
                <a:gd name="T60" fmla="*/ 64 w 93"/>
                <a:gd name="T61" fmla="*/ 4 h 92"/>
                <a:gd name="T62" fmla="*/ 71 w 93"/>
                <a:gd name="T63" fmla="*/ 8 h 92"/>
                <a:gd name="T64" fmla="*/ 79 w 93"/>
                <a:gd name="T65" fmla="*/ 14 h 92"/>
                <a:gd name="T66" fmla="*/ 85 w 93"/>
                <a:gd name="T67" fmla="*/ 21 h 92"/>
                <a:gd name="T68" fmla="*/ 89 w 93"/>
                <a:gd name="T69" fmla="*/ 29 h 92"/>
                <a:gd name="T70" fmla="*/ 93 w 93"/>
                <a:gd name="T71" fmla="*/ 37 h 92"/>
                <a:gd name="T72" fmla="*/ 93 w 93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3" h="92">
                  <a:moveTo>
                    <a:pt x="93" y="46"/>
                  </a:moveTo>
                  <a:lnTo>
                    <a:pt x="93" y="56"/>
                  </a:lnTo>
                  <a:lnTo>
                    <a:pt x="89" y="63"/>
                  </a:lnTo>
                  <a:lnTo>
                    <a:pt x="85" y="71"/>
                  </a:lnTo>
                  <a:lnTo>
                    <a:pt x="79" y="79"/>
                  </a:lnTo>
                  <a:lnTo>
                    <a:pt x="71" y="85"/>
                  </a:lnTo>
                  <a:lnTo>
                    <a:pt x="64" y="88"/>
                  </a:lnTo>
                  <a:lnTo>
                    <a:pt x="56" y="92"/>
                  </a:lnTo>
                  <a:lnTo>
                    <a:pt x="46" y="92"/>
                  </a:lnTo>
                  <a:lnTo>
                    <a:pt x="37" y="92"/>
                  </a:lnTo>
                  <a:lnTo>
                    <a:pt x="29" y="88"/>
                  </a:lnTo>
                  <a:lnTo>
                    <a:pt x="21" y="85"/>
                  </a:lnTo>
                  <a:lnTo>
                    <a:pt x="14" y="79"/>
                  </a:lnTo>
                  <a:lnTo>
                    <a:pt x="8" y="71"/>
                  </a:lnTo>
                  <a:lnTo>
                    <a:pt x="4" y="63"/>
                  </a:lnTo>
                  <a:lnTo>
                    <a:pt x="2" y="56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7"/>
                  </a:lnTo>
                  <a:lnTo>
                    <a:pt x="4" y="29"/>
                  </a:lnTo>
                  <a:lnTo>
                    <a:pt x="8" y="21"/>
                  </a:lnTo>
                  <a:lnTo>
                    <a:pt x="14" y="14"/>
                  </a:lnTo>
                  <a:lnTo>
                    <a:pt x="21" y="8"/>
                  </a:lnTo>
                  <a:lnTo>
                    <a:pt x="29" y="4"/>
                  </a:lnTo>
                  <a:lnTo>
                    <a:pt x="37" y="2"/>
                  </a:lnTo>
                  <a:lnTo>
                    <a:pt x="43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4" y="4"/>
                  </a:lnTo>
                  <a:lnTo>
                    <a:pt x="71" y="8"/>
                  </a:lnTo>
                  <a:lnTo>
                    <a:pt x="79" y="14"/>
                  </a:lnTo>
                  <a:lnTo>
                    <a:pt x="85" y="21"/>
                  </a:lnTo>
                  <a:lnTo>
                    <a:pt x="89" y="29"/>
                  </a:lnTo>
                  <a:lnTo>
                    <a:pt x="93" y="37"/>
                  </a:lnTo>
                  <a:lnTo>
                    <a:pt x="93" y="46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1" name="Freeform 299"/>
            <p:cNvSpPr>
              <a:spLocks/>
            </p:cNvSpPr>
            <p:nvPr/>
          </p:nvSpPr>
          <p:spPr bwMode="auto">
            <a:xfrm>
              <a:off x="3747598" y="1760874"/>
              <a:ext cx="61980" cy="57731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56 h 92"/>
                <a:gd name="T4" fmla="*/ 88 w 92"/>
                <a:gd name="T5" fmla="*/ 63 h 92"/>
                <a:gd name="T6" fmla="*/ 84 w 92"/>
                <a:gd name="T7" fmla="*/ 71 h 92"/>
                <a:gd name="T8" fmla="*/ 78 w 92"/>
                <a:gd name="T9" fmla="*/ 79 h 92"/>
                <a:gd name="T10" fmla="*/ 71 w 92"/>
                <a:gd name="T11" fmla="*/ 84 h 92"/>
                <a:gd name="T12" fmla="*/ 63 w 92"/>
                <a:gd name="T13" fmla="*/ 88 h 92"/>
                <a:gd name="T14" fmla="*/ 55 w 92"/>
                <a:gd name="T15" fmla="*/ 92 h 92"/>
                <a:gd name="T16" fmla="*/ 46 w 92"/>
                <a:gd name="T17" fmla="*/ 92 h 92"/>
                <a:gd name="T18" fmla="*/ 36 w 92"/>
                <a:gd name="T19" fmla="*/ 92 h 92"/>
                <a:gd name="T20" fmla="*/ 29 w 92"/>
                <a:gd name="T21" fmla="*/ 88 h 92"/>
                <a:gd name="T22" fmla="*/ 21 w 92"/>
                <a:gd name="T23" fmla="*/ 84 h 92"/>
                <a:gd name="T24" fmla="*/ 13 w 92"/>
                <a:gd name="T25" fmla="*/ 79 h 92"/>
                <a:gd name="T26" fmla="*/ 7 w 92"/>
                <a:gd name="T27" fmla="*/ 71 h 92"/>
                <a:gd name="T28" fmla="*/ 4 w 92"/>
                <a:gd name="T29" fmla="*/ 63 h 92"/>
                <a:gd name="T30" fmla="*/ 2 w 92"/>
                <a:gd name="T31" fmla="*/ 56 h 92"/>
                <a:gd name="T32" fmla="*/ 0 w 92"/>
                <a:gd name="T33" fmla="*/ 50 h 92"/>
                <a:gd name="T34" fmla="*/ 0 w 92"/>
                <a:gd name="T35" fmla="*/ 46 h 92"/>
                <a:gd name="T36" fmla="*/ 0 w 92"/>
                <a:gd name="T37" fmla="*/ 42 h 92"/>
                <a:gd name="T38" fmla="*/ 2 w 92"/>
                <a:gd name="T39" fmla="*/ 36 h 92"/>
                <a:gd name="T40" fmla="*/ 4 w 92"/>
                <a:gd name="T41" fmla="*/ 29 h 92"/>
                <a:gd name="T42" fmla="*/ 7 w 92"/>
                <a:gd name="T43" fmla="*/ 21 h 92"/>
                <a:gd name="T44" fmla="*/ 13 w 92"/>
                <a:gd name="T45" fmla="*/ 13 h 92"/>
                <a:gd name="T46" fmla="*/ 21 w 92"/>
                <a:gd name="T47" fmla="*/ 8 h 92"/>
                <a:gd name="T48" fmla="*/ 29 w 92"/>
                <a:gd name="T49" fmla="*/ 4 h 92"/>
                <a:gd name="T50" fmla="*/ 36 w 92"/>
                <a:gd name="T51" fmla="*/ 2 h 92"/>
                <a:gd name="T52" fmla="*/ 42 w 92"/>
                <a:gd name="T53" fmla="*/ 0 h 92"/>
                <a:gd name="T54" fmla="*/ 46 w 92"/>
                <a:gd name="T55" fmla="*/ 0 h 92"/>
                <a:gd name="T56" fmla="*/ 50 w 92"/>
                <a:gd name="T57" fmla="*/ 0 h 92"/>
                <a:gd name="T58" fmla="*/ 55 w 92"/>
                <a:gd name="T59" fmla="*/ 2 h 92"/>
                <a:gd name="T60" fmla="*/ 63 w 92"/>
                <a:gd name="T61" fmla="*/ 4 h 92"/>
                <a:gd name="T62" fmla="*/ 71 w 92"/>
                <a:gd name="T63" fmla="*/ 8 h 92"/>
                <a:gd name="T64" fmla="*/ 78 w 92"/>
                <a:gd name="T65" fmla="*/ 13 h 92"/>
                <a:gd name="T66" fmla="*/ 84 w 92"/>
                <a:gd name="T67" fmla="*/ 21 h 92"/>
                <a:gd name="T68" fmla="*/ 88 w 92"/>
                <a:gd name="T69" fmla="*/ 29 h 92"/>
                <a:gd name="T70" fmla="*/ 92 w 92"/>
                <a:gd name="T71" fmla="*/ 36 h 92"/>
                <a:gd name="T72" fmla="*/ 92 w 92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56"/>
                  </a:lnTo>
                  <a:lnTo>
                    <a:pt x="88" y="63"/>
                  </a:lnTo>
                  <a:lnTo>
                    <a:pt x="84" y="71"/>
                  </a:lnTo>
                  <a:lnTo>
                    <a:pt x="78" y="79"/>
                  </a:lnTo>
                  <a:lnTo>
                    <a:pt x="71" y="84"/>
                  </a:lnTo>
                  <a:lnTo>
                    <a:pt x="63" y="88"/>
                  </a:lnTo>
                  <a:lnTo>
                    <a:pt x="55" y="92"/>
                  </a:lnTo>
                  <a:lnTo>
                    <a:pt x="46" y="92"/>
                  </a:lnTo>
                  <a:lnTo>
                    <a:pt x="36" y="92"/>
                  </a:lnTo>
                  <a:lnTo>
                    <a:pt x="29" y="88"/>
                  </a:lnTo>
                  <a:lnTo>
                    <a:pt x="21" y="84"/>
                  </a:lnTo>
                  <a:lnTo>
                    <a:pt x="13" y="79"/>
                  </a:lnTo>
                  <a:lnTo>
                    <a:pt x="7" y="71"/>
                  </a:lnTo>
                  <a:lnTo>
                    <a:pt x="4" y="63"/>
                  </a:lnTo>
                  <a:lnTo>
                    <a:pt x="2" y="56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6"/>
                  </a:lnTo>
                  <a:lnTo>
                    <a:pt x="4" y="29"/>
                  </a:lnTo>
                  <a:lnTo>
                    <a:pt x="7" y="21"/>
                  </a:lnTo>
                  <a:lnTo>
                    <a:pt x="13" y="13"/>
                  </a:lnTo>
                  <a:lnTo>
                    <a:pt x="21" y="8"/>
                  </a:lnTo>
                  <a:lnTo>
                    <a:pt x="29" y="4"/>
                  </a:lnTo>
                  <a:lnTo>
                    <a:pt x="36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5" y="2"/>
                  </a:lnTo>
                  <a:lnTo>
                    <a:pt x="63" y="4"/>
                  </a:lnTo>
                  <a:lnTo>
                    <a:pt x="71" y="8"/>
                  </a:lnTo>
                  <a:lnTo>
                    <a:pt x="78" y="13"/>
                  </a:lnTo>
                  <a:lnTo>
                    <a:pt x="84" y="21"/>
                  </a:lnTo>
                  <a:lnTo>
                    <a:pt x="88" y="29"/>
                  </a:lnTo>
                  <a:lnTo>
                    <a:pt x="92" y="36"/>
                  </a:lnTo>
                  <a:lnTo>
                    <a:pt x="92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2" name="Freeform 300"/>
            <p:cNvSpPr>
              <a:spLocks/>
            </p:cNvSpPr>
            <p:nvPr/>
          </p:nvSpPr>
          <p:spPr bwMode="auto">
            <a:xfrm>
              <a:off x="3747598" y="1760874"/>
              <a:ext cx="61980" cy="57731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56 h 92"/>
                <a:gd name="T4" fmla="*/ 88 w 92"/>
                <a:gd name="T5" fmla="*/ 63 h 92"/>
                <a:gd name="T6" fmla="*/ 84 w 92"/>
                <a:gd name="T7" fmla="*/ 71 h 92"/>
                <a:gd name="T8" fmla="*/ 78 w 92"/>
                <a:gd name="T9" fmla="*/ 79 h 92"/>
                <a:gd name="T10" fmla="*/ 71 w 92"/>
                <a:gd name="T11" fmla="*/ 84 h 92"/>
                <a:gd name="T12" fmla="*/ 63 w 92"/>
                <a:gd name="T13" fmla="*/ 88 h 92"/>
                <a:gd name="T14" fmla="*/ 55 w 92"/>
                <a:gd name="T15" fmla="*/ 92 h 92"/>
                <a:gd name="T16" fmla="*/ 46 w 92"/>
                <a:gd name="T17" fmla="*/ 92 h 92"/>
                <a:gd name="T18" fmla="*/ 36 w 92"/>
                <a:gd name="T19" fmla="*/ 92 h 92"/>
                <a:gd name="T20" fmla="*/ 29 w 92"/>
                <a:gd name="T21" fmla="*/ 88 h 92"/>
                <a:gd name="T22" fmla="*/ 21 w 92"/>
                <a:gd name="T23" fmla="*/ 84 h 92"/>
                <a:gd name="T24" fmla="*/ 13 w 92"/>
                <a:gd name="T25" fmla="*/ 79 h 92"/>
                <a:gd name="T26" fmla="*/ 7 w 92"/>
                <a:gd name="T27" fmla="*/ 71 h 92"/>
                <a:gd name="T28" fmla="*/ 4 w 92"/>
                <a:gd name="T29" fmla="*/ 63 h 92"/>
                <a:gd name="T30" fmla="*/ 2 w 92"/>
                <a:gd name="T31" fmla="*/ 56 h 92"/>
                <a:gd name="T32" fmla="*/ 0 w 92"/>
                <a:gd name="T33" fmla="*/ 50 h 92"/>
                <a:gd name="T34" fmla="*/ 0 w 92"/>
                <a:gd name="T35" fmla="*/ 46 h 92"/>
                <a:gd name="T36" fmla="*/ 0 w 92"/>
                <a:gd name="T37" fmla="*/ 42 h 92"/>
                <a:gd name="T38" fmla="*/ 2 w 92"/>
                <a:gd name="T39" fmla="*/ 36 h 92"/>
                <a:gd name="T40" fmla="*/ 4 w 92"/>
                <a:gd name="T41" fmla="*/ 29 h 92"/>
                <a:gd name="T42" fmla="*/ 7 w 92"/>
                <a:gd name="T43" fmla="*/ 21 h 92"/>
                <a:gd name="T44" fmla="*/ 13 w 92"/>
                <a:gd name="T45" fmla="*/ 13 h 92"/>
                <a:gd name="T46" fmla="*/ 21 w 92"/>
                <a:gd name="T47" fmla="*/ 8 h 92"/>
                <a:gd name="T48" fmla="*/ 29 w 92"/>
                <a:gd name="T49" fmla="*/ 4 h 92"/>
                <a:gd name="T50" fmla="*/ 36 w 92"/>
                <a:gd name="T51" fmla="*/ 2 h 92"/>
                <a:gd name="T52" fmla="*/ 42 w 92"/>
                <a:gd name="T53" fmla="*/ 0 h 92"/>
                <a:gd name="T54" fmla="*/ 46 w 92"/>
                <a:gd name="T55" fmla="*/ 0 h 92"/>
                <a:gd name="T56" fmla="*/ 50 w 92"/>
                <a:gd name="T57" fmla="*/ 0 h 92"/>
                <a:gd name="T58" fmla="*/ 55 w 92"/>
                <a:gd name="T59" fmla="*/ 2 h 92"/>
                <a:gd name="T60" fmla="*/ 63 w 92"/>
                <a:gd name="T61" fmla="*/ 4 h 92"/>
                <a:gd name="T62" fmla="*/ 71 w 92"/>
                <a:gd name="T63" fmla="*/ 8 h 92"/>
                <a:gd name="T64" fmla="*/ 78 w 92"/>
                <a:gd name="T65" fmla="*/ 13 h 92"/>
                <a:gd name="T66" fmla="*/ 84 w 92"/>
                <a:gd name="T67" fmla="*/ 21 h 92"/>
                <a:gd name="T68" fmla="*/ 88 w 92"/>
                <a:gd name="T69" fmla="*/ 29 h 92"/>
                <a:gd name="T70" fmla="*/ 92 w 92"/>
                <a:gd name="T71" fmla="*/ 36 h 92"/>
                <a:gd name="T72" fmla="*/ 92 w 92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56"/>
                  </a:lnTo>
                  <a:lnTo>
                    <a:pt x="88" y="63"/>
                  </a:lnTo>
                  <a:lnTo>
                    <a:pt x="84" y="71"/>
                  </a:lnTo>
                  <a:lnTo>
                    <a:pt x="78" y="79"/>
                  </a:lnTo>
                  <a:lnTo>
                    <a:pt x="71" y="84"/>
                  </a:lnTo>
                  <a:lnTo>
                    <a:pt x="63" y="88"/>
                  </a:lnTo>
                  <a:lnTo>
                    <a:pt x="55" y="92"/>
                  </a:lnTo>
                  <a:lnTo>
                    <a:pt x="46" y="92"/>
                  </a:lnTo>
                  <a:lnTo>
                    <a:pt x="36" y="92"/>
                  </a:lnTo>
                  <a:lnTo>
                    <a:pt x="29" y="88"/>
                  </a:lnTo>
                  <a:lnTo>
                    <a:pt x="21" y="84"/>
                  </a:lnTo>
                  <a:lnTo>
                    <a:pt x="13" y="79"/>
                  </a:lnTo>
                  <a:lnTo>
                    <a:pt x="7" y="71"/>
                  </a:lnTo>
                  <a:lnTo>
                    <a:pt x="4" y="63"/>
                  </a:lnTo>
                  <a:lnTo>
                    <a:pt x="2" y="56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6"/>
                  </a:lnTo>
                  <a:lnTo>
                    <a:pt x="4" y="29"/>
                  </a:lnTo>
                  <a:lnTo>
                    <a:pt x="7" y="21"/>
                  </a:lnTo>
                  <a:lnTo>
                    <a:pt x="13" y="13"/>
                  </a:lnTo>
                  <a:lnTo>
                    <a:pt x="21" y="8"/>
                  </a:lnTo>
                  <a:lnTo>
                    <a:pt x="29" y="4"/>
                  </a:lnTo>
                  <a:lnTo>
                    <a:pt x="36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5" y="2"/>
                  </a:lnTo>
                  <a:lnTo>
                    <a:pt x="63" y="4"/>
                  </a:lnTo>
                  <a:lnTo>
                    <a:pt x="71" y="8"/>
                  </a:lnTo>
                  <a:lnTo>
                    <a:pt x="78" y="13"/>
                  </a:lnTo>
                  <a:lnTo>
                    <a:pt x="84" y="21"/>
                  </a:lnTo>
                  <a:lnTo>
                    <a:pt x="88" y="29"/>
                  </a:lnTo>
                  <a:lnTo>
                    <a:pt x="92" y="36"/>
                  </a:lnTo>
                  <a:lnTo>
                    <a:pt x="92" y="46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3" name="Freeform 301"/>
            <p:cNvSpPr>
              <a:spLocks/>
            </p:cNvSpPr>
            <p:nvPr/>
          </p:nvSpPr>
          <p:spPr bwMode="auto">
            <a:xfrm>
              <a:off x="3999559" y="1713183"/>
              <a:ext cx="61980" cy="57731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56 h 92"/>
                <a:gd name="T4" fmla="*/ 88 w 92"/>
                <a:gd name="T5" fmla="*/ 63 h 92"/>
                <a:gd name="T6" fmla="*/ 85 w 92"/>
                <a:gd name="T7" fmla="*/ 71 h 92"/>
                <a:gd name="T8" fmla="*/ 79 w 92"/>
                <a:gd name="T9" fmla="*/ 79 h 92"/>
                <a:gd name="T10" fmla="*/ 71 w 92"/>
                <a:gd name="T11" fmla="*/ 85 h 92"/>
                <a:gd name="T12" fmla="*/ 63 w 92"/>
                <a:gd name="T13" fmla="*/ 88 h 92"/>
                <a:gd name="T14" fmla="*/ 56 w 92"/>
                <a:gd name="T15" fmla="*/ 92 h 92"/>
                <a:gd name="T16" fmla="*/ 46 w 92"/>
                <a:gd name="T17" fmla="*/ 92 h 92"/>
                <a:gd name="T18" fmla="*/ 37 w 92"/>
                <a:gd name="T19" fmla="*/ 92 h 92"/>
                <a:gd name="T20" fmla="*/ 29 w 92"/>
                <a:gd name="T21" fmla="*/ 88 h 92"/>
                <a:gd name="T22" fmla="*/ 21 w 92"/>
                <a:gd name="T23" fmla="*/ 85 h 92"/>
                <a:gd name="T24" fmla="*/ 14 w 92"/>
                <a:gd name="T25" fmla="*/ 79 h 92"/>
                <a:gd name="T26" fmla="*/ 8 w 92"/>
                <a:gd name="T27" fmla="*/ 71 h 92"/>
                <a:gd name="T28" fmla="*/ 4 w 92"/>
                <a:gd name="T29" fmla="*/ 63 h 92"/>
                <a:gd name="T30" fmla="*/ 2 w 92"/>
                <a:gd name="T31" fmla="*/ 56 h 92"/>
                <a:gd name="T32" fmla="*/ 0 w 92"/>
                <a:gd name="T33" fmla="*/ 50 h 92"/>
                <a:gd name="T34" fmla="*/ 0 w 92"/>
                <a:gd name="T35" fmla="*/ 46 h 92"/>
                <a:gd name="T36" fmla="*/ 0 w 92"/>
                <a:gd name="T37" fmla="*/ 42 h 92"/>
                <a:gd name="T38" fmla="*/ 2 w 92"/>
                <a:gd name="T39" fmla="*/ 37 h 92"/>
                <a:gd name="T40" fmla="*/ 4 w 92"/>
                <a:gd name="T41" fmla="*/ 29 h 92"/>
                <a:gd name="T42" fmla="*/ 8 w 92"/>
                <a:gd name="T43" fmla="*/ 21 h 92"/>
                <a:gd name="T44" fmla="*/ 14 w 92"/>
                <a:gd name="T45" fmla="*/ 14 h 92"/>
                <a:gd name="T46" fmla="*/ 21 w 92"/>
                <a:gd name="T47" fmla="*/ 8 h 92"/>
                <a:gd name="T48" fmla="*/ 29 w 92"/>
                <a:gd name="T49" fmla="*/ 4 h 92"/>
                <a:gd name="T50" fmla="*/ 37 w 92"/>
                <a:gd name="T51" fmla="*/ 2 h 92"/>
                <a:gd name="T52" fmla="*/ 42 w 92"/>
                <a:gd name="T53" fmla="*/ 0 h 92"/>
                <a:gd name="T54" fmla="*/ 46 w 92"/>
                <a:gd name="T55" fmla="*/ 0 h 92"/>
                <a:gd name="T56" fmla="*/ 50 w 92"/>
                <a:gd name="T57" fmla="*/ 0 h 92"/>
                <a:gd name="T58" fmla="*/ 56 w 92"/>
                <a:gd name="T59" fmla="*/ 2 h 92"/>
                <a:gd name="T60" fmla="*/ 63 w 92"/>
                <a:gd name="T61" fmla="*/ 4 h 92"/>
                <a:gd name="T62" fmla="*/ 71 w 92"/>
                <a:gd name="T63" fmla="*/ 8 h 92"/>
                <a:gd name="T64" fmla="*/ 79 w 92"/>
                <a:gd name="T65" fmla="*/ 14 h 92"/>
                <a:gd name="T66" fmla="*/ 85 w 92"/>
                <a:gd name="T67" fmla="*/ 21 h 92"/>
                <a:gd name="T68" fmla="*/ 88 w 92"/>
                <a:gd name="T69" fmla="*/ 29 h 92"/>
                <a:gd name="T70" fmla="*/ 92 w 92"/>
                <a:gd name="T71" fmla="*/ 37 h 92"/>
                <a:gd name="T72" fmla="*/ 92 w 92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56"/>
                  </a:lnTo>
                  <a:lnTo>
                    <a:pt x="88" y="63"/>
                  </a:lnTo>
                  <a:lnTo>
                    <a:pt x="85" y="71"/>
                  </a:lnTo>
                  <a:lnTo>
                    <a:pt x="79" y="79"/>
                  </a:lnTo>
                  <a:lnTo>
                    <a:pt x="71" y="85"/>
                  </a:lnTo>
                  <a:lnTo>
                    <a:pt x="63" y="88"/>
                  </a:lnTo>
                  <a:lnTo>
                    <a:pt x="56" y="92"/>
                  </a:lnTo>
                  <a:lnTo>
                    <a:pt x="46" y="92"/>
                  </a:lnTo>
                  <a:lnTo>
                    <a:pt x="37" y="92"/>
                  </a:lnTo>
                  <a:lnTo>
                    <a:pt x="29" y="88"/>
                  </a:lnTo>
                  <a:lnTo>
                    <a:pt x="21" y="85"/>
                  </a:lnTo>
                  <a:lnTo>
                    <a:pt x="14" y="79"/>
                  </a:lnTo>
                  <a:lnTo>
                    <a:pt x="8" y="71"/>
                  </a:lnTo>
                  <a:lnTo>
                    <a:pt x="4" y="63"/>
                  </a:lnTo>
                  <a:lnTo>
                    <a:pt x="2" y="56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7"/>
                  </a:lnTo>
                  <a:lnTo>
                    <a:pt x="4" y="29"/>
                  </a:lnTo>
                  <a:lnTo>
                    <a:pt x="8" y="21"/>
                  </a:lnTo>
                  <a:lnTo>
                    <a:pt x="14" y="14"/>
                  </a:lnTo>
                  <a:lnTo>
                    <a:pt x="21" y="8"/>
                  </a:lnTo>
                  <a:lnTo>
                    <a:pt x="29" y="4"/>
                  </a:lnTo>
                  <a:lnTo>
                    <a:pt x="37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3" y="4"/>
                  </a:lnTo>
                  <a:lnTo>
                    <a:pt x="71" y="8"/>
                  </a:lnTo>
                  <a:lnTo>
                    <a:pt x="79" y="14"/>
                  </a:lnTo>
                  <a:lnTo>
                    <a:pt x="85" y="21"/>
                  </a:lnTo>
                  <a:lnTo>
                    <a:pt x="88" y="29"/>
                  </a:lnTo>
                  <a:lnTo>
                    <a:pt x="92" y="37"/>
                  </a:lnTo>
                  <a:lnTo>
                    <a:pt x="92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4" name="Freeform 302"/>
            <p:cNvSpPr>
              <a:spLocks/>
            </p:cNvSpPr>
            <p:nvPr/>
          </p:nvSpPr>
          <p:spPr bwMode="auto">
            <a:xfrm>
              <a:off x="3999559" y="1713183"/>
              <a:ext cx="61980" cy="57731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56 h 92"/>
                <a:gd name="T4" fmla="*/ 88 w 92"/>
                <a:gd name="T5" fmla="*/ 63 h 92"/>
                <a:gd name="T6" fmla="*/ 85 w 92"/>
                <a:gd name="T7" fmla="*/ 71 h 92"/>
                <a:gd name="T8" fmla="*/ 79 w 92"/>
                <a:gd name="T9" fmla="*/ 79 h 92"/>
                <a:gd name="T10" fmla="*/ 71 w 92"/>
                <a:gd name="T11" fmla="*/ 85 h 92"/>
                <a:gd name="T12" fmla="*/ 63 w 92"/>
                <a:gd name="T13" fmla="*/ 88 h 92"/>
                <a:gd name="T14" fmla="*/ 56 w 92"/>
                <a:gd name="T15" fmla="*/ 92 h 92"/>
                <a:gd name="T16" fmla="*/ 46 w 92"/>
                <a:gd name="T17" fmla="*/ 92 h 92"/>
                <a:gd name="T18" fmla="*/ 37 w 92"/>
                <a:gd name="T19" fmla="*/ 92 h 92"/>
                <a:gd name="T20" fmla="*/ 29 w 92"/>
                <a:gd name="T21" fmla="*/ 88 h 92"/>
                <a:gd name="T22" fmla="*/ 21 w 92"/>
                <a:gd name="T23" fmla="*/ 85 h 92"/>
                <a:gd name="T24" fmla="*/ 14 w 92"/>
                <a:gd name="T25" fmla="*/ 79 h 92"/>
                <a:gd name="T26" fmla="*/ 8 w 92"/>
                <a:gd name="T27" fmla="*/ 71 h 92"/>
                <a:gd name="T28" fmla="*/ 4 w 92"/>
                <a:gd name="T29" fmla="*/ 63 h 92"/>
                <a:gd name="T30" fmla="*/ 2 w 92"/>
                <a:gd name="T31" fmla="*/ 56 h 92"/>
                <a:gd name="T32" fmla="*/ 0 w 92"/>
                <a:gd name="T33" fmla="*/ 50 h 92"/>
                <a:gd name="T34" fmla="*/ 0 w 92"/>
                <a:gd name="T35" fmla="*/ 46 h 92"/>
                <a:gd name="T36" fmla="*/ 0 w 92"/>
                <a:gd name="T37" fmla="*/ 42 h 92"/>
                <a:gd name="T38" fmla="*/ 2 w 92"/>
                <a:gd name="T39" fmla="*/ 37 h 92"/>
                <a:gd name="T40" fmla="*/ 4 w 92"/>
                <a:gd name="T41" fmla="*/ 29 h 92"/>
                <a:gd name="T42" fmla="*/ 8 w 92"/>
                <a:gd name="T43" fmla="*/ 21 h 92"/>
                <a:gd name="T44" fmla="*/ 14 w 92"/>
                <a:gd name="T45" fmla="*/ 14 h 92"/>
                <a:gd name="T46" fmla="*/ 21 w 92"/>
                <a:gd name="T47" fmla="*/ 8 h 92"/>
                <a:gd name="T48" fmla="*/ 29 w 92"/>
                <a:gd name="T49" fmla="*/ 4 h 92"/>
                <a:gd name="T50" fmla="*/ 37 w 92"/>
                <a:gd name="T51" fmla="*/ 2 h 92"/>
                <a:gd name="T52" fmla="*/ 42 w 92"/>
                <a:gd name="T53" fmla="*/ 0 h 92"/>
                <a:gd name="T54" fmla="*/ 46 w 92"/>
                <a:gd name="T55" fmla="*/ 0 h 92"/>
                <a:gd name="T56" fmla="*/ 50 w 92"/>
                <a:gd name="T57" fmla="*/ 0 h 92"/>
                <a:gd name="T58" fmla="*/ 56 w 92"/>
                <a:gd name="T59" fmla="*/ 2 h 92"/>
                <a:gd name="T60" fmla="*/ 63 w 92"/>
                <a:gd name="T61" fmla="*/ 4 h 92"/>
                <a:gd name="T62" fmla="*/ 71 w 92"/>
                <a:gd name="T63" fmla="*/ 8 h 92"/>
                <a:gd name="T64" fmla="*/ 79 w 92"/>
                <a:gd name="T65" fmla="*/ 14 h 92"/>
                <a:gd name="T66" fmla="*/ 85 w 92"/>
                <a:gd name="T67" fmla="*/ 21 h 92"/>
                <a:gd name="T68" fmla="*/ 88 w 92"/>
                <a:gd name="T69" fmla="*/ 29 h 92"/>
                <a:gd name="T70" fmla="*/ 92 w 92"/>
                <a:gd name="T71" fmla="*/ 37 h 92"/>
                <a:gd name="T72" fmla="*/ 92 w 92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56"/>
                  </a:lnTo>
                  <a:lnTo>
                    <a:pt x="88" y="63"/>
                  </a:lnTo>
                  <a:lnTo>
                    <a:pt x="85" y="71"/>
                  </a:lnTo>
                  <a:lnTo>
                    <a:pt x="79" y="79"/>
                  </a:lnTo>
                  <a:lnTo>
                    <a:pt x="71" y="85"/>
                  </a:lnTo>
                  <a:lnTo>
                    <a:pt x="63" y="88"/>
                  </a:lnTo>
                  <a:lnTo>
                    <a:pt x="56" y="92"/>
                  </a:lnTo>
                  <a:lnTo>
                    <a:pt x="46" y="92"/>
                  </a:lnTo>
                  <a:lnTo>
                    <a:pt x="37" y="92"/>
                  </a:lnTo>
                  <a:lnTo>
                    <a:pt x="29" y="88"/>
                  </a:lnTo>
                  <a:lnTo>
                    <a:pt x="21" y="85"/>
                  </a:lnTo>
                  <a:lnTo>
                    <a:pt x="14" y="79"/>
                  </a:lnTo>
                  <a:lnTo>
                    <a:pt x="8" y="71"/>
                  </a:lnTo>
                  <a:lnTo>
                    <a:pt x="4" y="63"/>
                  </a:lnTo>
                  <a:lnTo>
                    <a:pt x="2" y="56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7"/>
                  </a:lnTo>
                  <a:lnTo>
                    <a:pt x="4" y="29"/>
                  </a:lnTo>
                  <a:lnTo>
                    <a:pt x="8" y="21"/>
                  </a:lnTo>
                  <a:lnTo>
                    <a:pt x="14" y="14"/>
                  </a:lnTo>
                  <a:lnTo>
                    <a:pt x="21" y="8"/>
                  </a:lnTo>
                  <a:lnTo>
                    <a:pt x="29" y="4"/>
                  </a:lnTo>
                  <a:lnTo>
                    <a:pt x="37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3" y="4"/>
                  </a:lnTo>
                  <a:lnTo>
                    <a:pt x="71" y="8"/>
                  </a:lnTo>
                  <a:lnTo>
                    <a:pt x="79" y="14"/>
                  </a:lnTo>
                  <a:lnTo>
                    <a:pt x="85" y="21"/>
                  </a:lnTo>
                  <a:lnTo>
                    <a:pt x="88" y="29"/>
                  </a:lnTo>
                  <a:lnTo>
                    <a:pt x="92" y="37"/>
                  </a:lnTo>
                  <a:lnTo>
                    <a:pt x="92" y="46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75" name="Group 69"/>
            <p:cNvGrpSpPr/>
            <p:nvPr/>
          </p:nvGrpSpPr>
          <p:grpSpPr>
            <a:xfrm>
              <a:off x="4229450" y="1662983"/>
              <a:ext cx="61980" cy="57731"/>
              <a:chOff x="4963437" y="1064311"/>
              <a:chExt cx="73025" cy="73025"/>
            </a:xfrm>
          </p:grpSpPr>
          <p:sp>
            <p:nvSpPr>
              <p:cNvPr id="376" name="Freeform 303"/>
              <p:cNvSpPr>
                <a:spLocks/>
              </p:cNvSpPr>
              <p:nvPr/>
            </p:nvSpPr>
            <p:spPr bwMode="auto">
              <a:xfrm>
                <a:off x="4963437" y="1064311"/>
                <a:ext cx="73025" cy="73025"/>
              </a:xfrm>
              <a:custGeom>
                <a:avLst/>
                <a:gdLst>
                  <a:gd name="T0" fmla="*/ 92 w 92"/>
                  <a:gd name="T1" fmla="*/ 46 h 93"/>
                  <a:gd name="T2" fmla="*/ 92 w 92"/>
                  <a:gd name="T3" fmla="*/ 56 h 93"/>
                  <a:gd name="T4" fmla="*/ 88 w 92"/>
                  <a:gd name="T5" fmla="*/ 64 h 93"/>
                  <a:gd name="T6" fmla="*/ 84 w 92"/>
                  <a:gd name="T7" fmla="*/ 71 h 93"/>
                  <a:gd name="T8" fmla="*/ 79 w 92"/>
                  <a:gd name="T9" fmla="*/ 79 h 93"/>
                  <a:gd name="T10" fmla="*/ 71 w 92"/>
                  <a:gd name="T11" fmla="*/ 85 h 93"/>
                  <a:gd name="T12" fmla="*/ 63 w 92"/>
                  <a:gd name="T13" fmla="*/ 89 h 93"/>
                  <a:gd name="T14" fmla="*/ 56 w 92"/>
                  <a:gd name="T15" fmla="*/ 93 h 93"/>
                  <a:gd name="T16" fmla="*/ 46 w 92"/>
                  <a:gd name="T17" fmla="*/ 93 h 93"/>
                  <a:gd name="T18" fmla="*/ 36 w 92"/>
                  <a:gd name="T19" fmla="*/ 93 h 93"/>
                  <a:gd name="T20" fmla="*/ 29 w 92"/>
                  <a:gd name="T21" fmla="*/ 89 h 93"/>
                  <a:gd name="T22" fmla="*/ 21 w 92"/>
                  <a:gd name="T23" fmla="*/ 85 h 93"/>
                  <a:gd name="T24" fmla="*/ 13 w 92"/>
                  <a:gd name="T25" fmla="*/ 79 h 93"/>
                  <a:gd name="T26" fmla="*/ 8 w 92"/>
                  <a:gd name="T27" fmla="*/ 71 h 93"/>
                  <a:gd name="T28" fmla="*/ 4 w 92"/>
                  <a:gd name="T29" fmla="*/ 64 h 93"/>
                  <a:gd name="T30" fmla="*/ 2 w 92"/>
                  <a:gd name="T31" fmla="*/ 56 h 93"/>
                  <a:gd name="T32" fmla="*/ 0 w 92"/>
                  <a:gd name="T33" fmla="*/ 50 h 93"/>
                  <a:gd name="T34" fmla="*/ 0 w 92"/>
                  <a:gd name="T35" fmla="*/ 46 h 93"/>
                  <a:gd name="T36" fmla="*/ 0 w 92"/>
                  <a:gd name="T37" fmla="*/ 43 h 93"/>
                  <a:gd name="T38" fmla="*/ 2 w 92"/>
                  <a:gd name="T39" fmla="*/ 37 h 93"/>
                  <a:gd name="T40" fmla="*/ 4 w 92"/>
                  <a:gd name="T41" fmla="*/ 29 h 93"/>
                  <a:gd name="T42" fmla="*/ 8 w 92"/>
                  <a:gd name="T43" fmla="*/ 22 h 93"/>
                  <a:gd name="T44" fmla="*/ 13 w 92"/>
                  <a:gd name="T45" fmla="*/ 14 h 93"/>
                  <a:gd name="T46" fmla="*/ 21 w 92"/>
                  <a:gd name="T47" fmla="*/ 8 h 93"/>
                  <a:gd name="T48" fmla="*/ 29 w 92"/>
                  <a:gd name="T49" fmla="*/ 4 h 93"/>
                  <a:gd name="T50" fmla="*/ 36 w 92"/>
                  <a:gd name="T51" fmla="*/ 2 h 93"/>
                  <a:gd name="T52" fmla="*/ 42 w 92"/>
                  <a:gd name="T53" fmla="*/ 0 h 93"/>
                  <a:gd name="T54" fmla="*/ 46 w 92"/>
                  <a:gd name="T55" fmla="*/ 0 h 93"/>
                  <a:gd name="T56" fmla="*/ 50 w 92"/>
                  <a:gd name="T57" fmla="*/ 0 h 93"/>
                  <a:gd name="T58" fmla="*/ 56 w 92"/>
                  <a:gd name="T59" fmla="*/ 2 h 93"/>
                  <a:gd name="T60" fmla="*/ 63 w 92"/>
                  <a:gd name="T61" fmla="*/ 4 h 93"/>
                  <a:gd name="T62" fmla="*/ 71 w 92"/>
                  <a:gd name="T63" fmla="*/ 8 h 93"/>
                  <a:gd name="T64" fmla="*/ 79 w 92"/>
                  <a:gd name="T65" fmla="*/ 14 h 93"/>
                  <a:gd name="T66" fmla="*/ 84 w 92"/>
                  <a:gd name="T67" fmla="*/ 22 h 93"/>
                  <a:gd name="T68" fmla="*/ 88 w 92"/>
                  <a:gd name="T69" fmla="*/ 29 h 93"/>
                  <a:gd name="T70" fmla="*/ 92 w 92"/>
                  <a:gd name="T71" fmla="*/ 37 h 93"/>
                  <a:gd name="T72" fmla="*/ 92 w 92"/>
                  <a:gd name="T73" fmla="*/ 46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3">
                    <a:moveTo>
                      <a:pt x="92" y="46"/>
                    </a:moveTo>
                    <a:lnTo>
                      <a:pt x="92" y="56"/>
                    </a:lnTo>
                    <a:lnTo>
                      <a:pt x="88" y="64"/>
                    </a:lnTo>
                    <a:lnTo>
                      <a:pt x="84" y="71"/>
                    </a:lnTo>
                    <a:lnTo>
                      <a:pt x="79" y="79"/>
                    </a:lnTo>
                    <a:lnTo>
                      <a:pt x="71" y="85"/>
                    </a:lnTo>
                    <a:lnTo>
                      <a:pt x="63" y="89"/>
                    </a:lnTo>
                    <a:lnTo>
                      <a:pt x="56" y="93"/>
                    </a:lnTo>
                    <a:lnTo>
                      <a:pt x="46" y="93"/>
                    </a:lnTo>
                    <a:lnTo>
                      <a:pt x="36" y="93"/>
                    </a:lnTo>
                    <a:lnTo>
                      <a:pt x="29" y="89"/>
                    </a:lnTo>
                    <a:lnTo>
                      <a:pt x="21" y="85"/>
                    </a:lnTo>
                    <a:lnTo>
                      <a:pt x="13" y="79"/>
                    </a:lnTo>
                    <a:lnTo>
                      <a:pt x="8" y="71"/>
                    </a:lnTo>
                    <a:lnTo>
                      <a:pt x="4" y="64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3"/>
                    </a:lnTo>
                    <a:lnTo>
                      <a:pt x="2" y="37"/>
                    </a:lnTo>
                    <a:lnTo>
                      <a:pt x="4" y="29"/>
                    </a:lnTo>
                    <a:lnTo>
                      <a:pt x="8" y="22"/>
                    </a:lnTo>
                    <a:lnTo>
                      <a:pt x="13" y="14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3" y="4"/>
                    </a:lnTo>
                    <a:lnTo>
                      <a:pt x="71" y="8"/>
                    </a:lnTo>
                    <a:lnTo>
                      <a:pt x="79" y="14"/>
                    </a:lnTo>
                    <a:lnTo>
                      <a:pt x="84" y="22"/>
                    </a:lnTo>
                    <a:lnTo>
                      <a:pt x="88" y="29"/>
                    </a:lnTo>
                    <a:lnTo>
                      <a:pt x="92" y="37"/>
                    </a:lnTo>
                    <a:lnTo>
                      <a:pt x="92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7" name="Freeform 304"/>
              <p:cNvSpPr>
                <a:spLocks/>
              </p:cNvSpPr>
              <p:nvPr/>
            </p:nvSpPr>
            <p:spPr bwMode="auto">
              <a:xfrm>
                <a:off x="4963437" y="1064311"/>
                <a:ext cx="73025" cy="73025"/>
              </a:xfrm>
              <a:custGeom>
                <a:avLst/>
                <a:gdLst>
                  <a:gd name="T0" fmla="*/ 92 w 92"/>
                  <a:gd name="T1" fmla="*/ 46 h 93"/>
                  <a:gd name="T2" fmla="*/ 92 w 92"/>
                  <a:gd name="T3" fmla="*/ 56 h 93"/>
                  <a:gd name="T4" fmla="*/ 88 w 92"/>
                  <a:gd name="T5" fmla="*/ 64 h 93"/>
                  <a:gd name="T6" fmla="*/ 84 w 92"/>
                  <a:gd name="T7" fmla="*/ 71 h 93"/>
                  <a:gd name="T8" fmla="*/ 79 w 92"/>
                  <a:gd name="T9" fmla="*/ 79 h 93"/>
                  <a:gd name="T10" fmla="*/ 71 w 92"/>
                  <a:gd name="T11" fmla="*/ 85 h 93"/>
                  <a:gd name="T12" fmla="*/ 63 w 92"/>
                  <a:gd name="T13" fmla="*/ 89 h 93"/>
                  <a:gd name="T14" fmla="*/ 56 w 92"/>
                  <a:gd name="T15" fmla="*/ 93 h 93"/>
                  <a:gd name="T16" fmla="*/ 46 w 92"/>
                  <a:gd name="T17" fmla="*/ 93 h 93"/>
                  <a:gd name="T18" fmla="*/ 36 w 92"/>
                  <a:gd name="T19" fmla="*/ 93 h 93"/>
                  <a:gd name="T20" fmla="*/ 29 w 92"/>
                  <a:gd name="T21" fmla="*/ 89 h 93"/>
                  <a:gd name="T22" fmla="*/ 21 w 92"/>
                  <a:gd name="T23" fmla="*/ 85 h 93"/>
                  <a:gd name="T24" fmla="*/ 13 w 92"/>
                  <a:gd name="T25" fmla="*/ 79 h 93"/>
                  <a:gd name="T26" fmla="*/ 8 w 92"/>
                  <a:gd name="T27" fmla="*/ 71 h 93"/>
                  <a:gd name="T28" fmla="*/ 4 w 92"/>
                  <a:gd name="T29" fmla="*/ 64 h 93"/>
                  <a:gd name="T30" fmla="*/ 2 w 92"/>
                  <a:gd name="T31" fmla="*/ 56 h 93"/>
                  <a:gd name="T32" fmla="*/ 0 w 92"/>
                  <a:gd name="T33" fmla="*/ 50 h 93"/>
                  <a:gd name="T34" fmla="*/ 0 w 92"/>
                  <a:gd name="T35" fmla="*/ 46 h 93"/>
                  <a:gd name="T36" fmla="*/ 0 w 92"/>
                  <a:gd name="T37" fmla="*/ 43 h 93"/>
                  <a:gd name="T38" fmla="*/ 2 w 92"/>
                  <a:gd name="T39" fmla="*/ 37 h 93"/>
                  <a:gd name="T40" fmla="*/ 4 w 92"/>
                  <a:gd name="T41" fmla="*/ 29 h 93"/>
                  <a:gd name="T42" fmla="*/ 8 w 92"/>
                  <a:gd name="T43" fmla="*/ 22 h 93"/>
                  <a:gd name="T44" fmla="*/ 13 w 92"/>
                  <a:gd name="T45" fmla="*/ 14 h 93"/>
                  <a:gd name="T46" fmla="*/ 21 w 92"/>
                  <a:gd name="T47" fmla="*/ 8 h 93"/>
                  <a:gd name="T48" fmla="*/ 29 w 92"/>
                  <a:gd name="T49" fmla="*/ 4 h 93"/>
                  <a:gd name="T50" fmla="*/ 36 w 92"/>
                  <a:gd name="T51" fmla="*/ 2 h 93"/>
                  <a:gd name="T52" fmla="*/ 42 w 92"/>
                  <a:gd name="T53" fmla="*/ 0 h 93"/>
                  <a:gd name="T54" fmla="*/ 46 w 92"/>
                  <a:gd name="T55" fmla="*/ 0 h 93"/>
                  <a:gd name="T56" fmla="*/ 50 w 92"/>
                  <a:gd name="T57" fmla="*/ 0 h 93"/>
                  <a:gd name="T58" fmla="*/ 56 w 92"/>
                  <a:gd name="T59" fmla="*/ 2 h 93"/>
                  <a:gd name="T60" fmla="*/ 63 w 92"/>
                  <a:gd name="T61" fmla="*/ 4 h 93"/>
                  <a:gd name="T62" fmla="*/ 71 w 92"/>
                  <a:gd name="T63" fmla="*/ 8 h 93"/>
                  <a:gd name="T64" fmla="*/ 79 w 92"/>
                  <a:gd name="T65" fmla="*/ 14 h 93"/>
                  <a:gd name="T66" fmla="*/ 84 w 92"/>
                  <a:gd name="T67" fmla="*/ 22 h 93"/>
                  <a:gd name="T68" fmla="*/ 88 w 92"/>
                  <a:gd name="T69" fmla="*/ 29 h 93"/>
                  <a:gd name="T70" fmla="*/ 92 w 92"/>
                  <a:gd name="T71" fmla="*/ 37 h 93"/>
                  <a:gd name="T72" fmla="*/ 92 w 92"/>
                  <a:gd name="T73" fmla="*/ 46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3">
                    <a:moveTo>
                      <a:pt x="92" y="46"/>
                    </a:moveTo>
                    <a:lnTo>
                      <a:pt x="92" y="56"/>
                    </a:lnTo>
                    <a:lnTo>
                      <a:pt x="88" y="64"/>
                    </a:lnTo>
                    <a:lnTo>
                      <a:pt x="84" y="71"/>
                    </a:lnTo>
                    <a:lnTo>
                      <a:pt x="79" y="79"/>
                    </a:lnTo>
                    <a:lnTo>
                      <a:pt x="71" y="85"/>
                    </a:lnTo>
                    <a:lnTo>
                      <a:pt x="63" y="89"/>
                    </a:lnTo>
                    <a:lnTo>
                      <a:pt x="56" y="93"/>
                    </a:lnTo>
                    <a:lnTo>
                      <a:pt x="46" y="93"/>
                    </a:lnTo>
                    <a:lnTo>
                      <a:pt x="36" y="93"/>
                    </a:lnTo>
                    <a:lnTo>
                      <a:pt x="29" y="89"/>
                    </a:lnTo>
                    <a:lnTo>
                      <a:pt x="21" y="85"/>
                    </a:lnTo>
                    <a:lnTo>
                      <a:pt x="13" y="79"/>
                    </a:lnTo>
                    <a:lnTo>
                      <a:pt x="8" y="71"/>
                    </a:lnTo>
                    <a:lnTo>
                      <a:pt x="4" y="64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3"/>
                    </a:lnTo>
                    <a:lnTo>
                      <a:pt x="2" y="37"/>
                    </a:lnTo>
                    <a:lnTo>
                      <a:pt x="4" y="29"/>
                    </a:lnTo>
                    <a:lnTo>
                      <a:pt x="8" y="22"/>
                    </a:lnTo>
                    <a:lnTo>
                      <a:pt x="13" y="14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3" y="4"/>
                    </a:lnTo>
                    <a:lnTo>
                      <a:pt x="71" y="8"/>
                    </a:lnTo>
                    <a:lnTo>
                      <a:pt x="79" y="14"/>
                    </a:lnTo>
                    <a:lnTo>
                      <a:pt x="84" y="22"/>
                    </a:lnTo>
                    <a:lnTo>
                      <a:pt x="88" y="29"/>
                    </a:lnTo>
                    <a:lnTo>
                      <a:pt x="92" y="37"/>
                    </a:lnTo>
                    <a:lnTo>
                      <a:pt x="92" y="46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81" name="Group 380"/>
          <p:cNvGrpSpPr/>
          <p:nvPr/>
        </p:nvGrpSpPr>
        <p:grpSpPr>
          <a:xfrm>
            <a:off x="1095383" y="1642316"/>
            <a:ext cx="702843" cy="1376021"/>
            <a:chOff x="1095383" y="1642316"/>
            <a:chExt cx="702843" cy="1376021"/>
          </a:xfrm>
        </p:grpSpPr>
        <p:cxnSp>
          <p:nvCxnSpPr>
            <p:cNvPr id="317" name="Straight Connector 316"/>
            <p:cNvCxnSpPr>
              <a:stCxn id="74" idx="24"/>
            </p:cNvCxnSpPr>
            <p:nvPr/>
          </p:nvCxnSpPr>
          <p:spPr>
            <a:xfrm>
              <a:off x="1095383" y="1642316"/>
              <a:ext cx="688401" cy="1327139"/>
            </a:xfrm>
            <a:prstGeom prst="line">
              <a:avLst/>
            </a:prstGeom>
            <a:ln w="25400" cap="flat" cmpd="sng" algn="ctr">
              <a:solidFill>
                <a:schemeClr val="accent2"/>
              </a:solidFill>
              <a:prstDash val="dot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8" name="Group 29"/>
            <p:cNvGrpSpPr/>
            <p:nvPr/>
          </p:nvGrpSpPr>
          <p:grpSpPr>
            <a:xfrm>
              <a:off x="1736246" y="2960606"/>
              <a:ext cx="61980" cy="57731"/>
              <a:chOff x="1494869" y="1133475"/>
              <a:chExt cx="73025" cy="73025"/>
            </a:xfrm>
          </p:grpSpPr>
          <p:sp>
            <p:nvSpPr>
              <p:cNvPr id="379" name="Freeform 47"/>
              <p:cNvSpPr>
                <a:spLocks/>
              </p:cNvSpPr>
              <p:nvPr/>
            </p:nvSpPr>
            <p:spPr bwMode="auto">
              <a:xfrm>
                <a:off x="1494869" y="1133475"/>
                <a:ext cx="73025" cy="73025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6 h 92"/>
                  <a:gd name="T4" fmla="*/ 89 w 92"/>
                  <a:gd name="T5" fmla="*/ 64 h 92"/>
                  <a:gd name="T6" fmla="*/ 85 w 92"/>
                  <a:gd name="T7" fmla="*/ 71 h 92"/>
                  <a:gd name="T8" fmla="*/ 79 w 92"/>
                  <a:gd name="T9" fmla="*/ 79 h 92"/>
                  <a:gd name="T10" fmla="*/ 71 w 92"/>
                  <a:gd name="T11" fmla="*/ 85 h 92"/>
                  <a:gd name="T12" fmla="*/ 64 w 92"/>
                  <a:gd name="T13" fmla="*/ 89 h 92"/>
                  <a:gd name="T14" fmla="*/ 56 w 92"/>
                  <a:gd name="T15" fmla="*/ 92 h 92"/>
                  <a:gd name="T16" fmla="*/ 46 w 92"/>
                  <a:gd name="T17" fmla="*/ 92 h 92"/>
                  <a:gd name="T18" fmla="*/ 37 w 92"/>
                  <a:gd name="T19" fmla="*/ 92 h 92"/>
                  <a:gd name="T20" fmla="*/ 29 w 92"/>
                  <a:gd name="T21" fmla="*/ 89 h 92"/>
                  <a:gd name="T22" fmla="*/ 21 w 92"/>
                  <a:gd name="T23" fmla="*/ 85 h 92"/>
                  <a:gd name="T24" fmla="*/ 14 w 92"/>
                  <a:gd name="T25" fmla="*/ 79 h 92"/>
                  <a:gd name="T26" fmla="*/ 8 w 92"/>
                  <a:gd name="T27" fmla="*/ 71 h 92"/>
                  <a:gd name="T28" fmla="*/ 4 w 92"/>
                  <a:gd name="T29" fmla="*/ 64 h 92"/>
                  <a:gd name="T30" fmla="*/ 2 w 92"/>
                  <a:gd name="T31" fmla="*/ 56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3 h 92"/>
                  <a:gd name="T38" fmla="*/ 2 w 92"/>
                  <a:gd name="T39" fmla="*/ 37 h 92"/>
                  <a:gd name="T40" fmla="*/ 4 w 92"/>
                  <a:gd name="T41" fmla="*/ 29 h 92"/>
                  <a:gd name="T42" fmla="*/ 8 w 92"/>
                  <a:gd name="T43" fmla="*/ 21 h 92"/>
                  <a:gd name="T44" fmla="*/ 14 w 92"/>
                  <a:gd name="T45" fmla="*/ 14 h 92"/>
                  <a:gd name="T46" fmla="*/ 21 w 92"/>
                  <a:gd name="T47" fmla="*/ 8 h 92"/>
                  <a:gd name="T48" fmla="*/ 29 w 92"/>
                  <a:gd name="T49" fmla="*/ 4 h 92"/>
                  <a:gd name="T50" fmla="*/ 37 w 92"/>
                  <a:gd name="T51" fmla="*/ 2 h 92"/>
                  <a:gd name="T52" fmla="*/ 42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6 w 92"/>
                  <a:gd name="T59" fmla="*/ 2 h 92"/>
                  <a:gd name="T60" fmla="*/ 64 w 92"/>
                  <a:gd name="T61" fmla="*/ 4 h 92"/>
                  <a:gd name="T62" fmla="*/ 71 w 92"/>
                  <a:gd name="T63" fmla="*/ 8 h 92"/>
                  <a:gd name="T64" fmla="*/ 79 w 92"/>
                  <a:gd name="T65" fmla="*/ 14 h 92"/>
                  <a:gd name="T66" fmla="*/ 85 w 92"/>
                  <a:gd name="T67" fmla="*/ 21 h 92"/>
                  <a:gd name="T68" fmla="*/ 89 w 92"/>
                  <a:gd name="T69" fmla="*/ 29 h 92"/>
                  <a:gd name="T70" fmla="*/ 92 w 92"/>
                  <a:gd name="T71" fmla="*/ 37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6"/>
                    </a:lnTo>
                    <a:lnTo>
                      <a:pt x="89" y="64"/>
                    </a:lnTo>
                    <a:lnTo>
                      <a:pt x="85" y="71"/>
                    </a:lnTo>
                    <a:lnTo>
                      <a:pt x="79" y="79"/>
                    </a:lnTo>
                    <a:lnTo>
                      <a:pt x="71" y="85"/>
                    </a:lnTo>
                    <a:lnTo>
                      <a:pt x="64" y="89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7" y="92"/>
                    </a:lnTo>
                    <a:lnTo>
                      <a:pt x="29" y="89"/>
                    </a:lnTo>
                    <a:lnTo>
                      <a:pt x="21" y="85"/>
                    </a:lnTo>
                    <a:lnTo>
                      <a:pt x="14" y="79"/>
                    </a:lnTo>
                    <a:lnTo>
                      <a:pt x="8" y="71"/>
                    </a:lnTo>
                    <a:lnTo>
                      <a:pt x="4" y="64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3"/>
                    </a:lnTo>
                    <a:lnTo>
                      <a:pt x="2" y="37"/>
                    </a:lnTo>
                    <a:lnTo>
                      <a:pt x="4" y="29"/>
                    </a:lnTo>
                    <a:lnTo>
                      <a:pt x="8" y="21"/>
                    </a:lnTo>
                    <a:lnTo>
                      <a:pt x="14" y="14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7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4" y="4"/>
                    </a:lnTo>
                    <a:lnTo>
                      <a:pt x="71" y="8"/>
                    </a:lnTo>
                    <a:lnTo>
                      <a:pt x="79" y="14"/>
                    </a:lnTo>
                    <a:lnTo>
                      <a:pt x="85" y="21"/>
                    </a:lnTo>
                    <a:lnTo>
                      <a:pt x="89" y="29"/>
                    </a:lnTo>
                    <a:lnTo>
                      <a:pt x="92" y="37"/>
                    </a:lnTo>
                    <a:lnTo>
                      <a:pt x="92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0" name="Freeform 48"/>
              <p:cNvSpPr>
                <a:spLocks/>
              </p:cNvSpPr>
              <p:nvPr/>
            </p:nvSpPr>
            <p:spPr bwMode="auto">
              <a:xfrm>
                <a:off x="1494869" y="1133475"/>
                <a:ext cx="73025" cy="73025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6 h 92"/>
                  <a:gd name="T4" fmla="*/ 89 w 92"/>
                  <a:gd name="T5" fmla="*/ 64 h 92"/>
                  <a:gd name="T6" fmla="*/ 85 w 92"/>
                  <a:gd name="T7" fmla="*/ 71 h 92"/>
                  <a:gd name="T8" fmla="*/ 79 w 92"/>
                  <a:gd name="T9" fmla="*/ 79 h 92"/>
                  <a:gd name="T10" fmla="*/ 71 w 92"/>
                  <a:gd name="T11" fmla="*/ 85 h 92"/>
                  <a:gd name="T12" fmla="*/ 64 w 92"/>
                  <a:gd name="T13" fmla="*/ 89 h 92"/>
                  <a:gd name="T14" fmla="*/ 56 w 92"/>
                  <a:gd name="T15" fmla="*/ 92 h 92"/>
                  <a:gd name="T16" fmla="*/ 46 w 92"/>
                  <a:gd name="T17" fmla="*/ 92 h 92"/>
                  <a:gd name="T18" fmla="*/ 37 w 92"/>
                  <a:gd name="T19" fmla="*/ 92 h 92"/>
                  <a:gd name="T20" fmla="*/ 29 w 92"/>
                  <a:gd name="T21" fmla="*/ 89 h 92"/>
                  <a:gd name="T22" fmla="*/ 21 w 92"/>
                  <a:gd name="T23" fmla="*/ 85 h 92"/>
                  <a:gd name="T24" fmla="*/ 14 w 92"/>
                  <a:gd name="T25" fmla="*/ 79 h 92"/>
                  <a:gd name="T26" fmla="*/ 8 w 92"/>
                  <a:gd name="T27" fmla="*/ 71 h 92"/>
                  <a:gd name="T28" fmla="*/ 4 w 92"/>
                  <a:gd name="T29" fmla="*/ 64 h 92"/>
                  <a:gd name="T30" fmla="*/ 2 w 92"/>
                  <a:gd name="T31" fmla="*/ 56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3 h 92"/>
                  <a:gd name="T38" fmla="*/ 2 w 92"/>
                  <a:gd name="T39" fmla="*/ 37 h 92"/>
                  <a:gd name="T40" fmla="*/ 4 w 92"/>
                  <a:gd name="T41" fmla="*/ 29 h 92"/>
                  <a:gd name="T42" fmla="*/ 8 w 92"/>
                  <a:gd name="T43" fmla="*/ 21 h 92"/>
                  <a:gd name="T44" fmla="*/ 14 w 92"/>
                  <a:gd name="T45" fmla="*/ 14 h 92"/>
                  <a:gd name="T46" fmla="*/ 21 w 92"/>
                  <a:gd name="T47" fmla="*/ 8 h 92"/>
                  <a:gd name="T48" fmla="*/ 29 w 92"/>
                  <a:gd name="T49" fmla="*/ 4 h 92"/>
                  <a:gd name="T50" fmla="*/ 37 w 92"/>
                  <a:gd name="T51" fmla="*/ 2 h 92"/>
                  <a:gd name="T52" fmla="*/ 42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6 w 92"/>
                  <a:gd name="T59" fmla="*/ 2 h 92"/>
                  <a:gd name="T60" fmla="*/ 64 w 92"/>
                  <a:gd name="T61" fmla="*/ 4 h 92"/>
                  <a:gd name="T62" fmla="*/ 71 w 92"/>
                  <a:gd name="T63" fmla="*/ 8 h 92"/>
                  <a:gd name="T64" fmla="*/ 79 w 92"/>
                  <a:gd name="T65" fmla="*/ 14 h 92"/>
                  <a:gd name="T66" fmla="*/ 85 w 92"/>
                  <a:gd name="T67" fmla="*/ 21 h 92"/>
                  <a:gd name="T68" fmla="*/ 89 w 92"/>
                  <a:gd name="T69" fmla="*/ 29 h 92"/>
                  <a:gd name="T70" fmla="*/ 92 w 92"/>
                  <a:gd name="T71" fmla="*/ 37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6"/>
                    </a:lnTo>
                    <a:lnTo>
                      <a:pt x="89" y="64"/>
                    </a:lnTo>
                    <a:lnTo>
                      <a:pt x="85" y="71"/>
                    </a:lnTo>
                    <a:lnTo>
                      <a:pt x="79" y="79"/>
                    </a:lnTo>
                    <a:lnTo>
                      <a:pt x="71" y="85"/>
                    </a:lnTo>
                    <a:lnTo>
                      <a:pt x="64" y="89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7" y="92"/>
                    </a:lnTo>
                    <a:lnTo>
                      <a:pt x="29" y="89"/>
                    </a:lnTo>
                    <a:lnTo>
                      <a:pt x="21" y="85"/>
                    </a:lnTo>
                    <a:lnTo>
                      <a:pt x="14" y="79"/>
                    </a:lnTo>
                    <a:lnTo>
                      <a:pt x="8" y="71"/>
                    </a:lnTo>
                    <a:lnTo>
                      <a:pt x="4" y="64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3"/>
                    </a:lnTo>
                    <a:lnTo>
                      <a:pt x="2" y="37"/>
                    </a:lnTo>
                    <a:lnTo>
                      <a:pt x="4" y="29"/>
                    </a:lnTo>
                    <a:lnTo>
                      <a:pt x="8" y="21"/>
                    </a:lnTo>
                    <a:lnTo>
                      <a:pt x="14" y="14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7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4" y="4"/>
                    </a:lnTo>
                    <a:lnTo>
                      <a:pt x="71" y="8"/>
                    </a:lnTo>
                    <a:lnTo>
                      <a:pt x="79" y="14"/>
                    </a:lnTo>
                    <a:lnTo>
                      <a:pt x="85" y="21"/>
                    </a:lnTo>
                    <a:lnTo>
                      <a:pt x="89" y="29"/>
                    </a:lnTo>
                    <a:lnTo>
                      <a:pt x="92" y="37"/>
                    </a:lnTo>
                    <a:lnTo>
                      <a:pt x="92" y="46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0634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licia.schiller\AppData\Local\Microsoft\Windows\Temporary Internet Files\Content.Outlook\FQVJGMWJ\20150723_132556_HDR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24568" t="22840" r="16667" b="11317"/>
          <a:stretch/>
        </p:blipFill>
        <p:spPr bwMode="auto">
          <a:xfrm>
            <a:off x="1354639" y="1627458"/>
            <a:ext cx="6514679" cy="4274628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88137" y="627184"/>
            <a:ext cx="7940257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0000"/>
                </a:solidFill>
                <a:latin typeface="Arial"/>
                <a:cs typeface="Arial"/>
              </a:rPr>
              <a:t>Goal-directed Resuscitation</a:t>
            </a:r>
          </a:p>
        </p:txBody>
      </p:sp>
      <p:cxnSp>
        <p:nvCxnSpPr>
          <p:cNvPr id="5" name="Straight Arrow Connector 4"/>
          <p:cNvCxnSpPr>
            <a:stCxn id="3" idx="2"/>
          </p:cNvCxnSpPr>
          <p:nvPr/>
        </p:nvCxnSpPr>
        <p:spPr>
          <a:xfrm rot="16200000" flipH="1">
            <a:off x="3635182" y="2135044"/>
            <a:ext cx="2290407" cy="444238"/>
          </a:xfrm>
          <a:prstGeom prst="straightConnector1">
            <a:avLst/>
          </a:prstGeom>
          <a:ln w="571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282267" y="2319866"/>
            <a:ext cx="890714" cy="523220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FF00"/>
                </a:solidFill>
              </a:rPr>
              <a:t>CRM</a:t>
            </a:r>
            <a:endParaRPr lang="en-US" sz="2800" b="1" dirty="0">
              <a:solidFill>
                <a:srgbClr val="00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16136" y="2827859"/>
            <a:ext cx="810413" cy="523220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FF00"/>
                </a:solidFill>
              </a:rPr>
              <a:t>88%</a:t>
            </a:r>
            <a:endParaRPr lang="en-US" sz="2800" b="1" dirty="0">
              <a:solidFill>
                <a:srgbClr val="00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13200" y="5012267"/>
            <a:ext cx="1354667" cy="406400"/>
          </a:xfrm>
          <a:prstGeom prst="rect">
            <a:avLst/>
          </a:prstGeom>
          <a:solidFill>
            <a:srgbClr val="00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07207" y="1436916"/>
            <a:ext cx="744231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Effective Resuscitation =</a:t>
            </a:r>
          </a:p>
          <a:p>
            <a:pPr algn="ctr" eaLnBrk="0" hangingPunct="0"/>
            <a:endParaRPr lang="en-US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Sustaining the Compensatory Reserve</a:t>
            </a:r>
          </a:p>
          <a:p>
            <a:pPr algn="ctr" eaLnBrk="0" hangingPunct="0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above DO</a:t>
            </a:r>
            <a:r>
              <a:rPr lang="en-US" sz="4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crit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1190" y="1711212"/>
            <a:ext cx="7823201" cy="4832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Early hemorrhage detection</a:t>
            </a:r>
          </a:p>
          <a:p>
            <a:pPr marL="457200" indent="-457200" algn="l">
              <a:buFont typeface="Arial" pitchFamily="34" charset="0"/>
              <a:buChar char="•"/>
              <a:defRPr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Accurate marker of patient status without baseline</a:t>
            </a:r>
          </a:p>
          <a:p>
            <a:pPr marL="457200" indent="-457200" algn="l">
              <a:buFont typeface="Arial" pitchFamily="34" charset="0"/>
              <a:buChar char="•"/>
              <a:defRPr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Green-Yellow-Red indications for medics</a:t>
            </a:r>
          </a:p>
          <a:p>
            <a:pPr marL="457200" indent="-457200" algn="l">
              <a:buFont typeface="Arial" pitchFamily="34" charset="0"/>
              <a:buChar char="•"/>
              <a:defRPr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Non-invasive continuous goal-directed resuscitation</a:t>
            </a:r>
          </a:p>
          <a:p>
            <a:pPr marL="457200" indent="-457200" algn="l">
              <a:buFont typeface="Arial" pitchFamily="34" charset="0"/>
              <a:buChar char="•"/>
              <a:defRPr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Based upon complex integration of total physiological compensation</a:t>
            </a:r>
          </a:p>
          <a:p>
            <a:pPr marL="457200" indent="-457200" algn="l">
              <a:buFont typeface="Arial" pitchFamily="34" charset="0"/>
              <a:buChar char="•"/>
              <a:defRPr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Specific to the individual patient (e.g., distinguishes those at highest risk)</a:t>
            </a:r>
          </a:p>
          <a:p>
            <a:pPr marL="457200" indent="-457200" algn="l">
              <a:buFont typeface="Arial" pitchFamily="34" charset="0"/>
              <a:buChar char="•"/>
              <a:defRPr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FDA-cleared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0337" y="310111"/>
            <a:ext cx="80029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Summary benefits for measuring the Compensatory Reserve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CMBMED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5300" y="2474843"/>
            <a:ext cx="5611813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2"/>
          <p:cNvSpPr>
            <a:spLocks noChangeArrowheads="1"/>
          </p:cNvSpPr>
          <p:nvPr/>
        </p:nvSpPr>
        <p:spPr bwMode="auto">
          <a:xfrm>
            <a:off x="704681" y="837151"/>
            <a:ext cx="7772400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5400" b="1" dirty="0" smtClean="0">
                <a:solidFill>
                  <a:srgbClr val="000000"/>
                </a:solidFill>
                <a:latin typeface="+mn-lt"/>
              </a:rPr>
              <a:t>Thank you</a:t>
            </a:r>
            <a:endParaRPr lang="en-US" sz="5400" b="1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8"/>
          <p:cNvGrpSpPr/>
          <p:nvPr/>
        </p:nvGrpSpPr>
        <p:grpSpPr>
          <a:xfrm>
            <a:off x="6439608" y="2254518"/>
            <a:ext cx="2068475" cy="246221"/>
            <a:chOff x="6439608" y="2186786"/>
            <a:chExt cx="2068475" cy="246221"/>
          </a:xfrm>
        </p:grpSpPr>
        <p:sp>
          <p:nvSpPr>
            <p:cNvPr id="86" name="Rectangle 83"/>
            <p:cNvSpPr>
              <a:spLocks noChangeArrowheads="1"/>
            </p:cNvSpPr>
            <p:nvPr/>
          </p:nvSpPr>
          <p:spPr bwMode="auto">
            <a:xfrm>
              <a:off x="6854886" y="2186786"/>
              <a:ext cx="165319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 dirty="0" err="1" smtClean="0">
                  <a:solidFill>
                    <a:srgbClr val="000000"/>
                  </a:solidFill>
                </a:rPr>
                <a:t>Decompensation</a:t>
              </a:r>
              <a:endParaRPr lang="en-US" altLang="en-US" sz="2400" b="1" dirty="0"/>
            </a:p>
          </p:txBody>
        </p:sp>
        <p:sp>
          <p:nvSpPr>
            <p:cNvPr id="87" name="Rectangle 84"/>
            <p:cNvSpPr>
              <a:spLocks noChangeArrowheads="1"/>
            </p:cNvSpPr>
            <p:nvPr/>
          </p:nvSpPr>
          <p:spPr bwMode="auto">
            <a:xfrm>
              <a:off x="6439608" y="2251131"/>
              <a:ext cx="266038" cy="134100"/>
            </a:xfrm>
            <a:prstGeom prst="rect">
              <a:avLst/>
            </a:prstGeom>
            <a:solidFill>
              <a:srgbClr val="008000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89"/>
          <p:cNvGrpSpPr/>
          <p:nvPr/>
        </p:nvGrpSpPr>
        <p:grpSpPr>
          <a:xfrm>
            <a:off x="6481285" y="3349044"/>
            <a:ext cx="497469" cy="1888220"/>
            <a:chOff x="5006976" y="2638426"/>
            <a:chExt cx="365125" cy="1385888"/>
          </a:xfrm>
        </p:grpSpPr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5006976" y="2743201"/>
              <a:ext cx="365125" cy="1281113"/>
            </a:xfrm>
            <a:prstGeom prst="rect">
              <a:avLst/>
            </a:prstGeom>
            <a:solidFill>
              <a:srgbClr val="008000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5099051" y="2638426"/>
              <a:ext cx="182563" cy="211138"/>
            </a:xfrm>
            <a:custGeom>
              <a:avLst/>
              <a:gdLst>
                <a:gd name="T0" fmla="*/ 0 w 231"/>
                <a:gd name="T1" fmla="*/ 0 h 265"/>
                <a:gd name="T2" fmla="*/ 231 w 231"/>
                <a:gd name="T3" fmla="*/ 0 h 265"/>
                <a:gd name="T4" fmla="*/ 115 w 231"/>
                <a:gd name="T5" fmla="*/ 0 h 265"/>
                <a:gd name="T6" fmla="*/ 115 w 231"/>
                <a:gd name="T7" fmla="*/ 265 h 265"/>
                <a:gd name="T8" fmla="*/ 0 w 231"/>
                <a:gd name="T9" fmla="*/ 265 h 265"/>
                <a:gd name="T10" fmla="*/ 231 w 231"/>
                <a:gd name="T11" fmla="*/ 265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1" h="265">
                  <a:moveTo>
                    <a:pt x="0" y="0"/>
                  </a:moveTo>
                  <a:lnTo>
                    <a:pt x="231" y="0"/>
                  </a:lnTo>
                  <a:lnTo>
                    <a:pt x="115" y="0"/>
                  </a:lnTo>
                  <a:lnTo>
                    <a:pt x="115" y="265"/>
                  </a:lnTo>
                  <a:lnTo>
                    <a:pt x="0" y="265"/>
                  </a:lnTo>
                  <a:lnTo>
                    <a:pt x="231" y="265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87"/>
          <p:cNvGrpSpPr/>
          <p:nvPr/>
        </p:nvGrpSpPr>
        <p:grpSpPr>
          <a:xfrm>
            <a:off x="7821681" y="3675642"/>
            <a:ext cx="497469" cy="1561621"/>
            <a:chOff x="6469063" y="2878138"/>
            <a:chExt cx="365125" cy="1146176"/>
          </a:xfrm>
        </p:grpSpPr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6469063" y="3006726"/>
              <a:ext cx="365125" cy="1017588"/>
            </a:xfrm>
            <a:prstGeom prst="rect">
              <a:avLst/>
            </a:prstGeom>
            <a:solidFill>
              <a:srgbClr val="008000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auto">
            <a:xfrm>
              <a:off x="6559551" y="2878138"/>
              <a:ext cx="184150" cy="257175"/>
            </a:xfrm>
            <a:custGeom>
              <a:avLst/>
              <a:gdLst>
                <a:gd name="T0" fmla="*/ 0 w 230"/>
                <a:gd name="T1" fmla="*/ 0 h 324"/>
                <a:gd name="T2" fmla="*/ 230 w 230"/>
                <a:gd name="T3" fmla="*/ 0 h 324"/>
                <a:gd name="T4" fmla="*/ 115 w 230"/>
                <a:gd name="T5" fmla="*/ 0 h 324"/>
                <a:gd name="T6" fmla="*/ 115 w 230"/>
                <a:gd name="T7" fmla="*/ 324 h 324"/>
                <a:gd name="T8" fmla="*/ 0 w 230"/>
                <a:gd name="T9" fmla="*/ 324 h 324"/>
                <a:gd name="T10" fmla="*/ 230 w 230"/>
                <a:gd name="T11" fmla="*/ 324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0" h="324">
                  <a:moveTo>
                    <a:pt x="0" y="0"/>
                  </a:moveTo>
                  <a:lnTo>
                    <a:pt x="230" y="0"/>
                  </a:lnTo>
                  <a:lnTo>
                    <a:pt x="115" y="0"/>
                  </a:lnTo>
                  <a:lnTo>
                    <a:pt x="115" y="324"/>
                  </a:lnTo>
                  <a:lnTo>
                    <a:pt x="0" y="324"/>
                  </a:lnTo>
                  <a:lnTo>
                    <a:pt x="230" y="324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79"/>
          <p:cNvGrpSpPr/>
          <p:nvPr/>
        </p:nvGrpSpPr>
        <p:grpSpPr>
          <a:xfrm>
            <a:off x="4924553" y="1967903"/>
            <a:ext cx="3761426" cy="3597275"/>
            <a:chOff x="4924553" y="1459913"/>
            <a:chExt cx="3761426" cy="3597275"/>
          </a:xfrm>
        </p:grpSpPr>
        <p:sp>
          <p:nvSpPr>
            <p:cNvPr id="84" name="Rectangle 81"/>
            <p:cNvSpPr>
              <a:spLocks noChangeArrowheads="1"/>
            </p:cNvSpPr>
            <p:nvPr/>
          </p:nvSpPr>
          <p:spPr bwMode="auto">
            <a:xfrm>
              <a:off x="6854886" y="1459913"/>
              <a:ext cx="843981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1">
                  <a:solidFill>
                    <a:srgbClr val="000000"/>
                  </a:solidFill>
                </a:rPr>
                <a:t>Baseline</a:t>
              </a:r>
              <a:endParaRPr lang="en-US" altLang="en-US" sz="2400" b="1"/>
            </a:p>
          </p:txBody>
        </p:sp>
        <p:sp>
          <p:nvSpPr>
            <p:cNvPr id="85" name="Rectangle 82"/>
            <p:cNvSpPr>
              <a:spLocks noChangeArrowheads="1"/>
            </p:cNvSpPr>
            <p:nvPr/>
          </p:nvSpPr>
          <p:spPr bwMode="auto">
            <a:xfrm>
              <a:off x="6439608" y="1526422"/>
              <a:ext cx="266038" cy="131938"/>
            </a:xfrm>
            <a:prstGeom prst="rect">
              <a:avLst/>
            </a:prstGeom>
            <a:solidFill>
              <a:srgbClr val="FFFFFF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" name="Group 90"/>
            <p:cNvGrpSpPr/>
            <p:nvPr/>
          </p:nvGrpSpPr>
          <p:grpSpPr>
            <a:xfrm>
              <a:off x="5979846" y="2616111"/>
              <a:ext cx="499633" cy="2113162"/>
              <a:chOff x="4457701" y="2473326"/>
              <a:chExt cx="366713" cy="1550988"/>
            </a:xfrm>
          </p:grpSpPr>
          <p:sp>
            <p:nvSpPr>
              <p:cNvPr id="8" name="Rectangle 5"/>
              <p:cNvSpPr>
                <a:spLocks noChangeArrowheads="1"/>
              </p:cNvSpPr>
              <p:nvPr/>
            </p:nvSpPr>
            <p:spPr bwMode="auto">
              <a:xfrm>
                <a:off x="4457701" y="2524126"/>
                <a:ext cx="366713" cy="1500188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1240B29-F687-4F45-9708-019B960494DF}">
  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Freeform 6"/>
              <p:cNvSpPr>
                <a:spLocks/>
              </p:cNvSpPr>
              <p:nvPr/>
            </p:nvSpPr>
            <p:spPr bwMode="auto">
              <a:xfrm>
                <a:off x="4549776" y="2473326"/>
                <a:ext cx="182563" cy="101600"/>
              </a:xfrm>
              <a:custGeom>
                <a:avLst/>
                <a:gdLst>
                  <a:gd name="T0" fmla="*/ 0 w 230"/>
                  <a:gd name="T1" fmla="*/ 0 h 127"/>
                  <a:gd name="T2" fmla="*/ 230 w 230"/>
                  <a:gd name="T3" fmla="*/ 0 h 127"/>
                  <a:gd name="T4" fmla="*/ 115 w 230"/>
                  <a:gd name="T5" fmla="*/ 0 h 127"/>
                  <a:gd name="T6" fmla="*/ 115 w 230"/>
                  <a:gd name="T7" fmla="*/ 127 h 127"/>
                  <a:gd name="T8" fmla="*/ 0 w 230"/>
                  <a:gd name="T9" fmla="*/ 127 h 127"/>
                  <a:gd name="T10" fmla="*/ 230 w 230"/>
                  <a:gd name="T11" fmla="*/ 127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0" h="127">
                    <a:moveTo>
                      <a:pt x="0" y="0"/>
                    </a:moveTo>
                    <a:lnTo>
                      <a:pt x="230" y="0"/>
                    </a:lnTo>
                    <a:lnTo>
                      <a:pt x="115" y="0"/>
                    </a:lnTo>
                    <a:lnTo>
                      <a:pt x="115" y="127"/>
                    </a:lnTo>
                    <a:lnTo>
                      <a:pt x="0" y="127"/>
                    </a:lnTo>
                    <a:lnTo>
                      <a:pt x="230" y="127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1" name="Line 38"/>
            <p:cNvSpPr>
              <a:spLocks noChangeShapeType="1"/>
            </p:cNvSpPr>
            <p:nvPr/>
          </p:nvSpPr>
          <p:spPr bwMode="auto">
            <a:xfrm>
              <a:off x="5594670" y="4729272"/>
              <a:ext cx="3091309" cy="88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" name="Group 91"/>
            <p:cNvGrpSpPr/>
            <p:nvPr/>
          </p:nvGrpSpPr>
          <p:grpSpPr>
            <a:xfrm>
              <a:off x="7329572" y="2676672"/>
              <a:ext cx="499633" cy="2052601"/>
              <a:chOff x="6010406" y="2517776"/>
              <a:chExt cx="366713" cy="1506538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6010406" y="2587626"/>
                <a:ext cx="366713" cy="1436688"/>
              </a:xfrm>
              <a:prstGeom prst="rect">
                <a:avLst/>
              </a:prstGeom>
              <a:solidFill>
                <a:srgbClr val="FFFFFF"/>
              </a:solidFill>
              <a:ln w="285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1240B29-F687-4F45-9708-019B960494DF}">
  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Freeform 8"/>
              <p:cNvSpPr>
                <a:spLocks/>
              </p:cNvSpPr>
              <p:nvPr/>
            </p:nvSpPr>
            <p:spPr bwMode="auto">
              <a:xfrm>
                <a:off x="6102481" y="2517776"/>
                <a:ext cx="182563" cy="142875"/>
              </a:xfrm>
              <a:custGeom>
                <a:avLst/>
                <a:gdLst>
                  <a:gd name="T0" fmla="*/ 0 w 231"/>
                  <a:gd name="T1" fmla="*/ 0 h 179"/>
                  <a:gd name="T2" fmla="*/ 231 w 231"/>
                  <a:gd name="T3" fmla="*/ 0 h 179"/>
                  <a:gd name="T4" fmla="*/ 116 w 231"/>
                  <a:gd name="T5" fmla="*/ 0 h 179"/>
                  <a:gd name="T6" fmla="*/ 116 w 231"/>
                  <a:gd name="T7" fmla="*/ 179 h 179"/>
                  <a:gd name="T8" fmla="*/ 0 w 231"/>
                  <a:gd name="T9" fmla="*/ 179 h 179"/>
                  <a:gd name="T10" fmla="*/ 231 w 231"/>
                  <a:gd name="T11" fmla="*/ 179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1" h="179">
                    <a:moveTo>
                      <a:pt x="0" y="0"/>
                    </a:moveTo>
                    <a:lnTo>
                      <a:pt x="231" y="0"/>
                    </a:lnTo>
                    <a:lnTo>
                      <a:pt x="116" y="0"/>
                    </a:lnTo>
                    <a:lnTo>
                      <a:pt x="116" y="179"/>
                    </a:lnTo>
                    <a:lnTo>
                      <a:pt x="0" y="179"/>
                    </a:lnTo>
                    <a:lnTo>
                      <a:pt x="231" y="179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4" name="Rectangle 41"/>
            <p:cNvSpPr>
              <a:spLocks noChangeArrowheads="1"/>
            </p:cNvSpPr>
            <p:nvPr/>
          </p:nvSpPr>
          <p:spPr bwMode="auto">
            <a:xfrm>
              <a:off x="5408660" y="4616801"/>
              <a:ext cx="7854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100" b="1">
                  <a:solidFill>
                    <a:srgbClr val="000000"/>
                  </a:solidFill>
                </a:rPr>
                <a:t>0</a:t>
              </a:r>
              <a:endParaRPr lang="en-US" altLang="en-US"/>
            </a:p>
          </p:txBody>
        </p:sp>
        <p:sp>
          <p:nvSpPr>
            <p:cNvPr id="45" name="Rectangle 42"/>
            <p:cNvSpPr>
              <a:spLocks noChangeArrowheads="1"/>
            </p:cNvSpPr>
            <p:nvPr/>
          </p:nvSpPr>
          <p:spPr bwMode="auto">
            <a:xfrm>
              <a:off x="5302678" y="3993883"/>
              <a:ext cx="157094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100" b="1">
                  <a:solidFill>
                    <a:srgbClr val="000000"/>
                  </a:solidFill>
                </a:rPr>
                <a:t>20</a:t>
              </a:r>
              <a:endParaRPr lang="en-US" altLang="en-US"/>
            </a:p>
          </p:txBody>
        </p:sp>
        <p:sp>
          <p:nvSpPr>
            <p:cNvPr id="46" name="Rectangle 43"/>
            <p:cNvSpPr>
              <a:spLocks noChangeArrowheads="1"/>
            </p:cNvSpPr>
            <p:nvPr/>
          </p:nvSpPr>
          <p:spPr bwMode="auto">
            <a:xfrm>
              <a:off x="5302678" y="3370965"/>
              <a:ext cx="157094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100" b="1">
                  <a:solidFill>
                    <a:srgbClr val="000000"/>
                  </a:solidFill>
                </a:rPr>
                <a:t>40</a:t>
              </a:r>
              <a:endParaRPr lang="en-US" altLang="en-US"/>
            </a:p>
          </p:txBody>
        </p:sp>
        <p:sp>
          <p:nvSpPr>
            <p:cNvPr id="47" name="Rectangle 44"/>
            <p:cNvSpPr>
              <a:spLocks noChangeArrowheads="1"/>
            </p:cNvSpPr>
            <p:nvPr/>
          </p:nvSpPr>
          <p:spPr bwMode="auto">
            <a:xfrm>
              <a:off x="5302678" y="2748048"/>
              <a:ext cx="157094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100" b="1">
                  <a:solidFill>
                    <a:srgbClr val="000000"/>
                  </a:solidFill>
                </a:rPr>
                <a:t>60</a:t>
              </a:r>
              <a:endParaRPr lang="en-US" altLang="en-US"/>
            </a:p>
          </p:txBody>
        </p:sp>
        <p:sp>
          <p:nvSpPr>
            <p:cNvPr id="48" name="Rectangle 45"/>
            <p:cNvSpPr>
              <a:spLocks noChangeArrowheads="1"/>
            </p:cNvSpPr>
            <p:nvPr/>
          </p:nvSpPr>
          <p:spPr bwMode="auto">
            <a:xfrm>
              <a:off x="5302678" y="2122968"/>
              <a:ext cx="157094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100" b="1">
                  <a:solidFill>
                    <a:srgbClr val="000000"/>
                  </a:solidFill>
                </a:rPr>
                <a:t>80</a:t>
              </a:r>
              <a:endParaRPr lang="en-US" altLang="en-US"/>
            </a:p>
          </p:txBody>
        </p:sp>
        <p:sp>
          <p:nvSpPr>
            <p:cNvPr id="49" name="Line 46"/>
            <p:cNvSpPr>
              <a:spLocks noChangeShapeType="1"/>
            </p:cNvSpPr>
            <p:nvPr/>
          </p:nvSpPr>
          <p:spPr bwMode="auto">
            <a:xfrm flipV="1">
              <a:off x="5607647" y="2224624"/>
              <a:ext cx="0" cy="25176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47"/>
            <p:cNvSpPr>
              <a:spLocks noChangeShapeType="1"/>
            </p:cNvSpPr>
            <p:nvPr/>
          </p:nvSpPr>
          <p:spPr bwMode="auto">
            <a:xfrm flipH="1">
              <a:off x="5536272" y="4729272"/>
              <a:ext cx="7137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48"/>
            <p:cNvSpPr>
              <a:spLocks noChangeShapeType="1"/>
            </p:cNvSpPr>
            <p:nvPr/>
          </p:nvSpPr>
          <p:spPr bwMode="auto">
            <a:xfrm flipH="1">
              <a:off x="5536272" y="4106354"/>
              <a:ext cx="7137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49"/>
            <p:cNvSpPr>
              <a:spLocks noChangeShapeType="1"/>
            </p:cNvSpPr>
            <p:nvPr/>
          </p:nvSpPr>
          <p:spPr bwMode="auto">
            <a:xfrm flipH="1">
              <a:off x="5536272" y="3483437"/>
              <a:ext cx="7137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50"/>
            <p:cNvSpPr>
              <a:spLocks noChangeShapeType="1"/>
            </p:cNvSpPr>
            <p:nvPr/>
          </p:nvSpPr>
          <p:spPr bwMode="auto">
            <a:xfrm flipH="1">
              <a:off x="5536272" y="2860519"/>
              <a:ext cx="7137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51"/>
            <p:cNvSpPr>
              <a:spLocks noChangeShapeType="1"/>
            </p:cNvSpPr>
            <p:nvPr/>
          </p:nvSpPr>
          <p:spPr bwMode="auto">
            <a:xfrm flipH="1">
              <a:off x="5536272" y="2237601"/>
              <a:ext cx="7137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Rectangle 80"/>
            <p:cNvSpPr>
              <a:spLocks noChangeArrowheads="1"/>
            </p:cNvSpPr>
            <p:nvPr/>
          </p:nvSpPr>
          <p:spPr bwMode="auto">
            <a:xfrm rot="16200000">
              <a:off x="3756936" y="3299549"/>
              <a:ext cx="255067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 dirty="0">
                  <a:solidFill>
                    <a:srgbClr val="000000"/>
                  </a:solidFill>
                </a:rPr>
                <a:t>Tissue Oxygenation, StO2 (%)</a:t>
              </a:r>
              <a:endParaRPr lang="en-US" altLang="en-US" sz="2000" dirty="0"/>
            </a:p>
          </p:txBody>
        </p:sp>
        <p:sp>
          <p:nvSpPr>
            <p:cNvPr id="94" name="Rectangle 80"/>
            <p:cNvSpPr>
              <a:spLocks noChangeArrowheads="1"/>
            </p:cNvSpPr>
            <p:nvPr/>
          </p:nvSpPr>
          <p:spPr bwMode="auto">
            <a:xfrm>
              <a:off x="6012129" y="4841744"/>
              <a:ext cx="110378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 dirty="0">
                  <a:solidFill>
                    <a:srgbClr val="000000"/>
                  </a:solidFill>
                </a:rPr>
                <a:t>Low Tolerant</a:t>
              </a:r>
              <a:endParaRPr lang="en-US" altLang="en-US" sz="2000" dirty="0"/>
            </a:p>
          </p:txBody>
        </p:sp>
        <p:sp>
          <p:nvSpPr>
            <p:cNvPr id="95" name="Rectangle 80"/>
            <p:cNvSpPr>
              <a:spLocks noChangeArrowheads="1"/>
            </p:cNvSpPr>
            <p:nvPr/>
          </p:nvSpPr>
          <p:spPr bwMode="auto">
            <a:xfrm>
              <a:off x="7367886" y="4841744"/>
              <a:ext cx="115416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400" b="1" dirty="0">
                  <a:solidFill>
                    <a:srgbClr val="000000"/>
                  </a:solidFill>
                </a:rPr>
                <a:t>High Tolerant</a:t>
              </a:r>
              <a:endParaRPr lang="en-US" altLang="en-US" sz="2000" dirty="0"/>
            </a:p>
          </p:txBody>
        </p:sp>
      </p:grpSp>
      <p:sp>
        <p:nvSpPr>
          <p:cNvPr id="38" name="Rectangle 6"/>
          <p:cNvSpPr>
            <a:spLocks noChangeArrowheads="1"/>
          </p:cNvSpPr>
          <p:nvPr/>
        </p:nvSpPr>
        <p:spPr bwMode="auto">
          <a:xfrm>
            <a:off x="1556679" y="5335615"/>
            <a:ext cx="3265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Arial" pitchFamily="34" charset="0"/>
              </a:rPr>
              <a:t>0.0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39" name="Rectangle 7"/>
          <p:cNvSpPr>
            <a:spLocks noChangeArrowheads="1"/>
          </p:cNvSpPr>
          <p:nvPr/>
        </p:nvSpPr>
        <p:spPr bwMode="auto">
          <a:xfrm>
            <a:off x="2083116" y="5335615"/>
            <a:ext cx="34019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Arial" pitchFamily="34" charset="0"/>
              </a:rPr>
              <a:t>0.2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40" name="Rectangle 8"/>
          <p:cNvSpPr>
            <a:spLocks noChangeArrowheads="1"/>
          </p:cNvSpPr>
          <p:nvPr/>
        </p:nvSpPr>
        <p:spPr bwMode="auto">
          <a:xfrm>
            <a:off x="2609552" y="5335615"/>
            <a:ext cx="32470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Arial" pitchFamily="34" charset="0"/>
              </a:rPr>
              <a:t>0.4</a:t>
            </a: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3135989" y="5335615"/>
            <a:ext cx="33840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Arial" pitchFamily="34" charset="0"/>
              </a:rPr>
              <a:t>0.6</a:t>
            </a: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3661156" y="5335615"/>
            <a:ext cx="38257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Arial" pitchFamily="34" charset="0"/>
              </a:rPr>
              <a:t>0.8</a:t>
            </a: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4187592" y="5335615"/>
            <a:ext cx="3524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Arial" pitchFamily="34" charset="0"/>
              </a:rPr>
              <a:t>1.0</a:t>
            </a: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58" name="Freeform 12"/>
          <p:cNvSpPr>
            <a:spLocks noEditPoints="1"/>
          </p:cNvSpPr>
          <p:nvPr/>
        </p:nvSpPr>
        <p:spPr bwMode="auto">
          <a:xfrm>
            <a:off x="1711655" y="5260773"/>
            <a:ext cx="2648671" cy="50741"/>
          </a:xfrm>
          <a:custGeom>
            <a:avLst/>
            <a:gdLst>
              <a:gd name="T0" fmla="*/ 0 w 2088"/>
              <a:gd name="T1" fmla="*/ 0 h 40"/>
              <a:gd name="T2" fmla="*/ 2088 w 2088"/>
              <a:gd name="T3" fmla="*/ 0 h 40"/>
              <a:gd name="T4" fmla="*/ 7 w 2088"/>
              <a:gd name="T5" fmla="*/ 0 h 40"/>
              <a:gd name="T6" fmla="*/ 7 w 2088"/>
              <a:gd name="T7" fmla="*/ 40 h 40"/>
              <a:gd name="T8" fmla="*/ 421 w 2088"/>
              <a:gd name="T9" fmla="*/ 0 h 40"/>
              <a:gd name="T10" fmla="*/ 421 w 2088"/>
              <a:gd name="T11" fmla="*/ 40 h 40"/>
              <a:gd name="T12" fmla="*/ 836 w 2088"/>
              <a:gd name="T13" fmla="*/ 0 h 40"/>
              <a:gd name="T14" fmla="*/ 836 w 2088"/>
              <a:gd name="T15" fmla="*/ 40 h 40"/>
              <a:gd name="T16" fmla="*/ 1251 w 2088"/>
              <a:gd name="T17" fmla="*/ 0 h 40"/>
              <a:gd name="T18" fmla="*/ 1251 w 2088"/>
              <a:gd name="T19" fmla="*/ 40 h 40"/>
              <a:gd name="T20" fmla="*/ 1666 w 2088"/>
              <a:gd name="T21" fmla="*/ 0 h 40"/>
              <a:gd name="T22" fmla="*/ 1666 w 2088"/>
              <a:gd name="T23" fmla="*/ 40 h 40"/>
              <a:gd name="T24" fmla="*/ 2081 w 2088"/>
              <a:gd name="T25" fmla="*/ 0 h 40"/>
              <a:gd name="T26" fmla="*/ 2081 w 2088"/>
              <a:gd name="T27" fmla="*/ 4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88" h="40">
                <a:moveTo>
                  <a:pt x="0" y="0"/>
                </a:moveTo>
                <a:lnTo>
                  <a:pt x="2088" y="0"/>
                </a:lnTo>
                <a:moveTo>
                  <a:pt x="7" y="0"/>
                </a:moveTo>
                <a:lnTo>
                  <a:pt x="7" y="40"/>
                </a:lnTo>
                <a:moveTo>
                  <a:pt x="421" y="0"/>
                </a:moveTo>
                <a:lnTo>
                  <a:pt x="421" y="40"/>
                </a:lnTo>
                <a:moveTo>
                  <a:pt x="836" y="0"/>
                </a:moveTo>
                <a:lnTo>
                  <a:pt x="836" y="40"/>
                </a:lnTo>
                <a:moveTo>
                  <a:pt x="1251" y="0"/>
                </a:moveTo>
                <a:lnTo>
                  <a:pt x="1251" y="40"/>
                </a:lnTo>
                <a:moveTo>
                  <a:pt x="1666" y="0"/>
                </a:moveTo>
                <a:lnTo>
                  <a:pt x="1666" y="40"/>
                </a:lnTo>
                <a:moveTo>
                  <a:pt x="2081" y="0"/>
                </a:moveTo>
                <a:lnTo>
                  <a:pt x="2081" y="40"/>
                </a:lnTo>
              </a:path>
            </a:pathLst>
          </a:custGeom>
          <a:noFill/>
          <a:ln w="2222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Freeform 19"/>
          <p:cNvSpPr>
            <a:spLocks noEditPoints="1"/>
          </p:cNvSpPr>
          <p:nvPr/>
        </p:nvSpPr>
        <p:spPr bwMode="auto">
          <a:xfrm>
            <a:off x="1669793" y="2620990"/>
            <a:ext cx="50741" cy="2648663"/>
          </a:xfrm>
          <a:custGeom>
            <a:avLst/>
            <a:gdLst>
              <a:gd name="T0" fmla="*/ 40 w 40"/>
              <a:gd name="T1" fmla="*/ 2088 h 2088"/>
              <a:gd name="T2" fmla="*/ 40 w 40"/>
              <a:gd name="T3" fmla="*/ 0 h 2088"/>
              <a:gd name="T4" fmla="*/ 40 w 40"/>
              <a:gd name="T5" fmla="*/ 2081 h 2088"/>
              <a:gd name="T6" fmla="*/ 0 w 40"/>
              <a:gd name="T7" fmla="*/ 2081 h 2088"/>
              <a:gd name="T8" fmla="*/ 40 w 40"/>
              <a:gd name="T9" fmla="*/ 1666 h 2088"/>
              <a:gd name="T10" fmla="*/ 0 w 40"/>
              <a:gd name="T11" fmla="*/ 1666 h 2088"/>
              <a:gd name="T12" fmla="*/ 40 w 40"/>
              <a:gd name="T13" fmla="*/ 1252 h 2088"/>
              <a:gd name="T14" fmla="*/ 0 w 40"/>
              <a:gd name="T15" fmla="*/ 1252 h 2088"/>
              <a:gd name="T16" fmla="*/ 40 w 40"/>
              <a:gd name="T17" fmla="*/ 837 h 2088"/>
              <a:gd name="T18" fmla="*/ 0 w 40"/>
              <a:gd name="T19" fmla="*/ 837 h 2088"/>
              <a:gd name="T20" fmla="*/ 40 w 40"/>
              <a:gd name="T21" fmla="*/ 422 h 2088"/>
              <a:gd name="T22" fmla="*/ 0 w 40"/>
              <a:gd name="T23" fmla="*/ 422 h 2088"/>
              <a:gd name="T24" fmla="*/ 40 w 40"/>
              <a:gd name="T25" fmla="*/ 7 h 2088"/>
              <a:gd name="T26" fmla="*/ 0 w 40"/>
              <a:gd name="T27" fmla="*/ 7 h 2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0" h="2088">
                <a:moveTo>
                  <a:pt x="40" y="2088"/>
                </a:moveTo>
                <a:lnTo>
                  <a:pt x="40" y="0"/>
                </a:lnTo>
                <a:moveTo>
                  <a:pt x="40" y="2081"/>
                </a:moveTo>
                <a:lnTo>
                  <a:pt x="0" y="2081"/>
                </a:lnTo>
                <a:moveTo>
                  <a:pt x="40" y="1666"/>
                </a:moveTo>
                <a:lnTo>
                  <a:pt x="0" y="1666"/>
                </a:lnTo>
                <a:moveTo>
                  <a:pt x="40" y="1252"/>
                </a:moveTo>
                <a:lnTo>
                  <a:pt x="0" y="1252"/>
                </a:lnTo>
                <a:moveTo>
                  <a:pt x="40" y="837"/>
                </a:moveTo>
                <a:lnTo>
                  <a:pt x="0" y="837"/>
                </a:lnTo>
                <a:moveTo>
                  <a:pt x="40" y="422"/>
                </a:moveTo>
                <a:lnTo>
                  <a:pt x="0" y="422"/>
                </a:lnTo>
                <a:moveTo>
                  <a:pt x="40" y="7"/>
                </a:moveTo>
                <a:lnTo>
                  <a:pt x="0" y="7"/>
                </a:lnTo>
              </a:path>
            </a:pathLst>
          </a:custGeom>
          <a:noFill/>
          <a:ln w="2222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Freeform 20"/>
          <p:cNvSpPr>
            <a:spLocks/>
          </p:cNvSpPr>
          <p:nvPr/>
        </p:nvSpPr>
        <p:spPr bwMode="auto">
          <a:xfrm>
            <a:off x="1711655" y="2620990"/>
            <a:ext cx="2630912" cy="2630904"/>
          </a:xfrm>
          <a:custGeom>
            <a:avLst/>
            <a:gdLst>
              <a:gd name="T0" fmla="*/ 0 w 2074"/>
              <a:gd name="T1" fmla="*/ 2074 h 2074"/>
              <a:gd name="T2" fmla="*/ 0 w 2074"/>
              <a:gd name="T3" fmla="*/ 1872 h 2074"/>
              <a:gd name="T4" fmla="*/ 0 w 2074"/>
              <a:gd name="T5" fmla="*/ 1790 h 2074"/>
              <a:gd name="T6" fmla="*/ 10 w 2074"/>
              <a:gd name="T7" fmla="*/ 1587 h 2074"/>
              <a:gd name="T8" fmla="*/ 31 w 2074"/>
              <a:gd name="T9" fmla="*/ 1547 h 2074"/>
              <a:gd name="T10" fmla="*/ 41 w 2074"/>
              <a:gd name="T11" fmla="*/ 1424 h 2074"/>
              <a:gd name="T12" fmla="*/ 41 w 2074"/>
              <a:gd name="T13" fmla="*/ 1384 h 2074"/>
              <a:gd name="T14" fmla="*/ 84 w 2074"/>
              <a:gd name="T15" fmla="*/ 1180 h 2074"/>
              <a:gd name="T16" fmla="*/ 84 w 2074"/>
              <a:gd name="T17" fmla="*/ 1098 h 2074"/>
              <a:gd name="T18" fmla="*/ 115 w 2074"/>
              <a:gd name="T19" fmla="*/ 1018 h 2074"/>
              <a:gd name="T20" fmla="*/ 146 w 2074"/>
              <a:gd name="T21" fmla="*/ 977 h 2074"/>
              <a:gd name="T22" fmla="*/ 189 w 2074"/>
              <a:gd name="T23" fmla="*/ 895 h 2074"/>
              <a:gd name="T24" fmla="*/ 199 w 2074"/>
              <a:gd name="T25" fmla="*/ 773 h 2074"/>
              <a:gd name="T26" fmla="*/ 231 w 2074"/>
              <a:gd name="T27" fmla="*/ 733 h 2074"/>
              <a:gd name="T28" fmla="*/ 252 w 2074"/>
              <a:gd name="T29" fmla="*/ 651 h 2074"/>
              <a:gd name="T30" fmla="*/ 262 w 2074"/>
              <a:gd name="T31" fmla="*/ 611 h 2074"/>
              <a:gd name="T32" fmla="*/ 283 w 2074"/>
              <a:gd name="T33" fmla="*/ 611 h 2074"/>
              <a:gd name="T34" fmla="*/ 336 w 2074"/>
              <a:gd name="T35" fmla="*/ 489 h 2074"/>
              <a:gd name="T36" fmla="*/ 346 w 2074"/>
              <a:gd name="T37" fmla="*/ 489 h 2074"/>
              <a:gd name="T38" fmla="*/ 367 w 2074"/>
              <a:gd name="T39" fmla="*/ 366 h 2074"/>
              <a:gd name="T40" fmla="*/ 389 w 2074"/>
              <a:gd name="T41" fmla="*/ 326 h 2074"/>
              <a:gd name="T42" fmla="*/ 441 w 2074"/>
              <a:gd name="T43" fmla="*/ 286 h 2074"/>
              <a:gd name="T44" fmla="*/ 463 w 2074"/>
              <a:gd name="T45" fmla="*/ 244 h 2074"/>
              <a:gd name="T46" fmla="*/ 535 w 2074"/>
              <a:gd name="T47" fmla="*/ 164 h 2074"/>
              <a:gd name="T48" fmla="*/ 557 w 2074"/>
              <a:gd name="T49" fmla="*/ 164 h 2074"/>
              <a:gd name="T50" fmla="*/ 599 w 2074"/>
              <a:gd name="T51" fmla="*/ 164 h 2074"/>
              <a:gd name="T52" fmla="*/ 631 w 2074"/>
              <a:gd name="T53" fmla="*/ 164 h 2074"/>
              <a:gd name="T54" fmla="*/ 673 w 2074"/>
              <a:gd name="T55" fmla="*/ 164 h 2074"/>
              <a:gd name="T56" fmla="*/ 683 w 2074"/>
              <a:gd name="T57" fmla="*/ 164 h 2074"/>
              <a:gd name="T58" fmla="*/ 715 w 2074"/>
              <a:gd name="T59" fmla="*/ 122 h 2074"/>
              <a:gd name="T60" fmla="*/ 726 w 2074"/>
              <a:gd name="T61" fmla="*/ 122 h 2074"/>
              <a:gd name="T62" fmla="*/ 746 w 2074"/>
              <a:gd name="T63" fmla="*/ 122 h 2074"/>
              <a:gd name="T64" fmla="*/ 768 w 2074"/>
              <a:gd name="T65" fmla="*/ 122 h 2074"/>
              <a:gd name="T66" fmla="*/ 852 w 2074"/>
              <a:gd name="T67" fmla="*/ 122 h 2074"/>
              <a:gd name="T68" fmla="*/ 883 w 2074"/>
              <a:gd name="T69" fmla="*/ 82 h 2074"/>
              <a:gd name="T70" fmla="*/ 926 w 2074"/>
              <a:gd name="T71" fmla="*/ 82 h 2074"/>
              <a:gd name="T72" fmla="*/ 968 w 2074"/>
              <a:gd name="T73" fmla="*/ 82 h 2074"/>
              <a:gd name="T74" fmla="*/ 1010 w 2074"/>
              <a:gd name="T75" fmla="*/ 82 h 2074"/>
              <a:gd name="T76" fmla="*/ 1052 w 2074"/>
              <a:gd name="T77" fmla="*/ 82 h 2074"/>
              <a:gd name="T78" fmla="*/ 1158 w 2074"/>
              <a:gd name="T79" fmla="*/ 0 h 2074"/>
              <a:gd name="T80" fmla="*/ 1189 w 2074"/>
              <a:gd name="T81" fmla="*/ 0 h 2074"/>
              <a:gd name="T82" fmla="*/ 1283 w 2074"/>
              <a:gd name="T83" fmla="*/ 0 h 2074"/>
              <a:gd name="T84" fmla="*/ 1304 w 2074"/>
              <a:gd name="T85" fmla="*/ 0 h 2074"/>
              <a:gd name="T86" fmla="*/ 1336 w 2074"/>
              <a:gd name="T87" fmla="*/ 0 h 2074"/>
              <a:gd name="T88" fmla="*/ 1357 w 2074"/>
              <a:gd name="T89" fmla="*/ 0 h 2074"/>
              <a:gd name="T90" fmla="*/ 1420 w 2074"/>
              <a:gd name="T91" fmla="*/ 0 h 2074"/>
              <a:gd name="T92" fmla="*/ 1441 w 2074"/>
              <a:gd name="T93" fmla="*/ 0 h 2074"/>
              <a:gd name="T94" fmla="*/ 1558 w 2074"/>
              <a:gd name="T95" fmla="*/ 0 h 2074"/>
              <a:gd name="T96" fmla="*/ 1568 w 2074"/>
              <a:gd name="T97" fmla="*/ 0 h 2074"/>
              <a:gd name="T98" fmla="*/ 1652 w 2074"/>
              <a:gd name="T99" fmla="*/ 0 h 2074"/>
              <a:gd name="T100" fmla="*/ 1683 w 2074"/>
              <a:gd name="T101" fmla="*/ 0 h 2074"/>
              <a:gd name="T102" fmla="*/ 1757 w 2074"/>
              <a:gd name="T103" fmla="*/ 0 h 2074"/>
              <a:gd name="T104" fmla="*/ 1789 w 2074"/>
              <a:gd name="T105" fmla="*/ 0 h 2074"/>
              <a:gd name="T106" fmla="*/ 1831 w 2074"/>
              <a:gd name="T107" fmla="*/ 0 h 2074"/>
              <a:gd name="T108" fmla="*/ 1884 w 2074"/>
              <a:gd name="T109" fmla="*/ 0 h 2074"/>
              <a:gd name="T110" fmla="*/ 1957 w 2074"/>
              <a:gd name="T111" fmla="*/ 0 h 2074"/>
              <a:gd name="T112" fmla="*/ 2021 w 2074"/>
              <a:gd name="T113" fmla="*/ 0 h 20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2074" h="2074">
                <a:moveTo>
                  <a:pt x="0" y="2074"/>
                </a:moveTo>
                <a:lnTo>
                  <a:pt x="0" y="2074"/>
                </a:lnTo>
                <a:lnTo>
                  <a:pt x="0" y="2074"/>
                </a:lnTo>
                <a:lnTo>
                  <a:pt x="0" y="2034"/>
                </a:lnTo>
                <a:lnTo>
                  <a:pt x="0" y="2034"/>
                </a:lnTo>
                <a:lnTo>
                  <a:pt x="0" y="1872"/>
                </a:lnTo>
                <a:lnTo>
                  <a:pt x="0" y="1872"/>
                </a:lnTo>
                <a:lnTo>
                  <a:pt x="0" y="1790"/>
                </a:lnTo>
                <a:lnTo>
                  <a:pt x="0" y="1790"/>
                </a:lnTo>
                <a:lnTo>
                  <a:pt x="0" y="1749"/>
                </a:lnTo>
                <a:lnTo>
                  <a:pt x="0" y="1749"/>
                </a:lnTo>
                <a:lnTo>
                  <a:pt x="10" y="1587"/>
                </a:lnTo>
                <a:lnTo>
                  <a:pt x="10" y="1587"/>
                </a:lnTo>
                <a:lnTo>
                  <a:pt x="31" y="1547"/>
                </a:lnTo>
                <a:lnTo>
                  <a:pt x="31" y="1547"/>
                </a:lnTo>
                <a:lnTo>
                  <a:pt x="41" y="1505"/>
                </a:lnTo>
                <a:lnTo>
                  <a:pt x="41" y="1505"/>
                </a:lnTo>
                <a:lnTo>
                  <a:pt x="41" y="1424"/>
                </a:lnTo>
                <a:lnTo>
                  <a:pt x="41" y="1424"/>
                </a:lnTo>
                <a:lnTo>
                  <a:pt x="41" y="1384"/>
                </a:lnTo>
                <a:lnTo>
                  <a:pt x="41" y="1384"/>
                </a:lnTo>
                <a:lnTo>
                  <a:pt x="62" y="1384"/>
                </a:lnTo>
                <a:lnTo>
                  <a:pt x="62" y="1384"/>
                </a:lnTo>
                <a:lnTo>
                  <a:pt x="84" y="1180"/>
                </a:lnTo>
                <a:lnTo>
                  <a:pt x="84" y="1180"/>
                </a:lnTo>
                <a:lnTo>
                  <a:pt x="84" y="1098"/>
                </a:lnTo>
                <a:lnTo>
                  <a:pt x="84" y="1098"/>
                </a:lnTo>
                <a:lnTo>
                  <a:pt x="94" y="1058"/>
                </a:lnTo>
                <a:lnTo>
                  <a:pt x="94" y="1058"/>
                </a:lnTo>
                <a:lnTo>
                  <a:pt x="115" y="1018"/>
                </a:lnTo>
                <a:lnTo>
                  <a:pt x="115" y="1018"/>
                </a:lnTo>
                <a:lnTo>
                  <a:pt x="146" y="977"/>
                </a:lnTo>
                <a:lnTo>
                  <a:pt x="146" y="977"/>
                </a:lnTo>
                <a:lnTo>
                  <a:pt x="168" y="977"/>
                </a:lnTo>
                <a:lnTo>
                  <a:pt x="168" y="977"/>
                </a:lnTo>
                <a:lnTo>
                  <a:pt x="189" y="895"/>
                </a:lnTo>
                <a:lnTo>
                  <a:pt x="189" y="895"/>
                </a:lnTo>
                <a:lnTo>
                  <a:pt x="199" y="773"/>
                </a:lnTo>
                <a:lnTo>
                  <a:pt x="199" y="773"/>
                </a:lnTo>
                <a:lnTo>
                  <a:pt x="220" y="733"/>
                </a:lnTo>
                <a:lnTo>
                  <a:pt x="220" y="733"/>
                </a:lnTo>
                <a:lnTo>
                  <a:pt x="231" y="733"/>
                </a:lnTo>
                <a:lnTo>
                  <a:pt x="231" y="733"/>
                </a:lnTo>
                <a:lnTo>
                  <a:pt x="252" y="651"/>
                </a:lnTo>
                <a:lnTo>
                  <a:pt x="252" y="651"/>
                </a:lnTo>
                <a:lnTo>
                  <a:pt x="262" y="651"/>
                </a:lnTo>
                <a:lnTo>
                  <a:pt x="262" y="651"/>
                </a:lnTo>
                <a:lnTo>
                  <a:pt x="262" y="611"/>
                </a:lnTo>
                <a:lnTo>
                  <a:pt x="262" y="611"/>
                </a:lnTo>
                <a:lnTo>
                  <a:pt x="283" y="611"/>
                </a:lnTo>
                <a:lnTo>
                  <a:pt x="283" y="611"/>
                </a:lnTo>
                <a:lnTo>
                  <a:pt x="293" y="529"/>
                </a:lnTo>
                <a:lnTo>
                  <a:pt x="293" y="529"/>
                </a:lnTo>
                <a:lnTo>
                  <a:pt x="336" y="489"/>
                </a:lnTo>
                <a:lnTo>
                  <a:pt x="336" y="489"/>
                </a:lnTo>
                <a:lnTo>
                  <a:pt x="346" y="489"/>
                </a:lnTo>
                <a:lnTo>
                  <a:pt x="346" y="489"/>
                </a:lnTo>
                <a:lnTo>
                  <a:pt x="346" y="366"/>
                </a:lnTo>
                <a:lnTo>
                  <a:pt x="346" y="366"/>
                </a:lnTo>
                <a:lnTo>
                  <a:pt x="367" y="366"/>
                </a:lnTo>
                <a:lnTo>
                  <a:pt x="367" y="366"/>
                </a:lnTo>
                <a:lnTo>
                  <a:pt x="389" y="326"/>
                </a:lnTo>
                <a:lnTo>
                  <a:pt x="389" y="326"/>
                </a:lnTo>
                <a:lnTo>
                  <a:pt x="410" y="286"/>
                </a:lnTo>
                <a:lnTo>
                  <a:pt x="410" y="286"/>
                </a:lnTo>
                <a:lnTo>
                  <a:pt x="441" y="286"/>
                </a:lnTo>
                <a:lnTo>
                  <a:pt x="441" y="286"/>
                </a:lnTo>
                <a:lnTo>
                  <a:pt x="463" y="244"/>
                </a:lnTo>
                <a:lnTo>
                  <a:pt x="463" y="244"/>
                </a:lnTo>
                <a:lnTo>
                  <a:pt x="494" y="164"/>
                </a:lnTo>
                <a:lnTo>
                  <a:pt x="494" y="164"/>
                </a:lnTo>
                <a:lnTo>
                  <a:pt x="535" y="164"/>
                </a:lnTo>
                <a:lnTo>
                  <a:pt x="535" y="164"/>
                </a:lnTo>
                <a:lnTo>
                  <a:pt x="557" y="164"/>
                </a:lnTo>
                <a:lnTo>
                  <a:pt x="557" y="164"/>
                </a:lnTo>
                <a:lnTo>
                  <a:pt x="588" y="164"/>
                </a:lnTo>
                <a:lnTo>
                  <a:pt x="588" y="164"/>
                </a:lnTo>
                <a:lnTo>
                  <a:pt x="599" y="164"/>
                </a:lnTo>
                <a:lnTo>
                  <a:pt x="599" y="164"/>
                </a:lnTo>
                <a:lnTo>
                  <a:pt x="631" y="164"/>
                </a:lnTo>
                <a:lnTo>
                  <a:pt x="631" y="164"/>
                </a:lnTo>
                <a:lnTo>
                  <a:pt x="641" y="164"/>
                </a:lnTo>
                <a:lnTo>
                  <a:pt x="641" y="164"/>
                </a:lnTo>
                <a:lnTo>
                  <a:pt x="673" y="164"/>
                </a:lnTo>
                <a:lnTo>
                  <a:pt x="673" y="164"/>
                </a:lnTo>
                <a:lnTo>
                  <a:pt x="683" y="164"/>
                </a:lnTo>
                <a:lnTo>
                  <a:pt x="683" y="164"/>
                </a:lnTo>
                <a:lnTo>
                  <a:pt x="694" y="164"/>
                </a:lnTo>
                <a:lnTo>
                  <a:pt x="694" y="164"/>
                </a:lnTo>
                <a:lnTo>
                  <a:pt x="715" y="122"/>
                </a:lnTo>
                <a:lnTo>
                  <a:pt x="715" y="122"/>
                </a:lnTo>
                <a:lnTo>
                  <a:pt x="726" y="122"/>
                </a:lnTo>
                <a:lnTo>
                  <a:pt x="726" y="122"/>
                </a:lnTo>
                <a:lnTo>
                  <a:pt x="736" y="122"/>
                </a:lnTo>
                <a:lnTo>
                  <a:pt x="736" y="122"/>
                </a:lnTo>
                <a:lnTo>
                  <a:pt x="746" y="122"/>
                </a:lnTo>
                <a:lnTo>
                  <a:pt x="746" y="122"/>
                </a:lnTo>
                <a:lnTo>
                  <a:pt x="768" y="122"/>
                </a:lnTo>
                <a:lnTo>
                  <a:pt x="768" y="122"/>
                </a:lnTo>
                <a:lnTo>
                  <a:pt x="810" y="122"/>
                </a:lnTo>
                <a:lnTo>
                  <a:pt x="810" y="122"/>
                </a:lnTo>
                <a:lnTo>
                  <a:pt x="852" y="122"/>
                </a:lnTo>
                <a:lnTo>
                  <a:pt x="852" y="122"/>
                </a:lnTo>
                <a:lnTo>
                  <a:pt x="883" y="82"/>
                </a:lnTo>
                <a:lnTo>
                  <a:pt x="883" y="82"/>
                </a:lnTo>
                <a:lnTo>
                  <a:pt x="894" y="82"/>
                </a:lnTo>
                <a:lnTo>
                  <a:pt x="894" y="82"/>
                </a:lnTo>
                <a:lnTo>
                  <a:pt x="926" y="82"/>
                </a:lnTo>
                <a:lnTo>
                  <a:pt x="926" y="82"/>
                </a:lnTo>
                <a:lnTo>
                  <a:pt x="968" y="82"/>
                </a:lnTo>
                <a:lnTo>
                  <a:pt x="968" y="82"/>
                </a:lnTo>
                <a:lnTo>
                  <a:pt x="988" y="82"/>
                </a:lnTo>
                <a:lnTo>
                  <a:pt x="988" y="82"/>
                </a:lnTo>
                <a:lnTo>
                  <a:pt x="1010" y="82"/>
                </a:lnTo>
                <a:lnTo>
                  <a:pt x="1010" y="82"/>
                </a:lnTo>
                <a:lnTo>
                  <a:pt x="1052" y="82"/>
                </a:lnTo>
                <a:lnTo>
                  <a:pt x="1052" y="82"/>
                </a:lnTo>
                <a:lnTo>
                  <a:pt x="1115" y="42"/>
                </a:lnTo>
                <a:lnTo>
                  <a:pt x="1115" y="42"/>
                </a:lnTo>
                <a:lnTo>
                  <a:pt x="1158" y="0"/>
                </a:lnTo>
                <a:lnTo>
                  <a:pt x="1158" y="0"/>
                </a:lnTo>
                <a:lnTo>
                  <a:pt x="1189" y="0"/>
                </a:lnTo>
                <a:lnTo>
                  <a:pt x="1189" y="0"/>
                </a:lnTo>
                <a:lnTo>
                  <a:pt x="1210" y="0"/>
                </a:lnTo>
                <a:lnTo>
                  <a:pt x="1210" y="0"/>
                </a:lnTo>
                <a:lnTo>
                  <a:pt x="1283" y="0"/>
                </a:lnTo>
                <a:lnTo>
                  <a:pt x="1283" y="0"/>
                </a:lnTo>
                <a:lnTo>
                  <a:pt x="1304" y="0"/>
                </a:lnTo>
                <a:lnTo>
                  <a:pt x="1304" y="0"/>
                </a:lnTo>
                <a:lnTo>
                  <a:pt x="1326" y="0"/>
                </a:lnTo>
                <a:lnTo>
                  <a:pt x="1326" y="0"/>
                </a:lnTo>
                <a:lnTo>
                  <a:pt x="1336" y="0"/>
                </a:lnTo>
                <a:lnTo>
                  <a:pt x="1336" y="0"/>
                </a:lnTo>
                <a:lnTo>
                  <a:pt x="1357" y="0"/>
                </a:lnTo>
                <a:lnTo>
                  <a:pt x="1357" y="0"/>
                </a:lnTo>
                <a:lnTo>
                  <a:pt x="1389" y="0"/>
                </a:lnTo>
                <a:lnTo>
                  <a:pt x="1389" y="0"/>
                </a:lnTo>
                <a:lnTo>
                  <a:pt x="1420" y="0"/>
                </a:lnTo>
                <a:lnTo>
                  <a:pt x="1420" y="0"/>
                </a:lnTo>
                <a:lnTo>
                  <a:pt x="1441" y="0"/>
                </a:lnTo>
                <a:lnTo>
                  <a:pt x="1441" y="0"/>
                </a:lnTo>
                <a:lnTo>
                  <a:pt x="1484" y="0"/>
                </a:lnTo>
                <a:lnTo>
                  <a:pt x="1484" y="0"/>
                </a:lnTo>
                <a:lnTo>
                  <a:pt x="1558" y="0"/>
                </a:lnTo>
                <a:lnTo>
                  <a:pt x="1558" y="0"/>
                </a:lnTo>
                <a:lnTo>
                  <a:pt x="1568" y="0"/>
                </a:lnTo>
                <a:lnTo>
                  <a:pt x="1568" y="0"/>
                </a:lnTo>
                <a:lnTo>
                  <a:pt x="1599" y="0"/>
                </a:lnTo>
                <a:lnTo>
                  <a:pt x="1599" y="0"/>
                </a:lnTo>
                <a:lnTo>
                  <a:pt x="1652" y="0"/>
                </a:lnTo>
                <a:lnTo>
                  <a:pt x="1652" y="0"/>
                </a:lnTo>
                <a:lnTo>
                  <a:pt x="1683" y="0"/>
                </a:lnTo>
                <a:lnTo>
                  <a:pt x="1683" y="0"/>
                </a:lnTo>
                <a:lnTo>
                  <a:pt x="1747" y="0"/>
                </a:lnTo>
                <a:lnTo>
                  <a:pt x="1747" y="0"/>
                </a:lnTo>
                <a:lnTo>
                  <a:pt x="1757" y="0"/>
                </a:lnTo>
                <a:lnTo>
                  <a:pt x="1757" y="0"/>
                </a:lnTo>
                <a:lnTo>
                  <a:pt x="1789" y="0"/>
                </a:lnTo>
                <a:lnTo>
                  <a:pt x="1789" y="0"/>
                </a:lnTo>
                <a:lnTo>
                  <a:pt x="1820" y="0"/>
                </a:lnTo>
                <a:lnTo>
                  <a:pt x="1820" y="0"/>
                </a:lnTo>
                <a:lnTo>
                  <a:pt x="1831" y="0"/>
                </a:lnTo>
                <a:lnTo>
                  <a:pt x="1831" y="0"/>
                </a:lnTo>
                <a:lnTo>
                  <a:pt x="1884" y="0"/>
                </a:lnTo>
                <a:lnTo>
                  <a:pt x="1884" y="0"/>
                </a:lnTo>
                <a:lnTo>
                  <a:pt x="1915" y="0"/>
                </a:lnTo>
                <a:lnTo>
                  <a:pt x="1915" y="0"/>
                </a:lnTo>
                <a:lnTo>
                  <a:pt x="1957" y="0"/>
                </a:lnTo>
                <a:lnTo>
                  <a:pt x="1957" y="0"/>
                </a:lnTo>
                <a:lnTo>
                  <a:pt x="2021" y="0"/>
                </a:lnTo>
                <a:lnTo>
                  <a:pt x="2021" y="0"/>
                </a:lnTo>
                <a:lnTo>
                  <a:pt x="2074" y="0"/>
                </a:lnTo>
              </a:path>
            </a:pathLst>
          </a:custGeom>
          <a:noFill/>
          <a:ln w="285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1720534" y="2620990"/>
            <a:ext cx="2622033" cy="26296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/>
          <p:nvPr/>
        </p:nvCxnSpPr>
        <p:spPr>
          <a:xfrm flipV="1">
            <a:off x="1711655" y="2620990"/>
            <a:ext cx="2630912" cy="26296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2261732" y="5725071"/>
            <a:ext cx="15924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+mn-lt"/>
              </a:rPr>
              <a:t>1-Specificity</a:t>
            </a:r>
            <a:endParaRPr lang="en-US" sz="2000" b="1" dirty="0">
              <a:latin typeface="+mn-lt"/>
            </a:endParaRPr>
          </a:p>
        </p:txBody>
      </p:sp>
      <p:sp>
        <p:nvSpPr>
          <p:cNvPr id="64" name="Freeform 62"/>
          <p:cNvSpPr>
            <a:spLocks/>
          </p:cNvSpPr>
          <p:nvPr/>
        </p:nvSpPr>
        <p:spPr bwMode="auto">
          <a:xfrm>
            <a:off x="1730998" y="2614897"/>
            <a:ext cx="2622033" cy="2630904"/>
          </a:xfrm>
          <a:custGeom>
            <a:avLst/>
            <a:gdLst>
              <a:gd name="T0" fmla="*/ 15 w 2067"/>
              <a:gd name="T1" fmla="*/ 1999 h 2074"/>
              <a:gd name="T2" fmla="*/ 46 w 2067"/>
              <a:gd name="T3" fmla="*/ 1925 h 2074"/>
              <a:gd name="T4" fmla="*/ 61 w 2067"/>
              <a:gd name="T5" fmla="*/ 1810 h 2074"/>
              <a:gd name="T6" fmla="*/ 92 w 2067"/>
              <a:gd name="T7" fmla="*/ 1736 h 2074"/>
              <a:gd name="T8" fmla="*/ 123 w 2067"/>
              <a:gd name="T9" fmla="*/ 1697 h 2074"/>
              <a:gd name="T10" fmla="*/ 146 w 2067"/>
              <a:gd name="T11" fmla="*/ 1585 h 2074"/>
              <a:gd name="T12" fmla="*/ 184 w 2067"/>
              <a:gd name="T13" fmla="*/ 1585 h 2074"/>
              <a:gd name="T14" fmla="*/ 230 w 2067"/>
              <a:gd name="T15" fmla="*/ 1585 h 2074"/>
              <a:gd name="T16" fmla="*/ 261 w 2067"/>
              <a:gd name="T17" fmla="*/ 1547 h 2074"/>
              <a:gd name="T18" fmla="*/ 291 w 2067"/>
              <a:gd name="T19" fmla="*/ 1472 h 2074"/>
              <a:gd name="T20" fmla="*/ 330 w 2067"/>
              <a:gd name="T21" fmla="*/ 1472 h 2074"/>
              <a:gd name="T22" fmla="*/ 368 w 2067"/>
              <a:gd name="T23" fmla="*/ 1434 h 2074"/>
              <a:gd name="T24" fmla="*/ 391 w 2067"/>
              <a:gd name="T25" fmla="*/ 1359 h 2074"/>
              <a:gd name="T26" fmla="*/ 422 w 2067"/>
              <a:gd name="T27" fmla="*/ 1283 h 2074"/>
              <a:gd name="T28" fmla="*/ 445 w 2067"/>
              <a:gd name="T29" fmla="*/ 1208 h 2074"/>
              <a:gd name="T30" fmla="*/ 484 w 2067"/>
              <a:gd name="T31" fmla="*/ 1170 h 2074"/>
              <a:gd name="T32" fmla="*/ 515 w 2067"/>
              <a:gd name="T33" fmla="*/ 1132 h 2074"/>
              <a:gd name="T34" fmla="*/ 546 w 2067"/>
              <a:gd name="T35" fmla="*/ 1057 h 2074"/>
              <a:gd name="T36" fmla="*/ 576 w 2067"/>
              <a:gd name="T37" fmla="*/ 1019 h 2074"/>
              <a:gd name="T38" fmla="*/ 599 w 2067"/>
              <a:gd name="T39" fmla="*/ 906 h 2074"/>
              <a:gd name="T40" fmla="*/ 622 w 2067"/>
              <a:gd name="T41" fmla="*/ 830 h 2074"/>
              <a:gd name="T42" fmla="*/ 660 w 2067"/>
              <a:gd name="T43" fmla="*/ 793 h 2074"/>
              <a:gd name="T44" fmla="*/ 699 w 2067"/>
              <a:gd name="T45" fmla="*/ 793 h 2074"/>
              <a:gd name="T46" fmla="*/ 745 w 2067"/>
              <a:gd name="T47" fmla="*/ 793 h 2074"/>
              <a:gd name="T48" fmla="*/ 768 w 2067"/>
              <a:gd name="T49" fmla="*/ 717 h 2074"/>
              <a:gd name="T50" fmla="*/ 814 w 2067"/>
              <a:gd name="T51" fmla="*/ 717 h 2074"/>
              <a:gd name="T52" fmla="*/ 852 w 2067"/>
              <a:gd name="T53" fmla="*/ 717 h 2074"/>
              <a:gd name="T54" fmla="*/ 890 w 2067"/>
              <a:gd name="T55" fmla="*/ 680 h 2074"/>
              <a:gd name="T56" fmla="*/ 921 w 2067"/>
              <a:gd name="T57" fmla="*/ 642 h 2074"/>
              <a:gd name="T58" fmla="*/ 967 w 2067"/>
              <a:gd name="T59" fmla="*/ 642 h 2074"/>
              <a:gd name="T60" fmla="*/ 984 w 2067"/>
              <a:gd name="T61" fmla="*/ 529 h 2074"/>
              <a:gd name="T62" fmla="*/ 1030 w 2067"/>
              <a:gd name="T63" fmla="*/ 529 h 2074"/>
              <a:gd name="T64" fmla="*/ 1060 w 2067"/>
              <a:gd name="T65" fmla="*/ 491 h 2074"/>
              <a:gd name="T66" fmla="*/ 1091 w 2067"/>
              <a:gd name="T67" fmla="*/ 415 h 2074"/>
              <a:gd name="T68" fmla="*/ 1114 w 2067"/>
              <a:gd name="T69" fmla="*/ 340 h 2074"/>
              <a:gd name="T70" fmla="*/ 1145 w 2067"/>
              <a:gd name="T71" fmla="*/ 265 h 2074"/>
              <a:gd name="T72" fmla="*/ 1183 w 2067"/>
              <a:gd name="T73" fmla="*/ 265 h 2074"/>
              <a:gd name="T74" fmla="*/ 1221 w 2067"/>
              <a:gd name="T75" fmla="*/ 227 h 2074"/>
              <a:gd name="T76" fmla="*/ 1259 w 2067"/>
              <a:gd name="T77" fmla="*/ 227 h 2074"/>
              <a:gd name="T78" fmla="*/ 1305 w 2067"/>
              <a:gd name="T79" fmla="*/ 227 h 2074"/>
              <a:gd name="T80" fmla="*/ 1344 w 2067"/>
              <a:gd name="T81" fmla="*/ 227 h 2074"/>
              <a:gd name="T82" fmla="*/ 1390 w 2067"/>
              <a:gd name="T83" fmla="*/ 227 h 2074"/>
              <a:gd name="T84" fmla="*/ 1422 w 2067"/>
              <a:gd name="T85" fmla="*/ 189 h 2074"/>
              <a:gd name="T86" fmla="*/ 1466 w 2067"/>
              <a:gd name="T87" fmla="*/ 189 h 2074"/>
              <a:gd name="T88" fmla="*/ 1506 w 2067"/>
              <a:gd name="T89" fmla="*/ 189 h 2074"/>
              <a:gd name="T90" fmla="*/ 1552 w 2067"/>
              <a:gd name="T91" fmla="*/ 189 h 2074"/>
              <a:gd name="T92" fmla="*/ 1590 w 2067"/>
              <a:gd name="T93" fmla="*/ 189 h 2074"/>
              <a:gd name="T94" fmla="*/ 1636 w 2067"/>
              <a:gd name="T95" fmla="*/ 189 h 2074"/>
              <a:gd name="T96" fmla="*/ 1674 w 2067"/>
              <a:gd name="T97" fmla="*/ 189 h 2074"/>
              <a:gd name="T98" fmla="*/ 1720 w 2067"/>
              <a:gd name="T99" fmla="*/ 189 h 2074"/>
              <a:gd name="T100" fmla="*/ 1759 w 2067"/>
              <a:gd name="T101" fmla="*/ 189 h 2074"/>
              <a:gd name="T102" fmla="*/ 1797 w 2067"/>
              <a:gd name="T103" fmla="*/ 151 h 2074"/>
              <a:gd name="T104" fmla="*/ 1828 w 2067"/>
              <a:gd name="T105" fmla="*/ 114 h 2074"/>
              <a:gd name="T106" fmla="*/ 1866 w 2067"/>
              <a:gd name="T107" fmla="*/ 76 h 2074"/>
              <a:gd name="T108" fmla="*/ 1897 w 2067"/>
              <a:gd name="T109" fmla="*/ 38 h 2074"/>
              <a:gd name="T110" fmla="*/ 1935 w 2067"/>
              <a:gd name="T111" fmla="*/ 0 h 2074"/>
              <a:gd name="T112" fmla="*/ 1975 w 2067"/>
              <a:gd name="T113" fmla="*/ 0 h 2074"/>
              <a:gd name="T114" fmla="*/ 2021 w 2067"/>
              <a:gd name="T115" fmla="*/ 0 h 2074"/>
              <a:gd name="T116" fmla="*/ 2059 w 2067"/>
              <a:gd name="T117" fmla="*/ 0 h 20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067" h="2074">
                <a:moveTo>
                  <a:pt x="0" y="2074"/>
                </a:moveTo>
                <a:lnTo>
                  <a:pt x="0" y="2074"/>
                </a:lnTo>
                <a:lnTo>
                  <a:pt x="0" y="2074"/>
                </a:lnTo>
                <a:lnTo>
                  <a:pt x="0" y="2037"/>
                </a:lnTo>
                <a:lnTo>
                  <a:pt x="0" y="2037"/>
                </a:lnTo>
                <a:lnTo>
                  <a:pt x="0" y="1999"/>
                </a:lnTo>
                <a:lnTo>
                  <a:pt x="0" y="1999"/>
                </a:lnTo>
                <a:lnTo>
                  <a:pt x="8" y="1999"/>
                </a:lnTo>
                <a:lnTo>
                  <a:pt x="8" y="1999"/>
                </a:lnTo>
                <a:lnTo>
                  <a:pt x="15" y="1999"/>
                </a:lnTo>
                <a:lnTo>
                  <a:pt x="15" y="1999"/>
                </a:lnTo>
                <a:lnTo>
                  <a:pt x="15" y="1961"/>
                </a:lnTo>
                <a:lnTo>
                  <a:pt x="15" y="1961"/>
                </a:lnTo>
                <a:lnTo>
                  <a:pt x="23" y="1961"/>
                </a:lnTo>
                <a:lnTo>
                  <a:pt x="23" y="1961"/>
                </a:lnTo>
                <a:lnTo>
                  <a:pt x="31" y="1961"/>
                </a:lnTo>
                <a:lnTo>
                  <a:pt x="31" y="1961"/>
                </a:lnTo>
                <a:lnTo>
                  <a:pt x="31" y="1925"/>
                </a:lnTo>
                <a:lnTo>
                  <a:pt x="31" y="1925"/>
                </a:lnTo>
                <a:lnTo>
                  <a:pt x="38" y="1925"/>
                </a:lnTo>
                <a:lnTo>
                  <a:pt x="38" y="1925"/>
                </a:lnTo>
                <a:lnTo>
                  <a:pt x="46" y="1925"/>
                </a:lnTo>
                <a:lnTo>
                  <a:pt x="46" y="1925"/>
                </a:lnTo>
                <a:lnTo>
                  <a:pt x="54" y="1925"/>
                </a:lnTo>
                <a:lnTo>
                  <a:pt x="54" y="1925"/>
                </a:lnTo>
                <a:lnTo>
                  <a:pt x="61" y="1925"/>
                </a:lnTo>
                <a:lnTo>
                  <a:pt x="61" y="1925"/>
                </a:lnTo>
                <a:lnTo>
                  <a:pt x="61" y="1886"/>
                </a:lnTo>
                <a:lnTo>
                  <a:pt x="61" y="1886"/>
                </a:lnTo>
                <a:lnTo>
                  <a:pt x="61" y="1848"/>
                </a:lnTo>
                <a:lnTo>
                  <a:pt x="61" y="1848"/>
                </a:lnTo>
                <a:lnTo>
                  <a:pt x="61" y="1810"/>
                </a:lnTo>
                <a:lnTo>
                  <a:pt x="61" y="1810"/>
                </a:lnTo>
                <a:lnTo>
                  <a:pt x="69" y="1810"/>
                </a:lnTo>
                <a:lnTo>
                  <a:pt x="69" y="1810"/>
                </a:lnTo>
                <a:lnTo>
                  <a:pt x="77" y="1810"/>
                </a:lnTo>
                <a:lnTo>
                  <a:pt x="77" y="1810"/>
                </a:lnTo>
                <a:lnTo>
                  <a:pt x="77" y="1774"/>
                </a:lnTo>
                <a:lnTo>
                  <a:pt x="77" y="1774"/>
                </a:lnTo>
                <a:lnTo>
                  <a:pt x="84" y="1774"/>
                </a:lnTo>
                <a:lnTo>
                  <a:pt x="84" y="1774"/>
                </a:lnTo>
                <a:lnTo>
                  <a:pt x="92" y="1774"/>
                </a:lnTo>
                <a:lnTo>
                  <a:pt x="92" y="1774"/>
                </a:lnTo>
                <a:lnTo>
                  <a:pt x="92" y="1736"/>
                </a:lnTo>
                <a:lnTo>
                  <a:pt x="92" y="1736"/>
                </a:lnTo>
                <a:lnTo>
                  <a:pt x="100" y="1736"/>
                </a:lnTo>
                <a:lnTo>
                  <a:pt x="100" y="1736"/>
                </a:lnTo>
                <a:lnTo>
                  <a:pt x="108" y="1736"/>
                </a:lnTo>
                <a:lnTo>
                  <a:pt x="108" y="1736"/>
                </a:lnTo>
                <a:lnTo>
                  <a:pt x="115" y="1736"/>
                </a:lnTo>
                <a:lnTo>
                  <a:pt x="115" y="1736"/>
                </a:lnTo>
                <a:lnTo>
                  <a:pt x="123" y="1736"/>
                </a:lnTo>
                <a:lnTo>
                  <a:pt x="123" y="1736"/>
                </a:lnTo>
                <a:lnTo>
                  <a:pt x="123" y="1697"/>
                </a:lnTo>
                <a:lnTo>
                  <a:pt x="123" y="1697"/>
                </a:lnTo>
                <a:lnTo>
                  <a:pt x="123" y="1659"/>
                </a:lnTo>
                <a:lnTo>
                  <a:pt x="123" y="1659"/>
                </a:lnTo>
                <a:lnTo>
                  <a:pt x="123" y="1623"/>
                </a:lnTo>
                <a:lnTo>
                  <a:pt x="123" y="1623"/>
                </a:lnTo>
                <a:lnTo>
                  <a:pt x="131" y="1623"/>
                </a:lnTo>
                <a:lnTo>
                  <a:pt x="131" y="1623"/>
                </a:lnTo>
                <a:lnTo>
                  <a:pt x="138" y="1623"/>
                </a:lnTo>
                <a:lnTo>
                  <a:pt x="138" y="1623"/>
                </a:lnTo>
                <a:lnTo>
                  <a:pt x="146" y="1623"/>
                </a:lnTo>
                <a:lnTo>
                  <a:pt x="146" y="1623"/>
                </a:lnTo>
                <a:lnTo>
                  <a:pt x="146" y="1585"/>
                </a:lnTo>
                <a:lnTo>
                  <a:pt x="146" y="1585"/>
                </a:lnTo>
                <a:lnTo>
                  <a:pt x="154" y="1585"/>
                </a:lnTo>
                <a:lnTo>
                  <a:pt x="154" y="1585"/>
                </a:lnTo>
                <a:lnTo>
                  <a:pt x="161" y="1585"/>
                </a:lnTo>
                <a:lnTo>
                  <a:pt x="161" y="1585"/>
                </a:lnTo>
                <a:lnTo>
                  <a:pt x="169" y="1585"/>
                </a:lnTo>
                <a:lnTo>
                  <a:pt x="169" y="1585"/>
                </a:lnTo>
                <a:lnTo>
                  <a:pt x="177" y="1585"/>
                </a:lnTo>
                <a:lnTo>
                  <a:pt x="177" y="1585"/>
                </a:lnTo>
                <a:lnTo>
                  <a:pt x="184" y="1585"/>
                </a:lnTo>
                <a:lnTo>
                  <a:pt x="184" y="1585"/>
                </a:lnTo>
                <a:lnTo>
                  <a:pt x="192" y="1585"/>
                </a:lnTo>
                <a:lnTo>
                  <a:pt x="192" y="1585"/>
                </a:lnTo>
                <a:lnTo>
                  <a:pt x="200" y="1585"/>
                </a:lnTo>
                <a:lnTo>
                  <a:pt x="200" y="1585"/>
                </a:lnTo>
                <a:lnTo>
                  <a:pt x="207" y="1585"/>
                </a:lnTo>
                <a:lnTo>
                  <a:pt x="207" y="1585"/>
                </a:lnTo>
                <a:lnTo>
                  <a:pt x="215" y="1585"/>
                </a:lnTo>
                <a:lnTo>
                  <a:pt x="215" y="1585"/>
                </a:lnTo>
                <a:lnTo>
                  <a:pt x="222" y="1585"/>
                </a:lnTo>
                <a:lnTo>
                  <a:pt x="222" y="1585"/>
                </a:lnTo>
                <a:lnTo>
                  <a:pt x="230" y="1585"/>
                </a:lnTo>
                <a:lnTo>
                  <a:pt x="230" y="1585"/>
                </a:lnTo>
                <a:lnTo>
                  <a:pt x="230" y="1547"/>
                </a:lnTo>
                <a:lnTo>
                  <a:pt x="230" y="1547"/>
                </a:lnTo>
                <a:lnTo>
                  <a:pt x="238" y="1547"/>
                </a:lnTo>
                <a:lnTo>
                  <a:pt x="238" y="1547"/>
                </a:lnTo>
                <a:lnTo>
                  <a:pt x="245" y="1547"/>
                </a:lnTo>
                <a:lnTo>
                  <a:pt x="245" y="1547"/>
                </a:lnTo>
                <a:lnTo>
                  <a:pt x="253" y="1547"/>
                </a:lnTo>
                <a:lnTo>
                  <a:pt x="253" y="1547"/>
                </a:lnTo>
                <a:lnTo>
                  <a:pt x="261" y="1547"/>
                </a:lnTo>
                <a:lnTo>
                  <a:pt x="261" y="1547"/>
                </a:lnTo>
                <a:lnTo>
                  <a:pt x="261" y="1510"/>
                </a:lnTo>
                <a:lnTo>
                  <a:pt x="261" y="1510"/>
                </a:lnTo>
                <a:lnTo>
                  <a:pt x="268" y="1510"/>
                </a:lnTo>
                <a:lnTo>
                  <a:pt x="268" y="1510"/>
                </a:lnTo>
                <a:lnTo>
                  <a:pt x="276" y="1510"/>
                </a:lnTo>
                <a:lnTo>
                  <a:pt x="276" y="1510"/>
                </a:lnTo>
                <a:lnTo>
                  <a:pt x="284" y="1510"/>
                </a:lnTo>
                <a:lnTo>
                  <a:pt x="284" y="1510"/>
                </a:lnTo>
                <a:lnTo>
                  <a:pt x="284" y="1472"/>
                </a:lnTo>
                <a:lnTo>
                  <a:pt x="284" y="1472"/>
                </a:lnTo>
                <a:lnTo>
                  <a:pt x="291" y="1472"/>
                </a:lnTo>
                <a:lnTo>
                  <a:pt x="291" y="1472"/>
                </a:lnTo>
                <a:lnTo>
                  <a:pt x="299" y="1472"/>
                </a:lnTo>
                <a:lnTo>
                  <a:pt x="299" y="1472"/>
                </a:lnTo>
                <a:lnTo>
                  <a:pt x="307" y="1472"/>
                </a:lnTo>
                <a:lnTo>
                  <a:pt x="307" y="1472"/>
                </a:lnTo>
                <a:lnTo>
                  <a:pt x="315" y="1472"/>
                </a:lnTo>
                <a:lnTo>
                  <a:pt x="315" y="1472"/>
                </a:lnTo>
                <a:lnTo>
                  <a:pt x="322" y="1472"/>
                </a:lnTo>
                <a:lnTo>
                  <a:pt x="322" y="1472"/>
                </a:lnTo>
                <a:lnTo>
                  <a:pt x="330" y="1472"/>
                </a:lnTo>
                <a:lnTo>
                  <a:pt x="330" y="1472"/>
                </a:lnTo>
                <a:lnTo>
                  <a:pt x="338" y="1472"/>
                </a:lnTo>
                <a:lnTo>
                  <a:pt x="338" y="1472"/>
                </a:lnTo>
                <a:lnTo>
                  <a:pt x="345" y="1472"/>
                </a:lnTo>
                <a:lnTo>
                  <a:pt x="345" y="1472"/>
                </a:lnTo>
                <a:lnTo>
                  <a:pt x="345" y="1434"/>
                </a:lnTo>
                <a:lnTo>
                  <a:pt x="345" y="1434"/>
                </a:lnTo>
                <a:lnTo>
                  <a:pt x="353" y="1434"/>
                </a:lnTo>
                <a:lnTo>
                  <a:pt x="353" y="1434"/>
                </a:lnTo>
                <a:lnTo>
                  <a:pt x="361" y="1434"/>
                </a:lnTo>
                <a:lnTo>
                  <a:pt x="361" y="1434"/>
                </a:lnTo>
                <a:lnTo>
                  <a:pt x="368" y="1434"/>
                </a:lnTo>
                <a:lnTo>
                  <a:pt x="368" y="1434"/>
                </a:lnTo>
                <a:lnTo>
                  <a:pt x="368" y="1396"/>
                </a:lnTo>
                <a:lnTo>
                  <a:pt x="368" y="1396"/>
                </a:lnTo>
                <a:lnTo>
                  <a:pt x="376" y="1396"/>
                </a:lnTo>
                <a:lnTo>
                  <a:pt x="376" y="1396"/>
                </a:lnTo>
                <a:lnTo>
                  <a:pt x="384" y="1396"/>
                </a:lnTo>
                <a:lnTo>
                  <a:pt x="384" y="1396"/>
                </a:lnTo>
                <a:lnTo>
                  <a:pt x="384" y="1359"/>
                </a:lnTo>
                <a:lnTo>
                  <a:pt x="384" y="1359"/>
                </a:lnTo>
                <a:lnTo>
                  <a:pt x="391" y="1359"/>
                </a:lnTo>
                <a:lnTo>
                  <a:pt x="391" y="1359"/>
                </a:lnTo>
                <a:lnTo>
                  <a:pt x="399" y="1359"/>
                </a:lnTo>
                <a:lnTo>
                  <a:pt x="399" y="1359"/>
                </a:lnTo>
                <a:lnTo>
                  <a:pt x="407" y="1359"/>
                </a:lnTo>
                <a:lnTo>
                  <a:pt x="407" y="1359"/>
                </a:lnTo>
                <a:lnTo>
                  <a:pt x="414" y="1359"/>
                </a:lnTo>
                <a:lnTo>
                  <a:pt x="414" y="1359"/>
                </a:lnTo>
                <a:lnTo>
                  <a:pt x="422" y="1359"/>
                </a:lnTo>
                <a:lnTo>
                  <a:pt x="422" y="1359"/>
                </a:lnTo>
                <a:lnTo>
                  <a:pt x="422" y="1321"/>
                </a:lnTo>
                <a:lnTo>
                  <a:pt x="422" y="1321"/>
                </a:lnTo>
                <a:lnTo>
                  <a:pt x="422" y="1283"/>
                </a:lnTo>
                <a:lnTo>
                  <a:pt x="422" y="1283"/>
                </a:lnTo>
                <a:lnTo>
                  <a:pt x="429" y="1283"/>
                </a:lnTo>
                <a:lnTo>
                  <a:pt x="429" y="1283"/>
                </a:lnTo>
                <a:lnTo>
                  <a:pt x="429" y="1245"/>
                </a:lnTo>
                <a:lnTo>
                  <a:pt x="429" y="1245"/>
                </a:lnTo>
                <a:lnTo>
                  <a:pt x="437" y="1245"/>
                </a:lnTo>
                <a:lnTo>
                  <a:pt x="437" y="1245"/>
                </a:lnTo>
                <a:lnTo>
                  <a:pt x="437" y="1208"/>
                </a:lnTo>
                <a:lnTo>
                  <a:pt x="437" y="1208"/>
                </a:lnTo>
                <a:lnTo>
                  <a:pt x="445" y="1208"/>
                </a:lnTo>
                <a:lnTo>
                  <a:pt x="445" y="1208"/>
                </a:lnTo>
                <a:lnTo>
                  <a:pt x="452" y="1208"/>
                </a:lnTo>
                <a:lnTo>
                  <a:pt x="452" y="1208"/>
                </a:lnTo>
                <a:lnTo>
                  <a:pt x="452" y="1170"/>
                </a:lnTo>
                <a:lnTo>
                  <a:pt x="452" y="1170"/>
                </a:lnTo>
                <a:lnTo>
                  <a:pt x="460" y="1170"/>
                </a:lnTo>
                <a:lnTo>
                  <a:pt x="460" y="1170"/>
                </a:lnTo>
                <a:lnTo>
                  <a:pt x="469" y="1170"/>
                </a:lnTo>
                <a:lnTo>
                  <a:pt x="469" y="1170"/>
                </a:lnTo>
                <a:lnTo>
                  <a:pt x="475" y="1170"/>
                </a:lnTo>
                <a:lnTo>
                  <a:pt x="475" y="1170"/>
                </a:lnTo>
                <a:lnTo>
                  <a:pt x="484" y="1170"/>
                </a:lnTo>
                <a:lnTo>
                  <a:pt x="484" y="1170"/>
                </a:lnTo>
                <a:lnTo>
                  <a:pt x="492" y="1170"/>
                </a:lnTo>
                <a:lnTo>
                  <a:pt x="492" y="1170"/>
                </a:lnTo>
                <a:lnTo>
                  <a:pt x="492" y="1132"/>
                </a:lnTo>
                <a:lnTo>
                  <a:pt x="492" y="1132"/>
                </a:lnTo>
                <a:lnTo>
                  <a:pt x="498" y="1132"/>
                </a:lnTo>
                <a:lnTo>
                  <a:pt x="498" y="1132"/>
                </a:lnTo>
                <a:lnTo>
                  <a:pt x="507" y="1132"/>
                </a:lnTo>
                <a:lnTo>
                  <a:pt x="507" y="1132"/>
                </a:lnTo>
                <a:lnTo>
                  <a:pt x="515" y="1132"/>
                </a:lnTo>
                <a:lnTo>
                  <a:pt x="515" y="1132"/>
                </a:lnTo>
                <a:lnTo>
                  <a:pt x="523" y="1132"/>
                </a:lnTo>
                <a:lnTo>
                  <a:pt x="523" y="1132"/>
                </a:lnTo>
                <a:lnTo>
                  <a:pt x="523" y="1095"/>
                </a:lnTo>
                <a:lnTo>
                  <a:pt x="523" y="1095"/>
                </a:lnTo>
                <a:lnTo>
                  <a:pt x="523" y="1057"/>
                </a:lnTo>
                <a:lnTo>
                  <a:pt x="523" y="1057"/>
                </a:lnTo>
                <a:lnTo>
                  <a:pt x="530" y="1057"/>
                </a:lnTo>
                <a:lnTo>
                  <a:pt x="530" y="1057"/>
                </a:lnTo>
                <a:lnTo>
                  <a:pt x="538" y="1057"/>
                </a:lnTo>
                <a:lnTo>
                  <a:pt x="538" y="1057"/>
                </a:lnTo>
                <a:lnTo>
                  <a:pt x="546" y="1057"/>
                </a:lnTo>
                <a:lnTo>
                  <a:pt x="546" y="1057"/>
                </a:lnTo>
                <a:lnTo>
                  <a:pt x="553" y="1057"/>
                </a:lnTo>
                <a:lnTo>
                  <a:pt x="553" y="1057"/>
                </a:lnTo>
                <a:lnTo>
                  <a:pt x="561" y="1057"/>
                </a:lnTo>
                <a:lnTo>
                  <a:pt x="561" y="1057"/>
                </a:lnTo>
                <a:lnTo>
                  <a:pt x="569" y="1057"/>
                </a:lnTo>
                <a:lnTo>
                  <a:pt x="569" y="1057"/>
                </a:lnTo>
                <a:lnTo>
                  <a:pt x="576" y="1057"/>
                </a:lnTo>
                <a:lnTo>
                  <a:pt x="576" y="1057"/>
                </a:lnTo>
                <a:lnTo>
                  <a:pt x="576" y="1019"/>
                </a:lnTo>
                <a:lnTo>
                  <a:pt x="576" y="1019"/>
                </a:lnTo>
                <a:lnTo>
                  <a:pt x="576" y="981"/>
                </a:lnTo>
                <a:lnTo>
                  <a:pt x="576" y="981"/>
                </a:lnTo>
                <a:lnTo>
                  <a:pt x="584" y="981"/>
                </a:lnTo>
                <a:lnTo>
                  <a:pt x="584" y="981"/>
                </a:lnTo>
                <a:lnTo>
                  <a:pt x="592" y="981"/>
                </a:lnTo>
                <a:lnTo>
                  <a:pt x="592" y="981"/>
                </a:lnTo>
                <a:lnTo>
                  <a:pt x="592" y="944"/>
                </a:lnTo>
                <a:lnTo>
                  <a:pt x="592" y="944"/>
                </a:lnTo>
                <a:lnTo>
                  <a:pt x="599" y="944"/>
                </a:lnTo>
                <a:lnTo>
                  <a:pt x="599" y="944"/>
                </a:lnTo>
                <a:lnTo>
                  <a:pt x="599" y="906"/>
                </a:lnTo>
                <a:lnTo>
                  <a:pt x="599" y="906"/>
                </a:lnTo>
                <a:lnTo>
                  <a:pt x="607" y="906"/>
                </a:lnTo>
                <a:lnTo>
                  <a:pt x="607" y="906"/>
                </a:lnTo>
                <a:lnTo>
                  <a:pt x="615" y="906"/>
                </a:lnTo>
                <a:lnTo>
                  <a:pt x="615" y="906"/>
                </a:lnTo>
                <a:lnTo>
                  <a:pt x="615" y="868"/>
                </a:lnTo>
                <a:lnTo>
                  <a:pt x="615" y="868"/>
                </a:lnTo>
                <a:lnTo>
                  <a:pt x="622" y="868"/>
                </a:lnTo>
                <a:lnTo>
                  <a:pt x="622" y="868"/>
                </a:lnTo>
                <a:lnTo>
                  <a:pt x="622" y="830"/>
                </a:lnTo>
                <a:lnTo>
                  <a:pt x="622" y="830"/>
                </a:lnTo>
                <a:lnTo>
                  <a:pt x="630" y="830"/>
                </a:lnTo>
                <a:lnTo>
                  <a:pt x="630" y="830"/>
                </a:lnTo>
                <a:lnTo>
                  <a:pt x="630" y="793"/>
                </a:lnTo>
                <a:lnTo>
                  <a:pt x="630" y="793"/>
                </a:lnTo>
                <a:lnTo>
                  <a:pt x="637" y="793"/>
                </a:lnTo>
                <a:lnTo>
                  <a:pt x="637" y="793"/>
                </a:lnTo>
                <a:lnTo>
                  <a:pt x="645" y="793"/>
                </a:lnTo>
                <a:lnTo>
                  <a:pt x="645" y="793"/>
                </a:lnTo>
                <a:lnTo>
                  <a:pt x="653" y="793"/>
                </a:lnTo>
                <a:lnTo>
                  <a:pt x="653" y="793"/>
                </a:lnTo>
                <a:lnTo>
                  <a:pt x="660" y="793"/>
                </a:lnTo>
                <a:lnTo>
                  <a:pt x="660" y="793"/>
                </a:lnTo>
                <a:lnTo>
                  <a:pt x="668" y="793"/>
                </a:lnTo>
                <a:lnTo>
                  <a:pt x="668" y="793"/>
                </a:lnTo>
                <a:lnTo>
                  <a:pt x="676" y="793"/>
                </a:lnTo>
                <a:lnTo>
                  <a:pt x="676" y="793"/>
                </a:lnTo>
                <a:lnTo>
                  <a:pt x="683" y="793"/>
                </a:lnTo>
                <a:lnTo>
                  <a:pt x="683" y="793"/>
                </a:lnTo>
                <a:lnTo>
                  <a:pt x="691" y="793"/>
                </a:lnTo>
                <a:lnTo>
                  <a:pt x="691" y="793"/>
                </a:lnTo>
                <a:lnTo>
                  <a:pt x="699" y="793"/>
                </a:lnTo>
                <a:lnTo>
                  <a:pt x="699" y="793"/>
                </a:lnTo>
                <a:lnTo>
                  <a:pt x="706" y="793"/>
                </a:lnTo>
                <a:lnTo>
                  <a:pt x="706" y="793"/>
                </a:lnTo>
                <a:lnTo>
                  <a:pt x="714" y="793"/>
                </a:lnTo>
                <a:lnTo>
                  <a:pt x="714" y="793"/>
                </a:lnTo>
                <a:lnTo>
                  <a:pt x="722" y="793"/>
                </a:lnTo>
                <a:lnTo>
                  <a:pt x="722" y="793"/>
                </a:lnTo>
                <a:lnTo>
                  <a:pt x="730" y="793"/>
                </a:lnTo>
                <a:lnTo>
                  <a:pt x="730" y="793"/>
                </a:lnTo>
                <a:lnTo>
                  <a:pt x="737" y="793"/>
                </a:lnTo>
                <a:lnTo>
                  <a:pt x="737" y="793"/>
                </a:lnTo>
                <a:lnTo>
                  <a:pt x="745" y="793"/>
                </a:lnTo>
                <a:lnTo>
                  <a:pt x="745" y="793"/>
                </a:lnTo>
                <a:lnTo>
                  <a:pt x="745" y="755"/>
                </a:lnTo>
                <a:lnTo>
                  <a:pt x="745" y="755"/>
                </a:lnTo>
                <a:lnTo>
                  <a:pt x="753" y="755"/>
                </a:lnTo>
                <a:lnTo>
                  <a:pt x="753" y="755"/>
                </a:lnTo>
                <a:lnTo>
                  <a:pt x="760" y="755"/>
                </a:lnTo>
                <a:lnTo>
                  <a:pt x="760" y="755"/>
                </a:lnTo>
                <a:lnTo>
                  <a:pt x="768" y="755"/>
                </a:lnTo>
                <a:lnTo>
                  <a:pt x="768" y="755"/>
                </a:lnTo>
                <a:lnTo>
                  <a:pt x="768" y="717"/>
                </a:lnTo>
                <a:lnTo>
                  <a:pt x="768" y="717"/>
                </a:lnTo>
                <a:lnTo>
                  <a:pt x="776" y="717"/>
                </a:lnTo>
                <a:lnTo>
                  <a:pt x="776" y="717"/>
                </a:lnTo>
                <a:lnTo>
                  <a:pt x="783" y="717"/>
                </a:lnTo>
                <a:lnTo>
                  <a:pt x="783" y="717"/>
                </a:lnTo>
                <a:lnTo>
                  <a:pt x="791" y="717"/>
                </a:lnTo>
                <a:lnTo>
                  <a:pt x="791" y="717"/>
                </a:lnTo>
                <a:lnTo>
                  <a:pt x="799" y="717"/>
                </a:lnTo>
                <a:lnTo>
                  <a:pt x="799" y="717"/>
                </a:lnTo>
                <a:lnTo>
                  <a:pt x="806" y="717"/>
                </a:lnTo>
                <a:lnTo>
                  <a:pt x="806" y="717"/>
                </a:lnTo>
                <a:lnTo>
                  <a:pt x="814" y="717"/>
                </a:lnTo>
                <a:lnTo>
                  <a:pt x="814" y="717"/>
                </a:lnTo>
                <a:lnTo>
                  <a:pt x="822" y="717"/>
                </a:lnTo>
                <a:lnTo>
                  <a:pt x="822" y="717"/>
                </a:lnTo>
                <a:lnTo>
                  <a:pt x="829" y="717"/>
                </a:lnTo>
                <a:lnTo>
                  <a:pt x="829" y="717"/>
                </a:lnTo>
                <a:lnTo>
                  <a:pt x="837" y="717"/>
                </a:lnTo>
                <a:lnTo>
                  <a:pt x="837" y="717"/>
                </a:lnTo>
                <a:lnTo>
                  <a:pt x="844" y="717"/>
                </a:lnTo>
                <a:lnTo>
                  <a:pt x="844" y="717"/>
                </a:lnTo>
                <a:lnTo>
                  <a:pt x="852" y="717"/>
                </a:lnTo>
                <a:lnTo>
                  <a:pt x="852" y="717"/>
                </a:lnTo>
                <a:lnTo>
                  <a:pt x="860" y="717"/>
                </a:lnTo>
                <a:lnTo>
                  <a:pt x="860" y="717"/>
                </a:lnTo>
                <a:lnTo>
                  <a:pt x="867" y="717"/>
                </a:lnTo>
                <a:lnTo>
                  <a:pt x="867" y="717"/>
                </a:lnTo>
                <a:lnTo>
                  <a:pt x="875" y="717"/>
                </a:lnTo>
                <a:lnTo>
                  <a:pt x="875" y="717"/>
                </a:lnTo>
                <a:lnTo>
                  <a:pt x="883" y="717"/>
                </a:lnTo>
                <a:lnTo>
                  <a:pt x="883" y="717"/>
                </a:lnTo>
                <a:lnTo>
                  <a:pt x="890" y="717"/>
                </a:lnTo>
                <a:lnTo>
                  <a:pt x="890" y="717"/>
                </a:lnTo>
                <a:lnTo>
                  <a:pt x="890" y="680"/>
                </a:lnTo>
                <a:lnTo>
                  <a:pt x="890" y="680"/>
                </a:lnTo>
                <a:lnTo>
                  <a:pt x="898" y="680"/>
                </a:lnTo>
                <a:lnTo>
                  <a:pt x="898" y="680"/>
                </a:lnTo>
                <a:lnTo>
                  <a:pt x="898" y="642"/>
                </a:lnTo>
                <a:lnTo>
                  <a:pt x="898" y="642"/>
                </a:lnTo>
                <a:lnTo>
                  <a:pt x="906" y="642"/>
                </a:lnTo>
                <a:lnTo>
                  <a:pt x="906" y="642"/>
                </a:lnTo>
                <a:lnTo>
                  <a:pt x="913" y="642"/>
                </a:lnTo>
                <a:lnTo>
                  <a:pt x="913" y="642"/>
                </a:lnTo>
                <a:lnTo>
                  <a:pt x="921" y="642"/>
                </a:lnTo>
                <a:lnTo>
                  <a:pt x="921" y="642"/>
                </a:lnTo>
                <a:lnTo>
                  <a:pt x="929" y="642"/>
                </a:lnTo>
                <a:lnTo>
                  <a:pt x="929" y="642"/>
                </a:lnTo>
                <a:lnTo>
                  <a:pt x="938" y="642"/>
                </a:lnTo>
                <a:lnTo>
                  <a:pt x="938" y="642"/>
                </a:lnTo>
                <a:lnTo>
                  <a:pt x="944" y="642"/>
                </a:lnTo>
                <a:lnTo>
                  <a:pt x="944" y="642"/>
                </a:lnTo>
                <a:lnTo>
                  <a:pt x="953" y="642"/>
                </a:lnTo>
                <a:lnTo>
                  <a:pt x="953" y="642"/>
                </a:lnTo>
                <a:lnTo>
                  <a:pt x="961" y="642"/>
                </a:lnTo>
                <a:lnTo>
                  <a:pt x="961" y="642"/>
                </a:lnTo>
                <a:lnTo>
                  <a:pt x="967" y="642"/>
                </a:lnTo>
                <a:lnTo>
                  <a:pt x="967" y="642"/>
                </a:lnTo>
                <a:lnTo>
                  <a:pt x="976" y="642"/>
                </a:lnTo>
                <a:lnTo>
                  <a:pt x="976" y="642"/>
                </a:lnTo>
                <a:lnTo>
                  <a:pt x="984" y="642"/>
                </a:lnTo>
                <a:lnTo>
                  <a:pt x="984" y="642"/>
                </a:lnTo>
                <a:lnTo>
                  <a:pt x="984" y="604"/>
                </a:lnTo>
                <a:lnTo>
                  <a:pt x="984" y="604"/>
                </a:lnTo>
                <a:lnTo>
                  <a:pt x="984" y="566"/>
                </a:lnTo>
                <a:lnTo>
                  <a:pt x="984" y="566"/>
                </a:lnTo>
                <a:lnTo>
                  <a:pt x="984" y="529"/>
                </a:lnTo>
                <a:lnTo>
                  <a:pt x="984" y="529"/>
                </a:lnTo>
                <a:lnTo>
                  <a:pt x="991" y="529"/>
                </a:lnTo>
                <a:lnTo>
                  <a:pt x="991" y="529"/>
                </a:lnTo>
                <a:lnTo>
                  <a:pt x="999" y="529"/>
                </a:lnTo>
                <a:lnTo>
                  <a:pt x="999" y="529"/>
                </a:lnTo>
                <a:lnTo>
                  <a:pt x="1007" y="529"/>
                </a:lnTo>
                <a:lnTo>
                  <a:pt x="1007" y="529"/>
                </a:lnTo>
                <a:lnTo>
                  <a:pt x="1014" y="529"/>
                </a:lnTo>
                <a:lnTo>
                  <a:pt x="1014" y="529"/>
                </a:lnTo>
                <a:lnTo>
                  <a:pt x="1022" y="529"/>
                </a:lnTo>
                <a:lnTo>
                  <a:pt x="1022" y="529"/>
                </a:lnTo>
                <a:lnTo>
                  <a:pt x="1030" y="529"/>
                </a:lnTo>
                <a:lnTo>
                  <a:pt x="1030" y="529"/>
                </a:lnTo>
                <a:lnTo>
                  <a:pt x="1037" y="529"/>
                </a:lnTo>
                <a:lnTo>
                  <a:pt x="1037" y="529"/>
                </a:lnTo>
                <a:lnTo>
                  <a:pt x="1045" y="529"/>
                </a:lnTo>
                <a:lnTo>
                  <a:pt x="1045" y="529"/>
                </a:lnTo>
                <a:lnTo>
                  <a:pt x="1052" y="529"/>
                </a:lnTo>
                <a:lnTo>
                  <a:pt x="1052" y="529"/>
                </a:lnTo>
                <a:lnTo>
                  <a:pt x="1060" y="529"/>
                </a:lnTo>
                <a:lnTo>
                  <a:pt x="1060" y="529"/>
                </a:lnTo>
                <a:lnTo>
                  <a:pt x="1060" y="491"/>
                </a:lnTo>
                <a:lnTo>
                  <a:pt x="1060" y="491"/>
                </a:lnTo>
                <a:lnTo>
                  <a:pt x="1060" y="453"/>
                </a:lnTo>
                <a:lnTo>
                  <a:pt x="1060" y="453"/>
                </a:lnTo>
                <a:lnTo>
                  <a:pt x="1068" y="453"/>
                </a:lnTo>
                <a:lnTo>
                  <a:pt x="1068" y="453"/>
                </a:lnTo>
                <a:lnTo>
                  <a:pt x="1068" y="415"/>
                </a:lnTo>
                <a:lnTo>
                  <a:pt x="1068" y="415"/>
                </a:lnTo>
                <a:lnTo>
                  <a:pt x="1075" y="415"/>
                </a:lnTo>
                <a:lnTo>
                  <a:pt x="1075" y="415"/>
                </a:lnTo>
                <a:lnTo>
                  <a:pt x="1083" y="415"/>
                </a:lnTo>
                <a:lnTo>
                  <a:pt x="1083" y="415"/>
                </a:lnTo>
                <a:lnTo>
                  <a:pt x="1091" y="415"/>
                </a:lnTo>
                <a:lnTo>
                  <a:pt x="1091" y="415"/>
                </a:lnTo>
                <a:lnTo>
                  <a:pt x="1091" y="378"/>
                </a:lnTo>
                <a:lnTo>
                  <a:pt x="1091" y="378"/>
                </a:lnTo>
                <a:lnTo>
                  <a:pt x="1098" y="378"/>
                </a:lnTo>
                <a:lnTo>
                  <a:pt x="1098" y="378"/>
                </a:lnTo>
                <a:lnTo>
                  <a:pt x="1098" y="340"/>
                </a:lnTo>
                <a:lnTo>
                  <a:pt x="1098" y="340"/>
                </a:lnTo>
                <a:lnTo>
                  <a:pt x="1106" y="340"/>
                </a:lnTo>
                <a:lnTo>
                  <a:pt x="1106" y="340"/>
                </a:lnTo>
                <a:lnTo>
                  <a:pt x="1114" y="340"/>
                </a:lnTo>
                <a:lnTo>
                  <a:pt x="1114" y="340"/>
                </a:lnTo>
                <a:lnTo>
                  <a:pt x="1121" y="340"/>
                </a:lnTo>
                <a:lnTo>
                  <a:pt x="1121" y="340"/>
                </a:lnTo>
                <a:lnTo>
                  <a:pt x="1121" y="302"/>
                </a:lnTo>
                <a:lnTo>
                  <a:pt x="1121" y="302"/>
                </a:lnTo>
                <a:lnTo>
                  <a:pt x="1129" y="302"/>
                </a:lnTo>
                <a:lnTo>
                  <a:pt x="1129" y="302"/>
                </a:lnTo>
                <a:lnTo>
                  <a:pt x="1137" y="302"/>
                </a:lnTo>
                <a:lnTo>
                  <a:pt x="1137" y="302"/>
                </a:lnTo>
                <a:lnTo>
                  <a:pt x="1145" y="302"/>
                </a:lnTo>
                <a:lnTo>
                  <a:pt x="1145" y="302"/>
                </a:lnTo>
                <a:lnTo>
                  <a:pt x="1145" y="265"/>
                </a:lnTo>
                <a:lnTo>
                  <a:pt x="1145" y="265"/>
                </a:lnTo>
                <a:lnTo>
                  <a:pt x="1152" y="265"/>
                </a:lnTo>
                <a:lnTo>
                  <a:pt x="1152" y="265"/>
                </a:lnTo>
                <a:lnTo>
                  <a:pt x="1160" y="265"/>
                </a:lnTo>
                <a:lnTo>
                  <a:pt x="1160" y="265"/>
                </a:lnTo>
                <a:lnTo>
                  <a:pt x="1168" y="265"/>
                </a:lnTo>
                <a:lnTo>
                  <a:pt x="1168" y="265"/>
                </a:lnTo>
                <a:lnTo>
                  <a:pt x="1175" y="265"/>
                </a:lnTo>
                <a:lnTo>
                  <a:pt x="1175" y="265"/>
                </a:lnTo>
                <a:lnTo>
                  <a:pt x="1183" y="265"/>
                </a:lnTo>
                <a:lnTo>
                  <a:pt x="1183" y="265"/>
                </a:lnTo>
                <a:lnTo>
                  <a:pt x="1191" y="265"/>
                </a:lnTo>
                <a:lnTo>
                  <a:pt x="1191" y="265"/>
                </a:lnTo>
                <a:lnTo>
                  <a:pt x="1198" y="265"/>
                </a:lnTo>
                <a:lnTo>
                  <a:pt x="1198" y="265"/>
                </a:lnTo>
                <a:lnTo>
                  <a:pt x="1206" y="265"/>
                </a:lnTo>
                <a:lnTo>
                  <a:pt x="1206" y="265"/>
                </a:lnTo>
                <a:lnTo>
                  <a:pt x="1206" y="227"/>
                </a:lnTo>
                <a:lnTo>
                  <a:pt x="1206" y="227"/>
                </a:lnTo>
                <a:lnTo>
                  <a:pt x="1214" y="227"/>
                </a:lnTo>
                <a:lnTo>
                  <a:pt x="1214" y="227"/>
                </a:lnTo>
                <a:lnTo>
                  <a:pt x="1221" y="227"/>
                </a:lnTo>
                <a:lnTo>
                  <a:pt x="1221" y="227"/>
                </a:lnTo>
                <a:lnTo>
                  <a:pt x="1229" y="227"/>
                </a:lnTo>
                <a:lnTo>
                  <a:pt x="1229" y="227"/>
                </a:lnTo>
                <a:lnTo>
                  <a:pt x="1237" y="227"/>
                </a:lnTo>
                <a:lnTo>
                  <a:pt x="1237" y="227"/>
                </a:lnTo>
                <a:lnTo>
                  <a:pt x="1244" y="227"/>
                </a:lnTo>
                <a:lnTo>
                  <a:pt x="1244" y="227"/>
                </a:lnTo>
                <a:lnTo>
                  <a:pt x="1252" y="227"/>
                </a:lnTo>
                <a:lnTo>
                  <a:pt x="1252" y="227"/>
                </a:lnTo>
                <a:lnTo>
                  <a:pt x="1259" y="227"/>
                </a:lnTo>
                <a:lnTo>
                  <a:pt x="1259" y="227"/>
                </a:lnTo>
                <a:lnTo>
                  <a:pt x="1267" y="227"/>
                </a:lnTo>
                <a:lnTo>
                  <a:pt x="1267" y="227"/>
                </a:lnTo>
                <a:lnTo>
                  <a:pt x="1275" y="227"/>
                </a:lnTo>
                <a:lnTo>
                  <a:pt x="1275" y="227"/>
                </a:lnTo>
                <a:lnTo>
                  <a:pt x="1282" y="227"/>
                </a:lnTo>
                <a:lnTo>
                  <a:pt x="1282" y="227"/>
                </a:lnTo>
                <a:lnTo>
                  <a:pt x="1290" y="227"/>
                </a:lnTo>
                <a:lnTo>
                  <a:pt x="1290" y="227"/>
                </a:lnTo>
                <a:lnTo>
                  <a:pt x="1298" y="227"/>
                </a:lnTo>
                <a:lnTo>
                  <a:pt x="1298" y="227"/>
                </a:lnTo>
                <a:lnTo>
                  <a:pt x="1305" y="227"/>
                </a:lnTo>
                <a:lnTo>
                  <a:pt x="1305" y="227"/>
                </a:lnTo>
                <a:lnTo>
                  <a:pt x="1313" y="227"/>
                </a:lnTo>
                <a:lnTo>
                  <a:pt x="1313" y="227"/>
                </a:lnTo>
                <a:lnTo>
                  <a:pt x="1321" y="227"/>
                </a:lnTo>
                <a:lnTo>
                  <a:pt x="1321" y="227"/>
                </a:lnTo>
                <a:lnTo>
                  <a:pt x="1328" y="227"/>
                </a:lnTo>
                <a:lnTo>
                  <a:pt x="1328" y="227"/>
                </a:lnTo>
                <a:lnTo>
                  <a:pt x="1336" y="227"/>
                </a:lnTo>
                <a:lnTo>
                  <a:pt x="1336" y="227"/>
                </a:lnTo>
                <a:lnTo>
                  <a:pt x="1344" y="227"/>
                </a:lnTo>
                <a:lnTo>
                  <a:pt x="1344" y="227"/>
                </a:lnTo>
                <a:lnTo>
                  <a:pt x="1352" y="227"/>
                </a:lnTo>
                <a:lnTo>
                  <a:pt x="1352" y="227"/>
                </a:lnTo>
                <a:lnTo>
                  <a:pt x="1359" y="227"/>
                </a:lnTo>
                <a:lnTo>
                  <a:pt x="1359" y="227"/>
                </a:lnTo>
                <a:lnTo>
                  <a:pt x="1367" y="227"/>
                </a:lnTo>
                <a:lnTo>
                  <a:pt x="1367" y="227"/>
                </a:lnTo>
                <a:lnTo>
                  <a:pt x="1375" y="227"/>
                </a:lnTo>
                <a:lnTo>
                  <a:pt x="1375" y="227"/>
                </a:lnTo>
                <a:lnTo>
                  <a:pt x="1382" y="227"/>
                </a:lnTo>
                <a:lnTo>
                  <a:pt x="1382" y="227"/>
                </a:lnTo>
                <a:lnTo>
                  <a:pt x="1390" y="227"/>
                </a:lnTo>
                <a:lnTo>
                  <a:pt x="1390" y="227"/>
                </a:lnTo>
                <a:lnTo>
                  <a:pt x="1398" y="227"/>
                </a:lnTo>
                <a:lnTo>
                  <a:pt x="1398" y="227"/>
                </a:lnTo>
                <a:lnTo>
                  <a:pt x="1405" y="227"/>
                </a:lnTo>
                <a:lnTo>
                  <a:pt x="1405" y="227"/>
                </a:lnTo>
                <a:lnTo>
                  <a:pt x="1413" y="227"/>
                </a:lnTo>
                <a:lnTo>
                  <a:pt x="1413" y="227"/>
                </a:lnTo>
                <a:lnTo>
                  <a:pt x="1413" y="189"/>
                </a:lnTo>
                <a:lnTo>
                  <a:pt x="1413" y="189"/>
                </a:lnTo>
                <a:lnTo>
                  <a:pt x="1422" y="189"/>
                </a:lnTo>
                <a:lnTo>
                  <a:pt x="1422" y="189"/>
                </a:lnTo>
                <a:lnTo>
                  <a:pt x="1428" y="189"/>
                </a:lnTo>
                <a:lnTo>
                  <a:pt x="1428" y="189"/>
                </a:lnTo>
                <a:lnTo>
                  <a:pt x="1436" y="189"/>
                </a:lnTo>
                <a:lnTo>
                  <a:pt x="1436" y="189"/>
                </a:lnTo>
                <a:lnTo>
                  <a:pt x="1445" y="189"/>
                </a:lnTo>
                <a:lnTo>
                  <a:pt x="1445" y="189"/>
                </a:lnTo>
                <a:lnTo>
                  <a:pt x="1451" y="189"/>
                </a:lnTo>
                <a:lnTo>
                  <a:pt x="1451" y="189"/>
                </a:lnTo>
                <a:lnTo>
                  <a:pt x="1460" y="189"/>
                </a:lnTo>
                <a:lnTo>
                  <a:pt x="1460" y="189"/>
                </a:lnTo>
                <a:lnTo>
                  <a:pt x="1466" y="189"/>
                </a:lnTo>
                <a:lnTo>
                  <a:pt x="1466" y="189"/>
                </a:lnTo>
                <a:lnTo>
                  <a:pt x="1475" y="189"/>
                </a:lnTo>
                <a:lnTo>
                  <a:pt x="1475" y="189"/>
                </a:lnTo>
                <a:lnTo>
                  <a:pt x="1483" y="189"/>
                </a:lnTo>
                <a:lnTo>
                  <a:pt x="1483" y="189"/>
                </a:lnTo>
                <a:lnTo>
                  <a:pt x="1490" y="189"/>
                </a:lnTo>
                <a:lnTo>
                  <a:pt x="1490" y="189"/>
                </a:lnTo>
                <a:lnTo>
                  <a:pt x="1498" y="189"/>
                </a:lnTo>
                <a:lnTo>
                  <a:pt x="1498" y="189"/>
                </a:lnTo>
                <a:lnTo>
                  <a:pt x="1506" y="189"/>
                </a:lnTo>
                <a:lnTo>
                  <a:pt x="1506" y="189"/>
                </a:lnTo>
                <a:lnTo>
                  <a:pt x="1513" y="189"/>
                </a:lnTo>
                <a:lnTo>
                  <a:pt x="1513" y="189"/>
                </a:lnTo>
                <a:lnTo>
                  <a:pt x="1521" y="189"/>
                </a:lnTo>
                <a:lnTo>
                  <a:pt x="1521" y="189"/>
                </a:lnTo>
                <a:lnTo>
                  <a:pt x="1529" y="189"/>
                </a:lnTo>
                <a:lnTo>
                  <a:pt x="1529" y="189"/>
                </a:lnTo>
                <a:lnTo>
                  <a:pt x="1536" y="189"/>
                </a:lnTo>
                <a:lnTo>
                  <a:pt x="1536" y="189"/>
                </a:lnTo>
                <a:lnTo>
                  <a:pt x="1544" y="189"/>
                </a:lnTo>
                <a:lnTo>
                  <a:pt x="1544" y="189"/>
                </a:lnTo>
                <a:lnTo>
                  <a:pt x="1552" y="189"/>
                </a:lnTo>
                <a:lnTo>
                  <a:pt x="1552" y="189"/>
                </a:lnTo>
                <a:lnTo>
                  <a:pt x="1560" y="189"/>
                </a:lnTo>
                <a:lnTo>
                  <a:pt x="1560" y="189"/>
                </a:lnTo>
                <a:lnTo>
                  <a:pt x="1567" y="189"/>
                </a:lnTo>
                <a:lnTo>
                  <a:pt x="1567" y="189"/>
                </a:lnTo>
                <a:lnTo>
                  <a:pt x="1575" y="189"/>
                </a:lnTo>
                <a:lnTo>
                  <a:pt x="1575" y="189"/>
                </a:lnTo>
                <a:lnTo>
                  <a:pt x="1583" y="189"/>
                </a:lnTo>
                <a:lnTo>
                  <a:pt x="1583" y="189"/>
                </a:lnTo>
                <a:lnTo>
                  <a:pt x="1590" y="189"/>
                </a:lnTo>
                <a:lnTo>
                  <a:pt x="1590" y="189"/>
                </a:lnTo>
                <a:lnTo>
                  <a:pt x="1598" y="189"/>
                </a:lnTo>
                <a:lnTo>
                  <a:pt x="1598" y="189"/>
                </a:lnTo>
                <a:lnTo>
                  <a:pt x="1606" y="189"/>
                </a:lnTo>
                <a:lnTo>
                  <a:pt x="1606" y="189"/>
                </a:lnTo>
                <a:lnTo>
                  <a:pt x="1613" y="189"/>
                </a:lnTo>
                <a:lnTo>
                  <a:pt x="1613" y="189"/>
                </a:lnTo>
                <a:lnTo>
                  <a:pt x="1621" y="189"/>
                </a:lnTo>
                <a:lnTo>
                  <a:pt x="1621" y="189"/>
                </a:lnTo>
                <a:lnTo>
                  <a:pt x="1629" y="189"/>
                </a:lnTo>
                <a:lnTo>
                  <a:pt x="1629" y="189"/>
                </a:lnTo>
                <a:lnTo>
                  <a:pt x="1636" y="189"/>
                </a:lnTo>
                <a:lnTo>
                  <a:pt x="1636" y="189"/>
                </a:lnTo>
                <a:lnTo>
                  <a:pt x="1644" y="189"/>
                </a:lnTo>
                <a:lnTo>
                  <a:pt x="1644" y="189"/>
                </a:lnTo>
                <a:lnTo>
                  <a:pt x="1652" y="189"/>
                </a:lnTo>
                <a:lnTo>
                  <a:pt x="1652" y="189"/>
                </a:lnTo>
                <a:lnTo>
                  <a:pt x="1659" y="189"/>
                </a:lnTo>
                <a:lnTo>
                  <a:pt x="1659" y="189"/>
                </a:lnTo>
                <a:lnTo>
                  <a:pt x="1667" y="189"/>
                </a:lnTo>
                <a:lnTo>
                  <a:pt x="1667" y="189"/>
                </a:lnTo>
                <a:lnTo>
                  <a:pt x="1674" y="189"/>
                </a:lnTo>
                <a:lnTo>
                  <a:pt x="1674" y="189"/>
                </a:lnTo>
                <a:lnTo>
                  <a:pt x="1682" y="189"/>
                </a:lnTo>
                <a:lnTo>
                  <a:pt x="1682" y="189"/>
                </a:lnTo>
                <a:lnTo>
                  <a:pt x="1690" y="189"/>
                </a:lnTo>
                <a:lnTo>
                  <a:pt x="1690" y="189"/>
                </a:lnTo>
                <a:lnTo>
                  <a:pt x="1697" y="189"/>
                </a:lnTo>
                <a:lnTo>
                  <a:pt x="1697" y="189"/>
                </a:lnTo>
                <a:lnTo>
                  <a:pt x="1705" y="189"/>
                </a:lnTo>
                <a:lnTo>
                  <a:pt x="1705" y="189"/>
                </a:lnTo>
                <a:lnTo>
                  <a:pt x="1713" y="189"/>
                </a:lnTo>
                <a:lnTo>
                  <a:pt x="1713" y="189"/>
                </a:lnTo>
                <a:lnTo>
                  <a:pt x="1720" y="189"/>
                </a:lnTo>
                <a:lnTo>
                  <a:pt x="1720" y="189"/>
                </a:lnTo>
                <a:lnTo>
                  <a:pt x="1728" y="189"/>
                </a:lnTo>
                <a:lnTo>
                  <a:pt x="1728" y="189"/>
                </a:lnTo>
                <a:lnTo>
                  <a:pt x="1736" y="189"/>
                </a:lnTo>
                <a:lnTo>
                  <a:pt x="1736" y="189"/>
                </a:lnTo>
                <a:lnTo>
                  <a:pt x="1743" y="189"/>
                </a:lnTo>
                <a:lnTo>
                  <a:pt x="1743" y="189"/>
                </a:lnTo>
                <a:lnTo>
                  <a:pt x="1751" y="189"/>
                </a:lnTo>
                <a:lnTo>
                  <a:pt x="1751" y="189"/>
                </a:lnTo>
                <a:lnTo>
                  <a:pt x="1759" y="189"/>
                </a:lnTo>
                <a:lnTo>
                  <a:pt x="1759" y="189"/>
                </a:lnTo>
                <a:lnTo>
                  <a:pt x="1759" y="151"/>
                </a:lnTo>
                <a:lnTo>
                  <a:pt x="1759" y="151"/>
                </a:lnTo>
                <a:lnTo>
                  <a:pt x="1767" y="151"/>
                </a:lnTo>
                <a:lnTo>
                  <a:pt x="1767" y="151"/>
                </a:lnTo>
                <a:lnTo>
                  <a:pt x="1774" y="151"/>
                </a:lnTo>
                <a:lnTo>
                  <a:pt x="1774" y="151"/>
                </a:lnTo>
                <a:lnTo>
                  <a:pt x="1782" y="151"/>
                </a:lnTo>
                <a:lnTo>
                  <a:pt x="1782" y="151"/>
                </a:lnTo>
                <a:lnTo>
                  <a:pt x="1790" y="151"/>
                </a:lnTo>
                <a:lnTo>
                  <a:pt x="1790" y="151"/>
                </a:lnTo>
                <a:lnTo>
                  <a:pt x="1797" y="151"/>
                </a:lnTo>
                <a:lnTo>
                  <a:pt x="1797" y="151"/>
                </a:lnTo>
                <a:lnTo>
                  <a:pt x="1797" y="114"/>
                </a:lnTo>
                <a:lnTo>
                  <a:pt x="1797" y="114"/>
                </a:lnTo>
                <a:lnTo>
                  <a:pt x="1805" y="114"/>
                </a:lnTo>
                <a:lnTo>
                  <a:pt x="1805" y="114"/>
                </a:lnTo>
                <a:lnTo>
                  <a:pt x="1813" y="114"/>
                </a:lnTo>
                <a:lnTo>
                  <a:pt x="1813" y="114"/>
                </a:lnTo>
                <a:lnTo>
                  <a:pt x="1820" y="114"/>
                </a:lnTo>
                <a:lnTo>
                  <a:pt x="1820" y="114"/>
                </a:lnTo>
                <a:lnTo>
                  <a:pt x="1828" y="114"/>
                </a:lnTo>
                <a:lnTo>
                  <a:pt x="1828" y="114"/>
                </a:lnTo>
                <a:lnTo>
                  <a:pt x="1836" y="114"/>
                </a:lnTo>
                <a:lnTo>
                  <a:pt x="1836" y="114"/>
                </a:lnTo>
                <a:lnTo>
                  <a:pt x="1843" y="114"/>
                </a:lnTo>
                <a:lnTo>
                  <a:pt x="1843" y="114"/>
                </a:lnTo>
                <a:lnTo>
                  <a:pt x="1843" y="76"/>
                </a:lnTo>
                <a:lnTo>
                  <a:pt x="1843" y="76"/>
                </a:lnTo>
                <a:lnTo>
                  <a:pt x="1851" y="76"/>
                </a:lnTo>
                <a:lnTo>
                  <a:pt x="1851" y="76"/>
                </a:lnTo>
                <a:lnTo>
                  <a:pt x="1859" y="76"/>
                </a:lnTo>
                <a:lnTo>
                  <a:pt x="1859" y="76"/>
                </a:lnTo>
                <a:lnTo>
                  <a:pt x="1866" y="76"/>
                </a:lnTo>
                <a:lnTo>
                  <a:pt x="1866" y="76"/>
                </a:lnTo>
                <a:lnTo>
                  <a:pt x="1874" y="76"/>
                </a:lnTo>
                <a:lnTo>
                  <a:pt x="1874" y="76"/>
                </a:lnTo>
                <a:lnTo>
                  <a:pt x="1881" y="76"/>
                </a:lnTo>
                <a:lnTo>
                  <a:pt x="1881" y="76"/>
                </a:lnTo>
                <a:lnTo>
                  <a:pt x="1889" y="76"/>
                </a:lnTo>
                <a:lnTo>
                  <a:pt x="1889" y="76"/>
                </a:lnTo>
                <a:lnTo>
                  <a:pt x="1889" y="38"/>
                </a:lnTo>
                <a:lnTo>
                  <a:pt x="1889" y="38"/>
                </a:lnTo>
                <a:lnTo>
                  <a:pt x="1897" y="38"/>
                </a:lnTo>
                <a:lnTo>
                  <a:pt x="1897" y="38"/>
                </a:lnTo>
                <a:lnTo>
                  <a:pt x="1897" y="0"/>
                </a:lnTo>
                <a:lnTo>
                  <a:pt x="1897" y="0"/>
                </a:lnTo>
                <a:lnTo>
                  <a:pt x="1904" y="0"/>
                </a:lnTo>
                <a:lnTo>
                  <a:pt x="1904" y="0"/>
                </a:lnTo>
                <a:lnTo>
                  <a:pt x="1912" y="0"/>
                </a:lnTo>
                <a:lnTo>
                  <a:pt x="1912" y="0"/>
                </a:lnTo>
                <a:lnTo>
                  <a:pt x="1920" y="0"/>
                </a:lnTo>
                <a:lnTo>
                  <a:pt x="1920" y="0"/>
                </a:lnTo>
                <a:lnTo>
                  <a:pt x="1927" y="0"/>
                </a:lnTo>
                <a:lnTo>
                  <a:pt x="1927" y="0"/>
                </a:lnTo>
                <a:lnTo>
                  <a:pt x="1935" y="0"/>
                </a:lnTo>
                <a:lnTo>
                  <a:pt x="1935" y="0"/>
                </a:lnTo>
                <a:lnTo>
                  <a:pt x="1944" y="0"/>
                </a:lnTo>
                <a:lnTo>
                  <a:pt x="1944" y="0"/>
                </a:lnTo>
                <a:lnTo>
                  <a:pt x="1950" y="0"/>
                </a:lnTo>
                <a:lnTo>
                  <a:pt x="1950" y="0"/>
                </a:lnTo>
                <a:lnTo>
                  <a:pt x="1959" y="0"/>
                </a:lnTo>
                <a:lnTo>
                  <a:pt x="1959" y="0"/>
                </a:lnTo>
                <a:lnTo>
                  <a:pt x="1967" y="0"/>
                </a:lnTo>
                <a:lnTo>
                  <a:pt x="1967" y="0"/>
                </a:lnTo>
                <a:lnTo>
                  <a:pt x="1975" y="0"/>
                </a:lnTo>
                <a:lnTo>
                  <a:pt x="1975" y="0"/>
                </a:lnTo>
                <a:lnTo>
                  <a:pt x="1982" y="0"/>
                </a:lnTo>
                <a:lnTo>
                  <a:pt x="1982" y="0"/>
                </a:lnTo>
                <a:lnTo>
                  <a:pt x="1990" y="0"/>
                </a:lnTo>
                <a:lnTo>
                  <a:pt x="1990" y="0"/>
                </a:lnTo>
                <a:lnTo>
                  <a:pt x="1998" y="0"/>
                </a:lnTo>
                <a:lnTo>
                  <a:pt x="1998" y="0"/>
                </a:lnTo>
                <a:lnTo>
                  <a:pt x="2005" y="0"/>
                </a:lnTo>
                <a:lnTo>
                  <a:pt x="2005" y="0"/>
                </a:lnTo>
                <a:lnTo>
                  <a:pt x="2013" y="0"/>
                </a:lnTo>
                <a:lnTo>
                  <a:pt x="2013" y="0"/>
                </a:lnTo>
                <a:lnTo>
                  <a:pt x="2021" y="0"/>
                </a:lnTo>
                <a:lnTo>
                  <a:pt x="2021" y="0"/>
                </a:lnTo>
                <a:lnTo>
                  <a:pt x="2028" y="0"/>
                </a:lnTo>
                <a:lnTo>
                  <a:pt x="2028" y="0"/>
                </a:lnTo>
                <a:lnTo>
                  <a:pt x="2036" y="0"/>
                </a:lnTo>
                <a:lnTo>
                  <a:pt x="2036" y="0"/>
                </a:lnTo>
                <a:lnTo>
                  <a:pt x="2044" y="0"/>
                </a:lnTo>
                <a:lnTo>
                  <a:pt x="2044" y="0"/>
                </a:lnTo>
                <a:lnTo>
                  <a:pt x="2051" y="0"/>
                </a:lnTo>
                <a:lnTo>
                  <a:pt x="2051" y="0"/>
                </a:lnTo>
                <a:lnTo>
                  <a:pt x="2059" y="0"/>
                </a:lnTo>
                <a:lnTo>
                  <a:pt x="2059" y="0"/>
                </a:lnTo>
                <a:lnTo>
                  <a:pt x="2067" y="0"/>
                </a:lnTo>
              </a:path>
            </a:pathLst>
          </a:custGeom>
          <a:noFill/>
          <a:ln w="28575" cap="flat" cmpd="sng" algn="ctr">
            <a:solidFill>
              <a:srgbClr val="008000"/>
            </a:solidFill>
            <a:prstDash val="lgDash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Rectangle 13"/>
          <p:cNvSpPr>
            <a:spLocks noChangeArrowheads="1"/>
          </p:cNvSpPr>
          <p:nvPr/>
        </p:nvSpPr>
        <p:spPr bwMode="auto">
          <a:xfrm>
            <a:off x="1319259" y="5099876"/>
            <a:ext cx="3176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Arial" pitchFamily="34" charset="0"/>
              </a:rPr>
              <a:t>0.0</a:t>
            </a: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66" name="Rectangle 14"/>
          <p:cNvSpPr>
            <a:spLocks noChangeArrowheads="1"/>
          </p:cNvSpPr>
          <p:nvPr/>
        </p:nvSpPr>
        <p:spPr bwMode="auto">
          <a:xfrm>
            <a:off x="1320601" y="4573442"/>
            <a:ext cx="3149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Arial" pitchFamily="34" charset="0"/>
              </a:rPr>
              <a:t>0.2</a:t>
            </a: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67" name="Rectangle 15"/>
          <p:cNvSpPr>
            <a:spLocks noChangeArrowheads="1"/>
          </p:cNvSpPr>
          <p:nvPr/>
        </p:nvSpPr>
        <p:spPr bwMode="auto">
          <a:xfrm>
            <a:off x="1320601" y="4047008"/>
            <a:ext cx="3149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Arial" pitchFamily="34" charset="0"/>
              </a:rPr>
              <a:t>0.4</a:t>
            </a: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68" name="Rectangle 16"/>
          <p:cNvSpPr>
            <a:spLocks noChangeArrowheads="1"/>
          </p:cNvSpPr>
          <p:nvPr/>
        </p:nvSpPr>
        <p:spPr bwMode="auto">
          <a:xfrm>
            <a:off x="1320601" y="3520573"/>
            <a:ext cx="3149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Arial" pitchFamily="34" charset="0"/>
              </a:rPr>
              <a:t>0.6</a:t>
            </a: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69" name="Rectangle 17"/>
          <p:cNvSpPr>
            <a:spLocks noChangeArrowheads="1"/>
          </p:cNvSpPr>
          <p:nvPr/>
        </p:nvSpPr>
        <p:spPr bwMode="auto">
          <a:xfrm>
            <a:off x="1319259" y="2994139"/>
            <a:ext cx="3176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Arial" pitchFamily="34" charset="0"/>
              </a:rPr>
              <a:t>0.8</a:t>
            </a: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70" name="Rectangle 18"/>
          <p:cNvSpPr>
            <a:spLocks noChangeArrowheads="1"/>
          </p:cNvSpPr>
          <p:nvPr/>
        </p:nvSpPr>
        <p:spPr bwMode="auto">
          <a:xfrm>
            <a:off x="1319259" y="2468973"/>
            <a:ext cx="3176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Arial" pitchFamily="34" charset="0"/>
              </a:rPr>
              <a:t>1.0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 rot="16200000">
            <a:off x="160096" y="3750974"/>
            <a:ext cx="13772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+mn-lt"/>
              </a:rPr>
              <a:t>Sensitivity</a:t>
            </a:r>
            <a:endParaRPr lang="en-US" sz="2000" b="1" dirty="0">
              <a:latin typeface="+mn-lt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146760" y="620688"/>
            <a:ext cx="4906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latin typeface="+mn-lt"/>
              </a:rPr>
              <a:t>Compensatory Reserve vs. StO</a:t>
            </a:r>
            <a:r>
              <a:rPr lang="en-US" sz="20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800" b="1" dirty="0">
              <a:latin typeface="+mn-lt"/>
            </a:endParaRPr>
          </a:p>
        </p:txBody>
      </p:sp>
      <p:grpSp>
        <p:nvGrpSpPr>
          <p:cNvPr id="16" name="Group 41"/>
          <p:cNvGrpSpPr/>
          <p:nvPr/>
        </p:nvGrpSpPr>
        <p:grpSpPr>
          <a:xfrm>
            <a:off x="1977894" y="2044900"/>
            <a:ext cx="2039932" cy="215444"/>
            <a:chOff x="6400800" y="1828800"/>
            <a:chExt cx="2039932" cy="215444"/>
          </a:xfrm>
        </p:grpSpPr>
        <p:sp>
          <p:nvSpPr>
            <p:cNvPr id="74" name="Rectangle 799"/>
            <p:cNvSpPr>
              <a:spLocks noChangeArrowheads="1"/>
            </p:cNvSpPr>
            <p:nvPr/>
          </p:nvSpPr>
          <p:spPr bwMode="auto">
            <a:xfrm>
              <a:off x="6934200" y="1828800"/>
              <a:ext cx="150653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 defTabSz="914400"/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StO</a:t>
              </a:r>
              <a:r>
                <a:rPr lang="en-US" sz="1050" b="1" baseline="-25000" dirty="0" smtClean="0"/>
                <a:t>2</a:t>
              </a: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(AUC =</a:t>
              </a:r>
              <a:r>
                <a:rPr kumimoji="0" lang="en-US" altLang="en-US" sz="1400" b="1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0.68)</a:t>
              </a:r>
              <a:endPara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5" name="Straight Connector 74"/>
            <p:cNvCxnSpPr/>
            <p:nvPr/>
          </p:nvCxnSpPr>
          <p:spPr>
            <a:xfrm>
              <a:off x="6400800" y="1978025"/>
              <a:ext cx="381000" cy="0"/>
            </a:xfrm>
            <a:prstGeom prst="line">
              <a:avLst/>
            </a:prstGeom>
            <a:ln w="28575">
              <a:solidFill>
                <a:srgbClr val="008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51"/>
          <p:cNvGrpSpPr/>
          <p:nvPr/>
        </p:nvGrpSpPr>
        <p:grpSpPr>
          <a:xfrm>
            <a:off x="1972634" y="2300871"/>
            <a:ext cx="2054725" cy="215444"/>
            <a:chOff x="5448788" y="3929390"/>
            <a:chExt cx="2054725" cy="215444"/>
          </a:xfrm>
        </p:grpSpPr>
        <p:sp>
          <p:nvSpPr>
            <p:cNvPr id="77" name="Rectangle 799"/>
            <p:cNvSpPr>
              <a:spLocks noChangeArrowheads="1"/>
            </p:cNvSpPr>
            <p:nvPr/>
          </p:nvSpPr>
          <p:spPr bwMode="auto">
            <a:xfrm>
              <a:off x="5982188" y="3929390"/>
              <a:ext cx="1521325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CRM (AUC = 0.90)</a:t>
              </a:r>
              <a:endParaRPr kumimoji="0" lang="en-US" alt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5448788" y="4038600"/>
              <a:ext cx="381000" cy="0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oup 88"/>
          <p:cNvGrpSpPr/>
          <p:nvPr/>
        </p:nvGrpSpPr>
        <p:grpSpPr>
          <a:xfrm>
            <a:off x="6722534" y="2595048"/>
            <a:ext cx="1346200" cy="918618"/>
            <a:chOff x="6722534" y="2595048"/>
            <a:chExt cx="1346200" cy="918618"/>
          </a:xfrm>
        </p:grpSpPr>
        <p:cxnSp>
          <p:nvCxnSpPr>
            <p:cNvPr id="76" name="Straight Connector 75"/>
            <p:cNvCxnSpPr/>
            <p:nvPr/>
          </p:nvCxnSpPr>
          <p:spPr>
            <a:xfrm rot="16200000" flipV="1">
              <a:off x="6561669" y="3047998"/>
              <a:ext cx="334433" cy="423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6722534" y="2887132"/>
              <a:ext cx="1320800" cy="1588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7742768" y="3187700"/>
              <a:ext cx="639232" cy="127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7266192" y="2595048"/>
              <a:ext cx="2996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*</a:t>
              </a:r>
              <a:endParaRPr lang="en-US" dirty="0"/>
            </a:p>
          </p:txBody>
        </p:sp>
      </p:grp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00114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2851998" y="5285933"/>
            <a:ext cx="4378266" cy="8878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>
            <a:off x="2862650" y="5285933"/>
            <a:ext cx="0" cy="5859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>
            <a:off x="3299412" y="5285933"/>
            <a:ext cx="0" cy="5859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>
            <a:off x="3734397" y="5285933"/>
            <a:ext cx="0" cy="5859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4172934" y="5285933"/>
            <a:ext cx="0" cy="5859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>
            <a:off x="4609696" y="5285933"/>
            <a:ext cx="0" cy="5859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Line 24"/>
          <p:cNvSpPr>
            <a:spLocks noChangeShapeType="1"/>
          </p:cNvSpPr>
          <p:nvPr/>
        </p:nvSpPr>
        <p:spPr bwMode="auto">
          <a:xfrm>
            <a:off x="5046457" y="5285933"/>
            <a:ext cx="0" cy="5859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Line 25"/>
          <p:cNvSpPr>
            <a:spLocks noChangeShapeType="1"/>
          </p:cNvSpPr>
          <p:nvPr/>
        </p:nvSpPr>
        <p:spPr bwMode="auto">
          <a:xfrm>
            <a:off x="5483218" y="5285933"/>
            <a:ext cx="0" cy="5859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Line 26"/>
          <p:cNvSpPr>
            <a:spLocks noChangeShapeType="1"/>
          </p:cNvSpPr>
          <p:nvPr/>
        </p:nvSpPr>
        <p:spPr bwMode="auto">
          <a:xfrm>
            <a:off x="5919980" y="5285933"/>
            <a:ext cx="0" cy="5859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Line 27"/>
          <p:cNvSpPr>
            <a:spLocks noChangeShapeType="1"/>
          </p:cNvSpPr>
          <p:nvPr/>
        </p:nvSpPr>
        <p:spPr bwMode="auto">
          <a:xfrm>
            <a:off x="6356741" y="5285933"/>
            <a:ext cx="0" cy="5859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Line 28"/>
          <p:cNvSpPr>
            <a:spLocks noChangeShapeType="1"/>
          </p:cNvSpPr>
          <p:nvPr/>
        </p:nvSpPr>
        <p:spPr bwMode="auto">
          <a:xfrm>
            <a:off x="6795277" y="5285933"/>
            <a:ext cx="0" cy="5859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Line 29"/>
          <p:cNvSpPr>
            <a:spLocks noChangeShapeType="1"/>
          </p:cNvSpPr>
          <p:nvPr/>
        </p:nvSpPr>
        <p:spPr bwMode="auto">
          <a:xfrm>
            <a:off x="7230264" y="5285933"/>
            <a:ext cx="0" cy="5859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7" name="Group 156"/>
          <p:cNvGrpSpPr/>
          <p:nvPr/>
        </p:nvGrpSpPr>
        <p:grpSpPr>
          <a:xfrm>
            <a:off x="2393698" y="1997263"/>
            <a:ext cx="359336" cy="3386391"/>
            <a:chOff x="2393698" y="2022663"/>
            <a:chExt cx="359336" cy="3386391"/>
          </a:xfrm>
        </p:grpSpPr>
        <p:sp>
          <p:nvSpPr>
            <p:cNvPr id="33" name="Rectangle 31"/>
            <p:cNvSpPr>
              <a:spLocks noChangeArrowheads="1"/>
            </p:cNvSpPr>
            <p:nvPr/>
          </p:nvSpPr>
          <p:spPr bwMode="auto">
            <a:xfrm>
              <a:off x="2393698" y="5193610"/>
              <a:ext cx="35933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1400" b="1">
                  <a:solidFill>
                    <a:srgbClr val="000000"/>
                  </a:solidFill>
                </a:rPr>
                <a:t>-100</a:t>
              </a:r>
              <a:endParaRPr lang="en-US" altLang="en-US" sz="2400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auto">
            <a:xfrm>
              <a:off x="2490922" y="4559776"/>
              <a:ext cx="2594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1400" b="1">
                  <a:solidFill>
                    <a:srgbClr val="000000"/>
                  </a:solidFill>
                </a:rPr>
                <a:t>-80</a:t>
              </a:r>
              <a:endParaRPr lang="en-US" altLang="en-US" sz="2400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auto">
            <a:xfrm>
              <a:off x="2490922" y="3925941"/>
              <a:ext cx="2594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1400" b="1">
                  <a:solidFill>
                    <a:srgbClr val="000000"/>
                  </a:solidFill>
                </a:rPr>
                <a:t>-60</a:t>
              </a:r>
              <a:endParaRPr lang="en-US" altLang="en-US" sz="2400"/>
            </a:p>
          </p:txBody>
        </p:sp>
        <p:sp>
          <p:nvSpPr>
            <p:cNvPr id="36" name="Rectangle 34"/>
            <p:cNvSpPr>
              <a:spLocks noChangeArrowheads="1"/>
            </p:cNvSpPr>
            <p:nvPr/>
          </p:nvSpPr>
          <p:spPr bwMode="auto">
            <a:xfrm>
              <a:off x="2490922" y="3290332"/>
              <a:ext cx="2594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1400" b="1">
                  <a:solidFill>
                    <a:srgbClr val="000000"/>
                  </a:solidFill>
                </a:rPr>
                <a:t>-40</a:t>
              </a:r>
              <a:endParaRPr lang="en-US" altLang="en-US" sz="2400"/>
            </a:p>
          </p:txBody>
        </p:sp>
        <p:sp>
          <p:nvSpPr>
            <p:cNvPr id="37" name="Rectangle 35"/>
            <p:cNvSpPr>
              <a:spLocks noChangeArrowheads="1"/>
            </p:cNvSpPr>
            <p:nvPr/>
          </p:nvSpPr>
          <p:spPr bwMode="auto">
            <a:xfrm>
              <a:off x="2490922" y="2656498"/>
              <a:ext cx="2594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1400" b="1">
                  <a:solidFill>
                    <a:srgbClr val="000000"/>
                  </a:solidFill>
                </a:rPr>
                <a:t>-20</a:t>
              </a:r>
              <a:endParaRPr lang="en-US" altLang="en-US" sz="2400"/>
            </a:p>
          </p:txBody>
        </p:sp>
        <p:sp>
          <p:nvSpPr>
            <p:cNvPr id="38" name="Rectangle 36"/>
            <p:cNvSpPr>
              <a:spLocks noChangeArrowheads="1"/>
            </p:cNvSpPr>
            <p:nvPr/>
          </p:nvSpPr>
          <p:spPr bwMode="auto">
            <a:xfrm>
              <a:off x="2649207" y="2022663"/>
              <a:ext cx="9985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1400" b="1">
                  <a:solidFill>
                    <a:srgbClr val="000000"/>
                  </a:solidFill>
                </a:rPr>
                <a:t>0</a:t>
              </a:r>
              <a:endParaRPr lang="en-US" altLang="en-US" sz="2400"/>
            </a:p>
          </p:txBody>
        </p:sp>
      </p:grpSp>
      <p:grpSp>
        <p:nvGrpSpPr>
          <p:cNvPr id="156" name="Group 155"/>
          <p:cNvGrpSpPr/>
          <p:nvPr/>
        </p:nvGrpSpPr>
        <p:grpSpPr>
          <a:xfrm>
            <a:off x="2804060" y="1641182"/>
            <a:ext cx="69242" cy="3655404"/>
            <a:chOff x="2804060" y="1641182"/>
            <a:chExt cx="69242" cy="3655404"/>
          </a:xfrm>
        </p:grpSpPr>
        <p:sp>
          <p:nvSpPr>
            <p:cNvPr id="39" name="Line 37"/>
            <p:cNvSpPr>
              <a:spLocks noChangeShapeType="1"/>
            </p:cNvSpPr>
            <p:nvPr/>
          </p:nvSpPr>
          <p:spPr bwMode="auto">
            <a:xfrm flipV="1">
              <a:off x="2862649" y="1641182"/>
              <a:ext cx="10653" cy="36554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38"/>
            <p:cNvSpPr>
              <a:spLocks noChangeShapeType="1"/>
            </p:cNvSpPr>
            <p:nvPr/>
          </p:nvSpPr>
          <p:spPr bwMode="auto">
            <a:xfrm flipH="1">
              <a:off x="2804060" y="5285933"/>
              <a:ext cx="5859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39"/>
            <p:cNvSpPr>
              <a:spLocks noChangeShapeType="1"/>
            </p:cNvSpPr>
            <p:nvPr/>
          </p:nvSpPr>
          <p:spPr bwMode="auto">
            <a:xfrm flipH="1">
              <a:off x="2804060" y="4652099"/>
              <a:ext cx="5859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Line 40"/>
            <p:cNvSpPr>
              <a:spLocks noChangeShapeType="1"/>
            </p:cNvSpPr>
            <p:nvPr/>
          </p:nvSpPr>
          <p:spPr bwMode="auto">
            <a:xfrm flipH="1">
              <a:off x="2804060" y="4018264"/>
              <a:ext cx="5859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Line 41"/>
            <p:cNvSpPr>
              <a:spLocks noChangeShapeType="1"/>
            </p:cNvSpPr>
            <p:nvPr/>
          </p:nvSpPr>
          <p:spPr bwMode="auto">
            <a:xfrm flipH="1">
              <a:off x="2804060" y="3384431"/>
              <a:ext cx="5859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Line 42"/>
            <p:cNvSpPr>
              <a:spLocks noChangeShapeType="1"/>
            </p:cNvSpPr>
            <p:nvPr/>
          </p:nvSpPr>
          <p:spPr bwMode="auto">
            <a:xfrm flipH="1">
              <a:off x="2804060" y="2748821"/>
              <a:ext cx="5859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43"/>
            <p:cNvSpPr>
              <a:spLocks noChangeShapeType="1"/>
            </p:cNvSpPr>
            <p:nvPr/>
          </p:nvSpPr>
          <p:spPr bwMode="auto">
            <a:xfrm flipH="1">
              <a:off x="2804060" y="2114986"/>
              <a:ext cx="5859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3" name="Rectangle 520"/>
          <p:cNvSpPr>
            <a:spLocks noChangeArrowheads="1"/>
          </p:cNvSpPr>
          <p:nvPr/>
        </p:nvSpPr>
        <p:spPr bwMode="auto">
          <a:xfrm rot="16200000">
            <a:off x="428619" y="3390530"/>
            <a:ext cx="34240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% Change in </a:t>
            </a:r>
            <a:r>
              <a:rPr lang="en-US" altLang="en-US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Compensatory Reserve</a:t>
            </a:r>
            <a:endParaRPr lang="en-US" altLang="en-US" sz="2800" b="1" dirty="0"/>
          </a:p>
        </p:txBody>
      </p:sp>
      <p:grpSp>
        <p:nvGrpSpPr>
          <p:cNvPr id="2" name="Group 7"/>
          <p:cNvGrpSpPr/>
          <p:nvPr/>
        </p:nvGrpSpPr>
        <p:grpSpPr>
          <a:xfrm>
            <a:off x="3075493" y="4175445"/>
            <a:ext cx="2528273" cy="215444"/>
            <a:chOff x="2427452" y="3366922"/>
            <a:chExt cx="2260623" cy="192637"/>
          </a:xfrm>
        </p:grpSpPr>
        <p:sp>
          <p:nvSpPr>
            <p:cNvPr id="277" name="Freeform 350"/>
            <p:cNvSpPr>
              <a:spLocks/>
            </p:cNvSpPr>
            <p:nvPr/>
          </p:nvSpPr>
          <p:spPr bwMode="auto">
            <a:xfrm>
              <a:off x="2427452" y="3430554"/>
              <a:ext cx="92075" cy="92075"/>
            </a:xfrm>
            <a:custGeom>
              <a:avLst/>
              <a:gdLst>
                <a:gd name="T0" fmla="*/ 116 w 116"/>
                <a:gd name="T1" fmla="*/ 57 h 115"/>
                <a:gd name="T2" fmla="*/ 116 w 116"/>
                <a:gd name="T3" fmla="*/ 63 h 115"/>
                <a:gd name="T4" fmla="*/ 114 w 116"/>
                <a:gd name="T5" fmla="*/ 69 h 115"/>
                <a:gd name="T6" fmla="*/ 114 w 116"/>
                <a:gd name="T7" fmla="*/ 75 h 115"/>
                <a:gd name="T8" fmla="*/ 112 w 116"/>
                <a:gd name="T9" fmla="*/ 80 h 115"/>
                <a:gd name="T10" fmla="*/ 108 w 116"/>
                <a:gd name="T11" fmla="*/ 84 h 115"/>
                <a:gd name="T12" fmla="*/ 106 w 116"/>
                <a:gd name="T13" fmla="*/ 90 h 115"/>
                <a:gd name="T14" fmla="*/ 98 w 116"/>
                <a:gd name="T15" fmla="*/ 98 h 115"/>
                <a:gd name="T16" fmla="*/ 91 w 116"/>
                <a:gd name="T17" fmla="*/ 105 h 115"/>
                <a:gd name="T18" fmla="*/ 85 w 116"/>
                <a:gd name="T19" fmla="*/ 107 h 115"/>
                <a:gd name="T20" fmla="*/ 81 w 116"/>
                <a:gd name="T21" fmla="*/ 111 h 115"/>
                <a:gd name="T22" fmla="*/ 75 w 116"/>
                <a:gd name="T23" fmla="*/ 113 h 115"/>
                <a:gd name="T24" fmla="*/ 69 w 116"/>
                <a:gd name="T25" fmla="*/ 113 h 115"/>
                <a:gd name="T26" fmla="*/ 64 w 116"/>
                <a:gd name="T27" fmla="*/ 115 h 115"/>
                <a:gd name="T28" fmla="*/ 58 w 116"/>
                <a:gd name="T29" fmla="*/ 115 h 115"/>
                <a:gd name="T30" fmla="*/ 52 w 116"/>
                <a:gd name="T31" fmla="*/ 115 h 115"/>
                <a:gd name="T32" fmla="*/ 46 w 116"/>
                <a:gd name="T33" fmla="*/ 113 h 115"/>
                <a:gd name="T34" fmla="*/ 41 w 116"/>
                <a:gd name="T35" fmla="*/ 113 h 115"/>
                <a:gd name="T36" fmla="*/ 35 w 116"/>
                <a:gd name="T37" fmla="*/ 111 h 115"/>
                <a:gd name="T38" fmla="*/ 31 w 116"/>
                <a:gd name="T39" fmla="*/ 107 h 115"/>
                <a:gd name="T40" fmla="*/ 25 w 116"/>
                <a:gd name="T41" fmla="*/ 105 h 115"/>
                <a:gd name="T42" fmla="*/ 18 w 116"/>
                <a:gd name="T43" fmla="*/ 98 h 115"/>
                <a:gd name="T44" fmla="*/ 10 w 116"/>
                <a:gd name="T45" fmla="*/ 90 h 115"/>
                <a:gd name="T46" fmla="*/ 8 w 116"/>
                <a:gd name="T47" fmla="*/ 84 h 115"/>
                <a:gd name="T48" fmla="*/ 4 w 116"/>
                <a:gd name="T49" fmla="*/ 80 h 115"/>
                <a:gd name="T50" fmla="*/ 2 w 116"/>
                <a:gd name="T51" fmla="*/ 75 h 115"/>
                <a:gd name="T52" fmla="*/ 2 w 116"/>
                <a:gd name="T53" fmla="*/ 69 h 115"/>
                <a:gd name="T54" fmla="*/ 0 w 116"/>
                <a:gd name="T55" fmla="*/ 63 h 115"/>
                <a:gd name="T56" fmla="*/ 0 w 116"/>
                <a:gd name="T57" fmla="*/ 57 h 115"/>
                <a:gd name="T58" fmla="*/ 0 w 116"/>
                <a:gd name="T59" fmla="*/ 52 h 115"/>
                <a:gd name="T60" fmla="*/ 2 w 116"/>
                <a:gd name="T61" fmla="*/ 46 h 115"/>
                <a:gd name="T62" fmla="*/ 2 w 116"/>
                <a:gd name="T63" fmla="*/ 40 h 115"/>
                <a:gd name="T64" fmla="*/ 4 w 116"/>
                <a:gd name="T65" fmla="*/ 34 h 115"/>
                <a:gd name="T66" fmla="*/ 8 w 116"/>
                <a:gd name="T67" fmla="*/ 30 h 115"/>
                <a:gd name="T68" fmla="*/ 10 w 116"/>
                <a:gd name="T69" fmla="*/ 25 h 115"/>
                <a:gd name="T70" fmla="*/ 18 w 116"/>
                <a:gd name="T71" fmla="*/ 17 h 115"/>
                <a:gd name="T72" fmla="*/ 25 w 116"/>
                <a:gd name="T73" fmla="*/ 9 h 115"/>
                <a:gd name="T74" fmla="*/ 31 w 116"/>
                <a:gd name="T75" fmla="*/ 7 h 115"/>
                <a:gd name="T76" fmla="*/ 35 w 116"/>
                <a:gd name="T77" fmla="*/ 4 h 115"/>
                <a:gd name="T78" fmla="*/ 41 w 116"/>
                <a:gd name="T79" fmla="*/ 2 h 115"/>
                <a:gd name="T80" fmla="*/ 46 w 116"/>
                <a:gd name="T81" fmla="*/ 2 h 115"/>
                <a:gd name="T82" fmla="*/ 52 w 116"/>
                <a:gd name="T83" fmla="*/ 0 h 115"/>
                <a:gd name="T84" fmla="*/ 58 w 116"/>
                <a:gd name="T85" fmla="*/ 0 h 115"/>
                <a:gd name="T86" fmla="*/ 64 w 116"/>
                <a:gd name="T87" fmla="*/ 0 h 115"/>
                <a:gd name="T88" fmla="*/ 69 w 116"/>
                <a:gd name="T89" fmla="*/ 2 h 115"/>
                <a:gd name="T90" fmla="*/ 75 w 116"/>
                <a:gd name="T91" fmla="*/ 2 h 115"/>
                <a:gd name="T92" fmla="*/ 81 w 116"/>
                <a:gd name="T93" fmla="*/ 4 h 115"/>
                <a:gd name="T94" fmla="*/ 85 w 116"/>
                <a:gd name="T95" fmla="*/ 7 h 115"/>
                <a:gd name="T96" fmla="*/ 91 w 116"/>
                <a:gd name="T97" fmla="*/ 9 h 115"/>
                <a:gd name="T98" fmla="*/ 98 w 116"/>
                <a:gd name="T99" fmla="*/ 17 h 115"/>
                <a:gd name="T100" fmla="*/ 106 w 116"/>
                <a:gd name="T101" fmla="*/ 25 h 115"/>
                <a:gd name="T102" fmla="*/ 108 w 116"/>
                <a:gd name="T103" fmla="*/ 30 h 115"/>
                <a:gd name="T104" fmla="*/ 112 w 116"/>
                <a:gd name="T105" fmla="*/ 34 h 115"/>
                <a:gd name="T106" fmla="*/ 114 w 116"/>
                <a:gd name="T107" fmla="*/ 40 h 115"/>
                <a:gd name="T108" fmla="*/ 114 w 116"/>
                <a:gd name="T109" fmla="*/ 46 h 115"/>
                <a:gd name="T110" fmla="*/ 116 w 116"/>
                <a:gd name="T111" fmla="*/ 52 h 115"/>
                <a:gd name="T112" fmla="*/ 116 w 116"/>
                <a:gd name="T113" fmla="*/ 57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16" h="115">
                  <a:moveTo>
                    <a:pt x="116" y="57"/>
                  </a:moveTo>
                  <a:lnTo>
                    <a:pt x="116" y="63"/>
                  </a:lnTo>
                  <a:lnTo>
                    <a:pt x="114" y="69"/>
                  </a:lnTo>
                  <a:lnTo>
                    <a:pt x="114" y="75"/>
                  </a:lnTo>
                  <a:lnTo>
                    <a:pt x="112" y="80"/>
                  </a:lnTo>
                  <a:lnTo>
                    <a:pt x="108" y="84"/>
                  </a:lnTo>
                  <a:lnTo>
                    <a:pt x="106" y="90"/>
                  </a:lnTo>
                  <a:lnTo>
                    <a:pt x="98" y="98"/>
                  </a:lnTo>
                  <a:lnTo>
                    <a:pt x="91" y="105"/>
                  </a:lnTo>
                  <a:lnTo>
                    <a:pt x="85" y="107"/>
                  </a:lnTo>
                  <a:lnTo>
                    <a:pt x="81" y="111"/>
                  </a:lnTo>
                  <a:lnTo>
                    <a:pt x="75" y="113"/>
                  </a:lnTo>
                  <a:lnTo>
                    <a:pt x="69" y="113"/>
                  </a:lnTo>
                  <a:lnTo>
                    <a:pt x="64" y="115"/>
                  </a:lnTo>
                  <a:lnTo>
                    <a:pt x="58" y="115"/>
                  </a:lnTo>
                  <a:lnTo>
                    <a:pt x="52" y="115"/>
                  </a:lnTo>
                  <a:lnTo>
                    <a:pt x="46" y="113"/>
                  </a:lnTo>
                  <a:lnTo>
                    <a:pt x="41" y="113"/>
                  </a:lnTo>
                  <a:lnTo>
                    <a:pt x="35" y="111"/>
                  </a:lnTo>
                  <a:lnTo>
                    <a:pt x="31" y="107"/>
                  </a:lnTo>
                  <a:lnTo>
                    <a:pt x="25" y="105"/>
                  </a:lnTo>
                  <a:lnTo>
                    <a:pt x="18" y="98"/>
                  </a:lnTo>
                  <a:lnTo>
                    <a:pt x="10" y="90"/>
                  </a:lnTo>
                  <a:lnTo>
                    <a:pt x="8" y="84"/>
                  </a:lnTo>
                  <a:lnTo>
                    <a:pt x="4" y="80"/>
                  </a:lnTo>
                  <a:lnTo>
                    <a:pt x="2" y="75"/>
                  </a:lnTo>
                  <a:lnTo>
                    <a:pt x="2" y="69"/>
                  </a:lnTo>
                  <a:lnTo>
                    <a:pt x="0" y="63"/>
                  </a:lnTo>
                  <a:lnTo>
                    <a:pt x="0" y="57"/>
                  </a:lnTo>
                  <a:lnTo>
                    <a:pt x="0" y="52"/>
                  </a:lnTo>
                  <a:lnTo>
                    <a:pt x="2" y="46"/>
                  </a:lnTo>
                  <a:lnTo>
                    <a:pt x="2" y="40"/>
                  </a:lnTo>
                  <a:lnTo>
                    <a:pt x="4" y="34"/>
                  </a:lnTo>
                  <a:lnTo>
                    <a:pt x="8" y="30"/>
                  </a:lnTo>
                  <a:lnTo>
                    <a:pt x="10" y="25"/>
                  </a:lnTo>
                  <a:lnTo>
                    <a:pt x="18" y="17"/>
                  </a:lnTo>
                  <a:lnTo>
                    <a:pt x="25" y="9"/>
                  </a:lnTo>
                  <a:lnTo>
                    <a:pt x="31" y="7"/>
                  </a:lnTo>
                  <a:lnTo>
                    <a:pt x="35" y="4"/>
                  </a:lnTo>
                  <a:lnTo>
                    <a:pt x="41" y="2"/>
                  </a:lnTo>
                  <a:lnTo>
                    <a:pt x="46" y="2"/>
                  </a:lnTo>
                  <a:lnTo>
                    <a:pt x="52" y="0"/>
                  </a:lnTo>
                  <a:lnTo>
                    <a:pt x="58" y="0"/>
                  </a:lnTo>
                  <a:lnTo>
                    <a:pt x="64" y="0"/>
                  </a:lnTo>
                  <a:lnTo>
                    <a:pt x="69" y="2"/>
                  </a:lnTo>
                  <a:lnTo>
                    <a:pt x="75" y="2"/>
                  </a:lnTo>
                  <a:lnTo>
                    <a:pt x="81" y="4"/>
                  </a:lnTo>
                  <a:lnTo>
                    <a:pt x="85" y="7"/>
                  </a:lnTo>
                  <a:lnTo>
                    <a:pt x="91" y="9"/>
                  </a:lnTo>
                  <a:lnTo>
                    <a:pt x="98" y="17"/>
                  </a:lnTo>
                  <a:lnTo>
                    <a:pt x="106" y="25"/>
                  </a:lnTo>
                  <a:lnTo>
                    <a:pt x="108" y="30"/>
                  </a:lnTo>
                  <a:lnTo>
                    <a:pt x="112" y="34"/>
                  </a:lnTo>
                  <a:lnTo>
                    <a:pt x="114" y="40"/>
                  </a:lnTo>
                  <a:lnTo>
                    <a:pt x="114" y="46"/>
                  </a:lnTo>
                  <a:lnTo>
                    <a:pt x="116" y="52"/>
                  </a:lnTo>
                  <a:lnTo>
                    <a:pt x="116" y="57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75" name="Rectangle 348"/>
            <p:cNvSpPr>
              <a:spLocks noChangeArrowheads="1"/>
            </p:cNvSpPr>
            <p:nvPr/>
          </p:nvSpPr>
          <p:spPr bwMode="auto">
            <a:xfrm>
              <a:off x="2681448" y="3366922"/>
              <a:ext cx="2006627" cy="192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b="1" dirty="0">
                  <a:solidFill>
                    <a:srgbClr val="FF0000"/>
                  </a:solidFill>
                  <a:latin typeface="Calibri" panose="020F0502020204030204" pitchFamily="34" charset="0"/>
                </a:rPr>
                <a:t>Hemorrhage </a:t>
              </a:r>
              <a:r>
                <a:rPr lang="en-US" altLang="en-US" sz="1400" b="1" dirty="0" smtClean="0">
                  <a:solidFill>
                    <a:srgbClr val="FF0000"/>
                  </a:solidFill>
                  <a:latin typeface="Calibri" panose="020F0502020204030204" pitchFamily="34" charset="0"/>
                </a:rPr>
                <a:t>Baboons (N = 12)</a:t>
              </a:r>
              <a:endParaRPr lang="en-US" altLang="en-US" sz="3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" name="Group 5"/>
          <p:cNvGrpSpPr/>
          <p:nvPr/>
        </p:nvGrpSpPr>
        <p:grpSpPr>
          <a:xfrm>
            <a:off x="3075489" y="4469613"/>
            <a:ext cx="1984934" cy="215444"/>
            <a:chOff x="2427451" y="3541546"/>
            <a:chExt cx="1774804" cy="192637"/>
          </a:xfrm>
        </p:grpSpPr>
        <p:sp>
          <p:nvSpPr>
            <p:cNvPr id="279" name="Rectangle 352"/>
            <p:cNvSpPr>
              <a:spLocks noChangeArrowheads="1"/>
            </p:cNvSpPr>
            <p:nvPr/>
          </p:nvSpPr>
          <p:spPr bwMode="auto">
            <a:xfrm>
              <a:off x="2681451" y="3541546"/>
              <a:ext cx="1520804" cy="192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LBNP </a:t>
              </a:r>
              <a:r>
                <a:rPr lang="en-US" altLang="en-US" sz="1400" b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Baboons (N = 12)</a:t>
              </a:r>
              <a:endParaRPr lang="en-US" altLang="en-US" sz="3200" b="1" dirty="0"/>
            </a:p>
          </p:txBody>
        </p:sp>
        <p:sp>
          <p:nvSpPr>
            <p:cNvPr id="281" name="Freeform 354"/>
            <p:cNvSpPr>
              <a:spLocks/>
            </p:cNvSpPr>
            <p:nvPr/>
          </p:nvSpPr>
          <p:spPr bwMode="auto">
            <a:xfrm>
              <a:off x="2427451" y="3605168"/>
              <a:ext cx="92075" cy="90488"/>
            </a:xfrm>
            <a:custGeom>
              <a:avLst/>
              <a:gdLst>
                <a:gd name="T0" fmla="*/ 116 w 116"/>
                <a:gd name="T1" fmla="*/ 57 h 115"/>
                <a:gd name="T2" fmla="*/ 116 w 116"/>
                <a:gd name="T3" fmla="*/ 63 h 115"/>
                <a:gd name="T4" fmla="*/ 114 w 116"/>
                <a:gd name="T5" fmla="*/ 69 h 115"/>
                <a:gd name="T6" fmla="*/ 114 w 116"/>
                <a:gd name="T7" fmla="*/ 75 h 115"/>
                <a:gd name="T8" fmla="*/ 112 w 116"/>
                <a:gd name="T9" fmla="*/ 80 h 115"/>
                <a:gd name="T10" fmla="*/ 108 w 116"/>
                <a:gd name="T11" fmla="*/ 84 h 115"/>
                <a:gd name="T12" fmla="*/ 106 w 116"/>
                <a:gd name="T13" fmla="*/ 90 h 115"/>
                <a:gd name="T14" fmla="*/ 98 w 116"/>
                <a:gd name="T15" fmla="*/ 98 h 115"/>
                <a:gd name="T16" fmla="*/ 91 w 116"/>
                <a:gd name="T17" fmla="*/ 105 h 115"/>
                <a:gd name="T18" fmla="*/ 85 w 116"/>
                <a:gd name="T19" fmla="*/ 107 h 115"/>
                <a:gd name="T20" fmla="*/ 81 w 116"/>
                <a:gd name="T21" fmla="*/ 111 h 115"/>
                <a:gd name="T22" fmla="*/ 75 w 116"/>
                <a:gd name="T23" fmla="*/ 113 h 115"/>
                <a:gd name="T24" fmla="*/ 69 w 116"/>
                <a:gd name="T25" fmla="*/ 113 h 115"/>
                <a:gd name="T26" fmla="*/ 64 w 116"/>
                <a:gd name="T27" fmla="*/ 115 h 115"/>
                <a:gd name="T28" fmla="*/ 58 w 116"/>
                <a:gd name="T29" fmla="*/ 115 h 115"/>
                <a:gd name="T30" fmla="*/ 52 w 116"/>
                <a:gd name="T31" fmla="*/ 115 h 115"/>
                <a:gd name="T32" fmla="*/ 46 w 116"/>
                <a:gd name="T33" fmla="*/ 113 h 115"/>
                <a:gd name="T34" fmla="*/ 41 w 116"/>
                <a:gd name="T35" fmla="*/ 113 h 115"/>
                <a:gd name="T36" fmla="*/ 35 w 116"/>
                <a:gd name="T37" fmla="*/ 111 h 115"/>
                <a:gd name="T38" fmla="*/ 31 w 116"/>
                <a:gd name="T39" fmla="*/ 107 h 115"/>
                <a:gd name="T40" fmla="*/ 25 w 116"/>
                <a:gd name="T41" fmla="*/ 105 h 115"/>
                <a:gd name="T42" fmla="*/ 18 w 116"/>
                <a:gd name="T43" fmla="*/ 98 h 115"/>
                <a:gd name="T44" fmla="*/ 10 w 116"/>
                <a:gd name="T45" fmla="*/ 90 h 115"/>
                <a:gd name="T46" fmla="*/ 8 w 116"/>
                <a:gd name="T47" fmla="*/ 84 h 115"/>
                <a:gd name="T48" fmla="*/ 4 w 116"/>
                <a:gd name="T49" fmla="*/ 80 h 115"/>
                <a:gd name="T50" fmla="*/ 2 w 116"/>
                <a:gd name="T51" fmla="*/ 75 h 115"/>
                <a:gd name="T52" fmla="*/ 2 w 116"/>
                <a:gd name="T53" fmla="*/ 69 h 115"/>
                <a:gd name="T54" fmla="*/ 0 w 116"/>
                <a:gd name="T55" fmla="*/ 63 h 115"/>
                <a:gd name="T56" fmla="*/ 0 w 116"/>
                <a:gd name="T57" fmla="*/ 57 h 115"/>
                <a:gd name="T58" fmla="*/ 0 w 116"/>
                <a:gd name="T59" fmla="*/ 52 h 115"/>
                <a:gd name="T60" fmla="*/ 2 w 116"/>
                <a:gd name="T61" fmla="*/ 46 h 115"/>
                <a:gd name="T62" fmla="*/ 2 w 116"/>
                <a:gd name="T63" fmla="*/ 40 h 115"/>
                <a:gd name="T64" fmla="*/ 4 w 116"/>
                <a:gd name="T65" fmla="*/ 34 h 115"/>
                <a:gd name="T66" fmla="*/ 8 w 116"/>
                <a:gd name="T67" fmla="*/ 30 h 115"/>
                <a:gd name="T68" fmla="*/ 10 w 116"/>
                <a:gd name="T69" fmla="*/ 25 h 115"/>
                <a:gd name="T70" fmla="*/ 18 w 116"/>
                <a:gd name="T71" fmla="*/ 17 h 115"/>
                <a:gd name="T72" fmla="*/ 25 w 116"/>
                <a:gd name="T73" fmla="*/ 9 h 115"/>
                <a:gd name="T74" fmla="*/ 31 w 116"/>
                <a:gd name="T75" fmla="*/ 7 h 115"/>
                <a:gd name="T76" fmla="*/ 35 w 116"/>
                <a:gd name="T77" fmla="*/ 4 h 115"/>
                <a:gd name="T78" fmla="*/ 41 w 116"/>
                <a:gd name="T79" fmla="*/ 2 h 115"/>
                <a:gd name="T80" fmla="*/ 46 w 116"/>
                <a:gd name="T81" fmla="*/ 2 h 115"/>
                <a:gd name="T82" fmla="*/ 52 w 116"/>
                <a:gd name="T83" fmla="*/ 0 h 115"/>
                <a:gd name="T84" fmla="*/ 58 w 116"/>
                <a:gd name="T85" fmla="*/ 0 h 115"/>
                <a:gd name="T86" fmla="*/ 64 w 116"/>
                <a:gd name="T87" fmla="*/ 0 h 115"/>
                <a:gd name="T88" fmla="*/ 69 w 116"/>
                <a:gd name="T89" fmla="*/ 2 h 115"/>
                <a:gd name="T90" fmla="*/ 75 w 116"/>
                <a:gd name="T91" fmla="*/ 2 h 115"/>
                <a:gd name="T92" fmla="*/ 81 w 116"/>
                <a:gd name="T93" fmla="*/ 4 h 115"/>
                <a:gd name="T94" fmla="*/ 85 w 116"/>
                <a:gd name="T95" fmla="*/ 7 h 115"/>
                <a:gd name="T96" fmla="*/ 91 w 116"/>
                <a:gd name="T97" fmla="*/ 9 h 115"/>
                <a:gd name="T98" fmla="*/ 98 w 116"/>
                <a:gd name="T99" fmla="*/ 17 h 115"/>
                <a:gd name="T100" fmla="*/ 106 w 116"/>
                <a:gd name="T101" fmla="*/ 25 h 115"/>
                <a:gd name="T102" fmla="*/ 108 w 116"/>
                <a:gd name="T103" fmla="*/ 30 h 115"/>
                <a:gd name="T104" fmla="*/ 112 w 116"/>
                <a:gd name="T105" fmla="*/ 34 h 115"/>
                <a:gd name="T106" fmla="*/ 114 w 116"/>
                <a:gd name="T107" fmla="*/ 40 h 115"/>
                <a:gd name="T108" fmla="*/ 114 w 116"/>
                <a:gd name="T109" fmla="*/ 46 h 115"/>
                <a:gd name="T110" fmla="*/ 116 w 116"/>
                <a:gd name="T111" fmla="*/ 52 h 115"/>
                <a:gd name="T112" fmla="*/ 116 w 116"/>
                <a:gd name="T113" fmla="*/ 57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16" h="115">
                  <a:moveTo>
                    <a:pt x="116" y="57"/>
                  </a:moveTo>
                  <a:lnTo>
                    <a:pt x="116" y="63"/>
                  </a:lnTo>
                  <a:lnTo>
                    <a:pt x="114" y="69"/>
                  </a:lnTo>
                  <a:lnTo>
                    <a:pt x="114" y="75"/>
                  </a:lnTo>
                  <a:lnTo>
                    <a:pt x="112" y="80"/>
                  </a:lnTo>
                  <a:lnTo>
                    <a:pt x="108" y="84"/>
                  </a:lnTo>
                  <a:lnTo>
                    <a:pt x="106" y="90"/>
                  </a:lnTo>
                  <a:lnTo>
                    <a:pt x="98" y="98"/>
                  </a:lnTo>
                  <a:lnTo>
                    <a:pt x="91" y="105"/>
                  </a:lnTo>
                  <a:lnTo>
                    <a:pt x="85" y="107"/>
                  </a:lnTo>
                  <a:lnTo>
                    <a:pt x="81" y="111"/>
                  </a:lnTo>
                  <a:lnTo>
                    <a:pt x="75" y="113"/>
                  </a:lnTo>
                  <a:lnTo>
                    <a:pt x="69" y="113"/>
                  </a:lnTo>
                  <a:lnTo>
                    <a:pt x="64" y="115"/>
                  </a:lnTo>
                  <a:lnTo>
                    <a:pt x="58" y="115"/>
                  </a:lnTo>
                  <a:lnTo>
                    <a:pt x="52" y="115"/>
                  </a:lnTo>
                  <a:lnTo>
                    <a:pt x="46" y="113"/>
                  </a:lnTo>
                  <a:lnTo>
                    <a:pt x="41" y="113"/>
                  </a:lnTo>
                  <a:lnTo>
                    <a:pt x="35" y="111"/>
                  </a:lnTo>
                  <a:lnTo>
                    <a:pt x="31" y="107"/>
                  </a:lnTo>
                  <a:lnTo>
                    <a:pt x="25" y="105"/>
                  </a:lnTo>
                  <a:lnTo>
                    <a:pt x="18" y="98"/>
                  </a:lnTo>
                  <a:lnTo>
                    <a:pt x="10" y="90"/>
                  </a:lnTo>
                  <a:lnTo>
                    <a:pt x="8" y="84"/>
                  </a:lnTo>
                  <a:lnTo>
                    <a:pt x="4" y="80"/>
                  </a:lnTo>
                  <a:lnTo>
                    <a:pt x="2" y="75"/>
                  </a:lnTo>
                  <a:lnTo>
                    <a:pt x="2" y="69"/>
                  </a:lnTo>
                  <a:lnTo>
                    <a:pt x="0" y="63"/>
                  </a:lnTo>
                  <a:lnTo>
                    <a:pt x="0" y="57"/>
                  </a:lnTo>
                  <a:lnTo>
                    <a:pt x="0" y="52"/>
                  </a:lnTo>
                  <a:lnTo>
                    <a:pt x="2" y="46"/>
                  </a:lnTo>
                  <a:lnTo>
                    <a:pt x="2" y="40"/>
                  </a:lnTo>
                  <a:lnTo>
                    <a:pt x="4" y="34"/>
                  </a:lnTo>
                  <a:lnTo>
                    <a:pt x="8" y="30"/>
                  </a:lnTo>
                  <a:lnTo>
                    <a:pt x="10" y="25"/>
                  </a:lnTo>
                  <a:lnTo>
                    <a:pt x="18" y="17"/>
                  </a:lnTo>
                  <a:lnTo>
                    <a:pt x="25" y="9"/>
                  </a:lnTo>
                  <a:lnTo>
                    <a:pt x="31" y="7"/>
                  </a:lnTo>
                  <a:lnTo>
                    <a:pt x="35" y="4"/>
                  </a:lnTo>
                  <a:lnTo>
                    <a:pt x="41" y="2"/>
                  </a:lnTo>
                  <a:lnTo>
                    <a:pt x="46" y="2"/>
                  </a:lnTo>
                  <a:lnTo>
                    <a:pt x="52" y="0"/>
                  </a:lnTo>
                  <a:lnTo>
                    <a:pt x="58" y="0"/>
                  </a:lnTo>
                  <a:lnTo>
                    <a:pt x="64" y="0"/>
                  </a:lnTo>
                  <a:lnTo>
                    <a:pt x="69" y="2"/>
                  </a:lnTo>
                  <a:lnTo>
                    <a:pt x="75" y="2"/>
                  </a:lnTo>
                  <a:lnTo>
                    <a:pt x="81" y="4"/>
                  </a:lnTo>
                  <a:lnTo>
                    <a:pt x="85" y="7"/>
                  </a:lnTo>
                  <a:lnTo>
                    <a:pt x="91" y="9"/>
                  </a:lnTo>
                  <a:lnTo>
                    <a:pt x="98" y="17"/>
                  </a:lnTo>
                  <a:lnTo>
                    <a:pt x="106" y="25"/>
                  </a:lnTo>
                  <a:lnTo>
                    <a:pt x="108" y="30"/>
                  </a:lnTo>
                  <a:lnTo>
                    <a:pt x="112" y="34"/>
                  </a:lnTo>
                  <a:lnTo>
                    <a:pt x="114" y="40"/>
                  </a:lnTo>
                  <a:lnTo>
                    <a:pt x="114" y="46"/>
                  </a:lnTo>
                  <a:lnTo>
                    <a:pt x="116" y="52"/>
                  </a:lnTo>
                  <a:lnTo>
                    <a:pt x="116" y="57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</p:grpSp>
      <p:grpSp>
        <p:nvGrpSpPr>
          <p:cNvPr id="4" name="Group 6"/>
          <p:cNvGrpSpPr/>
          <p:nvPr/>
        </p:nvGrpSpPr>
        <p:grpSpPr>
          <a:xfrm>
            <a:off x="3075489" y="4731689"/>
            <a:ext cx="2041566" cy="215444"/>
            <a:chOff x="2427451" y="3705058"/>
            <a:chExt cx="1825441" cy="192637"/>
          </a:xfrm>
        </p:grpSpPr>
        <p:sp>
          <p:nvSpPr>
            <p:cNvPr id="282" name="Rectangle 355"/>
            <p:cNvSpPr>
              <a:spLocks noChangeArrowheads="1"/>
            </p:cNvSpPr>
            <p:nvPr/>
          </p:nvSpPr>
          <p:spPr bwMode="auto">
            <a:xfrm>
              <a:off x="2681452" y="3705058"/>
              <a:ext cx="1571440" cy="192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b="1" dirty="0">
                  <a:solidFill>
                    <a:srgbClr val="00B050"/>
                  </a:solidFill>
                  <a:latin typeface="Calibri" panose="020F0502020204030204" pitchFamily="34" charset="0"/>
                </a:rPr>
                <a:t>LBNP </a:t>
              </a:r>
              <a:r>
                <a:rPr lang="en-US" altLang="en-US" sz="1400" b="1" dirty="0" smtClean="0">
                  <a:solidFill>
                    <a:srgbClr val="00B050"/>
                  </a:solidFill>
                  <a:latin typeface="Calibri" panose="020F0502020204030204" pitchFamily="34" charset="0"/>
                </a:rPr>
                <a:t>Humans (N = 200)</a:t>
              </a:r>
              <a:endParaRPr lang="en-US" altLang="en-US" sz="3200" b="1" dirty="0">
                <a:solidFill>
                  <a:srgbClr val="00B050"/>
                </a:solidFill>
              </a:endParaRPr>
            </a:p>
          </p:txBody>
        </p:sp>
        <p:sp>
          <p:nvSpPr>
            <p:cNvPr id="284" name="Freeform 357"/>
            <p:cNvSpPr>
              <a:spLocks/>
            </p:cNvSpPr>
            <p:nvPr/>
          </p:nvSpPr>
          <p:spPr bwMode="auto">
            <a:xfrm>
              <a:off x="2427451" y="3770269"/>
              <a:ext cx="92075" cy="90488"/>
            </a:xfrm>
            <a:custGeom>
              <a:avLst/>
              <a:gdLst>
                <a:gd name="T0" fmla="*/ 58 w 116"/>
                <a:gd name="T1" fmla="*/ 0 h 115"/>
                <a:gd name="T2" fmla="*/ 116 w 116"/>
                <a:gd name="T3" fmla="*/ 115 h 115"/>
                <a:gd name="T4" fmla="*/ 0 w 116"/>
                <a:gd name="T5" fmla="*/ 115 h 115"/>
                <a:gd name="T6" fmla="*/ 58 w 116"/>
                <a:gd name="T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6" h="115">
                  <a:moveTo>
                    <a:pt x="58" y="0"/>
                  </a:moveTo>
                  <a:lnTo>
                    <a:pt x="116" y="115"/>
                  </a:lnTo>
                  <a:lnTo>
                    <a:pt x="0" y="115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00B050"/>
            </a:solidFill>
            <a:ln w="19050">
              <a:solidFill>
                <a:srgbClr val="00B05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3250800" y="5372930"/>
            <a:ext cx="4137828" cy="581563"/>
            <a:chOff x="3250800" y="5372930"/>
            <a:chExt cx="4137828" cy="581563"/>
          </a:xfrm>
        </p:grpSpPr>
        <p:grpSp>
          <p:nvGrpSpPr>
            <p:cNvPr id="155" name="Group 154"/>
            <p:cNvGrpSpPr/>
            <p:nvPr/>
          </p:nvGrpSpPr>
          <p:grpSpPr>
            <a:xfrm>
              <a:off x="3250800" y="5372930"/>
              <a:ext cx="4137828" cy="215444"/>
              <a:chOff x="3250800" y="5372930"/>
              <a:chExt cx="4137828" cy="215444"/>
            </a:xfrm>
          </p:grpSpPr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3250800" y="5372930"/>
                <a:ext cx="99850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1400" b="1" dirty="0">
                    <a:solidFill>
                      <a:srgbClr val="000000"/>
                    </a:solidFill>
                  </a:rPr>
                  <a:t>0</a:t>
                </a:r>
                <a:endParaRPr lang="en-US" altLang="en-US" sz="2400" dirty="0"/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3633275" y="5372930"/>
                <a:ext cx="25948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1400" b="1" dirty="0">
                    <a:solidFill>
                      <a:srgbClr val="000000"/>
                    </a:solidFill>
                  </a:rPr>
                  <a:t>-10</a:t>
                </a:r>
                <a:endParaRPr lang="en-US" altLang="en-US" sz="2400" dirty="0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4071813" y="5372930"/>
                <a:ext cx="25948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1400" b="1" dirty="0">
                    <a:solidFill>
                      <a:srgbClr val="000000"/>
                    </a:solidFill>
                  </a:rPr>
                  <a:t>-20</a:t>
                </a:r>
                <a:endParaRPr lang="en-US" altLang="en-US" sz="2400" dirty="0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4508574" y="5372930"/>
                <a:ext cx="25948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1400" b="1" dirty="0">
                    <a:solidFill>
                      <a:srgbClr val="000000"/>
                    </a:solidFill>
                  </a:rPr>
                  <a:t>-30</a:t>
                </a:r>
                <a:endParaRPr lang="en-US" altLang="en-US" sz="2400" dirty="0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4945335" y="5372930"/>
                <a:ext cx="25948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1400" b="1" dirty="0">
                    <a:solidFill>
                      <a:srgbClr val="000000"/>
                    </a:solidFill>
                  </a:rPr>
                  <a:t>-40</a:t>
                </a:r>
                <a:endParaRPr lang="en-US" altLang="en-US" sz="2400" dirty="0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5382097" y="5372930"/>
                <a:ext cx="25948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1400" b="1" dirty="0">
                    <a:solidFill>
                      <a:srgbClr val="000000"/>
                    </a:solidFill>
                  </a:rPr>
                  <a:t>-50</a:t>
                </a:r>
                <a:endParaRPr lang="en-US" altLang="en-US" sz="2400" dirty="0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5818858" y="5372930"/>
                <a:ext cx="25948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1400" b="1" dirty="0">
                    <a:solidFill>
                      <a:srgbClr val="000000"/>
                    </a:solidFill>
                  </a:rPr>
                  <a:t>-60</a:t>
                </a:r>
                <a:endParaRPr lang="en-US" altLang="en-US" sz="2400" dirty="0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6255619" y="5372930"/>
                <a:ext cx="25948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1400" b="1" dirty="0">
                    <a:solidFill>
                      <a:srgbClr val="000000"/>
                    </a:solidFill>
                  </a:rPr>
                  <a:t>-70</a:t>
                </a:r>
                <a:endParaRPr lang="en-US" altLang="en-US" sz="2400" dirty="0"/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6694155" y="5372930"/>
                <a:ext cx="25948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1400" b="1" dirty="0">
                    <a:solidFill>
                      <a:srgbClr val="000000"/>
                    </a:solidFill>
                  </a:rPr>
                  <a:t>-80</a:t>
                </a:r>
                <a:endParaRPr lang="en-US" altLang="en-US" sz="2400" dirty="0"/>
              </a:p>
            </p:txBody>
          </p:sp>
          <p:sp>
            <p:nvSpPr>
              <p:cNvPr id="18" name="Rectangle 16"/>
              <p:cNvSpPr>
                <a:spLocks noChangeArrowheads="1"/>
              </p:cNvSpPr>
              <p:nvPr/>
            </p:nvSpPr>
            <p:spPr bwMode="auto">
              <a:xfrm>
                <a:off x="7129142" y="5372930"/>
                <a:ext cx="25948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1400" b="1" dirty="0">
                    <a:solidFill>
                      <a:srgbClr val="000000"/>
                    </a:solidFill>
                  </a:rPr>
                  <a:t>-90</a:t>
                </a:r>
                <a:endParaRPr lang="en-US" altLang="en-US" sz="2400" dirty="0"/>
              </a:p>
            </p:txBody>
          </p:sp>
        </p:grpSp>
        <p:sp>
          <p:nvSpPr>
            <p:cNvPr id="285" name="TextBox 284"/>
            <p:cNvSpPr txBox="1"/>
            <p:nvPr/>
          </p:nvSpPr>
          <p:spPr>
            <a:xfrm>
              <a:off x="3965760" y="5615939"/>
              <a:ext cx="21040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Arial"/>
                  <a:cs typeface="Arial"/>
                </a:rPr>
                <a:t>LBNP (mmHg)</a:t>
              </a:r>
            </a:p>
          </p:txBody>
        </p:sp>
      </p:grpSp>
      <p:grpSp>
        <p:nvGrpSpPr>
          <p:cNvPr id="5" name="Group 204"/>
          <p:cNvGrpSpPr/>
          <p:nvPr/>
        </p:nvGrpSpPr>
        <p:grpSpPr>
          <a:xfrm>
            <a:off x="3257472" y="2077702"/>
            <a:ext cx="3142551" cy="2909069"/>
            <a:chOff x="2590170" y="1377448"/>
            <a:chExt cx="2809875" cy="2601119"/>
          </a:xfrm>
        </p:grpSpPr>
        <p:sp>
          <p:nvSpPr>
            <p:cNvPr id="206" name="Freeform 180"/>
            <p:cNvSpPr>
              <a:spLocks/>
            </p:cNvSpPr>
            <p:nvPr/>
          </p:nvSpPr>
          <p:spPr bwMode="auto">
            <a:xfrm>
              <a:off x="2590170" y="1377448"/>
              <a:ext cx="73025" cy="73025"/>
            </a:xfrm>
            <a:custGeom>
              <a:avLst/>
              <a:gdLst>
                <a:gd name="T0" fmla="*/ 93 w 93"/>
                <a:gd name="T1" fmla="*/ 47 h 93"/>
                <a:gd name="T2" fmla="*/ 93 w 93"/>
                <a:gd name="T3" fmla="*/ 56 h 93"/>
                <a:gd name="T4" fmla="*/ 89 w 93"/>
                <a:gd name="T5" fmla="*/ 64 h 93"/>
                <a:gd name="T6" fmla="*/ 85 w 93"/>
                <a:gd name="T7" fmla="*/ 72 h 93"/>
                <a:gd name="T8" fmla="*/ 79 w 93"/>
                <a:gd name="T9" fmla="*/ 79 h 93"/>
                <a:gd name="T10" fmla="*/ 71 w 93"/>
                <a:gd name="T11" fmla="*/ 85 h 93"/>
                <a:gd name="T12" fmla="*/ 64 w 93"/>
                <a:gd name="T13" fmla="*/ 89 h 93"/>
                <a:gd name="T14" fmla="*/ 56 w 93"/>
                <a:gd name="T15" fmla="*/ 93 h 93"/>
                <a:gd name="T16" fmla="*/ 46 w 93"/>
                <a:gd name="T17" fmla="*/ 93 h 93"/>
                <a:gd name="T18" fmla="*/ 37 w 93"/>
                <a:gd name="T19" fmla="*/ 93 h 93"/>
                <a:gd name="T20" fmla="*/ 29 w 93"/>
                <a:gd name="T21" fmla="*/ 89 h 93"/>
                <a:gd name="T22" fmla="*/ 22 w 93"/>
                <a:gd name="T23" fmla="*/ 85 h 93"/>
                <a:gd name="T24" fmla="*/ 14 w 93"/>
                <a:gd name="T25" fmla="*/ 79 h 93"/>
                <a:gd name="T26" fmla="*/ 8 w 93"/>
                <a:gd name="T27" fmla="*/ 72 h 93"/>
                <a:gd name="T28" fmla="*/ 4 w 93"/>
                <a:gd name="T29" fmla="*/ 64 h 93"/>
                <a:gd name="T30" fmla="*/ 2 w 93"/>
                <a:gd name="T31" fmla="*/ 56 h 93"/>
                <a:gd name="T32" fmla="*/ 0 w 93"/>
                <a:gd name="T33" fmla="*/ 50 h 93"/>
                <a:gd name="T34" fmla="*/ 0 w 93"/>
                <a:gd name="T35" fmla="*/ 47 h 93"/>
                <a:gd name="T36" fmla="*/ 0 w 93"/>
                <a:gd name="T37" fmla="*/ 43 h 93"/>
                <a:gd name="T38" fmla="*/ 2 w 93"/>
                <a:gd name="T39" fmla="*/ 37 h 93"/>
                <a:gd name="T40" fmla="*/ 4 w 93"/>
                <a:gd name="T41" fmla="*/ 29 h 93"/>
                <a:gd name="T42" fmla="*/ 8 w 93"/>
                <a:gd name="T43" fmla="*/ 22 h 93"/>
                <a:gd name="T44" fmla="*/ 14 w 93"/>
                <a:gd name="T45" fmla="*/ 14 h 93"/>
                <a:gd name="T46" fmla="*/ 22 w 93"/>
                <a:gd name="T47" fmla="*/ 8 h 93"/>
                <a:gd name="T48" fmla="*/ 29 w 93"/>
                <a:gd name="T49" fmla="*/ 4 h 93"/>
                <a:gd name="T50" fmla="*/ 37 w 93"/>
                <a:gd name="T51" fmla="*/ 2 h 93"/>
                <a:gd name="T52" fmla="*/ 43 w 93"/>
                <a:gd name="T53" fmla="*/ 0 h 93"/>
                <a:gd name="T54" fmla="*/ 46 w 93"/>
                <a:gd name="T55" fmla="*/ 0 h 93"/>
                <a:gd name="T56" fmla="*/ 50 w 93"/>
                <a:gd name="T57" fmla="*/ 0 h 93"/>
                <a:gd name="T58" fmla="*/ 56 w 93"/>
                <a:gd name="T59" fmla="*/ 2 h 93"/>
                <a:gd name="T60" fmla="*/ 64 w 93"/>
                <a:gd name="T61" fmla="*/ 4 h 93"/>
                <a:gd name="T62" fmla="*/ 71 w 93"/>
                <a:gd name="T63" fmla="*/ 8 h 93"/>
                <a:gd name="T64" fmla="*/ 79 w 93"/>
                <a:gd name="T65" fmla="*/ 14 h 93"/>
                <a:gd name="T66" fmla="*/ 85 w 93"/>
                <a:gd name="T67" fmla="*/ 22 h 93"/>
                <a:gd name="T68" fmla="*/ 89 w 93"/>
                <a:gd name="T69" fmla="*/ 29 h 93"/>
                <a:gd name="T70" fmla="*/ 93 w 93"/>
                <a:gd name="T71" fmla="*/ 37 h 93"/>
                <a:gd name="T72" fmla="*/ 93 w 93"/>
                <a:gd name="T73" fmla="*/ 47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3" h="93">
                  <a:moveTo>
                    <a:pt x="93" y="47"/>
                  </a:moveTo>
                  <a:lnTo>
                    <a:pt x="93" y="56"/>
                  </a:lnTo>
                  <a:lnTo>
                    <a:pt x="89" y="64"/>
                  </a:lnTo>
                  <a:lnTo>
                    <a:pt x="85" y="72"/>
                  </a:lnTo>
                  <a:lnTo>
                    <a:pt x="79" y="79"/>
                  </a:lnTo>
                  <a:lnTo>
                    <a:pt x="71" y="85"/>
                  </a:lnTo>
                  <a:lnTo>
                    <a:pt x="64" y="89"/>
                  </a:lnTo>
                  <a:lnTo>
                    <a:pt x="56" y="93"/>
                  </a:lnTo>
                  <a:lnTo>
                    <a:pt x="46" y="93"/>
                  </a:lnTo>
                  <a:lnTo>
                    <a:pt x="37" y="93"/>
                  </a:lnTo>
                  <a:lnTo>
                    <a:pt x="29" y="89"/>
                  </a:lnTo>
                  <a:lnTo>
                    <a:pt x="22" y="85"/>
                  </a:lnTo>
                  <a:lnTo>
                    <a:pt x="14" y="79"/>
                  </a:lnTo>
                  <a:lnTo>
                    <a:pt x="8" y="72"/>
                  </a:lnTo>
                  <a:lnTo>
                    <a:pt x="4" y="64"/>
                  </a:lnTo>
                  <a:lnTo>
                    <a:pt x="2" y="56"/>
                  </a:lnTo>
                  <a:lnTo>
                    <a:pt x="0" y="50"/>
                  </a:lnTo>
                  <a:lnTo>
                    <a:pt x="0" y="47"/>
                  </a:lnTo>
                  <a:lnTo>
                    <a:pt x="0" y="43"/>
                  </a:lnTo>
                  <a:lnTo>
                    <a:pt x="2" y="37"/>
                  </a:lnTo>
                  <a:lnTo>
                    <a:pt x="4" y="29"/>
                  </a:lnTo>
                  <a:lnTo>
                    <a:pt x="8" y="22"/>
                  </a:lnTo>
                  <a:lnTo>
                    <a:pt x="14" y="14"/>
                  </a:lnTo>
                  <a:lnTo>
                    <a:pt x="22" y="8"/>
                  </a:lnTo>
                  <a:lnTo>
                    <a:pt x="29" y="4"/>
                  </a:lnTo>
                  <a:lnTo>
                    <a:pt x="37" y="2"/>
                  </a:lnTo>
                  <a:lnTo>
                    <a:pt x="43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4" y="4"/>
                  </a:lnTo>
                  <a:lnTo>
                    <a:pt x="71" y="8"/>
                  </a:lnTo>
                  <a:lnTo>
                    <a:pt x="79" y="14"/>
                  </a:lnTo>
                  <a:lnTo>
                    <a:pt x="85" y="22"/>
                  </a:lnTo>
                  <a:lnTo>
                    <a:pt x="89" y="29"/>
                  </a:lnTo>
                  <a:lnTo>
                    <a:pt x="93" y="37"/>
                  </a:lnTo>
                  <a:lnTo>
                    <a:pt x="93" y="47"/>
                  </a:lnTo>
                  <a:close/>
                </a:path>
              </a:pathLst>
            </a:custGeom>
            <a:solidFill>
              <a:srgbClr val="FFFFFF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" name="Group 206"/>
            <p:cNvGrpSpPr/>
            <p:nvPr/>
          </p:nvGrpSpPr>
          <p:grpSpPr>
            <a:xfrm>
              <a:off x="3487108" y="1778664"/>
              <a:ext cx="155575" cy="276326"/>
              <a:chOff x="3487108" y="1753913"/>
              <a:chExt cx="155575" cy="276326"/>
            </a:xfrm>
          </p:grpSpPr>
          <p:sp>
            <p:nvSpPr>
              <p:cNvPr id="243" name="Line 152"/>
              <p:cNvSpPr>
                <a:spLocks noChangeShapeType="1"/>
              </p:cNvSpPr>
              <p:nvPr/>
            </p:nvSpPr>
            <p:spPr bwMode="auto">
              <a:xfrm>
                <a:off x="3487108" y="1892873"/>
                <a:ext cx="155575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4" name="Line 153"/>
              <p:cNvSpPr>
                <a:spLocks noChangeShapeType="1"/>
              </p:cNvSpPr>
              <p:nvPr/>
            </p:nvSpPr>
            <p:spPr bwMode="auto">
              <a:xfrm>
                <a:off x="3487108" y="1856361"/>
                <a:ext cx="0" cy="73025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0" name="Line 154"/>
              <p:cNvSpPr>
                <a:spLocks noChangeShapeType="1"/>
              </p:cNvSpPr>
              <p:nvPr/>
            </p:nvSpPr>
            <p:spPr bwMode="auto">
              <a:xfrm>
                <a:off x="3642683" y="1856361"/>
                <a:ext cx="0" cy="73025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" name="Line 155"/>
              <p:cNvSpPr>
                <a:spLocks noChangeShapeType="1"/>
              </p:cNvSpPr>
              <p:nvPr/>
            </p:nvSpPr>
            <p:spPr bwMode="auto">
              <a:xfrm>
                <a:off x="3564895" y="1753913"/>
                <a:ext cx="0" cy="96838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" name="Line 156"/>
              <p:cNvSpPr>
                <a:spLocks noChangeShapeType="1"/>
              </p:cNvSpPr>
              <p:nvPr/>
            </p:nvSpPr>
            <p:spPr bwMode="auto">
              <a:xfrm>
                <a:off x="3528383" y="1753913"/>
                <a:ext cx="73025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" name="Line 157"/>
              <p:cNvSpPr>
                <a:spLocks noChangeShapeType="1"/>
              </p:cNvSpPr>
              <p:nvPr/>
            </p:nvSpPr>
            <p:spPr bwMode="auto">
              <a:xfrm flipV="1">
                <a:off x="3564895" y="1934989"/>
                <a:ext cx="0" cy="9525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" name="Line 158"/>
              <p:cNvSpPr>
                <a:spLocks noChangeShapeType="1"/>
              </p:cNvSpPr>
              <p:nvPr/>
            </p:nvSpPr>
            <p:spPr bwMode="auto">
              <a:xfrm>
                <a:off x="3528383" y="2030239"/>
                <a:ext cx="73025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" name="Freeform 183"/>
              <p:cNvSpPr>
                <a:spLocks/>
              </p:cNvSpPr>
              <p:nvPr/>
            </p:nvSpPr>
            <p:spPr bwMode="auto">
              <a:xfrm>
                <a:off x="3528383" y="1856368"/>
                <a:ext cx="73025" cy="73025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6 h 92"/>
                  <a:gd name="T4" fmla="*/ 89 w 92"/>
                  <a:gd name="T5" fmla="*/ 64 h 92"/>
                  <a:gd name="T6" fmla="*/ 85 w 92"/>
                  <a:gd name="T7" fmla="*/ 71 h 92"/>
                  <a:gd name="T8" fmla="*/ 79 w 92"/>
                  <a:gd name="T9" fmla="*/ 79 h 92"/>
                  <a:gd name="T10" fmla="*/ 71 w 92"/>
                  <a:gd name="T11" fmla="*/ 85 h 92"/>
                  <a:gd name="T12" fmla="*/ 64 w 92"/>
                  <a:gd name="T13" fmla="*/ 89 h 92"/>
                  <a:gd name="T14" fmla="*/ 56 w 92"/>
                  <a:gd name="T15" fmla="*/ 92 h 92"/>
                  <a:gd name="T16" fmla="*/ 46 w 92"/>
                  <a:gd name="T17" fmla="*/ 92 h 92"/>
                  <a:gd name="T18" fmla="*/ 37 w 92"/>
                  <a:gd name="T19" fmla="*/ 92 h 92"/>
                  <a:gd name="T20" fmla="*/ 29 w 92"/>
                  <a:gd name="T21" fmla="*/ 89 h 92"/>
                  <a:gd name="T22" fmla="*/ 21 w 92"/>
                  <a:gd name="T23" fmla="*/ 85 h 92"/>
                  <a:gd name="T24" fmla="*/ 14 w 92"/>
                  <a:gd name="T25" fmla="*/ 79 h 92"/>
                  <a:gd name="T26" fmla="*/ 8 w 92"/>
                  <a:gd name="T27" fmla="*/ 71 h 92"/>
                  <a:gd name="T28" fmla="*/ 4 w 92"/>
                  <a:gd name="T29" fmla="*/ 64 h 92"/>
                  <a:gd name="T30" fmla="*/ 2 w 92"/>
                  <a:gd name="T31" fmla="*/ 56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3 h 92"/>
                  <a:gd name="T38" fmla="*/ 2 w 92"/>
                  <a:gd name="T39" fmla="*/ 37 h 92"/>
                  <a:gd name="T40" fmla="*/ 4 w 92"/>
                  <a:gd name="T41" fmla="*/ 29 h 92"/>
                  <a:gd name="T42" fmla="*/ 8 w 92"/>
                  <a:gd name="T43" fmla="*/ 21 h 92"/>
                  <a:gd name="T44" fmla="*/ 14 w 92"/>
                  <a:gd name="T45" fmla="*/ 14 h 92"/>
                  <a:gd name="T46" fmla="*/ 21 w 92"/>
                  <a:gd name="T47" fmla="*/ 8 h 92"/>
                  <a:gd name="T48" fmla="*/ 29 w 92"/>
                  <a:gd name="T49" fmla="*/ 4 h 92"/>
                  <a:gd name="T50" fmla="*/ 37 w 92"/>
                  <a:gd name="T51" fmla="*/ 2 h 92"/>
                  <a:gd name="T52" fmla="*/ 42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6 w 92"/>
                  <a:gd name="T59" fmla="*/ 2 h 92"/>
                  <a:gd name="T60" fmla="*/ 64 w 92"/>
                  <a:gd name="T61" fmla="*/ 4 h 92"/>
                  <a:gd name="T62" fmla="*/ 71 w 92"/>
                  <a:gd name="T63" fmla="*/ 8 h 92"/>
                  <a:gd name="T64" fmla="*/ 79 w 92"/>
                  <a:gd name="T65" fmla="*/ 14 h 92"/>
                  <a:gd name="T66" fmla="*/ 85 w 92"/>
                  <a:gd name="T67" fmla="*/ 21 h 92"/>
                  <a:gd name="T68" fmla="*/ 89 w 92"/>
                  <a:gd name="T69" fmla="*/ 29 h 92"/>
                  <a:gd name="T70" fmla="*/ 92 w 92"/>
                  <a:gd name="T71" fmla="*/ 37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6"/>
                    </a:lnTo>
                    <a:lnTo>
                      <a:pt x="89" y="64"/>
                    </a:lnTo>
                    <a:lnTo>
                      <a:pt x="85" y="71"/>
                    </a:lnTo>
                    <a:lnTo>
                      <a:pt x="79" y="79"/>
                    </a:lnTo>
                    <a:lnTo>
                      <a:pt x="71" y="85"/>
                    </a:lnTo>
                    <a:lnTo>
                      <a:pt x="64" y="89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7" y="92"/>
                    </a:lnTo>
                    <a:lnTo>
                      <a:pt x="29" y="89"/>
                    </a:lnTo>
                    <a:lnTo>
                      <a:pt x="21" y="85"/>
                    </a:lnTo>
                    <a:lnTo>
                      <a:pt x="14" y="79"/>
                    </a:lnTo>
                    <a:lnTo>
                      <a:pt x="8" y="71"/>
                    </a:lnTo>
                    <a:lnTo>
                      <a:pt x="4" y="64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3"/>
                    </a:lnTo>
                    <a:lnTo>
                      <a:pt x="2" y="37"/>
                    </a:lnTo>
                    <a:lnTo>
                      <a:pt x="4" y="29"/>
                    </a:lnTo>
                    <a:lnTo>
                      <a:pt x="8" y="21"/>
                    </a:lnTo>
                    <a:lnTo>
                      <a:pt x="14" y="14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7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4" y="4"/>
                    </a:lnTo>
                    <a:lnTo>
                      <a:pt x="71" y="8"/>
                    </a:lnTo>
                    <a:lnTo>
                      <a:pt x="79" y="14"/>
                    </a:lnTo>
                    <a:lnTo>
                      <a:pt x="85" y="21"/>
                    </a:lnTo>
                    <a:lnTo>
                      <a:pt x="89" y="29"/>
                    </a:lnTo>
                    <a:lnTo>
                      <a:pt x="92" y="37"/>
                    </a:lnTo>
                    <a:lnTo>
                      <a:pt x="92" y="46"/>
                    </a:lnTo>
                  </a:path>
                </a:pathLst>
              </a:custGeom>
              <a:solidFill>
                <a:srgbClr val="FFFFFF"/>
              </a:solidFill>
              <a:ln w="285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" name="Group 207"/>
            <p:cNvGrpSpPr/>
            <p:nvPr/>
          </p:nvGrpSpPr>
          <p:grpSpPr>
            <a:xfrm>
              <a:off x="4268158" y="2734765"/>
              <a:ext cx="77787" cy="428625"/>
              <a:chOff x="4268158" y="2734761"/>
              <a:chExt cx="77787" cy="428625"/>
            </a:xfrm>
          </p:grpSpPr>
          <p:sp>
            <p:nvSpPr>
              <p:cNvPr id="233" name="Line 159"/>
              <p:cNvSpPr>
                <a:spLocks noChangeShapeType="1"/>
              </p:cNvSpPr>
              <p:nvPr/>
            </p:nvSpPr>
            <p:spPr bwMode="auto">
              <a:xfrm>
                <a:off x="4268158" y="2949073"/>
                <a:ext cx="77787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4" name="Line 160"/>
              <p:cNvSpPr>
                <a:spLocks noChangeShapeType="1"/>
              </p:cNvSpPr>
              <p:nvPr/>
            </p:nvSpPr>
            <p:spPr bwMode="auto">
              <a:xfrm>
                <a:off x="4268158" y="2912561"/>
                <a:ext cx="0" cy="73025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" name="Line 161"/>
              <p:cNvSpPr>
                <a:spLocks noChangeShapeType="1"/>
              </p:cNvSpPr>
              <p:nvPr/>
            </p:nvSpPr>
            <p:spPr bwMode="auto">
              <a:xfrm>
                <a:off x="4345945" y="2912561"/>
                <a:ext cx="0" cy="73025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" name="Freeform 184"/>
              <p:cNvSpPr>
                <a:spLocks/>
              </p:cNvSpPr>
              <p:nvPr/>
            </p:nvSpPr>
            <p:spPr bwMode="auto">
              <a:xfrm>
                <a:off x="4269745" y="2912561"/>
                <a:ext cx="73025" cy="73025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6 h 92"/>
                  <a:gd name="T4" fmla="*/ 89 w 92"/>
                  <a:gd name="T5" fmla="*/ 63 h 92"/>
                  <a:gd name="T6" fmla="*/ 85 w 92"/>
                  <a:gd name="T7" fmla="*/ 71 h 92"/>
                  <a:gd name="T8" fmla="*/ 79 w 92"/>
                  <a:gd name="T9" fmla="*/ 79 h 92"/>
                  <a:gd name="T10" fmla="*/ 71 w 92"/>
                  <a:gd name="T11" fmla="*/ 85 h 92"/>
                  <a:gd name="T12" fmla="*/ 64 w 92"/>
                  <a:gd name="T13" fmla="*/ 88 h 92"/>
                  <a:gd name="T14" fmla="*/ 56 w 92"/>
                  <a:gd name="T15" fmla="*/ 92 h 92"/>
                  <a:gd name="T16" fmla="*/ 46 w 92"/>
                  <a:gd name="T17" fmla="*/ 92 h 92"/>
                  <a:gd name="T18" fmla="*/ 37 w 92"/>
                  <a:gd name="T19" fmla="*/ 92 h 92"/>
                  <a:gd name="T20" fmla="*/ 29 w 92"/>
                  <a:gd name="T21" fmla="*/ 88 h 92"/>
                  <a:gd name="T22" fmla="*/ 21 w 92"/>
                  <a:gd name="T23" fmla="*/ 85 h 92"/>
                  <a:gd name="T24" fmla="*/ 14 w 92"/>
                  <a:gd name="T25" fmla="*/ 79 h 92"/>
                  <a:gd name="T26" fmla="*/ 8 w 92"/>
                  <a:gd name="T27" fmla="*/ 71 h 92"/>
                  <a:gd name="T28" fmla="*/ 4 w 92"/>
                  <a:gd name="T29" fmla="*/ 63 h 92"/>
                  <a:gd name="T30" fmla="*/ 2 w 92"/>
                  <a:gd name="T31" fmla="*/ 56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2 h 92"/>
                  <a:gd name="T38" fmla="*/ 2 w 92"/>
                  <a:gd name="T39" fmla="*/ 37 h 92"/>
                  <a:gd name="T40" fmla="*/ 4 w 92"/>
                  <a:gd name="T41" fmla="*/ 29 h 92"/>
                  <a:gd name="T42" fmla="*/ 8 w 92"/>
                  <a:gd name="T43" fmla="*/ 21 h 92"/>
                  <a:gd name="T44" fmla="*/ 14 w 92"/>
                  <a:gd name="T45" fmla="*/ 13 h 92"/>
                  <a:gd name="T46" fmla="*/ 21 w 92"/>
                  <a:gd name="T47" fmla="*/ 8 h 92"/>
                  <a:gd name="T48" fmla="*/ 29 w 92"/>
                  <a:gd name="T49" fmla="*/ 4 h 92"/>
                  <a:gd name="T50" fmla="*/ 37 w 92"/>
                  <a:gd name="T51" fmla="*/ 2 h 92"/>
                  <a:gd name="T52" fmla="*/ 43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6 w 92"/>
                  <a:gd name="T59" fmla="*/ 2 h 92"/>
                  <a:gd name="T60" fmla="*/ 64 w 92"/>
                  <a:gd name="T61" fmla="*/ 4 h 92"/>
                  <a:gd name="T62" fmla="*/ 71 w 92"/>
                  <a:gd name="T63" fmla="*/ 8 h 92"/>
                  <a:gd name="T64" fmla="*/ 79 w 92"/>
                  <a:gd name="T65" fmla="*/ 13 h 92"/>
                  <a:gd name="T66" fmla="*/ 85 w 92"/>
                  <a:gd name="T67" fmla="*/ 21 h 92"/>
                  <a:gd name="T68" fmla="*/ 89 w 92"/>
                  <a:gd name="T69" fmla="*/ 29 h 92"/>
                  <a:gd name="T70" fmla="*/ 92 w 92"/>
                  <a:gd name="T71" fmla="*/ 37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6"/>
                    </a:lnTo>
                    <a:lnTo>
                      <a:pt x="89" y="63"/>
                    </a:lnTo>
                    <a:lnTo>
                      <a:pt x="85" y="71"/>
                    </a:lnTo>
                    <a:lnTo>
                      <a:pt x="79" y="79"/>
                    </a:lnTo>
                    <a:lnTo>
                      <a:pt x="71" y="85"/>
                    </a:lnTo>
                    <a:lnTo>
                      <a:pt x="64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7" y="92"/>
                    </a:lnTo>
                    <a:lnTo>
                      <a:pt x="29" y="88"/>
                    </a:lnTo>
                    <a:lnTo>
                      <a:pt x="21" y="85"/>
                    </a:lnTo>
                    <a:lnTo>
                      <a:pt x="14" y="79"/>
                    </a:lnTo>
                    <a:lnTo>
                      <a:pt x="8" y="71"/>
                    </a:lnTo>
                    <a:lnTo>
                      <a:pt x="4" y="63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7"/>
                    </a:lnTo>
                    <a:lnTo>
                      <a:pt x="4" y="29"/>
                    </a:lnTo>
                    <a:lnTo>
                      <a:pt x="8" y="21"/>
                    </a:lnTo>
                    <a:lnTo>
                      <a:pt x="14" y="13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7" y="2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4" y="4"/>
                    </a:lnTo>
                    <a:lnTo>
                      <a:pt x="71" y="8"/>
                    </a:lnTo>
                    <a:lnTo>
                      <a:pt x="79" y="13"/>
                    </a:lnTo>
                    <a:lnTo>
                      <a:pt x="85" y="21"/>
                    </a:lnTo>
                    <a:lnTo>
                      <a:pt x="89" y="29"/>
                    </a:lnTo>
                    <a:lnTo>
                      <a:pt x="92" y="37"/>
                    </a:lnTo>
                    <a:lnTo>
                      <a:pt x="92" y="46"/>
                    </a:lnTo>
                    <a:close/>
                  </a:path>
                </a:pathLst>
              </a:custGeom>
              <a:solidFill>
                <a:srgbClr val="FFFFFF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1240B29-F687-4F45-9708-019B960494DF}">
  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8" name="Group 236"/>
              <p:cNvGrpSpPr/>
              <p:nvPr/>
            </p:nvGrpSpPr>
            <p:grpSpPr>
              <a:xfrm>
                <a:off x="4269745" y="2734761"/>
                <a:ext cx="73025" cy="428625"/>
                <a:chOff x="4269745" y="2734761"/>
                <a:chExt cx="73025" cy="428625"/>
              </a:xfrm>
            </p:grpSpPr>
            <p:sp>
              <p:nvSpPr>
                <p:cNvPr id="238" name="Line 162"/>
                <p:cNvSpPr>
                  <a:spLocks noChangeShapeType="1"/>
                </p:cNvSpPr>
                <p:nvPr/>
              </p:nvSpPr>
              <p:spPr bwMode="auto">
                <a:xfrm>
                  <a:off x="4306258" y="2734761"/>
                  <a:ext cx="0" cy="17780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Line 163"/>
                <p:cNvSpPr>
                  <a:spLocks noChangeShapeType="1"/>
                </p:cNvSpPr>
                <p:nvPr/>
              </p:nvSpPr>
              <p:spPr bwMode="auto">
                <a:xfrm>
                  <a:off x="4269745" y="2734761"/>
                  <a:ext cx="73025" cy="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Line 164"/>
                <p:cNvSpPr>
                  <a:spLocks noChangeShapeType="1"/>
                </p:cNvSpPr>
                <p:nvPr/>
              </p:nvSpPr>
              <p:spPr bwMode="auto">
                <a:xfrm flipV="1">
                  <a:off x="4306258" y="2985586"/>
                  <a:ext cx="0" cy="17780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Line 165"/>
                <p:cNvSpPr>
                  <a:spLocks noChangeShapeType="1"/>
                </p:cNvSpPr>
                <p:nvPr/>
              </p:nvSpPr>
              <p:spPr bwMode="auto">
                <a:xfrm>
                  <a:off x="4269745" y="3163386"/>
                  <a:ext cx="73025" cy="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2" name="Freeform 185"/>
                <p:cNvSpPr>
                  <a:spLocks/>
                </p:cNvSpPr>
                <p:nvPr/>
              </p:nvSpPr>
              <p:spPr bwMode="auto">
                <a:xfrm>
                  <a:off x="4269745" y="2912561"/>
                  <a:ext cx="73025" cy="73025"/>
                </a:xfrm>
                <a:custGeom>
                  <a:avLst/>
                  <a:gdLst>
                    <a:gd name="T0" fmla="*/ 92 w 92"/>
                    <a:gd name="T1" fmla="*/ 46 h 92"/>
                    <a:gd name="T2" fmla="*/ 92 w 92"/>
                    <a:gd name="T3" fmla="*/ 56 h 92"/>
                    <a:gd name="T4" fmla="*/ 89 w 92"/>
                    <a:gd name="T5" fmla="*/ 63 h 92"/>
                    <a:gd name="T6" fmla="*/ 85 w 92"/>
                    <a:gd name="T7" fmla="*/ 71 h 92"/>
                    <a:gd name="T8" fmla="*/ 79 w 92"/>
                    <a:gd name="T9" fmla="*/ 79 h 92"/>
                    <a:gd name="T10" fmla="*/ 71 w 92"/>
                    <a:gd name="T11" fmla="*/ 85 h 92"/>
                    <a:gd name="T12" fmla="*/ 64 w 92"/>
                    <a:gd name="T13" fmla="*/ 88 h 92"/>
                    <a:gd name="T14" fmla="*/ 56 w 92"/>
                    <a:gd name="T15" fmla="*/ 92 h 92"/>
                    <a:gd name="T16" fmla="*/ 46 w 92"/>
                    <a:gd name="T17" fmla="*/ 92 h 92"/>
                    <a:gd name="T18" fmla="*/ 37 w 92"/>
                    <a:gd name="T19" fmla="*/ 92 h 92"/>
                    <a:gd name="T20" fmla="*/ 29 w 92"/>
                    <a:gd name="T21" fmla="*/ 88 h 92"/>
                    <a:gd name="T22" fmla="*/ 21 w 92"/>
                    <a:gd name="T23" fmla="*/ 85 h 92"/>
                    <a:gd name="T24" fmla="*/ 14 w 92"/>
                    <a:gd name="T25" fmla="*/ 79 h 92"/>
                    <a:gd name="T26" fmla="*/ 8 w 92"/>
                    <a:gd name="T27" fmla="*/ 71 h 92"/>
                    <a:gd name="T28" fmla="*/ 4 w 92"/>
                    <a:gd name="T29" fmla="*/ 63 h 92"/>
                    <a:gd name="T30" fmla="*/ 2 w 92"/>
                    <a:gd name="T31" fmla="*/ 56 h 92"/>
                    <a:gd name="T32" fmla="*/ 0 w 92"/>
                    <a:gd name="T33" fmla="*/ 50 h 92"/>
                    <a:gd name="T34" fmla="*/ 0 w 92"/>
                    <a:gd name="T35" fmla="*/ 46 h 92"/>
                    <a:gd name="T36" fmla="*/ 0 w 92"/>
                    <a:gd name="T37" fmla="*/ 42 h 92"/>
                    <a:gd name="T38" fmla="*/ 2 w 92"/>
                    <a:gd name="T39" fmla="*/ 37 h 92"/>
                    <a:gd name="T40" fmla="*/ 4 w 92"/>
                    <a:gd name="T41" fmla="*/ 29 h 92"/>
                    <a:gd name="T42" fmla="*/ 8 w 92"/>
                    <a:gd name="T43" fmla="*/ 21 h 92"/>
                    <a:gd name="T44" fmla="*/ 14 w 92"/>
                    <a:gd name="T45" fmla="*/ 13 h 92"/>
                    <a:gd name="T46" fmla="*/ 21 w 92"/>
                    <a:gd name="T47" fmla="*/ 8 h 92"/>
                    <a:gd name="T48" fmla="*/ 29 w 92"/>
                    <a:gd name="T49" fmla="*/ 4 h 92"/>
                    <a:gd name="T50" fmla="*/ 37 w 92"/>
                    <a:gd name="T51" fmla="*/ 2 h 92"/>
                    <a:gd name="T52" fmla="*/ 43 w 92"/>
                    <a:gd name="T53" fmla="*/ 0 h 92"/>
                    <a:gd name="T54" fmla="*/ 46 w 92"/>
                    <a:gd name="T55" fmla="*/ 0 h 92"/>
                    <a:gd name="T56" fmla="*/ 50 w 92"/>
                    <a:gd name="T57" fmla="*/ 0 h 92"/>
                    <a:gd name="T58" fmla="*/ 56 w 92"/>
                    <a:gd name="T59" fmla="*/ 2 h 92"/>
                    <a:gd name="T60" fmla="*/ 64 w 92"/>
                    <a:gd name="T61" fmla="*/ 4 h 92"/>
                    <a:gd name="T62" fmla="*/ 71 w 92"/>
                    <a:gd name="T63" fmla="*/ 8 h 92"/>
                    <a:gd name="T64" fmla="*/ 79 w 92"/>
                    <a:gd name="T65" fmla="*/ 13 h 92"/>
                    <a:gd name="T66" fmla="*/ 85 w 92"/>
                    <a:gd name="T67" fmla="*/ 21 h 92"/>
                    <a:gd name="T68" fmla="*/ 89 w 92"/>
                    <a:gd name="T69" fmla="*/ 29 h 92"/>
                    <a:gd name="T70" fmla="*/ 92 w 92"/>
                    <a:gd name="T71" fmla="*/ 37 h 92"/>
                    <a:gd name="T72" fmla="*/ 92 w 92"/>
                    <a:gd name="T73" fmla="*/ 46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92" h="92">
                      <a:moveTo>
                        <a:pt x="92" y="46"/>
                      </a:moveTo>
                      <a:lnTo>
                        <a:pt x="92" y="56"/>
                      </a:lnTo>
                      <a:lnTo>
                        <a:pt x="89" y="63"/>
                      </a:lnTo>
                      <a:lnTo>
                        <a:pt x="85" y="71"/>
                      </a:lnTo>
                      <a:lnTo>
                        <a:pt x="79" y="79"/>
                      </a:lnTo>
                      <a:lnTo>
                        <a:pt x="71" y="85"/>
                      </a:lnTo>
                      <a:lnTo>
                        <a:pt x="64" y="88"/>
                      </a:lnTo>
                      <a:lnTo>
                        <a:pt x="56" y="92"/>
                      </a:lnTo>
                      <a:lnTo>
                        <a:pt x="46" y="92"/>
                      </a:lnTo>
                      <a:lnTo>
                        <a:pt x="37" y="92"/>
                      </a:lnTo>
                      <a:lnTo>
                        <a:pt x="29" y="88"/>
                      </a:lnTo>
                      <a:lnTo>
                        <a:pt x="21" y="85"/>
                      </a:lnTo>
                      <a:lnTo>
                        <a:pt x="14" y="79"/>
                      </a:lnTo>
                      <a:lnTo>
                        <a:pt x="8" y="71"/>
                      </a:lnTo>
                      <a:lnTo>
                        <a:pt x="4" y="63"/>
                      </a:lnTo>
                      <a:lnTo>
                        <a:pt x="2" y="56"/>
                      </a:lnTo>
                      <a:lnTo>
                        <a:pt x="0" y="50"/>
                      </a:lnTo>
                      <a:lnTo>
                        <a:pt x="0" y="46"/>
                      </a:lnTo>
                      <a:lnTo>
                        <a:pt x="0" y="42"/>
                      </a:lnTo>
                      <a:lnTo>
                        <a:pt x="2" y="37"/>
                      </a:lnTo>
                      <a:lnTo>
                        <a:pt x="4" y="29"/>
                      </a:lnTo>
                      <a:lnTo>
                        <a:pt x="8" y="21"/>
                      </a:lnTo>
                      <a:lnTo>
                        <a:pt x="14" y="13"/>
                      </a:lnTo>
                      <a:lnTo>
                        <a:pt x="21" y="8"/>
                      </a:lnTo>
                      <a:lnTo>
                        <a:pt x="29" y="4"/>
                      </a:lnTo>
                      <a:lnTo>
                        <a:pt x="37" y="2"/>
                      </a:lnTo>
                      <a:lnTo>
                        <a:pt x="43" y="0"/>
                      </a:lnTo>
                      <a:lnTo>
                        <a:pt x="46" y="0"/>
                      </a:lnTo>
                      <a:lnTo>
                        <a:pt x="50" y="0"/>
                      </a:lnTo>
                      <a:lnTo>
                        <a:pt x="56" y="2"/>
                      </a:lnTo>
                      <a:lnTo>
                        <a:pt x="64" y="4"/>
                      </a:lnTo>
                      <a:lnTo>
                        <a:pt x="71" y="8"/>
                      </a:lnTo>
                      <a:lnTo>
                        <a:pt x="79" y="13"/>
                      </a:lnTo>
                      <a:lnTo>
                        <a:pt x="85" y="21"/>
                      </a:lnTo>
                      <a:lnTo>
                        <a:pt x="89" y="29"/>
                      </a:lnTo>
                      <a:lnTo>
                        <a:pt x="92" y="37"/>
                      </a:lnTo>
                      <a:lnTo>
                        <a:pt x="92" y="46"/>
                      </a:lnTo>
                    </a:path>
                  </a:pathLst>
                </a:custGeom>
                <a:noFill/>
                <a:ln w="2857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9" name="Group 208"/>
            <p:cNvGrpSpPr/>
            <p:nvPr/>
          </p:nvGrpSpPr>
          <p:grpSpPr>
            <a:xfrm>
              <a:off x="4776158" y="3178462"/>
              <a:ext cx="155575" cy="423863"/>
              <a:chOff x="4776158" y="3190373"/>
              <a:chExt cx="155575" cy="423863"/>
            </a:xfrm>
          </p:grpSpPr>
          <p:sp>
            <p:nvSpPr>
              <p:cNvPr id="224" name="Line 166"/>
              <p:cNvSpPr>
                <a:spLocks noChangeShapeType="1"/>
              </p:cNvSpPr>
              <p:nvPr/>
            </p:nvSpPr>
            <p:spPr bwMode="auto">
              <a:xfrm>
                <a:off x="4776158" y="3401511"/>
                <a:ext cx="155575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" name="Freeform 186"/>
              <p:cNvSpPr>
                <a:spLocks/>
              </p:cNvSpPr>
              <p:nvPr/>
            </p:nvSpPr>
            <p:spPr bwMode="auto">
              <a:xfrm>
                <a:off x="4817433" y="3364998"/>
                <a:ext cx="73025" cy="73025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6 h 92"/>
                  <a:gd name="T4" fmla="*/ 88 w 92"/>
                  <a:gd name="T5" fmla="*/ 64 h 92"/>
                  <a:gd name="T6" fmla="*/ 84 w 92"/>
                  <a:gd name="T7" fmla="*/ 71 h 92"/>
                  <a:gd name="T8" fmla="*/ 78 w 92"/>
                  <a:gd name="T9" fmla="*/ 79 h 92"/>
                  <a:gd name="T10" fmla="*/ 71 w 92"/>
                  <a:gd name="T11" fmla="*/ 85 h 92"/>
                  <a:gd name="T12" fmla="*/ 63 w 92"/>
                  <a:gd name="T13" fmla="*/ 89 h 92"/>
                  <a:gd name="T14" fmla="*/ 55 w 92"/>
                  <a:gd name="T15" fmla="*/ 92 h 92"/>
                  <a:gd name="T16" fmla="*/ 46 w 92"/>
                  <a:gd name="T17" fmla="*/ 92 h 92"/>
                  <a:gd name="T18" fmla="*/ 36 w 92"/>
                  <a:gd name="T19" fmla="*/ 92 h 92"/>
                  <a:gd name="T20" fmla="*/ 28 w 92"/>
                  <a:gd name="T21" fmla="*/ 89 h 92"/>
                  <a:gd name="T22" fmla="*/ 21 w 92"/>
                  <a:gd name="T23" fmla="*/ 85 h 92"/>
                  <a:gd name="T24" fmla="*/ 13 w 92"/>
                  <a:gd name="T25" fmla="*/ 79 h 92"/>
                  <a:gd name="T26" fmla="*/ 7 w 92"/>
                  <a:gd name="T27" fmla="*/ 71 h 92"/>
                  <a:gd name="T28" fmla="*/ 3 w 92"/>
                  <a:gd name="T29" fmla="*/ 64 h 92"/>
                  <a:gd name="T30" fmla="*/ 1 w 92"/>
                  <a:gd name="T31" fmla="*/ 56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3 h 92"/>
                  <a:gd name="T38" fmla="*/ 1 w 92"/>
                  <a:gd name="T39" fmla="*/ 37 h 92"/>
                  <a:gd name="T40" fmla="*/ 3 w 92"/>
                  <a:gd name="T41" fmla="*/ 29 h 92"/>
                  <a:gd name="T42" fmla="*/ 7 w 92"/>
                  <a:gd name="T43" fmla="*/ 21 h 92"/>
                  <a:gd name="T44" fmla="*/ 13 w 92"/>
                  <a:gd name="T45" fmla="*/ 14 h 92"/>
                  <a:gd name="T46" fmla="*/ 21 w 92"/>
                  <a:gd name="T47" fmla="*/ 8 h 92"/>
                  <a:gd name="T48" fmla="*/ 28 w 92"/>
                  <a:gd name="T49" fmla="*/ 4 h 92"/>
                  <a:gd name="T50" fmla="*/ 36 w 92"/>
                  <a:gd name="T51" fmla="*/ 2 h 92"/>
                  <a:gd name="T52" fmla="*/ 42 w 92"/>
                  <a:gd name="T53" fmla="*/ 0 h 92"/>
                  <a:gd name="T54" fmla="*/ 46 w 92"/>
                  <a:gd name="T55" fmla="*/ 0 h 92"/>
                  <a:gd name="T56" fmla="*/ 49 w 92"/>
                  <a:gd name="T57" fmla="*/ 0 h 92"/>
                  <a:gd name="T58" fmla="*/ 55 w 92"/>
                  <a:gd name="T59" fmla="*/ 2 h 92"/>
                  <a:gd name="T60" fmla="*/ 63 w 92"/>
                  <a:gd name="T61" fmla="*/ 4 h 92"/>
                  <a:gd name="T62" fmla="*/ 71 w 92"/>
                  <a:gd name="T63" fmla="*/ 8 h 92"/>
                  <a:gd name="T64" fmla="*/ 78 w 92"/>
                  <a:gd name="T65" fmla="*/ 14 h 92"/>
                  <a:gd name="T66" fmla="*/ 84 w 92"/>
                  <a:gd name="T67" fmla="*/ 21 h 92"/>
                  <a:gd name="T68" fmla="*/ 88 w 92"/>
                  <a:gd name="T69" fmla="*/ 29 h 92"/>
                  <a:gd name="T70" fmla="*/ 92 w 92"/>
                  <a:gd name="T71" fmla="*/ 37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6"/>
                    </a:lnTo>
                    <a:lnTo>
                      <a:pt x="88" y="64"/>
                    </a:lnTo>
                    <a:lnTo>
                      <a:pt x="84" y="71"/>
                    </a:lnTo>
                    <a:lnTo>
                      <a:pt x="78" y="79"/>
                    </a:lnTo>
                    <a:lnTo>
                      <a:pt x="71" y="85"/>
                    </a:lnTo>
                    <a:lnTo>
                      <a:pt x="63" y="89"/>
                    </a:lnTo>
                    <a:lnTo>
                      <a:pt x="55" y="92"/>
                    </a:lnTo>
                    <a:lnTo>
                      <a:pt x="46" y="92"/>
                    </a:lnTo>
                    <a:lnTo>
                      <a:pt x="36" y="92"/>
                    </a:lnTo>
                    <a:lnTo>
                      <a:pt x="28" y="89"/>
                    </a:lnTo>
                    <a:lnTo>
                      <a:pt x="21" y="85"/>
                    </a:lnTo>
                    <a:lnTo>
                      <a:pt x="13" y="79"/>
                    </a:lnTo>
                    <a:lnTo>
                      <a:pt x="7" y="71"/>
                    </a:lnTo>
                    <a:lnTo>
                      <a:pt x="3" y="64"/>
                    </a:lnTo>
                    <a:lnTo>
                      <a:pt x="1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3"/>
                    </a:lnTo>
                    <a:lnTo>
                      <a:pt x="1" y="37"/>
                    </a:lnTo>
                    <a:lnTo>
                      <a:pt x="3" y="29"/>
                    </a:lnTo>
                    <a:lnTo>
                      <a:pt x="7" y="21"/>
                    </a:lnTo>
                    <a:lnTo>
                      <a:pt x="13" y="14"/>
                    </a:lnTo>
                    <a:lnTo>
                      <a:pt x="21" y="8"/>
                    </a:lnTo>
                    <a:lnTo>
                      <a:pt x="28" y="4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55" y="2"/>
                    </a:lnTo>
                    <a:lnTo>
                      <a:pt x="63" y="4"/>
                    </a:lnTo>
                    <a:lnTo>
                      <a:pt x="71" y="8"/>
                    </a:lnTo>
                    <a:lnTo>
                      <a:pt x="78" y="14"/>
                    </a:lnTo>
                    <a:lnTo>
                      <a:pt x="84" y="21"/>
                    </a:lnTo>
                    <a:lnTo>
                      <a:pt x="88" y="29"/>
                    </a:lnTo>
                    <a:lnTo>
                      <a:pt x="92" y="37"/>
                    </a:lnTo>
                    <a:lnTo>
                      <a:pt x="92" y="46"/>
                    </a:lnTo>
                    <a:close/>
                  </a:path>
                </a:pathLst>
              </a:custGeom>
              <a:solidFill>
                <a:srgbClr val="FFFFFF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1240B29-F687-4F45-9708-019B960494DF}">
  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6" name="Line 167"/>
              <p:cNvSpPr>
                <a:spLocks noChangeShapeType="1"/>
              </p:cNvSpPr>
              <p:nvPr/>
            </p:nvSpPr>
            <p:spPr bwMode="auto">
              <a:xfrm>
                <a:off x="4776158" y="3364998"/>
                <a:ext cx="0" cy="73025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7" name="Line 168"/>
              <p:cNvSpPr>
                <a:spLocks noChangeShapeType="1"/>
              </p:cNvSpPr>
              <p:nvPr/>
            </p:nvSpPr>
            <p:spPr bwMode="auto">
              <a:xfrm>
                <a:off x="4931733" y="3364998"/>
                <a:ext cx="0" cy="73025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8" name="Line 169"/>
              <p:cNvSpPr>
                <a:spLocks noChangeShapeType="1"/>
              </p:cNvSpPr>
              <p:nvPr/>
            </p:nvSpPr>
            <p:spPr bwMode="auto">
              <a:xfrm>
                <a:off x="4853945" y="3190373"/>
                <a:ext cx="0" cy="174625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9" name="Line 170"/>
              <p:cNvSpPr>
                <a:spLocks noChangeShapeType="1"/>
              </p:cNvSpPr>
              <p:nvPr/>
            </p:nvSpPr>
            <p:spPr bwMode="auto">
              <a:xfrm>
                <a:off x="4817433" y="3190373"/>
                <a:ext cx="73025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0" name="Line 171"/>
              <p:cNvSpPr>
                <a:spLocks noChangeShapeType="1"/>
              </p:cNvSpPr>
              <p:nvPr/>
            </p:nvSpPr>
            <p:spPr bwMode="auto">
              <a:xfrm flipV="1">
                <a:off x="4853945" y="3438023"/>
                <a:ext cx="0" cy="176213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1" name="Line 172"/>
              <p:cNvSpPr>
                <a:spLocks noChangeShapeType="1"/>
              </p:cNvSpPr>
              <p:nvPr/>
            </p:nvSpPr>
            <p:spPr bwMode="auto">
              <a:xfrm>
                <a:off x="4817433" y="3614236"/>
                <a:ext cx="73025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2" name="Freeform 187"/>
              <p:cNvSpPr>
                <a:spLocks/>
              </p:cNvSpPr>
              <p:nvPr/>
            </p:nvSpPr>
            <p:spPr bwMode="auto">
              <a:xfrm>
                <a:off x="4817433" y="3364998"/>
                <a:ext cx="73025" cy="73025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6 h 92"/>
                  <a:gd name="T4" fmla="*/ 88 w 92"/>
                  <a:gd name="T5" fmla="*/ 64 h 92"/>
                  <a:gd name="T6" fmla="*/ 84 w 92"/>
                  <a:gd name="T7" fmla="*/ 71 h 92"/>
                  <a:gd name="T8" fmla="*/ 78 w 92"/>
                  <a:gd name="T9" fmla="*/ 79 h 92"/>
                  <a:gd name="T10" fmla="*/ 71 w 92"/>
                  <a:gd name="T11" fmla="*/ 85 h 92"/>
                  <a:gd name="T12" fmla="*/ 63 w 92"/>
                  <a:gd name="T13" fmla="*/ 89 h 92"/>
                  <a:gd name="T14" fmla="*/ 55 w 92"/>
                  <a:gd name="T15" fmla="*/ 92 h 92"/>
                  <a:gd name="T16" fmla="*/ 46 w 92"/>
                  <a:gd name="T17" fmla="*/ 92 h 92"/>
                  <a:gd name="T18" fmla="*/ 36 w 92"/>
                  <a:gd name="T19" fmla="*/ 92 h 92"/>
                  <a:gd name="T20" fmla="*/ 28 w 92"/>
                  <a:gd name="T21" fmla="*/ 89 h 92"/>
                  <a:gd name="T22" fmla="*/ 21 w 92"/>
                  <a:gd name="T23" fmla="*/ 85 h 92"/>
                  <a:gd name="T24" fmla="*/ 13 w 92"/>
                  <a:gd name="T25" fmla="*/ 79 h 92"/>
                  <a:gd name="T26" fmla="*/ 7 w 92"/>
                  <a:gd name="T27" fmla="*/ 71 h 92"/>
                  <a:gd name="T28" fmla="*/ 3 w 92"/>
                  <a:gd name="T29" fmla="*/ 64 h 92"/>
                  <a:gd name="T30" fmla="*/ 1 w 92"/>
                  <a:gd name="T31" fmla="*/ 56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3 h 92"/>
                  <a:gd name="T38" fmla="*/ 1 w 92"/>
                  <a:gd name="T39" fmla="*/ 37 h 92"/>
                  <a:gd name="T40" fmla="*/ 3 w 92"/>
                  <a:gd name="T41" fmla="*/ 29 h 92"/>
                  <a:gd name="T42" fmla="*/ 7 w 92"/>
                  <a:gd name="T43" fmla="*/ 21 h 92"/>
                  <a:gd name="T44" fmla="*/ 13 w 92"/>
                  <a:gd name="T45" fmla="*/ 14 h 92"/>
                  <a:gd name="T46" fmla="*/ 21 w 92"/>
                  <a:gd name="T47" fmla="*/ 8 h 92"/>
                  <a:gd name="T48" fmla="*/ 28 w 92"/>
                  <a:gd name="T49" fmla="*/ 4 h 92"/>
                  <a:gd name="T50" fmla="*/ 36 w 92"/>
                  <a:gd name="T51" fmla="*/ 2 h 92"/>
                  <a:gd name="T52" fmla="*/ 42 w 92"/>
                  <a:gd name="T53" fmla="*/ 0 h 92"/>
                  <a:gd name="T54" fmla="*/ 46 w 92"/>
                  <a:gd name="T55" fmla="*/ 0 h 92"/>
                  <a:gd name="T56" fmla="*/ 49 w 92"/>
                  <a:gd name="T57" fmla="*/ 0 h 92"/>
                  <a:gd name="T58" fmla="*/ 55 w 92"/>
                  <a:gd name="T59" fmla="*/ 2 h 92"/>
                  <a:gd name="T60" fmla="*/ 63 w 92"/>
                  <a:gd name="T61" fmla="*/ 4 h 92"/>
                  <a:gd name="T62" fmla="*/ 71 w 92"/>
                  <a:gd name="T63" fmla="*/ 8 h 92"/>
                  <a:gd name="T64" fmla="*/ 78 w 92"/>
                  <a:gd name="T65" fmla="*/ 14 h 92"/>
                  <a:gd name="T66" fmla="*/ 84 w 92"/>
                  <a:gd name="T67" fmla="*/ 21 h 92"/>
                  <a:gd name="T68" fmla="*/ 88 w 92"/>
                  <a:gd name="T69" fmla="*/ 29 h 92"/>
                  <a:gd name="T70" fmla="*/ 92 w 92"/>
                  <a:gd name="T71" fmla="*/ 37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6"/>
                    </a:lnTo>
                    <a:lnTo>
                      <a:pt x="88" y="64"/>
                    </a:lnTo>
                    <a:lnTo>
                      <a:pt x="84" y="71"/>
                    </a:lnTo>
                    <a:lnTo>
                      <a:pt x="78" y="79"/>
                    </a:lnTo>
                    <a:lnTo>
                      <a:pt x="71" y="85"/>
                    </a:lnTo>
                    <a:lnTo>
                      <a:pt x="63" y="89"/>
                    </a:lnTo>
                    <a:lnTo>
                      <a:pt x="55" y="92"/>
                    </a:lnTo>
                    <a:lnTo>
                      <a:pt x="46" y="92"/>
                    </a:lnTo>
                    <a:lnTo>
                      <a:pt x="36" y="92"/>
                    </a:lnTo>
                    <a:lnTo>
                      <a:pt x="28" y="89"/>
                    </a:lnTo>
                    <a:lnTo>
                      <a:pt x="21" y="85"/>
                    </a:lnTo>
                    <a:lnTo>
                      <a:pt x="13" y="79"/>
                    </a:lnTo>
                    <a:lnTo>
                      <a:pt x="7" y="71"/>
                    </a:lnTo>
                    <a:lnTo>
                      <a:pt x="3" y="64"/>
                    </a:lnTo>
                    <a:lnTo>
                      <a:pt x="1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3"/>
                    </a:lnTo>
                    <a:lnTo>
                      <a:pt x="1" y="37"/>
                    </a:lnTo>
                    <a:lnTo>
                      <a:pt x="3" y="29"/>
                    </a:lnTo>
                    <a:lnTo>
                      <a:pt x="7" y="21"/>
                    </a:lnTo>
                    <a:lnTo>
                      <a:pt x="13" y="14"/>
                    </a:lnTo>
                    <a:lnTo>
                      <a:pt x="21" y="8"/>
                    </a:lnTo>
                    <a:lnTo>
                      <a:pt x="28" y="4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55" y="2"/>
                    </a:lnTo>
                    <a:lnTo>
                      <a:pt x="63" y="4"/>
                    </a:lnTo>
                    <a:lnTo>
                      <a:pt x="71" y="8"/>
                    </a:lnTo>
                    <a:lnTo>
                      <a:pt x="78" y="14"/>
                    </a:lnTo>
                    <a:lnTo>
                      <a:pt x="84" y="21"/>
                    </a:lnTo>
                    <a:lnTo>
                      <a:pt x="88" y="29"/>
                    </a:lnTo>
                    <a:lnTo>
                      <a:pt x="92" y="37"/>
                    </a:lnTo>
                    <a:lnTo>
                      <a:pt x="92" y="46"/>
                    </a:lnTo>
                  </a:path>
                </a:pathLst>
              </a:custGeom>
              <a:noFill/>
              <a:ln w="285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37" name="Group 209"/>
            <p:cNvGrpSpPr/>
            <p:nvPr/>
          </p:nvGrpSpPr>
          <p:grpSpPr>
            <a:xfrm>
              <a:off x="5246058" y="3688054"/>
              <a:ext cx="153987" cy="290513"/>
              <a:chOff x="5246058" y="3704723"/>
              <a:chExt cx="153987" cy="290513"/>
            </a:xfrm>
          </p:grpSpPr>
          <p:sp>
            <p:nvSpPr>
              <p:cNvPr id="215" name="Line 173"/>
              <p:cNvSpPr>
                <a:spLocks noChangeShapeType="1"/>
              </p:cNvSpPr>
              <p:nvPr/>
            </p:nvSpPr>
            <p:spPr bwMode="auto">
              <a:xfrm>
                <a:off x="5246058" y="3849186"/>
                <a:ext cx="153987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6" name="Line 174"/>
              <p:cNvSpPr>
                <a:spLocks noChangeShapeType="1"/>
              </p:cNvSpPr>
              <p:nvPr/>
            </p:nvSpPr>
            <p:spPr bwMode="auto">
              <a:xfrm>
                <a:off x="5246058" y="3812673"/>
                <a:ext cx="0" cy="73025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" name="Line 175"/>
              <p:cNvSpPr>
                <a:spLocks noChangeShapeType="1"/>
              </p:cNvSpPr>
              <p:nvPr/>
            </p:nvSpPr>
            <p:spPr bwMode="auto">
              <a:xfrm>
                <a:off x="5400045" y="3812673"/>
                <a:ext cx="0" cy="73025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" name="Line 176"/>
              <p:cNvSpPr>
                <a:spLocks noChangeShapeType="1"/>
              </p:cNvSpPr>
              <p:nvPr/>
            </p:nvSpPr>
            <p:spPr bwMode="auto">
              <a:xfrm>
                <a:off x="5323845" y="3704723"/>
                <a:ext cx="0" cy="10795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" name="Line 177"/>
              <p:cNvSpPr>
                <a:spLocks noChangeShapeType="1"/>
              </p:cNvSpPr>
              <p:nvPr/>
            </p:nvSpPr>
            <p:spPr bwMode="auto">
              <a:xfrm>
                <a:off x="5285745" y="3704723"/>
                <a:ext cx="74612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" name="Line 178"/>
              <p:cNvSpPr>
                <a:spLocks noChangeShapeType="1"/>
              </p:cNvSpPr>
              <p:nvPr/>
            </p:nvSpPr>
            <p:spPr bwMode="auto">
              <a:xfrm flipV="1">
                <a:off x="5323845" y="3885698"/>
                <a:ext cx="0" cy="109538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1" name="Line 179"/>
              <p:cNvSpPr>
                <a:spLocks noChangeShapeType="1"/>
              </p:cNvSpPr>
              <p:nvPr/>
            </p:nvSpPr>
            <p:spPr bwMode="auto">
              <a:xfrm>
                <a:off x="5285745" y="3995236"/>
                <a:ext cx="74612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2" name="Freeform 188"/>
              <p:cNvSpPr>
                <a:spLocks/>
              </p:cNvSpPr>
              <p:nvPr/>
            </p:nvSpPr>
            <p:spPr bwMode="auto">
              <a:xfrm>
                <a:off x="5285745" y="3812673"/>
                <a:ext cx="74612" cy="73025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6 h 92"/>
                  <a:gd name="T4" fmla="*/ 88 w 92"/>
                  <a:gd name="T5" fmla="*/ 63 h 92"/>
                  <a:gd name="T6" fmla="*/ 84 w 92"/>
                  <a:gd name="T7" fmla="*/ 71 h 92"/>
                  <a:gd name="T8" fmla="*/ 79 w 92"/>
                  <a:gd name="T9" fmla="*/ 79 h 92"/>
                  <a:gd name="T10" fmla="*/ 71 w 92"/>
                  <a:gd name="T11" fmla="*/ 84 h 92"/>
                  <a:gd name="T12" fmla="*/ 63 w 92"/>
                  <a:gd name="T13" fmla="*/ 88 h 92"/>
                  <a:gd name="T14" fmla="*/ 56 w 92"/>
                  <a:gd name="T15" fmla="*/ 92 h 92"/>
                  <a:gd name="T16" fmla="*/ 46 w 92"/>
                  <a:gd name="T17" fmla="*/ 92 h 92"/>
                  <a:gd name="T18" fmla="*/ 36 w 92"/>
                  <a:gd name="T19" fmla="*/ 92 h 92"/>
                  <a:gd name="T20" fmla="*/ 29 w 92"/>
                  <a:gd name="T21" fmla="*/ 88 h 92"/>
                  <a:gd name="T22" fmla="*/ 21 w 92"/>
                  <a:gd name="T23" fmla="*/ 84 h 92"/>
                  <a:gd name="T24" fmla="*/ 13 w 92"/>
                  <a:gd name="T25" fmla="*/ 79 h 92"/>
                  <a:gd name="T26" fmla="*/ 8 w 92"/>
                  <a:gd name="T27" fmla="*/ 71 h 92"/>
                  <a:gd name="T28" fmla="*/ 4 w 92"/>
                  <a:gd name="T29" fmla="*/ 63 h 92"/>
                  <a:gd name="T30" fmla="*/ 2 w 92"/>
                  <a:gd name="T31" fmla="*/ 56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2 h 92"/>
                  <a:gd name="T38" fmla="*/ 2 w 92"/>
                  <a:gd name="T39" fmla="*/ 36 h 92"/>
                  <a:gd name="T40" fmla="*/ 4 w 92"/>
                  <a:gd name="T41" fmla="*/ 29 h 92"/>
                  <a:gd name="T42" fmla="*/ 8 w 92"/>
                  <a:gd name="T43" fmla="*/ 21 h 92"/>
                  <a:gd name="T44" fmla="*/ 13 w 92"/>
                  <a:gd name="T45" fmla="*/ 13 h 92"/>
                  <a:gd name="T46" fmla="*/ 21 w 92"/>
                  <a:gd name="T47" fmla="*/ 8 h 92"/>
                  <a:gd name="T48" fmla="*/ 29 w 92"/>
                  <a:gd name="T49" fmla="*/ 4 h 92"/>
                  <a:gd name="T50" fmla="*/ 36 w 92"/>
                  <a:gd name="T51" fmla="*/ 2 h 92"/>
                  <a:gd name="T52" fmla="*/ 42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6 w 92"/>
                  <a:gd name="T59" fmla="*/ 2 h 92"/>
                  <a:gd name="T60" fmla="*/ 63 w 92"/>
                  <a:gd name="T61" fmla="*/ 4 h 92"/>
                  <a:gd name="T62" fmla="*/ 71 w 92"/>
                  <a:gd name="T63" fmla="*/ 8 h 92"/>
                  <a:gd name="T64" fmla="*/ 79 w 92"/>
                  <a:gd name="T65" fmla="*/ 13 h 92"/>
                  <a:gd name="T66" fmla="*/ 84 w 92"/>
                  <a:gd name="T67" fmla="*/ 21 h 92"/>
                  <a:gd name="T68" fmla="*/ 88 w 92"/>
                  <a:gd name="T69" fmla="*/ 29 h 92"/>
                  <a:gd name="T70" fmla="*/ 92 w 92"/>
                  <a:gd name="T71" fmla="*/ 36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6"/>
                    </a:lnTo>
                    <a:lnTo>
                      <a:pt x="88" y="63"/>
                    </a:lnTo>
                    <a:lnTo>
                      <a:pt x="84" y="71"/>
                    </a:lnTo>
                    <a:lnTo>
                      <a:pt x="79" y="79"/>
                    </a:lnTo>
                    <a:lnTo>
                      <a:pt x="71" y="84"/>
                    </a:lnTo>
                    <a:lnTo>
                      <a:pt x="63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6" y="92"/>
                    </a:lnTo>
                    <a:lnTo>
                      <a:pt x="29" y="88"/>
                    </a:lnTo>
                    <a:lnTo>
                      <a:pt x="21" y="84"/>
                    </a:lnTo>
                    <a:lnTo>
                      <a:pt x="13" y="79"/>
                    </a:lnTo>
                    <a:lnTo>
                      <a:pt x="8" y="71"/>
                    </a:lnTo>
                    <a:lnTo>
                      <a:pt x="4" y="63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6"/>
                    </a:lnTo>
                    <a:lnTo>
                      <a:pt x="4" y="29"/>
                    </a:lnTo>
                    <a:lnTo>
                      <a:pt x="8" y="21"/>
                    </a:lnTo>
                    <a:lnTo>
                      <a:pt x="13" y="13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3" y="4"/>
                    </a:lnTo>
                    <a:lnTo>
                      <a:pt x="71" y="8"/>
                    </a:lnTo>
                    <a:lnTo>
                      <a:pt x="79" y="13"/>
                    </a:lnTo>
                    <a:lnTo>
                      <a:pt x="84" y="21"/>
                    </a:lnTo>
                    <a:lnTo>
                      <a:pt x="88" y="29"/>
                    </a:lnTo>
                    <a:lnTo>
                      <a:pt x="92" y="36"/>
                    </a:lnTo>
                    <a:lnTo>
                      <a:pt x="92" y="46"/>
                    </a:lnTo>
                    <a:close/>
                  </a:path>
                </a:pathLst>
              </a:custGeom>
              <a:solidFill>
                <a:srgbClr val="FFFFFF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1240B29-F687-4F45-9708-019B960494DF}">
  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3" name="Freeform 189"/>
              <p:cNvSpPr>
                <a:spLocks/>
              </p:cNvSpPr>
              <p:nvPr/>
            </p:nvSpPr>
            <p:spPr bwMode="auto">
              <a:xfrm>
                <a:off x="5285745" y="3812673"/>
                <a:ext cx="74612" cy="73025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6 h 92"/>
                  <a:gd name="T4" fmla="*/ 88 w 92"/>
                  <a:gd name="T5" fmla="*/ 63 h 92"/>
                  <a:gd name="T6" fmla="*/ 84 w 92"/>
                  <a:gd name="T7" fmla="*/ 71 h 92"/>
                  <a:gd name="T8" fmla="*/ 79 w 92"/>
                  <a:gd name="T9" fmla="*/ 79 h 92"/>
                  <a:gd name="T10" fmla="*/ 71 w 92"/>
                  <a:gd name="T11" fmla="*/ 84 h 92"/>
                  <a:gd name="T12" fmla="*/ 63 w 92"/>
                  <a:gd name="T13" fmla="*/ 88 h 92"/>
                  <a:gd name="T14" fmla="*/ 56 w 92"/>
                  <a:gd name="T15" fmla="*/ 92 h 92"/>
                  <a:gd name="T16" fmla="*/ 46 w 92"/>
                  <a:gd name="T17" fmla="*/ 92 h 92"/>
                  <a:gd name="T18" fmla="*/ 36 w 92"/>
                  <a:gd name="T19" fmla="*/ 92 h 92"/>
                  <a:gd name="T20" fmla="*/ 29 w 92"/>
                  <a:gd name="T21" fmla="*/ 88 h 92"/>
                  <a:gd name="T22" fmla="*/ 21 w 92"/>
                  <a:gd name="T23" fmla="*/ 84 h 92"/>
                  <a:gd name="T24" fmla="*/ 13 w 92"/>
                  <a:gd name="T25" fmla="*/ 79 h 92"/>
                  <a:gd name="T26" fmla="*/ 8 w 92"/>
                  <a:gd name="T27" fmla="*/ 71 h 92"/>
                  <a:gd name="T28" fmla="*/ 4 w 92"/>
                  <a:gd name="T29" fmla="*/ 63 h 92"/>
                  <a:gd name="T30" fmla="*/ 2 w 92"/>
                  <a:gd name="T31" fmla="*/ 56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2 h 92"/>
                  <a:gd name="T38" fmla="*/ 2 w 92"/>
                  <a:gd name="T39" fmla="*/ 36 h 92"/>
                  <a:gd name="T40" fmla="*/ 4 w 92"/>
                  <a:gd name="T41" fmla="*/ 29 h 92"/>
                  <a:gd name="T42" fmla="*/ 8 w 92"/>
                  <a:gd name="T43" fmla="*/ 21 h 92"/>
                  <a:gd name="T44" fmla="*/ 13 w 92"/>
                  <a:gd name="T45" fmla="*/ 13 h 92"/>
                  <a:gd name="T46" fmla="*/ 21 w 92"/>
                  <a:gd name="T47" fmla="*/ 8 h 92"/>
                  <a:gd name="T48" fmla="*/ 29 w 92"/>
                  <a:gd name="T49" fmla="*/ 4 h 92"/>
                  <a:gd name="T50" fmla="*/ 36 w 92"/>
                  <a:gd name="T51" fmla="*/ 2 h 92"/>
                  <a:gd name="T52" fmla="*/ 42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6 w 92"/>
                  <a:gd name="T59" fmla="*/ 2 h 92"/>
                  <a:gd name="T60" fmla="*/ 63 w 92"/>
                  <a:gd name="T61" fmla="*/ 4 h 92"/>
                  <a:gd name="T62" fmla="*/ 71 w 92"/>
                  <a:gd name="T63" fmla="*/ 8 h 92"/>
                  <a:gd name="T64" fmla="*/ 79 w 92"/>
                  <a:gd name="T65" fmla="*/ 13 h 92"/>
                  <a:gd name="T66" fmla="*/ 84 w 92"/>
                  <a:gd name="T67" fmla="*/ 21 h 92"/>
                  <a:gd name="T68" fmla="*/ 88 w 92"/>
                  <a:gd name="T69" fmla="*/ 29 h 92"/>
                  <a:gd name="T70" fmla="*/ 92 w 92"/>
                  <a:gd name="T71" fmla="*/ 36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6"/>
                    </a:lnTo>
                    <a:lnTo>
                      <a:pt x="88" y="63"/>
                    </a:lnTo>
                    <a:lnTo>
                      <a:pt x="84" y="71"/>
                    </a:lnTo>
                    <a:lnTo>
                      <a:pt x="79" y="79"/>
                    </a:lnTo>
                    <a:lnTo>
                      <a:pt x="71" y="84"/>
                    </a:lnTo>
                    <a:lnTo>
                      <a:pt x="63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6" y="92"/>
                    </a:lnTo>
                    <a:lnTo>
                      <a:pt x="29" y="88"/>
                    </a:lnTo>
                    <a:lnTo>
                      <a:pt x="21" y="84"/>
                    </a:lnTo>
                    <a:lnTo>
                      <a:pt x="13" y="79"/>
                    </a:lnTo>
                    <a:lnTo>
                      <a:pt x="8" y="71"/>
                    </a:lnTo>
                    <a:lnTo>
                      <a:pt x="4" y="63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6"/>
                    </a:lnTo>
                    <a:lnTo>
                      <a:pt x="4" y="29"/>
                    </a:lnTo>
                    <a:lnTo>
                      <a:pt x="8" y="21"/>
                    </a:lnTo>
                    <a:lnTo>
                      <a:pt x="13" y="13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3" y="4"/>
                    </a:lnTo>
                    <a:lnTo>
                      <a:pt x="71" y="8"/>
                    </a:lnTo>
                    <a:lnTo>
                      <a:pt x="79" y="13"/>
                    </a:lnTo>
                    <a:lnTo>
                      <a:pt x="84" y="21"/>
                    </a:lnTo>
                    <a:lnTo>
                      <a:pt x="88" y="29"/>
                    </a:lnTo>
                    <a:lnTo>
                      <a:pt x="92" y="36"/>
                    </a:lnTo>
                    <a:lnTo>
                      <a:pt x="92" y="46"/>
                    </a:lnTo>
                  </a:path>
                </a:pathLst>
              </a:custGeom>
              <a:noFill/>
              <a:ln w="285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cxnSp>
          <p:nvCxnSpPr>
            <p:cNvPr id="211" name="Straight Connector 210"/>
            <p:cNvCxnSpPr>
              <a:endCxn id="286" idx="22"/>
            </p:cNvCxnSpPr>
            <p:nvPr/>
          </p:nvCxnSpPr>
          <p:spPr>
            <a:xfrm>
              <a:off x="2660054" y="1410852"/>
              <a:ext cx="879442" cy="481380"/>
            </a:xfrm>
            <a:prstGeom prst="line">
              <a:avLst/>
            </a:prstGeom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>
              <a:stCxn id="286" idx="4"/>
              <a:endCxn id="242" idx="22"/>
            </p:cNvCxnSpPr>
            <p:nvPr/>
          </p:nvCxnSpPr>
          <p:spPr>
            <a:xfrm>
              <a:off x="3591089" y="1943825"/>
              <a:ext cx="689769" cy="979059"/>
            </a:xfrm>
            <a:prstGeom prst="line">
              <a:avLst/>
            </a:prstGeom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>
              <a:stCxn id="242" idx="2"/>
              <a:endCxn id="232" idx="20"/>
            </p:cNvCxnSpPr>
            <p:nvPr/>
          </p:nvCxnSpPr>
          <p:spPr>
            <a:xfrm>
              <a:off x="4340389" y="2962571"/>
              <a:ext cx="479425" cy="413535"/>
            </a:xfrm>
            <a:prstGeom prst="line">
              <a:avLst/>
            </a:prstGeom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>
              <a:stCxn id="232" idx="3"/>
              <a:endCxn id="223" idx="21"/>
            </p:cNvCxnSpPr>
            <p:nvPr/>
          </p:nvCxnSpPr>
          <p:spPr>
            <a:xfrm>
              <a:off x="4884108" y="3409443"/>
              <a:ext cx="408125" cy="403230"/>
            </a:xfrm>
            <a:prstGeom prst="line">
              <a:avLst/>
            </a:prstGeom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5" name="Group 294"/>
          <p:cNvGrpSpPr/>
          <p:nvPr/>
        </p:nvGrpSpPr>
        <p:grpSpPr>
          <a:xfrm>
            <a:off x="3255944" y="2078675"/>
            <a:ext cx="3144079" cy="2958698"/>
            <a:chOff x="2588804" y="1402128"/>
            <a:chExt cx="2811241" cy="2645495"/>
          </a:xfrm>
        </p:grpSpPr>
        <p:grpSp>
          <p:nvGrpSpPr>
            <p:cNvPr id="246" name="Group 295"/>
            <p:cNvGrpSpPr/>
            <p:nvPr/>
          </p:nvGrpSpPr>
          <p:grpSpPr>
            <a:xfrm>
              <a:off x="3487108" y="1794961"/>
              <a:ext cx="155575" cy="373062"/>
              <a:chOff x="3487108" y="1794961"/>
              <a:chExt cx="155575" cy="373062"/>
            </a:xfrm>
          </p:grpSpPr>
          <p:sp>
            <p:nvSpPr>
              <p:cNvPr id="332" name="Line 111"/>
              <p:cNvSpPr>
                <a:spLocks noChangeShapeType="1"/>
              </p:cNvSpPr>
              <p:nvPr/>
            </p:nvSpPr>
            <p:spPr bwMode="auto">
              <a:xfrm>
                <a:off x="3487108" y="1980698"/>
                <a:ext cx="155575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3" name="Line 112"/>
              <p:cNvSpPr>
                <a:spLocks noChangeShapeType="1"/>
              </p:cNvSpPr>
              <p:nvPr/>
            </p:nvSpPr>
            <p:spPr bwMode="auto">
              <a:xfrm>
                <a:off x="3487108" y="1944186"/>
                <a:ext cx="0" cy="73025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4" name="Line 113"/>
              <p:cNvSpPr>
                <a:spLocks noChangeShapeType="1"/>
              </p:cNvSpPr>
              <p:nvPr/>
            </p:nvSpPr>
            <p:spPr bwMode="auto">
              <a:xfrm>
                <a:off x="3642683" y="1944186"/>
                <a:ext cx="0" cy="73025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5" name="Line 114"/>
              <p:cNvSpPr>
                <a:spLocks noChangeShapeType="1"/>
              </p:cNvSpPr>
              <p:nvPr/>
            </p:nvSpPr>
            <p:spPr bwMode="auto">
              <a:xfrm>
                <a:off x="3564895" y="1794961"/>
                <a:ext cx="0" cy="185738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6" name="Line 115"/>
              <p:cNvSpPr>
                <a:spLocks noChangeShapeType="1"/>
              </p:cNvSpPr>
              <p:nvPr/>
            </p:nvSpPr>
            <p:spPr bwMode="auto">
              <a:xfrm>
                <a:off x="3528383" y="1794961"/>
                <a:ext cx="73025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7" name="Line 116"/>
              <p:cNvSpPr>
                <a:spLocks noChangeShapeType="1"/>
              </p:cNvSpPr>
              <p:nvPr/>
            </p:nvSpPr>
            <p:spPr bwMode="auto">
              <a:xfrm>
                <a:off x="3564895" y="1980698"/>
                <a:ext cx="0" cy="187325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" name="Line 117"/>
              <p:cNvSpPr>
                <a:spLocks noChangeShapeType="1"/>
              </p:cNvSpPr>
              <p:nvPr/>
            </p:nvSpPr>
            <p:spPr bwMode="auto">
              <a:xfrm>
                <a:off x="3528383" y="2168023"/>
                <a:ext cx="73025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0" name="Freeform 142"/>
              <p:cNvSpPr>
                <a:spLocks/>
              </p:cNvSpPr>
              <p:nvPr/>
            </p:nvSpPr>
            <p:spPr bwMode="auto">
              <a:xfrm>
                <a:off x="3528383" y="1944186"/>
                <a:ext cx="73025" cy="73025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5 h 92"/>
                  <a:gd name="T4" fmla="*/ 89 w 92"/>
                  <a:gd name="T5" fmla="*/ 63 h 92"/>
                  <a:gd name="T6" fmla="*/ 85 w 92"/>
                  <a:gd name="T7" fmla="*/ 71 h 92"/>
                  <a:gd name="T8" fmla="*/ 79 w 92"/>
                  <a:gd name="T9" fmla="*/ 78 h 92"/>
                  <a:gd name="T10" fmla="*/ 71 w 92"/>
                  <a:gd name="T11" fmla="*/ 84 h 92"/>
                  <a:gd name="T12" fmla="*/ 64 w 92"/>
                  <a:gd name="T13" fmla="*/ 88 h 92"/>
                  <a:gd name="T14" fmla="*/ 56 w 92"/>
                  <a:gd name="T15" fmla="*/ 92 h 92"/>
                  <a:gd name="T16" fmla="*/ 46 w 92"/>
                  <a:gd name="T17" fmla="*/ 92 h 92"/>
                  <a:gd name="T18" fmla="*/ 37 w 92"/>
                  <a:gd name="T19" fmla="*/ 92 h 92"/>
                  <a:gd name="T20" fmla="*/ 29 w 92"/>
                  <a:gd name="T21" fmla="*/ 88 h 92"/>
                  <a:gd name="T22" fmla="*/ 21 w 92"/>
                  <a:gd name="T23" fmla="*/ 84 h 92"/>
                  <a:gd name="T24" fmla="*/ 14 w 92"/>
                  <a:gd name="T25" fmla="*/ 78 h 92"/>
                  <a:gd name="T26" fmla="*/ 8 w 92"/>
                  <a:gd name="T27" fmla="*/ 71 h 92"/>
                  <a:gd name="T28" fmla="*/ 4 w 92"/>
                  <a:gd name="T29" fmla="*/ 63 h 92"/>
                  <a:gd name="T30" fmla="*/ 2 w 92"/>
                  <a:gd name="T31" fmla="*/ 55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2 h 92"/>
                  <a:gd name="T38" fmla="*/ 2 w 92"/>
                  <a:gd name="T39" fmla="*/ 36 h 92"/>
                  <a:gd name="T40" fmla="*/ 4 w 92"/>
                  <a:gd name="T41" fmla="*/ 29 h 92"/>
                  <a:gd name="T42" fmla="*/ 8 w 92"/>
                  <a:gd name="T43" fmla="*/ 21 h 92"/>
                  <a:gd name="T44" fmla="*/ 14 w 92"/>
                  <a:gd name="T45" fmla="*/ 13 h 92"/>
                  <a:gd name="T46" fmla="*/ 21 w 92"/>
                  <a:gd name="T47" fmla="*/ 7 h 92"/>
                  <a:gd name="T48" fmla="*/ 29 w 92"/>
                  <a:gd name="T49" fmla="*/ 4 h 92"/>
                  <a:gd name="T50" fmla="*/ 37 w 92"/>
                  <a:gd name="T51" fmla="*/ 2 h 92"/>
                  <a:gd name="T52" fmla="*/ 42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6 w 92"/>
                  <a:gd name="T59" fmla="*/ 2 h 92"/>
                  <a:gd name="T60" fmla="*/ 64 w 92"/>
                  <a:gd name="T61" fmla="*/ 4 h 92"/>
                  <a:gd name="T62" fmla="*/ 71 w 92"/>
                  <a:gd name="T63" fmla="*/ 7 h 92"/>
                  <a:gd name="T64" fmla="*/ 79 w 92"/>
                  <a:gd name="T65" fmla="*/ 13 h 92"/>
                  <a:gd name="T66" fmla="*/ 85 w 92"/>
                  <a:gd name="T67" fmla="*/ 21 h 92"/>
                  <a:gd name="T68" fmla="*/ 89 w 92"/>
                  <a:gd name="T69" fmla="*/ 29 h 92"/>
                  <a:gd name="T70" fmla="*/ 92 w 92"/>
                  <a:gd name="T71" fmla="*/ 36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5"/>
                    </a:lnTo>
                    <a:lnTo>
                      <a:pt x="89" y="63"/>
                    </a:lnTo>
                    <a:lnTo>
                      <a:pt x="85" y="71"/>
                    </a:lnTo>
                    <a:lnTo>
                      <a:pt x="79" y="78"/>
                    </a:lnTo>
                    <a:lnTo>
                      <a:pt x="71" y="84"/>
                    </a:lnTo>
                    <a:lnTo>
                      <a:pt x="64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7" y="92"/>
                    </a:lnTo>
                    <a:lnTo>
                      <a:pt x="29" y="88"/>
                    </a:lnTo>
                    <a:lnTo>
                      <a:pt x="21" y="84"/>
                    </a:lnTo>
                    <a:lnTo>
                      <a:pt x="14" y="78"/>
                    </a:lnTo>
                    <a:lnTo>
                      <a:pt x="8" y="71"/>
                    </a:lnTo>
                    <a:lnTo>
                      <a:pt x="4" y="63"/>
                    </a:lnTo>
                    <a:lnTo>
                      <a:pt x="2" y="55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6"/>
                    </a:lnTo>
                    <a:lnTo>
                      <a:pt x="4" y="29"/>
                    </a:lnTo>
                    <a:lnTo>
                      <a:pt x="8" y="21"/>
                    </a:lnTo>
                    <a:lnTo>
                      <a:pt x="14" y="13"/>
                    </a:lnTo>
                    <a:lnTo>
                      <a:pt x="21" y="7"/>
                    </a:lnTo>
                    <a:lnTo>
                      <a:pt x="29" y="4"/>
                    </a:lnTo>
                    <a:lnTo>
                      <a:pt x="37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4" y="4"/>
                    </a:lnTo>
                    <a:lnTo>
                      <a:pt x="71" y="7"/>
                    </a:lnTo>
                    <a:lnTo>
                      <a:pt x="79" y="13"/>
                    </a:lnTo>
                    <a:lnTo>
                      <a:pt x="85" y="21"/>
                    </a:lnTo>
                    <a:lnTo>
                      <a:pt x="89" y="29"/>
                    </a:lnTo>
                    <a:lnTo>
                      <a:pt x="92" y="36"/>
                    </a:lnTo>
                    <a:lnTo>
                      <a:pt x="92" y="46"/>
                    </a:lnTo>
                  </a:path>
                </a:pathLst>
              </a:custGeom>
              <a:solidFill>
                <a:srgbClr val="FF0000"/>
              </a:solidFill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47" name="Group 296"/>
            <p:cNvGrpSpPr/>
            <p:nvPr/>
          </p:nvGrpSpPr>
          <p:grpSpPr>
            <a:xfrm>
              <a:off x="4268158" y="2663323"/>
              <a:ext cx="77787" cy="388938"/>
              <a:chOff x="4268158" y="2663323"/>
              <a:chExt cx="77787" cy="388938"/>
            </a:xfrm>
          </p:grpSpPr>
          <p:sp>
            <p:nvSpPr>
              <p:cNvPr id="323" name="Line 118"/>
              <p:cNvSpPr>
                <a:spLocks noChangeShapeType="1"/>
              </p:cNvSpPr>
              <p:nvPr/>
            </p:nvSpPr>
            <p:spPr bwMode="auto">
              <a:xfrm>
                <a:off x="4268158" y="2856998"/>
                <a:ext cx="77787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4" name="Line 119"/>
              <p:cNvSpPr>
                <a:spLocks noChangeShapeType="1"/>
              </p:cNvSpPr>
              <p:nvPr/>
            </p:nvSpPr>
            <p:spPr bwMode="auto">
              <a:xfrm>
                <a:off x="4268158" y="2820486"/>
                <a:ext cx="0" cy="74613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5" name="Line 120"/>
              <p:cNvSpPr>
                <a:spLocks noChangeShapeType="1"/>
              </p:cNvSpPr>
              <p:nvPr/>
            </p:nvSpPr>
            <p:spPr bwMode="auto">
              <a:xfrm>
                <a:off x="4345945" y="2820486"/>
                <a:ext cx="0" cy="74613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6" name="Line 121"/>
              <p:cNvSpPr>
                <a:spLocks noChangeShapeType="1"/>
              </p:cNvSpPr>
              <p:nvPr/>
            </p:nvSpPr>
            <p:spPr bwMode="auto">
              <a:xfrm>
                <a:off x="4306258" y="2663323"/>
                <a:ext cx="0" cy="193675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" name="Line 122"/>
              <p:cNvSpPr>
                <a:spLocks noChangeShapeType="1"/>
              </p:cNvSpPr>
              <p:nvPr/>
            </p:nvSpPr>
            <p:spPr bwMode="auto">
              <a:xfrm>
                <a:off x="4269745" y="2663323"/>
                <a:ext cx="73025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" name="Line 123"/>
              <p:cNvSpPr>
                <a:spLocks noChangeShapeType="1"/>
              </p:cNvSpPr>
              <p:nvPr/>
            </p:nvSpPr>
            <p:spPr bwMode="auto">
              <a:xfrm>
                <a:off x="4306258" y="2856998"/>
                <a:ext cx="0" cy="195263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9" name="Line 124"/>
              <p:cNvSpPr>
                <a:spLocks noChangeShapeType="1"/>
              </p:cNvSpPr>
              <p:nvPr/>
            </p:nvSpPr>
            <p:spPr bwMode="auto">
              <a:xfrm>
                <a:off x="4269745" y="3052261"/>
                <a:ext cx="73025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1" name="Freeform 144"/>
              <p:cNvSpPr>
                <a:spLocks/>
              </p:cNvSpPr>
              <p:nvPr/>
            </p:nvSpPr>
            <p:spPr bwMode="auto">
              <a:xfrm>
                <a:off x="4269745" y="2820486"/>
                <a:ext cx="73025" cy="74613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6 h 92"/>
                  <a:gd name="T4" fmla="*/ 89 w 92"/>
                  <a:gd name="T5" fmla="*/ 63 h 92"/>
                  <a:gd name="T6" fmla="*/ 85 w 92"/>
                  <a:gd name="T7" fmla="*/ 71 h 92"/>
                  <a:gd name="T8" fmla="*/ 79 w 92"/>
                  <a:gd name="T9" fmla="*/ 79 h 92"/>
                  <a:gd name="T10" fmla="*/ 71 w 92"/>
                  <a:gd name="T11" fmla="*/ 84 h 92"/>
                  <a:gd name="T12" fmla="*/ 64 w 92"/>
                  <a:gd name="T13" fmla="*/ 88 h 92"/>
                  <a:gd name="T14" fmla="*/ 56 w 92"/>
                  <a:gd name="T15" fmla="*/ 92 h 92"/>
                  <a:gd name="T16" fmla="*/ 46 w 92"/>
                  <a:gd name="T17" fmla="*/ 92 h 92"/>
                  <a:gd name="T18" fmla="*/ 37 w 92"/>
                  <a:gd name="T19" fmla="*/ 92 h 92"/>
                  <a:gd name="T20" fmla="*/ 29 w 92"/>
                  <a:gd name="T21" fmla="*/ 88 h 92"/>
                  <a:gd name="T22" fmla="*/ 21 w 92"/>
                  <a:gd name="T23" fmla="*/ 84 h 92"/>
                  <a:gd name="T24" fmla="*/ 14 w 92"/>
                  <a:gd name="T25" fmla="*/ 79 h 92"/>
                  <a:gd name="T26" fmla="*/ 8 w 92"/>
                  <a:gd name="T27" fmla="*/ 71 h 92"/>
                  <a:gd name="T28" fmla="*/ 4 w 92"/>
                  <a:gd name="T29" fmla="*/ 63 h 92"/>
                  <a:gd name="T30" fmla="*/ 2 w 92"/>
                  <a:gd name="T31" fmla="*/ 56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2 h 92"/>
                  <a:gd name="T38" fmla="*/ 2 w 92"/>
                  <a:gd name="T39" fmla="*/ 36 h 92"/>
                  <a:gd name="T40" fmla="*/ 4 w 92"/>
                  <a:gd name="T41" fmla="*/ 29 h 92"/>
                  <a:gd name="T42" fmla="*/ 8 w 92"/>
                  <a:gd name="T43" fmla="*/ 21 h 92"/>
                  <a:gd name="T44" fmla="*/ 14 w 92"/>
                  <a:gd name="T45" fmla="*/ 13 h 92"/>
                  <a:gd name="T46" fmla="*/ 21 w 92"/>
                  <a:gd name="T47" fmla="*/ 8 h 92"/>
                  <a:gd name="T48" fmla="*/ 29 w 92"/>
                  <a:gd name="T49" fmla="*/ 4 h 92"/>
                  <a:gd name="T50" fmla="*/ 37 w 92"/>
                  <a:gd name="T51" fmla="*/ 2 h 92"/>
                  <a:gd name="T52" fmla="*/ 43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6 w 92"/>
                  <a:gd name="T59" fmla="*/ 2 h 92"/>
                  <a:gd name="T60" fmla="*/ 64 w 92"/>
                  <a:gd name="T61" fmla="*/ 4 h 92"/>
                  <a:gd name="T62" fmla="*/ 71 w 92"/>
                  <a:gd name="T63" fmla="*/ 8 h 92"/>
                  <a:gd name="T64" fmla="*/ 79 w 92"/>
                  <a:gd name="T65" fmla="*/ 13 h 92"/>
                  <a:gd name="T66" fmla="*/ 85 w 92"/>
                  <a:gd name="T67" fmla="*/ 21 h 92"/>
                  <a:gd name="T68" fmla="*/ 89 w 92"/>
                  <a:gd name="T69" fmla="*/ 29 h 92"/>
                  <a:gd name="T70" fmla="*/ 92 w 92"/>
                  <a:gd name="T71" fmla="*/ 36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6"/>
                    </a:lnTo>
                    <a:lnTo>
                      <a:pt x="89" y="63"/>
                    </a:lnTo>
                    <a:lnTo>
                      <a:pt x="85" y="71"/>
                    </a:lnTo>
                    <a:lnTo>
                      <a:pt x="79" y="79"/>
                    </a:lnTo>
                    <a:lnTo>
                      <a:pt x="71" y="84"/>
                    </a:lnTo>
                    <a:lnTo>
                      <a:pt x="64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7" y="92"/>
                    </a:lnTo>
                    <a:lnTo>
                      <a:pt x="29" y="88"/>
                    </a:lnTo>
                    <a:lnTo>
                      <a:pt x="21" y="84"/>
                    </a:lnTo>
                    <a:lnTo>
                      <a:pt x="14" y="79"/>
                    </a:lnTo>
                    <a:lnTo>
                      <a:pt x="8" y="71"/>
                    </a:lnTo>
                    <a:lnTo>
                      <a:pt x="4" y="63"/>
                    </a:lnTo>
                    <a:lnTo>
                      <a:pt x="2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6"/>
                    </a:lnTo>
                    <a:lnTo>
                      <a:pt x="4" y="29"/>
                    </a:lnTo>
                    <a:lnTo>
                      <a:pt x="8" y="21"/>
                    </a:lnTo>
                    <a:lnTo>
                      <a:pt x="14" y="13"/>
                    </a:lnTo>
                    <a:lnTo>
                      <a:pt x="21" y="8"/>
                    </a:lnTo>
                    <a:lnTo>
                      <a:pt x="29" y="4"/>
                    </a:lnTo>
                    <a:lnTo>
                      <a:pt x="37" y="2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4" y="4"/>
                    </a:lnTo>
                    <a:lnTo>
                      <a:pt x="71" y="8"/>
                    </a:lnTo>
                    <a:lnTo>
                      <a:pt x="79" y="13"/>
                    </a:lnTo>
                    <a:lnTo>
                      <a:pt x="85" y="21"/>
                    </a:lnTo>
                    <a:lnTo>
                      <a:pt x="89" y="29"/>
                    </a:lnTo>
                    <a:lnTo>
                      <a:pt x="92" y="36"/>
                    </a:lnTo>
                    <a:lnTo>
                      <a:pt x="92" y="46"/>
                    </a:lnTo>
                  </a:path>
                </a:pathLst>
              </a:custGeom>
              <a:solidFill>
                <a:srgbClr val="FF0000"/>
              </a:solidFill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48" name="Group 297"/>
            <p:cNvGrpSpPr/>
            <p:nvPr/>
          </p:nvGrpSpPr>
          <p:grpSpPr>
            <a:xfrm>
              <a:off x="4776158" y="3466598"/>
              <a:ext cx="155575" cy="304800"/>
              <a:chOff x="4776158" y="3466598"/>
              <a:chExt cx="155575" cy="304800"/>
            </a:xfrm>
          </p:grpSpPr>
          <p:sp>
            <p:nvSpPr>
              <p:cNvPr id="314" name="Line 125"/>
              <p:cNvSpPr>
                <a:spLocks noChangeShapeType="1"/>
              </p:cNvSpPr>
              <p:nvPr/>
            </p:nvSpPr>
            <p:spPr bwMode="auto">
              <a:xfrm>
                <a:off x="4776158" y="3618998"/>
                <a:ext cx="155575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5" name="Line 126"/>
              <p:cNvSpPr>
                <a:spLocks noChangeShapeType="1"/>
              </p:cNvSpPr>
              <p:nvPr/>
            </p:nvSpPr>
            <p:spPr bwMode="auto">
              <a:xfrm>
                <a:off x="4776158" y="3580898"/>
                <a:ext cx="0" cy="74613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6" name="Line 127"/>
              <p:cNvSpPr>
                <a:spLocks noChangeShapeType="1"/>
              </p:cNvSpPr>
              <p:nvPr/>
            </p:nvSpPr>
            <p:spPr bwMode="auto">
              <a:xfrm>
                <a:off x="4931733" y="3580898"/>
                <a:ext cx="0" cy="74613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" name="Line 128"/>
              <p:cNvSpPr>
                <a:spLocks noChangeShapeType="1"/>
              </p:cNvSpPr>
              <p:nvPr/>
            </p:nvSpPr>
            <p:spPr bwMode="auto">
              <a:xfrm>
                <a:off x="4853945" y="3466598"/>
                <a:ext cx="0" cy="152400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" name="Line 129"/>
              <p:cNvSpPr>
                <a:spLocks noChangeShapeType="1"/>
              </p:cNvSpPr>
              <p:nvPr/>
            </p:nvSpPr>
            <p:spPr bwMode="auto">
              <a:xfrm>
                <a:off x="4817433" y="3466598"/>
                <a:ext cx="73025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" name="Line 130"/>
              <p:cNvSpPr>
                <a:spLocks noChangeShapeType="1"/>
              </p:cNvSpPr>
              <p:nvPr/>
            </p:nvSpPr>
            <p:spPr bwMode="auto">
              <a:xfrm>
                <a:off x="4853945" y="3618998"/>
                <a:ext cx="0" cy="152400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0" name="Line 131"/>
              <p:cNvSpPr>
                <a:spLocks noChangeShapeType="1"/>
              </p:cNvSpPr>
              <p:nvPr/>
            </p:nvSpPr>
            <p:spPr bwMode="auto">
              <a:xfrm>
                <a:off x="4817433" y="3771398"/>
                <a:ext cx="73025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1" name="Freeform 145"/>
              <p:cNvSpPr>
                <a:spLocks/>
              </p:cNvSpPr>
              <p:nvPr/>
            </p:nvSpPr>
            <p:spPr bwMode="auto">
              <a:xfrm>
                <a:off x="4817433" y="3580898"/>
                <a:ext cx="73025" cy="74613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6 h 92"/>
                  <a:gd name="T4" fmla="*/ 88 w 92"/>
                  <a:gd name="T5" fmla="*/ 63 h 92"/>
                  <a:gd name="T6" fmla="*/ 84 w 92"/>
                  <a:gd name="T7" fmla="*/ 71 h 92"/>
                  <a:gd name="T8" fmla="*/ 78 w 92"/>
                  <a:gd name="T9" fmla="*/ 79 h 92"/>
                  <a:gd name="T10" fmla="*/ 71 w 92"/>
                  <a:gd name="T11" fmla="*/ 84 h 92"/>
                  <a:gd name="T12" fmla="*/ 63 w 92"/>
                  <a:gd name="T13" fmla="*/ 88 h 92"/>
                  <a:gd name="T14" fmla="*/ 55 w 92"/>
                  <a:gd name="T15" fmla="*/ 92 h 92"/>
                  <a:gd name="T16" fmla="*/ 46 w 92"/>
                  <a:gd name="T17" fmla="*/ 92 h 92"/>
                  <a:gd name="T18" fmla="*/ 36 w 92"/>
                  <a:gd name="T19" fmla="*/ 92 h 92"/>
                  <a:gd name="T20" fmla="*/ 28 w 92"/>
                  <a:gd name="T21" fmla="*/ 88 h 92"/>
                  <a:gd name="T22" fmla="*/ 21 w 92"/>
                  <a:gd name="T23" fmla="*/ 84 h 92"/>
                  <a:gd name="T24" fmla="*/ 13 w 92"/>
                  <a:gd name="T25" fmla="*/ 79 h 92"/>
                  <a:gd name="T26" fmla="*/ 7 w 92"/>
                  <a:gd name="T27" fmla="*/ 71 h 92"/>
                  <a:gd name="T28" fmla="*/ 3 w 92"/>
                  <a:gd name="T29" fmla="*/ 63 h 92"/>
                  <a:gd name="T30" fmla="*/ 1 w 92"/>
                  <a:gd name="T31" fmla="*/ 56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2 h 92"/>
                  <a:gd name="T38" fmla="*/ 1 w 92"/>
                  <a:gd name="T39" fmla="*/ 36 h 92"/>
                  <a:gd name="T40" fmla="*/ 3 w 92"/>
                  <a:gd name="T41" fmla="*/ 29 h 92"/>
                  <a:gd name="T42" fmla="*/ 7 w 92"/>
                  <a:gd name="T43" fmla="*/ 21 h 92"/>
                  <a:gd name="T44" fmla="*/ 13 w 92"/>
                  <a:gd name="T45" fmla="*/ 13 h 92"/>
                  <a:gd name="T46" fmla="*/ 21 w 92"/>
                  <a:gd name="T47" fmla="*/ 8 h 92"/>
                  <a:gd name="T48" fmla="*/ 28 w 92"/>
                  <a:gd name="T49" fmla="*/ 4 h 92"/>
                  <a:gd name="T50" fmla="*/ 36 w 92"/>
                  <a:gd name="T51" fmla="*/ 2 h 92"/>
                  <a:gd name="T52" fmla="*/ 42 w 92"/>
                  <a:gd name="T53" fmla="*/ 0 h 92"/>
                  <a:gd name="T54" fmla="*/ 46 w 92"/>
                  <a:gd name="T55" fmla="*/ 0 h 92"/>
                  <a:gd name="T56" fmla="*/ 49 w 92"/>
                  <a:gd name="T57" fmla="*/ 0 h 92"/>
                  <a:gd name="T58" fmla="*/ 55 w 92"/>
                  <a:gd name="T59" fmla="*/ 2 h 92"/>
                  <a:gd name="T60" fmla="*/ 63 w 92"/>
                  <a:gd name="T61" fmla="*/ 4 h 92"/>
                  <a:gd name="T62" fmla="*/ 71 w 92"/>
                  <a:gd name="T63" fmla="*/ 8 h 92"/>
                  <a:gd name="T64" fmla="*/ 78 w 92"/>
                  <a:gd name="T65" fmla="*/ 13 h 92"/>
                  <a:gd name="T66" fmla="*/ 84 w 92"/>
                  <a:gd name="T67" fmla="*/ 21 h 92"/>
                  <a:gd name="T68" fmla="*/ 88 w 92"/>
                  <a:gd name="T69" fmla="*/ 29 h 92"/>
                  <a:gd name="T70" fmla="*/ 92 w 92"/>
                  <a:gd name="T71" fmla="*/ 36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6"/>
                    </a:lnTo>
                    <a:lnTo>
                      <a:pt x="88" y="63"/>
                    </a:lnTo>
                    <a:lnTo>
                      <a:pt x="84" y="71"/>
                    </a:lnTo>
                    <a:lnTo>
                      <a:pt x="78" y="79"/>
                    </a:lnTo>
                    <a:lnTo>
                      <a:pt x="71" y="84"/>
                    </a:lnTo>
                    <a:lnTo>
                      <a:pt x="63" y="88"/>
                    </a:lnTo>
                    <a:lnTo>
                      <a:pt x="55" y="92"/>
                    </a:lnTo>
                    <a:lnTo>
                      <a:pt x="46" y="92"/>
                    </a:lnTo>
                    <a:lnTo>
                      <a:pt x="36" y="92"/>
                    </a:lnTo>
                    <a:lnTo>
                      <a:pt x="28" y="88"/>
                    </a:lnTo>
                    <a:lnTo>
                      <a:pt x="21" y="84"/>
                    </a:lnTo>
                    <a:lnTo>
                      <a:pt x="13" y="79"/>
                    </a:lnTo>
                    <a:lnTo>
                      <a:pt x="7" y="71"/>
                    </a:lnTo>
                    <a:lnTo>
                      <a:pt x="3" y="63"/>
                    </a:lnTo>
                    <a:lnTo>
                      <a:pt x="1" y="56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1" y="36"/>
                    </a:lnTo>
                    <a:lnTo>
                      <a:pt x="3" y="29"/>
                    </a:lnTo>
                    <a:lnTo>
                      <a:pt x="7" y="21"/>
                    </a:lnTo>
                    <a:lnTo>
                      <a:pt x="13" y="13"/>
                    </a:lnTo>
                    <a:lnTo>
                      <a:pt x="21" y="8"/>
                    </a:lnTo>
                    <a:lnTo>
                      <a:pt x="28" y="4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55" y="2"/>
                    </a:lnTo>
                    <a:lnTo>
                      <a:pt x="63" y="4"/>
                    </a:lnTo>
                    <a:lnTo>
                      <a:pt x="71" y="8"/>
                    </a:lnTo>
                    <a:lnTo>
                      <a:pt x="78" y="13"/>
                    </a:lnTo>
                    <a:lnTo>
                      <a:pt x="84" y="21"/>
                    </a:lnTo>
                    <a:lnTo>
                      <a:pt x="88" y="29"/>
                    </a:lnTo>
                    <a:lnTo>
                      <a:pt x="92" y="36"/>
                    </a:lnTo>
                    <a:lnTo>
                      <a:pt x="92" y="46"/>
                    </a:lnTo>
                    <a:close/>
                  </a:path>
                </a:pathLst>
              </a:custGeom>
              <a:solidFill>
                <a:srgbClr val="FF0000"/>
              </a:solidFill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49" name="Group 298"/>
            <p:cNvGrpSpPr/>
            <p:nvPr/>
          </p:nvGrpSpPr>
          <p:grpSpPr>
            <a:xfrm>
              <a:off x="5246058" y="3925386"/>
              <a:ext cx="153987" cy="122237"/>
              <a:chOff x="5246058" y="3925386"/>
              <a:chExt cx="153987" cy="122237"/>
            </a:xfrm>
          </p:grpSpPr>
          <p:sp>
            <p:nvSpPr>
              <p:cNvPr id="305" name="Line 132"/>
              <p:cNvSpPr>
                <a:spLocks noChangeShapeType="1"/>
              </p:cNvSpPr>
              <p:nvPr/>
            </p:nvSpPr>
            <p:spPr bwMode="auto">
              <a:xfrm>
                <a:off x="5246058" y="3987298"/>
                <a:ext cx="153987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6" name="Line 133"/>
              <p:cNvSpPr>
                <a:spLocks noChangeShapeType="1"/>
              </p:cNvSpPr>
              <p:nvPr/>
            </p:nvSpPr>
            <p:spPr bwMode="auto">
              <a:xfrm>
                <a:off x="5246058" y="3950786"/>
                <a:ext cx="0" cy="73025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" name="Line 134"/>
              <p:cNvSpPr>
                <a:spLocks noChangeShapeType="1"/>
              </p:cNvSpPr>
              <p:nvPr/>
            </p:nvSpPr>
            <p:spPr bwMode="auto">
              <a:xfrm>
                <a:off x="5400045" y="3950786"/>
                <a:ext cx="0" cy="73025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" name="Line 135"/>
              <p:cNvSpPr>
                <a:spLocks noChangeShapeType="1"/>
              </p:cNvSpPr>
              <p:nvPr/>
            </p:nvSpPr>
            <p:spPr bwMode="auto">
              <a:xfrm>
                <a:off x="5323845" y="3925386"/>
                <a:ext cx="0" cy="61913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9" name="Line 136"/>
              <p:cNvSpPr>
                <a:spLocks noChangeShapeType="1"/>
              </p:cNvSpPr>
              <p:nvPr/>
            </p:nvSpPr>
            <p:spPr bwMode="auto">
              <a:xfrm>
                <a:off x="5285745" y="3925386"/>
                <a:ext cx="74612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0" name="Line 137"/>
              <p:cNvSpPr>
                <a:spLocks noChangeShapeType="1"/>
              </p:cNvSpPr>
              <p:nvPr/>
            </p:nvSpPr>
            <p:spPr bwMode="auto">
              <a:xfrm>
                <a:off x="5323845" y="3987298"/>
                <a:ext cx="0" cy="60325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1" name="Line 138"/>
              <p:cNvSpPr>
                <a:spLocks noChangeShapeType="1"/>
              </p:cNvSpPr>
              <p:nvPr/>
            </p:nvSpPr>
            <p:spPr bwMode="auto">
              <a:xfrm>
                <a:off x="5285745" y="4047623"/>
                <a:ext cx="74612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3" name="Freeform 148"/>
              <p:cNvSpPr>
                <a:spLocks/>
              </p:cNvSpPr>
              <p:nvPr/>
            </p:nvSpPr>
            <p:spPr bwMode="auto">
              <a:xfrm>
                <a:off x="5285745" y="3950786"/>
                <a:ext cx="74612" cy="73025"/>
              </a:xfrm>
              <a:custGeom>
                <a:avLst/>
                <a:gdLst>
                  <a:gd name="T0" fmla="*/ 92 w 92"/>
                  <a:gd name="T1" fmla="*/ 46 h 92"/>
                  <a:gd name="T2" fmla="*/ 92 w 92"/>
                  <a:gd name="T3" fmla="*/ 55 h 92"/>
                  <a:gd name="T4" fmla="*/ 88 w 92"/>
                  <a:gd name="T5" fmla="*/ 63 h 92"/>
                  <a:gd name="T6" fmla="*/ 84 w 92"/>
                  <a:gd name="T7" fmla="*/ 71 h 92"/>
                  <a:gd name="T8" fmla="*/ 79 w 92"/>
                  <a:gd name="T9" fmla="*/ 78 h 92"/>
                  <a:gd name="T10" fmla="*/ 71 w 92"/>
                  <a:gd name="T11" fmla="*/ 84 h 92"/>
                  <a:gd name="T12" fmla="*/ 63 w 92"/>
                  <a:gd name="T13" fmla="*/ 88 h 92"/>
                  <a:gd name="T14" fmla="*/ 56 w 92"/>
                  <a:gd name="T15" fmla="*/ 92 h 92"/>
                  <a:gd name="T16" fmla="*/ 46 w 92"/>
                  <a:gd name="T17" fmla="*/ 92 h 92"/>
                  <a:gd name="T18" fmla="*/ 36 w 92"/>
                  <a:gd name="T19" fmla="*/ 92 h 92"/>
                  <a:gd name="T20" fmla="*/ 29 w 92"/>
                  <a:gd name="T21" fmla="*/ 88 h 92"/>
                  <a:gd name="T22" fmla="*/ 21 w 92"/>
                  <a:gd name="T23" fmla="*/ 84 h 92"/>
                  <a:gd name="T24" fmla="*/ 13 w 92"/>
                  <a:gd name="T25" fmla="*/ 78 h 92"/>
                  <a:gd name="T26" fmla="*/ 8 w 92"/>
                  <a:gd name="T27" fmla="*/ 71 h 92"/>
                  <a:gd name="T28" fmla="*/ 4 w 92"/>
                  <a:gd name="T29" fmla="*/ 63 h 92"/>
                  <a:gd name="T30" fmla="*/ 2 w 92"/>
                  <a:gd name="T31" fmla="*/ 55 h 92"/>
                  <a:gd name="T32" fmla="*/ 0 w 92"/>
                  <a:gd name="T33" fmla="*/ 50 h 92"/>
                  <a:gd name="T34" fmla="*/ 0 w 92"/>
                  <a:gd name="T35" fmla="*/ 46 h 92"/>
                  <a:gd name="T36" fmla="*/ 0 w 92"/>
                  <a:gd name="T37" fmla="*/ 42 h 92"/>
                  <a:gd name="T38" fmla="*/ 2 w 92"/>
                  <a:gd name="T39" fmla="*/ 36 h 92"/>
                  <a:gd name="T40" fmla="*/ 4 w 92"/>
                  <a:gd name="T41" fmla="*/ 28 h 92"/>
                  <a:gd name="T42" fmla="*/ 8 w 92"/>
                  <a:gd name="T43" fmla="*/ 21 h 92"/>
                  <a:gd name="T44" fmla="*/ 13 w 92"/>
                  <a:gd name="T45" fmla="*/ 13 h 92"/>
                  <a:gd name="T46" fmla="*/ 21 w 92"/>
                  <a:gd name="T47" fmla="*/ 7 h 92"/>
                  <a:gd name="T48" fmla="*/ 29 w 92"/>
                  <a:gd name="T49" fmla="*/ 3 h 92"/>
                  <a:gd name="T50" fmla="*/ 36 w 92"/>
                  <a:gd name="T51" fmla="*/ 2 h 92"/>
                  <a:gd name="T52" fmla="*/ 42 w 92"/>
                  <a:gd name="T53" fmla="*/ 0 h 92"/>
                  <a:gd name="T54" fmla="*/ 46 w 92"/>
                  <a:gd name="T55" fmla="*/ 0 h 92"/>
                  <a:gd name="T56" fmla="*/ 50 w 92"/>
                  <a:gd name="T57" fmla="*/ 0 h 92"/>
                  <a:gd name="T58" fmla="*/ 56 w 92"/>
                  <a:gd name="T59" fmla="*/ 2 h 92"/>
                  <a:gd name="T60" fmla="*/ 63 w 92"/>
                  <a:gd name="T61" fmla="*/ 3 h 92"/>
                  <a:gd name="T62" fmla="*/ 71 w 92"/>
                  <a:gd name="T63" fmla="*/ 7 h 92"/>
                  <a:gd name="T64" fmla="*/ 79 w 92"/>
                  <a:gd name="T65" fmla="*/ 13 h 92"/>
                  <a:gd name="T66" fmla="*/ 84 w 92"/>
                  <a:gd name="T67" fmla="*/ 21 h 92"/>
                  <a:gd name="T68" fmla="*/ 88 w 92"/>
                  <a:gd name="T69" fmla="*/ 28 h 92"/>
                  <a:gd name="T70" fmla="*/ 92 w 92"/>
                  <a:gd name="T71" fmla="*/ 36 h 92"/>
                  <a:gd name="T72" fmla="*/ 92 w 92"/>
                  <a:gd name="T73" fmla="*/ 4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" h="92">
                    <a:moveTo>
                      <a:pt x="92" y="46"/>
                    </a:moveTo>
                    <a:lnTo>
                      <a:pt x="92" y="55"/>
                    </a:lnTo>
                    <a:lnTo>
                      <a:pt x="88" y="63"/>
                    </a:lnTo>
                    <a:lnTo>
                      <a:pt x="84" y="71"/>
                    </a:lnTo>
                    <a:lnTo>
                      <a:pt x="79" y="78"/>
                    </a:lnTo>
                    <a:lnTo>
                      <a:pt x="71" y="84"/>
                    </a:lnTo>
                    <a:lnTo>
                      <a:pt x="63" y="88"/>
                    </a:lnTo>
                    <a:lnTo>
                      <a:pt x="56" y="92"/>
                    </a:lnTo>
                    <a:lnTo>
                      <a:pt x="46" y="92"/>
                    </a:lnTo>
                    <a:lnTo>
                      <a:pt x="36" y="92"/>
                    </a:lnTo>
                    <a:lnTo>
                      <a:pt x="29" y="88"/>
                    </a:lnTo>
                    <a:lnTo>
                      <a:pt x="21" y="84"/>
                    </a:lnTo>
                    <a:lnTo>
                      <a:pt x="13" y="78"/>
                    </a:lnTo>
                    <a:lnTo>
                      <a:pt x="8" y="71"/>
                    </a:lnTo>
                    <a:lnTo>
                      <a:pt x="4" y="63"/>
                    </a:lnTo>
                    <a:lnTo>
                      <a:pt x="2" y="55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6"/>
                    </a:lnTo>
                    <a:lnTo>
                      <a:pt x="4" y="28"/>
                    </a:lnTo>
                    <a:lnTo>
                      <a:pt x="8" y="21"/>
                    </a:lnTo>
                    <a:lnTo>
                      <a:pt x="13" y="13"/>
                    </a:lnTo>
                    <a:lnTo>
                      <a:pt x="21" y="7"/>
                    </a:lnTo>
                    <a:lnTo>
                      <a:pt x="29" y="3"/>
                    </a:lnTo>
                    <a:lnTo>
                      <a:pt x="36" y="2"/>
                    </a:lnTo>
                    <a:lnTo>
                      <a:pt x="42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6" y="2"/>
                    </a:lnTo>
                    <a:lnTo>
                      <a:pt x="63" y="3"/>
                    </a:lnTo>
                    <a:lnTo>
                      <a:pt x="71" y="7"/>
                    </a:lnTo>
                    <a:lnTo>
                      <a:pt x="79" y="13"/>
                    </a:lnTo>
                    <a:lnTo>
                      <a:pt x="84" y="21"/>
                    </a:lnTo>
                    <a:lnTo>
                      <a:pt x="88" y="28"/>
                    </a:lnTo>
                    <a:lnTo>
                      <a:pt x="92" y="36"/>
                    </a:lnTo>
                    <a:lnTo>
                      <a:pt x="92" y="46"/>
                    </a:lnTo>
                  </a:path>
                </a:pathLst>
              </a:custGeom>
              <a:solidFill>
                <a:srgbClr val="FF0000"/>
              </a:solidFill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00" name="Freeform 141"/>
            <p:cNvSpPr>
              <a:spLocks/>
            </p:cNvSpPr>
            <p:nvPr/>
          </p:nvSpPr>
          <p:spPr bwMode="auto">
            <a:xfrm>
              <a:off x="2588804" y="1402128"/>
              <a:ext cx="73025" cy="73025"/>
            </a:xfrm>
            <a:custGeom>
              <a:avLst/>
              <a:gdLst>
                <a:gd name="T0" fmla="*/ 92 w 92"/>
                <a:gd name="T1" fmla="*/ 46 h 92"/>
                <a:gd name="T2" fmla="*/ 92 w 92"/>
                <a:gd name="T3" fmla="*/ 55 h 92"/>
                <a:gd name="T4" fmla="*/ 89 w 92"/>
                <a:gd name="T5" fmla="*/ 63 h 92"/>
                <a:gd name="T6" fmla="*/ 85 w 92"/>
                <a:gd name="T7" fmla="*/ 71 h 92"/>
                <a:gd name="T8" fmla="*/ 79 w 92"/>
                <a:gd name="T9" fmla="*/ 78 h 92"/>
                <a:gd name="T10" fmla="*/ 71 w 92"/>
                <a:gd name="T11" fmla="*/ 84 h 92"/>
                <a:gd name="T12" fmla="*/ 64 w 92"/>
                <a:gd name="T13" fmla="*/ 88 h 92"/>
                <a:gd name="T14" fmla="*/ 56 w 92"/>
                <a:gd name="T15" fmla="*/ 92 h 92"/>
                <a:gd name="T16" fmla="*/ 46 w 92"/>
                <a:gd name="T17" fmla="*/ 92 h 92"/>
                <a:gd name="T18" fmla="*/ 37 w 92"/>
                <a:gd name="T19" fmla="*/ 92 h 92"/>
                <a:gd name="T20" fmla="*/ 29 w 92"/>
                <a:gd name="T21" fmla="*/ 88 h 92"/>
                <a:gd name="T22" fmla="*/ 21 w 92"/>
                <a:gd name="T23" fmla="*/ 84 h 92"/>
                <a:gd name="T24" fmla="*/ 14 w 92"/>
                <a:gd name="T25" fmla="*/ 78 h 92"/>
                <a:gd name="T26" fmla="*/ 8 w 92"/>
                <a:gd name="T27" fmla="*/ 71 h 92"/>
                <a:gd name="T28" fmla="*/ 4 w 92"/>
                <a:gd name="T29" fmla="*/ 63 h 92"/>
                <a:gd name="T30" fmla="*/ 2 w 92"/>
                <a:gd name="T31" fmla="*/ 55 h 92"/>
                <a:gd name="T32" fmla="*/ 0 w 92"/>
                <a:gd name="T33" fmla="*/ 50 h 92"/>
                <a:gd name="T34" fmla="*/ 0 w 92"/>
                <a:gd name="T35" fmla="*/ 46 h 92"/>
                <a:gd name="T36" fmla="*/ 0 w 92"/>
                <a:gd name="T37" fmla="*/ 42 h 92"/>
                <a:gd name="T38" fmla="*/ 2 w 92"/>
                <a:gd name="T39" fmla="*/ 36 h 92"/>
                <a:gd name="T40" fmla="*/ 4 w 92"/>
                <a:gd name="T41" fmla="*/ 29 h 92"/>
                <a:gd name="T42" fmla="*/ 8 w 92"/>
                <a:gd name="T43" fmla="*/ 21 h 92"/>
                <a:gd name="T44" fmla="*/ 14 w 92"/>
                <a:gd name="T45" fmla="*/ 13 h 92"/>
                <a:gd name="T46" fmla="*/ 21 w 92"/>
                <a:gd name="T47" fmla="*/ 7 h 92"/>
                <a:gd name="T48" fmla="*/ 29 w 92"/>
                <a:gd name="T49" fmla="*/ 4 h 92"/>
                <a:gd name="T50" fmla="*/ 37 w 92"/>
                <a:gd name="T51" fmla="*/ 2 h 92"/>
                <a:gd name="T52" fmla="*/ 42 w 92"/>
                <a:gd name="T53" fmla="*/ 0 h 92"/>
                <a:gd name="T54" fmla="*/ 46 w 92"/>
                <a:gd name="T55" fmla="*/ 0 h 92"/>
                <a:gd name="T56" fmla="*/ 50 w 92"/>
                <a:gd name="T57" fmla="*/ 0 h 92"/>
                <a:gd name="T58" fmla="*/ 56 w 92"/>
                <a:gd name="T59" fmla="*/ 2 h 92"/>
                <a:gd name="T60" fmla="*/ 64 w 92"/>
                <a:gd name="T61" fmla="*/ 4 h 92"/>
                <a:gd name="T62" fmla="*/ 71 w 92"/>
                <a:gd name="T63" fmla="*/ 7 h 92"/>
                <a:gd name="T64" fmla="*/ 79 w 92"/>
                <a:gd name="T65" fmla="*/ 13 h 92"/>
                <a:gd name="T66" fmla="*/ 85 w 92"/>
                <a:gd name="T67" fmla="*/ 21 h 92"/>
                <a:gd name="T68" fmla="*/ 89 w 92"/>
                <a:gd name="T69" fmla="*/ 29 h 92"/>
                <a:gd name="T70" fmla="*/ 92 w 92"/>
                <a:gd name="T71" fmla="*/ 36 h 92"/>
                <a:gd name="T72" fmla="*/ 92 w 92"/>
                <a:gd name="T73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lnTo>
                    <a:pt x="92" y="55"/>
                  </a:lnTo>
                  <a:lnTo>
                    <a:pt x="89" y="63"/>
                  </a:lnTo>
                  <a:lnTo>
                    <a:pt x="85" y="71"/>
                  </a:lnTo>
                  <a:lnTo>
                    <a:pt x="79" y="78"/>
                  </a:lnTo>
                  <a:lnTo>
                    <a:pt x="71" y="84"/>
                  </a:lnTo>
                  <a:lnTo>
                    <a:pt x="64" y="88"/>
                  </a:lnTo>
                  <a:lnTo>
                    <a:pt x="56" y="92"/>
                  </a:lnTo>
                  <a:lnTo>
                    <a:pt x="46" y="92"/>
                  </a:lnTo>
                  <a:lnTo>
                    <a:pt x="37" y="92"/>
                  </a:lnTo>
                  <a:lnTo>
                    <a:pt x="29" y="88"/>
                  </a:lnTo>
                  <a:lnTo>
                    <a:pt x="21" y="84"/>
                  </a:lnTo>
                  <a:lnTo>
                    <a:pt x="14" y="78"/>
                  </a:lnTo>
                  <a:lnTo>
                    <a:pt x="8" y="71"/>
                  </a:lnTo>
                  <a:lnTo>
                    <a:pt x="4" y="63"/>
                  </a:lnTo>
                  <a:lnTo>
                    <a:pt x="2" y="55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2" y="36"/>
                  </a:lnTo>
                  <a:lnTo>
                    <a:pt x="4" y="29"/>
                  </a:lnTo>
                  <a:lnTo>
                    <a:pt x="8" y="21"/>
                  </a:lnTo>
                  <a:lnTo>
                    <a:pt x="14" y="13"/>
                  </a:lnTo>
                  <a:lnTo>
                    <a:pt x="21" y="7"/>
                  </a:lnTo>
                  <a:lnTo>
                    <a:pt x="29" y="4"/>
                  </a:lnTo>
                  <a:lnTo>
                    <a:pt x="37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6" y="2"/>
                  </a:lnTo>
                  <a:lnTo>
                    <a:pt x="64" y="4"/>
                  </a:lnTo>
                  <a:lnTo>
                    <a:pt x="71" y="7"/>
                  </a:lnTo>
                  <a:lnTo>
                    <a:pt x="79" y="13"/>
                  </a:lnTo>
                  <a:lnTo>
                    <a:pt x="85" y="21"/>
                  </a:lnTo>
                  <a:lnTo>
                    <a:pt x="89" y="29"/>
                  </a:lnTo>
                  <a:lnTo>
                    <a:pt x="92" y="36"/>
                  </a:lnTo>
                  <a:lnTo>
                    <a:pt x="92" y="46"/>
                  </a:lnTo>
                  <a:close/>
                </a:path>
              </a:pathLst>
            </a:custGeom>
            <a:solidFill>
              <a:srgbClr val="FF0000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301" name="Straight Connector 300"/>
            <p:cNvCxnSpPr>
              <a:stCxn id="300" idx="4"/>
              <a:endCxn id="340" idx="19"/>
            </p:cNvCxnSpPr>
            <p:nvPr/>
          </p:nvCxnSpPr>
          <p:spPr>
            <a:xfrm>
              <a:off x="2651510" y="1464041"/>
              <a:ext cx="878461" cy="508720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>
              <a:stCxn id="340" idx="5"/>
              <a:endCxn id="331" idx="21"/>
            </p:cNvCxnSpPr>
            <p:nvPr/>
          </p:nvCxnSpPr>
          <p:spPr>
            <a:xfrm>
              <a:off x="3584739" y="2010861"/>
              <a:ext cx="691356" cy="826656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Straight Connector 302"/>
            <p:cNvCxnSpPr>
              <a:endCxn id="317" idx="1"/>
            </p:cNvCxnSpPr>
            <p:nvPr/>
          </p:nvCxnSpPr>
          <p:spPr>
            <a:xfrm>
              <a:off x="4326101" y="2888611"/>
              <a:ext cx="527845" cy="730387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Straight Connector 303"/>
            <p:cNvCxnSpPr>
              <a:stCxn id="319" idx="0"/>
              <a:endCxn id="313" idx="21"/>
            </p:cNvCxnSpPr>
            <p:nvPr/>
          </p:nvCxnSpPr>
          <p:spPr>
            <a:xfrm>
              <a:off x="4853945" y="3618998"/>
              <a:ext cx="438288" cy="348457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0" name="Group 1"/>
          <p:cNvGrpSpPr/>
          <p:nvPr/>
        </p:nvGrpSpPr>
        <p:grpSpPr>
          <a:xfrm>
            <a:off x="4020459" y="2176177"/>
            <a:ext cx="2675836" cy="2516163"/>
            <a:chOff x="3824836" y="1865548"/>
            <a:chExt cx="2392567" cy="2249806"/>
          </a:xfrm>
        </p:grpSpPr>
        <p:sp>
          <p:nvSpPr>
            <p:cNvPr id="341" name="TextBox 340"/>
            <p:cNvSpPr txBox="1"/>
            <p:nvPr/>
          </p:nvSpPr>
          <p:spPr>
            <a:xfrm>
              <a:off x="3824836" y="1865548"/>
              <a:ext cx="602064" cy="2476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6.25%</a:t>
              </a:r>
            </a:p>
          </p:txBody>
        </p:sp>
        <p:sp>
          <p:nvSpPr>
            <p:cNvPr id="342" name="TextBox 341"/>
            <p:cNvSpPr txBox="1"/>
            <p:nvPr/>
          </p:nvSpPr>
          <p:spPr>
            <a:xfrm>
              <a:off x="4554961" y="2753826"/>
              <a:ext cx="602064" cy="2476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12.5%</a:t>
              </a:r>
            </a:p>
          </p:txBody>
        </p:sp>
        <p:sp>
          <p:nvSpPr>
            <p:cNvPr id="343" name="TextBox 342"/>
            <p:cNvSpPr txBox="1"/>
            <p:nvPr/>
          </p:nvSpPr>
          <p:spPr>
            <a:xfrm>
              <a:off x="5104270" y="3352299"/>
              <a:ext cx="602064" cy="2476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18.75%</a:t>
              </a:r>
            </a:p>
          </p:txBody>
        </p:sp>
        <p:sp>
          <p:nvSpPr>
            <p:cNvPr id="344" name="TextBox 343"/>
            <p:cNvSpPr txBox="1"/>
            <p:nvPr/>
          </p:nvSpPr>
          <p:spPr>
            <a:xfrm>
              <a:off x="5615339" y="3867678"/>
              <a:ext cx="602064" cy="2476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25%</a:t>
              </a:r>
            </a:p>
          </p:txBody>
        </p:sp>
      </p:grpSp>
      <p:grpSp>
        <p:nvGrpSpPr>
          <p:cNvPr id="251" name="Group 344"/>
          <p:cNvGrpSpPr/>
          <p:nvPr/>
        </p:nvGrpSpPr>
        <p:grpSpPr>
          <a:xfrm>
            <a:off x="3258176" y="2073820"/>
            <a:ext cx="3139888" cy="2649860"/>
            <a:chOff x="2590800" y="1376358"/>
            <a:chExt cx="2807494" cy="2369350"/>
          </a:xfrm>
        </p:grpSpPr>
        <p:cxnSp>
          <p:nvCxnSpPr>
            <p:cNvPr id="346" name="Straight Connector 345"/>
            <p:cNvCxnSpPr>
              <a:endCxn id="347" idx="1"/>
            </p:cNvCxnSpPr>
            <p:nvPr/>
          </p:nvCxnSpPr>
          <p:spPr>
            <a:xfrm>
              <a:off x="2662595" y="1445345"/>
              <a:ext cx="526494" cy="417980"/>
            </a:xfrm>
            <a:prstGeom prst="line">
              <a:avLst/>
            </a:prstGeom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7" name="Isosceles Triangle 346"/>
            <p:cNvSpPr/>
            <p:nvPr/>
          </p:nvSpPr>
          <p:spPr>
            <a:xfrm>
              <a:off x="3169444" y="1826415"/>
              <a:ext cx="78581" cy="73820"/>
            </a:xfrm>
            <a:prstGeom prst="triangle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8" name="Isosceles Triangle 347"/>
            <p:cNvSpPr/>
            <p:nvPr/>
          </p:nvSpPr>
          <p:spPr>
            <a:xfrm>
              <a:off x="2590800" y="1376358"/>
              <a:ext cx="78581" cy="73820"/>
            </a:xfrm>
            <a:prstGeom prst="triangle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9" name="Isosceles Triangle 348"/>
            <p:cNvSpPr/>
            <p:nvPr/>
          </p:nvSpPr>
          <p:spPr>
            <a:xfrm>
              <a:off x="3757613" y="2376488"/>
              <a:ext cx="78581" cy="73820"/>
            </a:xfrm>
            <a:prstGeom prst="triangle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0" name="Straight Connector 349"/>
            <p:cNvCxnSpPr>
              <a:stCxn id="347" idx="4"/>
              <a:endCxn id="349" idx="1"/>
            </p:cNvCxnSpPr>
            <p:nvPr/>
          </p:nvCxnSpPr>
          <p:spPr>
            <a:xfrm>
              <a:off x="3248025" y="1900235"/>
              <a:ext cx="529233" cy="513163"/>
            </a:xfrm>
            <a:prstGeom prst="line">
              <a:avLst/>
            </a:prstGeom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1" name="Isosceles Triangle 350"/>
            <p:cNvSpPr/>
            <p:nvPr/>
          </p:nvSpPr>
          <p:spPr>
            <a:xfrm>
              <a:off x="4345782" y="3043238"/>
              <a:ext cx="78581" cy="73820"/>
            </a:xfrm>
            <a:prstGeom prst="triangle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2" name="Straight Connector 351"/>
            <p:cNvCxnSpPr>
              <a:stCxn id="349" idx="4"/>
              <a:endCxn id="351" idx="1"/>
            </p:cNvCxnSpPr>
            <p:nvPr/>
          </p:nvCxnSpPr>
          <p:spPr>
            <a:xfrm>
              <a:off x="3836194" y="2450308"/>
              <a:ext cx="529233" cy="629840"/>
            </a:xfrm>
            <a:prstGeom prst="line">
              <a:avLst/>
            </a:prstGeom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3" name="Isosceles Triangle 352"/>
            <p:cNvSpPr/>
            <p:nvPr/>
          </p:nvSpPr>
          <p:spPr>
            <a:xfrm>
              <a:off x="4929188" y="3419476"/>
              <a:ext cx="78581" cy="73820"/>
            </a:xfrm>
            <a:prstGeom prst="triangle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4" name="Straight Connector 353"/>
            <p:cNvCxnSpPr>
              <a:stCxn id="351" idx="4"/>
              <a:endCxn id="353" idx="1"/>
            </p:cNvCxnSpPr>
            <p:nvPr/>
          </p:nvCxnSpPr>
          <p:spPr>
            <a:xfrm>
              <a:off x="4424363" y="3117058"/>
              <a:ext cx="524470" cy="339328"/>
            </a:xfrm>
            <a:prstGeom prst="line">
              <a:avLst/>
            </a:prstGeom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5" name="Isosceles Triangle 354"/>
            <p:cNvSpPr/>
            <p:nvPr/>
          </p:nvSpPr>
          <p:spPr>
            <a:xfrm>
              <a:off x="5319713" y="3671888"/>
              <a:ext cx="78581" cy="73820"/>
            </a:xfrm>
            <a:prstGeom prst="triangle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6" name="Straight Connector 355"/>
            <p:cNvCxnSpPr>
              <a:stCxn id="353" idx="4"/>
              <a:endCxn id="355" idx="1"/>
            </p:cNvCxnSpPr>
            <p:nvPr/>
          </p:nvCxnSpPr>
          <p:spPr>
            <a:xfrm>
              <a:off x="5007769" y="3493296"/>
              <a:ext cx="331589" cy="215502"/>
            </a:xfrm>
            <a:prstGeom prst="line">
              <a:avLst/>
            </a:prstGeom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3" name="Title 8"/>
          <p:cNvSpPr txBox="1">
            <a:spLocks/>
          </p:cNvSpPr>
          <p:nvPr/>
        </p:nvSpPr>
        <p:spPr>
          <a:xfrm>
            <a:off x="1655646" y="252962"/>
            <a:ext cx="5850054" cy="114721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Baboon Hemorrhage/LBNP </a:t>
            </a:r>
            <a:b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vs. Human LBNP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154" name="Text Box 76"/>
          <p:cNvSpPr txBox="1">
            <a:spLocks noChangeArrowheads="1"/>
          </p:cNvSpPr>
          <p:nvPr/>
        </p:nvSpPr>
        <p:spPr bwMode="auto">
          <a:xfrm>
            <a:off x="1" y="6570742"/>
            <a:ext cx="4639732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0" hangingPunct="0">
              <a:lnSpc>
                <a:spcPct val="75000"/>
              </a:lnSpc>
            </a:pP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Koons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et </a:t>
            </a:r>
            <a:r>
              <a:rPr lang="en-US" sz="1600" b="1" dirty="0">
                <a:solidFill>
                  <a:srgbClr val="000000"/>
                </a:solidFill>
                <a:latin typeface="Arial"/>
                <a:cs typeface="Arial"/>
              </a:rPr>
              <a:t>al,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i="1" dirty="0" smtClean="0">
                <a:solidFill>
                  <a:srgbClr val="000000"/>
                </a:solidFill>
                <a:latin typeface="Arial"/>
                <a:cs typeface="Arial"/>
              </a:rPr>
              <a:t>Shock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2019 (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ePub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ahead of print)</a:t>
            </a:r>
            <a:endParaRPr lang="en-US" sz="16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00608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454025"/>
            <a:ext cx="7772400" cy="7651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Objectives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43479" y="1676399"/>
            <a:ext cx="8009460" cy="4165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Review the concept of compensatory reserve</a:t>
            </a:r>
          </a:p>
          <a:p>
            <a:pPr marL="457200" marR="0" lvl="0" indent="-45720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lvl="0" indent="-457200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/>
            </a:pPr>
            <a:r>
              <a:rPr lang="en-US" sz="2800" b="1" dirty="0" smtClean="0"/>
              <a:t>Defining the relationship between compensatory reserve and DO</a:t>
            </a:r>
            <a:r>
              <a:rPr lang="en-US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800" b="1" dirty="0" smtClean="0"/>
          </a:p>
          <a:p>
            <a:pPr marL="457200" marR="0" lvl="0" indent="-45720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lvl="0" indent="-457200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/>
            </a:pPr>
            <a:r>
              <a:rPr lang="en-US" sz="2800" b="1" dirty="0" smtClean="0"/>
              <a:t>Using compensatory reserve to guide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resuscitation based on sustaining adequate DO</a:t>
            </a:r>
            <a:r>
              <a:rPr lang="en-US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>
          <a:xfrm>
            <a:off x="2727038" y="2837299"/>
            <a:ext cx="5193792" cy="29992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727038" y="5836531"/>
            <a:ext cx="5193792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038600" y="5436421"/>
            <a:ext cx="2609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+mn-lt"/>
              </a:rPr>
              <a:t>Point of </a:t>
            </a:r>
            <a:r>
              <a:rPr lang="en-US" sz="1800" b="1" dirty="0" err="1" smtClean="0">
                <a:latin typeface="+mn-lt"/>
              </a:rPr>
              <a:t>Decompensation</a:t>
            </a:r>
            <a:endParaRPr lang="en-US" sz="1800" b="1" dirty="0">
              <a:latin typeface="+mn-lt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727038" y="2837299"/>
            <a:ext cx="0" cy="2999232"/>
          </a:xfrm>
          <a:prstGeom prst="straightConnector1">
            <a:avLst/>
          </a:prstGeom>
          <a:ln w="38100">
            <a:solidFill>
              <a:srgbClr val="00FF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488732" y="2665141"/>
            <a:ext cx="640194" cy="33547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latin typeface="+mn-lt"/>
              </a:rPr>
              <a:t>100</a:t>
            </a:r>
          </a:p>
          <a:p>
            <a:pPr algn="r"/>
            <a:endParaRPr lang="en-US" sz="2000" b="1" dirty="0" smtClean="0">
              <a:latin typeface="+mn-lt"/>
            </a:endParaRPr>
          </a:p>
          <a:p>
            <a:pPr algn="r"/>
            <a:r>
              <a:rPr lang="en-US" sz="2000" b="1" dirty="0" smtClean="0">
                <a:latin typeface="+mn-lt"/>
              </a:rPr>
              <a:t>80</a:t>
            </a:r>
          </a:p>
          <a:p>
            <a:pPr algn="r"/>
            <a:endParaRPr lang="en-US" sz="1800" b="1" dirty="0" smtClean="0">
              <a:latin typeface="+mn-lt"/>
            </a:endParaRPr>
          </a:p>
          <a:p>
            <a:pPr algn="r"/>
            <a:r>
              <a:rPr lang="en-US" sz="2000" b="1" dirty="0" smtClean="0">
                <a:latin typeface="+mn-lt"/>
              </a:rPr>
              <a:t>60</a:t>
            </a:r>
          </a:p>
          <a:p>
            <a:pPr algn="r"/>
            <a:endParaRPr lang="en-US" sz="1800" b="1" dirty="0" smtClean="0">
              <a:latin typeface="+mn-lt"/>
            </a:endParaRPr>
          </a:p>
          <a:p>
            <a:pPr algn="r"/>
            <a:r>
              <a:rPr lang="en-US" sz="2000" b="1" dirty="0" smtClean="0">
                <a:latin typeface="+mn-lt"/>
              </a:rPr>
              <a:t>40</a:t>
            </a:r>
          </a:p>
          <a:p>
            <a:pPr algn="r"/>
            <a:endParaRPr lang="en-US" sz="1800" b="1" dirty="0" smtClean="0">
              <a:latin typeface="+mn-lt"/>
            </a:endParaRPr>
          </a:p>
          <a:p>
            <a:pPr algn="r"/>
            <a:r>
              <a:rPr lang="en-US" sz="2000" b="1" dirty="0" smtClean="0">
                <a:latin typeface="+mn-lt"/>
              </a:rPr>
              <a:t>20</a:t>
            </a:r>
          </a:p>
          <a:p>
            <a:pPr algn="r"/>
            <a:endParaRPr lang="en-US" sz="1800" b="1" dirty="0" smtClean="0">
              <a:latin typeface="+mn-lt"/>
            </a:endParaRPr>
          </a:p>
          <a:p>
            <a:pPr algn="r"/>
            <a:r>
              <a:rPr lang="en-US" sz="2000" b="1" dirty="0" smtClean="0">
                <a:latin typeface="+mn-lt"/>
              </a:rPr>
              <a:t>0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100458" y="2837299"/>
            <a:ext cx="146303" cy="2999232"/>
            <a:chOff x="1848815" y="1719721"/>
            <a:chExt cx="146303" cy="2999232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995118" y="1719721"/>
              <a:ext cx="0" cy="29992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1877284" y="1719721"/>
              <a:ext cx="11783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1848815" y="4718953"/>
              <a:ext cx="14630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1848815" y="4133737"/>
              <a:ext cx="14630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1848815" y="3548521"/>
              <a:ext cx="14630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1848815" y="2963305"/>
              <a:ext cx="14630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1848815" y="2378089"/>
              <a:ext cx="14630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Box 49"/>
          <p:cNvSpPr txBox="1"/>
          <p:nvPr/>
        </p:nvSpPr>
        <p:spPr>
          <a:xfrm rot="16200000">
            <a:off x="-200283" y="3941282"/>
            <a:ext cx="26000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n-lt"/>
              </a:rPr>
              <a:t>Compensatory Reserve, %</a:t>
            </a:r>
            <a:endParaRPr lang="en-US" sz="2400" b="1" dirty="0">
              <a:latin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526353" y="421693"/>
            <a:ext cx="410781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Compensatory Reserve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56426" y="3315462"/>
            <a:ext cx="10118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FF0000"/>
                </a:solidFill>
                <a:latin typeface="+mn-lt"/>
              </a:rPr>
              <a:t>Reduced</a:t>
            </a:r>
          </a:p>
          <a:p>
            <a:pPr algn="ctr"/>
            <a:r>
              <a:rPr lang="en-US" sz="1800" b="1" dirty="0" smtClean="0">
                <a:solidFill>
                  <a:srgbClr val="FF0000"/>
                </a:solidFill>
                <a:latin typeface="+mn-lt"/>
              </a:rPr>
              <a:t>Oxygen</a:t>
            </a:r>
          </a:p>
          <a:p>
            <a:pPr algn="ctr"/>
            <a:r>
              <a:rPr lang="en-US" sz="1800" b="1" dirty="0" smtClean="0">
                <a:solidFill>
                  <a:srgbClr val="FF0000"/>
                </a:solidFill>
                <a:latin typeface="+mn-lt"/>
              </a:rPr>
              <a:t>Delivery</a:t>
            </a:r>
            <a:endParaRPr lang="en-US" sz="1800" b="1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rot="10800000" flipV="1">
            <a:off x="4910692" y="3776147"/>
            <a:ext cx="558796" cy="27938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7581082" y="5342743"/>
            <a:ext cx="614855" cy="993228"/>
          </a:xfrm>
          <a:prstGeom prst="ellipse">
            <a:avLst/>
          </a:prstGeom>
          <a:noFill/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0" y="6519446"/>
            <a:ext cx="43777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/>
                <a:cs typeface="Arial"/>
              </a:rPr>
              <a:t>Moulton et al, </a:t>
            </a:r>
            <a:r>
              <a:rPr lang="en-US" sz="1600" b="1" i="1" dirty="0" smtClean="0">
                <a:latin typeface="Arial"/>
                <a:cs typeface="Arial"/>
              </a:rPr>
              <a:t>J Trauma </a:t>
            </a:r>
            <a:r>
              <a:rPr lang="en-US" sz="1600" b="1" dirty="0" smtClean="0">
                <a:latin typeface="Arial"/>
                <a:cs typeface="Arial"/>
              </a:rPr>
              <a:t>75:1053-1059, 2013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69338" y="1082086"/>
            <a:ext cx="877146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n-lt"/>
              </a:rPr>
              <a:t>Provides a metric of the sum total of all compensatory mechanisms that together contribute to protect against inadequate oxygen delivery (DO</a:t>
            </a:r>
            <a:r>
              <a:rPr lang="en-US" sz="16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b="1" dirty="0" smtClean="0">
                <a:latin typeface="+mn-lt"/>
              </a:rPr>
              <a:t>) during low circulating blood volume states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615288" y="4531181"/>
            <a:ext cx="6110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FF0000"/>
                </a:solidFill>
                <a:latin typeface="+mn-lt"/>
              </a:rPr>
              <a:t>Zero</a:t>
            </a:r>
          </a:p>
          <a:p>
            <a:pPr algn="ctr"/>
            <a:r>
              <a:rPr lang="en-US" sz="1800" b="1" dirty="0" smtClean="0">
                <a:solidFill>
                  <a:srgbClr val="FF0000"/>
                </a:solidFill>
                <a:latin typeface="+mn-lt"/>
              </a:rPr>
              <a:t>CR</a:t>
            </a:r>
            <a:endParaRPr lang="en-US" sz="1800" b="1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rot="5400000">
            <a:off x="7604091" y="5519791"/>
            <a:ext cx="633479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/>
          <p:cNvGrpSpPr/>
          <p:nvPr/>
        </p:nvGrpSpPr>
        <p:grpSpPr>
          <a:xfrm>
            <a:off x="8126614" y="4531185"/>
            <a:ext cx="1017385" cy="646331"/>
            <a:chOff x="8245145" y="4531185"/>
            <a:chExt cx="1017385" cy="646331"/>
          </a:xfrm>
        </p:grpSpPr>
        <p:sp>
          <p:nvSpPr>
            <p:cNvPr id="26" name="TextBox 25"/>
            <p:cNvSpPr txBox="1"/>
            <p:nvPr/>
          </p:nvSpPr>
          <p:spPr>
            <a:xfrm>
              <a:off x="8348133" y="4531185"/>
              <a:ext cx="9143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F0000"/>
                  </a:solidFill>
                </a:rPr>
                <a:t>Critical</a:t>
              </a:r>
              <a:endParaRPr lang="en-US" sz="1800" b="1" dirty="0" smtClean="0">
                <a:solidFill>
                  <a:srgbClr val="FF0000"/>
                </a:solidFill>
                <a:latin typeface="+mn-lt"/>
              </a:endParaRPr>
            </a:p>
            <a:p>
              <a:pPr algn="ctr"/>
              <a:r>
                <a:rPr lang="en-US" b="1" dirty="0" smtClean="0">
                  <a:solidFill>
                    <a:srgbClr val="FF0000"/>
                  </a:solidFill>
                </a:rPr>
                <a:t>DO</a:t>
              </a:r>
              <a:r>
                <a:rPr lang="en-US" b="1" baseline="-250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800" b="1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245145" y="4683581"/>
              <a:ext cx="2996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b="1" dirty="0" smtClean="0">
                  <a:solidFill>
                    <a:srgbClr val="FF0000"/>
                  </a:solidFill>
                  <a:latin typeface="+mn-lt"/>
                </a:rPr>
                <a:t>=</a:t>
              </a:r>
              <a:endParaRPr lang="en-US" sz="1800" b="1" dirty="0">
                <a:solidFill>
                  <a:srgbClr val="FF0000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6868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1" grpId="0" animBg="1"/>
      <p:bldP spid="25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2909359" y="4988916"/>
            <a:ext cx="2452688" cy="1762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51"/>
          <p:cNvSpPr txBox="1"/>
          <p:nvPr/>
        </p:nvSpPr>
        <p:spPr>
          <a:xfrm>
            <a:off x="4531927" y="1959513"/>
            <a:ext cx="1628775" cy="2476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b="1" dirty="0"/>
              <a:t>Systolic peak</a:t>
            </a:r>
          </a:p>
        </p:txBody>
      </p:sp>
      <p:sp>
        <p:nvSpPr>
          <p:cNvPr id="38" name="TextBox 51"/>
          <p:cNvSpPr txBox="1"/>
          <p:nvPr/>
        </p:nvSpPr>
        <p:spPr>
          <a:xfrm>
            <a:off x="4400257" y="4665024"/>
            <a:ext cx="893288" cy="2476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/>
              <a:t>Dia</a:t>
            </a:r>
            <a:r>
              <a:rPr lang="en-US" sz="1100" b="1" dirty="0" smtClean="0"/>
              <a:t>stolic</a:t>
            </a:r>
            <a:endParaRPr lang="en-US" sz="1100" b="1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1461559" y="2083335"/>
            <a:ext cx="3048000" cy="0"/>
          </a:xfrm>
          <a:prstGeom prst="line">
            <a:avLst/>
          </a:prstGeom>
          <a:ln w="2857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1623485" y="2092859"/>
            <a:ext cx="2419348" cy="3071814"/>
            <a:chOff x="1657351" y="2143124"/>
            <a:chExt cx="2419348" cy="3071814"/>
          </a:xfrm>
        </p:grpSpPr>
        <p:cxnSp>
          <p:nvCxnSpPr>
            <p:cNvPr id="27" name="Straight Arrow Connector 26"/>
            <p:cNvCxnSpPr/>
            <p:nvPr/>
          </p:nvCxnSpPr>
          <p:spPr>
            <a:xfrm flipV="1">
              <a:off x="1657351" y="4981576"/>
              <a:ext cx="2419348" cy="1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43"/>
            <p:cNvSpPr txBox="1"/>
            <p:nvPr/>
          </p:nvSpPr>
          <p:spPr>
            <a:xfrm>
              <a:off x="2138363" y="4967288"/>
              <a:ext cx="1628775" cy="24765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100" b="1" dirty="0"/>
                <a:t>Ejected wave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1657351" y="4829175"/>
              <a:ext cx="0" cy="2619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4071938" y="4833938"/>
              <a:ext cx="0" cy="2619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reeform 23"/>
            <p:cNvSpPr/>
            <p:nvPr/>
          </p:nvSpPr>
          <p:spPr>
            <a:xfrm>
              <a:off x="1666874" y="2143124"/>
              <a:ext cx="2409825" cy="2676526"/>
            </a:xfrm>
            <a:custGeom>
              <a:avLst/>
              <a:gdLst>
                <a:gd name="connsiteX0" fmla="*/ 0 w 2209800"/>
                <a:gd name="connsiteY0" fmla="*/ 2676526 h 2676526"/>
                <a:gd name="connsiteX1" fmla="*/ 581025 w 2209800"/>
                <a:gd name="connsiteY1" fmla="*/ 2114551 h 2676526"/>
                <a:gd name="connsiteX2" fmla="*/ 1200150 w 2209800"/>
                <a:gd name="connsiteY2" fmla="*/ 1 h 2676526"/>
                <a:gd name="connsiteX3" fmla="*/ 1704975 w 2209800"/>
                <a:gd name="connsiteY3" fmla="*/ 2105026 h 2676526"/>
                <a:gd name="connsiteX4" fmla="*/ 2209800 w 2209800"/>
                <a:gd name="connsiteY4" fmla="*/ 2676526 h 2676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09800" h="2676526">
                  <a:moveTo>
                    <a:pt x="0" y="2676526"/>
                  </a:moveTo>
                  <a:cubicBezTo>
                    <a:pt x="190500" y="2618582"/>
                    <a:pt x="381000" y="2560638"/>
                    <a:pt x="581025" y="2114551"/>
                  </a:cubicBezTo>
                  <a:cubicBezTo>
                    <a:pt x="781050" y="1668464"/>
                    <a:pt x="1012825" y="1588"/>
                    <a:pt x="1200150" y="1"/>
                  </a:cubicBezTo>
                  <a:cubicBezTo>
                    <a:pt x="1387475" y="-1587"/>
                    <a:pt x="1536700" y="1658939"/>
                    <a:pt x="1704975" y="2105026"/>
                  </a:cubicBezTo>
                  <a:cubicBezTo>
                    <a:pt x="1873250" y="2551113"/>
                    <a:pt x="2041525" y="2613819"/>
                    <a:pt x="2209800" y="2676526"/>
                  </a:cubicBezTo>
                </a:path>
              </a:pathLst>
            </a:custGeom>
            <a:pattFill prst="solidDmnd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</p:grpSp>
      <p:cxnSp>
        <p:nvCxnSpPr>
          <p:cNvPr id="26" name="Straight Connector 25"/>
          <p:cNvCxnSpPr/>
          <p:nvPr/>
        </p:nvCxnSpPr>
        <p:spPr>
          <a:xfrm>
            <a:off x="1471084" y="4778910"/>
            <a:ext cx="3038475" cy="5218"/>
          </a:xfrm>
          <a:prstGeom prst="line">
            <a:avLst/>
          </a:prstGeom>
          <a:ln w="2857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2147359" y="3245386"/>
            <a:ext cx="2209800" cy="2224087"/>
            <a:chOff x="2181225" y="3295651"/>
            <a:chExt cx="2209800" cy="2224087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2181225" y="4833938"/>
              <a:ext cx="0" cy="5619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V="1">
              <a:off x="2195513" y="5291137"/>
              <a:ext cx="2181224" cy="1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49"/>
            <p:cNvSpPr txBox="1"/>
            <p:nvPr/>
          </p:nvSpPr>
          <p:spPr>
            <a:xfrm>
              <a:off x="2486025" y="5272088"/>
              <a:ext cx="1628775" cy="24765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100" b="1" dirty="0"/>
                <a:t>Reflected wave</a:t>
              </a:r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4391025" y="4833938"/>
              <a:ext cx="0" cy="5619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Freeform 24"/>
            <p:cNvSpPr/>
            <p:nvPr/>
          </p:nvSpPr>
          <p:spPr>
            <a:xfrm>
              <a:off x="2181225" y="3295651"/>
              <a:ext cx="2200275" cy="1524000"/>
            </a:xfrm>
            <a:custGeom>
              <a:avLst/>
              <a:gdLst>
                <a:gd name="connsiteX0" fmla="*/ 0 w 2209800"/>
                <a:gd name="connsiteY0" fmla="*/ 2676526 h 2676526"/>
                <a:gd name="connsiteX1" fmla="*/ 581025 w 2209800"/>
                <a:gd name="connsiteY1" fmla="*/ 2114551 h 2676526"/>
                <a:gd name="connsiteX2" fmla="*/ 1200150 w 2209800"/>
                <a:gd name="connsiteY2" fmla="*/ 1 h 2676526"/>
                <a:gd name="connsiteX3" fmla="*/ 1704975 w 2209800"/>
                <a:gd name="connsiteY3" fmla="*/ 2105026 h 2676526"/>
                <a:gd name="connsiteX4" fmla="*/ 2209800 w 2209800"/>
                <a:gd name="connsiteY4" fmla="*/ 2676526 h 2676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09800" h="2676526">
                  <a:moveTo>
                    <a:pt x="0" y="2676526"/>
                  </a:moveTo>
                  <a:cubicBezTo>
                    <a:pt x="190500" y="2618582"/>
                    <a:pt x="381000" y="2560638"/>
                    <a:pt x="581025" y="2114551"/>
                  </a:cubicBezTo>
                  <a:cubicBezTo>
                    <a:pt x="781050" y="1668464"/>
                    <a:pt x="1012825" y="1588"/>
                    <a:pt x="1200150" y="1"/>
                  </a:cubicBezTo>
                  <a:cubicBezTo>
                    <a:pt x="1387475" y="-1587"/>
                    <a:pt x="1536700" y="1658939"/>
                    <a:pt x="1704975" y="2105026"/>
                  </a:cubicBezTo>
                  <a:cubicBezTo>
                    <a:pt x="1873250" y="2551113"/>
                    <a:pt x="2041525" y="2613819"/>
                    <a:pt x="2209800" y="2676526"/>
                  </a:cubicBezTo>
                </a:path>
              </a:pathLst>
            </a:custGeom>
            <a:solidFill>
              <a:schemeClr val="bg1">
                <a:lumMod val="50000"/>
                <a:alpha val="50000"/>
              </a:schemeClr>
            </a:solidFill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1713970" y="1549935"/>
            <a:ext cx="2747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err="1" smtClean="0">
                <a:latin typeface="+mn-lt"/>
              </a:rPr>
              <a:t>Normovolemic</a:t>
            </a:r>
            <a:r>
              <a:rPr lang="en-US" sz="1800" b="1" dirty="0" smtClean="0">
                <a:latin typeface="+mn-lt"/>
              </a:rPr>
              <a:t> waveform</a:t>
            </a:r>
            <a:endParaRPr lang="en-US" sz="1800" b="1" dirty="0">
              <a:latin typeface="+mn-lt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621248" y="2092333"/>
            <a:ext cx="2735911" cy="2677054"/>
            <a:chOff x="540689" y="2142598"/>
            <a:chExt cx="2735911" cy="2677054"/>
          </a:xfrm>
        </p:grpSpPr>
        <p:sp>
          <p:nvSpPr>
            <p:cNvPr id="12" name="Freeform 11"/>
            <p:cNvSpPr/>
            <p:nvPr/>
          </p:nvSpPr>
          <p:spPr>
            <a:xfrm>
              <a:off x="540689" y="2142598"/>
              <a:ext cx="1655017" cy="2671090"/>
            </a:xfrm>
            <a:custGeom>
              <a:avLst/>
              <a:gdLst>
                <a:gd name="connsiteX0" fmla="*/ 0 w 1683427"/>
                <a:gd name="connsiteY0" fmla="*/ 2633805 h 2633805"/>
                <a:gd name="connsiteX1" fmla="*/ 588396 w 1683427"/>
                <a:gd name="connsiteY1" fmla="*/ 2236239 h 2633805"/>
                <a:gd name="connsiteX2" fmla="*/ 1081377 w 1683427"/>
                <a:gd name="connsiteY2" fmla="*/ 486952 h 2633805"/>
                <a:gd name="connsiteX3" fmla="*/ 1296062 w 1683427"/>
                <a:gd name="connsiteY3" fmla="*/ 1923 h 2633805"/>
                <a:gd name="connsiteX4" fmla="*/ 1502796 w 1683427"/>
                <a:gd name="connsiteY4" fmla="*/ 351780 h 2633805"/>
                <a:gd name="connsiteX5" fmla="*/ 1661822 w 1683427"/>
                <a:gd name="connsiteY5" fmla="*/ 1162813 h 2633805"/>
                <a:gd name="connsiteX6" fmla="*/ 1677725 w 1683427"/>
                <a:gd name="connsiteY6" fmla="*/ 1266180 h 2633805"/>
                <a:gd name="connsiteX0" fmla="*/ 0 w 1683427"/>
                <a:gd name="connsiteY0" fmla="*/ 2652855 h 2652855"/>
                <a:gd name="connsiteX1" fmla="*/ 588396 w 1683427"/>
                <a:gd name="connsiteY1" fmla="*/ 2236239 h 2652855"/>
                <a:gd name="connsiteX2" fmla="*/ 1081377 w 1683427"/>
                <a:gd name="connsiteY2" fmla="*/ 486952 h 2652855"/>
                <a:gd name="connsiteX3" fmla="*/ 1296062 w 1683427"/>
                <a:gd name="connsiteY3" fmla="*/ 1923 h 2652855"/>
                <a:gd name="connsiteX4" fmla="*/ 1502796 w 1683427"/>
                <a:gd name="connsiteY4" fmla="*/ 351780 h 2652855"/>
                <a:gd name="connsiteX5" fmla="*/ 1661822 w 1683427"/>
                <a:gd name="connsiteY5" fmla="*/ 1162813 h 2652855"/>
                <a:gd name="connsiteX6" fmla="*/ 1677725 w 1683427"/>
                <a:gd name="connsiteY6" fmla="*/ 1266180 h 2652855"/>
                <a:gd name="connsiteX0" fmla="*/ 0 w 1683427"/>
                <a:gd name="connsiteY0" fmla="*/ 2652855 h 2652855"/>
                <a:gd name="connsiteX1" fmla="*/ 593158 w 1683427"/>
                <a:gd name="connsiteY1" fmla="*/ 2179089 h 2652855"/>
                <a:gd name="connsiteX2" fmla="*/ 1081377 w 1683427"/>
                <a:gd name="connsiteY2" fmla="*/ 486952 h 2652855"/>
                <a:gd name="connsiteX3" fmla="*/ 1296062 w 1683427"/>
                <a:gd name="connsiteY3" fmla="*/ 1923 h 2652855"/>
                <a:gd name="connsiteX4" fmla="*/ 1502796 w 1683427"/>
                <a:gd name="connsiteY4" fmla="*/ 351780 h 2652855"/>
                <a:gd name="connsiteX5" fmla="*/ 1661822 w 1683427"/>
                <a:gd name="connsiteY5" fmla="*/ 1162813 h 2652855"/>
                <a:gd name="connsiteX6" fmla="*/ 1677725 w 1683427"/>
                <a:gd name="connsiteY6" fmla="*/ 1266180 h 2652855"/>
                <a:gd name="connsiteX0" fmla="*/ 0 w 1683427"/>
                <a:gd name="connsiteY0" fmla="*/ 2671764 h 2671764"/>
                <a:gd name="connsiteX1" fmla="*/ 593158 w 1683427"/>
                <a:gd name="connsiteY1" fmla="*/ 2197998 h 2671764"/>
                <a:gd name="connsiteX2" fmla="*/ 1081377 w 1683427"/>
                <a:gd name="connsiteY2" fmla="*/ 505861 h 2671764"/>
                <a:gd name="connsiteX3" fmla="*/ 1310350 w 1683427"/>
                <a:gd name="connsiteY3" fmla="*/ 1782 h 2671764"/>
                <a:gd name="connsiteX4" fmla="*/ 1502796 w 1683427"/>
                <a:gd name="connsiteY4" fmla="*/ 370689 h 2671764"/>
                <a:gd name="connsiteX5" fmla="*/ 1661822 w 1683427"/>
                <a:gd name="connsiteY5" fmla="*/ 1181722 h 2671764"/>
                <a:gd name="connsiteX6" fmla="*/ 1677725 w 1683427"/>
                <a:gd name="connsiteY6" fmla="*/ 1285089 h 2671764"/>
                <a:gd name="connsiteX0" fmla="*/ 0 w 1683681"/>
                <a:gd name="connsiteY0" fmla="*/ 2671223 h 2671223"/>
                <a:gd name="connsiteX1" fmla="*/ 593158 w 1683681"/>
                <a:gd name="connsiteY1" fmla="*/ 2197457 h 2671223"/>
                <a:gd name="connsiteX2" fmla="*/ 1081377 w 1683681"/>
                <a:gd name="connsiteY2" fmla="*/ 505320 h 2671223"/>
                <a:gd name="connsiteX3" fmla="*/ 1310350 w 1683681"/>
                <a:gd name="connsiteY3" fmla="*/ 1241 h 2671223"/>
                <a:gd name="connsiteX4" fmla="*/ 1498034 w 1683681"/>
                <a:gd name="connsiteY4" fmla="*/ 389198 h 2671223"/>
                <a:gd name="connsiteX5" fmla="*/ 1661822 w 1683681"/>
                <a:gd name="connsiteY5" fmla="*/ 1181181 h 2671223"/>
                <a:gd name="connsiteX6" fmla="*/ 1677725 w 1683681"/>
                <a:gd name="connsiteY6" fmla="*/ 1284548 h 2671223"/>
                <a:gd name="connsiteX0" fmla="*/ 0 w 1678769"/>
                <a:gd name="connsiteY0" fmla="*/ 2671090 h 2671090"/>
                <a:gd name="connsiteX1" fmla="*/ 593158 w 1678769"/>
                <a:gd name="connsiteY1" fmla="*/ 2197324 h 2671090"/>
                <a:gd name="connsiteX2" fmla="*/ 1081377 w 1678769"/>
                <a:gd name="connsiteY2" fmla="*/ 505187 h 2671090"/>
                <a:gd name="connsiteX3" fmla="*/ 1310350 w 1678769"/>
                <a:gd name="connsiteY3" fmla="*/ 1108 h 2671090"/>
                <a:gd name="connsiteX4" fmla="*/ 1498034 w 1678769"/>
                <a:gd name="connsiteY4" fmla="*/ 389065 h 2671090"/>
                <a:gd name="connsiteX5" fmla="*/ 1628484 w 1678769"/>
                <a:gd name="connsiteY5" fmla="*/ 1014361 h 2671090"/>
                <a:gd name="connsiteX6" fmla="*/ 1677725 w 1678769"/>
                <a:gd name="connsiteY6" fmla="*/ 1284415 h 2671090"/>
                <a:gd name="connsiteX0" fmla="*/ 0 w 1652368"/>
                <a:gd name="connsiteY0" fmla="*/ 2671090 h 2671090"/>
                <a:gd name="connsiteX1" fmla="*/ 593158 w 1652368"/>
                <a:gd name="connsiteY1" fmla="*/ 2197324 h 2671090"/>
                <a:gd name="connsiteX2" fmla="*/ 1081377 w 1652368"/>
                <a:gd name="connsiteY2" fmla="*/ 505187 h 2671090"/>
                <a:gd name="connsiteX3" fmla="*/ 1310350 w 1652368"/>
                <a:gd name="connsiteY3" fmla="*/ 1108 h 2671090"/>
                <a:gd name="connsiteX4" fmla="*/ 1498034 w 1652368"/>
                <a:gd name="connsiteY4" fmla="*/ 389065 h 2671090"/>
                <a:gd name="connsiteX5" fmla="*/ 1628484 w 1652368"/>
                <a:gd name="connsiteY5" fmla="*/ 1014361 h 2671090"/>
                <a:gd name="connsiteX6" fmla="*/ 1649150 w 1652368"/>
                <a:gd name="connsiteY6" fmla="*/ 1136777 h 2671090"/>
                <a:gd name="connsiteX0" fmla="*/ 0 w 1655017"/>
                <a:gd name="connsiteY0" fmla="*/ 2671090 h 2671090"/>
                <a:gd name="connsiteX1" fmla="*/ 593158 w 1655017"/>
                <a:gd name="connsiteY1" fmla="*/ 2197324 h 2671090"/>
                <a:gd name="connsiteX2" fmla="*/ 1081377 w 1655017"/>
                <a:gd name="connsiteY2" fmla="*/ 505187 h 2671090"/>
                <a:gd name="connsiteX3" fmla="*/ 1310350 w 1655017"/>
                <a:gd name="connsiteY3" fmla="*/ 1108 h 2671090"/>
                <a:gd name="connsiteX4" fmla="*/ 1498034 w 1655017"/>
                <a:gd name="connsiteY4" fmla="*/ 389065 h 2671090"/>
                <a:gd name="connsiteX5" fmla="*/ 1628484 w 1655017"/>
                <a:gd name="connsiteY5" fmla="*/ 1014361 h 2671090"/>
                <a:gd name="connsiteX6" fmla="*/ 1652325 w 1655017"/>
                <a:gd name="connsiteY6" fmla="*/ 1146302 h 2671090"/>
                <a:gd name="connsiteX0" fmla="*/ 0 w 1655017"/>
                <a:gd name="connsiteY0" fmla="*/ 2671090 h 2671090"/>
                <a:gd name="connsiteX1" fmla="*/ 593158 w 1655017"/>
                <a:gd name="connsiteY1" fmla="*/ 2197324 h 2671090"/>
                <a:gd name="connsiteX2" fmla="*/ 811861 w 1655017"/>
                <a:gd name="connsiteY2" fmla="*/ 1515002 h 2671090"/>
                <a:gd name="connsiteX3" fmla="*/ 1081377 w 1655017"/>
                <a:gd name="connsiteY3" fmla="*/ 505187 h 2671090"/>
                <a:gd name="connsiteX4" fmla="*/ 1310350 w 1655017"/>
                <a:gd name="connsiteY4" fmla="*/ 1108 h 2671090"/>
                <a:gd name="connsiteX5" fmla="*/ 1498034 w 1655017"/>
                <a:gd name="connsiteY5" fmla="*/ 389065 h 2671090"/>
                <a:gd name="connsiteX6" fmla="*/ 1628484 w 1655017"/>
                <a:gd name="connsiteY6" fmla="*/ 1014361 h 2671090"/>
                <a:gd name="connsiteX7" fmla="*/ 1652325 w 1655017"/>
                <a:gd name="connsiteY7" fmla="*/ 1146302 h 2671090"/>
                <a:gd name="connsiteX0" fmla="*/ 0 w 1655017"/>
                <a:gd name="connsiteY0" fmla="*/ 2671090 h 2671090"/>
                <a:gd name="connsiteX1" fmla="*/ 593158 w 1655017"/>
                <a:gd name="connsiteY1" fmla="*/ 2197324 h 2671090"/>
                <a:gd name="connsiteX2" fmla="*/ 834086 w 1655017"/>
                <a:gd name="connsiteY2" fmla="*/ 1511827 h 2671090"/>
                <a:gd name="connsiteX3" fmla="*/ 1081377 w 1655017"/>
                <a:gd name="connsiteY3" fmla="*/ 505187 h 2671090"/>
                <a:gd name="connsiteX4" fmla="*/ 1310350 w 1655017"/>
                <a:gd name="connsiteY4" fmla="*/ 1108 h 2671090"/>
                <a:gd name="connsiteX5" fmla="*/ 1498034 w 1655017"/>
                <a:gd name="connsiteY5" fmla="*/ 389065 h 2671090"/>
                <a:gd name="connsiteX6" fmla="*/ 1628484 w 1655017"/>
                <a:gd name="connsiteY6" fmla="*/ 1014361 h 2671090"/>
                <a:gd name="connsiteX7" fmla="*/ 1652325 w 1655017"/>
                <a:gd name="connsiteY7" fmla="*/ 1146302 h 2671090"/>
                <a:gd name="connsiteX0" fmla="*/ 0 w 1655017"/>
                <a:gd name="connsiteY0" fmla="*/ 2671090 h 2671090"/>
                <a:gd name="connsiteX1" fmla="*/ 529658 w 1655017"/>
                <a:gd name="connsiteY1" fmla="*/ 2324324 h 2671090"/>
                <a:gd name="connsiteX2" fmla="*/ 834086 w 1655017"/>
                <a:gd name="connsiteY2" fmla="*/ 1511827 h 2671090"/>
                <a:gd name="connsiteX3" fmla="*/ 1081377 w 1655017"/>
                <a:gd name="connsiteY3" fmla="*/ 505187 h 2671090"/>
                <a:gd name="connsiteX4" fmla="*/ 1310350 w 1655017"/>
                <a:gd name="connsiteY4" fmla="*/ 1108 h 2671090"/>
                <a:gd name="connsiteX5" fmla="*/ 1498034 w 1655017"/>
                <a:gd name="connsiteY5" fmla="*/ 389065 h 2671090"/>
                <a:gd name="connsiteX6" fmla="*/ 1628484 w 1655017"/>
                <a:gd name="connsiteY6" fmla="*/ 1014361 h 2671090"/>
                <a:gd name="connsiteX7" fmla="*/ 1652325 w 1655017"/>
                <a:gd name="connsiteY7" fmla="*/ 1146302 h 2671090"/>
                <a:gd name="connsiteX0" fmla="*/ 0 w 1655017"/>
                <a:gd name="connsiteY0" fmla="*/ 2671090 h 2671090"/>
                <a:gd name="connsiteX1" fmla="*/ 529658 w 1655017"/>
                <a:gd name="connsiteY1" fmla="*/ 2324324 h 2671090"/>
                <a:gd name="connsiteX2" fmla="*/ 834086 w 1655017"/>
                <a:gd name="connsiteY2" fmla="*/ 1511827 h 2671090"/>
                <a:gd name="connsiteX3" fmla="*/ 1081377 w 1655017"/>
                <a:gd name="connsiteY3" fmla="*/ 505187 h 2671090"/>
                <a:gd name="connsiteX4" fmla="*/ 1310350 w 1655017"/>
                <a:gd name="connsiteY4" fmla="*/ 1108 h 2671090"/>
                <a:gd name="connsiteX5" fmla="*/ 1498034 w 1655017"/>
                <a:gd name="connsiteY5" fmla="*/ 389065 h 2671090"/>
                <a:gd name="connsiteX6" fmla="*/ 1628484 w 1655017"/>
                <a:gd name="connsiteY6" fmla="*/ 1014361 h 2671090"/>
                <a:gd name="connsiteX7" fmla="*/ 1652325 w 1655017"/>
                <a:gd name="connsiteY7" fmla="*/ 1165352 h 2671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55017" h="2671090">
                  <a:moveTo>
                    <a:pt x="0" y="2671090"/>
                  </a:moveTo>
                  <a:cubicBezTo>
                    <a:pt x="204083" y="2651211"/>
                    <a:pt x="390644" y="2517535"/>
                    <a:pt x="529658" y="2324324"/>
                  </a:cubicBezTo>
                  <a:cubicBezTo>
                    <a:pt x="668672" y="2131114"/>
                    <a:pt x="752716" y="1793850"/>
                    <a:pt x="834086" y="1511827"/>
                  </a:cubicBezTo>
                  <a:cubicBezTo>
                    <a:pt x="915456" y="1229804"/>
                    <a:pt x="1002000" y="756974"/>
                    <a:pt x="1081377" y="505187"/>
                  </a:cubicBezTo>
                  <a:cubicBezTo>
                    <a:pt x="1160754" y="253401"/>
                    <a:pt x="1240907" y="20462"/>
                    <a:pt x="1310350" y="1108"/>
                  </a:cubicBezTo>
                  <a:cubicBezTo>
                    <a:pt x="1379793" y="-18246"/>
                    <a:pt x="1445012" y="220189"/>
                    <a:pt x="1498034" y="389065"/>
                  </a:cubicBezTo>
                  <a:cubicBezTo>
                    <a:pt x="1551056" y="557941"/>
                    <a:pt x="1602769" y="884980"/>
                    <a:pt x="1628484" y="1014361"/>
                  </a:cubicBezTo>
                  <a:cubicBezTo>
                    <a:pt x="1654199" y="1143742"/>
                    <a:pt x="1658951" y="1189868"/>
                    <a:pt x="1652325" y="1165352"/>
                  </a:cubicBezTo>
                </a:path>
              </a:pathLst>
            </a:cu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2176462" y="3296256"/>
              <a:ext cx="1100138" cy="1523396"/>
            </a:xfrm>
            <a:custGeom>
              <a:avLst/>
              <a:gdLst>
                <a:gd name="connsiteX0" fmla="*/ 0 w 1085850"/>
                <a:gd name="connsiteY0" fmla="*/ 22507 h 1536982"/>
                <a:gd name="connsiteX1" fmla="*/ 76200 w 1085850"/>
                <a:gd name="connsiteY1" fmla="*/ 3457 h 1536982"/>
                <a:gd name="connsiteX2" fmla="*/ 166688 w 1085850"/>
                <a:gd name="connsiteY2" fmla="*/ 84420 h 1536982"/>
                <a:gd name="connsiteX3" fmla="*/ 390525 w 1085850"/>
                <a:gd name="connsiteY3" fmla="*/ 708307 h 1536982"/>
                <a:gd name="connsiteX4" fmla="*/ 514350 w 1085850"/>
                <a:gd name="connsiteY4" fmla="*/ 1108357 h 1536982"/>
                <a:gd name="connsiteX5" fmla="*/ 728663 w 1085850"/>
                <a:gd name="connsiteY5" fmla="*/ 1389345 h 1536982"/>
                <a:gd name="connsiteX6" fmla="*/ 1085850 w 1085850"/>
                <a:gd name="connsiteY6" fmla="*/ 1536982 h 1536982"/>
                <a:gd name="connsiteX0" fmla="*/ 0 w 1076325"/>
                <a:gd name="connsiteY0" fmla="*/ 27762 h 1535887"/>
                <a:gd name="connsiteX1" fmla="*/ 66675 w 1076325"/>
                <a:gd name="connsiteY1" fmla="*/ 2362 h 1535887"/>
                <a:gd name="connsiteX2" fmla="*/ 157163 w 1076325"/>
                <a:gd name="connsiteY2" fmla="*/ 83325 h 1535887"/>
                <a:gd name="connsiteX3" fmla="*/ 381000 w 1076325"/>
                <a:gd name="connsiteY3" fmla="*/ 707212 h 1535887"/>
                <a:gd name="connsiteX4" fmla="*/ 504825 w 1076325"/>
                <a:gd name="connsiteY4" fmla="*/ 1107262 h 1535887"/>
                <a:gd name="connsiteX5" fmla="*/ 719138 w 1076325"/>
                <a:gd name="connsiteY5" fmla="*/ 1388250 h 1535887"/>
                <a:gd name="connsiteX6" fmla="*/ 1076325 w 1076325"/>
                <a:gd name="connsiteY6" fmla="*/ 1535887 h 1535887"/>
                <a:gd name="connsiteX0" fmla="*/ 0 w 1076325"/>
                <a:gd name="connsiteY0" fmla="*/ 36689 h 1544814"/>
                <a:gd name="connsiteX1" fmla="*/ 66675 w 1076325"/>
                <a:gd name="connsiteY1" fmla="*/ 1764 h 1544814"/>
                <a:gd name="connsiteX2" fmla="*/ 157163 w 1076325"/>
                <a:gd name="connsiteY2" fmla="*/ 92252 h 1544814"/>
                <a:gd name="connsiteX3" fmla="*/ 381000 w 1076325"/>
                <a:gd name="connsiteY3" fmla="*/ 716139 h 1544814"/>
                <a:gd name="connsiteX4" fmla="*/ 504825 w 1076325"/>
                <a:gd name="connsiteY4" fmla="*/ 1116189 h 1544814"/>
                <a:gd name="connsiteX5" fmla="*/ 719138 w 1076325"/>
                <a:gd name="connsiteY5" fmla="*/ 1397177 h 1544814"/>
                <a:gd name="connsiteX6" fmla="*/ 1076325 w 1076325"/>
                <a:gd name="connsiteY6" fmla="*/ 1544814 h 1544814"/>
                <a:gd name="connsiteX0" fmla="*/ 0 w 1076325"/>
                <a:gd name="connsiteY0" fmla="*/ 42782 h 1550907"/>
                <a:gd name="connsiteX1" fmla="*/ 76200 w 1076325"/>
                <a:gd name="connsiteY1" fmla="*/ 1507 h 1550907"/>
                <a:gd name="connsiteX2" fmla="*/ 157163 w 1076325"/>
                <a:gd name="connsiteY2" fmla="*/ 98345 h 1550907"/>
                <a:gd name="connsiteX3" fmla="*/ 381000 w 1076325"/>
                <a:gd name="connsiteY3" fmla="*/ 722232 h 1550907"/>
                <a:gd name="connsiteX4" fmla="*/ 504825 w 1076325"/>
                <a:gd name="connsiteY4" fmla="*/ 1122282 h 1550907"/>
                <a:gd name="connsiteX5" fmla="*/ 719138 w 1076325"/>
                <a:gd name="connsiteY5" fmla="*/ 1403270 h 1550907"/>
                <a:gd name="connsiteX6" fmla="*/ 1076325 w 1076325"/>
                <a:gd name="connsiteY6" fmla="*/ 1550907 h 1550907"/>
                <a:gd name="connsiteX0" fmla="*/ 0 w 1076325"/>
                <a:gd name="connsiteY0" fmla="*/ 33678 h 1541803"/>
                <a:gd name="connsiteX1" fmla="*/ 76200 w 1076325"/>
                <a:gd name="connsiteY1" fmla="*/ 1928 h 1541803"/>
                <a:gd name="connsiteX2" fmla="*/ 157163 w 1076325"/>
                <a:gd name="connsiteY2" fmla="*/ 89241 h 1541803"/>
                <a:gd name="connsiteX3" fmla="*/ 381000 w 1076325"/>
                <a:gd name="connsiteY3" fmla="*/ 713128 h 1541803"/>
                <a:gd name="connsiteX4" fmla="*/ 504825 w 1076325"/>
                <a:gd name="connsiteY4" fmla="*/ 1113178 h 1541803"/>
                <a:gd name="connsiteX5" fmla="*/ 719138 w 1076325"/>
                <a:gd name="connsiteY5" fmla="*/ 1394166 h 1541803"/>
                <a:gd name="connsiteX6" fmla="*/ 1076325 w 1076325"/>
                <a:gd name="connsiteY6" fmla="*/ 1541803 h 1541803"/>
                <a:gd name="connsiteX0" fmla="*/ 0 w 1076325"/>
                <a:gd name="connsiteY0" fmla="*/ 39572 h 1547697"/>
                <a:gd name="connsiteX1" fmla="*/ 76200 w 1076325"/>
                <a:gd name="connsiteY1" fmla="*/ 7822 h 1547697"/>
                <a:gd name="connsiteX2" fmla="*/ 157163 w 1076325"/>
                <a:gd name="connsiteY2" fmla="*/ 95135 h 1547697"/>
                <a:gd name="connsiteX3" fmla="*/ 381000 w 1076325"/>
                <a:gd name="connsiteY3" fmla="*/ 719022 h 1547697"/>
                <a:gd name="connsiteX4" fmla="*/ 504825 w 1076325"/>
                <a:gd name="connsiteY4" fmla="*/ 1119072 h 1547697"/>
                <a:gd name="connsiteX5" fmla="*/ 719138 w 1076325"/>
                <a:gd name="connsiteY5" fmla="*/ 1400060 h 1547697"/>
                <a:gd name="connsiteX6" fmla="*/ 1076325 w 1076325"/>
                <a:gd name="connsiteY6" fmla="*/ 1547697 h 1547697"/>
                <a:gd name="connsiteX0" fmla="*/ 0 w 1076325"/>
                <a:gd name="connsiteY0" fmla="*/ 36815 h 1544940"/>
                <a:gd name="connsiteX1" fmla="*/ 88900 w 1076325"/>
                <a:gd name="connsiteY1" fmla="*/ 8240 h 1544940"/>
                <a:gd name="connsiteX2" fmla="*/ 157163 w 1076325"/>
                <a:gd name="connsiteY2" fmla="*/ 92378 h 1544940"/>
                <a:gd name="connsiteX3" fmla="*/ 381000 w 1076325"/>
                <a:gd name="connsiteY3" fmla="*/ 716265 h 1544940"/>
                <a:gd name="connsiteX4" fmla="*/ 504825 w 1076325"/>
                <a:gd name="connsiteY4" fmla="*/ 1116315 h 1544940"/>
                <a:gd name="connsiteX5" fmla="*/ 719138 w 1076325"/>
                <a:gd name="connsiteY5" fmla="*/ 1397303 h 1544940"/>
                <a:gd name="connsiteX6" fmla="*/ 1076325 w 1076325"/>
                <a:gd name="connsiteY6" fmla="*/ 1544940 h 1544940"/>
                <a:gd name="connsiteX0" fmla="*/ 0 w 1076325"/>
                <a:gd name="connsiteY0" fmla="*/ 35948 h 1544073"/>
                <a:gd name="connsiteX1" fmla="*/ 88900 w 1076325"/>
                <a:gd name="connsiteY1" fmla="*/ 7373 h 1544073"/>
                <a:gd name="connsiteX2" fmla="*/ 198438 w 1076325"/>
                <a:gd name="connsiteY2" fmla="*/ 174061 h 1544073"/>
                <a:gd name="connsiteX3" fmla="*/ 381000 w 1076325"/>
                <a:gd name="connsiteY3" fmla="*/ 715398 h 1544073"/>
                <a:gd name="connsiteX4" fmla="*/ 504825 w 1076325"/>
                <a:gd name="connsiteY4" fmla="*/ 1115448 h 1544073"/>
                <a:gd name="connsiteX5" fmla="*/ 719138 w 1076325"/>
                <a:gd name="connsiteY5" fmla="*/ 1396436 h 1544073"/>
                <a:gd name="connsiteX6" fmla="*/ 1076325 w 1076325"/>
                <a:gd name="connsiteY6" fmla="*/ 1544073 h 1544073"/>
                <a:gd name="connsiteX0" fmla="*/ 0 w 1076325"/>
                <a:gd name="connsiteY0" fmla="*/ 36596 h 1544721"/>
                <a:gd name="connsiteX1" fmla="*/ 88900 w 1076325"/>
                <a:gd name="connsiteY1" fmla="*/ 8021 h 1544721"/>
                <a:gd name="connsiteX2" fmla="*/ 204788 w 1076325"/>
                <a:gd name="connsiteY2" fmla="*/ 184234 h 1544721"/>
                <a:gd name="connsiteX3" fmla="*/ 381000 w 1076325"/>
                <a:gd name="connsiteY3" fmla="*/ 716046 h 1544721"/>
                <a:gd name="connsiteX4" fmla="*/ 504825 w 1076325"/>
                <a:gd name="connsiteY4" fmla="*/ 1116096 h 1544721"/>
                <a:gd name="connsiteX5" fmla="*/ 719138 w 1076325"/>
                <a:gd name="connsiteY5" fmla="*/ 1397084 h 1544721"/>
                <a:gd name="connsiteX6" fmla="*/ 1076325 w 1076325"/>
                <a:gd name="connsiteY6" fmla="*/ 1544721 h 1544721"/>
                <a:gd name="connsiteX0" fmla="*/ 0 w 1076325"/>
                <a:gd name="connsiteY0" fmla="*/ 26073 h 1534198"/>
                <a:gd name="connsiteX1" fmla="*/ 92075 w 1076325"/>
                <a:gd name="connsiteY1" fmla="*/ 10198 h 1534198"/>
                <a:gd name="connsiteX2" fmla="*/ 204788 w 1076325"/>
                <a:gd name="connsiteY2" fmla="*/ 173711 h 1534198"/>
                <a:gd name="connsiteX3" fmla="*/ 381000 w 1076325"/>
                <a:gd name="connsiteY3" fmla="*/ 705523 h 1534198"/>
                <a:gd name="connsiteX4" fmla="*/ 504825 w 1076325"/>
                <a:gd name="connsiteY4" fmla="*/ 1105573 h 1534198"/>
                <a:gd name="connsiteX5" fmla="*/ 719138 w 1076325"/>
                <a:gd name="connsiteY5" fmla="*/ 1386561 h 1534198"/>
                <a:gd name="connsiteX6" fmla="*/ 1076325 w 1076325"/>
                <a:gd name="connsiteY6" fmla="*/ 1534198 h 1534198"/>
                <a:gd name="connsiteX0" fmla="*/ 0 w 1076325"/>
                <a:gd name="connsiteY0" fmla="*/ 21267 h 1529392"/>
                <a:gd name="connsiteX1" fmla="*/ 98425 w 1076325"/>
                <a:gd name="connsiteY1" fmla="*/ 11742 h 1529392"/>
                <a:gd name="connsiteX2" fmla="*/ 204788 w 1076325"/>
                <a:gd name="connsiteY2" fmla="*/ 168905 h 1529392"/>
                <a:gd name="connsiteX3" fmla="*/ 381000 w 1076325"/>
                <a:gd name="connsiteY3" fmla="*/ 700717 h 1529392"/>
                <a:gd name="connsiteX4" fmla="*/ 504825 w 1076325"/>
                <a:gd name="connsiteY4" fmla="*/ 1100767 h 1529392"/>
                <a:gd name="connsiteX5" fmla="*/ 719138 w 1076325"/>
                <a:gd name="connsiteY5" fmla="*/ 1381755 h 1529392"/>
                <a:gd name="connsiteX6" fmla="*/ 1076325 w 1076325"/>
                <a:gd name="connsiteY6" fmla="*/ 1529392 h 1529392"/>
                <a:gd name="connsiteX0" fmla="*/ 0 w 1076325"/>
                <a:gd name="connsiteY0" fmla="*/ 19303 h 1527428"/>
                <a:gd name="connsiteX1" fmla="*/ 98425 w 1076325"/>
                <a:gd name="connsiteY1" fmla="*/ 9778 h 1527428"/>
                <a:gd name="connsiteX2" fmla="*/ 204788 w 1076325"/>
                <a:gd name="connsiteY2" fmla="*/ 166941 h 1527428"/>
                <a:gd name="connsiteX3" fmla="*/ 381000 w 1076325"/>
                <a:gd name="connsiteY3" fmla="*/ 698753 h 1527428"/>
                <a:gd name="connsiteX4" fmla="*/ 504825 w 1076325"/>
                <a:gd name="connsiteY4" fmla="*/ 1098803 h 1527428"/>
                <a:gd name="connsiteX5" fmla="*/ 719138 w 1076325"/>
                <a:gd name="connsiteY5" fmla="*/ 1379791 h 1527428"/>
                <a:gd name="connsiteX6" fmla="*/ 1076325 w 1076325"/>
                <a:gd name="connsiteY6" fmla="*/ 1527428 h 1527428"/>
                <a:gd name="connsiteX0" fmla="*/ 0 w 1085850"/>
                <a:gd name="connsiteY0" fmla="*/ 24055 h 1525830"/>
                <a:gd name="connsiteX1" fmla="*/ 107950 w 1085850"/>
                <a:gd name="connsiteY1" fmla="*/ 8180 h 1525830"/>
                <a:gd name="connsiteX2" fmla="*/ 214313 w 1085850"/>
                <a:gd name="connsiteY2" fmla="*/ 165343 h 1525830"/>
                <a:gd name="connsiteX3" fmla="*/ 390525 w 1085850"/>
                <a:gd name="connsiteY3" fmla="*/ 697155 h 1525830"/>
                <a:gd name="connsiteX4" fmla="*/ 514350 w 1085850"/>
                <a:gd name="connsiteY4" fmla="*/ 1097205 h 1525830"/>
                <a:gd name="connsiteX5" fmla="*/ 728663 w 1085850"/>
                <a:gd name="connsiteY5" fmla="*/ 1378193 h 1525830"/>
                <a:gd name="connsiteX6" fmla="*/ 1085850 w 1085850"/>
                <a:gd name="connsiteY6" fmla="*/ 1525830 h 1525830"/>
                <a:gd name="connsiteX0" fmla="*/ 0 w 1085850"/>
                <a:gd name="connsiteY0" fmla="*/ 24727 h 1526502"/>
                <a:gd name="connsiteX1" fmla="*/ 107950 w 1085850"/>
                <a:gd name="connsiteY1" fmla="*/ 8852 h 1526502"/>
                <a:gd name="connsiteX2" fmla="*/ 211138 w 1085850"/>
                <a:gd name="connsiteY2" fmla="*/ 175540 h 1526502"/>
                <a:gd name="connsiteX3" fmla="*/ 390525 w 1085850"/>
                <a:gd name="connsiteY3" fmla="*/ 697827 h 1526502"/>
                <a:gd name="connsiteX4" fmla="*/ 514350 w 1085850"/>
                <a:gd name="connsiteY4" fmla="*/ 1097877 h 1526502"/>
                <a:gd name="connsiteX5" fmla="*/ 728663 w 1085850"/>
                <a:gd name="connsiteY5" fmla="*/ 1378865 h 1526502"/>
                <a:gd name="connsiteX6" fmla="*/ 1085850 w 1085850"/>
                <a:gd name="connsiteY6" fmla="*/ 1526502 h 1526502"/>
                <a:gd name="connsiteX0" fmla="*/ 0 w 1085850"/>
                <a:gd name="connsiteY0" fmla="*/ 32309 h 1524559"/>
                <a:gd name="connsiteX1" fmla="*/ 107950 w 1085850"/>
                <a:gd name="connsiteY1" fmla="*/ 6909 h 1524559"/>
                <a:gd name="connsiteX2" fmla="*/ 211138 w 1085850"/>
                <a:gd name="connsiteY2" fmla="*/ 173597 h 1524559"/>
                <a:gd name="connsiteX3" fmla="*/ 390525 w 1085850"/>
                <a:gd name="connsiteY3" fmla="*/ 695884 h 1524559"/>
                <a:gd name="connsiteX4" fmla="*/ 514350 w 1085850"/>
                <a:gd name="connsiteY4" fmla="*/ 1095934 h 1524559"/>
                <a:gd name="connsiteX5" fmla="*/ 728663 w 1085850"/>
                <a:gd name="connsiteY5" fmla="*/ 1376922 h 1524559"/>
                <a:gd name="connsiteX6" fmla="*/ 1085850 w 1085850"/>
                <a:gd name="connsiteY6" fmla="*/ 1524559 h 1524559"/>
                <a:gd name="connsiteX0" fmla="*/ 0 w 1085850"/>
                <a:gd name="connsiteY0" fmla="*/ 32309 h 1524559"/>
                <a:gd name="connsiteX1" fmla="*/ 107950 w 1085850"/>
                <a:gd name="connsiteY1" fmla="*/ 6909 h 1524559"/>
                <a:gd name="connsiteX2" fmla="*/ 211138 w 1085850"/>
                <a:gd name="connsiteY2" fmla="*/ 173597 h 1524559"/>
                <a:gd name="connsiteX3" fmla="*/ 390525 w 1085850"/>
                <a:gd name="connsiteY3" fmla="*/ 695884 h 1524559"/>
                <a:gd name="connsiteX4" fmla="*/ 514350 w 1085850"/>
                <a:gd name="connsiteY4" fmla="*/ 1095934 h 1524559"/>
                <a:gd name="connsiteX5" fmla="*/ 801688 w 1085850"/>
                <a:gd name="connsiteY5" fmla="*/ 1424547 h 1524559"/>
                <a:gd name="connsiteX6" fmla="*/ 1085850 w 1085850"/>
                <a:gd name="connsiteY6" fmla="*/ 1524559 h 1524559"/>
                <a:gd name="connsiteX0" fmla="*/ 0 w 1085850"/>
                <a:gd name="connsiteY0" fmla="*/ 32309 h 1524559"/>
                <a:gd name="connsiteX1" fmla="*/ 107950 w 1085850"/>
                <a:gd name="connsiteY1" fmla="*/ 6909 h 1524559"/>
                <a:gd name="connsiteX2" fmla="*/ 211138 w 1085850"/>
                <a:gd name="connsiteY2" fmla="*/ 173597 h 1524559"/>
                <a:gd name="connsiteX3" fmla="*/ 390525 w 1085850"/>
                <a:gd name="connsiteY3" fmla="*/ 695884 h 1524559"/>
                <a:gd name="connsiteX4" fmla="*/ 514350 w 1085850"/>
                <a:gd name="connsiteY4" fmla="*/ 1095934 h 1524559"/>
                <a:gd name="connsiteX5" fmla="*/ 782638 w 1085850"/>
                <a:gd name="connsiteY5" fmla="*/ 1418197 h 1524559"/>
                <a:gd name="connsiteX6" fmla="*/ 1085850 w 1085850"/>
                <a:gd name="connsiteY6" fmla="*/ 1524559 h 1524559"/>
                <a:gd name="connsiteX0" fmla="*/ 0 w 1085850"/>
                <a:gd name="connsiteY0" fmla="*/ 32309 h 1524559"/>
                <a:gd name="connsiteX1" fmla="*/ 107950 w 1085850"/>
                <a:gd name="connsiteY1" fmla="*/ 6909 h 1524559"/>
                <a:gd name="connsiteX2" fmla="*/ 211138 w 1085850"/>
                <a:gd name="connsiteY2" fmla="*/ 173597 h 1524559"/>
                <a:gd name="connsiteX3" fmla="*/ 390525 w 1085850"/>
                <a:gd name="connsiteY3" fmla="*/ 695884 h 1524559"/>
                <a:gd name="connsiteX4" fmla="*/ 523875 w 1085850"/>
                <a:gd name="connsiteY4" fmla="*/ 1086409 h 1524559"/>
                <a:gd name="connsiteX5" fmla="*/ 782638 w 1085850"/>
                <a:gd name="connsiteY5" fmla="*/ 1418197 h 1524559"/>
                <a:gd name="connsiteX6" fmla="*/ 1085850 w 1085850"/>
                <a:gd name="connsiteY6" fmla="*/ 1524559 h 1524559"/>
                <a:gd name="connsiteX0" fmla="*/ 0 w 1085850"/>
                <a:gd name="connsiteY0" fmla="*/ 32309 h 1524559"/>
                <a:gd name="connsiteX1" fmla="*/ 107950 w 1085850"/>
                <a:gd name="connsiteY1" fmla="*/ 6909 h 1524559"/>
                <a:gd name="connsiteX2" fmla="*/ 211138 w 1085850"/>
                <a:gd name="connsiteY2" fmla="*/ 173597 h 1524559"/>
                <a:gd name="connsiteX3" fmla="*/ 390525 w 1085850"/>
                <a:gd name="connsiteY3" fmla="*/ 695884 h 1524559"/>
                <a:gd name="connsiteX4" fmla="*/ 536575 w 1085850"/>
                <a:gd name="connsiteY4" fmla="*/ 1130859 h 1524559"/>
                <a:gd name="connsiteX5" fmla="*/ 782638 w 1085850"/>
                <a:gd name="connsiteY5" fmla="*/ 1418197 h 1524559"/>
                <a:gd name="connsiteX6" fmla="*/ 1085850 w 1085850"/>
                <a:gd name="connsiteY6" fmla="*/ 1524559 h 1524559"/>
                <a:gd name="connsiteX0" fmla="*/ 0 w 1100138"/>
                <a:gd name="connsiteY0" fmla="*/ 38290 h 1523396"/>
                <a:gd name="connsiteX1" fmla="*/ 122238 w 1100138"/>
                <a:gd name="connsiteY1" fmla="*/ 5746 h 1523396"/>
                <a:gd name="connsiteX2" fmla="*/ 225426 w 1100138"/>
                <a:gd name="connsiteY2" fmla="*/ 172434 h 1523396"/>
                <a:gd name="connsiteX3" fmla="*/ 404813 w 1100138"/>
                <a:gd name="connsiteY3" fmla="*/ 694721 h 1523396"/>
                <a:gd name="connsiteX4" fmla="*/ 550863 w 1100138"/>
                <a:gd name="connsiteY4" fmla="*/ 1129696 h 1523396"/>
                <a:gd name="connsiteX5" fmla="*/ 796926 w 1100138"/>
                <a:gd name="connsiteY5" fmla="*/ 1417034 h 1523396"/>
                <a:gd name="connsiteX6" fmla="*/ 1100138 w 1100138"/>
                <a:gd name="connsiteY6" fmla="*/ 1523396 h 1523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0138" h="1523396">
                  <a:moveTo>
                    <a:pt x="0" y="38290"/>
                  </a:moveTo>
                  <a:cubicBezTo>
                    <a:pt x="14684" y="33130"/>
                    <a:pt x="84667" y="-16611"/>
                    <a:pt x="122238" y="5746"/>
                  </a:cubicBezTo>
                  <a:cubicBezTo>
                    <a:pt x="159809" y="28103"/>
                    <a:pt x="178330" y="57605"/>
                    <a:pt x="225426" y="172434"/>
                  </a:cubicBezTo>
                  <a:cubicBezTo>
                    <a:pt x="272522" y="287263"/>
                    <a:pt x="350574" y="535177"/>
                    <a:pt x="404813" y="694721"/>
                  </a:cubicBezTo>
                  <a:cubicBezTo>
                    <a:pt x="459052" y="854265"/>
                    <a:pt x="485511" y="1009311"/>
                    <a:pt x="550863" y="1129696"/>
                  </a:cubicBezTo>
                  <a:cubicBezTo>
                    <a:pt x="616215" y="1250082"/>
                    <a:pt x="705380" y="1351417"/>
                    <a:pt x="796926" y="1417034"/>
                  </a:cubicBezTo>
                  <a:cubicBezTo>
                    <a:pt x="888472" y="1482651"/>
                    <a:pt x="969169" y="1485296"/>
                    <a:pt x="1100138" y="1523396"/>
                  </a:cubicBezTo>
                </a:path>
              </a:pathLst>
            </a:cu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8"/>
          <p:cNvGrpSpPr/>
          <p:nvPr/>
        </p:nvGrpSpPr>
        <p:grpSpPr>
          <a:xfrm>
            <a:off x="5334089" y="2769135"/>
            <a:ext cx="1062037" cy="2438400"/>
            <a:chOff x="5367955" y="2819400"/>
            <a:chExt cx="1062037" cy="243840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5377479" y="4982034"/>
              <a:ext cx="105251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43"/>
            <p:cNvSpPr txBox="1"/>
            <p:nvPr/>
          </p:nvSpPr>
          <p:spPr>
            <a:xfrm>
              <a:off x="5377479" y="5010150"/>
              <a:ext cx="1047750" cy="247650"/>
            </a:xfrm>
            <a:prstGeom prst="rect">
              <a:avLst/>
            </a:prstGeom>
            <a:noFill/>
            <a:ln w="19050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100" b="1" dirty="0" smtClean="0"/>
                <a:t>Ejected</a:t>
              </a:r>
            </a:p>
            <a:p>
              <a:pPr algn="ctr"/>
              <a:r>
                <a:rPr lang="en-US" sz="1100" b="1" dirty="0" smtClean="0"/>
                <a:t>wave</a:t>
              </a:r>
              <a:endParaRPr lang="en-US" sz="1100" b="1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5367955" y="4829630"/>
              <a:ext cx="0" cy="2619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6429992" y="4819650"/>
              <a:ext cx="0" cy="2619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Freeform 3"/>
            <p:cNvSpPr/>
            <p:nvPr/>
          </p:nvSpPr>
          <p:spPr>
            <a:xfrm>
              <a:off x="5377479" y="2819400"/>
              <a:ext cx="1052513" cy="2000704"/>
            </a:xfrm>
            <a:custGeom>
              <a:avLst/>
              <a:gdLst>
                <a:gd name="connsiteX0" fmla="*/ 0 w 2209800"/>
                <a:gd name="connsiteY0" fmla="*/ 2676526 h 2676526"/>
                <a:gd name="connsiteX1" fmla="*/ 581025 w 2209800"/>
                <a:gd name="connsiteY1" fmla="*/ 2114551 h 2676526"/>
                <a:gd name="connsiteX2" fmla="*/ 1200150 w 2209800"/>
                <a:gd name="connsiteY2" fmla="*/ 1 h 2676526"/>
                <a:gd name="connsiteX3" fmla="*/ 1704975 w 2209800"/>
                <a:gd name="connsiteY3" fmla="*/ 2105026 h 2676526"/>
                <a:gd name="connsiteX4" fmla="*/ 2209800 w 2209800"/>
                <a:gd name="connsiteY4" fmla="*/ 2676526 h 2676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09800" h="2676526">
                  <a:moveTo>
                    <a:pt x="0" y="2676526"/>
                  </a:moveTo>
                  <a:cubicBezTo>
                    <a:pt x="190500" y="2618582"/>
                    <a:pt x="381000" y="2560638"/>
                    <a:pt x="581025" y="2114551"/>
                  </a:cubicBezTo>
                  <a:cubicBezTo>
                    <a:pt x="781050" y="1668464"/>
                    <a:pt x="1012825" y="1588"/>
                    <a:pt x="1200150" y="1"/>
                  </a:cubicBezTo>
                  <a:cubicBezTo>
                    <a:pt x="1387475" y="-1587"/>
                    <a:pt x="1536700" y="1658939"/>
                    <a:pt x="1704975" y="2105026"/>
                  </a:cubicBezTo>
                  <a:cubicBezTo>
                    <a:pt x="1873250" y="2551113"/>
                    <a:pt x="2041525" y="2613819"/>
                    <a:pt x="2209800" y="2676526"/>
                  </a:cubicBezTo>
                </a:path>
              </a:pathLst>
            </a:custGeom>
            <a:pattFill prst="solidDmnd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</p:grpSp>
      <p:grpSp>
        <p:nvGrpSpPr>
          <p:cNvPr id="17" name="Group 19"/>
          <p:cNvGrpSpPr/>
          <p:nvPr/>
        </p:nvGrpSpPr>
        <p:grpSpPr>
          <a:xfrm>
            <a:off x="6322305" y="3912135"/>
            <a:ext cx="790575" cy="1295400"/>
            <a:chOff x="6356171" y="3962400"/>
            <a:chExt cx="790575" cy="1295400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6429992" y="4982034"/>
              <a:ext cx="6429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49"/>
            <p:cNvSpPr txBox="1"/>
            <p:nvPr/>
          </p:nvSpPr>
          <p:spPr>
            <a:xfrm>
              <a:off x="6356171" y="5010150"/>
              <a:ext cx="790575" cy="24765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100" b="1" dirty="0" smtClean="0"/>
                <a:t>Reflected</a:t>
              </a:r>
            </a:p>
            <a:p>
              <a:pPr algn="ctr"/>
              <a:r>
                <a:rPr lang="en-US" sz="1100" b="1" dirty="0" smtClean="0"/>
                <a:t>wave</a:t>
              </a:r>
              <a:endParaRPr lang="en-US" sz="1100" b="1" dirty="0"/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7068164" y="4822031"/>
              <a:ext cx="0" cy="2619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Freeform 4"/>
            <p:cNvSpPr/>
            <p:nvPr/>
          </p:nvSpPr>
          <p:spPr>
            <a:xfrm>
              <a:off x="6425229" y="3962400"/>
              <a:ext cx="647698" cy="857705"/>
            </a:xfrm>
            <a:custGeom>
              <a:avLst/>
              <a:gdLst>
                <a:gd name="connsiteX0" fmla="*/ 0 w 2209800"/>
                <a:gd name="connsiteY0" fmla="*/ 2676526 h 2676526"/>
                <a:gd name="connsiteX1" fmla="*/ 581025 w 2209800"/>
                <a:gd name="connsiteY1" fmla="*/ 2114551 h 2676526"/>
                <a:gd name="connsiteX2" fmla="*/ 1200150 w 2209800"/>
                <a:gd name="connsiteY2" fmla="*/ 1 h 2676526"/>
                <a:gd name="connsiteX3" fmla="*/ 1704975 w 2209800"/>
                <a:gd name="connsiteY3" fmla="*/ 2105026 h 2676526"/>
                <a:gd name="connsiteX4" fmla="*/ 2209800 w 2209800"/>
                <a:gd name="connsiteY4" fmla="*/ 2676526 h 2676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09800" h="2676526">
                  <a:moveTo>
                    <a:pt x="0" y="2676526"/>
                  </a:moveTo>
                  <a:cubicBezTo>
                    <a:pt x="190500" y="2618582"/>
                    <a:pt x="381000" y="2560638"/>
                    <a:pt x="581025" y="2114551"/>
                  </a:cubicBezTo>
                  <a:cubicBezTo>
                    <a:pt x="781050" y="1668464"/>
                    <a:pt x="1012825" y="1588"/>
                    <a:pt x="1200150" y="1"/>
                  </a:cubicBezTo>
                  <a:cubicBezTo>
                    <a:pt x="1387475" y="-1587"/>
                    <a:pt x="1536700" y="1658939"/>
                    <a:pt x="1704975" y="2105026"/>
                  </a:cubicBezTo>
                  <a:cubicBezTo>
                    <a:pt x="1873250" y="2551113"/>
                    <a:pt x="2041525" y="2613819"/>
                    <a:pt x="2209800" y="2676526"/>
                  </a:cubicBezTo>
                </a:path>
              </a:pathLst>
            </a:custGeom>
            <a:solidFill>
              <a:schemeClr val="bg1">
                <a:lumMod val="50000"/>
                <a:alpha val="50000"/>
              </a:schemeClr>
            </a:solidFill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</p:grpSp>
      <p:cxnSp>
        <p:nvCxnSpPr>
          <p:cNvPr id="18" name="Straight Arrow Connector 17"/>
          <p:cNvCxnSpPr/>
          <p:nvPr/>
        </p:nvCxnSpPr>
        <p:spPr>
          <a:xfrm flipH="1">
            <a:off x="4519499" y="2083338"/>
            <a:ext cx="400049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6"/>
          <p:cNvGrpSpPr/>
          <p:nvPr/>
        </p:nvGrpSpPr>
        <p:grpSpPr>
          <a:xfrm>
            <a:off x="4929275" y="1549935"/>
            <a:ext cx="2552700" cy="3233738"/>
            <a:chOff x="4963141" y="1600200"/>
            <a:chExt cx="2552700" cy="3233738"/>
          </a:xfrm>
        </p:grpSpPr>
        <p:sp>
          <p:nvSpPr>
            <p:cNvPr id="42" name="TextBox 41"/>
            <p:cNvSpPr txBox="1"/>
            <p:nvPr/>
          </p:nvSpPr>
          <p:spPr>
            <a:xfrm>
              <a:off x="4963141" y="1600200"/>
              <a:ext cx="2552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+mn-lt"/>
                </a:rPr>
                <a:t>Hemorrhage waveform</a:t>
              </a:r>
              <a:endParaRPr lang="en-US" sz="1800" b="1" dirty="0">
                <a:latin typeface="+mn-lt"/>
              </a:endParaRPr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5215554" y="2799522"/>
              <a:ext cx="2047875" cy="0"/>
            </a:xfrm>
            <a:prstGeom prst="line">
              <a:avLst/>
            </a:prstGeom>
            <a:ln w="28575">
              <a:solidFill>
                <a:sysClr val="windowText" lastClr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5215554" y="4833938"/>
              <a:ext cx="2048256" cy="0"/>
            </a:xfrm>
            <a:prstGeom prst="line">
              <a:avLst/>
            </a:prstGeom>
            <a:ln w="28575">
              <a:solidFill>
                <a:sysClr val="windowText" lastClr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>
              <a:off x="5346315" y="2257962"/>
              <a:ext cx="0" cy="5321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Group 15"/>
            <p:cNvGrpSpPr/>
            <p:nvPr/>
          </p:nvGrpSpPr>
          <p:grpSpPr>
            <a:xfrm>
              <a:off x="5380181" y="2828926"/>
              <a:ext cx="1692746" cy="2000704"/>
              <a:chOff x="5380181" y="2828926"/>
              <a:chExt cx="1692746" cy="2000704"/>
            </a:xfrm>
          </p:grpSpPr>
          <p:sp>
            <p:nvSpPr>
              <p:cNvPr id="39" name="Freeform 38"/>
              <p:cNvSpPr/>
              <p:nvPr/>
            </p:nvSpPr>
            <p:spPr>
              <a:xfrm>
                <a:off x="5380181" y="2828926"/>
                <a:ext cx="1052513" cy="2000704"/>
              </a:xfrm>
              <a:custGeom>
                <a:avLst/>
                <a:gdLst>
                  <a:gd name="connsiteX0" fmla="*/ 0 w 2209800"/>
                  <a:gd name="connsiteY0" fmla="*/ 2676526 h 2676526"/>
                  <a:gd name="connsiteX1" fmla="*/ 581025 w 2209800"/>
                  <a:gd name="connsiteY1" fmla="*/ 2114551 h 2676526"/>
                  <a:gd name="connsiteX2" fmla="*/ 1200150 w 2209800"/>
                  <a:gd name="connsiteY2" fmla="*/ 1 h 2676526"/>
                  <a:gd name="connsiteX3" fmla="*/ 1704975 w 2209800"/>
                  <a:gd name="connsiteY3" fmla="*/ 2105026 h 2676526"/>
                  <a:gd name="connsiteX4" fmla="*/ 2209800 w 2209800"/>
                  <a:gd name="connsiteY4" fmla="*/ 2676526 h 26765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09800" h="2676526">
                    <a:moveTo>
                      <a:pt x="0" y="2676526"/>
                    </a:moveTo>
                    <a:cubicBezTo>
                      <a:pt x="190500" y="2618582"/>
                      <a:pt x="381000" y="2560638"/>
                      <a:pt x="581025" y="2114551"/>
                    </a:cubicBezTo>
                    <a:cubicBezTo>
                      <a:pt x="781050" y="1668464"/>
                      <a:pt x="1012825" y="1588"/>
                      <a:pt x="1200150" y="1"/>
                    </a:cubicBezTo>
                    <a:cubicBezTo>
                      <a:pt x="1387475" y="-1587"/>
                      <a:pt x="1536700" y="1658939"/>
                      <a:pt x="1704975" y="2105026"/>
                    </a:cubicBezTo>
                    <a:cubicBezTo>
                      <a:pt x="1873250" y="2551113"/>
                      <a:pt x="2041525" y="2613819"/>
                      <a:pt x="2209800" y="2676526"/>
                    </a:cubicBezTo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 b="1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6425229" y="3964326"/>
                <a:ext cx="647698" cy="857705"/>
              </a:xfrm>
              <a:custGeom>
                <a:avLst/>
                <a:gdLst>
                  <a:gd name="connsiteX0" fmla="*/ 0 w 2209800"/>
                  <a:gd name="connsiteY0" fmla="*/ 2676526 h 2676526"/>
                  <a:gd name="connsiteX1" fmla="*/ 581025 w 2209800"/>
                  <a:gd name="connsiteY1" fmla="*/ 2114551 h 2676526"/>
                  <a:gd name="connsiteX2" fmla="*/ 1200150 w 2209800"/>
                  <a:gd name="connsiteY2" fmla="*/ 1 h 2676526"/>
                  <a:gd name="connsiteX3" fmla="*/ 1704975 w 2209800"/>
                  <a:gd name="connsiteY3" fmla="*/ 2105026 h 2676526"/>
                  <a:gd name="connsiteX4" fmla="*/ 2209800 w 2209800"/>
                  <a:gd name="connsiteY4" fmla="*/ 2676526 h 26765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09800" h="2676526">
                    <a:moveTo>
                      <a:pt x="0" y="2676526"/>
                    </a:moveTo>
                    <a:cubicBezTo>
                      <a:pt x="190500" y="2618582"/>
                      <a:pt x="381000" y="2560638"/>
                      <a:pt x="581025" y="2114551"/>
                    </a:cubicBezTo>
                    <a:cubicBezTo>
                      <a:pt x="781050" y="1668464"/>
                      <a:pt x="1012825" y="1588"/>
                      <a:pt x="1200150" y="1"/>
                    </a:cubicBezTo>
                    <a:cubicBezTo>
                      <a:pt x="1387475" y="-1587"/>
                      <a:pt x="1536700" y="1658939"/>
                      <a:pt x="1704975" y="2105026"/>
                    </a:cubicBezTo>
                    <a:cubicBezTo>
                      <a:pt x="1873250" y="2551113"/>
                      <a:pt x="2041525" y="2613819"/>
                      <a:pt x="2209800" y="2676526"/>
                    </a:cubicBezTo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 b="1"/>
              </a:p>
            </p:txBody>
          </p:sp>
        </p:grpSp>
      </p:grpSp>
      <p:sp>
        <p:nvSpPr>
          <p:cNvPr id="46" name="Rectangle 6"/>
          <p:cNvSpPr>
            <a:spLocks noChangeArrowheads="1"/>
          </p:cNvSpPr>
          <p:nvPr/>
        </p:nvSpPr>
        <p:spPr bwMode="auto">
          <a:xfrm>
            <a:off x="651934" y="330198"/>
            <a:ext cx="7893996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000" b="1" dirty="0">
                <a:latin typeface="Arial" pitchFamily="34" charset="0"/>
              </a:rPr>
              <a:t>Arterial </a:t>
            </a:r>
            <a:r>
              <a:rPr lang="en-US" sz="3000" b="1" dirty="0" smtClean="0">
                <a:latin typeface="Arial" pitchFamily="34" charset="0"/>
              </a:rPr>
              <a:t>Waveform Features</a:t>
            </a:r>
          </a:p>
          <a:p>
            <a:pPr algn="ctr"/>
            <a:r>
              <a:rPr lang="en-US" sz="3000" b="1" dirty="0" smtClean="0">
                <a:latin typeface="Arial" pitchFamily="34" charset="0"/>
              </a:rPr>
              <a:t>as </a:t>
            </a:r>
            <a:r>
              <a:rPr lang="en-US" sz="3000" b="1" dirty="0">
                <a:latin typeface="Arial" pitchFamily="34" charset="0"/>
              </a:rPr>
              <a:t>a Marker of</a:t>
            </a:r>
            <a:r>
              <a:rPr lang="en-US" sz="3000" b="1" dirty="0" smtClean="0">
                <a:latin typeface="Arial" pitchFamily="34" charset="0"/>
              </a:rPr>
              <a:t> Compensation</a:t>
            </a:r>
            <a:endParaRPr lang="en-US" sz="3000" b="1" dirty="0">
              <a:latin typeface="Arial" pitchFamily="34" charset="0"/>
            </a:endParaRPr>
          </a:p>
        </p:txBody>
      </p:sp>
      <p:sp>
        <p:nvSpPr>
          <p:cNvPr id="45" name="Text Box 76"/>
          <p:cNvSpPr txBox="1">
            <a:spLocks noChangeArrowheads="1"/>
          </p:cNvSpPr>
          <p:nvPr/>
        </p:nvSpPr>
        <p:spPr bwMode="auto">
          <a:xfrm>
            <a:off x="1" y="6570742"/>
            <a:ext cx="4064000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0" hangingPunct="0">
              <a:lnSpc>
                <a:spcPct val="75000"/>
              </a:lnSpc>
            </a:pP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Convertino et </a:t>
            </a:r>
            <a:r>
              <a:rPr lang="en-US" sz="1600" b="1" dirty="0">
                <a:solidFill>
                  <a:srgbClr val="000000"/>
                </a:solidFill>
                <a:latin typeface="Arial"/>
                <a:cs typeface="Arial"/>
              </a:rPr>
              <a:t>al,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i="1" dirty="0" smtClean="0">
                <a:solidFill>
                  <a:srgbClr val="000000"/>
                </a:solidFill>
                <a:latin typeface="Arial"/>
                <a:cs typeface="Arial"/>
              </a:rPr>
              <a:t>Shock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 45:80-90, 2016</a:t>
            </a:r>
            <a:endParaRPr lang="en-US" sz="16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72531" y="5569801"/>
            <a:ext cx="8483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 algn="l">
              <a:buFont typeface="Arial"/>
              <a:buChar char="•"/>
            </a:pPr>
            <a:r>
              <a:rPr lang="en-US" sz="2400" b="1" dirty="0" smtClean="0">
                <a:latin typeface="+mn-lt"/>
              </a:rPr>
              <a:t>Ejection wave features = cardiac compensation mechanisms</a:t>
            </a:r>
          </a:p>
          <a:p>
            <a:pPr marL="236538" indent="-236538" algn="l">
              <a:buFont typeface="Arial"/>
              <a:buChar char="•"/>
            </a:pPr>
            <a:r>
              <a:rPr lang="en-US" sz="2400" b="1" dirty="0" smtClean="0">
                <a:latin typeface="+mn-lt"/>
              </a:rPr>
              <a:t>Reflected wave features = vascular compensation mechanisms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008836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97"/>
          <p:cNvSpPr>
            <a:spLocks noChangeArrowheads="1"/>
          </p:cNvSpPr>
          <p:nvPr/>
        </p:nvSpPr>
        <p:spPr bwMode="auto">
          <a:xfrm>
            <a:off x="36373" y="6568497"/>
            <a:ext cx="498854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b="1" dirty="0">
                <a:solidFill>
                  <a:srgbClr val="000000"/>
                </a:solidFill>
                <a:latin typeface="+mn-lt"/>
              </a:rPr>
              <a:t>Convertino et al, </a:t>
            </a:r>
            <a:r>
              <a:rPr lang="en-US" b="1" i="1" dirty="0" smtClean="0">
                <a:solidFill>
                  <a:srgbClr val="000000"/>
                </a:solidFill>
                <a:latin typeface="+mn-lt"/>
              </a:rPr>
              <a:t>J </a:t>
            </a:r>
            <a:r>
              <a:rPr lang="en-US" b="1" i="1" dirty="0" err="1" smtClean="0">
                <a:solidFill>
                  <a:srgbClr val="000000"/>
                </a:solidFill>
                <a:latin typeface="+mn-lt"/>
              </a:rPr>
              <a:t>Appl</a:t>
            </a:r>
            <a:r>
              <a:rPr lang="en-US" b="1" i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+mn-lt"/>
              </a:rPr>
              <a:t>Physiol</a:t>
            </a:r>
            <a:r>
              <a:rPr lang="en-US" b="1" i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115:1196-1202, 2013</a:t>
            </a:r>
            <a:endParaRPr lang="en-US" b="1" dirty="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2" name="Group 46"/>
          <p:cNvGrpSpPr/>
          <p:nvPr/>
        </p:nvGrpSpPr>
        <p:grpSpPr>
          <a:xfrm>
            <a:off x="3009900" y="479156"/>
            <a:ext cx="2667000" cy="1447800"/>
            <a:chOff x="3009900" y="804052"/>
            <a:chExt cx="2667000" cy="1447800"/>
          </a:xfrm>
        </p:grpSpPr>
        <p:pic>
          <p:nvPicPr>
            <p:cNvPr id="48" name="Picture 5" descr="C:\Users\greg\Dropbox\home\Flashback\Our_Publications\CRI_Pysiology_Manuscript_April_2013\LNPB_0_Dark.e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6540" y="812793"/>
              <a:ext cx="1863906" cy="1242603"/>
            </a:xfrm>
            <a:prstGeom prst="rect">
              <a:avLst/>
            </a:prstGeom>
            <a:noFill/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9" name="Rounded Rectangle 48"/>
            <p:cNvSpPr/>
            <p:nvPr/>
          </p:nvSpPr>
          <p:spPr>
            <a:xfrm>
              <a:off x="3009900" y="804052"/>
              <a:ext cx="2667000" cy="1447800"/>
            </a:xfrm>
            <a:prstGeom prst="round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215410" y="1953183"/>
              <a:ext cx="231986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Compensatory Reserve = 100% </a:t>
              </a:r>
              <a:endParaRPr lang="en-US" sz="11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" name="Group 50"/>
          <p:cNvGrpSpPr/>
          <p:nvPr/>
        </p:nvGrpSpPr>
        <p:grpSpPr>
          <a:xfrm>
            <a:off x="7429500" y="2806507"/>
            <a:ext cx="1643721" cy="830997"/>
            <a:chOff x="7429500" y="3131403"/>
            <a:chExt cx="1643721" cy="830997"/>
          </a:xfrm>
        </p:grpSpPr>
        <p:cxnSp>
          <p:nvCxnSpPr>
            <p:cNvPr id="52" name="Straight Arrow Connector 51"/>
            <p:cNvCxnSpPr/>
            <p:nvPr/>
          </p:nvCxnSpPr>
          <p:spPr>
            <a:xfrm>
              <a:off x="7429500" y="3547252"/>
              <a:ext cx="647700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7657148" y="3131403"/>
              <a:ext cx="141607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Reserve</a:t>
              </a:r>
            </a:p>
            <a:p>
              <a:pPr algn="ctr"/>
              <a:r>
                <a:rPr lang="en-US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to</a:t>
              </a:r>
            </a:p>
            <a:p>
              <a:pPr algn="ctr"/>
              <a:r>
                <a:rPr lang="en-US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Compensate</a:t>
              </a:r>
              <a:endParaRPr lang="en-US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53"/>
          <p:cNvGrpSpPr/>
          <p:nvPr/>
        </p:nvGrpSpPr>
        <p:grpSpPr>
          <a:xfrm>
            <a:off x="3009900" y="2079358"/>
            <a:ext cx="2667000" cy="1866897"/>
            <a:chOff x="3009900" y="2404254"/>
            <a:chExt cx="2667000" cy="1866897"/>
          </a:xfrm>
        </p:grpSpPr>
        <p:pic>
          <p:nvPicPr>
            <p:cNvPr id="55" name="Picture 4" descr="C:\Users\greg\Dropbox\home\Flashback\Our_Publications\CRI_Pysiology_Manuscript_April_2013\LNPB_45_Dark.e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5891" y="2793368"/>
              <a:ext cx="1995369" cy="1324794"/>
            </a:xfrm>
            <a:prstGeom prst="rect">
              <a:avLst/>
            </a:prstGeom>
            <a:noFill/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" name="Rounded Rectangle 55"/>
            <p:cNvSpPr/>
            <p:nvPr/>
          </p:nvSpPr>
          <p:spPr>
            <a:xfrm>
              <a:off x="3009900" y="2823351"/>
              <a:ext cx="2667000" cy="1447800"/>
            </a:xfrm>
            <a:prstGeom prst="roundRect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187559" y="3977113"/>
              <a:ext cx="220364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Compensatory Reserve = 50% </a:t>
              </a:r>
              <a:endParaRPr lang="en-US" sz="11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" name="Group 20"/>
            <p:cNvGrpSpPr/>
            <p:nvPr/>
          </p:nvGrpSpPr>
          <p:grpSpPr>
            <a:xfrm>
              <a:off x="4344934" y="2404254"/>
              <a:ext cx="76200" cy="274274"/>
              <a:chOff x="2057400" y="990600"/>
              <a:chExt cx="78900" cy="458049"/>
            </a:xfrm>
            <a:solidFill>
              <a:schemeClr val="tx1"/>
            </a:solidFill>
          </p:grpSpPr>
          <p:sp>
            <p:nvSpPr>
              <p:cNvPr id="59" name="Oval 58"/>
              <p:cNvSpPr/>
              <p:nvPr/>
            </p:nvSpPr>
            <p:spPr>
              <a:xfrm>
                <a:off x="2057400" y="990600"/>
                <a:ext cx="76200" cy="77049"/>
              </a:xfrm>
              <a:prstGeom prst="ellips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2057400" y="1187824"/>
                <a:ext cx="76200" cy="77049"/>
              </a:xfrm>
              <a:prstGeom prst="ellips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2060100" y="1371600"/>
                <a:ext cx="76200" cy="77049"/>
              </a:xfrm>
              <a:prstGeom prst="ellips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6" name="Group 61"/>
          <p:cNvGrpSpPr/>
          <p:nvPr/>
        </p:nvGrpSpPr>
        <p:grpSpPr>
          <a:xfrm>
            <a:off x="3011434" y="4136756"/>
            <a:ext cx="2667000" cy="1905000"/>
            <a:chOff x="3011434" y="4461652"/>
            <a:chExt cx="2667000" cy="1905000"/>
          </a:xfrm>
        </p:grpSpPr>
        <p:pic>
          <p:nvPicPr>
            <p:cNvPr id="63" name="Picture 3" descr="C:\Users\greg\Dropbox\home\Flashback\Our_Publications\CRI_Pysiology_Manuscript_April_2013\LNPB_90_Dark.em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8808" y="4891773"/>
              <a:ext cx="1995369" cy="1317526"/>
            </a:xfrm>
            <a:prstGeom prst="rect">
              <a:avLst/>
            </a:prstGeom>
            <a:noFill/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4" name="Rounded Rectangle 63"/>
            <p:cNvSpPr/>
            <p:nvPr/>
          </p:nvSpPr>
          <p:spPr>
            <a:xfrm>
              <a:off x="3011434" y="4918852"/>
              <a:ext cx="2667000" cy="1447800"/>
            </a:xfrm>
            <a:prstGeom prst="round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248189" y="6066816"/>
              <a:ext cx="216277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Compensatory Reserve = 0% </a:t>
              </a:r>
              <a:endParaRPr lang="en-US" sz="11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7" name="Group 24"/>
            <p:cNvGrpSpPr/>
            <p:nvPr/>
          </p:nvGrpSpPr>
          <p:grpSpPr>
            <a:xfrm>
              <a:off x="4293576" y="4461654"/>
              <a:ext cx="76200" cy="274274"/>
              <a:chOff x="2057400" y="990600"/>
              <a:chExt cx="78900" cy="458049"/>
            </a:xfrm>
            <a:solidFill>
              <a:srgbClr val="000000"/>
            </a:solidFill>
          </p:grpSpPr>
          <p:sp>
            <p:nvSpPr>
              <p:cNvPr id="67" name="Oval 66"/>
              <p:cNvSpPr/>
              <p:nvPr/>
            </p:nvSpPr>
            <p:spPr>
              <a:xfrm>
                <a:off x="2057400" y="990600"/>
                <a:ext cx="76200" cy="77049"/>
              </a:xfrm>
              <a:prstGeom prst="ellips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2057400" y="1187824"/>
                <a:ext cx="76200" cy="77049"/>
              </a:xfrm>
              <a:prstGeom prst="ellips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2060100" y="1371600"/>
                <a:ext cx="76200" cy="77049"/>
              </a:xfrm>
              <a:prstGeom prst="ellips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8" name="Group 20"/>
          <p:cNvGrpSpPr/>
          <p:nvPr/>
        </p:nvGrpSpPr>
        <p:grpSpPr>
          <a:xfrm>
            <a:off x="5676900" y="1188288"/>
            <a:ext cx="1752600" cy="4114800"/>
            <a:chOff x="5676900" y="1513184"/>
            <a:chExt cx="1752600" cy="4114800"/>
          </a:xfrm>
        </p:grpSpPr>
        <p:sp>
          <p:nvSpPr>
            <p:cNvPr id="71" name="Oval 70"/>
            <p:cNvSpPr/>
            <p:nvPr/>
          </p:nvSpPr>
          <p:spPr>
            <a:xfrm>
              <a:off x="6134100" y="2861452"/>
              <a:ext cx="1295400" cy="13716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6158425" y="3151965"/>
              <a:ext cx="1262603" cy="7386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Identify the most similar waveform</a:t>
              </a:r>
              <a:endParaRPr lang="en-US" sz="1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3" name="Elbow Connector 12"/>
            <p:cNvCxnSpPr>
              <a:stCxn id="49" idx="3"/>
              <a:endCxn id="71" idx="0"/>
            </p:cNvCxnSpPr>
            <p:nvPr/>
          </p:nvCxnSpPr>
          <p:spPr>
            <a:xfrm>
              <a:off x="5676900" y="1513184"/>
              <a:ext cx="1104900" cy="1348268"/>
            </a:xfrm>
            <a:prstGeom prst="bentConnector2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Elbow Connector 13"/>
            <p:cNvCxnSpPr>
              <a:stCxn id="64" idx="3"/>
              <a:endCxn id="71" idx="4"/>
            </p:cNvCxnSpPr>
            <p:nvPr/>
          </p:nvCxnSpPr>
          <p:spPr>
            <a:xfrm flipV="1">
              <a:off x="5678434" y="4233052"/>
              <a:ext cx="1103366" cy="1394932"/>
            </a:xfrm>
            <a:prstGeom prst="bentConnector2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>
              <a:stCxn id="56" idx="3"/>
              <a:endCxn id="71" idx="2"/>
            </p:cNvCxnSpPr>
            <p:nvPr/>
          </p:nvCxnSpPr>
          <p:spPr>
            <a:xfrm>
              <a:off x="5676900" y="3532483"/>
              <a:ext cx="457200" cy="14769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>
              <a:endCxn id="71" idx="1"/>
            </p:cNvCxnSpPr>
            <p:nvPr/>
          </p:nvCxnSpPr>
          <p:spPr>
            <a:xfrm>
              <a:off x="5753100" y="2568483"/>
              <a:ext cx="570707" cy="493835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/>
            <p:nvPr/>
          </p:nvCxnSpPr>
          <p:spPr>
            <a:xfrm flipV="1">
              <a:off x="5753100" y="4054986"/>
              <a:ext cx="570707" cy="570897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Rectangle 77"/>
          <p:cNvSpPr/>
          <p:nvPr/>
        </p:nvSpPr>
        <p:spPr>
          <a:xfrm>
            <a:off x="2224166" y="87956"/>
            <a:ext cx="5412934" cy="602000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3095475" y="54360"/>
            <a:ext cx="34804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How the Algorithm Works *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 80"/>
          <p:cNvGrpSpPr/>
          <p:nvPr/>
        </p:nvGrpSpPr>
        <p:grpSpPr>
          <a:xfrm>
            <a:off x="17994" y="1094865"/>
            <a:ext cx="2994040" cy="4337291"/>
            <a:chOff x="17994" y="1419761"/>
            <a:chExt cx="2994040" cy="4337291"/>
          </a:xfrm>
        </p:grpSpPr>
        <p:cxnSp>
          <p:nvCxnSpPr>
            <p:cNvPr id="82" name="Straight Connector 81"/>
            <p:cNvCxnSpPr/>
            <p:nvPr/>
          </p:nvCxnSpPr>
          <p:spPr>
            <a:xfrm flipH="1">
              <a:off x="2400300" y="1510552"/>
              <a:ext cx="1534" cy="42465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>
            <a:xfrm>
              <a:off x="2400300" y="5757052"/>
              <a:ext cx="609600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/>
            <p:nvPr/>
          </p:nvCxnSpPr>
          <p:spPr>
            <a:xfrm>
              <a:off x="2401834" y="1510552"/>
              <a:ext cx="609600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/>
            <p:nvPr/>
          </p:nvCxnSpPr>
          <p:spPr>
            <a:xfrm>
              <a:off x="2400300" y="2450388"/>
              <a:ext cx="609600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/>
            <p:nvPr/>
          </p:nvCxnSpPr>
          <p:spPr>
            <a:xfrm>
              <a:off x="2402434" y="4689189"/>
              <a:ext cx="609600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>
              <a:off x="1866900" y="3492748"/>
              <a:ext cx="1143000" cy="10199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162164" y="1419761"/>
              <a:ext cx="1584215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Unknown</a:t>
              </a:r>
            </a:p>
            <a:p>
              <a:pPr algn="ctr"/>
              <a:r>
                <a:rPr lang="en-US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Individual’s</a:t>
              </a:r>
            </a:p>
            <a:p>
              <a:pPr algn="ctr"/>
              <a:r>
                <a:rPr lang="en-US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Arterial</a:t>
              </a:r>
            </a:p>
            <a:p>
              <a:pPr algn="ctr"/>
              <a:r>
                <a:rPr lang="en-US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Waveform</a:t>
              </a:r>
            </a:p>
          </p:txBody>
        </p:sp>
        <p:pic>
          <p:nvPicPr>
            <p:cNvPr id="89" name="Picture 6" descr="C:\Users\greg\Dropbox\home\Flashback\Our_Publications\CRI_Pysiology_Manuscript_April_2013\LNPB_30_Dark.em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94" y="2935257"/>
              <a:ext cx="1873369" cy="1255737"/>
            </a:xfrm>
            <a:prstGeom prst="rect">
              <a:avLst/>
            </a:prstGeom>
            <a:noFill/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6" name="TextBox 45"/>
          <p:cNvSpPr txBox="1"/>
          <p:nvPr/>
        </p:nvSpPr>
        <p:spPr>
          <a:xfrm>
            <a:off x="222471" y="5119478"/>
            <a:ext cx="159330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 Base on</a:t>
            </a:r>
          </a:p>
          <a:p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&gt;200 subjects</a:t>
            </a:r>
          </a:p>
          <a:p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with &gt;650,000</a:t>
            </a:r>
          </a:p>
          <a:p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waveforms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2191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 t="7763" r="61659"/>
          <a:stretch/>
        </p:blipFill>
        <p:spPr bwMode="auto">
          <a:xfrm>
            <a:off x="1855177" y="1674890"/>
            <a:ext cx="4317023" cy="393460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/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161892" y="583195"/>
            <a:ext cx="4889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latin typeface="+mn-lt"/>
              </a:rPr>
              <a:t>Kaplan–Meier survival curve analysis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224" y="6488668"/>
            <a:ext cx="5137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Schiller et al, </a:t>
            </a:r>
            <a:r>
              <a:rPr lang="en-US" sz="1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</a:t>
            </a:r>
            <a:r>
              <a:rPr lang="en-US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Biol</a:t>
            </a:r>
            <a:r>
              <a:rPr lang="en-US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Med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242:874-883, 2017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623733" y="1778000"/>
            <a:ext cx="1100667" cy="846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673600" y="1761067"/>
            <a:ext cx="1507065" cy="31496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43"/>
          <p:cNvGrpSpPr/>
          <p:nvPr/>
        </p:nvGrpSpPr>
        <p:grpSpPr>
          <a:xfrm>
            <a:off x="2157809" y="1729338"/>
            <a:ext cx="538609" cy="3327772"/>
            <a:chOff x="554575" y="1797050"/>
            <a:chExt cx="538609" cy="3327772"/>
          </a:xfrm>
          <a:solidFill>
            <a:srgbClr val="FFFFFF"/>
          </a:solidFill>
        </p:grpSpPr>
        <p:sp>
          <p:nvSpPr>
            <p:cNvPr id="19" name="Rectangle 32"/>
            <p:cNvSpPr>
              <a:spLocks noChangeAspect="1" noChangeArrowheads="1"/>
            </p:cNvSpPr>
            <p:nvPr/>
          </p:nvSpPr>
          <p:spPr bwMode="auto">
            <a:xfrm>
              <a:off x="735483" y="4878601"/>
              <a:ext cx="307777" cy="246221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1600" b="1" dirty="0" smtClean="0">
                  <a:solidFill>
                    <a:srgbClr val="000000"/>
                  </a:solidFill>
                  <a:latin typeface="Arial"/>
                  <a:cs typeface="Arial"/>
                </a:rPr>
                <a:t>0%</a:t>
              </a:r>
              <a:endParaRPr lang="en-US" sz="6000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20" name="Rectangle 34"/>
            <p:cNvSpPr>
              <a:spLocks noChangeAspect="1" noChangeArrowheads="1"/>
            </p:cNvSpPr>
            <p:nvPr/>
          </p:nvSpPr>
          <p:spPr bwMode="auto">
            <a:xfrm>
              <a:off x="620067" y="4107727"/>
              <a:ext cx="423193" cy="246221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1600" b="1" dirty="0" smtClean="0">
                  <a:solidFill>
                    <a:srgbClr val="000000"/>
                  </a:solidFill>
                  <a:latin typeface="Arial"/>
                  <a:cs typeface="Arial"/>
                </a:rPr>
                <a:t>25%</a:t>
              </a:r>
              <a:endParaRPr lang="en-US" sz="6000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22" name="Rectangle 38"/>
            <p:cNvSpPr>
              <a:spLocks noChangeAspect="1" noChangeArrowheads="1"/>
            </p:cNvSpPr>
            <p:nvPr/>
          </p:nvSpPr>
          <p:spPr bwMode="auto">
            <a:xfrm>
              <a:off x="620066" y="3327978"/>
              <a:ext cx="423193" cy="246221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1600" b="1" dirty="0" smtClean="0">
                  <a:solidFill>
                    <a:srgbClr val="000000"/>
                  </a:solidFill>
                  <a:latin typeface="Arial"/>
                  <a:cs typeface="Arial"/>
                </a:rPr>
                <a:t>50%</a:t>
              </a:r>
              <a:endParaRPr lang="en-US" sz="6000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24" name="Rectangle 42"/>
            <p:cNvSpPr>
              <a:spLocks noChangeAspect="1" noChangeArrowheads="1"/>
            </p:cNvSpPr>
            <p:nvPr/>
          </p:nvSpPr>
          <p:spPr bwMode="auto">
            <a:xfrm>
              <a:off x="620067" y="2564099"/>
              <a:ext cx="423193" cy="246221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1600" b="1" dirty="0" smtClean="0">
                  <a:solidFill>
                    <a:srgbClr val="000000"/>
                  </a:solidFill>
                  <a:latin typeface="Arial"/>
                  <a:cs typeface="Arial"/>
                </a:rPr>
                <a:t>75%</a:t>
              </a:r>
              <a:endParaRPr lang="en-US" sz="6000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26" name="Rectangle 46"/>
            <p:cNvSpPr>
              <a:spLocks noChangeAspect="1" noChangeArrowheads="1"/>
            </p:cNvSpPr>
            <p:nvPr/>
          </p:nvSpPr>
          <p:spPr bwMode="auto">
            <a:xfrm>
              <a:off x="554575" y="1797050"/>
              <a:ext cx="538609" cy="246221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1600" b="1" dirty="0" smtClean="0">
                  <a:solidFill>
                    <a:srgbClr val="000000"/>
                  </a:solidFill>
                  <a:latin typeface="Arial"/>
                  <a:cs typeface="Arial"/>
                </a:rPr>
                <a:t>100%</a:t>
              </a:r>
              <a:endParaRPr lang="en-US" sz="6000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 rot="16200000">
            <a:off x="761993" y="3183442"/>
            <a:ext cx="2339102" cy="36933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Percent Compensating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2624669" y="4978407"/>
            <a:ext cx="3454400" cy="36933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0            10         20           30           40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640671" y="5367872"/>
            <a:ext cx="1633342" cy="36933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Time (minutes)</a:t>
            </a:r>
            <a:endParaRPr lang="en-US" b="1" dirty="0"/>
          </a:p>
        </p:txBody>
      </p:sp>
      <p:grpSp>
        <p:nvGrpSpPr>
          <p:cNvPr id="30" name="Group 12"/>
          <p:cNvGrpSpPr/>
          <p:nvPr/>
        </p:nvGrpSpPr>
        <p:grpSpPr>
          <a:xfrm>
            <a:off x="5324889" y="2390504"/>
            <a:ext cx="3606258" cy="400110"/>
            <a:chOff x="5409554" y="2881561"/>
            <a:chExt cx="3606258" cy="400110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5409554" y="3100093"/>
              <a:ext cx="474785" cy="0"/>
            </a:xfrm>
            <a:prstGeom prst="line">
              <a:avLst/>
            </a:prstGeom>
            <a:ln w="38100">
              <a:solidFill>
                <a:srgbClr val="00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5855572" y="2881561"/>
              <a:ext cx="316024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00" b="1" dirty="0" smtClean="0">
                  <a:latin typeface="+mn-lt"/>
                </a:rPr>
                <a:t>Poor Compensators (N = 68)</a:t>
              </a:r>
              <a:endParaRPr lang="en-US" sz="2000" b="1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185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 t="7763" r="61659"/>
          <a:stretch/>
        </p:blipFill>
        <p:spPr bwMode="auto">
          <a:xfrm>
            <a:off x="1855177" y="1674890"/>
            <a:ext cx="4317023" cy="393460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/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161892" y="583195"/>
            <a:ext cx="4889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latin typeface="+mn-lt"/>
              </a:rPr>
              <a:t>Kaplan–Meier survival curve analysis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224" y="6488668"/>
            <a:ext cx="5137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Schiller et al, </a:t>
            </a:r>
            <a:r>
              <a:rPr lang="en-US" sz="1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</a:t>
            </a:r>
            <a:r>
              <a:rPr lang="en-US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Biol</a:t>
            </a:r>
            <a:r>
              <a:rPr lang="en-US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Med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242:874-883, 2017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1"/>
          <p:cNvGrpSpPr/>
          <p:nvPr/>
        </p:nvGrpSpPr>
        <p:grpSpPr>
          <a:xfrm>
            <a:off x="5324889" y="2883840"/>
            <a:ext cx="3799653" cy="400110"/>
            <a:chOff x="5409554" y="2358917"/>
            <a:chExt cx="3799653" cy="40011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5409554" y="2611315"/>
              <a:ext cx="474785" cy="0"/>
            </a:xfrm>
            <a:prstGeom prst="line">
              <a:avLst/>
            </a:prstGeom>
            <a:ln w="38100">
              <a:solidFill>
                <a:srgbClr val="FF7C8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5841453" y="2358917"/>
              <a:ext cx="33677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00" b="1" dirty="0" smtClean="0">
                  <a:latin typeface="+mn-lt"/>
                </a:rPr>
                <a:t>Good Compensators (N = 134)</a:t>
              </a:r>
              <a:endParaRPr lang="en-US" sz="2000" b="1" dirty="0">
                <a:latin typeface="+mn-lt"/>
              </a:endParaRPr>
            </a:p>
          </p:txBody>
        </p:sp>
      </p:grpSp>
      <p:grpSp>
        <p:nvGrpSpPr>
          <p:cNvPr id="3" name="Group 12"/>
          <p:cNvGrpSpPr/>
          <p:nvPr/>
        </p:nvGrpSpPr>
        <p:grpSpPr>
          <a:xfrm>
            <a:off x="5324889" y="2390504"/>
            <a:ext cx="3606258" cy="400110"/>
            <a:chOff x="5409554" y="2881561"/>
            <a:chExt cx="3606258" cy="40011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5409554" y="3100093"/>
              <a:ext cx="474785" cy="0"/>
            </a:xfrm>
            <a:prstGeom prst="line">
              <a:avLst/>
            </a:prstGeom>
            <a:ln w="38100">
              <a:solidFill>
                <a:srgbClr val="00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5855572" y="2881561"/>
              <a:ext cx="316024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00" b="1" dirty="0" smtClean="0">
                  <a:latin typeface="+mn-lt"/>
                </a:rPr>
                <a:t>Poor Compensators (N = 68)</a:t>
              </a:r>
              <a:endParaRPr lang="en-US" sz="2000" b="1" dirty="0">
                <a:latin typeface="+mn-lt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2624669" y="4978407"/>
            <a:ext cx="3454400" cy="36933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0            10         20           30           40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640671" y="5367872"/>
            <a:ext cx="1633342" cy="36933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Time (minutes)</a:t>
            </a:r>
            <a:endParaRPr lang="en-US" b="1" dirty="0"/>
          </a:p>
        </p:txBody>
      </p:sp>
      <p:grpSp>
        <p:nvGrpSpPr>
          <p:cNvPr id="23" name="Group 143"/>
          <p:cNvGrpSpPr/>
          <p:nvPr/>
        </p:nvGrpSpPr>
        <p:grpSpPr>
          <a:xfrm>
            <a:off x="2157809" y="1729338"/>
            <a:ext cx="538609" cy="3327772"/>
            <a:chOff x="554575" y="1797050"/>
            <a:chExt cx="538609" cy="3327772"/>
          </a:xfrm>
          <a:solidFill>
            <a:srgbClr val="FFFFFF"/>
          </a:solidFill>
        </p:grpSpPr>
        <p:sp>
          <p:nvSpPr>
            <p:cNvPr id="25" name="Rectangle 32"/>
            <p:cNvSpPr>
              <a:spLocks noChangeAspect="1" noChangeArrowheads="1"/>
            </p:cNvSpPr>
            <p:nvPr/>
          </p:nvSpPr>
          <p:spPr bwMode="auto">
            <a:xfrm>
              <a:off x="735483" y="4878601"/>
              <a:ext cx="307777" cy="246221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1600" b="1" dirty="0" smtClean="0">
                  <a:solidFill>
                    <a:srgbClr val="000000"/>
                  </a:solidFill>
                  <a:latin typeface="Arial"/>
                  <a:cs typeface="Arial"/>
                </a:rPr>
                <a:t>0%</a:t>
              </a:r>
              <a:endParaRPr lang="en-US" sz="6000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30" name="Rectangle 34"/>
            <p:cNvSpPr>
              <a:spLocks noChangeAspect="1" noChangeArrowheads="1"/>
            </p:cNvSpPr>
            <p:nvPr/>
          </p:nvSpPr>
          <p:spPr bwMode="auto">
            <a:xfrm>
              <a:off x="620067" y="4107727"/>
              <a:ext cx="423193" cy="246221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1600" b="1" dirty="0" smtClean="0">
                  <a:solidFill>
                    <a:srgbClr val="000000"/>
                  </a:solidFill>
                  <a:latin typeface="Arial"/>
                  <a:cs typeface="Arial"/>
                </a:rPr>
                <a:t>25%</a:t>
              </a:r>
              <a:endParaRPr lang="en-US" sz="6000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31" name="Rectangle 38"/>
            <p:cNvSpPr>
              <a:spLocks noChangeAspect="1" noChangeArrowheads="1"/>
            </p:cNvSpPr>
            <p:nvPr/>
          </p:nvSpPr>
          <p:spPr bwMode="auto">
            <a:xfrm>
              <a:off x="620066" y="3327978"/>
              <a:ext cx="423193" cy="246221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1600" b="1" dirty="0" smtClean="0">
                  <a:solidFill>
                    <a:srgbClr val="000000"/>
                  </a:solidFill>
                  <a:latin typeface="Arial"/>
                  <a:cs typeface="Arial"/>
                </a:rPr>
                <a:t>50%</a:t>
              </a:r>
              <a:endParaRPr lang="en-US" sz="6000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32" name="Rectangle 42"/>
            <p:cNvSpPr>
              <a:spLocks noChangeAspect="1" noChangeArrowheads="1"/>
            </p:cNvSpPr>
            <p:nvPr/>
          </p:nvSpPr>
          <p:spPr bwMode="auto">
            <a:xfrm>
              <a:off x="620067" y="2564099"/>
              <a:ext cx="423193" cy="246221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1600" b="1" dirty="0" smtClean="0">
                  <a:solidFill>
                    <a:srgbClr val="000000"/>
                  </a:solidFill>
                  <a:latin typeface="Arial"/>
                  <a:cs typeface="Arial"/>
                </a:rPr>
                <a:t>75%</a:t>
              </a:r>
              <a:endParaRPr lang="en-US" sz="6000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33" name="Rectangle 46"/>
            <p:cNvSpPr>
              <a:spLocks noChangeAspect="1" noChangeArrowheads="1"/>
            </p:cNvSpPr>
            <p:nvPr/>
          </p:nvSpPr>
          <p:spPr bwMode="auto">
            <a:xfrm>
              <a:off x="554575" y="1797050"/>
              <a:ext cx="538609" cy="246221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1600" b="1" dirty="0" smtClean="0">
                  <a:solidFill>
                    <a:srgbClr val="000000"/>
                  </a:solidFill>
                  <a:latin typeface="Arial"/>
                  <a:cs typeface="Arial"/>
                </a:rPr>
                <a:t>100%</a:t>
              </a:r>
              <a:endParaRPr lang="en-US" sz="6000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 rot="16200000">
            <a:off x="761993" y="3183442"/>
            <a:ext cx="2339102" cy="36933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Percent Compensating</a:t>
            </a:r>
            <a:endParaRPr lang="en-US" b="1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185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3"/>
          <p:cNvGrpSpPr/>
          <p:nvPr/>
        </p:nvGrpSpPr>
        <p:grpSpPr>
          <a:xfrm>
            <a:off x="839033" y="2474390"/>
            <a:ext cx="299549" cy="2852495"/>
            <a:chOff x="793635" y="1797050"/>
            <a:chExt cx="299549" cy="2852495"/>
          </a:xfrm>
        </p:grpSpPr>
        <p:sp>
          <p:nvSpPr>
            <p:cNvPr id="2080" name="Rectangle 32"/>
            <p:cNvSpPr>
              <a:spLocks noChangeAspect="1" noChangeArrowheads="1"/>
            </p:cNvSpPr>
            <p:nvPr/>
          </p:nvSpPr>
          <p:spPr bwMode="auto">
            <a:xfrm>
              <a:off x="843561" y="4434101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1400" b="1" dirty="0" smtClean="0">
                  <a:solidFill>
                    <a:srgbClr val="000000"/>
                  </a:solidFill>
                  <a:latin typeface="Arial"/>
                  <a:cs typeface="Arial"/>
                </a:rPr>
                <a:t>30</a:t>
              </a:r>
              <a:endParaRPr lang="en-US" sz="5400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2082" name="Rectangle 34"/>
            <p:cNvSpPr>
              <a:spLocks noChangeAspect="1" noChangeArrowheads="1"/>
            </p:cNvSpPr>
            <p:nvPr/>
          </p:nvSpPr>
          <p:spPr bwMode="auto">
            <a:xfrm>
              <a:off x="843561" y="4056927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1400" b="1" dirty="0" smtClean="0">
                  <a:solidFill>
                    <a:srgbClr val="000000"/>
                  </a:solidFill>
                  <a:latin typeface="Arial"/>
                  <a:cs typeface="Arial"/>
                </a:rPr>
                <a:t>40</a:t>
              </a:r>
              <a:endParaRPr lang="en-US" sz="5400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2084" name="Rectangle 36"/>
            <p:cNvSpPr>
              <a:spLocks noChangeAspect="1" noChangeArrowheads="1"/>
            </p:cNvSpPr>
            <p:nvPr/>
          </p:nvSpPr>
          <p:spPr bwMode="auto">
            <a:xfrm>
              <a:off x="843561" y="3682922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1400" b="1" dirty="0" smtClean="0">
                  <a:solidFill>
                    <a:srgbClr val="000000"/>
                  </a:solidFill>
                  <a:latin typeface="Arial"/>
                  <a:cs typeface="Arial"/>
                </a:rPr>
                <a:t>50</a:t>
              </a:r>
              <a:endParaRPr lang="en-US" sz="5400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2086" name="Rectangle 38"/>
            <p:cNvSpPr>
              <a:spLocks noChangeAspect="1" noChangeArrowheads="1"/>
            </p:cNvSpPr>
            <p:nvPr/>
          </p:nvSpPr>
          <p:spPr bwMode="auto">
            <a:xfrm>
              <a:off x="843560" y="3302578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1400" b="1" dirty="0" smtClean="0">
                  <a:solidFill>
                    <a:srgbClr val="000000"/>
                  </a:solidFill>
                  <a:latin typeface="Arial"/>
                  <a:cs typeface="Arial"/>
                </a:rPr>
                <a:t>60</a:t>
              </a:r>
              <a:endParaRPr lang="en-US" sz="5400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2088" name="Rectangle 40"/>
            <p:cNvSpPr>
              <a:spLocks noChangeAspect="1" noChangeArrowheads="1"/>
            </p:cNvSpPr>
            <p:nvPr/>
          </p:nvSpPr>
          <p:spPr bwMode="auto">
            <a:xfrm>
              <a:off x="843560" y="2931743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1400" b="1" dirty="0" smtClean="0">
                  <a:solidFill>
                    <a:srgbClr val="000000"/>
                  </a:solidFill>
                  <a:latin typeface="Arial"/>
                  <a:cs typeface="Arial"/>
                </a:rPr>
                <a:t>70</a:t>
              </a:r>
              <a:endParaRPr lang="en-US" sz="5400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2090" name="Rectangle 42"/>
            <p:cNvSpPr>
              <a:spLocks noChangeAspect="1" noChangeArrowheads="1"/>
            </p:cNvSpPr>
            <p:nvPr/>
          </p:nvSpPr>
          <p:spPr bwMode="auto">
            <a:xfrm>
              <a:off x="843561" y="2551399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1400" b="1" dirty="0" smtClean="0">
                  <a:solidFill>
                    <a:srgbClr val="000000"/>
                  </a:solidFill>
                  <a:latin typeface="Arial"/>
                  <a:cs typeface="Arial"/>
                </a:rPr>
                <a:t>80</a:t>
              </a:r>
              <a:endParaRPr lang="en-US" sz="5400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2092" name="Rectangle 44"/>
            <p:cNvSpPr>
              <a:spLocks noChangeAspect="1" noChangeArrowheads="1"/>
            </p:cNvSpPr>
            <p:nvPr/>
          </p:nvSpPr>
          <p:spPr bwMode="auto">
            <a:xfrm>
              <a:off x="843560" y="2177394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1400" b="1" dirty="0" smtClean="0">
                  <a:solidFill>
                    <a:srgbClr val="000000"/>
                  </a:solidFill>
                  <a:latin typeface="Arial"/>
                  <a:cs typeface="Arial"/>
                </a:rPr>
                <a:t>90</a:t>
              </a:r>
              <a:endParaRPr lang="en-US" sz="5400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2094" name="Rectangle 46"/>
            <p:cNvSpPr>
              <a:spLocks noChangeAspect="1" noChangeArrowheads="1"/>
            </p:cNvSpPr>
            <p:nvPr/>
          </p:nvSpPr>
          <p:spPr bwMode="auto">
            <a:xfrm>
              <a:off x="793635" y="1797050"/>
              <a:ext cx="29954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1400" b="1" dirty="0" smtClean="0">
                  <a:solidFill>
                    <a:srgbClr val="000000"/>
                  </a:solidFill>
                  <a:latin typeface="Arial"/>
                  <a:cs typeface="Arial"/>
                </a:rPr>
                <a:t>100</a:t>
              </a:r>
              <a:endParaRPr lang="en-US" sz="5400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grpSp>
        <p:nvGrpSpPr>
          <p:cNvPr id="3" name="Group 47"/>
          <p:cNvGrpSpPr>
            <a:grpSpLocks noChangeAspect="1"/>
          </p:cNvGrpSpPr>
          <p:nvPr/>
        </p:nvGrpSpPr>
        <p:grpSpPr bwMode="auto">
          <a:xfrm>
            <a:off x="1201622" y="2588690"/>
            <a:ext cx="34925" cy="2643188"/>
            <a:chOff x="3062" y="314"/>
            <a:chExt cx="11" cy="834"/>
          </a:xfrm>
        </p:grpSpPr>
        <p:sp>
          <p:nvSpPr>
            <p:cNvPr id="2096" name="Line 48"/>
            <p:cNvSpPr>
              <a:spLocks noChangeAspect="1" noChangeShapeType="1"/>
            </p:cNvSpPr>
            <p:nvPr/>
          </p:nvSpPr>
          <p:spPr bwMode="auto">
            <a:xfrm flipH="1">
              <a:off x="3062" y="1147"/>
              <a:ext cx="10" cy="1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2097" name="Line 49"/>
            <p:cNvSpPr>
              <a:spLocks noChangeAspect="1" noChangeShapeType="1"/>
            </p:cNvSpPr>
            <p:nvPr/>
          </p:nvSpPr>
          <p:spPr bwMode="auto">
            <a:xfrm flipH="1">
              <a:off x="3062" y="1027"/>
              <a:ext cx="10" cy="1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2098" name="Line 50"/>
            <p:cNvSpPr>
              <a:spLocks noChangeAspect="1" noChangeShapeType="1"/>
            </p:cNvSpPr>
            <p:nvPr/>
          </p:nvSpPr>
          <p:spPr bwMode="auto">
            <a:xfrm flipH="1">
              <a:off x="3062" y="909"/>
              <a:ext cx="10" cy="1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2099" name="Line 51"/>
            <p:cNvSpPr>
              <a:spLocks noChangeAspect="1" noChangeShapeType="1"/>
            </p:cNvSpPr>
            <p:nvPr/>
          </p:nvSpPr>
          <p:spPr bwMode="auto">
            <a:xfrm flipH="1">
              <a:off x="3062" y="789"/>
              <a:ext cx="10" cy="1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2100" name="Line 52"/>
            <p:cNvSpPr>
              <a:spLocks noChangeAspect="1" noChangeShapeType="1"/>
            </p:cNvSpPr>
            <p:nvPr/>
          </p:nvSpPr>
          <p:spPr bwMode="auto">
            <a:xfrm flipH="1">
              <a:off x="3062" y="672"/>
              <a:ext cx="10" cy="1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2101" name="Line 53"/>
            <p:cNvSpPr>
              <a:spLocks noChangeAspect="1" noChangeShapeType="1"/>
            </p:cNvSpPr>
            <p:nvPr/>
          </p:nvSpPr>
          <p:spPr bwMode="auto">
            <a:xfrm flipH="1">
              <a:off x="3062" y="552"/>
              <a:ext cx="10" cy="1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2102" name="Line 54"/>
            <p:cNvSpPr>
              <a:spLocks noChangeAspect="1" noChangeShapeType="1"/>
            </p:cNvSpPr>
            <p:nvPr/>
          </p:nvSpPr>
          <p:spPr bwMode="auto">
            <a:xfrm flipH="1">
              <a:off x="3062" y="434"/>
              <a:ext cx="10" cy="1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2103" name="Line 55"/>
            <p:cNvSpPr>
              <a:spLocks noChangeAspect="1" noChangeShapeType="1"/>
            </p:cNvSpPr>
            <p:nvPr/>
          </p:nvSpPr>
          <p:spPr bwMode="auto">
            <a:xfrm flipH="1">
              <a:off x="3062" y="314"/>
              <a:ext cx="10" cy="1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2104" name="Line 56"/>
            <p:cNvSpPr>
              <a:spLocks noChangeAspect="1" noChangeShapeType="1"/>
            </p:cNvSpPr>
            <p:nvPr/>
          </p:nvSpPr>
          <p:spPr bwMode="auto">
            <a:xfrm flipV="1">
              <a:off x="3072" y="314"/>
              <a:ext cx="1" cy="833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106" name="Oval 58"/>
          <p:cNvSpPr>
            <a:spLocks noChangeAspect="1" noChangeArrowheads="1"/>
          </p:cNvSpPr>
          <p:nvPr/>
        </p:nvSpPr>
        <p:spPr bwMode="auto">
          <a:xfrm>
            <a:off x="1396363" y="2853803"/>
            <a:ext cx="69850" cy="69850"/>
          </a:xfrm>
          <a:prstGeom prst="ellipse">
            <a:avLst/>
          </a:prstGeom>
          <a:solidFill>
            <a:srgbClr val="000000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108" name="Oval 60"/>
          <p:cNvSpPr>
            <a:spLocks noChangeAspect="1" noChangeArrowheads="1"/>
          </p:cNvSpPr>
          <p:nvPr/>
        </p:nvSpPr>
        <p:spPr bwMode="auto">
          <a:xfrm>
            <a:off x="2683825" y="3722165"/>
            <a:ext cx="66675" cy="66675"/>
          </a:xfrm>
          <a:prstGeom prst="ellipse">
            <a:avLst/>
          </a:prstGeom>
          <a:solidFill>
            <a:srgbClr val="000000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109" name="Oval 61"/>
          <p:cNvSpPr>
            <a:spLocks noChangeAspect="1" noChangeArrowheads="1"/>
          </p:cNvSpPr>
          <p:nvPr/>
        </p:nvSpPr>
        <p:spPr bwMode="auto">
          <a:xfrm>
            <a:off x="3266438" y="4093640"/>
            <a:ext cx="69850" cy="69850"/>
          </a:xfrm>
          <a:prstGeom prst="ellipse">
            <a:avLst/>
          </a:prstGeom>
          <a:solidFill>
            <a:srgbClr val="000000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110" name="Oval 62"/>
          <p:cNvSpPr>
            <a:spLocks noChangeAspect="1" noChangeArrowheads="1"/>
          </p:cNvSpPr>
          <p:nvPr/>
        </p:nvSpPr>
        <p:spPr bwMode="auto">
          <a:xfrm>
            <a:off x="3907788" y="5044553"/>
            <a:ext cx="66675" cy="69850"/>
          </a:xfrm>
          <a:prstGeom prst="ellipse">
            <a:avLst/>
          </a:prstGeom>
          <a:solidFill>
            <a:srgbClr val="000000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113" name="Line 65"/>
          <p:cNvSpPr>
            <a:spLocks noChangeAspect="1" noChangeShapeType="1"/>
          </p:cNvSpPr>
          <p:nvPr/>
        </p:nvSpPr>
        <p:spPr bwMode="auto">
          <a:xfrm>
            <a:off x="1428113" y="2809353"/>
            <a:ext cx="2951162" cy="2387600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115" name="Rectangle 67"/>
          <p:cNvSpPr>
            <a:spLocks noChangeAspect="1" noChangeArrowheads="1"/>
          </p:cNvSpPr>
          <p:nvPr/>
        </p:nvSpPr>
        <p:spPr bwMode="auto">
          <a:xfrm>
            <a:off x="2316280" y="2201340"/>
            <a:ext cx="91220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  <a:latin typeface="Arial"/>
                <a:cs typeface="Arial"/>
              </a:rPr>
              <a:t>Subject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1</a:t>
            </a:r>
            <a:endParaRPr lang="en-US" sz="60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053" name="Rectangle 5"/>
          <p:cNvSpPr>
            <a:spLocks noChangeAspect="1" noChangeArrowheads="1"/>
          </p:cNvSpPr>
          <p:nvPr/>
        </p:nvSpPr>
        <p:spPr bwMode="auto">
          <a:xfrm>
            <a:off x="4155996" y="5301728"/>
            <a:ext cx="34234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>
                <a:solidFill>
                  <a:srgbClr val="000000"/>
                </a:solidFill>
                <a:latin typeface="Arial"/>
                <a:cs typeface="Arial"/>
              </a:rPr>
              <a:t>1400</a:t>
            </a:r>
            <a:endParaRPr lang="en-US" sz="480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055" name="Rectangle 7"/>
          <p:cNvSpPr>
            <a:spLocks noChangeAspect="1" noChangeArrowheads="1"/>
          </p:cNvSpPr>
          <p:nvPr/>
        </p:nvSpPr>
        <p:spPr bwMode="auto">
          <a:xfrm>
            <a:off x="3737532" y="5301728"/>
            <a:ext cx="34234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>
                <a:solidFill>
                  <a:srgbClr val="000000"/>
                </a:solidFill>
                <a:latin typeface="Arial"/>
                <a:cs typeface="Arial"/>
              </a:rPr>
              <a:t>1200</a:t>
            </a:r>
            <a:endParaRPr lang="en-US" sz="480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057" name="Rectangle 9"/>
          <p:cNvSpPr>
            <a:spLocks noChangeAspect="1" noChangeArrowheads="1"/>
          </p:cNvSpPr>
          <p:nvPr/>
        </p:nvSpPr>
        <p:spPr bwMode="auto">
          <a:xfrm>
            <a:off x="3312727" y="5301728"/>
            <a:ext cx="34234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>
                <a:solidFill>
                  <a:srgbClr val="000000"/>
                </a:solidFill>
                <a:latin typeface="Arial"/>
                <a:cs typeface="Arial"/>
              </a:rPr>
              <a:t>1000</a:t>
            </a:r>
            <a:endParaRPr lang="en-US" sz="480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059" name="Rectangle 11"/>
          <p:cNvSpPr>
            <a:spLocks noChangeAspect="1" noChangeArrowheads="1"/>
          </p:cNvSpPr>
          <p:nvPr/>
        </p:nvSpPr>
        <p:spPr bwMode="auto">
          <a:xfrm>
            <a:off x="2955145" y="5301728"/>
            <a:ext cx="2567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>
                <a:solidFill>
                  <a:srgbClr val="000000"/>
                </a:solidFill>
                <a:latin typeface="Arial"/>
                <a:cs typeface="Arial"/>
              </a:rPr>
              <a:t>800</a:t>
            </a:r>
            <a:endParaRPr lang="en-US" sz="480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061" name="Rectangle 13"/>
          <p:cNvSpPr>
            <a:spLocks noChangeAspect="1" noChangeArrowheads="1"/>
          </p:cNvSpPr>
          <p:nvPr/>
        </p:nvSpPr>
        <p:spPr bwMode="auto">
          <a:xfrm>
            <a:off x="2520758" y="5301728"/>
            <a:ext cx="26958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>
                <a:solidFill>
                  <a:srgbClr val="000000"/>
                </a:solidFill>
                <a:latin typeface="Arial"/>
                <a:cs typeface="Arial"/>
              </a:rPr>
              <a:t>600</a:t>
            </a:r>
            <a:endParaRPr lang="en-US" sz="480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063" name="Rectangle 15"/>
          <p:cNvSpPr>
            <a:spLocks noChangeAspect="1" noChangeArrowheads="1"/>
          </p:cNvSpPr>
          <p:nvPr/>
        </p:nvSpPr>
        <p:spPr bwMode="auto">
          <a:xfrm>
            <a:off x="2108705" y="5301728"/>
            <a:ext cx="2567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>
                <a:solidFill>
                  <a:srgbClr val="000000"/>
                </a:solidFill>
                <a:latin typeface="Arial"/>
                <a:cs typeface="Arial"/>
              </a:rPr>
              <a:t>400</a:t>
            </a:r>
            <a:endParaRPr lang="en-US" sz="480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065" name="Rectangle 17"/>
          <p:cNvSpPr>
            <a:spLocks noChangeAspect="1" noChangeArrowheads="1"/>
          </p:cNvSpPr>
          <p:nvPr/>
        </p:nvSpPr>
        <p:spPr bwMode="auto">
          <a:xfrm>
            <a:off x="1683901" y="5301728"/>
            <a:ext cx="2567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 dirty="0">
                <a:solidFill>
                  <a:srgbClr val="000000"/>
                </a:solidFill>
                <a:latin typeface="Arial"/>
                <a:cs typeface="Arial"/>
              </a:rPr>
              <a:t>200</a:t>
            </a:r>
            <a:endParaRPr lang="en-US" sz="4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067" name="Rectangle 19"/>
          <p:cNvSpPr>
            <a:spLocks noChangeAspect="1" noChangeArrowheads="1"/>
          </p:cNvSpPr>
          <p:nvPr/>
        </p:nvSpPr>
        <p:spPr bwMode="auto">
          <a:xfrm>
            <a:off x="1372783" y="5301728"/>
            <a:ext cx="855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>
                <a:solidFill>
                  <a:srgbClr val="000000"/>
                </a:solidFill>
                <a:latin typeface="Arial"/>
                <a:cs typeface="Arial"/>
              </a:rPr>
              <a:t>0</a:t>
            </a:r>
            <a:endParaRPr lang="en-US" sz="4800">
              <a:solidFill>
                <a:srgbClr val="000000"/>
              </a:solidFill>
              <a:latin typeface="Arial"/>
              <a:cs typeface="Arial"/>
            </a:endParaRPr>
          </a:p>
        </p:txBody>
      </p:sp>
      <p:grpSp>
        <p:nvGrpSpPr>
          <p:cNvPr id="4" name="Group 20"/>
          <p:cNvGrpSpPr>
            <a:grpSpLocks noChangeAspect="1"/>
          </p:cNvGrpSpPr>
          <p:nvPr/>
        </p:nvGrpSpPr>
        <p:grpSpPr bwMode="auto">
          <a:xfrm>
            <a:off x="1428113" y="5228703"/>
            <a:ext cx="2954337" cy="28575"/>
            <a:chOff x="3072" y="1147"/>
            <a:chExt cx="932" cy="9"/>
          </a:xfrm>
        </p:grpSpPr>
        <p:sp>
          <p:nvSpPr>
            <p:cNvPr id="2069" name="Line 21"/>
            <p:cNvSpPr>
              <a:spLocks noChangeAspect="1" noChangeShapeType="1"/>
            </p:cNvSpPr>
            <p:nvPr/>
          </p:nvSpPr>
          <p:spPr bwMode="auto">
            <a:xfrm flipV="1">
              <a:off x="3072" y="1147"/>
              <a:ext cx="1" cy="9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2070" name="Line 22"/>
            <p:cNvSpPr>
              <a:spLocks noChangeAspect="1" noChangeShapeType="1"/>
            </p:cNvSpPr>
            <p:nvPr/>
          </p:nvSpPr>
          <p:spPr bwMode="auto">
            <a:xfrm flipV="1">
              <a:off x="3204" y="1147"/>
              <a:ext cx="1" cy="9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2071" name="Line 23"/>
            <p:cNvSpPr>
              <a:spLocks noChangeAspect="1" noChangeShapeType="1"/>
            </p:cNvSpPr>
            <p:nvPr/>
          </p:nvSpPr>
          <p:spPr bwMode="auto">
            <a:xfrm flipV="1">
              <a:off x="3338" y="1147"/>
              <a:ext cx="1" cy="9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2072" name="Line 24"/>
            <p:cNvSpPr>
              <a:spLocks noChangeAspect="1" noChangeShapeType="1"/>
            </p:cNvSpPr>
            <p:nvPr/>
          </p:nvSpPr>
          <p:spPr bwMode="auto">
            <a:xfrm flipV="1">
              <a:off x="3470" y="1147"/>
              <a:ext cx="1" cy="9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2073" name="Line 25"/>
            <p:cNvSpPr>
              <a:spLocks noChangeAspect="1" noChangeShapeType="1"/>
            </p:cNvSpPr>
            <p:nvPr/>
          </p:nvSpPr>
          <p:spPr bwMode="auto">
            <a:xfrm flipV="1">
              <a:off x="3604" y="1147"/>
              <a:ext cx="1" cy="9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2074" name="Line 26"/>
            <p:cNvSpPr>
              <a:spLocks noChangeAspect="1" noChangeShapeType="1"/>
            </p:cNvSpPr>
            <p:nvPr/>
          </p:nvSpPr>
          <p:spPr bwMode="auto">
            <a:xfrm flipV="1">
              <a:off x="3736" y="1147"/>
              <a:ext cx="1" cy="9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2075" name="Line 27"/>
            <p:cNvSpPr>
              <a:spLocks noChangeAspect="1" noChangeShapeType="1"/>
            </p:cNvSpPr>
            <p:nvPr/>
          </p:nvSpPr>
          <p:spPr bwMode="auto">
            <a:xfrm flipV="1">
              <a:off x="3871" y="1147"/>
              <a:ext cx="1" cy="9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2076" name="Line 28"/>
            <p:cNvSpPr>
              <a:spLocks noChangeAspect="1" noChangeShapeType="1"/>
            </p:cNvSpPr>
            <p:nvPr/>
          </p:nvSpPr>
          <p:spPr bwMode="auto">
            <a:xfrm flipV="1">
              <a:off x="4003" y="1147"/>
              <a:ext cx="1" cy="9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2077" name="Line 29"/>
            <p:cNvSpPr>
              <a:spLocks noChangeAspect="1" noChangeShapeType="1"/>
            </p:cNvSpPr>
            <p:nvPr/>
          </p:nvSpPr>
          <p:spPr bwMode="auto">
            <a:xfrm>
              <a:off x="3072" y="1147"/>
              <a:ext cx="931" cy="1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117" name="Rectangle 69"/>
          <p:cNvSpPr>
            <a:spLocks noChangeAspect="1" noChangeArrowheads="1"/>
          </p:cNvSpPr>
          <p:nvPr/>
        </p:nvSpPr>
        <p:spPr bwMode="auto">
          <a:xfrm>
            <a:off x="1956073" y="5652565"/>
            <a:ext cx="147055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  <a:latin typeface="Arial"/>
                <a:cs typeface="Arial"/>
              </a:rPr>
              <a:t>Blood Loss, ml</a:t>
            </a:r>
            <a:endParaRPr lang="en-US" sz="60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119" name="Rectangle 71"/>
          <p:cNvSpPr>
            <a:spLocks noChangeAspect="1" noChangeArrowheads="1"/>
          </p:cNvSpPr>
          <p:nvPr/>
        </p:nvSpPr>
        <p:spPr bwMode="auto">
          <a:xfrm rot="16200000">
            <a:off x="-836612" y="3799542"/>
            <a:ext cx="260327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  <a:latin typeface="Arial"/>
                <a:cs typeface="Arial"/>
              </a:rPr>
              <a:t>Compensatory 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Reserve, %</a:t>
            </a:r>
            <a:endParaRPr lang="en-US" sz="60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88137" y="184572"/>
            <a:ext cx="794025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Arial"/>
                <a:cs typeface="Arial"/>
              </a:rPr>
              <a:t>Goal-Directed Resuscitation</a:t>
            </a:r>
          </a:p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Arial"/>
                <a:cs typeface="Arial"/>
              </a:rPr>
              <a:t>Controlled Human Hemorrhage Model</a:t>
            </a:r>
          </a:p>
        </p:txBody>
      </p:sp>
      <p:sp>
        <p:nvSpPr>
          <p:cNvPr id="99" name="Oval 57"/>
          <p:cNvSpPr>
            <a:spLocks noChangeAspect="1" noChangeArrowheads="1"/>
          </p:cNvSpPr>
          <p:nvPr/>
        </p:nvSpPr>
        <p:spPr bwMode="auto">
          <a:xfrm>
            <a:off x="2035680" y="3149040"/>
            <a:ext cx="146050" cy="146050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0" name="Oval 57"/>
          <p:cNvSpPr>
            <a:spLocks noChangeAspect="1" noChangeArrowheads="1"/>
          </p:cNvSpPr>
          <p:nvPr/>
        </p:nvSpPr>
        <p:spPr bwMode="auto">
          <a:xfrm>
            <a:off x="2644288" y="3683008"/>
            <a:ext cx="146050" cy="146050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1" name="Oval 57"/>
          <p:cNvSpPr>
            <a:spLocks noChangeAspect="1" noChangeArrowheads="1"/>
          </p:cNvSpPr>
          <p:nvPr/>
        </p:nvSpPr>
        <p:spPr bwMode="auto">
          <a:xfrm>
            <a:off x="3228489" y="4066247"/>
            <a:ext cx="146050" cy="146050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2" name="Oval 57"/>
          <p:cNvSpPr>
            <a:spLocks noChangeAspect="1" noChangeArrowheads="1"/>
          </p:cNvSpPr>
          <p:nvPr/>
        </p:nvSpPr>
        <p:spPr bwMode="auto">
          <a:xfrm>
            <a:off x="3868783" y="5017479"/>
            <a:ext cx="146050" cy="146050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4" name="Oval 57"/>
          <p:cNvSpPr>
            <a:spLocks noChangeAspect="1" noChangeArrowheads="1"/>
          </p:cNvSpPr>
          <p:nvPr/>
        </p:nvSpPr>
        <p:spPr bwMode="auto">
          <a:xfrm>
            <a:off x="1358258" y="2817820"/>
            <a:ext cx="146050" cy="146050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grpSp>
        <p:nvGrpSpPr>
          <p:cNvPr id="5" name="Group 112"/>
          <p:cNvGrpSpPr/>
          <p:nvPr/>
        </p:nvGrpSpPr>
        <p:grpSpPr>
          <a:xfrm>
            <a:off x="4902956" y="2201340"/>
            <a:ext cx="3625438" cy="3697449"/>
            <a:chOff x="4902956" y="1659484"/>
            <a:chExt cx="3625438" cy="3697449"/>
          </a:xfrm>
        </p:grpSpPr>
        <p:grpSp>
          <p:nvGrpSpPr>
            <p:cNvPr id="6" name="Group 106"/>
            <p:cNvGrpSpPr/>
            <p:nvPr/>
          </p:nvGrpSpPr>
          <p:grpSpPr>
            <a:xfrm>
              <a:off x="4902956" y="1659484"/>
              <a:ext cx="3625438" cy="3697449"/>
              <a:chOff x="4902956" y="1659484"/>
              <a:chExt cx="3625438" cy="3697449"/>
            </a:xfrm>
          </p:grpSpPr>
          <p:sp>
            <p:nvSpPr>
              <p:cNvPr id="2178" name="Oval 130"/>
              <p:cNvSpPr>
                <a:spLocks noChangeAspect="1" noChangeArrowheads="1"/>
              </p:cNvSpPr>
              <p:nvPr/>
            </p:nvSpPr>
            <p:spPr bwMode="auto">
              <a:xfrm>
                <a:off x="5434963" y="2289722"/>
                <a:ext cx="69850" cy="69850"/>
              </a:xfrm>
              <a:prstGeom prst="ellipse">
                <a:avLst/>
              </a:prstGeom>
              <a:solidFill>
                <a:srgbClr val="000000"/>
              </a:solidFill>
              <a:ln w="1905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00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179" name="Oval 131"/>
              <p:cNvSpPr>
                <a:spLocks noChangeAspect="1" noChangeArrowheads="1"/>
              </p:cNvSpPr>
              <p:nvPr/>
            </p:nvSpPr>
            <p:spPr bwMode="auto">
              <a:xfrm>
                <a:off x="6195375" y="2518322"/>
                <a:ext cx="69850" cy="69850"/>
              </a:xfrm>
              <a:prstGeom prst="ellipse">
                <a:avLst/>
              </a:prstGeom>
              <a:solidFill>
                <a:srgbClr val="000000"/>
              </a:solidFill>
              <a:ln w="1905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00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180" name="Oval 132"/>
              <p:cNvSpPr>
                <a:spLocks noChangeAspect="1" noChangeArrowheads="1"/>
              </p:cNvSpPr>
              <p:nvPr/>
            </p:nvSpPr>
            <p:spPr bwMode="auto">
              <a:xfrm>
                <a:off x="6789100" y="2610397"/>
                <a:ext cx="69850" cy="66675"/>
              </a:xfrm>
              <a:prstGeom prst="ellipse">
                <a:avLst/>
              </a:prstGeom>
              <a:solidFill>
                <a:srgbClr val="000000"/>
              </a:solidFill>
              <a:ln w="1905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00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181" name="Oval 133"/>
              <p:cNvSpPr>
                <a:spLocks noChangeAspect="1" noChangeArrowheads="1"/>
              </p:cNvSpPr>
              <p:nvPr/>
            </p:nvSpPr>
            <p:spPr bwMode="auto">
              <a:xfrm>
                <a:off x="7701913" y="3066009"/>
                <a:ext cx="69850" cy="66675"/>
              </a:xfrm>
              <a:prstGeom prst="ellipse">
                <a:avLst/>
              </a:prstGeom>
              <a:solidFill>
                <a:srgbClr val="000000"/>
              </a:solidFill>
              <a:ln w="1905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00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182" name="Oval 134"/>
              <p:cNvSpPr>
                <a:spLocks noChangeAspect="1" noChangeArrowheads="1"/>
              </p:cNvSpPr>
              <p:nvPr/>
            </p:nvSpPr>
            <p:spPr bwMode="auto">
              <a:xfrm>
                <a:off x="8240075" y="3256509"/>
                <a:ext cx="69850" cy="66675"/>
              </a:xfrm>
              <a:prstGeom prst="ellipse">
                <a:avLst/>
              </a:prstGeom>
              <a:solidFill>
                <a:srgbClr val="000000"/>
              </a:solidFill>
              <a:ln w="1905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00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187" name="Rectangle 139"/>
              <p:cNvSpPr>
                <a:spLocks noChangeAspect="1" noChangeArrowheads="1"/>
              </p:cNvSpPr>
              <p:nvPr/>
            </p:nvSpPr>
            <p:spPr bwMode="auto">
              <a:xfrm>
                <a:off x="6354879" y="1659484"/>
                <a:ext cx="912209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600" b="1" dirty="0">
                    <a:solidFill>
                      <a:srgbClr val="000000"/>
                    </a:solidFill>
                    <a:latin typeface="Arial"/>
                    <a:cs typeface="Arial"/>
                  </a:rPr>
                  <a:t>Subject</a:t>
                </a:r>
                <a:r>
                  <a:rPr lang="en-US" sz="1600" b="1" dirty="0" smtClean="0">
                    <a:solidFill>
                      <a:srgbClr val="000000"/>
                    </a:solidFill>
                    <a:latin typeface="Arial"/>
                    <a:cs typeface="Arial"/>
                  </a:rPr>
                  <a:t> 2</a:t>
                </a:r>
                <a:endParaRPr lang="en-US" sz="6000" dirty="0">
                  <a:solidFill>
                    <a:srgbClr val="000000"/>
                  </a:solidFill>
                  <a:latin typeface="Arial"/>
                  <a:cs typeface="Arial"/>
                </a:endParaRPr>
              </a:p>
            </p:txBody>
          </p:sp>
          <p:grpSp>
            <p:nvGrpSpPr>
              <p:cNvPr id="7" name="Group 148"/>
              <p:cNvGrpSpPr/>
              <p:nvPr/>
            </p:nvGrpSpPr>
            <p:grpSpPr>
              <a:xfrm>
                <a:off x="4902956" y="1932537"/>
                <a:ext cx="299549" cy="2852495"/>
                <a:chOff x="793635" y="1797050"/>
                <a:chExt cx="299549" cy="2852495"/>
              </a:xfrm>
            </p:grpSpPr>
            <p:sp>
              <p:nvSpPr>
                <p:cNvPr id="160" name="Rectangle 32"/>
                <p:cNvSpPr>
                  <a:spLocks noChangeAspect="1" noChangeArrowheads="1"/>
                </p:cNvSpPr>
                <p:nvPr/>
              </p:nvSpPr>
              <p:spPr bwMode="auto">
                <a:xfrm>
                  <a:off x="843561" y="4434101"/>
                  <a:ext cx="199699" cy="2154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solidFill>
                        <a:srgbClr val="000000"/>
                      </a:solidFill>
                      <a:latin typeface="Arial"/>
                      <a:cs typeface="Arial"/>
                    </a:rPr>
                    <a:t>30</a:t>
                  </a:r>
                  <a:endParaRPr lang="en-US" sz="5400" dirty="0">
                    <a:solidFill>
                      <a:srgbClr val="000000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161" name="Rectangle 34"/>
                <p:cNvSpPr>
                  <a:spLocks noChangeAspect="1" noChangeArrowheads="1"/>
                </p:cNvSpPr>
                <p:nvPr/>
              </p:nvSpPr>
              <p:spPr bwMode="auto">
                <a:xfrm>
                  <a:off x="843561" y="4056927"/>
                  <a:ext cx="199699" cy="2154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solidFill>
                        <a:srgbClr val="000000"/>
                      </a:solidFill>
                      <a:latin typeface="Arial"/>
                      <a:cs typeface="Arial"/>
                    </a:rPr>
                    <a:t>40</a:t>
                  </a:r>
                  <a:endParaRPr lang="en-US" sz="5400" dirty="0">
                    <a:solidFill>
                      <a:srgbClr val="000000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162" name="Rectangle 36"/>
                <p:cNvSpPr>
                  <a:spLocks noChangeAspect="1" noChangeArrowheads="1"/>
                </p:cNvSpPr>
                <p:nvPr/>
              </p:nvSpPr>
              <p:spPr bwMode="auto">
                <a:xfrm>
                  <a:off x="843561" y="3682922"/>
                  <a:ext cx="199699" cy="2154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solidFill>
                        <a:srgbClr val="000000"/>
                      </a:solidFill>
                      <a:latin typeface="Arial"/>
                      <a:cs typeface="Arial"/>
                    </a:rPr>
                    <a:t>50</a:t>
                  </a:r>
                  <a:endParaRPr lang="en-US" sz="5400" dirty="0">
                    <a:solidFill>
                      <a:srgbClr val="000000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163" name="Rectangle 38"/>
                <p:cNvSpPr>
                  <a:spLocks noChangeAspect="1" noChangeArrowheads="1"/>
                </p:cNvSpPr>
                <p:nvPr/>
              </p:nvSpPr>
              <p:spPr bwMode="auto">
                <a:xfrm>
                  <a:off x="843560" y="3302578"/>
                  <a:ext cx="199699" cy="2154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solidFill>
                        <a:srgbClr val="000000"/>
                      </a:solidFill>
                      <a:latin typeface="Arial"/>
                      <a:cs typeface="Arial"/>
                    </a:rPr>
                    <a:t>60</a:t>
                  </a:r>
                  <a:endParaRPr lang="en-US" sz="5400" dirty="0">
                    <a:solidFill>
                      <a:srgbClr val="000000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164" name="Rectangle 40"/>
                <p:cNvSpPr>
                  <a:spLocks noChangeAspect="1" noChangeArrowheads="1"/>
                </p:cNvSpPr>
                <p:nvPr/>
              </p:nvSpPr>
              <p:spPr bwMode="auto">
                <a:xfrm>
                  <a:off x="843560" y="2931743"/>
                  <a:ext cx="199699" cy="2154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solidFill>
                        <a:srgbClr val="000000"/>
                      </a:solidFill>
                      <a:latin typeface="Arial"/>
                      <a:cs typeface="Arial"/>
                    </a:rPr>
                    <a:t>70</a:t>
                  </a:r>
                  <a:endParaRPr lang="en-US" sz="5400" dirty="0">
                    <a:solidFill>
                      <a:srgbClr val="000000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165" name="Rectangle 42"/>
                <p:cNvSpPr>
                  <a:spLocks noChangeAspect="1" noChangeArrowheads="1"/>
                </p:cNvSpPr>
                <p:nvPr/>
              </p:nvSpPr>
              <p:spPr bwMode="auto">
                <a:xfrm>
                  <a:off x="843561" y="2551399"/>
                  <a:ext cx="199699" cy="2154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solidFill>
                        <a:srgbClr val="000000"/>
                      </a:solidFill>
                      <a:latin typeface="Arial"/>
                      <a:cs typeface="Arial"/>
                    </a:rPr>
                    <a:t>80</a:t>
                  </a:r>
                  <a:endParaRPr lang="en-US" sz="5400" dirty="0">
                    <a:solidFill>
                      <a:srgbClr val="000000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166" name="Rectangle 44"/>
                <p:cNvSpPr>
                  <a:spLocks noChangeAspect="1" noChangeArrowheads="1"/>
                </p:cNvSpPr>
                <p:nvPr/>
              </p:nvSpPr>
              <p:spPr bwMode="auto">
                <a:xfrm>
                  <a:off x="843560" y="2177394"/>
                  <a:ext cx="199699" cy="2154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solidFill>
                        <a:srgbClr val="000000"/>
                      </a:solidFill>
                      <a:latin typeface="Arial"/>
                      <a:cs typeface="Arial"/>
                    </a:rPr>
                    <a:t>90</a:t>
                  </a:r>
                  <a:endParaRPr lang="en-US" sz="5400" dirty="0">
                    <a:solidFill>
                      <a:srgbClr val="000000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167" name="Rectangle 46"/>
                <p:cNvSpPr>
                  <a:spLocks noChangeAspect="1" noChangeArrowheads="1"/>
                </p:cNvSpPr>
                <p:nvPr/>
              </p:nvSpPr>
              <p:spPr bwMode="auto">
                <a:xfrm>
                  <a:off x="793635" y="1797050"/>
                  <a:ext cx="299549" cy="2154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solidFill>
                        <a:srgbClr val="000000"/>
                      </a:solidFill>
                      <a:latin typeface="Arial"/>
                      <a:cs typeface="Arial"/>
                    </a:rPr>
                    <a:t>100</a:t>
                  </a:r>
                  <a:endParaRPr lang="en-US" sz="5400" dirty="0">
                    <a:solidFill>
                      <a:srgbClr val="000000"/>
                    </a:solidFill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8" name="Group 47"/>
              <p:cNvGrpSpPr>
                <a:grpSpLocks noChangeAspect="1"/>
              </p:cNvGrpSpPr>
              <p:nvPr/>
            </p:nvGrpSpPr>
            <p:grpSpPr bwMode="auto">
              <a:xfrm>
                <a:off x="5265545" y="2046746"/>
                <a:ext cx="34925" cy="2642946"/>
                <a:chOff x="3062" y="314"/>
                <a:chExt cx="11" cy="834"/>
              </a:xfrm>
            </p:grpSpPr>
            <p:sp>
              <p:nvSpPr>
                <p:cNvPr id="151" name="Line 48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3062" y="1147"/>
                  <a:ext cx="10" cy="1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rgbClr val="000000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152" name="Line 49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3062" y="1027"/>
                  <a:ext cx="10" cy="1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rgbClr val="000000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153" name="Line 50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3062" y="909"/>
                  <a:ext cx="10" cy="1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rgbClr val="000000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154" name="Line 51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3062" y="789"/>
                  <a:ext cx="10" cy="1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rgbClr val="000000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155" name="Line 52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3062" y="672"/>
                  <a:ext cx="10" cy="1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rgbClr val="000000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156" name="Line 53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3062" y="552"/>
                  <a:ext cx="10" cy="1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rgbClr val="000000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157" name="Line 54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3062" y="434"/>
                  <a:ext cx="10" cy="1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rgbClr val="000000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158" name="Line 55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3062" y="314"/>
                  <a:ext cx="10" cy="1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rgbClr val="000000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159" name="Line 5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3072" y="314"/>
                  <a:ext cx="1" cy="833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rgbClr val="000000"/>
                    </a:solidFill>
                    <a:latin typeface="Arial"/>
                    <a:cs typeface="Arial"/>
                  </a:endParaRPr>
                </a:p>
              </p:txBody>
            </p:sp>
          </p:grpSp>
          <p:sp>
            <p:nvSpPr>
              <p:cNvPr id="170" name="Rectangle 5"/>
              <p:cNvSpPr>
                <a:spLocks noChangeAspect="1" noChangeArrowheads="1"/>
              </p:cNvSpPr>
              <p:nvPr/>
            </p:nvSpPr>
            <p:spPr bwMode="auto">
              <a:xfrm>
                <a:off x="8186053" y="4759875"/>
                <a:ext cx="342341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200" b="1">
                    <a:solidFill>
                      <a:srgbClr val="000000"/>
                    </a:solidFill>
                    <a:latin typeface="Arial"/>
                    <a:cs typeface="Arial"/>
                  </a:rPr>
                  <a:t>1400</a:t>
                </a:r>
                <a:endParaRPr lang="en-US" sz="4800">
                  <a:solidFill>
                    <a:srgbClr val="000000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71" name="Rectangle 7"/>
              <p:cNvSpPr>
                <a:spLocks noChangeAspect="1" noChangeArrowheads="1"/>
              </p:cNvSpPr>
              <p:nvPr/>
            </p:nvSpPr>
            <p:spPr bwMode="auto">
              <a:xfrm>
                <a:off x="7767589" y="4759875"/>
                <a:ext cx="342341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200" b="1">
                    <a:solidFill>
                      <a:srgbClr val="000000"/>
                    </a:solidFill>
                    <a:latin typeface="Arial"/>
                    <a:cs typeface="Arial"/>
                  </a:rPr>
                  <a:t>1200</a:t>
                </a:r>
                <a:endParaRPr lang="en-US" sz="4800">
                  <a:solidFill>
                    <a:srgbClr val="000000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72" name="Rectangle 9"/>
              <p:cNvSpPr>
                <a:spLocks noChangeAspect="1" noChangeArrowheads="1"/>
              </p:cNvSpPr>
              <p:nvPr/>
            </p:nvSpPr>
            <p:spPr bwMode="auto">
              <a:xfrm>
                <a:off x="7342784" y="4759875"/>
                <a:ext cx="342341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200" b="1">
                    <a:solidFill>
                      <a:srgbClr val="000000"/>
                    </a:solidFill>
                    <a:latin typeface="Arial"/>
                    <a:cs typeface="Arial"/>
                  </a:rPr>
                  <a:t>1000</a:t>
                </a:r>
                <a:endParaRPr lang="en-US" sz="4800">
                  <a:solidFill>
                    <a:srgbClr val="000000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73" name="Rectangle 11"/>
              <p:cNvSpPr>
                <a:spLocks noChangeAspect="1" noChangeArrowheads="1"/>
              </p:cNvSpPr>
              <p:nvPr/>
            </p:nvSpPr>
            <p:spPr bwMode="auto">
              <a:xfrm>
                <a:off x="6985202" y="4759875"/>
                <a:ext cx="256756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200" b="1">
                    <a:solidFill>
                      <a:srgbClr val="000000"/>
                    </a:solidFill>
                    <a:latin typeface="Arial"/>
                    <a:cs typeface="Arial"/>
                  </a:rPr>
                  <a:t>800</a:t>
                </a:r>
                <a:endParaRPr lang="en-US" sz="4800">
                  <a:solidFill>
                    <a:srgbClr val="000000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74" name="Rectangle 13"/>
              <p:cNvSpPr>
                <a:spLocks noChangeAspect="1" noChangeArrowheads="1"/>
              </p:cNvSpPr>
              <p:nvPr/>
            </p:nvSpPr>
            <p:spPr bwMode="auto">
              <a:xfrm>
                <a:off x="6550815" y="4759875"/>
                <a:ext cx="269580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200" b="1">
                    <a:solidFill>
                      <a:srgbClr val="000000"/>
                    </a:solidFill>
                    <a:latin typeface="Arial"/>
                    <a:cs typeface="Arial"/>
                  </a:rPr>
                  <a:t>600</a:t>
                </a:r>
                <a:endParaRPr lang="en-US" sz="4800">
                  <a:solidFill>
                    <a:srgbClr val="000000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75" name="Rectangle 15"/>
              <p:cNvSpPr>
                <a:spLocks noChangeAspect="1" noChangeArrowheads="1"/>
              </p:cNvSpPr>
              <p:nvPr/>
            </p:nvSpPr>
            <p:spPr bwMode="auto">
              <a:xfrm>
                <a:off x="6138762" y="4759875"/>
                <a:ext cx="256756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200" b="1">
                    <a:solidFill>
                      <a:srgbClr val="000000"/>
                    </a:solidFill>
                    <a:latin typeface="Arial"/>
                    <a:cs typeface="Arial"/>
                  </a:rPr>
                  <a:t>400</a:t>
                </a:r>
                <a:endParaRPr lang="en-US" sz="4800">
                  <a:solidFill>
                    <a:srgbClr val="000000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76" name="Rectangle 17"/>
              <p:cNvSpPr>
                <a:spLocks noChangeAspect="1" noChangeArrowheads="1"/>
              </p:cNvSpPr>
              <p:nvPr/>
            </p:nvSpPr>
            <p:spPr bwMode="auto">
              <a:xfrm>
                <a:off x="5713958" y="4759875"/>
                <a:ext cx="256756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000000"/>
                    </a:solidFill>
                    <a:latin typeface="Arial"/>
                    <a:cs typeface="Arial"/>
                  </a:rPr>
                  <a:t>200</a:t>
                </a:r>
                <a:endParaRPr lang="en-US" sz="4800" dirty="0">
                  <a:solidFill>
                    <a:srgbClr val="000000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77" name="Rectangle 19"/>
              <p:cNvSpPr>
                <a:spLocks noChangeAspect="1" noChangeArrowheads="1"/>
              </p:cNvSpPr>
              <p:nvPr/>
            </p:nvSpPr>
            <p:spPr bwMode="auto">
              <a:xfrm>
                <a:off x="5402840" y="4759875"/>
                <a:ext cx="85585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200" b="1">
                    <a:solidFill>
                      <a:srgbClr val="000000"/>
                    </a:solidFill>
                    <a:latin typeface="Arial"/>
                    <a:cs typeface="Arial"/>
                  </a:rPr>
                  <a:t>0</a:t>
                </a:r>
                <a:endParaRPr lang="en-US" sz="4800">
                  <a:solidFill>
                    <a:srgbClr val="000000"/>
                  </a:solidFill>
                  <a:latin typeface="Arial"/>
                  <a:cs typeface="Arial"/>
                </a:endParaRPr>
              </a:p>
            </p:txBody>
          </p:sp>
          <p:grpSp>
            <p:nvGrpSpPr>
              <p:cNvPr id="9" name="Group 20"/>
              <p:cNvGrpSpPr>
                <a:grpSpLocks noChangeAspect="1"/>
              </p:cNvGrpSpPr>
              <p:nvPr/>
            </p:nvGrpSpPr>
            <p:grpSpPr bwMode="auto">
              <a:xfrm>
                <a:off x="5458510" y="4686850"/>
                <a:ext cx="2954440" cy="28575"/>
                <a:chOff x="3072" y="1147"/>
                <a:chExt cx="932" cy="9"/>
              </a:xfrm>
            </p:grpSpPr>
            <p:sp>
              <p:nvSpPr>
                <p:cNvPr id="180" name="Line 2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3072" y="1147"/>
                  <a:ext cx="1" cy="9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rgbClr val="000000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181" name="Line 2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3204" y="1147"/>
                  <a:ext cx="1" cy="9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rgbClr val="000000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182" name="Line 23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3338" y="1147"/>
                  <a:ext cx="1" cy="9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rgbClr val="000000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183" name="Line 2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3470" y="1147"/>
                  <a:ext cx="1" cy="9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rgbClr val="000000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184" name="Line 25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3604" y="1147"/>
                  <a:ext cx="1" cy="9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rgbClr val="000000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185" name="Line 2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3736" y="1147"/>
                  <a:ext cx="1" cy="9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rgbClr val="000000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186" name="Line 2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3871" y="1147"/>
                  <a:ext cx="1" cy="9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rgbClr val="000000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187" name="Line 2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003" y="1147"/>
                  <a:ext cx="1" cy="9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rgbClr val="000000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188" name="Line 29"/>
                <p:cNvSpPr>
                  <a:spLocks noChangeAspect="1" noChangeShapeType="1"/>
                </p:cNvSpPr>
                <p:nvPr/>
              </p:nvSpPr>
              <p:spPr bwMode="auto">
                <a:xfrm>
                  <a:off x="3072" y="1147"/>
                  <a:ext cx="931" cy="1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rgbClr val="000000"/>
                    </a:solidFill>
                    <a:latin typeface="Arial"/>
                    <a:cs typeface="Arial"/>
                  </a:endParaRPr>
                </a:p>
              </p:txBody>
            </p:sp>
          </p:grpSp>
          <p:sp>
            <p:nvSpPr>
              <p:cNvPr id="179" name="Rectangle 69"/>
              <p:cNvSpPr>
                <a:spLocks noChangeAspect="1" noChangeArrowheads="1"/>
              </p:cNvSpPr>
              <p:nvPr/>
            </p:nvSpPr>
            <p:spPr bwMode="auto">
              <a:xfrm>
                <a:off x="5986130" y="5110712"/>
                <a:ext cx="1470555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600" b="1" dirty="0">
                    <a:solidFill>
                      <a:srgbClr val="000000"/>
                    </a:solidFill>
                    <a:latin typeface="Arial"/>
                    <a:cs typeface="Arial"/>
                  </a:rPr>
                  <a:t>Blood Loss, ml</a:t>
                </a:r>
                <a:endParaRPr lang="en-US" sz="6000" dirty="0">
                  <a:solidFill>
                    <a:srgbClr val="000000"/>
                  </a:solidFill>
                  <a:latin typeface="Arial"/>
                  <a:cs typeface="Arial"/>
                </a:endParaRPr>
              </a:p>
            </p:txBody>
          </p:sp>
          <p:cxnSp>
            <p:nvCxnSpPr>
              <p:cNvPr id="106" name="Straight Connector 105"/>
              <p:cNvCxnSpPr/>
              <p:nvPr/>
            </p:nvCxnSpPr>
            <p:spPr>
              <a:xfrm rot="16200000" flipH="1">
                <a:off x="6436676" y="1306002"/>
                <a:ext cx="1011237" cy="2951162"/>
              </a:xfrm>
              <a:prstGeom prst="line">
                <a:avLst/>
              </a:prstGeom>
              <a:ln w="12700" cap="flat" cmpd="sng" algn="ctr">
                <a:solidFill>
                  <a:srgbClr val="000000"/>
                </a:solidFill>
                <a:prstDash val="dash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5" name="Oval 57"/>
            <p:cNvSpPr>
              <a:spLocks noChangeAspect="1" noChangeArrowheads="1"/>
            </p:cNvSpPr>
            <p:nvPr/>
          </p:nvSpPr>
          <p:spPr bwMode="auto">
            <a:xfrm>
              <a:off x="6158850" y="2491584"/>
              <a:ext cx="146050" cy="146050"/>
            </a:xfrm>
            <a:prstGeom prst="ellipse">
              <a:avLst/>
            </a:prstGeom>
            <a:solidFill>
              <a:schemeClr val="tx1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107" name="Oval 57"/>
            <p:cNvSpPr>
              <a:spLocks noChangeAspect="1" noChangeArrowheads="1"/>
            </p:cNvSpPr>
            <p:nvPr/>
          </p:nvSpPr>
          <p:spPr bwMode="auto">
            <a:xfrm>
              <a:off x="6747370" y="2570959"/>
              <a:ext cx="146050" cy="146050"/>
            </a:xfrm>
            <a:prstGeom prst="ellipse">
              <a:avLst/>
            </a:prstGeom>
            <a:solidFill>
              <a:schemeClr val="tx1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108" name="Oval 57"/>
            <p:cNvSpPr>
              <a:spLocks noChangeAspect="1" noChangeArrowheads="1"/>
            </p:cNvSpPr>
            <p:nvPr/>
          </p:nvSpPr>
          <p:spPr bwMode="auto">
            <a:xfrm>
              <a:off x="7671223" y="3035390"/>
              <a:ext cx="146050" cy="146050"/>
            </a:xfrm>
            <a:prstGeom prst="ellipse">
              <a:avLst/>
            </a:prstGeom>
            <a:solidFill>
              <a:schemeClr val="tx1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110" name="Oval 57"/>
            <p:cNvSpPr>
              <a:spLocks noChangeAspect="1" noChangeArrowheads="1"/>
            </p:cNvSpPr>
            <p:nvPr/>
          </p:nvSpPr>
          <p:spPr bwMode="auto">
            <a:xfrm>
              <a:off x="8228388" y="3214177"/>
              <a:ext cx="146050" cy="146050"/>
            </a:xfrm>
            <a:prstGeom prst="ellipse">
              <a:avLst/>
            </a:prstGeom>
            <a:solidFill>
              <a:schemeClr val="tx1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112" name="Oval 57"/>
            <p:cNvSpPr>
              <a:spLocks noChangeAspect="1" noChangeArrowheads="1"/>
            </p:cNvSpPr>
            <p:nvPr/>
          </p:nvSpPr>
          <p:spPr bwMode="auto">
            <a:xfrm>
              <a:off x="5402840" y="2238922"/>
              <a:ext cx="146050" cy="146050"/>
            </a:xfrm>
            <a:prstGeom prst="ellipse">
              <a:avLst/>
            </a:prstGeom>
            <a:solidFill>
              <a:schemeClr val="tx1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113" name="Oval 57"/>
          <p:cNvSpPr>
            <a:spLocks noChangeAspect="1" noChangeArrowheads="1"/>
          </p:cNvSpPr>
          <p:nvPr/>
        </p:nvSpPr>
        <p:spPr bwMode="auto">
          <a:xfrm>
            <a:off x="5402840" y="2819818"/>
            <a:ext cx="146050" cy="146050"/>
          </a:xfrm>
          <a:prstGeom prst="ellipse">
            <a:avLst/>
          </a:prstGeom>
          <a:solidFill>
            <a:srgbClr val="FF00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1" name="Oval 57"/>
          <p:cNvSpPr>
            <a:spLocks noChangeAspect="1" noChangeArrowheads="1"/>
          </p:cNvSpPr>
          <p:nvPr/>
        </p:nvSpPr>
        <p:spPr bwMode="auto">
          <a:xfrm>
            <a:off x="1358258" y="2860938"/>
            <a:ext cx="146050" cy="146050"/>
          </a:xfrm>
          <a:prstGeom prst="ellipse">
            <a:avLst/>
          </a:prstGeom>
          <a:solidFill>
            <a:srgbClr val="FF00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Arial"/>
              <a:cs typeface="Arial"/>
            </a:endParaRPr>
          </a:p>
        </p:txBody>
      </p:sp>
      <p:grpSp>
        <p:nvGrpSpPr>
          <p:cNvPr id="10" name="Group 113"/>
          <p:cNvGrpSpPr/>
          <p:nvPr/>
        </p:nvGrpSpPr>
        <p:grpSpPr>
          <a:xfrm>
            <a:off x="3754294" y="1540938"/>
            <a:ext cx="1621201" cy="246221"/>
            <a:chOff x="3720428" y="1371608"/>
            <a:chExt cx="1621201" cy="246221"/>
          </a:xfrm>
        </p:grpSpPr>
        <p:sp>
          <p:nvSpPr>
            <p:cNvPr id="115" name="Oval 57"/>
            <p:cNvSpPr>
              <a:spLocks noChangeAspect="1" noChangeArrowheads="1"/>
            </p:cNvSpPr>
            <p:nvPr/>
          </p:nvSpPr>
          <p:spPr bwMode="auto">
            <a:xfrm>
              <a:off x="3720428" y="1422663"/>
              <a:ext cx="146050" cy="146050"/>
            </a:xfrm>
            <a:prstGeom prst="ellipse">
              <a:avLst/>
            </a:prstGeom>
            <a:solidFill>
              <a:srgbClr val="FF0000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b="1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116" name="Rectangle 67"/>
            <p:cNvSpPr>
              <a:spLocks noChangeAspect="1" noChangeArrowheads="1"/>
            </p:cNvSpPr>
            <p:nvPr/>
          </p:nvSpPr>
          <p:spPr bwMode="auto">
            <a:xfrm>
              <a:off x="3996209" y="1371608"/>
              <a:ext cx="134542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0000"/>
                  </a:solidFill>
                  <a:latin typeface="Arial"/>
                  <a:cs typeface="Arial"/>
                </a:rPr>
                <a:t>Resuscitation</a:t>
              </a:r>
              <a:endParaRPr lang="en-US" sz="6000" b="1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117" name="Text Box 76"/>
          <p:cNvSpPr txBox="1">
            <a:spLocks noChangeArrowheads="1"/>
          </p:cNvSpPr>
          <p:nvPr/>
        </p:nvSpPr>
        <p:spPr bwMode="auto">
          <a:xfrm>
            <a:off x="0" y="6371855"/>
            <a:ext cx="5548890" cy="311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0" hangingPunct="0">
              <a:lnSpc>
                <a:spcPct val="75000"/>
              </a:lnSpc>
            </a:pPr>
            <a:r>
              <a:rPr lang="en-US" b="1" dirty="0" smtClean="0">
                <a:solidFill>
                  <a:srgbClr val="FFFFFF"/>
                </a:solidFill>
                <a:latin typeface="Arial"/>
                <a:cs typeface="Arial"/>
              </a:rPr>
              <a:t>Convertino et </a:t>
            </a:r>
            <a:r>
              <a:rPr lang="en-US" b="1" dirty="0">
                <a:solidFill>
                  <a:srgbClr val="FFFFFF"/>
                </a:solidFill>
                <a:latin typeface="Arial"/>
                <a:cs typeface="Arial"/>
              </a:rPr>
              <a:t>al,</a:t>
            </a:r>
            <a:r>
              <a:rPr lang="en-US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b="1" i="1" dirty="0" smtClean="0">
                <a:solidFill>
                  <a:srgbClr val="FFFFFF"/>
                </a:solidFill>
                <a:latin typeface="Arial"/>
                <a:cs typeface="Arial"/>
              </a:rPr>
              <a:t>Shock</a:t>
            </a:r>
            <a:r>
              <a:rPr lang="en-US" b="1" dirty="0" smtClean="0">
                <a:solidFill>
                  <a:srgbClr val="FFFFFF"/>
                </a:solidFill>
                <a:latin typeface="Arial"/>
                <a:cs typeface="Arial"/>
              </a:rPr>
              <a:t>  44(suppl. 1):27-32, 2015</a:t>
            </a:r>
            <a:endParaRPr lang="en-US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14" name="Text Box 76"/>
          <p:cNvSpPr txBox="1">
            <a:spLocks noChangeArrowheads="1"/>
          </p:cNvSpPr>
          <p:nvPr/>
        </p:nvSpPr>
        <p:spPr bwMode="auto">
          <a:xfrm>
            <a:off x="33869" y="6524255"/>
            <a:ext cx="5548890" cy="311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0" hangingPunct="0">
              <a:lnSpc>
                <a:spcPct val="75000"/>
              </a:lnSpc>
            </a:pPr>
            <a:r>
              <a:rPr lang="en-US" b="1" dirty="0" smtClean="0">
                <a:latin typeface="Arial"/>
                <a:cs typeface="Arial"/>
              </a:rPr>
              <a:t>Convertino et </a:t>
            </a:r>
            <a:r>
              <a:rPr lang="en-US" b="1" dirty="0">
                <a:latin typeface="Arial"/>
                <a:cs typeface="Arial"/>
              </a:rPr>
              <a:t>al,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i="1" dirty="0" smtClean="0">
                <a:latin typeface="Arial"/>
                <a:cs typeface="Arial"/>
              </a:rPr>
              <a:t>Shock</a:t>
            </a:r>
            <a:r>
              <a:rPr lang="en-US" b="1" dirty="0" smtClean="0">
                <a:latin typeface="Arial"/>
                <a:cs typeface="Arial"/>
              </a:rPr>
              <a:t>  44(suppl. 1):27-32, 2015</a:t>
            </a:r>
            <a:endParaRPr lang="en-US" b="1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 animBg="1"/>
      <p:bldP spid="1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5853946" y="2907301"/>
            <a:ext cx="1064596" cy="258078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900745" y="2874510"/>
            <a:ext cx="1435193" cy="263737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Straight Connector 81"/>
          <p:cNvCxnSpPr/>
          <p:nvPr/>
        </p:nvCxnSpPr>
        <p:spPr>
          <a:xfrm>
            <a:off x="5850468" y="5500493"/>
            <a:ext cx="1066800" cy="1588"/>
          </a:xfrm>
          <a:prstGeom prst="line">
            <a:avLst/>
          </a:prstGeom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7" name="Group 76"/>
          <p:cNvGrpSpPr/>
          <p:nvPr/>
        </p:nvGrpSpPr>
        <p:grpSpPr>
          <a:xfrm>
            <a:off x="4261555" y="2904243"/>
            <a:ext cx="1578159" cy="2592155"/>
            <a:chOff x="4261555" y="3073575"/>
            <a:chExt cx="1578159" cy="2592155"/>
          </a:xfrm>
        </p:grpSpPr>
        <p:sp>
          <p:nvSpPr>
            <p:cNvPr id="26" name="Rectangle 25"/>
            <p:cNvSpPr/>
            <p:nvPr/>
          </p:nvSpPr>
          <p:spPr>
            <a:xfrm>
              <a:off x="4261555" y="3073575"/>
              <a:ext cx="1578159" cy="259215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 Box 18"/>
            <p:cNvSpPr txBox="1">
              <a:spLocks noChangeArrowheads="1"/>
            </p:cNvSpPr>
            <p:nvPr/>
          </p:nvSpPr>
          <p:spPr bwMode="auto">
            <a:xfrm>
              <a:off x="4412997" y="3145886"/>
              <a:ext cx="122580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 dirty="0" smtClean="0"/>
                <a:t>StO</a:t>
              </a:r>
              <a:r>
                <a:rPr lang="en-US" sz="1200" b="1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sz="1200" b="1" dirty="0" smtClean="0"/>
                <a:t> </a:t>
              </a:r>
              <a:r>
                <a:rPr lang="en-US" sz="1600" b="1" dirty="0"/>
                <a:t>+ </a:t>
              </a:r>
              <a:r>
                <a:rPr lang="en-US" sz="1600" b="1" dirty="0" err="1"/>
                <a:t>PCr</a:t>
              </a:r>
              <a:endParaRPr lang="en-US" sz="1200" b="1" dirty="0"/>
            </a:p>
          </p:txBody>
        </p:sp>
      </p:grpSp>
      <p:cxnSp>
        <p:nvCxnSpPr>
          <p:cNvPr id="46" name="Straight Connector 45"/>
          <p:cNvCxnSpPr/>
          <p:nvPr/>
        </p:nvCxnSpPr>
        <p:spPr>
          <a:xfrm>
            <a:off x="5867400" y="2892779"/>
            <a:ext cx="1066800" cy="1588"/>
          </a:xfrm>
          <a:prstGeom prst="line">
            <a:avLst/>
          </a:prstGeom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900745" y="5488085"/>
            <a:ext cx="4017797" cy="2379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947155" y="3381019"/>
            <a:ext cx="1268883" cy="1935887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Box 18"/>
          <p:cNvSpPr txBox="1">
            <a:spLocks noChangeArrowheads="1"/>
          </p:cNvSpPr>
          <p:nvPr/>
        </p:nvSpPr>
        <p:spPr bwMode="auto">
          <a:xfrm>
            <a:off x="5998631" y="2063250"/>
            <a:ext cx="74203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/>
              <a:t>Normal</a:t>
            </a:r>
          </a:p>
          <a:p>
            <a:pPr algn="ctr"/>
            <a:r>
              <a:rPr lang="en-US" sz="1400" b="1" dirty="0"/>
              <a:t>Resting</a:t>
            </a:r>
          </a:p>
          <a:p>
            <a:pPr algn="ctr"/>
            <a:r>
              <a:rPr lang="en-US" sz="1400" b="1" dirty="0"/>
              <a:t>State</a:t>
            </a:r>
          </a:p>
        </p:txBody>
      </p:sp>
      <p:sp>
        <p:nvSpPr>
          <p:cNvPr id="31" name="Text Box 18"/>
          <p:cNvSpPr txBox="1">
            <a:spLocks noChangeArrowheads="1"/>
          </p:cNvSpPr>
          <p:nvPr/>
        </p:nvSpPr>
        <p:spPr bwMode="auto">
          <a:xfrm>
            <a:off x="3199643" y="2162983"/>
            <a:ext cx="101822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/>
              <a:t>Delivery</a:t>
            </a:r>
          </a:p>
          <a:p>
            <a:pPr algn="ctr"/>
            <a:r>
              <a:rPr lang="en-US" sz="1400" b="1" dirty="0"/>
              <a:t>Dependent</a:t>
            </a:r>
          </a:p>
          <a:p>
            <a:pPr algn="ctr"/>
            <a:r>
              <a:rPr lang="en-US" sz="1400" b="1" dirty="0" smtClean="0"/>
              <a:t>VO</a:t>
            </a:r>
            <a:r>
              <a:rPr lang="en-US" sz="14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1400" b="1" dirty="0"/>
          </a:p>
        </p:txBody>
      </p:sp>
      <p:grpSp>
        <p:nvGrpSpPr>
          <p:cNvPr id="78" name="Group 77"/>
          <p:cNvGrpSpPr/>
          <p:nvPr/>
        </p:nvGrpSpPr>
        <p:grpSpPr>
          <a:xfrm>
            <a:off x="4236336" y="2143140"/>
            <a:ext cx="2682207" cy="758282"/>
            <a:chOff x="4236336" y="2298361"/>
            <a:chExt cx="2682207" cy="758282"/>
          </a:xfrm>
        </p:grpSpPr>
        <p:cxnSp>
          <p:nvCxnSpPr>
            <p:cNvPr id="18" name="Straight Connector 17"/>
            <p:cNvCxnSpPr/>
            <p:nvPr/>
          </p:nvCxnSpPr>
          <p:spPr>
            <a:xfrm rot="10800000">
              <a:off x="4236336" y="3032938"/>
              <a:ext cx="2682207" cy="23705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 Box 18"/>
            <p:cNvSpPr txBox="1">
              <a:spLocks noChangeArrowheads="1"/>
            </p:cNvSpPr>
            <p:nvPr/>
          </p:nvSpPr>
          <p:spPr bwMode="auto">
            <a:xfrm>
              <a:off x="4535707" y="2298361"/>
              <a:ext cx="1146468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/>
                <a:t>Delivery</a:t>
              </a:r>
            </a:p>
            <a:p>
              <a:pPr algn="ctr"/>
              <a:r>
                <a:rPr lang="en-US" sz="1400" b="1" dirty="0"/>
                <a:t>Independent</a:t>
              </a:r>
            </a:p>
            <a:p>
              <a:pPr algn="ctr"/>
              <a:r>
                <a:rPr lang="en-US" sz="1400" b="1" dirty="0" smtClean="0"/>
                <a:t>VO</a:t>
              </a:r>
              <a:r>
                <a:rPr lang="en-US" sz="1400" b="1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400" b="1" dirty="0"/>
            </a:p>
          </p:txBody>
        </p:sp>
      </p:grpSp>
      <p:cxnSp>
        <p:nvCxnSpPr>
          <p:cNvPr id="34" name="Straight Arrow Connector 33"/>
          <p:cNvCxnSpPr/>
          <p:nvPr/>
        </p:nvCxnSpPr>
        <p:spPr>
          <a:xfrm flipV="1">
            <a:off x="2489310" y="2907301"/>
            <a:ext cx="9805" cy="7063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18"/>
          <p:cNvSpPr txBox="1">
            <a:spLocks noChangeArrowheads="1"/>
          </p:cNvSpPr>
          <p:nvPr/>
        </p:nvSpPr>
        <p:spPr bwMode="auto">
          <a:xfrm>
            <a:off x="2104875" y="3678870"/>
            <a:ext cx="80021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/>
              <a:t>OER</a:t>
            </a:r>
          </a:p>
          <a:p>
            <a:pPr algn="ctr"/>
            <a:r>
              <a:rPr lang="en-US" sz="1600" b="1" dirty="0"/>
              <a:t>Lactate</a:t>
            </a:r>
          </a:p>
          <a:p>
            <a:pPr algn="ctr"/>
            <a:r>
              <a:rPr lang="en-US" sz="1600" b="1" dirty="0" smtClean="0"/>
              <a:t>VO</a:t>
            </a:r>
            <a:r>
              <a:rPr lang="en-US" sz="12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1200" b="1" dirty="0" smtClean="0"/>
          </a:p>
          <a:p>
            <a:pPr algn="ctr"/>
            <a:r>
              <a:rPr lang="en-US" sz="1600" b="1" dirty="0" smtClean="0"/>
              <a:t>SvO</a:t>
            </a:r>
            <a:r>
              <a:rPr lang="en-US" sz="12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1200" b="1" dirty="0"/>
          </a:p>
        </p:txBody>
      </p:sp>
      <p:cxnSp>
        <p:nvCxnSpPr>
          <p:cNvPr id="45" name="Straight Connector 44"/>
          <p:cNvCxnSpPr/>
          <p:nvPr/>
        </p:nvCxnSpPr>
        <p:spPr>
          <a:xfrm flipH="1">
            <a:off x="2900747" y="2873537"/>
            <a:ext cx="1369528" cy="254418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" name="Group 82"/>
          <p:cNvGrpSpPr/>
          <p:nvPr/>
        </p:nvGrpSpPr>
        <p:grpSpPr>
          <a:xfrm>
            <a:off x="3899139" y="5547490"/>
            <a:ext cx="748923" cy="573688"/>
            <a:chOff x="3899139" y="5702711"/>
            <a:chExt cx="748923" cy="573688"/>
          </a:xfrm>
        </p:grpSpPr>
        <p:cxnSp>
          <p:nvCxnSpPr>
            <p:cNvPr id="54" name="Straight Arrow Connector 53"/>
            <p:cNvCxnSpPr/>
            <p:nvPr/>
          </p:nvCxnSpPr>
          <p:spPr>
            <a:xfrm flipV="1">
              <a:off x="4215156" y="5702711"/>
              <a:ext cx="0" cy="32333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 Box 18"/>
            <p:cNvSpPr txBox="1">
              <a:spLocks noChangeArrowheads="1"/>
            </p:cNvSpPr>
            <p:nvPr/>
          </p:nvSpPr>
          <p:spPr bwMode="auto">
            <a:xfrm>
              <a:off x="3899139" y="5937845"/>
              <a:ext cx="74892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 smtClean="0"/>
                <a:t>DO</a:t>
              </a:r>
              <a:r>
                <a:rPr lang="en-US" sz="1200" b="1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sz="1200" b="1" dirty="0" smtClean="0"/>
                <a:t>crit</a:t>
              </a:r>
              <a:endParaRPr lang="en-US" sz="1200" b="1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4984370" y="1550804"/>
            <a:ext cx="875365" cy="1289122"/>
            <a:chOff x="4984370" y="1706025"/>
            <a:chExt cx="875365" cy="1289122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5855342" y="1854441"/>
              <a:ext cx="4393" cy="114070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 Box 18"/>
            <p:cNvSpPr txBox="1">
              <a:spLocks noChangeArrowheads="1"/>
            </p:cNvSpPr>
            <p:nvPr/>
          </p:nvSpPr>
          <p:spPr bwMode="auto">
            <a:xfrm>
              <a:off x="4984370" y="1706025"/>
              <a:ext cx="86872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/>
                <a:t>Onset of</a:t>
              </a:r>
            </a:p>
            <a:p>
              <a:pPr algn="ctr"/>
              <a:r>
                <a:rPr lang="en-US" sz="1400" b="1" dirty="0" smtClean="0"/>
                <a:t>O</a:t>
              </a:r>
              <a:r>
                <a:rPr lang="en-US" sz="1000" b="1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sz="1100" b="1" dirty="0" smtClean="0"/>
                <a:t> </a:t>
              </a:r>
              <a:r>
                <a:rPr lang="en-US" sz="1400" b="1" dirty="0"/>
                <a:t>Deficit</a:t>
              </a:r>
              <a:endParaRPr lang="en-US" sz="1100" b="1" dirty="0"/>
            </a:p>
          </p:txBody>
        </p:sp>
      </p:grpSp>
      <p:sp>
        <p:nvSpPr>
          <p:cNvPr id="64" name="Text Box 18"/>
          <p:cNvSpPr txBox="1">
            <a:spLocks noChangeArrowheads="1"/>
          </p:cNvSpPr>
          <p:nvPr/>
        </p:nvSpPr>
        <p:spPr bwMode="auto">
          <a:xfrm>
            <a:off x="2642268" y="2489257"/>
            <a:ext cx="6337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/>
              <a:t>Death</a:t>
            </a:r>
          </a:p>
        </p:txBody>
      </p:sp>
      <p:grpSp>
        <p:nvGrpSpPr>
          <p:cNvPr id="79" name="Group 78"/>
          <p:cNvGrpSpPr/>
          <p:nvPr/>
        </p:nvGrpSpPr>
        <p:grpSpPr>
          <a:xfrm>
            <a:off x="2945119" y="5961912"/>
            <a:ext cx="3599190" cy="489671"/>
            <a:chOff x="2945119" y="6117133"/>
            <a:chExt cx="3599190" cy="489671"/>
          </a:xfrm>
        </p:grpSpPr>
        <p:sp>
          <p:nvSpPr>
            <p:cNvPr id="39" name="Text Box 18"/>
            <p:cNvSpPr txBox="1">
              <a:spLocks noChangeArrowheads="1"/>
            </p:cNvSpPr>
            <p:nvPr/>
          </p:nvSpPr>
          <p:spPr bwMode="auto">
            <a:xfrm>
              <a:off x="6034484" y="6117133"/>
              <a:ext cx="50982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 smtClean="0"/>
                <a:t>DO</a:t>
              </a:r>
              <a:r>
                <a:rPr lang="en-US" sz="1200" b="1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200" b="1" dirty="0"/>
            </a:p>
          </p:txBody>
        </p:sp>
        <p:cxnSp>
          <p:nvCxnSpPr>
            <p:cNvPr id="40" name="Straight Connector 39"/>
            <p:cNvCxnSpPr/>
            <p:nvPr/>
          </p:nvCxnSpPr>
          <p:spPr>
            <a:xfrm>
              <a:off x="2945119" y="6293324"/>
              <a:ext cx="3031819" cy="0"/>
            </a:xfrm>
            <a:prstGeom prst="line">
              <a:avLst/>
            </a:prstGeom>
            <a:ln w="28575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Group 92"/>
            <p:cNvGrpSpPr/>
            <p:nvPr/>
          </p:nvGrpSpPr>
          <p:grpSpPr>
            <a:xfrm>
              <a:off x="3982671" y="6268250"/>
              <a:ext cx="1440826" cy="338554"/>
              <a:chOff x="2548468" y="5636818"/>
              <a:chExt cx="1183945" cy="278193"/>
            </a:xfrm>
          </p:grpSpPr>
          <p:sp>
            <p:nvSpPr>
              <p:cNvPr id="66" name="Text Box 18"/>
              <p:cNvSpPr txBox="1">
                <a:spLocks noChangeArrowheads="1"/>
              </p:cNvSpPr>
              <p:nvPr/>
            </p:nvSpPr>
            <p:spPr bwMode="auto">
              <a:xfrm>
                <a:off x="2937873" y="5636818"/>
                <a:ext cx="794540" cy="278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 dirty="0"/>
                  <a:t>Decrease</a:t>
                </a:r>
                <a:endParaRPr lang="en-US" sz="1200" b="1" dirty="0"/>
              </a:p>
            </p:txBody>
          </p:sp>
          <p:cxnSp>
            <p:nvCxnSpPr>
              <p:cNvPr id="20" name="Straight Arrow Connector 19"/>
              <p:cNvCxnSpPr/>
              <p:nvPr/>
            </p:nvCxnSpPr>
            <p:spPr>
              <a:xfrm flipH="1">
                <a:off x="2548468" y="5790707"/>
                <a:ext cx="387764" cy="49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84" name="Straight Arrow Connector 83"/>
          <p:cNvCxnSpPr/>
          <p:nvPr/>
        </p:nvCxnSpPr>
        <p:spPr>
          <a:xfrm flipH="1">
            <a:off x="2502172" y="4799560"/>
            <a:ext cx="3090" cy="70600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/>
          <p:cNvGrpSpPr/>
          <p:nvPr/>
        </p:nvGrpSpPr>
        <p:grpSpPr>
          <a:xfrm>
            <a:off x="4420659" y="1297508"/>
            <a:ext cx="1565484" cy="307777"/>
            <a:chOff x="4420659" y="1452729"/>
            <a:chExt cx="1565484" cy="307777"/>
          </a:xfrm>
        </p:grpSpPr>
        <p:sp>
          <p:nvSpPr>
            <p:cNvPr id="13" name="Text Box 18"/>
            <p:cNvSpPr txBox="1">
              <a:spLocks noChangeArrowheads="1"/>
            </p:cNvSpPr>
            <p:nvPr/>
          </p:nvSpPr>
          <p:spPr bwMode="auto">
            <a:xfrm>
              <a:off x="4865323" y="1452729"/>
              <a:ext cx="112082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/>
                <a:t>Hemorrhage</a:t>
              </a:r>
            </a:p>
          </p:txBody>
        </p:sp>
        <p:cxnSp>
          <p:nvCxnSpPr>
            <p:cNvPr id="104" name="Straight Arrow Connector 103"/>
            <p:cNvCxnSpPr/>
            <p:nvPr/>
          </p:nvCxnSpPr>
          <p:spPr>
            <a:xfrm flipH="1" flipV="1">
              <a:off x="4420659" y="1616700"/>
              <a:ext cx="462142" cy="416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0" name="Straight Connector 79"/>
          <p:cNvCxnSpPr/>
          <p:nvPr/>
        </p:nvCxnSpPr>
        <p:spPr>
          <a:xfrm flipH="1" flipV="1">
            <a:off x="6918542" y="2867273"/>
            <a:ext cx="16528" cy="267040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891079" y="2873537"/>
            <a:ext cx="2728" cy="267448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45"/>
          <p:cNvSpPr txBox="1">
            <a:spLocks noChangeArrowheads="1"/>
          </p:cNvSpPr>
          <p:nvPr/>
        </p:nvSpPr>
        <p:spPr bwMode="auto">
          <a:xfrm>
            <a:off x="139701" y="297671"/>
            <a:ext cx="88788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Framework for c</a:t>
            </a:r>
            <a:r>
              <a:rPr lang="en-US" sz="2400" b="1" dirty="0" smtClean="0">
                <a:latin typeface="+mn-lt"/>
              </a:rPr>
              <a:t>ontinuum of metabolic relationship of oxygen </a:t>
            </a:r>
            <a:r>
              <a:rPr lang="en-US" sz="2400" b="1" dirty="0">
                <a:latin typeface="+mn-lt"/>
              </a:rPr>
              <a:t>delivery </a:t>
            </a:r>
            <a:r>
              <a:rPr lang="en-US" sz="2400" b="1" dirty="0" smtClean="0">
                <a:latin typeface="+mn-lt"/>
              </a:rPr>
              <a:t>(DO</a:t>
            </a:r>
            <a:r>
              <a:rPr lang="en-US" sz="1400" b="1" dirty="0" smtClean="0">
                <a:latin typeface="+mn-lt"/>
              </a:rPr>
              <a:t>2</a:t>
            </a:r>
            <a:r>
              <a:rPr lang="en-US" sz="2400" b="1" dirty="0" smtClean="0">
                <a:latin typeface="+mn-lt"/>
              </a:rPr>
              <a:t>), </a:t>
            </a:r>
            <a:r>
              <a:rPr lang="en-US" sz="2400" b="1" dirty="0">
                <a:latin typeface="+mn-lt"/>
              </a:rPr>
              <a:t>utilization (VO</a:t>
            </a:r>
            <a:r>
              <a:rPr lang="en-US" sz="1400" b="1" dirty="0">
                <a:latin typeface="+mn-lt"/>
              </a:rPr>
              <a:t>2</a:t>
            </a:r>
            <a:r>
              <a:rPr lang="en-US" sz="2400" b="1" dirty="0" smtClean="0">
                <a:latin typeface="+mn-lt"/>
              </a:rPr>
              <a:t>), and compensatory reser</a:t>
            </a:r>
            <a:r>
              <a:rPr lang="en-US" sz="2400" b="1" dirty="0" smtClean="0"/>
              <a:t>ve </a:t>
            </a:r>
            <a:r>
              <a:rPr lang="en-US" sz="2400" b="1" dirty="0" smtClean="0">
                <a:latin typeface="+mn-lt"/>
              </a:rPr>
              <a:t>(CR)</a:t>
            </a:r>
            <a:endParaRPr lang="en-US" sz="1400" b="1" dirty="0">
              <a:latin typeface="+mn-lt"/>
            </a:endParaRPr>
          </a:p>
        </p:txBody>
      </p:sp>
      <p:sp>
        <p:nvSpPr>
          <p:cNvPr id="38" name="Text Box 76"/>
          <p:cNvSpPr txBox="1">
            <a:spLocks noChangeArrowheads="1"/>
          </p:cNvSpPr>
          <p:nvPr/>
        </p:nvSpPr>
        <p:spPr bwMode="auto">
          <a:xfrm>
            <a:off x="0" y="6550285"/>
            <a:ext cx="5215467" cy="311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0" hangingPunct="0">
              <a:lnSpc>
                <a:spcPct val="75000"/>
              </a:lnSpc>
            </a:pPr>
            <a:r>
              <a:rPr lang="en-US" b="1" dirty="0" smtClean="0">
                <a:solidFill>
                  <a:srgbClr val="000000"/>
                </a:solidFill>
                <a:latin typeface="Arial"/>
                <a:cs typeface="Arial"/>
              </a:rPr>
              <a:t>Hooper et </a:t>
            </a:r>
            <a:r>
              <a:rPr lang="en-US" b="1" dirty="0">
                <a:solidFill>
                  <a:srgbClr val="000000"/>
                </a:solidFill>
                <a:latin typeface="Arial"/>
                <a:cs typeface="Arial"/>
              </a:rPr>
              <a:t>al,</a:t>
            </a:r>
            <a:r>
              <a:rPr lang="en-US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Shock 4</a:t>
            </a:r>
            <a:r>
              <a:rPr lang="en-US" b="1" dirty="0" smtClean="0">
                <a:solidFill>
                  <a:srgbClr val="000000"/>
                </a:solidFill>
                <a:latin typeface="Arial"/>
                <a:cs typeface="Arial"/>
              </a:rPr>
              <a:t>1 (</a:t>
            </a:r>
            <a:r>
              <a:rPr lang="en-US" b="1" dirty="0" err="1" smtClean="0">
                <a:solidFill>
                  <a:srgbClr val="000000"/>
                </a:solidFill>
                <a:latin typeface="Arial"/>
                <a:cs typeface="Arial"/>
              </a:rPr>
              <a:t>Suppl</a:t>
            </a:r>
            <a:r>
              <a:rPr lang="en-US" b="1" dirty="0" smtClean="0">
                <a:solidFill>
                  <a:srgbClr val="000000"/>
                </a:solidFill>
                <a:latin typeface="Arial"/>
                <a:cs typeface="Arial"/>
              </a:rPr>
              <a:t> 1):13-20, 2014</a:t>
            </a:r>
            <a:endParaRPr lang="en-US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3062649" y="3496549"/>
            <a:ext cx="3820751" cy="2016331"/>
            <a:chOff x="3062649" y="3651770"/>
            <a:chExt cx="3820751" cy="2016331"/>
          </a:xfrm>
        </p:grpSpPr>
        <p:sp>
          <p:nvSpPr>
            <p:cNvPr id="47" name="Text Box 18"/>
            <p:cNvSpPr txBox="1">
              <a:spLocks noChangeArrowheads="1"/>
            </p:cNvSpPr>
            <p:nvPr/>
          </p:nvSpPr>
          <p:spPr bwMode="auto">
            <a:xfrm>
              <a:off x="5988527" y="3651770"/>
              <a:ext cx="59503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 smtClean="0"/>
                <a:t>SvO</a:t>
              </a:r>
              <a:r>
                <a:rPr lang="en-US" sz="1200" b="1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200" b="1" dirty="0"/>
            </a:p>
          </p:txBody>
        </p:sp>
        <p:sp>
          <p:nvSpPr>
            <p:cNvPr id="76" name="Freeform 75"/>
            <p:cNvSpPr/>
            <p:nvPr/>
          </p:nvSpPr>
          <p:spPr>
            <a:xfrm>
              <a:off x="3062649" y="3846398"/>
              <a:ext cx="3023165" cy="1821703"/>
            </a:xfrm>
            <a:custGeom>
              <a:avLst/>
              <a:gdLst>
                <a:gd name="connsiteX0" fmla="*/ 0 w 2475571"/>
                <a:gd name="connsiteY0" fmla="*/ 1474519 h 1474519"/>
                <a:gd name="connsiteX1" fmla="*/ 1048215 w 2475571"/>
                <a:gd name="connsiteY1" fmla="*/ 604724 h 1474519"/>
                <a:gd name="connsiteX2" fmla="*/ 1873405 w 2475571"/>
                <a:gd name="connsiteY2" fmla="*/ 91768 h 1474519"/>
                <a:gd name="connsiteX3" fmla="*/ 2475571 w 2475571"/>
                <a:gd name="connsiteY3" fmla="*/ 2558 h 1474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5571" h="1474519">
                  <a:moveTo>
                    <a:pt x="0" y="1474519"/>
                  </a:moveTo>
                  <a:cubicBezTo>
                    <a:pt x="367990" y="1154850"/>
                    <a:pt x="735981" y="835182"/>
                    <a:pt x="1048215" y="604724"/>
                  </a:cubicBezTo>
                  <a:cubicBezTo>
                    <a:pt x="1360449" y="374266"/>
                    <a:pt x="1635512" y="192129"/>
                    <a:pt x="1873405" y="91768"/>
                  </a:cubicBezTo>
                  <a:cubicBezTo>
                    <a:pt x="2111298" y="-8593"/>
                    <a:pt x="2293434" y="-3018"/>
                    <a:pt x="2475571" y="2558"/>
                  </a:cubicBezTo>
                </a:path>
              </a:pathLst>
            </a:cu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Connector 64"/>
            <p:cNvCxnSpPr/>
            <p:nvPr/>
          </p:nvCxnSpPr>
          <p:spPr>
            <a:xfrm flipV="1">
              <a:off x="6489700" y="3860800"/>
              <a:ext cx="393700" cy="6350"/>
            </a:xfrm>
            <a:prstGeom prst="line">
              <a:avLst/>
            </a:prstGeom>
            <a:ln w="19050" cap="flat" cmpd="sng" algn="ctr">
              <a:solidFill>
                <a:schemeClr val="accent1"/>
              </a:solidFill>
              <a:prstDash val="dot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2930964" y="3478102"/>
            <a:ext cx="3927036" cy="1508576"/>
            <a:chOff x="2930964" y="3633323"/>
            <a:chExt cx="3927036" cy="1508576"/>
          </a:xfrm>
        </p:grpSpPr>
        <p:sp>
          <p:nvSpPr>
            <p:cNvPr id="48" name="Text Box 18"/>
            <p:cNvSpPr txBox="1">
              <a:spLocks noChangeArrowheads="1"/>
            </p:cNvSpPr>
            <p:nvPr/>
          </p:nvSpPr>
          <p:spPr bwMode="auto">
            <a:xfrm>
              <a:off x="5981160" y="4803345"/>
              <a:ext cx="54373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/>
                <a:t>OER</a:t>
              </a:r>
              <a:endParaRPr lang="en-US" sz="1200" b="1" dirty="0"/>
            </a:p>
          </p:txBody>
        </p:sp>
        <p:sp>
          <p:nvSpPr>
            <p:cNvPr id="75" name="Freeform 74"/>
            <p:cNvSpPr/>
            <p:nvPr/>
          </p:nvSpPr>
          <p:spPr>
            <a:xfrm>
              <a:off x="2930964" y="3633323"/>
              <a:ext cx="3080550" cy="1370648"/>
            </a:xfrm>
            <a:custGeom>
              <a:avLst/>
              <a:gdLst>
                <a:gd name="connsiteX0" fmla="*/ 0 w 2531327"/>
                <a:gd name="connsiteY0" fmla="*/ 0 h 1126273"/>
                <a:gd name="connsiteX1" fmla="*/ 780585 w 2531327"/>
                <a:gd name="connsiteY1" fmla="*/ 624468 h 1126273"/>
                <a:gd name="connsiteX2" fmla="*/ 1817649 w 2531327"/>
                <a:gd name="connsiteY2" fmla="*/ 959005 h 1126273"/>
                <a:gd name="connsiteX3" fmla="*/ 2531327 w 2531327"/>
                <a:gd name="connsiteY3" fmla="*/ 1126273 h 1126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31327" h="1126273">
                  <a:moveTo>
                    <a:pt x="0" y="0"/>
                  </a:moveTo>
                  <a:cubicBezTo>
                    <a:pt x="238822" y="232317"/>
                    <a:pt x="477644" y="464634"/>
                    <a:pt x="780585" y="624468"/>
                  </a:cubicBezTo>
                  <a:cubicBezTo>
                    <a:pt x="1083526" y="784302"/>
                    <a:pt x="1525859" y="875371"/>
                    <a:pt x="1817649" y="959005"/>
                  </a:cubicBezTo>
                  <a:cubicBezTo>
                    <a:pt x="2109439" y="1042639"/>
                    <a:pt x="2320383" y="1084456"/>
                    <a:pt x="2531327" y="112627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/>
            <p:cNvCxnSpPr/>
            <p:nvPr/>
          </p:nvCxnSpPr>
          <p:spPr>
            <a:xfrm>
              <a:off x="6464300" y="4997450"/>
              <a:ext cx="393700" cy="1588"/>
            </a:xfrm>
            <a:prstGeom prst="line">
              <a:avLst/>
            </a:prstGeom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4216036" y="5101128"/>
            <a:ext cx="2709699" cy="338554"/>
            <a:chOff x="4216036" y="5256349"/>
            <a:chExt cx="2709699" cy="338554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4216036" y="5472125"/>
              <a:ext cx="1609312" cy="0"/>
            </a:xfrm>
            <a:prstGeom prst="line">
              <a:avLst/>
            </a:prstGeom>
            <a:ln w="381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 Box 18"/>
            <p:cNvSpPr txBox="1">
              <a:spLocks noChangeArrowheads="1"/>
            </p:cNvSpPr>
            <p:nvPr/>
          </p:nvSpPr>
          <p:spPr bwMode="auto">
            <a:xfrm>
              <a:off x="5853594" y="5256349"/>
              <a:ext cx="80021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/>
                <a:t>Lactate</a:t>
              </a:r>
              <a:endParaRPr lang="en-US" sz="1200" b="1" dirty="0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6532035" y="5471577"/>
              <a:ext cx="393700" cy="1588"/>
            </a:xfrm>
            <a:prstGeom prst="line">
              <a:avLst/>
            </a:prstGeom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ext Box 18"/>
          <p:cNvSpPr txBox="1">
            <a:spLocks noChangeArrowheads="1"/>
          </p:cNvSpPr>
          <p:nvPr/>
        </p:nvSpPr>
        <p:spPr bwMode="auto">
          <a:xfrm>
            <a:off x="4179749" y="5554137"/>
            <a:ext cx="4382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/>
              <a:t>0%</a:t>
            </a:r>
            <a:endParaRPr lang="en-US" sz="1200" b="1" dirty="0"/>
          </a:p>
        </p:txBody>
      </p:sp>
      <p:grpSp>
        <p:nvGrpSpPr>
          <p:cNvPr id="81" name="Group 80"/>
          <p:cNvGrpSpPr/>
          <p:nvPr/>
        </p:nvGrpSpPr>
        <p:grpSpPr>
          <a:xfrm>
            <a:off x="4529426" y="5556958"/>
            <a:ext cx="1936868" cy="384615"/>
            <a:chOff x="4529426" y="5712179"/>
            <a:chExt cx="1936868" cy="384615"/>
          </a:xfrm>
        </p:grpSpPr>
        <p:sp>
          <p:nvSpPr>
            <p:cNvPr id="60" name="Text Box 18"/>
            <p:cNvSpPr txBox="1">
              <a:spLocks noChangeArrowheads="1"/>
            </p:cNvSpPr>
            <p:nvPr/>
          </p:nvSpPr>
          <p:spPr bwMode="auto">
            <a:xfrm>
              <a:off x="4996169" y="5715000"/>
              <a:ext cx="40878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 smtClean="0"/>
                <a:t>CR</a:t>
              </a:r>
              <a:endParaRPr lang="en-US" sz="1200" b="1" dirty="0"/>
            </a:p>
          </p:txBody>
        </p:sp>
        <p:cxnSp>
          <p:nvCxnSpPr>
            <p:cNvPr id="68" name="Straight Connector 67"/>
            <p:cNvCxnSpPr/>
            <p:nvPr/>
          </p:nvCxnSpPr>
          <p:spPr>
            <a:xfrm rot="5400000">
              <a:off x="5676106" y="5905500"/>
              <a:ext cx="381000" cy="1588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 Box 18"/>
            <p:cNvSpPr txBox="1">
              <a:spLocks noChangeArrowheads="1"/>
            </p:cNvSpPr>
            <p:nvPr/>
          </p:nvSpPr>
          <p:spPr bwMode="auto">
            <a:xfrm>
              <a:off x="5820063" y="5712179"/>
              <a:ext cx="64623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 smtClean="0"/>
                <a:t>100%</a:t>
              </a:r>
              <a:endParaRPr lang="en-US" sz="1200" b="1" dirty="0"/>
            </a:p>
          </p:txBody>
        </p:sp>
        <p:cxnSp>
          <p:nvCxnSpPr>
            <p:cNvPr id="73" name="Straight Arrow Connector 72"/>
            <p:cNvCxnSpPr>
              <a:stCxn id="69" idx="1"/>
              <a:endCxn id="60" idx="3"/>
            </p:cNvCxnSpPr>
            <p:nvPr/>
          </p:nvCxnSpPr>
          <p:spPr>
            <a:xfrm rot="10800000" flipV="1">
              <a:off x="5404955" y="5881455"/>
              <a:ext cx="415108" cy="2821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 rot="10800000" flipV="1">
              <a:off x="4529426" y="5895622"/>
              <a:ext cx="499774" cy="2821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5" name="Straight Connector 84"/>
          <p:cNvCxnSpPr/>
          <p:nvPr/>
        </p:nvCxnSpPr>
        <p:spPr>
          <a:xfrm flipH="1" flipV="1">
            <a:off x="5868699" y="2867276"/>
            <a:ext cx="16528" cy="267040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96013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1" grpId="0"/>
      <p:bldP spid="64" grpId="0"/>
      <p:bldP spid="7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3157</TotalTime>
  <Words>1076</Words>
  <Application>Microsoft Macintosh PowerPoint</Application>
  <PresentationFormat>On-screen Show (4:3)</PresentationFormat>
  <Paragraphs>347</Paragraphs>
  <Slides>19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Victor Convertino</dc:creator>
  <cp:lastModifiedBy>Victor Convertino</cp:lastModifiedBy>
  <cp:revision>53</cp:revision>
  <dcterms:created xsi:type="dcterms:W3CDTF">2019-06-25T04:46:33Z</dcterms:created>
  <dcterms:modified xsi:type="dcterms:W3CDTF">2019-06-25T05:31:07Z</dcterms:modified>
</cp:coreProperties>
</file>