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65" r:id="rId4"/>
    <p:sldId id="284" r:id="rId5"/>
    <p:sldId id="285" r:id="rId6"/>
    <p:sldId id="282" r:id="rId7"/>
    <p:sldId id="277" r:id="rId8"/>
    <p:sldId id="267" r:id="rId9"/>
    <p:sldId id="269" r:id="rId10"/>
    <p:sldId id="275" r:id="rId11"/>
    <p:sldId id="271" r:id="rId12"/>
    <p:sldId id="276" r:id="rId13"/>
    <p:sldId id="272" r:id="rId14"/>
    <p:sldId id="278" r:id="rId15"/>
    <p:sldId id="279" r:id="rId16"/>
    <p:sldId id="280" r:id="rId17"/>
    <p:sldId id="268" r:id="rId18"/>
    <p:sldId id="270" r:id="rId19"/>
    <p:sldId id="287"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BD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57430" autoAdjust="0"/>
  </p:normalViewPr>
  <p:slideViewPr>
    <p:cSldViewPr snapToGrid="0">
      <p:cViewPr varScale="1">
        <p:scale>
          <a:sx n="35" d="100"/>
          <a:sy n="35" d="100"/>
        </p:scale>
        <p:origin x="2124" y="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9" d="100"/>
          <a:sy n="49" d="100"/>
        </p:scale>
        <p:origin x="2668"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6"/>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0-3B05-4E01-A2E4-1DF06C6E6E71}"/>
              </c:ext>
            </c:extLst>
          </c:dPt>
          <c:cat>
            <c:strRef>
              <c:f>Sheet1!$A$2</c:f>
              <c:strCache>
                <c:ptCount val="1"/>
                <c:pt idx="0">
                  <c:v>Category 1</c:v>
                </c:pt>
              </c:strCache>
            </c:strRef>
          </c:cat>
          <c:val>
            <c:numRef>
              <c:f>Sheet1!$B$2</c:f>
              <c:numCache>
                <c:formatCode>General</c:formatCode>
                <c:ptCount val="1"/>
                <c:pt idx="0">
                  <c:v>70</c:v>
                </c:pt>
              </c:numCache>
            </c:numRef>
          </c:val>
          <c:extLst>
            <c:ext xmlns:c16="http://schemas.microsoft.com/office/drawing/2014/chart" uri="{C3380CC4-5D6E-409C-BE32-E72D297353CC}">
              <c16:uniqueId val="{00000001-3B05-4E01-A2E4-1DF06C6E6E71}"/>
            </c:ext>
          </c:extLst>
        </c:ser>
        <c:ser>
          <c:idx val="1"/>
          <c:order val="1"/>
          <c:tx>
            <c:strRef>
              <c:f>Sheet1!$C$1</c:f>
              <c:strCache>
                <c:ptCount val="1"/>
                <c:pt idx="0">
                  <c:v>Series 2</c:v>
                </c:pt>
              </c:strCache>
            </c:strRef>
          </c:tx>
          <c:spPr>
            <a:noFill/>
            <a:ln>
              <a:noFill/>
            </a:ln>
            <a:effectLst/>
          </c:spPr>
          <c:invertIfNegative val="0"/>
          <c:cat>
            <c:strRef>
              <c:f>Sheet1!$A$2</c:f>
              <c:strCache>
                <c:ptCount val="1"/>
                <c:pt idx="0">
                  <c:v>Category 1</c:v>
                </c:pt>
              </c:strCache>
            </c:strRef>
          </c:cat>
          <c:val>
            <c:numRef>
              <c:f>Sheet1!$C$2</c:f>
              <c:numCache>
                <c:formatCode>General</c:formatCode>
                <c:ptCount val="1"/>
                <c:pt idx="0">
                  <c:v>30</c:v>
                </c:pt>
              </c:numCache>
            </c:numRef>
          </c:val>
          <c:extLst>
            <c:ext xmlns:c16="http://schemas.microsoft.com/office/drawing/2014/chart" uri="{C3380CC4-5D6E-409C-BE32-E72D297353CC}">
              <c16:uniqueId val="{00000002-3B05-4E01-A2E4-1DF06C6E6E71}"/>
            </c:ext>
          </c:extLst>
        </c:ser>
        <c:dLbls>
          <c:showLegendKey val="0"/>
          <c:showVal val="0"/>
          <c:showCatName val="0"/>
          <c:showSerName val="0"/>
          <c:showPercent val="0"/>
          <c:showBubbleSize val="0"/>
        </c:dLbls>
        <c:gapWidth val="150"/>
        <c:overlap val="100"/>
        <c:axId val="441540616"/>
        <c:axId val="441535128"/>
      </c:barChart>
      <c:catAx>
        <c:axId val="441540616"/>
        <c:scaling>
          <c:orientation val="minMax"/>
        </c:scaling>
        <c:delete val="1"/>
        <c:axPos val="b"/>
        <c:numFmt formatCode="General" sourceLinked="1"/>
        <c:majorTickMark val="none"/>
        <c:minorTickMark val="none"/>
        <c:tickLblPos val="nextTo"/>
        <c:crossAx val="441535128"/>
        <c:crosses val="autoZero"/>
        <c:auto val="1"/>
        <c:lblAlgn val="ctr"/>
        <c:lblOffset val="100"/>
        <c:noMultiLvlLbl val="0"/>
      </c:catAx>
      <c:valAx>
        <c:axId val="441535128"/>
        <c:scaling>
          <c:orientation val="minMax"/>
        </c:scaling>
        <c:delete val="1"/>
        <c:axPos val="l"/>
        <c:numFmt formatCode="0%" sourceLinked="1"/>
        <c:majorTickMark val="none"/>
        <c:minorTickMark val="none"/>
        <c:tickLblPos val="nextTo"/>
        <c:crossAx val="441540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E7809-2B02-4F2D-BA64-9E65521313AE}" type="datetimeFigureOut">
              <a:rPr lang="fr-FR" smtClean="0"/>
              <a:t>21/06/2023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C22ED-1892-417F-A832-62DC9E5B6200}" type="slidenum">
              <a:rPr lang="fr-FR" smtClean="0"/>
              <a:t>‹N°›</a:t>
            </a:fld>
            <a:endParaRPr lang="fr-FR"/>
          </a:p>
        </p:txBody>
      </p:sp>
    </p:spTree>
    <p:extLst>
      <p:ext uri="{BB962C8B-B14F-4D97-AF65-F5344CB8AC3E}">
        <p14:creationId xmlns:p14="http://schemas.microsoft.com/office/powerpoint/2010/main" val="96020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4400" dirty="0"/>
              <a:t>Good </a:t>
            </a:r>
            <a:r>
              <a:rPr lang="fr-FR" altLang="fr-FR" sz="4400" dirty="0" err="1"/>
              <a:t>morning</a:t>
            </a:r>
            <a:r>
              <a:rPr lang="fr-FR" altLang="fr-FR" sz="4400" dirty="0"/>
              <a:t> </a:t>
            </a:r>
            <a:r>
              <a:rPr lang="fr-FR" altLang="fr-FR" sz="4400" dirty="0" err="1"/>
              <a:t>everybody</a:t>
            </a:r>
            <a:r>
              <a:rPr lang="fr-FR" altLang="fr-FR" sz="44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t>First, I would like to thank the organizers for giving me the floor.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t>Second, you may know that my English is not the best so I would be thankful for being indulgent.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4400" dirty="0" err="1"/>
              <a:t>Today</a:t>
            </a:r>
            <a:r>
              <a:rPr lang="fr-FR" altLang="fr-FR" sz="4400" dirty="0"/>
              <a:t>, I </a:t>
            </a:r>
            <a:r>
              <a:rPr lang="fr-FR" altLang="fr-FR" sz="4400" dirty="0" err="1"/>
              <a:t>discuss</a:t>
            </a:r>
            <a:r>
              <a:rPr lang="fr-FR" altLang="fr-FR" sz="4400" dirty="0"/>
              <a:t> </a:t>
            </a:r>
            <a:r>
              <a:rPr lang="fr-FR" altLang="fr-FR" sz="4400" dirty="0" err="1"/>
              <a:t>with</a:t>
            </a:r>
            <a:r>
              <a:rPr lang="fr-FR" altLang="fr-FR" sz="4400" dirty="0"/>
              <a:t> </a:t>
            </a:r>
            <a:r>
              <a:rPr lang="fr-FR" altLang="fr-FR" sz="4400" dirty="0" err="1"/>
              <a:t>you</a:t>
            </a:r>
            <a:r>
              <a:rPr lang="fr-FR" altLang="fr-FR" sz="4400" dirty="0"/>
              <a:t> about new </a:t>
            </a:r>
            <a:r>
              <a:rPr lang="fr-FR" altLang="fr-FR" sz="4400" dirty="0" err="1"/>
              <a:t>blood</a:t>
            </a:r>
            <a:r>
              <a:rPr lang="fr-FR" altLang="fr-FR" sz="4400" dirty="0"/>
              <a:t> </a:t>
            </a:r>
            <a:r>
              <a:rPr lang="fr-FR" altLang="fr-FR" sz="4400" dirty="0" err="1"/>
              <a:t>products</a:t>
            </a:r>
            <a:r>
              <a:rPr lang="fr-FR" altLang="fr-FR" sz="4400" dirty="0"/>
              <a:t>.</a:t>
            </a:r>
            <a:endParaRPr lang="fr-FR" sz="4400"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a:t>
            </a:fld>
            <a:endParaRPr lang="fr-FR"/>
          </a:p>
        </p:txBody>
      </p:sp>
    </p:spTree>
    <p:extLst>
      <p:ext uri="{BB962C8B-B14F-4D97-AF65-F5344CB8AC3E}">
        <p14:creationId xmlns:p14="http://schemas.microsoft.com/office/powerpoint/2010/main" val="2244509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13509" y="4400549"/>
            <a:ext cx="6335485" cy="3600451"/>
          </a:xfrm>
        </p:spPr>
        <p:txBody>
          <a:bodyPr/>
          <a:lstStyle/>
          <a:p>
            <a:pPr>
              <a:spcAft>
                <a:spcPts val="300"/>
              </a:spcAft>
              <a:defRPr sz="2100"/>
            </a:pPr>
            <a:r>
              <a:rPr lang="en-US" sz="1050" dirty="0"/>
              <a:t>Let us now focus on the transport of oxygen without the supply of erythrocytes.</a:t>
            </a:r>
          </a:p>
          <a:p>
            <a:pPr>
              <a:spcAft>
                <a:spcPts val="300"/>
              </a:spcAft>
              <a:defRPr sz="2100"/>
            </a:pPr>
            <a:endParaRPr lang="en-US" sz="900" dirty="0"/>
          </a:p>
          <a:p>
            <a:pPr>
              <a:spcAft>
                <a:spcPts val="300"/>
              </a:spcAft>
              <a:defRPr sz="2100"/>
            </a:pPr>
            <a:r>
              <a:rPr lang="en-US" sz="900" dirty="0" err="1"/>
              <a:t>Frédérique</a:t>
            </a:r>
            <a:r>
              <a:rPr lang="en-US" sz="900" dirty="0"/>
              <a:t> introduced you to perfluorocarbons and their adverse effects </a:t>
            </a:r>
            <a:r>
              <a:rPr lang="fr-FR" sz="800" dirty="0" err="1"/>
              <a:t>which</a:t>
            </a:r>
            <a:r>
              <a:rPr lang="fr-FR" sz="800" dirty="0"/>
              <a:t> have </a:t>
            </a:r>
            <a:r>
              <a:rPr lang="fr-FR" sz="800" dirty="0" err="1"/>
              <a:t>stopped</a:t>
            </a:r>
            <a:r>
              <a:rPr lang="fr-FR" sz="800" dirty="0"/>
              <a:t> </a:t>
            </a:r>
            <a:r>
              <a:rPr lang="fr-FR" sz="800" dirty="0" err="1"/>
              <a:t>most</a:t>
            </a:r>
            <a:r>
              <a:rPr lang="fr-FR" sz="800" dirty="0"/>
              <a:t> </a:t>
            </a:r>
            <a:r>
              <a:rPr lang="en-US" sz="900" dirty="0"/>
              <a:t>research on these products.</a:t>
            </a:r>
          </a:p>
          <a:p>
            <a:pPr>
              <a:spcAft>
                <a:spcPts val="300"/>
              </a:spcAft>
              <a:defRPr sz="2100"/>
            </a:pPr>
            <a:endParaRPr lang="en-US" sz="1050" dirty="0"/>
          </a:p>
          <a:p>
            <a:pPr>
              <a:spcAft>
                <a:spcPts val="300"/>
              </a:spcAft>
              <a:defRPr sz="2100"/>
            </a:pPr>
            <a:r>
              <a:rPr lang="en-US" sz="1050" dirty="0"/>
              <a:t>Oxygen carriers derived from hemoglobin could be very useful but they have such a strong affinity for O2 that it limits exchanges with tissues. They also have a strong affinity with nitric oxide which makes them very toxic by vasoconstriction. Other adverse effects </a:t>
            </a:r>
            <a:r>
              <a:rPr lang="en-US" sz="1050"/>
              <a:t>are pulmonary </a:t>
            </a:r>
            <a:r>
              <a:rPr lang="en-US" sz="1050" dirty="0"/>
              <a:t>arterial hypertension, reduction of cardiac output and inhibition of </a:t>
            </a:r>
            <a:r>
              <a:rPr lang="en-US" sz="1050"/>
              <a:t>platelet aggregation.</a:t>
            </a:r>
          </a:p>
          <a:p>
            <a:pPr>
              <a:spcAft>
                <a:spcPts val="300"/>
              </a:spcAft>
              <a:defRPr sz="2100"/>
            </a:pPr>
            <a:r>
              <a:rPr lang="en-US" sz="1050"/>
              <a:t>For </a:t>
            </a:r>
            <a:r>
              <a:rPr lang="en-US" sz="1050" dirty="0"/>
              <a:t>the moment, no product has provided proof of its effectiveness without major adverse effects.</a:t>
            </a:r>
            <a:endParaRPr lang="fr-FR" sz="1050"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10</a:t>
            </a:fld>
            <a:endParaRPr lang="fr-FR" dirty="0"/>
          </a:p>
        </p:txBody>
      </p:sp>
    </p:spTree>
    <p:extLst>
      <p:ext uri="{BB962C8B-B14F-4D97-AF65-F5344CB8AC3E}">
        <p14:creationId xmlns:p14="http://schemas.microsoft.com/office/powerpoint/2010/main" val="1032542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Cultured platelets would be useful for treating </a:t>
            </a:r>
            <a:r>
              <a:rPr lang="en-US" dirty="0" err="1"/>
              <a:t>alloimmunized</a:t>
            </a:r>
            <a:r>
              <a:rPr lang="en-US" dirty="0"/>
              <a:t> patients, but culture yields remain low and many obstacles must be overcome before considering large-scale production and its application in transfusion.</a:t>
            </a:r>
            <a:endParaRPr lang="fr-FR" sz="1200"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11</a:t>
            </a:fld>
            <a:endParaRPr lang="fr-FR"/>
          </a:p>
        </p:txBody>
      </p:sp>
    </p:spTree>
    <p:extLst>
      <p:ext uri="{BB962C8B-B14F-4D97-AF65-F5344CB8AC3E}">
        <p14:creationId xmlns:p14="http://schemas.microsoft.com/office/powerpoint/2010/main" val="1106803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Synthoplate</a:t>
            </a:r>
            <a:r>
              <a:rPr lang="en-US" dirty="0"/>
              <a:t> is a synthetic product in the form of liposomal vesicles coated with </a:t>
            </a:r>
            <a:r>
              <a:rPr lang="en-US" dirty="0" err="1"/>
              <a:t>vWF</a:t>
            </a:r>
            <a:r>
              <a:rPr lang="en-US" dirty="0"/>
              <a:t>, collagen and fibrinogen receptors, which helps to provide primary hemostasis. But this product does not have an immunomodulatory function or correction of </a:t>
            </a:r>
            <a:r>
              <a:rPr lang="en-US" dirty="0" err="1"/>
              <a:t>endotheliopathy</a:t>
            </a:r>
            <a:r>
              <a:rPr lang="en-US" dirty="0"/>
              <a:t>, unless improving hemostasis is enough to prevent the system from racing.</a:t>
            </a: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12</a:t>
            </a:fld>
            <a:endParaRPr lang="fr-FR"/>
          </a:p>
        </p:txBody>
      </p:sp>
    </p:spTree>
    <p:extLst>
      <p:ext uri="{BB962C8B-B14F-4D97-AF65-F5344CB8AC3E}">
        <p14:creationId xmlns:p14="http://schemas.microsoft.com/office/powerpoint/2010/main" val="3658952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sym typeface="Helvetica"/>
              </a:rPr>
              <a:t>The nanorobots would be extremely small and circulate inside the human blood. They would be equipped with special sensors to detect their targets and could be programmed to diagnose and treat various diseases.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types of nanorobots are described</a:t>
            </a:r>
            <a:r>
              <a:rPr lang="en-US" sz="1200" dirty="0">
                <a:latin typeface="Calibri" panose="020F0502020204030204" pitchFamily="34" charset="0"/>
                <a:cs typeface="Calibri" panose="020F0502020204030204" pitchFamily="34" charset="0"/>
                <a:sym typeface="Helvetica"/>
              </a:rPr>
              <a:t>: </a:t>
            </a:r>
            <a:r>
              <a:rPr lang="en-US" sz="1200" dirty="0" err="1">
                <a:latin typeface="Calibri" panose="020F0502020204030204" pitchFamily="34" charset="0"/>
                <a:cs typeface="Calibri" panose="020F0502020204030204" pitchFamily="34" charset="0"/>
                <a:sym typeface="Helvetica"/>
              </a:rPr>
              <a:t>respirocytes</a:t>
            </a:r>
            <a:r>
              <a:rPr lang="en-US" sz="1200" dirty="0">
                <a:latin typeface="Calibri" panose="020F0502020204030204" pitchFamily="34" charset="0"/>
                <a:cs typeface="Calibri" panose="020F0502020204030204" pitchFamily="34" charset="0"/>
                <a:sym typeface="Helvetica"/>
              </a:rPr>
              <a:t>, </a:t>
            </a:r>
            <a:r>
              <a:rPr lang="en-US" sz="1200" dirty="0" err="1">
                <a:latin typeface="Calibri" panose="020F0502020204030204" pitchFamily="34" charset="0"/>
                <a:cs typeface="Calibri" panose="020F0502020204030204" pitchFamily="34" charset="0"/>
                <a:sym typeface="Helvetica"/>
              </a:rPr>
              <a:t>clottocytes</a:t>
            </a:r>
            <a:r>
              <a:rPr lang="en-US" sz="1200" dirty="0">
                <a:latin typeface="Calibri" panose="020F0502020204030204" pitchFamily="34" charset="0"/>
                <a:cs typeface="Calibri" panose="020F0502020204030204" pitchFamily="34" charset="0"/>
                <a:sym typeface="Helvetica"/>
              </a:rPr>
              <a:t> and microbivores.</a:t>
            </a:r>
            <a:endParaRPr kumimoji="0" lang="fr-FR" sz="1200" b="1"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a:endParaRPr>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13</a:t>
            </a:fld>
            <a:endParaRPr lang="fr-FR"/>
          </a:p>
        </p:txBody>
      </p:sp>
    </p:spTree>
    <p:extLst>
      <p:ext uri="{BB962C8B-B14F-4D97-AF65-F5344CB8AC3E}">
        <p14:creationId xmlns:p14="http://schemas.microsoft.com/office/powerpoint/2010/main" val="215826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continue with the modifications made to the old products in terms of preparation, conservation or use.</a:t>
            </a: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14</a:t>
            </a:fld>
            <a:endParaRPr lang="fr-FR"/>
          </a:p>
        </p:txBody>
      </p:sp>
    </p:spTree>
    <p:extLst>
      <p:ext uri="{BB962C8B-B14F-4D97-AF65-F5344CB8AC3E}">
        <p14:creationId xmlns:p14="http://schemas.microsoft.com/office/powerpoint/2010/main" val="1225949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Let's see the different types of whole blood preparation.</a:t>
            </a:r>
          </a:p>
          <a:p>
            <a:r>
              <a:rPr lang="en-US" dirty="0"/>
              <a:t>You know LTOWB</a:t>
            </a:r>
          </a:p>
          <a:p>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15</a:t>
            </a:fld>
            <a:endParaRPr lang="fr-FR"/>
          </a:p>
        </p:txBody>
      </p:sp>
    </p:spTree>
    <p:extLst>
      <p:ext uri="{BB962C8B-B14F-4D97-AF65-F5344CB8AC3E}">
        <p14:creationId xmlns:p14="http://schemas.microsoft.com/office/powerpoint/2010/main" val="2652621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300"/>
              </a:spcAft>
            </a:pPr>
            <a:r>
              <a:rPr lang="en-US" dirty="0"/>
              <a:t>Different preparations of red blood cells are in development: </a:t>
            </a:r>
          </a:p>
          <a:p>
            <a:pPr>
              <a:spcAft>
                <a:spcPts val="300"/>
              </a:spcAft>
            </a:pPr>
            <a:r>
              <a:rPr lang="en-US" dirty="0"/>
              <a:t>- Photochemical treatment of red blood cells for pathogen inactivation uses a degradable alkylating agent, S-303, in clinical development.</a:t>
            </a:r>
          </a:p>
          <a:p>
            <a:pPr>
              <a:spcAft>
                <a:spcPts val="300"/>
              </a:spcAft>
            </a:pPr>
            <a:r>
              <a:rPr lang="en-US" dirty="0"/>
              <a:t>- Canadian researchers are working on universal red blood cells by enzymatic elimination of membrane antigens A, B and D.</a:t>
            </a: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16</a:t>
            </a:fld>
            <a:endParaRPr lang="fr-FR"/>
          </a:p>
        </p:txBody>
      </p:sp>
    </p:spTree>
    <p:extLst>
      <p:ext uri="{BB962C8B-B14F-4D97-AF65-F5344CB8AC3E}">
        <p14:creationId xmlns:p14="http://schemas.microsoft.com/office/powerpoint/2010/main" val="1700735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lang="en-US" dirty="0"/>
              <a:t>3 new types of pads are already distributed: </a:t>
            </a:r>
          </a:p>
          <a:p>
            <a:pPr marL="171450" marR="0" lvl="0" indent="-171450" algn="l" defTabSz="914400" rtl="0" eaLnBrk="1" fontAlgn="auto" latinLnBrk="0" hangingPunct="1">
              <a:lnSpc>
                <a:spcPct val="100000"/>
              </a:lnSpc>
              <a:spcBef>
                <a:spcPts val="0"/>
              </a:spcBef>
              <a:spcAft>
                <a:spcPts val="400"/>
              </a:spcAft>
              <a:buClrTx/>
              <a:buSzTx/>
              <a:buFontTx/>
              <a:buChar char="-"/>
              <a:tabLst/>
              <a:defRPr/>
            </a:pPr>
            <a:r>
              <a:rPr lang="en-US" dirty="0"/>
              <a:t>Platelets with photochemical treatment to inactivate pathogens.</a:t>
            </a:r>
          </a:p>
          <a:p>
            <a:pPr marL="171450" marR="0" lvl="0" indent="-171450" algn="l" defTabSz="914400" rtl="0" eaLnBrk="1" fontAlgn="auto" latinLnBrk="0" hangingPunct="1">
              <a:lnSpc>
                <a:spcPct val="100000"/>
              </a:lnSpc>
              <a:spcBef>
                <a:spcPts val="0"/>
              </a:spcBef>
              <a:spcAft>
                <a:spcPts val="400"/>
              </a:spcAft>
              <a:buClrTx/>
              <a:buSzTx/>
              <a:buFontTx/>
              <a:buChar char="-"/>
              <a:tabLst/>
              <a:defRPr/>
            </a:pPr>
            <a:r>
              <a:rPr lang="en-US" dirty="0"/>
              <a:t>Platelets stored at +22°C, with gentle agitation to retain most of their properties for 5 to 7 days. </a:t>
            </a:r>
          </a:p>
          <a:p>
            <a:pPr marL="171450" marR="0" lvl="0" indent="-171450" algn="l" defTabSz="914400" rtl="0" eaLnBrk="1" fontAlgn="auto" latinLnBrk="0" hangingPunct="1">
              <a:lnSpc>
                <a:spcPct val="100000"/>
              </a:lnSpc>
              <a:spcBef>
                <a:spcPts val="0"/>
              </a:spcBef>
              <a:spcAft>
                <a:spcPts val="400"/>
              </a:spcAft>
              <a:buClrTx/>
              <a:buSzTx/>
              <a:buFontTx/>
              <a:buChar char="-"/>
              <a:tabLst/>
              <a:defRPr/>
            </a:pPr>
            <a:r>
              <a:rPr lang="en-US" dirty="0"/>
              <a:t>The other preparations prolong the shelf life of the platelets but activate them, which reserves them for hemorrhagic situations where they will promote the formation of the clot. this is the case for cold platelets, frozen platelets and </a:t>
            </a:r>
            <a:r>
              <a:rPr lang="en-US" dirty="0" err="1"/>
              <a:t>thrombosomes</a:t>
            </a:r>
            <a:r>
              <a:rPr lang="en-US" dirty="0"/>
              <a:t>.</a:t>
            </a:r>
          </a:p>
          <a:p>
            <a:pPr marL="0" marR="0" lvl="0" indent="0" algn="l" defTabSz="914400" rtl="0" eaLnBrk="1" fontAlgn="auto" latinLnBrk="0" hangingPunct="1">
              <a:lnSpc>
                <a:spcPct val="100000"/>
              </a:lnSpc>
              <a:spcBef>
                <a:spcPts val="0"/>
              </a:spcBef>
              <a:spcAft>
                <a:spcPts val="400"/>
              </a:spcAft>
              <a:buClrTx/>
              <a:buSzTx/>
              <a:buFontTx/>
              <a:buNone/>
              <a:tabLst/>
              <a:defRPr/>
            </a:pPr>
            <a:r>
              <a:rPr lang="en-US" dirty="0"/>
              <a:t>    </a:t>
            </a:r>
            <a:r>
              <a:rPr lang="en-US" dirty="0" err="1"/>
              <a:t>Thrombosomes</a:t>
            </a:r>
            <a:r>
              <a:rPr lang="en-US" dirty="0"/>
              <a:t> are made by pooling the platelet units of 10 group O blood donors, removing the plasma, and adding trehalose to stabilize the cells during lyophilization. The dry product is heat-treated to reduce the risk of viral transmission, then tested for the presence of bacteria before being released for use. It can be kept for 3 years at room temperature. Phase 2 clinical trials are underway in Denmark.</a:t>
            </a:r>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17</a:t>
            </a:fld>
            <a:endParaRPr lang="fr-FR"/>
          </a:p>
        </p:txBody>
      </p:sp>
    </p:spTree>
    <p:extLst>
      <p:ext uri="{BB962C8B-B14F-4D97-AF65-F5344CB8AC3E}">
        <p14:creationId xmlns:p14="http://schemas.microsoft.com/office/powerpoint/2010/main" val="57169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300"/>
              </a:spcAft>
            </a:pPr>
            <a:r>
              <a:rPr lang="en-US" dirty="0"/>
              <a:t>In the word, there are many types of therapeutic plasma with very different security processes and storage conditions.</a:t>
            </a:r>
          </a:p>
          <a:p>
            <a:pPr>
              <a:spcAft>
                <a:spcPts val="300"/>
              </a:spcAft>
            </a:pPr>
            <a:r>
              <a:rPr lang="en-US" dirty="0"/>
              <a:t>Among them, freeze-dried plasmas are distinguished by their storage at room temperature and their easy and rapid reconstitution. They may or may not be universal for blood type, from a single donation or from a mixture of donations (less than eleven or more than a thousand), secured by quarantine or inactivation of pathogens. Finally, they will have the status of labile blood products controlled by </a:t>
            </a:r>
            <a:r>
              <a:rPr lang="en-US" dirty="0" err="1"/>
              <a:t>haemovigilance</a:t>
            </a:r>
            <a:r>
              <a:rPr lang="en-US" dirty="0"/>
              <a:t> or drugs controlled by pharmacovigilance.</a:t>
            </a:r>
          </a:p>
          <a:p>
            <a:pPr>
              <a:spcAft>
                <a:spcPts val="300"/>
              </a:spcAft>
            </a:pPr>
            <a:endParaRPr lang="en-US" dirty="0"/>
          </a:p>
          <a:p>
            <a:pPr>
              <a:spcAft>
                <a:spcPts val="300"/>
              </a:spcAft>
            </a:pPr>
            <a:r>
              <a:rPr lang="en-US" dirty="0"/>
              <a:t>At last, a new plasma derivative is available for the treatment of </a:t>
            </a:r>
            <a:r>
              <a:rPr lang="en-US" dirty="0" err="1"/>
              <a:t>haemorrhages</a:t>
            </a:r>
            <a:r>
              <a:rPr lang="en-US" dirty="0"/>
              <a:t> : the Pathogen Reduced </a:t>
            </a:r>
            <a:r>
              <a:rPr lang="en-US" dirty="0" err="1"/>
              <a:t>Cryoprecipitated</a:t>
            </a:r>
            <a:r>
              <a:rPr lang="en-US" dirty="0"/>
              <a:t> Fibrinogen Complex.</a:t>
            </a: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18</a:t>
            </a:fld>
            <a:endParaRPr lang="fr-FR"/>
          </a:p>
        </p:txBody>
      </p:sp>
    </p:spTree>
    <p:extLst>
      <p:ext uri="{BB962C8B-B14F-4D97-AF65-F5344CB8AC3E}">
        <p14:creationId xmlns:p14="http://schemas.microsoft.com/office/powerpoint/2010/main" val="3709199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300"/>
              </a:spcAft>
            </a:pPr>
            <a:r>
              <a:rPr lang="fr-FR" dirty="0"/>
              <a:t>The future </a:t>
            </a:r>
            <a:r>
              <a:rPr lang="fr-FR" dirty="0" err="1"/>
              <a:t>may</a:t>
            </a:r>
            <a:r>
              <a:rPr lang="fr-FR" dirty="0"/>
              <a:t> </a:t>
            </a:r>
            <a:r>
              <a:rPr lang="fr-FR" dirty="0" err="1"/>
              <a:t>be</a:t>
            </a: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19</a:t>
            </a:fld>
            <a:endParaRPr lang="fr-FR"/>
          </a:p>
        </p:txBody>
      </p:sp>
    </p:spTree>
    <p:extLst>
      <p:ext uri="{BB962C8B-B14F-4D97-AF65-F5344CB8AC3E}">
        <p14:creationId xmlns:p14="http://schemas.microsoft.com/office/powerpoint/2010/main" val="323924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lnSpc>
                <a:spcPct val="110000"/>
              </a:lnSpc>
              <a:spcBef>
                <a:spcPts val="0"/>
              </a:spcBef>
              <a:spcAft>
                <a:spcPts val="300"/>
              </a:spcAft>
            </a:pPr>
            <a:r>
              <a:rPr lang="en-US" sz="1200" dirty="0"/>
              <a:t>I  am military medical doctor with 2 years of practice in emergency medicine and 22 years in </a:t>
            </a:r>
            <a:r>
              <a:rPr lang="en-US" sz="1200" dirty="0" err="1"/>
              <a:t>hemobiology</a:t>
            </a:r>
            <a:r>
              <a:rPr lang="en-US" sz="1200" dirty="0"/>
              <a:t>-transfusion </a:t>
            </a:r>
            <a:r>
              <a:rPr lang="en-US" dirty="0"/>
              <a:t>with a strong activity in research and development.</a:t>
            </a:r>
            <a:endParaRPr lang="en-US" sz="1200"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2</a:t>
            </a:fld>
            <a:endParaRPr lang="fr-FR"/>
          </a:p>
        </p:txBody>
      </p:sp>
    </p:spTree>
    <p:extLst>
      <p:ext uri="{BB962C8B-B14F-4D97-AF65-F5344CB8AC3E}">
        <p14:creationId xmlns:p14="http://schemas.microsoft.com/office/powerpoint/2010/main" val="299723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300"/>
              </a:spcAft>
            </a:pPr>
            <a:r>
              <a:rPr lang="en-US" b="0" dirty="0"/>
              <a:t>A quick overview of my presentation : we’ll address two consecutive questions :</a:t>
            </a:r>
          </a:p>
          <a:p>
            <a:pPr marL="171450" indent="-171450" hangingPunct="0">
              <a:lnSpc>
                <a:spcPct val="114000"/>
              </a:lnSpc>
              <a:spcBef>
                <a:spcPts val="600"/>
              </a:spcBef>
              <a:spcAft>
                <a:spcPts val="1200"/>
              </a:spcAft>
              <a:buFont typeface="Arial" panose="020B0604020202020204" pitchFamily="34" charset="0"/>
              <a:buChar char="•"/>
            </a:pPr>
            <a:r>
              <a:rPr lang="fr-FR" b="0" dirty="0" err="1">
                <a:solidFill>
                  <a:srgbClr val="0070C0"/>
                </a:solidFill>
                <a:latin typeface="Calibri" panose="020F0502020204030204" pitchFamily="34" charset="0"/>
                <a:cs typeface="Calibri" panose="020F0502020204030204" pitchFamily="34" charset="0"/>
              </a:rPr>
              <a:t>Why</a:t>
            </a:r>
            <a:r>
              <a:rPr lang="fr-FR" b="0" dirty="0">
                <a:solidFill>
                  <a:srgbClr val="0070C0"/>
                </a:solidFill>
                <a:latin typeface="Calibri" panose="020F0502020204030204" pitchFamily="34" charset="0"/>
                <a:cs typeface="Calibri" panose="020F0502020204030204" pitchFamily="34" charset="0"/>
              </a:rPr>
              <a:t> are new </a:t>
            </a:r>
            <a:r>
              <a:rPr lang="fr-FR" b="0" dirty="0" err="1">
                <a:solidFill>
                  <a:srgbClr val="0070C0"/>
                </a:solidFill>
                <a:latin typeface="Calibri" panose="020F0502020204030204" pitchFamily="34" charset="0"/>
                <a:cs typeface="Calibri" panose="020F0502020204030204" pitchFamily="34" charset="0"/>
              </a:rPr>
              <a:t>blood</a:t>
            </a:r>
            <a:r>
              <a:rPr lang="fr-FR" b="0" dirty="0">
                <a:solidFill>
                  <a:srgbClr val="0070C0"/>
                </a:solidFill>
                <a:latin typeface="Calibri" panose="020F0502020204030204" pitchFamily="34" charset="0"/>
                <a:cs typeface="Calibri" panose="020F0502020204030204" pitchFamily="34" charset="0"/>
              </a:rPr>
              <a:t> </a:t>
            </a:r>
            <a:r>
              <a:rPr lang="fr-FR" b="0" dirty="0" err="1">
                <a:solidFill>
                  <a:srgbClr val="0070C0"/>
                </a:solidFill>
                <a:latin typeface="Calibri" panose="020F0502020204030204" pitchFamily="34" charset="0"/>
                <a:cs typeface="Calibri" panose="020F0502020204030204" pitchFamily="34" charset="0"/>
              </a:rPr>
              <a:t>products</a:t>
            </a:r>
            <a:r>
              <a:rPr lang="fr-FR" b="0" dirty="0">
                <a:solidFill>
                  <a:srgbClr val="0070C0"/>
                </a:solidFill>
                <a:latin typeface="Calibri" panose="020F0502020204030204" pitchFamily="34" charset="0"/>
                <a:cs typeface="Calibri" panose="020F0502020204030204" pitchFamily="34" charset="0"/>
              </a:rPr>
              <a:t> a major </a:t>
            </a:r>
            <a:r>
              <a:rPr lang="fr-FR" b="0" dirty="0" err="1">
                <a:solidFill>
                  <a:srgbClr val="0070C0"/>
                </a:solidFill>
                <a:latin typeface="Calibri" panose="020F0502020204030204" pitchFamily="34" charset="0"/>
                <a:cs typeface="Calibri" panose="020F0502020204030204" pitchFamily="34" charset="0"/>
              </a:rPr>
              <a:t>step</a:t>
            </a:r>
            <a:r>
              <a:rPr lang="fr-FR" b="0" dirty="0">
                <a:solidFill>
                  <a:srgbClr val="0070C0"/>
                </a:solidFill>
                <a:latin typeface="Calibri" panose="020F0502020204030204" pitchFamily="34" charset="0"/>
                <a:cs typeface="Calibri" panose="020F0502020204030204" pitchFamily="34" charset="0"/>
              </a:rPr>
              <a:t> </a:t>
            </a:r>
            <a:r>
              <a:rPr lang="fr-FR" b="0" dirty="0" err="1">
                <a:solidFill>
                  <a:srgbClr val="0070C0"/>
                </a:solidFill>
                <a:latin typeface="Calibri" panose="020F0502020204030204" pitchFamily="34" charset="0"/>
                <a:cs typeface="Calibri" panose="020F0502020204030204" pitchFamily="34" charset="0"/>
              </a:rPr>
              <a:t>forward</a:t>
            </a:r>
            <a:r>
              <a:rPr lang="fr-FR" b="0" dirty="0">
                <a:solidFill>
                  <a:srgbClr val="0070C0"/>
                </a:solidFill>
                <a:latin typeface="Calibri" panose="020F0502020204030204" pitchFamily="34" charset="0"/>
                <a:cs typeface="Calibri" panose="020F0502020204030204" pitchFamily="34" charset="0"/>
              </a:rPr>
              <a:t> ?</a:t>
            </a:r>
          </a:p>
          <a:p>
            <a:pPr marL="171450" indent="-171450" hangingPunct="0">
              <a:lnSpc>
                <a:spcPct val="114000"/>
              </a:lnSpc>
              <a:spcBef>
                <a:spcPts val="600"/>
              </a:spcBef>
              <a:spcAft>
                <a:spcPts val="1200"/>
              </a:spcAft>
              <a:buFont typeface="Arial" panose="020B0604020202020204" pitchFamily="34" charset="0"/>
              <a:buChar char="•"/>
            </a:pPr>
            <a:r>
              <a:rPr lang="en-US" b="0" dirty="0">
                <a:solidFill>
                  <a:srgbClr val="0070C0"/>
                </a:solidFill>
                <a:latin typeface="Calibri" panose="020F0502020204030204" pitchFamily="34" charset="0"/>
                <a:cs typeface="Calibri" panose="020F0502020204030204" pitchFamily="34" charset="0"/>
              </a:rPr>
              <a:t>What should be replaced : whole blood or its components? </a:t>
            </a:r>
          </a:p>
          <a:p>
            <a:pPr>
              <a:spcAft>
                <a:spcPts val="300"/>
              </a:spcAft>
            </a:pPr>
            <a:r>
              <a:rPr lang="en-US" dirty="0"/>
              <a:t>Science fiction and back to the future are two research paths for new blood products that I will differentiate by:</a:t>
            </a:r>
          </a:p>
          <a:p>
            <a:pPr marL="171450" indent="-171450">
              <a:spcAft>
                <a:spcPts val="300"/>
              </a:spcAft>
              <a:buFontTx/>
              <a:buChar char="-"/>
            </a:pPr>
            <a:r>
              <a:rPr lang="en-US" dirty="0"/>
              <a:t>more or less artificial blood products</a:t>
            </a:r>
          </a:p>
          <a:p>
            <a:pPr marL="0" indent="0">
              <a:spcAft>
                <a:spcPts val="300"/>
              </a:spcAft>
              <a:buFontTx/>
              <a:buNone/>
            </a:pPr>
            <a:r>
              <a:rPr lang="en-US" dirty="0"/>
              <a:t>And</a:t>
            </a:r>
          </a:p>
          <a:p>
            <a:pPr marL="0" indent="0">
              <a:spcAft>
                <a:spcPts val="300"/>
              </a:spcAft>
              <a:buFontTx/>
              <a:buNone/>
            </a:pPr>
            <a:r>
              <a:rPr lang="en-US" dirty="0"/>
              <a:t>- upgrading old blood products in terms of their preparation, storage or use.</a:t>
            </a:r>
            <a:endParaRPr lang="fr-FR" dirty="0"/>
          </a:p>
          <a:p>
            <a:pPr>
              <a:spcAft>
                <a:spcPts val="300"/>
              </a:spcAft>
            </a:pP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3</a:t>
            </a:fld>
            <a:endParaRPr lang="fr-FR"/>
          </a:p>
        </p:txBody>
      </p:sp>
    </p:spTree>
    <p:extLst>
      <p:ext uri="{BB962C8B-B14F-4D97-AF65-F5344CB8AC3E}">
        <p14:creationId xmlns:p14="http://schemas.microsoft.com/office/powerpoint/2010/main" val="370054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Why new blood products ? 4 reasons:</a:t>
            </a:r>
          </a:p>
          <a:p>
            <a:pPr marL="171450" indent="-171450">
              <a:buFont typeface="Arial" panose="020B0604020202020204" pitchFamily="34" charset="0"/>
              <a:buChar char="•"/>
            </a:pPr>
            <a:r>
              <a:rPr lang="en-US" dirty="0"/>
              <a:t>Increase resource possibilities as needs grow and evolve. </a:t>
            </a:r>
          </a:p>
          <a:p>
            <a:pPr marL="171450" indent="-171450">
              <a:buFont typeface="Arial" panose="020B0604020202020204" pitchFamily="34" charset="0"/>
              <a:buChar char="•"/>
            </a:pPr>
            <a:r>
              <a:rPr lang="en-US" dirty="0"/>
              <a:t>Reduce adverse effects, including transmission of pathogens, incompatibilities, refractory states and overloads.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Adapt to the variety of needs: hemorrhage, onco-hematology, hemoglobinopathies, etc. </a:t>
            </a:r>
          </a:p>
          <a:p>
            <a:pPr marL="171450" indent="-171450">
              <a:buFont typeface="Arial" panose="020B0604020202020204" pitchFamily="34" charset="0"/>
              <a:buChar char="•"/>
            </a:pPr>
            <a:r>
              <a:rPr lang="en-US" dirty="0"/>
              <a:t>Simplify conservation and implementation methods.</a:t>
            </a:r>
          </a:p>
          <a:p>
            <a:pPr marL="171450" indent="-171450">
              <a:buFont typeface="Arial" panose="020B0604020202020204" pitchFamily="34" charset="0"/>
              <a:buChar char="•"/>
            </a:pPr>
            <a:endParaRPr lang="en-US" dirty="0"/>
          </a:p>
          <a:p>
            <a:r>
              <a:rPr lang="en-US" dirty="0">
                <a:effectLst/>
                <a:ea typeface="Calibri" panose="020F0502020204030204" pitchFamily="34" charset="0"/>
                <a:cs typeface="Times New Roman" panose="02020603050405020304" pitchFamily="18" charset="0"/>
              </a:rPr>
              <a:t>The ideal substitute should have several characteristics: universal compatibility, long shelf life, simple and quick implementation, equivalent efficacy to the original product, absence of adverse effects and perfect microbiological safety.</a:t>
            </a: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4</a:t>
            </a:fld>
            <a:endParaRPr lang="fr-FR"/>
          </a:p>
        </p:txBody>
      </p:sp>
    </p:spTree>
    <p:extLst>
      <p:ext uri="{BB962C8B-B14F-4D97-AF65-F5344CB8AC3E}">
        <p14:creationId xmlns:p14="http://schemas.microsoft.com/office/powerpoint/2010/main" val="3592018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300"/>
              </a:spcAft>
              <a:defRPr sz="2000"/>
            </a:pPr>
            <a:r>
              <a:rPr lang="en-US" sz="1100" dirty="0"/>
              <a:t>What should be replaced, whole blood or its components? </a:t>
            </a:r>
          </a:p>
          <a:p>
            <a:pPr>
              <a:spcAft>
                <a:spcPts val="300"/>
              </a:spcAft>
              <a:defRPr sz="2000"/>
            </a:pPr>
            <a:r>
              <a:rPr lang="en-US" sz="1100" dirty="0"/>
              <a:t>The composition of blood is very complex but can be simplify to 55% plasma, 44% red blood cells and 1% platelets, white blood cells and stem cells.</a:t>
            </a:r>
          </a:p>
          <a:p>
            <a:pPr>
              <a:spcAft>
                <a:spcPts val="300"/>
              </a:spcAft>
              <a:defRPr sz="2000"/>
            </a:pPr>
            <a:r>
              <a:rPr lang="en-US" sz="1200" dirty="0"/>
              <a:t>The main role of red blood cell is the transport of oxygen to the cells via to its hemoglobin. Hemoglobin also traps free radicals.</a:t>
            </a:r>
          </a:p>
          <a:p>
            <a:pPr>
              <a:spcAft>
                <a:spcPts val="300"/>
              </a:spcAft>
              <a:defRPr sz="2000"/>
            </a:pPr>
            <a:r>
              <a:rPr lang="en-US" sz="1200" dirty="0"/>
              <a:t>Platelets allow clot formation, vascular maintenance end have an immunomodulatory role.</a:t>
            </a:r>
          </a:p>
          <a:p>
            <a:pPr>
              <a:spcAft>
                <a:spcPts val="300"/>
              </a:spcAft>
              <a:defRPr sz="2000"/>
            </a:pPr>
            <a:r>
              <a:rPr lang="en-US" sz="1200" dirty="0"/>
              <a:t>Leukocytes are essential in the defense against pathogens.</a:t>
            </a:r>
          </a:p>
          <a:p>
            <a:pPr>
              <a:spcAft>
                <a:spcPts val="300"/>
              </a:spcAft>
              <a:defRPr sz="2000"/>
            </a:pPr>
            <a:r>
              <a:rPr lang="en-US" sz="1200" dirty="0"/>
              <a:t>Stem cells allow cell renewal.</a:t>
            </a:r>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5</a:t>
            </a:fld>
            <a:endParaRPr lang="fr-FR"/>
          </a:p>
        </p:txBody>
      </p:sp>
    </p:spTree>
    <p:extLst>
      <p:ext uri="{BB962C8B-B14F-4D97-AF65-F5344CB8AC3E}">
        <p14:creationId xmlns:p14="http://schemas.microsoft.com/office/powerpoint/2010/main" val="349563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1200"/>
              </a:spcAft>
              <a:defRPr sz="2000"/>
            </a:pPr>
            <a:r>
              <a:rPr lang="en-US" sz="1100" dirty="0"/>
              <a:t>Plasma is not just salt water (Isn't it Phil !). It is a solution of lipids, carbohydrates and proteins. 90% of dry plasma is made up of about 20 proteins including fibrinogen. The remaining 10% are all the products released by the cells.</a:t>
            </a:r>
            <a:endParaRPr lang="en-US" sz="1200"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6</a:t>
            </a:fld>
            <a:endParaRPr lang="fr-FR"/>
          </a:p>
        </p:txBody>
      </p:sp>
    </p:spTree>
    <p:extLst>
      <p:ext uri="{BB962C8B-B14F-4D97-AF65-F5344CB8AC3E}">
        <p14:creationId xmlns:p14="http://schemas.microsoft.com/office/powerpoint/2010/main" val="399958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will not detail the different processes to respect the time of presentation.</a:t>
            </a: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7</a:t>
            </a:fld>
            <a:endParaRPr lang="fr-FR"/>
          </a:p>
        </p:txBody>
      </p:sp>
    </p:spTree>
    <p:extLst>
      <p:ext uri="{BB962C8B-B14F-4D97-AF65-F5344CB8AC3E}">
        <p14:creationId xmlns:p14="http://schemas.microsoft.com/office/powerpoint/2010/main" val="7327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complexity of whole blood explains why, to date, all try to produce artificial whole blood have failed. Today, innovation focuses on the different elements of whole blood.</a:t>
            </a: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8</a:t>
            </a:fld>
            <a:endParaRPr lang="fr-FR"/>
          </a:p>
        </p:txBody>
      </p:sp>
    </p:spTree>
    <p:extLst>
      <p:ext uri="{BB962C8B-B14F-4D97-AF65-F5344CB8AC3E}">
        <p14:creationId xmlns:p14="http://schemas.microsoft.com/office/powerpoint/2010/main" val="374893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dirty="0"/>
              <a:t>A promising line of research is the culture of red blood cells from stem cells selected according to a blood phenotype of interest. Thus, it will be possible to provide a specific treatment to poly-immunized patients or patients with a rare phenotype. The technique allows the production of one hundred blood bags per one stem cell donation, in three weeks</a:t>
            </a:r>
          </a:p>
          <a:p>
            <a:r>
              <a:rPr lang="en-US" dirty="0"/>
              <a:t>In more, the latest studies have shown a viability of cultured red blood cells twice that of conventional blood donations.</a:t>
            </a:r>
            <a:endParaRPr lang="fr-FR" dirty="0"/>
          </a:p>
        </p:txBody>
      </p:sp>
      <p:sp>
        <p:nvSpPr>
          <p:cNvPr id="4" name="Espace réservé du numéro de diapositive 3"/>
          <p:cNvSpPr>
            <a:spLocks noGrp="1"/>
          </p:cNvSpPr>
          <p:nvPr>
            <p:ph type="sldNum" sz="quarter" idx="5"/>
          </p:nvPr>
        </p:nvSpPr>
        <p:spPr/>
        <p:txBody>
          <a:bodyPr/>
          <a:lstStyle/>
          <a:p>
            <a:fld id="{F5FC22ED-1892-417F-A832-62DC9E5B6200}" type="slidenum">
              <a:rPr lang="fr-FR" smtClean="0"/>
              <a:t>9</a:t>
            </a:fld>
            <a:endParaRPr lang="fr-FR"/>
          </a:p>
        </p:txBody>
      </p:sp>
    </p:spTree>
    <p:extLst>
      <p:ext uri="{BB962C8B-B14F-4D97-AF65-F5344CB8AC3E}">
        <p14:creationId xmlns:p14="http://schemas.microsoft.com/office/powerpoint/2010/main" val="380118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24026A1-E0E2-4067-A2D4-F68977E1362C}" type="datetimeFigureOut">
              <a:rPr lang="fr-FR" smtClean="0"/>
              <a:t>21/06/2023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173147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4026A1-E0E2-4067-A2D4-F68977E1362C}" type="datetimeFigureOut">
              <a:rPr lang="fr-FR" smtClean="0"/>
              <a:t>21/06/2023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4011063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4026A1-E0E2-4067-A2D4-F68977E1362C}" type="datetimeFigureOut">
              <a:rPr lang="fr-FR" smtClean="0"/>
              <a:t>21/06/2023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245166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4026A1-E0E2-4067-A2D4-F68977E1362C}" type="datetimeFigureOut">
              <a:rPr lang="fr-FR" smtClean="0"/>
              <a:t>21/06/2023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206990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24026A1-E0E2-4067-A2D4-F68977E1362C}" type="datetimeFigureOut">
              <a:rPr lang="fr-FR" smtClean="0"/>
              <a:t>21/06/2023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339341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24026A1-E0E2-4067-A2D4-F68977E1362C}" type="datetimeFigureOut">
              <a:rPr lang="fr-FR" smtClean="0"/>
              <a:t>21/06/2023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318436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24026A1-E0E2-4067-A2D4-F68977E1362C}" type="datetimeFigureOut">
              <a:rPr lang="fr-FR" smtClean="0"/>
              <a:t>21/06/2023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326885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24026A1-E0E2-4067-A2D4-F68977E1362C}" type="datetimeFigureOut">
              <a:rPr lang="fr-FR" smtClean="0"/>
              <a:t>21/06/2023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191577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026A1-E0E2-4067-A2D4-F68977E1362C}" type="datetimeFigureOut">
              <a:rPr lang="fr-FR" smtClean="0"/>
              <a:t>21/06/2023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1960563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24026A1-E0E2-4067-A2D4-F68977E1362C}" type="datetimeFigureOut">
              <a:rPr lang="fr-FR" smtClean="0"/>
              <a:t>21/06/2023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174027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24026A1-E0E2-4067-A2D4-F68977E1362C}" type="datetimeFigureOut">
              <a:rPr lang="fr-FR" smtClean="0"/>
              <a:t>21/06/2023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54FD21F-6AB5-4832-9DD4-DD28F7043AC6}" type="slidenum">
              <a:rPr lang="fr-FR" smtClean="0"/>
              <a:t>‹N°›</a:t>
            </a:fld>
            <a:endParaRPr lang="fr-FR"/>
          </a:p>
        </p:txBody>
      </p:sp>
    </p:spTree>
    <p:extLst>
      <p:ext uri="{BB962C8B-B14F-4D97-AF65-F5344CB8AC3E}">
        <p14:creationId xmlns:p14="http://schemas.microsoft.com/office/powerpoint/2010/main" val="267261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026A1-E0E2-4067-A2D4-F68977E1362C}" type="datetimeFigureOut">
              <a:rPr lang="fr-FR" smtClean="0"/>
              <a:t>21/06/2023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FD21F-6AB5-4832-9DD4-DD28F7043AC6}" type="slidenum">
              <a:rPr lang="fr-FR" smtClean="0"/>
              <a:t>‹N°›</a:t>
            </a:fld>
            <a:endParaRPr lang="fr-FR"/>
          </a:p>
        </p:txBody>
      </p:sp>
    </p:spTree>
    <p:extLst>
      <p:ext uri="{BB962C8B-B14F-4D97-AF65-F5344CB8AC3E}">
        <p14:creationId xmlns:p14="http://schemas.microsoft.com/office/powerpoint/2010/main" val="2143186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C4F46A-21B6-D299-252C-AE12AAF0F3E0}"/>
              </a:ext>
            </a:extLst>
          </p:cNvPr>
          <p:cNvPicPr>
            <a:picLocks noChangeAspect="1"/>
          </p:cNvPicPr>
          <p:nvPr/>
        </p:nvPicPr>
        <p:blipFill>
          <a:blip r:embed="rId3"/>
          <a:stretch>
            <a:fillRect/>
          </a:stretch>
        </p:blipFill>
        <p:spPr>
          <a:xfrm>
            <a:off x="14845" y="2751"/>
            <a:ext cx="9114310" cy="6852498"/>
          </a:xfrm>
          <a:prstGeom prst="rect">
            <a:avLst/>
          </a:prstGeom>
        </p:spPr>
      </p:pic>
      <p:sp>
        <p:nvSpPr>
          <p:cNvPr id="7" name="ZoneTexte 6">
            <a:extLst>
              <a:ext uri="{FF2B5EF4-FFF2-40B4-BE49-F238E27FC236}">
                <a16:creationId xmlns:a16="http://schemas.microsoft.com/office/drawing/2014/main" id="{5027F4F1-8C4A-F183-BDA3-41B1E82650C5}"/>
              </a:ext>
            </a:extLst>
          </p:cNvPr>
          <p:cNvSpPr txBox="1"/>
          <p:nvPr/>
        </p:nvSpPr>
        <p:spPr>
          <a:xfrm>
            <a:off x="-111759" y="6359708"/>
            <a:ext cx="9144000" cy="382092"/>
          </a:xfrm>
          <a:prstGeom prst="rect">
            <a:avLst/>
          </a:prstGeom>
          <a:noFill/>
          <a:ln w="12700" cap="flat">
            <a:noFill/>
            <a:miter lim="400000"/>
          </a:ln>
          <a:effectLst/>
          <a:sp3d/>
        </p:spPr>
        <p:txBody>
          <a:bodyPr wrap="square">
            <a:spAutoFit/>
          </a:bodyPr>
          <a:lstStyle/>
          <a:p>
            <a:pPr marL="0" marR="0" lvl="0" indent="0" algn="r" defTabSz="914400" eaLnBrk="1" fontAlgn="auto" latinLnBrk="0" hangingPunct="0">
              <a:lnSpc>
                <a:spcPct val="15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FFFFFF"/>
                </a:solidFill>
                <a:effectLst/>
                <a:uLnTx/>
                <a:uFillTx/>
                <a:cs typeface="Calibri" panose="020F0502020204030204" pitchFamily="34" charset="0"/>
                <a:sym typeface="Helvetica"/>
              </a:rPr>
              <a:t>MG Anne SAILLIOL (MD)</a:t>
            </a:r>
            <a:r>
              <a:rPr kumimoji="0" lang="fr-FR" sz="1400" b="0" i="0" u="none" strike="noStrike" kern="0" cap="none" spc="0" normalizeH="0" baseline="30000" noProof="0" dirty="0">
                <a:ln>
                  <a:noFill/>
                </a:ln>
                <a:solidFill>
                  <a:srgbClr val="FFFFFF"/>
                </a:solidFill>
                <a:effectLst/>
                <a:uLnTx/>
                <a:uFillTx/>
                <a:cs typeface="Calibri" panose="020F0502020204030204" pitchFamily="34" charset="0"/>
                <a:sym typeface="Helvetica"/>
              </a:rPr>
              <a:t>R</a:t>
            </a:r>
            <a:r>
              <a:rPr kumimoji="0" lang="fr-FR" sz="1400" b="0" i="0" u="none" strike="noStrike" kern="0" cap="none" spc="0" normalizeH="0" baseline="0" noProof="0" dirty="0">
                <a:ln>
                  <a:noFill/>
                </a:ln>
                <a:solidFill>
                  <a:srgbClr val="FFFFFF"/>
                </a:solidFill>
                <a:effectLst/>
                <a:uLnTx/>
                <a:uFillTx/>
                <a:cs typeface="Calibri" panose="020F0502020204030204" pitchFamily="34" charset="0"/>
                <a:sym typeface="Helvetica"/>
              </a:rPr>
              <a:t>, Cl Frédérique DUFOUR-GAUME (MD), Cl Christophe Martinaud (MD, PhD)</a:t>
            </a:r>
            <a:r>
              <a:rPr kumimoji="0" lang="fr-FR" sz="1400" b="0" i="0" u="none" strike="noStrike" kern="0" cap="none" spc="0" normalizeH="0" baseline="30000" noProof="0" dirty="0">
                <a:ln>
                  <a:noFill/>
                </a:ln>
                <a:solidFill>
                  <a:srgbClr val="FFFFFF"/>
                </a:solidFill>
                <a:effectLst/>
                <a:uLnTx/>
                <a:uFillTx/>
                <a:cs typeface="Calibri" panose="020F0502020204030204" pitchFamily="34" charset="0"/>
                <a:sym typeface="Helvetica"/>
              </a:rPr>
              <a:t>R. </a:t>
            </a:r>
            <a:r>
              <a:rPr kumimoji="0" lang="fr-FR" sz="1400" b="1" i="0" u="none" strike="noStrike" kern="0" cap="none" spc="0" normalizeH="0" baseline="0" noProof="0" dirty="0">
                <a:ln>
                  <a:noFill/>
                </a:ln>
                <a:solidFill>
                  <a:srgbClr val="FFFFFF"/>
                </a:solidFill>
                <a:effectLst/>
                <a:uLnTx/>
                <a:uFillTx/>
                <a:cs typeface="Calibri" panose="020F0502020204030204" pitchFamily="34" charset="0"/>
                <a:sym typeface="Helvetica"/>
              </a:rPr>
              <a:t>FRANCE</a:t>
            </a:r>
          </a:p>
        </p:txBody>
      </p:sp>
      <p:sp>
        <p:nvSpPr>
          <p:cNvPr id="8" name="ZoneTexte 7">
            <a:extLst>
              <a:ext uri="{FF2B5EF4-FFF2-40B4-BE49-F238E27FC236}">
                <a16:creationId xmlns:a16="http://schemas.microsoft.com/office/drawing/2014/main" id="{66321F41-AF74-0A58-E3D3-CFB01F960C2A}"/>
              </a:ext>
            </a:extLst>
          </p:cNvPr>
          <p:cNvSpPr txBox="1"/>
          <p:nvPr/>
        </p:nvSpPr>
        <p:spPr>
          <a:xfrm>
            <a:off x="29690" y="237506"/>
            <a:ext cx="9002551" cy="2185210"/>
          </a:xfrm>
          <a:prstGeom prst="rect">
            <a:avLst/>
          </a:prstGeom>
          <a:noFill/>
          <a:ln w="12700" cap="flat">
            <a:noFill/>
            <a:miter lim="400000"/>
          </a:ln>
          <a:effectLst/>
          <a:sp3d/>
        </p:spPr>
        <p:txBody>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b="1" i="1">
                <a:solidFill>
                  <a:srgbClr val="FFC000"/>
                </a:solidFill>
                <a:effectLst>
                  <a:outerShdw blurRad="38100" dist="38100" dir="2700000" algn="tl">
                    <a:srgbClr val="000000">
                      <a:alpha val="43137"/>
                    </a:srgbClr>
                  </a:outerShdw>
                </a:effectLst>
                <a:latin typeface="+mj-lt"/>
                <a:cs typeface="Calibri" panose="020F0502020204030204" pitchFamily="34" charset="0"/>
              </a:defRPr>
            </a:lvl1pPr>
          </a:lstStyle>
          <a:p>
            <a:pPr algn="ctr" defTabSz="914400" hangingPunct="0">
              <a:defRPr/>
            </a:pPr>
            <a:r>
              <a:rPr lang="en-US" sz="3400" kern="0" dirty="0">
                <a:solidFill>
                  <a:srgbClr val="FF0000"/>
                </a:solidFill>
                <a:latin typeface="Calibri"/>
                <a:sym typeface="Helvetica"/>
              </a:rPr>
              <a:t>Science Fiction  ……………… and back to the future.</a:t>
            </a:r>
          </a:p>
          <a:p>
            <a:pPr algn="ctr" defTabSz="914400" hangingPunct="0">
              <a:lnSpc>
                <a:spcPct val="150000"/>
              </a:lnSpc>
              <a:defRPr/>
            </a:pPr>
            <a:r>
              <a:rPr kumimoji="0" lang="en-US" sz="3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cs typeface="Calibri" panose="020F0502020204030204" pitchFamily="34" charset="0"/>
                <a:sym typeface="Helvetica"/>
              </a:rPr>
              <a:t>					</a:t>
            </a:r>
            <a:r>
              <a:rPr lang="en-US" sz="3400" kern="0" dirty="0">
                <a:solidFill>
                  <a:srgbClr val="FF0000"/>
                </a:solidFill>
                <a:latin typeface="Calibri"/>
                <a:sym typeface="Helvetica"/>
              </a:rPr>
              <a:t>             </a:t>
            </a:r>
            <a:r>
              <a:rPr kumimoji="0" lang="en-US" sz="3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cs typeface="Calibri" panose="020F0502020204030204" pitchFamily="34" charset="0"/>
                <a:sym typeface="Helvetica"/>
              </a:rPr>
              <a:t>  Two </a:t>
            </a:r>
            <a:r>
              <a:rPr lang="en-US" sz="3400" kern="0" dirty="0">
                <a:solidFill>
                  <a:srgbClr val="FF0000"/>
                </a:solidFill>
                <a:latin typeface="Calibri"/>
                <a:sym typeface="Helvetica"/>
              </a:rPr>
              <a:t>w</a:t>
            </a:r>
            <a:r>
              <a:rPr kumimoji="0" lang="en-US" sz="3400" b="1" i="1"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cs typeface="Calibri" panose="020F0502020204030204" pitchFamily="34" charset="0"/>
                <a:sym typeface="Helvetica"/>
              </a:rPr>
              <a:t>ays</a:t>
            </a:r>
            <a:r>
              <a:rPr kumimoji="0" lang="en-US" sz="3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cs typeface="Calibri" panose="020F0502020204030204" pitchFamily="34" charset="0"/>
                <a:sym typeface="Helvetica"/>
              </a:rPr>
              <a:t> for	         		   	</a:t>
            </a:r>
            <a:r>
              <a:rPr lang="en-US" sz="3400" kern="0" dirty="0">
                <a:solidFill>
                  <a:srgbClr val="FF0000"/>
                </a:solidFill>
                <a:latin typeface="Calibri"/>
                <a:sym typeface="Helvetica"/>
              </a:rPr>
              <a:t>       </a:t>
            </a:r>
            <a:r>
              <a:rPr kumimoji="0" lang="en-US" sz="3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cs typeface="Calibri" panose="020F0502020204030204" pitchFamily="34" charset="0"/>
                <a:sym typeface="Helvetica"/>
              </a:rPr>
              <a:t>     new </a:t>
            </a:r>
            <a:r>
              <a:rPr lang="en-US" sz="3400" kern="0" dirty="0">
                <a:solidFill>
                  <a:srgbClr val="FF0000"/>
                </a:solidFill>
                <a:latin typeface="Calibri"/>
                <a:sym typeface="Helvetica"/>
              </a:rPr>
              <a:t>b</a:t>
            </a:r>
            <a:r>
              <a:rPr kumimoji="0" lang="en-US" sz="3400" b="1" i="1"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cs typeface="Calibri" panose="020F0502020204030204" pitchFamily="34" charset="0"/>
                <a:sym typeface="Helvetica"/>
              </a:rPr>
              <a:t>lood</a:t>
            </a:r>
            <a:r>
              <a:rPr kumimoji="0" lang="en-US" sz="3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cs typeface="Calibri" panose="020F0502020204030204" pitchFamily="34" charset="0"/>
                <a:sym typeface="Helvetica"/>
              </a:rPr>
              <a:t>  products</a:t>
            </a:r>
            <a:endParaRPr kumimoji="0" lang="fr-FR" sz="3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cs typeface="Calibri" panose="020F0502020204030204" pitchFamily="34" charset="0"/>
              <a:sym typeface="Helvetica"/>
            </a:endParaRPr>
          </a:p>
        </p:txBody>
      </p:sp>
    </p:spTree>
    <p:extLst>
      <p:ext uri="{BB962C8B-B14F-4D97-AF65-F5344CB8AC3E}">
        <p14:creationId xmlns:p14="http://schemas.microsoft.com/office/powerpoint/2010/main" val="95562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1F3D7C9-8D70-D7A6-3352-5B64423975F6}"/>
              </a:ext>
            </a:extLst>
          </p:cNvPr>
          <p:cNvPicPr>
            <a:picLocks noChangeAspect="1"/>
          </p:cNvPicPr>
          <p:nvPr/>
        </p:nvPicPr>
        <p:blipFill>
          <a:blip r:embed="rId3"/>
          <a:stretch>
            <a:fillRect/>
          </a:stretch>
        </p:blipFill>
        <p:spPr>
          <a:xfrm>
            <a:off x="1655187" y="3695457"/>
            <a:ext cx="5833623" cy="2232306"/>
          </a:xfrm>
          <a:prstGeom prst="rect">
            <a:avLst/>
          </a:prstGeom>
        </p:spPr>
      </p:pic>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	</a:t>
            </a: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4"/>
          <a:stretch>
            <a:fillRect/>
          </a:stretch>
        </p:blipFill>
        <p:spPr>
          <a:xfrm>
            <a:off x="79098" y="50577"/>
            <a:ext cx="1212989" cy="1222674"/>
          </a:xfrm>
          <a:prstGeom prst="rect">
            <a:avLst/>
          </a:prstGeom>
        </p:spPr>
      </p:pic>
      <p:sp>
        <p:nvSpPr>
          <p:cNvPr id="6" name="Titre 1">
            <a:extLst>
              <a:ext uri="{FF2B5EF4-FFF2-40B4-BE49-F238E27FC236}">
                <a16:creationId xmlns:a16="http://schemas.microsoft.com/office/drawing/2014/main" id="{7875AAB0-A289-B691-ABC2-D3E6207A50A9}"/>
              </a:ext>
            </a:extLst>
          </p:cNvPr>
          <p:cNvSpPr txBox="1">
            <a:spLocks/>
          </p:cNvSpPr>
          <p:nvPr/>
        </p:nvSpPr>
        <p:spPr>
          <a:xfrm>
            <a:off x="3538" y="-30280"/>
            <a:ext cx="9143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0000"/>
                </a:solidFill>
                <a:latin typeface="+mn-lt"/>
              </a:rPr>
              <a:t>			</a:t>
            </a:r>
            <a:r>
              <a:rPr lang="en-US" sz="3600" b="1" dirty="0">
                <a:solidFill>
                  <a:srgbClr val="FF0000"/>
                </a:solidFill>
                <a:latin typeface="+mn-lt"/>
              </a:rPr>
              <a:t>Oxygen transport</a:t>
            </a:r>
          </a:p>
          <a:p>
            <a:r>
              <a:rPr lang="en-US" sz="3600" b="1" dirty="0">
                <a:solidFill>
                  <a:srgbClr val="FF0000"/>
                </a:solidFill>
                <a:latin typeface="+mn-lt"/>
              </a:rPr>
              <a:t>		without erythrocyte supply</a:t>
            </a:r>
            <a:endParaRPr lang="fr-FR" sz="3600" b="1" dirty="0">
              <a:solidFill>
                <a:srgbClr val="FF0000"/>
              </a:solidFill>
              <a:latin typeface="+mn-lt"/>
            </a:endParaRPr>
          </a:p>
        </p:txBody>
      </p:sp>
      <p:sp>
        <p:nvSpPr>
          <p:cNvPr id="7" name="Espace réservé du contenu 2">
            <a:extLst>
              <a:ext uri="{FF2B5EF4-FFF2-40B4-BE49-F238E27FC236}">
                <a16:creationId xmlns:a16="http://schemas.microsoft.com/office/drawing/2014/main" id="{92A592F3-5EA0-5410-5EEE-C7D6BCAC1973}"/>
              </a:ext>
            </a:extLst>
          </p:cNvPr>
          <p:cNvSpPr>
            <a:spLocks noGrp="1"/>
          </p:cNvSpPr>
          <p:nvPr>
            <p:ph idx="1"/>
          </p:nvPr>
        </p:nvSpPr>
        <p:spPr>
          <a:xfrm>
            <a:off x="299300" y="1459113"/>
            <a:ext cx="8533804" cy="3802147"/>
          </a:xfrm>
        </p:spPr>
        <p:txBody>
          <a:bodyPr>
            <a:noAutofit/>
          </a:bodyPr>
          <a:lstStyle/>
          <a:p>
            <a:pPr marL="285750" marR="0" indent="-285750" algn="l" defTabSz="914400" rtl="0" fontAlgn="auto" latinLnBrk="0" hangingPunct="0">
              <a:lnSpc>
                <a:spcPct val="114000"/>
              </a:lnSpc>
              <a:spcBef>
                <a:spcPts val="600"/>
              </a:spcBef>
              <a:spcAft>
                <a:spcPts val="600"/>
              </a:spcAft>
              <a:buClrTx/>
              <a:buSzTx/>
              <a:buFont typeface="Arial" panose="020B0604020202020204" pitchFamily="34" charset="0"/>
              <a:buChar char="•"/>
              <a:tabLst/>
            </a:pPr>
            <a:r>
              <a:rPr kumimoji="0" lang="fr-FR" b="1"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a:rPr>
              <a:t>The </a:t>
            </a:r>
            <a:r>
              <a:rPr kumimoji="0" lang="fr-FR" b="1"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a:rPr>
              <a:t>perfluorocarbons</a:t>
            </a:r>
            <a:endParaRPr kumimoji="0" lang="fr-FR" b="1"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a:endParaRPr>
          </a:p>
          <a:p>
            <a:pPr marR="0" lvl="1" fontAlgn="auto" hangingPunct="0">
              <a:lnSpc>
                <a:spcPct val="113000"/>
              </a:lnSpc>
              <a:spcBef>
                <a:spcPts val="0"/>
              </a:spcBef>
              <a:spcAft>
                <a:spcPts val="300"/>
              </a:spcAft>
              <a:buClrTx/>
              <a:buSzTx/>
              <a:buFont typeface="Symbol" panose="05050102010706020507" pitchFamily="18" charset="2"/>
              <a:buChar char="-"/>
              <a:tabLst/>
            </a:pPr>
            <a:r>
              <a:rPr kumimoji="0" lang="fr-FR" i="0" u="none" strike="noStrike" cap="none" spc="0" normalizeH="0" baseline="0" dirty="0">
                <a:ln>
                  <a:noFill/>
                </a:ln>
                <a:effectLst/>
                <a:uFillTx/>
                <a:latin typeface="Calibri" panose="020F0502020204030204" pitchFamily="34" charset="0"/>
                <a:cs typeface="Calibri" panose="020F0502020204030204" pitchFamily="34" charset="0"/>
                <a:sym typeface="Helvetica"/>
              </a:rPr>
              <a:t> </a:t>
            </a:r>
            <a:r>
              <a:rPr lang="en-US" dirty="0">
                <a:latin typeface="Calibri" panose="020F0502020204030204" pitchFamily="34" charset="0"/>
                <a:cs typeface="Calibri" panose="020F0502020204030204" pitchFamily="34" charset="0"/>
                <a:sym typeface="Helvetica"/>
              </a:rPr>
              <a:t>Several products have been discontinued due to their adverse effects.</a:t>
            </a:r>
            <a:endParaRPr lang="fr-FR" dirty="0">
              <a:latin typeface="Calibri" panose="020F0502020204030204" pitchFamily="34" charset="0"/>
              <a:cs typeface="Calibri" panose="020F0502020204030204" pitchFamily="34" charset="0"/>
              <a:sym typeface="Helvetica"/>
            </a:endParaRPr>
          </a:p>
          <a:p>
            <a:pPr marL="285750" indent="-285750" hangingPunct="0">
              <a:lnSpc>
                <a:spcPct val="114000"/>
              </a:lnSpc>
              <a:spcBef>
                <a:spcPts val="2400"/>
              </a:spcBef>
              <a:spcAft>
                <a:spcPts val="1200"/>
              </a:spcAft>
            </a:pPr>
            <a:r>
              <a:rPr lang="en-US" b="1" dirty="0">
                <a:solidFill>
                  <a:srgbClr val="0070C0"/>
                </a:solidFill>
                <a:latin typeface="Calibri" panose="020F0502020204030204" pitchFamily="34" charset="0"/>
                <a:cs typeface="Calibri" panose="020F0502020204030204" pitchFamily="34" charset="0"/>
                <a:sym typeface="Helvetica"/>
              </a:rPr>
              <a:t>Oxygen carriers derived from Hb</a:t>
            </a:r>
            <a:endParaRPr kumimoji="0" lang="fr-FR" b="1"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a:endParaRPr>
          </a:p>
        </p:txBody>
      </p:sp>
    </p:spTree>
    <p:extLst>
      <p:ext uri="{BB962C8B-B14F-4D97-AF65-F5344CB8AC3E}">
        <p14:creationId xmlns:p14="http://schemas.microsoft.com/office/powerpoint/2010/main" val="2955880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	</a:t>
            </a: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
        <p:nvSpPr>
          <p:cNvPr id="7" name="Titre 1">
            <a:extLst>
              <a:ext uri="{FF2B5EF4-FFF2-40B4-BE49-F238E27FC236}">
                <a16:creationId xmlns:a16="http://schemas.microsoft.com/office/drawing/2014/main" id="{6B344E4F-FEA2-12FA-AAF5-6BCCEBAB734E}"/>
              </a:ext>
            </a:extLst>
          </p:cNvPr>
          <p:cNvSpPr txBox="1">
            <a:spLocks/>
          </p:cNvSpPr>
          <p:nvPr/>
        </p:nvSpPr>
        <p:spPr>
          <a:xfrm>
            <a:off x="14171" y="1617"/>
            <a:ext cx="9143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b="1" dirty="0">
                <a:solidFill>
                  <a:srgbClr val="FF0000"/>
                </a:solidFill>
                <a:latin typeface="+mn-lt"/>
              </a:rPr>
              <a:t>Production of </a:t>
            </a:r>
            <a:r>
              <a:rPr lang="fr-FR" sz="3600" b="1" dirty="0" err="1">
                <a:solidFill>
                  <a:srgbClr val="FF0000"/>
                </a:solidFill>
                <a:latin typeface="+mn-lt"/>
              </a:rPr>
              <a:t>blood</a:t>
            </a:r>
            <a:r>
              <a:rPr lang="fr-FR" sz="3600" b="1" dirty="0">
                <a:solidFill>
                  <a:srgbClr val="FF0000"/>
                </a:solidFill>
                <a:latin typeface="+mn-lt"/>
              </a:rPr>
              <a:t> </a:t>
            </a:r>
            <a:r>
              <a:rPr lang="fr-FR" sz="3600" b="1" dirty="0" err="1">
                <a:solidFill>
                  <a:srgbClr val="FF0000"/>
                </a:solidFill>
                <a:latin typeface="+mn-lt"/>
              </a:rPr>
              <a:t>platelets</a:t>
            </a:r>
            <a:endParaRPr lang="fr-FR" sz="3600" dirty="0">
              <a:solidFill>
                <a:srgbClr val="FF0000"/>
              </a:solidFill>
              <a:latin typeface="+mn-lt"/>
            </a:endParaRPr>
          </a:p>
        </p:txBody>
      </p:sp>
      <p:grpSp>
        <p:nvGrpSpPr>
          <p:cNvPr id="13" name="Groupe 12">
            <a:extLst>
              <a:ext uri="{FF2B5EF4-FFF2-40B4-BE49-F238E27FC236}">
                <a16:creationId xmlns:a16="http://schemas.microsoft.com/office/drawing/2014/main" id="{C3886593-ED22-A3C3-6346-6E89E522550F}"/>
              </a:ext>
            </a:extLst>
          </p:cNvPr>
          <p:cNvGrpSpPr/>
          <p:nvPr/>
        </p:nvGrpSpPr>
        <p:grpSpPr>
          <a:xfrm>
            <a:off x="510363" y="1722479"/>
            <a:ext cx="8080744" cy="3327986"/>
            <a:chOff x="818455" y="1605520"/>
            <a:chExt cx="7581518" cy="2939783"/>
          </a:xfrm>
        </p:grpSpPr>
        <p:pic>
          <p:nvPicPr>
            <p:cNvPr id="6" name="Image 5">
              <a:extLst>
                <a:ext uri="{FF2B5EF4-FFF2-40B4-BE49-F238E27FC236}">
                  <a16:creationId xmlns:a16="http://schemas.microsoft.com/office/drawing/2014/main" id="{D40B3A73-4472-AD5F-8591-2BEDB076D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089" y="1620521"/>
              <a:ext cx="7240161" cy="2509283"/>
            </a:xfrm>
            <a:prstGeom prst="rect">
              <a:avLst/>
            </a:prstGeom>
          </p:spPr>
        </p:pic>
        <p:grpSp>
          <p:nvGrpSpPr>
            <p:cNvPr id="12" name="Groupe 11">
              <a:extLst>
                <a:ext uri="{FF2B5EF4-FFF2-40B4-BE49-F238E27FC236}">
                  <a16:creationId xmlns:a16="http://schemas.microsoft.com/office/drawing/2014/main" id="{97CB4AF0-3666-89A2-D9FF-482BC4B3B537}"/>
                </a:ext>
              </a:extLst>
            </p:cNvPr>
            <p:cNvGrpSpPr/>
            <p:nvPr/>
          </p:nvGrpSpPr>
          <p:grpSpPr>
            <a:xfrm>
              <a:off x="818455" y="1605520"/>
              <a:ext cx="7581518" cy="2939783"/>
              <a:chOff x="818455" y="1605520"/>
              <a:chExt cx="7581518" cy="2939783"/>
            </a:xfrm>
          </p:grpSpPr>
          <p:sp>
            <p:nvSpPr>
              <p:cNvPr id="3" name="ZoneTexte 2">
                <a:extLst>
                  <a:ext uri="{FF2B5EF4-FFF2-40B4-BE49-F238E27FC236}">
                    <a16:creationId xmlns:a16="http://schemas.microsoft.com/office/drawing/2014/main" id="{4836FFE8-078B-90CC-B228-040305C1CA11}"/>
                  </a:ext>
                </a:extLst>
              </p:cNvPr>
              <p:cNvSpPr txBox="1"/>
              <p:nvPr/>
            </p:nvSpPr>
            <p:spPr>
              <a:xfrm>
                <a:off x="1212112" y="1605520"/>
                <a:ext cx="4933507" cy="461665"/>
              </a:xfrm>
              <a:prstGeom prst="rect">
                <a:avLst/>
              </a:prstGeom>
              <a:solidFill>
                <a:schemeClr val="bg1"/>
              </a:solidFill>
              <a:ln>
                <a:noFill/>
              </a:ln>
            </p:spPr>
            <p:txBody>
              <a:bodyPr wrap="square" rtlCol="0">
                <a:spAutoFit/>
              </a:bodyPr>
              <a:lstStyle/>
              <a:p>
                <a:pPr algn="ctr"/>
                <a:r>
                  <a:rPr lang="en-US" sz="2400" b="1" dirty="0">
                    <a:solidFill>
                      <a:srgbClr val="0070C0"/>
                    </a:solidFill>
                  </a:rPr>
                  <a:t>How to produce blood platelets?</a:t>
                </a:r>
                <a:endParaRPr lang="fr-FR" sz="2400" b="1" dirty="0">
                  <a:solidFill>
                    <a:srgbClr val="0070C0"/>
                  </a:solidFill>
                </a:endParaRPr>
              </a:p>
            </p:txBody>
          </p:sp>
          <p:sp>
            <p:nvSpPr>
              <p:cNvPr id="5" name="ZoneTexte 4">
                <a:extLst>
                  <a:ext uri="{FF2B5EF4-FFF2-40B4-BE49-F238E27FC236}">
                    <a16:creationId xmlns:a16="http://schemas.microsoft.com/office/drawing/2014/main" id="{6740FDD4-02E9-B258-B7DE-47623A5AEB7A}"/>
                  </a:ext>
                </a:extLst>
              </p:cNvPr>
              <p:cNvSpPr txBox="1"/>
              <p:nvPr/>
            </p:nvSpPr>
            <p:spPr>
              <a:xfrm>
                <a:off x="818455" y="3327991"/>
                <a:ext cx="1797154" cy="1200329"/>
              </a:xfrm>
              <a:prstGeom prst="rect">
                <a:avLst/>
              </a:prstGeom>
              <a:solidFill>
                <a:schemeClr val="bg1"/>
              </a:solidFill>
              <a:ln>
                <a:noFill/>
              </a:ln>
            </p:spPr>
            <p:txBody>
              <a:bodyPr wrap="square" rtlCol="0">
                <a:spAutoFit/>
              </a:bodyPr>
              <a:lstStyle/>
              <a:p>
                <a:pPr algn="ctr"/>
                <a:r>
                  <a:rPr lang="en-US" b="1" dirty="0"/>
                  <a:t>Blood filtration </a:t>
                </a:r>
                <a:r>
                  <a:rPr lang="en-US" dirty="0"/>
                  <a:t>to recover CD34+ hematopoietic stem cells</a:t>
                </a:r>
                <a:endParaRPr lang="fr-FR" dirty="0"/>
              </a:p>
            </p:txBody>
          </p:sp>
          <p:sp>
            <p:nvSpPr>
              <p:cNvPr id="9" name="ZoneTexte 8">
                <a:extLst>
                  <a:ext uri="{FF2B5EF4-FFF2-40B4-BE49-F238E27FC236}">
                    <a16:creationId xmlns:a16="http://schemas.microsoft.com/office/drawing/2014/main" id="{91A3EB54-E70A-224E-BE2C-F589B34737A6}"/>
                  </a:ext>
                </a:extLst>
              </p:cNvPr>
              <p:cNvSpPr txBox="1"/>
              <p:nvPr/>
            </p:nvSpPr>
            <p:spPr>
              <a:xfrm>
                <a:off x="2638243" y="3327991"/>
                <a:ext cx="1636046" cy="646331"/>
              </a:xfrm>
              <a:prstGeom prst="rect">
                <a:avLst/>
              </a:prstGeom>
              <a:solidFill>
                <a:schemeClr val="bg1"/>
              </a:solidFill>
              <a:ln>
                <a:noFill/>
              </a:ln>
            </p:spPr>
            <p:txBody>
              <a:bodyPr wrap="square" rtlCol="0">
                <a:spAutoFit/>
              </a:bodyPr>
              <a:lstStyle/>
              <a:p>
                <a:pPr algn="ctr"/>
                <a:r>
                  <a:rPr lang="en-US" b="1" dirty="0"/>
                  <a:t>Culture</a:t>
                </a:r>
              </a:p>
              <a:p>
                <a:pPr algn="ctr"/>
                <a:r>
                  <a:rPr lang="en-US" dirty="0"/>
                  <a:t>for 7 to 10 days</a:t>
                </a:r>
                <a:endParaRPr lang="fr-FR" dirty="0"/>
              </a:p>
            </p:txBody>
          </p:sp>
          <p:sp>
            <p:nvSpPr>
              <p:cNvPr id="10" name="ZoneTexte 9">
                <a:extLst>
                  <a:ext uri="{FF2B5EF4-FFF2-40B4-BE49-F238E27FC236}">
                    <a16:creationId xmlns:a16="http://schemas.microsoft.com/office/drawing/2014/main" id="{4C92FD93-F085-DF05-924A-CD07A3FB50F1}"/>
                  </a:ext>
                </a:extLst>
              </p:cNvPr>
              <p:cNvSpPr txBox="1"/>
              <p:nvPr/>
            </p:nvSpPr>
            <p:spPr>
              <a:xfrm>
                <a:off x="4167902" y="3344974"/>
                <a:ext cx="1977907" cy="1200329"/>
              </a:xfrm>
              <a:prstGeom prst="rect">
                <a:avLst/>
              </a:prstGeom>
              <a:solidFill>
                <a:schemeClr val="bg1"/>
              </a:solidFill>
              <a:ln>
                <a:noFill/>
              </a:ln>
            </p:spPr>
            <p:txBody>
              <a:bodyPr wrap="square" rtlCol="0">
                <a:spAutoFit/>
              </a:bodyPr>
              <a:lstStyle/>
              <a:p>
                <a:pPr algn="ctr"/>
                <a:r>
                  <a:rPr lang="en-US" b="1" dirty="0"/>
                  <a:t>Fragmentation</a:t>
                </a:r>
                <a:r>
                  <a:rPr lang="en-US" dirty="0"/>
                  <a:t> of megakaryocytes into platelets under the air flow.</a:t>
                </a:r>
                <a:endParaRPr lang="fr-FR" dirty="0"/>
              </a:p>
            </p:txBody>
          </p:sp>
          <p:sp>
            <p:nvSpPr>
              <p:cNvPr id="11" name="ZoneTexte 10">
                <a:extLst>
                  <a:ext uri="{FF2B5EF4-FFF2-40B4-BE49-F238E27FC236}">
                    <a16:creationId xmlns:a16="http://schemas.microsoft.com/office/drawing/2014/main" id="{B01D9913-4A7F-A4F2-61B7-235FA3B0A178}"/>
                  </a:ext>
                </a:extLst>
              </p:cNvPr>
              <p:cNvSpPr txBox="1"/>
              <p:nvPr/>
            </p:nvSpPr>
            <p:spPr>
              <a:xfrm>
                <a:off x="6145619" y="3344973"/>
                <a:ext cx="2254354" cy="1200329"/>
              </a:xfrm>
              <a:prstGeom prst="rect">
                <a:avLst/>
              </a:prstGeom>
              <a:solidFill>
                <a:schemeClr val="bg1"/>
              </a:solidFill>
              <a:ln>
                <a:noFill/>
              </a:ln>
            </p:spPr>
            <p:txBody>
              <a:bodyPr wrap="square" rtlCol="0">
                <a:spAutoFit/>
              </a:bodyPr>
              <a:lstStyle/>
              <a:p>
                <a:pPr algn="ctr"/>
                <a:r>
                  <a:rPr lang="en-US" b="1" dirty="0"/>
                  <a:t>Limited yields </a:t>
                </a:r>
                <a:r>
                  <a:rPr lang="en-US" dirty="0"/>
                  <a:t>between 100 and 150 platelets against 2000 in vivo</a:t>
                </a:r>
                <a:endParaRPr lang="fr-FR" dirty="0"/>
              </a:p>
            </p:txBody>
          </p:sp>
        </p:grpSp>
      </p:grpSp>
    </p:spTree>
    <p:extLst>
      <p:ext uri="{BB962C8B-B14F-4D97-AF65-F5344CB8AC3E}">
        <p14:creationId xmlns:p14="http://schemas.microsoft.com/office/powerpoint/2010/main" val="485488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	Blood </a:t>
            </a:r>
            <a:r>
              <a:rPr lang="fr-FR" sz="3600" b="1" dirty="0" err="1">
                <a:solidFill>
                  <a:srgbClr val="FF0000"/>
                </a:solidFill>
                <a:latin typeface="+mn-lt"/>
              </a:rPr>
              <a:t>platelet</a:t>
            </a:r>
            <a:r>
              <a:rPr lang="fr-FR" sz="3600" b="1" dirty="0">
                <a:solidFill>
                  <a:srgbClr val="FF0000"/>
                </a:solidFill>
                <a:latin typeface="+mn-lt"/>
              </a:rPr>
              <a:t> substitutes</a:t>
            </a:r>
            <a:endParaRPr lang="fr-FR" sz="3600"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grpSp>
        <p:nvGrpSpPr>
          <p:cNvPr id="11" name="Groupe 10">
            <a:extLst>
              <a:ext uri="{FF2B5EF4-FFF2-40B4-BE49-F238E27FC236}">
                <a16:creationId xmlns:a16="http://schemas.microsoft.com/office/drawing/2014/main" id="{B81204EE-AA30-FC63-E6A9-F111D3B584C5}"/>
              </a:ext>
            </a:extLst>
          </p:cNvPr>
          <p:cNvGrpSpPr/>
          <p:nvPr/>
        </p:nvGrpSpPr>
        <p:grpSpPr>
          <a:xfrm>
            <a:off x="1292087" y="1802104"/>
            <a:ext cx="6795002" cy="3502843"/>
            <a:chOff x="2614018" y="1169581"/>
            <a:chExt cx="6232271" cy="3191724"/>
          </a:xfrm>
        </p:grpSpPr>
        <p:grpSp>
          <p:nvGrpSpPr>
            <p:cNvPr id="6" name="Groupe 5">
              <a:extLst>
                <a:ext uri="{FF2B5EF4-FFF2-40B4-BE49-F238E27FC236}">
                  <a16:creationId xmlns:a16="http://schemas.microsoft.com/office/drawing/2014/main" id="{79A4CF34-3871-63A1-79A8-0BB2DE3F12CF}"/>
                </a:ext>
              </a:extLst>
            </p:cNvPr>
            <p:cNvGrpSpPr/>
            <p:nvPr/>
          </p:nvGrpSpPr>
          <p:grpSpPr>
            <a:xfrm>
              <a:off x="2614018" y="1169581"/>
              <a:ext cx="6232271" cy="3191724"/>
              <a:chOff x="4355974" y="2852935"/>
              <a:chExt cx="4417041" cy="2313245"/>
            </a:xfrm>
          </p:grpSpPr>
          <p:pic>
            <p:nvPicPr>
              <p:cNvPr id="7" name="Image 7" descr="Image 7">
                <a:extLst>
                  <a:ext uri="{FF2B5EF4-FFF2-40B4-BE49-F238E27FC236}">
                    <a16:creationId xmlns:a16="http://schemas.microsoft.com/office/drawing/2014/main" id="{C8B70F10-3106-5092-3F13-5DED4899D0F4}"/>
                  </a:ext>
                </a:extLst>
              </p:cNvPr>
              <p:cNvPicPr>
                <a:picLocks noChangeAspect="1"/>
              </p:cNvPicPr>
              <p:nvPr/>
            </p:nvPicPr>
            <p:blipFill rotWithShape="1">
              <a:blip r:embed="rId4"/>
              <a:srcRect b="9524"/>
              <a:stretch/>
            </p:blipFill>
            <p:spPr>
              <a:xfrm>
                <a:off x="4355974" y="2852935"/>
                <a:ext cx="4417041" cy="2300142"/>
              </a:xfrm>
              <a:prstGeom prst="rect">
                <a:avLst/>
              </a:prstGeom>
              <a:ln w="12700">
                <a:miter lim="400000"/>
              </a:ln>
              <a:effectLst>
                <a:outerShdw blurRad="292100" dist="139700" dir="2700000" rotWithShape="0">
                  <a:srgbClr val="333333">
                    <a:alpha val="64999"/>
                  </a:srgbClr>
                </a:outerShdw>
              </a:effectLst>
            </p:spPr>
          </p:pic>
          <p:sp>
            <p:nvSpPr>
              <p:cNvPr id="8" name="Hickman et al. Sci Rep. 2018">
                <a:extLst>
                  <a:ext uri="{FF2B5EF4-FFF2-40B4-BE49-F238E27FC236}">
                    <a16:creationId xmlns:a16="http://schemas.microsoft.com/office/drawing/2014/main" id="{4F2DF237-573C-3723-6A79-A6625C1CB284}"/>
                  </a:ext>
                </a:extLst>
              </p:cNvPr>
              <p:cNvSpPr txBox="1"/>
              <p:nvPr/>
            </p:nvSpPr>
            <p:spPr>
              <a:xfrm>
                <a:off x="4465988" y="4917876"/>
                <a:ext cx="1874673" cy="248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mj-lt"/>
                    <a:ea typeface="+mj-ea"/>
                    <a:cs typeface="+mj-cs"/>
                    <a:sym typeface="Calibri"/>
                  </a:defRPr>
                </a:lvl1pPr>
              </a:lstStyle>
              <a:p>
                <a:r>
                  <a:rPr dirty="0"/>
                  <a:t>Hickman et al. Sci Rep. 2018 </a:t>
                </a:r>
              </a:p>
            </p:txBody>
          </p:sp>
        </p:grpSp>
        <p:sp>
          <p:nvSpPr>
            <p:cNvPr id="10" name="ZoneTexte 9">
              <a:extLst>
                <a:ext uri="{FF2B5EF4-FFF2-40B4-BE49-F238E27FC236}">
                  <a16:creationId xmlns:a16="http://schemas.microsoft.com/office/drawing/2014/main" id="{7EB6CA4B-2C8B-32FD-CC58-FA5455EF7AFF}"/>
                </a:ext>
              </a:extLst>
            </p:cNvPr>
            <p:cNvSpPr txBox="1"/>
            <p:nvPr/>
          </p:nvSpPr>
          <p:spPr>
            <a:xfrm>
              <a:off x="4571999" y="3703716"/>
              <a:ext cx="3934047" cy="532836"/>
            </a:xfrm>
            <a:prstGeom prst="rect">
              <a:avLst/>
            </a:prstGeom>
            <a:noFill/>
          </p:spPr>
          <p:txBody>
            <a:bodyPr wrap="square" rtlCol="0">
              <a:spAutoFit/>
            </a:bodyPr>
            <a:lstStyle/>
            <a:p>
              <a:pPr algn="ctr"/>
              <a:r>
                <a:rPr lang="fr-FR" sz="3200" b="1" dirty="0" err="1">
                  <a:solidFill>
                    <a:srgbClr val="0070C0"/>
                  </a:solidFill>
                </a:rPr>
                <a:t>Synthoplate</a:t>
              </a:r>
              <a:endParaRPr lang="fr-FR" sz="3200" b="1" dirty="0">
                <a:solidFill>
                  <a:srgbClr val="0070C0"/>
                </a:solidFill>
              </a:endParaRPr>
            </a:p>
          </p:txBody>
        </p:sp>
      </p:grpSp>
    </p:spTree>
    <p:extLst>
      <p:ext uri="{BB962C8B-B14F-4D97-AF65-F5344CB8AC3E}">
        <p14:creationId xmlns:p14="http://schemas.microsoft.com/office/powerpoint/2010/main" val="76100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The </a:t>
            </a:r>
            <a:r>
              <a:rPr lang="fr-FR" sz="3600" b="1" dirty="0" err="1">
                <a:solidFill>
                  <a:srgbClr val="FF0000"/>
                </a:solidFill>
                <a:latin typeface="+mn-lt"/>
              </a:rPr>
              <a:t>farther</a:t>
            </a:r>
            <a:r>
              <a:rPr lang="fr-FR" sz="3600" b="1" dirty="0">
                <a:solidFill>
                  <a:srgbClr val="FF0000"/>
                </a:solidFill>
                <a:latin typeface="+mn-lt"/>
              </a:rPr>
              <a:t> future: </a:t>
            </a:r>
            <a:r>
              <a:rPr lang="fr-FR" sz="3600" b="1" dirty="0">
                <a:solidFill>
                  <a:srgbClr val="0070C0"/>
                </a:solidFill>
                <a:latin typeface="+mn-lt"/>
              </a:rPr>
              <a:t>Nanorobots</a:t>
            </a: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
        <p:nvSpPr>
          <p:cNvPr id="3" name="Titre 1">
            <a:extLst>
              <a:ext uri="{FF2B5EF4-FFF2-40B4-BE49-F238E27FC236}">
                <a16:creationId xmlns:a16="http://schemas.microsoft.com/office/drawing/2014/main" id="{55B683BA-C614-8FA0-243C-3A74590BFEE2}"/>
              </a:ext>
            </a:extLst>
          </p:cNvPr>
          <p:cNvSpPr txBox="1">
            <a:spLocks/>
          </p:cNvSpPr>
          <p:nvPr/>
        </p:nvSpPr>
        <p:spPr>
          <a:xfrm>
            <a:off x="14171" y="1617"/>
            <a:ext cx="9143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3600" dirty="0">
              <a:solidFill>
                <a:srgbClr val="FF0000"/>
              </a:solidFill>
              <a:latin typeface="+mn-lt"/>
            </a:endParaRPr>
          </a:p>
        </p:txBody>
      </p:sp>
      <p:sp>
        <p:nvSpPr>
          <p:cNvPr id="5" name="Espace réservé du contenu 2">
            <a:extLst>
              <a:ext uri="{FF2B5EF4-FFF2-40B4-BE49-F238E27FC236}">
                <a16:creationId xmlns:a16="http://schemas.microsoft.com/office/drawing/2014/main" id="{5CB995F7-2368-69B1-0AAD-122A00F5D7F2}"/>
              </a:ext>
            </a:extLst>
          </p:cNvPr>
          <p:cNvSpPr>
            <a:spLocks noGrp="1"/>
          </p:cNvSpPr>
          <p:nvPr>
            <p:ph idx="1"/>
          </p:nvPr>
        </p:nvSpPr>
        <p:spPr>
          <a:xfrm>
            <a:off x="350874" y="3990716"/>
            <a:ext cx="8888817" cy="1759565"/>
          </a:xfrm>
        </p:spPr>
        <p:txBody>
          <a:bodyPr>
            <a:noAutofit/>
          </a:bodyPr>
          <a:lstStyle/>
          <a:p>
            <a:pPr marL="285750" indent="-285750" hangingPunct="0">
              <a:lnSpc>
                <a:spcPct val="114000"/>
              </a:lnSpc>
              <a:spcBef>
                <a:spcPts val="600"/>
              </a:spcBef>
              <a:spcAft>
                <a:spcPts val="600"/>
              </a:spcAft>
            </a:pPr>
            <a:r>
              <a:rPr lang="en-US" sz="2400" b="1" dirty="0">
                <a:solidFill>
                  <a:srgbClr val="0070C0"/>
                </a:solidFill>
                <a:latin typeface="Calibri" panose="020F0502020204030204" pitchFamily="34" charset="0"/>
                <a:cs typeface="Calibri" panose="020F0502020204030204" pitchFamily="34" charset="0"/>
                <a:sym typeface="Helvetica"/>
              </a:rPr>
              <a:t>The </a:t>
            </a:r>
            <a:r>
              <a:rPr lang="en-US" sz="2400" b="1" dirty="0" err="1">
                <a:solidFill>
                  <a:srgbClr val="0070C0"/>
                </a:solidFill>
                <a:latin typeface="Calibri" panose="020F0502020204030204" pitchFamily="34" charset="0"/>
                <a:cs typeface="Calibri" panose="020F0502020204030204" pitchFamily="34" charset="0"/>
                <a:sym typeface="Helvetica"/>
              </a:rPr>
              <a:t>respirocytes</a:t>
            </a:r>
            <a:r>
              <a:rPr lang="en-US" sz="2400" b="1" dirty="0">
                <a:solidFill>
                  <a:srgbClr val="0070C0"/>
                </a:solidFill>
                <a:latin typeface="Calibri" panose="020F0502020204030204" pitchFamily="34" charset="0"/>
                <a:cs typeface="Calibri" panose="020F0502020204030204" pitchFamily="34" charset="0"/>
                <a:sym typeface="Helvetica"/>
              </a:rPr>
              <a:t> </a:t>
            </a:r>
            <a:r>
              <a:rPr lang="en-US" sz="2200" dirty="0">
                <a:latin typeface="Calibri" panose="020F0502020204030204" pitchFamily="34" charset="0"/>
                <a:cs typeface="Calibri" panose="020F0502020204030204" pitchFamily="34" charset="0"/>
                <a:sym typeface="Helvetica"/>
              </a:rPr>
              <a:t>perform all the important functions of red blood cells.</a:t>
            </a:r>
            <a:endParaRPr lang="fr-FR" sz="2200" dirty="0">
              <a:latin typeface="Calibri" panose="020F0502020204030204" pitchFamily="34" charset="0"/>
              <a:cs typeface="Calibri" panose="020F0502020204030204" pitchFamily="34" charset="0"/>
              <a:sym typeface="Helvetica"/>
            </a:endParaRPr>
          </a:p>
          <a:p>
            <a:pPr marL="285750" indent="-285750" hangingPunct="0">
              <a:lnSpc>
                <a:spcPct val="114000"/>
              </a:lnSpc>
              <a:spcBef>
                <a:spcPts val="600"/>
              </a:spcBef>
              <a:spcAft>
                <a:spcPts val="600"/>
              </a:spcAft>
            </a:pPr>
            <a:r>
              <a:rPr lang="en-US" sz="2400" b="1" dirty="0">
                <a:solidFill>
                  <a:srgbClr val="0070C0"/>
                </a:solidFill>
                <a:latin typeface="Calibri" panose="020F0502020204030204" pitchFamily="34" charset="0"/>
                <a:cs typeface="Calibri" panose="020F0502020204030204" pitchFamily="34" charset="0"/>
              </a:rPr>
              <a:t>The </a:t>
            </a:r>
            <a:r>
              <a:rPr lang="en-US" sz="2400" b="1" dirty="0" err="1">
                <a:solidFill>
                  <a:srgbClr val="0070C0"/>
                </a:solidFill>
                <a:latin typeface="Calibri" panose="020F0502020204030204" pitchFamily="34" charset="0"/>
                <a:cs typeface="Calibri" panose="020F0502020204030204" pitchFamily="34" charset="0"/>
              </a:rPr>
              <a:t>clottocyte</a:t>
            </a:r>
            <a:r>
              <a:rPr lang="en-US" sz="2400" b="1" dirty="0">
                <a:solidFill>
                  <a:srgbClr val="0070C0"/>
                </a:solidFill>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mimics the natural process of hemostasis</a:t>
            </a:r>
            <a:endParaRPr lang="fr-FR" sz="2200" dirty="0">
              <a:latin typeface="Calibri" panose="020F0502020204030204" pitchFamily="34" charset="0"/>
              <a:cs typeface="Calibri" panose="020F0502020204030204" pitchFamily="34" charset="0"/>
            </a:endParaRPr>
          </a:p>
          <a:p>
            <a:pPr marL="285750" indent="-285750" hangingPunct="0">
              <a:lnSpc>
                <a:spcPct val="114000"/>
              </a:lnSpc>
              <a:spcBef>
                <a:spcPts val="600"/>
              </a:spcBef>
              <a:spcAft>
                <a:spcPts val="600"/>
              </a:spcAft>
            </a:pPr>
            <a:r>
              <a:rPr lang="fr-FR" sz="2400" b="1" dirty="0">
                <a:solidFill>
                  <a:srgbClr val="0070C0"/>
                </a:solidFill>
                <a:latin typeface="Calibri" panose="020F0502020204030204" pitchFamily="34" charset="0"/>
                <a:cs typeface="Calibri" panose="020F0502020204030204" pitchFamily="34" charset="0"/>
              </a:rPr>
              <a:t> </a:t>
            </a:r>
            <a:r>
              <a:rPr lang="fr-FR" sz="2400" b="1" dirty="0" err="1">
                <a:solidFill>
                  <a:srgbClr val="0070C0"/>
                </a:solidFill>
                <a:latin typeface="Calibri" panose="020F0502020204030204" pitchFamily="34" charset="0"/>
                <a:cs typeface="Calibri" panose="020F0502020204030204" pitchFamily="34" charset="0"/>
              </a:rPr>
              <a:t>Microbivore</a:t>
            </a:r>
            <a:r>
              <a:rPr lang="fr-FR" sz="2400" b="1" dirty="0">
                <a:solidFill>
                  <a:srgbClr val="0070C0"/>
                </a:solidFill>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performs</a:t>
            </a:r>
            <a:r>
              <a:rPr lang="fr-FR" sz="2200" dirty="0">
                <a:latin typeface="Calibri" panose="020F0502020204030204" pitchFamily="34" charset="0"/>
                <a:cs typeface="Calibri" panose="020F0502020204030204" pitchFamily="34" charset="0"/>
              </a:rPr>
              <a:t> </a:t>
            </a:r>
            <a:r>
              <a:rPr lang="fr-FR" sz="2200" dirty="0" err="1">
                <a:latin typeface="Calibri" panose="020F0502020204030204" pitchFamily="34" charset="0"/>
                <a:cs typeface="Calibri" panose="020F0502020204030204" pitchFamily="34" charset="0"/>
              </a:rPr>
              <a:t>phagocytosis</a:t>
            </a:r>
            <a:r>
              <a:rPr lang="fr-FR" sz="2200" dirty="0">
                <a:latin typeface="Calibri" panose="020F0502020204030204" pitchFamily="34" charset="0"/>
                <a:cs typeface="Calibri" panose="020F0502020204030204" pitchFamily="34" charset="0"/>
              </a:rPr>
              <a:t> to destroy </a:t>
            </a:r>
            <a:r>
              <a:rPr lang="fr-FR" sz="2200" dirty="0" err="1">
                <a:latin typeface="Calibri" panose="020F0502020204030204" pitchFamily="34" charset="0"/>
                <a:cs typeface="Calibri" panose="020F0502020204030204" pitchFamily="34" charset="0"/>
              </a:rPr>
              <a:t>pathogens</a:t>
            </a:r>
            <a:r>
              <a:rPr lang="fr-FR" sz="2200" dirty="0">
                <a:latin typeface="Calibri" panose="020F0502020204030204" pitchFamily="34" charset="0"/>
                <a:cs typeface="Calibri" panose="020F0502020204030204" pitchFamily="34" charset="0"/>
              </a:rPr>
              <a:t>.</a:t>
            </a:r>
          </a:p>
        </p:txBody>
      </p:sp>
      <p:pic>
        <p:nvPicPr>
          <p:cNvPr id="9" name="Image 8">
            <a:extLst>
              <a:ext uri="{FF2B5EF4-FFF2-40B4-BE49-F238E27FC236}">
                <a16:creationId xmlns:a16="http://schemas.microsoft.com/office/drawing/2014/main" id="{1D8A1FFF-236A-D53F-F7B6-4D46C608CA63}"/>
              </a:ext>
            </a:extLst>
          </p:cNvPr>
          <p:cNvPicPr>
            <a:picLocks noChangeAspect="1"/>
          </p:cNvPicPr>
          <p:nvPr/>
        </p:nvPicPr>
        <p:blipFill rotWithShape="1">
          <a:blip r:embed="rId4"/>
          <a:srcRect l="444" t="11288" r="2204" b="11413"/>
          <a:stretch/>
        </p:blipFill>
        <p:spPr>
          <a:xfrm>
            <a:off x="2054417" y="1194396"/>
            <a:ext cx="5035163" cy="2658140"/>
          </a:xfrm>
          <a:prstGeom prst="rect">
            <a:avLst/>
          </a:prstGeom>
        </p:spPr>
      </p:pic>
    </p:spTree>
    <p:extLst>
      <p:ext uri="{BB962C8B-B14F-4D97-AF65-F5344CB8AC3E}">
        <p14:creationId xmlns:p14="http://schemas.microsoft.com/office/powerpoint/2010/main" val="112095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en-US" sz="3600" b="1" dirty="0">
                <a:solidFill>
                  <a:srgbClr val="FF0000"/>
                </a:solidFill>
                <a:latin typeface="+mn-lt"/>
              </a:rPr>
              <a:t>        Science fiction and back to the future,</a:t>
            </a:r>
            <a:br>
              <a:rPr lang="en-US" sz="3600" b="1" dirty="0">
                <a:solidFill>
                  <a:srgbClr val="FF0000"/>
                </a:solidFill>
                <a:latin typeface="+mn-lt"/>
              </a:rPr>
            </a:br>
            <a:r>
              <a:rPr lang="en-US" sz="3600" b="1" dirty="0">
                <a:solidFill>
                  <a:srgbClr val="FF0000"/>
                </a:solidFill>
                <a:latin typeface="+mn-lt"/>
              </a:rPr>
              <a:t>       two ways for new blood  Products</a:t>
            </a:r>
            <a:endParaRPr lang="fr-FR" sz="3600" dirty="0">
              <a:solidFill>
                <a:srgbClr val="FF0000"/>
              </a:solidFill>
              <a:latin typeface="+mn-lt"/>
            </a:endParaRPr>
          </a:p>
        </p:txBody>
      </p:sp>
      <p:sp>
        <p:nvSpPr>
          <p:cNvPr id="3" name="Espace réservé du contenu 2">
            <a:extLst>
              <a:ext uri="{FF2B5EF4-FFF2-40B4-BE49-F238E27FC236}">
                <a16:creationId xmlns:a16="http://schemas.microsoft.com/office/drawing/2014/main" id="{DEB93991-D0C0-6801-BE1C-A688D8560CC8}"/>
              </a:ext>
            </a:extLst>
          </p:cNvPr>
          <p:cNvSpPr>
            <a:spLocks noGrp="1"/>
          </p:cNvSpPr>
          <p:nvPr>
            <p:ph idx="1"/>
          </p:nvPr>
        </p:nvSpPr>
        <p:spPr>
          <a:xfrm>
            <a:off x="490427" y="1906328"/>
            <a:ext cx="8410574" cy="2238375"/>
          </a:xfrm>
        </p:spPr>
        <p:txBody>
          <a:bodyPr>
            <a:noAutofit/>
          </a:bodyPr>
          <a:lstStyle/>
          <a:p>
            <a:pPr marL="514350" indent="-514350" hangingPunct="0">
              <a:lnSpc>
                <a:spcPct val="114000"/>
              </a:lnSpc>
              <a:spcBef>
                <a:spcPts val="1200"/>
              </a:spcBef>
              <a:spcAft>
                <a:spcPts val="1200"/>
              </a:spcAft>
              <a:buFont typeface="+mj-lt"/>
              <a:buAutoNum type="arabicPeriod"/>
            </a:pPr>
            <a:r>
              <a:rPr lang="en-US" b="1" dirty="0">
                <a:solidFill>
                  <a:srgbClr val="BDE3FF"/>
                </a:solidFill>
                <a:latin typeface="Calibri" panose="020F0502020204030204" pitchFamily="34" charset="0"/>
                <a:cs typeface="Calibri" panose="020F0502020204030204" pitchFamily="34" charset="0"/>
              </a:rPr>
              <a:t>New blood products more or less presenting as artificial.</a:t>
            </a:r>
          </a:p>
          <a:p>
            <a:pPr marL="514350" indent="-514350" hangingPunct="0">
              <a:lnSpc>
                <a:spcPct val="114000"/>
              </a:lnSpc>
              <a:spcBef>
                <a:spcPts val="1200"/>
              </a:spcBef>
              <a:spcAft>
                <a:spcPts val="2400"/>
              </a:spcAft>
              <a:buFont typeface="+mj-lt"/>
              <a:buAutoNum type="arabicPeriod"/>
            </a:pPr>
            <a:r>
              <a:rPr lang="fr-FR" b="1" dirty="0">
                <a:solidFill>
                  <a:srgbClr val="0070C0"/>
                </a:solidFill>
                <a:latin typeface="Calibri" panose="020F0502020204030204" pitchFamily="34" charset="0"/>
                <a:cs typeface="Calibri" panose="020F0502020204030204" pitchFamily="34" charset="0"/>
              </a:rPr>
              <a:t>Upgrade </a:t>
            </a:r>
            <a:r>
              <a:rPr lang="fr-FR" b="1" dirty="0" err="1">
                <a:solidFill>
                  <a:srgbClr val="0070C0"/>
                </a:solidFill>
                <a:latin typeface="Calibri" panose="020F0502020204030204" pitchFamily="34" charset="0"/>
                <a:cs typeface="Calibri" panose="020F0502020204030204" pitchFamily="34" charset="0"/>
              </a:rPr>
              <a:t>old</a:t>
            </a:r>
            <a:r>
              <a:rPr lang="fr-FR" b="1" dirty="0">
                <a:solidFill>
                  <a:srgbClr val="0070C0"/>
                </a:solidFill>
                <a:latin typeface="Calibri" panose="020F0502020204030204" pitchFamily="34" charset="0"/>
                <a:cs typeface="Calibri" panose="020F0502020204030204" pitchFamily="34" charset="0"/>
              </a:rPr>
              <a:t> </a:t>
            </a:r>
            <a:r>
              <a:rPr lang="fr-FR" b="1" dirty="0" err="1">
                <a:solidFill>
                  <a:srgbClr val="0070C0"/>
                </a:solidFill>
                <a:latin typeface="Calibri" panose="020F0502020204030204" pitchFamily="34" charset="0"/>
                <a:cs typeface="Calibri" panose="020F0502020204030204" pitchFamily="34" charset="0"/>
              </a:rPr>
              <a:t>blood</a:t>
            </a:r>
            <a:r>
              <a:rPr lang="fr-FR" b="1" dirty="0">
                <a:solidFill>
                  <a:srgbClr val="0070C0"/>
                </a:solidFill>
                <a:latin typeface="Calibri" panose="020F0502020204030204" pitchFamily="34" charset="0"/>
                <a:cs typeface="Calibri" panose="020F0502020204030204" pitchFamily="34" charset="0"/>
              </a:rPr>
              <a:t> </a:t>
            </a:r>
            <a:r>
              <a:rPr lang="fr-FR" b="1" dirty="0" err="1">
                <a:solidFill>
                  <a:srgbClr val="0070C0"/>
                </a:solidFill>
                <a:latin typeface="Calibri" panose="020F0502020204030204" pitchFamily="34" charset="0"/>
                <a:cs typeface="Calibri" panose="020F0502020204030204" pitchFamily="34" charset="0"/>
              </a:rPr>
              <a:t>products</a:t>
            </a:r>
            <a:r>
              <a:rPr lang="fr-FR" b="1" dirty="0">
                <a:solidFill>
                  <a:srgbClr val="0070C0"/>
                </a:solidFill>
                <a:latin typeface="Calibri" panose="020F0502020204030204" pitchFamily="34" charset="0"/>
                <a:cs typeface="Calibri" panose="020F0502020204030204" pitchFamily="34" charset="0"/>
              </a:rPr>
              <a:t>.</a:t>
            </a: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pic>
        <p:nvPicPr>
          <p:cNvPr id="5" name="Image 4">
            <a:extLst>
              <a:ext uri="{FF2B5EF4-FFF2-40B4-BE49-F238E27FC236}">
                <a16:creationId xmlns:a16="http://schemas.microsoft.com/office/drawing/2014/main" id="{AD5BC5B4-C7E6-AB7F-D140-D6B7A44AF9CF}"/>
              </a:ext>
            </a:extLst>
          </p:cNvPr>
          <p:cNvPicPr>
            <a:picLocks noChangeAspect="1"/>
          </p:cNvPicPr>
          <p:nvPr/>
        </p:nvPicPr>
        <p:blipFill>
          <a:blip r:embed="rId4"/>
          <a:stretch>
            <a:fillRect/>
          </a:stretch>
        </p:blipFill>
        <p:spPr>
          <a:xfrm>
            <a:off x="4199860" y="3817088"/>
            <a:ext cx="4785699" cy="2816771"/>
          </a:xfrm>
          <a:prstGeom prst="rect">
            <a:avLst/>
          </a:prstGeom>
        </p:spPr>
      </p:pic>
    </p:spTree>
    <p:extLst>
      <p:ext uri="{BB962C8B-B14F-4D97-AF65-F5344CB8AC3E}">
        <p14:creationId xmlns:p14="http://schemas.microsoft.com/office/powerpoint/2010/main" val="9983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	 </a:t>
            </a:r>
            <a:r>
              <a:rPr lang="en-US" sz="3600" b="1" dirty="0">
                <a:solidFill>
                  <a:srgbClr val="FF0000"/>
                </a:solidFill>
                <a:latin typeface="+mn-lt"/>
              </a:rPr>
              <a:t>Different whole blood preparations</a:t>
            </a:r>
            <a:endParaRPr lang="fr-FR" sz="3600" b="1"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
        <p:nvSpPr>
          <p:cNvPr id="3" name="Espace réservé du contenu 2">
            <a:extLst>
              <a:ext uri="{FF2B5EF4-FFF2-40B4-BE49-F238E27FC236}">
                <a16:creationId xmlns:a16="http://schemas.microsoft.com/office/drawing/2014/main" id="{26162934-5864-8862-E017-9C37F95BC687}"/>
              </a:ext>
            </a:extLst>
          </p:cNvPr>
          <p:cNvSpPr>
            <a:spLocks noGrp="1"/>
          </p:cNvSpPr>
          <p:nvPr>
            <p:ph idx="1"/>
          </p:nvPr>
        </p:nvSpPr>
        <p:spPr>
          <a:xfrm>
            <a:off x="449120" y="1329065"/>
            <a:ext cx="6490853" cy="4890978"/>
          </a:xfrm>
        </p:spPr>
        <p:txBody>
          <a:bodyPr>
            <a:noAutofit/>
          </a:bodyPr>
          <a:lstStyle/>
          <a:p>
            <a:pPr marL="285750" indent="-285750" hangingPunct="0">
              <a:lnSpc>
                <a:spcPct val="114000"/>
              </a:lnSpc>
              <a:spcBef>
                <a:spcPts val="0"/>
              </a:spcBef>
              <a:spcAft>
                <a:spcPts val="600"/>
              </a:spcAft>
            </a:pPr>
            <a:r>
              <a:rPr lang="en-US" sz="2400" b="1" dirty="0">
                <a:solidFill>
                  <a:srgbClr val="0070C0"/>
                </a:solidFill>
                <a:latin typeface="Calibri" panose="020F0502020204030204" pitchFamily="34" charset="0"/>
                <a:cs typeface="Calibri" panose="020F0502020204030204" pitchFamily="34" charset="0"/>
                <a:sym typeface="Helvetica"/>
              </a:rPr>
              <a:t>Low titer O Whole blood, </a:t>
            </a:r>
            <a:r>
              <a:rPr lang="en-US" sz="2400" dirty="0">
                <a:latin typeface="Calibri" panose="020F0502020204030204" pitchFamily="34" charset="0"/>
                <a:cs typeface="Calibri" panose="020F0502020204030204" pitchFamily="34" charset="0"/>
                <a:sym typeface="Helvetica"/>
              </a:rPr>
              <a:t>leucocyte depleted, stored for 21 days between 4°C and 6°C.</a:t>
            </a:r>
          </a:p>
          <a:p>
            <a:pPr lvl="1" hangingPunct="0">
              <a:lnSpc>
                <a:spcPct val="113000"/>
              </a:lnSpc>
              <a:spcBef>
                <a:spcPts val="0"/>
              </a:spcBef>
              <a:spcAft>
                <a:spcPts val="300"/>
              </a:spcAft>
              <a:buFont typeface="Symbol" panose="05050102010706020507" pitchFamily="18" charset="2"/>
              <a:buChar char="-"/>
            </a:pPr>
            <a:r>
              <a:rPr lang="fr-FR" sz="2200" dirty="0" err="1">
                <a:latin typeface="Calibri" panose="020F0502020204030204" pitchFamily="34" charset="0"/>
                <a:cs typeface="Calibri" panose="020F0502020204030204" pitchFamily="34" charset="0"/>
                <a:sym typeface="Helvetica"/>
              </a:rPr>
              <a:t>Easy</a:t>
            </a:r>
            <a:r>
              <a:rPr lang="fr-FR" sz="2200" dirty="0">
                <a:latin typeface="Calibri" panose="020F0502020204030204" pitchFamily="34" charset="0"/>
                <a:cs typeface="Calibri" panose="020F0502020204030204" pitchFamily="34" charset="0"/>
                <a:sym typeface="Helvetica"/>
              </a:rPr>
              <a:t> to </a:t>
            </a:r>
            <a:r>
              <a:rPr lang="fr-FR" sz="2200" dirty="0" err="1">
                <a:latin typeface="Calibri" panose="020F0502020204030204" pitchFamily="34" charset="0"/>
                <a:cs typeface="Calibri" panose="020F0502020204030204" pitchFamily="34" charset="0"/>
                <a:sym typeface="Helvetica"/>
              </a:rPr>
              <a:t>implement</a:t>
            </a:r>
            <a:endParaRPr lang="fr-FR" sz="2200" dirty="0">
              <a:latin typeface="Calibri" panose="020F0502020204030204" pitchFamily="34" charset="0"/>
              <a:cs typeface="Calibri" panose="020F0502020204030204" pitchFamily="34" charset="0"/>
              <a:sym typeface="Helvetica"/>
            </a:endParaRP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sym typeface="Helvetica"/>
              </a:rPr>
              <a:t>Efficacy for the hemorrhagic trauma patient.</a:t>
            </a:r>
          </a:p>
          <a:p>
            <a:pPr marL="285750" lvl="1" indent="-285750" hangingPunct="0">
              <a:lnSpc>
                <a:spcPct val="114000"/>
              </a:lnSpc>
              <a:spcBef>
                <a:spcPts val="0"/>
              </a:spcBef>
              <a:spcAft>
                <a:spcPts val="600"/>
              </a:spcAft>
            </a:pPr>
            <a:r>
              <a:rPr lang="en-US" b="1" dirty="0">
                <a:solidFill>
                  <a:srgbClr val="0070C0"/>
                </a:solidFill>
                <a:latin typeface="Calibri" panose="020F0502020204030204" pitchFamily="34" charset="0"/>
                <a:cs typeface="Calibri" panose="020F0502020204030204" pitchFamily="34" charset="0"/>
                <a:sym typeface="Helvetica"/>
              </a:rPr>
              <a:t>"Warm" whole blood collected in the field.</a:t>
            </a: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sym typeface="Helvetica"/>
              </a:rPr>
              <a:t>Adapted to situations of extreme isolation or shortage of blood bank products.</a:t>
            </a:r>
          </a:p>
          <a:p>
            <a:pPr marL="285750" lvl="1" indent="-285750" hangingPunct="0">
              <a:lnSpc>
                <a:spcPct val="114000"/>
              </a:lnSpc>
              <a:spcBef>
                <a:spcPts val="600"/>
              </a:spcBef>
              <a:spcAft>
                <a:spcPts val="600"/>
              </a:spcAft>
            </a:pPr>
            <a:r>
              <a:rPr lang="en-US" sz="2400" b="1" dirty="0">
                <a:solidFill>
                  <a:srgbClr val="0070C0"/>
                </a:solidFill>
                <a:latin typeface="Calibri" panose="020F0502020204030204" pitchFamily="34" charset="0"/>
                <a:cs typeface="Calibri" panose="020F0502020204030204" pitchFamily="34" charset="0"/>
              </a:rPr>
              <a:t>Photochemical treatment of whole blood for inactivation of pathogens</a:t>
            </a: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rPr>
              <a:t>Use of </a:t>
            </a:r>
            <a:r>
              <a:rPr lang="en-US" sz="2200" dirty="0" err="1">
                <a:latin typeface="Calibri" panose="020F0502020204030204" pitchFamily="34" charset="0"/>
                <a:cs typeface="Calibri" panose="020F0502020204030204" pitchFamily="34" charset="0"/>
              </a:rPr>
              <a:t>Riboflavine</a:t>
            </a:r>
            <a:r>
              <a:rPr lang="en-US" sz="2200" dirty="0">
                <a:latin typeface="Calibri" panose="020F0502020204030204" pitchFamily="34" charset="0"/>
                <a:cs typeface="Calibri" panose="020F0502020204030204" pitchFamily="34" charset="0"/>
              </a:rPr>
              <a:t> is under clinical development.</a:t>
            </a:r>
          </a:p>
        </p:txBody>
      </p:sp>
      <p:pic>
        <p:nvPicPr>
          <p:cNvPr id="5" name="Image 8" descr="Image 8">
            <a:extLst>
              <a:ext uri="{FF2B5EF4-FFF2-40B4-BE49-F238E27FC236}">
                <a16:creationId xmlns:a16="http://schemas.microsoft.com/office/drawing/2014/main" id="{4CD1400E-6F17-52A2-07C1-A534EC31061B}"/>
              </a:ext>
            </a:extLst>
          </p:cNvPr>
          <p:cNvPicPr>
            <a:picLocks noChangeAspect="1"/>
          </p:cNvPicPr>
          <p:nvPr/>
        </p:nvPicPr>
        <p:blipFill rotWithShape="1">
          <a:blip r:embed="rId4"/>
          <a:srcRect l="37442" r="15871"/>
          <a:stretch/>
        </p:blipFill>
        <p:spPr>
          <a:xfrm>
            <a:off x="6939973" y="1346888"/>
            <a:ext cx="1501946" cy="2142574"/>
          </a:xfrm>
          <a:prstGeom prst="rect">
            <a:avLst/>
          </a:prstGeom>
          <a:ln w="12700">
            <a:miter lim="400000"/>
          </a:ln>
        </p:spPr>
      </p:pic>
      <p:pic>
        <p:nvPicPr>
          <p:cNvPr id="7" name="Image 6">
            <a:extLst>
              <a:ext uri="{FF2B5EF4-FFF2-40B4-BE49-F238E27FC236}">
                <a16:creationId xmlns:a16="http://schemas.microsoft.com/office/drawing/2014/main" id="{42323430-DE7A-D54B-68C1-4901666266F1}"/>
              </a:ext>
            </a:extLst>
          </p:cNvPr>
          <p:cNvPicPr>
            <a:picLocks noChangeAspect="1"/>
          </p:cNvPicPr>
          <p:nvPr/>
        </p:nvPicPr>
        <p:blipFill>
          <a:blip r:embed="rId5"/>
          <a:stretch>
            <a:fillRect/>
          </a:stretch>
        </p:blipFill>
        <p:spPr>
          <a:xfrm>
            <a:off x="6939973" y="3725532"/>
            <a:ext cx="1906315" cy="1429736"/>
          </a:xfrm>
          <a:prstGeom prst="rect">
            <a:avLst/>
          </a:prstGeom>
        </p:spPr>
      </p:pic>
      <p:pic>
        <p:nvPicPr>
          <p:cNvPr id="8" name="Image 7">
            <a:extLst>
              <a:ext uri="{FF2B5EF4-FFF2-40B4-BE49-F238E27FC236}">
                <a16:creationId xmlns:a16="http://schemas.microsoft.com/office/drawing/2014/main" id="{7324C38C-0956-EFDD-0BFA-C7D5C9F266F4}"/>
              </a:ext>
            </a:extLst>
          </p:cNvPr>
          <p:cNvPicPr>
            <a:picLocks noChangeAspect="1"/>
          </p:cNvPicPr>
          <p:nvPr/>
        </p:nvPicPr>
        <p:blipFill rotWithShape="1">
          <a:blip r:embed="rId6"/>
          <a:srcRect l="10857" r="10313" b="44473"/>
          <a:stretch/>
        </p:blipFill>
        <p:spPr>
          <a:xfrm>
            <a:off x="7007661" y="3791313"/>
            <a:ext cx="828535" cy="1280763"/>
          </a:xfrm>
          <a:prstGeom prst="rect">
            <a:avLst/>
          </a:prstGeom>
          <a:ln w="12700">
            <a:solidFill>
              <a:schemeClr val="bg1"/>
            </a:solidFill>
          </a:ln>
        </p:spPr>
      </p:pic>
    </p:spTree>
    <p:extLst>
      <p:ext uri="{BB962C8B-B14F-4D97-AF65-F5344CB8AC3E}">
        <p14:creationId xmlns:p14="http://schemas.microsoft.com/office/powerpoint/2010/main" val="231468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	 </a:t>
            </a:r>
            <a:r>
              <a:rPr lang="en-US" sz="3600" b="1" dirty="0">
                <a:solidFill>
                  <a:srgbClr val="FF0000"/>
                </a:solidFill>
                <a:latin typeface="+mn-lt"/>
              </a:rPr>
              <a:t>Different red blood cells preparations</a:t>
            </a:r>
            <a:endParaRPr lang="fr-FR" sz="3600" b="1"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
        <p:nvSpPr>
          <p:cNvPr id="3" name="Espace réservé du contenu 2">
            <a:extLst>
              <a:ext uri="{FF2B5EF4-FFF2-40B4-BE49-F238E27FC236}">
                <a16:creationId xmlns:a16="http://schemas.microsoft.com/office/drawing/2014/main" id="{26162934-5864-8862-E017-9C37F95BC687}"/>
              </a:ext>
            </a:extLst>
          </p:cNvPr>
          <p:cNvSpPr>
            <a:spLocks noGrp="1"/>
          </p:cNvSpPr>
          <p:nvPr>
            <p:ph idx="1"/>
          </p:nvPr>
        </p:nvSpPr>
        <p:spPr>
          <a:xfrm>
            <a:off x="1110896" y="1527770"/>
            <a:ext cx="7650333" cy="3671552"/>
          </a:xfrm>
        </p:spPr>
        <p:txBody>
          <a:bodyPr>
            <a:noAutofit/>
          </a:bodyPr>
          <a:lstStyle/>
          <a:p>
            <a:pPr marL="285750" lvl="1" indent="-285750" hangingPunct="0">
              <a:lnSpc>
                <a:spcPct val="114000"/>
              </a:lnSpc>
              <a:spcBef>
                <a:spcPts val="1800"/>
              </a:spcBef>
              <a:spcAft>
                <a:spcPts val="600"/>
              </a:spcAft>
            </a:pPr>
            <a:r>
              <a:rPr lang="en-US" sz="2800" b="1" dirty="0">
                <a:solidFill>
                  <a:srgbClr val="0070C0"/>
                </a:solidFill>
                <a:latin typeface="Calibri" panose="020F0502020204030204" pitchFamily="34" charset="0"/>
                <a:cs typeface="Calibri" panose="020F0502020204030204" pitchFamily="34" charset="0"/>
              </a:rPr>
              <a:t>Photochemical treatment of red blood cells for inactivation of pathogens</a:t>
            </a: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rPr>
              <a:t>Use of a degradable alkylating agent, S-303, under clinical development</a:t>
            </a:r>
          </a:p>
          <a:p>
            <a:pPr marL="285750" lvl="1" indent="-285750" hangingPunct="0">
              <a:lnSpc>
                <a:spcPct val="114000"/>
              </a:lnSpc>
              <a:spcBef>
                <a:spcPts val="600"/>
              </a:spcBef>
              <a:spcAft>
                <a:spcPts val="600"/>
              </a:spcAft>
            </a:pPr>
            <a:r>
              <a:rPr lang="en-US" sz="2800" b="1" dirty="0">
                <a:solidFill>
                  <a:srgbClr val="0070C0"/>
                </a:solidFill>
                <a:latin typeface="Calibri" panose="020F0502020204030204" pitchFamily="34" charset="0"/>
                <a:cs typeface="Calibri" panose="020F0502020204030204" pitchFamily="34" charset="0"/>
              </a:rPr>
              <a:t>Universal red blood cells by enzymatic elimination of membrane antigens A, B and D</a:t>
            </a:r>
          </a:p>
          <a:p>
            <a:pPr lvl="1" hangingPunct="0">
              <a:lnSpc>
                <a:spcPct val="113000"/>
              </a:lnSpc>
              <a:spcBef>
                <a:spcPts val="0"/>
              </a:spcBef>
              <a:spcAft>
                <a:spcPts val="300"/>
              </a:spcAft>
              <a:buFont typeface="Symbol" panose="05050102010706020507" pitchFamily="18" charset="2"/>
              <a:buChar char="-"/>
            </a:pPr>
            <a:r>
              <a:rPr lang="fr-FR" sz="2200" dirty="0" err="1">
                <a:latin typeface="Calibri" panose="020F0502020204030204" pitchFamily="34" charset="0"/>
                <a:cs typeface="Calibri" panose="020F0502020204030204" pitchFamily="34" charset="0"/>
                <a:sym typeface="Helvetica"/>
              </a:rPr>
              <a:t>Still</a:t>
            </a:r>
            <a:r>
              <a:rPr lang="fr-FR" sz="2200" dirty="0">
                <a:latin typeface="Calibri" panose="020F0502020204030204" pitchFamily="34" charset="0"/>
                <a:cs typeface="Calibri" panose="020F0502020204030204" pitchFamily="34" charset="0"/>
                <a:sym typeface="Helvetica"/>
              </a:rPr>
              <a:t> </a:t>
            </a:r>
            <a:r>
              <a:rPr lang="fr-FR" sz="2200" dirty="0" err="1">
                <a:latin typeface="Calibri" panose="020F0502020204030204" pitchFamily="34" charset="0"/>
                <a:cs typeface="Calibri" panose="020F0502020204030204" pitchFamily="34" charset="0"/>
                <a:sym typeface="Helvetica"/>
              </a:rPr>
              <a:t>under</a:t>
            </a:r>
            <a:r>
              <a:rPr lang="fr-FR" sz="2200" dirty="0">
                <a:latin typeface="Calibri" panose="020F0502020204030204" pitchFamily="34" charset="0"/>
                <a:cs typeface="Calibri" panose="020F0502020204030204" pitchFamily="34" charset="0"/>
                <a:sym typeface="Helvetica"/>
              </a:rPr>
              <a:t> </a:t>
            </a:r>
            <a:r>
              <a:rPr lang="fr-FR" sz="2200" dirty="0" err="1">
                <a:latin typeface="Calibri" panose="020F0502020204030204" pitchFamily="34" charset="0"/>
                <a:cs typeface="Calibri" panose="020F0502020204030204" pitchFamily="34" charset="0"/>
                <a:sym typeface="Helvetica"/>
              </a:rPr>
              <a:t>study</a:t>
            </a:r>
            <a:r>
              <a:rPr lang="fr-FR" sz="2200" dirty="0">
                <a:latin typeface="Calibri" panose="020F0502020204030204" pitchFamily="34" charset="0"/>
                <a:cs typeface="Calibri" panose="020F0502020204030204" pitchFamily="34" charset="0"/>
                <a:sym typeface="Helvetica"/>
              </a:rPr>
              <a:t> </a:t>
            </a:r>
            <a:endParaRPr lang="fr-F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934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	 </a:t>
            </a:r>
            <a:r>
              <a:rPr lang="fr-FR" sz="3600" b="1" dirty="0" err="1">
                <a:solidFill>
                  <a:srgbClr val="FF0000"/>
                </a:solidFill>
                <a:latin typeface="+mn-lt"/>
              </a:rPr>
              <a:t>Different</a:t>
            </a:r>
            <a:r>
              <a:rPr lang="fr-FR" sz="3600" b="1" dirty="0">
                <a:solidFill>
                  <a:srgbClr val="FF0000"/>
                </a:solidFill>
                <a:latin typeface="+mn-lt"/>
              </a:rPr>
              <a:t> </a:t>
            </a:r>
            <a:r>
              <a:rPr lang="fr-FR" sz="3600" b="1" dirty="0" err="1">
                <a:solidFill>
                  <a:srgbClr val="FF0000"/>
                </a:solidFill>
                <a:latin typeface="+mn-lt"/>
              </a:rPr>
              <a:t>platelet</a:t>
            </a:r>
            <a:r>
              <a:rPr lang="fr-FR" sz="3600" b="1" dirty="0">
                <a:solidFill>
                  <a:srgbClr val="FF0000"/>
                </a:solidFill>
                <a:latin typeface="+mn-lt"/>
              </a:rPr>
              <a:t> </a:t>
            </a:r>
            <a:r>
              <a:rPr lang="fr-FR" sz="3600" b="1" dirty="0" err="1">
                <a:solidFill>
                  <a:srgbClr val="FF0000"/>
                </a:solidFill>
                <a:latin typeface="+mn-lt"/>
              </a:rPr>
              <a:t>preparations</a:t>
            </a:r>
            <a:endParaRPr lang="fr-FR" sz="3600"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
        <p:nvSpPr>
          <p:cNvPr id="3" name="Espace réservé du contenu 2">
            <a:extLst>
              <a:ext uri="{FF2B5EF4-FFF2-40B4-BE49-F238E27FC236}">
                <a16:creationId xmlns:a16="http://schemas.microsoft.com/office/drawing/2014/main" id="{6FCA17BB-C7EB-CF42-70F2-E4DDF67EFDA7}"/>
              </a:ext>
            </a:extLst>
          </p:cNvPr>
          <p:cNvSpPr>
            <a:spLocks noGrp="1"/>
          </p:cNvSpPr>
          <p:nvPr>
            <p:ph idx="1"/>
          </p:nvPr>
        </p:nvSpPr>
        <p:spPr>
          <a:xfrm>
            <a:off x="250077" y="1477926"/>
            <a:ext cx="8583027" cy="4253014"/>
          </a:xfrm>
        </p:spPr>
        <p:txBody>
          <a:bodyPr>
            <a:noAutofit/>
          </a:bodyPr>
          <a:lstStyle/>
          <a:p>
            <a:pPr hangingPunct="0">
              <a:lnSpc>
                <a:spcPct val="114000"/>
              </a:lnSpc>
              <a:spcBef>
                <a:spcPts val="600"/>
              </a:spcBef>
              <a:spcAft>
                <a:spcPts val="600"/>
              </a:spcAft>
            </a:pPr>
            <a:r>
              <a:rPr lang="en-US" b="1" dirty="0">
                <a:solidFill>
                  <a:srgbClr val="0070C0"/>
                </a:solidFill>
                <a:cs typeface="Calibri" panose="020F0502020204030204" pitchFamily="34" charset="0"/>
              </a:rPr>
              <a:t>Photochemical treatment of platelets for inactivation of pathogens.</a:t>
            </a:r>
          </a:p>
          <a:p>
            <a:pPr marL="228600" lvl="1">
              <a:spcBef>
                <a:spcPts val="2400"/>
              </a:spcBef>
              <a:spcAft>
                <a:spcPts val="600"/>
              </a:spcAft>
            </a:pPr>
            <a:r>
              <a:rPr lang="en-US" sz="2800" b="1" dirty="0">
                <a:solidFill>
                  <a:srgbClr val="0070C0"/>
                </a:solidFill>
                <a:cs typeface="Calibri" panose="020F0502020204030204" pitchFamily="34" charset="0"/>
              </a:rPr>
              <a:t>Platelets </a:t>
            </a:r>
            <a:r>
              <a:rPr lang="fr-FR" sz="2800" b="1" dirty="0" err="1">
                <a:solidFill>
                  <a:srgbClr val="0070C0"/>
                </a:solidFill>
                <a:cs typeface="Calibri" panose="020F0502020204030204" pitchFamily="34" charset="0"/>
              </a:rPr>
              <a:t>stored</a:t>
            </a:r>
            <a:r>
              <a:rPr lang="fr-FR" sz="2800" b="1" dirty="0">
                <a:solidFill>
                  <a:srgbClr val="0070C0"/>
                </a:solidFill>
                <a:cs typeface="Calibri" panose="020F0502020204030204" pitchFamily="34" charset="0"/>
              </a:rPr>
              <a:t> at </a:t>
            </a:r>
            <a:r>
              <a:rPr lang="en-US" sz="2800" b="1" dirty="0">
                <a:solidFill>
                  <a:srgbClr val="0070C0"/>
                </a:solidFill>
                <a:cs typeface="Calibri" panose="020F0502020204030204" pitchFamily="34" charset="0"/>
              </a:rPr>
              <a:t>+22°C, with gentle agitation</a:t>
            </a:r>
          </a:p>
          <a:p>
            <a:pPr marL="228600" lvl="1">
              <a:spcBef>
                <a:spcPts val="2400"/>
              </a:spcBef>
              <a:spcAft>
                <a:spcPts val="600"/>
              </a:spcAft>
            </a:pPr>
            <a:r>
              <a:rPr lang="fr-FR" sz="2800" b="1" dirty="0">
                <a:solidFill>
                  <a:srgbClr val="0070C0"/>
                </a:solidFill>
                <a:latin typeface="Calibri" panose="020F0502020204030204" pitchFamily="34" charset="0"/>
                <a:cs typeface="Calibri" panose="020F0502020204030204" pitchFamily="34" charset="0"/>
              </a:rPr>
              <a:t>Cold </a:t>
            </a:r>
            <a:r>
              <a:rPr lang="fr-FR" sz="2800" b="1" dirty="0" err="1">
                <a:solidFill>
                  <a:srgbClr val="0070C0"/>
                </a:solidFill>
                <a:latin typeface="Calibri" panose="020F0502020204030204" pitchFamily="34" charset="0"/>
                <a:cs typeface="Calibri" panose="020F0502020204030204" pitchFamily="34" charset="0"/>
              </a:rPr>
              <a:t>stored</a:t>
            </a:r>
            <a:r>
              <a:rPr lang="fr-FR" sz="2800" b="1" dirty="0">
                <a:solidFill>
                  <a:srgbClr val="0070C0"/>
                </a:solidFill>
                <a:latin typeface="Calibri" panose="020F0502020204030204" pitchFamily="34" charset="0"/>
                <a:cs typeface="Calibri" panose="020F0502020204030204" pitchFamily="34" charset="0"/>
              </a:rPr>
              <a:t> </a:t>
            </a:r>
            <a:r>
              <a:rPr lang="fr-FR" sz="2800" b="1" dirty="0" err="1">
                <a:solidFill>
                  <a:srgbClr val="0070C0"/>
                </a:solidFill>
                <a:latin typeface="Calibri" panose="020F0502020204030204" pitchFamily="34" charset="0"/>
                <a:cs typeface="Calibri" panose="020F0502020204030204" pitchFamily="34" charset="0"/>
              </a:rPr>
              <a:t>platelets</a:t>
            </a:r>
            <a:r>
              <a:rPr lang="fr-FR" sz="2800" b="1" dirty="0">
                <a:solidFill>
                  <a:srgbClr val="0070C0"/>
                </a:solidFill>
                <a:latin typeface="Calibri" panose="020F0502020204030204" pitchFamily="34" charset="0"/>
                <a:cs typeface="Calibri" panose="020F0502020204030204" pitchFamily="34" charset="0"/>
              </a:rPr>
              <a:t> (+4°C) and </a:t>
            </a:r>
            <a:r>
              <a:rPr lang="fr-FR" sz="2800" b="1" dirty="0" err="1">
                <a:solidFill>
                  <a:srgbClr val="0070C0"/>
                </a:solidFill>
                <a:latin typeface="Calibri" panose="020F0502020204030204" pitchFamily="34" charset="0"/>
                <a:cs typeface="Calibri" panose="020F0502020204030204" pitchFamily="34" charset="0"/>
              </a:rPr>
              <a:t>Frozen</a:t>
            </a:r>
            <a:r>
              <a:rPr lang="fr-FR" sz="2800" b="1" dirty="0">
                <a:solidFill>
                  <a:srgbClr val="0070C0"/>
                </a:solidFill>
                <a:latin typeface="Calibri" panose="020F0502020204030204" pitchFamily="34" charset="0"/>
                <a:cs typeface="Calibri" panose="020F0502020204030204" pitchFamily="34" charset="0"/>
              </a:rPr>
              <a:t> </a:t>
            </a:r>
            <a:r>
              <a:rPr lang="fr-FR" sz="2800" b="1" dirty="0" err="1">
                <a:solidFill>
                  <a:srgbClr val="0070C0"/>
                </a:solidFill>
                <a:latin typeface="Calibri" panose="020F0502020204030204" pitchFamily="34" charset="0"/>
                <a:cs typeface="Calibri" panose="020F0502020204030204" pitchFamily="34" charset="0"/>
              </a:rPr>
              <a:t>Platelets</a:t>
            </a:r>
            <a:r>
              <a:rPr lang="fr-FR" sz="2800" b="1" dirty="0">
                <a:solidFill>
                  <a:srgbClr val="0070C0"/>
                </a:solidFill>
                <a:latin typeface="Calibri" panose="020F0502020204030204" pitchFamily="34" charset="0"/>
                <a:cs typeface="Calibri" panose="020F0502020204030204" pitchFamily="34" charset="0"/>
              </a:rPr>
              <a:t> (-80°C)</a:t>
            </a:r>
          </a:p>
          <a:p>
            <a:pPr marL="285750" marR="0" indent="-285750" algn="l" defTabSz="914400" rtl="0" fontAlgn="auto" latinLnBrk="0" hangingPunct="0">
              <a:lnSpc>
                <a:spcPct val="114000"/>
              </a:lnSpc>
              <a:spcBef>
                <a:spcPts val="2400"/>
              </a:spcBef>
              <a:spcAft>
                <a:spcPts val="600"/>
              </a:spcAft>
              <a:buClrTx/>
              <a:buSzTx/>
              <a:buFont typeface="Arial" panose="020B0604020202020204" pitchFamily="34" charset="0"/>
              <a:buChar char="•"/>
              <a:tabLst/>
            </a:pPr>
            <a:r>
              <a:rPr kumimoji="0" lang="fr-FR" b="1" i="0" u="none" strike="noStrike" cap="none" spc="0" normalizeH="0" baseline="0" dirty="0" err="1">
                <a:ln>
                  <a:noFill/>
                </a:ln>
                <a:solidFill>
                  <a:srgbClr val="0070C0"/>
                </a:solidFill>
                <a:effectLst/>
                <a:uFillTx/>
                <a:cs typeface="Calibri" panose="020F0502020204030204" pitchFamily="34" charset="0"/>
                <a:sym typeface="Helvetica"/>
              </a:rPr>
              <a:t>Thrombosomes</a:t>
            </a:r>
            <a:r>
              <a:rPr kumimoji="0" lang="fr-FR" b="1" i="0" u="none" strike="noStrike" cap="none" spc="0" normalizeH="0" baseline="0" dirty="0">
                <a:ln>
                  <a:noFill/>
                </a:ln>
                <a:solidFill>
                  <a:srgbClr val="0070C0"/>
                </a:solidFill>
                <a:effectLst/>
                <a:uFillTx/>
                <a:cs typeface="Calibri" panose="020F0502020204030204" pitchFamily="34" charset="0"/>
                <a:sym typeface="Helvetica"/>
              </a:rPr>
              <a:t> (room </a:t>
            </a:r>
            <a:r>
              <a:rPr kumimoji="0" lang="fr-FR" b="1" i="0" u="none" strike="noStrike" cap="none" spc="0" normalizeH="0" baseline="0" dirty="0" err="1">
                <a:ln>
                  <a:noFill/>
                </a:ln>
                <a:solidFill>
                  <a:srgbClr val="0070C0"/>
                </a:solidFill>
                <a:effectLst/>
                <a:uFillTx/>
                <a:cs typeface="Calibri" panose="020F0502020204030204" pitchFamily="34" charset="0"/>
                <a:sym typeface="Helvetica"/>
              </a:rPr>
              <a:t>temperature</a:t>
            </a:r>
            <a:r>
              <a:rPr kumimoji="0" lang="fr-FR" b="1" i="0" u="none" strike="noStrike" cap="none" spc="0" normalizeH="0" baseline="0" dirty="0">
                <a:ln>
                  <a:noFill/>
                </a:ln>
                <a:solidFill>
                  <a:srgbClr val="0070C0"/>
                </a:solidFill>
                <a:effectLst/>
                <a:uFillTx/>
                <a:cs typeface="Calibri" panose="020F0502020204030204" pitchFamily="34" charset="0"/>
                <a:sym typeface="Helvetica"/>
              </a:rPr>
              <a:t>, 3 </a:t>
            </a:r>
            <a:r>
              <a:rPr kumimoji="0" lang="fr-FR" b="1" i="0" u="none" strike="noStrike" cap="none" spc="0" normalizeH="0" baseline="0" dirty="0" err="1">
                <a:ln>
                  <a:noFill/>
                </a:ln>
                <a:solidFill>
                  <a:srgbClr val="0070C0"/>
                </a:solidFill>
                <a:effectLst/>
                <a:uFillTx/>
                <a:cs typeface="Calibri" panose="020F0502020204030204" pitchFamily="34" charset="0"/>
                <a:sym typeface="Helvetica"/>
              </a:rPr>
              <a:t>years</a:t>
            </a:r>
            <a:r>
              <a:rPr kumimoji="0" lang="fr-FR" b="1" i="0" u="none" strike="noStrike" cap="none" spc="0" normalizeH="0" baseline="0" dirty="0">
                <a:ln>
                  <a:noFill/>
                </a:ln>
                <a:solidFill>
                  <a:srgbClr val="0070C0"/>
                </a:solidFill>
                <a:effectLst/>
                <a:uFillTx/>
                <a:cs typeface="Calibri" panose="020F0502020204030204" pitchFamily="34" charset="0"/>
                <a:sym typeface="Helvetica"/>
              </a:rPr>
              <a:t>)</a:t>
            </a:r>
            <a:r>
              <a:rPr lang="fr-FR" dirty="0"/>
              <a:t> : </a:t>
            </a:r>
          </a:p>
          <a:p>
            <a:pPr marR="0" lvl="1" fontAlgn="auto">
              <a:lnSpc>
                <a:spcPct val="114000"/>
              </a:lnSpc>
              <a:spcBef>
                <a:spcPts val="0"/>
              </a:spcBef>
              <a:buClrTx/>
              <a:buSzTx/>
              <a:buFont typeface="Symbol" panose="05050102010706020507" pitchFamily="18" charset="2"/>
              <a:buChar char="-"/>
              <a:tabLst/>
            </a:pPr>
            <a:r>
              <a:rPr lang="en-US" dirty="0">
                <a:latin typeface="Calibri" panose="020F0502020204030204" pitchFamily="34" charset="0"/>
                <a:cs typeface="Calibri" panose="020F0502020204030204" pitchFamily="34" charset="0"/>
              </a:rPr>
              <a:t>Group O platelets, freeze-dried with trehalose.</a:t>
            </a:r>
            <a:endParaRPr lang="en-US" sz="2800" dirty="0">
              <a:latin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24D04E23-DC37-E31B-6248-63E4B8F89BC7}"/>
              </a:ext>
            </a:extLst>
          </p:cNvPr>
          <p:cNvPicPr>
            <a:picLocks noChangeAspect="1"/>
          </p:cNvPicPr>
          <p:nvPr/>
        </p:nvPicPr>
        <p:blipFill>
          <a:blip r:embed="rId4"/>
          <a:stretch>
            <a:fillRect/>
          </a:stretch>
        </p:blipFill>
        <p:spPr>
          <a:xfrm>
            <a:off x="7446134" y="4277246"/>
            <a:ext cx="1100314" cy="1801494"/>
          </a:xfrm>
          <a:prstGeom prst="rect">
            <a:avLst/>
          </a:prstGeom>
        </p:spPr>
      </p:pic>
    </p:spTree>
    <p:extLst>
      <p:ext uri="{BB962C8B-B14F-4D97-AF65-F5344CB8AC3E}">
        <p14:creationId xmlns:p14="http://schemas.microsoft.com/office/powerpoint/2010/main" val="1690135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	</a:t>
            </a:r>
            <a:r>
              <a:rPr lang="fr-FR" sz="3600" b="1" dirty="0" err="1">
                <a:solidFill>
                  <a:srgbClr val="FF0000"/>
                </a:solidFill>
                <a:latin typeface="+mn-lt"/>
              </a:rPr>
              <a:t>Therapeutic</a:t>
            </a:r>
            <a:r>
              <a:rPr lang="fr-FR" sz="3600" b="1" dirty="0">
                <a:solidFill>
                  <a:srgbClr val="FF0000"/>
                </a:solidFill>
                <a:latin typeface="+mn-lt"/>
              </a:rPr>
              <a:t> plasmas or </a:t>
            </a:r>
            <a:r>
              <a:rPr lang="fr-FR" sz="3600" b="1" dirty="0" err="1">
                <a:solidFill>
                  <a:srgbClr val="FF0000"/>
                </a:solidFill>
                <a:latin typeface="+mn-lt"/>
              </a:rPr>
              <a:t>derivatives</a:t>
            </a:r>
            <a:endParaRPr lang="fr-FR" sz="3600" b="1"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
        <p:nvSpPr>
          <p:cNvPr id="3" name="Espace réservé du contenu 2">
            <a:extLst>
              <a:ext uri="{FF2B5EF4-FFF2-40B4-BE49-F238E27FC236}">
                <a16:creationId xmlns:a16="http://schemas.microsoft.com/office/drawing/2014/main" id="{26162934-5864-8862-E017-9C37F95BC687}"/>
              </a:ext>
            </a:extLst>
          </p:cNvPr>
          <p:cNvSpPr>
            <a:spLocks noGrp="1"/>
          </p:cNvSpPr>
          <p:nvPr>
            <p:ph idx="1"/>
          </p:nvPr>
        </p:nvSpPr>
        <p:spPr>
          <a:xfrm>
            <a:off x="165598" y="1376140"/>
            <a:ext cx="5393954" cy="4384580"/>
          </a:xfrm>
        </p:spPr>
        <p:txBody>
          <a:bodyPr>
            <a:noAutofit/>
          </a:bodyPr>
          <a:lstStyle/>
          <a:p>
            <a:pPr marL="285750" indent="-285750" hangingPunct="0">
              <a:lnSpc>
                <a:spcPct val="114000"/>
              </a:lnSpc>
              <a:spcBef>
                <a:spcPts val="0"/>
              </a:spcBef>
            </a:pPr>
            <a:r>
              <a:rPr lang="fr-FR" b="1" dirty="0">
                <a:solidFill>
                  <a:srgbClr val="0070C0"/>
                </a:solidFill>
                <a:latin typeface="Calibri" panose="020F0502020204030204" pitchFamily="34" charset="0"/>
                <a:cs typeface="Calibri" panose="020F0502020204030204" pitchFamily="34" charset="0"/>
                <a:sym typeface="Helvetica"/>
              </a:rPr>
              <a:t>F</a:t>
            </a:r>
            <a:r>
              <a:rPr kumimoji="0" lang="fr-FR" b="1"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a:rPr>
              <a:t>reeze </a:t>
            </a:r>
            <a:r>
              <a:rPr kumimoji="0" lang="fr-FR" b="1"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a:rPr>
              <a:t>dried</a:t>
            </a:r>
            <a:r>
              <a:rPr kumimoji="0" lang="fr-FR" b="1"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a:rPr>
              <a:t> plasmas:</a:t>
            </a: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sym typeface="Helvetica"/>
              </a:rPr>
              <a:t>Storage at room temperature.</a:t>
            </a: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sym typeface="Helvetica"/>
              </a:rPr>
              <a:t>Easy and speed reconstitution.</a:t>
            </a: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sym typeface="Helvetica"/>
              </a:rPr>
              <a:t>Universal or not for blood group.</a:t>
            </a: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sym typeface="Helvetica"/>
              </a:rPr>
              <a:t>Single donor or mixture of donations (less than 11 or more than 1000).</a:t>
            </a: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sym typeface="Helvetica"/>
              </a:rPr>
              <a:t>Secured by quarantine or pathogen inactivation.</a:t>
            </a:r>
          </a:p>
          <a:p>
            <a:pPr lvl="1" hangingPunct="0">
              <a:lnSpc>
                <a:spcPct val="113000"/>
              </a:lnSpc>
              <a:spcBef>
                <a:spcPts val="0"/>
              </a:spcBef>
              <a:spcAft>
                <a:spcPts val="300"/>
              </a:spcAft>
              <a:buFont typeface="Symbol" panose="05050102010706020507" pitchFamily="18" charset="2"/>
              <a:buChar char="-"/>
            </a:pPr>
            <a:r>
              <a:rPr lang="en-US" sz="2200" dirty="0">
                <a:latin typeface="Calibri" panose="020F0502020204030204" pitchFamily="34" charset="0"/>
                <a:cs typeface="Calibri" panose="020F0502020204030204" pitchFamily="34" charset="0"/>
                <a:sym typeface="Helvetica"/>
              </a:rPr>
              <a:t>Labile Blood Products (</a:t>
            </a:r>
            <a:r>
              <a:rPr lang="en-US" sz="2200" dirty="0" err="1">
                <a:latin typeface="Calibri" panose="020F0502020204030204" pitchFamily="34" charset="0"/>
                <a:cs typeface="Calibri" panose="020F0502020204030204" pitchFamily="34" charset="0"/>
                <a:sym typeface="Helvetica"/>
              </a:rPr>
              <a:t>haemovigilance</a:t>
            </a:r>
            <a:r>
              <a:rPr lang="en-US" sz="2200" dirty="0">
                <a:latin typeface="Calibri" panose="020F0502020204030204" pitchFamily="34" charset="0"/>
                <a:cs typeface="Calibri" panose="020F0502020204030204" pitchFamily="34" charset="0"/>
                <a:sym typeface="Helvetica"/>
              </a:rPr>
              <a:t>) or Drugs (pharmacovigilance).</a:t>
            </a:r>
          </a:p>
        </p:txBody>
      </p:sp>
      <p:grpSp>
        <p:nvGrpSpPr>
          <p:cNvPr id="10" name="Groupe 9">
            <a:extLst>
              <a:ext uri="{FF2B5EF4-FFF2-40B4-BE49-F238E27FC236}">
                <a16:creationId xmlns:a16="http://schemas.microsoft.com/office/drawing/2014/main" id="{5F0BA5C1-9817-DC1D-074E-88BE9598ADA5}"/>
              </a:ext>
            </a:extLst>
          </p:cNvPr>
          <p:cNvGrpSpPr/>
          <p:nvPr/>
        </p:nvGrpSpPr>
        <p:grpSpPr>
          <a:xfrm>
            <a:off x="5411748" y="1571326"/>
            <a:ext cx="3328437" cy="2827326"/>
            <a:chOff x="5411748" y="1571326"/>
            <a:chExt cx="3328437" cy="2827326"/>
          </a:xfrm>
        </p:grpSpPr>
        <p:grpSp>
          <p:nvGrpSpPr>
            <p:cNvPr id="7" name="Groupe 6">
              <a:extLst>
                <a:ext uri="{FF2B5EF4-FFF2-40B4-BE49-F238E27FC236}">
                  <a16:creationId xmlns:a16="http://schemas.microsoft.com/office/drawing/2014/main" id="{84B61FCF-4DF2-2838-E5A0-E335F7621A0E}"/>
                </a:ext>
              </a:extLst>
            </p:cNvPr>
            <p:cNvGrpSpPr/>
            <p:nvPr/>
          </p:nvGrpSpPr>
          <p:grpSpPr>
            <a:xfrm>
              <a:off x="5411748" y="1571326"/>
              <a:ext cx="3328437" cy="2827326"/>
              <a:chOff x="-3636332" y="1571326"/>
              <a:chExt cx="3328437" cy="2827326"/>
            </a:xfrm>
          </p:grpSpPr>
          <p:pic>
            <p:nvPicPr>
              <p:cNvPr id="8" name="Image 7">
                <a:extLst>
                  <a:ext uri="{FF2B5EF4-FFF2-40B4-BE49-F238E27FC236}">
                    <a16:creationId xmlns:a16="http://schemas.microsoft.com/office/drawing/2014/main" id="{6792CA07-1040-3CEE-FE5D-F5B61F838BDE}"/>
                  </a:ext>
                </a:extLst>
              </p:cNvPr>
              <p:cNvPicPr>
                <a:picLocks noChangeAspect="1"/>
              </p:cNvPicPr>
              <p:nvPr/>
            </p:nvPicPr>
            <p:blipFill>
              <a:blip r:embed="rId4"/>
              <a:stretch>
                <a:fillRect/>
              </a:stretch>
            </p:blipFill>
            <p:spPr>
              <a:xfrm>
                <a:off x="-3636332" y="1571326"/>
                <a:ext cx="3328437" cy="2827326"/>
              </a:xfrm>
              <a:prstGeom prst="rect">
                <a:avLst/>
              </a:prstGeom>
            </p:spPr>
          </p:pic>
          <p:pic>
            <p:nvPicPr>
              <p:cNvPr id="6" name="Image 5">
                <a:extLst>
                  <a:ext uri="{FF2B5EF4-FFF2-40B4-BE49-F238E27FC236}">
                    <a16:creationId xmlns:a16="http://schemas.microsoft.com/office/drawing/2014/main" id="{5BA89E97-C4B6-BEEC-4AFD-678117570FAF}"/>
                  </a:ext>
                </a:extLst>
              </p:cNvPr>
              <p:cNvPicPr>
                <a:picLocks noChangeAspect="1"/>
              </p:cNvPicPr>
              <p:nvPr/>
            </p:nvPicPr>
            <p:blipFill>
              <a:blip r:embed="rId5"/>
              <a:stretch>
                <a:fillRect/>
              </a:stretch>
            </p:blipFill>
            <p:spPr>
              <a:xfrm>
                <a:off x="-1516550" y="1602355"/>
                <a:ext cx="1208653" cy="1211558"/>
              </a:xfrm>
              <a:prstGeom prst="rect">
                <a:avLst/>
              </a:prstGeom>
            </p:spPr>
          </p:pic>
        </p:grpSp>
        <p:sp>
          <p:nvSpPr>
            <p:cNvPr id="9" name="Ellipse 8">
              <a:extLst>
                <a:ext uri="{FF2B5EF4-FFF2-40B4-BE49-F238E27FC236}">
                  <a16:creationId xmlns:a16="http://schemas.microsoft.com/office/drawing/2014/main" id="{B57A0501-F107-A739-1678-26BD03060538}"/>
                </a:ext>
              </a:extLst>
            </p:cNvPr>
            <p:cNvSpPr/>
            <p:nvPr/>
          </p:nvSpPr>
          <p:spPr>
            <a:xfrm>
              <a:off x="6528386" y="1967022"/>
              <a:ext cx="219886" cy="453660"/>
            </a:xfrm>
            <a:prstGeom prst="ellipse">
              <a:avLst/>
            </a:prstGeom>
            <a:solidFill>
              <a:schemeClr val="accent4">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3CD4A489-6F58-6673-2E35-F518BE85149C}"/>
              </a:ext>
            </a:extLst>
          </p:cNvPr>
          <p:cNvSpPr txBox="1"/>
          <p:nvPr/>
        </p:nvSpPr>
        <p:spPr>
          <a:xfrm>
            <a:off x="183885" y="5506328"/>
            <a:ext cx="8960115" cy="555537"/>
          </a:xfrm>
          <a:prstGeom prst="rect">
            <a:avLst/>
          </a:prstGeom>
          <a:noFill/>
        </p:spPr>
        <p:txBody>
          <a:bodyPr wrap="square" rtlCol="0">
            <a:spAutoFit/>
          </a:bodyPr>
          <a:lstStyle/>
          <a:p>
            <a:pPr marL="342900" indent="-342900" hangingPunct="0">
              <a:lnSpc>
                <a:spcPct val="114000"/>
              </a:lnSpc>
              <a:spcBef>
                <a:spcPts val="0"/>
              </a:spcBef>
              <a:spcAft>
                <a:spcPts val="300"/>
              </a:spcAft>
              <a:buFont typeface="Arial" panose="020B0604020202020204" pitchFamily="34" charset="0"/>
              <a:buChar char="•"/>
            </a:pPr>
            <a:r>
              <a:rPr lang="en-US" sz="2800" b="1" dirty="0">
                <a:solidFill>
                  <a:srgbClr val="0070C0"/>
                </a:solidFill>
                <a:latin typeface="Calibri" panose="020F0502020204030204" pitchFamily="34" charset="0"/>
                <a:cs typeface="Calibri" panose="020F0502020204030204" pitchFamily="34" charset="0"/>
                <a:sym typeface="Helvetica"/>
              </a:rPr>
              <a:t>Pathogen Reduced </a:t>
            </a:r>
            <a:r>
              <a:rPr lang="en-US" sz="2800" b="1" dirty="0" err="1">
                <a:solidFill>
                  <a:srgbClr val="0070C0"/>
                </a:solidFill>
                <a:latin typeface="Calibri" panose="020F0502020204030204" pitchFamily="34" charset="0"/>
                <a:cs typeface="Calibri" panose="020F0502020204030204" pitchFamily="34" charset="0"/>
                <a:sym typeface="Helvetica"/>
              </a:rPr>
              <a:t>Cryoprecipitated</a:t>
            </a:r>
            <a:r>
              <a:rPr lang="en-US" sz="2800" b="1" dirty="0">
                <a:solidFill>
                  <a:srgbClr val="0070C0"/>
                </a:solidFill>
                <a:latin typeface="Calibri" panose="020F0502020204030204" pitchFamily="34" charset="0"/>
                <a:cs typeface="Calibri" panose="020F0502020204030204" pitchFamily="34" charset="0"/>
                <a:sym typeface="Helvetica"/>
              </a:rPr>
              <a:t> Fibrinogen Complex</a:t>
            </a:r>
            <a:endParaRPr lang="fr-FR" sz="2800" b="1" dirty="0">
              <a:solidFill>
                <a:srgbClr val="0070C0"/>
              </a:solidFill>
              <a:latin typeface="Calibri" panose="020F0502020204030204" pitchFamily="34" charset="0"/>
              <a:cs typeface="Calibri" panose="020F0502020204030204" pitchFamily="34" charset="0"/>
              <a:sym typeface="Helvetica"/>
            </a:endParaRPr>
          </a:p>
        </p:txBody>
      </p:sp>
    </p:spTree>
    <p:extLst>
      <p:ext uri="{BB962C8B-B14F-4D97-AF65-F5344CB8AC3E}">
        <p14:creationId xmlns:p14="http://schemas.microsoft.com/office/powerpoint/2010/main" val="388587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
        <p:nvSpPr>
          <p:cNvPr id="8" name="Titre 7">
            <a:extLst>
              <a:ext uri="{FF2B5EF4-FFF2-40B4-BE49-F238E27FC236}">
                <a16:creationId xmlns:a16="http://schemas.microsoft.com/office/drawing/2014/main" id="{30B3FD81-54E7-DCCD-AD20-5867CF9033BF}"/>
              </a:ext>
            </a:extLst>
          </p:cNvPr>
          <p:cNvSpPr>
            <a:spLocks noGrp="1"/>
          </p:cNvSpPr>
          <p:nvPr>
            <p:ph type="title"/>
          </p:nvPr>
        </p:nvSpPr>
        <p:spPr>
          <a:xfrm>
            <a:off x="0" y="0"/>
            <a:ext cx="9144000" cy="1325563"/>
          </a:xfrm>
        </p:spPr>
        <p:txBody>
          <a:bodyPr>
            <a:normAutofit/>
          </a:bodyPr>
          <a:lstStyle/>
          <a:p>
            <a:pPr algn="ctr"/>
            <a:r>
              <a:rPr lang="fr-FR" sz="4800" b="1" dirty="0">
                <a:solidFill>
                  <a:srgbClr val="FF0000"/>
                </a:solidFill>
                <a:latin typeface="+mn-lt"/>
              </a:rPr>
              <a:t>The future </a:t>
            </a:r>
            <a:r>
              <a:rPr lang="fr-FR" sz="4800" b="1" dirty="0" err="1">
                <a:solidFill>
                  <a:srgbClr val="FF0000"/>
                </a:solidFill>
                <a:latin typeface="+mn-lt"/>
              </a:rPr>
              <a:t>may</a:t>
            </a:r>
            <a:r>
              <a:rPr lang="fr-FR" sz="4800" b="1" dirty="0">
                <a:solidFill>
                  <a:srgbClr val="FF0000"/>
                </a:solidFill>
                <a:latin typeface="+mn-lt"/>
              </a:rPr>
              <a:t> </a:t>
            </a:r>
            <a:r>
              <a:rPr lang="fr-FR" sz="4800" b="1" dirty="0" err="1">
                <a:solidFill>
                  <a:srgbClr val="FF0000"/>
                </a:solidFill>
                <a:latin typeface="+mn-lt"/>
              </a:rPr>
              <a:t>be</a:t>
            </a:r>
            <a:endParaRPr lang="fr-FR" sz="4800" b="1" dirty="0">
              <a:solidFill>
                <a:srgbClr val="FF0000"/>
              </a:solidFill>
              <a:latin typeface="+mn-lt"/>
            </a:endParaRPr>
          </a:p>
        </p:txBody>
      </p:sp>
      <p:pic>
        <p:nvPicPr>
          <p:cNvPr id="9" name="Image 8">
            <a:extLst>
              <a:ext uri="{FF2B5EF4-FFF2-40B4-BE49-F238E27FC236}">
                <a16:creationId xmlns:a16="http://schemas.microsoft.com/office/drawing/2014/main" id="{80DA077F-B660-65EF-53FC-7C6186ECE7D7}"/>
              </a:ext>
            </a:extLst>
          </p:cNvPr>
          <p:cNvPicPr>
            <a:picLocks noChangeAspect="1"/>
          </p:cNvPicPr>
          <p:nvPr/>
        </p:nvPicPr>
        <p:blipFill>
          <a:blip r:embed="rId4"/>
          <a:stretch>
            <a:fillRect/>
          </a:stretch>
        </p:blipFill>
        <p:spPr>
          <a:xfrm>
            <a:off x="1442062" y="2644029"/>
            <a:ext cx="6259875" cy="3550063"/>
          </a:xfrm>
          <a:prstGeom prst="rect">
            <a:avLst/>
          </a:prstGeom>
        </p:spPr>
      </p:pic>
      <p:sp>
        <p:nvSpPr>
          <p:cNvPr id="10" name="ZoneTexte 9">
            <a:extLst>
              <a:ext uri="{FF2B5EF4-FFF2-40B4-BE49-F238E27FC236}">
                <a16:creationId xmlns:a16="http://schemas.microsoft.com/office/drawing/2014/main" id="{4EAC6349-D7CD-AF02-6975-2B458A209266}"/>
              </a:ext>
            </a:extLst>
          </p:cNvPr>
          <p:cNvSpPr txBox="1"/>
          <p:nvPr/>
        </p:nvSpPr>
        <p:spPr>
          <a:xfrm>
            <a:off x="628650" y="1422380"/>
            <a:ext cx="7886700" cy="1016560"/>
          </a:xfrm>
          <a:prstGeom prst="rect">
            <a:avLst/>
          </a:prstGeom>
          <a:noFill/>
        </p:spPr>
        <p:txBody>
          <a:bodyPr wrap="square" rtlCol="0">
            <a:spAutoFit/>
          </a:bodyPr>
          <a:lstStyle/>
          <a:p>
            <a:pPr algn="ctr">
              <a:lnSpc>
                <a:spcPct val="110000"/>
              </a:lnSpc>
            </a:pPr>
            <a:r>
              <a:rPr lang="en-US" sz="2800" b="1" dirty="0">
                <a:solidFill>
                  <a:schemeClr val="accent5">
                    <a:lumMod val="75000"/>
                  </a:schemeClr>
                </a:solidFill>
              </a:rPr>
              <a:t>Use machine learning and data base to give the best product to the patient.</a:t>
            </a:r>
            <a:endParaRPr lang="fr-FR" sz="2800" b="1" dirty="0">
              <a:solidFill>
                <a:schemeClr val="accent5">
                  <a:lumMod val="75000"/>
                </a:schemeClr>
              </a:solidFill>
            </a:endParaRPr>
          </a:p>
        </p:txBody>
      </p:sp>
    </p:spTree>
    <p:extLst>
      <p:ext uri="{BB962C8B-B14F-4D97-AF65-F5344CB8AC3E}">
        <p14:creationId xmlns:p14="http://schemas.microsoft.com/office/powerpoint/2010/main" val="16201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err="1">
                <a:solidFill>
                  <a:srgbClr val="FF0000"/>
                </a:solidFill>
                <a:latin typeface="+mn-lt"/>
              </a:rPr>
              <a:t>Who</a:t>
            </a:r>
            <a:r>
              <a:rPr lang="fr-FR" sz="3600" b="1" dirty="0">
                <a:solidFill>
                  <a:srgbClr val="FF0000"/>
                </a:solidFill>
                <a:latin typeface="+mn-lt"/>
              </a:rPr>
              <a:t> I </a:t>
            </a:r>
            <a:r>
              <a:rPr lang="fr-FR" sz="3600" b="1" dirty="0" err="1">
                <a:solidFill>
                  <a:srgbClr val="FF0000"/>
                </a:solidFill>
                <a:latin typeface="+mn-lt"/>
              </a:rPr>
              <a:t>am</a:t>
            </a:r>
            <a:r>
              <a:rPr lang="fr-FR" sz="3600" b="1" dirty="0">
                <a:solidFill>
                  <a:srgbClr val="FF0000"/>
                </a:solidFill>
                <a:latin typeface="+mn-lt"/>
              </a:rPr>
              <a:t> ?	</a:t>
            </a:r>
          </a:p>
        </p:txBody>
      </p:sp>
      <p:sp>
        <p:nvSpPr>
          <p:cNvPr id="3" name="Espace réservé du contenu 2">
            <a:extLst>
              <a:ext uri="{FF2B5EF4-FFF2-40B4-BE49-F238E27FC236}">
                <a16:creationId xmlns:a16="http://schemas.microsoft.com/office/drawing/2014/main" id="{DEB93991-D0C0-6801-BE1C-A688D8560CC8}"/>
              </a:ext>
            </a:extLst>
          </p:cNvPr>
          <p:cNvSpPr>
            <a:spLocks noGrp="1"/>
          </p:cNvSpPr>
          <p:nvPr>
            <p:ph idx="1"/>
          </p:nvPr>
        </p:nvSpPr>
        <p:spPr>
          <a:xfrm>
            <a:off x="685592" y="1376140"/>
            <a:ext cx="8139436" cy="4785817"/>
          </a:xfrm>
        </p:spPr>
        <p:txBody>
          <a:bodyPr>
            <a:noAutofit/>
          </a:bodyPr>
          <a:lstStyle/>
          <a:p>
            <a:pPr marL="285750" indent="-285750" hangingPunct="0">
              <a:lnSpc>
                <a:spcPct val="110000"/>
              </a:lnSpc>
              <a:spcBef>
                <a:spcPts val="0"/>
              </a:spcBef>
              <a:spcAft>
                <a:spcPts val="900"/>
              </a:spcAft>
            </a:pPr>
            <a:r>
              <a:rPr lang="en-US" dirty="0">
                <a:cs typeface="Calibri" panose="020F0502020204030204" pitchFamily="34" charset="0"/>
              </a:rPr>
              <a:t>No conflicts of interest.</a:t>
            </a:r>
          </a:p>
          <a:p>
            <a:pPr marL="285750" indent="-285750" hangingPunct="0">
              <a:lnSpc>
                <a:spcPct val="110000"/>
              </a:lnSpc>
              <a:spcBef>
                <a:spcPts val="0"/>
              </a:spcBef>
              <a:spcAft>
                <a:spcPts val="900"/>
              </a:spcAft>
            </a:pPr>
            <a:r>
              <a:rPr lang="en-US" dirty="0">
                <a:cs typeface="Calibri" panose="020F0502020204030204" pitchFamily="34" charset="0"/>
              </a:rPr>
              <a:t>The opinions or assertions contained here are under my whole responsibility.</a:t>
            </a:r>
          </a:p>
          <a:p>
            <a:pPr marL="285750" indent="-285750" hangingPunct="0">
              <a:lnSpc>
                <a:spcPct val="110000"/>
              </a:lnSpc>
              <a:spcBef>
                <a:spcPts val="0"/>
              </a:spcBef>
              <a:spcAft>
                <a:spcPts val="900"/>
              </a:spcAft>
            </a:pPr>
            <a:r>
              <a:rPr lang="en-US" dirty="0"/>
              <a:t>Director of the Blood Transfusion Center of the French Armies (2008 – 2017).</a:t>
            </a:r>
          </a:p>
          <a:p>
            <a:pPr marL="285750" indent="-285750" hangingPunct="0">
              <a:lnSpc>
                <a:spcPct val="110000"/>
              </a:lnSpc>
              <a:spcBef>
                <a:spcPts val="0"/>
              </a:spcBef>
              <a:spcAft>
                <a:spcPts val="900"/>
              </a:spcAft>
            </a:pPr>
            <a:r>
              <a:rPr lang="en-US" dirty="0"/>
              <a:t>Director of the Biomedical Research Institute of the French Armies (2017 – 2020).</a:t>
            </a:r>
          </a:p>
          <a:p>
            <a:pPr marL="285750" indent="-285750" hangingPunct="0">
              <a:lnSpc>
                <a:spcPct val="110000"/>
              </a:lnSpc>
              <a:spcBef>
                <a:spcPts val="0"/>
              </a:spcBef>
              <a:spcAft>
                <a:spcPts val="900"/>
              </a:spcAft>
            </a:pPr>
            <a:r>
              <a:rPr lang="en-US" dirty="0"/>
              <a:t>Retired since September 2020.</a:t>
            </a:r>
            <a:endParaRPr lang="fr-FR" dirty="0">
              <a:cs typeface="Calibri" panose="020F0502020204030204" pitchFamily="34" charset="0"/>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pic>
        <p:nvPicPr>
          <p:cNvPr id="5" name="Image" descr="Image">
            <a:extLst>
              <a:ext uri="{FF2B5EF4-FFF2-40B4-BE49-F238E27FC236}">
                <a16:creationId xmlns:a16="http://schemas.microsoft.com/office/drawing/2014/main" id="{0F532D03-82A8-3DB1-4898-AC0933A5C300}"/>
              </a:ext>
            </a:extLst>
          </p:cNvPr>
          <p:cNvPicPr>
            <a:picLocks noChangeAspect="1"/>
          </p:cNvPicPr>
          <p:nvPr/>
        </p:nvPicPr>
        <p:blipFill>
          <a:blip r:embed="rId4"/>
          <a:srcRect l="74915" t="21788" r="1136" b="14722"/>
          <a:stretch>
            <a:fillRect/>
          </a:stretch>
        </p:blipFill>
        <p:spPr>
          <a:xfrm>
            <a:off x="7958954" y="50577"/>
            <a:ext cx="972252" cy="1222674"/>
          </a:xfrm>
          <a:custGeom>
            <a:avLst/>
            <a:gdLst/>
            <a:ahLst/>
            <a:cxnLst>
              <a:cxn ang="0">
                <a:pos x="wd2" y="hd2"/>
              </a:cxn>
              <a:cxn ang="5400000">
                <a:pos x="wd2" y="hd2"/>
              </a:cxn>
              <a:cxn ang="10800000">
                <a:pos x="wd2" y="hd2"/>
              </a:cxn>
              <a:cxn ang="16200000">
                <a:pos x="wd2" y="hd2"/>
              </a:cxn>
            </a:cxnLst>
            <a:rect l="0" t="0" r="r" b="b"/>
            <a:pathLst>
              <a:path w="20966" h="21561" extrusionOk="0">
                <a:moveTo>
                  <a:pt x="19754" y="0"/>
                </a:moveTo>
                <a:lnTo>
                  <a:pt x="19303" y="528"/>
                </a:lnTo>
                <a:cubicBezTo>
                  <a:pt x="18940" y="960"/>
                  <a:pt x="18256" y="2406"/>
                  <a:pt x="17614" y="4101"/>
                </a:cubicBezTo>
                <a:cubicBezTo>
                  <a:pt x="17556" y="4255"/>
                  <a:pt x="17646" y="4388"/>
                  <a:pt x="17815" y="4395"/>
                </a:cubicBezTo>
                <a:cubicBezTo>
                  <a:pt x="18732" y="4430"/>
                  <a:pt x="18803" y="4732"/>
                  <a:pt x="18679" y="7992"/>
                </a:cubicBezTo>
                <a:cubicBezTo>
                  <a:pt x="18610" y="9815"/>
                  <a:pt x="18502" y="11406"/>
                  <a:pt x="18439" y="11524"/>
                </a:cubicBezTo>
                <a:cubicBezTo>
                  <a:pt x="18377" y="11642"/>
                  <a:pt x="17966" y="11782"/>
                  <a:pt x="17518" y="11836"/>
                </a:cubicBezTo>
                <a:cubicBezTo>
                  <a:pt x="16861" y="11914"/>
                  <a:pt x="16645" y="11838"/>
                  <a:pt x="16414" y="11458"/>
                </a:cubicBezTo>
                <a:cubicBezTo>
                  <a:pt x="16256" y="11198"/>
                  <a:pt x="16201" y="10912"/>
                  <a:pt x="16289" y="10822"/>
                </a:cubicBezTo>
                <a:cubicBezTo>
                  <a:pt x="16377" y="10733"/>
                  <a:pt x="16307" y="10607"/>
                  <a:pt x="16135" y="10541"/>
                </a:cubicBezTo>
                <a:cubicBezTo>
                  <a:pt x="15964" y="10474"/>
                  <a:pt x="15818" y="10266"/>
                  <a:pt x="15818" y="10073"/>
                </a:cubicBezTo>
                <a:cubicBezTo>
                  <a:pt x="15818" y="9880"/>
                  <a:pt x="15058" y="9244"/>
                  <a:pt x="14129" y="8664"/>
                </a:cubicBezTo>
                <a:cubicBezTo>
                  <a:pt x="12962" y="7935"/>
                  <a:pt x="12439" y="7456"/>
                  <a:pt x="12439" y="7117"/>
                </a:cubicBezTo>
                <a:cubicBezTo>
                  <a:pt x="12439" y="6786"/>
                  <a:pt x="12105" y="6470"/>
                  <a:pt x="11412" y="6140"/>
                </a:cubicBezTo>
                <a:cubicBezTo>
                  <a:pt x="10166" y="5546"/>
                  <a:pt x="9987" y="5539"/>
                  <a:pt x="8935" y="6056"/>
                </a:cubicBezTo>
                <a:lnTo>
                  <a:pt x="8109" y="6463"/>
                </a:lnTo>
                <a:lnTo>
                  <a:pt x="7409" y="6056"/>
                </a:lnTo>
                <a:cubicBezTo>
                  <a:pt x="6578" y="5568"/>
                  <a:pt x="5606" y="5532"/>
                  <a:pt x="4913" y="5966"/>
                </a:cubicBezTo>
                <a:cubicBezTo>
                  <a:pt x="4235" y="6389"/>
                  <a:pt x="3790" y="7159"/>
                  <a:pt x="3991" y="7555"/>
                </a:cubicBezTo>
                <a:cubicBezTo>
                  <a:pt x="4091" y="7751"/>
                  <a:pt x="3746" y="8151"/>
                  <a:pt x="3108" y="8586"/>
                </a:cubicBezTo>
                <a:cubicBezTo>
                  <a:pt x="2535" y="8976"/>
                  <a:pt x="2132" y="9294"/>
                  <a:pt x="2205" y="9294"/>
                </a:cubicBezTo>
                <a:cubicBezTo>
                  <a:pt x="2278" y="9294"/>
                  <a:pt x="1920" y="9665"/>
                  <a:pt x="1418" y="10121"/>
                </a:cubicBezTo>
                <a:cubicBezTo>
                  <a:pt x="516" y="10940"/>
                  <a:pt x="504" y="10981"/>
                  <a:pt x="554" y="13359"/>
                </a:cubicBezTo>
                <a:cubicBezTo>
                  <a:pt x="582" y="14720"/>
                  <a:pt x="469" y="15876"/>
                  <a:pt x="295" y="16027"/>
                </a:cubicBezTo>
                <a:cubicBezTo>
                  <a:pt x="-367" y="16599"/>
                  <a:pt x="111" y="17284"/>
                  <a:pt x="1476" y="17724"/>
                </a:cubicBezTo>
                <a:cubicBezTo>
                  <a:pt x="2130" y="17934"/>
                  <a:pt x="2472" y="17952"/>
                  <a:pt x="2887" y="17790"/>
                </a:cubicBezTo>
                <a:cubicBezTo>
                  <a:pt x="3328" y="17618"/>
                  <a:pt x="3711" y="17686"/>
                  <a:pt x="4836" y="18143"/>
                </a:cubicBezTo>
                <a:cubicBezTo>
                  <a:pt x="6198" y="18697"/>
                  <a:pt x="6221" y="18730"/>
                  <a:pt x="6132" y="19612"/>
                </a:cubicBezTo>
                <a:cubicBezTo>
                  <a:pt x="6046" y="20460"/>
                  <a:pt x="5990" y="20519"/>
                  <a:pt x="5172" y="20530"/>
                </a:cubicBezTo>
                <a:cubicBezTo>
                  <a:pt x="4692" y="20535"/>
                  <a:pt x="3952" y="20658"/>
                  <a:pt x="3530" y="20806"/>
                </a:cubicBezTo>
                <a:lnTo>
                  <a:pt x="2762" y="21075"/>
                </a:lnTo>
                <a:lnTo>
                  <a:pt x="3684" y="21207"/>
                </a:lnTo>
                <a:cubicBezTo>
                  <a:pt x="5165" y="21415"/>
                  <a:pt x="7779" y="21401"/>
                  <a:pt x="7994" y="21183"/>
                </a:cubicBezTo>
                <a:cubicBezTo>
                  <a:pt x="8103" y="21073"/>
                  <a:pt x="7963" y="20760"/>
                  <a:pt x="7677" y="20488"/>
                </a:cubicBezTo>
                <a:cubicBezTo>
                  <a:pt x="7026" y="19867"/>
                  <a:pt x="7428" y="19182"/>
                  <a:pt x="8474" y="19133"/>
                </a:cubicBezTo>
                <a:cubicBezTo>
                  <a:pt x="9830" y="19069"/>
                  <a:pt x="10511" y="19908"/>
                  <a:pt x="9521" y="20422"/>
                </a:cubicBezTo>
                <a:cubicBezTo>
                  <a:pt x="9267" y="20553"/>
                  <a:pt x="9060" y="20823"/>
                  <a:pt x="9060" y="21021"/>
                </a:cubicBezTo>
                <a:cubicBezTo>
                  <a:pt x="9060" y="21344"/>
                  <a:pt x="9318" y="21381"/>
                  <a:pt x="11518" y="21381"/>
                </a:cubicBezTo>
                <a:cubicBezTo>
                  <a:pt x="13812" y="21381"/>
                  <a:pt x="14487" y="21219"/>
                  <a:pt x="13601" y="20877"/>
                </a:cubicBezTo>
                <a:cubicBezTo>
                  <a:pt x="13395" y="20798"/>
                  <a:pt x="12760" y="20685"/>
                  <a:pt x="12180" y="20626"/>
                </a:cubicBezTo>
                <a:cubicBezTo>
                  <a:pt x="11601" y="20568"/>
                  <a:pt x="11147" y="20453"/>
                  <a:pt x="11172" y="20374"/>
                </a:cubicBezTo>
                <a:cubicBezTo>
                  <a:pt x="11197" y="20295"/>
                  <a:pt x="11210" y="19883"/>
                  <a:pt x="11210" y="19462"/>
                </a:cubicBezTo>
                <a:cubicBezTo>
                  <a:pt x="11210" y="18764"/>
                  <a:pt x="11310" y="18674"/>
                  <a:pt x="12334" y="18407"/>
                </a:cubicBezTo>
                <a:cubicBezTo>
                  <a:pt x="13651" y="18063"/>
                  <a:pt x="13869" y="17895"/>
                  <a:pt x="15396" y="16045"/>
                </a:cubicBezTo>
                <a:cubicBezTo>
                  <a:pt x="16527" y="14674"/>
                  <a:pt x="17359" y="14141"/>
                  <a:pt x="17988" y="14384"/>
                </a:cubicBezTo>
                <a:cubicBezTo>
                  <a:pt x="18320" y="14512"/>
                  <a:pt x="18169" y="19269"/>
                  <a:pt x="17786" y="20770"/>
                </a:cubicBezTo>
                <a:cubicBezTo>
                  <a:pt x="17574" y="21599"/>
                  <a:pt x="17582" y="21600"/>
                  <a:pt x="18468" y="21537"/>
                </a:cubicBezTo>
                <a:cubicBezTo>
                  <a:pt x="19300" y="21478"/>
                  <a:pt x="19352" y="21429"/>
                  <a:pt x="19274" y="20710"/>
                </a:cubicBezTo>
                <a:cubicBezTo>
                  <a:pt x="19228" y="20288"/>
                  <a:pt x="19177" y="18759"/>
                  <a:pt x="19169" y="17316"/>
                </a:cubicBezTo>
                <a:cubicBezTo>
                  <a:pt x="19158" y="15342"/>
                  <a:pt x="19266" y="14581"/>
                  <a:pt x="19601" y="14246"/>
                </a:cubicBezTo>
                <a:cubicBezTo>
                  <a:pt x="19846" y="14001"/>
                  <a:pt x="20119" y="13442"/>
                  <a:pt x="20206" y="12999"/>
                </a:cubicBezTo>
                <a:cubicBezTo>
                  <a:pt x="20332" y="12359"/>
                  <a:pt x="20264" y="12178"/>
                  <a:pt x="19870" y="12130"/>
                </a:cubicBezTo>
                <a:cubicBezTo>
                  <a:pt x="19436" y="12078"/>
                  <a:pt x="19383" y="11725"/>
                  <a:pt x="19447" y="9294"/>
                </a:cubicBezTo>
                <a:cubicBezTo>
                  <a:pt x="19531" y="6066"/>
                  <a:pt x="19780" y="4149"/>
                  <a:pt x="20138" y="4011"/>
                </a:cubicBezTo>
                <a:cubicBezTo>
                  <a:pt x="20276" y="3958"/>
                  <a:pt x="20540" y="4064"/>
                  <a:pt x="20724" y="4251"/>
                </a:cubicBezTo>
                <a:cubicBezTo>
                  <a:pt x="21233" y="4767"/>
                  <a:pt x="20876" y="2338"/>
                  <a:pt x="20254" y="1049"/>
                </a:cubicBezTo>
                <a:lnTo>
                  <a:pt x="19754" y="0"/>
                </a:lnTo>
                <a:close/>
              </a:path>
            </a:pathLst>
          </a:custGeom>
          <a:solidFill>
            <a:schemeClr val="bg1"/>
          </a:solidFill>
          <a:ln w="12700">
            <a:miter lim="400000"/>
          </a:ln>
        </p:spPr>
      </p:pic>
    </p:spTree>
    <p:extLst>
      <p:ext uri="{BB962C8B-B14F-4D97-AF65-F5344CB8AC3E}">
        <p14:creationId xmlns:p14="http://schemas.microsoft.com/office/powerpoint/2010/main" val="986822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	</a:t>
            </a: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2"/>
          <a:stretch>
            <a:fillRect/>
          </a:stretch>
        </p:blipFill>
        <p:spPr>
          <a:xfrm>
            <a:off x="79098" y="50577"/>
            <a:ext cx="1212989" cy="1222674"/>
          </a:xfrm>
          <a:prstGeom prst="rect">
            <a:avLst/>
          </a:prstGeom>
        </p:spPr>
      </p:pic>
      <p:sp>
        <p:nvSpPr>
          <p:cNvPr id="5" name="Titre 1">
            <a:extLst>
              <a:ext uri="{FF2B5EF4-FFF2-40B4-BE49-F238E27FC236}">
                <a16:creationId xmlns:a16="http://schemas.microsoft.com/office/drawing/2014/main" id="{1CF78836-4C29-15BB-CF36-555C923E5315}"/>
              </a:ext>
            </a:extLst>
          </p:cNvPr>
          <p:cNvSpPr txBox="1">
            <a:spLocks/>
          </p:cNvSpPr>
          <p:nvPr/>
        </p:nvSpPr>
        <p:spPr>
          <a:xfrm>
            <a:off x="-4666" y="13248"/>
            <a:ext cx="9143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rPr>
              <a:t>Thank you for your attention</a:t>
            </a:r>
            <a:r>
              <a:rPr lang="fr-FR" sz="3600" b="1" dirty="0">
                <a:solidFill>
                  <a:srgbClr val="FF0000"/>
                </a:solidFill>
                <a:latin typeface="+mn-lt"/>
              </a:rPr>
              <a:t>	</a:t>
            </a:r>
          </a:p>
        </p:txBody>
      </p:sp>
      <p:pic>
        <p:nvPicPr>
          <p:cNvPr id="7" name="Image 6">
            <a:extLst>
              <a:ext uri="{FF2B5EF4-FFF2-40B4-BE49-F238E27FC236}">
                <a16:creationId xmlns:a16="http://schemas.microsoft.com/office/drawing/2014/main" id="{B7023172-B742-AAE6-5929-14ABFAFA4868}"/>
              </a:ext>
            </a:extLst>
          </p:cNvPr>
          <p:cNvPicPr>
            <a:picLocks noChangeAspect="1"/>
          </p:cNvPicPr>
          <p:nvPr/>
        </p:nvPicPr>
        <p:blipFill>
          <a:blip r:embed="rId3"/>
          <a:stretch>
            <a:fillRect/>
          </a:stretch>
        </p:blipFill>
        <p:spPr>
          <a:xfrm>
            <a:off x="2238802" y="1273251"/>
            <a:ext cx="4657061" cy="3296572"/>
          </a:xfrm>
          <a:prstGeom prst="rect">
            <a:avLst/>
          </a:prstGeom>
        </p:spPr>
      </p:pic>
      <p:sp>
        <p:nvSpPr>
          <p:cNvPr id="8" name="ZoneTexte 7">
            <a:extLst>
              <a:ext uri="{FF2B5EF4-FFF2-40B4-BE49-F238E27FC236}">
                <a16:creationId xmlns:a16="http://schemas.microsoft.com/office/drawing/2014/main" id="{CE8947D4-C9B9-AC8C-C538-50B71AF22D68}"/>
              </a:ext>
            </a:extLst>
          </p:cNvPr>
          <p:cNvSpPr txBox="1"/>
          <p:nvPr/>
        </p:nvSpPr>
        <p:spPr>
          <a:xfrm>
            <a:off x="0" y="4915655"/>
            <a:ext cx="9144000" cy="916341"/>
          </a:xfrm>
          <a:prstGeom prst="rect">
            <a:avLst/>
          </a:prstGeom>
          <a:noFill/>
        </p:spPr>
        <p:txBody>
          <a:bodyPr wrap="square" rtlCol="0">
            <a:spAutoFit/>
          </a:bodyPr>
          <a:lstStyle/>
          <a:p>
            <a:pPr algn="ctr">
              <a:lnSpc>
                <a:spcPct val="150000"/>
              </a:lnSpc>
            </a:pPr>
            <a:r>
              <a:rPr lang="en-US" sz="2800" b="1" i="1" dirty="0">
                <a:solidFill>
                  <a:srgbClr val="00B0F0"/>
                </a:solidFill>
              </a:rPr>
              <a:t>Please, could you ask the questions in French ?  </a:t>
            </a:r>
            <a:r>
              <a:rPr lang="fr-FR" sz="4000" b="1" i="1" dirty="0">
                <a:solidFill>
                  <a:srgbClr val="00B0F0"/>
                </a:solidFill>
                <a:sym typeface="Wingdings" panose="05000000000000000000" pitchFamily="2" charset="2"/>
              </a:rPr>
              <a:t></a:t>
            </a:r>
            <a:endParaRPr lang="fr-FR" sz="2800" b="1" i="1" dirty="0">
              <a:solidFill>
                <a:srgbClr val="00B0F0"/>
              </a:solidFill>
            </a:endParaRPr>
          </a:p>
        </p:txBody>
      </p:sp>
    </p:spTree>
    <p:extLst>
      <p:ext uri="{BB962C8B-B14F-4D97-AF65-F5344CB8AC3E}">
        <p14:creationId xmlns:p14="http://schemas.microsoft.com/office/powerpoint/2010/main" val="1910336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err="1">
                <a:solidFill>
                  <a:srgbClr val="FF0000"/>
                </a:solidFill>
                <a:latin typeface="+mn-lt"/>
              </a:rPr>
              <a:t>Overview</a:t>
            </a:r>
            <a:endParaRPr lang="fr-FR" sz="3600"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grpSp>
        <p:nvGrpSpPr>
          <p:cNvPr id="7" name="Groupe 6">
            <a:extLst>
              <a:ext uri="{FF2B5EF4-FFF2-40B4-BE49-F238E27FC236}">
                <a16:creationId xmlns:a16="http://schemas.microsoft.com/office/drawing/2014/main" id="{C3369E81-38D6-D6E1-F7F3-B7B3B9ADD901}"/>
              </a:ext>
            </a:extLst>
          </p:cNvPr>
          <p:cNvGrpSpPr/>
          <p:nvPr/>
        </p:nvGrpSpPr>
        <p:grpSpPr>
          <a:xfrm>
            <a:off x="994139" y="1216533"/>
            <a:ext cx="7459077" cy="1141995"/>
            <a:chOff x="994139" y="1216533"/>
            <a:chExt cx="7459077" cy="1141995"/>
          </a:xfrm>
        </p:grpSpPr>
        <p:sp>
          <p:nvSpPr>
            <p:cNvPr id="8" name="Arrow: Pentagon 8">
              <a:extLst>
                <a:ext uri="{FF2B5EF4-FFF2-40B4-BE49-F238E27FC236}">
                  <a16:creationId xmlns:a16="http://schemas.microsoft.com/office/drawing/2014/main" id="{17621081-C84A-F9B9-F3EA-1C4CB7154719}"/>
                </a:ext>
              </a:extLst>
            </p:cNvPr>
            <p:cNvSpPr/>
            <p:nvPr/>
          </p:nvSpPr>
          <p:spPr>
            <a:xfrm flipH="1">
              <a:off x="994139" y="1313006"/>
              <a:ext cx="6480000" cy="950428"/>
            </a:xfrm>
            <a:prstGeom prst="homePlate">
              <a:avLst>
                <a:gd name="adj" fmla="val 41820"/>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548640" bIns="34290" numCol="1" spcCol="0" rtlCol="0" fromWordArt="0" anchor="ctr" anchorCtr="0" forceAA="0" compatLnSpc="1">
              <a:prstTxWarp prst="textNoShape">
                <a:avLst/>
              </a:prstTxWarp>
              <a:noAutofit/>
            </a:bodyPr>
            <a:lstStyle/>
            <a:p>
              <a:pPr algn="ctr" hangingPunct="0">
                <a:lnSpc>
                  <a:spcPct val="114000"/>
                </a:lnSpc>
                <a:spcBef>
                  <a:spcPts val="600"/>
                </a:spcBef>
                <a:spcAft>
                  <a:spcPts val="1200"/>
                </a:spcAft>
              </a:pPr>
              <a:r>
                <a:rPr lang="fr-FR" sz="2400" b="1" dirty="0" err="1">
                  <a:solidFill>
                    <a:schemeClr val="tx1"/>
                  </a:solidFill>
                  <a:latin typeface="Calibri" panose="020F0502020204030204" pitchFamily="34" charset="0"/>
                  <a:cs typeface="Calibri" panose="020F0502020204030204" pitchFamily="34" charset="0"/>
                </a:rPr>
                <a:t>Why</a:t>
              </a:r>
              <a:r>
                <a:rPr lang="fr-FR" sz="2400" b="1" dirty="0">
                  <a:solidFill>
                    <a:schemeClr val="tx1"/>
                  </a:solidFill>
                  <a:latin typeface="Calibri" panose="020F0502020204030204" pitchFamily="34" charset="0"/>
                  <a:cs typeface="Calibri" panose="020F0502020204030204" pitchFamily="34" charset="0"/>
                </a:rPr>
                <a:t> are new </a:t>
              </a:r>
              <a:r>
                <a:rPr lang="fr-FR" sz="2400" b="1" dirty="0" err="1">
                  <a:solidFill>
                    <a:schemeClr val="tx1"/>
                  </a:solidFill>
                  <a:latin typeface="Calibri" panose="020F0502020204030204" pitchFamily="34" charset="0"/>
                  <a:cs typeface="Calibri" panose="020F0502020204030204" pitchFamily="34" charset="0"/>
                </a:rPr>
                <a:t>blood</a:t>
              </a:r>
              <a:r>
                <a:rPr lang="fr-FR" sz="2400" b="1" dirty="0">
                  <a:solidFill>
                    <a:schemeClr val="tx1"/>
                  </a:solidFill>
                  <a:latin typeface="Calibri" panose="020F0502020204030204" pitchFamily="34" charset="0"/>
                  <a:cs typeface="Calibri" panose="020F0502020204030204" pitchFamily="34" charset="0"/>
                </a:rPr>
                <a:t> </a:t>
              </a:r>
              <a:r>
                <a:rPr lang="fr-FR" sz="2400" b="1" dirty="0" err="1">
                  <a:solidFill>
                    <a:schemeClr val="tx1"/>
                  </a:solidFill>
                  <a:latin typeface="Calibri" panose="020F0502020204030204" pitchFamily="34" charset="0"/>
                  <a:cs typeface="Calibri" panose="020F0502020204030204" pitchFamily="34" charset="0"/>
                </a:rPr>
                <a:t>products</a:t>
              </a:r>
              <a:r>
                <a:rPr lang="fr-FR" sz="2400" b="1" dirty="0">
                  <a:solidFill>
                    <a:schemeClr val="tx1"/>
                  </a:solidFill>
                  <a:latin typeface="Calibri" panose="020F0502020204030204" pitchFamily="34" charset="0"/>
                  <a:cs typeface="Calibri" panose="020F0502020204030204" pitchFamily="34" charset="0"/>
                </a:rPr>
                <a:t> a major </a:t>
              </a:r>
              <a:r>
                <a:rPr lang="fr-FR" sz="2400" b="1" dirty="0" err="1">
                  <a:solidFill>
                    <a:schemeClr val="tx1"/>
                  </a:solidFill>
                  <a:latin typeface="Calibri" panose="020F0502020204030204" pitchFamily="34" charset="0"/>
                  <a:cs typeface="Calibri" panose="020F0502020204030204" pitchFamily="34" charset="0"/>
                </a:rPr>
                <a:t>step</a:t>
              </a:r>
              <a:r>
                <a:rPr lang="fr-FR" sz="2400" b="1" dirty="0">
                  <a:solidFill>
                    <a:schemeClr val="tx1"/>
                  </a:solidFill>
                  <a:latin typeface="Calibri" panose="020F0502020204030204" pitchFamily="34" charset="0"/>
                  <a:cs typeface="Calibri" panose="020F0502020204030204" pitchFamily="34" charset="0"/>
                </a:rPr>
                <a:t> </a:t>
              </a:r>
              <a:r>
                <a:rPr lang="fr-FR" sz="2400" b="1" dirty="0" err="1">
                  <a:solidFill>
                    <a:schemeClr val="tx1"/>
                  </a:solidFill>
                  <a:latin typeface="Calibri" panose="020F0502020204030204" pitchFamily="34" charset="0"/>
                  <a:cs typeface="Calibri" panose="020F0502020204030204" pitchFamily="34" charset="0"/>
                </a:rPr>
                <a:t>forward</a:t>
              </a:r>
              <a:r>
                <a:rPr lang="fr-FR" sz="2400" b="1" dirty="0">
                  <a:solidFill>
                    <a:schemeClr val="tx1"/>
                  </a:solidFill>
                  <a:latin typeface="Calibri" panose="020F0502020204030204" pitchFamily="34" charset="0"/>
                  <a:cs typeface="Calibri" panose="020F0502020204030204" pitchFamily="34" charset="0"/>
                </a:rPr>
                <a:t> ?</a:t>
              </a:r>
            </a:p>
          </p:txBody>
        </p:sp>
        <p:sp>
          <p:nvSpPr>
            <p:cNvPr id="9" name="Freeform 30">
              <a:extLst>
                <a:ext uri="{FF2B5EF4-FFF2-40B4-BE49-F238E27FC236}">
                  <a16:creationId xmlns:a16="http://schemas.microsoft.com/office/drawing/2014/main" id="{FDD623E9-DB27-7A5A-E1BB-0FEABFFB52FA}"/>
                </a:ext>
              </a:extLst>
            </p:cNvPr>
            <p:cNvSpPr>
              <a:spLocks/>
            </p:cNvSpPr>
            <p:nvPr/>
          </p:nvSpPr>
          <p:spPr bwMode="auto">
            <a:xfrm>
              <a:off x="7134483" y="1216533"/>
              <a:ext cx="1318733" cy="1141995"/>
            </a:xfrm>
            <a:custGeom>
              <a:avLst/>
              <a:gdLst>
                <a:gd name="T0" fmla="*/ 533 w 2134"/>
                <a:gd name="T1" fmla="*/ 1847 h 1847"/>
                <a:gd name="T2" fmla="*/ 0 w 2134"/>
                <a:gd name="T3" fmla="*/ 924 h 1847"/>
                <a:gd name="T4" fmla="*/ 533 w 2134"/>
                <a:gd name="T5" fmla="*/ 0 h 1847"/>
                <a:gd name="T6" fmla="*/ 1600 w 2134"/>
                <a:gd name="T7" fmla="*/ 0 h 1847"/>
                <a:gd name="T8" fmla="*/ 2134 w 2134"/>
                <a:gd name="T9" fmla="*/ 924 h 1847"/>
                <a:gd name="T10" fmla="*/ 1600 w 2134"/>
                <a:gd name="T11" fmla="*/ 1847 h 1847"/>
                <a:gd name="T12" fmla="*/ 533 w 2134"/>
                <a:gd name="T13" fmla="*/ 1847 h 1847"/>
              </a:gdLst>
              <a:ahLst/>
              <a:cxnLst>
                <a:cxn ang="0">
                  <a:pos x="T0" y="T1"/>
                </a:cxn>
                <a:cxn ang="0">
                  <a:pos x="T2" y="T3"/>
                </a:cxn>
                <a:cxn ang="0">
                  <a:pos x="T4" y="T5"/>
                </a:cxn>
                <a:cxn ang="0">
                  <a:pos x="T6" y="T7"/>
                </a:cxn>
                <a:cxn ang="0">
                  <a:pos x="T8" y="T9"/>
                </a:cxn>
                <a:cxn ang="0">
                  <a:pos x="T10" y="T11"/>
                </a:cxn>
                <a:cxn ang="0">
                  <a:pos x="T12" y="T13"/>
                </a:cxn>
              </a:cxnLst>
              <a:rect l="0" t="0" r="r" b="b"/>
              <a:pathLst>
                <a:path w="2134" h="1847">
                  <a:moveTo>
                    <a:pt x="533" y="1847"/>
                  </a:moveTo>
                  <a:lnTo>
                    <a:pt x="0" y="924"/>
                  </a:lnTo>
                  <a:lnTo>
                    <a:pt x="533" y="0"/>
                  </a:lnTo>
                  <a:lnTo>
                    <a:pt x="1600" y="0"/>
                  </a:lnTo>
                  <a:lnTo>
                    <a:pt x="2134" y="924"/>
                  </a:lnTo>
                  <a:lnTo>
                    <a:pt x="1600" y="1847"/>
                  </a:lnTo>
                  <a:lnTo>
                    <a:pt x="533" y="1847"/>
                  </a:lnTo>
                  <a:close/>
                </a:path>
              </a:pathLst>
            </a:custGeom>
            <a:solidFill>
              <a:schemeClr val="accent1"/>
            </a:solidFill>
            <a:ln>
              <a:noFill/>
            </a:ln>
            <a:effectLst/>
          </p:spPr>
          <p:txBody>
            <a:bodyPr vert="horz" wrap="square" lIns="68580" tIns="34290" rIns="68580" bIns="34290" numCol="1" anchor="ctr" anchorCtr="0" compatLnSpc="1">
              <a:prstTxWarp prst="textNoShape">
                <a:avLst/>
              </a:prstTxWarp>
            </a:bodyPr>
            <a:lstStyle/>
            <a:p>
              <a:pPr algn="ctr"/>
              <a:r>
                <a:rPr lang="en-US" sz="8625" b="1" dirty="0">
                  <a:solidFill>
                    <a:schemeClr val="bg1"/>
                  </a:solidFill>
                  <a:effectLst>
                    <a:outerShdw blurRad="38100" dist="38100" dir="2700000" algn="tl">
                      <a:srgbClr val="000000">
                        <a:alpha val="43137"/>
                      </a:srgbClr>
                    </a:outerShdw>
                  </a:effectLst>
                  <a:latin typeface="+mn-lt"/>
                </a:rPr>
                <a:t>1</a:t>
              </a:r>
            </a:p>
          </p:txBody>
        </p:sp>
      </p:grpSp>
      <p:sp>
        <p:nvSpPr>
          <p:cNvPr id="10" name="Arrow: Pentagon 14">
            <a:extLst>
              <a:ext uri="{FF2B5EF4-FFF2-40B4-BE49-F238E27FC236}">
                <a16:creationId xmlns:a16="http://schemas.microsoft.com/office/drawing/2014/main" id="{807BA122-2F04-88F4-89B9-BC29E3AAB032}"/>
              </a:ext>
            </a:extLst>
          </p:cNvPr>
          <p:cNvSpPr/>
          <p:nvPr/>
        </p:nvSpPr>
        <p:spPr>
          <a:xfrm>
            <a:off x="2008439" y="2518686"/>
            <a:ext cx="6480000" cy="950428"/>
          </a:xfrm>
          <a:prstGeom prst="homePlate">
            <a:avLst>
              <a:gd name="adj" fmla="val 41820"/>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1480" tIns="34290" rIns="68580" bIns="34290" numCol="1" spcCol="0" rtlCol="0" fromWordArt="0" anchor="ctr" anchorCtr="0" forceAA="0" compatLnSpc="1">
            <a:prstTxWarp prst="textNoShape">
              <a:avLst/>
            </a:prstTxWarp>
            <a:noAutofit/>
          </a:bodyPr>
          <a:lstStyle/>
          <a:p>
            <a:pPr algn="ctr">
              <a:spcAft>
                <a:spcPts val="900"/>
              </a:spcAft>
            </a:pPr>
            <a:r>
              <a:rPr lang="en-US" sz="2400" b="1" dirty="0">
                <a:solidFill>
                  <a:schemeClr val="tx1">
                    <a:lumMod val="75000"/>
                  </a:schemeClr>
                </a:solidFill>
              </a:rPr>
              <a:t>What should be replaced : whole blood         or its components? </a:t>
            </a:r>
          </a:p>
        </p:txBody>
      </p:sp>
      <p:sp>
        <p:nvSpPr>
          <p:cNvPr id="12" name="Freeform 30">
            <a:extLst>
              <a:ext uri="{FF2B5EF4-FFF2-40B4-BE49-F238E27FC236}">
                <a16:creationId xmlns:a16="http://schemas.microsoft.com/office/drawing/2014/main" id="{00487CE8-7E13-DBFC-6B4C-1337B52F13C6}"/>
              </a:ext>
            </a:extLst>
          </p:cNvPr>
          <p:cNvSpPr>
            <a:spLocks/>
          </p:cNvSpPr>
          <p:nvPr/>
        </p:nvSpPr>
        <p:spPr bwMode="auto">
          <a:xfrm>
            <a:off x="994139" y="2422902"/>
            <a:ext cx="1318733" cy="1141995"/>
          </a:xfrm>
          <a:custGeom>
            <a:avLst/>
            <a:gdLst>
              <a:gd name="T0" fmla="*/ 533 w 2134"/>
              <a:gd name="T1" fmla="*/ 1847 h 1847"/>
              <a:gd name="T2" fmla="*/ 0 w 2134"/>
              <a:gd name="T3" fmla="*/ 924 h 1847"/>
              <a:gd name="T4" fmla="*/ 533 w 2134"/>
              <a:gd name="T5" fmla="*/ 0 h 1847"/>
              <a:gd name="T6" fmla="*/ 1600 w 2134"/>
              <a:gd name="T7" fmla="*/ 0 h 1847"/>
              <a:gd name="T8" fmla="*/ 2134 w 2134"/>
              <a:gd name="T9" fmla="*/ 924 h 1847"/>
              <a:gd name="T10" fmla="*/ 1600 w 2134"/>
              <a:gd name="T11" fmla="*/ 1847 h 1847"/>
              <a:gd name="T12" fmla="*/ 533 w 2134"/>
              <a:gd name="T13" fmla="*/ 1847 h 1847"/>
            </a:gdLst>
            <a:ahLst/>
            <a:cxnLst>
              <a:cxn ang="0">
                <a:pos x="T0" y="T1"/>
              </a:cxn>
              <a:cxn ang="0">
                <a:pos x="T2" y="T3"/>
              </a:cxn>
              <a:cxn ang="0">
                <a:pos x="T4" y="T5"/>
              </a:cxn>
              <a:cxn ang="0">
                <a:pos x="T6" y="T7"/>
              </a:cxn>
              <a:cxn ang="0">
                <a:pos x="T8" y="T9"/>
              </a:cxn>
              <a:cxn ang="0">
                <a:pos x="T10" y="T11"/>
              </a:cxn>
              <a:cxn ang="0">
                <a:pos x="T12" y="T13"/>
              </a:cxn>
            </a:cxnLst>
            <a:rect l="0" t="0" r="r" b="b"/>
            <a:pathLst>
              <a:path w="2134" h="1847">
                <a:moveTo>
                  <a:pt x="533" y="1847"/>
                </a:moveTo>
                <a:lnTo>
                  <a:pt x="0" y="924"/>
                </a:lnTo>
                <a:lnTo>
                  <a:pt x="533" y="0"/>
                </a:lnTo>
                <a:lnTo>
                  <a:pt x="1600" y="0"/>
                </a:lnTo>
                <a:lnTo>
                  <a:pt x="2134" y="924"/>
                </a:lnTo>
                <a:lnTo>
                  <a:pt x="1600" y="1847"/>
                </a:lnTo>
                <a:lnTo>
                  <a:pt x="533" y="1847"/>
                </a:lnTo>
                <a:close/>
              </a:path>
            </a:pathLst>
          </a:custGeom>
          <a:solidFill>
            <a:schemeClr val="accent3"/>
          </a:solidFill>
          <a:ln>
            <a:noFill/>
          </a:ln>
          <a:effectLst/>
        </p:spPr>
        <p:txBody>
          <a:bodyPr vert="horz" wrap="square" lIns="68580" tIns="34290" rIns="68580" bIns="34290" numCol="1" anchor="ctr" anchorCtr="0" compatLnSpc="1">
            <a:prstTxWarp prst="textNoShape">
              <a:avLst/>
            </a:prstTxWarp>
          </a:bodyPr>
          <a:lstStyle/>
          <a:p>
            <a:pPr algn="ctr"/>
            <a:r>
              <a:rPr lang="en-US" sz="8625" b="1" dirty="0">
                <a:solidFill>
                  <a:schemeClr val="bg1"/>
                </a:solidFill>
                <a:effectLst>
                  <a:outerShdw blurRad="38100" dist="38100" dir="2700000" algn="tl">
                    <a:srgbClr val="000000">
                      <a:alpha val="43137"/>
                    </a:srgbClr>
                  </a:outerShdw>
                </a:effectLst>
                <a:latin typeface="+mn-lt"/>
              </a:rPr>
              <a:t>2</a:t>
            </a:r>
          </a:p>
        </p:txBody>
      </p:sp>
      <p:pic>
        <p:nvPicPr>
          <p:cNvPr id="13" name="Image 12" descr="Une image contenant symbole&#10;&#10;Description générée automatiquement">
            <a:extLst>
              <a:ext uri="{FF2B5EF4-FFF2-40B4-BE49-F238E27FC236}">
                <a16:creationId xmlns:a16="http://schemas.microsoft.com/office/drawing/2014/main" id="{D86BF403-0DC6-C7CC-6711-7A44C5928217}"/>
              </a:ext>
            </a:extLst>
          </p:cNvPr>
          <p:cNvPicPr>
            <a:picLocks noChangeAspect="1"/>
          </p:cNvPicPr>
          <p:nvPr/>
        </p:nvPicPr>
        <p:blipFill rotWithShape="1">
          <a:blip r:embed="rId4">
            <a:extLst>
              <a:ext uri="{28A0092B-C50C-407E-A947-70E740481C1C}">
                <a14:useLocalDpi xmlns:a14="http://schemas.microsoft.com/office/drawing/2010/main" val="0"/>
              </a:ext>
            </a:extLst>
          </a:blip>
          <a:srcRect b="45565"/>
          <a:stretch/>
        </p:blipFill>
        <p:spPr>
          <a:xfrm>
            <a:off x="-1449842" y="4007740"/>
            <a:ext cx="5370074" cy="2805571"/>
          </a:xfrm>
          <a:prstGeom prst="rect">
            <a:avLst/>
          </a:prstGeom>
        </p:spPr>
      </p:pic>
      <p:sp>
        <p:nvSpPr>
          <p:cNvPr id="15" name="ZoneTexte 14">
            <a:extLst>
              <a:ext uri="{FF2B5EF4-FFF2-40B4-BE49-F238E27FC236}">
                <a16:creationId xmlns:a16="http://schemas.microsoft.com/office/drawing/2014/main" id="{CCD002D0-2D13-97E5-8F97-76164320B607}"/>
              </a:ext>
            </a:extLst>
          </p:cNvPr>
          <p:cNvSpPr txBox="1"/>
          <p:nvPr/>
        </p:nvSpPr>
        <p:spPr>
          <a:xfrm>
            <a:off x="2191319" y="3840480"/>
            <a:ext cx="6806377" cy="2544671"/>
          </a:xfrm>
          <a:prstGeom prst="rect">
            <a:avLst/>
          </a:prstGeom>
          <a:noFill/>
        </p:spPr>
        <p:txBody>
          <a:bodyPr wrap="square" rtlCol="0">
            <a:spAutoFit/>
          </a:bodyPr>
          <a:lstStyle/>
          <a:p>
            <a:pPr marL="285750" indent="-285750" algn="ctr" hangingPunct="0">
              <a:lnSpc>
                <a:spcPct val="114000"/>
              </a:lnSpc>
              <a:spcBef>
                <a:spcPts val="600"/>
              </a:spcBef>
              <a:spcAft>
                <a:spcPts val="1200"/>
              </a:spcAft>
            </a:pPr>
            <a:r>
              <a:rPr lang="en-US" sz="2800" b="1" dirty="0">
                <a:solidFill>
                  <a:srgbClr val="0070C0"/>
                </a:solidFill>
                <a:latin typeface="Calibri" panose="020F0502020204030204" pitchFamily="34" charset="0"/>
                <a:cs typeface="Calibri" panose="020F0502020204030204" pitchFamily="34" charset="0"/>
              </a:rPr>
              <a:t>Science fiction </a:t>
            </a:r>
            <a:r>
              <a:rPr lang="en-US" sz="2800" b="1" dirty="0">
                <a:solidFill>
                  <a:srgbClr val="FF0000"/>
                </a:solidFill>
                <a:latin typeface="Calibri" panose="020F0502020204030204" pitchFamily="34" charset="0"/>
                <a:cs typeface="Calibri" panose="020F0502020204030204" pitchFamily="34" charset="0"/>
              </a:rPr>
              <a:t>and back to the future, </a:t>
            </a:r>
            <a:r>
              <a:rPr lang="en-US" sz="2800" b="1" dirty="0">
                <a:solidFill>
                  <a:srgbClr val="0070C0"/>
                </a:solidFill>
                <a:latin typeface="Calibri" panose="020F0502020204030204" pitchFamily="34" charset="0"/>
                <a:cs typeface="Calibri" panose="020F0502020204030204" pitchFamily="34" charset="0"/>
              </a:rPr>
              <a:t>2  possible paths for new blood products  </a:t>
            </a:r>
          </a:p>
          <a:p>
            <a:pPr marL="1262063" lvl="1" indent="-549275" hangingPunct="0">
              <a:lnSpc>
                <a:spcPct val="114000"/>
              </a:lnSpc>
              <a:spcBef>
                <a:spcPts val="0"/>
              </a:spcBef>
              <a:spcAft>
                <a:spcPts val="600"/>
              </a:spcAft>
              <a:buFont typeface="+mj-lt"/>
              <a:buAutoNum type="arabicPeriod"/>
            </a:pPr>
            <a:r>
              <a:rPr lang="en-US" sz="2400" dirty="0">
                <a:latin typeface="Calibri" panose="020F0502020204030204" pitchFamily="34" charset="0"/>
                <a:cs typeface="Calibri" panose="020F0502020204030204" pitchFamily="34" charset="0"/>
              </a:rPr>
              <a:t>More or less artificial blood products</a:t>
            </a:r>
          </a:p>
          <a:p>
            <a:pPr marL="1262063" lvl="1" indent="-549275" hangingPunct="0">
              <a:lnSpc>
                <a:spcPct val="114000"/>
              </a:lnSpc>
              <a:spcBef>
                <a:spcPts val="0"/>
              </a:spcBef>
              <a:spcAft>
                <a:spcPts val="600"/>
              </a:spcAft>
              <a:buFont typeface="+mj-lt"/>
              <a:buAutoNum type="arabicPeriod"/>
            </a:pPr>
            <a:r>
              <a:rPr lang="en-US" sz="2400" dirty="0">
                <a:latin typeface="Calibri" panose="020F0502020204030204" pitchFamily="34" charset="0"/>
                <a:cs typeface="Calibri" panose="020F0502020204030204" pitchFamily="34" charset="0"/>
              </a:rPr>
              <a:t>Upgrading old blood products in terms of their preparation, storage or use</a:t>
            </a:r>
            <a:endParaRPr lang="fr-F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592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err="1">
                <a:solidFill>
                  <a:srgbClr val="FF0000"/>
                </a:solidFill>
                <a:latin typeface="+mn-lt"/>
              </a:rPr>
              <a:t>Why</a:t>
            </a:r>
            <a:r>
              <a:rPr lang="fr-FR" sz="3600" b="1" dirty="0">
                <a:solidFill>
                  <a:srgbClr val="FF0000"/>
                </a:solidFill>
                <a:latin typeface="+mn-lt"/>
              </a:rPr>
              <a:t> new </a:t>
            </a:r>
            <a:r>
              <a:rPr lang="fr-FR" sz="3600" b="1" dirty="0" err="1">
                <a:solidFill>
                  <a:srgbClr val="FF0000"/>
                </a:solidFill>
                <a:latin typeface="+mn-lt"/>
              </a:rPr>
              <a:t>blood</a:t>
            </a:r>
            <a:r>
              <a:rPr lang="fr-FR" sz="3600" b="1" dirty="0">
                <a:solidFill>
                  <a:srgbClr val="FF0000"/>
                </a:solidFill>
                <a:latin typeface="+mn-lt"/>
              </a:rPr>
              <a:t> </a:t>
            </a:r>
            <a:r>
              <a:rPr lang="fr-FR" sz="3600" b="1" dirty="0" err="1">
                <a:solidFill>
                  <a:srgbClr val="FF0000"/>
                </a:solidFill>
                <a:latin typeface="+mn-lt"/>
              </a:rPr>
              <a:t>products</a:t>
            </a:r>
            <a:r>
              <a:rPr lang="fr-FR" sz="3600" b="1" dirty="0">
                <a:solidFill>
                  <a:srgbClr val="FF0000"/>
                </a:solidFill>
                <a:latin typeface="+mn-lt"/>
              </a:rPr>
              <a:t> ?</a:t>
            </a:r>
            <a:endParaRPr lang="fr-FR" sz="3600"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
        <p:nvSpPr>
          <p:cNvPr id="6" name="Freeform: Shape 24">
            <a:extLst>
              <a:ext uri="{FF2B5EF4-FFF2-40B4-BE49-F238E27FC236}">
                <a16:creationId xmlns:a16="http://schemas.microsoft.com/office/drawing/2014/main" id="{A4A03A8F-3A83-1145-ABFA-9D1926BD0ABB}"/>
              </a:ext>
            </a:extLst>
          </p:cNvPr>
          <p:cNvSpPr>
            <a:spLocks/>
          </p:cNvSpPr>
          <p:nvPr/>
        </p:nvSpPr>
        <p:spPr bwMode="auto">
          <a:xfrm>
            <a:off x="3561059" y="2060578"/>
            <a:ext cx="1982320" cy="670597"/>
          </a:xfrm>
          <a:custGeom>
            <a:avLst/>
            <a:gdLst>
              <a:gd name="connsiteX0" fmla="*/ 112831 w 2947988"/>
              <a:gd name="connsiteY0" fmla="*/ 0 h 934680"/>
              <a:gd name="connsiteX1" fmla="*/ 2835158 w 2947988"/>
              <a:gd name="connsiteY1" fmla="*/ 0 h 934680"/>
              <a:gd name="connsiteX2" fmla="*/ 2892555 w 2947988"/>
              <a:gd name="connsiteY2" fmla="*/ 151588 h 934680"/>
              <a:gd name="connsiteX3" fmla="*/ 2929732 w 2947988"/>
              <a:gd name="connsiteY3" fmla="*/ 319603 h 934680"/>
              <a:gd name="connsiteX4" fmla="*/ 2929948 w 2947988"/>
              <a:gd name="connsiteY4" fmla="*/ 319603 h 934680"/>
              <a:gd name="connsiteX5" fmla="*/ 2947988 w 2947988"/>
              <a:gd name="connsiteY5" fmla="*/ 551347 h 934680"/>
              <a:gd name="connsiteX6" fmla="*/ 2934766 w 2947988"/>
              <a:gd name="connsiteY6" fmla="*/ 748595 h 934680"/>
              <a:gd name="connsiteX7" fmla="*/ 2897457 w 2947988"/>
              <a:gd name="connsiteY7" fmla="*/ 934680 h 934680"/>
              <a:gd name="connsiteX8" fmla="*/ 50531 w 2947988"/>
              <a:gd name="connsiteY8" fmla="*/ 934680 h 934680"/>
              <a:gd name="connsiteX9" fmla="*/ 13223 w 2947988"/>
              <a:gd name="connsiteY9" fmla="*/ 748595 h 934680"/>
              <a:gd name="connsiteX10" fmla="*/ 0 w 2947988"/>
              <a:gd name="connsiteY10" fmla="*/ 551347 h 934680"/>
              <a:gd name="connsiteX11" fmla="*/ 18040 w 2947988"/>
              <a:gd name="connsiteY11" fmla="*/ 319603 h 934680"/>
              <a:gd name="connsiteX12" fmla="*/ 18257 w 2947988"/>
              <a:gd name="connsiteY12" fmla="*/ 319603 h 934680"/>
              <a:gd name="connsiteX13" fmla="*/ 55434 w 2947988"/>
              <a:gd name="connsiteY13" fmla="*/ 151588 h 93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988" h="934680">
                <a:moveTo>
                  <a:pt x="112831" y="0"/>
                </a:moveTo>
                <a:lnTo>
                  <a:pt x="2835158" y="0"/>
                </a:lnTo>
                <a:lnTo>
                  <a:pt x="2892555" y="151588"/>
                </a:lnTo>
                <a:lnTo>
                  <a:pt x="2929732" y="319603"/>
                </a:lnTo>
                <a:lnTo>
                  <a:pt x="2929948" y="319603"/>
                </a:lnTo>
                <a:cubicBezTo>
                  <a:pt x="2941428" y="394940"/>
                  <a:pt x="2947988" y="472734"/>
                  <a:pt x="2947988" y="551347"/>
                </a:cubicBezTo>
                <a:cubicBezTo>
                  <a:pt x="2947988" y="617677"/>
                  <a:pt x="2943478" y="683597"/>
                  <a:pt x="2934766" y="748595"/>
                </a:cubicBezTo>
                <a:lnTo>
                  <a:pt x="2897457" y="934680"/>
                </a:lnTo>
                <a:lnTo>
                  <a:pt x="50531" y="934680"/>
                </a:lnTo>
                <a:lnTo>
                  <a:pt x="13223" y="748595"/>
                </a:lnTo>
                <a:cubicBezTo>
                  <a:pt x="4510" y="683597"/>
                  <a:pt x="0" y="617677"/>
                  <a:pt x="0" y="551347"/>
                </a:cubicBezTo>
                <a:cubicBezTo>
                  <a:pt x="0" y="472734"/>
                  <a:pt x="6560" y="394940"/>
                  <a:pt x="18040" y="319603"/>
                </a:cubicBezTo>
                <a:lnTo>
                  <a:pt x="18257" y="319603"/>
                </a:lnTo>
                <a:lnTo>
                  <a:pt x="55434" y="151588"/>
                </a:lnTo>
                <a:close/>
              </a:path>
            </a:pathLst>
          </a:custGeom>
          <a:solidFill>
            <a:srgbClr val="C00000"/>
          </a:solidFill>
          <a:ln>
            <a:noFill/>
          </a:ln>
          <a:effectLst/>
        </p:spPr>
        <p:txBody>
          <a:bodyPr vert="horz" wrap="square" lIns="68580" tIns="34290" rIns="68580" bIns="34290" numCol="1" anchor="t" anchorCtr="0" compatLnSpc="1">
            <a:prstTxWarp prst="textNoShape">
              <a:avLst/>
            </a:prstTxWarp>
            <a:noAutofit/>
          </a:bodyPr>
          <a:lstStyle/>
          <a:p>
            <a:endParaRPr lang="en-US" sz="1100">
              <a:latin typeface="+mn-lt"/>
            </a:endParaRPr>
          </a:p>
        </p:txBody>
      </p:sp>
      <p:sp>
        <p:nvSpPr>
          <p:cNvPr id="7" name="Freeform: Shape 22">
            <a:extLst>
              <a:ext uri="{FF2B5EF4-FFF2-40B4-BE49-F238E27FC236}">
                <a16:creationId xmlns:a16="http://schemas.microsoft.com/office/drawing/2014/main" id="{B3CAA557-0B72-CAE8-130B-FD5BFAA96DA2}"/>
              </a:ext>
            </a:extLst>
          </p:cNvPr>
          <p:cNvSpPr>
            <a:spLocks/>
          </p:cNvSpPr>
          <p:nvPr/>
        </p:nvSpPr>
        <p:spPr bwMode="auto">
          <a:xfrm>
            <a:off x="3528566" y="1398068"/>
            <a:ext cx="1830578" cy="662510"/>
          </a:xfrm>
          <a:custGeom>
            <a:avLst/>
            <a:gdLst>
              <a:gd name="connsiteX0" fmla="*/ 1360752 w 2722326"/>
              <a:gd name="connsiteY0" fmla="*/ 0 h 923408"/>
              <a:gd name="connsiteX1" fmla="*/ 2563694 w 2722326"/>
              <a:gd name="connsiteY1" fmla="*/ 622300 h 923408"/>
              <a:gd name="connsiteX2" fmla="*/ 2562730 w 2722326"/>
              <a:gd name="connsiteY2" fmla="*/ 622300 h 923408"/>
              <a:gd name="connsiteX3" fmla="*/ 2689992 w 2722326"/>
              <a:gd name="connsiteY3" fmla="*/ 838012 h 923408"/>
              <a:gd name="connsiteX4" fmla="*/ 2722326 w 2722326"/>
              <a:gd name="connsiteY4" fmla="*/ 923408 h 923408"/>
              <a:gd name="connsiteX5" fmla="*/ 0 w 2722326"/>
              <a:gd name="connsiteY5" fmla="*/ 923408 h 923408"/>
              <a:gd name="connsiteX6" fmla="*/ 32334 w 2722326"/>
              <a:gd name="connsiteY6" fmla="*/ 838012 h 923408"/>
              <a:gd name="connsiteX7" fmla="*/ 159595 w 2722326"/>
              <a:gd name="connsiteY7" fmla="*/ 622300 h 923408"/>
              <a:gd name="connsiteX8" fmla="*/ 158631 w 2722326"/>
              <a:gd name="connsiteY8" fmla="*/ 622300 h 923408"/>
              <a:gd name="connsiteX9" fmla="*/ 1360752 w 2722326"/>
              <a:gd name="connsiteY9" fmla="*/ 0 h 92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2326" h="923408">
                <a:moveTo>
                  <a:pt x="1360752" y="0"/>
                </a:moveTo>
                <a:cubicBezTo>
                  <a:pt x="1856371" y="0"/>
                  <a:pt x="2296191" y="246293"/>
                  <a:pt x="2563694" y="622300"/>
                </a:cubicBezTo>
                <a:lnTo>
                  <a:pt x="2562730" y="622300"/>
                </a:lnTo>
                <a:cubicBezTo>
                  <a:pt x="2611002" y="690255"/>
                  <a:pt x="2653625" y="762360"/>
                  <a:pt x="2689992" y="838012"/>
                </a:cubicBezTo>
                <a:lnTo>
                  <a:pt x="2722326" y="923408"/>
                </a:lnTo>
                <a:lnTo>
                  <a:pt x="0" y="923408"/>
                </a:lnTo>
                <a:lnTo>
                  <a:pt x="32334" y="838012"/>
                </a:lnTo>
                <a:cubicBezTo>
                  <a:pt x="68701" y="762360"/>
                  <a:pt x="111323" y="690255"/>
                  <a:pt x="159595" y="622300"/>
                </a:cubicBezTo>
                <a:lnTo>
                  <a:pt x="158631" y="622300"/>
                </a:lnTo>
                <a:cubicBezTo>
                  <a:pt x="426134" y="246293"/>
                  <a:pt x="865954" y="0"/>
                  <a:pt x="1360752" y="0"/>
                </a:cubicBezTo>
                <a:close/>
              </a:path>
            </a:pathLst>
          </a:custGeom>
          <a:solidFill>
            <a:schemeClr val="accent4">
              <a:lumMod val="75000"/>
            </a:schemeClr>
          </a:solidFill>
          <a:ln>
            <a:noFill/>
          </a:ln>
          <a:effectLst/>
        </p:spPr>
        <p:txBody>
          <a:bodyPr vert="horz" wrap="square" lIns="68580" tIns="34290" rIns="68580" bIns="34290" numCol="1" anchor="t" anchorCtr="0" compatLnSpc="1">
            <a:prstTxWarp prst="textNoShape">
              <a:avLst/>
            </a:prstTxWarp>
            <a:noAutofit/>
          </a:bodyPr>
          <a:lstStyle/>
          <a:p>
            <a:endParaRPr lang="en-US" sz="1100">
              <a:latin typeface="+mn-lt"/>
            </a:endParaRPr>
          </a:p>
        </p:txBody>
      </p:sp>
      <p:sp>
        <p:nvSpPr>
          <p:cNvPr id="8" name="Freeform: Shape 28">
            <a:extLst>
              <a:ext uri="{FF2B5EF4-FFF2-40B4-BE49-F238E27FC236}">
                <a16:creationId xmlns:a16="http://schemas.microsoft.com/office/drawing/2014/main" id="{4D468F6A-15DC-F252-CF5E-0D2F335D79A2}"/>
              </a:ext>
            </a:extLst>
          </p:cNvPr>
          <p:cNvSpPr>
            <a:spLocks/>
          </p:cNvSpPr>
          <p:nvPr/>
        </p:nvSpPr>
        <p:spPr bwMode="auto">
          <a:xfrm>
            <a:off x="3974792" y="3401773"/>
            <a:ext cx="1109351" cy="670597"/>
          </a:xfrm>
          <a:custGeom>
            <a:avLst/>
            <a:gdLst>
              <a:gd name="connsiteX0" fmla="*/ 0 w 1649761"/>
              <a:gd name="connsiteY0" fmla="*/ 0 h 934680"/>
              <a:gd name="connsiteX1" fmla="*/ 1649761 w 1649761"/>
              <a:gd name="connsiteY1" fmla="*/ 0 h 934680"/>
              <a:gd name="connsiteX2" fmla="*/ 1612282 w 1649761"/>
              <a:gd name="connsiteY2" fmla="*/ 56458 h 934680"/>
              <a:gd name="connsiteX3" fmla="*/ 1490914 w 1649761"/>
              <a:gd name="connsiteY3" fmla="*/ 313968 h 934680"/>
              <a:gd name="connsiteX4" fmla="*/ 1490043 w 1649761"/>
              <a:gd name="connsiteY4" fmla="*/ 313968 h 934680"/>
              <a:gd name="connsiteX5" fmla="*/ 1425289 w 1649761"/>
              <a:gd name="connsiteY5" fmla="*/ 617774 h 934680"/>
              <a:gd name="connsiteX6" fmla="*/ 1425289 w 1649761"/>
              <a:gd name="connsiteY6" fmla="*/ 851974 h 934680"/>
              <a:gd name="connsiteX7" fmla="*/ 1374803 w 1649761"/>
              <a:gd name="connsiteY7" fmla="*/ 928092 h 934680"/>
              <a:gd name="connsiteX8" fmla="*/ 1342508 w 1649761"/>
              <a:gd name="connsiteY8" fmla="*/ 934680 h 934680"/>
              <a:gd name="connsiteX9" fmla="*/ 307254 w 1649761"/>
              <a:gd name="connsiteY9" fmla="*/ 934680 h 934680"/>
              <a:gd name="connsiteX10" fmla="*/ 274959 w 1649761"/>
              <a:gd name="connsiteY10" fmla="*/ 928092 h 934680"/>
              <a:gd name="connsiteX11" fmla="*/ 224472 w 1649761"/>
              <a:gd name="connsiteY11" fmla="*/ 851974 h 934680"/>
              <a:gd name="connsiteX12" fmla="*/ 224472 w 1649761"/>
              <a:gd name="connsiteY12" fmla="*/ 625144 h 934680"/>
              <a:gd name="connsiteX13" fmla="*/ 224472 w 1649761"/>
              <a:gd name="connsiteY13" fmla="*/ 617774 h 934680"/>
              <a:gd name="connsiteX14" fmla="*/ 159718 w 1649761"/>
              <a:gd name="connsiteY14" fmla="*/ 313968 h 934680"/>
              <a:gd name="connsiteX15" fmla="*/ 158846 w 1649761"/>
              <a:gd name="connsiteY15" fmla="*/ 313968 h 934680"/>
              <a:gd name="connsiteX16" fmla="*/ 37479 w 1649761"/>
              <a:gd name="connsiteY16" fmla="*/ 56458 h 93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9761" h="934680">
                <a:moveTo>
                  <a:pt x="0" y="0"/>
                </a:moveTo>
                <a:lnTo>
                  <a:pt x="1649761" y="0"/>
                </a:lnTo>
                <a:lnTo>
                  <a:pt x="1612282" y="56458"/>
                </a:lnTo>
                <a:cubicBezTo>
                  <a:pt x="1557190" y="149762"/>
                  <a:pt x="1518409" y="237106"/>
                  <a:pt x="1490914" y="313968"/>
                </a:cubicBezTo>
                <a:lnTo>
                  <a:pt x="1490043" y="313968"/>
                </a:lnTo>
                <a:cubicBezTo>
                  <a:pt x="1435125" y="467918"/>
                  <a:pt x="1426929" y="580105"/>
                  <a:pt x="1425289" y="617774"/>
                </a:cubicBezTo>
                <a:lnTo>
                  <a:pt x="1425289" y="851974"/>
                </a:lnTo>
                <a:cubicBezTo>
                  <a:pt x="1425289" y="885754"/>
                  <a:pt x="1404541" y="915387"/>
                  <a:pt x="1374803" y="928092"/>
                </a:cubicBezTo>
                <a:lnTo>
                  <a:pt x="1342508" y="934680"/>
                </a:lnTo>
                <a:lnTo>
                  <a:pt x="307254" y="934680"/>
                </a:lnTo>
                <a:lnTo>
                  <a:pt x="274959" y="928092"/>
                </a:lnTo>
                <a:cubicBezTo>
                  <a:pt x="245220" y="915387"/>
                  <a:pt x="224472" y="885754"/>
                  <a:pt x="224472" y="851974"/>
                </a:cubicBezTo>
                <a:lnTo>
                  <a:pt x="224472" y="625144"/>
                </a:lnTo>
                <a:lnTo>
                  <a:pt x="224472" y="617774"/>
                </a:lnTo>
                <a:cubicBezTo>
                  <a:pt x="222833" y="580924"/>
                  <a:pt x="214636" y="467918"/>
                  <a:pt x="159718" y="313968"/>
                </a:cubicBezTo>
                <a:lnTo>
                  <a:pt x="158846" y="313968"/>
                </a:lnTo>
                <a:cubicBezTo>
                  <a:pt x="131351" y="237106"/>
                  <a:pt x="92571" y="149762"/>
                  <a:pt x="37479" y="56458"/>
                </a:cubicBezTo>
                <a:close/>
              </a:path>
            </a:pathLst>
          </a:custGeom>
          <a:solidFill>
            <a:schemeClr val="accent3"/>
          </a:solidFill>
          <a:ln>
            <a:noFill/>
          </a:ln>
          <a:effectLst/>
        </p:spPr>
        <p:txBody>
          <a:bodyPr vert="horz" wrap="square" lIns="68580" tIns="34290" rIns="68580" bIns="34290" numCol="1" anchor="t" anchorCtr="0" compatLnSpc="1">
            <a:prstTxWarp prst="textNoShape">
              <a:avLst/>
            </a:prstTxWarp>
            <a:noAutofit/>
          </a:bodyPr>
          <a:lstStyle/>
          <a:p>
            <a:endParaRPr lang="en-US" sz="1100">
              <a:latin typeface="+mn-lt"/>
            </a:endParaRPr>
          </a:p>
        </p:txBody>
      </p:sp>
      <p:sp>
        <p:nvSpPr>
          <p:cNvPr id="9" name="Freeform: Shape 26">
            <a:extLst>
              <a:ext uri="{FF2B5EF4-FFF2-40B4-BE49-F238E27FC236}">
                <a16:creationId xmlns:a16="http://schemas.microsoft.com/office/drawing/2014/main" id="{7B49C913-841E-0237-E414-977E759C44DD}"/>
              </a:ext>
            </a:extLst>
          </p:cNvPr>
          <p:cNvSpPr>
            <a:spLocks/>
          </p:cNvSpPr>
          <p:nvPr/>
        </p:nvSpPr>
        <p:spPr bwMode="auto">
          <a:xfrm>
            <a:off x="3486673" y="2731176"/>
            <a:ext cx="1914363" cy="670597"/>
          </a:xfrm>
          <a:custGeom>
            <a:avLst/>
            <a:gdLst>
              <a:gd name="connsiteX0" fmla="*/ 0 w 2846926"/>
              <a:gd name="connsiteY0" fmla="*/ 0 h 934680"/>
              <a:gd name="connsiteX1" fmla="*/ 2846926 w 2846926"/>
              <a:gd name="connsiteY1" fmla="*/ 0 h 934680"/>
              <a:gd name="connsiteX2" fmla="*/ 2845796 w 2846926"/>
              <a:gd name="connsiteY2" fmla="*/ 5636 h 934680"/>
              <a:gd name="connsiteX3" fmla="*/ 2845863 w 2846926"/>
              <a:gd name="connsiteY3" fmla="*/ 5636 h 934680"/>
              <a:gd name="connsiteX4" fmla="*/ 2612799 w 2846926"/>
              <a:gd name="connsiteY4" fmla="*/ 486699 h 934680"/>
              <a:gd name="connsiteX5" fmla="*/ 2496517 w 2846926"/>
              <a:gd name="connsiteY5" fmla="*/ 626348 h 934680"/>
              <a:gd name="connsiteX6" fmla="*/ 2497407 w 2846926"/>
              <a:gd name="connsiteY6" fmla="*/ 626348 h 934680"/>
              <a:gd name="connsiteX7" fmla="*/ 2485096 w 2846926"/>
              <a:gd name="connsiteY7" fmla="*/ 639501 h 934680"/>
              <a:gd name="connsiteX8" fmla="*/ 2478530 w 2846926"/>
              <a:gd name="connsiteY8" fmla="*/ 646078 h 934680"/>
              <a:gd name="connsiteX9" fmla="*/ 2439134 w 2846926"/>
              <a:gd name="connsiteY9" fmla="*/ 687181 h 934680"/>
              <a:gd name="connsiteX10" fmla="*/ 2430106 w 2846926"/>
              <a:gd name="connsiteY10" fmla="*/ 697045 h 934680"/>
              <a:gd name="connsiteX11" fmla="*/ 2430106 w 2846926"/>
              <a:gd name="connsiteY11" fmla="*/ 697867 h 934680"/>
              <a:gd name="connsiteX12" fmla="*/ 2306366 w 2846926"/>
              <a:gd name="connsiteY12" fmla="*/ 847277 h 934680"/>
              <a:gd name="connsiteX13" fmla="*/ 2248344 w 2846926"/>
              <a:gd name="connsiteY13" fmla="*/ 934680 h 934680"/>
              <a:gd name="connsiteX14" fmla="*/ 598583 w 2846926"/>
              <a:gd name="connsiteY14" fmla="*/ 934680 h 934680"/>
              <a:gd name="connsiteX15" fmla="*/ 540561 w 2846926"/>
              <a:gd name="connsiteY15" fmla="*/ 847277 h 934680"/>
              <a:gd name="connsiteX16" fmla="*/ 416820 w 2846926"/>
              <a:gd name="connsiteY16" fmla="*/ 697867 h 934680"/>
              <a:gd name="connsiteX17" fmla="*/ 400405 w 2846926"/>
              <a:gd name="connsiteY17" fmla="*/ 678960 h 934680"/>
              <a:gd name="connsiteX18" fmla="*/ 369217 w 2846926"/>
              <a:gd name="connsiteY18" fmla="*/ 647722 h 934680"/>
              <a:gd name="connsiteX19" fmla="*/ 361830 w 2846926"/>
              <a:gd name="connsiteY19" fmla="*/ 639501 h 934680"/>
              <a:gd name="connsiteX20" fmla="*/ 349519 w 2846926"/>
              <a:gd name="connsiteY20" fmla="*/ 626348 h 934680"/>
              <a:gd name="connsiteX21" fmla="*/ 350409 w 2846926"/>
              <a:gd name="connsiteY21" fmla="*/ 626348 h 934680"/>
              <a:gd name="connsiteX22" fmla="*/ 234128 w 2846926"/>
              <a:gd name="connsiteY22" fmla="*/ 486699 h 934680"/>
              <a:gd name="connsiteX23" fmla="*/ 1063 w 2846926"/>
              <a:gd name="connsiteY23" fmla="*/ 5636 h 934680"/>
              <a:gd name="connsiteX24" fmla="*/ 1130 w 2846926"/>
              <a:gd name="connsiteY24" fmla="*/ 5636 h 93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46926" h="934680">
                <a:moveTo>
                  <a:pt x="0" y="0"/>
                </a:moveTo>
                <a:lnTo>
                  <a:pt x="2846926" y="0"/>
                </a:lnTo>
                <a:lnTo>
                  <a:pt x="2845796" y="5636"/>
                </a:lnTo>
                <a:lnTo>
                  <a:pt x="2845863" y="5636"/>
                </a:lnTo>
                <a:cubicBezTo>
                  <a:pt x="2798505" y="178444"/>
                  <a:pt x="2719778" y="341104"/>
                  <a:pt x="2612799" y="486699"/>
                </a:cubicBezTo>
                <a:lnTo>
                  <a:pt x="2496517" y="626348"/>
                </a:lnTo>
                <a:lnTo>
                  <a:pt x="2497407" y="626348"/>
                </a:lnTo>
                <a:cubicBezTo>
                  <a:pt x="2493303" y="630458"/>
                  <a:pt x="2489200" y="634569"/>
                  <a:pt x="2485096" y="639501"/>
                </a:cubicBezTo>
                <a:lnTo>
                  <a:pt x="2478530" y="646078"/>
                </a:lnTo>
                <a:cubicBezTo>
                  <a:pt x="2465398" y="660053"/>
                  <a:pt x="2452266" y="673206"/>
                  <a:pt x="2439134" y="687181"/>
                </a:cubicBezTo>
                <a:lnTo>
                  <a:pt x="2430106" y="697045"/>
                </a:lnTo>
                <a:lnTo>
                  <a:pt x="2430106" y="697867"/>
                </a:lnTo>
                <a:cubicBezTo>
                  <a:pt x="2383734" y="748218"/>
                  <a:pt x="2342697" y="798210"/>
                  <a:pt x="2306366" y="847277"/>
                </a:cubicBezTo>
                <a:lnTo>
                  <a:pt x="2248344" y="934680"/>
                </a:lnTo>
                <a:lnTo>
                  <a:pt x="598583" y="934680"/>
                </a:lnTo>
                <a:lnTo>
                  <a:pt x="540561" y="847277"/>
                </a:lnTo>
                <a:cubicBezTo>
                  <a:pt x="504230" y="798210"/>
                  <a:pt x="463193" y="748218"/>
                  <a:pt x="416820" y="697867"/>
                </a:cubicBezTo>
                <a:lnTo>
                  <a:pt x="400405" y="678960"/>
                </a:lnTo>
                <a:cubicBezTo>
                  <a:pt x="390556" y="669095"/>
                  <a:pt x="379887" y="658408"/>
                  <a:pt x="369217" y="647722"/>
                </a:cubicBezTo>
                <a:lnTo>
                  <a:pt x="361830" y="639501"/>
                </a:lnTo>
                <a:cubicBezTo>
                  <a:pt x="357727" y="634569"/>
                  <a:pt x="353623" y="630458"/>
                  <a:pt x="349519" y="626348"/>
                </a:cubicBezTo>
                <a:lnTo>
                  <a:pt x="350409" y="626348"/>
                </a:lnTo>
                <a:lnTo>
                  <a:pt x="234128" y="486699"/>
                </a:lnTo>
                <a:cubicBezTo>
                  <a:pt x="127148" y="341104"/>
                  <a:pt x="48422" y="178444"/>
                  <a:pt x="1063" y="5636"/>
                </a:cubicBezTo>
                <a:lnTo>
                  <a:pt x="1130" y="5636"/>
                </a:lnTo>
                <a:close/>
              </a:path>
            </a:pathLst>
          </a:custGeom>
          <a:solidFill>
            <a:schemeClr val="accent2">
              <a:lumMod val="75000"/>
            </a:schemeClr>
          </a:solidFill>
          <a:ln>
            <a:noFill/>
          </a:ln>
          <a:effectLst/>
        </p:spPr>
        <p:txBody>
          <a:bodyPr vert="horz" wrap="square" lIns="68580" tIns="34290" rIns="68580" bIns="34290" numCol="1" anchor="t" anchorCtr="0" compatLnSpc="1">
            <a:prstTxWarp prst="textNoShape">
              <a:avLst/>
            </a:prstTxWarp>
            <a:noAutofit/>
          </a:bodyPr>
          <a:lstStyle/>
          <a:p>
            <a:endParaRPr lang="en-US" sz="1100">
              <a:latin typeface="+mn-lt"/>
            </a:endParaRPr>
          </a:p>
        </p:txBody>
      </p:sp>
      <p:sp>
        <p:nvSpPr>
          <p:cNvPr id="10" name="Freeform 6">
            <a:extLst>
              <a:ext uri="{FF2B5EF4-FFF2-40B4-BE49-F238E27FC236}">
                <a16:creationId xmlns:a16="http://schemas.microsoft.com/office/drawing/2014/main" id="{ACE4CA54-7F6D-DEF5-7E21-C53389582982}"/>
              </a:ext>
            </a:extLst>
          </p:cNvPr>
          <p:cNvSpPr>
            <a:spLocks/>
          </p:cNvSpPr>
          <p:nvPr/>
        </p:nvSpPr>
        <p:spPr bwMode="auto">
          <a:xfrm>
            <a:off x="4133431" y="4112236"/>
            <a:ext cx="792074" cy="183375"/>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100">
              <a:latin typeface="+mn-lt"/>
            </a:endParaRPr>
          </a:p>
        </p:txBody>
      </p:sp>
      <p:sp>
        <p:nvSpPr>
          <p:cNvPr id="11" name="Freeform 7">
            <a:extLst>
              <a:ext uri="{FF2B5EF4-FFF2-40B4-BE49-F238E27FC236}">
                <a16:creationId xmlns:a16="http://schemas.microsoft.com/office/drawing/2014/main" id="{E4E4EAB6-7AFA-A65F-2A4D-525944311611}"/>
              </a:ext>
            </a:extLst>
          </p:cNvPr>
          <p:cNvSpPr>
            <a:spLocks/>
          </p:cNvSpPr>
          <p:nvPr/>
        </p:nvSpPr>
        <p:spPr bwMode="auto">
          <a:xfrm>
            <a:off x="4119553" y="4112236"/>
            <a:ext cx="251927" cy="183375"/>
          </a:xfrm>
          <a:custGeom>
            <a:avLst/>
            <a:gdLst>
              <a:gd name="T0" fmla="*/ 416 w 457"/>
              <a:gd name="T1" fmla="*/ 272 h 313"/>
              <a:gd name="T2" fmla="*/ 416 w 457"/>
              <a:gd name="T3" fmla="*/ 41 h 313"/>
              <a:gd name="T4" fmla="*/ 457 w 457"/>
              <a:gd name="T5" fmla="*/ 0 h 313"/>
              <a:gd name="T6" fmla="*/ 41 w 457"/>
              <a:gd name="T7" fmla="*/ 0 h 313"/>
              <a:gd name="T8" fmla="*/ 0 w 457"/>
              <a:gd name="T9" fmla="*/ 41 h 313"/>
              <a:gd name="T10" fmla="*/ 0 w 457"/>
              <a:gd name="T11" fmla="*/ 272 h 313"/>
              <a:gd name="T12" fmla="*/ 41 w 457"/>
              <a:gd name="T13" fmla="*/ 313 h 313"/>
              <a:gd name="T14" fmla="*/ 457 w 457"/>
              <a:gd name="T15" fmla="*/ 313 h 313"/>
              <a:gd name="T16" fmla="*/ 416 w 457"/>
              <a:gd name="T17" fmla="*/ 2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313">
                <a:moveTo>
                  <a:pt x="416" y="272"/>
                </a:moveTo>
                <a:lnTo>
                  <a:pt x="416" y="41"/>
                </a:lnTo>
                <a:cubicBezTo>
                  <a:pt x="416" y="18"/>
                  <a:pt x="434" y="0"/>
                  <a:pt x="457" y="0"/>
                </a:cubicBezTo>
                <a:lnTo>
                  <a:pt x="41" y="0"/>
                </a:lnTo>
                <a:cubicBezTo>
                  <a:pt x="18" y="0"/>
                  <a:pt x="0" y="18"/>
                  <a:pt x="0" y="41"/>
                </a:cubicBezTo>
                <a:lnTo>
                  <a:pt x="0" y="272"/>
                </a:lnTo>
                <a:cubicBezTo>
                  <a:pt x="0" y="295"/>
                  <a:pt x="18" y="313"/>
                  <a:pt x="41" y="313"/>
                </a:cubicBezTo>
                <a:lnTo>
                  <a:pt x="457" y="313"/>
                </a:lnTo>
                <a:cubicBezTo>
                  <a:pt x="434" y="313"/>
                  <a:pt x="416" y="295"/>
                  <a:pt x="416" y="272"/>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100">
              <a:latin typeface="+mn-lt"/>
            </a:endParaRPr>
          </a:p>
        </p:txBody>
      </p:sp>
      <p:sp>
        <p:nvSpPr>
          <p:cNvPr id="12" name="Freeform 8">
            <a:extLst>
              <a:ext uri="{FF2B5EF4-FFF2-40B4-BE49-F238E27FC236}">
                <a16:creationId xmlns:a16="http://schemas.microsoft.com/office/drawing/2014/main" id="{362A8F3B-BFFA-250C-E2C3-9F9894C33603}"/>
              </a:ext>
            </a:extLst>
          </p:cNvPr>
          <p:cNvSpPr>
            <a:spLocks/>
          </p:cNvSpPr>
          <p:nvPr/>
        </p:nvSpPr>
        <p:spPr bwMode="auto">
          <a:xfrm>
            <a:off x="4133431" y="4312695"/>
            <a:ext cx="792074" cy="184513"/>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100">
              <a:latin typeface="+mn-lt"/>
            </a:endParaRPr>
          </a:p>
        </p:txBody>
      </p:sp>
      <p:sp>
        <p:nvSpPr>
          <p:cNvPr id="13" name="Freeform 9">
            <a:extLst>
              <a:ext uri="{FF2B5EF4-FFF2-40B4-BE49-F238E27FC236}">
                <a16:creationId xmlns:a16="http://schemas.microsoft.com/office/drawing/2014/main" id="{E8E884D0-61D5-03EB-9B05-204A89EB2069}"/>
              </a:ext>
            </a:extLst>
          </p:cNvPr>
          <p:cNvSpPr>
            <a:spLocks/>
          </p:cNvSpPr>
          <p:nvPr/>
        </p:nvSpPr>
        <p:spPr bwMode="auto">
          <a:xfrm>
            <a:off x="4119553" y="4312695"/>
            <a:ext cx="251927" cy="184513"/>
          </a:xfrm>
          <a:custGeom>
            <a:avLst/>
            <a:gdLst>
              <a:gd name="T0" fmla="*/ 416 w 457"/>
              <a:gd name="T1" fmla="*/ 272 h 313"/>
              <a:gd name="T2" fmla="*/ 416 w 457"/>
              <a:gd name="T3" fmla="*/ 41 h 313"/>
              <a:gd name="T4" fmla="*/ 457 w 457"/>
              <a:gd name="T5" fmla="*/ 0 h 313"/>
              <a:gd name="T6" fmla="*/ 41 w 457"/>
              <a:gd name="T7" fmla="*/ 0 h 313"/>
              <a:gd name="T8" fmla="*/ 0 w 457"/>
              <a:gd name="T9" fmla="*/ 41 h 313"/>
              <a:gd name="T10" fmla="*/ 0 w 457"/>
              <a:gd name="T11" fmla="*/ 272 h 313"/>
              <a:gd name="T12" fmla="*/ 41 w 457"/>
              <a:gd name="T13" fmla="*/ 313 h 313"/>
              <a:gd name="T14" fmla="*/ 457 w 457"/>
              <a:gd name="T15" fmla="*/ 313 h 313"/>
              <a:gd name="T16" fmla="*/ 416 w 457"/>
              <a:gd name="T17" fmla="*/ 2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313">
                <a:moveTo>
                  <a:pt x="416" y="272"/>
                </a:moveTo>
                <a:lnTo>
                  <a:pt x="416" y="41"/>
                </a:lnTo>
                <a:cubicBezTo>
                  <a:pt x="416" y="18"/>
                  <a:pt x="434" y="0"/>
                  <a:pt x="457" y="0"/>
                </a:cubicBezTo>
                <a:lnTo>
                  <a:pt x="41" y="0"/>
                </a:lnTo>
                <a:cubicBezTo>
                  <a:pt x="18" y="0"/>
                  <a:pt x="0" y="18"/>
                  <a:pt x="0" y="41"/>
                </a:cubicBezTo>
                <a:lnTo>
                  <a:pt x="0" y="272"/>
                </a:lnTo>
                <a:cubicBezTo>
                  <a:pt x="0" y="295"/>
                  <a:pt x="18" y="313"/>
                  <a:pt x="41" y="313"/>
                </a:cubicBezTo>
                <a:lnTo>
                  <a:pt x="457" y="313"/>
                </a:lnTo>
                <a:cubicBezTo>
                  <a:pt x="434" y="313"/>
                  <a:pt x="416" y="295"/>
                  <a:pt x="416" y="272"/>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100">
              <a:latin typeface="+mn-lt"/>
            </a:endParaRPr>
          </a:p>
        </p:txBody>
      </p:sp>
      <p:sp>
        <p:nvSpPr>
          <p:cNvPr id="14" name="Freeform 10">
            <a:extLst>
              <a:ext uri="{FF2B5EF4-FFF2-40B4-BE49-F238E27FC236}">
                <a16:creationId xmlns:a16="http://schemas.microsoft.com/office/drawing/2014/main" id="{F1C174C1-63E2-2C89-D68E-47183AC18A43}"/>
              </a:ext>
            </a:extLst>
          </p:cNvPr>
          <p:cNvSpPr>
            <a:spLocks/>
          </p:cNvSpPr>
          <p:nvPr/>
        </p:nvSpPr>
        <p:spPr bwMode="auto">
          <a:xfrm>
            <a:off x="4248719" y="4514293"/>
            <a:ext cx="561497" cy="165151"/>
          </a:xfrm>
          <a:custGeom>
            <a:avLst/>
            <a:gdLst>
              <a:gd name="T0" fmla="*/ 509 w 1017"/>
              <a:gd name="T1" fmla="*/ 281 h 281"/>
              <a:gd name="T2" fmla="*/ 0 w 1017"/>
              <a:gd name="T3" fmla="*/ 0 h 281"/>
              <a:gd name="T4" fmla="*/ 1017 w 1017"/>
              <a:gd name="T5" fmla="*/ 0 h 281"/>
              <a:gd name="T6" fmla="*/ 509 w 1017"/>
              <a:gd name="T7" fmla="*/ 281 h 281"/>
            </a:gdLst>
            <a:ahLst/>
            <a:cxnLst>
              <a:cxn ang="0">
                <a:pos x="T0" y="T1"/>
              </a:cxn>
              <a:cxn ang="0">
                <a:pos x="T2" y="T3"/>
              </a:cxn>
              <a:cxn ang="0">
                <a:pos x="T4" y="T5"/>
              </a:cxn>
              <a:cxn ang="0">
                <a:pos x="T6" y="T7"/>
              </a:cxn>
            </a:cxnLst>
            <a:rect l="0" t="0" r="r" b="b"/>
            <a:pathLst>
              <a:path w="1017" h="281">
                <a:moveTo>
                  <a:pt x="509" y="281"/>
                </a:moveTo>
                <a:cubicBezTo>
                  <a:pt x="243" y="281"/>
                  <a:pt x="24" y="157"/>
                  <a:pt x="0" y="0"/>
                </a:cubicBezTo>
                <a:lnTo>
                  <a:pt x="1017" y="0"/>
                </a:lnTo>
                <a:cubicBezTo>
                  <a:pt x="993" y="157"/>
                  <a:pt x="774" y="281"/>
                  <a:pt x="509" y="281"/>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100">
              <a:latin typeface="+mn-lt"/>
            </a:endParaRPr>
          </a:p>
        </p:txBody>
      </p:sp>
      <p:sp>
        <p:nvSpPr>
          <p:cNvPr id="15" name="Freeform 11">
            <a:extLst>
              <a:ext uri="{FF2B5EF4-FFF2-40B4-BE49-F238E27FC236}">
                <a16:creationId xmlns:a16="http://schemas.microsoft.com/office/drawing/2014/main" id="{634F0C0E-77EE-E80D-6368-CBABEDFC2F94}"/>
              </a:ext>
            </a:extLst>
          </p:cNvPr>
          <p:cNvSpPr>
            <a:spLocks/>
          </p:cNvSpPr>
          <p:nvPr/>
        </p:nvSpPr>
        <p:spPr bwMode="auto">
          <a:xfrm>
            <a:off x="4234842" y="4514293"/>
            <a:ext cx="394969" cy="165151"/>
          </a:xfrm>
          <a:custGeom>
            <a:avLst/>
            <a:gdLst>
              <a:gd name="T0" fmla="*/ 416 w 716"/>
              <a:gd name="T1" fmla="*/ 0 h 281"/>
              <a:gd name="T2" fmla="*/ 0 w 716"/>
              <a:gd name="T3" fmla="*/ 0 h 281"/>
              <a:gd name="T4" fmla="*/ 509 w 716"/>
              <a:gd name="T5" fmla="*/ 281 h 281"/>
              <a:gd name="T6" fmla="*/ 716 w 716"/>
              <a:gd name="T7" fmla="*/ 254 h 281"/>
              <a:gd name="T8" fmla="*/ 416 w 716"/>
              <a:gd name="T9" fmla="*/ 0 h 281"/>
            </a:gdLst>
            <a:ahLst/>
            <a:cxnLst>
              <a:cxn ang="0">
                <a:pos x="T0" y="T1"/>
              </a:cxn>
              <a:cxn ang="0">
                <a:pos x="T2" y="T3"/>
              </a:cxn>
              <a:cxn ang="0">
                <a:pos x="T4" y="T5"/>
              </a:cxn>
              <a:cxn ang="0">
                <a:pos x="T6" y="T7"/>
              </a:cxn>
              <a:cxn ang="0">
                <a:pos x="T8" y="T9"/>
              </a:cxn>
            </a:cxnLst>
            <a:rect l="0" t="0" r="r" b="b"/>
            <a:pathLst>
              <a:path w="716" h="281">
                <a:moveTo>
                  <a:pt x="416" y="0"/>
                </a:moveTo>
                <a:lnTo>
                  <a:pt x="0" y="0"/>
                </a:lnTo>
                <a:cubicBezTo>
                  <a:pt x="24" y="157"/>
                  <a:pt x="243" y="281"/>
                  <a:pt x="509" y="281"/>
                </a:cubicBezTo>
                <a:cubicBezTo>
                  <a:pt x="582" y="281"/>
                  <a:pt x="653" y="272"/>
                  <a:pt x="716" y="254"/>
                </a:cubicBezTo>
                <a:cubicBezTo>
                  <a:pt x="552" y="210"/>
                  <a:pt x="433" y="113"/>
                  <a:pt x="416" y="0"/>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100">
              <a:latin typeface="+mn-lt"/>
            </a:endParaRPr>
          </a:p>
        </p:txBody>
      </p:sp>
      <p:sp>
        <p:nvSpPr>
          <p:cNvPr id="34" name="TextBox 65">
            <a:extLst>
              <a:ext uri="{FF2B5EF4-FFF2-40B4-BE49-F238E27FC236}">
                <a16:creationId xmlns:a16="http://schemas.microsoft.com/office/drawing/2014/main" id="{1EEE8CB0-01A7-71FC-0780-73367998AD81}"/>
              </a:ext>
            </a:extLst>
          </p:cNvPr>
          <p:cNvSpPr txBox="1"/>
          <p:nvPr/>
        </p:nvSpPr>
        <p:spPr>
          <a:xfrm>
            <a:off x="5735303" y="2010439"/>
            <a:ext cx="2329283" cy="707886"/>
          </a:xfrm>
          <a:prstGeom prst="rect">
            <a:avLst/>
          </a:prstGeom>
          <a:noFill/>
        </p:spPr>
        <p:txBody>
          <a:bodyPr wrap="square" lIns="0" rIns="0" rtlCol="0" anchor="b">
            <a:spAutoFit/>
          </a:bodyPr>
          <a:lstStyle/>
          <a:p>
            <a:pPr algn="ctr"/>
            <a:r>
              <a:rPr lang="en-US" sz="2000" b="1" dirty="0">
                <a:solidFill>
                  <a:srgbClr val="C00000"/>
                </a:solidFill>
                <a:latin typeface="+mn-lt"/>
              </a:rPr>
              <a:t>Reduce adverse effects</a:t>
            </a:r>
          </a:p>
        </p:txBody>
      </p:sp>
      <p:sp>
        <p:nvSpPr>
          <p:cNvPr id="32" name="TextBox 68">
            <a:extLst>
              <a:ext uri="{FF2B5EF4-FFF2-40B4-BE49-F238E27FC236}">
                <a16:creationId xmlns:a16="http://schemas.microsoft.com/office/drawing/2014/main" id="{CBF03FC8-FC99-EDA3-DFAC-F782A4F703FF}"/>
              </a:ext>
            </a:extLst>
          </p:cNvPr>
          <p:cNvSpPr txBox="1"/>
          <p:nvPr/>
        </p:nvSpPr>
        <p:spPr>
          <a:xfrm>
            <a:off x="5187159" y="3449126"/>
            <a:ext cx="3098440" cy="707886"/>
          </a:xfrm>
          <a:prstGeom prst="rect">
            <a:avLst/>
          </a:prstGeom>
          <a:noFill/>
        </p:spPr>
        <p:txBody>
          <a:bodyPr wrap="square" lIns="0" rIns="0" rtlCol="0" anchor="b">
            <a:spAutoFit/>
          </a:bodyPr>
          <a:lstStyle/>
          <a:p>
            <a:pPr algn="ctr"/>
            <a:r>
              <a:rPr lang="en-US" sz="2000" b="1" dirty="0">
                <a:solidFill>
                  <a:schemeClr val="bg1">
                    <a:lumMod val="50000"/>
                  </a:schemeClr>
                </a:solidFill>
                <a:latin typeface="+mn-lt"/>
              </a:rPr>
              <a:t>Simplify conservation and implementation methods</a:t>
            </a:r>
          </a:p>
        </p:txBody>
      </p:sp>
      <p:sp>
        <p:nvSpPr>
          <p:cNvPr id="30" name="TextBox 71">
            <a:extLst>
              <a:ext uri="{FF2B5EF4-FFF2-40B4-BE49-F238E27FC236}">
                <a16:creationId xmlns:a16="http://schemas.microsoft.com/office/drawing/2014/main" id="{BEF3D6CD-EFA9-71BE-1279-4ED1E653788F}"/>
              </a:ext>
            </a:extLst>
          </p:cNvPr>
          <p:cNvSpPr txBox="1"/>
          <p:nvPr/>
        </p:nvSpPr>
        <p:spPr>
          <a:xfrm>
            <a:off x="1039854" y="1396289"/>
            <a:ext cx="2329281" cy="707886"/>
          </a:xfrm>
          <a:prstGeom prst="rect">
            <a:avLst/>
          </a:prstGeom>
          <a:noFill/>
        </p:spPr>
        <p:txBody>
          <a:bodyPr wrap="square" lIns="0" rIns="0" rtlCol="0" anchor="b">
            <a:spAutoFit/>
          </a:bodyPr>
          <a:lstStyle/>
          <a:p>
            <a:pPr algn="ctr"/>
            <a:r>
              <a:rPr lang="en-US" sz="2000" b="1" dirty="0">
                <a:solidFill>
                  <a:schemeClr val="accent4">
                    <a:lumMod val="50000"/>
                  </a:schemeClr>
                </a:solidFill>
                <a:latin typeface="+mn-lt"/>
              </a:rPr>
              <a:t>Increase resource possibilities</a:t>
            </a:r>
          </a:p>
        </p:txBody>
      </p:sp>
      <p:sp>
        <p:nvSpPr>
          <p:cNvPr id="28" name="TextBox 74">
            <a:extLst>
              <a:ext uri="{FF2B5EF4-FFF2-40B4-BE49-F238E27FC236}">
                <a16:creationId xmlns:a16="http://schemas.microsoft.com/office/drawing/2014/main" id="{9EF2364A-1815-0438-C742-801EC4ECF27A}"/>
              </a:ext>
            </a:extLst>
          </p:cNvPr>
          <p:cNvSpPr txBox="1"/>
          <p:nvPr/>
        </p:nvSpPr>
        <p:spPr>
          <a:xfrm>
            <a:off x="1039854" y="2934372"/>
            <a:ext cx="2329281" cy="707886"/>
          </a:xfrm>
          <a:prstGeom prst="rect">
            <a:avLst/>
          </a:prstGeom>
          <a:noFill/>
        </p:spPr>
        <p:txBody>
          <a:bodyPr wrap="square" lIns="0" rIns="0" rtlCol="0" anchor="b">
            <a:spAutoFit/>
          </a:bodyPr>
          <a:lstStyle/>
          <a:p>
            <a:pPr algn="ctr"/>
            <a:r>
              <a:rPr lang="en-US" sz="2000" b="1" dirty="0">
                <a:solidFill>
                  <a:srgbClr val="C55A11"/>
                </a:solidFill>
                <a:latin typeface="+mn-lt"/>
              </a:rPr>
              <a:t>Adapt to the variety </a:t>
            </a:r>
            <a:br>
              <a:rPr lang="en-US" sz="2000" b="1" dirty="0">
                <a:solidFill>
                  <a:srgbClr val="C55A11"/>
                </a:solidFill>
                <a:latin typeface="+mn-lt"/>
              </a:rPr>
            </a:br>
            <a:r>
              <a:rPr lang="en-US" sz="2000" b="1" dirty="0">
                <a:solidFill>
                  <a:srgbClr val="C55A11"/>
                </a:solidFill>
                <a:latin typeface="+mn-lt"/>
              </a:rPr>
              <a:t>of needs</a:t>
            </a:r>
          </a:p>
        </p:txBody>
      </p:sp>
      <p:sp>
        <p:nvSpPr>
          <p:cNvPr id="20" name="TextBox 76">
            <a:extLst>
              <a:ext uri="{FF2B5EF4-FFF2-40B4-BE49-F238E27FC236}">
                <a16:creationId xmlns:a16="http://schemas.microsoft.com/office/drawing/2014/main" id="{AEE846E1-16C3-D37F-8804-E981128B2B18}"/>
              </a:ext>
            </a:extLst>
          </p:cNvPr>
          <p:cNvSpPr txBox="1"/>
          <p:nvPr/>
        </p:nvSpPr>
        <p:spPr>
          <a:xfrm>
            <a:off x="4305039" y="1518497"/>
            <a:ext cx="454234" cy="427504"/>
          </a:xfrm>
          <a:prstGeom prst="rect">
            <a:avLst/>
          </a:prstGeom>
          <a:noFill/>
        </p:spPr>
        <p:txBody>
          <a:bodyPr wrap="none" rtlCol="0" anchor="ctr">
            <a:spAutoFit/>
          </a:bodyPr>
          <a:lstStyle/>
          <a:p>
            <a:pPr algn="ctr"/>
            <a:r>
              <a:rPr lang="en-US" b="1">
                <a:solidFill>
                  <a:schemeClr val="bg1"/>
                </a:solidFill>
                <a:latin typeface="+mn-lt"/>
              </a:rPr>
              <a:t>01</a:t>
            </a:r>
          </a:p>
        </p:txBody>
      </p:sp>
      <p:sp>
        <p:nvSpPr>
          <p:cNvPr id="21" name="TextBox 77">
            <a:extLst>
              <a:ext uri="{FF2B5EF4-FFF2-40B4-BE49-F238E27FC236}">
                <a16:creationId xmlns:a16="http://schemas.microsoft.com/office/drawing/2014/main" id="{8D63B841-648E-73F0-70DE-2567E59BDF3D}"/>
              </a:ext>
            </a:extLst>
          </p:cNvPr>
          <p:cNvSpPr txBox="1"/>
          <p:nvPr/>
        </p:nvSpPr>
        <p:spPr>
          <a:xfrm>
            <a:off x="4302352" y="2182897"/>
            <a:ext cx="454234" cy="427504"/>
          </a:xfrm>
          <a:prstGeom prst="rect">
            <a:avLst/>
          </a:prstGeom>
          <a:noFill/>
        </p:spPr>
        <p:txBody>
          <a:bodyPr wrap="none" rtlCol="0" anchor="ctr">
            <a:spAutoFit/>
          </a:bodyPr>
          <a:lstStyle/>
          <a:p>
            <a:pPr algn="ctr"/>
            <a:r>
              <a:rPr lang="en-US" b="1">
                <a:solidFill>
                  <a:schemeClr val="bg1"/>
                </a:solidFill>
                <a:latin typeface="+mn-lt"/>
              </a:rPr>
              <a:t>02</a:t>
            </a:r>
          </a:p>
        </p:txBody>
      </p:sp>
      <p:sp>
        <p:nvSpPr>
          <p:cNvPr id="22" name="TextBox 78">
            <a:extLst>
              <a:ext uri="{FF2B5EF4-FFF2-40B4-BE49-F238E27FC236}">
                <a16:creationId xmlns:a16="http://schemas.microsoft.com/office/drawing/2014/main" id="{8CD955E0-8CDD-61CF-5DC3-23B11F7FFE3B}"/>
              </a:ext>
            </a:extLst>
          </p:cNvPr>
          <p:cNvSpPr txBox="1"/>
          <p:nvPr/>
        </p:nvSpPr>
        <p:spPr>
          <a:xfrm>
            <a:off x="4302352" y="2847297"/>
            <a:ext cx="454234" cy="427504"/>
          </a:xfrm>
          <a:prstGeom prst="rect">
            <a:avLst/>
          </a:prstGeom>
          <a:noFill/>
        </p:spPr>
        <p:txBody>
          <a:bodyPr wrap="none" rtlCol="0" anchor="ctr">
            <a:spAutoFit/>
          </a:bodyPr>
          <a:lstStyle/>
          <a:p>
            <a:pPr algn="ctr"/>
            <a:r>
              <a:rPr lang="en-US" b="1">
                <a:solidFill>
                  <a:schemeClr val="bg1"/>
                </a:solidFill>
                <a:latin typeface="+mn-lt"/>
              </a:rPr>
              <a:t>03</a:t>
            </a:r>
          </a:p>
        </p:txBody>
      </p:sp>
      <p:sp>
        <p:nvSpPr>
          <p:cNvPr id="23" name="TextBox 79">
            <a:extLst>
              <a:ext uri="{FF2B5EF4-FFF2-40B4-BE49-F238E27FC236}">
                <a16:creationId xmlns:a16="http://schemas.microsoft.com/office/drawing/2014/main" id="{1FE73796-B60D-635C-A954-8FC5281D4818}"/>
              </a:ext>
            </a:extLst>
          </p:cNvPr>
          <p:cNvSpPr txBox="1"/>
          <p:nvPr/>
        </p:nvSpPr>
        <p:spPr>
          <a:xfrm>
            <a:off x="4302352" y="3511699"/>
            <a:ext cx="454234" cy="427504"/>
          </a:xfrm>
          <a:prstGeom prst="rect">
            <a:avLst/>
          </a:prstGeom>
          <a:noFill/>
        </p:spPr>
        <p:txBody>
          <a:bodyPr wrap="none" rtlCol="0" anchor="ctr">
            <a:spAutoFit/>
          </a:bodyPr>
          <a:lstStyle/>
          <a:p>
            <a:pPr algn="ctr"/>
            <a:r>
              <a:rPr lang="en-US" b="1">
                <a:solidFill>
                  <a:schemeClr val="bg1"/>
                </a:solidFill>
                <a:latin typeface="+mn-lt"/>
              </a:rPr>
              <a:t>04</a:t>
            </a:r>
          </a:p>
        </p:txBody>
      </p:sp>
      <p:sp>
        <p:nvSpPr>
          <p:cNvPr id="24" name="Rectangle 23">
            <a:extLst>
              <a:ext uri="{FF2B5EF4-FFF2-40B4-BE49-F238E27FC236}">
                <a16:creationId xmlns:a16="http://schemas.microsoft.com/office/drawing/2014/main" id="{2A0F4FE1-51BE-16A3-AE40-86394CC54FE2}"/>
              </a:ext>
            </a:extLst>
          </p:cNvPr>
          <p:cNvSpPr/>
          <p:nvPr/>
        </p:nvSpPr>
        <p:spPr>
          <a:xfrm>
            <a:off x="605496" y="1657099"/>
            <a:ext cx="335681" cy="35816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t>1</a:t>
            </a:r>
          </a:p>
        </p:txBody>
      </p:sp>
      <p:sp>
        <p:nvSpPr>
          <p:cNvPr id="25" name="Rectangle 24">
            <a:extLst>
              <a:ext uri="{FF2B5EF4-FFF2-40B4-BE49-F238E27FC236}">
                <a16:creationId xmlns:a16="http://schemas.microsoft.com/office/drawing/2014/main" id="{BAA7003A-6628-9C9E-A599-E5C504DE724B}"/>
              </a:ext>
            </a:extLst>
          </p:cNvPr>
          <p:cNvSpPr/>
          <p:nvPr/>
        </p:nvSpPr>
        <p:spPr>
          <a:xfrm>
            <a:off x="605496" y="3152520"/>
            <a:ext cx="335681" cy="358161"/>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t>3</a:t>
            </a:r>
          </a:p>
        </p:txBody>
      </p:sp>
      <p:sp>
        <p:nvSpPr>
          <p:cNvPr id="26" name="Rectangle 25">
            <a:extLst>
              <a:ext uri="{FF2B5EF4-FFF2-40B4-BE49-F238E27FC236}">
                <a16:creationId xmlns:a16="http://schemas.microsoft.com/office/drawing/2014/main" id="{CB371C73-CDC6-EAEB-207C-BB4531DD45F6}"/>
              </a:ext>
            </a:extLst>
          </p:cNvPr>
          <p:cNvSpPr/>
          <p:nvPr/>
        </p:nvSpPr>
        <p:spPr>
          <a:xfrm>
            <a:off x="8372945" y="2163288"/>
            <a:ext cx="335681" cy="3581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t>2</a:t>
            </a:r>
          </a:p>
        </p:txBody>
      </p:sp>
      <p:sp>
        <p:nvSpPr>
          <p:cNvPr id="27" name="Rectangle 26">
            <a:extLst>
              <a:ext uri="{FF2B5EF4-FFF2-40B4-BE49-F238E27FC236}">
                <a16:creationId xmlns:a16="http://schemas.microsoft.com/office/drawing/2014/main" id="{A3C6BEAA-3395-6624-E7AB-BBF977E70BCC}"/>
              </a:ext>
            </a:extLst>
          </p:cNvPr>
          <p:cNvSpPr/>
          <p:nvPr/>
        </p:nvSpPr>
        <p:spPr>
          <a:xfrm>
            <a:off x="8415474" y="3575080"/>
            <a:ext cx="335681" cy="3581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t>4</a:t>
            </a:r>
          </a:p>
        </p:txBody>
      </p:sp>
      <p:grpSp>
        <p:nvGrpSpPr>
          <p:cNvPr id="64" name="Groupe 63">
            <a:extLst>
              <a:ext uri="{FF2B5EF4-FFF2-40B4-BE49-F238E27FC236}">
                <a16:creationId xmlns:a16="http://schemas.microsoft.com/office/drawing/2014/main" id="{D6EE4FA1-FB31-69BE-A4BC-C7848E4E8C3D}"/>
              </a:ext>
            </a:extLst>
          </p:cNvPr>
          <p:cNvGrpSpPr/>
          <p:nvPr/>
        </p:nvGrpSpPr>
        <p:grpSpPr>
          <a:xfrm>
            <a:off x="-1067236" y="4287645"/>
            <a:ext cx="3716740" cy="2165441"/>
            <a:chOff x="7075307" y="4511806"/>
            <a:chExt cx="4312032" cy="2686212"/>
          </a:xfrm>
        </p:grpSpPr>
        <p:graphicFrame>
          <p:nvGraphicFramePr>
            <p:cNvPr id="60" name="Chart 23">
              <a:extLst>
                <a:ext uri="{FF2B5EF4-FFF2-40B4-BE49-F238E27FC236}">
                  <a16:creationId xmlns:a16="http://schemas.microsoft.com/office/drawing/2014/main" id="{A332E2FA-6DB7-7C65-6353-FCDDA3DB397A}"/>
                </a:ext>
              </a:extLst>
            </p:cNvPr>
            <p:cNvGraphicFramePr/>
            <p:nvPr/>
          </p:nvGraphicFramePr>
          <p:xfrm>
            <a:off x="7075307" y="4511806"/>
            <a:ext cx="4312032" cy="2423980"/>
          </p:xfrm>
          <a:graphic>
            <a:graphicData uri="http://schemas.openxmlformats.org/drawingml/2006/chart">
              <c:chart xmlns:c="http://schemas.openxmlformats.org/drawingml/2006/chart" xmlns:r="http://schemas.openxmlformats.org/officeDocument/2006/relationships" r:id="rId4"/>
            </a:graphicData>
          </a:graphic>
        </p:graphicFrame>
        <p:sp>
          <p:nvSpPr>
            <p:cNvPr id="61" name="Freeform 26">
              <a:extLst>
                <a:ext uri="{FF2B5EF4-FFF2-40B4-BE49-F238E27FC236}">
                  <a16:creationId xmlns:a16="http://schemas.microsoft.com/office/drawing/2014/main" id="{FE84A05E-0F5D-67F4-06BC-175A87B808E5}"/>
                </a:ext>
              </a:extLst>
            </p:cNvPr>
            <p:cNvSpPr/>
            <p:nvPr/>
          </p:nvSpPr>
          <p:spPr>
            <a:xfrm>
              <a:off x="8007041" y="4570808"/>
              <a:ext cx="2448566" cy="2627210"/>
            </a:xfrm>
            <a:custGeom>
              <a:avLst/>
              <a:gdLst>
                <a:gd name="connsiteX0" fmla="*/ 956071 w 2371725"/>
                <a:gd name="connsiteY0" fmla="*/ 371475 h 2544763"/>
                <a:gd name="connsiteX1" fmla="*/ 956071 w 2371725"/>
                <a:gd name="connsiteY1" fmla="*/ 514350 h 2544763"/>
                <a:gd name="connsiteX2" fmla="*/ 1021556 w 2371725"/>
                <a:gd name="connsiteY2" fmla="*/ 514350 h 2544763"/>
                <a:gd name="connsiteX3" fmla="*/ 1021556 w 2371725"/>
                <a:gd name="connsiteY3" fmla="*/ 1029543 h 2544763"/>
                <a:gd name="connsiteX4" fmla="*/ 939425 w 2371725"/>
                <a:gd name="connsiteY4" fmla="*/ 1055037 h 2544763"/>
                <a:gd name="connsiteX5" fmla="*/ 552746 w 2371725"/>
                <a:gd name="connsiteY5" fmla="*/ 1638400 h 2544763"/>
                <a:gd name="connsiteX6" fmla="*/ 565609 w 2371725"/>
                <a:gd name="connsiteY6" fmla="*/ 1765995 h 2544763"/>
                <a:gd name="connsiteX7" fmla="*/ 594934 w 2371725"/>
                <a:gd name="connsiteY7" fmla="*/ 1860466 h 2544763"/>
                <a:gd name="connsiteX8" fmla="*/ 602499 w 2371725"/>
                <a:gd name="connsiteY8" fmla="*/ 1884836 h 2544763"/>
                <a:gd name="connsiteX9" fmla="*/ 831881 w 2371725"/>
                <a:gd name="connsiteY9" fmla="*/ 2163389 h 2544763"/>
                <a:gd name="connsiteX10" fmla="*/ 864741 w 2371725"/>
                <a:gd name="connsiteY10" fmla="*/ 2181225 h 2544763"/>
                <a:gd name="connsiteX11" fmla="*/ 1506983 w 2371725"/>
                <a:gd name="connsiteY11" fmla="*/ 2181225 h 2544763"/>
                <a:gd name="connsiteX12" fmla="*/ 1539843 w 2371725"/>
                <a:gd name="connsiteY12" fmla="*/ 2163389 h 2544763"/>
                <a:gd name="connsiteX13" fmla="*/ 1769225 w 2371725"/>
                <a:gd name="connsiteY13" fmla="*/ 1884836 h 2544763"/>
                <a:gd name="connsiteX14" fmla="*/ 1776790 w 2371725"/>
                <a:gd name="connsiteY14" fmla="*/ 1860466 h 2544763"/>
                <a:gd name="connsiteX15" fmla="*/ 1806115 w 2371725"/>
                <a:gd name="connsiteY15" fmla="*/ 1765995 h 2544763"/>
                <a:gd name="connsiteX16" fmla="*/ 1818978 w 2371725"/>
                <a:gd name="connsiteY16" fmla="*/ 1638400 h 2544763"/>
                <a:gd name="connsiteX17" fmla="*/ 1432299 w 2371725"/>
                <a:gd name="connsiteY17" fmla="*/ 1055037 h 2544763"/>
                <a:gd name="connsiteX18" fmla="*/ 1350168 w 2371725"/>
                <a:gd name="connsiteY18" fmla="*/ 1029543 h 2544763"/>
                <a:gd name="connsiteX19" fmla="*/ 1350168 w 2371725"/>
                <a:gd name="connsiteY19" fmla="*/ 514350 h 2544763"/>
                <a:gd name="connsiteX20" fmla="*/ 1415652 w 2371725"/>
                <a:gd name="connsiteY20" fmla="*/ 514350 h 2544763"/>
                <a:gd name="connsiteX21" fmla="*/ 1415652 w 2371725"/>
                <a:gd name="connsiteY21" fmla="*/ 371475 h 2544763"/>
                <a:gd name="connsiteX22" fmla="*/ 0 w 2371725"/>
                <a:gd name="connsiteY22" fmla="*/ 0 h 2544763"/>
                <a:gd name="connsiteX23" fmla="*/ 2371725 w 2371725"/>
                <a:gd name="connsiteY23" fmla="*/ 0 h 2544763"/>
                <a:gd name="connsiteX24" fmla="*/ 2371725 w 2371725"/>
                <a:gd name="connsiteY24" fmla="*/ 2544763 h 2544763"/>
                <a:gd name="connsiteX25" fmla="*/ 0 w 2371725"/>
                <a:gd name="connsiteY25" fmla="*/ 2544763 h 254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71725" h="2544763">
                  <a:moveTo>
                    <a:pt x="956071" y="371475"/>
                  </a:moveTo>
                  <a:lnTo>
                    <a:pt x="956071" y="514350"/>
                  </a:lnTo>
                  <a:lnTo>
                    <a:pt x="1021556" y="514350"/>
                  </a:lnTo>
                  <a:lnTo>
                    <a:pt x="1021556" y="1029543"/>
                  </a:lnTo>
                  <a:lnTo>
                    <a:pt x="939425" y="1055037"/>
                  </a:lnTo>
                  <a:cubicBezTo>
                    <a:pt x="712190" y="1151150"/>
                    <a:pt x="552746" y="1376155"/>
                    <a:pt x="552746" y="1638400"/>
                  </a:cubicBezTo>
                  <a:cubicBezTo>
                    <a:pt x="552746" y="1682108"/>
                    <a:pt x="557175" y="1724781"/>
                    <a:pt x="565609" y="1765995"/>
                  </a:cubicBezTo>
                  <a:lnTo>
                    <a:pt x="594934" y="1860466"/>
                  </a:lnTo>
                  <a:lnTo>
                    <a:pt x="602499" y="1884836"/>
                  </a:lnTo>
                  <a:cubicBezTo>
                    <a:pt x="650556" y="1998454"/>
                    <a:pt x="730835" y="2095124"/>
                    <a:pt x="831881" y="2163389"/>
                  </a:cubicBezTo>
                  <a:lnTo>
                    <a:pt x="864741" y="2181225"/>
                  </a:lnTo>
                  <a:lnTo>
                    <a:pt x="1506983" y="2181225"/>
                  </a:lnTo>
                  <a:lnTo>
                    <a:pt x="1539843" y="2163389"/>
                  </a:lnTo>
                  <a:cubicBezTo>
                    <a:pt x="1640889" y="2095124"/>
                    <a:pt x="1721168" y="1998454"/>
                    <a:pt x="1769225" y="1884836"/>
                  </a:cubicBezTo>
                  <a:lnTo>
                    <a:pt x="1776790" y="1860466"/>
                  </a:lnTo>
                  <a:lnTo>
                    <a:pt x="1806115" y="1765995"/>
                  </a:lnTo>
                  <a:cubicBezTo>
                    <a:pt x="1814549" y="1724781"/>
                    <a:pt x="1818978" y="1682108"/>
                    <a:pt x="1818978" y="1638400"/>
                  </a:cubicBezTo>
                  <a:cubicBezTo>
                    <a:pt x="1818978" y="1376155"/>
                    <a:pt x="1659534" y="1151150"/>
                    <a:pt x="1432299" y="1055037"/>
                  </a:cubicBezTo>
                  <a:lnTo>
                    <a:pt x="1350168" y="1029543"/>
                  </a:lnTo>
                  <a:lnTo>
                    <a:pt x="1350168" y="514350"/>
                  </a:lnTo>
                  <a:lnTo>
                    <a:pt x="1415652" y="514350"/>
                  </a:lnTo>
                  <a:lnTo>
                    <a:pt x="1415652" y="371475"/>
                  </a:lnTo>
                  <a:close/>
                  <a:moveTo>
                    <a:pt x="0" y="0"/>
                  </a:moveTo>
                  <a:lnTo>
                    <a:pt x="2371725" y="0"/>
                  </a:lnTo>
                  <a:lnTo>
                    <a:pt x="2371725" y="2544763"/>
                  </a:lnTo>
                  <a:lnTo>
                    <a:pt x="0" y="25447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28">
              <a:extLst>
                <a:ext uri="{FF2B5EF4-FFF2-40B4-BE49-F238E27FC236}">
                  <a16:creationId xmlns:a16="http://schemas.microsoft.com/office/drawing/2014/main" id="{FF5043D9-CF54-D422-3D90-59C73CE1DB78}"/>
                </a:ext>
              </a:extLst>
            </p:cNvPr>
            <p:cNvSpPr/>
            <p:nvPr/>
          </p:nvSpPr>
          <p:spPr>
            <a:xfrm>
              <a:off x="9231323" y="4954318"/>
              <a:ext cx="653628" cy="1868384"/>
            </a:xfrm>
            <a:custGeom>
              <a:avLst/>
              <a:gdLst>
                <a:gd name="connsiteX0" fmla="*/ 0 w 633116"/>
                <a:gd name="connsiteY0" fmla="*/ 0 h 1809750"/>
                <a:gd name="connsiteX1" fmla="*/ 229790 w 633116"/>
                <a:gd name="connsiteY1" fmla="*/ 0 h 1809750"/>
                <a:gd name="connsiteX2" fmla="*/ 229790 w 633116"/>
                <a:gd name="connsiteY2" fmla="*/ 142875 h 1809750"/>
                <a:gd name="connsiteX3" fmla="*/ 164306 w 633116"/>
                <a:gd name="connsiteY3" fmla="*/ 142875 h 1809750"/>
                <a:gd name="connsiteX4" fmla="*/ 164306 w 633116"/>
                <a:gd name="connsiteY4" fmla="*/ 658068 h 1809750"/>
                <a:gd name="connsiteX5" fmla="*/ 246437 w 633116"/>
                <a:gd name="connsiteY5" fmla="*/ 683562 h 1809750"/>
                <a:gd name="connsiteX6" fmla="*/ 633116 w 633116"/>
                <a:gd name="connsiteY6" fmla="*/ 1266925 h 1809750"/>
                <a:gd name="connsiteX7" fmla="*/ 620253 w 633116"/>
                <a:gd name="connsiteY7" fmla="*/ 1394520 h 1809750"/>
                <a:gd name="connsiteX8" fmla="*/ 590928 w 633116"/>
                <a:gd name="connsiteY8" fmla="*/ 1488991 h 1809750"/>
                <a:gd name="connsiteX9" fmla="*/ 583363 w 633116"/>
                <a:gd name="connsiteY9" fmla="*/ 1513361 h 1809750"/>
                <a:gd name="connsiteX10" fmla="*/ 353981 w 633116"/>
                <a:gd name="connsiteY10" fmla="*/ 1791914 h 1809750"/>
                <a:gd name="connsiteX11" fmla="*/ 321121 w 633116"/>
                <a:gd name="connsiteY11" fmla="*/ 1809750 h 1809750"/>
                <a:gd name="connsiteX12" fmla="*/ 0 w 633116"/>
                <a:gd name="connsiteY12" fmla="*/ 1809750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116" h="1809750">
                  <a:moveTo>
                    <a:pt x="0" y="0"/>
                  </a:moveTo>
                  <a:lnTo>
                    <a:pt x="229790" y="0"/>
                  </a:lnTo>
                  <a:lnTo>
                    <a:pt x="229790" y="142875"/>
                  </a:lnTo>
                  <a:lnTo>
                    <a:pt x="164306" y="142875"/>
                  </a:lnTo>
                  <a:lnTo>
                    <a:pt x="164306" y="658068"/>
                  </a:lnTo>
                  <a:lnTo>
                    <a:pt x="246437" y="683562"/>
                  </a:lnTo>
                  <a:cubicBezTo>
                    <a:pt x="473672" y="779675"/>
                    <a:pt x="633116" y="1004680"/>
                    <a:pt x="633116" y="1266925"/>
                  </a:cubicBezTo>
                  <a:cubicBezTo>
                    <a:pt x="633116" y="1310633"/>
                    <a:pt x="628687" y="1353306"/>
                    <a:pt x="620253" y="1394520"/>
                  </a:cubicBezTo>
                  <a:lnTo>
                    <a:pt x="590928" y="1488991"/>
                  </a:lnTo>
                  <a:lnTo>
                    <a:pt x="583363" y="1513361"/>
                  </a:lnTo>
                  <a:cubicBezTo>
                    <a:pt x="535306" y="1626979"/>
                    <a:pt x="455027" y="1723649"/>
                    <a:pt x="353981" y="1791914"/>
                  </a:cubicBezTo>
                  <a:lnTo>
                    <a:pt x="321121" y="1809750"/>
                  </a:lnTo>
                  <a:lnTo>
                    <a:pt x="0" y="1809750"/>
                  </a:lnTo>
                  <a:close/>
                </a:path>
              </a:pathLst>
            </a:custGeom>
            <a:solidFill>
              <a:schemeClr val="tx1">
                <a:alpha val="16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30">
              <a:extLst>
                <a:ext uri="{FF2B5EF4-FFF2-40B4-BE49-F238E27FC236}">
                  <a16:creationId xmlns:a16="http://schemas.microsoft.com/office/drawing/2014/main" id="{EBB85430-B493-57E6-AEC6-C9A915C601C7}"/>
                </a:ext>
              </a:extLst>
            </p:cNvPr>
            <p:cNvSpPr/>
            <p:nvPr/>
          </p:nvSpPr>
          <p:spPr>
            <a:xfrm>
              <a:off x="8577695" y="4921845"/>
              <a:ext cx="1307256" cy="1900856"/>
            </a:xfrm>
            <a:custGeom>
              <a:avLst/>
              <a:gdLst>
                <a:gd name="connsiteX0" fmla="*/ 403325 w 1266232"/>
                <a:gd name="connsiteY0" fmla="*/ 0 h 1809750"/>
                <a:gd name="connsiteX1" fmla="*/ 862906 w 1266232"/>
                <a:gd name="connsiteY1" fmla="*/ 0 h 1809750"/>
                <a:gd name="connsiteX2" fmla="*/ 862906 w 1266232"/>
                <a:gd name="connsiteY2" fmla="*/ 142875 h 1809750"/>
                <a:gd name="connsiteX3" fmla="*/ 797422 w 1266232"/>
                <a:gd name="connsiteY3" fmla="*/ 142875 h 1809750"/>
                <a:gd name="connsiteX4" fmla="*/ 797422 w 1266232"/>
                <a:gd name="connsiteY4" fmla="*/ 658068 h 1809750"/>
                <a:gd name="connsiteX5" fmla="*/ 879553 w 1266232"/>
                <a:gd name="connsiteY5" fmla="*/ 683562 h 1809750"/>
                <a:gd name="connsiteX6" fmla="*/ 1266232 w 1266232"/>
                <a:gd name="connsiteY6" fmla="*/ 1266925 h 1809750"/>
                <a:gd name="connsiteX7" fmla="*/ 1253369 w 1266232"/>
                <a:gd name="connsiteY7" fmla="*/ 1394520 h 1809750"/>
                <a:gd name="connsiteX8" fmla="*/ 1224044 w 1266232"/>
                <a:gd name="connsiteY8" fmla="*/ 1488991 h 1809750"/>
                <a:gd name="connsiteX9" fmla="*/ 1224044 w 1266232"/>
                <a:gd name="connsiteY9" fmla="*/ 1488991 h 1809750"/>
                <a:gd name="connsiteX10" fmla="*/ 1216479 w 1266232"/>
                <a:gd name="connsiteY10" fmla="*/ 1513361 h 1809750"/>
                <a:gd name="connsiteX11" fmla="*/ 987097 w 1266232"/>
                <a:gd name="connsiteY11" fmla="*/ 1791914 h 1809750"/>
                <a:gd name="connsiteX12" fmla="*/ 954237 w 1266232"/>
                <a:gd name="connsiteY12" fmla="*/ 1809750 h 1809750"/>
                <a:gd name="connsiteX13" fmla="*/ 311995 w 1266232"/>
                <a:gd name="connsiteY13" fmla="*/ 1809750 h 1809750"/>
                <a:gd name="connsiteX14" fmla="*/ 279135 w 1266232"/>
                <a:gd name="connsiteY14" fmla="*/ 1791914 h 1809750"/>
                <a:gd name="connsiteX15" fmla="*/ 49753 w 1266232"/>
                <a:gd name="connsiteY15" fmla="*/ 1513361 h 1809750"/>
                <a:gd name="connsiteX16" fmla="*/ 42188 w 1266232"/>
                <a:gd name="connsiteY16" fmla="*/ 1488991 h 1809750"/>
                <a:gd name="connsiteX17" fmla="*/ 42188 w 1266232"/>
                <a:gd name="connsiteY17" fmla="*/ 1488991 h 1809750"/>
                <a:gd name="connsiteX18" fmla="*/ 12863 w 1266232"/>
                <a:gd name="connsiteY18" fmla="*/ 1394520 h 1809750"/>
                <a:gd name="connsiteX19" fmla="*/ 0 w 1266232"/>
                <a:gd name="connsiteY19" fmla="*/ 1266925 h 1809750"/>
                <a:gd name="connsiteX20" fmla="*/ 386679 w 1266232"/>
                <a:gd name="connsiteY20" fmla="*/ 683562 h 1809750"/>
                <a:gd name="connsiteX21" fmla="*/ 468810 w 1266232"/>
                <a:gd name="connsiteY21" fmla="*/ 658068 h 1809750"/>
                <a:gd name="connsiteX22" fmla="*/ 468810 w 1266232"/>
                <a:gd name="connsiteY22" fmla="*/ 142875 h 1809750"/>
                <a:gd name="connsiteX23" fmla="*/ 403325 w 1266232"/>
                <a:gd name="connsiteY23" fmla="*/ 142875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232" h="1809750">
                  <a:moveTo>
                    <a:pt x="403325" y="0"/>
                  </a:moveTo>
                  <a:lnTo>
                    <a:pt x="862906" y="0"/>
                  </a:lnTo>
                  <a:lnTo>
                    <a:pt x="862906" y="142875"/>
                  </a:lnTo>
                  <a:lnTo>
                    <a:pt x="797422" y="142875"/>
                  </a:lnTo>
                  <a:lnTo>
                    <a:pt x="797422" y="658068"/>
                  </a:lnTo>
                  <a:lnTo>
                    <a:pt x="879553" y="683562"/>
                  </a:lnTo>
                  <a:cubicBezTo>
                    <a:pt x="1106788" y="779675"/>
                    <a:pt x="1266232" y="1004680"/>
                    <a:pt x="1266232" y="1266925"/>
                  </a:cubicBezTo>
                  <a:cubicBezTo>
                    <a:pt x="1266232" y="1310633"/>
                    <a:pt x="1261803" y="1353306"/>
                    <a:pt x="1253369" y="1394520"/>
                  </a:cubicBezTo>
                  <a:lnTo>
                    <a:pt x="1224044" y="1488991"/>
                  </a:lnTo>
                  <a:lnTo>
                    <a:pt x="1224044" y="1488991"/>
                  </a:lnTo>
                  <a:lnTo>
                    <a:pt x="1216479" y="1513361"/>
                  </a:lnTo>
                  <a:cubicBezTo>
                    <a:pt x="1168422" y="1626979"/>
                    <a:pt x="1088143" y="1723649"/>
                    <a:pt x="987097" y="1791914"/>
                  </a:cubicBezTo>
                  <a:lnTo>
                    <a:pt x="954237" y="1809750"/>
                  </a:lnTo>
                  <a:lnTo>
                    <a:pt x="311995" y="1809750"/>
                  </a:lnTo>
                  <a:lnTo>
                    <a:pt x="279135" y="1791914"/>
                  </a:lnTo>
                  <a:cubicBezTo>
                    <a:pt x="178089" y="1723649"/>
                    <a:pt x="97810" y="1626979"/>
                    <a:pt x="49753" y="1513361"/>
                  </a:cubicBezTo>
                  <a:lnTo>
                    <a:pt x="42188" y="1488991"/>
                  </a:lnTo>
                  <a:lnTo>
                    <a:pt x="42188" y="1488991"/>
                  </a:lnTo>
                  <a:lnTo>
                    <a:pt x="12863" y="1394520"/>
                  </a:lnTo>
                  <a:cubicBezTo>
                    <a:pt x="4429" y="1353306"/>
                    <a:pt x="0" y="1310633"/>
                    <a:pt x="0" y="1266925"/>
                  </a:cubicBezTo>
                  <a:cubicBezTo>
                    <a:pt x="0" y="1004680"/>
                    <a:pt x="159444" y="779675"/>
                    <a:pt x="386679" y="683562"/>
                  </a:cubicBezTo>
                  <a:lnTo>
                    <a:pt x="468810" y="658068"/>
                  </a:lnTo>
                  <a:lnTo>
                    <a:pt x="468810" y="142875"/>
                  </a:lnTo>
                  <a:lnTo>
                    <a:pt x="403325" y="142875"/>
                  </a:lnTo>
                  <a:close/>
                </a:path>
              </a:pathLst>
            </a:cu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ZoneTexte 65">
            <a:extLst>
              <a:ext uri="{FF2B5EF4-FFF2-40B4-BE49-F238E27FC236}">
                <a16:creationId xmlns:a16="http://schemas.microsoft.com/office/drawing/2014/main" id="{BCE5665E-5AEE-EED9-D771-6D4EF9B8C56A}"/>
              </a:ext>
            </a:extLst>
          </p:cNvPr>
          <p:cNvSpPr txBox="1"/>
          <p:nvPr/>
        </p:nvSpPr>
        <p:spPr>
          <a:xfrm>
            <a:off x="1551213" y="4950202"/>
            <a:ext cx="7527471" cy="1140633"/>
          </a:xfrm>
          <a:prstGeom prst="rect">
            <a:avLst/>
          </a:prstGeom>
          <a:noFill/>
        </p:spPr>
        <p:txBody>
          <a:bodyPr wrap="square">
            <a:spAutoFit/>
          </a:bodyPr>
          <a:lstStyle/>
          <a:p>
            <a:pPr>
              <a:lnSpc>
                <a:spcPct val="108000"/>
              </a:lnSpc>
            </a:pPr>
            <a:r>
              <a:rPr lang="en-US" sz="2400" b="1" dirty="0">
                <a:effectLst/>
                <a:ea typeface="Calibri" panose="020F0502020204030204" pitchFamily="34" charset="0"/>
                <a:cs typeface="Times New Roman" panose="02020603050405020304" pitchFamily="18" charset="0"/>
              </a:rPr>
              <a:t>The ideal substitute </a:t>
            </a:r>
            <a:r>
              <a:rPr lang="en-US" sz="2400" dirty="0">
                <a:effectLst/>
                <a:ea typeface="Calibri" panose="020F0502020204030204" pitchFamily="34" charset="0"/>
                <a:cs typeface="Times New Roman" panose="02020603050405020304" pitchFamily="18" charset="0"/>
              </a:rPr>
              <a:t>: </a:t>
            </a:r>
            <a:r>
              <a:rPr lang="en-US" sz="2000" dirty="0">
                <a:effectLst/>
                <a:ea typeface="Calibri" panose="020F0502020204030204" pitchFamily="34" charset="0"/>
                <a:cs typeface="Times New Roman" panose="02020603050405020304" pitchFamily="18" charset="0"/>
              </a:rPr>
              <a:t>universal compatibility, long shelf life, simple and quick implementation, equivalent efficacy to the original product, absence of adverse effects and perfect microbiological safety</a:t>
            </a:r>
            <a:endParaRPr lang="fr-FR" sz="2000" dirty="0"/>
          </a:p>
        </p:txBody>
      </p:sp>
    </p:spTree>
    <p:extLst>
      <p:ext uri="{BB962C8B-B14F-4D97-AF65-F5344CB8AC3E}">
        <p14:creationId xmlns:p14="http://schemas.microsoft.com/office/powerpoint/2010/main" val="261919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lnSpc>
                <a:spcPct val="100000"/>
              </a:lnSpc>
              <a:spcAft>
                <a:spcPts val="600"/>
              </a:spcAft>
            </a:pPr>
            <a:r>
              <a:rPr lang="en-US" sz="3600" b="1" dirty="0">
                <a:solidFill>
                  <a:srgbClr val="FF0000"/>
                </a:solidFill>
                <a:latin typeface="+mn-lt"/>
              </a:rPr>
              <a:t>	What should be replaced?</a:t>
            </a:r>
            <a:br>
              <a:rPr lang="en-US" sz="3600" b="1" dirty="0">
                <a:solidFill>
                  <a:srgbClr val="FF0000"/>
                </a:solidFill>
                <a:latin typeface="+mn-lt"/>
              </a:rPr>
            </a:br>
            <a:r>
              <a:rPr lang="en-US" sz="3600" b="1" dirty="0">
                <a:solidFill>
                  <a:srgbClr val="FF0000"/>
                </a:solidFill>
                <a:latin typeface="+mn-lt"/>
              </a:rPr>
              <a:t>	Whole blood or its components?</a:t>
            </a:r>
            <a:endParaRPr lang="fr-FR" sz="3600"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pic>
        <p:nvPicPr>
          <p:cNvPr id="7" name="Image 6">
            <a:extLst>
              <a:ext uri="{FF2B5EF4-FFF2-40B4-BE49-F238E27FC236}">
                <a16:creationId xmlns:a16="http://schemas.microsoft.com/office/drawing/2014/main" id="{6168D082-0DA7-B21A-9F37-7A70FDFA4359}"/>
              </a:ext>
            </a:extLst>
          </p:cNvPr>
          <p:cNvPicPr>
            <a:picLocks noChangeAspect="1"/>
          </p:cNvPicPr>
          <p:nvPr/>
        </p:nvPicPr>
        <p:blipFill>
          <a:blip r:embed="rId4"/>
          <a:stretch>
            <a:fillRect/>
          </a:stretch>
        </p:blipFill>
        <p:spPr>
          <a:xfrm>
            <a:off x="222871" y="1273251"/>
            <a:ext cx="5086475" cy="3799478"/>
          </a:xfrm>
          <a:prstGeom prst="rect">
            <a:avLst/>
          </a:prstGeom>
        </p:spPr>
      </p:pic>
      <p:sp>
        <p:nvSpPr>
          <p:cNvPr id="10" name="ZoneTexte 9">
            <a:extLst>
              <a:ext uri="{FF2B5EF4-FFF2-40B4-BE49-F238E27FC236}">
                <a16:creationId xmlns:a16="http://schemas.microsoft.com/office/drawing/2014/main" id="{93F55BCF-D8AF-F6E9-AF89-0F4A9785A6F1}"/>
              </a:ext>
            </a:extLst>
          </p:cNvPr>
          <p:cNvSpPr txBox="1"/>
          <p:nvPr/>
        </p:nvSpPr>
        <p:spPr>
          <a:xfrm>
            <a:off x="3867589" y="1444966"/>
            <a:ext cx="3511406" cy="2062103"/>
          </a:xfrm>
          <a:prstGeom prst="rect">
            <a:avLst/>
          </a:prstGeom>
          <a:solidFill>
            <a:schemeClr val="bg1"/>
          </a:solidFill>
        </p:spPr>
        <p:txBody>
          <a:bodyPr wrap="square" rtlCol="0">
            <a:spAutoFit/>
          </a:bodyPr>
          <a:lstStyle/>
          <a:p>
            <a:r>
              <a:rPr lang="fr-FR" b="1" dirty="0"/>
              <a:t>Plasma</a:t>
            </a:r>
          </a:p>
          <a:p>
            <a:endParaRPr lang="fr-FR" sz="1600" b="1" dirty="0"/>
          </a:p>
          <a:p>
            <a:r>
              <a:rPr lang="fr-FR" b="1" dirty="0" err="1"/>
              <a:t>Leukocytes</a:t>
            </a:r>
            <a:endParaRPr lang="fr-FR" b="1" dirty="0"/>
          </a:p>
          <a:p>
            <a:r>
              <a:rPr lang="fr-FR" b="1" dirty="0" err="1"/>
              <a:t>Platelets</a:t>
            </a:r>
            <a:endParaRPr lang="fr-FR" b="1" dirty="0"/>
          </a:p>
          <a:p>
            <a:r>
              <a:rPr lang="fr-FR" b="1" dirty="0"/>
              <a:t>Stem </a:t>
            </a:r>
            <a:r>
              <a:rPr lang="fr-FR" b="1" dirty="0" err="1"/>
              <a:t>cells</a:t>
            </a:r>
            <a:endParaRPr lang="fr-FR" b="1" dirty="0"/>
          </a:p>
          <a:p>
            <a:endParaRPr lang="fr-FR" sz="1600" b="1" dirty="0"/>
          </a:p>
          <a:p>
            <a:r>
              <a:rPr lang="fr-FR" b="1" dirty="0"/>
              <a:t>Erythrocytes</a:t>
            </a:r>
          </a:p>
          <a:p>
            <a:endParaRPr lang="fr-FR" sz="500" b="1" dirty="0"/>
          </a:p>
        </p:txBody>
      </p:sp>
      <p:pic>
        <p:nvPicPr>
          <p:cNvPr id="17" name="Image 16">
            <a:extLst>
              <a:ext uri="{FF2B5EF4-FFF2-40B4-BE49-F238E27FC236}">
                <a16:creationId xmlns:a16="http://schemas.microsoft.com/office/drawing/2014/main" id="{E54649D8-D060-BB74-AC9D-E27D7B181FEF}"/>
              </a:ext>
            </a:extLst>
          </p:cNvPr>
          <p:cNvPicPr>
            <a:picLocks noChangeAspect="1"/>
          </p:cNvPicPr>
          <p:nvPr/>
        </p:nvPicPr>
        <p:blipFill>
          <a:blip r:embed="rId5"/>
          <a:stretch>
            <a:fillRect/>
          </a:stretch>
        </p:blipFill>
        <p:spPr>
          <a:xfrm>
            <a:off x="3189767" y="3507068"/>
            <a:ext cx="6326895" cy="3850701"/>
          </a:xfrm>
          <a:prstGeom prst="rect">
            <a:avLst/>
          </a:prstGeom>
        </p:spPr>
      </p:pic>
      <p:sp>
        <p:nvSpPr>
          <p:cNvPr id="6" name="TextBox 71">
            <a:extLst>
              <a:ext uri="{FF2B5EF4-FFF2-40B4-BE49-F238E27FC236}">
                <a16:creationId xmlns:a16="http://schemas.microsoft.com/office/drawing/2014/main" id="{23FBEFE1-31ED-0FC8-1288-9F0115D730C0}"/>
              </a:ext>
            </a:extLst>
          </p:cNvPr>
          <p:cNvSpPr txBox="1"/>
          <p:nvPr/>
        </p:nvSpPr>
        <p:spPr>
          <a:xfrm>
            <a:off x="436827" y="5072729"/>
            <a:ext cx="2329281" cy="461665"/>
          </a:xfrm>
          <a:prstGeom prst="rect">
            <a:avLst/>
          </a:prstGeom>
          <a:noFill/>
        </p:spPr>
        <p:txBody>
          <a:bodyPr wrap="square" lIns="0" rIns="0" rtlCol="0" anchor="b">
            <a:spAutoFit/>
          </a:bodyPr>
          <a:lstStyle/>
          <a:p>
            <a:pPr algn="ctr"/>
            <a:r>
              <a:rPr lang="en-US" sz="2400" b="1" dirty="0">
                <a:solidFill>
                  <a:srgbClr val="990000"/>
                </a:solidFill>
                <a:latin typeface="+mn-lt"/>
              </a:rPr>
              <a:t>Sang Total</a:t>
            </a:r>
          </a:p>
        </p:txBody>
      </p:sp>
    </p:spTree>
    <p:extLst>
      <p:ext uri="{BB962C8B-B14F-4D97-AF65-F5344CB8AC3E}">
        <p14:creationId xmlns:p14="http://schemas.microsoft.com/office/powerpoint/2010/main" val="1847228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lnSpc>
                <a:spcPct val="100000"/>
              </a:lnSpc>
              <a:spcAft>
                <a:spcPts val="600"/>
              </a:spcAft>
            </a:pPr>
            <a:r>
              <a:rPr lang="en-US" sz="3600" b="1" dirty="0">
                <a:solidFill>
                  <a:srgbClr val="FF0000"/>
                </a:solidFill>
                <a:latin typeface="+mn-lt"/>
              </a:rPr>
              <a:t>What should be replaced?</a:t>
            </a:r>
            <a:br>
              <a:rPr lang="en-US" sz="3600" b="1" dirty="0">
                <a:solidFill>
                  <a:srgbClr val="FF0000"/>
                </a:solidFill>
                <a:latin typeface="+mn-lt"/>
              </a:rPr>
            </a:br>
            <a:r>
              <a:rPr lang="en-US" sz="3600" b="1" dirty="0">
                <a:solidFill>
                  <a:srgbClr val="FF0000"/>
                </a:solidFill>
                <a:latin typeface="+mn-lt"/>
              </a:rPr>
              <a:t>	Whole blood or its components?</a:t>
            </a:r>
            <a:endParaRPr lang="fr-FR" sz="3600"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pic>
        <p:nvPicPr>
          <p:cNvPr id="7" name="Image 6">
            <a:extLst>
              <a:ext uri="{FF2B5EF4-FFF2-40B4-BE49-F238E27FC236}">
                <a16:creationId xmlns:a16="http://schemas.microsoft.com/office/drawing/2014/main" id="{6168D082-0DA7-B21A-9F37-7A70FDFA4359}"/>
              </a:ext>
            </a:extLst>
          </p:cNvPr>
          <p:cNvPicPr>
            <a:picLocks noChangeAspect="1"/>
          </p:cNvPicPr>
          <p:nvPr/>
        </p:nvPicPr>
        <p:blipFill>
          <a:blip r:embed="rId4"/>
          <a:stretch>
            <a:fillRect/>
          </a:stretch>
        </p:blipFill>
        <p:spPr>
          <a:xfrm>
            <a:off x="0" y="1769990"/>
            <a:ext cx="5086475" cy="3799478"/>
          </a:xfrm>
          <a:prstGeom prst="rect">
            <a:avLst/>
          </a:prstGeom>
        </p:spPr>
      </p:pic>
      <p:sp>
        <p:nvSpPr>
          <p:cNvPr id="10" name="ZoneTexte 9">
            <a:extLst>
              <a:ext uri="{FF2B5EF4-FFF2-40B4-BE49-F238E27FC236}">
                <a16:creationId xmlns:a16="http://schemas.microsoft.com/office/drawing/2014/main" id="{93F55BCF-D8AF-F6E9-AF89-0F4A9785A6F1}"/>
              </a:ext>
            </a:extLst>
          </p:cNvPr>
          <p:cNvSpPr txBox="1"/>
          <p:nvPr/>
        </p:nvSpPr>
        <p:spPr>
          <a:xfrm>
            <a:off x="3644718" y="1862404"/>
            <a:ext cx="1801923" cy="2062103"/>
          </a:xfrm>
          <a:prstGeom prst="rect">
            <a:avLst/>
          </a:prstGeom>
          <a:solidFill>
            <a:schemeClr val="bg1"/>
          </a:solidFill>
        </p:spPr>
        <p:txBody>
          <a:bodyPr wrap="square" rtlCol="0">
            <a:spAutoFit/>
          </a:bodyPr>
          <a:lstStyle/>
          <a:p>
            <a:r>
              <a:rPr lang="fr-FR" b="1" dirty="0"/>
              <a:t>Plasma</a:t>
            </a:r>
          </a:p>
          <a:p>
            <a:endParaRPr lang="fr-FR" sz="1600" b="1" dirty="0"/>
          </a:p>
          <a:p>
            <a:r>
              <a:rPr lang="fr-FR" b="1" dirty="0"/>
              <a:t>Leucocytes</a:t>
            </a:r>
          </a:p>
          <a:p>
            <a:r>
              <a:rPr lang="fr-FR" b="1" dirty="0" err="1"/>
              <a:t>Platelets</a:t>
            </a:r>
            <a:endParaRPr lang="fr-FR" b="1" dirty="0"/>
          </a:p>
          <a:p>
            <a:r>
              <a:rPr lang="fr-FR" b="1" dirty="0"/>
              <a:t>Cellules souches</a:t>
            </a:r>
          </a:p>
          <a:p>
            <a:endParaRPr lang="fr-FR" sz="1600" b="1" dirty="0"/>
          </a:p>
          <a:p>
            <a:r>
              <a:rPr lang="fr-FR" b="1" dirty="0"/>
              <a:t>Erythrocytes</a:t>
            </a:r>
          </a:p>
          <a:p>
            <a:endParaRPr lang="fr-FR" sz="500" b="1" dirty="0"/>
          </a:p>
        </p:txBody>
      </p:sp>
      <p:grpSp>
        <p:nvGrpSpPr>
          <p:cNvPr id="14" name="Groupe 13">
            <a:extLst>
              <a:ext uri="{FF2B5EF4-FFF2-40B4-BE49-F238E27FC236}">
                <a16:creationId xmlns:a16="http://schemas.microsoft.com/office/drawing/2014/main" id="{C0B08FF6-CCB2-58E2-B7C8-AF0616EAF470}"/>
              </a:ext>
            </a:extLst>
          </p:cNvPr>
          <p:cNvGrpSpPr/>
          <p:nvPr/>
        </p:nvGrpSpPr>
        <p:grpSpPr>
          <a:xfrm>
            <a:off x="2206251" y="1796767"/>
            <a:ext cx="6928707" cy="3772701"/>
            <a:chOff x="2206251" y="1796767"/>
            <a:chExt cx="6928707" cy="3772701"/>
          </a:xfrm>
        </p:grpSpPr>
        <p:grpSp>
          <p:nvGrpSpPr>
            <p:cNvPr id="15" name="Groupe 14">
              <a:extLst>
                <a:ext uri="{FF2B5EF4-FFF2-40B4-BE49-F238E27FC236}">
                  <a16:creationId xmlns:a16="http://schemas.microsoft.com/office/drawing/2014/main" id="{9A262424-E67F-E139-349F-1189EAB4B902}"/>
                </a:ext>
              </a:extLst>
            </p:cNvPr>
            <p:cNvGrpSpPr/>
            <p:nvPr/>
          </p:nvGrpSpPr>
          <p:grpSpPr>
            <a:xfrm>
              <a:off x="2206251" y="1796767"/>
              <a:ext cx="6928707" cy="3772701"/>
              <a:chOff x="2206251" y="1796767"/>
              <a:chExt cx="6928707" cy="3772701"/>
            </a:xfrm>
          </p:grpSpPr>
          <p:grpSp>
            <p:nvGrpSpPr>
              <p:cNvPr id="18" name="Groupe 17">
                <a:extLst>
                  <a:ext uri="{FF2B5EF4-FFF2-40B4-BE49-F238E27FC236}">
                    <a16:creationId xmlns:a16="http://schemas.microsoft.com/office/drawing/2014/main" id="{83E87084-96FF-7D5D-3411-E7B2E57DB0D1}"/>
                  </a:ext>
                </a:extLst>
              </p:cNvPr>
              <p:cNvGrpSpPr/>
              <p:nvPr/>
            </p:nvGrpSpPr>
            <p:grpSpPr>
              <a:xfrm>
                <a:off x="2206251" y="1796767"/>
                <a:ext cx="6928707" cy="3772701"/>
                <a:chOff x="2115902" y="1625249"/>
                <a:chExt cx="6928707" cy="3772701"/>
              </a:xfrm>
            </p:grpSpPr>
            <p:sp>
              <p:nvSpPr>
                <p:cNvPr id="20" name="ZoneTexte 19">
                  <a:extLst>
                    <a:ext uri="{FF2B5EF4-FFF2-40B4-BE49-F238E27FC236}">
                      <a16:creationId xmlns:a16="http://schemas.microsoft.com/office/drawing/2014/main" id="{D990D437-3A2F-6B94-B3DD-B26A3DF61B0E}"/>
                    </a:ext>
                  </a:extLst>
                </p:cNvPr>
                <p:cNvSpPr txBox="1"/>
                <p:nvPr/>
              </p:nvSpPr>
              <p:spPr>
                <a:xfrm>
                  <a:off x="3624843" y="1625249"/>
                  <a:ext cx="5419766" cy="3231654"/>
                </a:xfrm>
                <a:prstGeom prst="rect">
                  <a:avLst/>
                </a:prstGeom>
                <a:solidFill>
                  <a:schemeClr val="bg1"/>
                </a:solidFill>
              </p:spPr>
              <p:txBody>
                <a:bodyPr wrap="square" rtlCol="0">
                  <a:spAutoFit/>
                </a:bodyPr>
                <a:lstStyle/>
                <a:p>
                  <a:pPr algn="ctr"/>
                  <a:r>
                    <a:rPr lang="fr-FR" sz="2400" b="1" dirty="0">
                      <a:solidFill>
                        <a:srgbClr val="0070C0"/>
                      </a:solidFill>
                    </a:rPr>
                    <a:t>Plasma </a:t>
                  </a:r>
                  <a:r>
                    <a:rPr lang="fr-FR" sz="2400" b="1" dirty="0" err="1">
                      <a:solidFill>
                        <a:srgbClr val="0070C0"/>
                      </a:solidFill>
                    </a:rPr>
                    <a:t>contains</a:t>
                  </a:r>
                  <a:r>
                    <a:rPr lang="fr-FR" sz="2400" b="1" dirty="0">
                      <a:solidFill>
                        <a:srgbClr val="0070C0"/>
                      </a:solidFill>
                    </a:rPr>
                    <a:t> lot of </a:t>
                  </a:r>
                  <a:r>
                    <a:rPr lang="fr-FR" sz="2400" b="1" dirty="0" err="1">
                      <a:solidFill>
                        <a:srgbClr val="0070C0"/>
                      </a:solidFill>
                    </a:rPr>
                    <a:t>elements</a:t>
                  </a: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p:txBody>
            </p:sp>
            <p:pic>
              <p:nvPicPr>
                <p:cNvPr id="21" name="Image 20">
                  <a:extLst>
                    <a:ext uri="{FF2B5EF4-FFF2-40B4-BE49-F238E27FC236}">
                      <a16:creationId xmlns:a16="http://schemas.microsoft.com/office/drawing/2014/main" id="{13F58E6F-05ED-17BC-1D4D-4AF7CF9DEA8B}"/>
                    </a:ext>
                  </a:extLst>
                </p:cNvPr>
                <p:cNvPicPr>
                  <a:picLocks noChangeAspect="1"/>
                </p:cNvPicPr>
                <p:nvPr/>
              </p:nvPicPr>
              <p:blipFill rotWithShape="1">
                <a:blip r:embed="rId5"/>
                <a:srcRect l="14879" r="14355" b="49351"/>
                <a:stretch/>
              </p:blipFill>
              <p:spPr>
                <a:xfrm>
                  <a:off x="2115902" y="2491303"/>
                  <a:ext cx="6845085" cy="2906647"/>
                </a:xfrm>
                <a:prstGeom prst="rect">
                  <a:avLst/>
                </a:prstGeom>
              </p:spPr>
            </p:pic>
          </p:grpSp>
          <p:sp>
            <p:nvSpPr>
              <p:cNvPr id="19" name="Rectangle 18">
                <a:extLst>
                  <a:ext uri="{FF2B5EF4-FFF2-40B4-BE49-F238E27FC236}">
                    <a16:creationId xmlns:a16="http://schemas.microsoft.com/office/drawing/2014/main" id="{A7C657C7-35BE-4DF1-5278-5C078E92A20C}"/>
                  </a:ext>
                </a:extLst>
              </p:cNvPr>
              <p:cNvSpPr/>
              <p:nvPr/>
            </p:nvSpPr>
            <p:spPr>
              <a:xfrm>
                <a:off x="2551814" y="2551814"/>
                <a:ext cx="1837586" cy="329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Rectangle 15">
              <a:extLst>
                <a:ext uri="{FF2B5EF4-FFF2-40B4-BE49-F238E27FC236}">
                  <a16:creationId xmlns:a16="http://schemas.microsoft.com/office/drawing/2014/main" id="{1892F59B-20D3-59CE-F211-8F7FCC2D03A8}"/>
                </a:ext>
              </a:extLst>
            </p:cNvPr>
            <p:cNvSpPr/>
            <p:nvPr/>
          </p:nvSpPr>
          <p:spPr>
            <a:xfrm>
              <a:off x="2530549" y="2647507"/>
              <a:ext cx="276446" cy="109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8619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en-US" sz="3600" b="1" dirty="0">
                <a:solidFill>
                  <a:srgbClr val="FF0000"/>
                </a:solidFill>
                <a:latin typeface="+mn-lt"/>
              </a:rPr>
              <a:t>        Science fiction and back to the future,</a:t>
            </a:r>
            <a:br>
              <a:rPr lang="en-US" sz="3600" b="1" dirty="0">
                <a:solidFill>
                  <a:srgbClr val="FF0000"/>
                </a:solidFill>
                <a:latin typeface="+mn-lt"/>
              </a:rPr>
            </a:br>
            <a:r>
              <a:rPr lang="en-US" sz="3600" b="1" dirty="0">
                <a:solidFill>
                  <a:srgbClr val="FF0000"/>
                </a:solidFill>
                <a:latin typeface="+mn-lt"/>
              </a:rPr>
              <a:t>       two ways for new blood  Products</a:t>
            </a:r>
            <a:endParaRPr lang="fr-FR" sz="3600" dirty="0">
              <a:solidFill>
                <a:srgbClr val="FF0000"/>
              </a:solidFill>
              <a:latin typeface="+mn-lt"/>
            </a:endParaRPr>
          </a:p>
        </p:txBody>
      </p:sp>
      <p:sp>
        <p:nvSpPr>
          <p:cNvPr id="3" name="Espace réservé du contenu 2">
            <a:extLst>
              <a:ext uri="{FF2B5EF4-FFF2-40B4-BE49-F238E27FC236}">
                <a16:creationId xmlns:a16="http://schemas.microsoft.com/office/drawing/2014/main" id="{DEB93991-D0C0-6801-BE1C-A688D8560CC8}"/>
              </a:ext>
            </a:extLst>
          </p:cNvPr>
          <p:cNvSpPr>
            <a:spLocks noGrp="1"/>
          </p:cNvSpPr>
          <p:nvPr>
            <p:ph idx="1"/>
          </p:nvPr>
        </p:nvSpPr>
        <p:spPr>
          <a:xfrm>
            <a:off x="685592" y="2076449"/>
            <a:ext cx="8410574" cy="2238375"/>
          </a:xfrm>
        </p:spPr>
        <p:txBody>
          <a:bodyPr>
            <a:noAutofit/>
          </a:bodyPr>
          <a:lstStyle/>
          <a:p>
            <a:pPr marL="514350" indent="-514350" hangingPunct="0">
              <a:lnSpc>
                <a:spcPct val="114000"/>
              </a:lnSpc>
              <a:spcBef>
                <a:spcPts val="1200"/>
              </a:spcBef>
              <a:spcAft>
                <a:spcPts val="2400"/>
              </a:spcAft>
              <a:buFont typeface="+mj-lt"/>
              <a:buAutoNum type="arabicPeriod"/>
            </a:pPr>
            <a:r>
              <a:rPr lang="en-US" b="1" dirty="0">
                <a:solidFill>
                  <a:srgbClr val="0070C0"/>
                </a:solidFill>
                <a:latin typeface="Calibri" panose="020F0502020204030204" pitchFamily="34" charset="0"/>
                <a:cs typeface="Calibri" panose="020F0502020204030204" pitchFamily="34" charset="0"/>
              </a:rPr>
              <a:t>“Artificial” blood products.</a:t>
            </a:r>
          </a:p>
          <a:p>
            <a:pPr marL="514350" indent="-514350" hangingPunct="0">
              <a:lnSpc>
                <a:spcPct val="114000"/>
              </a:lnSpc>
              <a:spcBef>
                <a:spcPts val="1200"/>
              </a:spcBef>
              <a:spcAft>
                <a:spcPts val="2400"/>
              </a:spcAft>
              <a:buFont typeface="+mj-lt"/>
              <a:buAutoNum type="arabicPeriod"/>
            </a:pPr>
            <a:r>
              <a:rPr lang="fr-FR" b="1" dirty="0">
                <a:solidFill>
                  <a:srgbClr val="BDE3FF"/>
                </a:solidFill>
                <a:latin typeface="Calibri" panose="020F0502020204030204" pitchFamily="34" charset="0"/>
                <a:cs typeface="Calibri" panose="020F0502020204030204" pitchFamily="34" charset="0"/>
              </a:rPr>
              <a:t>Upgrade </a:t>
            </a:r>
            <a:r>
              <a:rPr lang="fr-FR" b="1" dirty="0" err="1">
                <a:solidFill>
                  <a:srgbClr val="BDE3FF"/>
                </a:solidFill>
                <a:latin typeface="Calibri" panose="020F0502020204030204" pitchFamily="34" charset="0"/>
                <a:cs typeface="Calibri" panose="020F0502020204030204" pitchFamily="34" charset="0"/>
              </a:rPr>
              <a:t>old</a:t>
            </a:r>
            <a:r>
              <a:rPr lang="fr-FR" b="1" dirty="0">
                <a:solidFill>
                  <a:srgbClr val="BDE3FF"/>
                </a:solidFill>
                <a:latin typeface="Calibri" panose="020F0502020204030204" pitchFamily="34" charset="0"/>
                <a:cs typeface="Calibri" panose="020F0502020204030204" pitchFamily="34" charset="0"/>
              </a:rPr>
              <a:t> </a:t>
            </a:r>
            <a:r>
              <a:rPr lang="fr-FR" b="1" dirty="0" err="1">
                <a:solidFill>
                  <a:srgbClr val="BDE3FF"/>
                </a:solidFill>
                <a:latin typeface="Calibri" panose="020F0502020204030204" pitchFamily="34" charset="0"/>
                <a:cs typeface="Calibri" panose="020F0502020204030204" pitchFamily="34" charset="0"/>
              </a:rPr>
              <a:t>blood</a:t>
            </a:r>
            <a:r>
              <a:rPr lang="fr-FR" b="1" dirty="0">
                <a:solidFill>
                  <a:srgbClr val="BDE3FF"/>
                </a:solidFill>
                <a:latin typeface="Calibri" panose="020F0502020204030204" pitchFamily="34" charset="0"/>
                <a:cs typeface="Calibri" panose="020F0502020204030204" pitchFamily="34" charset="0"/>
              </a:rPr>
              <a:t> </a:t>
            </a:r>
            <a:r>
              <a:rPr lang="fr-FR" b="1" dirty="0" err="1">
                <a:solidFill>
                  <a:srgbClr val="BDE3FF"/>
                </a:solidFill>
                <a:latin typeface="Calibri" panose="020F0502020204030204" pitchFamily="34" charset="0"/>
                <a:cs typeface="Calibri" panose="020F0502020204030204" pitchFamily="34" charset="0"/>
              </a:rPr>
              <a:t>products</a:t>
            </a:r>
            <a:r>
              <a:rPr lang="fr-FR" b="1" dirty="0">
                <a:solidFill>
                  <a:srgbClr val="BDE3FF"/>
                </a:solidFill>
                <a:latin typeface="Calibri" panose="020F0502020204030204" pitchFamily="34" charset="0"/>
                <a:cs typeface="Calibri" panose="020F0502020204030204" pitchFamily="34" charset="0"/>
              </a:rPr>
              <a:t>.</a:t>
            </a: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Tree>
    <p:extLst>
      <p:ext uri="{BB962C8B-B14F-4D97-AF65-F5344CB8AC3E}">
        <p14:creationId xmlns:p14="http://schemas.microsoft.com/office/powerpoint/2010/main" val="171352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err="1">
                <a:solidFill>
                  <a:srgbClr val="FF0000"/>
                </a:solidFill>
                <a:latin typeface="+mn-lt"/>
              </a:rPr>
              <a:t>Artificial</a:t>
            </a:r>
            <a:r>
              <a:rPr lang="fr-FR" sz="3600" b="1" dirty="0">
                <a:solidFill>
                  <a:srgbClr val="FF0000"/>
                </a:solidFill>
                <a:latin typeface="+mn-lt"/>
              </a:rPr>
              <a:t> </a:t>
            </a:r>
            <a:r>
              <a:rPr lang="fr-FR" sz="3600" b="1" dirty="0" err="1">
                <a:solidFill>
                  <a:srgbClr val="FF0000"/>
                </a:solidFill>
                <a:latin typeface="+mn-lt"/>
              </a:rPr>
              <a:t>whole</a:t>
            </a:r>
            <a:r>
              <a:rPr lang="fr-FR" sz="3600" b="1" dirty="0">
                <a:solidFill>
                  <a:srgbClr val="FF0000"/>
                </a:solidFill>
                <a:latin typeface="+mn-lt"/>
              </a:rPr>
              <a:t> </a:t>
            </a:r>
            <a:r>
              <a:rPr lang="fr-FR" sz="3600" b="1" dirty="0" err="1">
                <a:solidFill>
                  <a:srgbClr val="FF0000"/>
                </a:solidFill>
                <a:latin typeface="+mn-lt"/>
              </a:rPr>
              <a:t>blood</a:t>
            </a:r>
            <a:endParaRPr lang="fr-FR" sz="3600"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pic>
        <p:nvPicPr>
          <p:cNvPr id="14" name="Image 13">
            <a:extLst>
              <a:ext uri="{FF2B5EF4-FFF2-40B4-BE49-F238E27FC236}">
                <a16:creationId xmlns:a16="http://schemas.microsoft.com/office/drawing/2014/main" id="{70D84B5F-BE19-DC6C-3496-7551BCEA73DE}"/>
              </a:ext>
            </a:extLst>
          </p:cNvPr>
          <p:cNvPicPr>
            <a:picLocks noChangeAspect="1"/>
          </p:cNvPicPr>
          <p:nvPr/>
        </p:nvPicPr>
        <p:blipFill>
          <a:blip r:embed="rId4"/>
          <a:stretch>
            <a:fillRect/>
          </a:stretch>
        </p:blipFill>
        <p:spPr>
          <a:xfrm>
            <a:off x="1433223" y="3272521"/>
            <a:ext cx="5095168" cy="3469810"/>
          </a:xfrm>
          <a:prstGeom prst="rect">
            <a:avLst/>
          </a:prstGeom>
        </p:spPr>
      </p:pic>
      <p:pic>
        <p:nvPicPr>
          <p:cNvPr id="5" name="Image 4">
            <a:extLst>
              <a:ext uri="{FF2B5EF4-FFF2-40B4-BE49-F238E27FC236}">
                <a16:creationId xmlns:a16="http://schemas.microsoft.com/office/drawing/2014/main" id="{1632ADA7-7EE5-7244-AFB1-9833CE92E2A6}"/>
              </a:ext>
            </a:extLst>
          </p:cNvPr>
          <p:cNvPicPr>
            <a:picLocks noChangeAspect="1"/>
          </p:cNvPicPr>
          <p:nvPr/>
        </p:nvPicPr>
        <p:blipFill>
          <a:blip r:embed="rId5"/>
          <a:stretch>
            <a:fillRect/>
          </a:stretch>
        </p:blipFill>
        <p:spPr>
          <a:xfrm>
            <a:off x="413872" y="1818167"/>
            <a:ext cx="1929975" cy="2421929"/>
          </a:xfrm>
          <a:prstGeom prst="rect">
            <a:avLst/>
          </a:prstGeom>
        </p:spPr>
      </p:pic>
      <p:pic>
        <p:nvPicPr>
          <p:cNvPr id="6" name="Image 5">
            <a:extLst>
              <a:ext uri="{FF2B5EF4-FFF2-40B4-BE49-F238E27FC236}">
                <a16:creationId xmlns:a16="http://schemas.microsoft.com/office/drawing/2014/main" id="{BB1D0120-A15D-755C-60FB-83928E0983AC}"/>
              </a:ext>
            </a:extLst>
          </p:cNvPr>
          <p:cNvPicPr>
            <a:picLocks noChangeAspect="1"/>
          </p:cNvPicPr>
          <p:nvPr/>
        </p:nvPicPr>
        <p:blipFill rotWithShape="1">
          <a:blip r:embed="rId6"/>
          <a:srcRect l="38488" t="69238" r="37900" b="11276"/>
          <a:stretch/>
        </p:blipFill>
        <p:spPr>
          <a:xfrm>
            <a:off x="6333833" y="1967461"/>
            <a:ext cx="2753887" cy="2272636"/>
          </a:xfrm>
          <a:prstGeom prst="rect">
            <a:avLst/>
          </a:prstGeom>
        </p:spPr>
      </p:pic>
      <p:sp>
        <p:nvSpPr>
          <p:cNvPr id="9" name="ZoneTexte 8">
            <a:extLst>
              <a:ext uri="{FF2B5EF4-FFF2-40B4-BE49-F238E27FC236}">
                <a16:creationId xmlns:a16="http://schemas.microsoft.com/office/drawing/2014/main" id="{562E6CA5-AF00-96B1-3679-A4E770E9E880}"/>
              </a:ext>
            </a:extLst>
          </p:cNvPr>
          <p:cNvSpPr txBox="1"/>
          <p:nvPr/>
        </p:nvSpPr>
        <p:spPr>
          <a:xfrm>
            <a:off x="-1" y="1273251"/>
            <a:ext cx="9144000" cy="523220"/>
          </a:xfrm>
          <a:prstGeom prst="rect">
            <a:avLst/>
          </a:prstGeom>
          <a:noFill/>
        </p:spPr>
        <p:txBody>
          <a:bodyPr wrap="square" rtlCol="0">
            <a:spAutoFit/>
          </a:bodyPr>
          <a:lstStyle/>
          <a:p>
            <a:pPr algn="ctr"/>
            <a:r>
              <a:rPr lang="fr-FR" sz="2800" b="1" dirty="0">
                <a:solidFill>
                  <a:srgbClr val="0070C0"/>
                </a:solidFill>
              </a:rPr>
              <a:t>    </a:t>
            </a:r>
            <a:r>
              <a:rPr lang="fr-FR" sz="2800" b="1" dirty="0" err="1">
                <a:solidFill>
                  <a:srgbClr val="0070C0"/>
                </a:solidFill>
              </a:rPr>
              <a:t>Only</a:t>
            </a:r>
            <a:r>
              <a:rPr lang="fr-FR" sz="2800" b="1" dirty="0">
                <a:solidFill>
                  <a:srgbClr val="0070C0"/>
                </a:solidFill>
              </a:rPr>
              <a:t> for </a:t>
            </a:r>
            <a:r>
              <a:rPr lang="fr-FR" sz="2800" b="1" dirty="0" err="1">
                <a:solidFill>
                  <a:srgbClr val="0070C0"/>
                </a:solidFill>
              </a:rPr>
              <a:t>cinema</a:t>
            </a:r>
            <a:r>
              <a:rPr lang="fr-FR" sz="2800" b="1" dirty="0">
                <a:solidFill>
                  <a:srgbClr val="0070C0"/>
                </a:solidFill>
              </a:rPr>
              <a:t> or </a:t>
            </a:r>
            <a:r>
              <a:rPr lang="fr-FR" sz="2800" b="1" dirty="0" err="1">
                <a:solidFill>
                  <a:srgbClr val="0070C0"/>
                </a:solidFill>
              </a:rPr>
              <a:t>theatre</a:t>
            </a:r>
            <a:r>
              <a:rPr lang="fr-FR" sz="2800" b="1" dirty="0">
                <a:solidFill>
                  <a:srgbClr val="0070C0"/>
                </a:solidFill>
              </a:rPr>
              <a:t> !</a:t>
            </a:r>
          </a:p>
        </p:txBody>
      </p:sp>
    </p:spTree>
    <p:extLst>
      <p:ext uri="{BB962C8B-B14F-4D97-AF65-F5344CB8AC3E}">
        <p14:creationId xmlns:p14="http://schemas.microsoft.com/office/powerpoint/2010/main" val="3885681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9E3B7-EDAA-FA1D-E8C4-049A6C59359E}"/>
              </a:ext>
            </a:extLst>
          </p:cNvPr>
          <p:cNvSpPr>
            <a:spLocks noGrp="1"/>
          </p:cNvSpPr>
          <p:nvPr>
            <p:ph type="title"/>
          </p:nvPr>
        </p:nvSpPr>
        <p:spPr>
          <a:xfrm>
            <a:off x="0" y="-12557"/>
            <a:ext cx="9143999" cy="1325563"/>
          </a:xfrm>
        </p:spPr>
        <p:txBody>
          <a:bodyPr>
            <a:normAutofit/>
          </a:bodyPr>
          <a:lstStyle/>
          <a:p>
            <a:pPr algn="ctr"/>
            <a:r>
              <a:rPr lang="fr-FR" sz="3600" b="1" dirty="0">
                <a:solidFill>
                  <a:srgbClr val="FF0000"/>
                </a:solidFill>
                <a:latin typeface="+mn-lt"/>
              </a:rPr>
              <a:t>Culture of </a:t>
            </a:r>
            <a:r>
              <a:rPr lang="fr-FR" sz="3600" b="1" dirty="0" err="1">
                <a:solidFill>
                  <a:srgbClr val="FF0000"/>
                </a:solidFill>
                <a:latin typeface="+mn-lt"/>
              </a:rPr>
              <a:t>red</a:t>
            </a:r>
            <a:r>
              <a:rPr lang="fr-FR" sz="3600" b="1" dirty="0">
                <a:solidFill>
                  <a:srgbClr val="FF0000"/>
                </a:solidFill>
                <a:latin typeface="+mn-lt"/>
              </a:rPr>
              <a:t> </a:t>
            </a:r>
            <a:r>
              <a:rPr lang="fr-FR" sz="3600" b="1" dirty="0" err="1">
                <a:solidFill>
                  <a:srgbClr val="FF0000"/>
                </a:solidFill>
                <a:latin typeface="+mn-lt"/>
              </a:rPr>
              <a:t>blood</a:t>
            </a:r>
            <a:r>
              <a:rPr lang="fr-FR" sz="3600" b="1" dirty="0">
                <a:solidFill>
                  <a:srgbClr val="FF0000"/>
                </a:solidFill>
                <a:latin typeface="+mn-lt"/>
              </a:rPr>
              <a:t> </a:t>
            </a:r>
            <a:r>
              <a:rPr lang="fr-FR" sz="3600" b="1" dirty="0" err="1">
                <a:solidFill>
                  <a:srgbClr val="FF0000"/>
                </a:solidFill>
                <a:latin typeface="+mn-lt"/>
              </a:rPr>
              <a:t>cells</a:t>
            </a:r>
            <a:endParaRPr lang="fr-FR" sz="3600" dirty="0">
              <a:solidFill>
                <a:srgbClr val="FF0000"/>
              </a:solidFill>
              <a:latin typeface="+mn-lt"/>
            </a:endParaRPr>
          </a:p>
        </p:txBody>
      </p:sp>
      <p:pic>
        <p:nvPicPr>
          <p:cNvPr id="4" name="Image 3">
            <a:extLst>
              <a:ext uri="{FF2B5EF4-FFF2-40B4-BE49-F238E27FC236}">
                <a16:creationId xmlns:a16="http://schemas.microsoft.com/office/drawing/2014/main" id="{27D3F1DB-BC4F-D847-753E-3D9C36F25601}"/>
              </a:ext>
            </a:extLst>
          </p:cNvPr>
          <p:cNvPicPr>
            <a:picLocks noChangeAspect="1"/>
          </p:cNvPicPr>
          <p:nvPr/>
        </p:nvPicPr>
        <p:blipFill>
          <a:blip r:embed="rId3"/>
          <a:stretch>
            <a:fillRect/>
          </a:stretch>
        </p:blipFill>
        <p:spPr>
          <a:xfrm>
            <a:off x="79098" y="50577"/>
            <a:ext cx="1212989" cy="1222674"/>
          </a:xfrm>
          <a:prstGeom prst="rect">
            <a:avLst/>
          </a:prstGeom>
        </p:spPr>
      </p:pic>
      <p:sp>
        <p:nvSpPr>
          <p:cNvPr id="3" name="ZoneTexte 2">
            <a:extLst>
              <a:ext uri="{FF2B5EF4-FFF2-40B4-BE49-F238E27FC236}">
                <a16:creationId xmlns:a16="http://schemas.microsoft.com/office/drawing/2014/main" id="{9F9E9470-3DA4-5411-0DDB-3D2A8133AEC3}"/>
              </a:ext>
            </a:extLst>
          </p:cNvPr>
          <p:cNvSpPr txBox="1"/>
          <p:nvPr/>
        </p:nvSpPr>
        <p:spPr>
          <a:xfrm>
            <a:off x="585664" y="1429350"/>
            <a:ext cx="8335924" cy="1999650"/>
          </a:xfrm>
          <a:prstGeom prst="rect">
            <a:avLst/>
          </a:prstGeom>
        </p:spPr>
        <p:txBody>
          <a:bodyPr vert="horz" lIns="91440" tIns="45720" rIns="91440" bIns="45720" rtlCol="0">
            <a:noAutofit/>
          </a:bodyPr>
          <a:lstStyle>
            <a:lvl1pPr marL="285750" marR="0" indent="-285750" defTabSz="914400" fontAlgn="auto" hangingPunct="0">
              <a:lnSpc>
                <a:spcPct val="114000"/>
              </a:lnSpc>
              <a:spcBef>
                <a:spcPts val="600"/>
              </a:spcBef>
              <a:spcAft>
                <a:spcPts val="1200"/>
              </a:spcAft>
              <a:buClrTx/>
              <a:buSzTx/>
              <a:buFont typeface="Arial" panose="020B0604020202020204" pitchFamily="34" charset="0"/>
              <a:buChar char="•"/>
              <a:tabLst/>
              <a:defRPr kumimoji="0" sz="2800" b="1" i="0" u="none" strike="noStrike" cap="none" spc="0" normalizeH="0" baseline="0">
                <a:ln>
                  <a:noFill/>
                </a:ln>
                <a:solidFill>
                  <a:srgbClr val="0070C0"/>
                </a:solidFill>
                <a:effectLst/>
                <a:uFillTx/>
                <a:latin typeface="Calibri" panose="020F0502020204030204" pitchFamily="34" charset="0"/>
                <a:cs typeface="Calibri" panose="020F0502020204030204" pitchFamily="34" charset="0"/>
              </a:defRPr>
            </a:lvl1pPr>
            <a:lvl2pPr marL="685800" lvl="1" indent="-228600" defTabSz="914400" hangingPunct="0">
              <a:lnSpc>
                <a:spcPct val="114000"/>
              </a:lnSpc>
              <a:spcBef>
                <a:spcPts val="600"/>
              </a:spcBef>
              <a:spcAft>
                <a:spcPts val="2400"/>
              </a:spcAft>
              <a:buFont typeface="Wingdings" panose="05000000000000000000" pitchFamily="2" charset="2"/>
              <a:buChar char="Ø"/>
              <a:defRPr kumimoji="0" sz="2400" i="0" u="none" strike="noStrike" cap="none" spc="0" normalizeH="0" baseline="0">
                <a:ln>
                  <a:noFill/>
                </a:ln>
                <a:effectLst/>
                <a:uFillTx/>
                <a:latin typeface="Calibri" panose="020F0502020204030204" pitchFamily="34" charset="0"/>
                <a:cs typeface="Calibri" panose="020F0502020204030204" pitchFamily="34" charset="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endParaRPr lang="fr-FR" dirty="0"/>
          </a:p>
        </p:txBody>
      </p:sp>
      <p:grpSp>
        <p:nvGrpSpPr>
          <p:cNvPr id="12" name="Groupe 11">
            <a:extLst>
              <a:ext uri="{FF2B5EF4-FFF2-40B4-BE49-F238E27FC236}">
                <a16:creationId xmlns:a16="http://schemas.microsoft.com/office/drawing/2014/main" id="{DFA92137-CD5B-2FD6-C7AB-20BB8AEEB92C}"/>
              </a:ext>
            </a:extLst>
          </p:cNvPr>
          <p:cNvGrpSpPr/>
          <p:nvPr/>
        </p:nvGrpSpPr>
        <p:grpSpPr>
          <a:xfrm>
            <a:off x="585664" y="1773936"/>
            <a:ext cx="8101136" cy="3606367"/>
            <a:chOff x="1029577" y="2743815"/>
            <a:chExt cx="7273510" cy="3130264"/>
          </a:xfrm>
        </p:grpSpPr>
        <p:pic>
          <p:nvPicPr>
            <p:cNvPr id="6" name="Image 5">
              <a:extLst>
                <a:ext uri="{FF2B5EF4-FFF2-40B4-BE49-F238E27FC236}">
                  <a16:creationId xmlns:a16="http://schemas.microsoft.com/office/drawing/2014/main" id="{2D43DEF6-D269-E6BB-956E-16FF08068E75}"/>
                </a:ext>
              </a:extLst>
            </p:cNvPr>
            <p:cNvPicPr>
              <a:picLocks noChangeAspect="1"/>
            </p:cNvPicPr>
            <p:nvPr/>
          </p:nvPicPr>
          <p:blipFill>
            <a:blip r:embed="rId4"/>
            <a:stretch>
              <a:fillRect/>
            </a:stretch>
          </p:blipFill>
          <p:spPr>
            <a:xfrm>
              <a:off x="1578955" y="2828261"/>
              <a:ext cx="5986087" cy="2100659"/>
            </a:xfrm>
            <a:prstGeom prst="rect">
              <a:avLst/>
            </a:prstGeom>
          </p:spPr>
        </p:pic>
        <p:grpSp>
          <p:nvGrpSpPr>
            <p:cNvPr id="7" name="Groupe 6">
              <a:extLst>
                <a:ext uri="{FF2B5EF4-FFF2-40B4-BE49-F238E27FC236}">
                  <a16:creationId xmlns:a16="http://schemas.microsoft.com/office/drawing/2014/main" id="{2CB3A430-D42E-91EB-F27C-A4FEB3B8EE95}"/>
                </a:ext>
              </a:extLst>
            </p:cNvPr>
            <p:cNvGrpSpPr/>
            <p:nvPr/>
          </p:nvGrpSpPr>
          <p:grpSpPr>
            <a:xfrm>
              <a:off x="1029577" y="2743815"/>
              <a:ext cx="7273510" cy="3130264"/>
              <a:chOff x="1029577" y="2743815"/>
              <a:chExt cx="7273510" cy="3130264"/>
            </a:xfrm>
          </p:grpSpPr>
          <p:sp>
            <p:nvSpPr>
              <p:cNvPr id="8" name="ZoneTexte 7">
                <a:extLst>
                  <a:ext uri="{FF2B5EF4-FFF2-40B4-BE49-F238E27FC236}">
                    <a16:creationId xmlns:a16="http://schemas.microsoft.com/office/drawing/2014/main" id="{4EE74DD0-DD58-8A5E-6D8A-1502C4DBF1D6}"/>
                  </a:ext>
                </a:extLst>
              </p:cNvPr>
              <p:cNvSpPr txBox="1"/>
              <p:nvPr/>
            </p:nvSpPr>
            <p:spPr>
              <a:xfrm>
                <a:off x="1029577" y="4293787"/>
                <a:ext cx="1881964" cy="830997"/>
              </a:xfrm>
              <a:prstGeom prst="rect">
                <a:avLst/>
              </a:prstGeom>
              <a:solidFill>
                <a:schemeClr val="bg1"/>
              </a:solidFill>
              <a:ln>
                <a:noFill/>
              </a:ln>
            </p:spPr>
            <p:txBody>
              <a:bodyPr wrap="square" rtlCol="0">
                <a:spAutoFit/>
              </a:bodyPr>
              <a:lstStyle/>
              <a:p>
                <a:pPr algn="ctr"/>
                <a:r>
                  <a:rPr lang="en-US" sz="1600" dirty="0"/>
                  <a:t>Hematopoietic stem cell collection from a donor</a:t>
                </a:r>
                <a:endParaRPr lang="fr-FR" sz="1600" dirty="0"/>
              </a:p>
            </p:txBody>
          </p:sp>
          <p:sp>
            <p:nvSpPr>
              <p:cNvPr id="9" name="ZoneTexte 8">
                <a:extLst>
                  <a:ext uri="{FF2B5EF4-FFF2-40B4-BE49-F238E27FC236}">
                    <a16:creationId xmlns:a16="http://schemas.microsoft.com/office/drawing/2014/main" id="{EBC218C0-EFC3-410B-653D-AD0E088AFC01}"/>
                  </a:ext>
                </a:extLst>
              </p:cNvPr>
              <p:cNvSpPr txBox="1"/>
              <p:nvPr/>
            </p:nvSpPr>
            <p:spPr>
              <a:xfrm>
                <a:off x="4664102" y="4318966"/>
                <a:ext cx="1881964" cy="1077218"/>
              </a:xfrm>
              <a:prstGeom prst="rect">
                <a:avLst/>
              </a:prstGeom>
              <a:solidFill>
                <a:schemeClr val="bg1"/>
              </a:solidFill>
              <a:ln>
                <a:noFill/>
              </a:ln>
            </p:spPr>
            <p:txBody>
              <a:bodyPr wrap="square" rtlCol="0">
                <a:spAutoFit/>
              </a:bodyPr>
              <a:lstStyle/>
              <a:p>
                <a:pPr algn="ctr"/>
                <a:r>
                  <a:rPr lang="en-US" sz="1600" dirty="0"/>
                  <a:t>Purification of the cells, keeping only those without a nucleus.</a:t>
                </a:r>
                <a:endParaRPr lang="fr-FR" sz="1600" dirty="0"/>
              </a:p>
            </p:txBody>
          </p:sp>
          <p:sp>
            <p:nvSpPr>
              <p:cNvPr id="10" name="ZoneTexte 9">
                <a:extLst>
                  <a:ext uri="{FF2B5EF4-FFF2-40B4-BE49-F238E27FC236}">
                    <a16:creationId xmlns:a16="http://schemas.microsoft.com/office/drawing/2014/main" id="{6EF8B49C-D416-D05E-806D-4BDAEC2BA076}"/>
                  </a:ext>
                </a:extLst>
              </p:cNvPr>
              <p:cNvSpPr txBox="1"/>
              <p:nvPr/>
            </p:nvSpPr>
            <p:spPr>
              <a:xfrm>
                <a:off x="6421123" y="4318966"/>
                <a:ext cx="1881964" cy="830997"/>
              </a:xfrm>
              <a:prstGeom prst="rect">
                <a:avLst/>
              </a:prstGeom>
              <a:solidFill>
                <a:schemeClr val="bg1"/>
              </a:solidFill>
              <a:ln>
                <a:noFill/>
              </a:ln>
            </p:spPr>
            <p:txBody>
              <a:bodyPr wrap="square" rtlCol="0">
                <a:spAutoFit/>
              </a:bodyPr>
              <a:lstStyle/>
              <a:p>
                <a:pPr algn="ctr"/>
                <a:r>
                  <a:rPr lang="en-US" sz="1600" dirty="0"/>
                  <a:t>Distribution of erythrocytes in transfusion bags.</a:t>
                </a:r>
                <a:endParaRPr lang="fr-FR" sz="1600" dirty="0"/>
              </a:p>
            </p:txBody>
          </p:sp>
          <p:sp>
            <p:nvSpPr>
              <p:cNvPr id="11" name="ZoneTexte 10">
                <a:extLst>
                  <a:ext uri="{FF2B5EF4-FFF2-40B4-BE49-F238E27FC236}">
                    <a16:creationId xmlns:a16="http://schemas.microsoft.com/office/drawing/2014/main" id="{FD03C278-8F63-E478-D0B9-699DE421AEE0}"/>
                  </a:ext>
                </a:extLst>
              </p:cNvPr>
              <p:cNvSpPr txBox="1"/>
              <p:nvPr/>
            </p:nvSpPr>
            <p:spPr>
              <a:xfrm>
                <a:off x="2871662" y="4304419"/>
                <a:ext cx="1881964" cy="1569660"/>
              </a:xfrm>
              <a:prstGeom prst="rect">
                <a:avLst/>
              </a:prstGeom>
              <a:solidFill>
                <a:schemeClr val="bg1"/>
              </a:solidFill>
              <a:ln>
                <a:noFill/>
              </a:ln>
            </p:spPr>
            <p:txBody>
              <a:bodyPr wrap="square" rtlCol="0">
                <a:spAutoFit/>
              </a:bodyPr>
              <a:lstStyle/>
              <a:p>
                <a:pPr algn="ctr"/>
                <a:r>
                  <a:rPr lang="en-US" sz="1600" dirty="0"/>
                  <a:t>Cell culture for 21 days with addition of cytokines allowing differentiation into erythrocytes.</a:t>
                </a:r>
                <a:endParaRPr lang="fr-FR" sz="1600" dirty="0"/>
              </a:p>
            </p:txBody>
          </p:sp>
          <p:sp>
            <p:nvSpPr>
              <p:cNvPr id="5" name="ZoneTexte 4">
                <a:extLst>
                  <a:ext uri="{FF2B5EF4-FFF2-40B4-BE49-F238E27FC236}">
                    <a16:creationId xmlns:a16="http://schemas.microsoft.com/office/drawing/2014/main" id="{FFD6389D-5988-4784-A37F-C46CB26E4246}"/>
                  </a:ext>
                </a:extLst>
              </p:cNvPr>
              <p:cNvSpPr txBox="1"/>
              <p:nvPr/>
            </p:nvSpPr>
            <p:spPr>
              <a:xfrm>
                <a:off x="2753832" y="2743815"/>
                <a:ext cx="4252081" cy="461665"/>
              </a:xfrm>
              <a:prstGeom prst="rect">
                <a:avLst/>
              </a:prstGeom>
              <a:solidFill>
                <a:schemeClr val="bg1"/>
              </a:solidFill>
              <a:ln>
                <a:noFill/>
              </a:ln>
            </p:spPr>
            <p:txBody>
              <a:bodyPr wrap="square" rtlCol="0">
                <a:spAutoFit/>
              </a:bodyPr>
              <a:lstStyle/>
              <a:p>
                <a:r>
                  <a:rPr lang="en-US" sz="2400" b="1" dirty="0"/>
                  <a:t>How to make red blood cells ?</a:t>
                </a:r>
                <a:endParaRPr lang="fr-FR" sz="2400" b="1" dirty="0"/>
              </a:p>
            </p:txBody>
          </p:sp>
        </p:grpSp>
      </p:grpSp>
    </p:spTree>
    <p:extLst>
      <p:ext uri="{BB962C8B-B14F-4D97-AF65-F5344CB8AC3E}">
        <p14:creationId xmlns:p14="http://schemas.microsoft.com/office/powerpoint/2010/main" val="367257964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3305</TotalTime>
  <Words>1962</Words>
  <Application>Microsoft Office PowerPoint</Application>
  <PresentationFormat>Affichage à l'écran (4:3)</PresentationFormat>
  <Paragraphs>200</Paragraphs>
  <Slides>20</Slides>
  <Notes>19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Arial</vt:lpstr>
      <vt:lpstr>Calibri</vt:lpstr>
      <vt:lpstr>Calibri Light</vt:lpstr>
      <vt:lpstr>Symbol</vt:lpstr>
      <vt:lpstr>Thème Office</vt:lpstr>
      <vt:lpstr>Présentation PowerPoint</vt:lpstr>
      <vt:lpstr>Who I am ? </vt:lpstr>
      <vt:lpstr>Overview</vt:lpstr>
      <vt:lpstr>Why new blood products ?</vt:lpstr>
      <vt:lpstr> What should be replaced?  Whole blood or its components?</vt:lpstr>
      <vt:lpstr>What should be replaced?  Whole blood or its components?</vt:lpstr>
      <vt:lpstr>        Science fiction and back to the future,        two ways for new blood  Products</vt:lpstr>
      <vt:lpstr>Artificial whole blood</vt:lpstr>
      <vt:lpstr>Culture of red blood cells</vt:lpstr>
      <vt:lpstr> </vt:lpstr>
      <vt:lpstr> </vt:lpstr>
      <vt:lpstr> Blood platelet substitutes</vt:lpstr>
      <vt:lpstr>The farther future: Nanorobots</vt:lpstr>
      <vt:lpstr>        Science fiction and back to the future,        two ways for new blood  Products</vt:lpstr>
      <vt:lpstr>  Different whole blood preparations</vt:lpstr>
      <vt:lpstr>  Different red blood cells preparations</vt:lpstr>
      <vt:lpstr>  Different platelet preparations</vt:lpstr>
      <vt:lpstr> Therapeutic plasmas or derivatives</vt:lpstr>
      <vt:lpstr>The future may be</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 92</dc:creator>
  <cp:lastModifiedBy>anne 92</cp:lastModifiedBy>
  <cp:revision>205</cp:revision>
  <dcterms:created xsi:type="dcterms:W3CDTF">2023-06-15T16:53:22Z</dcterms:created>
  <dcterms:modified xsi:type="dcterms:W3CDTF">2023-06-21T06:00:18Z</dcterms:modified>
</cp:coreProperties>
</file>