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78" r:id="rId3"/>
    <p:sldId id="257" r:id="rId4"/>
    <p:sldId id="258" r:id="rId5"/>
    <p:sldId id="284" r:id="rId6"/>
    <p:sldId id="285" r:id="rId7"/>
    <p:sldId id="260" r:id="rId8"/>
    <p:sldId id="261" r:id="rId9"/>
    <p:sldId id="262" r:id="rId10"/>
    <p:sldId id="263" r:id="rId11"/>
    <p:sldId id="264" r:id="rId12"/>
    <p:sldId id="286" r:id="rId13"/>
    <p:sldId id="265" r:id="rId14"/>
    <p:sldId id="266" r:id="rId15"/>
    <p:sldId id="268" r:id="rId16"/>
    <p:sldId id="287" r:id="rId17"/>
    <p:sldId id="280" r:id="rId18"/>
    <p:sldId id="283" r:id="rId19"/>
    <p:sldId id="282" r:id="rId20"/>
    <p:sldId id="281" r:id="rId21"/>
    <p:sldId id="269" r:id="rId22"/>
    <p:sldId id="276" r:id="rId23"/>
    <p:sldId id="279"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15:guide id="1" orient="horz" pos="872" userDrawn="1">
          <p15:clr>
            <a:srgbClr val="A4A3A4"/>
          </p15:clr>
        </p15:guide>
        <p15:guide id="2" pos="11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76BA"/>
          </a:solidFill>
        </a:fill>
      </a:tcStyle>
    </a:firstCol>
    <a:lastRow>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4D80"/>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7"/>
    <p:restoredTop sz="92495"/>
  </p:normalViewPr>
  <p:slideViewPr>
    <p:cSldViewPr snapToGrid="0" snapToObjects="1">
      <p:cViewPr varScale="1">
        <p:scale>
          <a:sx n="51" d="100"/>
          <a:sy n="51" d="100"/>
        </p:scale>
        <p:origin x="800" y="208"/>
      </p:cViewPr>
      <p:guideLst>
        <p:guide orient="horz" pos="872"/>
        <p:guide pos="1170"/>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1143000" y="685800"/>
            <a:ext cx="4572000" cy="3429000"/>
          </a:xfrm>
          <a:prstGeom prst="rect">
            <a:avLst/>
          </a:prstGeom>
        </p:spPr>
        <p:txBody>
          <a:bodyPr/>
          <a:lstStyle/>
          <a:p>
            <a:endParaRPr/>
          </a:p>
        </p:txBody>
      </p:sp>
      <p:sp>
        <p:nvSpPr>
          <p:cNvPr id="138" name="Shape 13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282492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310025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sz="1800" b="1">
                <a:solidFill>
                  <a:srgbClr val="74291B"/>
                </a:solidFill>
                <a:latin typeface="+mn-lt"/>
                <a:ea typeface="+mn-ea"/>
                <a:cs typeface="+mn-cs"/>
                <a:sym typeface="Helvetica Neue"/>
              </a:defRPr>
            </a:pPr>
            <a:r>
              <a:rPr lang="fr-FR" dirty="0"/>
              <a:t>Animal </a:t>
            </a:r>
            <a:r>
              <a:rPr lang="fr-FR" dirty="0" err="1"/>
              <a:t>models</a:t>
            </a:r>
            <a:endParaRPr lang="fr-FR" dirty="0"/>
          </a:p>
          <a:p>
            <a:pPr algn="l">
              <a:defRPr sz="1800">
                <a:latin typeface="+mn-lt"/>
                <a:ea typeface="+mn-ea"/>
                <a:cs typeface="+mn-cs"/>
                <a:sym typeface="Helvetica Neue"/>
              </a:defRPr>
            </a:pPr>
            <a:r>
              <a:rPr lang="fr-FR" dirty="0"/>
              <a:t>✘ </a:t>
            </a:r>
            <a:r>
              <a:rPr lang="fr-FR" dirty="0" err="1"/>
              <a:t>Different</a:t>
            </a:r>
            <a:r>
              <a:rPr lang="fr-FR" dirty="0"/>
              <a:t> distribution of </a:t>
            </a:r>
            <a:r>
              <a:rPr lang="fr-FR" dirty="0" err="1"/>
              <a:t>adrenergic</a:t>
            </a:r>
            <a:r>
              <a:rPr lang="fr-FR" dirty="0"/>
              <a:t> </a:t>
            </a:r>
            <a:r>
              <a:rPr lang="fr-FR" dirty="0" err="1"/>
              <a:t>receptors</a:t>
            </a:r>
            <a:r>
              <a:rPr lang="fr-FR" dirty="0"/>
              <a:t> </a:t>
            </a:r>
            <a:r>
              <a:rPr lang="fr-FR" dirty="0" err="1"/>
              <a:t>according</a:t>
            </a:r>
            <a:r>
              <a:rPr lang="fr-FR" dirty="0"/>
              <a:t> to the animal </a:t>
            </a:r>
            <a:r>
              <a:rPr lang="fr-FR" dirty="0" err="1"/>
              <a:t>species</a:t>
            </a:r>
            <a:endParaRPr lang="fr-FR" dirty="0"/>
          </a:p>
          <a:p>
            <a:pPr lvl="1" algn="l">
              <a:defRPr sz="1800">
                <a:latin typeface="+mn-lt"/>
                <a:ea typeface="+mn-ea"/>
                <a:cs typeface="+mn-cs"/>
                <a:sym typeface="Helvetica Neue"/>
              </a:defRPr>
            </a:pPr>
            <a:r>
              <a:rPr lang="fr-FR" dirty="0"/>
              <a:t>              ➪ </a:t>
            </a:r>
            <a:r>
              <a:rPr lang="fr-FR" dirty="0" err="1"/>
              <a:t>Different</a:t>
            </a:r>
            <a:r>
              <a:rPr lang="fr-FR" dirty="0"/>
              <a:t> distribution of </a:t>
            </a:r>
            <a:r>
              <a:rPr lang="fr-FR" dirty="0" err="1"/>
              <a:t>sympathetic</a:t>
            </a:r>
            <a:r>
              <a:rPr lang="fr-FR" dirty="0"/>
              <a:t> /vagal </a:t>
            </a:r>
            <a:r>
              <a:rPr lang="fr-FR" dirty="0" err="1"/>
              <a:t>responses</a:t>
            </a:r>
            <a:r>
              <a:rPr lang="fr-FR" dirty="0"/>
              <a:t> </a:t>
            </a:r>
            <a:r>
              <a:rPr lang="fr-FR" dirty="0" err="1"/>
              <a:t>according</a:t>
            </a:r>
            <a:r>
              <a:rPr lang="fr-FR" dirty="0"/>
              <a:t> to the animal </a:t>
            </a:r>
            <a:r>
              <a:rPr lang="fr-FR" dirty="0" err="1"/>
              <a:t>species</a:t>
            </a:r>
            <a:r>
              <a:rPr lang="fr-FR" dirty="0"/>
              <a:t> </a:t>
            </a:r>
          </a:p>
          <a:p>
            <a:pPr algn="l">
              <a:defRPr sz="1800">
                <a:latin typeface="+mn-lt"/>
                <a:ea typeface="+mn-ea"/>
                <a:cs typeface="+mn-cs"/>
                <a:sym typeface="Helvetica Neue"/>
              </a:defRPr>
            </a:pPr>
            <a:r>
              <a:rPr lang="fr-FR" dirty="0"/>
              <a:t>                             ➪ No projection </a:t>
            </a:r>
            <a:r>
              <a:rPr lang="fr-FR" dirty="0" err="1"/>
              <a:t>from</a:t>
            </a:r>
            <a:r>
              <a:rPr lang="fr-FR" dirty="0"/>
              <a:t> animal </a:t>
            </a:r>
            <a:r>
              <a:rPr lang="fr-FR" dirty="0" err="1"/>
              <a:t>models</a:t>
            </a:r>
            <a:r>
              <a:rPr lang="fr-FR" dirty="0"/>
              <a:t> to </a:t>
            </a:r>
            <a:r>
              <a:rPr lang="fr-FR" dirty="0" err="1"/>
              <a:t>Human</a:t>
            </a:r>
            <a:endParaRPr lang="fr-FR" dirty="0"/>
          </a:p>
          <a:p>
            <a:pPr>
              <a:defRPr sz="1800">
                <a:latin typeface="+mn-lt"/>
                <a:ea typeface="+mn-ea"/>
                <a:cs typeface="+mn-cs"/>
                <a:sym typeface="Helvetica Neue"/>
              </a:defRPr>
            </a:pPr>
            <a:endParaRPr lang="fr-FR" dirty="0"/>
          </a:p>
          <a:p>
            <a:pPr algn="l">
              <a:defRPr sz="1800">
                <a:latin typeface="+mn-lt"/>
                <a:ea typeface="+mn-ea"/>
                <a:cs typeface="+mn-cs"/>
                <a:sym typeface="Helvetica Neue"/>
              </a:defRPr>
            </a:pPr>
            <a:r>
              <a:rPr lang="fr-FR" dirty="0"/>
              <a:t>✘ Local </a:t>
            </a:r>
            <a:r>
              <a:rPr lang="fr-FR" dirty="0" err="1"/>
              <a:t>experimental</a:t>
            </a:r>
            <a:r>
              <a:rPr lang="fr-FR" dirty="0"/>
              <a:t> trauma ≠ </a:t>
            </a:r>
            <a:r>
              <a:rPr lang="fr-FR" dirty="0" err="1"/>
              <a:t>clinical</a:t>
            </a:r>
            <a:r>
              <a:rPr lang="fr-FR" dirty="0"/>
              <a:t> </a:t>
            </a:r>
            <a:r>
              <a:rPr lang="fr-FR" dirty="0" err="1"/>
              <a:t>polytrauma</a:t>
            </a:r>
            <a:endParaRPr lang="fr-FR" dirty="0"/>
          </a:p>
          <a:p>
            <a:pPr algn="l">
              <a:defRPr sz="1800">
                <a:latin typeface="+mn-lt"/>
                <a:ea typeface="+mn-ea"/>
                <a:cs typeface="+mn-cs"/>
                <a:sym typeface="Helvetica Neue"/>
              </a:defRPr>
            </a:pPr>
            <a:endParaRPr lang="fr-FR" dirty="0"/>
          </a:p>
          <a:p>
            <a:pPr algn="l">
              <a:defRPr sz="1800">
                <a:latin typeface="+mn-lt"/>
                <a:ea typeface="+mn-ea"/>
                <a:cs typeface="+mn-cs"/>
                <a:sym typeface="Helvetica Neue"/>
              </a:defRPr>
            </a:pPr>
            <a:r>
              <a:rPr lang="fr-FR" dirty="0"/>
              <a:t>✘ </a:t>
            </a:r>
            <a:r>
              <a:rPr lang="fr-FR" dirty="0" err="1"/>
              <a:t>Drogs</a:t>
            </a:r>
            <a:r>
              <a:rPr lang="fr-FR" dirty="0"/>
              <a:t> </a:t>
            </a:r>
            <a:r>
              <a:rPr lang="fr-FR" dirty="0" err="1"/>
              <a:t>tested</a:t>
            </a:r>
            <a:r>
              <a:rPr lang="fr-FR" dirty="0"/>
              <a:t> in animal </a:t>
            </a:r>
            <a:r>
              <a:rPr lang="fr-FR" dirty="0" err="1"/>
              <a:t>models</a:t>
            </a:r>
            <a:r>
              <a:rPr lang="fr-FR" dirty="0"/>
              <a:t> are not the </a:t>
            </a:r>
            <a:r>
              <a:rPr lang="fr-FR" dirty="0" err="1"/>
              <a:t>usualy</a:t>
            </a:r>
            <a:r>
              <a:rPr lang="fr-FR" dirty="0"/>
              <a:t> </a:t>
            </a:r>
            <a:r>
              <a:rPr lang="fr-FR" dirty="0" err="1"/>
              <a:t>ones</a:t>
            </a:r>
            <a:r>
              <a:rPr lang="fr-FR" dirty="0"/>
              <a:t> </a:t>
            </a:r>
            <a:r>
              <a:rPr lang="fr-FR" dirty="0" err="1"/>
              <a:t>used</a:t>
            </a:r>
            <a:r>
              <a:rPr lang="fr-FR" dirty="0"/>
              <a:t> for </a:t>
            </a:r>
            <a:r>
              <a:rPr lang="fr-FR" dirty="0" err="1"/>
              <a:t>clinical</a:t>
            </a:r>
            <a:r>
              <a:rPr lang="fr-FR" dirty="0"/>
              <a:t> </a:t>
            </a:r>
            <a:r>
              <a:rPr lang="fr-FR" dirty="0" err="1"/>
              <a:t>polytrauma</a:t>
            </a:r>
            <a:endParaRPr lang="fr-FR" dirty="0"/>
          </a:p>
          <a:p>
            <a:endParaRPr lang="fr-FR" dirty="0"/>
          </a:p>
        </p:txBody>
      </p:sp>
    </p:spTree>
    <p:extLst>
      <p:ext uri="{BB962C8B-B14F-4D97-AF65-F5344CB8AC3E}">
        <p14:creationId xmlns:p14="http://schemas.microsoft.com/office/powerpoint/2010/main" val="1711104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May </a:t>
            </a:r>
            <a:r>
              <a:rPr lang="fr-FR" dirty="0" err="1"/>
              <a:t>incluced</a:t>
            </a:r>
            <a:r>
              <a:rPr lang="fr-FR" dirty="0"/>
              <a:t> TBI patients.</a:t>
            </a:r>
          </a:p>
          <a:p>
            <a:r>
              <a:rPr lang="fr-FR" dirty="0"/>
              <a:t>Seuls les GCS inférieur à 3 sont exclus</a:t>
            </a:r>
          </a:p>
        </p:txBody>
      </p:sp>
    </p:spTree>
    <p:extLst>
      <p:ext uri="{BB962C8B-B14F-4D97-AF65-F5344CB8AC3E}">
        <p14:creationId xmlns:p14="http://schemas.microsoft.com/office/powerpoint/2010/main" val="2934613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81286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Passer </a:t>
            </a:r>
            <a:r>
              <a:rPr lang="en-US" dirty="0" err="1"/>
              <a:t>très</a:t>
            </a:r>
            <a:r>
              <a:rPr lang="en-US" dirty="0"/>
              <a:t> </a:t>
            </a:r>
            <a:r>
              <a:rPr lang="en-US" dirty="0" err="1"/>
              <a:t>rapidement</a:t>
            </a:r>
            <a:r>
              <a:rPr lang="en-US" dirty="0"/>
              <a:t>: tout le monde </a:t>
            </a:r>
            <a:r>
              <a:rPr lang="en-US" dirty="0" err="1"/>
              <a:t>connait</a:t>
            </a:r>
            <a:r>
              <a:rPr lang="en-US" dirty="0"/>
              <a:t>!</a:t>
            </a:r>
          </a:p>
        </p:txBody>
      </p:sp>
    </p:spTree>
    <p:extLst>
      <p:ext uri="{BB962C8B-B14F-4D97-AF65-F5344CB8AC3E}">
        <p14:creationId xmlns:p14="http://schemas.microsoft.com/office/powerpoint/2010/main" val="200598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3857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356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3695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3 phases dans le choc, la dernière étant le choc irréversible.</a:t>
            </a:r>
          </a:p>
        </p:txBody>
      </p:sp>
    </p:spTree>
    <p:extLst>
      <p:ext uri="{BB962C8B-B14F-4D97-AF65-F5344CB8AC3E}">
        <p14:creationId xmlns:p14="http://schemas.microsoft.com/office/powerpoint/2010/main" val="3563076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Change </a:t>
            </a:r>
            <a:r>
              <a:rPr lang="en-US" dirty="0" err="1"/>
              <a:t>dernière</a:t>
            </a:r>
            <a:r>
              <a:rPr lang="en-US" dirty="0"/>
              <a:t> phrase: le </a:t>
            </a:r>
            <a:r>
              <a:rPr lang="en-US" dirty="0" err="1"/>
              <a:t>maintien</a:t>
            </a:r>
            <a:r>
              <a:rPr lang="en-US" dirty="0"/>
              <a:t> de la perfusion </a:t>
            </a:r>
            <a:r>
              <a:rPr lang="en-US" dirty="0" err="1"/>
              <a:t>tissulaire</a:t>
            </a:r>
            <a:r>
              <a:rPr lang="en-US" dirty="0"/>
              <a:t> depend de la VC et du CO…</a:t>
            </a:r>
          </a:p>
        </p:txBody>
      </p:sp>
    </p:spTree>
    <p:extLst>
      <p:ext uri="{BB962C8B-B14F-4D97-AF65-F5344CB8AC3E}">
        <p14:creationId xmlns:p14="http://schemas.microsoft.com/office/powerpoint/2010/main" val="38119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Position de </a:t>
            </a:r>
            <a:r>
              <a:rPr kumimoji="0" lang="en-US" sz="2000" b="0"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Brohi</a:t>
            </a:r>
            <a:r>
              <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 </a:t>
            </a:r>
            <a:r>
              <a:rPr kumimoji="0" lang="en-US" sz="2000" b="0"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mais</a:t>
            </a:r>
            <a:r>
              <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 pas </a:t>
            </a:r>
            <a:r>
              <a:rPr kumimoji="0" lang="en-US" sz="2000" b="0"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d’indication</a:t>
            </a:r>
            <a:r>
              <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 precise: </a:t>
            </a:r>
            <a:r>
              <a:rPr kumimoji="0" lang="en-US" sz="2000" b="0"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objectifs</a:t>
            </a:r>
            <a:r>
              <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a:t>
            </a:r>
          </a:p>
          <a:p>
            <a:pPr marL="0" marR="0" indent="0" algn="ctr" defTabSz="5842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Valeurs</a:t>
            </a:r>
            <a:r>
              <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 </a:t>
            </a:r>
            <a:r>
              <a:rPr kumimoji="0" lang="en-US" sz="2000" b="0"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validées</a:t>
            </a:r>
            <a:r>
              <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 par etude Clinique? </a:t>
            </a:r>
            <a:r>
              <a:rPr kumimoji="0" lang="en-US" sz="2000" b="0"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Reprendre</a:t>
            </a:r>
            <a:r>
              <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 papier Holcomb ?</a:t>
            </a:r>
          </a:p>
          <a:p>
            <a:pPr marL="0" marR="0" indent="0" algn="ctr" defTabSz="584200" rtl="0" fontAlgn="auto" latinLnBrk="0" hangingPunct="0">
              <a:lnSpc>
                <a:spcPct val="100000"/>
              </a:lnSpc>
              <a:spcBef>
                <a:spcPts val="0"/>
              </a:spcBef>
              <a:spcAft>
                <a:spcPts val="0"/>
              </a:spcAft>
              <a:buClrTx/>
              <a:buSzTx/>
              <a:buFontTx/>
              <a:buNone/>
              <a:tabLst/>
            </a:pPr>
            <a:r>
              <a:rPr lang="en-US" dirty="0"/>
              <a:t>Plus </a:t>
            </a:r>
            <a:r>
              <a:rPr lang="en-US" dirty="0" err="1"/>
              <a:t>métaanalyse</a:t>
            </a:r>
            <a:r>
              <a:rPr lang="en-US" dirty="0"/>
              <a:t> </a:t>
            </a:r>
            <a:r>
              <a:rPr lang="en-US" dirty="0" err="1"/>
              <a:t>tran</a:t>
            </a:r>
            <a:r>
              <a:rPr lang="en-US" dirty="0"/>
              <a:t> hypotension</a:t>
            </a:r>
          </a:p>
          <a:p>
            <a:pPr marL="0" marR="0" indent="0" algn="ctr" defTabSz="5842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r>
              <a:rPr lang="en-US" dirty="0"/>
              <a:t>Insister sur risqué hypotensive</a:t>
            </a:r>
          </a:p>
          <a:p>
            <a:pPr marL="0" marR="0" indent="0" algn="ctr" defTabSz="584200" rtl="0" fontAlgn="auto" latinLnBrk="0" hangingPunct="0">
              <a:lnSpc>
                <a:spcPct val="100000"/>
              </a:lnSpc>
              <a:spcBef>
                <a:spcPts val="0"/>
              </a:spcBef>
              <a:spcAft>
                <a:spcPts val="0"/>
              </a:spcAft>
              <a:buClrTx/>
              <a:buSzTx/>
              <a:buFontTx/>
              <a:buNone/>
              <a:tabLst/>
            </a:pPr>
            <a:r>
              <a:rPr lang="en-US" dirty="0" err="1"/>
              <a:t>Voire</a:t>
            </a:r>
            <a:r>
              <a:rPr lang="en-US" dirty="0"/>
              <a:t> papier blast!</a:t>
            </a:r>
            <a:endPar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a:p>
            <a:endParaRPr lang="fr-FR" dirty="0"/>
          </a:p>
        </p:txBody>
      </p:sp>
    </p:spTree>
    <p:extLst>
      <p:ext uri="{BB962C8B-B14F-4D97-AF65-F5344CB8AC3E}">
        <p14:creationId xmlns:p14="http://schemas.microsoft.com/office/powerpoint/2010/main" val="143627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Position de </a:t>
            </a:r>
            <a:r>
              <a:rPr kumimoji="0" lang="en-US" sz="2000" b="0"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Brohi</a:t>
            </a:r>
            <a:r>
              <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 </a:t>
            </a:r>
            <a:r>
              <a:rPr kumimoji="0" lang="en-US" sz="2000" b="0"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mais</a:t>
            </a:r>
            <a:r>
              <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 pas </a:t>
            </a:r>
            <a:r>
              <a:rPr kumimoji="0" lang="en-US" sz="2000" b="0"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d’indication</a:t>
            </a:r>
            <a:r>
              <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 precise: </a:t>
            </a:r>
            <a:r>
              <a:rPr kumimoji="0" lang="en-US" sz="2000" b="0"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objectifs</a:t>
            </a:r>
            <a:r>
              <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a:t>
            </a:r>
          </a:p>
          <a:p>
            <a:pPr marL="0" marR="0" indent="0" algn="ctr" defTabSz="5842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Valeurs</a:t>
            </a:r>
            <a:r>
              <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 </a:t>
            </a:r>
            <a:r>
              <a:rPr kumimoji="0" lang="en-US" sz="2000" b="0"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validées</a:t>
            </a:r>
            <a:r>
              <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 par etude Clinique? </a:t>
            </a:r>
            <a:r>
              <a:rPr kumimoji="0" lang="en-US" sz="2000" b="0"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Reprendre</a:t>
            </a:r>
            <a:r>
              <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 papier Holcomb ?</a:t>
            </a:r>
          </a:p>
          <a:p>
            <a:pPr marL="0" marR="0" indent="0" algn="ctr" defTabSz="584200" rtl="0" fontAlgn="auto" latinLnBrk="0" hangingPunct="0">
              <a:lnSpc>
                <a:spcPct val="100000"/>
              </a:lnSpc>
              <a:spcBef>
                <a:spcPts val="0"/>
              </a:spcBef>
              <a:spcAft>
                <a:spcPts val="0"/>
              </a:spcAft>
              <a:buClrTx/>
              <a:buSzTx/>
              <a:buFontTx/>
              <a:buNone/>
              <a:tabLst/>
            </a:pPr>
            <a:r>
              <a:rPr lang="en-US" dirty="0"/>
              <a:t>Plus </a:t>
            </a:r>
            <a:r>
              <a:rPr lang="en-US" dirty="0" err="1"/>
              <a:t>métaanalyse</a:t>
            </a:r>
            <a:r>
              <a:rPr lang="en-US" dirty="0"/>
              <a:t> </a:t>
            </a:r>
            <a:r>
              <a:rPr lang="en-US" dirty="0" err="1"/>
              <a:t>tran</a:t>
            </a:r>
            <a:r>
              <a:rPr lang="en-US" dirty="0"/>
              <a:t> hypotension</a:t>
            </a:r>
          </a:p>
          <a:p>
            <a:pPr marL="0" marR="0" indent="0" algn="ctr" defTabSz="584200" rtl="0" fontAlgn="auto" latinLnBrk="0"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r>
              <a:rPr lang="en-US" dirty="0"/>
              <a:t>Insister sur risqué hypotensive</a:t>
            </a:r>
          </a:p>
          <a:p>
            <a:pPr marL="0" marR="0" indent="0" algn="ctr" defTabSz="584200" rtl="0" fontAlgn="auto" latinLnBrk="0" hangingPunct="0">
              <a:lnSpc>
                <a:spcPct val="100000"/>
              </a:lnSpc>
              <a:spcBef>
                <a:spcPts val="0"/>
              </a:spcBef>
              <a:spcAft>
                <a:spcPts val="0"/>
              </a:spcAft>
              <a:buClrTx/>
              <a:buSzTx/>
              <a:buFontTx/>
              <a:buNone/>
              <a:tabLst/>
            </a:pPr>
            <a:r>
              <a:rPr lang="en-US" dirty="0" err="1"/>
              <a:t>Voire</a:t>
            </a:r>
            <a:r>
              <a:rPr lang="en-US" dirty="0"/>
              <a:t> papier blast!</a:t>
            </a:r>
            <a:endParaRPr kumimoji="0" lang="en-US"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a:p>
            <a:endParaRPr lang="fr-FR" dirty="0"/>
          </a:p>
        </p:txBody>
      </p:sp>
    </p:spTree>
    <p:extLst>
      <p:ext uri="{BB962C8B-B14F-4D97-AF65-F5344CB8AC3E}">
        <p14:creationId xmlns:p14="http://schemas.microsoft.com/office/powerpoint/2010/main" val="2381530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1270000" y="1638300"/>
            <a:ext cx="10464800" cy="3302000"/>
          </a:xfrm>
          <a:prstGeom prst="rect">
            <a:avLst/>
          </a:prstGeom>
        </p:spPr>
        <p:txBody>
          <a:bodyPr anchor="b"/>
          <a:lstStyle/>
          <a:p>
            <a:r>
              <a:t>Texte du titre</a:t>
            </a:r>
          </a:p>
        </p:txBody>
      </p:sp>
      <p:sp>
        <p:nvSpPr>
          <p:cNvPr id="12" name="Texte niveau 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Texte niveau 1…"/>
          <p:cNvSpPr txBox="1">
            <a:spLocks noGrp="1"/>
          </p:cNvSpPr>
          <p:nvPr>
            <p:ph type="body" sz="quarter" idx="1"/>
          </p:nvPr>
        </p:nvSpPr>
        <p:spPr>
          <a:xfrm>
            <a:off x="1270000" y="6362700"/>
            <a:ext cx="10464800" cy="461366"/>
          </a:xfrm>
          <a:prstGeom prst="rect">
            <a:avLst/>
          </a:prstGeom>
        </p:spPr>
        <p:txBody>
          <a:bodyPr anchor="t"/>
          <a:lstStyle>
            <a:lvl1pPr marL="0" indent="0" algn="ctr">
              <a:spcBef>
                <a:spcPts val="0"/>
              </a:spcBef>
              <a:buSzTx/>
              <a:buNone/>
              <a:defRPr sz="2400" i="1"/>
            </a:lvl1pPr>
            <a:lvl2pPr marL="777875" indent="-333375" algn="ctr">
              <a:spcBef>
                <a:spcPts val="0"/>
              </a:spcBef>
              <a:defRPr sz="2400" i="1"/>
            </a:lvl2pPr>
            <a:lvl3pPr marL="1222375" indent="-333375" algn="ctr">
              <a:spcBef>
                <a:spcPts val="0"/>
              </a:spcBef>
              <a:defRPr sz="2400" i="1"/>
            </a:lvl3pPr>
            <a:lvl4pPr marL="1666875" indent="-333375" algn="ctr">
              <a:spcBef>
                <a:spcPts val="0"/>
              </a:spcBef>
              <a:defRPr sz="2400" i="1"/>
            </a:lvl4pPr>
            <a:lvl5pPr marL="2111375" indent="-333375" algn="ctr">
              <a:spcBef>
                <a:spcPts val="0"/>
              </a:spcBef>
              <a:defRPr sz="2400" i="1"/>
            </a:lvl5pPr>
          </a:lstStyle>
          <a:p>
            <a:r>
              <a:t>Texte niveau 1</a:t>
            </a:r>
          </a:p>
          <a:p>
            <a:pPr lvl="1"/>
            <a:r>
              <a:t>Texte niveau 2</a:t>
            </a:r>
          </a:p>
          <a:p>
            <a:pPr lvl="2"/>
            <a:r>
              <a:t>Texte niveau 3</a:t>
            </a:r>
          </a:p>
          <a:p>
            <a:pPr lvl="3"/>
            <a:r>
              <a:t>Texte niveau 4</a:t>
            </a:r>
          </a:p>
          <a:p>
            <a:pPr lvl="4"/>
            <a:r>
              <a:t>Texte niveau 5</a:t>
            </a:r>
          </a:p>
        </p:txBody>
      </p:sp>
      <p:sp>
        <p:nvSpPr>
          <p:cNvPr id="94" name="« Saisissez une citation ici. »"/>
          <p:cNvSpPr txBox="1">
            <a:spLocks noGrp="1"/>
          </p:cNvSpPr>
          <p:nvPr>
            <p:ph type="body" sz="quarter" idx="13"/>
          </p:nvPr>
        </p:nvSpPr>
        <p:spPr>
          <a:xfrm>
            <a:off x="1270000" y="4267112"/>
            <a:ext cx="10464800" cy="609777"/>
          </a:xfrm>
          <a:prstGeom prst="rect">
            <a:avLst/>
          </a:prstGeom>
        </p:spPr>
        <p:txBody>
          <a:bodyPr/>
          <a:lstStyle/>
          <a:p>
            <a:pPr marL="0" indent="0" algn="ctr" defTabSz="572516">
              <a:spcBef>
                <a:spcPts val="0"/>
              </a:spcBef>
              <a:buSzTx/>
              <a:buNone/>
              <a:defRPr sz="3332">
                <a:latin typeface="Helvetica Neue Medium"/>
                <a:ea typeface="Helvetica Neue Medium"/>
                <a:cs typeface="Helvetica Neue Medium"/>
                <a:sym typeface="Helvetica Neue Medium"/>
              </a:defRPr>
            </a:pPr>
            <a:endParaRPr/>
          </a:p>
        </p:txBody>
      </p:sp>
      <p:sp>
        <p:nvSpPr>
          <p:cNvPr id="9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iapositive de titre">
    <p:spTree>
      <p:nvGrpSpPr>
        <p:cNvPr id="1" name=""/>
        <p:cNvGrpSpPr/>
        <p:nvPr/>
      </p:nvGrpSpPr>
      <p:grpSpPr>
        <a:xfrm>
          <a:off x="0" y="0"/>
          <a:ext cx="0" cy="0"/>
          <a:chOff x="0" y="0"/>
          <a:chExt cx="0" cy="0"/>
        </a:xfrm>
      </p:grpSpPr>
      <p:sp>
        <p:nvSpPr>
          <p:cNvPr id="117" name="Texte du titre"/>
          <p:cNvSpPr txBox="1">
            <a:spLocks noGrp="1"/>
          </p:cNvSpPr>
          <p:nvPr>
            <p:ph type="title"/>
          </p:nvPr>
        </p:nvSpPr>
        <p:spPr>
          <a:xfrm>
            <a:off x="1625599" y="2416387"/>
            <a:ext cx="9753603" cy="2546775"/>
          </a:xfrm>
          <a:prstGeom prst="rect">
            <a:avLst/>
          </a:prstGeom>
        </p:spPr>
        <p:txBody>
          <a:bodyPr lIns="48766" tIns="48766" rIns="48766" bIns="48766" anchor="b"/>
          <a:lstStyle>
            <a:lvl1pPr defTabSz="1300480">
              <a:lnSpc>
                <a:spcPct val="90000"/>
              </a:lnSpc>
              <a:defRPr sz="8400">
                <a:latin typeface="Calibri Light"/>
                <a:ea typeface="Calibri Light"/>
                <a:cs typeface="Calibri Light"/>
                <a:sym typeface="Calibri Light"/>
              </a:defRPr>
            </a:lvl1pPr>
          </a:lstStyle>
          <a:p>
            <a:r>
              <a:t>Texte du titre</a:t>
            </a:r>
          </a:p>
        </p:txBody>
      </p:sp>
      <p:sp>
        <p:nvSpPr>
          <p:cNvPr id="118" name="Texte niveau 1…"/>
          <p:cNvSpPr txBox="1">
            <a:spLocks noGrp="1"/>
          </p:cNvSpPr>
          <p:nvPr>
            <p:ph type="body" sz="quarter" idx="1"/>
          </p:nvPr>
        </p:nvSpPr>
        <p:spPr>
          <a:xfrm>
            <a:off x="1625599" y="5061372"/>
            <a:ext cx="9753603" cy="1766148"/>
          </a:xfrm>
          <a:prstGeom prst="rect">
            <a:avLst/>
          </a:prstGeom>
        </p:spPr>
        <p:txBody>
          <a:bodyPr lIns="48766" tIns="48766" rIns="48766" bIns="48766" anchor="t"/>
          <a:lstStyle>
            <a:lvl1pPr marL="0" indent="0" algn="ctr" defTabSz="1300480">
              <a:lnSpc>
                <a:spcPct val="90000"/>
              </a:lnSpc>
              <a:spcBef>
                <a:spcPts val="1400"/>
              </a:spcBef>
              <a:buSzTx/>
              <a:buNone/>
              <a:defRPr sz="3400">
                <a:latin typeface="Calibri"/>
                <a:ea typeface="Calibri"/>
                <a:cs typeface="Calibri"/>
                <a:sym typeface="Calibri"/>
              </a:defRPr>
            </a:lvl1pPr>
            <a:lvl2pPr marL="0" indent="0" algn="ctr" defTabSz="1300480">
              <a:lnSpc>
                <a:spcPct val="90000"/>
              </a:lnSpc>
              <a:spcBef>
                <a:spcPts val="1400"/>
              </a:spcBef>
              <a:buSzTx/>
              <a:buNone/>
              <a:defRPr sz="3400">
                <a:latin typeface="Calibri"/>
                <a:ea typeface="Calibri"/>
                <a:cs typeface="Calibri"/>
                <a:sym typeface="Calibri"/>
              </a:defRPr>
            </a:lvl2pPr>
            <a:lvl3pPr marL="0" indent="0" algn="ctr" defTabSz="1300480">
              <a:lnSpc>
                <a:spcPct val="90000"/>
              </a:lnSpc>
              <a:spcBef>
                <a:spcPts val="1400"/>
              </a:spcBef>
              <a:buSzTx/>
              <a:buNone/>
              <a:defRPr sz="3400">
                <a:latin typeface="Calibri"/>
                <a:ea typeface="Calibri"/>
                <a:cs typeface="Calibri"/>
                <a:sym typeface="Calibri"/>
              </a:defRPr>
            </a:lvl3pPr>
            <a:lvl4pPr marL="0" indent="0" algn="ctr" defTabSz="1300480">
              <a:lnSpc>
                <a:spcPct val="90000"/>
              </a:lnSpc>
              <a:spcBef>
                <a:spcPts val="1400"/>
              </a:spcBef>
              <a:buSzTx/>
              <a:buNone/>
              <a:defRPr sz="3400">
                <a:latin typeface="Calibri"/>
                <a:ea typeface="Calibri"/>
                <a:cs typeface="Calibri"/>
                <a:sym typeface="Calibri"/>
              </a:defRPr>
            </a:lvl4pPr>
            <a:lvl5pPr marL="0" indent="0" algn="ctr" defTabSz="1300480">
              <a:lnSpc>
                <a:spcPct val="90000"/>
              </a:lnSpc>
              <a:spcBef>
                <a:spcPts val="1400"/>
              </a:spcBef>
              <a:buSzTx/>
              <a:buNone/>
              <a:defRPr sz="3400">
                <a:latin typeface="Calibri"/>
                <a:ea typeface="Calibri"/>
                <a:cs typeface="Calibri"/>
                <a:sym typeface="Calibri"/>
              </a:defRPr>
            </a:lvl5pPr>
          </a:lstStyle>
          <a:p>
            <a:r>
              <a:t>Texte niveau 1</a:t>
            </a:r>
          </a:p>
          <a:p>
            <a:pPr lvl="1"/>
            <a:r>
              <a:t>Texte niveau 2</a:t>
            </a:r>
          </a:p>
          <a:p>
            <a:pPr lvl="2"/>
            <a:r>
              <a:t>Texte niveau 3</a:t>
            </a:r>
          </a:p>
          <a:p>
            <a:pPr lvl="3"/>
            <a:r>
              <a:t>Texte niveau 4</a:t>
            </a:r>
          </a:p>
          <a:p>
            <a:pPr lvl="4"/>
            <a:r>
              <a:t>Texte niveau 5</a:t>
            </a:r>
          </a:p>
        </p:txBody>
      </p:sp>
      <p:sp>
        <p:nvSpPr>
          <p:cNvPr id="119" name="Numéro de diapositive"/>
          <p:cNvSpPr txBox="1">
            <a:spLocks noGrp="1"/>
          </p:cNvSpPr>
          <p:nvPr>
            <p:ph type="sldNum" sz="quarter" idx="2"/>
          </p:nvPr>
        </p:nvSpPr>
        <p:spPr>
          <a:xfrm>
            <a:off x="11787365" y="8024623"/>
            <a:ext cx="323357" cy="338835"/>
          </a:xfrm>
          <a:prstGeom prst="rect">
            <a:avLst/>
          </a:prstGeom>
        </p:spPr>
        <p:txBody>
          <a:bodyPr lIns="48766" tIns="48766" rIns="48766" bIns="48766" anchor="ctr"/>
          <a:lstStyle>
            <a:lvl1pPr algn="r" defTabSz="1300480">
              <a:defRPr>
                <a:solidFill>
                  <a:srgbClr val="888888"/>
                </a:solidFill>
                <a:latin typeface="Calibri"/>
                <a:ea typeface="Calibri"/>
                <a:cs typeface="Calibri"/>
                <a:sym typeface="Calibri"/>
              </a:defRPr>
            </a:lvl1p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26" name="image.jpeg" descr="image.jpeg"/>
          <p:cNvPicPr>
            <a:picLocks noChangeAspect="1"/>
          </p:cNvPicPr>
          <p:nvPr/>
        </p:nvPicPr>
        <p:blipFill>
          <a:blip r:embed="rId2"/>
          <a:stretch>
            <a:fillRect/>
          </a:stretch>
        </p:blipFill>
        <p:spPr>
          <a:xfrm>
            <a:off x="-2" y="-2"/>
            <a:ext cx="13004803" cy="9753602"/>
          </a:xfrm>
          <a:prstGeom prst="rect">
            <a:avLst/>
          </a:prstGeom>
          <a:ln w="12700">
            <a:miter lim="400000"/>
          </a:ln>
        </p:spPr>
      </p:pic>
      <p:sp>
        <p:nvSpPr>
          <p:cNvPr id="127" name="Rectangle"/>
          <p:cNvSpPr/>
          <p:nvPr/>
        </p:nvSpPr>
        <p:spPr>
          <a:xfrm>
            <a:off x="-1411113" y="1702363"/>
            <a:ext cx="512518" cy="501228"/>
          </a:xfrm>
          <a:prstGeom prst="rect">
            <a:avLst/>
          </a:prstGeom>
          <a:solidFill>
            <a:srgbClr val="4BB8A7"/>
          </a:solidFill>
          <a:ln w="12700">
            <a:miter lim="400000"/>
          </a:ln>
        </p:spPr>
        <p:txBody>
          <a:bodyPr lIns="50800" tIns="50800" rIns="50800" bIns="50800" anchor="ctr"/>
          <a:lstStyle/>
          <a:p>
            <a:pPr defTabSz="1300480">
              <a:defRPr>
                <a:solidFill>
                  <a:srgbClr val="FFFFFF"/>
                </a:solidFill>
                <a:latin typeface="Calibri"/>
                <a:ea typeface="Calibri"/>
                <a:cs typeface="Calibri"/>
                <a:sym typeface="Calibri"/>
              </a:defRPr>
            </a:pPr>
            <a:endParaRPr/>
          </a:p>
        </p:txBody>
      </p:sp>
      <p:sp>
        <p:nvSpPr>
          <p:cNvPr id="128" name="Rectangle"/>
          <p:cNvSpPr/>
          <p:nvPr/>
        </p:nvSpPr>
        <p:spPr>
          <a:xfrm>
            <a:off x="-1411113" y="1137919"/>
            <a:ext cx="512518" cy="501228"/>
          </a:xfrm>
          <a:prstGeom prst="rect">
            <a:avLst/>
          </a:prstGeom>
          <a:solidFill>
            <a:srgbClr val="164194"/>
          </a:solidFill>
          <a:ln w="12700">
            <a:miter lim="400000"/>
          </a:ln>
        </p:spPr>
        <p:txBody>
          <a:bodyPr lIns="50800" tIns="50800" rIns="50800" bIns="50800" anchor="ctr"/>
          <a:lstStyle/>
          <a:p>
            <a:pPr defTabSz="1300480">
              <a:defRPr>
                <a:solidFill>
                  <a:srgbClr val="FFFFFF"/>
                </a:solidFill>
                <a:latin typeface="Calibri"/>
                <a:ea typeface="Calibri"/>
                <a:cs typeface="Calibri"/>
                <a:sym typeface="Calibri"/>
              </a:defRPr>
            </a:pPr>
            <a:endParaRPr/>
          </a:p>
        </p:txBody>
      </p:sp>
      <p:sp>
        <p:nvSpPr>
          <p:cNvPr id="129" name="Rectangle"/>
          <p:cNvSpPr/>
          <p:nvPr/>
        </p:nvSpPr>
        <p:spPr>
          <a:xfrm>
            <a:off x="-1411113" y="575732"/>
            <a:ext cx="512518" cy="501228"/>
          </a:xfrm>
          <a:prstGeom prst="rect">
            <a:avLst/>
          </a:prstGeom>
          <a:solidFill>
            <a:srgbClr val="90283B"/>
          </a:solidFill>
          <a:ln w="12700">
            <a:miter lim="400000"/>
          </a:ln>
        </p:spPr>
        <p:txBody>
          <a:bodyPr lIns="50800" tIns="50800" rIns="50800" bIns="50800" anchor="ctr"/>
          <a:lstStyle/>
          <a:p>
            <a:pPr defTabSz="1300480">
              <a:defRPr>
                <a:solidFill>
                  <a:srgbClr val="FFFFFF"/>
                </a:solidFill>
                <a:latin typeface="Calibri"/>
                <a:ea typeface="Calibri"/>
                <a:cs typeface="Calibri"/>
                <a:sym typeface="Calibri"/>
              </a:defRPr>
            </a:pPr>
            <a:endParaRPr/>
          </a:p>
        </p:txBody>
      </p:sp>
      <p:sp>
        <p:nvSpPr>
          <p:cNvPr id="130" name="Rectangle"/>
          <p:cNvSpPr/>
          <p:nvPr/>
        </p:nvSpPr>
        <p:spPr>
          <a:xfrm>
            <a:off x="-1411113" y="2316478"/>
            <a:ext cx="512518" cy="501228"/>
          </a:xfrm>
          <a:prstGeom prst="rect">
            <a:avLst/>
          </a:prstGeom>
          <a:solidFill>
            <a:srgbClr val="BFBFBF"/>
          </a:solidFill>
          <a:ln w="12700">
            <a:miter lim="400000"/>
          </a:ln>
        </p:spPr>
        <p:txBody>
          <a:bodyPr lIns="50800" tIns="50800" rIns="50800" bIns="50800" anchor="ctr"/>
          <a:lstStyle/>
          <a:p>
            <a:pPr defTabSz="1300480">
              <a:defRPr>
                <a:solidFill>
                  <a:srgbClr val="FFFFFF"/>
                </a:solidFill>
                <a:latin typeface="Calibri"/>
                <a:ea typeface="Calibri"/>
                <a:cs typeface="Calibri"/>
                <a:sym typeface="Calibri"/>
              </a:defRPr>
            </a:pPr>
            <a:endParaRPr/>
          </a:p>
        </p:txBody>
      </p:sp>
      <p:sp>
        <p:nvSpPr>
          <p:cNvPr id="131" name="Numéro de diapositive"/>
          <p:cNvSpPr txBox="1">
            <a:spLocks noGrp="1"/>
          </p:cNvSpPr>
          <p:nvPr>
            <p:ph type="sldNum" sz="quarter" idx="2"/>
          </p:nvPr>
        </p:nvSpPr>
        <p:spPr>
          <a:xfrm>
            <a:off x="8964240" y="8854469"/>
            <a:ext cx="355869" cy="371347"/>
          </a:xfrm>
          <a:prstGeom prst="rect">
            <a:avLst/>
          </a:prstGeom>
        </p:spPr>
        <p:txBody>
          <a:bodyPr lIns="65022" tIns="65022" rIns="65022" bIns="65022" anchor="ctr"/>
          <a:lstStyle>
            <a:lvl1pPr algn="r" defTabSz="1300480">
              <a:defRPr>
                <a:latin typeface="Calibri"/>
                <a:ea typeface="Calibri"/>
                <a:cs typeface="Calibri"/>
                <a:sym typeface="Calibri"/>
              </a:defRPr>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exte du titre"/>
          <p:cNvSpPr txBox="1">
            <a:spLocks noGrp="1"/>
          </p:cNvSpPr>
          <p:nvPr>
            <p:ph type="title"/>
          </p:nvPr>
        </p:nvSpPr>
        <p:spPr>
          <a:xfrm>
            <a:off x="1270000" y="6718300"/>
            <a:ext cx="10464800" cy="1422400"/>
          </a:xfrm>
          <a:prstGeom prst="rect">
            <a:avLst/>
          </a:prstGeom>
        </p:spPr>
        <p:txBody>
          <a:bodyPr anchor="b"/>
          <a:lstStyle/>
          <a:p>
            <a:r>
              <a:t>Texte du titre</a:t>
            </a:r>
          </a:p>
        </p:txBody>
      </p:sp>
      <p:sp>
        <p:nvSpPr>
          <p:cNvPr id="22" name="Texte niveau 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Texte niveau 1</a:t>
            </a:r>
          </a:p>
          <a:p>
            <a:pPr lvl="1"/>
            <a:r>
              <a:t>Texte niveau 2</a:t>
            </a:r>
          </a:p>
          <a:p>
            <a:pPr lvl="2"/>
            <a:r>
              <a:t>Texte niveau 3</a:t>
            </a:r>
          </a:p>
          <a:p>
            <a:pPr lvl="3"/>
            <a:r>
              <a:t>Texte niveau 4</a:t>
            </a:r>
          </a:p>
          <a:p>
            <a:pPr lvl="4"/>
            <a:r>
              <a:t>Texte niveau 5</a:t>
            </a:r>
          </a:p>
        </p:txBody>
      </p:sp>
      <p:sp>
        <p:nvSpPr>
          <p:cNvPr id="2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Texte du titre"/>
          <p:cNvSpPr txBox="1">
            <a:spLocks noGrp="1"/>
          </p:cNvSpPr>
          <p:nvPr>
            <p:ph type="title"/>
          </p:nvPr>
        </p:nvSpPr>
        <p:spPr>
          <a:xfrm>
            <a:off x="1270000" y="3225800"/>
            <a:ext cx="10464800" cy="3302000"/>
          </a:xfrm>
          <a:prstGeom prst="rect">
            <a:avLst/>
          </a:prstGeom>
        </p:spPr>
        <p:txBody>
          <a:bodyPr/>
          <a:lstStyle/>
          <a:p>
            <a:r>
              <a:t>Texte du titre</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exte du titre"/>
          <p:cNvSpPr txBox="1">
            <a:spLocks noGrp="1"/>
          </p:cNvSpPr>
          <p:nvPr>
            <p:ph type="title"/>
          </p:nvPr>
        </p:nvSpPr>
        <p:spPr>
          <a:xfrm>
            <a:off x="952500" y="635000"/>
            <a:ext cx="5334000" cy="3987800"/>
          </a:xfrm>
          <a:prstGeom prst="rect">
            <a:avLst/>
          </a:prstGeom>
        </p:spPr>
        <p:txBody>
          <a:bodyPr anchor="b"/>
          <a:lstStyle>
            <a:lvl1pPr>
              <a:defRPr sz="6000"/>
            </a:lvl1pPr>
          </a:lstStyle>
          <a:p>
            <a:r>
              <a:t>Texte du titre</a:t>
            </a:r>
          </a:p>
        </p:txBody>
      </p:sp>
      <p:sp>
        <p:nvSpPr>
          <p:cNvPr id="40" name="Texte niveau 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Texte du titre"/>
          <p:cNvSpPr txBox="1">
            <a:spLocks noGrp="1"/>
          </p:cNvSpPr>
          <p:nvPr>
            <p:ph type="title"/>
          </p:nvPr>
        </p:nvSpPr>
        <p:spPr>
          <a:prstGeom prst="rect">
            <a:avLst/>
          </a:prstGeom>
        </p:spPr>
        <p:txBody>
          <a:bodyPr/>
          <a:lstStyle/>
          <a:p>
            <a:r>
              <a:t>Texte du titre</a:t>
            </a:r>
          </a:p>
        </p:txBody>
      </p:sp>
      <p:sp>
        <p:nvSpPr>
          <p:cNvPr id="4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Texte du titre"/>
          <p:cNvSpPr txBox="1">
            <a:spLocks noGrp="1"/>
          </p:cNvSpPr>
          <p:nvPr>
            <p:ph type="title"/>
          </p:nvPr>
        </p:nvSpPr>
        <p:spPr>
          <a:prstGeom prst="rect">
            <a:avLst/>
          </a:prstGeom>
        </p:spPr>
        <p:txBody>
          <a:bodyPr/>
          <a:lstStyle/>
          <a:p>
            <a:r>
              <a:t>Texte du titre</a:t>
            </a:r>
          </a:p>
        </p:txBody>
      </p:sp>
      <p:sp>
        <p:nvSpPr>
          <p:cNvPr id="57"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exte du titre"/>
          <p:cNvSpPr txBox="1">
            <a:spLocks noGrp="1"/>
          </p:cNvSpPr>
          <p:nvPr>
            <p:ph type="title"/>
          </p:nvPr>
        </p:nvSpPr>
        <p:spPr>
          <a:prstGeom prst="rect">
            <a:avLst/>
          </a:prstGeom>
        </p:spPr>
        <p:txBody>
          <a:bodyPr/>
          <a:lstStyle/>
          <a:p>
            <a:r>
              <a:t>Texte du titre</a:t>
            </a:r>
          </a:p>
        </p:txBody>
      </p:sp>
      <p:sp>
        <p:nvSpPr>
          <p:cNvPr id="67" name="Texte niveau 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Texte niveau 1</a:t>
            </a:r>
          </a:p>
          <a:p>
            <a:pPr lvl="1"/>
            <a:r>
              <a:t>Texte niveau 2</a:t>
            </a:r>
          </a:p>
          <a:p>
            <a:pPr lvl="2"/>
            <a:r>
              <a:t>Texte niveau 3</a:t>
            </a:r>
          </a:p>
          <a:p>
            <a:pPr lvl="3"/>
            <a:r>
              <a:t>Texte niveau 4</a:t>
            </a:r>
          </a:p>
          <a:p>
            <a:pPr lvl="4"/>
            <a:r>
              <a:t>Texte niveau 5</a:t>
            </a:r>
          </a:p>
        </p:txBody>
      </p:sp>
      <p:sp>
        <p:nvSpPr>
          <p:cNvPr id="68" name="Numéro de diapositive"/>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Texte niveau 1…"/>
          <p:cNvSpPr txBox="1">
            <a:spLocks noGrp="1"/>
          </p:cNvSpPr>
          <p:nvPr>
            <p:ph type="body" idx="1"/>
          </p:nvPr>
        </p:nvSpPr>
        <p:spPr>
          <a:xfrm>
            <a:off x="952500" y="1270000"/>
            <a:ext cx="11099800" cy="721360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7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Texte du titre</a:t>
            </a:r>
          </a:p>
        </p:txBody>
      </p:sp>
      <p:sp>
        <p:nvSpPr>
          <p:cNvPr id="3" name="Texte niveau 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jpeg"/><Relationship Id="rId7"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7.ti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Groupe"/>
          <p:cNvGrpSpPr/>
          <p:nvPr/>
        </p:nvGrpSpPr>
        <p:grpSpPr>
          <a:xfrm>
            <a:off x="-23413" y="0"/>
            <a:ext cx="13038101" cy="9753600"/>
            <a:chOff x="0" y="0"/>
            <a:chExt cx="13038100" cy="9753600"/>
          </a:xfrm>
        </p:grpSpPr>
        <p:pic>
          <p:nvPicPr>
            <p:cNvPr id="140" name="image.jpeg" descr="image.jpeg"/>
            <p:cNvPicPr>
              <a:picLocks noChangeAspect="1"/>
            </p:cNvPicPr>
            <p:nvPr/>
          </p:nvPicPr>
          <p:blipFill>
            <a:blip r:embed="rId3"/>
            <a:stretch>
              <a:fillRect/>
            </a:stretch>
          </p:blipFill>
          <p:spPr>
            <a:xfrm>
              <a:off x="33298" y="0"/>
              <a:ext cx="13004802" cy="9753600"/>
            </a:xfrm>
            <a:prstGeom prst="rect">
              <a:avLst/>
            </a:prstGeom>
            <a:ln w="12700" cap="flat">
              <a:noFill/>
              <a:miter lim="400000"/>
            </a:ln>
            <a:effectLst/>
          </p:spPr>
        </p:pic>
        <p:sp>
          <p:nvSpPr>
            <p:cNvPr id="141" name="Rectangle"/>
            <p:cNvSpPr/>
            <p:nvPr/>
          </p:nvSpPr>
          <p:spPr>
            <a:xfrm>
              <a:off x="0" y="5975498"/>
              <a:ext cx="4382762" cy="563028"/>
            </a:xfrm>
            <a:prstGeom prst="rect">
              <a:avLst/>
            </a:prstGeom>
            <a:solidFill>
              <a:srgbClr val="4BB8A7"/>
            </a:solidFill>
            <a:ln w="12700" cap="flat">
              <a:noFill/>
              <a:miter lim="400000"/>
            </a:ln>
            <a:effectLst/>
          </p:spPr>
          <p:txBody>
            <a:bodyPr wrap="square" lIns="50800" tIns="50800" rIns="50800" bIns="50800" numCol="1" anchor="ctr">
              <a:noAutofit/>
            </a:bodyPr>
            <a:lstStyle/>
            <a:p>
              <a:pPr defTabSz="914400">
                <a:defRPr sz="1800">
                  <a:solidFill>
                    <a:srgbClr val="FFFFFF"/>
                  </a:solidFill>
                  <a:latin typeface="Calibri"/>
                  <a:ea typeface="Calibri"/>
                  <a:cs typeface="Calibri"/>
                  <a:sym typeface="Calibri"/>
                </a:defRPr>
              </a:pPr>
              <a:endParaRPr sz="2000" i="1" dirty="0"/>
            </a:p>
          </p:txBody>
        </p:sp>
      </p:grpSp>
      <p:sp>
        <p:nvSpPr>
          <p:cNvPr id="144" name="Titre 1"/>
          <p:cNvSpPr txBox="1">
            <a:spLocks noGrp="1"/>
          </p:cNvSpPr>
          <p:nvPr>
            <p:ph type="title"/>
          </p:nvPr>
        </p:nvSpPr>
        <p:spPr>
          <a:xfrm>
            <a:off x="1625598" y="2006037"/>
            <a:ext cx="9753604" cy="2971542"/>
          </a:xfrm>
          <a:prstGeom prst="rect">
            <a:avLst/>
          </a:prstGeom>
        </p:spPr>
        <p:txBody>
          <a:bodyPr/>
          <a:lstStyle/>
          <a:p>
            <a:pPr defTabSz="1001369">
              <a:defRPr sz="6400"/>
            </a:pPr>
            <a:r>
              <a:rPr sz="4800" b="1" kern="1200" cap="all" dirty="0">
                <a:solidFill>
                  <a:srgbClr val="164194"/>
                </a:solidFill>
                <a:latin typeface="+mn-lt"/>
                <a:ea typeface="+mn-ea"/>
                <a:cs typeface="+mn-cs"/>
              </a:rPr>
              <a:t>Vasopressors </a:t>
            </a:r>
            <a:br>
              <a:rPr lang="fr-FR" sz="4800" b="1" kern="1200" cap="all" dirty="0">
                <a:solidFill>
                  <a:srgbClr val="164194"/>
                </a:solidFill>
                <a:latin typeface="+mn-lt"/>
                <a:ea typeface="+mn-ea"/>
                <a:cs typeface="+mn-cs"/>
              </a:rPr>
            </a:br>
            <a:r>
              <a:rPr sz="4800" b="1" kern="1200" cap="all" dirty="0">
                <a:solidFill>
                  <a:srgbClr val="164194"/>
                </a:solidFill>
                <a:latin typeface="+mn-lt"/>
                <a:ea typeface="+mn-ea"/>
                <a:cs typeface="+mn-cs"/>
              </a:rPr>
              <a:t>in Traumatic Hemorrhagic Shock</a:t>
            </a:r>
            <a:br>
              <a:rPr sz="4800" b="1" kern="1200" cap="all" dirty="0">
                <a:solidFill>
                  <a:srgbClr val="164194"/>
                </a:solidFill>
                <a:latin typeface="+mn-lt"/>
                <a:ea typeface="+mn-ea"/>
                <a:cs typeface="+mn-cs"/>
              </a:rPr>
            </a:br>
            <a:r>
              <a:rPr lang="fr-FR" sz="3800" b="1" i="1" dirty="0">
                <a:solidFill>
                  <a:srgbClr val="FF0000"/>
                </a:solidFill>
              </a:rPr>
              <a:t>E</a:t>
            </a:r>
            <a:r>
              <a:rPr sz="3800" b="1" i="1" dirty="0" err="1">
                <a:solidFill>
                  <a:srgbClr val="FF0000"/>
                </a:solidFill>
              </a:rPr>
              <a:t>arly</a:t>
            </a:r>
            <a:r>
              <a:rPr sz="3800" b="1" i="1" dirty="0">
                <a:solidFill>
                  <a:srgbClr val="FF0000"/>
                </a:solidFill>
              </a:rPr>
              <a:t> phase of care (</a:t>
            </a:r>
            <a:r>
              <a:rPr lang="fr-FR" sz="3800" b="1" i="1" dirty="0" err="1">
                <a:solidFill>
                  <a:srgbClr val="FF0000"/>
                </a:solidFill>
              </a:rPr>
              <a:t>pre-surgical</a:t>
            </a:r>
            <a:r>
              <a:rPr sz="3800" b="1" i="1" dirty="0">
                <a:solidFill>
                  <a:srgbClr val="FF0000"/>
                </a:solidFill>
              </a:rPr>
              <a:t>)</a:t>
            </a:r>
          </a:p>
        </p:txBody>
      </p:sp>
      <p:pic>
        <p:nvPicPr>
          <p:cNvPr id="3" name="Image 2">
            <a:extLst>
              <a:ext uri="{FF2B5EF4-FFF2-40B4-BE49-F238E27FC236}">
                <a16:creationId xmlns:a16="http://schemas.microsoft.com/office/drawing/2014/main" id="{3A1DAA26-531A-7541-9305-A8F03ECB58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0015" y="255181"/>
            <a:ext cx="1332185" cy="1341066"/>
          </a:xfrm>
          <a:prstGeom prst="rect">
            <a:avLst/>
          </a:prstGeom>
        </p:spPr>
      </p:pic>
      <p:sp>
        <p:nvSpPr>
          <p:cNvPr id="4" name="ZoneTexte 3">
            <a:extLst>
              <a:ext uri="{FF2B5EF4-FFF2-40B4-BE49-F238E27FC236}">
                <a16:creationId xmlns:a16="http://schemas.microsoft.com/office/drawing/2014/main" id="{76C41652-CD87-EA43-8604-5F5FABC43F6B}"/>
              </a:ext>
            </a:extLst>
          </p:cNvPr>
          <p:cNvSpPr txBox="1"/>
          <p:nvPr/>
        </p:nvSpPr>
        <p:spPr>
          <a:xfrm>
            <a:off x="9885" y="5990272"/>
            <a:ext cx="434946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2800" i="1" dirty="0">
                <a:solidFill>
                  <a:schemeClr val="bg1"/>
                </a:solidFill>
                <a:latin typeface="Calibri" panose="020F0502020204030204" pitchFamily="34" charset="0"/>
                <a:cs typeface="Calibri" panose="020F0502020204030204" pitchFamily="34" charset="0"/>
              </a:rPr>
              <a:t>Bergen, </a:t>
            </a:r>
            <a:r>
              <a:rPr lang="fr-FR" sz="2800" i="1" dirty="0" err="1">
                <a:solidFill>
                  <a:schemeClr val="bg1"/>
                </a:solidFill>
                <a:latin typeface="Calibri" panose="020F0502020204030204" pitchFamily="34" charset="0"/>
                <a:cs typeface="Calibri" panose="020F0502020204030204" pitchFamily="34" charset="0"/>
              </a:rPr>
              <a:t>June</a:t>
            </a:r>
            <a:r>
              <a:rPr lang="fr-FR" sz="2800" i="1" dirty="0">
                <a:solidFill>
                  <a:schemeClr val="bg1"/>
                </a:solidFill>
                <a:latin typeface="Calibri" panose="020F0502020204030204" pitchFamily="34" charset="0"/>
                <a:cs typeface="Calibri" panose="020F0502020204030204" pitchFamily="34" charset="0"/>
              </a:rPr>
              <a:t> 25</a:t>
            </a:r>
            <a:r>
              <a:rPr lang="fr-FR" sz="2800" i="1" baseline="30000" dirty="0">
                <a:solidFill>
                  <a:schemeClr val="bg1"/>
                </a:solidFill>
                <a:latin typeface="Calibri" panose="020F0502020204030204" pitchFamily="34" charset="0"/>
                <a:cs typeface="Calibri" panose="020F0502020204030204" pitchFamily="34" charset="0"/>
              </a:rPr>
              <a:t>th</a:t>
            </a:r>
            <a:r>
              <a:rPr lang="fr-FR" sz="2800" i="1" dirty="0">
                <a:solidFill>
                  <a:schemeClr val="bg1"/>
                </a:solidFill>
                <a:latin typeface="Calibri" panose="020F0502020204030204" pitchFamily="34" charset="0"/>
                <a:cs typeface="Calibri" panose="020F0502020204030204" pitchFamily="34" charset="0"/>
              </a:rPr>
              <a:t> 2019</a:t>
            </a:r>
          </a:p>
        </p:txBody>
      </p:sp>
      <p:sp>
        <p:nvSpPr>
          <p:cNvPr id="13" name="Rectangle 12">
            <a:extLst>
              <a:ext uri="{FF2B5EF4-FFF2-40B4-BE49-F238E27FC236}">
                <a16:creationId xmlns:a16="http://schemas.microsoft.com/office/drawing/2014/main" id="{715598C1-3D94-9D46-9B8F-54D78696A251}"/>
              </a:ext>
            </a:extLst>
          </p:cNvPr>
          <p:cNvSpPr/>
          <p:nvPr/>
        </p:nvSpPr>
        <p:spPr>
          <a:xfrm>
            <a:off x="-23413" y="6933541"/>
            <a:ext cx="6946392" cy="2344492"/>
          </a:xfrm>
          <a:prstGeom prst="rect">
            <a:avLst/>
          </a:prstGeom>
          <a:solidFill>
            <a:srgbClr val="90283B"/>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C4EC31E2-9458-2A4C-9C71-7B319F3DD386}"/>
              </a:ext>
            </a:extLst>
          </p:cNvPr>
          <p:cNvSpPr txBox="1"/>
          <p:nvPr/>
        </p:nvSpPr>
        <p:spPr>
          <a:xfrm>
            <a:off x="-23413" y="6997604"/>
            <a:ext cx="6946392" cy="2400657"/>
          </a:xfrm>
          <a:prstGeom prst="rect">
            <a:avLst/>
          </a:prstGeom>
          <a:noFill/>
        </p:spPr>
        <p:txBody>
          <a:bodyPr wrap="square" rtlCol="0">
            <a:spAutoFit/>
          </a:bodyPr>
          <a:lstStyle/>
          <a:p>
            <a:pPr>
              <a:lnSpc>
                <a:spcPts val="3000"/>
              </a:lnSpc>
              <a:defRPr sz="1600"/>
            </a:pPr>
            <a:r>
              <a:rPr lang="fr-FR" sz="2800" b="1" i="1" u="sng" dirty="0">
                <a:solidFill>
                  <a:schemeClr val="bg1"/>
                </a:solidFill>
                <a:latin typeface="Calibri" panose="020F0502020204030204" pitchFamily="34" charset="0"/>
                <a:cs typeface="Calibri" panose="020F0502020204030204" pitchFamily="34" charset="0"/>
              </a:rPr>
              <a:t>Christophe MARTINAUD </a:t>
            </a:r>
            <a:r>
              <a:rPr lang="fr-FR" sz="2800" i="1" dirty="0">
                <a:solidFill>
                  <a:schemeClr val="bg1"/>
                </a:solidFill>
                <a:latin typeface="Calibri" panose="020F0502020204030204" pitchFamily="34" charset="0"/>
                <a:cs typeface="Calibri" panose="020F0502020204030204" pitchFamily="34" charset="0"/>
              </a:rPr>
              <a:t>(MD, PhD, OF-5)</a:t>
            </a:r>
          </a:p>
          <a:p>
            <a:pPr>
              <a:lnSpc>
                <a:spcPts val="3000"/>
              </a:lnSpc>
              <a:defRPr sz="1600"/>
            </a:pPr>
            <a:r>
              <a:rPr lang="fr-FR" sz="2800" i="1" dirty="0">
                <a:solidFill>
                  <a:schemeClr val="bg1"/>
                </a:solidFill>
                <a:latin typeface="Calibri" panose="020F0502020204030204" pitchFamily="34" charset="0"/>
                <a:cs typeface="Calibri" panose="020F0502020204030204" pitchFamily="34" charset="0"/>
              </a:rPr>
              <a:t>French </a:t>
            </a:r>
            <a:r>
              <a:rPr lang="fr-FR" sz="2800" i="1" dirty="0" err="1">
                <a:solidFill>
                  <a:schemeClr val="bg1"/>
                </a:solidFill>
                <a:latin typeface="Calibri" panose="020F0502020204030204" pitchFamily="34" charset="0"/>
                <a:cs typeface="Calibri" panose="020F0502020204030204" pitchFamily="34" charset="0"/>
              </a:rPr>
              <a:t>Military</a:t>
            </a:r>
            <a:r>
              <a:rPr lang="fr-FR" sz="2800" i="1" dirty="0">
                <a:solidFill>
                  <a:schemeClr val="bg1"/>
                </a:solidFill>
                <a:latin typeface="Calibri" panose="020F0502020204030204" pitchFamily="34" charset="0"/>
                <a:cs typeface="Calibri" panose="020F0502020204030204" pitchFamily="34" charset="0"/>
              </a:rPr>
              <a:t> Blood Institute</a:t>
            </a:r>
          </a:p>
          <a:p>
            <a:pPr>
              <a:lnSpc>
                <a:spcPts val="3000"/>
              </a:lnSpc>
              <a:defRPr sz="1600"/>
            </a:pPr>
            <a:endParaRPr lang="fr-FR" sz="2800" i="1" dirty="0">
              <a:solidFill>
                <a:schemeClr val="bg1"/>
              </a:solidFill>
              <a:latin typeface="Calibri" panose="020F0502020204030204" pitchFamily="34" charset="0"/>
              <a:cs typeface="Calibri" panose="020F0502020204030204" pitchFamily="34" charset="0"/>
            </a:endParaRPr>
          </a:p>
          <a:p>
            <a:pPr>
              <a:lnSpc>
                <a:spcPts val="3000"/>
              </a:lnSpc>
              <a:defRPr sz="1600"/>
            </a:pPr>
            <a:r>
              <a:rPr lang="fr-FR" sz="2800" i="1" dirty="0">
                <a:solidFill>
                  <a:schemeClr val="bg1"/>
                </a:solidFill>
                <a:latin typeface="Calibri" panose="020F0502020204030204" pitchFamily="34" charset="0"/>
                <a:cs typeface="Calibri" panose="020F0502020204030204" pitchFamily="34" charset="0"/>
              </a:rPr>
              <a:t>Nicolas PRAT (MD, PhD, OF-5)</a:t>
            </a:r>
          </a:p>
          <a:p>
            <a:pPr>
              <a:lnSpc>
                <a:spcPts val="3000"/>
              </a:lnSpc>
              <a:defRPr sz="1600"/>
            </a:pPr>
            <a:r>
              <a:rPr lang="fr-FR" sz="2800" i="1" dirty="0">
                <a:solidFill>
                  <a:schemeClr val="bg1"/>
                </a:solidFill>
                <a:latin typeface="Calibri" panose="020F0502020204030204" pitchFamily="34" charset="0"/>
                <a:cs typeface="Calibri" panose="020F0502020204030204" pitchFamily="34" charset="0"/>
              </a:rPr>
              <a:t>Frédérique DUFOUR-GAUME (MD, OF-3)</a:t>
            </a:r>
          </a:p>
          <a:p>
            <a:pPr>
              <a:lnSpc>
                <a:spcPts val="3000"/>
              </a:lnSpc>
              <a:defRPr sz="1600"/>
            </a:pPr>
            <a:r>
              <a:rPr lang="fr-FR" sz="2800" i="1" dirty="0">
                <a:solidFill>
                  <a:schemeClr val="bg1"/>
                </a:solidFill>
                <a:latin typeface="Calibri" panose="020F0502020204030204" pitchFamily="34" charset="0"/>
                <a:cs typeface="Calibri" panose="020F0502020204030204" pitchFamily="34" charset="0"/>
              </a:rPr>
              <a:t>Tobias GAUSS (MD, PhD)</a:t>
            </a:r>
          </a:p>
        </p:txBody>
      </p:sp>
      <p:pic>
        <p:nvPicPr>
          <p:cNvPr id="6" name="Image 5">
            <a:extLst>
              <a:ext uri="{FF2B5EF4-FFF2-40B4-BE49-F238E27FC236}">
                <a16:creationId xmlns:a16="http://schemas.microsoft.com/office/drawing/2014/main" id="{D2BC60A8-322C-9746-B7A2-512947FDDE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038" y="255181"/>
            <a:ext cx="1555088" cy="141986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Objectif thérapeutique : assurer la perfusion tissulaire"/>
          <p:cNvSpPr txBox="1"/>
          <p:nvPr/>
        </p:nvSpPr>
        <p:spPr>
          <a:xfrm>
            <a:off x="3167352" y="1840859"/>
            <a:ext cx="6670096"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solidFill>
                  <a:srgbClr val="C00000"/>
                </a:solidFill>
                <a:latin typeface="+mn-lt"/>
                <a:ea typeface="+mn-ea"/>
                <a:cs typeface="+mn-cs"/>
                <a:sym typeface="Helvetica Neue"/>
              </a:defRPr>
            </a:lvl1pPr>
          </a:lstStyle>
          <a:p>
            <a:r>
              <a:rPr sz="2800" dirty="0">
                <a:solidFill>
                  <a:srgbClr val="002060"/>
                </a:solidFill>
                <a:latin typeface="Calibri" panose="020F0502020204030204" pitchFamily="34" charset="0"/>
                <a:cs typeface="Calibri" panose="020F0502020204030204" pitchFamily="34" charset="0"/>
              </a:rPr>
              <a:t>Therapeutic </a:t>
            </a:r>
            <a:r>
              <a:rPr lang="fr-FR" sz="2800" dirty="0">
                <a:solidFill>
                  <a:srgbClr val="002060"/>
                </a:solidFill>
                <a:latin typeface="Calibri" panose="020F0502020204030204" pitchFamily="34" charset="0"/>
                <a:cs typeface="Calibri" panose="020F0502020204030204" pitchFamily="34" charset="0"/>
              </a:rPr>
              <a:t>goal</a:t>
            </a:r>
            <a:r>
              <a:rPr sz="2800" dirty="0">
                <a:solidFill>
                  <a:srgbClr val="002060"/>
                </a:solidFill>
                <a:latin typeface="Calibri" panose="020F0502020204030204" pitchFamily="34" charset="0"/>
                <a:cs typeface="Calibri" panose="020F0502020204030204" pitchFamily="34" charset="0"/>
              </a:rPr>
              <a:t>: ensuring tissue perfusion</a:t>
            </a:r>
          </a:p>
        </p:txBody>
      </p:sp>
      <p:grpSp>
        <p:nvGrpSpPr>
          <p:cNvPr id="291" name="Groupe"/>
          <p:cNvGrpSpPr/>
          <p:nvPr/>
        </p:nvGrpSpPr>
        <p:grpSpPr>
          <a:xfrm>
            <a:off x="1123889" y="3369705"/>
            <a:ext cx="11962945" cy="2996338"/>
            <a:chOff x="0" y="-2235"/>
            <a:chExt cx="11962943" cy="2996336"/>
          </a:xfrm>
        </p:grpSpPr>
        <p:sp>
          <p:nvSpPr>
            <p:cNvPr id="278" name="✘ Maintenir le débit cardiaque : FC + contractilité"/>
            <p:cNvSpPr txBox="1"/>
            <p:nvPr/>
          </p:nvSpPr>
          <p:spPr>
            <a:xfrm>
              <a:off x="0" y="1983536"/>
              <a:ext cx="7271220" cy="4411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2200">
                  <a:latin typeface="+mn-lt"/>
                  <a:ea typeface="+mn-ea"/>
                  <a:cs typeface="+mn-cs"/>
                  <a:sym typeface="Helvetica Neue"/>
                </a:defRPr>
              </a:lvl1pPr>
            </a:lstStyle>
            <a:p>
              <a:r>
                <a:rPr dirty="0">
                  <a:latin typeface="Calibri" panose="020F0502020204030204" pitchFamily="34" charset="0"/>
                  <a:cs typeface="Calibri" panose="020F0502020204030204" pitchFamily="34" charset="0"/>
                </a:rPr>
                <a:t>✘ Maintain c</a:t>
              </a:r>
              <a:r>
                <a:rPr lang="fr-FR" dirty="0">
                  <a:latin typeface="Calibri" panose="020F0502020204030204" pitchFamily="34" charset="0"/>
                  <a:cs typeface="Calibri" panose="020F0502020204030204" pitchFamily="34" charset="0"/>
                </a:rPr>
                <a:t>a</a:t>
              </a:r>
              <a:r>
                <a:rPr dirty="0" err="1">
                  <a:latin typeface="Calibri" panose="020F0502020204030204" pitchFamily="34" charset="0"/>
                  <a:cs typeface="Calibri" panose="020F0502020204030204" pitchFamily="34" charset="0"/>
                </a:rPr>
                <a:t>rdiac</a:t>
              </a:r>
              <a:r>
                <a:rPr dirty="0">
                  <a:latin typeface="Calibri" panose="020F0502020204030204" pitchFamily="34" charset="0"/>
                  <a:cs typeface="Calibri" panose="020F0502020204030204" pitchFamily="34" charset="0"/>
                </a:rPr>
                <a:t> output: </a:t>
              </a:r>
              <a:r>
                <a:rPr lang="fr-FR" dirty="0" err="1">
                  <a:latin typeface="Calibri" panose="020F0502020204030204" pitchFamily="34" charset="0"/>
                  <a:cs typeface="Calibri" panose="020F0502020204030204" pitchFamily="34" charset="0"/>
                </a:rPr>
                <a:t>heart</a:t>
              </a:r>
              <a:r>
                <a:rPr lang="fr-FR" dirty="0">
                  <a:latin typeface="Calibri" panose="020F0502020204030204" pitchFamily="34" charset="0"/>
                  <a:cs typeface="Calibri" panose="020F0502020204030204" pitchFamily="34" charset="0"/>
                </a:rPr>
                <a:t> rate</a:t>
              </a:r>
              <a:r>
                <a:rPr dirty="0">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and </a:t>
              </a:r>
              <a:r>
                <a:rPr dirty="0">
                  <a:latin typeface="Calibri" panose="020F0502020204030204" pitchFamily="34" charset="0"/>
                  <a:cs typeface="Calibri" panose="020F0502020204030204" pitchFamily="34" charset="0"/>
                </a:rPr>
                <a:t> contractility</a:t>
              </a:r>
            </a:p>
          </p:txBody>
        </p:sp>
        <p:sp>
          <p:nvSpPr>
            <p:cNvPr id="279" name="✘ Équilibre entre résistances vasculaires et perfusion tissulaire"/>
            <p:cNvSpPr txBox="1"/>
            <p:nvPr/>
          </p:nvSpPr>
          <p:spPr>
            <a:xfrm>
              <a:off x="0" y="2552955"/>
              <a:ext cx="5698675" cy="4411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2200">
                  <a:latin typeface="+mn-lt"/>
                  <a:ea typeface="+mn-ea"/>
                  <a:cs typeface="+mn-cs"/>
                  <a:sym typeface="Helvetica Neue"/>
                </a:defRPr>
              </a:lvl1pPr>
            </a:lstStyle>
            <a:p>
              <a:r>
                <a:rPr dirty="0">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Balance</a:t>
              </a:r>
              <a:r>
                <a:rPr dirty="0">
                  <a:latin typeface="Calibri" panose="020F0502020204030204" pitchFamily="34" charset="0"/>
                  <a:cs typeface="Calibri" panose="020F0502020204030204" pitchFamily="34" charset="0"/>
                </a:rPr>
                <a:t> between </a:t>
              </a:r>
              <a:r>
                <a:rPr lang="fr-FR" dirty="0" err="1">
                  <a:latin typeface="Calibri" panose="020F0502020204030204" pitchFamily="34" charset="0"/>
                  <a:cs typeface="Calibri" panose="020F0502020204030204" pitchFamily="34" charset="0"/>
                </a:rPr>
                <a:t>preload</a:t>
              </a:r>
              <a:r>
                <a:rPr lang="fr-FR" dirty="0">
                  <a:latin typeface="Calibri" panose="020F0502020204030204" pitchFamily="34" charset="0"/>
                  <a:cs typeface="Calibri" panose="020F0502020204030204" pitchFamily="34" charset="0"/>
                </a:rPr>
                <a:t> </a:t>
              </a:r>
              <a:r>
                <a:rPr dirty="0">
                  <a:latin typeface="Calibri" panose="020F0502020204030204" pitchFamily="34" charset="0"/>
                  <a:cs typeface="Calibri" panose="020F0502020204030204" pitchFamily="34" charset="0"/>
                </a:rPr>
                <a:t>and tissue perfusion</a:t>
              </a:r>
            </a:p>
          </p:txBody>
        </p:sp>
        <p:sp>
          <p:nvSpPr>
            <p:cNvPr id="280" name="Amines vasopressives ?"/>
            <p:cNvSpPr txBox="1"/>
            <p:nvPr/>
          </p:nvSpPr>
          <p:spPr>
            <a:xfrm>
              <a:off x="8870495" y="2158154"/>
              <a:ext cx="1853071" cy="4411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1">
                  <a:solidFill>
                    <a:srgbClr val="C00000"/>
                  </a:solidFill>
                  <a:latin typeface="+mn-lt"/>
                  <a:ea typeface="+mn-ea"/>
                  <a:cs typeface="+mn-cs"/>
                  <a:sym typeface="Helvetica Neue"/>
                </a:defRPr>
              </a:lvl1pPr>
            </a:lstStyle>
            <a:p>
              <a:r>
                <a:rPr sz="2200" dirty="0">
                  <a:latin typeface="Calibri" panose="020F0502020204030204" pitchFamily="34" charset="0"/>
                  <a:cs typeface="Calibri" panose="020F0502020204030204" pitchFamily="34" charset="0"/>
                </a:rPr>
                <a:t>Vasopressors ?</a:t>
              </a:r>
            </a:p>
          </p:txBody>
        </p:sp>
        <p:sp>
          <p:nvSpPr>
            <p:cNvPr id="282" name="✘ Arrêter le saignement"/>
            <p:cNvSpPr txBox="1"/>
            <p:nvPr/>
          </p:nvSpPr>
          <p:spPr>
            <a:xfrm>
              <a:off x="0" y="48079"/>
              <a:ext cx="2415726" cy="4411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2200">
                  <a:latin typeface="+mn-lt"/>
                  <a:ea typeface="+mn-ea"/>
                  <a:cs typeface="+mn-cs"/>
                  <a:sym typeface="Helvetica Neue"/>
                </a:defRPr>
              </a:lvl1pPr>
            </a:lstStyle>
            <a:p>
              <a:r>
                <a:rPr>
                  <a:latin typeface="Calibri" panose="020F0502020204030204" pitchFamily="34" charset="0"/>
                  <a:cs typeface="Calibri" panose="020F0502020204030204" pitchFamily="34" charset="0"/>
                </a:rPr>
                <a:t>✘ Stop the bleeding</a:t>
              </a:r>
            </a:p>
          </p:txBody>
        </p:sp>
        <p:sp>
          <p:nvSpPr>
            <p:cNvPr id="283" name="Compression + Acide tranexamique =&gt; Caillot sanguin"/>
            <p:cNvSpPr txBox="1"/>
            <p:nvPr/>
          </p:nvSpPr>
          <p:spPr>
            <a:xfrm>
              <a:off x="5542219" y="-2235"/>
              <a:ext cx="3181960" cy="4411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2200">
                  <a:latin typeface="+mn-lt"/>
                  <a:ea typeface="+mn-ea"/>
                  <a:cs typeface="+mn-cs"/>
                  <a:sym typeface="Helvetica Neue"/>
                </a:defRPr>
              </a:lvl1pPr>
            </a:lstStyle>
            <a:p>
              <a:r>
                <a:rPr dirty="0">
                  <a:latin typeface="Calibri" panose="020F0502020204030204" pitchFamily="34" charset="0"/>
                  <a:cs typeface="Calibri" panose="020F0502020204030204" pitchFamily="34" charset="0"/>
                </a:rPr>
                <a:t>Compression + TXA =&gt; Clot</a:t>
              </a:r>
            </a:p>
          </p:txBody>
        </p:sp>
        <p:sp>
          <p:nvSpPr>
            <p:cNvPr id="284" name="➪"/>
            <p:cNvSpPr txBox="1"/>
            <p:nvPr/>
          </p:nvSpPr>
          <p:spPr>
            <a:xfrm>
              <a:off x="4952737" y="-2233"/>
              <a:ext cx="384721" cy="4411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200">
                  <a:latin typeface="Zapf Dingbats"/>
                  <a:ea typeface="Zapf Dingbats"/>
                  <a:cs typeface="Zapf Dingbats"/>
                  <a:sym typeface="Zapf Dingbats"/>
                </a:defRPr>
              </a:lvl1pPr>
            </a:lstStyle>
            <a:p>
              <a:r>
                <a:rPr>
                  <a:latin typeface="Calibri" panose="020F0502020204030204" pitchFamily="34" charset="0"/>
                  <a:cs typeface="Calibri" panose="020F0502020204030204" pitchFamily="34" charset="0"/>
                </a:rPr>
                <a:t>➪</a:t>
              </a:r>
            </a:p>
          </p:txBody>
        </p:sp>
        <p:sp>
          <p:nvSpPr>
            <p:cNvPr id="285" name="✘ Assurer le transport d’oxygène"/>
            <p:cNvSpPr txBox="1"/>
            <p:nvPr/>
          </p:nvSpPr>
          <p:spPr>
            <a:xfrm>
              <a:off x="0" y="722637"/>
              <a:ext cx="4473981" cy="4411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2200">
                  <a:latin typeface="+mn-lt"/>
                  <a:ea typeface="+mn-ea"/>
                  <a:cs typeface="+mn-cs"/>
                  <a:sym typeface="Helvetica Neue"/>
                </a:defRPr>
              </a:lvl1pPr>
            </a:lstStyle>
            <a:p>
              <a:r>
                <a:rPr dirty="0">
                  <a:latin typeface="Calibri" panose="020F0502020204030204" pitchFamily="34" charset="0"/>
                  <a:cs typeface="Calibri" panose="020F0502020204030204" pitchFamily="34" charset="0"/>
                </a:rPr>
                <a:t>✘ Allow for 02 carrying</a:t>
              </a:r>
              <a:r>
                <a:rPr lang="fr-FR" dirty="0">
                  <a:latin typeface="Calibri" panose="020F0502020204030204" pitchFamily="34" charset="0"/>
                  <a:cs typeface="Calibri" panose="020F0502020204030204" pitchFamily="34" charset="0"/>
                </a:rPr>
                <a:t> / Blood </a:t>
              </a:r>
              <a:r>
                <a:rPr lang="fr-FR" dirty="0" err="1">
                  <a:latin typeface="Calibri" panose="020F0502020204030204" pitchFamily="34" charset="0"/>
                  <a:cs typeface="Calibri" panose="020F0502020204030204" pitchFamily="34" charset="0"/>
                </a:rPr>
                <a:t>failure</a:t>
              </a:r>
              <a:endParaRPr dirty="0">
                <a:latin typeface="Calibri" panose="020F0502020204030204" pitchFamily="34" charset="0"/>
                <a:cs typeface="Calibri" panose="020F0502020204030204" pitchFamily="34" charset="0"/>
              </a:endParaRPr>
            </a:p>
          </p:txBody>
        </p:sp>
        <p:sp>
          <p:nvSpPr>
            <p:cNvPr id="286" name="PSL"/>
            <p:cNvSpPr txBox="1"/>
            <p:nvPr/>
          </p:nvSpPr>
          <p:spPr>
            <a:xfrm>
              <a:off x="5565826" y="672325"/>
              <a:ext cx="2120773" cy="4411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2200">
                  <a:latin typeface="+mn-lt"/>
                  <a:ea typeface="+mn-ea"/>
                  <a:cs typeface="+mn-cs"/>
                  <a:sym typeface="Helvetica Neue"/>
                </a:defRPr>
              </a:lvl1pPr>
            </a:lstStyle>
            <a:p>
              <a:r>
                <a:rPr dirty="0">
                  <a:latin typeface="Calibri" panose="020F0502020204030204" pitchFamily="34" charset="0"/>
                  <a:cs typeface="Calibri" panose="020F0502020204030204" pitchFamily="34" charset="0"/>
                </a:rPr>
                <a:t>Blood transfusion</a:t>
              </a:r>
            </a:p>
          </p:txBody>
        </p:sp>
        <p:sp>
          <p:nvSpPr>
            <p:cNvPr id="287" name="➪"/>
            <p:cNvSpPr txBox="1"/>
            <p:nvPr/>
          </p:nvSpPr>
          <p:spPr>
            <a:xfrm>
              <a:off x="4952740" y="672326"/>
              <a:ext cx="384721" cy="4411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200">
                  <a:latin typeface="Zapf Dingbats"/>
                  <a:ea typeface="Zapf Dingbats"/>
                  <a:cs typeface="Zapf Dingbats"/>
                  <a:sym typeface="Zapf Dingbats"/>
                </a:defRPr>
              </a:lvl1pPr>
            </a:lstStyle>
            <a:p>
              <a:r>
                <a:rPr dirty="0">
                  <a:latin typeface="Calibri" panose="020F0502020204030204" pitchFamily="34" charset="0"/>
                  <a:cs typeface="Calibri" panose="020F0502020204030204" pitchFamily="34" charset="0"/>
                </a:rPr>
                <a:t>➪</a:t>
              </a:r>
            </a:p>
          </p:txBody>
        </p:sp>
        <p:sp>
          <p:nvSpPr>
            <p:cNvPr id="288" name="✘ Compenser l’hypovolémie"/>
            <p:cNvSpPr txBox="1"/>
            <p:nvPr/>
          </p:nvSpPr>
          <p:spPr>
            <a:xfrm>
              <a:off x="0" y="1322207"/>
              <a:ext cx="3382335" cy="4411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2200">
                  <a:latin typeface="+mn-lt"/>
                  <a:ea typeface="+mn-ea"/>
                  <a:cs typeface="+mn-cs"/>
                  <a:sym typeface="Helvetica Neue"/>
                </a:defRPr>
              </a:lvl1pPr>
            </a:lstStyle>
            <a:p>
              <a:r>
                <a:rPr>
                  <a:latin typeface="Calibri" panose="020F0502020204030204" pitchFamily="34" charset="0"/>
                  <a:cs typeface="Calibri" panose="020F0502020204030204" pitchFamily="34" charset="0"/>
                </a:rPr>
                <a:t>✘ Compensate hypovolemia</a:t>
              </a:r>
            </a:p>
          </p:txBody>
        </p:sp>
        <p:sp>
          <p:nvSpPr>
            <p:cNvPr id="289" name="Remplissage vasculaire par cristalloïdes /colloïdes"/>
            <p:cNvSpPr txBox="1"/>
            <p:nvPr/>
          </p:nvSpPr>
          <p:spPr>
            <a:xfrm>
              <a:off x="5542219" y="1271895"/>
              <a:ext cx="6420724" cy="4411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l">
                <a:defRPr sz="2200">
                  <a:latin typeface="+mn-lt"/>
                  <a:ea typeface="+mn-ea"/>
                  <a:cs typeface="+mn-cs"/>
                  <a:sym typeface="Helvetica Neue"/>
                </a:defRPr>
              </a:lvl1pPr>
            </a:lstStyle>
            <a:p>
              <a:r>
                <a:rPr>
                  <a:latin typeface="Calibri" panose="020F0502020204030204" pitchFamily="34" charset="0"/>
                  <a:cs typeface="Calibri" panose="020F0502020204030204" pitchFamily="34" charset="0"/>
                </a:rPr>
                <a:t>Fluid therapy / crystalloids</a:t>
              </a:r>
            </a:p>
          </p:txBody>
        </p:sp>
        <p:sp>
          <p:nvSpPr>
            <p:cNvPr id="290" name="➪"/>
            <p:cNvSpPr txBox="1"/>
            <p:nvPr/>
          </p:nvSpPr>
          <p:spPr>
            <a:xfrm>
              <a:off x="4952737" y="1271896"/>
              <a:ext cx="384721" cy="44114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200">
                  <a:latin typeface="Zapf Dingbats"/>
                  <a:ea typeface="Zapf Dingbats"/>
                  <a:cs typeface="Zapf Dingbats"/>
                  <a:sym typeface="Zapf Dingbats"/>
                </a:defRPr>
              </a:lvl1pPr>
            </a:lstStyle>
            <a:p>
              <a:r>
                <a:rPr>
                  <a:latin typeface="Calibri" panose="020F0502020204030204" pitchFamily="34" charset="0"/>
                  <a:cs typeface="Calibri" panose="020F0502020204030204" pitchFamily="34" charset="0"/>
                </a:rPr>
                <a:t>➪</a:t>
              </a:r>
            </a:p>
          </p:txBody>
        </p:sp>
      </p:grpSp>
      <p:sp>
        <p:nvSpPr>
          <p:cNvPr id="2" name="Accolade fermante 1">
            <a:extLst>
              <a:ext uri="{FF2B5EF4-FFF2-40B4-BE49-F238E27FC236}">
                <a16:creationId xmlns:a16="http://schemas.microsoft.com/office/drawing/2014/main" id="{DACA3B39-93F0-774B-BAA1-962263EED7CF}"/>
              </a:ext>
            </a:extLst>
          </p:cNvPr>
          <p:cNvSpPr/>
          <p:nvPr/>
        </p:nvSpPr>
        <p:spPr>
          <a:xfrm>
            <a:off x="8997468" y="5135294"/>
            <a:ext cx="741955" cy="1230749"/>
          </a:xfrm>
          <a:prstGeom prst="rightBrac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endParaRPr>
          </a:p>
        </p:txBody>
      </p:sp>
      <p:sp>
        <p:nvSpPr>
          <p:cNvPr id="19" name="Les catécholamines dans le choc hémorragique">
            <a:extLst>
              <a:ext uri="{FF2B5EF4-FFF2-40B4-BE49-F238E27FC236}">
                <a16:creationId xmlns:a16="http://schemas.microsoft.com/office/drawing/2014/main" id="{BAE763EF-7F6D-0F4D-8EF8-128D8F748590}"/>
              </a:ext>
            </a:extLst>
          </p:cNvPr>
          <p:cNvSpPr txBox="1"/>
          <p:nvPr/>
        </p:nvSpPr>
        <p:spPr>
          <a:xfrm>
            <a:off x="1797628" y="269005"/>
            <a:ext cx="870540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800" b="1" i="1">
                <a:solidFill>
                  <a:srgbClr val="C00000"/>
                </a:solidFill>
                <a:latin typeface="Georgia"/>
                <a:ea typeface="Georgia"/>
                <a:cs typeface="Georgia"/>
                <a:sym typeface="Georgia"/>
              </a:defRPr>
            </a:lvl1pPr>
          </a:lstStyle>
          <a:p>
            <a:pPr algn="l"/>
            <a:r>
              <a:rPr lang="en-US" sz="3200" i="0" kern="1200" dirty="0">
                <a:solidFill>
                  <a:srgbClr val="90283B"/>
                </a:solidFill>
                <a:latin typeface="+mj-lt"/>
                <a:ea typeface="+mj-ea"/>
                <a:cs typeface="+mj-cs"/>
              </a:rPr>
              <a:t>Current practices in HS resuscitation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ZoneTexte 2"/>
          <p:cNvSpPr txBox="1"/>
          <p:nvPr/>
        </p:nvSpPr>
        <p:spPr>
          <a:xfrm>
            <a:off x="2347416" y="1476679"/>
            <a:ext cx="8309967"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b="1">
                <a:solidFill>
                  <a:srgbClr val="C00000"/>
                </a:solidFill>
                <a:latin typeface="+mn-lt"/>
                <a:ea typeface="+mn-ea"/>
                <a:cs typeface="+mn-cs"/>
                <a:sym typeface="Helvetica Neue"/>
              </a:defRPr>
            </a:pPr>
            <a:r>
              <a:rPr sz="2800" dirty="0">
                <a:solidFill>
                  <a:srgbClr val="002060"/>
                </a:solidFill>
                <a:latin typeface="Calibri" panose="020F0502020204030204" pitchFamily="34" charset="0"/>
                <a:cs typeface="Calibri" panose="020F0502020204030204" pitchFamily="34" charset="0"/>
              </a:rPr>
              <a:t>Fluid therapy</a:t>
            </a:r>
          </a:p>
          <a:p>
            <a:pPr>
              <a:defRPr b="1">
                <a:latin typeface="+mn-lt"/>
                <a:ea typeface="+mn-ea"/>
                <a:cs typeface="+mn-cs"/>
                <a:sym typeface="Helvetica Neue"/>
              </a:defRPr>
            </a:pPr>
            <a:endParaRPr dirty="0"/>
          </a:p>
          <a:p>
            <a:pPr>
              <a:defRPr sz="2200" b="1">
                <a:latin typeface="+mn-lt"/>
                <a:ea typeface="+mn-ea"/>
                <a:cs typeface="+mn-cs"/>
                <a:sym typeface="Helvetica Neue"/>
              </a:defRPr>
            </a:pPr>
            <a:r>
              <a:rPr dirty="0">
                <a:latin typeface="Calibri" panose="020F0502020204030204" pitchFamily="34" charset="0"/>
                <a:cs typeface="Calibri" panose="020F0502020204030204" pitchFamily="34" charset="0"/>
              </a:rPr>
              <a:t>Maintain ABP or tissue perfusion and avoid to «POP THE CLOT»</a:t>
            </a:r>
          </a:p>
          <a:p>
            <a:pPr>
              <a:defRPr sz="2200" b="1">
                <a:latin typeface="+mn-lt"/>
                <a:ea typeface="+mn-ea"/>
                <a:cs typeface="+mn-cs"/>
                <a:sym typeface="Helvetica Neue"/>
              </a:defRPr>
            </a:pPr>
            <a:endParaRPr dirty="0">
              <a:latin typeface="Calibri" panose="020F0502020204030204" pitchFamily="34" charset="0"/>
              <a:cs typeface="Calibri" panose="020F0502020204030204" pitchFamily="34" charset="0"/>
            </a:endParaRPr>
          </a:p>
          <a:p>
            <a:pPr algn="l">
              <a:defRPr sz="2200" b="1">
                <a:latin typeface="+mn-lt"/>
                <a:ea typeface="+mn-ea"/>
                <a:cs typeface="+mn-cs"/>
                <a:sym typeface="Helvetica Neue"/>
              </a:defRPr>
            </a:pPr>
            <a:r>
              <a:rPr dirty="0">
                <a:latin typeface="Calibri" panose="020F0502020204030204" pitchFamily="34" charset="0"/>
                <a:cs typeface="Calibri" panose="020F0502020204030204" pitchFamily="34" charset="0"/>
              </a:rPr>
              <a:t>➪ 	« hypotensive resuscitation » with controlled fluid resuscitation :</a:t>
            </a:r>
          </a:p>
          <a:p>
            <a:pPr algn="l">
              <a:defRPr sz="2200" b="1">
                <a:latin typeface="+mn-lt"/>
                <a:ea typeface="+mn-ea"/>
                <a:cs typeface="+mn-cs"/>
                <a:sym typeface="Helvetica Neue"/>
              </a:defRPr>
            </a:pPr>
            <a:r>
              <a:rPr dirty="0">
                <a:latin typeface="Calibri" panose="020F0502020204030204" pitchFamily="34" charset="0"/>
                <a:cs typeface="Calibri" panose="020F0502020204030204" pitchFamily="34" charset="0"/>
              </a:rPr>
              <a:t>	Maintain of SBP between 80/90 mmHg</a:t>
            </a:r>
          </a:p>
        </p:txBody>
      </p:sp>
      <p:grpSp>
        <p:nvGrpSpPr>
          <p:cNvPr id="298" name="Groupe"/>
          <p:cNvGrpSpPr/>
          <p:nvPr/>
        </p:nvGrpSpPr>
        <p:grpSpPr>
          <a:xfrm>
            <a:off x="1929322" y="4240364"/>
            <a:ext cx="9146156" cy="3762169"/>
            <a:chOff x="0" y="19003"/>
            <a:chExt cx="9146155" cy="3762167"/>
          </a:xfrm>
        </p:grpSpPr>
        <p:pic>
          <p:nvPicPr>
            <p:cNvPr id="295" name="Picture 2" descr="Picture 2"/>
            <p:cNvPicPr>
              <a:picLocks noChangeAspect="1"/>
            </p:cNvPicPr>
            <p:nvPr/>
          </p:nvPicPr>
          <p:blipFill>
            <a:blip r:embed="rId3"/>
            <a:srcRect l="7158" r="7158"/>
            <a:stretch>
              <a:fillRect/>
            </a:stretch>
          </p:blipFill>
          <p:spPr>
            <a:xfrm>
              <a:off x="4749241" y="145767"/>
              <a:ext cx="4396914" cy="3119511"/>
            </a:xfrm>
            <a:prstGeom prst="rect">
              <a:avLst/>
            </a:prstGeom>
            <a:ln w="12700" cap="flat">
              <a:noFill/>
              <a:miter lim="400000"/>
            </a:ln>
            <a:effectLst/>
          </p:spPr>
        </p:pic>
        <p:pic>
          <p:nvPicPr>
            <p:cNvPr id="296" name="Picture 7" descr="Picture 7"/>
            <p:cNvPicPr>
              <a:picLocks noChangeAspect="1"/>
            </p:cNvPicPr>
            <p:nvPr/>
          </p:nvPicPr>
          <p:blipFill>
            <a:blip r:embed="rId4"/>
            <a:srcRect l="13222"/>
            <a:stretch>
              <a:fillRect/>
            </a:stretch>
          </p:blipFill>
          <p:spPr>
            <a:xfrm>
              <a:off x="0" y="19003"/>
              <a:ext cx="4832328" cy="3246275"/>
            </a:xfrm>
            <a:prstGeom prst="rect">
              <a:avLst/>
            </a:prstGeom>
            <a:ln w="12700" cap="flat">
              <a:noFill/>
              <a:miter lim="400000"/>
            </a:ln>
            <a:effectLst/>
          </p:spPr>
        </p:pic>
        <p:sp>
          <p:nvSpPr>
            <p:cNvPr id="297" name="Rectangle 10"/>
            <p:cNvSpPr txBox="1"/>
            <p:nvPr/>
          </p:nvSpPr>
          <p:spPr>
            <a:xfrm>
              <a:off x="1053219" y="3392042"/>
              <a:ext cx="7558219" cy="3891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defTabSz="914400">
                <a:defRPr sz="2000">
                  <a:latin typeface="+mn-lt"/>
                  <a:ea typeface="+mn-ea"/>
                  <a:cs typeface="+mn-cs"/>
                  <a:sym typeface="Helvetica Neue"/>
                </a:defRPr>
              </a:lvl1pPr>
            </a:lstStyle>
            <a:p>
              <a:r>
                <a:rPr dirty="0"/>
                <a:t>Permissive hypotension for active hemorrhage in trauma</a:t>
              </a:r>
            </a:p>
          </p:txBody>
        </p:sp>
      </p:grpSp>
      <p:sp>
        <p:nvSpPr>
          <p:cNvPr id="299" name="(Dan Nevin and Karim Brohi, Anaesthesia 2017)"/>
          <p:cNvSpPr txBox="1"/>
          <p:nvPr/>
        </p:nvSpPr>
        <p:spPr>
          <a:xfrm>
            <a:off x="5040461" y="8823279"/>
            <a:ext cx="2923877"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914400">
              <a:defRPr sz="1600" i="1">
                <a:solidFill>
                  <a:srgbClr val="74291B"/>
                </a:solidFill>
                <a:latin typeface="+mn-lt"/>
                <a:ea typeface="+mn-ea"/>
                <a:cs typeface="+mn-cs"/>
                <a:sym typeface="Helvetica Neue"/>
              </a:defRPr>
            </a:lvl1pPr>
          </a:lstStyle>
          <a:p>
            <a:r>
              <a:rPr sz="1800" dirty="0">
                <a:solidFill>
                  <a:schemeClr val="tx1"/>
                </a:solidFill>
                <a:latin typeface="Calibri" panose="020F0502020204030204" pitchFamily="34" charset="0"/>
                <a:cs typeface="Calibri" panose="020F0502020204030204" pitchFamily="34" charset="0"/>
                <a:sym typeface="Times New Roman"/>
              </a:rPr>
              <a:t>Nevin </a:t>
            </a:r>
            <a:r>
              <a:rPr lang="fr-FR" sz="1800" dirty="0">
                <a:solidFill>
                  <a:schemeClr val="tx1"/>
                </a:solidFill>
                <a:latin typeface="Calibri" panose="020F0502020204030204" pitchFamily="34" charset="0"/>
                <a:cs typeface="Calibri" panose="020F0502020204030204" pitchFamily="34" charset="0"/>
                <a:sym typeface="Times New Roman"/>
              </a:rPr>
              <a:t>et al.</a:t>
            </a:r>
            <a:r>
              <a:rPr sz="1800" dirty="0">
                <a:solidFill>
                  <a:schemeClr val="tx1"/>
                </a:solidFill>
                <a:latin typeface="Calibri" panose="020F0502020204030204" pitchFamily="34" charset="0"/>
                <a:cs typeface="Calibri" panose="020F0502020204030204" pitchFamily="34" charset="0"/>
                <a:sym typeface="Times New Roman"/>
              </a:rPr>
              <a:t> </a:t>
            </a:r>
            <a:r>
              <a:rPr sz="1800" dirty="0" err="1">
                <a:solidFill>
                  <a:schemeClr val="tx1"/>
                </a:solidFill>
                <a:latin typeface="Calibri" panose="020F0502020204030204" pitchFamily="34" charset="0"/>
                <a:cs typeface="Calibri" panose="020F0502020204030204" pitchFamily="34" charset="0"/>
                <a:sym typeface="Times New Roman"/>
              </a:rPr>
              <a:t>Anaesthesia</a:t>
            </a:r>
            <a:r>
              <a:rPr sz="1800" dirty="0">
                <a:solidFill>
                  <a:schemeClr val="tx1"/>
                </a:solidFill>
                <a:latin typeface="Calibri" panose="020F0502020204030204" pitchFamily="34" charset="0"/>
                <a:cs typeface="Calibri" panose="020F0502020204030204" pitchFamily="34" charset="0"/>
                <a:sym typeface="Times New Roman"/>
              </a:rPr>
              <a:t> 2017</a:t>
            </a:r>
          </a:p>
        </p:txBody>
      </p:sp>
      <p:sp>
        <p:nvSpPr>
          <p:cNvPr id="9" name="Les catécholamines dans le choc hémorragique">
            <a:extLst>
              <a:ext uri="{FF2B5EF4-FFF2-40B4-BE49-F238E27FC236}">
                <a16:creationId xmlns:a16="http://schemas.microsoft.com/office/drawing/2014/main" id="{06062D38-9A32-F941-B4F4-5446E94A3D97}"/>
              </a:ext>
            </a:extLst>
          </p:cNvPr>
          <p:cNvSpPr txBox="1"/>
          <p:nvPr/>
        </p:nvSpPr>
        <p:spPr>
          <a:xfrm>
            <a:off x="1797628" y="269005"/>
            <a:ext cx="870540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800" b="1" i="1">
                <a:solidFill>
                  <a:srgbClr val="C00000"/>
                </a:solidFill>
                <a:latin typeface="Georgia"/>
                <a:ea typeface="Georgia"/>
                <a:cs typeface="Georgia"/>
                <a:sym typeface="Georgia"/>
              </a:defRPr>
            </a:lvl1pPr>
          </a:lstStyle>
          <a:p>
            <a:pPr algn="l"/>
            <a:r>
              <a:rPr lang="en-US" sz="3200" i="0" kern="1200" dirty="0">
                <a:solidFill>
                  <a:srgbClr val="90283B"/>
                </a:solidFill>
                <a:latin typeface="+mj-lt"/>
                <a:ea typeface="+mj-ea"/>
                <a:cs typeface="+mj-cs"/>
              </a:rPr>
              <a:t>Current practices in HS resuscitation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ZoneTexte 2"/>
          <p:cNvSpPr txBox="1"/>
          <p:nvPr/>
        </p:nvSpPr>
        <p:spPr>
          <a:xfrm>
            <a:off x="2347416" y="1476679"/>
            <a:ext cx="8309967"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b="1">
                <a:solidFill>
                  <a:srgbClr val="C00000"/>
                </a:solidFill>
                <a:latin typeface="+mn-lt"/>
                <a:ea typeface="+mn-ea"/>
                <a:cs typeface="+mn-cs"/>
                <a:sym typeface="Helvetica Neue"/>
              </a:defRPr>
            </a:pPr>
            <a:r>
              <a:rPr sz="2800" dirty="0">
                <a:solidFill>
                  <a:srgbClr val="002060"/>
                </a:solidFill>
                <a:latin typeface="Calibri" panose="020F0502020204030204" pitchFamily="34" charset="0"/>
                <a:cs typeface="Calibri" panose="020F0502020204030204" pitchFamily="34" charset="0"/>
              </a:rPr>
              <a:t>Fluid therapy</a:t>
            </a:r>
          </a:p>
          <a:p>
            <a:pPr>
              <a:defRPr b="1">
                <a:latin typeface="+mn-lt"/>
                <a:ea typeface="+mn-ea"/>
                <a:cs typeface="+mn-cs"/>
                <a:sym typeface="Helvetica Neue"/>
              </a:defRPr>
            </a:pPr>
            <a:endParaRPr dirty="0"/>
          </a:p>
          <a:p>
            <a:pPr>
              <a:defRPr sz="2200" b="1">
                <a:latin typeface="+mn-lt"/>
                <a:ea typeface="+mn-ea"/>
                <a:cs typeface="+mn-cs"/>
                <a:sym typeface="Helvetica Neue"/>
              </a:defRPr>
            </a:pPr>
            <a:r>
              <a:rPr dirty="0">
                <a:latin typeface="Calibri" panose="020F0502020204030204" pitchFamily="34" charset="0"/>
                <a:cs typeface="Calibri" panose="020F0502020204030204" pitchFamily="34" charset="0"/>
              </a:rPr>
              <a:t>Maintain ABP or tissue perfusion and avoid to «POP THE CLOT»</a:t>
            </a:r>
          </a:p>
          <a:p>
            <a:pPr>
              <a:defRPr sz="2200" b="1">
                <a:latin typeface="+mn-lt"/>
                <a:ea typeface="+mn-ea"/>
                <a:cs typeface="+mn-cs"/>
                <a:sym typeface="Helvetica Neue"/>
              </a:defRPr>
            </a:pPr>
            <a:endParaRPr dirty="0">
              <a:latin typeface="Calibri" panose="020F0502020204030204" pitchFamily="34" charset="0"/>
              <a:cs typeface="Calibri" panose="020F0502020204030204" pitchFamily="34" charset="0"/>
            </a:endParaRPr>
          </a:p>
          <a:p>
            <a:pPr algn="l">
              <a:defRPr sz="2200" b="1">
                <a:latin typeface="+mn-lt"/>
                <a:ea typeface="+mn-ea"/>
                <a:cs typeface="+mn-cs"/>
                <a:sym typeface="Helvetica Neue"/>
              </a:defRPr>
            </a:pPr>
            <a:r>
              <a:rPr dirty="0">
                <a:latin typeface="Calibri" panose="020F0502020204030204" pitchFamily="34" charset="0"/>
                <a:cs typeface="Calibri" panose="020F0502020204030204" pitchFamily="34" charset="0"/>
              </a:rPr>
              <a:t>➪ 	« hypotensive resuscitation » with controlled fluid resuscitation :</a:t>
            </a:r>
          </a:p>
          <a:p>
            <a:pPr algn="l">
              <a:defRPr sz="2200" b="1">
                <a:latin typeface="+mn-lt"/>
                <a:ea typeface="+mn-ea"/>
                <a:cs typeface="+mn-cs"/>
                <a:sym typeface="Helvetica Neue"/>
              </a:defRPr>
            </a:pPr>
            <a:r>
              <a:rPr dirty="0">
                <a:latin typeface="Calibri" panose="020F0502020204030204" pitchFamily="34" charset="0"/>
                <a:cs typeface="Calibri" panose="020F0502020204030204" pitchFamily="34" charset="0"/>
              </a:rPr>
              <a:t>	Maintain of SBP between 80/90 mmHg</a:t>
            </a:r>
          </a:p>
        </p:txBody>
      </p:sp>
      <p:sp>
        <p:nvSpPr>
          <p:cNvPr id="10" name="ZoneTexte 9">
            <a:extLst>
              <a:ext uri="{FF2B5EF4-FFF2-40B4-BE49-F238E27FC236}">
                <a16:creationId xmlns:a16="http://schemas.microsoft.com/office/drawing/2014/main" id="{451AA513-FF00-D244-A79A-845E0084A25D}"/>
              </a:ext>
            </a:extLst>
          </p:cNvPr>
          <p:cNvSpPr txBox="1"/>
          <p:nvPr/>
        </p:nvSpPr>
        <p:spPr>
          <a:xfrm>
            <a:off x="1409700" y="6856611"/>
            <a:ext cx="10185400" cy="1949252"/>
          </a:xfrm>
          <a:prstGeom prst="rect">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At the end of the day… </a:t>
            </a:r>
          </a:p>
          <a:p>
            <a:pPr marL="342900" marR="0" indent="-342900" algn="l" defTabSz="584200" rtl="0" fontAlgn="auto" latinLnBrk="0" hangingPunct="0">
              <a:lnSpc>
                <a:spcPct val="100000"/>
              </a:lnSpc>
              <a:spcBef>
                <a:spcPts val="0"/>
              </a:spcBef>
              <a:spcAft>
                <a:spcPts val="0"/>
              </a:spcAft>
              <a:buClrTx/>
              <a:buSzTx/>
              <a:buFontTx/>
              <a:buChar char="-"/>
              <a:tabLst/>
            </a:pPr>
            <a:r>
              <a:rPr kumimoji="0" lang="en-US"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no strong clinical evidence of effectiveness</a:t>
            </a:r>
          </a:p>
          <a:p>
            <a:pPr marL="342900" marR="0" indent="-342900" algn="l" defTabSz="584200" rtl="0" fontAlgn="auto" latinLnBrk="0" hangingPunct="0">
              <a:lnSpc>
                <a:spcPct val="100000"/>
              </a:lnSpc>
              <a:spcBef>
                <a:spcPts val="0"/>
              </a:spcBef>
              <a:spcAft>
                <a:spcPts val="0"/>
              </a:spcAft>
              <a:buClrTx/>
              <a:buSzTx/>
              <a:buFontTx/>
              <a:buChar char="-"/>
              <a:tabLst/>
            </a:pPr>
            <a:r>
              <a:rPr lang="en-US" dirty="0">
                <a:latin typeface="Calibri" panose="020F0502020204030204" pitchFamily="34" charset="0"/>
                <a:cs typeface="Calibri" panose="020F0502020204030204" pitchFamily="34" charset="0"/>
              </a:rPr>
              <a:t>h</a:t>
            </a:r>
            <a:r>
              <a:rPr kumimoji="0" lang="en-US"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ow ?</a:t>
            </a:r>
          </a:p>
          <a:p>
            <a:pPr marL="342900" marR="0" indent="-342900" algn="l" defTabSz="584200" rtl="0" fontAlgn="auto" latinLnBrk="0" hangingPunct="0">
              <a:lnSpc>
                <a:spcPct val="100000"/>
              </a:lnSpc>
              <a:spcBef>
                <a:spcPts val="0"/>
              </a:spcBef>
              <a:spcAft>
                <a:spcPts val="0"/>
              </a:spcAft>
              <a:buClrTx/>
              <a:buSzTx/>
              <a:buFontTx/>
              <a:buChar char="-"/>
              <a:tabLst/>
            </a:pPr>
            <a:r>
              <a:rPr kumimoji="0" lang="en-US"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how long ?</a:t>
            </a:r>
          </a:p>
          <a:p>
            <a:pPr marL="342900" marR="0" indent="-342900" algn="l" defTabSz="584200" rtl="0" fontAlgn="auto" latinLnBrk="0" hangingPunct="0">
              <a:lnSpc>
                <a:spcPct val="100000"/>
              </a:lnSpc>
              <a:spcBef>
                <a:spcPts val="0"/>
              </a:spcBef>
              <a:spcAft>
                <a:spcPts val="0"/>
              </a:spcAft>
              <a:buClrTx/>
              <a:buSzTx/>
              <a:buFontTx/>
              <a:buChar char="-"/>
              <a:tabLst/>
            </a:pPr>
            <a:r>
              <a:rPr lang="en-US" dirty="0">
                <a:latin typeface="Calibri" panose="020F0502020204030204" pitchFamily="34" charset="0"/>
                <a:cs typeface="Calibri" panose="020F0502020204030204" pitchFamily="34" charset="0"/>
              </a:rPr>
              <a:t>how much ?</a:t>
            </a:r>
            <a:endParaRPr kumimoji="0" lang="en-US"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endParaRPr>
          </a:p>
        </p:txBody>
      </p:sp>
      <p:pic>
        <p:nvPicPr>
          <p:cNvPr id="3" name="Image 2">
            <a:extLst>
              <a:ext uri="{FF2B5EF4-FFF2-40B4-BE49-F238E27FC236}">
                <a16:creationId xmlns:a16="http://schemas.microsoft.com/office/drawing/2014/main" id="{E44C8E2B-9855-6347-9012-49994EF34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01" y="4388483"/>
            <a:ext cx="10185400" cy="1612900"/>
          </a:xfrm>
          <a:prstGeom prst="rect">
            <a:avLst/>
          </a:prstGeom>
          <a:ln>
            <a:noFill/>
          </a:ln>
          <a:effectLst>
            <a:outerShdw blurRad="292100" dist="139700" dir="2700000" algn="tl" rotWithShape="0">
              <a:srgbClr val="333333">
                <a:alpha val="65000"/>
              </a:srgbClr>
            </a:outerShdw>
          </a:effectLst>
        </p:spPr>
      </p:pic>
      <p:pic>
        <p:nvPicPr>
          <p:cNvPr id="5" name="Image 4">
            <a:extLst>
              <a:ext uri="{FF2B5EF4-FFF2-40B4-BE49-F238E27FC236}">
                <a16:creationId xmlns:a16="http://schemas.microsoft.com/office/drawing/2014/main" id="{A315F040-54DC-9448-8DC1-EE067EEBE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700" y="6084026"/>
            <a:ext cx="10185400" cy="508000"/>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5BA68332-A019-2B4F-B34D-DC7DCDD198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9700" y="3966162"/>
            <a:ext cx="5461000" cy="508000"/>
          </a:xfrm>
          <a:prstGeom prst="rect">
            <a:avLst/>
          </a:prstGeom>
        </p:spPr>
      </p:pic>
      <p:sp>
        <p:nvSpPr>
          <p:cNvPr id="8" name="Les catécholamines dans le choc hémorragique">
            <a:extLst>
              <a:ext uri="{FF2B5EF4-FFF2-40B4-BE49-F238E27FC236}">
                <a16:creationId xmlns:a16="http://schemas.microsoft.com/office/drawing/2014/main" id="{CE301C4A-4AF1-EF4F-A174-44F75242EA60}"/>
              </a:ext>
            </a:extLst>
          </p:cNvPr>
          <p:cNvSpPr txBox="1"/>
          <p:nvPr/>
        </p:nvSpPr>
        <p:spPr>
          <a:xfrm>
            <a:off x="1797628" y="269005"/>
            <a:ext cx="870540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800" b="1" i="1">
                <a:solidFill>
                  <a:srgbClr val="C00000"/>
                </a:solidFill>
                <a:latin typeface="Georgia"/>
                <a:ea typeface="Georgia"/>
                <a:cs typeface="Georgia"/>
                <a:sym typeface="Georgia"/>
              </a:defRPr>
            </a:lvl1pPr>
          </a:lstStyle>
          <a:p>
            <a:pPr algn="l"/>
            <a:r>
              <a:rPr lang="en-US" sz="3200" i="0" kern="1200" dirty="0">
                <a:solidFill>
                  <a:srgbClr val="90283B"/>
                </a:solidFill>
                <a:latin typeface="+mj-lt"/>
                <a:ea typeface="+mj-ea"/>
                <a:cs typeface="+mj-cs"/>
              </a:rPr>
              <a:t>Current practices in HS resuscitation</a:t>
            </a:r>
          </a:p>
        </p:txBody>
      </p:sp>
    </p:spTree>
    <p:extLst>
      <p:ext uri="{BB962C8B-B14F-4D97-AF65-F5344CB8AC3E}">
        <p14:creationId xmlns:p14="http://schemas.microsoft.com/office/powerpoint/2010/main" val="387854618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6" name="Groupe"/>
          <p:cNvGrpSpPr/>
          <p:nvPr/>
        </p:nvGrpSpPr>
        <p:grpSpPr>
          <a:xfrm>
            <a:off x="7162798" y="1989583"/>
            <a:ext cx="5842002" cy="6501408"/>
            <a:chOff x="0" y="0"/>
            <a:chExt cx="6635722" cy="6616287"/>
          </a:xfrm>
        </p:grpSpPr>
        <p:pic>
          <p:nvPicPr>
            <p:cNvPr id="302" name="Image" descr="Image"/>
            <p:cNvPicPr>
              <a:picLocks noChangeAspect="1"/>
            </p:cNvPicPr>
            <p:nvPr/>
          </p:nvPicPr>
          <p:blipFill>
            <a:blip r:embed="rId3"/>
            <a:stretch>
              <a:fillRect/>
            </a:stretch>
          </p:blipFill>
          <p:spPr>
            <a:xfrm>
              <a:off x="2095402" y="0"/>
              <a:ext cx="4540320" cy="6616287"/>
            </a:xfrm>
            <a:prstGeom prst="rect">
              <a:avLst/>
            </a:prstGeom>
            <a:ln w="12700" cap="flat">
              <a:noFill/>
              <a:miter lim="400000"/>
            </a:ln>
            <a:effectLst/>
          </p:spPr>
        </p:pic>
        <p:sp>
          <p:nvSpPr>
            <p:cNvPr id="303" name="vasopressin ♦︎"/>
            <p:cNvSpPr txBox="1"/>
            <p:nvPr/>
          </p:nvSpPr>
          <p:spPr>
            <a:xfrm>
              <a:off x="0" y="2123061"/>
              <a:ext cx="1401025" cy="5764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lnSpc>
                  <a:spcPts val="4400"/>
                </a:lnSpc>
                <a:spcBef>
                  <a:spcPts val="1200"/>
                </a:spcBef>
                <a:defRPr sz="1800">
                  <a:latin typeface="+mn-lt"/>
                  <a:ea typeface="+mn-ea"/>
                  <a:cs typeface="+mn-cs"/>
                  <a:sym typeface="Helvetica Neue"/>
                </a:defRPr>
              </a:lvl1pPr>
            </a:lstStyle>
            <a:p>
              <a:r>
                <a:rPr dirty="0"/>
                <a:t>vasopressin </a:t>
              </a:r>
            </a:p>
          </p:txBody>
        </p:sp>
        <p:sp>
          <p:nvSpPr>
            <p:cNvPr id="304" name="fluid resuscitation △"/>
            <p:cNvSpPr txBox="1"/>
            <p:nvPr/>
          </p:nvSpPr>
          <p:spPr>
            <a:xfrm>
              <a:off x="0" y="2539829"/>
              <a:ext cx="2201647" cy="5973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l" defTabSz="457200">
                <a:lnSpc>
                  <a:spcPts val="4400"/>
                </a:lnSpc>
                <a:spcBef>
                  <a:spcPts val="1200"/>
                </a:spcBef>
                <a:defRPr sz="1800">
                  <a:latin typeface="+mn-lt"/>
                  <a:ea typeface="+mn-ea"/>
                  <a:cs typeface="+mn-cs"/>
                  <a:sym typeface="Helvetica Neue"/>
                </a:defRPr>
              </a:pPr>
              <a:r>
                <a:rPr dirty="0"/>
                <a:t>fluid resuscitation </a:t>
              </a:r>
              <a:r>
                <a:rPr dirty="0">
                  <a:latin typeface="Heiti SC Light"/>
                  <a:ea typeface="Heiti SC Light"/>
                  <a:cs typeface="Heiti SC Light"/>
                  <a:sym typeface="Heiti SC Light"/>
                </a:rPr>
                <a:t>△</a:t>
              </a:r>
            </a:p>
          </p:txBody>
        </p:sp>
        <p:sp>
          <p:nvSpPr>
            <p:cNvPr id="305" name="saline placebo ■"/>
            <p:cNvSpPr txBox="1"/>
            <p:nvPr/>
          </p:nvSpPr>
          <p:spPr>
            <a:xfrm>
              <a:off x="0" y="2973354"/>
              <a:ext cx="1799311" cy="67094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lgn="l" defTabSz="457200">
                <a:lnSpc>
                  <a:spcPts val="4400"/>
                </a:lnSpc>
                <a:spcBef>
                  <a:spcPts val="1200"/>
                </a:spcBef>
                <a:defRPr sz="1800">
                  <a:latin typeface="+mn-lt"/>
                  <a:ea typeface="+mn-ea"/>
                  <a:cs typeface="+mn-cs"/>
                  <a:sym typeface="Helvetica Neue"/>
                </a:defRPr>
              </a:pPr>
              <a:r>
                <a:rPr dirty="0"/>
                <a:t>saline placebo </a:t>
              </a:r>
              <a:r>
                <a:rPr dirty="0">
                  <a:latin typeface="Al Nile"/>
                  <a:ea typeface="Al Nile"/>
                  <a:cs typeface="Al Nile"/>
                  <a:sym typeface="Al Nile"/>
                </a:rPr>
                <a:t>■</a:t>
              </a:r>
            </a:p>
          </p:txBody>
        </p:sp>
      </p:grpSp>
      <p:sp>
        <p:nvSpPr>
          <p:cNvPr id="308" name="Rectangle 10"/>
          <p:cNvSpPr txBox="1"/>
          <p:nvPr/>
        </p:nvSpPr>
        <p:spPr>
          <a:xfrm>
            <a:off x="1078919" y="3950625"/>
            <a:ext cx="4300251" cy="4015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l" defTabSz="914400">
              <a:defRPr sz="2000" b="1">
                <a:latin typeface="+mn-lt"/>
                <a:ea typeface="+mn-ea"/>
                <a:cs typeface="+mn-cs"/>
                <a:sym typeface="Helvetica Neue"/>
              </a:defRPr>
            </a:lvl1pPr>
          </a:lstStyle>
          <a:p>
            <a:r>
              <a:t>✘ Ineffective Fluid Therapy ?</a:t>
            </a:r>
          </a:p>
        </p:txBody>
      </p:sp>
      <p:sp>
        <p:nvSpPr>
          <p:cNvPr id="309" name="✘ Quelle place pour les amines vasopressives ?…"/>
          <p:cNvSpPr txBox="1"/>
          <p:nvPr/>
        </p:nvSpPr>
        <p:spPr>
          <a:xfrm>
            <a:off x="1043084" y="4469398"/>
            <a:ext cx="4300250" cy="4117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000">
                <a:latin typeface="+mn-lt"/>
                <a:ea typeface="+mn-ea"/>
                <a:cs typeface="+mn-cs"/>
                <a:sym typeface="Helvetica Neue"/>
              </a:defRPr>
            </a:pPr>
            <a:r>
              <a:rPr dirty="0"/>
              <a:t>✘ </a:t>
            </a:r>
            <a:r>
              <a:rPr b="1" dirty="0"/>
              <a:t>Which role for vasopressors ?</a:t>
            </a:r>
          </a:p>
        </p:txBody>
      </p:sp>
      <p:sp>
        <p:nvSpPr>
          <p:cNvPr id="13" name="Les catécholamines dans le choc hémorragique">
            <a:extLst>
              <a:ext uri="{FF2B5EF4-FFF2-40B4-BE49-F238E27FC236}">
                <a16:creationId xmlns:a16="http://schemas.microsoft.com/office/drawing/2014/main" id="{40CAEF0E-4674-FF44-9CDB-4EE077F1D59D}"/>
              </a:ext>
            </a:extLst>
          </p:cNvPr>
          <p:cNvSpPr txBox="1"/>
          <p:nvPr/>
        </p:nvSpPr>
        <p:spPr>
          <a:xfrm>
            <a:off x="1714500" y="248223"/>
            <a:ext cx="10193965"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800" b="1" i="1">
                <a:solidFill>
                  <a:srgbClr val="C00000"/>
                </a:solidFill>
                <a:latin typeface="Georgia"/>
                <a:ea typeface="Georgia"/>
                <a:cs typeface="Georgia"/>
                <a:sym typeface="Georgia"/>
              </a:defRPr>
            </a:lvl1pPr>
          </a:lstStyle>
          <a:p>
            <a:pPr algn="l"/>
            <a:r>
              <a:rPr lang="fr-FR" sz="3200" i="0" kern="1200" dirty="0" err="1">
                <a:solidFill>
                  <a:srgbClr val="90283B"/>
                </a:solidFill>
                <a:latin typeface="+mj-lt"/>
                <a:ea typeface="+mj-ea"/>
                <a:cs typeface="+mj-cs"/>
              </a:rPr>
              <a:t>Current</a:t>
            </a:r>
            <a:r>
              <a:rPr lang="fr-FR" sz="3200" i="0" kern="1200" dirty="0">
                <a:solidFill>
                  <a:srgbClr val="90283B"/>
                </a:solidFill>
                <a:latin typeface="+mj-lt"/>
                <a:ea typeface="+mj-ea"/>
                <a:cs typeface="+mj-cs"/>
              </a:rPr>
              <a:t> practices: </a:t>
            </a:r>
            <a:r>
              <a:rPr lang="fr-FR" sz="3200" i="0" kern="1200" dirty="0" err="1">
                <a:solidFill>
                  <a:srgbClr val="90283B"/>
                </a:solidFill>
                <a:latin typeface="+mj-lt"/>
                <a:ea typeface="+mj-ea"/>
                <a:cs typeface="+mj-cs"/>
              </a:rPr>
              <a:t>which</a:t>
            </a:r>
            <a:r>
              <a:rPr lang="fr-FR" sz="3200" i="0" kern="1200" dirty="0">
                <a:solidFill>
                  <a:srgbClr val="90283B"/>
                </a:solidFill>
                <a:latin typeface="+mj-lt"/>
                <a:ea typeface="+mj-ea"/>
                <a:cs typeface="+mj-cs"/>
              </a:rPr>
              <a:t> </a:t>
            </a:r>
            <a:r>
              <a:rPr lang="fr-FR" sz="3200" i="0" kern="1200" dirty="0" err="1">
                <a:solidFill>
                  <a:srgbClr val="90283B"/>
                </a:solidFill>
                <a:latin typeface="+mj-lt"/>
                <a:ea typeface="+mj-ea"/>
                <a:cs typeface="+mj-cs"/>
              </a:rPr>
              <a:t>role</a:t>
            </a:r>
            <a:r>
              <a:rPr lang="fr-FR" sz="3200" i="0" kern="1200" dirty="0">
                <a:solidFill>
                  <a:srgbClr val="90283B"/>
                </a:solidFill>
                <a:latin typeface="+mj-lt"/>
                <a:ea typeface="+mj-ea"/>
                <a:cs typeface="+mj-cs"/>
              </a:rPr>
              <a:t> for </a:t>
            </a:r>
            <a:r>
              <a:rPr lang="fr-FR" sz="3200" i="0" kern="1200" dirty="0" err="1">
                <a:solidFill>
                  <a:srgbClr val="90283B"/>
                </a:solidFill>
                <a:latin typeface="+mj-lt"/>
                <a:ea typeface="+mj-ea"/>
                <a:cs typeface="+mj-cs"/>
              </a:rPr>
              <a:t>vasopressors</a:t>
            </a:r>
            <a:r>
              <a:rPr lang="fr-FR" sz="3200" i="0" kern="1200" dirty="0">
                <a:solidFill>
                  <a:srgbClr val="90283B"/>
                </a:solidFill>
                <a:latin typeface="+mj-lt"/>
                <a:ea typeface="+mj-ea"/>
                <a:cs typeface="+mj-cs"/>
              </a:rPr>
              <a:t> ?</a:t>
            </a:r>
          </a:p>
        </p:txBody>
      </p:sp>
      <p:sp>
        <p:nvSpPr>
          <p:cNvPr id="3" name="Losange 2">
            <a:extLst>
              <a:ext uri="{FF2B5EF4-FFF2-40B4-BE49-F238E27FC236}">
                <a16:creationId xmlns:a16="http://schemas.microsoft.com/office/drawing/2014/main" id="{907B49EF-F694-0D40-B426-401D0DC83A27}"/>
              </a:ext>
            </a:extLst>
          </p:cNvPr>
          <p:cNvSpPr/>
          <p:nvPr/>
        </p:nvSpPr>
        <p:spPr>
          <a:xfrm>
            <a:off x="8451677" y="4309554"/>
            <a:ext cx="355600" cy="317068"/>
          </a:xfrm>
          <a:prstGeom prst="diamond">
            <a:avLst/>
          </a:prstGeom>
          <a:solidFill>
            <a:schemeClr val="tx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5" name="Image 4">
            <a:extLst>
              <a:ext uri="{FF2B5EF4-FFF2-40B4-BE49-F238E27FC236}">
                <a16:creationId xmlns:a16="http://schemas.microsoft.com/office/drawing/2014/main" id="{5A179DBE-E6D4-A743-8933-E0E31D65B6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520" y="1776380"/>
            <a:ext cx="8566757" cy="1690198"/>
          </a:xfrm>
          <a:prstGeom prst="rect">
            <a:avLst/>
          </a:prstGeom>
          <a:ln>
            <a:noFill/>
          </a:ln>
          <a:effectLst>
            <a:outerShdw blurRad="292100" dist="139700" dir="2700000" algn="tl" rotWithShape="0">
              <a:srgbClr val="333333">
                <a:alpha val="65000"/>
              </a:srgbClr>
            </a:outerShdw>
          </a:effectLst>
        </p:spPr>
      </p:pic>
      <p:pic>
        <p:nvPicPr>
          <p:cNvPr id="17" name="Picture 6">
            <a:extLst>
              <a:ext uri="{FF2B5EF4-FFF2-40B4-BE49-F238E27FC236}">
                <a16:creationId xmlns:a16="http://schemas.microsoft.com/office/drawing/2014/main" id="{F3F73197-6F8F-7443-B918-4367A4147E6E}"/>
              </a:ext>
            </a:extLst>
          </p:cNvPr>
          <p:cNvPicPr>
            <a:picLocks noChangeAspect="1"/>
          </p:cNvPicPr>
          <p:nvPr/>
        </p:nvPicPr>
        <p:blipFill rotWithShape="1">
          <a:blip r:embed="rId5">
            <a:extLst>
              <a:ext uri="{28A0092B-C50C-407E-A947-70E740481C1C}">
                <a14:useLocalDpi xmlns:a14="http://schemas.microsoft.com/office/drawing/2010/main" val="0"/>
              </a:ext>
            </a:extLst>
          </a:blip>
          <a:srcRect l="10530" t="797" r="-303" b="-797"/>
          <a:stretch/>
        </p:blipFill>
        <p:spPr>
          <a:xfrm>
            <a:off x="420136" y="5570603"/>
            <a:ext cx="5217116" cy="3266251"/>
          </a:xfrm>
          <a:prstGeom prst="rect">
            <a:avLst/>
          </a:prstGeom>
          <a:ln>
            <a:noFill/>
          </a:ln>
          <a:effectLst>
            <a:outerShdw blurRad="292100" dist="139700" dir="2700000" algn="tl" rotWithShape="0">
              <a:srgbClr val="333333">
                <a:alpha val="65000"/>
              </a:srgbClr>
            </a:outerShdw>
          </a:effectLst>
        </p:spPr>
      </p:pic>
      <p:sp>
        <p:nvSpPr>
          <p:cNvPr id="6" name="ZoneTexte 5">
            <a:extLst>
              <a:ext uri="{FF2B5EF4-FFF2-40B4-BE49-F238E27FC236}">
                <a16:creationId xmlns:a16="http://schemas.microsoft.com/office/drawing/2014/main" id="{F7A977D1-6E50-8941-AAEA-415BF1111380}"/>
              </a:ext>
            </a:extLst>
          </p:cNvPr>
          <p:cNvSpPr txBox="1"/>
          <p:nvPr/>
        </p:nvSpPr>
        <p:spPr>
          <a:xfrm>
            <a:off x="1089529" y="9061861"/>
            <a:ext cx="3605154"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fr-FR" sz="1800" i="1" dirty="0">
                <a:latin typeface="Calibri" panose="020F0502020204030204" pitchFamily="34" charset="0"/>
                <a:cs typeface="Calibri" panose="020F0502020204030204" pitchFamily="34" charset="0"/>
              </a:rPr>
              <a:t>Garner et al. </a:t>
            </a:r>
            <a:r>
              <a:rPr lang="fr-FR" sz="1800" i="1" dirty="0" err="1">
                <a:latin typeface="Calibri" panose="020F0502020204030204" pitchFamily="34" charset="0"/>
                <a:cs typeface="Calibri" panose="020F0502020204030204" pitchFamily="34" charset="0"/>
              </a:rPr>
              <a:t>Annals</a:t>
            </a:r>
            <a:r>
              <a:rPr lang="fr-FR" sz="1800" i="1" dirty="0">
                <a:latin typeface="Calibri" panose="020F0502020204030204" pitchFamily="34" charset="0"/>
                <a:cs typeface="Calibri" panose="020F0502020204030204" pitchFamily="34" charset="0"/>
              </a:rPr>
              <a:t> of </a:t>
            </a:r>
            <a:r>
              <a:rPr lang="fr-FR" sz="1800" i="1" dirty="0" err="1">
                <a:latin typeface="Calibri" panose="020F0502020204030204" pitchFamily="34" charset="0"/>
                <a:cs typeface="Calibri" panose="020F0502020204030204" pitchFamily="34" charset="0"/>
              </a:rPr>
              <a:t>Surgery</a:t>
            </a:r>
            <a:r>
              <a:rPr lang="fr-FR" sz="1800" i="1" dirty="0">
                <a:latin typeface="Calibri" panose="020F0502020204030204" pitchFamily="34" charset="0"/>
                <a:cs typeface="Calibri" panose="020F0502020204030204" pitchFamily="34" charset="0"/>
              </a:rPr>
              <a:t> 2010</a:t>
            </a:r>
          </a:p>
        </p:txBody>
      </p:sp>
      <p:sp>
        <p:nvSpPr>
          <p:cNvPr id="7" name="Rectangle 6">
            <a:extLst>
              <a:ext uri="{FF2B5EF4-FFF2-40B4-BE49-F238E27FC236}">
                <a16:creationId xmlns:a16="http://schemas.microsoft.com/office/drawing/2014/main" id="{4F288E2E-DE4E-DD44-9C26-2880F05FE342}"/>
              </a:ext>
            </a:extLst>
          </p:cNvPr>
          <p:cNvSpPr/>
          <p:nvPr/>
        </p:nvSpPr>
        <p:spPr>
          <a:xfrm>
            <a:off x="5756362" y="7190329"/>
            <a:ext cx="3509282" cy="1323439"/>
          </a:xfrm>
          <a:prstGeom prst="rect">
            <a:avLst/>
          </a:prstGeom>
        </p:spPr>
        <p:txBody>
          <a:bodyPr wrap="square">
            <a:spAutoFit/>
          </a:bodyPr>
          <a:lstStyle/>
          <a:p>
            <a:r>
              <a:rPr lang="en-US" sz="2000" b="1" dirty="0">
                <a:solidFill>
                  <a:srgbClr val="002060"/>
                </a:solidFill>
                <a:latin typeface="Calibri" panose="020F0502020204030204" pitchFamily="34" charset="0"/>
                <a:cs typeface="Calibri" panose="020F0502020204030204" pitchFamily="34" charset="0"/>
              </a:rPr>
              <a:t>Pulmonary blast + hemorrhage</a:t>
            </a:r>
          </a:p>
          <a:p>
            <a:pPr algn="l"/>
            <a:r>
              <a:rPr lang="en-US" sz="2000" dirty="0">
                <a:latin typeface="Calibri" panose="020F0502020204030204" pitchFamily="34" charset="0"/>
                <a:cs typeface="Calibri" panose="020F0502020204030204" pitchFamily="34" charset="0"/>
              </a:rPr>
              <a:t>- SBP of 100 vs. 80 mmHg</a:t>
            </a:r>
          </a:p>
          <a:p>
            <a:pPr algn="l"/>
            <a:r>
              <a:rPr lang="en-US" sz="2000" dirty="0">
                <a:latin typeface="Calibri" panose="020F0502020204030204" pitchFamily="34" charset="0"/>
                <a:cs typeface="Calibri" panose="020F0502020204030204" pitchFamily="34" charset="0"/>
              </a:rPr>
              <a:t>- 8 hours ...</a:t>
            </a:r>
          </a:p>
          <a:p>
            <a:pPr algn="l"/>
            <a:r>
              <a:rPr lang="en-US" sz="2000" dirty="0">
                <a:latin typeface="Calibri" panose="020F0502020204030204" pitchFamily="34" charset="0"/>
                <a:cs typeface="Calibri" panose="020F0502020204030204" pitchFamily="34" charset="0"/>
              </a:rPr>
              <a:t>- Mortality arise after 60 min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mites des modèles animaux et des études cliniques">
            <a:extLst>
              <a:ext uri="{FF2B5EF4-FFF2-40B4-BE49-F238E27FC236}">
                <a16:creationId xmlns:a16="http://schemas.microsoft.com/office/drawing/2014/main" id="{A5438F32-85E4-334E-9DCF-BF8BF4CF4884}"/>
              </a:ext>
            </a:extLst>
          </p:cNvPr>
          <p:cNvSpPr txBox="1"/>
          <p:nvPr/>
        </p:nvSpPr>
        <p:spPr>
          <a:xfrm>
            <a:off x="949892" y="1990676"/>
            <a:ext cx="10958574"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b="1">
                <a:solidFill>
                  <a:srgbClr val="C00000"/>
                </a:solidFill>
                <a:latin typeface="+mn-lt"/>
                <a:ea typeface="+mn-ea"/>
                <a:cs typeface="+mn-cs"/>
                <a:sym typeface="Helvetica Neue"/>
              </a:defRPr>
            </a:lvl1pPr>
          </a:lstStyle>
          <a:p>
            <a:r>
              <a:rPr sz="3200" dirty="0">
                <a:solidFill>
                  <a:srgbClr val="002060"/>
                </a:solidFill>
                <a:latin typeface="Calibri" panose="020F0502020204030204" pitchFamily="34" charset="0"/>
                <a:cs typeface="Calibri" panose="020F0502020204030204" pitchFamily="34" charset="0"/>
              </a:rPr>
              <a:t>Animal models limits</a:t>
            </a:r>
          </a:p>
        </p:txBody>
      </p:sp>
      <p:sp>
        <p:nvSpPr>
          <p:cNvPr id="12" name="Les catécholamines dans le choc hémorragique">
            <a:extLst>
              <a:ext uri="{FF2B5EF4-FFF2-40B4-BE49-F238E27FC236}">
                <a16:creationId xmlns:a16="http://schemas.microsoft.com/office/drawing/2014/main" id="{1943D2FD-4639-A644-8FE6-9B60ECB23204}"/>
              </a:ext>
            </a:extLst>
          </p:cNvPr>
          <p:cNvSpPr txBox="1"/>
          <p:nvPr/>
        </p:nvSpPr>
        <p:spPr>
          <a:xfrm>
            <a:off x="1714500" y="248223"/>
            <a:ext cx="10193965"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800" b="1" i="1">
                <a:solidFill>
                  <a:srgbClr val="C00000"/>
                </a:solidFill>
                <a:latin typeface="Georgia"/>
                <a:ea typeface="Georgia"/>
                <a:cs typeface="Georgia"/>
                <a:sym typeface="Georgia"/>
              </a:defRPr>
            </a:lvl1pPr>
          </a:lstStyle>
          <a:p>
            <a:pPr algn="l"/>
            <a:r>
              <a:rPr lang="fr-FR" sz="3200" i="0" kern="1200" dirty="0" err="1">
                <a:solidFill>
                  <a:srgbClr val="90283B"/>
                </a:solidFill>
                <a:latin typeface="+mj-lt"/>
                <a:ea typeface="+mj-ea"/>
                <a:cs typeface="+mj-cs"/>
              </a:rPr>
              <a:t>Current</a:t>
            </a:r>
            <a:r>
              <a:rPr lang="fr-FR" sz="3200" i="0" kern="1200" dirty="0">
                <a:solidFill>
                  <a:srgbClr val="90283B"/>
                </a:solidFill>
                <a:latin typeface="+mj-lt"/>
                <a:ea typeface="+mj-ea"/>
                <a:cs typeface="+mj-cs"/>
              </a:rPr>
              <a:t> practices: </a:t>
            </a:r>
            <a:r>
              <a:rPr lang="fr-FR" sz="3200" i="0" kern="1200" dirty="0" err="1">
                <a:solidFill>
                  <a:srgbClr val="90283B"/>
                </a:solidFill>
                <a:latin typeface="+mj-lt"/>
                <a:ea typeface="+mj-ea"/>
                <a:cs typeface="+mj-cs"/>
              </a:rPr>
              <a:t>which</a:t>
            </a:r>
            <a:r>
              <a:rPr lang="fr-FR" sz="3200" i="0" kern="1200" dirty="0">
                <a:solidFill>
                  <a:srgbClr val="90283B"/>
                </a:solidFill>
                <a:latin typeface="+mj-lt"/>
                <a:ea typeface="+mj-ea"/>
                <a:cs typeface="+mj-cs"/>
              </a:rPr>
              <a:t> </a:t>
            </a:r>
            <a:r>
              <a:rPr lang="fr-FR" sz="3200" i="0" kern="1200" dirty="0" err="1">
                <a:solidFill>
                  <a:srgbClr val="90283B"/>
                </a:solidFill>
                <a:latin typeface="+mj-lt"/>
                <a:ea typeface="+mj-ea"/>
                <a:cs typeface="+mj-cs"/>
              </a:rPr>
              <a:t>role</a:t>
            </a:r>
            <a:r>
              <a:rPr lang="fr-FR" sz="3200" i="0" kern="1200" dirty="0">
                <a:solidFill>
                  <a:srgbClr val="90283B"/>
                </a:solidFill>
                <a:latin typeface="+mj-lt"/>
                <a:ea typeface="+mj-ea"/>
                <a:cs typeface="+mj-cs"/>
              </a:rPr>
              <a:t> for </a:t>
            </a:r>
            <a:r>
              <a:rPr lang="fr-FR" sz="3200" i="0" kern="1200" dirty="0" err="1">
                <a:solidFill>
                  <a:srgbClr val="90283B"/>
                </a:solidFill>
                <a:latin typeface="+mj-lt"/>
                <a:ea typeface="+mj-ea"/>
                <a:cs typeface="+mj-cs"/>
              </a:rPr>
              <a:t>vasopressors</a:t>
            </a:r>
            <a:r>
              <a:rPr lang="fr-FR" sz="3200" i="0" kern="1200" dirty="0">
                <a:solidFill>
                  <a:srgbClr val="90283B"/>
                </a:solidFill>
                <a:latin typeface="+mj-lt"/>
                <a:ea typeface="+mj-ea"/>
                <a:cs typeface="+mj-cs"/>
              </a:rPr>
              <a:t> ?</a:t>
            </a:r>
          </a:p>
        </p:txBody>
      </p:sp>
      <p:sp>
        <p:nvSpPr>
          <p:cNvPr id="3" name="ZoneTexte 2">
            <a:extLst>
              <a:ext uri="{FF2B5EF4-FFF2-40B4-BE49-F238E27FC236}">
                <a16:creationId xmlns:a16="http://schemas.microsoft.com/office/drawing/2014/main" id="{137CDF89-9E03-2942-A2E4-2DD473692522}"/>
              </a:ext>
            </a:extLst>
          </p:cNvPr>
          <p:cNvSpPr txBox="1"/>
          <p:nvPr/>
        </p:nvSpPr>
        <p:spPr>
          <a:xfrm>
            <a:off x="949892" y="3610023"/>
            <a:ext cx="11256286" cy="36728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l">
              <a:buFont typeface="Arial" panose="020B0604020202020204" pitchFamily="34" charset="0"/>
              <a:buChar char="•"/>
            </a:pPr>
            <a:r>
              <a:rPr lang="fr-FR" sz="2600" b="1" dirty="0" err="1">
                <a:latin typeface="Calibri" panose="020F0502020204030204" pitchFamily="34" charset="0"/>
                <a:cs typeface="Calibri" panose="020F0502020204030204" pitchFamily="34" charset="0"/>
              </a:rPr>
              <a:t>Different</a:t>
            </a:r>
            <a:r>
              <a:rPr lang="fr-FR" sz="2600" b="1" dirty="0">
                <a:latin typeface="Calibri" panose="020F0502020204030204" pitchFamily="34" charset="0"/>
                <a:cs typeface="Calibri" panose="020F0502020204030204" pitchFamily="34" charset="0"/>
              </a:rPr>
              <a:t> distribution of </a:t>
            </a:r>
            <a:r>
              <a:rPr lang="fr-FR" sz="2600" b="1" dirty="0" err="1">
                <a:latin typeface="Calibri" panose="020F0502020204030204" pitchFamily="34" charset="0"/>
                <a:cs typeface="Calibri" panose="020F0502020204030204" pitchFamily="34" charset="0"/>
              </a:rPr>
              <a:t>adrenergic</a:t>
            </a:r>
            <a:r>
              <a:rPr lang="fr-FR" sz="2600" b="1" dirty="0">
                <a:latin typeface="Calibri" panose="020F0502020204030204" pitchFamily="34" charset="0"/>
                <a:cs typeface="Calibri" panose="020F0502020204030204" pitchFamily="34" charset="0"/>
              </a:rPr>
              <a:t> </a:t>
            </a:r>
            <a:r>
              <a:rPr lang="fr-FR" sz="2600" b="1" dirty="0" err="1">
                <a:latin typeface="Calibri" panose="020F0502020204030204" pitchFamily="34" charset="0"/>
                <a:cs typeface="Calibri" panose="020F0502020204030204" pitchFamily="34" charset="0"/>
              </a:rPr>
              <a:t>receptors</a:t>
            </a:r>
            <a:r>
              <a:rPr lang="fr-FR" sz="2600" b="1" dirty="0">
                <a:latin typeface="Calibri" panose="020F0502020204030204" pitchFamily="34" charset="0"/>
                <a:cs typeface="Calibri" panose="020F0502020204030204" pitchFamily="34" charset="0"/>
              </a:rPr>
              <a:t> </a:t>
            </a:r>
            <a:r>
              <a:rPr lang="fr-FR" sz="2600" b="1" dirty="0" err="1">
                <a:latin typeface="Calibri" panose="020F0502020204030204" pitchFamily="34" charset="0"/>
                <a:cs typeface="Calibri" panose="020F0502020204030204" pitchFamily="34" charset="0"/>
              </a:rPr>
              <a:t>according</a:t>
            </a:r>
            <a:r>
              <a:rPr lang="fr-FR" sz="2600" b="1" dirty="0">
                <a:latin typeface="Calibri" panose="020F0502020204030204" pitchFamily="34" charset="0"/>
                <a:cs typeface="Calibri" panose="020F0502020204030204" pitchFamily="34" charset="0"/>
              </a:rPr>
              <a:t> to the animal </a:t>
            </a:r>
            <a:r>
              <a:rPr lang="fr-FR" sz="2600" b="1" dirty="0" err="1">
                <a:latin typeface="Calibri" panose="020F0502020204030204" pitchFamily="34" charset="0"/>
                <a:cs typeface="Calibri" panose="020F0502020204030204" pitchFamily="34" charset="0"/>
              </a:rPr>
              <a:t>species</a:t>
            </a:r>
            <a:endParaRPr lang="fr-FR" sz="2600" b="1" dirty="0">
              <a:latin typeface="Calibri" panose="020F0502020204030204" pitchFamily="34" charset="0"/>
              <a:cs typeface="Calibri" panose="020F0502020204030204" pitchFamily="34" charset="0"/>
            </a:endParaRPr>
          </a:p>
          <a:p>
            <a:pPr algn="l"/>
            <a:r>
              <a:rPr lang="fr-FR" sz="2600" dirty="0">
                <a:latin typeface="Calibri" panose="020F0502020204030204" pitchFamily="34" charset="0"/>
                <a:cs typeface="Calibri" panose="020F0502020204030204" pitchFamily="34" charset="0"/>
              </a:rPr>
              <a:t>              ➪ </a:t>
            </a:r>
            <a:r>
              <a:rPr lang="fr-FR" sz="2600" dirty="0" err="1">
                <a:latin typeface="Calibri" panose="020F0502020204030204" pitchFamily="34" charset="0"/>
                <a:cs typeface="Calibri" panose="020F0502020204030204" pitchFamily="34" charset="0"/>
              </a:rPr>
              <a:t>Different</a:t>
            </a:r>
            <a:r>
              <a:rPr lang="fr-FR" sz="2600" dirty="0">
                <a:latin typeface="Calibri" panose="020F0502020204030204" pitchFamily="34" charset="0"/>
                <a:cs typeface="Calibri" panose="020F0502020204030204" pitchFamily="34" charset="0"/>
              </a:rPr>
              <a:t> distribution of </a:t>
            </a:r>
            <a:r>
              <a:rPr lang="fr-FR" sz="2600" dirty="0" err="1">
                <a:latin typeface="Calibri" panose="020F0502020204030204" pitchFamily="34" charset="0"/>
                <a:cs typeface="Calibri" panose="020F0502020204030204" pitchFamily="34" charset="0"/>
              </a:rPr>
              <a:t>sympathetic</a:t>
            </a:r>
            <a:r>
              <a:rPr lang="fr-FR" sz="2600" dirty="0">
                <a:latin typeface="Calibri" panose="020F0502020204030204" pitchFamily="34" charset="0"/>
                <a:cs typeface="Calibri" panose="020F0502020204030204" pitchFamily="34" charset="0"/>
              </a:rPr>
              <a:t> /vagal </a:t>
            </a:r>
            <a:r>
              <a:rPr lang="fr-FR" sz="2600" dirty="0" err="1">
                <a:latin typeface="Calibri" panose="020F0502020204030204" pitchFamily="34" charset="0"/>
                <a:cs typeface="Calibri" panose="020F0502020204030204" pitchFamily="34" charset="0"/>
              </a:rPr>
              <a:t>responses</a:t>
            </a:r>
            <a:r>
              <a:rPr lang="fr-FR" sz="2600" dirty="0">
                <a:latin typeface="Calibri" panose="020F0502020204030204" pitchFamily="34" charset="0"/>
                <a:cs typeface="Calibri" panose="020F0502020204030204" pitchFamily="34" charset="0"/>
              </a:rPr>
              <a:t> </a:t>
            </a:r>
            <a:r>
              <a:rPr lang="fr-FR" sz="2600" dirty="0" err="1">
                <a:latin typeface="Calibri" panose="020F0502020204030204" pitchFamily="34" charset="0"/>
                <a:cs typeface="Calibri" panose="020F0502020204030204" pitchFamily="34" charset="0"/>
              </a:rPr>
              <a:t>according</a:t>
            </a:r>
            <a:r>
              <a:rPr lang="fr-FR" sz="2600" dirty="0">
                <a:latin typeface="Calibri" panose="020F0502020204030204" pitchFamily="34" charset="0"/>
                <a:cs typeface="Calibri" panose="020F0502020204030204" pitchFamily="34" charset="0"/>
              </a:rPr>
              <a:t> to the animal </a:t>
            </a:r>
            <a:r>
              <a:rPr lang="fr-FR" sz="2600" dirty="0" err="1">
                <a:latin typeface="Calibri" panose="020F0502020204030204" pitchFamily="34" charset="0"/>
                <a:cs typeface="Calibri" panose="020F0502020204030204" pitchFamily="34" charset="0"/>
              </a:rPr>
              <a:t>species</a:t>
            </a:r>
            <a:r>
              <a:rPr lang="fr-FR" sz="2600" dirty="0">
                <a:latin typeface="Calibri" panose="020F0502020204030204" pitchFamily="34" charset="0"/>
                <a:cs typeface="Calibri" panose="020F0502020204030204" pitchFamily="34" charset="0"/>
              </a:rPr>
              <a:t> </a:t>
            </a:r>
          </a:p>
          <a:p>
            <a:pPr algn="l"/>
            <a:r>
              <a:rPr lang="fr-FR" sz="2600" dirty="0">
                <a:latin typeface="Calibri" panose="020F0502020204030204" pitchFamily="34" charset="0"/>
                <a:cs typeface="Calibri" panose="020F0502020204030204" pitchFamily="34" charset="0"/>
              </a:rPr>
              <a:t>              ➪ No projection </a:t>
            </a:r>
            <a:r>
              <a:rPr lang="fr-FR" sz="2600" dirty="0" err="1">
                <a:latin typeface="Calibri" panose="020F0502020204030204" pitchFamily="34" charset="0"/>
                <a:cs typeface="Calibri" panose="020F0502020204030204" pitchFamily="34" charset="0"/>
              </a:rPr>
              <a:t>from</a:t>
            </a:r>
            <a:r>
              <a:rPr lang="fr-FR" sz="2600" dirty="0">
                <a:latin typeface="Calibri" panose="020F0502020204030204" pitchFamily="34" charset="0"/>
                <a:cs typeface="Calibri" panose="020F0502020204030204" pitchFamily="34" charset="0"/>
              </a:rPr>
              <a:t> animal </a:t>
            </a:r>
            <a:r>
              <a:rPr lang="fr-FR" sz="2600" dirty="0" err="1">
                <a:latin typeface="Calibri" panose="020F0502020204030204" pitchFamily="34" charset="0"/>
                <a:cs typeface="Calibri" panose="020F0502020204030204" pitchFamily="34" charset="0"/>
              </a:rPr>
              <a:t>models</a:t>
            </a:r>
            <a:r>
              <a:rPr lang="fr-FR" sz="2600" dirty="0">
                <a:latin typeface="Calibri" panose="020F0502020204030204" pitchFamily="34" charset="0"/>
                <a:cs typeface="Calibri" panose="020F0502020204030204" pitchFamily="34" charset="0"/>
              </a:rPr>
              <a:t> to </a:t>
            </a:r>
            <a:r>
              <a:rPr lang="fr-FR" sz="2600" dirty="0" err="1">
                <a:latin typeface="Calibri" panose="020F0502020204030204" pitchFamily="34" charset="0"/>
                <a:cs typeface="Calibri" panose="020F0502020204030204" pitchFamily="34" charset="0"/>
              </a:rPr>
              <a:t>Human</a:t>
            </a:r>
            <a:endParaRPr lang="fr-FR" sz="26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fr-FR" sz="26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fr-FR" sz="2600" b="1" dirty="0">
                <a:latin typeface="Calibri" panose="020F0502020204030204" pitchFamily="34" charset="0"/>
                <a:cs typeface="Calibri" panose="020F0502020204030204" pitchFamily="34" charset="0"/>
              </a:rPr>
              <a:t>Local </a:t>
            </a:r>
            <a:r>
              <a:rPr lang="fr-FR" sz="2600" b="1" dirty="0" err="1">
                <a:latin typeface="Calibri" panose="020F0502020204030204" pitchFamily="34" charset="0"/>
                <a:cs typeface="Calibri" panose="020F0502020204030204" pitchFamily="34" charset="0"/>
              </a:rPr>
              <a:t>experimental</a:t>
            </a:r>
            <a:r>
              <a:rPr lang="fr-FR" sz="2600" b="1" dirty="0">
                <a:latin typeface="Calibri" panose="020F0502020204030204" pitchFamily="34" charset="0"/>
                <a:cs typeface="Calibri" panose="020F0502020204030204" pitchFamily="34" charset="0"/>
              </a:rPr>
              <a:t> trauma </a:t>
            </a:r>
            <a:r>
              <a:rPr lang="fr-FR" sz="2600" dirty="0">
                <a:latin typeface="Calibri" panose="020F0502020204030204" pitchFamily="34" charset="0"/>
                <a:cs typeface="Calibri" panose="020F0502020204030204" pitchFamily="34" charset="0"/>
              </a:rPr>
              <a:t>≠ </a:t>
            </a:r>
            <a:r>
              <a:rPr lang="fr-FR" sz="2600" dirty="0" err="1">
                <a:latin typeface="Calibri" panose="020F0502020204030204" pitchFamily="34" charset="0"/>
                <a:cs typeface="Calibri" panose="020F0502020204030204" pitchFamily="34" charset="0"/>
              </a:rPr>
              <a:t>clinical</a:t>
            </a:r>
            <a:r>
              <a:rPr lang="fr-FR" sz="2600" dirty="0">
                <a:latin typeface="Calibri" panose="020F0502020204030204" pitchFamily="34" charset="0"/>
                <a:cs typeface="Calibri" panose="020F0502020204030204" pitchFamily="34" charset="0"/>
              </a:rPr>
              <a:t> </a:t>
            </a:r>
            <a:r>
              <a:rPr lang="fr-FR" sz="2600" dirty="0" err="1">
                <a:latin typeface="Calibri" panose="020F0502020204030204" pitchFamily="34" charset="0"/>
                <a:cs typeface="Calibri" panose="020F0502020204030204" pitchFamily="34" charset="0"/>
              </a:rPr>
              <a:t>polytrauma</a:t>
            </a:r>
            <a:endParaRPr lang="fr-FR" sz="26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endParaRPr lang="fr-FR" sz="26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fr-FR" sz="2600" b="1" dirty="0" err="1">
                <a:latin typeface="Calibri" panose="020F0502020204030204" pitchFamily="34" charset="0"/>
                <a:cs typeface="Calibri" panose="020F0502020204030204" pitchFamily="34" charset="0"/>
              </a:rPr>
              <a:t>Drugs</a:t>
            </a:r>
            <a:r>
              <a:rPr lang="fr-FR" sz="2600" b="1" dirty="0">
                <a:latin typeface="Calibri" panose="020F0502020204030204" pitchFamily="34" charset="0"/>
                <a:cs typeface="Calibri" panose="020F0502020204030204" pitchFamily="34" charset="0"/>
              </a:rPr>
              <a:t> </a:t>
            </a:r>
            <a:r>
              <a:rPr lang="fr-FR" sz="2600" b="1" dirty="0" err="1">
                <a:latin typeface="Calibri" panose="020F0502020204030204" pitchFamily="34" charset="0"/>
                <a:cs typeface="Calibri" panose="020F0502020204030204" pitchFamily="34" charset="0"/>
              </a:rPr>
              <a:t>tested</a:t>
            </a:r>
            <a:r>
              <a:rPr lang="fr-FR" sz="2600" b="1" dirty="0">
                <a:latin typeface="Calibri" panose="020F0502020204030204" pitchFamily="34" charset="0"/>
                <a:cs typeface="Calibri" panose="020F0502020204030204" pitchFamily="34" charset="0"/>
              </a:rPr>
              <a:t> in animal </a:t>
            </a:r>
            <a:r>
              <a:rPr lang="fr-FR" sz="2600" b="1" dirty="0" err="1">
                <a:latin typeface="Calibri" panose="020F0502020204030204" pitchFamily="34" charset="0"/>
                <a:cs typeface="Calibri" panose="020F0502020204030204" pitchFamily="34" charset="0"/>
              </a:rPr>
              <a:t>models</a:t>
            </a:r>
            <a:r>
              <a:rPr lang="fr-FR" sz="2600" b="1" dirty="0">
                <a:latin typeface="Calibri" panose="020F0502020204030204" pitchFamily="34" charset="0"/>
                <a:cs typeface="Calibri" panose="020F0502020204030204" pitchFamily="34" charset="0"/>
              </a:rPr>
              <a:t> </a:t>
            </a:r>
            <a:r>
              <a:rPr lang="fr-FR" sz="2600" dirty="0">
                <a:latin typeface="Calibri" panose="020F0502020204030204" pitchFamily="34" charset="0"/>
                <a:cs typeface="Calibri" panose="020F0502020204030204" pitchFamily="34" charset="0"/>
              </a:rPr>
              <a:t>are not the </a:t>
            </a:r>
            <a:r>
              <a:rPr lang="fr-FR" sz="2600" dirty="0" err="1">
                <a:latin typeface="Calibri" panose="020F0502020204030204" pitchFamily="34" charset="0"/>
                <a:cs typeface="Calibri" panose="020F0502020204030204" pitchFamily="34" charset="0"/>
              </a:rPr>
              <a:t>usually</a:t>
            </a:r>
            <a:r>
              <a:rPr lang="fr-FR" sz="2600" dirty="0">
                <a:latin typeface="Calibri" panose="020F0502020204030204" pitchFamily="34" charset="0"/>
                <a:cs typeface="Calibri" panose="020F0502020204030204" pitchFamily="34" charset="0"/>
              </a:rPr>
              <a:t> </a:t>
            </a:r>
            <a:r>
              <a:rPr lang="fr-FR" sz="2600" dirty="0" err="1">
                <a:latin typeface="Calibri" panose="020F0502020204030204" pitchFamily="34" charset="0"/>
                <a:cs typeface="Calibri" panose="020F0502020204030204" pitchFamily="34" charset="0"/>
              </a:rPr>
              <a:t>ones</a:t>
            </a:r>
            <a:r>
              <a:rPr lang="fr-FR" sz="2600" dirty="0">
                <a:latin typeface="Calibri" panose="020F0502020204030204" pitchFamily="34" charset="0"/>
                <a:cs typeface="Calibri" panose="020F0502020204030204" pitchFamily="34" charset="0"/>
              </a:rPr>
              <a:t> </a:t>
            </a:r>
            <a:r>
              <a:rPr lang="fr-FR" sz="2600" dirty="0" err="1">
                <a:latin typeface="Calibri" panose="020F0502020204030204" pitchFamily="34" charset="0"/>
                <a:cs typeface="Calibri" panose="020F0502020204030204" pitchFamily="34" charset="0"/>
              </a:rPr>
              <a:t>used</a:t>
            </a:r>
            <a:r>
              <a:rPr lang="fr-FR" sz="2600" dirty="0">
                <a:latin typeface="Calibri" panose="020F0502020204030204" pitchFamily="34" charset="0"/>
                <a:cs typeface="Calibri" panose="020F0502020204030204" pitchFamily="34" charset="0"/>
              </a:rPr>
              <a:t> in </a:t>
            </a:r>
            <a:r>
              <a:rPr lang="fr-FR" sz="2600" dirty="0" err="1">
                <a:latin typeface="Calibri" panose="020F0502020204030204" pitchFamily="34" charset="0"/>
                <a:cs typeface="Calibri" panose="020F0502020204030204" pitchFamily="34" charset="0"/>
              </a:rPr>
              <a:t>clinical</a:t>
            </a:r>
            <a:r>
              <a:rPr lang="fr-FR" sz="2600" dirty="0">
                <a:latin typeface="Calibri" panose="020F0502020204030204" pitchFamily="34" charset="0"/>
                <a:cs typeface="Calibri" panose="020F0502020204030204" pitchFamily="34" charset="0"/>
              </a:rPr>
              <a:t> </a:t>
            </a:r>
            <a:r>
              <a:rPr lang="fr-FR" sz="2600" dirty="0" err="1">
                <a:latin typeface="Calibri" panose="020F0502020204030204" pitchFamily="34" charset="0"/>
                <a:cs typeface="Calibri" panose="020F0502020204030204" pitchFamily="34" charset="0"/>
              </a:rPr>
              <a:t>pratice</a:t>
            </a:r>
            <a:endParaRPr lang="fr-FR" sz="2600" dirty="0">
              <a:latin typeface="Calibri" panose="020F0502020204030204" pitchFamily="34" charset="0"/>
              <a:cs typeface="Calibri" panose="020F0502020204030204" pitchFamily="34"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 No need…">
            <a:extLst>
              <a:ext uri="{FF2B5EF4-FFF2-40B4-BE49-F238E27FC236}">
                <a16:creationId xmlns:a16="http://schemas.microsoft.com/office/drawing/2014/main" id="{9DBC3639-C4AE-B942-A021-AC0C95BAF038}"/>
              </a:ext>
            </a:extLst>
          </p:cNvPr>
          <p:cNvSpPr txBox="1"/>
          <p:nvPr/>
        </p:nvSpPr>
        <p:spPr>
          <a:xfrm>
            <a:off x="1714500" y="2751296"/>
            <a:ext cx="10958574" cy="5211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342900" indent="-342900" algn="l">
              <a:buFont typeface="Arial" panose="020B0604020202020204" pitchFamily="34" charset="0"/>
              <a:buChar char="•"/>
              <a:defRPr sz="2000">
                <a:latin typeface="+mn-lt"/>
                <a:ea typeface="+mn-ea"/>
                <a:cs typeface="+mn-cs"/>
                <a:sym typeface="Helvetica Neue"/>
              </a:defRPr>
            </a:pPr>
            <a:r>
              <a:rPr lang="fr-FR" sz="2600" b="1" dirty="0">
                <a:latin typeface="Calibri" panose="020F0502020204030204" pitchFamily="34" charset="0"/>
                <a:cs typeface="Calibri" panose="020F0502020204030204" pitchFamily="34" charset="0"/>
              </a:rPr>
              <a:t>Conclusion: n</a:t>
            </a:r>
            <a:r>
              <a:rPr sz="2600" b="1" dirty="0">
                <a:latin typeface="Calibri" panose="020F0502020204030204" pitchFamily="34" charset="0"/>
                <a:cs typeface="Calibri" panose="020F0502020204030204" pitchFamily="34" charset="0"/>
              </a:rPr>
              <a:t>o need </a:t>
            </a:r>
            <a:r>
              <a:rPr lang="fr-FR" sz="2600" b="1" dirty="0">
                <a:latin typeface="Calibri" panose="020F0502020204030204" pitchFamily="34" charset="0"/>
                <a:cs typeface="Calibri" panose="020F0502020204030204" pitchFamily="34" charset="0"/>
              </a:rPr>
              <a:t>!</a:t>
            </a:r>
            <a:endParaRPr sz="2600" b="1" dirty="0">
              <a:latin typeface="Calibri" panose="020F0502020204030204" pitchFamily="34" charset="0"/>
              <a:cs typeface="Calibri" panose="020F0502020204030204" pitchFamily="34" charset="0"/>
            </a:endParaRPr>
          </a:p>
          <a:p>
            <a:pPr algn="l">
              <a:defRPr sz="2000">
                <a:latin typeface="+mn-lt"/>
                <a:ea typeface="+mn-ea"/>
                <a:cs typeface="+mn-cs"/>
                <a:sym typeface="Helvetica Neue"/>
              </a:defRPr>
            </a:pPr>
            <a:endParaRPr sz="2600" dirty="0">
              <a:latin typeface="Calibri" panose="020F0502020204030204" pitchFamily="34" charset="0"/>
              <a:cs typeface="Calibri" panose="020F0502020204030204" pitchFamily="34" charset="0"/>
            </a:endParaRPr>
          </a:p>
          <a:p>
            <a:pPr marL="514350" indent="-514350" algn="l">
              <a:buFont typeface="+mj-lt"/>
              <a:buAutoNum type="arabicPeriod"/>
              <a:defRPr sz="2000">
                <a:latin typeface="+mn-lt"/>
                <a:ea typeface="+mn-ea"/>
                <a:cs typeface="+mn-cs"/>
                <a:sym typeface="Helvetica Neue"/>
              </a:defRPr>
            </a:pPr>
            <a:r>
              <a:rPr lang="fr-FR" sz="2600" b="1" dirty="0" err="1">
                <a:latin typeface="Calibri" panose="020F0502020204030204" pitchFamily="34" charset="0"/>
                <a:cs typeface="Calibri" panose="020F0502020204030204" pitchFamily="34" charset="0"/>
              </a:rPr>
              <a:t>Side</a:t>
            </a:r>
            <a:r>
              <a:rPr sz="2600" b="1" dirty="0">
                <a:latin typeface="Calibri" panose="020F0502020204030204" pitchFamily="34" charset="0"/>
                <a:cs typeface="Calibri" panose="020F0502020204030204" pitchFamily="34" charset="0"/>
              </a:rPr>
              <a:t> effects</a:t>
            </a:r>
          </a:p>
          <a:p>
            <a:pPr marL="514350" lvl="4" indent="-514350" algn="l">
              <a:buFont typeface="+mj-lt"/>
              <a:buAutoNum type="alphaLcParenR"/>
              <a:defRPr sz="2000">
                <a:latin typeface="+mn-lt"/>
                <a:ea typeface="+mn-ea"/>
                <a:cs typeface="+mn-cs"/>
                <a:sym typeface="Helvetica Neue"/>
              </a:defRPr>
            </a:pPr>
            <a:r>
              <a:rPr sz="2600" dirty="0">
                <a:latin typeface="Calibri" panose="020F0502020204030204" pitchFamily="34" charset="0"/>
                <a:cs typeface="Calibri" panose="020F0502020204030204" pitchFamily="34" charset="0"/>
              </a:rPr>
              <a:t>Vasoconstriction ++ with downstream hypoperfusion and visceral suffering</a:t>
            </a:r>
            <a:endParaRPr lang="fr-FR" sz="2600" dirty="0">
              <a:latin typeface="Calibri" panose="020F0502020204030204" pitchFamily="34" charset="0"/>
              <a:cs typeface="Calibri" panose="020F0502020204030204" pitchFamily="34" charset="0"/>
            </a:endParaRPr>
          </a:p>
          <a:p>
            <a:pPr marL="514350" lvl="4" indent="-514350" algn="l">
              <a:buFont typeface="+mj-lt"/>
              <a:buAutoNum type="alphaLcParenR"/>
              <a:defRPr sz="2000">
                <a:latin typeface="+mn-lt"/>
                <a:ea typeface="+mn-ea"/>
                <a:cs typeface="+mn-cs"/>
                <a:sym typeface="Helvetica Neue"/>
              </a:defRPr>
            </a:pPr>
            <a:r>
              <a:rPr lang="fr-FR" sz="2600" dirty="0">
                <a:latin typeface="Calibri" panose="020F0502020204030204" pitchFamily="34" charset="0"/>
                <a:cs typeface="Calibri" panose="020F0502020204030204" pitchFamily="34" charset="0"/>
              </a:rPr>
              <a:t>I</a:t>
            </a:r>
            <a:r>
              <a:rPr sz="2600" dirty="0" err="1">
                <a:latin typeface="Calibri" panose="020F0502020204030204" pitchFamily="34" charset="0"/>
                <a:cs typeface="Calibri" panose="020F0502020204030204" pitchFamily="34" charset="0"/>
              </a:rPr>
              <a:t>nflammatory</a:t>
            </a:r>
            <a:r>
              <a:rPr sz="2600" dirty="0">
                <a:latin typeface="Calibri" panose="020F0502020204030204" pitchFamily="34" charset="0"/>
                <a:cs typeface="Calibri" panose="020F0502020204030204" pitchFamily="34" charset="0"/>
              </a:rPr>
              <a:t> </a:t>
            </a:r>
            <a:r>
              <a:rPr sz="2600" dirty="0" err="1">
                <a:latin typeface="Calibri" panose="020F0502020204030204" pitchFamily="34" charset="0"/>
                <a:cs typeface="Calibri" panose="020F0502020204030204" pitchFamily="34" charset="0"/>
              </a:rPr>
              <a:t>syndrom</a:t>
            </a:r>
            <a:r>
              <a:rPr sz="2600" dirty="0">
                <a:latin typeface="Calibri" panose="020F0502020204030204" pitchFamily="34" charset="0"/>
                <a:cs typeface="Calibri" panose="020F0502020204030204" pitchFamily="34" charset="0"/>
              </a:rPr>
              <a:t> and </a:t>
            </a:r>
            <a:r>
              <a:rPr sz="2600" dirty="0" err="1">
                <a:latin typeface="Calibri" panose="020F0502020204030204" pitchFamily="34" charset="0"/>
                <a:cs typeface="Calibri" panose="020F0502020204030204" pitchFamily="34" charset="0"/>
              </a:rPr>
              <a:t>endotheliopathy</a:t>
            </a:r>
            <a:endParaRPr lang="fr-FR" sz="2600" dirty="0">
              <a:latin typeface="Calibri" panose="020F0502020204030204" pitchFamily="34" charset="0"/>
              <a:cs typeface="Calibri" panose="020F0502020204030204" pitchFamily="34" charset="0"/>
            </a:endParaRPr>
          </a:p>
          <a:p>
            <a:pPr lvl="4" algn="l">
              <a:defRPr sz="2000">
                <a:latin typeface="+mn-lt"/>
                <a:ea typeface="+mn-ea"/>
                <a:cs typeface="+mn-cs"/>
                <a:sym typeface="Helvetica Neue"/>
              </a:defRPr>
            </a:pPr>
            <a:endParaRPr lang="fr-FR" sz="2600" dirty="0">
              <a:latin typeface="Calibri" panose="020F0502020204030204" pitchFamily="34" charset="0"/>
              <a:cs typeface="Calibri" panose="020F0502020204030204" pitchFamily="34" charset="0"/>
            </a:endParaRPr>
          </a:p>
          <a:p>
            <a:pPr lvl="4" algn="l">
              <a:defRPr sz="2000">
                <a:latin typeface="+mn-lt"/>
                <a:ea typeface="+mn-ea"/>
                <a:cs typeface="+mn-cs"/>
                <a:sym typeface="Helvetica Neue"/>
              </a:defRPr>
            </a:pPr>
            <a:r>
              <a:rPr lang="fr-FR" sz="2600" b="1" dirty="0">
                <a:latin typeface="Calibri" panose="020F0502020204030204" pitchFamily="34" charset="0"/>
                <a:cs typeface="Calibri" panose="020F0502020204030204" pitchFamily="34" charset="0"/>
              </a:rPr>
              <a:t>2.	I</a:t>
            </a:r>
            <a:r>
              <a:rPr sz="2600" b="1" dirty="0" err="1">
                <a:latin typeface="Calibri" panose="020F0502020204030204" pitchFamily="34" charset="0"/>
                <a:cs typeface="Calibri" panose="020F0502020204030204" pitchFamily="34" charset="0"/>
              </a:rPr>
              <a:t>ncreased</a:t>
            </a:r>
            <a:r>
              <a:rPr sz="2600" b="1" dirty="0">
                <a:latin typeface="Calibri" panose="020F0502020204030204" pitchFamily="34" charset="0"/>
                <a:cs typeface="Calibri" panose="020F0502020204030204" pitchFamily="34" charset="0"/>
              </a:rPr>
              <a:t> mortality !</a:t>
            </a:r>
            <a:endParaRPr lang="fr-FR" sz="2600" b="1"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defRPr sz="2000" b="1">
                <a:latin typeface="+mn-lt"/>
                <a:ea typeface="+mn-ea"/>
                <a:cs typeface="+mn-cs"/>
                <a:sym typeface="Helvetica Neue"/>
              </a:defRPr>
            </a:pPr>
            <a:endParaRPr lang="fr-FR" sz="2600" dirty="0">
              <a:latin typeface="Calibri" panose="020F0502020204030204" pitchFamily="34" charset="0"/>
              <a:cs typeface="Calibri" panose="020F0502020204030204" pitchFamily="34" charset="0"/>
            </a:endParaRPr>
          </a:p>
          <a:p>
            <a:pPr algn="l">
              <a:defRPr sz="1800">
                <a:latin typeface="+mn-lt"/>
                <a:ea typeface="+mn-ea"/>
                <a:cs typeface="+mn-cs"/>
                <a:sym typeface="Helvetica Neue"/>
              </a:defRPr>
            </a:pPr>
            <a:r>
              <a:rPr lang="fr-FR" sz="2600" dirty="0">
                <a:latin typeface="Calibri" panose="020F0502020204030204" pitchFamily="34" charset="0"/>
                <a:cs typeface="Calibri" panose="020F0502020204030204" pitchFamily="34" charset="0"/>
                <a:sym typeface="Helvetica Neue"/>
              </a:rPr>
              <a:t>✘ </a:t>
            </a:r>
            <a:r>
              <a:rPr lang="fr-FR" sz="2600" dirty="0" err="1">
                <a:latin typeface="Calibri" panose="020F0502020204030204" pitchFamily="34" charset="0"/>
                <a:cs typeface="Calibri" panose="020F0502020204030204" pitchFamily="34" charset="0"/>
                <a:sym typeface="Helvetica Neue"/>
              </a:rPr>
              <a:t>Necessary</a:t>
            </a:r>
            <a:r>
              <a:rPr lang="fr-FR" sz="2600" dirty="0">
                <a:latin typeface="Calibri" panose="020F0502020204030204" pitchFamily="34" charset="0"/>
                <a:cs typeface="Calibri" panose="020F0502020204030204" pitchFamily="34" charset="0"/>
                <a:sym typeface="Helvetica Neue"/>
              </a:rPr>
              <a:t> to match </a:t>
            </a:r>
            <a:r>
              <a:rPr lang="fr-FR" sz="2600" dirty="0" err="1">
                <a:latin typeface="Calibri" panose="020F0502020204030204" pitchFamily="34" charset="0"/>
                <a:cs typeface="Calibri" panose="020F0502020204030204" pitchFamily="34" charset="0"/>
                <a:sym typeface="Helvetica Neue"/>
              </a:rPr>
              <a:t>databases</a:t>
            </a:r>
            <a:r>
              <a:rPr lang="fr-FR" sz="2600" dirty="0">
                <a:latin typeface="Calibri" panose="020F0502020204030204" pitchFamily="34" charset="0"/>
                <a:cs typeface="Calibri" panose="020F0502020204030204" pitchFamily="34" charset="0"/>
                <a:sym typeface="Helvetica Neue"/>
              </a:rPr>
              <a:t> </a:t>
            </a:r>
            <a:r>
              <a:rPr lang="fr-FR" sz="2600" dirty="0" err="1">
                <a:latin typeface="Calibri" panose="020F0502020204030204" pitchFamily="34" charset="0"/>
                <a:cs typeface="Calibri" panose="020F0502020204030204" pitchFamily="34" charset="0"/>
                <a:sym typeface="Helvetica Neue"/>
              </a:rPr>
              <a:t>with</a:t>
            </a:r>
            <a:r>
              <a:rPr lang="fr-FR" sz="2600" dirty="0">
                <a:latin typeface="Calibri" panose="020F0502020204030204" pitchFamily="34" charset="0"/>
                <a:cs typeface="Calibri" panose="020F0502020204030204" pitchFamily="34" charset="0"/>
                <a:sym typeface="Helvetica Neue"/>
              </a:rPr>
              <a:t> </a:t>
            </a:r>
            <a:r>
              <a:rPr lang="fr-FR" sz="2600" dirty="0" err="1">
                <a:latin typeface="Calibri" panose="020F0502020204030204" pitchFamily="34" charset="0"/>
                <a:cs typeface="Calibri" panose="020F0502020204030204" pitchFamily="34" charset="0"/>
                <a:sym typeface="Helvetica Neue"/>
              </a:rPr>
              <a:t>gravity</a:t>
            </a:r>
            <a:r>
              <a:rPr lang="fr-FR" sz="2600" dirty="0">
                <a:latin typeface="Calibri" panose="020F0502020204030204" pitchFamily="34" charset="0"/>
                <a:cs typeface="Calibri" panose="020F0502020204030204" pitchFamily="34" charset="0"/>
                <a:sym typeface="Helvetica Neue"/>
              </a:rPr>
              <a:t> scores and adjuvant </a:t>
            </a:r>
            <a:r>
              <a:rPr lang="fr-FR" sz="2600" dirty="0" err="1">
                <a:latin typeface="Calibri" panose="020F0502020204030204" pitchFamily="34" charset="0"/>
                <a:cs typeface="Calibri" panose="020F0502020204030204" pitchFamily="34" charset="0"/>
                <a:sym typeface="Helvetica Neue"/>
              </a:rPr>
              <a:t>treatments</a:t>
            </a:r>
            <a:r>
              <a:rPr lang="fr-FR" sz="2600" dirty="0">
                <a:latin typeface="Calibri" panose="020F0502020204030204" pitchFamily="34" charset="0"/>
                <a:cs typeface="Calibri" panose="020F0502020204030204" pitchFamily="34" charset="0"/>
                <a:sym typeface="Helvetica Neue"/>
              </a:rPr>
              <a:t> (</a:t>
            </a:r>
            <a:r>
              <a:rPr lang="fr-FR" sz="2600" dirty="0" err="1">
                <a:latin typeface="Calibri" panose="020F0502020204030204" pitchFamily="34" charset="0"/>
                <a:cs typeface="Calibri" panose="020F0502020204030204" pitchFamily="34" charset="0"/>
                <a:sym typeface="Helvetica Neue"/>
              </a:rPr>
              <a:t>blood</a:t>
            </a:r>
            <a:r>
              <a:rPr lang="fr-FR" sz="2600" dirty="0">
                <a:latin typeface="Calibri" panose="020F0502020204030204" pitchFamily="34" charset="0"/>
                <a:cs typeface="Calibri" panose="020F0502020204030204" pitchFamily="34" charset="0"/>
                <a:sym typeface="Helvetica Neue"/>
              </a:rPr>
              <a:t> transfusion, </a:t>
            </a:r>
            <a:r>
              <a:rPr lang="fr-FR" sz="2600" dirty="0" err="1">
                <a:latin typeface="Calibri" panose="020F0502020204030204" pitchFamily="34" charset="0"/>
                <a:cs typeface="Calibri" panose="020F0502020204030204" pitchFamily="34" charset="0"/>
                <a:sym typeface="Helvetica Neue"/>
              </a:rPr>
              <a:t>fluid</a:t>
            </a:r>
            <a:r>
              <a:rPr lang="fr-FR" sz="2600" dirty="0">
                <a:latin typeface="Calibri" panose="020F0502020204030204" pitchFamily="34" charset="0"/>
                <a:cs typeface="Calibri" panose="020F0502020204030204" pitchFamily="34" charset="0"/>
                <a:sym typeface="Helvetica Neue"/>
              </a:rPr>
              <a:t> </a:t>
            </a:r>
            <a:r>
              <a:rPr lang="fr-FR" sz="2600" dirty="0" err="1">
                <a:latin typeface="Calibri" panose="020F0502020204030204" pitchFamily="34" charset="0"/>
                <a:cs typeface="Calibri" panose="020F0502020204030204" pitchFamily="34" charset="0"/>
                <a:sym typeface="Helvetica Neue"/>
              </a:rPr>
              <a:t>therapy</a:t>
            </a:r>
            <a:r>
              <a:rPr lang="fr-FR" sz="2600" dirty="0">
                <a:latin typeface="Calibri" panose="020F0502020204030204" pitchFamily="34" charset="0"/>
                <a:cs typeface="Calibri" panose="020F0502020204030204" pitchFamily="34" charset="0"/>
                <a:sym typeface="Helvetica Neue"/>
              </a:rPr>
              <a:t>…)</a:t>
            </a:r>
          </a:p>
          <a:p>
            <a:pPr algn="l">
              <a:defRPr sz="1800">
                <a:latin typeface="+mn-lt"/>
                <a:ea typeface="+mn-ea"/>
                <a:cs typeface="+mn-cs"/>
                <a:sym typeface="Helvetica Neue"/>
              </a:defRPr>
            </a:pPr>
            <a:endParaRPr lang="fr-FR" sz="2600" dirty="0">
              <a:latin typeface="Calibri" panose="020F0502020204030204" pitchFamily="34" charset="0"/>
              <a:cs typeface="Calibri" panose="020F0502020204030204" pitchFamily="34" charset="0"/>
              <a:sym typeface="Helvetica Neue"/>
            </a:endParaRPr>
          </a:p>
          <a:p>
            <a:pPr algn="l">
              <a:defRPr sz="1800">
                <a:latin typeface="+mn-lt"/>
                <a:ea typeface="+mn-ea"/>
                <a:cs typeface="+mn-cs"/>
                <a:sym typeface="Helvetica Neue"/>
              </a:defRPr>
            </a:pPr>
            <a:r>
              <a:rPr lang="fr-FR" sz="2600" dirty="0">
                <a:latin typeface="Calibri" panose="020F0502020204030204" pitchFamily="34" charset="0"/>
                <a:cs typeface="Calibri" panose="020F0502020204030204" pitchFamily="34" charset="0"/>
                <a:sym typeface="Helvetica Neue"/>
              </a:rPr>
              <a:t>✘ </a:t>
            </a:r>
            <a:r>
              <a:rPr lang="fr-FR" sz="2600" dirty="0" err="1">
                <a:latin typeface="Calibri" panose="020F0502020204030204" pitchFamily="34" charset="0"/>
                <a:cs typeface="Calibri" panose="020F0502020204030204" pitchFamily="34" charset="0"/>
                <a:sym typeface="Helvetica Neue"/>
              </a:rPr>
              <a:t>Necessary</a:t>
            </a:r>
            <a:r>
              <a:rPr lang="fr-FR" sz="2600" dirty="0">
                <a:latin typeface="Calibri" panose="020F0502020204030204" pitchFamily="34" charset="0"/>
                <a:cs typeface="Calibri" panose="020F0502020204030204" pitchFamily="34" charset="0"/>
                <a:sym typeface="Helvetica Neue"/>
              </a:rPr>
              <a:t> to </a:t>
            </a:r>
            <a:r>
              <a:rPr lang="fr-FR" sz="2600" dirty="0" err="1">
                <a:latin typeface="Calibri" panose="020F0502020204030204" pitchFamily="34" charset="0"/>
                <a:cs typeface="Calibri" panose="020F0502020204030204" pitchFamily="34" charset="0"/>
                <a:sym typeface="Helvetica Neue"/>
              </a:rPr>
              <a:t>study</a:t>
            </a:r>
            <a:r>
              <a:rPr lang="fr-FR" sz="2600" dirty="0">
                <a:latin typeface="Calibri" panose="020F0502020204030204" pitchFamily="34" charset="0"/>
                <a:cs typeface="Calibri" panose="020F0502020204030204" pitchFamily="34" charset="0"/>
                <a:sym typeface="Helvetica Neue"/>
              </a:rPr>
              <a:t> </a:t>
            </a:r>
            <a:r>
              <a:rPr lang="fr-FR" sz="2600" dirty="0" err="1">
                <a:latin typeface="Calibri" panose="020F0502020204030204" pitchFamily="34" charset="0"/>
                <a:cs typeface="Calibri" panose="020F0502020204030204" pitchFamily="34" charset="0"/>
                <a:sym typeface="Helvetica Neue"/>
              </a:rPr>
              <a:t>effects</a:t>
            </a:r>
            <a:r>
              <a:rPr lang="fr-FR" sz="2600" dirty="0">
                <a:latin typeface="Calibri" panose="020F0502020204030204" pitchFamily="34" charset="0"/>
                <a:cs typeface="Calibri" panose="020F0502020204030204" pitchFamily="34" charset="0"/>
                <a:sym typeface="Helvetica Neue"/>
              </a:rPr>
              <a:t> on short but </a:t>
            </a:r>
            <a:r>
              <a:rPr lang="fr-FR" sz="2600" dirty="0" err="1">
                <a:latin typeface="Calibri" panose="020F0502020204030204" pitchFamily="34" charset="0"/>
                <a:cs typeface="Calibri" panose="020F0502020204030204" pitchFamily="34" charset="0"/>
                <a:sym typeface="Helvetica Neue"/>
              </a:rPr>
              <a:t>also</a:t>
            </a:r>
            <a:r>
              <a:rPr lang="fr-FR" sz="2600" dirty="0">
                <a:latin typeface="Calibri" panose="020F0502020204030204" pitchFamily="34" charset="0"/>
                <a:cs typeface="Calibri" panose="020F0502020204030204" pitchFamily="34" charset="0"/>
                <a:sym typeface="Helvetica Neue"/>
              </a:rPr>
              <a:t> long </a:t>
            </a:r>
            <a:r>
              <a:rPr lang="fr-FR" sz="2600" dirty="0" err="1">
                <a:latin typeface="Calibri" panose="020F0502020204030204" pitchFamily="34" charset="0"/>
                <a:cs typeface="Calibri" panose="020F0502020204030204" pitchFamily="34" charset="0"/>
                <a:sym typeface="Helvetica Neue"/>
              </a:rPr>
              <a:t>term</a:t>
            </a:r>
            <a:endParaRPr lang="fr-FR" sz="2600" dirty="0">
              <a:latin typeface="Calibri" panose="020F0502020204030204" pitchFamily="34" charset="0"/>
              <a:cs typeface="Calibri" panose="020F0502020204030204" pitchFamily="34" charset="0"/>
              <a:sym typeface="Helvetica Neue"/>
            </a:endParaRPr>
          </a:p>
          <a:p>
            <a:pPr algn="l">
              <a:defRPr sz="2000" b="1">
                <a:latin typeface="+mn-lt"/>
                <a:ea typeface="+mn-ea"/>
                <a:cs typeface="+mn-cs"/>
                <a:sym typeface="Helvetica Neue"/>
              </a:defRPr>
            </a:pPr>
            <a:endParaRPr dirty="0"/>
          </a:p>
        </p:txBody>
      </p:sp>
      <p:sp>
        <p:nvSpPr>
          <p:cNvPr id="10" name="Limites des modèles animaux et des études cliniques">
            <a:extLst>
              <a:ext uri="{FF2B5EF4-FFF2-40B4-BE49-F238E27FC236}">
                <a16:creationId xmlns:a16="http://schemas.microsoft.com/office/drawing/2014/main" id="{7A0DC07C-F2D7-8240-9DD3-66EA4D02A49F}"/>
              </a:ext>
            </a:extLst>
          </p:cNvPr>
          <p:cNvSpPr txBox="1"/>
          <p:nvPr/>
        </p:nvSpPr>
        <p:spPr>
          <a:xfrm>
            <a:off x="949892" y="1990676"/>
            <a:ext cx="10958574"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b="1">
                <a:solidFill>
                  <a:srgbClr val="C00000"/>
                </a:solidFill>
                <a:latin typeface="+mn-lt"/>
                <a:ea typeface="+mn-ea"/>
                <a:cs typeface="+mn-cs"/>
                <a:sym typeface="Helvetica Neue"/>
              </a:defRPr>
            </a:lvl1pPr>
          </a:lstStyle>
          <a:p>
            <a:r>
              <a:rPr lang="fr-FR" sz="3200" dirty="0" err="1">
                <a:solidFill>
                  <a:srgbClr val="002060"/>
                </a:solidFill>
                <a:latin typeface="Calibri" panose="020F0502020204030204" pitchFamily="34" charset="0"/>
                <a:cs typeface="Calibri" panose="020F0502020204030204" pitchFamily="34" charset="0"/>
              </a:rPr>
              <a:t>Clinical</a:t>
            </a:r>
            <a:r>
              <a:rPr sz="3200" dirty="0">
                <a:solidFill>
                  <a:srgbClr val="002060"/>
                </a:solidFill>
                <a:latin typeface="Calibri" panose="020F0502020204030204" pitchFamily="34" charset="0"/>
                <a:cs typeface="Calibri" panose="020F0502020204030204" pitchFamily="34" charset="0"/>
              </a:rPr>
              <a:t> </a:t>
            </a:r>
            <a:r>
              <a:rPr lang="fr-FR" sz="3200" dirty="0" err="1">
                <a:solidFill>
                  <a:srgbClr val="002060"/>
                </a:solidFill>
                <a:latin typeface="Calibri" panose="020F0502020204030204" pitchFamily="34" charset="0"/>
                <a:cs typeface="Calibri" panose="020F0502020204030204" pitchFamily="34" charset="0"/>
              </a:rPr>
              <a:t>studies</a:t>
            </a:r>
            <a:r>
              <a:rPr sz="3200" dirty="0">
                <a:solidFill>
                  <a:srgbClr val="002060"/>
                </a:solidFill>
                <a:latin typeface="Calibri" panose="020F0502020204030204" pitchFamily="34" charset="0"/>
                <a:cs typeface="Calibri" panose="020F0502020204030204" pitchFamily="34" charset="0"/>
              </a:rPr>
              <a:t> </a:t>
            </a:r>
            <a:r>
              <a:rPr lang="fr-FR" sz="3200" dirty="0" err="1">
                <a:solidFill>
                  <a:srgbClr val="002060"/>
                </a:solidFill>
                <a:latin typeface="Calibri" panose="020F0502020204030204" pitchFamily="34" charset="0"/>
                <a:cs typeface="Calibri" panose="020F0502020204030204" pitchFamily="34" charset="0"/>
              </a:rPr>
              <a:t>advocate</a:t>
            </a:r>
            <a:r>
              <a:rPr lang="fr-FR" sz="3200" dirty="0">
                <a:solidFill>
                  <a:srgbClr val="002060"/>
                </a:solidFill>
                <a:latin typeface="Calibri" panose="020F0502020204030204" pitchFamily="34" charset="0"/>
                <a:cs typeface="Calibri" panose="020F0502020204030204" pitchFamily="34" charset="0"/>
              </a:rPr>
              <a:t> </a:t>
            </a:r>
            <a:r>
              <a:rPr lang="fr-FR" sz="3200" dirty="0" err="1">
                <a:solidFill>
                  <a:srgbClr val="002060"/>
                </a:solidFill>
                <a:latin typeface="Calibri" panose="020F0502020204030204" pitchFamily="34" charset="0"/>
                <a:cs typeface="Calibri" panose="020F0502020204030204" pitchFamily="34" charset="0"/>
              </a:rPr>
              <a:t>against</a:t>
            </a:r>
            <a:r>
              <a:rPr lang="fr-FR" sz="3200" dirty="0">
                <a:solidFill>
                  <a:srgbClr val="002060"/>
                </a:solidFill>
                <a:latin typeface="Calibri" panose="020F0502020204030204" pitchFamily="34" charset="0"/>
                <a:cs typeface="Calibri" panose="020F0502020204030204" pitchFamily="34" charset="0"/>
              </a:rPr>
              <a:t> </a:t>
            </a:r>
            <a:r>
              <a:rPr lang="fr-FR" sz="3200" dirty="0" err="1">
                <a:solidFill>
                  <a:srgbClr val="002060"/>
                </a:solidFill>
                <a:latin typeface="Calibri" panose="020F0502020204030204" pitchFamily="34" charset="0"/>
                <a:cs typeface="Calibri" panose="020F0502020204030204" pitchFamily="34" charset="0"/>
              </a:rPr>
              <a:t>their</a:t>
            </a:r>
            <a:r>
              <a:rPr lang="fr-FR" sz="3200" dirty="0">
                <a:solidFill>
                  <a:srgbClr val="002060"/>
                </a:solidFill>
                <a:latin typeface="Calibri" panose="020F0502020204030204" pitchFamily="34" charset="0"/>
                <a:cs typeface="Calibri" panose="020F0502020204030204" pitchFamily="34" charset="0"/>
              </a:rPr>
              <a:t> use</a:t>
            </a:r>
            <a:endParaRPr sz="3200" dirty="0">
              <a:solidFill>
                <a:srgbClr val="002060"/>
              </a:solidFill>
              <a:latin typeface="Calibri" panose="020F0502020204030204" pitchFamily="34" charset="0"/>
              <a:cs typeface="Calibri" panose="020F0502020204030204" pitchFamily="34" charset="0"/>
            </a:endParaRPr>
          </a:p>
        </p:txBody>
      </p:sp>
      <p:sp>
        <p:nvSpPr>
          <p:cNvPr id="11" name="Les catécholamines dans le choc hémorragique">
            <a:extLst>
              <a:ext uri="{FF2B5EF4-FFF2-40B4-BE49-F238E27FC236}">
                <a16:creationId xmlns:a16="http://schemas.microsoft.com/office/drawing/2014/main" id="{17214926-3F58-9B43-A0F0-043277522F34}"/>
              </a:ext>
            </a:extLst>
          </p:cNvPr>
          <p:cNvSpPr txBox="1"/>
          <p:nvPr/>
        </p:nvSpPr>
        <p:spPr>
          <a:xfrm>
            <a:off x="1714500" y="248223"/>
            <a:ext cx="10193965"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800" b="1" i="1">
                <a:solidFill>
                  <a:srgbClr val="C00000"/>
                </a:solidFill>
                <a:latin typeface="Georgia"/>
                <a:ea typeface="Georgia"/>
                <a:cs typeface="Georgia"/>
                <a:sym typeface="Georgia"/>
              </a:defRPr>
            </a:lvl1pPr>
          </a:lstStyle>
          <a:p>
            <a:pPr algn="l"/>
            <a:r>
              <a:rPr lang="fr-FR" sz="3200" i="0" kern="1200" dirty="0" err="1">
                <a:solidFill>
                  <a:srgbClr val="90283B"/>
                </a:solidFill>
                <a:latin typeface="+mj-lt"/>
                <a:ea typeface="+mj-ea"/>
                <a:cs typeface="+mj-cs"/>
              </a:rPr>
              <a:t>Current</a:t>
            </a:r>
            <a:r>
              <a:rPr lang="fr-FR" sz="3200" i="0" kern="1200" dirty="0">
                <a:solidFill>
                  <a:srgbClr val="90283B"/>
                </a:solidFill>
                <a:latin typeface="+mj-lt"/>
                <a:ea typeface="+mj-ea"/>
                <a:cs typeface="+mj-cs"/>
              </a:rPr>
              <a:t> practices: </a:t>
            </a:r>
            <a:r>
              <a:rPr lang="fr-FR" sz="3200" i="0" kern="1200" dirty="0" err="1">
                <a:solidFill>
                  <a:srgbClr val="90283B"/>
                </a:solidFill>
                <a:latin typeface="+mj-lt"/>
                <a:ea typeface="+mj-ea"/>
                <a:cs typeface="+mj-cs"/>
              </a:rPr>
              <a:t>which</a:t>
            </a:r>
            <a:r>
              <a:rPr lang="fr-FR" sz="3200" i="0" kern="1200" dirty="0">
                <a:solidFill>
                  <a:srgbClr val="90283B"/>
                </a:solidFill>
                <a:latin typeface="+mj-lt"/>
                <a:ea typeface="+mj-ea"/>
                <a:cs typeface="+mj-cs"/>
              </a:rPr>
              <a:t> </a:t>
            </a:r>
            <a:r>
              <a:rPr lang="fr-FR" sz="3200" i="0" kern="1200" dirty="0" err="1">
                <a:solidFill>
                  <a:srgbClr val="90283B"/>
                </a:solidFill>
                <a:latin typeface="+mj-lt"/>
                <a:ea typeface="+mj-ea"/>
                <a:cs typeface="+mj-cs"/>
              </a:rPr>
              <a:t>role</a:t>
            </a:r>
            <a:r>
              <a:rPr lang="fr-FR" sz="3200" i="0" kern="1200" dirty="0">
                <a:solidFill>
                  <a:srgbClr val="90283B"/>
                </a:solidFill>
                <a:latin typeface="+mj-lt"/>
                <a:ea typeface="+mj-ea"/>
                <a:cs typeface="+mj-cs"/>
              </a:rPr>
              <a:t> for </a:t>
            </a:r>
            <a:r>
              <a:rPr lang="fr-FR" sz="3200" i="0" kern="1200" dirty="0" err="1">
                <a:solidFill>
                  <a:srgbClr val="90283B"/>
                </a:solidFill>
                <a:latin typeface="+mj-lt"/>
                <a:ea typeface="+mj-ea"/>
                <a:cs typeface="+mj-cs"/>
              </a:rPr>
              <a:t>vasopressors</a:t>
            </a:r>
            <a:r>
              <a:rPr lang="fr-FR" sz="3200" i="0" kern="1200" dirty="0">
                <a:solidFill>
                  <a:srgbClr val="90283B"/>
                </a:solidFill>
                <a:latin typeface="+mj-lt"/>
                <a:ea typeface="+mj-ea"/>
                <a:cs typeface="+mj-cs"/>
              </a:rPr>
              <a:t> ?</a:t>
            </a:r>
          </a:p>
        </p:txBody>
      </p:sp>
      <p:sp>
        <p:nvSpPr>
          <p:cNvPr id="2" name="Rectangle 1">
            <a:extLst>
              <a:ext uri="{FF2B5EF4-FFF2-40B4-BE49-F238E27FC236}">
                <a16:creationId xmlns:a16="http://schemas.microsoft.com/office/drawing/2014/main" id="{2CC126D6-2EFE-1B40-A5E2-100E542A6EB7}"/>
              </a:ext>
            </a:extLst>
          </p:cNvPr>
          <p:cNvSpPr/>
          <p:nvPr/>
        </p:nvSpPr>
        <p:spPr>
          <a:xfrm>
            <a:off x="1433945" y="5985164"/>
            <a:ext cx="11159837" cy="1777760"/>
          </a:xfrm>
          <a:prstGeom prst="rect">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mites des modèles animaux et des études cliniques">
            <a:extLst>
              <a:ext uri="{FF2B5EF4-FFF2-40B4-BE49-F238E27FC236}">
                <a16:creationId xmlns:a16="http://schemas.microsoft.com/office/drawing/2014/main" id="{7A0DC07C-F2D7-8240-9DD3-66EA4D02A49F}"/>
              </a:ext>
            </a:extLst>
          </p:cNvPr>
          <p:cNvSpPr txBox="1"/>
          <p:nvPr/>
        </p:nvSpPr>
        <p:spPr>
          <a:xfrm>
            <a:off x="949892" y="1990676"/>
            <a:ext cx="10958574"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b="1">
                <a:solidFill>
                  <a:srgbClr val="C00000"/>
                </a:solidFill>
                <a:latin typeface="+mn-lt"/>
                <a:ea typeface="+mn-ea"/>
                <a:cs typeface="+mn-cs"/>
                <a:sym typeface="Helvetica Neue"/>
              </a:defRPr>
            </a:lvl1pPr>
          </a:lstStyle>
          <a:p>
            <a:r>
              <a:rPr lang="fr-FR" sz="3200" dirty="0" err="1">
                <a:solidFill>
                  <a:srgbClr val="002060"/>
                </a:solidFill>
                <a:latin typeface="Calibri" panose="020F0502020204030204" pitchFamily="34" charset="0"/>
                <a:cs typeface="Calibri" panose="020F0502020204030204" pitchFamily="34" charset="0"/>
              </a:rPr>
              <a:t>Clinical</a:t>
            </a:r>
            <a:r>
              <a:rPr sz="3200" dirty="0">
                <a:solidFill>
                  <a:srgbClr val="002060"/>
                </a:solidFill>
                <a:latin typeface="Calibri" panose="020F0502020204030204" pitchFamily="34" charset="0"/>
                <a:cs typeface="Calibri" panose="020F0502020204030204" pitchFamily="34" charset="0"/>
              </a:rPr>
              <a:t> </a:t>
            </a:r>
            <a:r>
              <a:rPr lang="fr-FR" sz="3200" dirty="0" err="1">
                <a:solidFill>
                  <a:srgbClr val="002060"/>
                </a:solidFill>
                <a:latin typeface="Calibri" panose="020F0502020204030204" pitchFamily="34" charset="0"/>
                <a:cs typeface="Calibri" panose="020F0502020204030204" pitchFamily="34" charset="0"/>
              </a:rPr>
              <a:t>studies</a:t>
            </a:r>
            <a:r>
              <a:rPr sz="3200" dirty="0">
                <a:solidFill>
                  <a:srgbClr val="002060"/>
                </a:solidFill>
                <a:latin typeface="Calibri" panose="020F0502020204030204" pitchFamily="34" charset="0"/>
                <a:cs typeface="Calibri" panose="020F0502020204030204" pitchFamily="34" charset="0"/>
              </a:rPr>
              <a:t> limits</a:t>
            </a:r>
            <a:r>
              <a:rPr lang="fr-FR" sz="3200" dirty="0">
                <a:solidFill>
                  <a:srgbClr val="002060"/>
                </a:solidFill>
                <a:latin typeface="Calibri" panose="020F0502020204030204" pitchFamily="34" charset="0"/>
                <a:cs typeface="Calibri" panose="020F0502020204030204" pitchFamily="34" charset="0"/>
              </a:rPr>
              <a:t> </a:t>
            </a:r>
            <a:r>
              <a:rPr lang="fr-FR" sz="3200" dirty="0" err="1">
                <a:solidFill>
                  <a:srgbClr val="002060"/>
                </a:solidFill>
                <a:latin typeface="Calibri" panose="020F0502020204030204" pitchFamily="34" charset="0"/>
                <a:cs typeface="Calibri" panose="020F0502020204030204" pitchFamily="34" charset="0"/>
              </a:rPr>
              <a:t>advocate</a:t>
            </a:r>
            <a:r>
              <a:rPr lang="fr-FR" sz="3200" dirty="0">
                <a:solidFill>
                  <a:srgbClr val="002060"/>
                </a:solidFill>
                <a:latin typeface="Calibri" panose="020F0502020204030204" pitchFamily="34" charset="0"/>
                <a:cs typeface="Calibri" panose="020F0502020204030204" pitchFamily="34" charset="0"/>
              </a:rPr>
              <a:t> </a:t>
            </a:r>
            <a:r>
              <a:rPr lang="fr-FR" sz="3200" dirty="0" err="1">
                <a:solidFill>
                  <a:srgbClr val="002060"/>
                </a:solidFill>
                <a:latin typeface="Calibri" panose="020F0502020204030204" pitchFamily="34" charset="0"/>
                <a:cs typeface="Calibri" panose="020F0502020204030204" pitchFamily="34" charset="0"/>
              </a:rPr>
              <a:t>against</a:t>
            </a:r>
            <a:r>
              <a:rPr lang="fr-FR" sz="3200" dirty="0">
                <a:solidFill>
                  <a:srgbClr val="002060"/>
                </a:solidFill>
                <a:latin typeface="Calibri" panose="020F0502020204030204" pitchFamily="34" charset="0"/>
                <a:cs typeface="Calibri" panose="020F0502020204030204" pitchFamily="34" charset="0"/>
              </a:rPr>
              <a:t> </a:t>
            </a:r>
            <a:r>
              <a:rPr lang="fr-FR" sz="3200" dirty="0" err="1">
                <a:solidFill>
                  <a:srgbClr val="002060"/>
                </a:solidFill>
                <a:latin typeface="Calibri" panose="020F0502020204030204" pitchFamily="34" charset="0"/>
                <a:cs typeface="Calibri" panose="020F0502020204030204" pitchFamily="34" charset="0"/>
              </a:rPr>
              <a:t>their</a:t>
            </a:r>
            <a:r>
              <a:rPr lang="fr-FR" sz="3200" dirty="0">
                <a:solidFill>
                  <a:srgbClr val="002060"/>
                </a:solidFill>
                <a:latin typeface="Calibri" panose="020F0502020204030204" pitchFamily="34" charset="0"/>
                <a:cs typeface="Calibri" panose="020F0502020204030204" pitchFamily="34" charset="0"/>
              </a:rPr>
              <a:t> use</a:t>
            </a:r>
            <a:endParaRPr sz="3200" dirty="0">
              <a:solidFill>
                <a:srgbClr val="002060"/>
              </a:solidFill>
              <a:latin typeface="Calibri" panose="020F0502020204030204" pitchFamily="34" charset="0"/>
              <a:cs typeface="Calibri" panose="020F0502020204030204" pitchFamily="34" charset="0"/>
            </a:endParaRPr>
          </a:p>
        </p:txBody>
      </p:sp>
      <p:sp>
        <p:nvSpPr>
          <p:cNvPr id="11" name="Les catécholamines dans le choc hémorragique">
            <a:extLst>
              <a:ext uri="{FF2B5EF4-FFF2-40B4-BE49-F238E27FC236}">
                <a16:creationId xmlns:a16="http://schemas.microsoft.com/office/drawing/2014/main" id="{17214926-3F58-9B43-A0F0-043277522F34}"/>
              </a:ext>
            </a:extLst>
          </p:cNvPr>
          <p:cNvSpPr txBox="1"/>
          <p:nvPr/>
        </p:nvSpPr>
        <p:spPr>
          <a:xfrm>
            <a:off x="1714500" y="248223"/>
            <a:ext cx="10193965"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800" b="1" i="1">
                <a:solidFill>
                  <a:srgbClr val="C00000"/>
                </a:solidFill>
                <a:latin typeface="Georgia"/>
                <a:ea typeface="Georgia"/>
                <a:cs typeface="Georgia"/>
                <a:sym typeface="Georgia"/>
              </a:defRPr>
            </a:lvl1pPr>
          </a:lstStyle>
          <a:p>
            <a:pPr algn="l"/>
            <a:r>
              <a:rPr lang="fr-FR" sz="3200" i="0" kern="1200" dirty="0" err="1">
                <a:solidFill>
                  <a:srgbClr val="90283B"/>
                </a:solidFill>
                <a:latin typeface="+mj-lt"/>
                <a:ea typeface="+mj-ea"/>
                <a:cs typeface="+mj-cs"/>
              </a:rPr>
              <a:t>Current</a:t>
            </a:r>
            <a:r>
              <a:rPr lang="fr-FR" sz="3200" i="0" kern="1200" dirty="0">
                <a:solidFill>
                  <a:srgbClr val="90283B"/>
                </a:solidFill>
                <a:latin typeface="+mj-lt"/>
                <a:ea typeface="+mj-ea"/>
                <a:cs typeface="+mj-cs"/>
              </a:rPr>
              <a:t> practices: </a:t>
            </a:r>
            <a:r>
              <a:rPr lang="fr-FR" sz="3200" i="0" kern="1200" dirty="0" err="1">
                <a:solidFill>
                  <a:srgbClr val="90283B"/>
                </a:solidFill>
                <a:latin typeface="+mj-lt"/>
                <a:ea typeface="+mj-ea"/>
                <a:cs typeface="+mj-cs"/>
              </a:rPr>
              <a:t>which</a:t>
            </a:r>
            <a:r>
              <a:rPr lang="fr-FR" sz="3200" i="0" kern="1200" dirty="0">
                <a:solidFill>
                  <a:srgbClr val="90283B"/>
                </a:solidFill>
                <a:latin typeface="+mj-lt"/>
                <a:ea typeface="+mj-ea"/>
                <a:cs typeface="+mj-cs"/>
              </a:rPr>
              <a:t> </a:t>
            </a:r>
            <a:r>
              <a:rPr lang="fr-FR" sz="3200" i="0" kern="1200" dirty="0" err="1">
                <a:solidFill>
                  <a:srgbClr val="90283B"/>
                </a:solidFill>
                <a:latin typeface="+mj-lt"/>
                <a:ea typeface="+mj-ea"/>
                <a:cs typeface="+mj-cs"/>
              </a:rPr>
              <a:t>role</a:t>
            </a:r>
            <a:r>
              <a:rPr lang="fr-FR" sz="3200" i="0" kern="1200" dirty="0">
                <a:solidFill>
                  <a:srgbClr val="90283B"/>
                </a:solidFill>
                <a:latin typeface="+mj-lt"/>
                <a:ea typeface="+mj-ea"/>
                <a:cs typeface="+mj-cs"/>
              </a:rPr>
              <a:t> for </a:t>
            </a:r>
            <a:r>
              <a:rPr lang="fr-FR" sz="3200" i="0" kern="1200" dirty="0" err="1">
                <a:solidFill>
                  <a:srgbClr val="90283B"/>
                </a:solidFill>
                <a:latin typeface="+mj-lt"/>
                <a:ea typeface="+mj-ea"/>
                <a:cs typeface="+mj-cs"/>
              </a:rPr>
              <a:t>vasopressors</a:t>
            </a:r>
            <a:r>
              <a:rPr lang="fr-FR" sz="3200" i="0" kern="1200" dirty="0">
                <a:solidFill>
                  <a:srgbClr val="90283B"/>
                </a:solidFill>
                <a:latin typeface="+mj-lt"/>
                <a:ea typeface="+mj-ea"/>
                <a:cs typeface="+mj-cs"/>
              </a:rPr>
              <a:t> ?</a:t>
            </a:r>
          </a:p>
        </p:txBody>
      </p:sp>
      <p:graphicFrame>
        <p:nvGraphicFramePr>
          <p:cNvPr id="6" name="Tableau">
            <a:extLst>
              <a:ext uri="{FF2B5EF4-FFF2-40B4-BE49-F238E27FC236}">
                <a16:creationId xmlns:a16="http://schemas.microsoft.com/office/drawing/2014/main" id="{D5E91522-7A21-CB47-904D-95BFA3812E4E}"/>
              </a:ext>
            </a:extLst>
          </p:cNvPr>
          <p:cNvGraphicFramePr/>
          <p:nvPr>
            <p:extLst>
              <p:ext uri="{D42A27DB-BD31-4B8C-83A1-F6EECF244321}">
                <p14:modId xmlns:p14="http://schemas.microsoft.com/office/powerpoint/2010/main" val="525409027"/>
              </p:ext>
            </p:extLst>
          </p:nvPr>
        </p:nvGraphicFramePr>
        <p:xfrm>
          <a:off x="1714500" y="5075430"/>
          <a:ext cx="10529033" cy="3643267"/>
        </p:xfrm>
        <a:graphic>
          <a:graphicData uri="http://schemas.openxmlformats.org/drawingml/2006/table">
            <a:tbl>
              <a:tblPr bandRow="1">
                <a:tableStyleId>{4C3C2611-4C71-4FC5-86AE-919BDF0F9419}</a:tableStyleId>
              </a:tblPr>
              <a:tblGrid>
                <a:gridCol w="5116734">
                  <a:extLst>
                    <a:ext uri="{9D8B030D-6E8A-4147-A177-3AD203B41FA5}">
                      <a16:colId xmlns:a16="http://schemas.microsoft.com/office/drawing/2014/main" val="20000"/>
                    </a:ext>
                  </a:extLst>
                </a:gridCol>
                <a:gridCol w="3395587">
                  <a:extLst>
                    <a:ext uri="{9D8B030D-6E8A-4147-A177-3AD203B41FA5}">
                      <a16:colId xmlns:a16="http://schemas.microsoft.com/office/drawing/2014/main" val="20001"/>
                    </a:ext>
                  </a:extLst>
                </a:gridCol>
                <a:gridCol w="2016712">
                  <a:extLst>
                    <a:ext uri="{9D8B030D-6E8A-4147-A177-3AD203B41FA5}">
                      <a16:colId xmlns:a16="http://schemas.microsoft.com/office/drawing/2014/main" val="20002"/>
                    </a:ext>
                  </a:extLst>
                </a:gridCol>
              </a:tblGrid>
              <a:tr h="336341">
                <a:tc gridSpan="3">
                  <a:txBody>
                    <a:bodyPr/>
                    <a:lstStyle/>
                    <a:p>
                      <a:pPr defTabSz="914400">
                        <a:defRPr sz="1800"/>
                      </a:pPr>
                      <a:r>
                        <a:rPr sz="2000" dirty="0">
                          <a:sym typeface="Helvetica Neue Medium"/>
                        </a:rPr>
                        <a:t>Meta</a:t>
                      </a:r>
                      <a:r>
                        <a:rPr lang="fr-FR" sz="2000" dirty="0">
                          <a:sym typeface="Helvetica Neue Medium"/>
                        </a:rPr>
                        <a:t>-</a:t>
                      </a:r>
                      <a:r>
                        <a:rPr lang="fr-FR" sz="2000" dirty="0" err="1">
                          <a:sym typeface="Helvetica Neue Medium"/>
                        </a:rPr>
                        <a:t>analysis</a:t>
                      </a:r>
                      <a:endParaRPr sz="1600" dirty="0">
                        <a:sym typeface="Helvetica Neue Medium"/>
                      </a:endParaRPr>
                    </a:p>
                  </a:txBody>
                  <a:tcPr marL="0" marR="0" marT="0" marB="0" anchor="ctr" horzOverflow="overflow"/>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179154">
                <a:tc>
                  <a:txBody>
                    <a:bodyPr/>
                    <a:lstStyle/>
                    <a:p>
                      <a:pPr algn="ctr" defTabSz="914400">
                        <a:defRPr>
                          <a:sym typeface="Helvetica Neue Medium"/>
                        </a:defRPr>
                      </a:pPr>
                      <a:r>
                        <a:rPr dirty="0"/>
                        <a:t>8,001 records from electronic databases </a:t>
                      </a:r>
                    </a:p>
                    <a:p>
                      <a:pPr algn="ctr" defTabSz="914400">
                        <a:defRPr>
                          <a:sym typeface="Helvetica Neue Medium"/>
                        </a:defRPr>
                      </a:pPr>
                      <a:r>
                        <a:rPr dirty="0"/>
                        <a:t>+</a:t>
                      </a:r>
                    </a:p>
                    <a:p>
                      <a:pPr algn="ctr" defTabSz="914400">
                        <a:defRPr>
                          <a:sym typeface="Helvetica Neue Medium"/>
                        </a:defRPr>
                      </a:pPr>
                      <a:r>
                        <a:rPr dirty="0"/>
                        <a:t> 2 records from other sources</a:t>
                      </a:r>
                    </a:p>
                  </a:txBody>
                  <a:tcPr marL="0" marR="0" marT="0" marB="0" anchor="ctr" horzOverflow="overflow"/>
                </a:tc>
                <a:tc>
                  <a:txBody>
                    <a:bodyPr/>
                    <a:lstStyle/>
                    <a:p>
                      <a:pPr algn="l" defTabSz="914400">
                        <a:defRPr sz="1800"/>
                      </a:pPr>
                      <a:r>
                        <a:rPr sz="1600" dirty="0">
                          <a:sym typeface="Helvetica Neue Medium"/>
                        </a:rPr>
                        <a:t>6 studies included in quality synthesis</a:t>
                      </a:r>
                    </a:p>
                  </a:txBody>
                  <a:tcPr marL="0" marR="0" marT="0" marB="0" anchor="ctr" horzOverflow="overflow"/>
                </a:tc>
                <a:tc>
                  <a:txBody>
                    <a:bodyPr/>
                    <a:lstStyle/>
                    <a:p>
                      <a:pPr algn="l" defTabSz="914400">
                        <a:defRPr>
                          <a:sym typeface="Helvetica Neue Medium"/>
                        </a:defRPr>
                      </a:pPr>
                      <a:r>
                        <a:rPr dirty="0"/>
                        <a:t>3 USA</a:t>
                      </a:r>
                    </a:p>
                    <a:p>
                      <a:pPr algn="l" defTabSz="914400">
                        <a:defRPr>
                          <a:sym typeface="Helvetica Neue Medium"/>
                        </a:defRPr>
                      </a:pPr>
                      <a:r>
                        <a:rPr dirty="0"/>
                        <a:t>2 France</a:t>
                      </a:r>
                    </a:p>
                    <a:p>
                      <a:pPr algn="l" defTabSz="914400">
                        <a:defRPr>
                          <a:sym typeface="Helvetica Neue Medium"/>
                        </a:defRPr>
                      </a:pPr>
                      <a:r>
                        <a:rPr dirty="0"/>
                        <a:t>1 </a:t>
                      </a:r>
                      <a:r>
                        <a:rPr dirty="0" err="1"/>
                        <a:t>Gre</a:t>
                      </a:r>
                      <a:r>
                        <a:rPr lang="fr-FR" dirty="0"/>
                        <a:t>e</a:t>
                      </a:r>
                      <a:r>
                        <a:rPr dirty="0" err="1"/>
                        <a:t>ce</a:t>
                      </a:r>
                      <a:endParaRPr dirty="0"/>
                    </a:p>
                  </a:txBody>
                  <a:tcPr marL="0" marR="0" marT="0" marB="0" anchor="ctr" horzOverflow="overflow"/>
                </a:tc>
                <a:extLst>
                  <a:ext uri="{0D108BD9-81ED-4DB2-BD59-A6C34878D82A}">
                    <a16:rowId xmlns:a16="http://schemas.microsoft.com/office/drawing/2014/main" val="10001"/>
                  </a:ext>
                </a:extLst>
              </a:tr>
              <a:tr h="474979">
                <a:tc gridSpan="3">
                  <a:txBody>
                    <a:bodyPr/>
                    <a:lstStyle/>
                    <a:p>
                      <a:pPr defTabSz="914400">
                        <a:defRPr sz="1800"/>
                      </a:pPr>
                      <a:r>
                        <a:rPr sz="2000" dirty="0">
                          <a:sym typeface="Helvetica Neue Medium"/>
                        </a:rPr>
                        <a:t>Quality assessment</a:t>
                      </a:r>
                    </a:p>
                  </a:txBody>
                  <a:tcPr marL="0" marR="0" marT="0" marB="0" anchor="ctr" horzOverflow="overflow"/>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1652793">
                <a:tc>
                  <a:txBody>
                    <a:bodyPr/>
                    <a:lstStyle/>
                    <a:p>
                      <a:pPr algn="ctr" defTabSz="914400">
                        <a:defRPr sz="1800"/>
                      </a:pPr>
                      <a:r>
                        <a:rPr sz="1600" dirty="0">
                          <a:sym typeface="Helvetica Neue Medium"/>
                        </a:rPr>
                        <a:t>Overall quality of evidence</a:t>
                      </a:r>
                    </a:p>
                  </a:txBody>
                  <a:tcPr marL="0" marR="0" marT="0" marB="0" anchor="ctr" horzOverflow="overflow"/>
                </a:tc>
                <a:tc>
                  <a:txBody>
                    <a:bodyPr/>
                    <a:lstStyle/>
                    <a:p>
                      <a:pPr algn="l" defTabSz="914400">
                        <a:defRPr>
                          <a:sym typeface="Helvetica Neue Medium"/>
                        </a:defRPr>
                      </a:pPr>
                      <a:r>
                        <a:rPr dirty="0"/>
                        <a:t>-Short </a:t>
                      </a:r>
                      <a:r>
                        <a:rPr dirty="0" err="1"/>
                        <a:t>te</a:t>
                      </a:r>
                      <a:r>
                        <a:rPr lang="fr-FR" dirty="0"/>
                        <a:t>r</a:t>
                      </a:r>
                      <a:r>
                        <a:rPr dirty="0"/>
                        <a:t>m mortality</a:t>
                      </a:r>
                    </a:p>
                    <a:p>
                      <a:pPr algn="l" defTabSz="914400">
                        <a:defRPr>
                          <a:sym typeface="Helvetica Neue Medium"/>
                        </a:defRPr>
                      </a:pPr>
                      <a:r>
                        <a:rPr dirty="0"/>
                        <a:t>-Fluid requirements</a:t>
                      </a:r>
                    </a:p>
                    <a:p>
                      <a:pPr algn="l" defTabSz="914400">
                        <a:defRPr>
                          <a:sym typeface="Helvetica Neue Medium"/>
                        </a:defRPr>
                      </a:pPr>
                      <a:r>
                        <a:rPr dirty="0"/>
                        <a:t>-Blood product requirements</a:t>
                      </a:r>
                    </a:p>
                    <a:p>
                      <a:pPr algn="l" defTabSz="914400">
                        <a:defRPr>
                          <a:sym typeface="Helvetica Neue Medium"/>
                        </a:defRPr>
                      </a:pPr>
                      <a:r>
                        <a:rPr dirty="0"/>
                        <a:t>-Mechanical ventilation</a:t>
                      </a:r>
                    </a:p>
                  </a:txBody>
                  <a:tcPr marL="0" marR="0" marT="0" marB="0" anchor="ctr" horzOverflow="overflow"/>
                </a:tc>
                <a:tc>
                  <a:txBody>
                    <a:bodyPr/>
                    <a:lstStyle/>
                    <a:p>
                      <a:pPr algn="l" defTabSz="914400">
                        <a:defRPr sz="1800"/>
                      </a:pPr>
                      <a:r>
                        <a:rPr sz="1600" dirty="0">
                          <a:sym typeface="Helvetica Neue Medium"/>
                        </a:rPr>
                        <a:t>Very low for all the 6 studies</a:t>
                      </a:r>
                    </a:p>
                  </a:txBody>
                  <a:tcPr marL="0" marR="0" marT="0" marB="0" anchor="ctr" horzOverflow="overflow"/>
                </a:tc>
                <a:extLst>
                  <a:ext uri="{0D108BD9-81ED-4DB2-BD59-A6C34878D82A}">
                    <a16:rowId xmlns:a16="http://schemas.microsoft.com/office/drawing/2014/main" val="10003"/>
                  </a:ext>
                </a:extLst>
              </a:tr>
            </a:tbl>
          </a:graphicData>
        </a:graphic>
      </p:graphicFrame>
      <p:pic>
        <p:nvPicPr>
          <p:cNvPr id="7" name="Image 6">
            <a:extLst>
              <a:ext uri="{FF2B5EF4-FFF2-40B4-BE49-F238E27FC236}">
                <a16:creationId xmlns:a16="http://schemas.microsoft.com/office/drawing/2014/main" id="{A0273E18-D20B-DF46-9B47-64E8BE150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3181416"/>
            <a:ext cx="10529034" cy="17829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843105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s catécholamines dans le choc hémorragique">
            <a:extLst>
              <a:ext uri="{FF2B5EF4-FFF2-40B4-BE49-F238E27FC236}">
                <a16:creationId xmlns:a16="http://schemas.microsoft.com/office/drawing/2014/main" id="{CCD2062C-BDDE-FC4E-A63A-3A06DF509540}"/>
              </a:ext>
            </a:extLst>
          </p:cNvPr>
          <p:cNvSpPr txBox="1"/>
          <p:nvPr/>
        </p:nvSpPr>
        <p:spPr>
          <a:xfrm>
            <a:off x="1714500" y="248223"/>
            <a:ext cx="5439469"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800" b="1" i="1">
                <a:solidFill>
                  <a:srgbClr val="C00000"/>
                </a:solidFill>
                <a:latin typeface="Georgia"/>
                <a:ea typeface="Georgia"/>
                <a:cs typeface="Georgia"/>
                <a:sym typeface="Georgia"/>
              </a:defRPr>
            </a:lvl1pPr>
          </a:lstStyle>
          <a:p>
            <a:pPr algn="l"/>
            <a:r>
              <a:rPr lang="fr-FR" sz="3200" i="0" kern="1200" dirty="0" err="1">
                <a:solidFill>
                  <a:srgbClr val="90283B"/>
                </a:solidFill>
                <a:latin typeface="+mj-lt"/>
                <a:ea typeface="+mj-ea"/>
                <a:cs typeface="+mj-cs"/>
              </a:rPr>
              <a:t>European</a:t>
            </a:r>
            <a:r>
              <a:rPr lang="fr-FR" sz="3200" i="0" kern="1200" dirty="0">
                <a:solidFill>
                  <a:srgbClr val="90283B"/>
                </a:solidFill>
                <a:latin typeface="+mj-lt"/>
                <a:ea typeface="+mj-ea"/>
                <a:cs typeface="+mj-cs"/>
              </a:rPr>
              <a:t> guidelines</a:t>
            </a:r>
            <a:endParaRPr sz="3200" i="0" kern="1200" dirty="0">
              <a:solidFill>
                <a:srgbClr val="90283B"/>
              </a:solidFill>
              <a:latin typeface="+mj-lt"/>
              <a:ea typeface="+mj-ea"/>
              <a:cs typeface="+mj-cs"/>
            </a:endParaRPr>
          </a:p>
        </p:txBody>
      </p:sp>
      <p:pic>
        <p:nvPicPr>
          <p:cNvPr id="4" name="Image 3">
            <a:extLst>
              <a:ext uri="{FF2B5EF4-FFF2-40B4-BE49-F238E27FC236}">
                <a16:creationId xmlns:a16="http://schemas.microsoft.com/office/drawing/2014/main" id="{F9B714B5-307C-A24A-A158-719ED0BC3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150" y="1275021"/>
            <a:ext cx="8572500" cy="3886200"/>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E12CA427-7E77-874E-A68B-A2C8D0DBB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198" y="5542283"/>
            <a:ext cx="8572500" cy="22194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631728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s catécholamines dans le choc hémorragique">
            <a:extLst>
              <a:ext uri="{FF2B5EF4-FFF2-40B4-BE49-F238E27FC236}">
                <a16:creationId xmlns:a16="http://schemas.microsoft.com/office/drawing/2014/main" id="{CCD2062C-BDDE-FC4E-A63A-3A06DF509540}"/>
              </a:ext>
            </a:extLst>
          </p:cNvPr>
          <p:cNvSpPr txBox="1"/>
          <p:nvPr/>
        </p:nvSpPr>
        <p:spPr>
          <a:xfrm>
            <a:off x="1714500" y="248223"/>
            <a:ext cx="5439469"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800" b="1" i="1">
                <a:solidFill>
                  <a:srgbClr val="C00000"/>
                </a:solidFill>
                <a:latin typeface="Georgia"/>
                <a:ea typeface="Georgia"/>
                <a:cs typeface="Georgia"/>
                <a:sym typeface="Georgia"/>
              </a:defRPr>
            </a:lvl1pPr>
          </a:lstStyle>
          <a:p>
            <a:pPr algn="l"/>
            <a:r>
              <a:rPr lang="fr-FR" sz="3200" i="0" kern="1200" dirty="0" err="1">
                <a:solidFill>
                  <a:srgbClr val="90283B"/>
                </a:solidFill>
                <a:latin typeface="+mj-lt"/>
                <a:ea typeface="+mj-ea"/>
                <a:cs typeface="+mj-cs"/>
              </a:rPr>
              <a:t>European</a:t>
            </a:r>
            <a:r>
              <a:rPr lang="fr-FR" sz="3200" i="0" kern="1200" dirty="0">
                <a:solidFill>
                  <a:srgbClr val="90283B"/>
                </a:solidFill>
                <a:latin typeface="+mj-lt"/>
                <a:ea typeface="+mj-ea"/>
                <a:cs typeface="+mj-cs"/>
              </a:rPr>
              <a:t> guidelines</a:t>
            </a:r>
            <a:endParaRPr sz="3200" i="0" kern="1200" dirty="0">
              <a:solidFill>
                <a:srgbClr val="90283B"/>
              </a:solidFill>
              <a:latin typeface="+mj-lt"/>
              <a:ea typeface="+mj-ea"/>
              <a:cs typeface="+mj-cs"/>
            </a:endParaRPr>
          </a:p>
        </p:txBody>
      </p:sp>
      <p:pic>
        <p:nvPicPr>
          <p:cNvPr id="4" name="Image 3">
            <a:extLst>
              <a:ext uri="{FF2B5EF4-FFF2-40B4-BE49-F238E27FC236}">
                <a16:creationId xmlns:a16="http://schemas.microsoft.com/office/drawing/2014/main" id="{F9B714B5-307C-A24A-A158-719ED0BC3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150" y="1275021"/>
            <a:ext cx="8572500" cy="3886200"/>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E12CA427-7E77-874E-A68B-A2C8D0DBB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198" y="5542283"/>
            <a:ext cx="8572500" cy="2219483"/>
          </a:xfrm>
          <a:prstGeom prst="rect">
            <a:avLst/>
          </a:prstGeom>
          <a:ln>
            <a:noFill/>
          </a:ln>
          <a:effectLst>
            <a:outerShdw blurRad="292100" dist="139700" dir="2700000" algn="tl" rotWithShape="0">
              <a:srgbClr val="333333">
                <a:alpha val="65000"/>
              </a:srgbClr>
            </a:outerShdw>
          </a:effectLst>
        </p:spPr>
      </p:pic>
      <p:pic>
        <p:nvPicPr>
          <p:cNvPr id="5" name="Image 4">
            <a:extLst>
              <a:ext uri="{FF2B5EF4-FFF2-40B4-BE49-F238E27FC236}">
                <a16:creationId xmlns:a16="http://schemas.microsoft.com/office/drawing/2014/main" id="{1201F666-374E-7149-9A36-14886D39F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150" y="2925872"/>
            <a:ext cx="8543548" cy="2234771"/>
          </a:xfrm>
          <a:prstGeom prst="rect">
            <a:avLst/>
          </a:prstGeom>
        </p:spPr>
      </p:pic>
    </p:spTree>
    <p:extLst>
      <p:ext uri="{BB962C8B-B14F-4D97-AF65-F5344CB8AC3E}">
        <p14:creationId xmlns:p14="http://schemas.microsoft.com/office/powerpoint/2010/main" val="6114167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s catécholamines dans le choc hémorragique">
            <a:extLst>
              <a:ext uri="{FF2B5EF4-FFF2-40B4-BE49-F238E27FC236}">
                <a16:creationId xmlns:a16="http://schemas.microsoft.com/office/drawing/2014/main" id="{BA6F0886-7DF9-7A4A-B890-3386F12DAE13}"/>
              </a:ext>
            </a:extLst>
          </p:cNvPr>
          <p:cNvSpPr txBox="1"/>
          <p:nvPr/>
        </p:nvSpPr>
        <p:spPr>
          <a:xfrm>
            <a:off x="1756064" y="248223"/>
            <a:ext cx="915439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800" b="1" i="1">
                <a:solidFill>
                  <a:srgbClr val="C00000"/>
                </a:solidFill>
                <a:latin typeface="Georgia"/>
                <a:ea typeface="Georgia"/>
                <a:cs typeface="Georgia"/>
                <a:sym typeface="Georgia"/>
              </a:defRPr>
            </a:lvl1pPr>
          </a:lstStyle>
          <a:p>
            <a:pPr algn="l"/>
            <a:r>
              <a:rPr lang="fr-FR" sz="3200" i="0" kern="1200" dirty="0" err="1">
                <a:solidFill>
                  <a:srgbClr val="90283B"/>
                </a:solidFill>
                <a:latin typeface="+mj-lt"/>
                <a:ea typeface="+mj-ea"/>
                <a:cs typeface="+mj-cs"/>
              </a:rPr>
              <a:t>European</a:t>
            </a:r>
            <a:r>
              <a:rPr lang="fr-FR" sz="3200" i="0" kern="1200" dirty="0">
                <a:solidFill>
                  <a:srgbClr val="90283B"/>
                </a:solidFill>
                <a:latin typeface="+mj-lt"/>
                <a:ea typeface="+mj-ea"/>
                <a:cs typeface="+mj-cs"/>
              </a:rPr>
              <a:t> guidelines: application in France</a:t>
            </a:r>
            <a:endParaRPr sz="3200" i="0" kern="1200" dirty="0">
              <a:solidFill>
                <a:srgbClr val="90283B"/>
              </a:solidFill>
              <a:latin typeface="+mj-lt"/>
              <a:ea typeface="+mj-ea"/>
              <a:cs typeface="+mj-cs"/>
            </a:endParaRPr>
          </a:p>
        </p:txBody>
      </p:sp>
      <p:sp>
        <p:nvSpPr>
          <p:cNvPr id="3" name="ZoneTexte 2">
            <a:extLst>
              <a:ext uri="{FF2B5EF4-FFF2-40B4-BE49-F238E27FC236}">
                <a16:creationId xmlns:a16="http://schemas.microsoft.com/office/drawing/2014/main" id="{C33E95EE-B9A7-734A-AACC-B6433869453C}"/>
              </a:ext>
            </a:extLst>
          </p:cNvPr>
          <p:cNvSpPr txBox="1"/>
          <p:nvPr/>
        </p:nvSpPr>
        <p:spPr>
          <a:xfrm>
            <a:off x="425043" y="2458302"/>
            <a:ext cx="6728924" cy="5334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latin typeface="Calibri" panose="020F0502020204030204" pitchFamily="34" charset="0"/>
                <a:cs typeface="Calibri" panose="020F0502020204030204" pitchFamily="34" charset="0"/>
              </a:rPr>
              <a:t>Trauma patients with </a:t>
            </a:r>
            <a:r>
              <a:rPr lang="en-US" sz="2800" b="1" dirty="0">
                <a:latin typeface="Calibri" panose="020F0502020204030204" pitchFamily="34" charset="0"/>
                <a:cs typeface="Calibri" panose="020F0502020204030204" pitchFamily="34" charset="0"/>
              </a:rPr>
              <a:t>uncontrolled</a:t>
            </a:r>
            <a:r>
              <a:rPr lang="en-US" sz="2800" dirty="0">
                <a:latin typeface="Calibri" panose="020F0502020204030204" pitchFamily="34" charset="0"/>
                <a:cs typeface="Calibri" panose="020F0502020204030204" pitchFamily="34" charset="0"/>
              </a:rPr>
              <a:t> massive hemorrhage</a:t>
            </a:r>
          </a:p>
          <a:p>
            <a:pPr marL="457200" lvl="5" indent="-457200" algn="l">
              <a:buFont typeface="Arial" panose="020B0604020202020204" pitchFamily="34" charset="0"/>
              <a:buChar char="•"/>
            </a:pP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With or without </a:t>
            </a:r>
            <a:r>
              <a:rPr kumimoji="0" lang="en-US" sz="28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TBI</a:t>
            </a: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Distance</a:t>
            </a: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 to surgery +++ (&gt;&gt; 15 </a:t>
            </a:r>
            <a:r>
              <a:rPr lang="en-US" sz="2800" dirty="0">
                <a:latin typeface="Calibri" panose="020F0502020204030204" pitchFamily="34" charset="0"/>
                <a:cs typeface="Calibri" panose="020F0502020204030204" pitchFamily="34" charset="0"/>
              </a:rPr>
              <a:t>minutes)</a:t>
            </a: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latin typeface="Calibri" panose="020F0502020204030204" pitchFamily="34" charset="0"/>
                <a:cs typeface="Calibri" panose="020F0502020204030204" pitchFamily="34" charset="0"/>
              </a:rPr>
              <a:t>Administrated if </a:t>
            </a:r>
            <a:r>
              <a:rPr lang="en-US" sz="2800" b="1" dirty="0">
                <a:latin typeface="Calibri" panose="020F0502020204030204" pitchFamily="34" charset="0"/>
                <a:cs typeface="Calibri" panose="020F0502020204030204" pitchFamily="34" charset="0"/>
              </a:rPr>
              <a:t>ABP still low </a:t>
            </a:r>
            <a:r>
              <a:rPr lang="en-US" sz="2800" dirty="0">
                <a:latin typeface="Calibri" panose="020F0502020204030204" pitchFamily="34" charset="0"/>
                <a:cs typeface="Calibri" panose="020F0502020204030204" pitchFamily="34" charset="0"/>
              </a:rPr>
              <a:t>despite fluid resuscitation</a:t>
            </a: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 (1500mL)</a:t>
            </a: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Limited access to </a:t>
            </a:r>
            <a:r>
              <a:rPr kumimoji="0" lang="en-US" sz="28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blood</a:t>
            </a: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 products in prehospital settings</a:t>
            </a:r>
          </a:p>
          <a:p>
            <a:pPr marL="457200" indent="-457200" algn="l">
              <a:buFont typeface="Arial" panose="020B0604020202020204" pitchFamily="34" charset="0"/>
              <a:buChar char="•"/>
            </a:pPr>
            <a:r>
              <a:rPr lang="en-US" sz="2800" b="1" dirty="0">
                <a:latin typeface="Calibri" panose="020F0502020204030204" pitchFamily="34" charset="0"/>
                <a:cs typeface="Calibri" panose="020F0502020204030204" pitchFamily="34" charset="0"/>
              </a:rPr>
              <a:t>Intubation and sedation </a:t>
            </a:r>
            <a:r>
              <a:rPr lang="en-US" sz="2800" dirty="0">
                <a:latin typeface="Calibri" panose="020F0502020204030204" pitchFamily="34" charset="0"/>
                <a:cs typeface="Calibri" panose="020F0502020204030204" pitchFamily="34" charset="0"/>
              </a:rPr>
              <a:t>in prehospital settings</a:t>
            </a:r>
            <a:endPar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endParaRP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US" sz="2800" b="1" dirty="0">
                <a:solidFill>
                  <a:srgbClr val="C00000"/>
                </a:solidFill>
                <a:latin typeface="Calibri" panose="020F0502020204030204" pitchFamily="34" charset="0"/>
                <a:cs typeface="Calibri" panose="020F0502020204030204" pitchFamily="34" charset="0"/>
              </a:rPr>
              <a:t>« play and run »</a:t>
            </a:r>
            <a:endParaRPr kumimoji="0" lang="en-US" sz="2800" b="1" i="0" u="none" strike="noStrike" cap="none" spc="0" normalizeH="0" baseline="0" dirty="0">
              <a:ln>
                <a:noFill/>
              </a:ln>
              <a:solidFill>
                <a:srgbClr val="C00000"/>
              </a:solidFill>
              <a:effectLst/>
              <a:uFillTx/>
              <a:latin typeface="Calibri" panose="020F0502020204030204" pitchFamily="34" charset="0"/>
              <a:cs typeface="Calibri" panose="020F0502020204030204" pitchFamily="34" charset="0"/>
              <a:sym typeface="Helvetica Neue Medium"/>
            </a:endParaRPr>
          </a:p>
          <a:p>
            <a:pPr marL="0" marR="0" indent="0" algn="l" defTabSz="584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endParaRPr>
          </a:p>
        </p:txBody>
      </p:sp>
      <p:pic>
        <p:nvPicPr>
          <p:cNvPr id="5" name="Image 4">
            <a:extLst>
              <a:ext uri="{FF2B5EF4-FFF2-40B4-BE49-F238E27FC236}">
                <a16:creationId xmlns:a16="http://schemas.microsoft.com/office/drawing/2014/main" id="{D909A833-8CE7-0B44-A198-96EE18984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3969" y="2234807"/>
            <a:ext cx="5755410" cy="1156081"/>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1B2FBD40-A4C3-BA40-AC9D-5C93BD3BA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967" y="3618329"/>
            <a:ext cx="5796139" cy="1009573"/>
          </a:xfrm>
          <a:prstGeom prst="rect">
            <a:avLst/>
          </a:prstGeom>
        </p:spPr>
      </p:pic>
      <p:pic>
        <p:nvPicPr>
          <p:cNvPr id="9" name="Image 8">
            <a:extLst>
              <a:ext uri="{FF2B5EF4-FFF2-40B4-BE49-F238E27FC236}">
                <a16:creationId xmlns:a16="http://schemas.microsoft.com/office/drawing/2014/main" id="{A7853319-FCCC-574D-9B56-15A363817D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3968" y="4725867"/>
            <a:ext cx="5916383" cy="2061035"/>
          </a:xfrm>
          <a:prstGeom prst="rect">
            <a:avLst/>
          </a:prstGeom>
        </p:spPr>
      </p:pic>
    </p:spTree>
    <p:extLst>
      <p:ext uri="{BB962C8B-B14F-4D97-AF65-F5344CB8AC3E}">
        <p14:creationId xmlns:p14="http://schemas.microsoft.com/office/powerpoint/2010/main" val="57013989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78F48A-E351-E247-9FC7-916DDA4A50D7}"/>
              </a:ext>
            </a:extLst>
          </p:cNvPr>
          <p:cNvSpPr>
            <a:spLocks noChangeArrowheads="1"/>
          </p:cNvSpPr>
          <p:nvPr/>
        </p:nvSpPr>
        <p:spPr bwMode="auto">
          <a:xfrm>
            <a:off x="5613400" y="844550"/>
            <a:ext cx="7018079"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660033"/>
              </a:buClr>
              <a:buSzPct val="125000"/>
              <a:buChar char="•"/>
              <a:defRPr sz="2300">
                <a:solidFill>
                  <a:schemeClr val="tx1"/>
                </a:solidFill>
                <a:latin typeface="Arial" charset="0"/>
              </a:defRPr>
            </a:lvl1pPr>
            <a:lvl2pPr marL="742950" indent="-285750" eaLnBrk="0" hangingPunct="0">
              <a:spcBef>
                <a:spcPct val="20000"/>
              </a:spcBef>
              <a:buClr>
                <a:srgbClr val="660033"/>
              </a:buClr>
              <a:buChar char="–"/>
              <a:defRPr sz="2100">
                <a:solidFill>
                  <a:schemeClr val="tx1"/>
                </a:solidFill>
                <a:latin typeface="Arial" charset="0"/>
              </a:defRPr>
            </a:lvl2pPr>
            <a:lvl3pPr marL="1143000" indent="-228600" eaLnBrk="0" hangingPunct="0">
              <a:spcBef>
                <a:spcPct val="20000"/>
              </a:spcBef>
              <a:buClr>
                <a:srgbClr val="660033"/>
              </a:buClr>
              <a:buChar char="•"/>
              <a:defRPr sz="1900">
                <a:solidFill>
                  <a:schemeClr val="tx1"/>
                </a:solidFill>
                <a:latin typeface="Arial" charset="0"/>
              </a:defRPr>
            </a:lvl3pPr>
            <a:lvl4pPr marL="1600200" indent="-228600" eaLnBrk="0" hangingPunct="0">
              <a:spcBef>
                <a:spcPct val="20000"/>
              </a:spcBef>
              <a:buClr>
                <a:srgbClr val="660033"/>
              </a:buClr>
              <a:buChar char="–"/>
              <a:defRPr>
                <a:solidFill>
                  <a:schemeClr val="tx1"/>
                </a:solidFill>
                <a:latin typeface="Arial" charset="0"/>
              </a:defRPr>
            </a:lvl4pPr>
            <a:lvl5pPr marL="2057400" indent="-228600" eaLnBrk="0" hangingPunct="0">
              <a:spcBef>
                <a:spcPct val="20000"/>
              </a:spcBef>
              <a:buClr>
                <a:srgbClr val="660033"/>
              </a:buClr>
              <a:buChar char="»"/>
              <a:defRPr sz="1500">
                <a:solidFill>
                  <a:schemeClr val="tx1"/>
                </a:solidFill>
                <a:latin typeface="Arial" charset="0"/>
              </a:defRPr>
            </a:lvl5pPr>
            <a:lvl6pPr marL="2514600" indent="-228600" eaLnBrk="0" fontAlgn="base" hangingPunct="0">
              <a:spcBef>
                <a:spcPct val="20000"/>
              </a:spcBef>
              <a:spcAft>
                <a:spcPct val="0"/>
              </a:spcAft>
              <a:buClr>
                <a:srgbClr val="660033"/>
              </a:buClr>
              <a:buChar char="»"/>
              <a:defRPr sz="1500">
                <a:solidFill>
                  <a:schemeClr val="tx1"/>
                </a:solidFill>
                <a:latin typeface="Arial" charset="0"/>
              </a:defRPr>
            </a:lvl6pPr>
            <a:lvl7pPr marL="2971800" indent="-228600" eaLnBrk="0" fontAlgn="base" hangingPunct="0">
              <a:spcBef>
                <a:spcPct val="20000"/>
              </a:spcBef>
              <a:spcAft>
                <a:spcPct val="0"/>
              </a:spcAft>
              <a:buClr>
                <a:srgbClr val="660033"/>
              </a:buClr>
              <a:buChar char="»"/>
              <a:defRPr sz="1500">
                <a:solidFill>
                  <a:schemeClr val="tx1"/>
                </a:solidFill>
                <a:latin typeface="Arial" charset="0"/>
              </a:defRPr>
            </a:lvl7pPr>
            <a:lvl8pPr marL="3429000" indent="-228600" eaLnBrk="0" fontAlgn="base" hangingPunct="0">
              <a:spcBef>
                <a:spcPct val="20000"/>
              </a:spcBef>
              <a:spcAft>
                <a:spcPct val="0"/>
              </a:spcAft>
              <a:buClr>
                <a:srgbClr val="660033"/>
              </a:buClr>
              <a:buChar char="»"/>
              <a:defRPr sz="1500">
                <a:solidFill>
                  <a:schemeClr val="tx1"/>
                </a:solidFill>
                <a:latin typeface="Arial" charset="0"/>
              </a:defRPr>
            </a:lvl8pPr>
            <a:lvl9pPr marL="3886200" indent="-228600" eaLnBrk="0" fontAlgn="base" hangingPunct="0">
              <a:spcBef>
                <a:spcPct val="20000"/>
              </a:spcBef>
              <a:spcAft>
                <a:spcPct val="0"/>
              </a:spcAft>
              <a:buClr>
                <a:srgbClr val="660033"/>
              </a:buClr>
              <a:buChar char="»"/>
              <a:defRPr sz="1500">
                <a:solidFill>
                  <a:schemeClr val="tx1"/>
                </a:solidFill>
                <a:latin typeface="Arial" charset="0"/>
              </a:defRPr>
            </a:lvl9pPr>
          </a:lstStyle>
          <a:p>
            <a:pPr eaLnBrk="1" hangingPunct="1">
              <a:spcBef>
                <a:spcPct val="0"/>
              </a:spcBef>
              <a:buClrTx/>
              <a:buSzTx/>
              <a:buFontTx/>
              <a:buNone/>
            </a:pPr>
            <a:r>
              <a:rPr lang="en-US" altLang="en-US" sz="3600" b="1" dirty="0">
                <a:latin typeface="Calibri" panose="020F0502020204030204" pitchFamily="34" charset="0"/>
                <a:cs typeface="Calibri" panose="020F0502020204030204" pitchFamily="34" charset="0"/>
              </a:rPr>
              <a:t>Disclaimer:</a:t>
            </a:r>
          </a:p>
          <a:p>
            <a:pPr eaLnBrk="1" hangingPunct="1">
              <a:spcBef>
                <a:spcPct val="0"/>
              </a:spcBef>
              <a:buClrTx/>
              <a:buSzTx/>
              <a:buFontTx/>
              <a:buNone/>
            </a:pPr>
            <a:r>
              <a:rPr lang="en-US" altLang="en-US" sz="3600" i="1" dirty="0">
                <a:latin typeface="Calibri" panose="020F0502020204030204" pitchFamily="34" charset="0"/>
                <a:cs typeface="Calibri" panose="020F0502020204030204" pitchFamily="34" charset="0"/>
              </a:rPr>
              <a:t>The opinions or assertions contained herein are the private views of the author and are not to be construed as official or as reflecting the views of the French Department of Defense.</a:t>
            </a:r>
          </a:p>
          <a:p>
            <a:pPr eaLnBrk="1" hangingPunct="1">
              <a:spcBef>
                <a:spcPct val="0"/>
              </a:spcBef>
              <a:buClrTx/>
              <a:buSzTx/>
              <a:buFontTx/>
              <a:buNone/>
            </a:pPr>
            <a:endParaRPr lang="en-US" altLang="en-US" sz="3600" i="1" dirty="0">
              <a:latin typeface="Calibri" panose="020F0502020204030204" pitchFamily="34" charset="0"/>
              <a:cs typeface="Calibri" panose="020F0502020204030204" pitchFamily="34" charset="0"/>
            </a:endParaRPr>
          </a:p>
          <a:p>
            <a:pPr eaLnBrk="1" hangingPunct="1">
              <a:spcBef>
                <a:spcPct val="0"/>
              </a:spcBef>
              <a:buClrTx/>
              <a:buSzTx/>
              <a:buFontTx/>
              <a:buNone/>
            </a:pPr>
            <a:r>
              <a:rPr lang="en-US" altLang="en-US" sz="3600" b="1" i="1" dirty="0">
                <a:latin typeface="Calibri" panose="020F0502020204030204" pitchFamily="34" charset="0"/>
                <a:cs typeface="Calibri" panose="020F0502020204030204" pitchFamily="34" charset="0"/>
              </a:rPr>
              <a:t>Conflict of interest:</a:t>
            </a:r>
          </a:p>
          <a:p>
            <a:pPr eaLnBrk="1" hangingPunct="1">
              <a:spcBef>
                <a:spcPct val="0"/>
              </a:spcBef>
              <a:buClrTx/>
              <a:buSzTx/>
              <a:buFontTx/>
              <a:buNone/>
            </a:pPr>
            <a:r>
              <a:rPr lang="en-US" altLang="en-US" sz="3600" i="1" dirty="0">
                <a:latin typeface="Calibri" panose="020F0502020204030204" pitchFamily="34" charset="0"/>
                <a:cs typeface="Calibri" panose="020F0502020204030204" pitchFamily="34" charset="0"/>
              </a:rPr>
              <a:t>None</a:t>
            </a:r>
          </a:p>
        </p:txBody>
      </p:sp>
      <p:pic>
        <p:nvPicPr>
          <p:cNvPr id="4" name="Image 3">
            <a:extLst>
              <a:ext uri="{FF2B5EF4-FFF2-40B4-BE49-F238E27FC236}">
                <a16:creationId xmlns:a16="http://schemas.microsoft.com/office/drawing/2014/main" id="{F1BCC9D0-E3FE-914A-A6C8-4202BBA1A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4550"/>
            <a:ext cx="5613400" cy="7620000"/>
          </a:xfrm>
          <a:prstGeom prst="rect">
            <a:avLst/>
          </a:prstGeom>
        </p:spPr>
      </p:pic>
    </p:spTree>
    <p:extLst>
      <p:ext uri="{BB962C8B-B14F-4D97-AF65-F5344CB8AC3E}">
        <p14:creationId xmlns:p14="http://schemas.microsoft.com/office/powerpoint/2010/main" val="160127349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s catécholamines dans le choc hémorragique">
            <a:extLst>
              <a:ext uri="{FF2B5EF4-FFF2-40B4-BE49-F238E27FC236}">
                <a16:creationId xmlns:a16="http://schemas.microsoft.com/office/drawing/2014/main" id="{4FBEC01C-A617-4941-A245-6F2DE9EE3067}"/>
              </a:ext>
            </a:extLst>
          </p:cNvPr>
          <p:cNvSpPr txBox="1"/>
          <p:nvPr/>
        </p:nvSpPr>
        <p:spPr>
          <a:xfrm>
            <a:off x="1714500" y="248223"/>
            <a:ext cx="11290300"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800" b="1" i="1">
                <a:solidFill>
                  <a:srgbClr val="C00000"/>
                </a:solidFill>
                <a:latin typeface="Georgia"/>
                <a:ea typeface="Georgia"/>
                <a:cs typeface="Georgia"/>
                <a:sym typeface="Georgia"/>
              </a:defRPr>
            </a:lvl1pPr>
          </a:lstStyle>
          <a:p>
            <a:pPr algn="l"/>
            <a:r>
              <a:rPr lang="fr-FR" sz="3200" i="0" kern="1200" dirty="0" err="1">
                <a:solidFill>
                  <a:srgbClr val="90283B"/>
                </a:solidFill>
                <a:latin typeface="+mj-lt"/>
                <a:ea typeface="+mj-ea"/>
                <a:cs typeface="+mj-cs"/>
              </a:rPr>
              <a:t>European</a:t>
            </a:r>
            <a:r>
              <a:rPr lang="fr-FR" sz="3200" i="0" kern="1200" dirty="0">
                <a:solidFill>
                  <a:srgbClr val="90283B"/>
                </a:solidFill>
                <a:latin typeface="+mj-lt"/>
                <a:ea typeface="+mj-ea"/>
                <a:cs typeface="+mj-cs"/>
              </a:rPr>
              <a:t> guidelines application: impact on </a:t>
            </a:r>
            <a:r>
              <a:rPr lang="fr-FR" sz="3200" i="0" kern="1200" dirty="0" err="1">
                <a:solidFill>
                  <a:srgbClr val="90283B"/>
                </a:solidFill>
                <a:latin typeface="+mj-lt"/>
                <a:ea typeface="+mj-ea"/>
                <a:cs typeface="+mj-cs"/>
              </a:rPr>
              <a:t>mortality</a:t>
            </a:r>
            <a:endParaRPr sz="3200" i="0" kern="1200" dirty="0">
              <a:solidFill>
                <a:srgbClr val="90283B"/>
              </a:solidFill>
              <a:latin typeface="+mj-lt"/>
              <a:ea typeface="+mj-ea"/>
              <a:cs typeface="+mj-cs"/>
            </a:endParaRPr>
          </a:p>
        </p:txBody>
      </p:sp>
      <p:pic>
        <p:nvPicPr>
          <p:cNvPr id="4" name="Image 3">
            <a:extLst>
              <a:ext uri="{FF2B5EF4-FFF2-40B4-BE49-F238E27FC236}">
                <a16:creationId xmlns:a16="http://schemas.microsoft.com/office/drawing/2014/main" id="{70127A29-525B-FB43-9479-3239BB68C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428" y="2364711"/>
            <a:ext cx="8115300" cy="3365500"/>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97814C45-36C4-C249-8047-597C1AA4D9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421" y="1869411"/>
            <a:ext cx="3860800" cy="4356100"/>
          </a:xfrm>
          <a:prstGeom prst="rect">
            <a:avLst/>
          </a:prstGeom>
          <a:ln>
            <a:noFill/>
          </a:ln>
          <a:effectLst>
            <a:outerShdw blurRad="292100" dist="139700" dir="2700000" algn="tl" rotWithShape="0">
              <a:srgbClr val="333333">
                <a:alpha val="65000"/>
              </a:srgbClr>
            </a:outerShdw>
          </a:effectLst>
        </p:spPr>
      </p:pic>
      <p:sp>
        <p:nvSpPr>
          <p:cNvPr id="8" name="ZoneTexte 7">
            <a:extLst>
              <a:ext uri="{FF2B5EF4-FFF2-40B4-BE49-F238E27FC236}">
                <a16:creationId xmlns:a16="http://schemas.microsoft.com/office/drawing/2014/main" id="{6B2CB16A-BAF1-BF4A-BF0A-76203D1E88FB}"/>
              </a:ext>
            </a:extLst>
          </p:cNvPr>
          <p:cNvSpPr txBox="1"/>
          <p:nvPr/>
        </p:nvSpPr>
        <p:spPr>
          <a:xfrm>
            <a:off x="7452537" y="3575537"/>
            <a:ext cx="107240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norAdr</a:t>
            </a:r>
            <a:endParaRPr kumimoji="0" lang="fr-FR" sz="2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9" name="ZoneTexte 8">
            <a:extLst>
              <a:ext uri="{FF2B5EF4-FFF2-40B4-BE49-F238E27FC236}">
                <a16:creationId xmlns:a16="http://schemas.microsoft.com/office/drawing/2014/main" id="{295567B7-78DC-5C42-82D6-AC98EA1CF647}"/>
              </a:ext>
            </a:extLst>
          </p:cNvPr>
          <p:cNvSpPr txBox="1"/>
          <p:nvPr/>
        </p:nvSpPr>
        <p:spPr>
          <a:xfrm>
            <a:off x="4847292" y="5831239"/>
            <a:ext cx="3936975"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Survival</a:t>
            </a:r>
            <a:r>
              <a:rPr kumimoji="0" lang="fr-FR"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 </a:t>
            </a:r>
            <a:r>
              <a:rPr kumimoji="0" lang="fr-FR" sz="2000" b="1"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before</a:t>
            </a:r>
            <a:r>
              <a:rPr kumimoji="0" lang="fr-FR"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 </a:t>
            </a:r>
            <a:r>
              <a:rPr kumimoji="0" lang="fr-FR" sz="2000" b="0"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propensity</a:t>
            </a:r>
            <a:r>
              <a:rPr kumimoji="0" lang="fr-FR"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 score</a:t>
            </a:r>
          </a:p>
        </p:txBody>
      </p:sp>
      <p:sp>
        <p:nvSpPr>
          <p:cNvPr id="10" name="ZoneTexte 9">
            <a:extLst>
              <a:ext uri="{FF2B5EF4-FFF2-40B4-BE49-F238E27FC236}">
                <a16:creationId xmlns:a16="http://schemas.microsoft.com/office/drawing/2014/main" id="{B3C3128F-4773-6942-A7E0-EE46D035410F}"/>
              </a:ext>
            </a:extLst>
          </p:cNvPr>
          <p:cNvSpPr txBox="1"/>
          <p:nvPr/>
        </p:nvSpPr>
        <p:spPr>
          <a:xfrm>
            <a:off x="8859581" y="5831239"/>
            <a:ext cx="3712556"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Survival</a:t>
            </a:r>
            <a:r>
              <a:rPr kumimoji="0" lang="fr-FR"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 </a:t>
            </a:r>
            <a:r>
              <a:rPr kumimoji="0" lang="fr-FR" sz="2000" b="1"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after</a:t>
            </a:r>
            <a:r>
              <a:rPr kumimoji="0" lang="fr-FR"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 </a:t>
            </a:r>
            <a:r>
              <a:rPr kumimoji="0" lang="fr-FR" sz="2000" b="0" i="0" u="none" strike="noStrike" cap="none" spc="0" normalizeH="0" baseline="0" dirty="0" err="1">
                <a:ln>
                  <a:noFill/>
                </a:ln>
                <a:solidFill>
                  <a:srgbClr val="000000"/>
                </a:solidFill>
                <a:effectLst/>
                <a:uFillTx/>
                <a:latin typeface="Helvetica Neue Medium"/>
                <a:ea typeface="Helvetica Neue Medium"/>
                <a:cs typeface="Helvetica Neue Medium"/>
                <a:sym typeface="Helvetica Neue Medium"/>
              </a:rPr>
              <a:t>propensity</a:t>
            </a:r>
            <a:r>
              <a:rPr kumimoji="0" lang="fr-FR" sz="2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 score</a:t>
            </a:r>
          </a:p>
        </p:txBody>
      </p:sp>
      <p:sp>
        <p:nvSpPr>
          <p:cNvPr id="11" name="ZoneTexte 10">
            <a:extLst>
              <a:ext uri="{FF2B5EF4-FFF2-40B4-BE49-F238E27FC236}">
                <a16:creationId xmlns:a16="http://schemas.microsoft.com/office/drawing/2014/main" id="{05F10776-95C3-1D4A-9426-9BE9E655D5D5}"/>
              </a:ext>
            </a:extLst>
          </p:cNvPr>
          <p:cNvSpPr txBox="1"/>
          <p:nvPr/>
        </p:nvSpPr>
        <p:spPr>
          <a:xfrm>
            <a:off x="8495708" y="9125786"/>
            <a:ext cx="3164328"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18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Gauss et al. Br J </a:t>
            </a:r>
            <a:r>
              <a:rPr kumimoji="0" lang="fr-FR" sz="1800" i="1"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Helvetica Neue Medium"/>
              </a:rPr>
              <a:t>Anestheisa</a:t>
            </a:r>
            <a:r>
              <a:rPr kumimoji="0" lang="fr-FR" sz="180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 2018</a:t>
            </a:r>
          </a:p>
        </p:txBody>
      </p:sp>
      <p:sp>
        <p:nvSpPr>
          <p:cNvPr id="12" name="ZoneTexte 11">
            <a:extLst>
              <a:ext uri="{FF2B5EF4-FFF2-40B4-BE49-F238E27FC236}">
                <a16:creationId xmlns:a16="http://schemas.microsoft.com/office/drawing/2014/main" id="{A9FE9A3D-F346-3049-A400-DAFA48CBF66E}"/>
              </a:ext>
            </a:extLst>
          </p:cNvPr>
          <p:cNvSpPr txBox="1"/>
          <p:nvPr/>
        </p:nvSpPr>
        <p:spPr>
          <a:xfrm>
            <a:off x="2596683" y="6901709"/>
            <a:ext cx="7811433" cy="1579920"/>
          </a:xfrm>
          <a:prstGeom prst="rect">
            <a:avLst/>
          </a:prstGeom>
          <a:noFill/>
          <a:ln w="12700" cap="flat">
            <a:solidFill>
              <a:srgbClr val="00206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Helvetica Neue Medium"/>
              </a:rPr>
              <a:t>Retrospective</a:t>
            </a:r>
            <a:r>
              <a:rPr kumimoji="0" lang="fr-FR"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 analyse </a:t>
            </a:r>
            <a:r>
              <a:rPr kumimoji="0" lang="fr-FR" sz="2400" b="0"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Helvetica Neue Medium"/>
              </a:rPr>
              <a:t>from</a:t>
            </a:r>
            <a:r>
              <a:rPr kumimoji="0" lang="fr-FR"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 the </a:t>
            </a:r>
            <a:r>
              <a:rPr kumimoji="0" lang="fr-FR" sz="2400" b="0"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Helvetica Neue Medium"/>
              </a:rPr>
              <a:t>Traumabase</a:t>
            </a:r>
            <a:r>
              <a:rPr kumimoji="0" lang="fr-FR"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 </a:t>
            </a:r>
            <a:r>
              <a:rPr kumimoji="0" lang="fr-FR" sz="2400" b="0"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Helvetica Neue Medium"/>
              </a:rPr>
              <a:t>Database</a:t>
            </a:r>
            <a:endParaRPr kumimoji="0" lang="fr-FR"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r>
              <a:rPr lang="fr-FR" dirty="0" err="1">
                <a:latin typeface="Calibri" panose="020F0502020204030204" pitchFamily="34" charset="0"/>
                <a:cs typeface="Calibri" panose="020F0502020204030204" pitchFamily="34" charset="0"/>
              </a:rPr>
              <a:t>Hemorrhagic</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shock</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defined</a:t>
            </a:r>
            <a:r>
              <a:rPr lang="fr-FR" dirty="0">
                <a:latin typeface="Calibri" panose="020F0502020204030204" pitchFamily="34" charset="0"/>
                <a:cs typeface="Calibri" panose="020F0502020204030204" pitchFamily="34" charset="0"/>
              </a:rPr>
              <a:t> as transfusion ≧ 4 </a:t>
            </a:r>
            <a:r>
              <a:rPr lang="fr-FR" dirty="0" err="1">
                <a:latin typeface="Calibri" panose="020F0502020204030204" pitchFamily="34" charset="0"/>
                <a:cs typeface="Calibri" panose="020F0502020204030204" pitchFamily="34" charset="0"/>
              </a:rPr>
              <a:t>pRBC</a:t>
            </a:r>
            <a:r>
              <a:rPr lang="fr-FR" dirty="0">
                <a:latin typeface="Calibri" panose="020F0502020204030204" pitchFamily="34" charset="0"/>
                <a:cs typeface="Calibri" panose="020F0502020204030204" pitchFamily="34" charset="0"/>
              </a:rPr>
              <a:t> – 6 </a:t>
            </a:r>
            <a:r>
              <a:rPr lang="fr-FR" dirty="0" err="1">
                <a:latin typeface="Calibri" panose="020F0502020204030204" pitchFamily="34" charset="0"/>
                <a:cs typeface="Calibri" panose="020F0502020204030204" pitchFamily="34" charset="0"/>
              </a:rPr>
              <a:t>hours</a:t>
            </a:r>
            <a:endParaRPr lang="fr-FR" dirty="0">
              <a:latin typeface="Calibri" panose="020F0502020204030204" pitchFamily="34" charset="0"/>
              <a:cs typeface="Calibri" panose="020F0502020204030204" pitchFamily="34" charset="0"/>
            </a:endParaRPr>
          </a:p>
          <a:p>
            <a:pPr marL="0" marR="0" indent="0" algn="ctr" defTabSz="584200" rtl="0" fontAlgn="auto" latinLnBrk="0" hangingPunct="0">
              <a:lnSpc>
                <a:spcPct val="100000"/>
              </a:lnSpc>
              <a:spcBef>
                <a:spcPts val="0"/>
              </a:spcBef>
              <a:spcAft>
                <a:spcPts val="0"/>
              </a:spcAft>
              <a:buClrTx/>
              <a:buSzTx/>
              <a:buFontTx/>
              <a:buNone/>
              <a:tabLst/>
            </a:pPr>
            <a:r>
              <a:rPr kumimoji="0" lang="fr-FR"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6353 patients </a:t>
            </a:r>
            <a:r>
              <a:rPr kumimoji="0" lang="fr-FR" sz="2400" b="0"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Helvetica Neue Medium"/>
              </a:rPr>
              <a:t>screened</a:t>
            </a:r>
            <a:r>
              <a:rPr kumimoji="0" lang="fr-FR"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 – 518 </a:t>
            </a:r>
            <a:r>
              <a:rPr kumimoji="0" lang="fr-FR" sz="2400" b="0"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Helvetica Neue Medium"/>
              </a:rPr>
              <a:t>analyzed</a:t>
            </a:r>
            <a:r>
              <a:rPr kumimoji="0" lang="fr-FR"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 (40% </a:t>
            </a:r>
            <a:r>
              <a:rPr kumimoji="0" lang="fr-FR" sz="2400" b="0"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Helvetica Neue Medium"/>
              </a:rPr>
              <a:t>with</a:t>
            </a:r>
            <a:r>
              <a:rPr kumimoji="0" lang="fr-FR"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 </a:t>
            </a:r>
            <a:r>
              <a:rPr kumimoji="0" lang="fr-FR" sz="2400" b="0"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Helvetica Neue Medium"/>
              </a:rPr>
              <a:t>NorAd</a:t>
            </a:r>
            <a:r>
              <a:rPr kumimoji="0" lang="fr-FR"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rPr>
              <a:t>)</a:t>
            </a:r>
          </a:p>
          <a:p>
            <a:pPr marL="0" marR="0" indent="0" algn="ctr" defTabSz="584200" rtl="0" fontAlgn="auto" latinLnBrk="0" hangingPunct="0">
              <a:lnSpc>
                <a:spcPct val="100000"/>
              </a:lnSpc>
              <a:spcBef>
                <a:spcPts val="0"/>
              </a:spcBef>
              <a:spcAft>
                <a:spcPts val="0"/>
              </a:spcAft>
              <a:buClrTx/>
              <a:buSzTx/>
              <a:buFontTx/>
              <a:buNone/>
              <a:tabLst/>
            </a:pPr>
            <a:r>
              <a:rPr lang="fr-FR" dirty="0">
                <a:latin typeface="Calibri" panose="020F0502020204030204" pitchFamily="34" charset="0"/>
                <a:cs typeface="Calibri" panose="020F0502020204030204" pitchFamily="34" charset="0"/>
              </a:rPr>
              <a:t>Jan 2010 to </a:t>
            </a:r>
            <a:r>
              <a:rPr lang="fr-FR" dirty="0" err="1">
                <a:latin typeface="Calibri" panose="020F0502020204030204" pitchFamily="34" charset="0"/>
                <a:cs typeface="Calibri" panose="020F0502020204030204" pitchFamily="34" charset="0"/>
              </a:rPr>
              <a:t>Dec</a:t>
            </a:r>
            <a:r>
              <a:rPr lang="fr-FR" dirty="0">
                <a:latin typeface="Calibri" panose="020F0502020204030204" pitchFamily="34" charset="0"/>
                <a:cs typeface="Calibri" panose="020F0502020204030204" pitchFamily="34" charset="0"/>
              </a:rPr>
              <a:t> 2015</a:t>
            </a:r>
            <a:endParaRPr kumimoji="0" lang="fr-FR"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Medium"/>
            </a:endParaRPr>
          </a:p>
        </p:txBody>
      </p:sp>
    </p:spTree>
    <p:extLst>
      <p:ext uri="{BB962C8B-B14F-4D97-AF65-F5344CB8AC3E}">
        <p14:creationId xmlns:p14="http://schemas.microsoft.com/office/powerpoint/2010/main" val="351548016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 Anesthésie :…"/>
          <p:cNvSpPr txBox="1"/>
          <p:nvPr/>
        </p:nvSpPr>
        <p:spPr>
          <a:xfrm>
            <a:off x="937265" y="1439961"/>
            <a:ext cx="9588968" cy="7212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2000">
                <a:latin typeface="+mn-lt"/>
                <a:ea typeface="+mn-ea"/>
                <a:cs typeface="+mn-cs"/>
                <a:sym typeface="Helvetica Neue"/>
              </a:defRPr>
            </a:pPr>
            <a:r>
              <a:rPr sz="2200" b="1" dirty="0">
                <a:latin typeface="Calibri" panose="020F0502020204030204" pitchFamily="34" charset="0"/>
                <a:cs typeface="Calibri" panose="020F0502020204030204" pitchFamily="34" charset="0"/>
              </a:rPr>
              <a:t>✘ Use of anesthetic agents</a:t>
            </a:r>
          </a:p>
          <a:p>
            <a:pPr algn="l">
              <a:defRPr sz="2000">
                <a:latin typeface="+mn-lt"/>
                <a:ea typeface="+mn-ea"/>
                <a:cs typeface="+mn-cs"/>
                <a:sym typeface="Helvetica Neue"/>
              </a:defRPr>
            </a:pPr>
            <a:r>
              <a:rPr sz="2200" dirty="0">
                <a:latin typeface="Calibri" panose="020F0502020204030204" pitchFamily="34" charset="0"/>
                <a:cs typeface="Calibri" panose="020F0502020204030204" pitchFamily="34" charset="0"/>
              </a:rPr>
              <a:t>Inhibition of phase I (</a:t>
            </a:r>
            <a:r>
              <a:rPr lang="fr-FR" sz="2200" dirty="0">
                <a:latin typeface="Calibri" panose="020F0502020204030204" pitchFamily="34" charset="0"/>
                <a:cs typeface="Calibri" panose="020F0502020204030204" pitchFamily="34" charset="0"/>
              </a:rPr>
              <a:t> no </a:t>
            </a:r>
            <a:r>
              <a:rPr sz="2200" dirty="0">
                <a:latin typeface="Calibri" panose="020F0502020204030204" pitchFamily="34" charset="0"/>
                <a:cs typeface="Calibri" panose="020F0502020204030204" pitchFamily="34" charset="0"/>
              </a:rPr>
              <a:t>shock compensation)</a:t>
            </a:r>
          </a:p>
          <a:p>
            <a:pPr lvl="2" indent="457200" algn="l">
              <a:defRPr sz="2000">
                <a:latin typeface="+mn-lt"/>
                <a:ea typeface="+mn-ea"/>
                <a:cs typeface="+mn-cs"/>
                <a:sym typeface="Helvetica Neue"/>
              </a:defRPr>
            </a:pPr>
            <a:endParaRPr sz="2200" dirty="0">
              <a:latin typeface="Calibri" panose="020F0502020204030204" pitchFamily="34" charset="0"/>
              <a:cs typeface="Calibri" panose="020F0502020204030204" pitchFamily="34" charset="0"/>
            </a:endParaRPr>
          </a:p>
          <a:p>
            <a:pPr algn="l">
              <a:defRPr sz="2000">
                <a:latin typeface="+mn-lt"/>
                <a:ea typeface="+mn-ea"/>
                <a:cs typeface="+mn-cs"/>
                <a:sym typeface="Helvetica Neue"/>
              </a:defRPr>
            </a:pPr>
            <a:r>
              <a:rPr sz="2200" b="1" dirty="0">
                <a:latin typeface="Calibri" panose="020F0502020204030204" pitchFamily="34" charset="0"/>
                <a:cs typeface="Calibri" panose="020F0502020204030204" pitchFamily="34" charset="0"/>
              </a:rPr>
              <a:t>✘  Other causes of </a:t>
            </a:r>
            <a:r>
              <a:rPr sz="2200" b="1" dirty="0" err="1">
                <a:latin typeface="Calibri" panose="020F0502020204030204" pitchFamily="34" charset="0"/>
                <a:cs typeface="Calibri" panose="020F0502020204030204" pitchFamily="34" charset="0"/>
              </a:rPr>
              <a:t>vasoplegia</a:t>
            </a:r>
            <a:r>
              <a:rPr sz="2200" b="1" dirty="0">
                <a:latin typeface="Calibri" panose="020F0502020204030204" pitchFamily="34" charset="0"/>
                <a:cs typeface="Calibri" panose="020F0502020204030204" pitchFamily="34" charset="0"/>
              </a:rPr>
              <a:t> </a:t>
            </a:r>
            <a:endParaRPr lang="fr-FR" sz="2200" b="1" dirty="0">
              <a:latin typeface="Calibri" panose="020F0502020204030204" pitchFamily="34" charset="0"/>
              <a:cs typeface="Calibri" panose="020F0502020204030204" pitchFamily="34" charset="0"/>
            </a:endParaRPr>
          </a:p>
          <a:p>
            <a:pPr algn="l">
              <a:defRPr sz="2000">
                <a:latin typeface="+mn-lt"/>
                <a:ea typeface="+mn-ea"/>
                <a:cs typeface="+mn-cs"/>
                <a:sym typeface="Helvetica Neue"/>
              </a:defRPr>
            </a:pPr>
            <a:r>
              <a:rPr sz="2200" dirty="0">
                <a:latin typeface="Calibri" panose="020F0502020204030204" pitchFamily="34" charset="0"/>
                <a:cs typeface="Calibri" panose="020F0502020204030204" pitchFamily="34" charset="0"/>
              </a:rPr>
              <a:t>(Neurogenic shock)</a:t>
            </a:r>
          </a:p>
          <a:p>
            <a:pPr algn="l">
              <a:defRPr sz="2000">
                <a:latin typeface="+mn-lt"/>
                <a:ea typeface="+mn-ea"/>
                <a:cs typeface="+mn-cs"/>
                <a:sym typeface="Helvetica Neue"/>
              </a:defRPr>
            </a:pPr>
            <a:endParaRPr sz="2200" dirty="0">
              <a:latin typeface="Calibri" panose="020F0502020204030204" pitchFamily="34" charset="0"/>
              <a:cs typeface="Calibri" panose="020F0502020204030204" pitchFamily="34" charset="0"/>
            </a:endParaRPr>
          </a:p>
          <a:p>
            <a:pPr algn="l">
              <a:defRPr sz="2000">
                <a:latin typeface="+mn-lt"/>
                <a:ea typeface="+mn-ea"/>
                <a:cs typeface="+mn-cs"/>
                <a:sym typeface="Helvetica Neue"/>
              </a:defRPr>
            </a:pPr>
            <a:r>
              <a:rPr sz="2200" b="1" dirty="0">
                <a:latin typeface="Calibri" panose="020F0502020204030204" pitchFamily="34" charset="0"/>
                <a:cs typeface="Calibri" panose="020F0502020204030204" pitchFamily="34" charset="0"/>
              </a:rPr>
              <a:t>✘  Abdominal penetrating injury</a:t>
            </a:r>
          </a:p>
          <a:p>
            <a:pPr algn="l">
              <a:defRPr sz="2000">
                <a:latin typeface="+mn-lt"/>
                <a:ea typeface="+mn-ea"/>
                <a:cs typeface="+mn-cs"/>
                <a:sym typeface="Helvetica Neue"/>
              </a:defRPr>
            </a:pPr>
            <a:r>
              <a:rPr sz="2200" dirty="0">
                <a:latin typeface="Calibri" panose="020F0502020204030204" pitchFamily="34" charset="0"/>
                <a:cs typeface="Calibri" panose="020F0502020204030204" pitchFamily="34" charset="0"/>
              </a:rPr>
              <a:t>Splanchnic vasoconstriction (vasopressin++)</a:t>
            </a:r>
          </a:p>
          <a:p>
            <a:pPr algn="l">
              <a:defRPr sz="2000">
                <a:latin typeface="+mn-lt"/>
                <a:ea typeface="+mn-ea"/>
                <a:cs typeface="+mn-cs"/>
                <a:sym typeface="Helvetica Neue"/>
              </a:defRPr>
            </a:pPr>
            <a:endParaRPr sz="2200" dirty="0">
              <a:latin typeface="Calibri" panose="020F0502020204030204" pitchFamily="34" charset="0"/>
              <a:cs typeface="Calibri" panose="020F0502020204030204" pitchFamily="34" charset="0"/>
            </a:endParaRPr>
          </a:p>
          <a:p>
            <a:pPr algn="l">
              <a:defRPr sz="2000">
                <a:latin typeface="+mn-lt"/>
                <a:ea typeface="+mn-ea"/>
                <a:cs typeface="+mn-cs"/>
                <a:sym typeface="Helvetica Neue"/>
              </a:defRPr>
            </a:pPr>
            <a:r>
              <a:rPr sz="2200" b="1" dirty="0">
                <a:latin typeface="Calibri" panose="020F0502020204030204" pitchFamily="34" charset="0"/>
                <a:cs typeface="Calibri" panose="020F0502020204030204" pitchFamily="34" charset="0"/>
              </a:rPr>
              <a:t>✘  TBI</a:t>
            </a:r>
            <a:endParaRPr lang="fr-FR" sz="2200" b="1" dirty="0">
              <a:latin typeface="Calibri" panose="020F0502020204030204" pitchFamily="34" charset="0"/>
              <a:cs typeface="Calibri" panose="020F0502020204030204" pitchFamily="34" charset="0"/>
            </a:endParaRPr>
          </a:p>
          <a:p>
            <a:pPr algn="l">
              <a:defRPr sz="2000">
                <a:latin typeface="+mn-lt"/>
                <a:ea typeface="+mn-ea"/>
                <a:cs typeface="+mn-cs"/>
                <a:sym typeface="Helvetica Neue"/>
              </a:defRPr>
            </a:pPr>
            <a:r>
              <a:rPr sz="2200" dirty="0">
                <a:latin typeface="Calibri" panose="020F0502020204030204" pitchFamily="34" charset="0"/>
                <a:cs typeface="Calibri" panose="020F0502020204030204" pitchFamily="34" charset="0"/>
              </a:rPr>
              <a:t>Higher SBP targets</a:t>
            </a:r>
          </a:p>
          <a:p>
            <a:pPr algn="l">
              <a:defRPr sz="2000">
                <a:latin typeface="+mn-lt"/>
                <a:ea typeface="+mn-ea"/>
                <a:cs typeface="+mn-cs"/>
                <a:sym typeface="Helvetica Neue"/>
              </a:defRPr>
            </a:pPr>
            <a:r>
              <a:rPr sz="2200" dirty="0">
                <a:latin typeface="Calibri" panose="020F0502020204030204" pitchFamily="34" charset="0"/>
                <a:cs typeface="Calibri" panose="020F0502020204030204" pitchFamily="34" charset="0"/>
              </a:rPr>
              <a:t>No deleterious effects of catecholamines on cerebral blood flow</a:t>
            </a:r>
          </a:p>
          <a:p>
            <a:pPr algn="l">
              <a:defRPr sz="2000">
                <a:latin typeface="+mn-lt"/>
                <a:ea typeface="+mn-ea"/>
                <a:cs typeface="+mn-cs"/>
                <a:sym typeface="Helvetica Neue"/>
              </a:defRPr>
            </a:pPr>
            <a:endParaRPr sz="2200" dirty="0">
              <a:latin typeface="Calibri" panose="020F0502020204030204" pitchFamily="34" charset="0"/>
              <a:cs typeface="Calibri" panose="020F0502020204030204" pitchFamily="34" charset="0"/>
            </a:endParaRPr>
          </a:p>
          <a:p>
            <a:pPr algn="l">
              <a:defRPr sz="2000">
                <a:latin typeface="+mn-lt"/>
                <a:ea typeface="+mn-ea"/>
                <a:cs typeface="+mn-cs"/>
                <a:sym typeface="Helvetica Neue"/>
              </a:defRPr>
            </a:pPr>
            <a:r>
              <a:rPr sz="2200" b="1" dirty="0">
                <a:latin typeface="Calibri" panose="020F0502020204030204" pitchFamily="34" charset="0"/>
                <a:cs typeface="Calibri" panose="020F0502020204030204" pitchFamily="34" charset="0"/>
              </a:rPr>
              <a:t>✘  Reduce Fluid therapy</a:t>
            </a:r>
          </a:p>
          <a:p>
            <a:pPr algn="l">
              <a:defRPr sz="2000">
                <a:latin typeface="+mn-lt"/>
                <a:ea typeface="+mn-ea"/>
                <a:cs typeface="+mn-cs"/>
                <a:sym typeface="Helvetica Neue"/>
              </a:defRPr>
            </a:pPr>
            <a:r>
              <a:rPr sz="2200" dirty="0">
                <a:latin typeface="Calibri" panose="020F0502020204030204" pitchFamily="34" charset="0"/>
                <a:cs typeface="Calibri" panose="020F0502020204030204" pitchFamily="34" charset="0"/>
              </a:rPr>
              <a:t>Avoid SDRA, brain edema…</a:t>
            </a:r>
          </a:p>
          <a:p>
            <a:pPr algn="l">
              <a:defRPr sz="2000">
                <a:latin typeface="+mn-lt"/>
                <a:ea typeface="+mn-ea"/>
                <a:cs typeface="+mn-cs"/>
                <a:sym typeface="Helvetica Neue"/>
              </a:defRPr>
            </a:pPr>
            <a:endParaRPr sz="2200" dirty="0">
              <a:latin typeface="Calibri" panose="020F0502020204030204" pitchFamily="34" charset="0"/>
              <a:cs typeface="Calibri" panose="020F0502020204030204" pitchFamily="34" charset="0"/>
            </a:endParaRPr>
          </a:p>
          <a:p>
            <a:pPr algn="l">
              <a:defRPr sz="2000">
                <a:latin typeface="+mn-lt"/>
                <a:ea typeface="+mn-ea"/>
                <a:cs typeface="+mn-cs"/>
                <a:sym typeface="Helvetica Neue"/>
              </a:defRPr>
            </a:pPr>
            <a:r>
              <a:rPr sz="2200" b="1" dirty="0">
                <a:latin typeface="Calibri" panose="020F0502020204030204" pitchFamily="34" charset="0"/>
                <a:cs typeface="Calibri" panose="020F0502020204030204" pitchFamily="34" charset="0"/>
              </a:rPr>
              <a:t>✘ Long time</a:t>
            </a:r>
            <a:r>
              <a:rPr lang="fr-FR" sz="2200" b="1" dirty="0">
                <a:latin typeface="Calibri" panose="020F0502020204030204" pitchFamily="34" charset="0"/>
                <a:cs typeface="Calibri" panose="020F0502020204030204" pitchFamily="34" charset="0"/>
              </a:rPr>
              <a:t> </a:t>
            </a:r>
            <a:r>
              <a:rPr lang="fr-FR" sz="2200" b="1" dirty="0" err="1">
                <a:latin typeface="Calibri" panose="020F0502020204030204" pitchFamily="34" charset="0"/>
                <a:cs typeface="Calibri" panose="020F0502020204030204" pitchFamily="34" charset="0"/>
              </a:rPr>
              <a:t>before</a:t>
            </a:r>
            <a:r>
              <a:rPr lang="fr-FR" sz="2200" b="1" dirty="0">
                <a:latin typeface="Calibri" panose="020F0502020204030204" pitchFamily="34" charset="0"/>
                <a:cs typeface="Calibri" panose="020F0502020204030204" pitchFamily="34" charset="0"/>
              </a:rPr>
              <a:t> </a:t>
            </a:r>
            <a:r>
              <a:rPr lang="fr-FR" sz="2200" b="1" dirty="0" err="1">
                <a:latin typeface="Calibri" panose="020F0502020204030204" pitchFamily="34" charset="0"/>
                <a:cs typeface="Calibri" panose="020F0502020204030204" pitchFamily="34" charset="0"/>
              </a:rPr>
              <a:t>surgical</a:t>
            </a:r>
            <a:r>
              <a:rPr lang="fr-FR" sz="2200" b="1" dirty="0">
                <a:latin typeface="Calibri" panose="020F0502020204030204" pitchFamily="34" charset="0"/>
                <a:cs typeface="Calibri" panose="020F0502020204030204" pitchFamily="34" charset="0"/>
              </a:rPr>
              <a:t> control</a:t>
            </a:r>
            <a:r>
              <a:rPr sz="2200" b="1" dirty="0">
                <a:latin typeface="Calibri" panose="020F0502020204030204" pitchFamily="34" charset="0"/>
                <a:cs typeface="Calibri" panose="020F0502020204030204" pitchFamily="34" charset="0"/>
              </a:rPr>
              <a:t> &gt; 1 Hour</a:t>
            </a:r>
          </a:p>
          <a:p>
            <a:pPr algn="l">
              <a:defRPr sz="2000">
                <a:latin typeface="+mn-lt"/>
                <a:ea typeface="+mn-ea"/>
                <a:cs typeface="+mn-cs"/>
                <a:sym typeface="Helvetica Neue"/>
              </a:defRPr>
            </a:pPr>
            <a:r>
              <a:rPr sz="2200" dirty="0">
                <a:latin typeface="Calibri" panose="020F0502020204030204" pitchFamily="34" charset="0"/>
                <a:cs typeface="Calibri" panose="020F0502020204030204" pitchFamily="34" charset="0"/>
              </a:rPr>
              <a:t>- Exhaustion of sympathetic system capacity</a:t>
            </a:r>
          </a:p>
          <a:p>
            <a:pPr algn="l">
              <a:defRPr sz="2000">
                <a:latin typeface="+mn-lt"/>
                <a:ea typeface="+mn-ea"/>
                <a:cs typeface="+mn-cs"/>
                <a:sym typeface="Helvetica Neue"/>
              </a:defRPr>
            </a:pPr>
            <a:r>
              <a:rPr sz="2200" dirty="0">
                <a:latin typeface="Calibri" panose="020F0502020204030204" pitchFamily="34" charset="0"/>
                <a:cs typeface="Calibri" panose="020F0502020204030204" pitchFamily="34" charset="0"/>
              </a:rPr>
              <a:t>- </a:t>
            </a:r>
            <a:r>
              <a:rPr sz="2200" dirty="0" err="1">
                <a:latin typeface="Calibri" panose="020F0502020204030204" pitchFamily="34" charset="0"/>
                <a:cs typeface="Calibri" panose="020F0502020204030204" pitchFamily="34" charset="0"/>
              </a:rPr>
              <a:t>Endotheliopathy</a:t>
            </a:r>
            <a:r>
              <a:rPr sz="2200" dirty="0">
                <a:latin typeface="Calibri" panose="020F0502020204030204" pitchFamily="34" charset="0"/>
                <a:cs typeface="Calibri" panose="020F0502020204030204" pitchFamily="34" charset="0"/>
              </a:rPr>
              <a:t> (NO…)</a:t>
            </a:r>
          </a:p>
          <a:p>
            <a:pPr algn="l">
              <a:defRPr sz="2000">
                <a:latin typeface="+mn-lt"/>
                <a:ea typeface="+mn-ea"/>
                <a:cs typeface="+mn-cs"/>
                <a:sym typeface="Helvetica Neue"/>
              </a:defRPr>
            </a:pPr>
            <a:endParaRPr sz="2200" dirty="0">
              <a:latin typeface="Calibri" panose="020F0502020204030204" pitchFamily="34" charset="0"/>
              <a:cs typeface="Calibri" panose="020F0502020204030204" pitchFamily="34" charset="0"/>
            </a:endParaRPr>
          </a:p>
          <a:p>
            <a:pPr algn="l">
              <a:defRPr sz="2000">
                <a:latin typeface="+mn-lt"/>
                <a:ea typeface="+mn-ea"/>
                <a:cs typeface="+mn-cs"/>
                <a:sym typeface="Helvetica Neue"/>
              </a:defRPr>
            </a:pPr>
            <a:r>
              <a:rPr sz="2200" b="1" dirty="0">
                <a:latin typeface="Calibri" panose="020F0502020204030204" pitchFamily="34" charset="0"/>
                <a:cs typeface="Calibri" panose="020F0502020204030204" pitchFamily="34" charset="0"/>
              </a:rPr>
              <a:t>✘  </a:t>
            </a:r>
            <a:r>
              <a:rPr lang="fr-FR" sz="2200" b="1" dirty="0">
                <a:latin typeface="Calibri" panose="020F0502020204030204" pitchFamily="34" charset="0"/>
                <a:cs typeface="Calibri" panose="020F0502020204030204" pitchFamily="34" charset="0"/>
              </a:rPr>
              <a:t>M</a:t>
            </a:r>
            <a:r>
              <a:rPr sz="2200" b="1" dirty="0" err="1">
                <a:latin typeface="Calibri" panose="020F0502020204030204" pitchFamily="34" charset="0"/>
                <a:cs typeface="Calibri" panose="020F0502020204030204" pitchFamily="34" charset="0"/>
              </a:rPr>
              <a:t>yocardial</a:t>
            </a:r>
            <a:r>
              <a:rPr sz="2200" b="1" dirty="0">
                <a:latin typeface="Calibri" panose="020F0502020204030204" pitchFamily="34" charset="0"/>
                <a:cs typeface="Calibri" panose="020F0502020204030204" pitchFamily="34" charset="0"/>
              </a:rPr>
              <a:t> dysfunction </a:t>
            </a:r>
            <a:r>
              <a:rPr sz="2200" dirty="0">
                <a:latin typeface="Calibri" panose="020F0502020204030204" pitchFamily="34" charset="0"/>
                <a:cs typeface="Calibri" panose="020F0502020204030204" pitchFamily="34" charset="0"/>
              </a:rPr>
              <a:t>associated with hemorrhagic shock</a:t>
            </a:r>
          </a:p>
        </p:txBody>
      </p:sp>
      <p:sp>
        <p:nvSpPr>
          <p:cNvPr id="344" name="Indications envisageables des amines vasopressives"/>
          <p:cNvSpPr txBox="1"/>
          <p:nvPr/>
        </p:nvSpPr>
        <p:spPr>
          <a:xfrm>
            <a:off x="6451077" y="733721"/>
            <a:ext cx="10265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solidFill>
                  <a:srgbClr val="C00000"/>
                </a:solidFill>
                <a:latin typeface="+mn-lt"/>
                <a:ea typeface="+mn-ea"/>
                <a:cs typeface="+mn-cs"/>
                <a:sym typeface="Helvetica Neue"/>
              </a:defRPr>
            </a:lvl1pPr>
          </a:lstStyle>
          <a:p>
            <a:endParaRPr dirty="0"/>
          </a:p>
        </p:txBody>
      </p:sp>
      <p:sp>
        <p:nvSpPr>
          <p:cNvPr id="14" name="Les catécholamines dans le choc hémorragique">
            <a:extLst>
              <a:ext uri="{FF2B5EF4-FFF2-40B4-BE49-F238E27FC236}">
                <a16:creationId xmlns:a16="http://schemas.microsoft.com/office/drawing/2014/main" id="{C7497C15-0992-C647-B79D-8F994A86767F}"/>
              </a:ext>
            </a:extLst>
          </p:cNvPr>
          <p:cNvSpPr txBox="1"/>
          <p:nvPr/>
        </p:nvSpPr>
        <p:spPr>
          <a:xfrm>
            <a:off x="1735765" y="257182"/>
            <a:ext cx="10725593"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800" b="1" i="1">
                <a:solidFill>
                  <a:srgbClr val="C00000"/>
                </a:solidFill>
                <a:latin typeface="Georgia"/>
                <a:ea typeface="Georgia"/>
                <a:cs typeface="Georgia"/>
                <a:sym typeface="Georgia"/>
              </a:defRPr>
            </a:lvl1pPr>
          </a:lstStyle>
          <a:p>
            <a:pPr algn="l"/>
            <a:r>
              <a:rPr lang="fr-FR" sz="3200" i="0" kern="1200" dirty="0">
                <a:solidFill>
                  <a:srgbClr val="90283B"/>
                </a:solidFill>
                <a:latin typeface="+mj-lt"/>
                <a:ea typeface="+mj-ea"/>
                <a:cs typeface="+mj-cs"/>
              </a:rPr>
              <a:t>To </a:t>
            </a:r>
            <a:r>
              <a:rPr lang="fr-FR" sz="3200" i="0" kern="1200" dirty="0" err="1">
                <a:solidFill>
                  <a:srgbClr val="90283B"/>
                </a:solidFill>
                <a:latin typeface="+mj-lt"/>
                <a:ea typeface="+mj-ea"/>
                <a:cs typeface="+mj-cs"/>
              </a:rPr>
              <a:t>summarize</a:t>
            </a:r>
            <a:r>
              <a:rPr lang="fr-FR" sz="3200" i="0" kern="1200" dirty="0">
                <a:solidFill>
                  <a:srgbClr val="90283B"/>
                </a:solidFill>
                <a:latin typeface="+mj-lt"/>
                <a:ea typeface="+mj-ea"/>
                <a:cs typeface="+mj-cs"/>
              </a:rPr>
              <a:t>: Possible indications for </a:t>
            </a:r>
            <a:r>
              <a:rPr lang="fr-FR" sz="3200" i="0" kern="1200" dirty="0" err="1">
                <a:solidFill>
                  <a:srgbClr val="90283B"/>
                </a:solidFill>
                <a:latin typeface="+mj-lt"/>
                <a:ea typeface="+mj-ea"/>
                <a:cs typeface="+mj-cs"/>
              </a:rPr>
              <a:t>vasopressors</a:t>
            </a:r>
            <a:endParaRPr lang="fr-FR" sz="3200" i="0" kern="1200" dirty="0">
              <a:solidFill>
                <a:srgbClr val="90283B"/>
              </a:solidFill>
              <a:latin typeface="+mj-lt"/>
              <a:ea typeface="+mj-ea"/>
              <a:cs typeface="+mj-cs"/>
            </a:endParaRPr>
          </a:p>
          <a:p>
            <a:pPr algn="l"/>
            <a:endParaRPr sz="3200" i="0" kern="1200" dirty="0">
              <a:solidFill>
                <a:srgbClr val="90283B"/>
              </a:solidFill>
              <a:latin typeface="+mj-lt"/>
              <a:ea typeface="+mj-ea"/>
              <a:cs typeface="+mj-cs"/>
            </a:endParaRPr>
          </a:p>
        </p:txBody>
      </p:sp>
      <p:pic>
        <p:nvPicPr>
          <p:cNvPr id="20" name="Espace réservé du contenu 4">
            <a:extLst>
              <a:ext uri="{FF2B5EF4-FFF2-40B4-BE49-F238E27FC236}">
                <a16:creationId xmlns:a16="http://schemas.microsoft.com/office/drawing/2014/main" id="{7C63452A-6CAD-6D48-A4C9-D2BC3BB22C4B}"/>
              </a:ext>
            </a:extLst>
          </p:cNvPr>
          <p:cNvPicPr>
            <a:picLocks noChangeAspect="1"/>
          </p:cNvPicPr>
          <p:nvPr/>
        </p:nvPicPr>
        <p:blipFill>
          <a:blip r:embed="rId2"/>
          <a:stretch>
            <a:fillRect/>
          </a:stretch>
        </p:blipFill>
        <p:spPr>
          <a:xfrm>
            <a:off x="7612912" y="1439961"/>
            <a:ext cx="5391888" cy="2987173"/>
          </a:xfrm>
          <a:prstGeom prst="rect">
            <a:avLst/>
          </a:prstGeom>
        </p:spPr>
      </p:pic>
      <p:sp>
        <p:nvSpPr>
          <p:cNvPr id="7" name="ZoneTexte 6">
            <a:extLst>
              <a:ext uri="{FF2B5EF4-FFF2-40B4-BE49-F238E27FC236}">
                <a16:creationId xmlns:a16="http://schemas.microsoft.com/office/drawing/2014/main" id="{03E4F2A1-FBE0-1D45-8368-261110DBECDE}"/>
              </a:ext>
            </a:extLst>
          </p:cNvPr>
          <p:cNvSpPr txBox="1"/>
          <p:nvPr/>
        </p:nvSpPr>
        <p:spPr>
          <a:xfrm>
            <a:off x="9824098" y="4522436"/>
            <a:ext cx="227947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fr-FR" sz="1800" i="1" dirty="0">
                <a:latin typeface="Calibri" panose="020F0502020204030204" pitchFamily="34" charset="0"/>
                <a:cs typeface="Calibri" panose="020F0502020204030204" pitchFamily="34" charset="0"/>
              </a:rPr>
              <a:t>Futier et al. JAMA 2017</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No real evidence of harmfulness, but no evidence of total effectiveness…"/>
          <p:cNvSpPr txBox="1">
            <a:spLocks noGrp="1"/>
          </p:cNvSpPr>
          <p:nvPr>
            <p:ph type="body" idx="4294967295"/>
          </p:nvPr>
        </p:nvSpPr>
        <p:spPr>
          <a:xfrm>
            <a:off x="1714500" y="1190847"/>
            <a:ext cx="11290300" cy="3392709"/>
          </a:xfrm>
          <a:prstGeom prst="rect">
            <a:avLst/>
          </a:prstGeom>
        </p:spPr>
        <p:txBody>
          <a:bodyPr lIns="45718" tIns="45718" rIns="45718" bIns="45718" anchor="t">
            <a:normAutofit/>
          </a:bodyPr>
          <a:lstStyle/>
          <a:p>
            <a:pPr marL="228600" indent="-228600" defTabSz="914400">
              <a:spcBef>
                <a:spcPts val="1000"/>
              </a:spcBef>
              <a:buSzPct val="100000"/>
              <a:buFont typeface="Arial"/>
              <a:defRPr sz="2800"/>
            </a:pPr>
            <a:r>
              <a:rPr sz="2400" b="1" dirty="0">
                <a:solidFill>
                  <a:srgbClr val="002060"/>
                </a:solidFill>
                <a:latin typeface="Calibri" panose="020F0502020204030204" pitchFamily="34" charset="0"/>
                <a:cs typeface="Calibri" panose="020F0502020204030204" pitchFamily="34" charset="0"/>
              </a:rPr>
              <a:t>No real evidence </a:t>
            </a:r>
            <a:r>
              <a:rPr sz="2400" dirty="0">
                <a:latin typeface="Calibri" panose="020F0502020204030204" pitchFamily="34" charset="0"/>
                <a:cs typeface="Calibri" panose="020F0502020204030204" pitchFamily="34" charset="0"/>
              </a:rPr>
              <a:t>of harmfulness, but no evidence of total effectiveness</a:t>
            </a:r>
          </a:p>
          <a:p>
            <a:pPr marL="0" indent="0" defTabSz="914400">
              <a:spcBef>
                <a:spcPts val="1000"/>
              </a:spcBef>
              <a:buSzTx/>
              <a:buNone/>
              <a:defRPr sz="2800"/>
            </a:pPr>
            <a:endParaRPr sz="2400" dirty="0">
              <a:latin typeface="Calibri" panose="020F0502020204030204" pitchFamily="34" charset="0"/>
              <a:cs typeface="Calibri" panose="020F0502020204030204" pitchFamily="34" charset="0"/>
            </a:endParaRPr>
          </a:p>
          <a:p>
            <a:pPr marL="228600" indent="-228600" defTabSz="914400">
              <a:spcBef>
                <a:spcPts val="1000"/>
              </a:spcBef>
              <a:buSzPct val="100000"/>
              <a:buFont typeface="Arial"/>
              <a:defRPr sz="2800"/>
            </a:pPr>
            <a:r>
              <a:rPr sz="2400" b="1" dirty="0">
                <a:solidFill>
                  <a:srgbClr val="002060"/>
                </a:solidFill>
                <a:latin typeface="Calibri" panose="020F0502020204030204" pitchFamily="34" charset="0"/>
                <a:cs typeface="Calibri" panose="020F0502020204030204" pitchFamily="34" charset="0"/>
              </a:rPr>
              <a:t>Need for trauma care tailoring </a:t>
            </a:r>
            <a:r>
              <a:rPr sz="2400" dirty="0">
                <a:latin typeface="Calibri" panose="020F0502020204030204" pitchFamily="34" charset="0"/>
                <a:cs typeface="Calibri" panose="020F0502020204030204" pitchFamily="34" charset="0"/>
              </a:rPr>
              <a:t>(use depending on patient and availability of cares)</a:t>
            </a:r>
            <a:r>
              <a:rPr lang="fr-FR" sz="2400" dirty="0">
                <a:latin typeface="Calibri" panose="020F0502020204030204" pitchFamily="34" charset="0"/>
                <a:cs typeface="Calibri" panose="020F0502020204030204" pitchFamily="34" charset="0"/>
              </a:rPr>
              <a:t> : </a:t>
            </a:r>
            <a:r>
              <a:rPr lang="fr-FR" sz="2400" dirty="0" err="1">
                <a:latin typeface="Calibri" panose="020F0502020204030204" pitchFamily="34" charset="0"/>
                <a:cs typeface="Calibri" panose="020F0502020204030204" pitchFamily="34" charset="0"/>
              </a:rPr>
              <a:t>Vasopressors</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NorEpi</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needs</a:t>
            </a:r>
            <a:r>
              <a:rPr lang="fr-FR" sz="2400" dirty="0">
                <a:latin typeface="Calibri" panose="020F0502020204030204" pitchFamily="34" charset="0"/>
                <a:cs typeface="Calibri" panose="020F0502020204030204" pitchFamily="34" charset="0"/>
              </a:rPr>
              <a:t> to </a:t>
            </a:r>
            <a:r>
              <a:rPr lang="fr-FR" sz="2400" dirty="0" err="1">
                <a:latin typeface="Calibri" panose="020F0502020204030204" pitchFamily="34" charset="0"/>
                <a:cs typeface="Calibri" panose="020F0502020204030204" pitchFamily="34" charset="0"/>
              </a:rPr>
              <a:t>be</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used</a:t>
            </a:r>
            <a:r>
              <a:rPr lang="fr-FR" sz="2400" dirty="0">
                <a:latin typeface="Calibri" panose="020F0502020204030204" pitchFamily="34" charset="0"/>
                <a:cs typeface="Calibri" panose="020F0502020204030204" pitchFamily="34" charset="0"/>
              </a:rPr>
              <a:t> </a:t>
            </a:r>
            <a:r>
              <a:rPr lang="fr-FR" sz="2400" b="1" i="1" dirty="0">
                <a:latin typeface="Calibri" panose="020F0502020204030204" pitchFamily="34" charset="0"/>
                <a:cs typeface="Calibri" panose="020F0502020204030204" pitchFamily="34" charset="0"/>
              </a:rPr>
              <a:t>« as </a:t>
            </a:r>
            <a:r>
              <a:rPr lang="fr-FR" sz="2400" b="1" i="1" dirty="0" err="1">
                <a:latin typeface="Calibri" panose="020F0502020204030204" pitchFamily="34" charset="0"/>
                <a:cs typeface="Calibri" panose="020F0502020204030204" pitchFamily="34" charset="0"/>
              </a:rPr>
              <a:t>needed</a:t>
            </a:r>
            <a:r>
              <a:rPr lang="fr-FR" sz="2400" b="1" i="1" dirty="0">
                <a:latin typeface="Calibri" panose="020F0502020204030204" pitchFamily="34" charset="0"/>
                <a:cs typeface="Calibri" panose="020F0502020204030204" pitchFamily="34" charset="0"/>
              </a:rPr>
              <a:t> »</a:t>
            </a:r>
            <a:endParaRPr sz="2400" b="1" i="1" dirty="0">
              <a:latin typeface="Calibri" panose="020F0502020204030204" pitchFamily="34" charset="0"/>
              <a:cs typeface="Calibri" panose="020F0502020204030204" pitchFamily="34" charset="0"/>
            </a:endParaRPr>
          </a:p>
          <a:p>
            <a:pPr marL="0" indent="0" defTabSz="914400">
              <a:spcBef>
                <a:spcPts val="1000"/>
              </a:spcBef>
              <a:buSzTx/>
              <a:buNone/>
              <a:defRPr sz="2800"/>
            </a:pPr>
            <a:endParaRPr sz="2400" dirty="0">
              <a:latin typeface="Calibri" panose="020F0502020204030204" pitchFamily="34" charset="0"/>
              <a:cs typeface="Calibri" panose="020F0502020204030204" pitchFamily="34" charset="0"/>
            </a:endParaRPr>
          </a:p>
          <a:p>
            <a:pPr marL="228600" indent="-228600" defTabSz="914400">
              <a:spcBef>
                <a:spcPts val="1000"/>
              </a:spcBef>
              <a:buSzPct val="100000"/>
              <a:buFont typeface="Arial"/>
              <a:defRPr sz="2800"/>
            </a:pPr>
            <a:r>
              <a:rPr sz="2400" b="1" dirty="0">
                <a:solidFill>
                  <a:srgbClr val="002060"/>
                </a:solidFill>
                <a:latin typeface="Calibri" panose="020F0502020204030204" pitchFamily="34" charset="0"/>
                <a:cs typeface="Calibri" panose="020F0502020204030204" pitchFamily="34" charset="0"/>
              </a:rPr>
              <a:t>Need for RCT</a:t>
            </a:r>
            <a:r>
              <a:rPr sz="2400" dirty="0">
                <a:latin typeface="Calibri" panose="020F0502020204030204" pitchFamily="34" charset="0"/>
                <a:cs typeface="Calibri" panose="020F0502020204030204" pitchFamily="34" charset="0"/>
              </a:rPr>
              <a:t>, but know</a:t>
            </a:r>
            <a:r>
              <a:rPr lang="fr-FR" sz="2400" dirty="0">
                <a:latin typeface="Calibri" panose="020F0502020204030204" pitchFamily="34" charset="0"/>
                <a:cs typeface="Calibri" panose="020F0502020204030204" pitchFamily="34" charset="0"/>
              </a:rPr>
              <a:t>n</a:t>
            </a:r>
            <a:r>
              <a:rPr sz="2400" dirty="0">
                <a:latin typeface="Calibri" panose="020F0502020204030204" pitchFamily="34" charset="0"/>
                <a:cs typeface="Calibri" panose="020F0502020204030204" pitchFamily="34" charset="0"/>
              </a:rPr>
              <a:t> </a:t>
            </a:r>
            <a:r>
              <a:rPr lang="fr-FR" sz="2400" dirty="0">
                <a:latin typeface="Calibri" panose="020F0502020204030204" pitchFamily="34" charset="0"/>
                <a:cs typeface="Calibri" panose="020F0502020204030204" pitchFamily="34" charset="0"/>
              </a:rPr>
              <a:t>design </a:t>
            </a:r>
            <a:r>
              <a:rPr sz="2400" dirty="0">
                <a:latin typeface="Calibri" panose="020F0502020204030204" pitchFamily="34" charset="0"/>
                <a:cs typeface="Calibri" panose="020F0502020204030204" pitchFamily="34" charset="0"/>
              </a:rPr>
              <a:t>issues due to numerous </a:t>
            </a:r>
            <a:r>
              <a:rPr lang="fr-FR" sz="2400" dirty="0">
                <a:latin typeface="Calibri" panose="020F0502020204030204" pitchFamily="34" charset="0"/>
                <a:cs typeface="Calibri" panose="020F0502020204030204" pitchFamily="34" charset="0"/>
              </a:rPr>
              <a:t>possible </a:t>
            </a:r>
            <a:r>
              <a:rPr sz="2400" dirty="0">
                <a:latin typeface="Calibri" panose="020F0502020204030204" pitchFamily="34" charset="0"/>
                <a:cs typeface="Calibri" panose="020F0502020204030204" pitchFamily="34" charset="0"/>
              </a:rPr>
              <a:t>treatment protocols (drugs, dosages, timing…)</a:t>
            </a:r>
            <a:endParaRPr lang="fr-FR" sz="2400" dirty="0">
              <a:latin typeface="Calibri" panose="020F0502020204030204" pitchFamily="34" charset="0"/>
              <a:cs typeface="Calibri" panose="020F0502020204030204" pitchFamily="34" charset="0"/>
            </a:endParaRPr>
          </a:p>
        </p:txBody>
      </p:sp>
      <p:sp>
        <p:nvSpPr>
          <p:cNvPr id="5" name="Les catécholamines dans le choc hémorragique">
            <a:extLst>
              <a:ext uri="{FF2B5EF4-FFF2-40B4-BE49-F238E27FC236}">
                <a16:creationId xmlns:a16="http://schemas.microsoft.com/office/drawing/2014/main" id="{5846B9AC-85A3-0749-8C88-1510565C6B35}"/>
              </a:ext>
            </a:extLst>
          </p:cNvPr>
          <p:cNvSpPr txBox="1"/>
          <p:nvPr/>
        </p:nvSpPr>
        <p:spPr>
          <a:xfrm>
            <a:off x="1714500" y="248223"/>
            <a:ext cx="5439469"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800" b="1" i="1">
                <a:solidFill>
                  <a:srgbClr val="C00000"/>
                </a:solidFill>
                <a:latin typeface="Georgia"/>
                <a:ea typeface="Georgia"/>
                <a:cs typeface="Georgia"/>
                <a:sym typeface="Georgia"/>
              </a:defRPr>
            </a:lvl1pPr>
          </a:lstStyle>
          <a:p>
            <a:pPr algn="l"/>
            <a:r>
              <a:rPr lang="fr-FR" sz="3200" i="0" kern="1200" dirty="0">
                <a:solidFill>
                  <a:srgbClr val="90283B"/>
                </a:solidFill>
                <a:latin typeface="+mj-lt"/>
                <a:ea typeface="+mj-ea"/>
                <a:cs typeface="+mj-cs"/>
              </a:rPr>
              <a:t>Conclusions</a:t>
            </a:r>
            <a:endParaRPr sz="3200" i="0" kern="1200" dirty="0">
              <a:solidFill>
                <a:srgbClr val="90283B"/>
              </a:solidFill>
              <a:latin typeface="+mj-lt"/>
              <a:ea typeface="+mj-ea"/>
              <a:cs typeface="+mj-cs"/>
            </a:endParaRPr>
          </a:p>
        </p:txBody>
      </p:sp>
      <p:pic>
        <p:nvPicPr>
          <p:cNvPr id="4" name="Espace réservé du contenu 3" descr="One-Size-Fits-All.jpg">
            <a:extLst>
              <a:ext uri="{FF2B5EF4-FFF2-40B4-BE49-F238E27FC236}">
                <a16:creationId xmlns:a16="http://schemas.microsoft.com/office/drawing/2014/main" id="{55CC5E40-4C58-D645-90CC-383ABE34FC6C}"/>
              </a:ext>
            </a:extLst>
          </p:cNvPr>
          <p:cNvPicPr>
            <a:picLocks noChangeAspect="1"/>
          </p:cNvPicPr>
          <p:nvPr/>
        </p:nvPicPr>
        <p:blipFill>
          <a:blip r:embed="rId2">
            <a:extLst>
              <a:ext uri="{28A0092B-C50C-407E-A947-70E740481C1C}">
                <a14:useLocalDpi xmlns:a14="http://schemas.microsoft.com/office/drawing/2010/main" val="0"/>
              </a:ext>
            </a:extLst>
          </a:blip>
          <a:srcRect l="-1819" r="-1819"/>
          <a:stretch>
            <a:fillRect/>
          </a:stretch>
        </p:blipFill>
        <p:spPr>
          <a:xfrm>
            <a:off x="2798307" y="4583556"/>
            <a:ext cx="7761287" cy="5113337"/>
          </a:xfrm>
          <a:prstGeom prst="rect">
            <a:avLst/>
          </a:prstGeom>
        </p:spPr>
      </p:pic>
    </p:spTree>
    <p:extLst>
      <p:ext uri="{BB962C8B-B14F-4D97-AF65-F5344CB8AC3E}">
        <p14:creationId xmlns:p14="http://schemas.microsoft.com/office/powerpoint/2010/main" val="137124594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3">
            <a:extLst>
              <a:ext uri="{FF2B5EF4-FFF2-40B4-BE49-F238E27FC236}">
                <a16:creationId xmlns:a16="http://schemas.microsoft.com/office/drawing/2014/main" id="{6755D25C-25C1-2647-AE83-653A11AD4F65}"/>
              </a:ext>
            </a:extLst>
          </p:cNvPr>
          <p:cNvPicPr>
            <a:picLocks noChangeAspect="1"/>
          </p:cNvPicPr>
          <p:nvPr/>
        </p:nvPicPr>
        <p:blipFill>
          <a:blip r:embed="rId3">
            <a:alphaModFix amt="67000"/>
            <a:extLst>
              <a:ext uri="{28A0092B-C50C-407E-A947-70E740481C1C}">
                <a14:useLocalDpi xmlns:a14="http://schemas.microsoft.com/office/drawing/2010/main" val="0"/>
              </a:ext>
            </a:extLst>
          </a:blip>
          <a:srcRect/>
          <a:stretch>
            <a:fillRect/>
          </a:stretch>
        </p:blipFill>
        <p:spPr bwMode="auto">
          <a:xfrm>
            <a:off x="6502399" y="0"/>
            <a:ext cx="6507129" cy="9753600"/>
          </a:xfrm>
          <a:prstGeom prst="rect">
            <a:avLst/>
          </a:prstGeom>
          <a:noFill/>
          <a:ln>
            <a:noFill/>
          </a:ln>
          <a:extLst>
            <a:ext uri="{909E8E84-426E-40DD-AFC4-6F175D3DCCD1}">
              <a14:hiddenFill xmlns:a14="http://schemas.microsoft.com/office/drawing/2010/main">
                <a:solidFill>
                  <a:srgbClr val="FFFFFF">
                    <a:alpha val="67058"/>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3" descr="CTSA avec drapeau de pres.jpg">
            <a:extLst>
              <a:ext uri="{FF2B5EF4-FFF2-40B4-BE49-F238E27FC236}">
                <a16:creationId xmlns:a16="http://schemas.microsoft.com/office/drawing/2014/main" id="{D0675AAB-0DC8-AA40-9E03-5757EC0FB90E}"/>
              </a:ext>
            </a:extLst>
          </p:cNvPr>
          <p:cNvPicPr>
            <a:picLocks noChangeAspect="1"/>
          </p:cNvPicPr>
          <p:nvPr/>
        </p:nvPicPr>
        <p:blipFill>
          <a:blip r:embed="rId4">
            <a:alphaModFix amt="33000"/>
            <a:extLst>
              <a:ext uri="{28A0092B-C50C-407E-A947-70E740481C1C}">
                <a14:useLocalDpi xmlns:a14="http://schemas.microsoft.com/office/drawing/2010/main" val="0"/>
              </a:ext>
            </a:extLst>
          </a:blip>
          <a:srcRect/>
          <a:stretch>
            <a:fillRect/>
          </a:stretch>
        </p:blipFill>
        <p:spPr bwMode="auto">
          <a:xfrm>
            <a:off x="-1421248" y="-44119"/>
            <a:ext cx="7923648" cy="9797719"/>
          </a:xfrm>
          <a:prstGeom prst="rect">
            <a:avLst/>
          </a:prstGeom>
          <a:noFill/>
          <a:ln>
            <a:noFill/>
          </a:ln>
          <a:extLst>
            <a:ext uri="{909E8E84-426E-40DD-AFC4-6F175D3DCCD1}">
              <a14:hiddenFill xmlns:a14="http://schemas.microsoft.com/office/drawing/2010/main">
                <a:solidFill>
                  <a:srgbClr val="FFFFFF">
                    <a:alpha val="32941"/>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a:extLst>
              <a:ext uri="{FF2B5EF4-FFF2-40B4-BE49-F238E27FC236}">
                <a16:creationId xmlns:a16="http://schemas.microsoft.com/office/drawing/2014/main" id="{AA0DDC8C-63ED-7049-AEA1-C1697F9127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0015" y="255181"/>
            <a:ext cx="1332185" cy="1341066"/>
          </a:xfrm>
          <a:prstGeom prst="rect">
            <a:avLst/>
          </a:prstGeom>
        </p:spPr>
      </p:pic>
      <p:sp>
        <p:nvSpPr>
          <p:cNvPr id="7" name="Rectangle 6">
            <a:extLst>
              <a:ext uri="{FF2B5EF4-FFF2-40B4-BE49-F238E27FC236}">
                <a16:creationId xmlns:a16="http://schemas.microsoft.com/office/drawing/2014/main" id="{5C893B10-563A-4E42-A8C9-46BF78D51051}"/>
              </a:ext>
            </a:extLst>
          </p:cNvPr>
          <p:cNvSpPr/>
          <p:nvPr/>
        </p:nvSpPr>
        <p:spPr>
          <a:xfrm>
            <a:off x="-25993" y="6338114"/>
            <a:ext cx="6946392" cy="2954741"/>
          </a:xfrm>
          <a:prstGeom prst="rect">
            <a:avLst/>
          </a:prstGeom>
          <a:solidFill>
            <a:srgbClr val="90283B"/>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ZoneTexte 7">
            <a:extLst>
              <a:ext uri="{FF2B5EF4-FFF2-40B4-BE49-F238E27FC236}">
                <a16:creationId xmlns:a16="http://schemas.microsoft.com/office/drawing/2014/main" id="{17C1C72F-4ED2-D44B-AD38-C7B655DFDDDD}"/>
              </a:ext>
            </a:extLst>
          </p:cNvPr>
          <p:cNvSpPr txBox="1"/>
          <p:nvPr/>
        </p:nvSpPr>
        <p:spPr>
          <a:xfrm>
            <a:off x="-86137" y="6401530"/>
            <a:ext cx="6946392" cy="2785378"/>
          </a:xfrm>
          <a:prstGeom prst="rect">
            <a:avLst/>
          </a:prstGeom>
          <a:noFill/>
        </p:spPr>
        <p:txBody>
          <a:bodyPr wrap="square" rtlCol="0">
            <a:spAutoFit/>
          </a:bodyPr>
          <a:lstStyle/>
          <a:p>
            <a:pPr>
              <a:lnSpc>
                <a:spcPts val="3000"/>
              </a:lnSpc>
              <a:defRPr sz="1600"/>
            </a:pPr>
            <a:r>
              <a:rPr lang="fr-FR" sz="2800" b="1" i="1" u="sng" dirty="0" err="1">
                <a:solidFill>
                  <a:schemeClr val="bg1"/>
                </a:solidFill>
                <a:latin typeface="Calibri" panose="020F0502020204030204" pitchFamily="34" charset="0"/>
                <a:cs typeface="Calibri" panose="020F0502020204030204" pitchFamily="34" charset="0"/>
              </a:rPr>
              <a:t>Acknowledgments</a:t>
            </a:r>
            <a:endParaRPr lang="fr-FR" sz="2800" i="1" dirty="0">
              <a:solidFill>
                <a:schemeClr val="bg1"/>
              </a:solidFill>
              <a:latin typeface="Calibri" panose="020F0502020204030204" pitchFamily="34" charset="0"/>
              <a:cs typeface="Calibri" panose="020F0502020204030204" pitchFamily="34" charset="0"/>
            </a:endParaRPr>
          </a:p>
          <a:p>
            <a:pPr>
              <a:lnSpc>
                <a:spcPts val="3000"/>
              </a:lnSpc>
              <a:defRPr sz="1600"/>
            </a:pPr>
            <a:endParaRPr lang="fr-FR" sz="2800" i="1" dirty="0">
              <a:solidFill>
                <a:schemeClr val="bg1"/>
              </a:solidFill>
              <a:latin typeface="Calibri" panose="020F0502020204030204" pitchFamily="34" charset="0"/>
              <a:cs typeface="Calibri" panose="020F0502020204030204" pitchFamily="34" charset="0"/>
            </a:endParaRPr>
          </a:p>
          <a:p>
            <a:pPr>
              <a:lnSpc>
                <a:spcPts val="3000"/>
              </a:lnSpc>
              <a:defRPr sz="1600"/>
            </a:pPr>
            <a:r>
              <a:rPr lang="fr-FR" sz="2800" i="1" dirty="0">
                <a:solidFill>
                  <a:schemeClr val="bg1"/>
                </a:solidFill>
                <a:latin typeface="Calibri" panose="020F0502020204030204" pitchFamily="34" charset="0"/>
                <a:cs typeface="Calibri" panose="020F0502020204030204" pitchFamily="34" charset="0"/>
              </a:rPr>
              <a:t>Sylvain AUSSET (MD, OF-6)</a:t>
            </a:r>
          </a:p>
          <a:p>
            <a:pPr>
              <a:lnSpc>
                <a:spcPts val="3000"/>
              </a:lnSpc>
              <a:defRPr sz="1600"/>
            </a:pPr>
            <a:r>
              <a:rPr lang="fr-FR" sz="2800" i="1" dirty="0">
                <a:solidFill>
                  <a:schemeClr val="bg1"/>
                </a:solidFill>
                <a:latin typeface="Calibri" panose="020F0502020204030204" pitchFamily="34" charset="0"/>
                <a:cs typeface="Calibri" panose="020F0502020204030204" pitchFamily="34" charset="0"/>
              </a:rPr>
              <a:t>Pierre PASQUIER (MD, OF-4)</a:t>
            </a:r>
          </a:p>
          <a:p>
            <a:pPr>
              <a:lnSpc>
                <a:spcPts val="3000"/>
              </a:lnSpc>
              <a:defRPr sz="1600"/>
            </a:pPr>
            <a:r>
              <a:rPr lang="fr-FR" sz="2800" i="1" dirty="0">
                <a:solidFill>
                  <a:schemeClr val="bg1"/>
                </a:solidFill>
                <a:latin typeface="Calibri" panose="020F0502020204030204" pitchFamily="34" charset="0"/>
                <a:cs typeface="Calibri" panose="020F0502020204030204" pitchFamily="34" charset="0"/>
              </a:rPr>
              <a:t>Mathieu BOUTONNET (MD, OF-4)</a:t>
            </a:r>
          </a:p>
          <a:p>
            <a:pPr>
              <a:lnSpc>
                <a:spcPts val="3000"/>
              </a:lnSpc>
              <a:defRPr sz="1600"/>
            </a:pPr>
            <a:r>
              <a:rPr lang="fr-FR" sz="2800" i="1" dirty="0">
                <a:solidFill>
                  <a:schemeClr val="bg1"/>
                </a:solidFill>
                <a:latin typeface="Calibri" panose="020F0502020204030204" pitchFamily="34" charset="0"/>
                <a:cs typeface="Calibri" panose="020F0502020204030204" pitchFamily="34" charset="0"/>
              </a:rPr>
              <a:t>Frédérique DUFOUR-GAUME (MD, OF-3)</a:t>
            </a:r>
          </a:p>
          <a:p>
            <a:pPr>
              <a:lnSpc>
                <a:spcPts val="3000"/>
              </a:lnSpc>
              <a:defRPr sz="1600"/>
            </a:pPr>
            <a:endParaRPr lang="fr-FR" sz="2800" i="1" dirty="0">
              <a:solidFill>
                <a:schemeClr val="bg1"/>
              </a:solidFill>
              <a:latin typeface="Calibri" panose="020F0502020204030204" pitchFamily="34" charset="0"/>
              <a:cs typeface="Calibri" panose="020F0502020204030204" pitchFamily="34" charset="0"/>
            </a:endParaRPr>
          </a:p>
        </p:txBody>
      </p:sp>
      <p:pic>
        <p:nvPicPr>
          <p:cNvPr id="9" name="Image 8">
            <a:extLst>
              <a:ext uri="{FF2B5EF4-FFF2-40B4-BE49-F238E27FC236}">
                <a16:creationId xmlns:a16="http://schemas.microsoft.com/office/drawing/2014/main" id="{BBCB8582-7D9A-6745-9241-D1BDAF8052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918" y="255181"/>
            <a:ext cx="1555088" cy="1419863"/>
          </a:xfrm>
          <a:prstGeom prst="rect">
            <a:avLst/>
          </a:prstGeom>
        </p:spPr>
      </p:pic>
      <p:pic>
        <p:nvPicPr>
          <p:cNvPr id="11" name="Image 10">
            <a:extLst>
              <a:ext uri="{FF2B5EF4-FFF2-40B4-BE49-F238E27FC236}">
                <a16:creationId xmlns:a16="http://schemas.microsoft.com/office/drawing/2014/main" id="{407DF20D-7D65-C849-9EF5-939F06CB04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0456" y="255182"/>
            <a:ext cx="1233544" cy="1384036"/>
          </a:xfrm>
          <a:prstGeom prst="rect">
            <a:avLst/>
          </a:prstGeom>
        </p:spPr>
      </p:pic>
      <p:pic>
        <p:nvPicPr>
          <p:cNvPr id="13" name="Image 12">
            <a:extLst>
              <a:ext uri="{FF2B5EF4-FFF2-40B4-BE49-F238E27FC236}">
                <a16:creationId xmlns:a16="http://schemas.microsoft.com/office/drawing/2014/main" id="{979B9384-39FB-0D4A-8938-B080D62953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29060" y="170121"/>
            <a:ext cx="1233544" cy="1504923"/>
          </a:xfrm>
          <a:prstGeom prst="rect">
            <a:avLst/>
          </a:prstGeom>
        </p:spPr>
      </p:pic>
    </p:spTree>
    <p:extLst>
      <p:ext uri="{BB962C8B-B14F-4D97-AF65-F5344CB8AC3E}">
        <p14:creationId xmlns:p14="http://schemas.microsoft.com/office/powerpoint/2010/main" val="26774010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raumatic hemorrhagic shock"/>
          <p:cNvSpPr txBox="1"/>
          <p:nvPr/>
        </p:nvSpPr>
        <p:spPr>
          <a:xfrm>
            <a:off x="1769274" y="256661"/>
            <a:ext cx="5932714"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800" b="1" i="1">
                <a:solidFill>
                  <a:srgbClr val="C00000"/>
                </a:solidFill>
                <a:latin typeface="Georgia"/>
                <a:ea typeface="Georgia"/>
                <a:cs typeface="Georgia"/>
                <a:sym typeface="Georgia"/>
              </a:defRPr>
            </a:lvl1pPr>
          </a:lstStyle>
          <a:p>
            <a:r>
              <a:rPr sz="3200" i="0" kern="1200" dirty="0">
                <a:solidFill>
                  <a:srgbClr val="90283B"/>
                </a:solidFill>
                <a:latin typeface="+mj-lt"/>
                <a:ea typeface="+mj-ea"/>
                <a:cs typeface="+mj-cs"/>
              </a:rPr>
              <a:t>Traumatic hemorrhagic shock</a:t>
            </a:r>
          </a:p>
        </p:txBody>
      </p:sp>
      <p:grpSp>
        <p:nvGrpSpPr>
          <p:cNvPr id="172" name="Groupe"/>
          <p:cNvGrpSpPr/>
          <p:nvPr/>
        </p:nvGrpSpPr>
        <p:grpSpPr>
          <a:xfrm>
            <a:off x="1203244" y="1304921"/>
            <a:ext cx="10884932" cy="8073470"/>
            <a:chOff x="286619" y="174799"/>
            <a:chExt cx="10884930" cy="8073468"/>
          </a:xfrm>
        </p:grpSpPr>
        <p:pic>
          <p:nvPicPr>
            <p:cNvPr id="148" name="Image" descr="Image"/>
            <p:cNvPicPr>
              <a:picLocks noChangeAspect="1"/>
            </p:cNvPicPr>
            <p:nvPr/>
          </p:nvPicPr>
          <p:blipFill>
            <a:blip r:embed="rId3"/>
            <a:stretch>
              <a:fillRect/>
            </a:stretch>
          </p:blipFill>
          <p:spPr>
            <a:xfrm rot="3455670">
              <a:off x="6167471" y="1213745"/>
              <a:ext cx="972074" cy="2114244"/>
            </a:xfrm>
            <a:prstGeom prst="rect">
              <a:avLst/>
            </a:prstGeom>
            <a:ln w="12700" cap="flat">
              <a:noFill/>
              <a:miter lim="400000"/>
            </a:ln>
            <a:effectLst/>
          </p:spPr>
        </p:pic>
        <p:sp>
          <p:nvSpPr>
            <p:cNvPr id="149" name="Perte importante et rapide de sang"/>
            <p:cNvSpPr txBox="1"/>
            <p:nvPr/>
          </p:nvSpPr>
          <p:spPr>
            <a:xfrm>
              <a:off x="2959191" y="174799"/>
              <a:ext cx="3670877" cy="4719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800" b="1">
                  <a:latin typeface="+mn-lt"/>
                  <a:ea typeface="+mn-ea"/>
                  <a:cs typeface="+mn-cs"/>
                  <a:sym typeface="Helvetica Neue"/>
                </a:defRPr>
              </a:lvl1pPr>
            </a:lstStyle>
            <a:p>
              <a:r>
                <a:rPr lang="fr-FR" sz="2400" dirty="0">
                  <a:latin typeface="Calibri" panose="020F0502020204030204" pitchFamily="34" charset="0"/>
                  <a:cs typeface="Calibri" panose="020F0502020204030204" pitchFamily="34" charset="0"/>
                </a:rPr>
                <a:t>Acute</a:t>
              </a:r>
              <a:r>
                <a:rPr sz="2400" dirty="0">
                  <a:latin typeface="Calibri" panose="020F0502020204030204" pitchFamily="34" charset="0"/>
                  <a:cs typeface="Calibri" panose="020F0502020204030204" pitchFamily="34" charset="0"/>
                </a:rPr>
                <a:t> and </a:t>
              </a:r>
              <a:r>
                <a:rPr lang="fr-FR" sz="2400" dirty="0" err="1">
                  <a:latin typeface="Calibri" panose="020F0502020204030204" pitchFamily="34" charset="0"/>
                  <a:cs typeface="Calibri" panose="020F0502020204030204" pitchFamily="34" charset="0"/>
                </a:rPr>
                <a:t>severe</a:t>
              </a:r>
              <a:r>
                <a:rPr sz="2400" dirty="0">
                  <a:latin typeface="Calibri" panose="020F0502020204030204" pitchFamily="34" charset="0"/>
                  <a:cs typeface="Calibri" panose="020F0502020204030204" pitchFamily="34" charset="0"/>
                </a:rPr>
                <a:t> blood loss</a:t>
              </a:r>
            </a:p>
          </p:txBody>
        </p:sp>
        <p:sp>
          <p:nvSpPr>
            <p:cNvPr id="150" name="➘ Retour veineux / ➘ Pressions de remplissage / ➘ Débit cardiaque"/>
            <p:cNvSpPr txBox="1"/>
            <p:nvPr/>
          </p:nvSpPr>
          <p:spPr>
            <a:xfrm>
              <a:off x="2260084" y="1210548"/>
              <a:ext cx="5176096" cy="4103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1800">
                  <a:latin typeface="Zapf Dingbats"/>
                  <a:ea typeface="Zapf Dingbats"/>
                  <a:cs typeface="Zapf Dingbats"/>
                  <a:sym typeface="Zapf Dingbats"/>
                </a:defRPr>
              </a:pPr>
              <a:r>
                <a:rPr sz="2000" dirty="0">
                  <a:latin typeface="Calibri" panose="020F0502020204030204" pitchFamily="34" charset="0"/>
                  <a:cs typeface="Calibri" panose="020F0502020204030204" pitchFamily="34" charset="0"/>
                </a:rPr>
                <a:t>➘</a:t>
              </a:r>
              <a:r>
                <a:rPr sz="2000" dirty="0">
                  <a:latin typeface="Calibri" panose="020F0502020204030204" pitchFamily="34" charset="0"/>
                  <a:ea typeface="+mn-ea"/>
                  <a:cs typeface="Calibri" panose="020F0502020204030204" pitchFamily="34" charset="0"/>
                  <a:sym typeface="Helvetica Neue"/>
                </a:rPr>
                <a:t> </a:t>
              </a:r>
              <a:r>
                <a:rPr lang="fr-FR" sz="2000" dirty="0">
                  <a:latin typeface="Calibri" panose="020F0502020204030204" pitchFamily="34" charset="0"/>
                  <a:ea typeface="+mn-ea"/>
                  <a:cs typeface="Calibri" panose="020F0502020204030204" pitchFamily="34" charset="0"/>
                  <a:sym typeface="Helvetica Neue"/>
                </a:rPr>
                <a:t>V</a:t>
              </a:r>
              <a:r>
                <a:rPr sz="2000" dirty="0" err="1">
                  <a:latin typeface="Calibri" panose="020F0502020204030204" pitchFamily="34" charset="0"/>
                  <a:ea typeface="+mn-ea"/>
                  <a:cs typeface="Calibri" panose="020F0502020204030204" pitchFamily="34" charset="0"/>
                  <a:sym typeface="Helvetica Neue"/>
                </a:rPr>
                <a:t>enous</a:t>
              </a:r>
              <a:r>
                <a:rPr sz="2000" dirty="0">
                  <a:latin typeface="Calibri" panose="020F0502020204030204" pitchFamily="34" charset="0"/>
                  <a:ea typeface="+mn-ea"/>
                  <a:cs typeface="Calibri" panose="020F0502020204030204" pitchFamily="34" charset="0"/>
                  <a:sym typeface="Helvetica Neue"/>
                </a:rPr>
                <a:t> return / </a:t>
              </a:r>
              <a:r>
                <a:rPr sz="2000" dirty="0">
                  <a:latin typeface="Calibri" panose="020F0502020204030204" pitchFamily="34" charset="0"/>
                  <a:cs typeface="Calibri" panose="020F0502020204030204" pitchFamily="34" charset="0"/>
                </a:rPr>
                <a:t>➘ </a:t>
              </a:r>
              <a:r>
                <a:rPr lang="fr-FR" sz="2000" dirty="0">
                  <a:latin typeface="Calibri" panose="020F0502020204030204" pitchFamily="34" charset="0"/>
                  <a:ea typeface="+mn-ea"/>
                  <a:cs typeface="Calibri" panose="020F0502020204030204" pitchFamily="34" charset="0"/>
                  <a:sym typeface="Helvetica Neue"/>
                </a:rPr>
                <a:t>P</a:t>
              </a:r>
              <a:r>
                <a:rPr sz="2000" dirty="0">
                  <a:latin typeface="Calibri" panose="020F0502020204030204" pitchFamily="34" charset="0"/>
                  <a:ea typeface="+mn-ea"/>
                  <a:cs typeface="Calibri" panose="020F0502020204030204" pitchFamily="34" charset="0"/>
                  <a:sym typeface="Helvetica Neue"/>
                </a:rPr>
                <a:t>reload / </a:t>
              </a:r>
              <a:r>
                <a:rPr sz="2000" dirty="0">
                  <a:latin typeface="Calibri" panose="020F0502020204030204" pitchFamily="34" charset="0"/>
                  <a:cs typeface="Calibri" panose="020F0502020204030204" pitchFamily="34" charset="0"/>
                </a:rPr>
                <a:t>➘ </a:t>
              </a:r>
              <a:r>
                <a:rPr sz="2000" dirty="0">
                  <a:latin typeface="Calibri" panose="020F0502020204030204" pitchFamily="34" charset="0"/>
                  <a:ea typeface="+mn-ea"/>
                  <a:cs typeface="Calibri" panose="020F0502020204030204" pitchFamily="34" charset="0"/>
                  <a:sym typeface="Helvetica Neue"/>
                </a:rPr>
                <a:t>Cardiac Output</a:t>
              </a:r>
            </a:p>
          </p:txBody>
        </p:sp>
        <p:sp>
          <p:nvSpPr>
            <p:cNvPr id="151" name="➘ Perfusion tissulaire…"/>
            <p:cNvSpPr txBox="1"/>
            <p:nvPr/>
          </p:nvSpPr>
          <p:spPr>
            <a:xfrm>
              <a:off x="3819005" y="1964000"/>
              <a:ext cx="2058256" cy="10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1800">
                  <a:latin typeface="Zapf Dingbats"/>
                  <a:ea typeface="Zapf Dingbats"/>
                  <a:cs typeface="Zapf Dingbats"/>
                  <a:sym typeface="Zapf Dingbats"/>
                </a:defRPr>
              </a:pPr>
              <a:r>
                <a:rPr sz="2000" dirty="0">
                  <a:latin typeface="Calibri" panose="020F0502020204030204" pitchFamily="34" charset="0"/>
                  <a:cs typeface="Calibri" panose="020F0502020204030204" pitchFamily="34" charset="0"/>
                </a:rPr>
                <a:t>➘</a:t>
              </a:r>
              <a:r>
                <a:rPr sz="2000" dirty="0">
                  <a:latin typeface="Calibri" panose="020F0502020204030204" pitchFamily="34" charset="0"/>
                  <a:ea typeface="+mn-ea"/>
                  <a:cs typeface="Calibri" panose="020F0502020204030204" pitchFamily="34" charset="0"/>
                  <a:sym typeface="Helvetica Neue"/>
                </a:rPr>
                <a:t> Tissue perfusion</a:t>
              </a:r>
            </a:p>
            <a:p>
              <a:pPr>
                <a:defRPr sz="1800">
                  <a:latin typeface="+mn-lt"/>
                  <a:ea typeface="+mn-ea"/>
                  <a:cs typeface="+mn-cs"/>
                  <a:sym typeface="Helvetica Neue"/>
                </a:defRPr>
              </a:pPr>
              <a:r>
                <a:rPr sz="2000" dirty="0">
                  <a:latin typeface="Calibri" panose="020F0502020204030204" pitchFamily="34" charset="0"/>
                  <a:cs typeface="Calibri" panose="020F0502020204030204" pitchFamily="34" charset="0"/>
                </a:rPr>
                <a:t>=</a:t>
              </a:r>
            </a:p>
            <a:p>
              <a:pPr>
                <a:defRPr sz="1800">
                  <a:latin typeface="+mn-lt"/>
                  <a:ea typeface="+mn-ea"/>
                  <a:cs typeface="+mn-cs"/>
                  <a:sym typeface="Helvetica Neue"/>
                </a:defRPr>
              </a:pPr>
              <a:r>
                <a:rPr sz="2000" dirty="0">
                  <a:latin typeface="Calibri" panose="020F0502020204030204" pitchFamily="34" charset="0"/>
                  <a:cs typeface="Calibri" panose="020F0502020204030204" pitchFamily="34" charset="0"/>
                </a:rPr>
                <a:t>Tissue hypoxia</a:t>
              </a:r>
            </a:p>
          </p:txBody>
        </p:sp>
        <p:sp>
          <p:nvSpPr>
            <p:cNvPr id="152" name="CATECHOLAMINES"/>
            <p:cNvSpPr txBox="1"/>
            <p:nvPr/>
          </p:nvSpPr>
          <p:spPr>
            <a:xfrm rot="16200000">
              <a:off x="-1063117" y="4899468"/>
              <a:ext cx="3171395" cy="471924"/>
            </a:xfrm>
            <a:prstGeom prst="rect">
              <a:avLst/>
            </a:prstGeom>
            <a:noFill/>
            <a:ln w="25400" cap="flat">
              <a:solidFill>
                <a:srgbClr val="EE230C"/>
              </a:solidFill>
              <a:prstDash val="solid"/>
              <a:miter lim="8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1800">
                  <a:latin typeface="Zapf Dingbats"/>
                  <a:ea typeface="Zapf Dingbats"/>
                  <a:cs typeface="Zapf Dingbats"/>
                  <a:sym typeface="Zapf Dingbats"/>
                </a:defRPr>
              </a:lvl1pPr>
            </a:lstStyle>
            <a:p>
              <a:r>
                <a:rPr sz="2400" b="1" dirty="0"/>
                <a:t>Adrenergic system</a:t>
              </a:r>
            </a:p>
          </p:txBody>
        </p:sp>
        <p:sp>
          <p:nvSpPr>
            <p:cNvPr id="153" name="Stimulation = Choc compensé"/>
            <p:cNvSpPr txBox="1"/>
            <p:nvPr/>
          </p:nvSpPr>
          <p:spPr>
            <a:xfrm>
              <a:off x="1329558" y="3551417"/>
              <a:ext cx="2213748" cy="10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1800">
                  <a:latin typeface="Zapf Dingbats"/>
                  <a:ea typeface="Zapf Dingbats"/>
                  <a:cs typeface="Zapf Dingbats"/>
                  <a:sym typeface="Zapf Dingbats"/>
                </a:defRPr>
              </a:pPr>
              <a:r>
                <a:rPr lang="fr-FR" sz="2000" dirty="0">
                  <a:latin typeface="Calibri" panose="020F0502020204030204" pitchFamily="34" charset="0"/>
                  <a:cs typeface="Calibri" panose="020F0502020204030204" pitchFamily="34" charset="0"/>
                </a:rPr>
                <a:t>Stimulation </a:t>
              </a:r>
            </a:p>
            <a:p>
              <a:pPr>
                <a:defRPr sz="1800">
                  <a:latin typeface="Zapf Dingbats"/>
                  <a:ea typeface="Zapf Dingbats"/>
                  <a:cs typeface="Zapf Dingbats"/>
                  <a:sym typeface="Zapf Dingbats"/>
                </a:defRPr>
              </a:pPr>
              <a:r>
                <a:rPr lang="fr-FR" sz="2000" dirty="0">
                  <a:latin typeface="Calibri" panose="020F0502020204030204" pitchFamily="34" charset="0"/>
                  <a:cs typeface="Calibri" panose="020F0502020204030204" pitchFamily="34" charset="0"/>
                </a:rPr>
                <a:t>= </a:t>
              </a:r>
            </a:p>
            <a:p>
              <a:pPr>
                <a:defRPr sz="1800">
                  <a:latin typeface="Zapf Dingbats"/>
                  <a:ea typeface="Zapf Dingbats"/>
                  <a:cs typeface="Zapf Dingbats"/>
                  <a:sym typeface="Zapf Dingbats"/>
                </a:defRPr>
              </a:pPr>
              <a:r>
                <a:rPr lang="fr-FR" sz="2000" b="1" dirty="0" err="1">
                  <a:latin typeface="Calibri" panose="020F0502020204030204" pitchFamily="34" charset="0"/>
                  <a:cs typeface="Calibri" panose="020F0502020204030204" pitchFamily="34" charset="0"/>
                </a:rPr>
                <a:t>compensated</a:t>
              </a:r>
              <a:r>
                <a:rPr lang="fr-FR" sz="2000" b="1" dirty="0">
                  <a:latin typeface="Calibri" panose="020F0502020204030204" pitchFamily="34" charset="0"/>
                  <a:cs typeface="Calibri" panose="020F0502020204030204" pitchFamily="34" charset="0"/>
                </a:rPr>
                <a:t> </a:t>
              </a:r>
              <a:r>
                <a:rPr lang="fr-FR" sz="2000" b="1" dirty="0" err="1">
                  <a:latin typeface="Calibri" panose="020F0502020204030204" pitchFamily="34" charset="0"/>
                  <a:cs typeface="Calibri" panose="020F0502020204030204" pitchFamily="34" charset="0"/>
                </a:rPr>
                <a:t>shock</a:t>
              </a:r>
              <a:endParaRPr lang="fr-FR" sz="2000" b="1" dirty="0">
                <a:latin typeface="Calibri" panose="020F0502020204030204" pitchFamily="34" charset="0"/>
                <a:cs typeface="Calibri" panose="020F0502020204030204" pitchFamily="34" charset="0"/>
              </a:endParaRPr>
            </a:p>
          </p:txBody>
        </p:sp>
        <p:sp>
          <p:nvSpPr>
            <p:cNvPr id="154" name="Inhibition = Choc décompensé"/>
            <p:cNvSpPr txBox="1"/>
            <p:nvPr/>
          </p:nvSpPr>
          <p:spPr>
            <a:xfrm>
              <a:off x="1195708" y="4730991"/>
              <a:ext cx="2481449" cy="10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1800">
                  <a:latin typeface="Zapf Dingbats"/>
                  <a:ea typeface="Zapf Dingbats"/>
                  <a:cs typeface="Zapf Dingbats"/>
                  <a:sym typeface="Zapf Dingbats"/>
                </a:defRPr>
              </a:pPr>
              <a:r>
                <a:rPr sz="2000" dirty="0">
                  <a:latin typeface="Calibri" panose="020F0502020204030204" pitchFamily="34" charset="0"/>
                  <a:cs typeface="Calibri" panose="020F0502020204030204" pitchFamily="34" charset="0"/>
                </a:rPr>
                <a:t>Inhibition </a:t>
              </a:r>
            </a:p>
            <a:p>
              <a:pPr>
                <a:defRPr sz="1800">
                  <a:latin typeface="Zapf Dingbats"/>
                  <a:ea typeface="Zapf Dingbats"/>
                  <a:cs typeface="Zapf Dingbats"/>
                  <a:sym typeface="Zapf Dingbats"/>
                </a:defRPr>
              </a:pPr>
              <a:r>
                <a:rPr sz="2000" dirty="0">
                  <a:latin typeface="Calibri" panose="020F0502020204030204" pitchFamily="34" charset="0"/>
                  <a:cs typeface="Calibri" panose="020F0502020204030204" pitchFamily="34" charset="0"/>
                </a:rPr>
                <a:t>= </a:t>
              </a:r>
            </a:p>
            <a:p>
              <a:pPr>
                <a:defRPr sz="1800">
                  <a:latin typeface="Zapf Dingbats"/>
                  <a:ea typeface="Zapf Dingbats"/>
                  <a:cs typeface="Zapf Dingbats"/>
                  <a:sym typeface="Zapf Dingbats"/>
                </a:defRPr>
              </a:pPr>
              <a:r>
                <a:rPr sz="2000" b="1" dirty="0">
                  <a:latin typeface="Calibri" panose="020F0502020204030204" pitchFamily="34" charset="0"/>
                  <a:cs typeface="Calibri" panose="020F0502020204030204" pitchFamily="34" charset="0"/>
                </a:rPr>
                <a:t>decompensated shock</a:t>
              </a:r>
            </a:p>
          </p:txBody>
        </p:sp>
        <p:sp>
          <p:nvSpPr>
            <p:cNvPr id="155" name="choc hypovolémique"/>
            <p:cNvSpPr txBox="1"/>
            <p:nvPr/>
          </p:nvSpPr>
          <p:spPr>
            <a:xfrm>
              <a:off x="7926888" y="202228"/>
              <a:ext cx="2566408" cy="471924"/>
            </a:xfrm>
            <a:prstGeom prst="rect">
              <a:avLst/>
            </a:prstGeom>
            <a:noFill/>
            <a:ln w="12700" cap="flat">
              <a:solidFill>
                <a:srgbClr val="00B050"/>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800" b="1">
                  <a:latin typeface="+mn-lt"/>
                  <a:ea typeface="+mn-ea"/>
                  <a:cs typeface="+mn-cs"/>
                  <a:sym typeface="Helvetica Neue"/>
                </a:defRPr>
              </a:lvl1pPr>
            </a:lstStyle>
            <a:p>
              <a:r>
                <a:rPr sz="2400" dirty="0">
                  <a:latin typeface="Calibri" panose="020F0502020204030204" pitchFamily="34" charset="0"/>
                  <a:cs typeface="Calibri" panose="020F0502020204030204" pitchFamily="34" charset="0"/>
                </a:rPr>
                <a:t>Hypovolemic shock</a:t>
              </a:r>
            </a:p>
          </p:txBody>
        </p:sp>
        <p:sp>
          <p:nvSpPr>
            <p:cNvPr id="156" name="Flèche"/>
            <p:cNvSpPr/>
            <p:nvPr/>
          </p:nvSpPr>
          <p:spPr>
            <a:xfrm rot="5400000">
              <a:off x="2960622" y="4409546"/>
              <a:ext cx="3797252" cy="1174153"/>
            </a:xfrm>
            <a:prstGeom prst="rightArrow">
              <a:avLst>
                <a:gd name="adj1" fmla="val 32000"/>
                <a:gd name="adj2" fmla="val 49711"/>
              </a:avLst>
            </a:prstGeom>
            <a:gradFill flip="none" rotWithShape="1">
              <a:gsLst>
                <a:gs pos="0">
                  <a:srgbClr val="EAF901"/>
                </a:gs>
                <a:gs pos="30513">
                  <a:srgbClr val="E58A09"/>
                </a:gs>
                <a:gs pos="78211">
                  <a:srgbClr val="DF1A10"/>
                </a:gs>
                <a:gs pos="100000">
                  <a:srgbClr val="88100B"/>
                </a:gs>
              </a:gsLst>
              <a:lin ang="253941" scaled="0"/>
            </a:gradFill>
            <a:ln w="12700" cap="flat">
              <a:noFill/>
              <a:miter lim="400000"/>
            </a:ln>
            <a:effectLst/>
          </p:spPr>
          <p:txBody>
            <a:bodyPr wrap="square" lIns="50800" tIns="50800" rIns="50800" bIns="50800" numCol="1" anchor="ctr">
              <a:noAutofit/>
            </a:bodyPr>
            <a:lstStyle/>
            <a:p>
              <a:pPr>
                <a:defRPr sz="2200">
                  <a:solidFill>
                    <a:srgbClr val="FFFFFF"/>
                  </a:solidFill>
                </a:defRPr>
              </a:pPr>
              <a:endParaRPr/>
            </a:p>
          </p:txBody>
        </p:sp>
        <p:grpSp>
          <p:nvGrpSpPr>
            <p:cNvPr id="159" name="Groupe"/>
            <p:cNvGrpSpPr/>
            <p:nvPr/>
          </p:nvGrpSpPr>
          <p:grpSpPr>
            <a:xfrm>
              <a:off x="4489151" y="7532049"/>
              <a:ext cx="685803" cy="716218"/>
              <a:chOff x="-1" y="-1"/>
              <a:chExt cx="685802" cy="716217"/>
            </a:xfrm>
          </p:grpSpPr>
          <p:sp>
            <p:nvSpPr>
              <p:cNvPr id="157" name="Rectangle"/>
              <p:cNvSpPr/>
              <p:nvPr/>
            </p:nvSpPr>
            <p:spPr>
              <a:xfrm>
                <a:off x="-1" y="0"/>
                <a:ext cx="685756" cy="716216"/>
              </a:xfrm>
              <a:prstGeom prst="rect">
                <a:avLst/>
              </a:prstGeom>
              <a:solidFill>
                <a:srgbClr val="7C0F0A"/>
              </a:solidFill>
              <a:ln w="12700" cap="flat">
                <a:noFill/>
                <a:miter lim="400000"/>
              </a:ln>
              <a:effectLst/>
            </p:spPr>
            <p:txBody>
              <a:bodyPr wrap="square" lIns="50800" tIns="50800" rIns="50800" bIns="50800" numCol="1" anchor="ctr">
                <a:noAutofit/>
              </a:bodyPr>
              <a:lstStyle/>
              <a:p>
                <a:pPr>
                  <a:defRPr sz="2200">
                    <a:solidFill>
                      <a:srgbClr val="FFFFFF"/>
                    </a:solidFill>
                  </a:defRPr>
                </a:pPr>
                <a:endParaRPr/>
              </a:p>
            </p:txBody>
          </p:sp>
          <p:pic>
            <p:nvPicPr>
              <p:cNvPr id="158" name="Image" descr="Image"/>
              <p:cNvPicPr>
                <a:picLocks noChangeAspect="1"/>
              </p:cNvPicPr>
              <p:nvPr/>
            </p:nvPicPr>
            <p:blipFill>
              <a:blip r:embed="rId4"/>
              <a:srcRect/>
              <a:stretch>
                <a:fillRect/>
              </a:stretch>
            </p:blipFill>
            <p:spPr>
              <a:xfrm>
                <a:off x="0" y="-1"/>
                <a:ext cx="685801" cy="7162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794"/>
                    </a:lnTo>
                    <a:lnTo>
                      <a:pt x="0" y="21600"/>
                    </a:lnTo>
                    <a:lnTo>
                      <a:pt x="21600" y="21600"/>
                    </a:lnTo>
                    <a:lnTo>
                      <a:pt x="21600" y="10794"/>
                    </a:lnTo>
                    <a:lnTo>
                      <a:pt x="21600" y="0"/>
                    </a:lnTo>
                    <a:lnTo>
                      <a:pt x="0" y="0"/>
                    </a:lnTo>
                    <a:close/>
                    <a:moveTo>
                      <a:pt x="10638" y="1304"/>
                    </a:moveTo>
                    <a:cubicBezTo>
                      <a:pt x="10808" y="1296"/>
                      <a:pt x="10990" y="1300"/>
                      <a:pt x="11175" y="1304"/>
                    </a:cubicBezTo>
                    <a:cubicBezTo>
                      <a:pt x="12469" y="1338"/>
                      <a:pt x="14023" y="1668"/>
                      <a:pt x="15038" y="2154"/>
                    </a:cubicBezTo>
                    <a:cubicBezTo>
                      <a:pt x="15288" y="2274"/>
                      <a:pt x="15829" y="2690"/>
                      <a:pt x="16125" y="2992"/>
                    </a:cubicBezTo>
                    <a:cubicBezTo>
                      <a:pt x="16592" y="3467"/>
                      <a:pt x="17037" y="4189"/>
                      <a:pt x="17212" y="4751"/>
                    </a:cubicBezTo>
                    <a:cubicBezTo>
                      <a:pt x="17590" y="5955"/>
                      <a:pt x="17516" y="7162"/>
                      <a:pt x="17000" y="8185"/>
                    </a:cubicBezTo>
                    <a:cubicBezTo>
                      <a:pt x="16885" y="8414"/>
                      <a:pt x="16561" y="8891"/>
                      <a:pt x="16462" y="8975"/>
                    </a:cubicBezTo>
                    <a:cubicBezTo>
                      <a:pt x="16395" y="9035"/>
                      <a:pt x="16389" y="9037"/>
                      <a:pt x="16362" y="8975"/>
                    </a:cubicBezTo>
                    <a:cubicBezTo>
                      <a:pt x="16348" y="8940"/>
                      <a:pt x="16336" y="8644"/>
                      <a:pt x="16338" y="8317"/>
                    </a:cubicBezTo>
                    <a:lnTo>
                      <a:pt x="16338" y="7731"/>
                    </a:lnTo>
                    <a:lnTo>
                      <a:pt x="16500" y="7252"/>
                    </a:lnTo>
                    <a:cubicBezTo>
                      <a:pt x="16689" y="6726"/>
                      <a:pt x="16757" y="6268"/>
                      <a:pt x="16725" y="5804"/>
                    </a:cubicBezTo>
                    <a:cubicBezTo>
                      <a:pt x="16706" y="5530"/>
                      <a:pt x="16605" y="5248"/>
                      <a:pt x="16488" y="5146"/>
                    </a:cubicBezTo>
                    <a:cubicBezTo>
                      <a:pt x="16421" y="5088"/>
                      <a:pt x="16411" y="5085"/>
                      <a:pt x="16250" y="5229"/>
                    </a:cubicBezTo>
                    <a:cubicBezTo>
                      <a:pt x="16158" y="5312"/>
                      <a:pt x="16082" y="5382"/>
                      <a:pt x="16075" y="5385"/>
                    </a:cubicBezTo>
                    <a:cubicBezTo>
                      <a:pt x="16068" y="5388"/>
                      <a:pt x="16092" y="5445"/>
                      <a:pt x="16138" y="5505"/>
                    </a:cubicBezTo>
                    <a:cubicBezTo>
                      <a:pt x="16216" y="5607"/>
                      <a:pt x="16228" y="5632"/>
                      <a:pt x="16225" y="6103"/>
                    </a:cubicBezTo>
                    <a:lnTo>
                      <a:pt x="16225" y="6606"/>
                    </a:lnTo>
                    <a:lnTo>
                      <a:pt x="16038" y="7132"/>
                    </a:lnTo>
                    <a:cubicBezTo>
                      <a:pt x="15876" y="7602"/>
                      <a:pt x="15859" y="7703"/>
                      <a:pt x="15838" y="8066"/>
                    </a:cubicBezTo>
                    <a:cubicBezTo>
                      <a:pt x="15807" y="8558"/>
                      <a:pt x="15844" y="8995"/>
                      <a:pt x="16012" y="9849"/>
                    </a:cubicBezTo>
                    <a:cubicBezTo>
                      <a:pt x="16160" y="10593"/>
                      <a:pt x="16185" y="11006"/>
                      <a:pt x="16075" y="11416"/>
                    </a:cubicBezTo>
                    <a:cubicBezTo>
                      <a:pt x="15914" y="12018"/>
                      <a:pt x="15668" y="12241"/>
                      <a:pt x="14900" y="12481"/>
                    </a:cubicBezTo>
                    <a:cubicBezTo>
                      <a:pt x="14284" y="12674"/>
                      <a:pt x="13690" y="13000"/>
                      <a:pt x="13438" y="13307"/>
                    </a:cubicBezTo>
                    <a:cubicBezTo>
                      <a:pt x="13268" y="13511"/>
                      <a:pt x="13157" y="13802"/>
                      <a:pt x="13125" y="14085"/>
                    </a:cubicBezTo>
                    <a:cubicBezTo>
                      <a:pt x="13112" y="14202"/>
                      <a:pt x="13078" y="14323"/>
                      <a:pt x="13050" y="14348"/>
                    </a:cubicBezTo>
                    <a:cubicBezTo>
                      <a:pt x="12983" y="14409"/>
                      <a:pt x="12613" y="14494"/>
                      <a:pt x="12212" y="14540"/>
                    </a:cubicBezTo>
                    <a:cubicBezTo>
                      <a:pt x="11788" y="14588"/>
                      <a:pt x="10176" y="14602"/>
                      <a:pt x="9775" y="14564"/>
                    </a:cubicBezTo>
                    <a:cubicBezTo>
                      <a:pt x="9416" y="14530"/>
                      <a:pt x="8972" y="14450"/>
                      <a:pt x="8825" y="14396"/>
                    </a:cubicBezTo>
                    <a:cubicBezTo>
                      <a:pt x="8740" y="14365"/>
                      <a:pt x="8725" y="14342"/>
                      <a:pt x="8725" y="14217"/>
                    </a:cubicBezTo>
                    <a:cubicBezTo>
                      <a:pt x="8724" y="13767"/>
                      <a:pt x="8443" y="13295"/>
                      <a:pt x="8000" y="12984"/>
                    </a:cubicBezTo>
                    <a:cubicBezTo>
                      <a:pt x="7707" y="12778"/>
                      <a:pt x="7542" y="12703"/>
                      <a:pt x="7062" y="12553"/>
                    </a:cubicBezTo>
                    <a:cubicBezTo>
                      <a:pt x="6269" y="12305"/>
                      <a:pt x="5999" y="12112"/>
                      <a:pt x="5838" y="11680"/>
                    </a:cubicBezTo>
                    <a:cubicBezTo>
                      <a:pt x="5630" y="11126"/>
                      <a:pt x="5627" y="10795"/>
                      <a:pt x="5812" y="9849"/>
                    </a:cubicBezTo>
                    <a:cubicBezTo>
                      <a:pt x="6073" y="8528"/>
                      <a:pt x="6074" y="7970"/>
                      <a:pt x="5800" y="7168"/>
                    </a:cubicBezTo>
                    <a:cubicBezTo>
                      <a:pt x="5552" y="6442"/>
                      <a:pt x="5504" y="5818"/>
                      <a:pt x="5675" y="5541"/>
                    </a:cubicBezTo>
                    <a:lnTo>
                      <a:pt x="5750" y="5421"/>
                    </a:lnTo>
                    <a:lnTo>
                      <a:pt x="5588" y="5265"/>
                    </a:lnTo>
                    <a:cubicBezTo>
                      <a:pt x="5488" y="5172"/>
                      <a:pt x="5408" y="5122"/>
                      <a:pt x="5375" y="5134"/>
                    </a:cubicBezTo>
                    <a:cubicBezTo>
                      <a:pt x="5346" y="5144"/>
                      <a:pt x="5281" y="5240"/>
                      <a:pt x="5225" y="5349"/>
                    </a:cubicBezTo>
                    <a:cubicBezTo>
                      <a:pt x="5136" y="5523"/>
                      <a:pt x="5124" y="5601"/>
                      <a:pt x="5112" y="5936"/>
                    </a:cubicBezTo>
                    <a:cubicBezTo>
                      <a:pt x="5095" y="6442"/>
                      <a:pt x="5148" y="6757"/>
                      <a:pt x="5338" y="7312"/>
                    </a:cubicBezTo>
                    <a:cubicBezTo>
                      <a:pt x="5453" y="7651"/>
                      <a:pt x="5496" y="7857"/>
                      <a:pt x="5512" y="8078"/>
                    </a:cubicBezTo>
                    <a:cubicBezTo>
                      <a:pt x="5542" y="8441"/>
                      <a:pt x="5509" y="9005"/>
                      <a:pt x="5450" y="9083"/>
                    </a:cubicBezTo>
                    <a:cubicBezTo>
                      <a:pt x="5412" y="9132"/>
                      <a:pt x="5382" y="9119"/>
                      <a:pt x="5250" y="8939"/>
                    </a:cubicBezTo>
                    <a:cubicBezTo>
                      <a:pt x="4637" y="8102"/>
                      <a:pt x="4253" y="6667"/>
                      <a:pt x="4362" y="5636"/>
                    </a:cubicBezTo>
                    <a:cubicBezTo>
                      <a:pt x="4438" y="4940"/>
                      <a:pt x="4693" y="4240"/>
                      <a:pt x="5075" y="3686"/>
                    </a:cubicBezTo>
                    <a:cubicBezTo>
                      <a:pt x="5282" y="3385"/>
                      <a:pt x="5698" y="2907"/>
                      <a:pt x="5912" y="2728"/>
                    </a:cubicBezTo>
                    <a:cubicBezTo>
                      <a:pt x="6935" y="1879"/>
                      <a:pt x="8487" y="1406"/>
                      <a:pt x="10638" y="1304"/>
                    </a:cubicBezTo>
                    <a:close/>
                    <a:moveTo>
                      <a:pt x="9100" y="8137"/>
                    </a:moveTo>
                    <a:cubicBezTo>
                      <a:pt x="9048" y="8139"/>
                      <a:pt x="8995" y="8141"/>
                      <a:pt x="8938" y="8149"/>
                    </a:cubicBezTo>
                    <a:cubicBezTo>
                      <a:pt x="8790" y="8169"/>
                      <a:pt x="8350" y="8228"/>
                      <a:pt x="7950" y="8281"/>
                    </a:cubicBezTo>
                    <a:cubicBezTo>
                      <a:pt x="6986" y="8408"/>
                      <a:pt x="6765" y="8507"/>
                      <a:pt x="6562" y="8915"/>
                    </a:cubicBezTo>
                    <a:cubicBezTo>
                      <a:pt x="6418" y="9207"/>
                      <a:pt x="6448" y="9441"/>
                      <a:pt x="6688" y="10004"/>
                    </a:cubicBezTo>
                    <a:cubicBezTo>
                      <a:pt x="6928" y="10570"/>
                      <a:pt x="6975" y="10641"/>
                      <a:pt x="7200" y="10842"/>
                    </a:cubicBezTo>
                    <a:cubicBezTo>
                      <a:pt x="7376" y="10999"/>
                      <a:pt x="7499" y="11073"/>
                      <a:pt x="7725" y="11153"/>
                    </a:cubicBezTo>
                    <a:cubicBezTo>
                      <a:pt x="7795" y="11178"/>
                      <a:pt x="7963" y="11200"/>
                      <a:pt x="8100" y="11201"/>
                    </a:cubicBezTo>
                    <a:cubicBezTo>
                      <a:pt x="8528" y="11204"/>
                      <a:pt x="8709" y="11086"/>
                      <a:pt x="9200" y="10459"/>
                    </a:cubicBezTo>
                    <a:cubicBezTo>
                      <a:pt x="9515" y="10057"/>
                      <a:pt x="9605" y="9926"/>
                      <a:pt x="9775" y="9609"/>
                    </a:cubicBezTo>
                    <a:cubicBezTo>
                      <a:pt x="9902" y="9373"/>
                      <a:pt x="9912" y="9334"/>
                      <a:pt x="9912" y="9047"/>
                    </a:cubicBezTo>
                    <a:cubicBezTo>
                      <a:pt x="9914" y="8814"/>
                      <a:pt x="9888" y="8707"/>
                      <a:pt x="9838" y="8604"/>
                    </a:cubicBezTo>
                    <a:cubicBezTo>
                      <a:pt x="9661" y="8252"/>
                      <a:pt x="9462" y="8123"/>
                      <a:pt x="9100" y="8137"/>
                    </a:cubicBezTo>
                    <a:close/>
                    <a:moveTo>
                      <a:pt x="12638" y="8149"/>
                    </a:moveTo>
                    <a:cubicBezTo>
                      <a:pt x="12320" y="8156"/>
                      <a:pt x="12155" y="8265"/>
                      <a:pt x="12000" y="8532"/>
                    </a:cubicBezTo>
                    <a:cubicBezTo>
                      <a:pt x="11902" y="8701"/>
                      <a:pt x="11899" y="8733"/>
                      <a:pt x="11900" y="9047"/>
                    </a:cubicBezTo>
                    <a:cubicBezTo>
                      <a:pt x="11901" y="9376"/>
                      <a:pt x="11905" y="9391"/>
                      <a:pt x="12038" y="9621"/>
                    </a:cubicBezTo>
                    <a:cubicBezTo>
                      <a:pt x="12430" y="10308"/>
                      <a:pt x="12985" y="10977"/>
                      <a:pt x="13275" y="11117"/>
                    </a:cubicBezTo>
                    <a:cubicBezTo>
                      <a:pt x="13442" y="11198"/>
                      <a:pt x="13499" y="11210"/>
                      <a:pt x="13750" y="11201"/>
                    </a:cubicBezTo>
                    <a:cubicBezTo>
                      <a:pt x="14137" y="11186"/>
                      <a:pt x="14424" y="11044"/>
                      <a:pt x="14688" y="10758"/>
                    </a:cubicBezTo>
                    <a:cubicBezTo>
                      <a:pt x="14842" y="10591"/>
                      <a:pt x="14918" y="10467"/>
                      <a:pt x="15100" y="10040"/>
                    </a:cubicBezTo>
                    <a:cubicBezTo>
                      <a:pt x="15291" y="9591"/>
                      <a:pt x="15324" y="9491"/>
                      <a:pt x="15325" y="9298"/>
                    </a:cubicBezTo>
                    <a:cubicBezTo>
                      <a:pt x="15327" y="9023"/>
                      <a:pt x="15214" y="8779"/>
                      <a:pt x="15000" y="8604"/>
                    </a:cubicBezTo>
                    <a:cubicBezTo>
                      <a:pt x="14744" y="8394"/>
                      <a:pt x="14622" y="8375"/>
                      <a:pt x="13012" y="8173"/>
                    </a:cubicBezTo>
                    <a:cubicBezTo>
                      <a:pt x="12865" y="8155"/>
                      <a:pt x="12743" y="8147"/>
                      <a:pt x="12638" y="8149"/>
                    </a:cubicBezTo>
                    <a:close/>
                    <a:moveTo>
                      <a:pt x="19688" y="10399"/>
                    </a:moveTo>
                    <a:cubicBezTo>
                      <a:pt x="19745" y="10394"/>
                      <a:pt x="19798" y="10405"/>
                      <a:pt x="19838" y="10447"/>
                    </a:cubicBezTo>
                    <a:cubicBezTo>
                      <a:pt x="19935" y="10552"/>
                      <a:pt x="20046" y="10980"/>
                      <a:pt x="20075" y="11356"/>
                    </a:cubicBezTo>
                    <a:lnTo>
                      <a:pt x="20100" y="11715"/>
                    </a:lnTo>
                    <a:lnTo>
                      <a:pt x="20475" y="12086"/>
                    </a:lnTo>
                    <a:cubicBezTo>
                      <a:pt x="20680" y="12287"/>
                      <a:pt x="20882" y="12507"/>
                      <a:pt x="20938" y="12577"/>
                    </a:cubicBezTo>
                    <a:cubicBezTo>
                      <a:pt x="21034" y="12700"/>
                      <a:pt x="21033" y="12707"/>
                      <a:pt x="20975" y="12792"/>
                    </a:cubicBezTo>
                    <a:cubicBezTo>
                      <a:pt x="20835" y="12997"/>
                      <a:pt x="20248" y="13092"/>
                      <a:pt x="19825" y="12984"/>
                    </a:cubicBezTo>
                    <a:cubicBezTo>
                      <a:pt x="19518" y="12906"/>
                      <a:pt x="19123" y="12911"/>
                      <a:pt x="18875" y="12996"/>
                    </a:cubicBezTo>
                    <a:cubicBezTo>
                      <a:pt x="18768" y="13033"/>
                      <a:pt x="18239" y="13260"/>
                      <a:pt x="17712" y="13499"/>
                    </a:cubicBezTo>
                    <a:cubicBezTo>
                      <a:pt x="17186" y="13736"/>
                      <a:pt x="16610" y="14001"/>
                      <a:pt x="16425" y="14085"/>
                    </a:cubicBezTo>
                    <a:cubicBezTo>
                      <a:pt x="16240" y="14169"/>
                      <a:pt x="15953" y="14297"/>
                      <a:pt x="15788" y="14372"/>
                    </a:cubicBezTo>
                    <a:cubicBezTo>
                      <a:pt x="15041" y="14709"/>
                      <a:pt x="14893" y="14759"/>
                      <a:pt x="14875" y="14731"/>
                    </a:cubicBezTo>
                    <a:cubicBezTo>
                      <a:pt x="14825" y="14653"/>
                      <a:pt x="15067" y="13721"/>
                      <a:pt x="15200" y="13475"/>
                    </a:cubicBezTo>
                    <a:cubicBezTo>
                      <a:pt x="15254" y="13375"/>
                      <a:pt x="15356" y="13328"/>
                      <a:pt x="17788" y="12194"/>
                    </a:cubicBezTo>
                    <a:cubicBezTo>
                      <a:pt x="18497" y="11863"/>
                      <a:pt x="18602" y="11764"/>
                      <a:pt x="18900" y="11189"/>
                    </a:cubicBezTo>
                    <a:cubicBezTo>
                      <a:pt x="19111" y="10781"/>
                      <a:pt x="19220" y="10653"/>
                      <a:pt x="19488" y="10483"/>
                    </a:cubicBezTo>
                    <a:cubicBezTo>
                      <a:pt x="19568" y="10431"/>
                      <a:pt x="19629" y="10404"/>
                      <a:pt x="19688" y="10399"/>
                    </a:cubicBezTo>
                    <a:close/>
                    <a:moveTo>
                      <a:pt x="2050" y="10435"/>
                    </a:moveTo>
                    <a:cubicBezTo>
                      <a:pt x="2079" y="10430"/>
                      <a:pt x="2113" y="10446"/>
                      <a:pt x="2175" y="10471"/>
                    </a:cubicBezTo>
                    <a:cubicBezTo>
                      <a:pt x="2412" y="10566"/>
                      <a:pt x="2651" y="10823"/>
                      <a:pt x="2838" y="11177"/>
                    </a:cubicBezTo>
                    <a:cubicBezTo>
                      <a:pt x="2945" y="11381"/>
                      <a:pt x="3091" y="11578"/>
                      <a:pt x="3212" y="11703"/>
                    </a:cubicBezTo>
                    <a:cubicBezTo>
                      <a:pt x="3397" y="11894"/>
                      <a:pt x="3470" y="11946"/>
                      <a:pt x="4462" y="12421"/>
                    </a:cubicBezTo>
                    <a:cubicBezTo>
                      <a:pt x="5044" y="12700"/>
                      <a:pt x="5732" y="13021"/>
                      <a:pt x="6000" y="13140"/>
                    </a:cubicBezTo>
                    <a:cubicBezTo>
                      <a:pt x="6268" y="13257"/>
                      <a:pt x="6507" y="13383"/>
                      <a:pt x="6538" y="13415"/>
                    </a:cubicBezTo>
                    <a:cubicBezTo>
                      <a:pt x="6653" y="13537"/>
                      <a:pt x="6934" y="14438"/>
                      <a:pt x="6912" y="14635"/>
                    </a:cubicBezTo>
                    <a:cubicBezTo>
                      <a:pt x="6907" y="14695"/>
                      <a:pt x="6882" y="14750"/>
                      <a:pt x="6862" y="14755"/>
                    </a:cubicBezTo>
                    <a:cubicBezTo>
                      <a:pt x="6843" y="14760"/>
                      <a:pt x="6464" y="14602"/>
                      <a:pt x="6025" y="14396"/>
                    </a:cubicBezTo>
                    <a:cubicBezTo>
                      <a:pt x="5586" y="14190"/>
                      <a:pt x="4955" y="13893"/>
                      <a:pt x="4612" y="13738"/>
                    </a:cubicBezTo>
                    <a:cubicBezTo>
                      <a:pt x="4271" y="13583"/>
                      <a:pt x="3784" y="13360"/>
                      <a:pt x="3538" y="13247"/>
                    </a:cubicBezTo>
                    <a:cubicBezTo>
                      <a:pt x="2779" y="12901"/>
                      <a:pt x="2706" y="12894"/>
                      <a:pt x="1912" y="12996"/>
                    </a:cubicBezTo>
                    <a:cubicBezTo>
                      <a:pt x="1497" y="13049"/>
                      <a:pt x="1453" y="13050"/>
                      <a:pt x="1200" y="12996"/>
                    </a:cubicBezTo>
                    <a:cubicBezTo>
                      <a:pt x="1002" y="12954"/>
                      <a:pt x="904" y="12908"/>
                      <a:pt x="838" y="12840"/>
                    </a:cubicBezTo>
                    <a:cubicBezTo>
                      <a:pt x="746" y="12750"/>
                      <a:pt x="755" y="12754"/>
                      <a:pt x="812" y="12637"/>
                    </a:cubicBezTo>
                    <a:cubicBezTo>
                      <a:pt x="846" y="12572"/>
                      <a:pt x="1043" y="12341"/>
                      <a:pt x="1262" y="12134"/>
                    </a:cubicBezTo>
                    <a:cubicBezTo>
                      <a:pt x="1485" y="11926"/>
                      <a:pt x="1665" y="11725"/>
                      <a:pt x="1675" y="11680"/>
                    </a:cubicBezTo>
                    <a:cubicBezTo>
                      <a:pt x="1685" y="11634"/>
                      <a:pt x="1713" y="11450"/>
                      <a:pt x="1725" y="11273"/>
                    </a:cubicBezTo>
                    <a:cubicBezTo>
                      <a:pt x="1752" y="10866"/>
                      <a:pt x="1820" y="10626"/>
                      <a:pt x="1950" y="10507"/>
                    </a:cubicBezTo>
                    <a:cubicBezTo>
                      <a:pt x="1999" y="10462"/>
                      <a:pt x="2021" y="10440"/>
                      <a:pt x="2050" y="10435"/>
                    </a:cubicBezTo>
                    <a:close/>
                    <a:moveTo>
                      <a:pt x="10725" y="10638"/>
                    </a:moveTo>
                    <a:lnTo>
                      <a:pt x="10575" y="10758"/>
                    </a:lnTo>
                    <a:cubicBezTo>
                      <a:pt x="10139" y="11101"/>
                      <a:pt x="9828" y="11590"/>
                      <a:pt x="9738" y="12074"/>
                    </a:cubicBezTo>
                    <a:cubicBezTo>
                      <a:pt x="9621" y="12702"/>
                      <a:pt x="9712" y="13365"/>
                      <a:pt x="9938" y="13451"/>
                    </a:cubicBezTo>
                    <a:cubicBezTo>
                      <a:pt x="9979" y="13467"/>
                      <a:pt x="10048" y="13472"/>
                      <a:pt x="10088" y="13463"/>
                    </a:cubicBezTo>
                    <a:cubicBezTo>
                      <a:pt x="10210" y="13432"/>
                      <a:pt x="10432" y="13266"/>
                      <a:pt x="10575" y="13104"/>
                    </a:cubicBezTo>
                    <a:lnTo>
                      <a:pt x="10712" y="12948"/>
                    </a:lnTo>
                    <a:lnTo>
                      <a:pt x="10725" y="11787"/>
                    </a:lnTo>
                    <a:lnTo>
                      <a:pt x="10725" y="10638"/>
                    </a:lnTo>
                    <a:close/>
                    <a:moveTo>
                      <a:pt x="11125" y="10710"/>
                    </a:moveTo>
                    <a:cubicBezTo>
                      <a:pt x="11064" y="10740"/>
                      <a:pt x="11062" y="11010"/>
                      <a:pt x="11062" y="11811"/>
                    </a:cubicBezTo>
                    <a:lnTo>
                      <a:pt x="11062" y="12960"/>
                    </a:lnTo>
                    <a:lnTo>
                      <a:pt x="11275" y="13163"/>
                    </a:lnTo>
                    <a:cubicBezTo>
                      <a:pt x="11392" y="13274"/>
                      <a:pt x="11537" y="13382"/>
                      <a:pt x="11600" y="13415"/>
                    </a:cubicBezTo>
                    <a:cubicBezTo>
                      <a:pt x="11752" y="13493"/>
                      <a:pt x="11825" y="13494"/>
                      <a:pt x="11912" y="13403"/>
                    </a:cubicBezTo>
                    <a:cubicBezTo>
                      <a:pt x="12094" y="13216"/>
                      <a:pt x="12165" y="12548"/>
                      <a:pt x="12050" y="12039"/>
                    </a:cubicBezTo>
                    <a:cubicBezTo>
                      <a:pt x="11954" y="11612"/>
                      <a:pt x="11692" y="11179"/>
                      <a:pt x="11325" y="10854"/>
                    </a:cubicBezTo>
                    <a:cubicBezTo>
                      <a:pt x="11221" y="10762"/>
                      <a:pt x="11162" y="10693"/>
                      <a:pt x="11125" y="10710"/>
                    </a:cubicBezTo>
                    <a:close/>
                    <a:moveTo>
                      <a:pt x="7000" y="13020"/>
                    </a:moveTo>
                    <a:cubicBezTo>
                      <a:pt x="7073" y="13003"/>
                      <a:pt x="7189" y="13130"/>
                      <a:pt x="7275" y="13331"/>
                    </a:cubicBezTo>
                    <a:cubicBezTo>
                      <a:pt x="7577" y="14035"/>
                      <a:pt x="7776" y="14698"/>
                      <a:pt x="7875" y="15377"/>
                    </a:cubicBezTo>
                    <a:cubicBezTo>
                      <a:pt x="7949" y="15884"/>
                      <a:pt x="7938" y="15882"/>
                      <a:pt x="8312" y="16167"/>
                    </a:cubicBezTo>
                    <a:cubicBezTo>
                      <a:pt x="8702" y="16463"/>
                      <a:pt x="9181" y="16647"/>
                      <a:pt x="9838" y="16765"/>
                    </a:cubicBezTo>
                    <a:cubicBezTo>
                      <a:pt x="10088" y="16811"/>
                      <a:pt x="10351" y="16825"/>
                      <a:pt x="10975" y="16825"/>
                    </a:cubicBezTo>
                    <a:cubicBezTo>
                      <a:pt x="11740" y="16826"/>
                      <a:pt x="11816" y="16813"/>
                      <a:pt x="12150" y="16730"/>
                    </a:cubicBezTo>
                    <a:cubicBezTo>
                      <a:pt x="12795" y="16569"/>
                      <a:pt x="13267" y="16360"/>
                      <a:pt x="13562" y="16095"/>
                    </a:cubicBezTo>
                    <a:cubicBezTo>
                      <a:pt x="13807" y="15878"/>
                      <a:pt x="13824" y="15826"/>
                      <a:pt x="13900" y="15329"/>
                    </a:cubicBezTo>
                    <a:cubicBezTo>
                      <a:pt x="13983" y="14790"/>
                      <a:pt x="14102" y="14343"/>
                      <a:pt x="14275" y="13869"/>
                    </a:cubicBezTo>
                    <a:cubicBezTo>
                      <a:pt x="14498" y="13260"/>
                      <a:pt x="14557" y="13123"/>
                      <a:pt x="14675" y="13056"/>
                    </a:cubicBezTo>
                    <a:cubicBezTo>
                      <a:pt x="14836" y="12964"/>
                      <a:pt x="14855" y="13043"/>
                      <a:pt x="14725" y="13379"/>
                    </a:cubicBezTo>
                    <a:cubicBezTo>
                      <a:pt x="14665" y="13534"/>
                      <a:pt x="14564" y="13795"/>
                      <a:pt x="14512" y="13965"/>
                    </a:cubicBezTo>
                    <a:cubicBezTo>
                      <a:pt x="14414" y="14294"/>
                      <a:pt x="14419" y="14301"/>
                      <a:pt x="14438" y="15485"/>
                    </a:cubicBezTo>
                    <a:cubicBezTo>
                      <a:pt x="14451" y="16418"/>
                      <a:pt x="14232" y="16960"/>
                      <a:pt x="13575" y="17591"/>
                    </a:cubicBezTo>
                    <a:cubicBezTo>
                      <a:pt x="13180" y="17970"/>
                      <a:pt x="12855" y="18136"/>
                      <a:pt x="12162" y="18321"/>
                    </a:cubicBezTo>
                    <a:cubicBezTo>
                      <a:pt x="11856" y="18403"/>
                      <a:pt x="11760" y="18407"/>
                      <a:pt x="11025" y="18417"/>
                    </a:cubicBezTo>
                    <a:cubicBezTo>
                      <a:pt x="10037" y="18430"/>
                      <a:pt x="9898" y="18423"/>
                      <a:pt x="9188" y="18213"/>
                    </a:cubicBezTo>
                    <a:cubicBezTo>
                      <a:pt x="8342" y="17964"/>
                      <a:pt x="7611" y="17132"/>
                      <a:pt x="7412" y="16215"/>
                    </a:cubicBezTo>
                    <a:cubicBezTo>
                      <a:pt x="7349" y="15918"/>
                      <a:pt x="7340" y="15811"/>
                      <a:pt x="7362" y="15365"/>
                    </a:cubicBezTo>
                    <a:cubicBezTo>
                      <a:pt x="7378" y="15085"/>
                      <a:pt x="7390" y="14754"/>
                      <a:pt x="7388" y="14623"/>
                    </a:cubicBezTo>
                    <a:cubicBezTo>
                      <a:pt x="7382" y="14348"/>
                      <a:pt x="7248" y="13803"/>
                      <a:pt x="7075" y="13367"/>
                    </a:cubicBezTo>
                    <a:cubicBezTo>
                      <a:pt x="7009" y="13200"/>
                      <a:pt x="6960" y="13047"/>
                      <a:pt x="6975" y="13032"/>
                    </a:cubicBezTo>
                    <a:cubicBezTo>
                      <a:pt x="6984" y="13023"/>
                      <a:pt x="6989" y="13022"/>
                      <a:pt x="7000" y="13020"/>
                    </a:cubicBezTo>
                    <a:close/>
                    <a:moveTo>
                      <a:pt x="7575" y="13295"/>
                    </a:moveTo>
                    <a:cubicBezTo>
                      <a:pt x="7607" y="13293"/>
                      <a:pt x="7656" y="13323"/>
                      <a:pt x="7738" y="13379"/>
                    </a:cubicBezTo>
                    <a:cubicBezTo>
                      <a:pt x="8024" y="13576"/>
                      <a:pt x="8205" y="13853"/>
                      <a:pt x="8250" y="14181"/>
                    </a:cubicBezTo>
                    <a:cubicBezTo>
                      <a:pt x="8268" y="14312"/>
                      <a:pt x="8294" y="14360"/>
                      <a:pt x="8350" y="14384"/>
                    </a:cubicBezTo>
                    <a:cubicBezTo>
                      <a:pt x="8423" y="14415"/>
                      <a:pt x="8423" y="14439"/>
                      <a:pt x="8412" y="15150"/>
                    </a:cubicBezTo>
                    <a:cubicBezTo>
                      <a:pt x="8407" y="15550"/>
                      <a:pt x="8390" y="15889"/>
                      <a:pt x="8375" y="15904"/>
                    </a:cubicBezTo>
                    <a:cubicBezTo>
                      <a:pt x="8360" y="15919"/>
                      <a:pt x="8296" y="15868"/>
                      <a:pt x="8238" y="15796"/>
                    </a:cubicBezTo>
                    <a:cubicBezTo>
                      <a:pt x="8151" y="15693"/>
                      <a:pt x="8120" y="15617"/>
                      <a:pt x="8088" y="15401"/>
                    </a:cubicBezTo>
                    <a:cubicBezTo>
                      <a:pt x="7989" y="14756"/>
                      <a:pt x="7810" y="14068"/>
                      <a:pt x="7600" y="13558"/>
                    </a:cubicBezTo>
                    <a:cubicBezTo>
                      <a:pt x="7528" y="13385"/>
                      <a:pt x="7521" y="13298"/>
                      <a:pt x="7575" y="13295"/>
                    </a:cubicBezTo>
                    <a:close/>
                    <a:moveTo>
                      <a:pt x="14162" y="13331"/>
                    </a:moveTo>
                    <a:cubicBezTo>
                      <a:pt x="14176" y="13326"/>
                      <a:pt x="14181" y="13326"/>
                      <a:pt x="14188" y="13331"/>
                    </a:cubicBezTo>
                    <a:cubicBezTo>
                      <a:pt x="14208" y="13352"/>
                      <a:pt x="14175" y="13528"/>
                      <a:pt x="14075" y="13810"/>
                    </a:cubicBezTo>
                    <a:cubicBezTo>
                      <a:pt x="13889" y="14332"/>
                      <a:pt x="13794" y="14703"/>
                      <a:pt x="13700" y="15294"/>
                    </a:cubicBezTo>
                    <a:cubicBezTo>
                      <a:pt x="13638" y="15685"/>
                      <a:pt x="13617" y="15744"/>
                      <a:pt x="13525" y="15832"/>
                    </a:cubicBezTo>
                    <a:cubicBezTo>
                      <a:pt x="13469" y="15886"/>
                      <a:pt x="13414" y="15917"/>
                      <a:pt x="13400" y="15904"/>
                    </a:cubicBezTo>
                    <a:cubicBezTo>
                      <a:pt x="13386" y="15891"/>
                      <a:pt x="13375" y="15549"/>
                      <a:pt x="13375" y="15150"/>
                    </a:cubicBezTo>
                    <a:lnTo>
                      <a:pt x="13375" y="14432"/>
                    </a:lnTo>
                    <a:lnTo>
                      <a:pt x="13475" y="14372"/>
                    </a:lnTo>
                    <a:cubicBezTo>
                      <a:pt x="13558" y="14327"/>
                      <a:pt x="13586" y="14290"/>
                      <a:pt x="13588" y="14205"/>
                    </a:cubicBezTo>
                    <a:cubicBezTo>
                      <a:pt x="13588" y="13982"/>
                      <a:pt x="13727" y="13708"/>
                      <a:pt x="13950" y="13499"/>
                    </a:cubicBezTo>
                    <a:cubicBezTo>
                      <a:pt x="14052" y="13403"/>
                      <a:pt x="14123" y="13345"/>
                      <a:pt x="14162" y="13331"/>
                    </a:cubicBezTo>
                    <a:close/>
                    <a:moveTo>
                      <a:pt x="13138" y="14516"/>
                    </a:moveTo>
                    <a:cubicBezTo>
                      <a:pt x="13166" y="14512"/>
                      <a:pt x="13191" y="14511"/>
                      <a:pt x="13200" y="14516"/>
                    </a:cubicBezTo>
                    <a:cubicBezTo>
                      <a:pt x="13216" y="14525"/>
                      <a:pt x="13225" y="14674"/>
                      <a:pt x="13225" y="14839"/>
                    </a:cubicBezTo>
                    <a:lnTo>
                      <a:pt x="13225" y="15138"/>
                    </a:lnTo>
                    <a:lnTo>
                      <a:pt x="13100" y="15222"/>
                    </a:lnTo>
                    <a:cubicBezTo>
                      <a:pt x="12941" y="15321"/>
                      <a:pt x="12854" y="15345"/>
                      <a:pt x="12825" y="15317"/>
                    </a:cubicBezTo>
                    <a:cubicBezTo>
                      <a:pt x="12782" y="15276"/>
                      <a:pt x="12804" y="14644"/>
                      <a:pt x="12850" y="14611"/>
                    </a:cubicBezTo>
                    <a:cubicBezTo>
                      <a:pt x="12898" y="14577"/>
                      <a:pt x="13048" y="14528"/>
                      <a:pt x="13138" y="14516"/>
                    </a:cubicBezTo>
                    <a:close/>
                    <a:moveTo>
                      <a:pt x="8600" y="14552"/>
                    </a:moveTo>
                    <a:lnTo>
                      <a:pt x="8725" y="14564"/>
                    </a:lnTo>
                    <a:cubicBezTo>
                      <a:pt x="8965" y="14582"/>
                      <a:pt x="8975" y="14597"/>
                      <a:pt x="8975" y="14970"/>
                    </a:cubicBezTo>
                    <a:cubicBezTo>
                      <a:pt x="8975" y="15155"/>
                      <a:pt x="8965" y="15321"/>
                      <a:pt x="8950" y="15329"/>
                    </a:cubicBezTo>
                    <a:cubicBezTo>
                      <a:pt x="8916" y="15350"/>
                      <a:pt x="8681" y="15227"/>
                      <a:pt x="8625" y="15162"/>
                    </a:cubicBezTo>
                    <a:cubicBezTo>
                      <a:pt x="8596" y="15129"/>
                      <a:pt x="8580" y="15025"/>
                      <a:pt x="8588" y="14839"/>
                    </a:cubicBezTo>
                    <a:lnTo>
                      <a:pt x="8600" y="14552"/>
                    </a:lnTo>
                    <a:close/>
                    <a:moveTo>
                      <a:pt x="12612" y="14647"/>
                    </a:moveTo>
                    <a:lnTo>
                      <a:pt x="12612" y="15042"/>
                    </a:lnTo>
                    <a:cubicBezTo>
                      <a:pt x="12612" y="15425"/>
                      <a:pt x="12612" y="15434"/>
                      <a:pt x="12525" y="15473"/>
                    </a:cubicBezTo>
                    <a:cubicBezTo>
                      <a:pt x="12400" y="15529"/>
                      <a:pt x="12217" y="15561"/>
                      <a:pt x="12188" y="15533"/>
                    </a:cubicBezTo>
                    <a:cubicBezTo>
                      <a:pt x="12140" y="15489"/>
                      <a:pt x="12165" y="14745"/>
                      <a:pt x="12212" y="14707"/>
                    </a:cubicBezTo>
                    <a:cubicBezTo>
                      <a:pt x="12238" y="14688"/>
                      <a:pt x="12339" y="14666"/>
                      <a:pt x="12438" y="14659"/>
                    </a:cubicBezTo>
                    <a:lnTo>
                      <a:pt x="12612" y="14647"/>
                    </a:lnTo>
                    <a:close/>
                    <a:moveTo>
                      <a:pt x="9262" y="14671"/>
                    </a:moveTo>
                    <a:cubicBezTo>
                      <a:pt x="9301" y="14671"/>
                      <a:pt x="9356" y="14683"/>
                      <a:pt x="9425" y="14695"/>
                    </a:cubicBezTo>
                    <a:lnTo>
                      <a:pt x="9600" y="14719"/>
                    </a:lnTo>
                    <a:lnTo>
                      <a:pt x="9600" y="15126"/>
                    </a:lnTo>
                    <a:cubicBezTo>
                      <a:pt x="9600" y="15587"/>
                      <a:pt x="9591" y="15583"/>
                      <a:pt x="9325" y="15485"/>
                    </a:cubicBezTo>
                    <a:lnTo>
                      <a:pt x="9162" y="15425"/>
                    </a:lnTo>
                    <a:lnTo>
                      <a:pt x="9162" y="15066"/>
                    </a:lnTo>
                    <a:cubicBezTo>
                      <a:pt x="9155" y="14753"/>
                      <a:pt x="9147" y="14672"/>
                      <a:pt x="9262" y="14671"/>
                    </a:cubicBezTo>
                    <a:close/>
                    <a:moveTo>
                      <a:pt x="11975" y="14719"/>
                    </a:moveTo>
                    <a:lnTo>
                      <a:pt x="11975" y="14791"/>
                    </a:lnTo>
                    <a:cubicBezTo>
                      <a:pt x="11993" y="14891"/>
                      <a:pt x="11988" y="15147"/>
                      <a:pt x="11975" y="15353"/>
                    </a:cubicBezTo>
                    <a:cubicBezTo>
                      <a:pt x="11973" y="15449"/>
                      <a:pt x="11969" y="15518"/>
                      <a:pt x="11950" y="15545"/>
                    </a:cubicBezTo>
                    <a:cubicBezTo>
                      <a:pt x="11948" y="15550"/>
                      <a:pt x="11952" y="15579"/>
                      <a:pt x="11950" y="15581"/>
                    </a:cubicBezTo>
                    <a:cubicBezTo>
                      <a:pt x="11921" y="15608"/>
                      <a:pt x="11836" y="15618"/>
                      <a:pt x="11762" y="15617"/>
                    </a:cubicBezTo>
                    <a:cubicBezTo>
                      <a:pt x="11699" y="15621"/>
                      <a:pt x="11645" y="15612"/>
                      <a:pt x="11625" y="15593"/>
                    </a:cubicBezTo>
                    <a:cubicBezTo>
                      <a:pt x="11624" y="15592"/>
                      <a:pt x="11626" y="15583"/>
                      <a:pt x="11625" y="15581"/>
                    </a:cubicBezTo>
                    <a:cubicBezTo>
                      <a:pt x="11624" y="15579"/>
                      <a:pt x="11614" y="15570"/>
                      <a:pt x="11612" y="15569"/>
                    </a:cubicBezTo>
                    <a:cubicBezTo>
                      <a:pt x="11612" y="15566"/>
                      <a:pt x="11614" y="15539"/>
                      <a:pt x="11612" y="15533"/>
                    </a:cubicBezTo>
                    <a:cubicBezTo>
                      <a:pt x="11596" y="15392"/>
                      <a:pt x="11595" y="14993"/>
                      <a:pt x="11612" y="14839"/>
                    </a:cubicBezTo>
                    <a:lnTo>
                      <a:pt x="11612" y="14755"/>
                    </a:lnTo>
                    <a:lnTo>
                      <a:pt x="11775" y="14731"/>
                    </a:lnTo>
                    <a:cubicBezTo>
                      <a:pt x="11806" y="14727"/>
                      <a:pt x="11810" y="14733"/>
                      <a:pt x="11838" y="14731"/>
                    </a:cubicBezTo>
                    <a:lnTo>
                      <a:pt x="11975" y="14719"/>
                    </a:lnTo>
                    <a:close/>
                    <a:moveTo>
                      <a:pt x="11262" y="14743"/>
                    </a:moveTo>
                    <a:lnTo>
                      <a:pt x="11438" y="14755"/>
                    </a:lnTo>
                    <a:lnTo>
                      <a:pt x="11438" y="15198"/>
                    </a:lnTo>
                    <a:lnTo>
                      <a:pt x="11438" y="15641"/>
                    </a:lnTo>
                    <a:lnTo>
                      <a:pt x="11238" y="15641"/>
                    </a:lnTo>
                    <a:cubicBezTo>
                      <a:pt x="11129" y="15646"/>
                      <a:pt x="11039" y="15642"/>
                      <a:pt x="11025" y="15629"/>
                    </a:cubicBezTo>
                    <a:cubicBezTo>
                      <a:pt x="11011" y="15615"/>
                      <a:pt x="11000" y="15428"/>
                      <a:pt x="11000" y="15210"/>
                    </a:cubicBezTo>
                    <a:cubicBezTo>
                      <a:pt x="11000" y="14749"/>
                      <a:pt x="11004" y="14727"/>
                      <a:pt x="11262" y="14743"/>
                    </a:cubicBezTo>
                    <a:close/>
                    <a:moveTo>
                      <a:pt x="9812" y="14755"/>
                    </a:moveTo>
                    <a:lnTo>
                      <a:pt x="9988" y="14755"/>
                    </a:lnTo>
                    <a:lnTo>
                      <a:pt x="10162" y="14755"/>
                    </a:lnTo>
                    <a:lnTo>
                      <a:pt x="10162" y="15186"/>
                    </a:lnTo>
                    <a:cubicBezTo>
                      <a:pt x="10162" y="15319"/>
                      <a:pt x="10156" y="15431"/>
                      <a:pt x="10150" y="15509"/>
                    </a:cubicBezTo>
                    <a:cubicBezTo>
                      <a:pt x="10144" y="15587"/>
                      <a:pt x="10136" y="15639"/>
                      <a:pt x="10125" y="15641"/>
                    </a:cubicBezTo>
                    <a:cubicBezTo>
                      <a:pt x="10105" y="15644"/>
                      <a:pt x="10028" y="15628"/>
                      <a:pt x="9950" y="15617"/>
                    </a:cubicBezTo>
                    <a:lnTo>
                      <a:pt x="9812" y="15605"/>
                    </a:lnTo>
                    <a:lnTo>
                      <a:pt x="9812" y="15174"/>
                    </a:lnTo>
                    <a:lnTo>
                      <a:pt x="9812" y="14755"/>
                    </a:lnTo>
                    <a:close/>
                    <a:moveTo>
                      <a:pt x="10375" y="14791"/>
                    </a:moveTo>
                    <a:lnTo>
                      <a:pt x="10588" y="14791"/>
                    </a:lnTo>
                    <a:lnTo>
                      <a:pt x="10800" y="14791"/>
                    </a:lnTo>
                    <a:lnTo>
                      <a:pt x="10800" y="15210"/>
                    </a:lnTo>
                    <a:lnTo>
                      <a:pt x="10800" y="15641"/>
                    </a:lnTo>
                    <a:lnTo>
                      <a:pt x="10600" y="15653"/>
                    </a:lnTo>
                    <a:cubicBezTo>
                      <a:pt x="10453" y="15660"/>
                      <a:pt x="10388" y="15650"/>
                      <a:pt x="10375" y="15617"/>
                    </a:cubicBezTo>
                    <a:cubicBezTo>
                      <a:pt x="10365" y="15591"/>
                      <a:pt x="10358" y="15387"/>
                      <a:pt x="10362" y="15174"/>
                    </a:cubicBezTo>
                    <a:lnTo>
                      <a:pt x="10375" y="14791"/>
                    </a:lnTo>
                    <a:close/>
                    <a:moveTo>
                      <a:pt x="8575" y="15401"/>
                    </a:moveTo>
                    <a:cubicBezTo>
                      <a:pt x="8593" y="15390"/>
                      <a:pt x="8694" y="15418"/>
                      <a:pt x="8788" y="15461"/>
                    </a:cubicBezTo>
                    <a:lnTo>
                      <a:pt x="8950" y="15533"/>
                    </a:lnTo>
                    <a:lnTo>
                      <a:pt x="8950" y="15892"/>
                    </a:lnTo>
                    <a:cubicBezTo>
                      <a:pt x="8950" y="16098"/>
                      <a:pt x="8946" y="16245"/>
                      <a:pt x="8925" y="16251"/>
                    </a:cubicBezTo>
                    <a:cubicBezTo>
                      <a:pt x="8883" y="16262"/>
                      <a:pt x="8702" y="16182"/>
                      <a:pt x="8612" y="16107"/>
                    </a:cubicBezTo>
                    <a:cubicBezTo>
                      <a:pt x="8562" y="16065"/>
                      <a:pt x="8550" y="15994"/>
                      <a:pt x="8550" y="15736"/>
                    </a:cubicBezTo>
                    <a:cubicBezTo>
                      <a:pt x="8550" y="15563"/>
                      <a:pt x="8557" y="15412"/>
                      <a:pt x="8575" y="15401"/>
                    </a:cubicBezTo>
                    <a:close/>
                    <a:moveTo>
                      <a:pt x="13200" y="15401"/>
                    </a:moveTo>
                    <a:cubicBezTo>
                      <a:pt x="13219" y="15412"/>
                      <a:pt x="13225" y="15560"/>
                      <a:pt x="13225" y="15736"/>
                    </a:cubicBezTo>
                    <a:lnTo>
                      <a:pt x="13225" y="16059"/>
                    </a:lnTo>
                    <a:lnTo>
                      <a:pt x="13088" y="16167"/>
                    </a:lnTo>
                    <a:cubicBezTo>
                      <a:pt x="12832" y="16344"/>
                      <a:pt x="12800" y="16311"/>
                      <a:pt x="12800" y="15880"/>
                    </a:cubicBezTo>
                    <a:lnTo>
                      <a:pt x="12800" y="15557"/>
                    </a:lnTo>
                    <a:lnTo>
                      <a:pt x="12988" y="15461"/>
                    </a:lnTo>
                    <a:cubicBezTo>
                      <a:pt x="13086" y="15413"/>
                      <a:pt x="13181" y="15390"/>
                      <a:pt x="13200" y="15401"/>
                    </a:cubicBezTo>
                    <a:close/>
                    <a:moveTo>
                      <a:pt x="12538" y="15629"/>
                    </a:moveTo>
                    <a:cubicBezTo>
                      <a:pt x="12660" y="15620"/>
                      <a:pt x="12659" y="15697"/>
                      <a:pt x="12650" y="16012"/>
                    </a:cubicBezTo>
                    <a:lnTo>
                      <a:pt x="12650" y="16382"/>
                    </a:lnTo>
                    <a:lnTo>
                      <a:pt x="12462" y="16442"/>
                    </a:lnTo>
                    <a:cubicBezTo>
                      <a:pt x="12149" y="16548"/>
                      <a:pt x="12161" y="16549"/>
                      <a:pt x="12175" y="16059"/>
                    </a:cubicBezTo>
                    <a:lnTo>
                      <a:pt x="12188" y="15712"/>
                    </a:lnTo>
                    <a:lnTo>
                      <a:pt x="12375" y="15664"/>
                    </a:lnTo>
                    <a:cubicBezTo>
                      <a:pt x="12447" y="15647"/>
                      <a:pt x="12496" y="15632"/>
                      <a:pt x="12538" y="15629"/>
                    </a:cubicBezTo>
                    <a:close/>
                    <a:moveTo>
                      <a:pt x="9238" y="15641"/>
                    </a:moveTo>
                    <a:cubicBezTo>
                      <a:pt x="9336" y="15647"/>
                      <a:pt x="9512" y="15698"/>
                      <a:pt x="9562" y="15736"/>
                    </a:cubicBezTo>
                    <a:cubicBezTo>
                      <a:pt x="9597" y="15761"/>
                      <a:pt x="9607" y="15858"/>
                      <a:pt x="9600" y="16119"/>
                    </a:cubicBezTo>
                    <a:cubicBezTo>
                      <a:pt x="9589" y="16527"/>
                      <a:pt x="9586" y="16539"/>
                      <a:pt x="9325" y="16442"/>
                    </a:cubicBezTo>
                    <a:lnTo>
                      <a:pt x="9162" y="16382"/>
                    </a:lnTo>
                    <a:lnTo>
                      <a:pt x="9162" y="16023"/>
                    </a:lnTo>
                    <a:cubicBezTo>
                      <a:pt x="9158" y="15831"/>
                      <a:pt x="9160" y="15667"/>
                      <a:pt x="9175" y="15653"/>
                    </a:cubicBezTo>
                    <a:cubicBezTo>
                      <a:pt x="9183" y="15645"/>
                      <a:pt x="9205" y="15638"/>
                      <a:pt x="9238" y="15641"/>
                    </a:cubicBezTo>
                    <a:close/>
                    <a:moveTo>
                      <a:pt x="10638" y="15664"/>
                    </a:moveTo>
                    <a:cubicBezTo>
                      <a:pt x="10647" y="15667"/>
                      <a:pt x="10644" y="15680"/>
                      <a:pt x="10650" y="15688"/>
                    </a:cubicBezTo>
                    <a:cubicBezTo>
                      <a:pt x="10661" y="15706"/>
                      <a:pt x="10656" y="15725"/>
                      <a:pt x="10638" y="15736"/>
                    </a:cubicBezTo>
                    <a:cubicBezTo>
                      <a:pt x="10618" y="15747"/>
                      <a:pt x="10599" y="15742"/>
                      <a:pt x="10588" y="15724"/>
                    </a:cubicBezTo>
                    <a:cubicBezTo>
                      <a:pt x="10575" y="15707"/>
                      <a:pt x="10582" y="15687"/>
                      <a:pt x="10600" y="15676"/>
                    </a:cubicBezTo>
                    <a:cubicBezTo>
                      <a:pt x="10609" y="15671"/>
                      <a:pt x="10628" y="15662"/>
                      <a:pt x="10638" y="15664"/>
                    </a:cubicBezTo>
                    <a:close/>
                    <a:moveTo>
                      <a:pt x="9862" y="15760"/>
                    </a:moveTo>
                    <a:cubicBezTo>
                      <a:pt x="9899" y="15759"/>
                      <a:pt x="9937" y="15774"/>
                      <a:pt x="10000" y="15784"/>
                    </a:cubicBezTo>
                    <a:lnTo>
                      <a:pt x="10162" y="15808"/>
                    </a:lnTo>
                    <a:lnTo>
                      <a:pt x="10162" y="16191"/>
                    </a:lnTo>
                    <a:cubicBezTo>
                      <a:pt x="10164" y="16622"/>
                      <a:pt x="10172" y="16612"/>
                      <a:pt x="9912" y="16574"/>
                    </a:cubicBezTo>
                    <a:lnTo>
                      <a:pt x="9775" y="16550"/>
                    </a:lnTo>
                    <a:lnTo>
                      <a:pt x="9762" y="16167"/>
                    </a:lnTo>
                    <a:cubicBezTo>
                      <a:pt x="9754" y="15844"/>
                      <a:pt x="9757" y="15763"/>
                      <a:pt x="9862" y="15760"/>
                    </a:cubicBezTo>
                    <a:close/>
                    <a:moveTo>
                      <a:pt x="11900" y="15760"/>
                    </a:moveTo>
                    <a:lnTo>
                      <a:pt x="12000" y="15772"/>
                    </a:lnTo>
                    <a:lnTo>
                      <a:pt x="12012" y="16143"/>
                    </a:lnTo>
                    <a:cubicBezTo>
                      <a:pt x="12018" y="16347"/>
                      <a:pt x="12016" y="16523"/>
                      <a:pt x="12000" y="16538"/>
                    </a:cubicBezTo>
                    <a:cubicBezTo>
                      <a:pt x="11959" y="16578"/>
                      <a:pt x="11657" y="16617"/>
                      <a:pt x="11625" y="16586"/>
                    </a:cubicBezTo>
                    <a:cubicBezTo>
                      <a:pt x="11610" y="16572"/>
                      <a:pt x="11600" y="16394"/>
                      <a:pt x="11600" y="16191"/>
                    </a:cubicBezTo>
                    <a:lnTo>
                      <a:pt x="11600" y="15820"/>
                    </a:lnTo>
                    <a:lnTo>
                      <a:pt x="11688" y="15784"/>
                    </a:lnTo>
                    <a:cubicBezTo>
                      <a:pt x="11740" y="15765"/>
                      <a:pt x="11840" y="15755"/>
                      <a:pt x="11900" y="15760"/>
                    </a:cubicBezTo>
                    <a:close/>
                    <a:moveTo>
                      <a:pt x="11262" y="15796"/>
                    </a:moveTo>
                    <a:lnTo>
                      <a:pt x="11438" y="15808"/>
                    </a:lnTo>
                    <a:lnTo>
                      <a:pt x="11438" y="16215"/>
                    </a:lnTo>
                    <a:lnTo>
                      <a:pt x="11438" y="16622"/>
                    </a:lnTo>
                    <a:lnTo>
                      <a:pt x="11238" y="16634"/>
                    </a:lnTo>
                    <a:cubicBezTo>
                      <a:pt x="11129" y="16639"/>
                      <a:pt x="11039" y="16635"/>
                      <a:pt x="11025" y="16622"/>
                    </a:cubicBezTo>
                    <a:cubicBezTo>
                      <a:pt x="11018" y="16615"/>
                      <a:pt x="11005" y="16561"/>
                      <a:pt x="11000" y="16490"/>
                    </a:cubicBezTo>
                    <a:cubicBezTo>
                      <a:pt x="10996" y="16420"/>
                      <a:pt x="11000" y="16326"/>
                      <a:pt x="11000" y="16227"/>
                    </a:cubicBezTo>
                    <a:cubicBezTo>
                      <a:pt x="11000" y="16011"/>
                      <a:pt x="10999" y="15904"/>
                      <a:pt x="11038" y="15856"/>
                    </a:cubicBezTo>
                    <a:cubicBezTo>
                      <a:pt x="11071" y="15789"/>
                      <a:pt x="11129" y="15788"/>
                      <a:pt x="11262" y="15796"/>
                    </a:cubicBezTo>
                    <a:close/>
                    <a:moveTo>
                      <a:pt x="10338" y="15844"/>
                    </a:moveTo>
                    <a:lnTo>
                      <a:pt x="10588" y="15844"/>
                    </a:lnTo>
                    <a:lnTo>
                      <a:pt x="10838" y="15844"/>
                    </a:lnTo>
                    <a:lnTo>
                      <a:pt x="10838" y="16227"/>
                    </a:lnTo>
                    <a:lnTo>
                      <a:pt x="10838" y="16622"/>
                    </a:lnTo>
                    <a:lnTo>
                      <a:pt x="10625" y="16634"/>
                    </a:lnTo>
                    <a:cubicBezTo>
                      <a:pt x="10334" y="16647"/>
                      <a:pt x="10312" y="16626"/>
                      <a:pt x="10325" y="16191"/>
                    </a:cubicBezTo>
                    <a:lnTo>
                      <a:pt x="10338" y="15844"/>
                    </a:lnTo>
                    <a:close/>
                    <a:moveTo>
                      <a:pt x="6888" y="16215"/>
                    </a:moveTo>
                    <a:cubicBezTo>
                      <a:pt x="6904" y="16232"/>
                      <a:pt x="6948" y="16377"/>
                      <a:pt x="6988" y="16526"/>
                    </a:cubicBezTo>
                    <a:cubicBezTo>
                      <a:pt x="7026" y="16675"/>
                      <a:pt x="7107" y="16889"/>
                      <a:pt x="7162" y="17005"/>
                    </a:cubicBezTo>
                    <a:cubicBezTo>
                      <a:pt x="7240" y="17160"/>
                      <a:pt x="7256" y="17221"/>
                      <a:pt x="7225" y="17244"/>
                    </a:cubicBezTo>
                    <a:cubicBezTo>
                      <a:pt x="7202" y="17261"/>
                      <a:pt x="6886" y="17421"/>
                      <a:pt x="6525" y="17603"/>
                    </a:cubicBezTo>
                    <a:cubicBezTo>
                      <a:pt x="5849" y="17945"/>
                      <a:pt x="5644" y="18046"/>
                      <a:pt x="4988" y="18381"/>
                    </a:cubicBezTo>
                    <a:cubicBezTo>
                      <a:pt x="4562" y="18597"/>
                      <a:pt x="4499" y="18671"/>
                      <a:pt x="4150" y="19231"/>
                    </a:cubicBezTo>
                    <a:cubicBezTo>
                      <a:pt x="3948" y="19555"/>
                      <a:pt x="3669" y="19871"/>
                      <a:pt x="3512" y="19949"/>
                    </a:cubicBezTo>
                    <a:cubicBezTo>
                      <a:pt x="3458" y="19976"/>
                      <a:pt x="3394" y="19996"/>
                      <a:pt x="3375" y="19996"/>
                    </a:cubicBezTo>
                    <a:cubicBezTo>
                      <a:pt x="3336" y="19996"/>
                      <a:pt x="3162" y="19799"/>
                      <a:pt x="3162" y="19757"/>
                    </a:cubicBezTo>
                    <a:cubicBezTo>
                      <a:pt x="3162" y="19648"/>
                      <a:pt x="3082" y="18999"/>
                      <a:pt x="3050" y="18848"/>
                    </a:cubicBezTo>
                    <a:cubicBezTo>
                      <a:pt x="3013" y="18671"/>
                      <a:pt x="2983" y="18636"/>
                      <a:pt x="2550" y="18213"/>
                    </a:cubicBezTo>
                    <a:cubicBezTo>
                      <a:pt x="2054" y="17731"/>
                      <a:pt x="2016" y="17660"/>
                      <a:pt x="2175" y="17507"/>
                    </a:cubicBezTo>
                    <a:cubicBezTo>
                      <a:pt x="2233" y="17452"/>
                      <a:pt x="2336" y="17418"/>
                      <a:pt x="2512" y="17388"/>
                    </a:cubicBezTo>
                    <a:cubicBezTo>
                      <a:pt x="2747" y="17348"/>
                      <a:pt x="2795" y="17352"/>
                      <a:pt x="3125" y="17424"/>
                    </a:cubicBezTo>
                    <a:cubicBezTo>
                      <a:pt x="3659" y="17540"/>
                      <a:pt x="3905" y="17506"/>
                      <a:pt x="4512" y="17268"/>
                    </a:cubicBezTo>
                    <a:cubicBezTo>
                      <a:pt x="5010" y="17073"/>
                      <a:pt x="5731" y="16747"/>
                      <a:pt x="6438" y="16394"/>
                    </a:cubicBezTo>
                    <a:cubicBezTo>
                      <a:pt x="6689" y="16269"/>
                      <a:pt x="6867" y="16196"/>
                      <a:pt x="6888" y="16215"/>
                    </a:cubicBezTo>
                    <a:close/>
                    <a:moveTo>
                      <a:pt x="14900" y="16215"/>
                    </a:moveTo>
                    <a:cubicBezTo>
                      <a:pt x="14915" y="16200"/>
                      <a:pt x="15160" y="16301"/>
                      <a:pt x="15450" y="16430"/>
                    </a:cubicBezTo>
                    <a:cubicBezTo>
                      <a:pt x="18137" y="17627"/>
                      <a:pt x="17882" y="17557"/>
                      <a:pt x="18762" y="17388"/>
                    </a:cubicBezTo>
                    <a:cubicBezTo>
                      <a:pt x="19190" y="17306"/>
                      <a:pt x="19750" y="17482"/>
                      <a:pt x="19750" y="17699"/>
                    </a:cubicBezTo>
                    <a:cubicBezTo>
                      <a:pt x="19750" y="17740"/>
                      <a:pt x="19639" y="17864"/>
                      <a:pt x="19462" y="18022"/>
                    </a:cubicBezTo>
                    <a:cubicBezTo>
                      <a:pt x="18741" y="18670"/>
                      <a:pt x="18813" y="18597"/>
                      <a:pt x="18788" y="18884"/>
                    </a:cubicBezTo>
                    <a:cubicBezTo>
                      <a:pt x="18745" y="19345"/>
                      <a:pt x="18690" y="19638"/>
                      <a:pt x="18625" y="19781"/>
                    </a:cubicBezTo>
                    <a:cubicBezTo>
                      <a:pt x="18507" y="20039"/>
                      <a:pt x="18397" y="20038"/>
                      <a:pt x="18038" y="19745"/>
                    </a:cubicBezTo>
                    <a:cubicBezTo>
                      <a:pt x="17914" y="19644"/>
                      <a:pt x="17817" y="19521"/>
                      <a:pt x="17738" y="19362"/>
                    </a:cubicBezTo>
                    <a:cubicBezTo>
                      <a:pt x="17576" y="19045"/>
                      <a:pt x="17421" y="18821"/>
                      <a:pt x="17250" y="18656"/>
                    </a:cubicBezTo>
                    <a:cubicBezTo>
                      <a:pt x="17108" y="18519"/>
                      <a:pt x="16894" y="18409"/>
                      <a:pt x="15725" y="17830"/>
                    </a:cubicBezTo>
                    <a:cubicBezTo>
                      <a:pt x="14831" y="17389"/>
                      <a:pt x="14636" y="17277"/>
                      <a:pt x="14588" y="17232"/>
                    </a:cubicBezTo>
                    <a:cubicBezTo>
                      <a:pt x="14549" y="17198"/>
                      <a:pt x="14563" y="17157"/>
                      <a:pt x="14650" y="16981"/>
                    </a:cubicBezTo>
                    <a:cubicBezTo>
                      <a:pt x="14709" y="16862"/>
                      <a:pt x="14781" y="16643"/>
                      <a:pt x="14812" y="16502"/>
                    </a:cubicBezTo>
                    <a:cubicBezTo>
                      <a:pt x="14846" y="16361"/>
                      <a:pt x="14885" y="16230"/>
                      <a:pt x="14900" y="16215"/>
                    </a:cubicBezTo>
                    <a:close/>
                  </a:path>
                </a:pathLst>
              </a:custGeom>
              <a:ln w="12700" cap="flat">
                <a:noFill/>
                <a:miter lim="400000"/>
              </a:ln>
              <a:effectLst/>
            </p:spPr>
          </p:pic>
        </p:grpSp>
        <p:sp>
          <p:nvSpPr>
            <p:cNvPr id="160" name="Syndrome inflammatoire systémique…"/>
            <p:cNvSpPr txBox="1"/>
            <p:nvPr/>
          </p:nvSpPr>
          <p:spPr>
            <a:xfrm>
              <a:off x="5955156" y="3452162"/>
              <a:ext cx="3600344" cy="1641475"/>
            </a:xfrm>
            <a:prstGeom prst="rect">
              <a:avLst/>
            </a:prstGeom>
            <a:noFill/>
            <a:ln w="12700" cap="flat">
              <a:solidFill>
                <a:srgbClr val="002060"/>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1800">
                  <a:latin typeface="+mn-lt"/>
                  <a:ea typeface="+mn-ea"/>
                  <a:cs typeface="+mn-cs"/>
                  <a:sym typeface="Helvetica Neue"/>
                </a:defRPr>
              </a:pPr>
              <a:r>
                <a:rPr sz="2000" dirty="0">
                  <a:latin typeface="Calibri" panose="020F0502020204030204" pitchFamily="34" charset="0"/>
                  <a:cs typeface="Calibri" panose="020F0502020204030204" pitchFamily="34" charset="0"/>
                </a:rPr>
                <a:t>Systemic inflammatory syndrome</a:t>
              </a:r>
            </a:p>
            <a:p>
              <a:pPr>
                <a:defRPr sz="1800">
                  <a:latin typeface="+mn-lt"/>
                  <a:ea typeface="+mn-ea"/>
                  <a:cs typeface="+mn-cs"/>
                  <a:sym typeface="Helvetica Neue"/>
                </a:defRPr>
              </a:pPr>
              <a:r>
                <a:rPr sz="2000" dirty="0">
                  <a:latin typeface="Calibri" panose="020F0502020204030204" pitchFamily="34" charset="0"/>
                  <a:cs typeface="Calibri" panose="020F0502020204030204" pitchFamily="34" charset="0"/>
                </a:rPr>
                <a:t>+</a:t>
              </a:r>
            </a:p>
            <a:p>
              <a:pPr>
                <a:defRPr sz="1800">
                  <a:latin typeface="+mn-lt"/>
                  <a:ea typeface="+mn-ea"/>
                  <a:cs typeface="+mn-cs"/>
                  <a:sym typeface="Helvetica Neue"/>
                </a:defRPr>
              </a:pPr>
              <a:r>
                <a:rPr sz="2000" dirty="0" err="1">
                  <a:latin typeface="Calibri" panose="020F0502020204030204" pitchFamily="34" charset="0"/>
                  <a:cs typeface="Calibri" panose="020F0502020204030204" pitchFamily="34" charset="0"/>
                </a:rPr>
                <a:t>Endotheliopathy</a:t>
              </a:r>
              <a:endParaRPr sz="2000" dirty="0">
                <a:latin typeface="Calibri" panose="020F0502020204030204" pitchFamily="34" charset="0"/>
                <a:cs typeface="Calibri" panose="020F0502020204030204" pitchFamily="34" charset="0"/>
              </a:endParaRPr>
            </a:p>
            <a:p>
              <a:pPr>
                <a:defRPr sz="1800">
                  <a:latin typeface="+mn-lt"/>
                  <a:ea typeface="+mn-ea"/>
                  <a:cs typeface="+mn-cs"/>
                  <a:sym typeface="Helvetica Neue"/>
                </a:defRPr>
              </a:pPr>
              <a:r>
                <a:rPr sz="2000" dirty="0">
                  <a:latin typeface="Calibri" panose="020F0502020204030204" pitchFamily="34" charset="0"/>
                  <a:cs typeface="Calibri" panose="020F0502020204030204" pitchFamily="34" charset="0"/>
                </a:rPr>
                <a:t>+</a:t>
              </a:r>
            </a:p>
            <a:p>
              <a:pPr>
                <a:defRPr sz="1800">
                  <a:latin typeface="+mn-lt"/>
                  <a:ea typeface="+mn-ea"/>
                  <a:cs typeface="+mn-cs"/>
                  <a:sym typeface="Helvetica Neue"/>
                </a:defRPr>
              </a:pPr>
              <a:r>
                <a:rPr sz="2000" dirty="0">
                  <a:latin typeface="Calibri" panose="020F0502020204030204" pitchFamily="34" charset="0"/>
                  <a:cs typeface="Calibri" panose="020F0502020204030204" pitchFamily="34" charset="0"/>
                </a:rPr>
                <a:t>Coagulopathy</a:t>
              </a:r>
            </a:p>
          </p:txBody>
        </p:sp>
        <p:sp>
          <p:nvSpPr>
            <p:cNvPr id="161" name="Défaillance multiviscérale (MOF)"/>
            <p:cNvSpPr txBox="1"/>
            <p:nvPr/>
          </p:nvSpPr>
          <p:spPr>
            <a:xfrm>
              <a:off x="3577147" y="6900717"/>
              <a:ext cx="2434962" cy="4103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800">
                  <a:latin typeface="Zapf Dingbats"/>
                  <a:ea typeface="Zapf Dingbats"/>
                  <a:cs typeface="Zapf Dingbats"/>
                  <a:sym typeface="Zapf Dingbats"/>
                </a:defRPr>
              </a:lvl1pPr>
            </a:lstStyle>
            <a:p>
              <a:r>
                <a:rPr sz="2000" dirty="0">
                  <a:latin typeface="Calibri" panose="020F0502020204030204" pitchFamily="34" charset="0"/>
                  <a:cs typeface="Calibri" panose="020F0502020204030204" pitchFamily="34" charset="0"/>
                </a:rPr>
                <a:t>Multiple organ </a:t>
              </a:r>
              <a:r>
                <a:rPr sz="2000" dirty="0" err="1">
                  <a:latin typeface="Calibri" panose="020F0502020204030204" pitchFamily="34" charset="0"/>
                  <a:cs typeface="Calibri" panose="020F0502020204030204" pitchFamily="34" charset="0"/>
                </a:rPr>
                <a:t>faillure</a:t>
              </a:r>
              <a:endParaRPr sz="2000" dirty="0">
                <a:latin typeface="Calibri" panose="020F0502020204030204" pitchFamily="34" charset="0"/>
                <a:cs typeface="Calibri" panose="020F0502020204030204" pitchFamily="34" charset="0"/>
              </a:endParaRPr>
            </a:p>
          </p:txBody>
        </p:sp>
        <p:sp>
          <p:nvSpPr>
            <p:cNvPr id="162" name="Ligne"/>
            <p:cNvSpPr/>
            <p:nvPr/>
          </p:nvSpPr>
          <p:spPr>
            <a:xfrm flipH="1">
              <a:off x="3479062" y="3013754"/>
              <a:ext cx="1379242" cy="357361"/>
            </a:xfrm>
            <a:prstGeom prst="line">
              <a:avLst/>
            </a:prstGeom>
            <a:noFill/>
            <a:ln w="50800" cap="flat">
              <a:solidFill>
                <a:srgbClr val="000000"/>
              </a:solidFill>
              <a:prstDash val="solid"/>
              <a:miter lim="400000"/>
              <a:tailEnd type="triangle" w="med" len="med"/>
            </a:ln>
            <a:effectLst/>
          </p:spPr>
          <p:txBody>
            <a:bodyPr wrap="square" lIns="45718" tIns="45718" rIns="45718" bIns="45718" numCol="1" anchor="t">
              <a:noAutofit/>
            </a:bodyPr>
            <a:lstStyle/>
            <a:p>
              <a:endParaRPr dirty="0"/>
            </a:p>
          </p:txBody>
        </p:sp>
        <p:sp>
          <p:nvSpPr>
            <p:cNvPr id="163" name="Ligne"/>
            <p:cNvSpPr/>
            <p:nvPr/>
          </p:nvSpPr>
          <p:spPr>
            <a:xfrm>
              <a:off x="4837961" y="3013754"/>
              <a:ext cx="1379242" cy="357361"/>
            </a:xfrm>
            <a:prstGeom prst="line">
              <a:avLst/>
            </a:prstGeom>
            <a:noFill/>
            <a:ln w="50800" cap="flat">
              <a:solidFill>
                <a:srgbClr val="000000"/>
              </a:solidFill>
              <a:prstDash val="solid"/>
              <a:miter lim="400000"/>
              <a:tailEnd type="triangle" w="med" len="med"/>
            </a:ln>
            <a:effectLst/>
          </p:spPr>
          <p:txBody>
            <a:bodyPr wrap="square" lIns="45718" tIns="45718" rIns="45718" bIns="45718" numCol="1" anchor="t">
              <a:noAutofit/>
            </a:bodyPr>
            <a:lstStyle/>
            <a:p>
              <a:endParaRPr dirty="0"/>
            </a:p>
          </p:txBody>
        </p:sp>
        <p:sp>
          <p:nvSpPr>
            <p:cNvPr id="164" name="Temps"/>
            <p:cNvSpPr txBox="1"/>
            <p:nvPr/>
          </p:nvSpPr>
          <p:spPr>
            <a:xfrm rot="16200000">
              <a:off x="4311503" y="4656032"/>
              <a:ext cx="1083631" cy="6565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800">
                  <a:solidFill>
                    <a:srgbClr val="FFFFFF"/>
                  </a:solidFill>
                  <a:latin typeface="Zapf Dingbats"/>
                  <a:ea typeface="Zapf Dingbats"/>
                  <a:cs typeface="Zapf Dingbats"/>
                  <a:sym typeface="Zapf Dingbats"/>
                </a:defRPr>
              </a:lvl1pPr>
            </a:lstStyle>
            <a:p>
              <a:r>
                <a:rPr lang="fr-FR" sz="3600" b="1" dirty="0">
                  <a:latin typeface="Calibri" panose="020F0502020204030204" pitchFamily="34" charset="0"/>
                  <a:cs typeface="Calibri" panose="020F0502020204030204" pitchFamily="34" charset="0"/>
                </a:rPr>
                <a:t>TIME</a:t>
              </a:r>
              <a:endParaRPr b="1" dirty="0">
                <a:latin typeface="Calibri" panose="020F0502020204030204" pitchFamily="34" charset="0"/>
                <a:cs typeface="Calibri" panose="020F0502020204030204" pitchFamily="34" charset="0"/>
              </a:endParaRPr>
            </a:p>
          </p:txBody>
        </p:sp>
        <p:grpSp>
          <p:nvGrpSpPr>
            <p:cNvPr id="167" name="Aggravés par le traumatisme"/>
            <p:cNvGrpSpPr/>
            <p:nvPr/>
          </p:nvGrpSpPr>
          <p:grpSpPr>
            <a:xfrm>
              <a:off x="9134651" y="4197911"/>
              <a:ext cx="2036898" cy="1880999"/>
              <a:chOff x="-42" y="0"/>
              <a:chExt cx="2036897" cy="1880997"/>
            </a:xfrm>
          </p:grpSpPr>
          <p:sp>
            <p:nvSpPr>
              <p:cNvPr id="165" name="Figure"/>
              <p:cNvSpPr/>
              <p:nvPr/>
            </p:nvSpPr>
            <p:spPr>
              <a:xfrm>
                <a:off x="-43" y="-1"/>
                <a:ext cx="2036859" cy="1880999"/>
              </a:xfrm>
              <a:custGeom>
                <a:avLst/>
                <a:gdLst/>
                <a:ahLst/>
                <a:cxnLst>
                  <a:cxn ang="0">
                    <a:pos x="wd2" y="hd2"/>
                  </a:cxn>
                  <a:cxn ang="5400000">
                    <a:pos x="wd2" y="hd2"/>
                  </a:cxn>
                  <a:cxn ang="10800000">
                    <a:pos x="wd2" y="hd2"/>
                  </a:cxn>
                  <a:cxn ang="16200000">
                    <a:pos x="wd2" y="hd2"/>
                  </a:cxn>
                </a:cxnLst>
                <a:rect l="0" t="0" r="r" b="b"/>
                <a:pathLst>
                  <a:path w="21370" h="21600" extrusionOk="0">
                    <a:moveTo>
                      <a:pt x="10685" y="0"/>
                    </a:moveTo>
                    <a:cubicBezTo>
                      <a:pt x="9798" y="0"/>
                      <a:pt x="9001" y="498"/>
                      <a:pt x="8605" y="1300"/>
                    </a:cubicBezTo>
                    <a:lnTo>
                      <a:pt x="248" y="18197"/>
                    </a:lnTo>
                    <a:cubicBezTo>
                      <a:pt x="-115" y="18931"/>
                      <a:pt x="-79" y="19786"/>
                      <a:pt x="348" y="20484"/>
                    </a:cubicBezTo>
                    <a:cubicBezTo>
                      <a:pt x="775" y="21183"/>
                      <a:pt x="1515" y="21600"/>
                      <a:pt x="2327" y="21600"/>
                    </a:cubicBezTo>
                    <a:lnTo>
                      <a:pt x="19042" y="21600"/>
                    </a:lnTo>
                    <a:cubicBezTo>
                      <a:pt x="19853" y="21600"/>
                      <a:pt x="20593" y="21183"/>
                      <a:pt x="21020" y="20484"/>
                    </a:cubicBezTo>
                    <a:cubicBezTo>
                      <a:pt x="21447" y="19786"/>
                      <a:pt x="21485" y="18931"/>
                      <a:pt x="21122" y="18197"/>
                    </a:cubicBezTo>
                    <a:lnTo>
                      <a:pt x="12765" y="1300"/>
                    </a:lnTo>
                    <a:cubicBezTo>
                      <a:pt x="12369" y="498"/>
                      <a:pt x="11572" y="0"/>
                      <a:pt x="10685" y="0"/>
                    </a:cubicBezTo>
                    <a:close/>
                    <a:moveTo>
                      <a:pt x="10685" y="744"/>
                    </a:moveTo>
                    <a:cubicBezTo>
                      <a:pt x="11291" y="744"/>
                      <a:pt x="11836" y="1084"/>
                      <a:pt x="12108" y="1632"/>
                    </a:cubicBezTo>
                    <a:lnTo>
                      <a:pt x="20464" y="18530"/>
                    </a:lnTo>
                    <a:cubicBezTo>
                      <a:pt x="20712" y="19032"/>
                      <a:pt x="20686" y="19615"/>
                      <a:pt x="20394" y="20093"/>
                    </a:cubicBezTo>
                    <a:cubicBezTo>
                      <a:pt x="20102" y="20570"/>
                      <a:pt x="19597" y="20856"/>
                      <a:pt x="19042" y="20856"/>
                    </a:cubicBezTo>
                    <a:lnTo>
                      <a:pt x="2327" y="20856"/>
                    </a:lnTo>
                    <a:cubicBezTo>
                      <a:pt x="1772" y="20856"/>
                      <a:pt x="1266" y="20570"/>
                      <a:pt x="974" y="20093"/>
                    </a:cubicBezTo>
                    <a:cubicBezTo>
                      <a:pt x="683" y="19615"/>
                      <a:pt x="658" y="19032"/>
                      <a:pt x="906" y="18530"/>
                    </a:cubicBezTo>
                    <a:lnTo>
                      <a:pt x="9262" y="1632"/>
                    </a:lnTo>
                    <a:cubicBezTo>
                      <a:pt x="9534" y="1084"/>
                      <a:pt x="10079" y="744"/>
                      <a:pt x="10685" y="744"/>
                    </a:cubicBezTo>
                    <a:close/>
                    <a:moveTo>
                      <a:pt x="10685" y="1384"/>
                    </a:moveTo>
                    <a:cubicBezTo>
                      <a:pt x="10315" y="1384"/>
                      <a:pt x="9996" y="1585"/>
                      <a:pt x="9830" y="1919"/>
                    </a:cubicBezTo>
                    <a:lnTo>
                      <a:pt x="1472" y="18817"/>
                    </a:lnTo>
                    <a:cubicBezTo>
                      <a:pt x="1323" y="19118"/>
                      <a:pt x="1338" y="19470"/>
                      <a:pt x="1514" y="19757"/>
                    </a:cubicBezTo>
                    <a:cubicBezTo>
                      <a:pt x="1689" y="20044"/>
                      <a:pt x="1993" y="20214"/>
                      <a:pt x="2327" y="20214"/>
                    </a:cubicBezTo>
                    <a:lnTo>
                      <a:pt x="19042" y="20214"/>
                    </a:lnTo>
                    <a:cubicBezTo>
                      <a:pt x="19375" y="20214"/>
                      <a:pt x="19679" y="20044"/>
                      <a:pt x="19855" y="19757"/>
                    </a:cubicBezTo>
                    <a:cubicBezTo>
                      <a:pt x="20030" y="19470"/>
                      <a:pt x="20046" y="19118"/>
                      <a:pt x="19896" y="18817"/>
                    </a:cubicBezTo>
                    <a:lnTo>
                      <a:pt x="11540" y="1919"/>
                    </a:lnTo>
                    <a:cubicBezTo>
                      <a:pt x="11374" y="1585"/>
                      <a:pt x="11055" y="1384"/>
                      <a:pt x="10685" y="1384"/>
                    </a:cubicBezTo>
                    <a:close/>
                  </a:path>
                </a:pathLst>
              </a:custGeom>
              <a:gradFill flip="none" rotWithShape="1">
                <a:gsLst>
                  <a:gs pos="0">
                    <a:srgbClr val="DF1A10"/>
                  </a:gs>
                  <a:gs pos="100000">
                    <a:srgbClr val="74291B"/>
                  </a:gs>
                </a:gsLst>
                <a:lin ang="14057315" scaled="0"/>
              </a:gradFill>
              <a:ln w="12700" cap="flat">
                <a:noFill/>
                <a:miter lim="400000"/>
              </a:ln>
              <a:effectLst/>
            </p:spPr>
            <p:txBody>
              <a:bodyPr wrap="square" lIns="50800" tIns="50800" rIns="50800" bIns="50800" numCol="1" anchor="ctr">
                <a:noAutofit/>
              </a:bodyPr>
              <a:lstStyle/>
              <a:p>
                <a:pPr>
                  <a:defRPr sz="1700">
                    <a:solidFill>
                      <a:srgbClr val="FFFFFF"/>
                    </a:solidFill>
                    <a:latin typeface="+mn-lt"/>
                    <a:ea typeface="+mn-ea"/>
                    <a:cs typeface="+mn-cs"/>
                    <a:sym typeface="Helvetica Neue"/>
                  </a:defRPr>
                </a:pPr>
                <a:endParaRPr/>
              </a:p>
            </p:txBody>
          </p:sp>
          <p:sp>
            <p:nvSpPr>
              <p:cNvPr id="166" name="Enhanced  by trauma"/>
              <p:cNvSpPr txBox="1"/>
              <p:nvPr/>
            </p:nvSpPr>
            <p:spPr>
              <a:xfrm>
                <a:off x="0" y="356299"/>
                <a:ext cx="2036855" cy="1168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defRPr sz="2000">
                    <a:solidFill>
                      <a:srgbClr val="FFFFFF"/>
                    </a:solidFill>
                    <a:latin typeface="+mn-lt"/>
                    <a:ea typeface="+mn-ea"/>
                    <a:cs typeface="+mn-cs"/>
                    <a:sym typeface="Helvetica Neue"/>
                  </a:defRPr>
                </a:pPr>
                <a:endParaRPr/>
              </a:p>
              <a:p>
                <a:pPr>
                  <a:defRPr sz="2000">
                    <a:solidFill>
                      <a:srgbClr val="FFFFFF"/>
                    </a:solidFill>
                    <a:latin typeface="+mn-lt"/>
                    <a:ea typeface="+mn-ea"/>
                    <a:cs typeface="+mn-cs"/>
                    <a:sym typeface="Helvetica Neue"/>
                  </a:defRPr>
                </a:pPr>
                <a:endParaRPr/>
              </a:p>
              <a:p>
                <a:pPr>
                  <a:defRPr sz="1800">
                    <a:solidFill>
                      <a:srgbClr val="FFFFFF"/>
                    </a:solidFill>
                    <a:latin typeface="+mj-lt"/>
                    <a:ea typeface="+mj-ea"/>
                    <a:cs typeface="+mj-cs"/>
                    <a:sym typeface="Helvetica"/>
                  </a:defRPr>
                </a:pPr>
                <a:r>
                  <a:t>Enhanced </a:t>
                </a:r>
                <a:br/>
                <a:r>
                  <a:t>by trauma</a:t>
                </a:r>
              </a:p>
            </p:txBody>
          </p:sp>
        </p:grpSp>
        <p:sp>
          <p:nvSpPr>
            <p:cNvPr id="168" name="Choc irréversible"/>
            <p:cNvSpPr txBox="1"/>
            <p:nvPr/>
          </p:nvSpPr>
          <p:spPr>
            <a:xfrm>
              <a:off x="1412915" y="6112616"/>
              <a:ext cx="2047035" cy="4103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800">
                  <a:latin typeface="Zapf Dingbats"/>
                  <a:ea typeface="Zapf Dingbats"/>
                  <a:cs typeface="Zapf Dingbats"/>
                  <a:sym typeface="Zapf Dingbats"/>
                </a:defRPr>
              </a:lvl1pPr>
            </a:lstStyle>
            <a:p>
              <a:r>
                <a:rPr sz="2000" b="1" dirty="0"/>
                <a:t>Irreversible shock </a:t>
              </a:r>
            </a:p>
          </p:txBody>
        </p:sp>
        <p:sp>
          <p:nvSpPr>
            <p:cNvPr id="169" name="Flèche vers la droite 1"/>
            <p:cNvSpPr/>
            <p:nvPr/>
          </p:nvSpPr>
          <p:spPr>
            <a:xfrm>
              <a:off x="6693855" y="205990"/>
              <a:ext cx="1225776" cy="670329"/>
            </a:xfrm>
            <a:prstGeom prst="rightArrow">
              <a:avLst>
                <a:gd name="adj1" fmla="val 50000"/>
                <a:gd name="adj2" fmla="val 50000"/>
              </a:avLst>
            </a:prstGeom>
            <a:solidFill>
              <a:srgbClr val="C00000"/>
            </a:solidFill>
            <a:ln w="12700" cap="flat">
              <a:noFill/>
              <a:miter lim="400000"/>
            </a:ln>
            <a:effectLst/>
          </p:spPr>
          <p:txBody>
            <a:bodyPr wrap="square" lIns="50800" tIns="50800" rIns="50800" bIns="50800" numCol="1" anchor="ctr">
              <a:noAutofit/>
            </a:bodyPr>
            <a:lstStyle/>
            <a:p>
              <a:pPr>
                <a:defRPr sz="2200">
                  <a:solidFill>
                    <a:srgbClr val="FFFFFF"/>
                  </a:solidFill>
                </a:defRPr>
              </a:pPr>
              <a:endParaRPr/>
            </a:p>
          </p:txBody>
        </p:sp>
        <p:sp>
          <p:nvSpPr>
            <p:cNvPr id="170" name="Flèche vers la droite 23"/>
            <p:cNvSpPr/>
            <p:nvPr/>
          </p:nvSpPr>
          <p:spPr>
            <a:xfrm rot="5400000">
              <a:off x="4612639" y="767430"/>
              <a:ext cx="486225" cy="214815"/>
            </a:xfrm>
            <a:prstGeom prst="rightArrow">
              <a:avLst>
                <a:gd name="adj1" fmla="val 50000"/>
                <a:gd name="adj2" fmla="val 50000"/>
              </a:avLst>
            </a:prstGeom>
            <a:solidFill>
              <a:srgbClr val="C00000"/>
            </a:solidFill>
            <a:ln w="12700" cap="flat">
              <a:noFill/>
              <a:miter lim="400000"/>
            </a:ln>
            <a:effectLst/>
          </p:spPr>
          <p:txBody>
            <a:bodyPr wrap="square" lIns="50800" tIns="50800" rIns="50800" bIns="50800" numCol="1" anchor="ctr">
              <a:noAutofit/>
            </a:bodyPr>
            <a:lstStyle/>
            <a:p>
              <a:pPr>
                <a:defRPr sz="2200">
                  <a:solidFill>
                    <a:srgbClr val="FFFFFF"/>
                  </a:solidFill>
                </a:defRPr>
              </a:pPr>
              <a:endParaRPr/>
            </a:p>
          </p:txBody>
        </p:sp>
        <p:sp>
          <p:nvSpPr>
            <p:cNvPr id="171" name="Flèche vers la droite 24"/>
            <p:cNvSpPr/>
            <p:nvPr/>
          </p:nvSpPr>
          <p:spPr>
            <a:xfrm rot="5400000">
              <a:off x="4612639" y="1677975"/>
              <a:ext cx="486225" cy="214815"/>
            </a:xfrm>
            <a:prstGeom prst="rightArrow">
              <a:avLst>
                <a:gd name="adj1" fmla="val 50000"/>
                <a:gd name="adj2" fmla="val 50000"/>
              </a:avLst>
            </a:prstGeom>
            <a:solidFill>
              <a:srgbClr val="C00000"/>
            </a:solidFill>
            <a:ln w="12700" cap="flat">
              <a:noFill/>
              <a:miter lim="400000"/>
            </a:ln>
            <a:effectLst/>
          </p:spPr>
          <p:txBody>
            <a:bodyPr wrap="square" lIns="50800" tIns="50800" rIns="50800" bIns="50800" numCol="1" anchor="ctr">
              <a:noAutofit/>
            </a:bodyPr>
            <a:lstStyle/>
            <a:p>
              <a:pPr>
                <a:defRPr sz="2200">
                  <a:solidFill>
                    <a:srgbClr val="FFFFFF"/>
                  </a:solidFill>
                </a:defRPr>
              </a:pPr>
              <a:endParaRPr/>
            </a:p>
          </p:txBody>
        </p:sp>
      </p:grpSp>
      <p:sp>
        <p:nvSpPr>
          <p:cNvPr id="2" name="Rectangle 1">
            <a:extLst>
              <a:ext uri="{FF2B5EF4-FFF2-40B4-BE49-F238E27FC236}">
                <a16:creationId xmlns:a16="http://schemas.microsoft.com/office/drawing/2014/main" id="{C633DB81-939E-4341-A843-41B20CC1E87B}"/>
              </a:ext>
            </a:extLst>
          </p:cNvPr>
          <p:cNvSpPr/>
          <p:nvPr/>
        </p:nvSpPr>
        <p:spPr>
          <a:xfrm>
            <a:off x="2061992" y="4679855"/>
            <a:ext cx="2582131" cy="3188238"/>
          </a:xfrm>
          <a:prstGeom prst="rect">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IV stricte au PSE"/>
          <p:cNvSpPr txBox="1"/>
          <p:nvPr/>
        </p:nvSpPr>
        <p:spPr>
          <a:xfrm>
            <a:off x="10213993" y="4492859"/>
            <a:ext cx="1896238" cy="387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800" b="1">
                <a:latin typeface="+mn-lt"/>
                <a:ea typeface="+mn-ea"/>
                <a:cs typeface="+mn-cs"/>
                <a:sym typeface="Helvetica Neue"/>
              </a:defRPr>
            </a:lvl1pPr>
          </a:lstStyle>
          <a:p>
            <a:r>
              <a:rPr i="1" dirty="0"/>
              <a:t>IV Syringe pump</a:t>
            </a:r>
          </a:p>
        </p:txBody>
      </p:sp>
      <p:sp>
        <p:nvSpPr>
          <p:cNvPr id="175" name="Les catécholamines dans le choc hémorragique"/>
          <p:cNvSpPr txBox="1"/>
          <p:nvPr/>
        </p:nvSpPr>
        <p:spPr>
          <a:xfrm>
            <a:off x="1778295" y="248223"/>
            <a:ext cx="7255192"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800" b="1" i="1">
                <a:solidFill>
                  <a:srgbClr val="C00000"/>
                </a:solidFill>
                <a:latin typeface="Georgia"/>
                <a:ea typeface="Georgia"/>
                <a:cs typeface="Georgia"/>
                <a:sym typeface="Georgia"/>
              </a:defRPr>
            </a:lvl1pPr>
          </a:lstStyle>
          <a:p>
            <a:r>
              <a:rPr sz="3200" i="0" kern="1200" dirty="0">
                <a:solidFill>
                  <a:srgbClr val="90283B"/>
                </a:solidFill>
                <a:latin typeface="+mj-lt"/>
                <a:ea typeface="+mj-ea"/>
                <a:cs typeface="+mj-cs"/>
              </a:rPr>
              <a:t>Vasopressors in Hemorrhagic Shock</a:t>
            </a:r>
          </a:p>
        </p:txBody>
      </p:sp>
      <p:sp>
        <p:nvSpPr>
          <p:cNvPr id="176" name="ZoneTexte 1"/>
          <p:cNvSpPr txBox="1"/>
          <p:nvPr/>
        </p:nvSpPr>
        <p:spPr>
          <a:xfrm>
            <a:off x="1590401" y="1445505"/>
            <a:ext cx="2260398" cy="387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b="1">
                <a:latin typeface="+mn-lt"/>
                <a:ea typeface="+mn-ea"/>
                <a:cs typeface="+mn-cs"/>
                <a:sym typeface="Helvetica Neue"/>
              </a:defRPr>
            </a:lvl1pPr>
          </a:lstStyle>
          <a:p>
            <a:r>
              <a:rPr dirty="0"/>
              <a:t>α and β stimulation </a:t>
            </a:r>
          </a:p>
        </p:txBody>
      </p:sp>
      <p:sp>
        <p:nvSpPr>
          <p:cNvPr id="177" name="ZoneTexte 2"/>
          <p:cNvSpPr txBox="1"/>
          <p:nvPr/>
        </p:nvSpPr>
        <p:spPr>
          <a:xfrm>
            <a:off x="5355151" y="1942544"/>
            <a:ext cx="2700453" cy="9712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1800" b="1">
                <a:latin typeface="+mn-lt"/>
                <a:ea typeface="+mn-ea"/>
                <a:cs typeface="+mn-cs"/>
                <a:sym typeface="Helvetica Neue"/>
              </a:defRPr>
            </a:pPr>
            <a:r>
              <a:rPr dirty="0"/>
              <a:t>Inotropic +</a:t>
            </a:r>
          </a:p>
          <a:p>
            <a:pPr algn="l">
              <a:defRPr sz="1800" b="1">
                <a:latin typeface="+mn-lt"/>
                <a:ea typeface="+mn-ea"/>
                <a:cs typeface="+mn-cs"/>
                <a:sym typeface="Helvetica Neue"/>
              </a:defRPr>
            </a:pPr>
            <a:r>
              <a:rPr dirty="0"/>
              <a:t>Tachycardia</a:t>
            </a:r>
          </a:p>
          <a:p>
            <a:pPr algn="l">
              <a:defRPr sz="1800" b="1">
                <a:latin typeface="+mn-lt"/>
                <a:ea typeface="+mn-ea"/>
                <a:cs typeface="+mn-cs"/>
                <a:sym typeface="Helvetica Neue"/>
              </a:defRPr>
            </a:pPr>
            <a:r>
              <a:rPr dirty="0" err="1"/>
              <a:t>Difuse</a:t>
            </a:r>
            <a:r>
              <a:rPr dirty="0"/>
              <a:t> Vasoconstriction</a:t>
            </a:r>
          </a:p>
        </p:txBody>
      </p:sp>
      <p:sp>
        <p:nvSpPr>
          <p:cNvPr id="178" name="ZoneTexte 3"/>
          <p:cNvSpPr txBox="1"/>
          <p:nvPr/>
        </p:nvSpPr>
        <p:spPr>
          <a:xfrm>
            <a:off x="8421419" y="1942544"/>
            <a:ext cx="4424288"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800" b="1">
                <a:latin typeface="+mn-lt"/>
                <a:ea typeface="+mn-ea"/>
                <a:cs typeface="+mn-cs"/>
                <a:sym typeface="Helvetica Neue"/>
              </a:defRPr>
            </a:pPr>
            <a:r>
              <a:rPr i="1" dirty="0"/>
              <a:t>All route possible</a:t>
            </a:r>
          </a:p>
          <a:p>
            <a:pPr>
              <a:defRPr sz="1800" b="1">
                <a:latin typeface="+mn-lt"/>
                <a:ea typeface="+mn-ea"/>
                <a:cs typeface="+mn-cs"/>
                <a:sym typeface="Helvetica Neue"/>
              </a:defRPr>
            </a:pPr>
            <a:r>
              <a:rPr i="1" dirty="0"/>
              <a:t>Possible bolus titration</a:t>
            </a:r>
          </a:p>
          <a:p>
            <a:pPr>
              <a:defRPr sz="1800" b="1">
                <a:latin typeface="+mn-lt"/>
                <a:ea typeface="+mn-ea"/>
                <a:cs typeface="+mn-cs"/>
                <a:sym typeface="Helvetica Neue"/>
              </a:defRPr>
            </a:pPr>
            <a:r>
              <a:rPr i="1" dirty="0"/>
              <a:t>Ok for prehospital austere environment</a:t>
            </a:r>
          </a:p>
        </p:txBody>
      </p:sp>
      <p:sp>
        <p:nvSpPr>
          <p:cNvPr id="179" name="ZoneTexte 4"/>
          <p:cNvSpPr txBox="1"/>
          <p:nvPr/>
        </p:nvSpPr>
        <p:spPr>
          <a:xfrm>
            <a:off x="1803839" y="3791799"/>
            <a:ext cx="2375650"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b="1">
                <a:latin typeface="+mn-lt"/>
                <a:ea typeface="+mn-ea"/>
                <a:cs typeface="+mn-cs"/>
                <a:sym typeface="Helvetica Neue"/>
              </a:defRPr>
            </a:lvl1pPr>
          </a:lstStyle>
          <a:p>
            <a:r>
              <a:rPr lang="fr-FR" dirty="0" err="1"/>
              <a:t>Mainly</a:t>
            </a:r>
            <a:r>
              <a:rPr lang="fr-FR" dirty="0"/>
              <a:t> </a:t>
            </a:r>
            <a:r>
              <a:rPr dirty="0"/>
              <a:t>α stimulation</a:t>
            </a:r>
            <a:r>
              <a:rPr lang="fr-FR" dirty="0"/>
              <a:t> </a:t>
            </a:r>
            <a:endParaRPr dirty="0"/>
          </a:p>
        </p:txBody>
      </p:sp>
      <p:sp>
        <p:nvSpPr>
          <p:cNvPr id="180" name="ZoneTexte 24"/>
          <p:cNvSpPr txBox="1"/>
          <p:nvPr/>
        </p:nvSpPr>
        <p:spPr>
          <a:xfrm>
            <a:off x="5360576" y="4054709"/>
            <a:ext cx="4275049" cy="12633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1800" b="1">
                <a:latin typeface="+mn-lt"/>
                <a:ea typeface="+mn-ea"/>
                <a:cs typeface="+mn-cs"/>
                <a:sym typeface="Helvetica Neue"/>
              </a:defRPr>
            </a:pPr>
            <a:r>
              <a:t>Moderated tachycardia</a:t>
            </a:r>
          </a:p>
          <a:p>
            <a:pPr algn="l">
              <a:defRPr sz="1800" b="1">
                <a:latin typeface="+mn-lt"/>
                <a:ea typeface="+mn-ea"/>
                <a:cs typeface="+mn-cs"/>
                <a:sym typeface="Helvetica Neue"/>
              </a:defRPr>
            </a:pPr>
            <a:r>
              <a:t>Vasoconstriction +++ </a:t>
            </a:r>
          </a:p>
          <a:p>
            <a:pPr algn="l">
              <a:defRPr sz="1800" b="1">
                <a:latin typeface="+mn-lt"/>
                <a:ea typeface="+mn-ea"/>
                <a:cs typeface="+mn-cs"/>
                <a:sym typeface="Helvetica Neue"/>
              </a:defRPr>
            </a:pPr>
            <a:r>
              <a:t>Redistribution to heart, brain, kidneys</a:t>
            </a:r>
          </a:p>
          <a:p>
            <a:pPr algn="l">
              <a:defRPr sz="1800" b="1">
                <a:latin typeface="+mn-lt"/>
                <a:ea typeface="+mn-ea"/>
                <a:cs typeface="+mn-cs"/>
                <a:sym typeface="Helvetica Neue"/>
              </a:defRPr>
            </a:pPr>
            <a:r>
              <a:t>Splanchnic venous sector</a:t>
            </a:r>
          </a:p>
        </p:txBody>
      </p:sp>
      <p:sp>
        <p:nvSpPr>
          <p:cNvPr id="183" name="Epinephrine"/>
          <p:cNvSpPr txBox="1"/>
          <p:nvPr/>
        </p:nvSpPr>
        <p:spPr>
          <a:xfrm>
            <a:off x="5774101" y="1102782"/>
            <a:ext cx="1417055"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b="1">
                <a:solidFill>
                  <a:srgbClr val="FF0000"/>
                </a:solidFill>
                <a:latin typeface="+mn-lt"/>
                <a:ea typeface="+mn-ea"/>
                <a:cs typeface="+mn-cs"/>
                <a:sym typeface="Helvetica Neue"/>
              </a:defRPr>
            </a:lvl1pPr>
          </a:lstStyle>
          <a:p>
            <a:r>
              <a:rPr dirty="0"/>
              <a:t>Epinephrine</a:t>
            </a:r>
          </a:p>
        </p:txBody>
      </p:sp>
      <p:grpSp>
        <p:nvGrpSpPr>
          <p:cNvPr id="192" name="Groupe"/>
          <p:cNvGrpSpPr/>
          <p:nvPr/>
        </p:nvGrpSpPr>
        <p:grpSpPr>
          <a:xfrm>
            <a:off x="560277" y="1932967"/>
            <a:ext cx="4320646" cy="1053129"/>
            <a:chOff x="0" y="0"/>
            <a:chExt cx="4320644" cy="1053127"/>
          </a:xfrm>
        </p:grpSpPr>
        <p:grpSp>
          <p:nvGrpSpPr>
            <p:cNvPr id="188" name="Groupe"/>
            <p:cNvGrpSpPr/>
            <p:nvPr/>
          </p:nvGrpSpPr>
          <p:grpSpPr>
            <a:xfrm>
              <a:off x="0" y="0"/>
              <a:ext cx="4320645" cy="1053128"/>
              <a:chOff x="0" y="0"/>
              <a:chExt cx="4320644" cy="1053127"/>
            </a:xfrm>
          </p:grpSpPr>
          <p:pic>
            <p:nvPicPr>
              <p:cNvPr id="184" name="Image" descr="Image"/>
              <p:cNvPicPr>
                <a:picLocks noChangeAspect="1"/>
              </p:cNvPicPr>
              <p:nvPr/>
            </p:nvPicPr>
            <p:blipFill>
              <a:blip r:embed="rId3"/>
              <a:srcRect b="17565"/>
              <a:stretch>
                <a:fillRect/>
              </a:stretch>
            </p:blipFill>
            <p:spPr>
              <a:xfrm>
                <a:off x="0" y="0"/>
                <a:ext cx="4320645" cy="1053128"/>
              </a:xfrm>
              <a:prstGeom prst="rect">
                <a:avLst/>
              </a:prstGeom>
              <a:ln w="12700" cap="flat">
                <a:noFill/>
                <a:miter lim="400000"/>
              </a:ln>
              <a:effectLst/>
            </p:spPr>
          </p:pic>
          <p:sp>
            <p:nvSpPr>
              <p:cNvPr id="185" name="Rectangle"/>
              <p:cNvSpPr/>
              <p:nvPr/>
            </p:nvSpPr>
            <p:spPr>
              <a:xfrm>
                <a:off x="0" y="228919"/>
                <a:ext cx="236483" cy="116535"/>
              </a:xfrm>
              <a:prstGeom prst="rect">
                <a:avLst/>
              </a:prstGeom>
              <a:solidFill>
                <a:srgbClr val="FFFFFF"/>
              </a:solidFill>
              <a:ln w="12700" cap="flat">
                <a:noFill/>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sp>
            <p:nvSpPr>
              <p:cNvPr id="186" name="Rectangle"/>
              <p:cNvSpPr/>
              <p:nvPr/>
            </p:nvSpPr>
            <p:spPr>
              <a:xfrm>
                <a:off x="492115" y="228919"/>
                <a:ext cx="179628" cy="116535"/>
              </a:xfrm>
              <a:prstGeom prst="rect">
                <a:avLst/>
              </a:prstGeom>
              <a:solidFill>
                <a:srgbClr val="E7D94E"/>
              </a:solidFill>
              <a:ln w="12700" cap="flat">
                <a:noFill/>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sp>
            <p:nvSpPr>
              <p:cNvPr id="187" name="Rectangle"/>
              <p:cNvSpPr/>
              <p:nvPr/>
            </p:nvSpPr>
            <p:spPr>
              <a:xfrm>
                <a:off x="1570635" y="364113"/>
                <a:ext cx="215460" cy="116535"/>
              </a:xfrm>
              <a:prstGeom prst="rect">
                <a:avLst/>
              </a:prstGeom>
              <a:solidFill>
                <a:srgbClr val="E9B8A0"/>
              </a:solidFill>
              <a:ln w="12700" cap="flat">
                <a:noFill/>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grpSp>
        <p:sp>
          <p:nvSpPr>
            <p:cNvPr id="189" name="Risk of excessive vasoconstriction"/>
            <p:cNvSpPr txBox="1"/>
            <p:nvPr/>
          </p:nvSpPr>
          <p:spPr>
            <a:xfrm>
              <a:off x="1793696" y="851987"/>
              <a:ext cx="2235002" cy="124115"/>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l" defTabSz="457200">
                <a:defRPr sz="1000" b="1">
                  <a:solidFill>
                    <a:srgbClr val="CB4B3D"/>
                  </a:solidFill>
                  <a:latin typeface="+mn-lt"/>
                  <a:ea typeface="+mn-ea"/>
                  <a:cs typeface="+mn-cs"/>
                  <a:sym typeface="Helvetica Neue"/>
                </a:defRPr>
              </a:lvl1pPr>
            </a:lstStyle>
            <a:p>
              <a:r>
                <a:t>Risk of excessive vasoconstriction </a:t>
              </a:r>
            </a:p>
          </p:txBody>
        </p:sp>
        <p:sp>
          <p:nvSpPr>
            <p:cNvPr id="190" name="Risk of tachyphylaxis"/>
            <p:cNvSpPr txBox="1"/>
            <p:nvPr/>
          </p:nvSpPr>
          <p:spPr>
            <a:xfrm>
              <a:off x="277018" y="634741"/>
              <a:ext cx="2235003" cy="190404"/>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l" defTabSz="457200">
                <a:defRPr sz="1000" b="1">
                  <a:solidFill>
                    <a:srgbClr val="CB4B3D"/>
                  </a:solidFill>
                  <a:latin typeface="+mn-lt"/>
                  <a:ea typeface="+mn-ea"/>
                  <a:cs typeface="+mn-cs"/>
                  <a:sym typeface="Helvetica Neue"/>
                </a:defRPr>
              </a:lvl1pPr>
            </a:lstStyle>
            <a:p>
              <a:r>
                <a:t>Risk of tachyphylaxis </a:t>
              </a:r>
            </a:p>
          </p:txBody>
        </p:sp>
        <p:sp>
          <p:nvSpPr>
            <p:cNvPr id="191" name="Ligne"/>
            <p:cNvSpPr/>
            <p:nvPr/>
          </p:nvSpPr>
          <p:spPr>
            <a:xfrm>
              <a:off x="251618" y="809848"/>
              <a:ext cx="3728797" cy="1"/>
            </a:xfrm>
            <a:prstGeom prst="line">
              <a:avLst/>
            </a:prstGeom>
            <a:noFill/>
            <a:ln w="15875" cap="flat">
              <a:solidFill>
                <a:srgbClr val="CB4B3D"/>
              </a:solidFill>
              <a:prstDash val="solid"/>
              <a:miter lim="400000"/>
              <a:tailEnd type="stealth" w="med" len="med"/>
            </a:ln>
            <a:effectLst/>
          </p:spPr>
          <p:txBody>
            <a:bodyPr wrap="square" lIns="50800" tIns="50800" rIns="50800" bIns="50800" numCol="1" anchor="ctr">
              <a:noAutofit/>
            </a:bodyPr>
            <a:lstStyle/>
            <a:p>
              <a:pPr>
                <a:defRPr sz="2200">
                  <a:solidFill>
                    <a:srgbClr val="FFFFFF"/>
                  </a:solidFill>
                </a:defRPr>
              </a:pPr>
              <a:endParaRPr/>
            </a:p>
          </p:txBody>
        </p:sp>
      </p:grpSp>
      <p:sp>
        <p:nvSpPr>
          <p:cNvPr id="193" name="NorEpinephrine"/>
          <p:cNvSpPr txBox="1"/>
          <p:nvPr/>
        </p:nvSpPr>
        <p:spPr>
          <a:xfrm>
            <a:off x="5575104" y="3470560"/>
            <a:ext cx="1815771" cy="387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b="1">
                <a:solidFill>
                  <a:srgbClr val="FF0000"/>
                </a:solidFill>
                <a:latin typeface="+mn-lt"/>
                <a:ea typeface="+mn-ea"/>
                <a:cs typeface="+mn-cs"/>
                <a:sym typeface="Helvetica Neue"/>
              </a:defRPr>
            </a:lvl1pPr>
          </a:lstStyle>
          <a:p>
            <a:r>
              <a:t>NorEpinephrine</a:t>
            </a:r>
          </a:p>
        </p:txBody>
      </p:sp>
      <p:grpSp>
        <p:nvGrpSpPr>
          <p:cNvPr id="202" name="Groupe"/>
          <p:cNvGrpSpPr/>
          <p:nvPr/>
        </p:nvGrpSpPr>
        <p:grpSpPr>
          <a:xfrm>
            <a:off x="711561" y="4197799"/>
            <a:ext cx="4504847" cy="977190"/>
            <a:chOff x="0" y="0"/>
            <a:chExt cx="4504846" cy="977188"/>
          </a:xfrm>
        </p:grpSpPr>
        <p:grpSp>
          <p:nvGrpSpPr>
            <p:cNvPr id="200" name="Groupe"/>
            <p:cNvGrpSpPr/>
            <p:nvPr/>
          </p:nvGrpSpPr>
          <p:grpSpPr>
            <a:xfrm>
              <a:off x="0" y="0"/>
              <a:ext cx="4159695" cy="977189"/>
              <a:chOff x="0" y="0"/>
              <a:chExt cx="4159694" cy="977188"/>
            </a:xfrm>
          </p:grpSpPr>
          <p:grpSp>
            <p:nvGrpSpPr>
              <p:cNvPr id="197" name="Groupe"/>
              <p:cNvGrpSpPr/>
              <p:nvPr/>
            </p:nvGrpSpPr>
            <p:grpSpPr>
              <a:xfrm>
                <a:off x="0" y="0"/>
                <a:ext cx="4159695" cy="977189"/>
                <a:chOff x="0" y="0"/>
                <a:chExt cx="4159694" cy="977188"/>
              </a:xfrm>
            </p:grpSpPr>
            <p:pic>
              <p:nvPicPr>
                <p:cNvPr id="194" name="Image" descr="Image"/>
                <p:cNvPicPr>
                  <a:picLocks noChangeAspect="1"/>
                </p:cNvPicPr>
                <p:nvPr/>
              </p:nvPicPr>
              <p:blipFill>
                <a:blip r:embed="rId4"/>
                <a:stretch>
                  <a:fillRect/>
                </a:stretch>
              </p:blipFill>
              <p:spPr>
                <a:xfrm>
                  <a:off x="0" y="0"/>
                  <a:ext cx="4159695" cy="977189"/>
                </a:xfrm>
                <a:prstGeom prst="rect">
                  <a:avLst/>
                </a:prstGeom>
                <a:ln w="12700" cap="flat">
                  <a:noFill/>
                  <a:miter lim="400000"/>
                </a:ln>
                <a:effectLst/>
              </p:spPr>
            </p:pic>
            <p:sp>
              <p:nvSpPr>
                <p:cNvPr id="195" name="Flèche"/>
                <p:cNvSpPr/>
                <p:nvPr/>
              </p:nvSpPr>
              <p:spPr>
                <a:xfrm>
                  <a:off x="2673996" y="183201"/>
                  <a:ext cx="1479543" cy="439082"/>
                </a:xfrm>
                <a:prstGeom prst="rightArrow">
                  <a:avLst>
                    <a:gd name="adj1" fmla="val 98362"/>
                    <a:gd name="adj2" fmla="val 78057"/>
                  </a:avLst>
                </a:prstGeom>
                <a:gradFill flip="none" rotWithShape="1">
                  <a:gsLst>
                    <a:gs pos="0">
                      <a:srgbClr val="DC8A70"/>
                    </a:gs>
                    <a:gs pos="12473">
                      <a:srgbClr val="D46E58"/>
                    </a:gs>
                    <a:gs pos="100000">
                      <a:srgbClr val="CC5140"/>
                    </a:gs>
                  </a:gsLst>
                  <a:path path="shape">
                    <a:fillToRect l="-805" t="54759" r="100805" b="45240"/>
                  </a:path>
                </a:gradFill>
                <a:ln w="9525" cap="flat">
                  <a:solidFill>
                    <a:srgbClr val="000000"/>
                  </a:solidFill>
                  <a:prstDash val="solid"/>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sp>
              <p:nvSpPr>
                <p:cNvPr id="196" name="Ligne"/>
                <p:cNvSpPr/>
                <p:nvPr/>
              </p:nvSpPr>
              <p:spPr>
                <a:xfrm flipV="1">
                  <a:off x="3543933" y="189634"/>
                  <a:ext cx="1" cy="426216"/>
                </a:xfrm>
                <a:prstGeom prst="line">
                  <a:avLst/>
                </a:prstGeom>
                <a:noFill/>
                <a:ln w="12700" cap="flat">
                  <a:solidFill>
                    <a:srgbClr val="000000"/>
                  </a:solidFill>
                  <a:prstDash val="solid"/>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grpSp>
          <p:sp>
            <p:nvSpPr>
              <p:cNvPr id="198" name="Rectangle"/>
              <p:cNvSpPr/>
              <p:nvPr/>
            </p:nvSpPr>
            <p:spPr>
              <a:xfrm>
                <a:off x="57903" y="316890"/>
                <a:ext cx="217715" cy="171704"/>
              </a:xfrm>
              <a:prstGeom prst="rect">
                <a:avLst/>
              </a:prstGeom>
              <a:solidFill>
                <a:srgbClr val="E7D94E"/>
              </a:solidFill>
              <a:ln w="12700" cap="flat">
                <a:noFill/>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sp>
            <p:nvSpPr>
              <p:cNvPr id="199" name="Rectangle"/>
              <p:cNvSpPr/>
              <p:nvPr/>
            </p:nvSpPr>
            <p:spPr>
              <a:xfrm>
                <a:off x="1108940" y="316890"/>
                <a:ext cx="217715" cy="171704"/>
              </a:xfrm>
              <a:prstGeom prst="rect">
                <a:avLst/>
              </a:prstGeom>
              <a:solidFill>
                <a:srgbClr val="F1D3C0"/>
              </a:solidFill>
              <a:ln w="12700" cap="flat">
                <a:noFill/>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grpSp>
        <p:sp>
          <p:nvSpPr>
            <p:cNvPr id="201" name="Risk of excessive vasoconstriction"/>
            <p:cNvSpPr txBox="1"/>
            <p:nvPr/>
          </p:nvSpPr>
          <p:spPr>
            <a:xfrm>
              <a:off x="2269845" y="712536"/>
              <a:ext cx="2235002" cy="124115"/>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l" defTabSz="457200">
                <a:defRPr sz="1000" b="1">
                  <a:solidFill>
                    <a:srgbClr val="CB4B3D"/>
                  </a:solidFill>
                  <a:latin typeface="+mn-lt"/>
                  <a:ea typeface="+mn-ea"/>
                  <a:cs typeface="+mn-cs"/>
                  <a:sym typeface="Helvetica Neue"/>
                </a:defRPr>
              </a:lvl1pPr>
            </a:lstStyle>
            <a:p>
              <a:r>
                <a:t>Risk of excessive vasoconstriction </a:t>
              </a:r>
            </a:p>
          </p:txBody>
        </p:sp>
      </p:grpSp>
      <p:sp>
        <p:nvSpPr>
          <p:cNvPr id="203" name="Vasopressine"/>
          <p:cNvSpPr txBox="1"/>
          <p:nvPr/>
        </p:nvSpPr>
        <p:spPr>
          <a:xfrm>
            <a:off x="5678719" y="6654482"/>
            <a:ext cx="1566368" cy="387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b="1">
                <a:solidFill>
                  <a:srgbClr val="FF0000"/>
                </a:solidFill>
                <a:latin typeface="+mn-lt"/>
                <a:ea typeface="+mn-ea"/>
                <a:cs typeface="+mn-cs"/>
                <a:sym typeface="Helvetica Neue"/>
              </a:defRPr>
            </a:lvl1pPr>
          </a:lstStyle>
          <a:p>
            <a:r>
              <a:t>Vasopressine</a:t>
            </a:r>
          </a:p>
        </p:txBody>
      </p:sp>
      <p:sp>
        <p:nvSpPr>
          <p:cNvPr id="204" name="Vasoconstriction +++…"/>
          <p:cNvSpPr txBox="1"/>
          <p:nvPr/>
        </p:nvSpPr>
        <p:spPr>
          <a:xfrm>
            <a:off x="3817198" y="7142618"/>
            <a:ext cx="6185689" cy="12633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1800" b="1">
                <a:latin typeface="+mn-lt"/>
                <a:ea typeface="+mn-ea"/>
                <a:cs typeface="+mn-cs"/>
                <a:sym typeface="Helvetica Neue"/>
              </a:defRPr>
            </a:pPr>
            <a:r>
              <a:t>Vasoconstriction +++ </a:t>
            </a:r>
          </a:p>
          <a:p>
            <a:pPr algn="l">
              <a:defRPr sz="1800" b="1">
                <a:latin typeface="+mn-lt"/>
                <a:ea typeface="+mn-ea"/>
                <a:cs typeface="+mn-cs"/>
                <a:sym typeface="Helvetica Neue"/>
              </a:defRPr>
            </a:pPr>
            <a:r>
              <a:t>Redistribution to heart, brain, spleen &gt; NorEpinephrine </a:t>
            </a:r>
          </a:p>
          <a:p>
            <a:pPr algn="l" defTabSz="457200">
              <a:defRPr sz="1800" b="1">
                <a:latin typeface="+mn-lt"/>
                <a:ea typeface="+mn-ea"/>
                <a:cs typeface="+mn-cs"/>
                <a:sym typeface="Helvetica Neue"/>
              </a:defRPr>
            </a:pPr>
            <a:r>
              <a:t>No pulmonary vasoconstriction</a:t>
            </a:r>
          </a:p>
          <a:p>
            <a:pPr algn="l" defTabSz="457200">
              <a:defRPr sz="1800" b="1">
                <a:latin typeface="+mn-lt"/>
                <a:ea typeface="+mn-ea"/>
                <a:cs typeface="+mn-cs"/>
                <a:sym typeface="Helvetica Neue"/>
              </a:defRPr>
            </a:pPr>
            <a:r>
              <a:t>No cardiotropic action</a:t>
            </a:r>
          </a:p>
        </p:txBody>
      </p:sp>
      <p:sp>
        <p:nvSpPr>
          <p:cNvPr id="205" name="Derived from ADH"/>
          <p:cNvSpPr txBox="1"/>
          <p:nvPr/>
        </p:nvSpPr>
        <p:spPr>
          <a:xfrm>
            <a:off x="915655" y="7580768"/>
            <a:ext cx="2082775" cy="387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800" b="1">
                <a:latin typeface="+mn-lt"/>
                <a:ea typeface="+mn-ea"/>
                <a:cs typeface="+mn-cs"/>
                <a:sym typeface="Helvetica Neue"/>
              </a:defRPr>
            </a:lvl1pPr>
          </a:lstStyle>
          <a:p>
            <a:r>
              <a:t>Derived from ADH</a:t>
            </a:r>
          </a:p>
        </p:txBody>
      </p:sp>
      <p:sp>
        <p:nvSpPr>
          <p:cNvPr id="206" name="IV stricte au PSE"/>
          <p:cNvSpPr txBox="1"/>
          <p:nvPr/>
        </p:nvSpPr>
        <p:spPr>
          <a:xfrm>
            <a:off x="10192907" y="7580768"/>
            <a:ext cx="1896238" cy="387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800" b="1">
                <a:latin typeface="+mn-lt"/>
                <a:ea typeface="+mn-ea"/>
                <a:cs typeface="+mn-cs"/>
                <a:sym typeface="Helvetica Neue"/>
              </a:defRPr>
            </a:lvl1pPr>
          </a:lstStyle>
          <a:p>
            <a:r>
              <a:rPr i="1" dirty="0"/>
              <a:t>IV Syringe pump</a:t>
            </a:r>
          </a:p>
        </p:txBody>
      </p:sp>
      <p:sp>
        <p:nvSpPr>
          <p:cNvPr id="35" name="ZoneTexte 26">
            <a:extLst>
              <a:ext uri="{FF2B5EF4-FFF2-40B4-BE49-F238E27FC236}">
                <a16:creationId xmlns:a16="http://schemas.microsoft.com/office/drawing/2014/main" id="{F57C3B42-FF43-3145-9E08-2174CA4B4982}"/>
              </a:ext>
            </a:extLst>
          </p:cNvPr>
          <p:cNvSpPr txBox="1"/>
          <p:nvPr/>
        </p:nvSpPr>
        <p:spPr>
          <a:xfrm rot="16200000">
            <a:off x="-1236559" y="7664749"/>
            <a:ext cx="3222036"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a:solidFill>
                  <a:srgbClr val="DF1A10"/>
                </a:solidFill>
                <a:latin typeface="+mn-lt"/>
                <a:ea typeface="+mn-ea"/>
                <a:cs typeface="+mn-cs"/>
                <a:sym typeface="Helvetica Neue"/>
              </a:defRPr>
            </a:lvl1pPr>
          </a:lstStyle>
          <a:p>
            <a:r>
              <a:rPr b="1" dirty="0">
                <a:solidFill>
                  <a:srgbClr val="002060"/>
                </a:solidFill>
              </a:rPr>
              <a:t>NOT ADRENERGIC SYSTEM</a:t>
            </a:r>
          </a:p>
        </p:txBody>
      </p:sp>
      <p:sp>
        <p:nvSpPr>
          <p:cNvPr id="36" name="Cathécolamines naturelles">
            <a:extLst>
              <a:ext uri="{FF2B5EF4-FFF2-40B4-BE49-F238E27FC236}">
                <a16:creationId xmlns:a16="http://schemas.microsoft.com/office/drawing/2014/main" id="{710291E2-A27F-194D-9038-E3290C56667F}"/>
              </a:ext>
            </a:extLst>
          </p:cNvPr>
          <p:cNvSpPr txBox="1"/>
          <p:nvPr/>
        </p:nvSpPr>
        <p:spPr>
          <a:xfrm rot="16200000">
            <a:off x="-1885960" y="3541472"/>
            <a:ext cx="4575170"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rgbClr val="FF0000"/>
                </a:solidFill>
                <a:latin typeface="+mn-lt"/>
                <a:ea typeface="+mn-ea"/>
                <a:cs typeface="+mn-cs"/>
                <a:sym typeface="Helvetica Neue"/>
              </a:defRPr>
            </a:lvl1pPr>
          </a:lstStyle>
          <a:p>
            <a:r>
              <a:rPr b="1" dirty="0"/>
              <a:t>ENDOGENOUS CATECHOLAMINES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IV stricte au PSE"/>
          <p:cNvSpPr txBox="1"/>
          <p:nvPr/>
        </p:nvSpPr>
        <p:spPr>
          <a:xfrm>
            <a:off x="10213993" y="4492859"/>
            <a:ext cx="1896238" cy="387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800" b="1">
                <a:latin typeface="+mn-lt"/>
                <a:ea typeface="+mn-ea"/>
                <a:cs typeface="+mn-cs"/>
                <a:sym typeface="Helvetica Neue"/>
              </a:defRPr>
            </a:lvl1pPr>
          </a:lstStyle>
          <a:p>
            <a:r>
              <a:rPr i="1" dirty="0"/>
              <a:t>IV Syringe pump</a:t>
            </a:r>
          </a:p>
        </p:txBody>
      </p:sp>
      <p:sp>
        <p:nvSpPr>
          <p:cNvPr id="175" name="Les catécholamines dans le choc hémorragique"/>
          <p:cNvSpPr txBox="1"/>
          <p:nvPr/>
        </p:nvSpPr>
        <p:spPr>
          <a:xfrm>
            <a:off x="1778295" y="248223"/>
            <a:ext cx="7255192"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800" b="1" i="1">
                <a:solidFill>
                  <a:srgbClr val="C00000"/>
                </a:solidFill>
                <a:latin typeface="Georgia"/>
                <a:ea typeface="Georgia"/>
                <a:cs typeface="Georgia"/>
                <a:sym typeface="Georgia"/>
              </a:defRPr>
            </a:lvl1pPr>
          </a:lstStyle>
          <a:p>
            <a:r>
              <a:rPr sz="3200" i="0" kern="1200" dirty="0">
                <a:solidFill>
                  <a:srgbClr val="90283B"/>
                </a:solidFill>
                <a:latin typeface="+mj-lt"/>
                <a:ea typeface="+mj-ea"/>
                <a:cs typeface="+mj-cs"/>
              </a:rPr>
              <a:t>Vasopressors in Hemorrhagic Shock</a:t>
            </a:r>
          </a:p>
        </p:txBody>
      </p:sp>
      <p:sp>
        <p:nvSpPr>
          <p:cNvPr id="176" name="ZoneTexte 1"/>
          <p:cNvSpPr txBox="1"/>
          <p:nvPr/>
        </p:nvSpPr>
        <p:spPr>
          <a:xfrm>
            <a:off x="1590401" y="1445505"/>
            <a:ext cx="2260398" cy="387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b="1">
                <a:latin typeface="+mn-lt"/>
                <a:ea typeface="+mn-ea"/>
                <a:cs typeface="+mn-cs"/>
                <a:sym typeface="Helvetica Neue"/>
              </a:defRPr>
            </a:lvl1pPr>
          </a:lstStyle>
          <a:p>
            <a:r>
              <a:rPr dirty="0"/>
              <a:t>α and β stimulation </a:t>
            </a:r>
          </a:p>
        </p:txBody>
      </p:sp>
      <p:sp>
        <p:nvSpPr>
          <p:cNvPr id="177" name="ZoneTexte 2"/>
          <p:cNvSpPr txBox="1"/>
          <p:nvPr/>
        </p:nvSpPr>
        <p:spPr>
          <a:xfrm>
            <a:off x="5355151" y="1942544"/>
            <a:ext cx="2700453" cy="9712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1800" b="1">
                <a:latin typeface="+mn-lt"/>
                <a:ea typeface="+mn-ea"/>
                <a:cs typeface="+mn-cs"/>
                <a:sym typeface="Helvetica Neue"/>
              </a:defRPr>
            </a:pPr>
            <a:r>
              <a:rPr dirty="0"/>
              <a:t>Inotropic +</a:t>
            </a:r>
          </a:p>
          <a:p>
            <a:pPr algn="l">
              <a:defRPr sz="1800" b="1">
                <a:latin typeface="+mn-lt"/>
                <a:ea typeface="+mn-ea"/>
                <a:cs typeface="+mn-cs"/>
                <a:sym typeface="Helvetica Neue"/>
              </a:defRPr>
            </a:pPr>
            <a:r>
              <a:rPr dirty="0"/>
              <a:t>Tachycardia</a:t>
            </a:r>
          </a:p>
          <a:p>
            <a:pPr algn="l">
              <a:defRPr sz="1800" b="1">
                <a:latin typeface="+mn-lt"/>
                <a:ea typeface="+mn-ea"/>
                <a:cs typeface="+mn-cs"/>
                <a:sym typeface="Helvetica Neue"/>
              </a:defRPr>
            </a:pPr>
            <a:r>
              <a:rPr dirty="0" err="1"/>
              <a:t>Difuse</a:t>
            </a:r>
            <a:r>
              <a:rPr dirty="0"/>
              <a:t> Vasoconstriction</a:t>
            </a:r>
          </a:p>
        </p:txBody>
      </p:sp>
      <p:sp>
        <p:nvSpPr>
          <p:cNvPr id="178" name="ZoneTexte 3"/>
          <p:cNvSpPr txBox="1"/>
          <p:nvPr/>
        </p:nvSpPr>
        <p:spPr>
          <a:xfrm>
            <a:off x="8421419" y="1942544"/>
            <a:ext cx="4424288"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800" b="1">
                <a:latin typeface="+mn-lt"/>
                <a:ea typeface="+mn-ea"/>
                <a:cs typeface="+mn-cs"/>
                <a:sym typeface="Helvetica Neue"/>
              </a:defRPr>
            </a:pPr>
            <a:r>
              <a:rPr i="1" dirty="0"/>
              <a:t>All route possible</a:t>
            </a:r>
          </a:p>
          <a:p>
            <a:pPr>
              <a:defRPr sz="1800" b="1">
                <a:latin typeface="+mn-lt"/>
                <a:ea typeface="+mn-ea"/>
                <a:cs typeface="+mn-cs"/>
                <a:sym typeface="Helvetica Neue"/>
              </a:defRPr>
            </a:pPr>
            <a:r>
              <a:rPr i="1" dirty="0"/>
              <a:t>Possible bolus titration</a:t>
            </a:r>
          </a:p>
          <a:p>
            <a:pPr>
              <a:defRPr sz="1800" b="1">
                <a:latin typeface="+mn-lt"/>
                <a:ea typeface="+mn-ea"/>
                <a:cs typeface="+mn-cs"/>
                <a:sym typeface="Helvetica Neue"/>
              </a:defRPr>
            </a:pPr>
            <a:r>
              <a:rPr i="1" dirty="0"/>
              <a:t>Ok for prehospital austere environment</a:t>
            </a:r>
          </a:p>
        </p:txBody>
      </p:sp>
      <p:sp>
        <p:nvSpPr>
          <p:cNvPr id="179" name="ZoneTexte 4"/>
          <p:cNvSpPr txBox="1"/>
          <p:nvPr/>
        </p:nvSpPr>
        <p:spPr>
          <a:xfrm>
            <a:off x="1803839" y="3791799"/>
            <a:ext cx="2375650"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b="1">
                <a:latin typeface="+mn-lt"/>
                <a:ea typeface="+mn-ea"/>
                <a:cs typeface="+mn-cs"/>
                <a:sym typeface="Helvetica Neue"/>
              </a:defRPr>
            </a:lvl1pPr>
          </a:lstStyle>
          <a:p>
            <a:r>
              <a:rPr lang="fr-FR" dirty="0" err="1"/>
              <a:t>Mainly</a:t>
            </a:r>
            <a:r>
              <a:rPr lang="fr-FR" dirty="0"/>
              <a:t> </a:t>
            </a:r>
            <a:r>
              <a:rPr dirty="0"/>
              <a:t>α stimulation</a:t>
            </a:r>
            <a:r>
              <a:rPr lang="fr-FR" dirty="0"/>
              <a:t> </a:t>
            </a:r>
            <a:endParaRPr dirty="0"/>
          </a:p>
        </p:txBody>
      </p:sp>
      <p:sp>
        <p:nvSpPr>
          <p:cNvPr id="180" name="ZoneTexte 24"/>
          <p:cNvSpPr txBox="1"/>
          <p:nvPr/>
        </p:nvSpPr>
        <p:spPr>
          <a:xfrm>
            <a:off x="5360576" y="4054709"/>
            <a:ext cx="4275049" cy="12633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1800" b="1">
                <a:latin typeface="+mn-lt"/>
                <a:ea typeface="+mn-ea"/>
                <a:cs typeface="+mn-cs"/>
                <a:sym typeface="Helvetica Neue"/>
              </a:defRPr>
            </a:pPr>
            <a:r>
              <a:t>Moderated tachycardia</a:t>
            </a:r>
          </a:p>
          <a:p>
            <a:pPr algn="l">
              <a:defRPr sz="1800" b="1">
                <a:latin typeface="+mn-lt"/>
                <a:ea typeface="+mn-ea"/>
                <a:cs typeface="+mn-cs"/>
                <a:sym typeface="Helvetica Neue"/>
              </a:defRPr>
            </a:pPr>
            <a:r>
              <a:t>Vasoconstriction +++ </a:t>
            </a:r>
          </a:p>
          <a:p>
            <a:pPr algn="l">
              <a:defRPr sz="1800" b="1">
                <a:latin typeface="+mn-lt"/>
                <a:ea typeface="+mn-ea"/>
                <a:cs typeface="+mn-cs"/>
                <a:sym typeface="Helvetica Neue"/>
              </a:defRPr>
            </a:pPr>
            <a:r>
              <a:t>Redistribution to heart, brain, kidneys</a:t>
            </a:r>
          </a:p>
          <a:p>
            <a:pPr algn="l">
              <a:defRPr sz="1800" b="1">
                <a:latin typeface="+mn-lt"/>
                <a:ea typeface="+mn-ea"/>
                <a:cs typeface="+mn-cs"/>
                <a:sym typeface="Helvetica Neue"/>
              </a:defRPr>
            </a:pPr>
            <a:r>
              <a:t>Splanchnic venous sector</a:t>
            </a:r>
          </a:p>
        </p:txBody>
      </p:sp>
      <p:sp>
        <p:nvSpPr>
          <p:cNvPr id="183" name="Epinephrine"/>
          <p:cNvSpPr txBox="1"/>
          <p:nvPr/>
        </p:nvSpPr>
        <p:spPr>
          <a:xfrm>
            <a:off x="5774101" y="1102782"/>
            <a:ext cx="1417055"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b="1">
                <a:solidFill>
                  <a:srgbClr val="FF0000"/>
                </a:solidFill>
                <a:latin typeface="+mn-lt"/>
                <a:ea typeface="+mn-ea"/>
                <a:cs typeface="+mn-cs"/>
                <a:sym typeface="Helvetica Neue"/>
              </a:defRPr>
            </a:lvl1pPr>
          </a:lstStyle>
          <a:p>
            <a:r>
              <a:rPr dirty="0"/>
              <a:t>Epinephrine</a:t>
            </a:r>
          </a:p>
        </p:txBody>
      </p:sp>
      <p:grpSp>
        <p:nvGrpSpPr>
          <p:cNvPr id="192" name="Groupe"/>
          <p:cNvGrpSpPr/>
          <p:nvPr/>
        </p:nvGrpSpPr>
        <p:grpSpPr>
          <a:xfrm>
            <a:off x="560277" y="1932967"/>
            <a:ext cx="4320646" cy="1053129"/>
            <a:chOff x="0" y="0"/>
            <a:chExt cx="4320644" cy="1053127"/>
          </a:xfrm>
        </p:grpSpPr>
        <p:grpSp>
          <p:nvGrpSpPr>
            <p:cNvPr id="188" name="Groupe"/>
            <p:cNvGrpSpPr/>
            <p:nvPr/>
          </p:nvGrpSpPr>
          <p:grpSpPr>
            <a:xfrm>
              <a:off x="0" y="0"/>
              <a:ext cx="4320645" cy="1053128"/>
              <a:chOff x="0" y="0"/>
              <a:chExt cx="4320644" cy="1053127"/>
            </a:xfrm>
          </p:grpSpPr>
          <p:pic>
            <p:nvPicPr>
              <p:cNvPr id="184" name="Image" descr="Image"/>
              <p:cNvPicPr>
                <a:picLocks noChangeAspect="1"/>
              </p:cNvPicPr>
              <p:nvPr/>
            </p:nvPicPr>
            <p:blipFill>
              <a:blip r:embed="rId3"/>
              <a:srcRect b="17565"/>
              <a:stretch>
                <a:fillRect/>
              </a:stretch>
            </p:blipFill>
            <p:spPr>
              <a:xfrm>
                <a:off x="0" y="0"/>
                <a:ext cx="4320645" cy="1053128"/>
              </a:xfrm>
              <a:prstGeom prst="rect">
                <a:avLst/>
              </a:prstGeom>
              <a:ln w="12700" cap="flat">
                <a:noFill/>
                <a:miter lim="400000"/>
              </a:ln>
              <a:effectLst/>
            </p:spPr>
          </p:pic>
          <p:sp>
            <p:nvSpPr>
              <p:cNvPr id="185" name="Rectangle"/>
              <p:cNvSpPr/>
              <p:nvPr/>
            </p:nvSpPr>
            <p:spPr>
              <a:xfrm>
                <a:off x="0" y="228919"/>
                <a:ext cx="236483" cy="116535"/>
              </a:xfrm>
              <a:prstGeom prst="rect">
                <a:avLst/>
              </a:prstGeom>
              <a:solidFill>
                <a:srgbClr val="FFFFFF"/>
              </a:solidFill>
              <a:ln w="12700" cap="flat">
                <a:noFill/>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sp>
            <p:nvSpPr>
              <p:cNvPr id="186" name="Rectangle"/>
              <p:cNvSpPr/>
              <p:nvPr/>
            </p:nvSpPr>
            <p:spPr>
              <a:xfrm>
                <a:off x="492115" y="228919"/>
                <a:ext cx="179628" cy="116535"/>
              </a:xfrm>
              <a:prstGeom prst="rect">
                <a:avLst/>
              </a:prstGeom>
              <a:solidFill>
                <a:srgbClr val="E7D94E"/>
              </a:solidFill>
              <a:ln w="12700" cap="flat">
                <a:noFill/>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sp>
            <p:nvSpPr>
              <p:cNvPr id="187" name="Rectangle"/>
              <p:cNvSpPr/>
              <p:nvPr/>
            </p:nvSpPr>
            <p:spPr>
              <a:xfrm>
                <a:off x="1570635" y="364113"/>
                <a:ext cx="215460" cy="116535"/>
              </a:xfrm>
              <a:prstGeom prst="rect">
                <a:avLst/>
              </a:prstGeom>
              <a:solidFill>
                <a:srgbClr val="E9B8A0"/>
              </a:solidFill>
              <a:ln w="12700" cap="flat">
                <a:noFill/>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grpSp>
        <p:sp>
          <p:nvSpPr>
            <p:cNvPr id="189" name="Risk of excessive vasoconstriction"/>
            <p:cNvSpPr txBox="1"/>
            <p:nvPr/>
          </p:nvSpPr>
          <p:spPr>
            <a:xfrm>
              <a:off x="1793696" y="851987"/>
              <a:ext cx="2235002" cy="124115"/>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l" defTabSz="457200">
                <a:defRPr sz="1000" b="1">
                  <a:solidFill>
                    <a:srgbClr val="CB4B3D"/>
                  </a:solidFill>
                  <a:latin typeface="+mn-lt"/>
                  <a:ea typeface="+mn-ea"/>
                  <a:cs typeface="+mn-cs"/>
                  <a:sym typeface="Helvetica Neue"/>
                </a:defRPr>
              </a:lvl1pPr>
            </a:lstStyle>
            <a:p>
              <a:r>
                <a:t>Risk of excessive vasoconstriction </a:t>
              </a:r>
            </a:p>
          </p:txBody>
        </p:sp>
        <p:sp>
          <p:nvSpPr>
            <p:cNvPr id="190" name="Risk of tachyphylaxis"/>
            <p:cNvSpPr txBox="1"/>
            <p:nvPr/>
          </p:nvSpPr>
          <p:spPr>
            <a:xfrm>
              <a:off x="277018" y="634741"/>
              <a:ext cx="2235003" cy="190404"/>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l" defTabSz="457200">
                <a:defRPr sz="1000" b="1">
                  <a:solidFill>
                    <a:srgbClr val="CB4B3D"/>
                  </a:solidFill>
                  <a:latin typeface="+mn-lt"/>
                  <a:ea typeface="+mn-ea"/>
                  <a:cs typeface="+mn-cs"/>
                  <a:sym typeface="Helvetica Neue"/>
                </a:defRPr>
              </a:lvl1pPr>
            </a:lstStyle>
            <a:p>
              <a:r>
                <a:t>Risk of tachyphylaxis </a:t>
              </a:r>
            </a:p>
          </p:txBody>
        </p:sp>
        <p:sp>
          <p:nvSpPr>
            <p:cNvPr id="191" name="Ligne"/>
            <p:cNvSpPr/>
            <p:nvPr/>
          </p:nvSpPr>
          <p:spPr>
            <a:xfrm>
              <a:off x="251618" y="809848"/>
              <a:ext cx="3728797" cy="1"/>
            </a:xfrm>
            <a:prstGeom prst="line">
              <a:avLst/>
            </a:prstGeom>
            <a:noFill/>
            <a:ln w="15875" cap="flat">
              <a:solidFill>
                <a:srgbClr val="CB4B3D"/>
              </a:solidFill>
              <a:prstDash val="solid"/>
              <a:miter lim="400000"/>
              <a:tailEnd type="stealth" w="med" len="med"/>
            </a:ln>
            <a:effectLst/>
          </p:spPr>
          <p:txBody>
            <a:bodyPr wrap="square" lIns="50800" tIns="50800" rIns="50800" bIns="50800" numCol="1" anchor="ctr">
              <a:noAutofit/>
            </a:bodyPr>
            <a:lstStyle/>
            <a:p>
              <a:pPr>
                <a:defRPr sz="2200">
                  <a:solidFill>
                    <a:srgbClr val="FFFFFF"/>
                  </a:solidFill>
                </a:defRPr>
              </a:pPr>
              <a:endParaRPr/>
            </a:p>
          </p:txBody>
        </p:sp>
      </p:grpSp>
      <p:sp>
        <p:nvSpPr>
          <p:cNvPr id="193" name="NorEpinephrine"/>
          <p:cNvSpPr txBox="1"/>
          <p:nvPr/>
        </p:nvSpPr>
        <p:spPr>
          <a:xfrm>
            <a:off x="5575104" y="3470560"/>
            <a:ext cx="1815771" cy="387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b="1">
                <a:solidFill>
                  <a:srgbClr val="FF0000"/>
                </a:solidFill>
                <a:latin typeface="+mn-lt"/>
                <a:ea typeface="+mn-ea"/>
                <a:cs typeface="+mn-cs"/>
                <a:sym typeface="Helvetica Neue"/>
              </a:defRPr>
            </a:lvl1pPr>
          </a:lstStyle>
          <a:p>
            <a:r>
              <a:t>NorEpinephrine</a:t>
            </a:r>
          </a:p>
        </p:txBody>
      </p:sp>
      <p:grpSp>
        <p:nvGrpSpPr>
          <p:cNvPr id="202" name="Groupe"/>
          <p:cNvGrpSpPr/>
          <p:nvPr/>
        </p:nvGrpSpPr>
        <p:grpSpPr>
          <a:xfrm>
            <a:off x="711561" y="4197799"/>
            <a:ext cx="4504847" cy="977190"/>
            <a:chOff x="0" y="0"/>
            <a:chExt cx="4504846" cy="977188"/>
          </a:xfrm>
        </p:grpSpPr>
        <p:grpSp>
          <p:nvGrpSpPr>
            <p:cNvPr id="200" name="Groupe"/>
            <p:cNvGrpSpPr/>
            <p:nvPr/>
          </p:nvGrpSpPr>
          <p:grpSpPr>
            <a:xfrm>
              <a:off x="0" y="0"/>
              <a:ext cx="4159695" cy="977189"/>
              <a:chOff x="0" y="0"/>
              <a:chExt cx="4159694" cy="977188"/>
            </a:xfrm>
          </p:grpSpPr>
          <p:grpSp>
            <p:nvGrpSpPr>
              <p:cNvPr id="197" name="Groupe"/>
              <p:cNvGrpSpPr/>
              <p:nvPr/>
            </p:nvGrpSpPr>
            <p:grpSpPr>
              <a:xfrm>
                <a:off x="0" y="0"/>
                <a:ext cx="4159695" cy="977189"/>
                <a:chOff x="0" y="0"/>
                <a:chExt cx="4159694" cy="977188"/>
              </a:xfrm>
            </p:grpSpPr>
            <p:pic>
              <p:nvPicPr>
                <p:cNvPr id="194" name="Image" descr="Image"/>
                <p:cNvPicPr>
                  <a:picLocks noChangeAspect="1"/>
                </p:cNvPicPr>
                <p:nvPr/>
              </p:nvPicPr>
              <p:blipFill>
                <a:blip r:embed="rId4"/>
                <a:stretch>
                  <a:fillRect/>
                </a:stretch>
              </p:blipFill>
              <p:spPr>
                <a:xfrm>
                  <a:off x="0" y="0"/>
                  <a:ext cx="4159695" cy="977189"/>
                </a:xfrm>
                <a:prstGeom prst="rect">
                  <a:avLst/>
                </a:prstGeom>
                <a:ln w="12700" cap="flat">
                  <a:noFill/>
                  <a:miter lim="400000"/>
                </a:ln>
                <a:effectLst/>
              </p:spPr>
            </p:pic>
            <p:sp>
              <p:nvSpPr>
                <p:cNvPr id="195" name="Flèche"/>
                <p:cNvSpPr/>
                <p:nvPr/>
              </p:nvSpPr>
              <p:spPr>
                <a:xfrm>
                  <a:off x="2673996" y="183201"/>
                  <a:ext cx="1479543" cy="439082"/>
                </a:xfrm>
                <a:prstGeom prst="rightArrow">
                  <a:avLst>
                    <a:gd name="adj1" fmla="val 98362"/>
                    <a:gd name="adj2" fmla="val 78057"/>
                  </a:avLst>
                </a:prstGeom>
                <a:gradFill flip="none" rotWithShape="1">
                  <a:gsLst>
                    <a:gs pos="0">
                      <a:srgbClr val="DC8A70"/>
                    </a:gs>
                    <a:gs pos="12473">
                      <a:srgbClr val="D46E58"/>
                    </a:gs>
                    <a:gs pos="100000">
                      <a:srgbClr val="CC5140"/>
                    </a:gs>
                  </a:gsLst>
                  <a:path path="shape">
                    <a:fillToRect l="-805" t="54759" r="100805" b="45240"/>
                  </a:path>
                </a:gradFill>
                <a:ln w="9525" cap="flat">
                  <a:solidFill>
                    <a:srgbClr val="000000"/>
                  </a:solidFill>
                  <a:prstDash val="solid"/>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sp>
              <p:nvSpPr>
                <p:cNvPr id="196" name="Ligne"/>
                <p:cNvSpPr/>
                <p:nvPr/>
              </p:nvSpPr>
              <p:spPr>
                <a:xfrm flipV="1">
                  <a:off x="3543933" y="189634"/>
                  <a:ext cx="1" cy="426216"/>
                </a:xfrm>
                <a:prstGeom prst="line">
                  <a:avLst/>
                </a:prstGeom>
                <a:noFill/>
                <a:ln w="12700" cap="flat">
                  <a:solidFill>
                    <a:srgbClr val="000000"/>
                  </a:solidFill>
                  <a:prstDash val="solid"/>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grpSp>
          <p:sp>
            <p:nvSpPr>
              <p:cNvPr id="198" name="Rectangle"/>
              <p:cNvSpPr/>
              <p:nvPr/>
            </p:nvSpPr>
            <p:spPr>
              <a:xfrm>
                <a:off x="57903" y="316890"/>
                <a:ext cx="217715" cy="171704"/>
              </a:xfrm>
              <a:prstGeom prst="rect">
                <a:avLst/>
              </a:prstGeom>
              <a:solidFill>
                <a:srgbClr val="E7D94E"/>
              </a:solidFill>
              <a:ln w="12700" cap="flat">
                <a:noFill/>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sp>
            <p:nvSpPr>
              <p:cNvPr id="199" name="Rectangle"/>
              <p:cNvSpPr/>
              <p:nvPr/>
            </p:nvSpPr>
            <p:spPr>
              <a:xfrm>
                <a:off x="1108940" y="316890"/>
                <a:ext cx="217715" cy="171704"/>
              </a:xfrm>
              <a:prstGeom prst="rect">
                <a:avLst/>
              </a:prstGeom>
              <a:solidFill>
                <a:srgbClr val="F1D3C0"/>
              </a:solidFill>
              <a:ln w="12700" cap="flat">
                <a:noFill/>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grpSp>
        <p:sp>
          <p:nvSpPr>
            <p:cNvPr id="201" name="Risk of excessive vasoconstriction"/>
            <p:cNvSpPr txBox="1"/>
            <p:nvPr/>
          </p:nvSpPr>
          <p:spPr>
            <a:xfrm>
              <a:off x="2269845" y="712536"/>
              <a:ext cx="2235002" cy="124115"/>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l" defTabSz="457200">
                <a:defRPr sz="1000" b="1">
                  <a:solidFill>
                    <a:srgbClr val="CB4B3D"/>
                  </a:solidFill>
                  <a:latin typeface="+mn-lt"/>
                  <a:ea typeface="+mn-ea"/>
                  <a:cs typeface="+mn-cs"/>
                  <a:sym typeface="Helvetica Neue"/>
                </a:defRPr>
              </a:lvl1pPr>
            </a:lstStyle>
            <a:p>
              <a:r>
                <a:t>Risk of excessive vasoconstriction </a:t>
              </a:r>
            </a:p>
          </p:txBody>
        </p:sp>
      </p:grpSp>
      <p:sp>
        <p:nvSpPr>
          <p:cNvPr id="203" name="Vasopressine"/>
          <p:cNvSpPr txBox="1"/>
          <p:nvPr/>
        </p:nvSpPr>
        <p:spPr>
          <a:xfrm>
            <a:off x="5678719" y="6654482"/>
            <a:ext cx="1566368" cy="387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b="1">
                <a:solidFill>
                  <a:srgbClr val="FF0000"/>
                </a:solidFill>
                <a:latin typeface="+mn-lt"/>
                <a:ea typeface="+mn-ea"/>
                <a:cs typeface="+mn-cs"/>
                <a:sym typeface="Helvetica Neue"/>
              </a:defRPr>
            </a:lvl1pPr>
          </a:lstStyle>
          <a:p>
            <a:r>
              <a:t>Vasopressine</a:t>
            </a:r>
          </a:p>
        </p:txBody>
      </p:sp>
      <p:sp>
        <p:nvSpPr>
          <p:cNvPr id="204" name="Vasoconstriction +++…"/>
          <p:cNvSpPr txBox="1"/>
          <p:nvPr/>
        </p:nvSpPr>
        <p:spPr>
          <a:xfrm>
            <a:off x="3817198" y="7142618"/>
            <a:ext cx="6185689" cy="12633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1800" b="1">
                <a:latin typeface="+mn-lt"/>
                <a:ea typeface="+mn-ea"/>
                <a:cs typeface="+mn-cs"/>
                <a:sym typeface="Helvetica Neue"/>
              </a:defRPr>
            </a:pPr>
            <a:r>
              <a:t>Vasoconstriction +++ </a:t>
            </a:r>
          </a:p>
          <a:p>
            <a:pPr algn="l">
              <a:defRPr sz="1800" b="1">
                <a:latin typeface="+mn-lt"/>
                <a:ea typeface="+mn-ea"/>
                <a:cs typeface="+mn-cs"/>
                <a:sym typeface="Helvetica Neue"/>
              </a:defRPr>
            </a:pPr>
            <a:r>
              <a:t>Redistribution to heart, brain, spleen &gt; NorEpinephrine </a:t>
            </a:r>
          </a:p>
          <a:p>
            <a:pPr algn="l" defTabSz="457200">
              <a:defRPr sz="1800" b="1">
                <a:latin typeface="+mn-lt"/>
                <a:ea typeface="+mn-ea"/>
                <a:cs typeface="+mn-cs"/>
                <a:sym typeface="Helvetica Neue"/>
              </a:defRPr>
            </a:pPr>
            <a:r>
              <a:t>No pulmonary vasoconstriction</a:t>
            </a:r>
          </a:p>
          <a:p>
            <a:pPr algn="l" defTabSz="457200">
              <a:defRPr sz="1800" b="1">
                <a:latin typeface="+mn-lt"/>
                <a:ea typeface="+mn-ea"/>
                <a:cs typeface="+mn-cs"/>
                <a:sym typeface="Helvetica Neue"/>
              </a:defRPr>
            </a:pPr>
            <a:r>
              <a:t>No cardiotropic action</a:t>
            </a:r>
          </a:p>
        </p:txBody>
      </p:sp>
      <p:sp>
        <p:nvSpPr>
          <p:cNvPr id="205" name="Derived from ADH"/>
          <p:cNvSpPr txBox="1"/>
          <p:nvPr/>
        </p:nvSpPr>
        <p:spPr>
          <a:xfrm>
            <a:off x="915655" y="7580768"/>
            <a:ext cx="2082775" cy="387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800" b="1">
                <a:latin typeface="+mn-lt"/>
                <a:ea typeface="+mn-ea"/>
                <a:cs typeface="+mn-cs"/>
                <a:sym typeface="Helvetica Neue"/>
              </a:defRPr>
            </a:lvl1pPr>
          </a:lstStyle>
          <a:p>
            <a:r>
              <a:t>Derived from ADH</a:t>
            </a:r>
          </a:p>
        </p:txBody>
      </p:sp>
      <p:sp>
        <p:nvSpPr>
          <p:cNvPr id="206" name="IV stricte au PSE"/>
          <p:cNvSpPr txBox="1"/>
          <p:nvPr/>
        </p:nvSpPr>
        <p:spPr>
          <a:xfrm>
            <a:off x="10192907" y="7580768"/>
            <a:ext cx="1896238" cy="387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800" b="1">
                <a:latin typeface="+mn-lt"/>
                <a:ea typeface="+mn-ea"/>
                <a:cs typeface="+mn-cs"/>
                <a:sym typeface="Helvetica Neue"/>
              </a:defRPr>
            </a:lvl1pPr>
          </a:lstStyle>
          <a:p>
            <a:r>
              <a:rPr i="1" dirty="0"/>
              <a:t>IV Syringe pump</a:t>
            </a:r>
          </a:p>
        </p:txBody>
      </p:sp>
      <p:sp>
        <p:nvSpPr>
          <p:cNvPr id="35" name="ZoneTexte 26">
            <a:extLst>
              <a:ext uri="{FF2B5EF4-FFF2-40B4-BE49-F238E27FC236}">
                <a16:creationId xmlns:a16="http://schemas.microsoft.com/office/drawing/2014/main" id="{F57C3B42-FF43-3145-9E08-2174CA4B4982}"/>
              </a:ext>
            </a:extLst>
          </p:cNvPr>
          <p:cNvSpPr txBox="1"/>
          <p:nvPr/>
        </p:nvSpPr>
        <p:spPr>
          <a:xfrm rot="16200000">
            <a:off x="-1236559" y="7664749"/>
            <a:ext cx="3222036"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a:solidFill>
                  <a:srgbClr val="DF1A10"/>
                </a:solidFill>
                <a:latin typeface="+mn-lt"/>
                <a:ea typeface="+mn-ea"/>
                <a:cs typeface="+mn-cs"/>
                <a:sym typeface="Helvetica Neue"/>
              </a:defRPr>
            </a:lvl1pPr>
          </a:lstStyle>
          <a:p>
            <a:r>
              <a:rPr b="1" dirty="0">
                <a:solidFill>
                  <a:srgbClr val="002060"/>
                </a:solidFill>
              </a:rPr>
              <a:t>NOT ADRENERGIC SYSTEM</a:t>
            </a:r>
          </a:p>
        </p:txBody>
      </p:sp>
      <p:sp>
        <p:nvSpPr>
          <p:cNvPr id="36" name="Cathécolamines naturelles">
            <a:extLst>
              <a:ext uri="{FF2B5EF4-FFF2-40B4-BE49-F238E27FC236}">
                <a16:creationId xmlns:a16="http://schemas.microsoft.com/office/drawing/2014/main" id="{710291E2-A27F-194D-9038-E3290C56667F}"/>
              </a:ext>
            </a:extLst>
          </p:cNvPr>
          <p:cNvSpPr txBox="1"/>
          <p:nvPr/>
        </p:nvSpPr>
        <p:spPr>
          <a:xfrm rot="16200000">
            <a:off x="-1885960" y="3541472"/>
            <a:ext cx="4575170"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rgbClr val="FF0000"/>
                </a:solidFill>
                <a:latin typeface="+mn-lt"/>
                <a:ea typeface="+mn-ea"/>
                <a:cs typeface="+mn-cs"/>
                <a:sym typeface="Helvetica Neue"/>
              </a:defRPr>
            </a:lvl1pPr>
          </a:lstStyle>
          <a:p>
            <a:r>
              <a:rPr b="1" dirty="0"/>
              <a:t>ENDOGENOUS CATECHOLAMINES</a:t>
            </a:r>
          </a:p>
        </p:txBody>
      </p:sp>
      <p:sp>
        <p:nvSpPr>
          <p:cNvPr id="37" name="Rectangle 5">
            <a:extLst>
              <a:ext uri="{FF2B5EF4-FFF2-40B4-BE49-F238E27FC236}">
                <a16:creationId xmlns:a16="http://schemas.microsoft.com/office/drawing/2014/main" id="{175B979A-FE75-2549-83CE-69EABF6C977F}"/>
              </a:ext>
            </a:extLst>
          </p:cNvPr>
          <p:cNvSpPr/>
          <p:nvPr/>
        </p:nvSpPr>
        <p:spPr>
          <a:xfrm>
            <a:off x="638342" y="3353931"/>
            <a:ext cx="11728116" cy="2664926"/>
          </a:xfrm>
          <a:prstGeom prst="rect">
            <a:avLst/>
          </a:prstGeom>
          <a:ln w="57150">
            <a:solidFill>
              <a:schemeClr val="accent3">
                <a:lumMod val="75000"/>
              </a:schemeClr>
            </a:solidFill>
            <a:miter lim="400000"/>
          </a:ln>
        </p:spPr>
        <p:txBody>
          <a:bodyPr lIns="50800" tIns="50800" rIns="50800" bIns="50800" anchor="ctr"/>
          <a:lstStyle/>
          <a:p>
            <a:pPr>
              <a:defRPr sz="2200">
                <a:solidFill>
                  <a:srgbClr val="FFFFFF"/>
                </a:solidFill>
              </a:defRPr>
            </a:pPr>
            <a:endParaRPr/>
          </a:p>
        </p:txBody>
      </p:sp>
      <p:sp>
        <p:nvSpPr>
          <p:cNvPr id="38" name="ZoneTexte 6">
            <a:extLst>
              <a:ext uri="{FF2B5EF4-FFF2-40B4-BE49-F238E27FC236}">
                <a16:creationId xmlns:a16="http://schemas.microsoft.com/office/drawing/2014/main" id="{91E73ECB-BEAB-404B-B309-CF46A9BCB87F}"/>
              </a:ext>
            </a:extLst>
          </p:cNvPr>
          <p:cNvSpPr txBox="1"/>
          <p:nvPr/>
        </p:nvSpPr>
        <p:spPr>
          <a:xfrm>
            <a:off x="3065278" y="5506251"/>
            <a:ext cx="7279237"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solidFill>
                  <a:srgbClr val="FF0000"/>
                </a:solidFill>
                <a:latin typeface="+mn-lt"/>
                <a:ea typeface="+mn-ea"/>
                <a:cs typeface="+mn-cs"/>
                <a:sym typeface="Helvetica Neue"/>
              </a:defRPr>
            </a:lvl1pPr>
          </a:lstStyle>
          <a:p>
            <a:r>
              <a:rPr lang="fr-FR" dirty="0">
                <a:solidFill>
                  <a:schemeClr val="accent3">
                    <a:lumMod val="75000"/>
                  </a:schemeClr>
                </a:solidFill>
              </a:rPr>
              <a:t>Not </a:t>
            </a:r>
            <a:r>
              <a:rPr lang="fr-FR" dirty="0" err="1">
                <a:solidFill>
                  <a:schemeClr val="accent3">
                    <a:lumMod val="75000"/>
                  </a:schemeClr>
                </a:solidFill>
              </a:rPr>
              <a:t>only</a:t>
            </a:r>
            <a:r>
              <a:rPr lang="fr-FR" dirty="0">
                <a:solidFill>
                  <a:schemeClr val="accent3">
                    <a:lumMod val="75000"/>
                  </a:schemeClr>
                </a:solidFill>
              </a:rPr>
              <a:t> a </a:t>
            </a:r>
            <a:r>
              <a:rPr lang="fr-FR" dirty="0" err="1">
                <a:solidFill>
                  <a:schemeClr val="accent3">
                    <a:lumMod val="75000"/>
                  </a:schemeClr>
                </a:solidFill>
              </a:rPr>
              <a:t>vasopressor</a:t>
            </a:r>
            <a:r>
              <a:rPr lang="fr-FR" dirty="0">
                <a:solidFill>
                  <a:schemeClr val="accent3">
                    <a:lumMod val="75000"/>
                  </a:schemeClr>
                </a:solidFill>
              </a:rPr>
              <a:t>, but a real </a:t>
            </a:r>
            <a:r>
              <a:rPr lang="fr-FR" dirty="0" err="1">
                <a:solidFill>
                  <a:schemeClr val="accent3">
                    <a:lumMod val="75000"/>
                  </a:schemeClr>
                </a:solidFill>
              </a:rPr>
              <a:t>neurohormone</a:t>
            </a:r>
            <a:endParaRPr dirty="0">
              <a:solidFill>
                <a:schemeClr val="accent3">
                  <a:lumMod val="75000"/>
                </a:schemeClr>
              </a:solidFill>
            </a:endParaRPr>
          </a:p>
        </p:txBody>
      </p:sp>
      <p:sp>
        <p:nvSpPr>
          <p:cNvPr id="39" name="Rectangle 38">
            <a:extLst>
              <a:ext uri="{FF2B5EF4-FFF2-40B4-BE49-F238E27FC236}">
                <a16:creationId xmlns:a16="http://schemas.microsoft.com/office/drawing/2014/main" id="{3164F0B3-5080-914C-B417-BD940BDB3C0D}"/>
              </a:ext>
            </a:extLst>
          </p:cNvPr>
          <p:cNvSpPr/>
          <p:nvPr/>
        </p:nvSpPr>
        <p:spPr>
          <a:xfrm>
            <a:off x="8254571" y="9136045"/>
            <a:ext cx="3496631" cy="369332"/>
          </a:xfrm>
          <a:prstGeom prst="rect">
            <a:avLst/>
          </a:prstGeom>
        </p:spPr>
        <p:txBody>
          <a:bodyPr wrap="square">
            <a:spAutoFit/>
          </a:bodyPr>
          <a:lstStyle/>
          <a:p>
            <a:pPr algn="l"/>
            <a:r>
              <a:rPr lang="en-US" sz="1800" i="1" dirty="0" err="1">
                <a:solidFill>
                  <a:schemeClr val="tx1"/>
                </a:solidFill>
                <a:latin typeface="Calibri" panose="020F0502020204030204" pitchFamily="34" charset="0"/>
                <a:ea typeface="MS Mincho" panose="02020609040205080304" pitchFamily="49" charset="-128"/>
                <a:cs typeface="Times New Roman" panose="02020603050405020304" pitchFamily="18" charset="0"/>
              </a:rPr>
              <a:t>Myburgh</a:t>
            </a:r>
            <a:r>
              <a:rPr lang="en-US" sz="1800" i="1" dirty="0">
                <a:solidFill>
                  <a:schemeClr val="tx1"/>
                </a:solidFill>
                <a:latin typeface="Calibri" panose="020F0502020204030204" pitchFamily="34" charset="0"/>
                <a:ea typeface="MS Mincho" panose="02020609040205080304" pitchFamily="49" charset="-128"/>
                <a:cs typeface="Times New Roman" panose="02020603050405020304" pitchFamily="18" charset="0"/>
              </a:rPr>
              <a:t> et al. </a:t>
            </a:r>
            <a:r>
              <a:rPr lang="en-US" sz="1800" i="1" dirty="0" err="1">
                <a:solidFill>
                  <a:schemeClr val="tx1"/>
                </a:solidFill>
                <a:latin typeface="Calibri" panose="020F0502020204030204" pitchFamily="34" charset="0"/>
                <a:ea typeface="MS Mincho" panose="02020609040205080304" pitchFamily="49" charset="-128"/>
                <a:cs typeface="Times New Roman" panose="02020603050405020304" pitchFamily="18" charset="0"/>
              </a:rPr>
              <a:t>Crit</a:t>
            </a:r>
            <a:r>
              <a:rPr lang="en-US" sz="1800" i="1" dirty="0">
                <a:solidFill>
                  <a:schemeClr val="tx1"/>
                </a:solidFill>
                <a:latin typeface="Calibri" panose="020F0502020204030204" pitchFamily="34" charset="0"/>
                <a:ea typeface="MS Mincho" panose="02020609040205080304" pitchFamily="49" charset="-128"/>
                <a:cs typeface="Times New Roman" panose="02020603050405020304" pitchFamily="18" charset="0"/>
              </a:rPr>
              <a:t> Care  2010</a:t>
            </a:r>
            <a:endParaRPr lang="fr-FR" sz="1800" i="1" dirty="0">
              <a:solidFill>
                <a:schemeClr val="tx1"/>
              </a:solidFill>
            </a:endParaRPr>
          </a:p>
        </p:txBody>
      </p:sp>
    </p:spTree>
    <p:extLst>
      <p:ext uri="{BB962C8B-B14F-4D97-AF65-F5344CB8AC3E}">
        <p14:creationId xmlns:p14="http://schemas.microsoft.com/office/powerpoint/2010/main" val="186964883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IV stricte au PSE"/>
          <p:cNvSpPr txBox="1"/>
          <p:nvPr/>
        </p:nvSpPr>
        <p:spPr>
          <a:xfrm>
            <a:off x="10213993" y="4492859"/>
            <a:ext cx="1896238" cy="387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800" b="1">
                <a:latin typeface="+mn-lt"/>
                <a:ea typeface="+mn-ea"/>
                <a:cs typeface="+mn-cs"/>
                <a:sym typeface="Helvetica Neue"/>
              </a:defRPr>
            </a:lvl1pPr>
          </a:lstStyle>
          <a:p>
            <a:r>
              <a:rPr i="1" dirty="0"/>
              <a:t>IV Syringe pump</a:t>
            </a:r>
          </a:p>
        </p:txBody>
      </p:sp>
      <p:sp>
        <p:nvSpPr>
          <p:cNvPr id="175" name="Les catécholamines dans le choc hémorragique"/>
          <p:cNvSpPr txBox="1"/>
          <p:nvPr/>
        </p:nvSpPr>
        <p:spPr>
          <a:xfrm>
            <a:off x="1778295" y="248223"/>
            <a:ext cx="7255192"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800" b="1" i="1">
                <a:solidFill>
                  <a:srgbClr val="C00000"/>
                </a:solidFill>
                <a:latin typeface="Georgia"/>
                <a:ea typeface="Georgia"/>
                <a:cs typeface="Georgia"/>
                <a:sym typeface="Georgia"/>
              </a:defRPr>
            </a:lvl1pPr>
          </a:lstStyle>
          <a:p>
            <a:r>
              <a:rPr sz="3200" i="0" kern="1200" dirty="0">
                <a:solidFill>
                  <a:srgbClr val="90283B"/>
                </a:solidFill>
                <a:latin typeface="+mj-lt"/>
                <a:ea typeface="+mj-ea"/>
                <a:cs typeface="+mj-cs"/>
              </a:rPr>
              <a:t>Vasopressors in Hemorrhagic Shock</a:t>
            </a:r>
          </a:p>
        </p:txBody>
      </p:sp>
      <p:sp>
        <p:nvSpPr>
          <p:cNvPr id="176" name="ZoneTexte 1"/>
          <p:cNvSpPr txBox="1"/>
          <p:nvPr/>
        </p:nvSpPr>
        <p:spPr>
          <a:xfrm>
            <a:off x="1590401" y="1445505"/>
            <a:ext cx="2260398" cy="387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b="1">
                <a:latin typeface="+mn-lt"/>
                <a:ea typeface="+mn-ea"/>
                <a:cs typeface="+mn-cs"/>
                <a:sym typeface="Helvetica Neue"/>
              </a:defRPr>
            </a:lvl1pPr>
          </a:lstStyle>
          <a:p>
            <a:r>
              <a:rPr dirty="0"/>
              <a:t>α and β stimulation </a:t>
            </a:r>
          </a:p>
        </p:txBody>
      </p:sp>
      <p:sp>
        <p:nvSpPr>
          <p:cNvPr id="177" name="ZoneTexte 2"/>
          <p:cNvSpPr txBox="1"/>
          <p:nvPr/>
        </p:nvSpPr>
        <p:spPr>
          <a:xfrm>
            <a:off x="5355151" y="1942544"/>
            <a:ext cx="2700453" cy="9712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1800" b="1">
                <a:latin typeface="+mn-lt"/>
                <a:ea typeface="+mn-ea"/>
                <a:cs typeface="+mn-cs"/>
                <a:sym typeface="Helvetica Neue"/>
              </a:defRPr>
            </a:pPr>
            <a:r>
              <a:rPr dirty="0"/>
              <a:t>Inotropic +</a:t>
            </a:r>
          </a:p>
          <a:p>
            <a:pPr algn="l">
              <a:defRPr sz="1800" b="1">
                <a:latin typeface="+mn-lt"/>
                <a:ea typeface="+mn-ea"/>
                <a:cs typeface="+mn-cs"/>
                <a:sym typeface="Helvetica Neue"/>
              </a:defRPr>
            </a:pPr>
            <a:r>
              <a:rPr dirty="0"/>
              <a:t>Tachycardia</a:t>
            </a:r>
          </a:p>
          <a:p>
            <a:pPr algn="l">
              <a:defRPr sz="1800" b="1">
                <a:latin typeface="+mn-lt"/>
                <a:ea typeface="+mn-ea"/>
                <a:cs typeface="+mn-cs"/>
                <a:sym typeface="Helvetica Neue"/>
              </a:defRPr>
            </a:pPr>
            <a:r>
              <a:rPr dirty="0" err="1"/>
              <a:t>Difuse</a:t>
            </a:r>
            <a:r>
              <a:rPr dirty="0"/>
              <a:t> Vasoconstriction</a:t>
            </a:r>
          </a:p>
        </p:txBody>
      </p:sp>
      <p:sp>
        <p:nvSpPr>
          <p:cNvPr id="178" name="ZoneTexte 3"/>
          <p:cNvSpPr txBox="1"/>
          <p:nvPr/>
        </p:nvSpPr>
        <p:spPr>
          <a:xfrm>
            <a:off x="8421419" y="1942544"/>
            <a:ext cx="4424288"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800" b="1">
                <a:latin typeface="+mn-lt"/>
                <a:ea typeface="+mn-ea"/>
                <a:cs typeface="+mn-cs"/>
                <a:sym typeface="Helvetica Neue"/>
              </a:defRPr>
            </a:pPr>
            <a:r>
              <a:rPr i="1" dirty="0"/>
              <a:t>All route possible</a:t>
            </a:r>
          </a:p>
          <a:p>
            <a:pPr>
              <a:defRPr sz="1800" b="1">
                <a:latin typeface="+mn-lt"/>
                <a:ea typeface="+mn-ea"/>
                <a:cs typeface="+mn-cs"/>
                <a:sym typeface="Helvetica Neue"/>
              </a:defRPr>
            </a:pPr>
            <a:r>
              <a:rPr i="1" dirty="0"/>
              <a:t>Possible bolus titration</a:t>
            </a:r>
          </a:p>
          <a:p>
            <a:pPr>
              <a:defRPr sz="1800" b="1">
                <a:latin typeface="+mn-lt"/>
                <a:ea typeface="+mn-ea"/>
                <a:cs typeface="+mn-cs"/>
                <a:sym typeface="Helvetica Neue"/>
              </a:defRPr>
            </a:pPr>
            <a:r>
              <a:rPr i="1" dirty="0"/>
              <a:t>Ok for prehospital austere environment</a:t>
            </a:r>
          </a:p>
        </p:txBody>
      </p:sp>
      <p:sp>
        <p:nvSpPr>
          <p:cNvPr id="179" name="ZoneTexte 4"/>
          <p:cNvSpPr txBox="1"/>
          <p:nvPr/>
        </p:nvSpPr>
        <p:spPr>
          <a:xfrm>
            <a:off x="1803839" y="3791799"/>
            <a:ext cx="2375650"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b="1">
                <a:latin typeface="+mn-lt"/>
                <a:ea typeface="+mn-ea"/>
                <a:cs typeface="+mn-cs"/>
                <a:sym typeface="Helvetica Neue"/>
              </a:defRPr>
            </a:lvl1pPr>
          </a:lstStyle>
          <a:p>
            <a:r>
              <a:rPr lang="fr-FR" dirty="0" err="1"/>
              <a:t>Mainly</a:t>
            </a:r>
            <a:r>
              <a:rPr lang="fr-FR" dirty="0"/>
              <a:t> </a:t>
            </a:r>
            <a:r>
              <a:rPr dirty="0"/>
              <a:t>α stimulation</a:t>
            </a:r>
            <a:r>
              <a:rPr lang="fr-FR" dirty="0"/>
              <a:t> </a:t>
            </a:r>
            <a:endParaRPr dirty="0"/>
          </a:p>
        </p:txBody>
      </p:sp>
      <p:sp>
        <p:nvSpPr>
          <p:cNvPr id="180" name="ZoneTexte 24"/>
          <p:cNvSpPr txBox="1"/>
          <p:nvPr/>
        </p:nvSpPr>
        <p:spPr>
          <a:xfrm>
            <a:off x="5360576" y="4054709"/>
            <a:ext cx="4275049" cy="12633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1800" b="1">
                <a:latin typeface="+mn-lt"/>
                <a:ea typeface="+mn-ea"/>
                <a:cs typeface="+mn-cs"/>
                <a:sym typeface="Helvetica Neue"/>
              </a:defRPr>
            </a:pPr>
            <a:r>
              <a:t>Moderated tachycardia</a:t>
            </a:r>
          </a:p>
          <a:p>
            <a:pPr algn="l">
              <a:defRPr sz="1800" b="1">
                <a:latin typeface="+mn-lt"/>
                <a:ea typeface="+mn-ea"/>
                <a:cs typeface="+mn-cs"/>
                <a:sym typeface="Helvetica Neue"/>
              </a:defRPr>
            </a:pPr>
            <a:r>
              <a:t>Vasoconstriction +++ </a:t>
            </a:r>
          </a:p>
          <a:p>
            <a:pPr algn="l">
              <a:defRPr sz="1800" b="1">
                <a:latin typeface="+mn-lt"/>
                <a:ea typeface="+mn-ea"/>
                <a:cs typeface="+mn-cs"/>
                <a:sym typeface="Helvetica Neue"/>
              </a:defRPr>
            </a:pPr>
            <a:r>
              <a:t>Redistribution to heart, brain, kidneys</a:t>
            </a:r>
          </a:p>
          <a:p>
            <a:pPr algn="l">
              <a:defRPr sz="1800" b="1">
                <a:latin typeface="+mn-lt"/>
                <a:ea typeface="+mn-ea"/>
                <a:cs typeface="+mn-cs"/>
                <a:sym typeface="Helvetica Neue"/>
              </a:defRPr>
            </a:pPr>
            <a:r>
              <a:t>Splanchnic venous sector</a:t>
            </a:r>
          </a:p>
        </p:txBody>
      </p:sp>
      <p:sp>
        <p:nvSpPr>
          <p:cNvPr id="183" name="Epinephrine"/>
          <p:cNvSpPr txBox="1"/>
          <p:nvPr/>
        </p:nvSpPr>
        <p:spPr>
          <a:xfrm>
            <a:off x="5774101" y="1102782"/>
            <a:ext cx="1417055"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b="1">
                <a:solidFill>
                  <a:srgbClr val="FF0000"/>
                </a:solidFill>
                <a:latin typeface="+mn-lt"/>
                <a:ea typeface="+mn-ea"/>
                <a:cs typeface="+mn-cs"/>
                <a:sym typeface="Helvetica Neue"/>
              </a:defRPr>
            </a:lvl1pPr>
          </a:lstStyle>
          <a:p>
            <a:r>
              <a:rPr dirty="0"/>
              <a:t>Epinephrine</a:t>
            </a:r>
          </a:p>
        </p:txBody>
      </p:sp>
      <p:grpSp>
        <p:nvGrpSpPr>
          <p:cNvPr id="192" name="Groupe"/>
          <p:cNvGrpSpPr/>
          <p:nvPr/>
        </p:nvGrpSpPr>
        <p:grpSpPr>
          <a:xfrm>
            <a:off x="560277" y="1932967"/>
            <a:ext cx="4320646" cy="1053129"/>
            <a:chOff x="0" y="0"/>
            <a:chExt cx="4320644" cy="1053127"/>
          </a:xfrm>
        </p:grpSpPr>
        <p:grpSp>
          <p:nvGrpSpPr>
            <p:cNvPr id="188" name="Groupe"/>
            <p:cNvGrpSpPr/>
            <p:nvPr/>
          </p:nvGrpSpPr>
          <p:grpSpPr>
            <a:xfrm>
              <a:off x="0" y="0"/>
              <a:ext cx="4320645" cy="1053128"/>
              <a:chOff x="0" y="0"/>
              <a:chExt cx="4320644" cy="1053127"/>
            </a:xfrm>
          </p:grpSpPr>
          <p:pic>
            <p:nvPicPr>
              <p:cNvPr id="184" name="Image" descr="Image"/>
              <p:cNvPicPr>
                <a:picLocks noChangeAspect="1"/>
              </p:cNvPicPr>
              <p:nvPr/>
            </p:nvPicPr>
            <p:blipFill>
              <a:blip r:embed="rId3"/>
              <a:srcRect b="17565"/>
              <a:stretch>
                <a:fillRect/>
              </a:stretch>
            </p:blipFill>
            <p:spPr>
              <a:xfrm>
                <a:off x="0" y="0"/>
                <a:ext cx="4320645" cy="1053128"/>
              </a:xfrm>
              <a:prstGeom prst="rect">
                <a:avLst/>
              </a:prstGeom>
              <a:ln w="12700" cap="flat">
                <a:noFill/>
                <a:miter lim="400000"/>
              </a:ln>
              <a:effectLst/>
            </p:spPr>
          </p:pic>
          <p:sp>
            <p:nvSpPr>
              <p:cNvPr id="185" name="Rectangle"/>
              <p:cNvSpPr/>
              <p:nvPr/>
            </p:nvSpPr>
            <p:spPr>
              <a:xfrm>
                <a:off x="0" y="228919"/>
                <a:ext cx="236483" cy="116535"/>
              </a:xfrm>
              <a:prstGeom prst="rect">
                <a:avLst/>
              </a:prstGeom>
              <a:solidFill>
                <a:srgbClr val="FFFFFF"/>
              </a:solidFill>
              <a:ln w="12700" cap="flat">
                <a:noFill/>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sp>
            <p:nvSpPr>
              <p:cNvPr id="186" name="Rectangle"/>
              <p:cNvSpPr/>
              <p:nvPr/>
            </p:nvSpPr>
            <p:spPr>
              <a:xfrm>
                <a:off x="492115" y="228919"/>
                <a:ext cx="179628" cy="116535"/>
              </a:xfrm>
              <a:prstGeom prst="rect">
                <a:avLst/>
              </a:prstGeom>
              <a:solidFill>
                <a:srgbClr val="E7D94E"/>
              </a:solidFill>
              <a:ln w="12700" cap="flat">
                <a:noFill/>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sp>
            <p:nvSpPr>
              <p:cNvPr id="187" name="Rectangle"/>
              <p:cNvSpPr/>
              <p:nvPr/>
            </p:nvSpPr>
            <p:spPr>
              <a:xfrm>
                <a:off x="1570635" y="364113"/>
                <a:ext cx="215460" cy="116535"/>
              </a:xfrm>
              <a:prstGeom prst="rect">
                <a:avLst/>
              </a:prstGeom>
              <a:solidFill>
                <a:srgbClr val="E9B8A0"/>
              </a:solidFill>
              <a:ln w="12700" cap="flat">
                <a:noFill/>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grpSp>
        <p:sp>
          <p:nvSpPr>
            <p:cNvPr id="189" name="Risk of excessive vasoconstriction"/>
            <p:cNvSpPr txBox="1"/>
            <p:nvPr/>
          </p:nvSpPr>
          <p:spPr>
            <a:xfrm>
              <a:off x="1793696" y="851987"/>
              <a:ext cx="2235002" cy="124115"/>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l" defTabSz="457200">
                <a:defRPr sz="1000" b="1">
                  <a:solidFill>
                    <a:srgbClr val="CB4B3D"/>
                  </a:solidFill>
                  <a:latin typeface="+mn-lt"/>
                  <a:ea typeface="+mn-ea"/>
                  <a:cs typeface="+mn-cs"/>
                  <a:sym typeface="Helvetica Neue"/>
                </a:defRPr>
              </a:lvl1pPr>
            </a:lstStyle>
            <a:p>
              <a:r>
                <a:t>Risk of excessive vasoconstriction </a:t>
              </a:r>
            </a:p>
          </p:txBody>
        </p:sp>
        <p:sp>
          <p:nvSpPr>
            <p:cNvPr id="190" name="Risk of tachyphylaxis"/>
            <p:cNvSpPr txBox="1"/>
            <p:nvPr/>
          </p:nvSpPr>
          <p:spPr>
            <a:xfrm>
              <a:off x="277018" y="634741"/>
              <a:ext cx="2235003" cy="190404"/>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l" defTabSz="457200">
                <a:defRPr sz="1000" b="1">
                  <a:solidFill>
                    <a:srgbClr val="CB4B3D"/>
                  </a:solidFill>
                  <a:latin typeface="+mn-lt"/>
                  <a:ea typeface="+mn-ea"/>
                  <a:cs typeface="+mn-cs"/>
                  <a:sym typeface="Helvetica Neue"/>
                </a:defRPr>
              </a:lvl1pPr>
            </a:lstStyle>
            <a:p>
              <a:r>
                <a:t>Risk of tachyphylaxis </a:t>
              </a:r>
            </a:p>
          </p:txBody>
        </p:sp>
        <p:sp>
          <p:nvSpPr>
            <p:cNvPr id="191" name="Ligne"/>
            <p:cNvSpPr/>
            <p:nvPr/>
          </p:nvSpPr>
          <p:spPr>
            <a:xfrm>
              <a:off x="251618" y="809848"/>
              <a:ext cx="3728797" cy="1"/>
            </a:xfrm>
            <a:prstGeom prst="line">
              <a:avLst/>
            </a:prstGeom>
            <a:noFill/>
            <a:ln w="15875" cap="flat">
              <a:solidFill>
                <a:srgbClr val="CB4B3D"/>
              </a:solidFill>
              <a:prstDash val="solid"/>
              <a:miter lim="400000"/>
              <a:tailEnd type="stealth" w="med" len="med"/>
            </a:ln>
            <a:effectLst/>
          </p:spPr>
          <p:txBody>
            <a:bodyPr wrap="square" lIns="50800" tIns="50800" rIns="50800" bIns="50800" numCol="1" anchor="ctr">
              <a:noAutofit/>
            </a:bodyPr>
            <a:lstStyle/>
            <a:p>
              <a:pPr>
                <a:defRPr sz="2200">
                  <a:solidFill>
                    <a:srgbClr val="FFFFFF"/>
                  </a:solidFill>
                </a:defRPr>
              </a:pPr>
              <a:endParaRPr/>
            </a:p>
          </p:txBody>
        </p:sp>
      </p:grpSp>
      <p:sp>
        <p:nvSpPr>
          <p:cNvPr id="193" name="NorEpinephrine"/>
          <p:cNvSpPr txBox="1"/>
          <p:nvPr/>
        </p:nvSpPr>
        <p:spPr>
          <a:xfrm>
            <a:off x="5575104" y="3470560"/>
            <a:ext cx="1815771" cy="387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b="1">
                <a:solidFill>
                  <a:srgbClr val="FF0000"/>
                </a:solidFill>
                <a:latin typeface="+mn-lt"/>
                <a:ea typeface="+mn-ea"/>
                <a:cs typeface="+mn-cs"/>
                <a:sym typeface="Helvetica Neue"/>
              </a:defRPr>
            </a:lvl1pPr>
          </a:lstStyle>
          <a:p>
            <a:r>
              <a:t>NorEpinephrine</a:t>
            </a:r>
          </a:p>
        </p:txBody>
      </p:sp>
      <p:grpSp>
        <p:nvGrpSpPr>
          <p:cNvPr id="202" name="Groupe"/>
          <p:cNvGrpSpPr/>
          <p:nvPr/>
        </p:nvGrpSpPr>
        <p:grpSpPr>
          <a:xfrm>
            <a:off x="711561" y="4197799"/>
            <a:ext cx="4504847" cy="977190"/>
            <a:chOff x="0" y="0"/>
            <a:chExt cx="4504846" cy="977188"/>
          </a:xfrm>
        </p:grpSpPr>
        <p:grpSp>
          <p:nvGrpSpPr>
            <p:cNvPr id="200" name="Groupe"/>
            <p:cNvGrpSpPr/>
            <p:nvPr/>
          </p:nvGrpSpPr>
          <p:grpSpPr>
            <a:xfrm>
              <a:off x="0" y="0"/>
              <a:ext cx="4159695" cy="977189"/>
              <a:chOff x="0" y="0"/>
              <a:chExt cx="4159694" cy="977188"/>
            </a:xfrm>
          </p:grpSpPr>
          <p:grpSp>
            <p:nvGrpSpPr>
              <p:cNvPr id="197" name="Groupe"/>
              <p:cNvGrpSpPr/>
              <p:nvPr/>
            </p:nvGrpSpPr>
            <p:grpSpPr>
              <a:xfrm>
                <a:off x="0" y="0"/>
                <a:ext cx="4159695" cy="977189"/>
                <a:chOff x="0" y="0"/>
                <a:chExt cx="4159694" cy="977188"/>
              </a:xfrm>
            </p:grpSpPr>
            <p:pic>
              <p:nvPicPr>
                <p:cNvPr id="194" name="Image" descr="Image"/>
                <p:cNvPicPr>
                  <a:picLocks noChangeAspect="1"/>
                </p:cNvPicPr>
                <p:nvPr/>
              </p:nvPicPr>
              <p:blipFill>
                <a:blip r:embed="rId4"/>
                <a:stretch>
                  <a:fillRect/>
                </a:stretch>
              </p:blipFill>
              <p:spPr>
                <a:xfrm>
                  <a:off x="0" y="0"/>
                  <a:ext cx="4159695" cy="977189"/>
                </a:xfrm>
                <a:prstGeom prst="rect">
                  <a:avLst/>
                </a:prstGeom>
                <a:ln w="12700" cap="flat">
                  <a:noFill/>
                  <a:miter lim="400000"/>
                </a:ln>
                <a:effectLst/>
              </p:spPr>
            </p:pic>
            <p:sp>
              <p:nvSpPr>
                <p:cNvPr id="195" name="Flèche"/>
                <p:cNvSpPr/>
                <p:nvPr/>
              </p:nvSpPr>
              <p:spPr>
                <a:xfrm>
                  <a:off x="2673996" y="183201"/>
                  <a:ext cx="1479543" cy="439082"/>
                </a:xfrm>
                <a:prstGeom prst="rightArrow">
                  <a:avLst>
                    <a:gd name="adj1" fmla="val 98362"/>
                    <a:gd name="adj2" fmla="val 78057"/>
                  </a:avLst>
                </a:prstGeom>
                <a:gradFill flip="none" rotWithShape="1">
                  <a:gsLst>
                    <a:gs pos="0">
                      <a:srgbClr val="DC8A70"/>
                    </a:gs>
                    <a:gs pos="12473">
                      <a:srgbClr val="D46E58"/>
                    </a:gs>
                    <a:gs pos="100000">
                      <a:srgbClr val="CC5140"/>
                    </a:gs>
                  </a:gsLst>
                  <a:path path="shape">
                    <a:fillToRect l="-805" t="54759" r="100805" b="45240"/>
                  </a:path>
                </a:gradFill>
                <a:ln w="9525" cap="flat">
                  <a:solidFill>
                    <a:srgbClr val="000000"/>
                  </a:solidFill>
                  <a:prstDash val="solid"/>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sp>
              <p:nvSpPr>
                <p:cNvPr id="196" name="Ligne"/>
                <p:cNvSpPr/>
                <p:nvPr/>
              </p:nvSpPr>
              <p:spPr>
                <a:xfrm flipV="1">
                  <a:off x="3543933" y="189634"/>
                  <a:ext cx="1" cy="426216"/>
                </a:xfrm>
                <a:prstGeom prst="line">
                  <a:avLst/>
                </a:prstGeom>
                <a:noFill/>
                <a:ln w="12700" cap="flat">
                  <a:solidFill>
                    <a:srgbClr val="000000"/>
                  </a:solidFill>
                  <a:prstDash val="solid"/>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grpSp>
          <p:sp>
            <p:nvSpPr>
              <p:cNvPr id="198" name="Rectangle"/>
              <p:cNvSpPr/>
              <p:nvPr/>
            </p:nvSpPr>
            <p:spPr>
              <a:xfrm>
                <a:off x="57903" y="316890"/>
                <a:ext cx="217715" cy="171704"/>
              </a:xfrm>
              <a:prstGeom prst="rect">
                <a:avLst/>
              </a:prstGeom>
              <a:solidFill>
                <a:srgbClr val="E7D94E"/>
              </a:solidFill>
              <a:ln w="12700" cap="flat">
                <a:noFill/>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sp>
            <p:nvSpPr>
              <p:cNvPr id="199" name="Rectangle"/>
              <p:cNvSpPr/>
              <p:nvPr/>
            </p:nvSpPr>
            <p:spPr>
              <a:xfrm>
                <a:off x="1108940" y="316890"/>
                <a:ext cx="217715" cy="171704"/>
              </a:xfrm>
              <a:prstGeom prst="rect">
                <a:avLst/>
              </a:prstGeom>
              <a:solidFill>
                <a:srgbClr val="F1D3C0"/>
              </a:solidFill>
              <a:ln w="12700" cap="flat">
                <a:noFill/>
                <a:miter lim="400000"/>
              </a:ln>
              <a:effectLst/>
            </p:spPr>
            <p:txBody>
              <a:bodyPr wrap="square" lIns="101600" tIns="101600" rIns="101600" bIns="101600" numCol="1" anchor="ctr">
                <a:noAutofit/>
              </a:bodyPr>
              <a:lstStyle/>
              <a:p>
                <a:pPr defTabSz="457200">
                  <a:defRPr sz="1200">
                    <a:solidFill>
                      <a:srgbClr val="FFFFFF"/>
                    </a:solidFill>
                    <a:latin typeface="+mn-lt"/>
                    <a:ea typeface="+mn-ea"/>
                    <a:cs typeface="+mn-cs"/>
                    <a:sym typeface="Helvetica Neue"/>
                  </a:defRPr>
                </a:pPr>
                <a:endParaRPr/>
              </a:p>
            </p:txBody>
          </p:sp>
        </p:grpSp>
        <p:sp>
          <p:nvSpPr>
            <p:cNvPr id="201" name="Risk of excessive vasoconstriction"/>
            <p:cNvSpPr txBox="1"/>
            <p:nvPr/>
          </p:nvSpPr>
          <p:spPr>
            <a:xfrm>
              <a:off x="2269845" y="712536"/>
              <a:ext cx="2235002" cy="124115"/>
            </a:xfrm>
            <a:prstGeom prst="rect">
              <a:avLst/>
            </a:prstGeom>
            <a:solidFill>
              <a:srgbClr val="FFFFFF"/>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t">
              <a:noAutofit/>
            </a:bodyPr>
            <a:lstStyle>
              <a:lvl1pPr algn="l" defTabSz="457200">
                <a:defRPr sz="1000" b="1">
                  <a:solidFill>
                    <a:srgbClr val="CB4B3D"/>
                  </a:solidFill>
                  <a:latin typeface="+mn-lt"/>
                  <a:ea typeface="+mn-ea"/>
                  <a:cs typeface="+mn-cs"/>
                  <a:sym typeface="Helvetica Neue"/>
                </a:defRPr>
              </a:lvl1pPr>
            </a:lstStyle>
            <a:p>
              <a:r>
                <a:t>Risk of excessive vasoconstriction </a:t>
              </a:r>
            </a:p>
          </p:txBody>
        </p:sp>
      </p:grpSp>
      <p:sp>
        <p:nvSpPr>
          <p:cNvPr id="203" name="Vasopressine"/>
          <p:cNvSpPr txBox="1"/>
          <p:nvPr/>
        </p:nvSpPr>
        <p:spPr>
          <a:xfrm>
            <a:off x="5678719" y="6654482"/>
            <a:ext cx="1566368" cy="387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b="1">
                <a:solidFill>
                  <a:srgbClr val="FF0000"/>
                </a:solidFill>
                <a:latin typeface="+mn-lt"/>
                <a:ea typeface="+mn-ea"/>
                <a:cs typeface="+mn-cs"/>
                <a:sym typeface="Helvetica Neue"/>
              </a:defRPr>
            </a:lvl1pPr>
          </a:lstStyle>
          <a:p>
            <a:r>
              <a:t>Vasopressine</a:t>
            </a:r>
          </a:p>
        </p:txBody>
      </p:sp>
      <p:sp>
        <p:nvSpPr>
          <p:cNvPr id="204" name="Vasoconstriction +++…"/>
          <p:cNvSpPr txBox="1"/>
          <p:nvPr/>
        </p:nvSpPr>
        <p:spPr>
          <a:xfrm>
            <a:off x="3817198" y="7142618"/>
            <a:ext cx="6185689" cy="12633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1800" b="1">
                <a:latin typeface="+mn-lt"/>
                <a:ea typeface="+mn-ea"/>
                <a:cs typeface="+mn-cs"/>
                <a:sym typeface="Helvetica Neue"/>
              </a:defRPr>
            </a:pPr>
            <a:r>
              <a:t>Vasoconstriction +++ </a:t>
            </a:r>
          </a:p>
          <a:p>
            <a:pPr algn="l">
              <a:defRPr sz="1800" b="1">
                <a:latin typeface="+mn-lt"/>
                <a:ea typeface="+mn-ea"/>
                <a:cs typeface="+mn-cs"/>
                <a:sym typeface="Helvetica Neue"/>
              </a:defRPr>
            </a:pPr>
            <a:r>
              <a:t>Redistribution to heart, brain, spleen &gt; NorEpinephrine </a:t>
            </a:r>
          </a:p>
          <a:p>
            <a:pPr algn="l" defTabSz="457200">
              <a:defRPr sz="1800" b="1">
                <a:latin typeface="+mn-lt"/>
                <a:ea typeface="+mn-ea"/>
                <a:cs typeface="+mn-cs"/>
                <a:sym typeface="Helvetica Neue"/>
              </a:defRPr>
            </a:pPr>
            <a:r>
              <a:t>No pulmonary vasoconstriction</a:t>
            </a:r>
          </a:p>
          <a:p>
            <a:pPr algn="l" defTabSz="457200">
              <a:defRPr sz="1800" b="1">
                <a:latin typeface="+mn-lt"/>
                <a:ea typeface="+mn-ea"/>
                <a:cs typeface="+mn-cs"/>
                <a:sym typeface="Helvetica Neue"/>
              </a:defRPr>
            </a:pPr>
            <a:r>
              <a:t>No cardiotropic action</a:t>
            </a:r>
          </a:p>
        </p:txBody>
      </p:sp>
      <p:sp>
        <p:nvSpPr>
          <p:cNvPr id="205" name="Derived from ADH"/>
          <p:cNvSpPr txBox="1"/>
          <p:nvPr/>
        </p:nvSpPr>
        <p:spPr>
          <a:xfrm>
            <a:off x="915655" y="7580768"/>
            <a:ext cx="2082775" cy="387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800" b="1">
                <a:latin typeface="+mn-lt"/>
                <a:ea typeface="+mn-ea"/>
                <a:cs typeface="+mn-cs"/>
                <a:sym typeface="Helvetica Neue"/>
              </a:defRPr>
            </a:lvl1pPr>
          </a:lstStyle>
          <a:p>
            <a:r>
              <a:t>Derived from ADH</a:t>
            </a:r>
          </a:p>
        </p:txBody>
      </p:sp>
      <p:sp>
        <p:nvSpPr>
          <p:cNvPr id="206" name="IV stricte au PSE"/>
          <p:cNvSpPr txBox="1"/>
          <p:nvPr/>
        </p:nvSpPr>
        <p:spPr>
          <a:xfrm>
            <a:off x="10192907" y="7580768"/>
            <a:ext cx="1896238" cy="3870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800" b="1">
                <a:latin typeface="+mn-lt"/>
                <a:ea typeface="+mn-ea"/>
                <a:cs typeface="+mn-cs"/>
                <a:sym typeface="Helvetica Neue"/>
              </a:defRPr>
            </a:lvl1pPr>
          </a:lstStyle>
          <a:p>
            <a:r>
              <a:rPr i="1" dirty="0"/>
              <a:t>IV Syringe pump</a:t>
            </a:r>
          </a:p>
        </p:txBody>
      </p:sp>
      <p:sp>
        <p:nvSpPr>
          <p:cNvPr id="35" name="ZoneTexte 26">
            <a:extLst>
              <a:ext uri="{FF2B5EF4-FFF2-40B4-BE49-F238E27FC236}">
                <a16:creationId xmlns:a16="http://schemas.microsoft.com/office/drawing/2014/main" id="{F57C3B42-FF43-3145-9E08-2174CA4B4982}"/>
              </a:ext>
            </a:extLst>
          </p:cNvPr>
          <p:cNvSpPr txBox="1"/>
          <p:nvPr/>
        </p:nvSpPr>
        <p:spPr>
          <a:xfrm rot="16200000">
            <a:off x="-1236559" y="7664749"/>
            <a:ext cx="3222036"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800">
                <a:solidFill>
                  <a:srgbClr val="DF1A10"/>
                </a:solidFill>
                <a:latin typeface="+mn-lt"/>
                <a:ea typeface="+mn-ea"/>
                <a:cs typeface="+mn-cs"/>
                <a:sym typeface="Helvetica Neue"/>
              </a:defRPr>
            </a:lvl1pPr>
          </a:lstStyle>
          <a:p>
            <a:r>
              <a:rPr b="1" dirty="0">
                <a:solidFill>
                  <a:srgbClr val="002060"/>
                </a:solidFill>
              </a:rPr>
              <a:t>NOT ADRENERGIC SYSTEM</a:t>
            </a:r>
          </a:p>
        </p:txBody>
      </p:sp>
      <p:sp>
        <p:nvSpPr>
          <p:cNvPr id="36" name="Cathécolamines naturelles">
            <a:extLst>
              <a:ext uri="{FF2B5EF4-FFF2-40B4-BE49-F238E27FC236}">
                <a16:creationId xmlns:a16="http://schemas.microsoft.com/office/drawing/2014/main" id="{710291E2-A27F-194D-9038-E3290C56667F}"/>
              </a:ext>
            </a:extLst>
          </p:cNvPr>
          <p:cNvSpPr txBox="1"/>
          <p:nvPr/>
        </p:nvSpPr>
        <p:spPr>
          <a:xfrm rot="16200000">
            <a:off x="-1885960" y="3541472"/>
            <a:ext cx="4575170"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rgbClr val="FF0000"/>
                </a:solidFill>
                <a:latin typeface="+mn-lt"/>
                <a:ea typeface="+mn-ea"/>
                <a:cs typeface="+mn-cs"/>
                <a:sym typeface="Helvetica Neue"/>
              </a:defRPr>
            </a:lvl1pPr>
          </a:lstStyle>
          <a:p>
            <a:r>
              <a:rPr b="1" dirty="0"/>
              <a:t>ENDOGENOUS CATECHOLAMINES</a:t>
            </a:r>
          </a:p>
        </p:txBody>
      </p:sp>
      <p:sp>
        <p:nvSpPr>
          <p:cNvPr id="37" name="Rectangle 5">
            <a:extLst>
              <a:ext uri="{FF2B5EF4-FFF2-40B4-BE49-F238E27FC236}">
                <a16:creationId xmlns:a16="http://schemas.microsoft.com/office/drawing/2014/main" id="{02C4E723-65E1-DA46-ABE8-7C93EC299410}"/>
              </a:ext>
            </a:extLst>
          </p:cNvPr>
          <p:cNvSpPr/>
          <p:nvPr/>
        </p:nvSpPr>
        <p:spPr>
          <a:xfrm>
            <a:off x="638342" y="3353931"/>
            <a:ext cx="11728116" cy="2664926"/>
          </a:xfrm>
          <a:prstGeom prst="rect">
            <a:avLst/>
          </a:prstGeom>
          <a:ln w="57150">
            <a:solidFill>
              <a:srgbClr val="C00000"/>
            </a:solidFill>
            <a:miter lim="400000"/>
          </a:ln>
        </p:spPr>
        <p:txBody>
          <a:bodyPr lIns="50800" tIns="50800" rIns="50800" bIns="50800" anchor="ctr"/>
          <a:lstStyle/>
          <a:p>
            <a:pPr>
              <a:defRPr sz="2200">
                <a:solidFill>
                  <a:srgbClr val="FFFFFF"/>
                </a:solidFill>
              </a:defRPr>
            </a:pPr>
            <a:endParaRPr/>
          </a:p>
        </p:txBody>
      </p:sp>
      <p:sp>
        <p:nvSpPr>
          <p:cNvPr id="38" name="ZoneTexte 6">
            <a:extLst>
              <a:ext uri="{FF2B5EF4-FFF2-40B4-BE49-F238E27FC236}">
                <a16:creationId xmlns:a16="http://schemas.microsoft.com/office/drawing/2014/main" id="{787F82AE-50DF-0B4C-B963-D2693D762EFA}"/>
              </a:ext>
            </a:extLst>
          </p:cNvPr>
          <p:cNvSpPr txBox="1"/>
          <p:nvPr/>
        </p:nvSpPr>
        <p:spPr>
          <a:xfrm>
            <a:off x="4054342" y="5511683"/>
            <a:ext cx="5301082" cy="4610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solidFill>
                  <a:srgbClr val="FF0000"/>
                </a:solidFill>
                <a:latin typeface="+mn-lt"/>
                <a:ea typeface="+mn-ea"/>
                <a:cs typeface="+mn-cs"/>
                <a:sym typeface="Helvetica Neue"/>
              </a:defRPr>
            </a:lvl1pPr>
          </a:lstStyle>
          <a:p>
            <a:r>
              <a:rPr lang="fr-FR" dirty="0"/>
              <a:t>Best </a:t>
            </a:r>
            <a:r>
              <a:rPr lang="fr-FR" dirty="0" err="1"/>
              <a:t>choice</a:t>
            </a:r>
            <a:r>
              <a:rPr lang="fr-FR" dirty="0"/>
              <a:t> for </a:t>
            </a:r>
            <a:r>
              <a:rPr lang="fr-FR" dirty="0" err="1"/>
              <a:t>Hemorrhagic</a:t>
            </a:r>
            <a:r>
              <a:rPr lang="fr-FR" dirty="0"/>
              <a:t> </a:t>
            </a:r>
            <a:r>
              <a:rPr lang="fr-FR" dirty="0" err="1"/>
              <a:t>Shock</a:t>
            </a:r>
            <a:endParaRPr dirty="0"/>
          </a:p>
        </p:txBody>
      </p:sp>
    </p:spTree>
    <p:extLst>
      <p:ext uri="{BB962C8B-B14F-4D97-AF65-F5344CB8AC3E}">
        <p14:creationId xmlns:p14="http://schemas.microsoft.com/office/powerpoint/2010/main" val="15079351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hoc compensé"/>
          <p:cNvSpPr txBox="1"/>
          <p:nvPr/>
        </p:nvSpPr>
        <p:spPr>
          <a:xfrm>
            <a:off x="3026294" y="1369003"/>
            <a:ext cx="10265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2200" b="1">
                <a:solidFill>
                  <a:srgbClr val="C00000"/>
                </a:solidFill>
                <a:latin typeface="+mn-lt"/>
                <a:ea typeface="+mn-ea"/>
                <a:cs typeface="+mn-cs"/>
                <a:sym typeface="Helvetica Neue"/>
              </a:defRPr>
            </a:lvl1pPr>
          </a:lstStyle>
          <a:p>
            <a:endParaRPr sz="2800" dirty="0">
              <a:solidFill>
                <a:srgbClr val="002060"/>
              </a:solidFill>
              <a:latin typeface="Calibri" panose="020F0502020204030204" pitchFamily="34" charset="0"/>
              <a:cs typeface="Calibri" panose="020F0502020204030204" pitchFamily="34" charset="0"/>
            </a:endParaRPr>
          </a:p>
        </p:txBody>
      </p:sp>
      <p:sp>
        <p:nvSpPr>
          <p:cNvPr id="245" name="Inhibition = Choc décompensé"/>
          <p:cNvSpPr txBox="1"/>
          <p:nvPr/>
        </p:nvSpPr>
        <p:spPr>
          <a:xfrm>
            <a:off x="4593199" y="4792821"/>
            <a:ext cx="102656"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200" b="1">
                <a:solidFill>
                  <a:srgbClr val="C00000"/>
                </a:solidFill>
                <a:latin typeface="+mn-lt"/>
                <a:ea typeface="+mn-ea"/>
                <a:cs typeface="+mn-cs"/>
                <a:sym typeface="Helvetica Neue"/>
              </a:defRPr>
            </a:lvl1pPr>
          </a:lstStyle>
          <a:p>
            <a:endParaRPr sz="2800" dirty="0">
              <a:solidFill>
                <a:srgbClr val="002060"/>
              </a:solidFill>
              <a:latin typeface="Calibri" panose="020F0502020204030204" pitchFamily="34" charset="0"/>
              <a:cs typeface="Calibri" panose="020F0502020204030204" pitchFamily="34" charset="0"/>
            </a:endParaRPr>
          </a:p>
        </p:txBody>
      </p:sp>
      <p:sp>
        <p:nvSpPr>
          <p:cNvPr id="247" name="➪    ✔︎ Chute des résistances vasculaires et hypotension…"/>
          <p:cNvSpPr txBox="1"/>
          <p:nvPr/>
        </p:nvSpPr>
        <p:spPr>
          <a:xfrm>
            <a:off x="2743334" y="7248260"/>
            <a:ext cx="102656" cy="3488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600">
                <a:latin typeface="+mn-lt"/>
                <a:ea typeface="+mn-ea"/>
                <a:cs typeface="+mn-cs"/>
                <a:sym typeface="Helvetica Neue"/>
              </a:defRPr>
            </a:pPr>
            <a:endParaRPr dirty="0"/>
          </a:p>
        </p:txBody>
      </p:sp>
      <p:sp>
        <p:nvSpPr>
          <p:cNvPr id="248" name="Phase I = Initial phase of blood loss : hypovolemia compensation for tissue perfusion…"/>
          <p:cNvSpPr txBox="1"/>
          <p:nvPr/>
        </p:nvSpPr>
        <p:spPr>
          <a:xfrm>
            <a:off x="219126" y="2158330"/>
            <a:ext cx="8638583" cy="26441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lvl="1" algn="l" defTabSz="1300480">
              <a:lnSpc>
                <a:spcPct val="81000"/>
              </a:lnSpc>
              <a:spcBef>
                <a:spcPts val="700"/>
              </a:spcBef>
              <a:defRPr sz="1600" b="1">
                <a:latin typeface="+mn-lt"/>
                <a:ea typeface="+mn-ea"/>
                <a:cs typeface="+mn-cs"/>
                <a:sym typeface="Helvetica Neue"/>
              </a:defRPr>
            </a:pPr>
            <a:r>
              <a:rPr sz="2000" dirty="0">
                <a:latin typeface="Calibri" panose="020F0502020204030204" pitchFamily="34" charset="0"/>
                <a:cs typeface="Calibri" panose="020F0502020204030204" pitchFamily="34" charset="0"/>
              </a:rPr>
              <a:t>Initial </a:t>
            </a:r>
            <a:r>
              <a:rPr lang="fr-FR" sz="2000" dirty="0">
                <a:latin typeface="Calibri" panose="020F0502020204030204" pitchFamily="34" charset="0"/>
                <a:cs typeface="Calibri" panose="020F0502020204030204" pitchFamily="34" charset="0"/>
              </a:rPr>
              <a:t>stage</a:t>
            </a:r>
            <a:r>
              <a:rPr sz="2000" dirty="0">
                <a:latin typeface="Calibri" panose="020F0502020204030204" pitchFamily="34" charset="0"/>
                <a:cs typeface="Calibri" panose="020F0502020204030204" pitchFamily="34" charset="0"/>
              </a:rPr>
              <a:t> of blood loss : </a:t>
            </a:r>
            <a:r>
              <a:rPr sz="2000" dirty="0">
                <a:solidFill>
                  <a:srgbClr val="C00000"/>
                </a:solidFill>
                <a:latin typeface="Calibri" panose="020F0502020204030204" pitchFamily="34" charset="0"/>
                <a:cs typeface="Calibri" panose="020F0502020204030204" pitchFamily="34" charset="0"/>
              </a:rPr>
              <a:t>hypovolemia compensation for tissue perfusion</a:t>
            </a:r>
            <a:endParaRPr lang="fr-FR" sz="2000" dirty="0">
              <a:solidFill>
                <a:srgbClr val="C00000"/>
              </a:solidFill>
              <a:latin typeface="Calibri" panose="020F0502020204030204" pitchFamily="34" charset="0"/>
              <a:cs typeface="Calibri" panose="020F0502020204030204" pitchFamily="34" charset="0"/>
            </a:endParaRPr>
          </a:p>
          <a:p>
            <a:pPr marL="342900" lvl="1" indent="-342900" algn="l" defTabSz="1300480">
              <a:lnSpc>
                <a:spcPct val="81000"/>
              </a:lnSpc>
              <a:spcBef>
                <a:spcPts val="700"/>
              </a:spcBef>
              <a:buFont typeface="Arial" panose="020B0604020202020204" pitchFamily="34" charset="0"/>
              <a:buChar char="•"/>
              <a:defRPr sz="1600" b="1">
                <a:latin typeface="+mn-lt"/>
                <a:ea typeface="+mn-ea"/>
                <a:cs typeface="+mn-cs"/>
                <a:sym typeface="Helvetica Neue"/>
              </a:defRPr>
            </a:pPr>
            <a:r>
              <a:rPr sz="2000" dirty="0">
                <a:latin typeface="Calibri" panose="020F0502020204030204" pitchFamily="34" charset="0"/>
                <a:ea typeface="+mn-ea"/>
                <a:cs typeface="Calibri" panose="020F0502020204030204" pitchFamily="34" charset="0"/>
              </a:rPr>
              <a:t>Carotid/Aortic (high pressure) receptors </a:t>
            </a:r>
          </a:p>
          <a:p>
            <a:pPr lvl="7" algn="l" defTabSz="1300480">
              <a:lnSpc>
                <a:spcPct val="81000"/>
              </a:lnSpc>
              <a:spcBef>
                <a:spcPts val="700"/>
              </a:spcBef>
              <a:defRPr sz="1600">
                <a:latin typeface="+mn-lt"/>
                <a:ea typeface="+mn-ea"/>
                <a:cs typeface="+mn-cs"/>
                <a:sym typeface="Helvetica Neue"/>
              </a:defRPr>
            </a:pPr>
            <a:r>
              <a:rPr sz="2000" dirty="0">
                <a:latin typeface="Calibri" panose="020F0502020204030204" pitchFamily="34" charset="0"/>
                <a:cs typeface="Calibri" panose="020F0502020204030204" pitchFamily="34" charset="0"/>
              </a:rPr>
              <a:t>           ➪ </a:t>
            </a:r>
            <a:r>
              <a:rPr sz="2000" dirty="0" err="1">
                <a:latin typeface="Calibri" panose="020F0502020204030204" pitchFamily="34" charset="0"/>
                <a:cs typeface="Calibri" panose="020F0502020204030204" pitchFamily="34" charset="0"/>
              </a:rPr>
              <a:t>brainst</a:t>
            </a:r>
            <a:r>
              <a:rPr lang="fr-FR" sz="2000" dirty="0">
                <a:latin typeface="Calibri" panose="020F0502020204030204" pitchFamily="34" charset="0"/>
                <a:cs typeface="Calibri" panose="020F0502020204030204" pitchFamily="34" charset="0"/>
              </a:rPr>
              <a:t>r</a:t>
            </a:r>
            <a:r>
              <a:rPr sz="2000" dirty="0">
                <a:latin typeface="Calibri" panose="020F0502020204030204" pitchFamily="34" charset="0"/>
                <a:cs typeface="Calibri" panose="020F0502020204030204" pitchFamily="34" charset="0"/>
              </a:rPr>
              <a:t>e</a:t>
            </a:r>
            <a:r>
              <a:rPr lang="fr-FR" sz="2000" dirty="0">
                <a:latin typeface="Calibri" panose="020F0502020204030204" pitchFamily="34" charset="0"/>
                <a:cs typeface="Calibri" panose="020F0502020204030204" pitchFamily="34" charset="0"/>
              </a:rPr>
              <a:t>a</a:t>
            </a:r>
            <a:r>
              <a:rPr sz="2000" dirty="0">
                <a:latin typeface="Calibri" panose="020F0502020204030204" pitchFamily="34" charset="0"/>
                <a:cs typeface="Calibri" panose="020F0502020204030204" pitchFamily="34" charset="0"/>
              </a:rPr>
              <a:t>m </a:t>
            </a:r>
          </a:p>
          <a:p>
            <a:pPr lvl="8" algn="l" defTabSz="1300480">
              <a:lnSpc>
                <a:spcPct val="81000"/>
              </a:lnSpc>
              <a:spcBef>
                <a:spcPts val="700"/>
              </a:spcBef>
              <a:defRPr sz="1600">
                <a:latin typeface="+mn-lt"/>
                <a:ea typeface="+mn-ea"/>
                <a:cs typeface="+mn-cs"/>
                <a:sym typeface="Helvetica Neue"/>
              </a:defRPr>
            </a:pPr>
            <a:r>
              <a:rPr sz="2000" dirty="0">
                <a:latin typeface="Calibri" panose="020F0502020204030204" pitchFamily="34" charset="0"/>
                <a:cs typeface="Calibri" panose="020F0502020204030204" pitchFamily="34" charset="0"/>
              </a:rPr>
              <a:t>                        ➪ Adrenal gland </a:t>
            </a:r>
          </a:p>
          <a:p>
            <a:pPr lvl="8" algn="l" defTabSz="1300480">
              <a:lnSpc>
                <a:spcPct val="81000"/>
              </a:lnSpc>
              <a:spcBef>
                <a:spcPts val="700"/>
              </a:spcBef>
              <a:defRPr sz="1600">
                <a:latin typeface="+mn-lt"/>
                <a:ea typeface="+mn-ea"/>
                <a:cs typeface="+mn-cs"/>
                <a:sym typeface="Helvetica Neue"/>
              </a:defRPr>
            </a:pPr>
            <a:r>
              <a:rPr sz="2000" dirty="0">
                <a:latin typeface="Calibri" panose="020F0502020204030204" pitchFamily="34" charset="0"/>
                <a:cs typeface="Calibri" panose="020F0502020204030204" pitchFamily="34" charset="0"/>
              </a:rPr>
              <a:t>                                      ➪ Epinephrine and norepinephrine</a:t>
            </a:r>
            <a:endParaRPr lang="fr-FR" sz="2000" dirty="0">
              <a:latin typeface="Calibri" panose="020F0502020204030204" pitchFamily="34" charset="0"/>
              <a:cs typeface="Calibri" panose="020F0502020204030204" pitchFamily="34" charset="0"/>
              <a:sym typeface="Helvetica Neue"/>
            </a:endParaRPr>
          </a:p>
          <a:p>
            <a:pPr marL="342900" lvl="8" indent="-342900" algn="l" defTabSz="1300480">
              <a:lnSpc>
                <a:spcPct val="81000"/>
              </a:lnSpc>
              <a:spcBef>
                <a:spcPts val="700"/>
              </a:spcBef>
              <a:buFont typeface="Arial" panose="020B0604020202020204" pitchFamily="34" charset="0"/>
              <a:buChar char="•"/>
              <a:defRPr sz="1600">
                <a:latin typeface="+mn-lt"/>
                <a:ea typeface="+mn-ea"/>
                <a:cs typeface="+mn-cs"/>
                <a:sym typeface="Helvetica Neue"/>
              </a:defRPr>
            </a:pPr>
            <a:r>
              <a:rPr lang="fr-FR" sz="2000" dirty="0" err="1">
                <a:latin typeface="Calibri" panose="020F0502020204030204" pitchFamily="34" charset="0"/>
                <a:cs typeface="Calibri" panose="020F0502020204030204" pitchFamily="34" charset="0"/>
                <a:sym typeface="Helvetica Neue"/>
              </a:rPr>
              <a:t>Pre-capillary</a:t>
            </a:r>
            <a:r>
              <a:rPr lang="fr-FR" sz="2000" dirty="0">
                <a:latin typeface="Calibri" panose="020F0502020204030204" pitchFamily="34" charset="0"/>
                <a:cs typeface="Calibri" panose="020F0502020204030204" pitchFamily="34" charset="0"/>
                <a:sym typeface="Helvetica Neue"/>
              </a:rPr>
              <a:t> vasoconstriction + </a:t>
            </a:r>
            <a:r>
              <a:rPr lang="fr-FR" sz="2000" dirty="0" err="1">
                <a:latin typeface="Calibri" panose="020F0502020204030204" pitchFamily="34" charset="0"/>
                <a:cs typeface="Calibri" panose="020F0502020204030204" pitchFamily="34" charset="0"/>
                <a:sym typeface="Helvetica Neue"/>
              </a:rPr>
              <a:t>venous</a:t>
            </a:r>
            <a:r>
              <a:rPr lang="fr-FR" sz="2000" dirty="0">
                <a:latin typeface="Calibri" panose="020F0502020204030204" pitchFamily="34" charset="0"/>
                <a:cs typeface="Calibri" panose="020F0502020204030204" pitchFamily="34" charset="0"/>
                <a:sym typeface="Helvetica Neue"/>
              </a:rPr>
              <a:t> </a:t>
            </a:r>
            <a:r>
              <a:rPr lang="fr-FR" sz="2000" dirty="0" err="1">
                <a:latin typeface="Calibri" panose="020F0502020204030204" pitchFamily="34" charset="0"/>
                <a:cs typeface="Calibri" panose="020F0502020204030204" pitchFamily="34" charset="0"/>
                <a:sym typeface="Helvetica Neue"/>
              </a:rPr>
              <a:t>recruitment</a:t>
            </a:r>
            <a:r>
              <a:rPr lang="fr-FR" sz="2000" dirty="0">
                <a:latin typeface="Calibri" panose="020F0502020204030204" pitchFamily="34" charset="0"/>
                <a:cs typeface="Calibri" panose="020F0502020204030204" pitchFamily="34" charset="0"/>
                <a:sym typeface="Helvetica Neue"/>
              </a:rPr>
              <a:t> + perfusion redistribution</a:t>
            </a:r>
          </a:p>
          <a:p>
            <a:pPr algn="l">
              <a:defRPr sz="1600">
                <a:latin typeface="+mn-lt"/>
                <a:ea typeface="+mn-ea"/>
                <a:cs typeface="+mn-cs"/>
                <a:sym typeface="Helvetica Neue"/>
              </a:defRPr>
            </a:pPr>
            <a:r>
              <a:rPr lang="fr-FR" sz="2000" dirty="0">
                <a:latin typeface="Calibri" panose="020F0502020204030204" pitchFamily="34" charset="0"/>
                <a:cs typeface="Calibri" panose="020F0502020204030204" pitchFamily="34" charset="0"/>
                <a:sym typeface="Helvetica Neue"/>
              </a:rPr>
              <a:t>       ➚ </a:t>
            </a:r>
            <a:r>
              <a:rPr lang="fr-FR" sz="2000" dirty="0" err="1">
                <a:latin typeface="Calibri" panose="020F0502020204030204" pitchFamily="34" charset="0"/>
                <a:cs typeface="Calibri" panose="020F0502020204030204" pitchFamily="34" charset="0"/>
                <a:sym typeface="Helvetica Neue"/>
              </a:rPr>
              <a:t>heart</a:t>
            </a:r>
            <a:r>
              <a:rPr lang="fr-FR" sz="2000" dirty="0">
                <a:latin typeface="Calibri" panose="020F0502020204030204" pitchFamily="34" charset="0"/>
                <a:cs typeface="Calibri" panose="020F0502020204030204" pitchFamily="34" charset="0"/>
                <a:sym typeface="Helvetica Neue"/>
              </a:rPr>
              <a:t> rate + ➚ </a:t>
            </a:r>
            <a:r>
              <a:rPr lang="fr-FR" sz="2000" dirty="0" err="1">
                <a:latin typeface="Calibri" panose="020F0502020204030204" pitchFamily="34" charset="0"/>
                <a:cs typeface="Calibri" panose="020F0502020204030204" pitchFamily="34" charset="0"/>
                <a:sym typeface="Helvetica Neue"/>
              </a:rPr>
              <a:t>Inotropism</a:t>
            </a:r>
            <a:endParaRPr lang="fr-FR" sz="2000" dirty="0">
              <a:latin typeface="Calibri" panose="020F0502020204030204" pitchFamily="34" charset="0"/>
              <a:cs typeface="Calibri" panose="020F0502020204030204" pitchFamily="34" charset="0"/>
              <a:sym typeface="Helvetica Neue"/>
            </a:endParaRPr>
          </a:p>
          <a:p>
            <a:pPr lvl="8" algn="l" defTabSz="1300480">
              <a:lnSpc>
                <a:spcPct val="81000"/>
              </a:lnSpc>
              <a:spcBef>
                <a:spcPts val="700"/>
              </a:spcBef>
              <a:defRPr sz="1600">
                <a:latin typeface="+mn-lt"/>
                <a:ea typeface="+mn-ea"/>
                <a:cs typeface="+mn-cs"/>
                <a:sym typeface="Helvetica Neue"/>
              </a:defRPr>
            </a:pPr>
            <a:endParaRPr dirty="0"/>
          </a:p>
        </p:txBody>
      </p:sp>
      <p:sp>
        <p:nvSpPr>
          <p:cNvPr id="249" name="Phase II &gt; 30% de perte sanguine or ➘ 55% of cardiac output baseline :…"/>
          <p:cNvSpPr txBox="1"/>
          <p:nvPr/>
        </p:nvSpPr>
        <p:spPr>
          <a:xfrm>
            <a:off x="425302" y="6294151"/>
            <a:ext cx="8432407"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defRPr sz="1600" b="1">
                <a:latin typeface="+mn-lt"/>
                <a:ea typeface="+mn-ea"/>
                <a:cs typeface="+mn-cs"/>
                <a:sym typeface="Helvetica Neue"/>
              </a:defRPr>
            </a:pPr>
            <a:r>
              <a:rPr sz="2000" dirty="0">
                <a:latin typeface="Calibri" panose="020F0502020204030204" pitchFamily="34" charset="0"/>
                <a:cs typeface="Calibri" panose="020F0502020204030204" pitchFamily="34" charset="0"/>
              </a:rPr>
              <a:t>&gt; 30% blood loss or ➘ 55% of cardiac output baseline:</a:t>
            </a:r>
            <a:r>
              <a:rPr lang="fr-FR" sz="2000" dirty="0">
                <a:latin typeface="Calibri" panose="020F0502020204030204" pitchFamily="34" charset="0"/>
                <a:cs typeface="Calibri" panose="020F0502020204030204" pitchFamily="34" charset="0"/>
              </a:rPr>
              <a:t> </a:t>
            </a:r>
            <a:r>
              <a:rPr sz="2000" dirty="0">
                <a:solidFill>
                  <a:srgbClr val="C00000"/>
                </a:solidFill>
                <a:latin typeface="Calibri" panose="020F0502020204030204" pitchFamily="34" charset="0"/>
                <a:cs typeface="Calibri" panose="020F0502020204030204" pitchFamily="34" charset="0"/>
              </a:rPr>
              <a:t>maintain of heart pump function </a:t>
            </a:r>
          </a:p>
          <a:p>
            <a:pPr marL="342900" indent="-342900" algn="l">
              <a:buFont typeface="Arial" panose="020B0604020202020204" pitchFamily="34" charset="0"/>
              <a:buChar char="•"/>
              <a:defRPr sz="1600">
                <a:latin typeface="+mn-lt"/>
                <a:ea typeface="+mn-ea"/>
                <a:cs typeface="+mn-cs"/>
                <a:sym typeface="Helvetica Neue"/>
              </a:defRPr>
            </a:pPr>
            <a:r>
              <a:rPr lang="fr-FR" sz="2000" dirty="0" err="1">
                <a:latin typeface="Calibri" panose="020F0502020204030204" pitchFamily="34" charset="0"/>
                <a:cs typeface="Calibri" panose="020F0502020204030204" pitchFamily="34" charset="0"/>
              </a:rPr>
              <a:t>Mainly</a:t>
            </a:r>
            <a:r>
              <a:rPr lang="fr-FR" sz="2000" dirty="0">
                <a:latin typeface="Calibri" panose="020F0502020204030204" pitchFamily="34" charset="0"/>
                <a:cs typeface="Calibri" panose="020F0502020204030204" pitchFamily="34" charset="0"/>
              </a:rPr>
              <a:t> v</a:t>
            </a:r>
            <a:r>
              <a:rPr sz="2000" dirty="0" err="1">
                <a:latin typeface="Calibri" panose="020F0502020204030204" pitchFamily="34" charset="0"/>
                <a:cs typeface="Calibri" panose="020F0502020204030204" pitchFamily="34" charset="0"/>
              </a:rPr>
              <a:t>ery</a:t>
            </a:r>
            <a:r>
              <a:rPr sz="2000" dirty="0">
                <a:latin typeface="Calibri" panose="020F0502020204030204" pitchFamily="34" charset="0"/>
                <a:cs typeface="Calibri" panose="020F0502020204030204" pitchFamily="34" charset="0"/>
              </a:rPr>
              <a:t> low venous return</a:t>
            </a:r>
            <a:r>
              <a:rPr lang="fr-FR" sz="2000" dirty="0">
                <a:latin typeface="Calibri" panose="020F0502020204030204" pitchFamily="34" charset="0"/>
                <a:cs typeface="Calibri" panose="020F0502020204030204" pitchFamily="34" charset="0"/>
              </a:rPr>
              <a:t> but </a:t>
            </a:r>
            <a:r>
              <a:rPr lang="fr-FR" sz="2000" dirty="0" err="1">
                <a:latin typeface="Calibri" panose="020F0502020204030204" pitchFamily="34" charset="0"/>
                <a:cs typeface="Calibri" panose="020F0502020204030204" pitchFamily="34" charset="0"/>
              </a:rPr>
              <a:t>also</a:t>
            </a:r>
            <a:r>
              <a:rPr lang="fr-FR" sz="2000" dirty="0">
                <a:latin typeface="Calibri" panose="020F0502020204030204" pitchFamily="34" charset="0"/>
                <a:cs typeface="Calibri" panose="020F0502020204030204" pitchFamily="34" charset="0"/>
              </a:rPr>
              <a:t> </a:t>
            </a:r>
            <a:r>
              <a:rPr lang="fr-FR" sz="2000" dirty="0" err="1">
                <a:latin typeface="Calibri" panose="020F0502020204030204" pitchFamily="34" charset="0"/>
                <a:cs typeface="Calibri" panose="020F0502020204030204" pitchFamily="34" charset="0"/>
              </a:rPr>
              <a:t>opioïd</a:t>
            </a:r>
            <a:r>
              <a:rPr lang="fr-FR" sz="2000" dirty="0">
                <a:latin typeface="Calibri" panose="020F0502020204030204" pitchFamily="34" charset="0"/>
                <a:cs typeface="Calibri" panose="020F0502020204030204" pitchFamily="34" charset="0"/>
              </a:rPr>
              <a:t> </a:t>
            </a:r>
            <a:r>
              <a:rPr lang="fr-FR" sz="2000" dirty="0" err="1">
                <a:latin typeface="Calibri" panose="020F0502020204030204" pitchFamily="34" charset="0"/>
                <a:cs typeface="Calibri" panose="020F0502020204030204" pitchFamily="34" charset="0"/>
              </a:rPr>
              <a:t>receptors</a:t>
            </a:r>
            <a:r>
              <a:rPr lang="fr-FR" sz="2000" dirty="0">
                <a:latin typeface="Calibri" panose="020F0502020204030204" pitchFamily="34" charset="0"/>
                <a:cs typeface="Calibri" panose="020F0502020204030204" pitchFamily="34" charset="0"/>
              </a:rPr>
              <a:t>, NO, etc.</a:t>
            </a:r>
            <a:endParaRPr sz="2000" dirty="0">
              <a:solidFill>
                <a:srgbClr val="EE230C"/>
              </a:solidFill>
              <a:latin typeface="Calibri" panose="020F0502020204030204" pitchFamily="34" charset="0"/>
              <a:cs typeface="Calibri" panose="020F0502020204030204" pitchFamily="34" charset="0"/>
            </a:endParaRPr>
          </a:p>
          <a:p>
            <a:pPr lvl="2" indent="457200" algn="l">
              <a:defRPr sz="1600">
                <a:latin typeface="+mn-lt"/>
                <a:ea typeface="+mn-ea"/>
                <a:cs typeface="+mn-cs"/>
                <a:sym typeface="Helvetica Neue"/>
              </a:defRPr>
            </a:pPr>
            <a:r>
              <a:rPr sz="2000" dirty="0">
                <a:latin typeface="Calibri" panose="020F0502020204030204" pitchFamily="34" charset="0"/>
                <a:cs typeface="Calibri" panose="020F0502020204030204" pitchFamily="34" charset="0"/>
              </a:rPr>
              <a:t>➪ vagal stimulation and sympathetic inhibition : </a:t>
            </a:r>
            <a:endParaRPr lang="fr-FR" sz="2000" dirty="0">
              <a:latin typeface="Calibri" panose="020F0502020204030204" pitchFamily="34" charset="0"/>
              <a:cs typeface="Calibri" panose="020F0502020204030204" pitchFamily="34" charset="0"/>
              <a:sym typeface="Helvetica Neue"/>
            </a:endParaRPr>
          </a:p>
          <a:p>
            <a:pPr lvl="2" indent="457200" algn="l">
              <a:defRPr sz="1600">
                <a:latin typeface="+mn-lt"/>
                <a:ea typeface="+mn-ea"/>
                <a:cs typeface="+mn-cs"/>
                <a:sym typeface="Helvetica Neue"/>
              </a:defRPr>
            </a:pPr>
            <a:r>
              <a:rPr lang="fr-FR" sz="2000" dirty="0">
                <a:latin typeface="Calibri" panose="020F0502020204030204" pitchFamily="34" charset="0"/>
                <a:cs typeface="Calibri" panose="020F0502020204030204" pitchFamily="34" charset="0"/>
                <a:sym typeface="Helvetica Neue"/>
              </a:rPr>
              <a:t>➪ drop in </a:t>
            </a:r>
            <a:r>
              <a:rPr lang="fr-FR" sz="2000" dirty="0" err="1">
                <a:latin typeface="Calibri" panose="020F0502020204030204" pitchFamily="34" charset="0"/>
                <a:cs typeface="Calibri" panose="020F0502020204030204" pitchFamily="34" charset="0"/>
                <a:sym typeface="Helvetica Neue"/>
              </a:rPr>
              <a:t>systemic</a:t>
            </a:r>
            <a:r>
              <a:rPr lang="fr-FR" sz="2000" dirty="0">
                <a:latin typeface="Calibri" panose="020F0502020204030204" pitchFamily="34" charset="0"/>
                <a:cs typeface="Calibri" panose="020F0502020204030204" pitchFamily="34" charset="0"/>
                <a:sym typeface="Helvetica Neue"/>
              </a:rPr>
              <a:t> </a:t>
            </a:r>
            <a:r>
              <a:rPr lang="fr-FR" sz="2000" dirty="0" err="1">
                <a:latin typeface="Calibri" panose="020F0502020204030204" pitchFamily="34" charset="0"/>
                <a:cs typeface="Calibri" panose="020F0502020204030204" pitchFamily="34" charset="0"/>
                <a:sym typeface="Helvetica Neue"/>
              </a:rPr>
              <a:t>resistances</a:t>
            </a:r>
            <a:r>
              <a:rPr lang="fr-FR" sz="2000" dirty="0">
                <a:latin typeface="Calibri" panose="020F0502020204030204" pitchFamily="34" charset="0"/>
                <a:cs typeface="Calibri" panose="020F0502020204030204" pitchFamily="34" charset="0"/>
                <a:sym typeface="Helvetica Neue"/>
              </a:rPr>
              <a:t>, hypotension</a:t>
            </a:r>
          </a:p>
          <a:p>
            <a:pPr algn="l">
              <a:defRPr sz="1600">
                <a:latin typeface="+mn-lt"/>
                <a:ea typeface="+mn-ea"/>
                <a:cs typeface="+mn-cs"/>
                <a:sym typeface="Helvetica Neue"/>
              </a:defRPr>
            </a:pPr>
            <a:r>
              <a:rPr lang="fr-FR" sz="2000" dirty="0">
                <a:latin typeface="Calibri" panose="020F0502020204030204" pitchFamily="34" charset="0"/>
                <a:cs typeface="Calibri" panose="020F0502020204030204" pitchFamily="34" charset="0"/>
                <a:sym typeface="Helvetica Neue"/>
              </a:rPr>
              <a:t>        ➘ </a:t>
            </a:r>
            <a:r>
              <a:rPr lang="fr-FR" sz="2000" dirty="0" err="1">
                <a:latin typeface="Calibri" panose="020F0502020204030204" pitchFamily="34" charset="0"/>
                <a:cs typeface="Calibri" panose="020F0502020204030204" pitchFamily="34" charset="0"/>
                <a:sym typeface="Helvetica Neue"/>
              </a:rPr>
              <a:t>heart</a:t>
            </a:r>
            <a:r>
              <a:rPr lang="fr-FR" sz="2000" dirty="0">
                <a:latin typeface="Calibri" panose="020F0502020204030204" pitchFamily="34" charset="0"/>
                <a:cs typeface="Calibri" panose="020F0502020204030204" pitchFamily="34" charset="0"/>
                <a:sym typeface="Helvetica Neue"/>
              </a:rPr>
              <a:t> rate + ➘ </a:t>
            </a:r>
            <a:r>
              <a:rPr lang="fr-FR" sz="2000" dirty="0" err="1">
                <a:latin typeface="Calibri" panose="020F0502020204030204" pitchFamily="34" charset="0"/>
                <a:cs typeface="Calibri" panose="020F0502020204030204" pitchFamily="34" charset="0"/>
                <a:sym typeface="Helvetica Neue"/>
              </a:rPr>
              <a:t>Inotropism</a:t>
            </a:r>
            <a:endParaRPr lang="fr-FR" sz="2000" dirty="0">
              <a:latin typeface="Calibri" panose="020F0502020204030204" pitchFamily="34" charset="0"/>
              <a:cs typeface="Calibri" panose="020F0502020204030204" pitchFamily="34" charset="0"/>
              <a:sym typeface="Helvetica Neue"/>
            </a:endParaRPr>
          </a:p>
          <a:p>
            <a:pPr lvl="2" indent="457200" algn="l">
              <a:defRPr sz="1600">
                <a:latin typeface="+mn-lt"/>
                <a:ea typeface="+mn-ea"/>
                <a:cs typeface="+mn-cs"/>
                <a:sym typeface="Helvetica Neue"/>
              </a:defRPr>
            </a:pPr>
            <a:endParaRPr sz="2000" dirty="0">
              <a:latin typeface="Calibri" panose="020F0502020204030204" pitchFamily="34" charset="0"/>
              <a:cs typeface="Calibri" panose="020F0502020204030204" pitchFamily="34" charset="0"/>
            </a:endParaRPr>
          </a:p>
        </p:txBody>
      </p:sp>
      <p:sp>
        <p:nvSpPr>
          <p:cNvPr id="17" name="Les catécholamines dans le choc hémorragique">
            <a:extLst>
              <a:ext uri="{FF2B5EF4-FFF2-40B4-BE49-F238E27FC236}">
                <a16:creationId xmlns:a16="http://schemas.microsoft.com/office/drawing/2014/main" id="{78BC65BA-2555-C545-9752-B62170048103}"/>
              </a:ext>
            </a:extLst>
          </p:cNvPr>
          <p:cNvSpPr txBox="1"/>
          <p:nvPr/>
        </p:nvSpPr>
        <p:spPr>
          <a:xfrm>
            <a:off x="1830267" y="293122"/>
            <a:ext cx="9321463"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800" b="1" i="1">
                <a:solidFill>
                  <a:srgbClr val="C00000"/>
                </a:solidFill>
                <a:latin typeface="Georgia"/>
                <a:ea typeface="Georgia"/>
                <a:cs typeface="Georgia"/>
                <a:sym typeface="Georgia"/>
              </a:defRPr>
            </a:lvl1pPr>
          </a:lstStyle>
          <a:p>
            <a:r>
              <a:rPr lang="fr-FR" sz="3200" i="0" kern="1200" dirty="0" err="1">
                <a:solidFill>
                  <a:srgbClr val="90283B"/>
                </a:solidFill>
                <a:latin typeface="+mj-lt"/>
                <a:ea typeface="+mj-ea"/>
                <a:cs typeface="+mj-cs"/>
              </a:rPr>
              <a:t>Role</a:t>
            </a:r>
            <a:r>
              <a:rPr lang="fr-FR" sz="3200" i="0" kern="1200" dirty="0">
                <a:solidFill>
                  <a:srgbClr val="90283B"/>
                </a:solidFill>
                <a:latin typeface="+mj-lt"/>
                <a:ea typeface="+mj-ea"/>
                <a:cs typeface="+mj-cs"/>
              </a:rPr>
              <a:t> of v</a:t>
            </a:r>
            <a:r>
              <a:rPr sz="3200" i="0" kern="1200" dirty="0" err="1">
                <a:solidFill>
                  <a:srgbClr val="90283B"/>
                </a:solidFill>
                <a:latin typeface="+mj-lt"/>
                <a:ea typeface="+mj-ea"/>
                <a:cs typeface="+mj-cs"/>
              </a:rPr>
              <a:t>asopressors</a:t>
            </a:r>
            <a:r>
              <a:rPr sz="3200" i="0" kern="1200" dirty="0">
                <a:solidFill>
                  <a:srgbClr val="90283B"/>
                </a:solidFill>
                <a:latin typeface="+mj-lt"/>
                <a:ea typeface="+mj-ea"/>
                <a:cs typeface="+mj-cs"/>
              </a:rPr>
              <a:t> </a:t>
            </a:r>
            <a:r>
              <a:rPr lang="fr-FR" sz="3200" i="0" kern="1200" dirty="0" err="1">
                <a:solidFill>
                  <a:srgbClr val="90283B"/>
                </a:solidFill>
                <a:latin typeface="+mj-lt"/>
                <a:ea typeface="+mj-ea"/>
                <a:cs typeface="+mj-cs"/>
              </a:rPr>
              <a:t>during</a:t>
            </a:r>
            <a:r>
              <a:rPr sz="3200" i="0" kern="1200" dirty="0">
                <a:solidFill>
                  <a:srgbClr val="90283B"/>
                </a:solidFill>
                <a:latin typeface="+mj-lt"/>
                <a:ea typeface="+mj-ea"/>
                <a:cs typeface="+mj-cs"/>
              </a:rPr>
              <a:t> </a:t>
            </a:r>
            <a:r>
              <a:rPr lang="fr-FR" sz="3200" i="0" kern="1200" dirty="0">
                <a:solidFill>
                  <a:srgbClr val="90283B"/>
                </a:solidFill>
                <a:latin typeface="+mj-lt"/>
                <a:ea typeface="+mj-ea"/>
                <a:cs typeface="+mj-cs"/>
              </a:rPr>
              <a:t>the 2 stages of HS</a:t>
            </a:r>
            <a:endParaRPr sz="3200" i="0" kern="1200" dirty="0">
              <a:solidFill>
                <a:srgbClr val="90283B"/>
              </a:solidFill>
              <a:latin typeface="+mj-lt"/>
              <a:ea typeface="+mj-ea"/>
              <a:cs typeface="+mj-cs"/>
            </a:endParaRPr>
          </a:p>
        </p:txBody>
      </p:sp>
      <p:pic>
        <p:nvPicPr>
          <p:cNvPr id="9" name="Image 8">
            <a:extLst>
              <a:ext uri="{FF2B5EF4-FFF2-40B4-BE49-F238E27FC236}">
                <a16:creationId xmlns:a16="http://schemas.microsoft.com/office/drawing/2014/main" id="{4642FBC2-B2B0-7147-AE30-A4F44DE7D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709" y="1497634"/>
            <a:ext cx="4159354" cy="7029895"/>
          </a:xfrm>
          <a:prstGeom prst="rect">
            <a:avLst/>
          </a:prstGeom>
        </p:spPr>
      </p:pic>
      <p:sp>
        <p:nvSpPr>
          <p:cNvPr id="10" name="ZoneTexte 9">
            <a:extLst>
              <a:ext uri="{FF2B5EF4-FFF2-40B4-BE49-F238E27FC236}">
                <a16:creationId xmlns:a16="http://schemas.microsoft.com/office/drawing/2014/main" id="{06E8320D-33C9-4B4A-85EF-845F16213F5B}"/>
              </a:ext>
            </a:extLst>
          </p:cNvPr>
          <p:cNvSpPr txBox="1"/>
          <p:nvPr/>
        </p:nvSpPr>
        <p:spPr>
          <a:xfrm>
            <a:off x="7541303" y="9137006"/>
            <a:ext cx="3738203"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fr-FR" sz="1800" i="1" dirty="0" err="1">
                <a:latin typeface="Calibri" panose="020F0502020204030204" pitchFamily="34" charset="0"/>
                <a:cs typeface="Calibri" panose="020F0502020204030204" pitchFamily="34" charset="0"/>
              </a:rPr>
              <a:t>Barcroft</a:t>
            </a:r>
            <a:r>
              <a:rPr lang="fr-FR" sz="1800" i="1" dirty="0">
                <a:latin typeface="Calibri" panose="020F0502020204030204" pitchFamily="34" charset="0"/>
                <a:cs typeface="Calibri" panose="020F0502020204030204" pitchFamily="34" charset="0"/>
              </a:rPr>
              <a:t> et coll., Lancet 1944;1:489-91 </a:t>
            </a:r>
          </a:p>
        </p:txBody>
      </p:sp>
      <p:sp>
        <p:nvSpPr>
          <p:cNvPr id="12" name="ZoneTexte 11">
            <a:extLst>
              <a:ext uri="{FF2B5EF4-FFF2-40B4-BE49-F238E27FC236}">
                <a16:creationId xmlns:a16="http://schemas.microsoft.com/office/drawing/2014/main" id="{1F6D829C-8B41-CC4F-8619-ABFB3CC5D32C}"/>
              </a:ext>
            </a:extLst>
          </p:cNvPr>
          <p:cNvSpPr txBox="1"/>
          <p:nvPr/>
        </p:nvSpPr>
        <p:spPr>
          <a:xfrm>
            <a:off x="219126" y="1356667"/>
            <a:ext cx="832978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b="1" dirty="0">
                <a:solidFill>
                  <a:srgbClr val="002060"/>
                </a:solidFill>
                <a:latin typeface="Calibri" panose="020F0502020204030204" pitchFamily="34" charset="0"/>
                <a:cs typeface="Calibri" panose="020F0502020204030204" pitchFamily="34" charset="0"/>
                <a:sym typeface="Helvetica Neue"/>
              </a:rPr>
              <a:t>Stage 1: </a:t>
            </a:r>
            <a:r>
              <a:rPr lang="fr-FR" b="1" dirty="0" err="1">
                <a:solidFill>
                  <a:srgbClr val="002060"/>
                </a:solidFill>
                <a:latin typeface="Calibri" panose="020F0502020204030204" pitchFamily="34" charset="0"/>
                <a:cs typeface="Calibri" panose="020F0502020204030204" pitchFamily="34" charset="0"/>
                <a:sym typeface="Helvetica Neue"/>
              </a:rPr>
              <a:t>Compensated</a:t>
            </a:r>
            <a:r>
              <a:rPr lang="fr-FR" b="1" dirty="0">
                <a:solidFill>
                  <a:srgbClr val="002060"/>
                </a:solidFill>
                <a:latin typeface="Calibri" panose="020F0502020204030204" pitchFamily="34" charset="0"/>
                <a:cs typeface="Calibri" panose="020F0502020204030204" pitchFamily="34" charset="0"/>
                <a:sym typeface="Helvetica Neue"/>
              </a:rPr>
              <a:t> </a:t>
            </a:r>
            <a:r>
              <a:rPr lang="fr-FR" b="1" dirty="0" err="1">
                <a:solidFill>
                  <a:srgbClr val="002060"/>
                </a:solidFill>
                <a:latin typeface="Calibri" panose="020F0502020204030204" pitchFamily="34" charset="0"/>
                <a:cs typeface="Calibri" panose="020F0502020204030204" pitchFamily="34" charset="0"/>
                <a:sym typeface="Helvetica Neue"/>
              </a:rPr>
              <a:t>shock</a:t>
            </a:r>
            <a:endParaRPr lang="fr-FR" dirty="0"/>
          </a:p>
          <a:p>
            <a:pPr marL="0" marR="0" indent="0" algn="ctr" defTabSz="584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3" name="ZoneTexte 12">
            <a:extLst>
              <a:ext uri="{FF2B5EF4-FFF2-40B4-BE49-F238E27FC236}">
                <a16:creationId xmlns:a16="http://schemas.microsoft.com/office/drawing/2014/main" id="{298250FA-1B78-DD41-872B-9B070228C32D}"/>
              </a:ext>
            </a:extLst>
          </p:cNvPr>
          <p:cNvSpPr txBox="1"/>
          <p:nvPr/>
        </p:nvSpPr>
        <p:spPr>
          <a:xfrm>
            <a:off x="910729" y="5609697"/>
            <a:ext cx="732724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b="1" dirty="0">
                <a:solidFill>
                  <a:srgbClr val="002060"/>
                </a:solidFill>
                <a:latin typeface="Calibri" panose="020F0502020204030204" pitchFamily="34" charset="0"/>
                <a:cs typeface="Calibri" panose="020F0502020204030204" pitchFamily="34" charset="0"/>
                <a:sym typeface="Helvetica Neue"/>
              </a:rPr>
              <a:t>Stage: </a:t>
            </a:r>
            <a:r>
              <a:rPr lang="fr-FR" b="1" dirty="0" err="1">
                <a:solidFill>
                  <a:srgbClr val="002060"/>
                </a:solidFill>
                <a:latin typeface="Calibri" panose="020F0502020204030204" pitchFamily="34" charset="0"/>
                <a:cs typeface="Calibri" panose="020F0502020204030204" pitchFamily="34" charset="0"/>
                <a:sym typeface="Helvetica Neue"/>
              </a:rPr>
              <a:t>Decompensated</a:t>
            </a:r>
            <a:r>
              <a:rPr lang="fr-FR" b="1" dirty="0">
                <a:solidFill>
                  <a:srgbClr val="002060"/>
                </a:solidFill>
                <a:latin typeface="Calibri" panose="020F0502020204030204" pitchFamily="34" charset="0"/>
                <a:cs typeface="Calibri" panose="020F0502020204030204" pitchFamily="34" charset="0"/>
                <a:sym typeface="Helvetica Neue"/>
              </a:rPr>
              <a:t> </a:t>
            </a:r>
            <a:r>
              <a:rPr lang="fr-FR" b="1" dirty="0" err="1">
                <a:solidFill>
                  <a:srgbClr val="002060"/>
                </a:solidFill>
                <a:latin typeface="Calibri" panose="020F0502020204030204" pitchFamily="34" charset="0"/>
                <a:cs typeface="Calibri" panose="020F0502020204030204" pitchFamily="34" charset="0"/>
                <a:sym typeface="Helvetica Neue"/>
              </a:rPr>
              <a:t>Shock</a:t>
            </a:r>
            <a:endParaRPr lang="fr-FR" b="1" dirty="0">
              <a:solidFill>
                <a:srgbClr val="002060"/>
              </a:solidFill>
              <a:latin typeface="Calibri" panose="020F0502020204030204" pitchFamily="34" charset="0"/>
              <a:cs typeface="Calibri" panose="020F0502020204030204" pitchFamily="34" charset="0"/>
              <a:sym typeface="Helvetica Neue"/>
            </a:endParaRPr>
          </a:p>
        </p:txBody>
      </p:sp>
      <p:cxnSp>
        <p:nvCxnSpPr>
          <p:cNvPr id="3" name="Connecteur droit 2">
            <a:extLst>
              <a:ext uri="{FF2B5EF4-FFF2-40B4-BE49-F238E27FC236}">
                <a16:creationId xmlns:a16="http://schemas.microsoft.com/office/drawing/2014/main" id="{CCCA21B3-C228-3147-A343-2DAD399E61BA}"/>
              </a:ext>
            </a:extLst>
          </p:cNvPr>
          <p:cNvCxnSpPr>
            <a:cxnSpLocks/>
          </p:cNvCxnSpPr>
          <p:nvPr/>
        </p:nvCxnSpPr>
        <p:spPr>
          <a:xfrm>
            <a:off x="11506200" y="1143000"/>
            <a:ext cx="0" cy="7408179"/>
          </a:xfrm>
          <a:prstGeom prst="line">
            <a:avLst/>
          </a:prstGeom>
          <a:noFill/>
          <a:ln w="508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6" name="ZoneTexte 5">
            <a:extLst>
              <a:ext uri="{FF2B5EF4-FFF2-40B4-BE49-F238E27FC236}">
                <a16:creationId xmlns:a16="http://schemas.microsoft.com/office/drawing/2014/main" id="{B9D022F3-CD21-2D41-B954-8FDB35B42BB2}"/>
              </a:ext>
            </a:extLst>
          </p:cNvPr>
          <p:cNvSpPr txBox="1"/>
          <p:nvPr/>
        </p:nvSpPr>
        <p:spPr>
          <a:xfrm>
            <a:off x="9838508" y="1089603"/>
            <a:ext cx="118622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00B0F0"/>
                </a:solidFill>
                <a:effectLst/>
                <a:uFillTx/>
                <a:latin typeface="Helvetica Neue Medium"/>
                <a:ea typeface="Helvetica Neue Medium"/>
                <a:cs typeface="Helvetica Neue Medium"/>
                <a:sym typeface="Helvetica Neue Medium"/>
              </a:rPr>
              <a:t>Stage 1</a:t>
            </a:r>
          </a:p>
        </p:txBody>
      </p:sp>
      <p:sp>
        <p:nvSpPr>
          <p:cNvPr id="18" name="ZoneTexte 17">
            <a:extLst>
              <a:ext uri="{FF2B5EF4-FFF2-40B4-BE49-F238E27FC236}">
                <a16:creationId xmlns:a16="http://schemas.microsoft.com/office/drawing/2014/main" id="{89C08BC0-795F-B14B-AD12-6275B48A96FA}"/>
              </a:ext>
            </a:extLst>
          </p:cNvPr>
          <p:cNvSpPr txBox="1"/>
          <p:nvPr/>
        </p:nvSpPr>
        <p:spPr>
          <a:xfrm>
            <a:off x="11603418" y="1101910"/>
            <a:ext cx="118942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rgbClr val="00B0F0"/>
                </a:solidFill>
                <a:effectLst/>
                <a:uFillTx/>
                <a:latin typeface="Helvetica Neue Medium"/>
                <a:ea typeface="Helvetica Neue Medium"/>
                <a:cs typeface="Helvetica Neue Medium"/>
                <a:sym typeface="Helvetica Neue Medium"/>
              </a:rPr>
              <a:t>Stage 2</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Effets secondaires"/>
          <p:cNvSpPr txBox="1"/>
          <p:nvPr/>
        </p:nvSpPr>
        <p:spPr>
          <a:xfrm>
            <a:off x="6451075" y="973950"/>
            <a:ext cx="102657"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solidFill>
                  <a:srgbClr val="C00000"/>
                </a:solidFill>
                <a:latin typeface="+mn-lt"/>
                <a:ea typeface="+mn-ea"/>
                <a:cs typeface="+mn-cs"/>
                <a:sym typeface="Helvetica Neue"/>
              </a:defRPr>
            </a:lvl1pPr>
          </a:lstStyle>
          <a:p>
            <a:endParaRPr dirty="0"/>
          </a:p>
        </p:txBody>
      </p:sp>
      <p:sp>
        <p:nvSpPr>
          <p:cNvPr id="261" name="✘ The activation increased with the increase in ADR and NOR doses.…"/>
          <p:cNvSpPr txBox="1"/>
          <p:nvPr/>
        </p:nvSpPr>
        <p:spPr>
          <a:xfrm>
            <a:off x="939183" y="6315822"/>
            <a:ext cx="10756794" cy="20774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342900" indent="-342900" algn="l" defTabSz="457200">
              <a:spcBef>
                <a:spcPts val="1200"/>
              </a:spcBef>
              <a:buFont typeface="Arial" panose="020B0604020202020204" pitchFamily="34" charset="0"/>
              <a:buChar char="•"/>
              <a:defRPr sz="1800">
                <a:latin typeface="+mn-lt"/>
                <a:ea typeface="+mn-ea"/>
                <a:cs typeface="+mn-cs"/>
                <a:sym typeface="Helvetica Neue"/>
              </a:defRPr>
            </a:pPr>
            <a:r>
              <a:rPr sz="2000" dirty="0"/>
              <a:t>The activation increased with the increase in Epi and </a:t>
            </a:r>
            <a:r>
              <a:rPr sz="2000" dirty="0" err="1"/>
              <a:t>NorEpi</a:t>
            </a:r>
            <a:r>
              <a:rPr sz="2000" dirty="0"/>
              <a:t> </a:t>
            </a:r>
            <a:r>
              <a:rPr lang="fr-FR" sz="2000" dirty="0"/>
              <a:t>concentrations</a:t>
            </a:r>
            <a:r>
              <a:rPr sz="2000" dirty="0"/>
              <a:t> </a:t>
            </a:r>
          </a:p>
          <a:p>
            <a:pPr marL="342900" indent="-342900" algn="l" defTabSz="457200">
              <a:spcBef>
                <a:spcPts val="1200"/>
              </a:spcBef>
              <a:buFont typeface="Arial" panose="020B0604020202020204" pitchFamily="34" charset="0"/>
              <a:buChar char="•"/>
              <a:defRPr sz="1800">
                <a:latin typeface="+mn-lt"/>
                <a:ea typeface="+mn-ea"/>
                <a:cs typeface="+mn-cs"/>
                <a:sym typeface="Helvetica Neue"/>
              </a:defRPr>
            </a:pPr>
            <a:r>
              <a:rPr sz="2000" dirty="0"/>
              <a:t>The activation of platelets may also positively correlate with the degree of injury </a:t>
            </a:r>
          </a:p>
          <a:p>
            <a:pPr marL="342900" indent="-342900" algn="l" defTabSz="457200">
              <a:spcBef>
                <a:spcPts val="1200"/>
              </a:spcBef>
              <a:buFont typeface="Arial" panose="020B0604020202020204" pitchFamily="34" charset="0"/>
              <a:buChar char="•"/>
              <a:defRPr sz="1800">
                <a:latin typeface="+mn-lt"/>
                <a:ea typeface="+mn-ea"/>
                <a:cs typeface="+mn-cs"/>
                <a:sym typeface="Helvetica Neue"/>
              </a:defRPr>
            </a:pPr>
            <a:r>
              <a:rPr sz="2000" dirty="0"/>
              <a:t>But the degree of effects varied among different individuals</a:t>
            </a:r>
          </a:p>
          <a:p>
            <a:pPr lvl="2" defTabSz="914400">
              <a:spcBef>
                <a:spcPts val="500"/>
              </a:spcBef>
              <a:defRPr sz="1800">
                <a:latin typeface="Calibri"/>
                <a:ea typeface="Calibri"/>
                <a:cs typeface="Calibri"/>
                <a:sym typeface="Calibri"/>
              </a:defRPr>
            </a:pPr>
            <a:endParaRPr lang="fr-FR" sz="2000" dirty="0"/>
          </a:p>
          <a:p>
            <a:pPr lvl="2" defTabSz="914400">
              <a:spcBef>
                <a:spcPts val="500"/>
              </a:spcBef>
              <a:defRPr sz="1800">
                <a:latin typeface="Calibri"/>
                <a:ea typeface="Calibri"/>
                <a:cs typeface="Calibri"/>
                <a:sym typeface="Calibri"/>
              </a:defRPr>
            </a:pPr>
            <a:r>
              <a:rPr sz="2000" b="1" i="1" dirty="0">
                <a:solidFill>
                  <a:srgbClr val="0070C0"/>
                </a:solidFill>
              </a:rPr>
              <a:t>No (known) direct effect of vasopressin or analogues</a:t>
            </a:r>
          </a:p>
        </p:txBody>
      </p:sp>
      <p:sp>
        <p:nvSpPr>
          <p:cNvPr id="262" name="Activation plaquettaire"/>
          <p:cNvSpPr txBox="1"/>
          <p:nvPr/>
        </p:nvSpPr>
        <p:spPr>
          <a:xfrm>
            <a:off x="5067717" y="1795219"/>
            <a:ext cx="286937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200" b="1">
                <a:latin typeface="+mn-lt"/>
                <a:ea typeface="+mn-ea"/>
                <a:cs typeface="+mn-cs"/>
                <a:sym typeface="Helvetica Neue"/>
              </a:defRPr>
            </a:lvl1pPr>
          </a:lstStyle>
          <a:p>
            <a:r>
              <a:rPr sz="2800" dirty="0">
                <a:solidFill>
                  <a:srgbClr val="002060"/>
                </a:solidFill>
                <a:latin typeface="Calibri" panose="020F0502020204030204" pitchFamily="34" charset="0"/>
                <a:cs typeface="Calibri" panose="020F0502020204030204" pitchFamily="34" charset="0"/>
              </a:rPr>
              <a:t>Platelet Activation</a:t>
            </a:r>
          </a:p>
        </p:txBody>
      </p:sp>
      <p:sp>
        <p:nvSpPr>
          <p:cNvPr id="267" name="Nicole Y.-L. Lam et al, Resuscitation 55 (2002) 277􏰊/283"/>
          <p:cNvSpPr txBox="1"/>
          <p:nvPr/>
        </p:nvSpPr>
        <p:spPr>
          <a:xfrm>
            <a:off x="7162588" y="8776445"/>
            <a:ext cx="2834110" cy="5386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defTabSz="457200">
              <a:lnSpc>
                <a:spcPts val="3900"/>
              </a:lnSpc>
              <a:spcBef>
                <a:spcPts val="1200"/>
              </a:spcBef>
              <a:defRPr sz="1600" i="1">
                <a:solidFill>
                  <a:srgbClr val="74291B"/>
                </a:solidFill>
                <a:latin typeface="Times New Roman"/>
                <a:ea typeface="Times New Roman"/>
                <a:cs typeface="Times New Roman"/>
                <a:sym typeface="Times New Roman"/>
              </a:defRPr>
            </a:lvl1pPr>
          </a:lstStyle>
          <a:p>
            <a:r>
              <a:rPr sz="1800" dirty="0">
                <a:solidFill>
                  <a:schemeClr val="tx1"/>
                </a:solidFill>
                <a:latin typeface="Calibri" panose="020F0502020204030204" pitchFamily="34" charset="0"/>
                <a:cs typeface="Calibri" panose="020F0502020204030204" pitchFamily="34" charset="0"/>
              </a:rPr>
              <a:t>Lam et al</a:t>
            </a:r>
            <a:r>
              <a:rPr lang="fr-FR" sz="1800" dirty="0">
                <a:solidFill>
                  <a:schemeClr val="tx1"/>
                </a:solidFill>
                <a:latin typeface="Calibri" panose="020F0502020204030204" pitchFamily="34" charset="0"/>
                <a:cs typeface="Calibri" panose="020F0502020204030204" pitchFamily="34" charset="0"/>
              </a:rPr>
              <a:t>.</a:t>
            </a:r>
            <a:r>
              <a:rPr sz="1800" dirty="0">
                <a:solidFill>
                  <a:schemeClr val="tx1"/>
                </a:solidFill>
                <a:latin typeface="Calibri" panose="020F0502020204030204" pitchFamily="34" charset="0"/>
                <a:cs typeface="Calibri" panose="020F0502020204030204" pitchFamily="34" charset="0"/>
              </a:rPr>
              <a:t> Resuscitation</a:t>
            </a:r>
            <a:r>
              <a:rPr lang="fr-FR" sz="1800" dirty="0">
                <a:solidFill>
                  <a:schemeClr val="tx1"/>
                </a:solidFill>
                <a:latin typeface="Calibri" panose="020F0502020204030204" pitchFamily="34" charset="0"/>
                <a:cs typeface="Calibri" panose="020F0502020204030204" pitchFamily="34" charset="0"/>
              </a:rPr>
              <a:t> </a:t>
            </a:r>
            <a:r>
              <a:rPr sz="1800" dirty="0">
                <a:solidFill>
                  <a:schemeClr val="tx1"/>
                </a:solidFill>
                <a:latin typeface="Calibri" panose="020F0502020204030204" pitchFamily="34" charset="0"/>
                <a:cs typeface="Calibri" panose="020F0502020204030204" pitchFamily="34" charset="0"/>
              </a:rPr>
              <a:t>2002</a:t>
            </a:r>
          </a:p>
        </p:txBody>
      </p:sp>
      <p:sp>
        <p:nvSpPr>
          <p:cNvPr id="11" name="Les catécholamines dans le choc hémorragique">
            <a:extLst>
              <a:ext uri="{FF2B5EF4-FFF2-40B4-BE49-F238E27FC236}">
                <a16:creationId xmlns:a16="http://schemas.microsoft.com/office/drawing/2014/main" id="{2ECFC725-E451-CE44-A45D-A041854D4A96}"/>
              </a:ext>
            </a:extLst>
          </p:cNvPr>
          <p:cNvSpPr txBox="1"/>
          <p:nvPr/>
        </p:nvSpPr>
        <p:spPr>
          <a:xfrm>
            <a:off x="1769006" y="270297"/>
            <a:ext cx="9757479"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800" b="1" i="1">
                <a:solidFill>
                  <a:srgbClr val="C00000"/>
                </a:solidFill>
                <a:latin typeface="Georgia"/>
                <a:ea typeface="Georgia"/>
                <a:cs typeface="Georgia"/>
                <a:sym typeface="Georgia"/>
              </a:defRPr>
            </a:lvl1pPr>
          </a:lstStyle>
          <a:p>
            <a:r>
              <a:rPr sz="3200" i="0" kern="1200" dirty="0">
                <a:solidFill>
                  <a:srgbClr val="90283B"/>
                </a:solidFill>
                <a:latin typeface="+mj-lt"/>
                <a:ea typeface="+mj-ea"/>
                <a:cs typeface="+mj-cs"/>
              </a:rPr>
              <a:t>Vasopressors in Hemorrhagic Shock</a:t>
            </a:r>
            <a:r>
              <a:rPr lang="fr-FR" sz="3200" i="0" kern="1200" dirty="0">
                <a:solidFill>
                  <a:srgbClr val="90283B"/>
                </a:solidFill>
                <a:latin typeface="+mj-lt"/>
                <a:ea typeface="+mj-ea"/>
                <a:cs typeface="+mj-cs"/>
              </a:rPr>
              <a:t>: </a:t>
            </a:r>
            <a:r>
              <a:rPr lang="fr-FR" sz="3200" i="0" kern="1200" dirty="0" err="1">
                <a:solidFill>
                  <a:srgbClr val="90283B"/>
                </a:solidFill>
                <a:latin typeface="+mj-lt"/>
                <a:ea typeface="+mj-ea"/>
                <a:cs typeface="+mj-cs"/>
              </a:rPr>
              <a:t>side</a:t>
            </a:r>
            <a:r>
              <a:rPr lang="fr-FR" sz="3200" i="0" kern="1200" dirty="0">
                <a:solidFill>
                  <a:srgbClr val="90283B"/>
                </a:solidFill>
                <a:latin typeface="+mj-lt"/>
                <a:ea typeface="+mj-ea"/>
                <a:cs typeface="+mj-cs"/>
              </a:rPr>
              <a:t> </a:t>
            </a:r>
            <a:r>
              <a:rPr lang="fr-FR" sz="3200" i="0" kern="1200" dirty="0" err="1">
                <a:solidFill>
                  <a:srgbClr val="90283B"/>
                </a:solidFill>
                <a:latin typeface="+mj-lt"/>
                <a:ea typeface="+mj-ea"/>
                <a:cs typeface="+mj-cs"/>
              </a:rPr>
              <a:t>effects</a:t>
            </a:r>
            <a:endParaRPr sz="3200" i="0" kern="1200" dirty="0">
              <a:solidFill>
                <a:srgbClr val="90283B"/>
              </a:solidFill>
              <a:latin typeface="+mj-lt"/>
              <a:ea typeface="+mj-ea"/>
              <a:cs typeface="+mj-cs"/>
            </a:endParaRPr>
          </a:p>
        </p:txBody>
      </p:sp>
      <p:pic>
        <p:nvPicPr>
          <p:cNvPr id="3" name="Image 2">
            <a:extLst>
              <a:ext uri="{FF2B5EF4-FFF2-40B4-BE49-F238E27FC236}">
                <a16:creationId xmlns:a16="http://schemas.microsoft.com/office/drawing/2014/main" id="{2AE826EF-A46B-7146-A3BF-8C272B88D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735" y="2376692"/>
            <a:ext cx="4800600" cy="3556000"/>
          </a:xfrm>
          <a:prstGeom prst="rect">
            <a:avLst/>
          </a:prstGeom>
        </p:spPr>
      </p:pic>
      <p:pic>
        <p:nvPicPr>
          <p:cNvPr id="5" name="Image 4">
            <a:extLst>
              <a:ext uri="{FF2B5EF4-FFF2-40B4-BE49-F238E27FC236}">
                <a16:creationId xmlns:a16="http://schemas.microsoft.com/office/drawing/2014/main" id="{708D5467-A8CC-BC41-B9D3-51C64ACA6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343" y="2376692"/>
            <a:ext cx="4800600" cy="3556000"/>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ock induced endotheliopathy"/>
          <p:cNvSpPr txBox="1"/>
          <p:nvPr/>
        </p:nvSpPr>
        <p:spPr>
          <a:xfrm>
            <a:off x="1714500" y="1797593"/>
            <a:ext cx="10261429"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2200" b="1">
                <a:latin typeface="+mn-lt"/>
                <a:ea typeface="+mn-ea"/>
                <a:cs typeface="+mn-cs"/>
                <a:sym typeface="Helvetica Neue"/>
              </a:defRPr>
            </a:pPr>
            <a:r>
              <a:rPr sz="2800" dirty="0">
                <a:solidFill>
                  <a:srgbClr val="002060"/>
                </a:solidFill>
                <a:latin typeface="Calibri" panose="020F0502020204030204" pitchFamily="34" charset="0"/>
                <a:cs typeface="Calibri" panose="020F0502020204030204" pitchFamily="34" charset="0"/>
              </a:rPr>
              <a:t>Shock induced </a:t>
            </a:r>
            <a:r>
              <a:rPr sz="2800" dirty="0" err="1">
                <a:solidFill>
                  <a:srgbClr val="002060"/>
                </a:solidFill>
                <a:latin typeface="Calibri" panose="020F0502020204030204" pitchFamily="34" charset="0"/>
                <a:cs typeface="Calibri" panose="020F0502020204030204" pitchFamily="34" charset="0"/>
              </a:rPr>
              <a:t>endotheliopathy</a:t>
            </a:r>
            <a:r>
              <a:rPr lang="fr-FR" sz="2800" dirty="0">
                <a:solidFill>
                  <a:srgbClr val="002060"/>
                </a:solidFill>
                <a:latin typeface="Calibri" panose="020F0502020204030204" pitchFamily="34" charset="0"/>
                <a:cs typeface="Calibri" panose="020F0502020204030204" pitchFamily="34" charset="0"/>
              </a:rPr>
              <a:t> </a:t>
            </a:r>
            <a:r>
              <a:rPr lang="fr-FR" sz="2800" dirty="0" err="1">
                <a:solidFill>
                  <a:srgbClr val="002060"/>
                </a:solidFill>
                <a:latin typeface="Calibri" panose="020F0502020204030204" pitchFamily="34" charset="0"/>
                <a:cs typeface="Calibri" panose="020F0502020204030204" pitchFamily="34" charset="0"/>
              </a:rPr>
              <a:t>worsened</a:t>
            </a:r>
            <a:r>
              <a:rPr lang="fr-FR" sz="2800" dirty="0">
                <a:solidFill>
                  <a:srgbClr val="002060"/>
                </a:solidFill>
                <a:latin typeface="Calibri" panose="020F0502020204030204" pitchFamily="34" charset="0"/>
                <a:cs typeface="Calibri" panose="020F0502020204030204" pitchFamily="34" charset="0"/>
              </a:rPr>
              <a:t> by </a:t>
            </a:r>
            <a:r>
              <a:rPr sz="2800" dirty="0">
                <a:solidFill>
                  <a:srgbClr val="002060"/>
                </a:solidFill>
                <a:latin typeface="Calibri" panose="020F0502020204030204" pitchFamily="34" charset="0"/>
                <a:cs typeface="Calibri" panose="020F0502020204030204" pitchFamily="34" charset="0"/>
              </a:rPr>
              <a:t>Epi, </a:t>
            </a:r>
            <a:r>
              <a:rPr sz="2800" dirty="0" err="1">
                <a:solidFill>
                  <a:srgbClr val="002060"/>
                </a:solidFill>
                <a:latin typeface="Calibri" panose="020F0502020204030204" pitchFamily="34" charset="0"/>
                <a:cs typeface="Calibri" panose="020F0502020204030204" pitchFamily="34" charset="0"/>
              </a:rPr>
              <a:t>NorEp</a:t>
            </a:r>
            <a:r>
              <a:rPr dirty="0" err="1"/>
              <a:t>i</a:t>
            </a:r>
            <a:endParaRPr dirty="0"/>
          </a:p>
        </p:txBody>
      </p:sp>
      <p:sp>
        <p:nvSpPr>
          <p:cNvPr id="271" name="✘ Endothelial activation…"/>
          <p:cNvSpPr txBox="1"/>
          <p:nvPr/>
        </p:nvSpPr>
        <p:spPr>
          <a:xfrm>
            <a:off x="2679405" y="3285801"/>
            <a:ext cx="8375943"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342900" indent="-342900" algn="l">
              <a:buFont typeface="Arial" panose="020B0604020202020204" pitchFamily="34" charset="0"/>
              <a:buChar char="•"/>
              <a:defRPr sz="1800">
                <a:latin typeface="+mn-lt"/>
                <a:ea typeface="+mn-ea"/>
                <a:cs typeface="+mn-cs"/>
                <a:sym typeface="Helvetica Neue"/>
              </a:defRPr>
            </a:pPr>
            <a:r>
              <a:rPr sz="2000" dirty="0">
                <a:latin typeface="Calibri" panose="020F0502020204030204" pitchFamily="34" charset="0"/>
                <a:cs typeface="Calibri" panose="020F0502020204030204" pitchFamily="34" charset="0"/>
              </a:rPr>
              <a:t>Endothelial activation</a:t>
            </a:r>
          </a:p>
          <a:p>
            <a:pPr marL="342900" indent="-342900" algn="l">
              <a:buFont typeface="Arial" panose="020B0604020202020204" pitchFamily="34" charset="0"/>
              <a:buChar char="•"/>
              <a:defRPr sz="1800">
                <a:latin typeface="+mn-lt"/>
                <a:ea typeface="+mn-ea"/>
                <a:cs typeface="+mn-cs"/>
                <a:sym typeface="Helvetica Neue"/>
              </a:defRPr>
            </a:pPr>
            <a:r>
              <a:rPr sz="2000" dirty="0">
                <a:latin typeface="Calibri" panose="020F0502020204030204" pitchFamily="34" charset="0"/>
                <a:cs typeface="Calibri" panose="020F0502020204030204" pitchFamily="34" charset="0"/>
              </a:rPr>
              <a:t>Endothelial damage and capillary leakage dysfunction</a:t>
            </a:r>
          </a:p>
          <a:p>
            <a:pPr algn="l">
              <a:defRPr sz="1800">
                <a:latin typeface="+mn-lt"/>
                <a:ea typeface="+mn-ea"/>
                <a:cs typeface="+mn-cs"/>
                <a:sym typeface="Helvetica Neue"/>
              </a:defRPr>
            </a:pPr>
            <a:endParaRPr sz="2000" dirty="0">
              <a:latin typeface="Calibri" panose="020F0502020204030204" pitchFamily="34" charset="0"/>
              <a:cs typeface="Calibri" panose="020F0502020204030204" pitchFamily="34" charset="0"/>
            </a:endParaRPr>
          </a:p>
          <a:p>
            <a:pPr algn="l">
              <a:defRPr sz="1800">
                <a:latin typeface="+mn-lt"/>
                <a:ea typeface="+mn-ea"/>
                <a:cs typeface="+mn-cs"/>
                <a:sym typeface="Helvetica Neue"/>
              </a:defRPr>
            </a:pPr>
            <a:r>
              <a:rPr sz="2000" dirty="0">
                <a:latin typeface="Calibri" panose="020F0502020204030204" pitchFamily="34" charset="0"/>
                <a:cs typeface="Calibri" panose="020F0502020204030204" pitchFamily="34" charset="0"/>
              </a:rPr>
              <a:t>➪   	Participation to SIRS</a:t>
            </a:r>
            <a:r>
              <a:rPr lang="fr-FR" sz="200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coagulopathy</a:t>
            </a:r>
            <a:r>
              <a:rPr lang="fr-FR" sz="2000" dirty="0">
                <a:latin typeface="Calibri" panose="020F0502020204030204" pitchFamily="34" charset="0"/>
                <a:cs typeface="Calibri" panose="020F0502020204030204" pitchFamily="34" charset="0"/>
              </a:rPr>
              <a:t> and f</a:t>
            </a:r>
            <a:r>
              <a:rPr sz="2000" dirty="0" err="1">
                <a:latin typeface="Calibri" panose="020F0502020204030204" pitchFamily="34" charset="0"/>
                <a:cs typeface="Calibri" panose="020F0502020204030204" pitchFamily="34" charset="0"/>
              </a:rPr>
              <a:t>luid</a:t>
            </a:r>
            <a:r>
              <a:rPr sz="2000" dirty="0">
                <a:latin typeface="Calibri" panose="020F0502020204030204" pitchFamily="34" charset="0"/>
                <a:cs typeface="Calibri" panose="020F0502020204030204" pitchFamily="34" charset="0"/>
              </a:rPr>
              <a:t> extracellular diffusion </a:t>
            </a:r>
          </a:p>
        </p:txBody>
      </p:sp>
      <p:sp>
        <p:nvSpPr>
          <p:cNvPr id="272" name="Effets secondaires"/>
          <p:cNvSpPr txBox="1"/>
          <p:nvPr/>
        </p:nvSpPr>
        <p:spPr>
          <a:xfrm>
            <a:off x="6451075" y="973950"/>
            <a:ext cx="102657"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solidFill>
                  <a:srgbClr val="C00000"/>
                </a:solidFill>
                <a:latin typeface="+mn-lt"/>
                <a:ea typeface="+mn-ea"/>
                <a:cs typeface="+mn-cs"/>
                <a:sym typeface="Helvetica Neue"/>
              </a:defRPr>
            </a:lvl1pPr>
          </a:lstStyle>
          <a:p>
            <a:endParaRPr dirty="0"/>
          </a:p>
        </p:txBody>
      </p:sp>
      <p:sp>
        <p:nvSpPr>
          <p:cNvPr id="275" name="Johansson et al. Critical Care (2017) 21:25"/>
          <p:cNvSpPr txBox="1"/>
          <p:nvPr/>
        </p:nvSpPr>
        <p:spPr>
          <a:xfrm>
            <a:off x="6660636" y="8774218"/>
            <a:ext cx="3289362" cy="5386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lnSpc>
                <a:spcPts val="3200"/>
              </a:lnSpc>
              <a:spcBef>
                <a:spcPts val="1200"/>
              </a:spcBef>
              <a:defRPr sz="1600" i="1">
                <a:solidFill>
                  <a:srgbClr val="74291B"/>
                </a:solidFill>
                <a:latin typeface="Times New Roman"/>
                <a:ea typeface="Times New Roman"/>
                <a:cs typeface="Times New Roman"/>
                <a:sym typeface="Times New Roman"/>
              </a:defRPr>
            </a:lvl1pPr>
          </a:lstStyle>
          <a:p>
            <a:pPr>
              <a:lnSpc>
                <a:spcPts val="3900"/>
              </a:lnSpc>
            </a:pPr>
            <a:r>
              <a:rPr sz="1800" dirty="0">
                <a:solidFill>
                  <a:schemeClr val="tx1"/>
                </a:solidFill>
                <a:latin typeface="Calibri" panose="020F0502020204030204" pitchFamily="34" charset="0"/>
                <a:cs typeface="Calibri" panose="020F0502020204030204" pitchFamily="34" charset="0"/>
              </a:rPr>
              <a:t>Johansson et al. Critical Care</a:t>
            </a:r>
            <a:r>
              <a:rPr lang="fr-FR" sz="1800" dirty="0">
                <a:solidFill>
                  <a:schemeClr val="tx1"/>
                </a:solidFill>
                <a:latin typeface="Calibri" panose="020F0502020204030204" pitchFamily="34" charset="0"/>
                <a:cs typeface="Calibri" panose="020F0502020204030204" pitchFamily="34" charset="0"/>
              </a:rPr>
              <a:t> </a:t>
            </a:r>
            <a:r>
              <a:rPr sz="1800" dirty="0">
                <a:solidFill>
                  <a:schemeClr val="tx1"/>
                </a:solidFill>
                <a:latin typeface="Calibri" panose="020F0502020204030204" pitchFamily="34" charset="0"/>
                <a:cs typeface="Calibri" panose="020F0502020204030204" pitchFamily="34" charset="0"/>
              </a:rPr>
              <a:t>2017</a:t>
            </a:r>
          </a:p>
        </p:txBody>
      </p:sp>
      <p:pic>
        <p:nvPicPr>
          <p:cNvPr id="3" name="Image 2">
            <a:extLst>
              <a:ext uri="{FF2B5EF4-FFF2-40B4-BE49-F238E27FC236}">
                <a16:creationId xmlns:a16="http://schemas.microsoft.com/office/drawing/2014/main" id="{DE53AEF3-CA62-5441-88E5-57EAE5F5F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483" y="4948133"/>
            <a:ext cx="12526497" cy="3826085"/>
          </a:xfrm>
          <a:prstGeom prst="rect">
            <a:avLst/>
          </a:prstGeom>
        </p:spPr>
      </p:pic>
      <p:sp>
        <p:nvSpPr>
          <p:cNvPr id="10" name="Les catécholamines dans le choc hémorragique">
            <a:extLst>
              <a:ext uri="{FF2B5EF4-FFF2-40B4-BE49-F238E27FC236}">
                <a16:creationId xmlns:a16="http://schemas.microsoft.com/office/drawing/2014/main" id="{6F1A146C-AD5B-4E4D-9716-3345F0BD25C4}"/>
              </a:ext>
            </a:extLst>
          </p:cNvPr>
          <p:cNvSpPr txBox="1"/>
          <p:nvPr/>
        </p:nvSpPr>
        <p:spPr>
          <a:xfrm>
            <a:off x="1748224" y="249515"/>
            <a:ext cx="9757479"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800" b="1" i="1">
                <a:solidFill>
                  <a:srgbClr val="C00000"/>
                </a:solidFill>
                <a:latin typeface="Georgia"/>
                <a:ea typeface="Georgia"/>
                <a:cs typeface="Georgia"/>
                <a:sym typeface="Georgia"/>
              </a:defRPr>
            </a:lvl1pPr>
          </a:lstStyle>
          <a:p>
            <a:r>
              <a:rPr sz="3200" i="0" kern="1200" dirty="0">
                <a:solidFill>
                  <a:srgbClr val="90283B"/>
                </a:solidFill>
                <a:latin typeface="+mj-lt"/>
                <a:ea typeface="+mj-ea"/>
                <a:cs typeface="+mj-cs"/>
              </a:rPr>
              <a:t>Vasopressors in Hemorrhagic Shock</a:t>
            </a:r>
            <a:r>
              <a:rPr lang="fr-FR" sz="3200" i="0" kern="1200" dirty="0">
                <a:solidFill>
                  <a:srgbClr val="90283B"/>
                </a:solidFill>
                <a:latin typeface="+mj-lt"/>
                <a:ea typeface="+mj-ea"/>
                <a:cs typeface="+mj-cs"/>
              </a:rPr>
              <a:t>: </a:t>
            </a:r>
            <a:r>
              <a:rPr lang="fr-FR" sz="3200" i="0" kern="1200" dirty="0" err="1">
                <a:solidFill>
                  <a:srgbClr val="90283B"/>
                </a:solidFill>
                <a:latin typeface="+mj-lt"/>
                <a:ea typeface="+mj-ea"/>
                <a:cs typeface="+mj-cs"/>
              </a:rPr>
              <a:t>side</a:t>
            </a:r>
            <a:r>
              <a:rPr lang="fr-FR" sz="3200" i="0" kern="1200" dirty="0">
                <a:solidFill>
                  <a:srgbClr val="90283B"/>
                </a:solidFill>
                <a:latin typeface="+mj-lt"/>
                <a:ea typeface="+mj-ea"/>
                <a:cs typeface="+mj-cs"/>
              </a:rPr>
              <a:t> </a:t>
            </a:r>
            <a:r>
              <a:rPr lang="fr-FR" sz="3200" i="0" kern="1200" dirty="0" err="1">
                <a:solidFill>
                  <a:srgbClr val="90283B"/>
                </a:solidFill>
                <a:latin typeface="+mj-lt"/>
                <a:ea typeface="+mj-ea"/>
                <a:cs typeface="+mj-cs"/>
              </a:rPr>
              <a:t>effects</a:t>
            </a:r>
            <a:endParaRPr sz="3200" i="0" kern="1200" dirty="0">
              <a:solidFill>
                <a:srgbClr val="90283B"/>
              </a:solidFill>
              <a:latin typeface="+mj-lt"/>
              <a:ea typeface="+mj-ea"/>
              <a:cs typeface="+mj-cs"/>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1340</TotalTime>
  <Words>1455</Words>
  <Application>Microsoft Macintosh PowerPoint</Application>
  <PresentationFormat>Personnalisé</PresentationFormat>
  <Paragraphs>324</Paragraphs>
  <Slides>23</Slides>
  <Notes>13</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23</vt:i4>
      </vt:variant>
    </vt:vector>
  </HeadingPairs>
  <TitlesOfParts>
    <vt:vector size="36" baseType="lpstr">
      <vt:lpstr>Heiti SC Light</vt:lpstr>
      <vt:lpstr>Al Nile</vt:lpstr>
      <vt:lpstr>Arial</vt:lpstr>
      <vt:lpstr>Calibri</vt:lpstr>
      <vt:lpstr>Calibri Light</vt:lpstr>
      <vt:lpstr>Helvetica</vt:lpstr>
      <vt:lpstr>Helvetica Light</vt:lpstr>
      <vt:lpstr>Helvetica Neue</vt:lpstr>
      <vt:lpstr>Helvetica Neue Light</vt:lpstr>
      <vt:lpstr>Helvetica Neue Medium</vt:lpstr>
      <vt:lpstr>Helvetica Neue Thin</vt:lpstr>
      <vt:lpstr>Zapf Dingbats</vt:lpstr>
      <vt:lpstr>White</vt:lpstr>
      <vt:lpstr>Vasopressors  in Traumatic Hemorrhagic Shock Early phase of care (pre-surgical)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Vasopressors in Traumatic Hemorrhagic Shock early phase of care (pre-surgery)</dc:title>
  <cp:lastModifiedBy>Christophe Martinaud</cp:lastModifiedBy>
  <cp:revision>48</cp:revision>
  <dcterms:modified xsi:type="dcterms:W3CDTF">2019-06-25T08:43:37Z</dcterms:modified>
</cp:coreProperties>
</file>