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88" r:id="rId4"/>
    <p:sldId id="282" r:id="rId5"/>
    <p:sldId id="458" r:id="rId6"/>
    <p:sldId id="459" r:id="rId7"/>
    <p:sldId id="258" r:id="rId8"/>
    <p:sldId id="268" r:id="rId9"/>
    <p:sldId id="262" r:id="rId10"/>
    <p:sldId id="263" r:id="rId11"/>
    <p:sldId id="264" r:id="rId12"/>
    <p:sldId id="269" r:id="rId13"/>
    <p:sldId id="270" r:id="rId14"/>
    <p:sldId id="271" r:id="rId15"/>
    <p:sldId id="272" r:id="rId16"/>
    <p:sldId id="273" r:id="rId17"/>
    <p:sldId id="274" r:id="rId18"/>
    <p:sldId id="457" r:id="rId19"/>
    <p:sldId id="289" r:id="rId20"/>
    <p:sldId id="275" r:id="rId21"/>
    <p:sldId id="455" r:id="rId22"/>
    <p:sldId id="281" r:id="rId23"/>
    <p:sldId id="292" r:id="rId24"/>
    <p:sldId id="291" r:id="rId25"/>
    <p:sldId id="284" r:id="rId26"/>
    <p:sldId id="286" r:id="rId27"/>
    <p:sldId id="285" r:id="rId28"/>
    <p:sldId id="294" r:id="rId29"/>
    <p:sldId id="293" r:id="rId30"/>
    <p:sldId id="283" r:id="rId31"/>
    <p:sldId id="456" r:id="rId32"/>
    <p:sldId id="278" r:id="rId33"/>
    <p:sldId id="280" r:id="rId34"/>
    <p:sldId id="463" r:id="rId35"/>
    <p:sldId id="460" r:id="rId36"/>
    <p:sldId id="461" r:id="rId37"/>
    <p:sldId id="462" r:id="rId38"/>
    <p:sldId id="464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FE2DF9-8A97-4060-9492-4CC72633AF4A}" v="1" dt="2022-06-29T08:48:25.4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6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96" y="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AF6E3-18F8-4C16-96E5-8EE079F5C0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6394" y="362708"/>
            <a:ext cx="8096860" cy="2387600"/>
          </a:xfrm>
        </p:spPr>
        <p:txBody>
          <a:bodyPr anchor="ctr"/>
          <a:lstStyle/>
          <a:p>
            <a:r>
              <a:rPr lang="en-US" dirty="0"/>
              <a:t>Reflections of a curmudgeon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FA2DF3-8F7A-4C85-B533-51D1906F61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5250" y="2901951"/>
            <a:ext cx="9001462" cy="1655762"/>
          </a:xfrm>
        </p:spPr>
        <p:txBody>
          <a:bodyPr/>
          <a:lstStyle/>
          <a:p>
            <a:r>
              <a:rPr lang="en-US" dirty="0"/>
              <a:t>Or maybe not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8D5667-81A7-4021-8E84-88B24D39A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3914" y="246458"/>
            <a:ext cx="3498056" cy="32428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F37A95-1187-45AC-92B1-B8F48FC5C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962" y="3640934"/>
            <a:ext cx="8096859" cy="2685077"/>
          </a:xfrm>
          <a:prstGeom prst="rect">
            <a:avLst/>
          </a:prstGeom>
        </p:spPr>
      </p:pic>
      <p:pic>
        <p:nvPicPr>
          <p:cNvPr id="6" name="Picture 5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EA538864-E7D5-413A-F975-310C295095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853"/>
          <a:stretch/>
        </p:blipFill>
        <p:spPr>
          <a:xfrm>
            <a:off x="9116387" y="3640934"/>
            <a:ext cx="2660650" cy="29374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B3E251-D767-73BB-823D-48369A041AD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2000"/>
          </a:blip>
          <a:stretch>
            <a:fillRect/>
          </a:stretch>
        </p:blipFill>
        <p:spPr>
          <a:xfrm>
            <a:off x="191827" y="175513"/>
            <a:ext cx="1653906" cy="169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015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297CE5D-0812-4B7C-9A5E-8D778F2755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3955" y="3186426"/>
            <a:ext cx="3887099" cy="29384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429723-210F-4F7F-9BF5-C0D492699D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8582" y="2281206"/>
            <a:ext cx="3887099" cy="29924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A37C27-671E-49FB-AF2B-C07B3CDC4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777" y="173831"/>
            <a:ext cx="10353761" cy="1326321"/>
          </a:xfrm>
        </p:spPr>
        <p:txBody>
          <a:bodyPr/>
          <a:lstStyle/>
          <a:p>
            <a:r>
              <a:rPr lang="en-US" dirty="0"/>
              <a:t>Shock and awe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BEED65B-9116-4DE7-BA80-E05BA1A832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684564" y="1256537"/>
            <a:ext cx="6905271" cy="5314056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0080ED-1B32-4B3F-B7CF-DE01FD7223B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946" y="672217"/>
            <a:ext cx="3334316" cy="26282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09621F-CEDD-4FB0-AF08-06D4A899EC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2165" y="1306616"/>
            <a:ext cx="7261307" cy="537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31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F1D70-70A2-4BE9-B384-BE0892A7D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165323"/>
            <a:ext cx="10353761" cy="1326321"/>
          </a:xfrm>
        </p:spPr>
        <p:txBody>
          <a:bodyPr/>
          <a:lstStyle/>
          <a:p>
            <a:r>
              <a:rPr lang="en-US" dirty="0"/>
              <a:t>What about the other needle?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9CEA0C-6275-469C-97F8-4D59B6D4DF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3657" y="1237266"/>
            <a:ext cx="8544683" cy="526551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59F4EC-9873-43C8-A0EA-73960BCC5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3657" y="1046483"/>
            <a:ext cx="7596185" cy="54562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ABE3E3-DF74-43B9-9FFD-22156C040E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1565" y="1036334"/>
            <a:ext cx="8486775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451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DED905-2C00-48A2-8B0B-10E7A1EC1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390525"/>
            <a:ext cx="8382000" cy="607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700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cup, white, sitting&#10;&#10;Description generated with high confidence">
            <a:extLst>
              <a:ext uri="{FF2B5EF4-FFF2-40B4-BE49-F238E27FC236}">
                <a16:creationId xmlns:a16="http://schemas.microsoft.com/office/drawing/2014/main" id="{B26EE14B-1C09-4D58-8B54-E7AE16F87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933" y="823707"/>
            <a:ext cx="5478407" cy="4761305"/>
          </a:xfrm>
          <a:prstGeom prst="rect">
            <a:avLst/>
          </a:prstGeom>
        </p:spPr>
      </p:pic>
      <p:pic>
        <p:nvPicPr>
          <p:cNvPr id="5" name="Picture 4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54170B99-31B1-45D7-8C8C-F93ACE16A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3012" y="995082"/>
            <a:ext cx="5304783" cy="462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1007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8272ED-F5F2-4DAB-A964-1BADA71F6E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77" y="271462"/>
            <a:ext cx="4428564" cy="6315075"/>
          </a:xfrm>
          <a:prstGeom prst="rect">
            <a:avLst/>
          </a:prstGeom>
        </p:spPr>
      </p:pic>
      <p:pic>
        <p:nvPicPr>
          <p:cNvPr id="5" name="Picture 4" descr="A picture containing object, indoor, table&#10;&#10;Description generated with high confidence">
            <a:extLst>
              <a:ext uri="{FF2B5EF4-FFF2-40B4-BE49-F238E27FC236}">
                <a16:creationId xmlns:a16="http://schemas.microsoft.com/office/drawing/2014/main" id="{DA6649A1-35E2-484B-9552-A2787E6D6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494" y="372035"/>
            <a:ext cx="6909971" cy="611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675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table&#10;&#10;Description generated with high confidence">
            <a:extLst>
              <a:ext uri="{FF2B5EF4-FFF2-40B4-BE49-F238E27FC236}">
                <a16:creationId xmlns:a16="http://schemas.microsoft.com/office/drawing/2014/main" id="{DF265BAF-5FEA-4821-B35E-A163E34303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666" y="1299883"/>
            <a:ext cx="5701331" cy="4258234"/>
          </a:xfrm>
          <a:prstGeom prst="rect">
            <a:avLst/>
          </a:prstGeom>
        </p:spPr>
      </p:pic>
      <p:pic>
        <p:nvPicPr>
          <p:cNvPr id="5" name="Picture 4" descr="A picture containing indoor&#10;&#10;Description generated with very high confidence">
            <a:extLst>
              <a:ext uri="{FF2B5EF4-FFF2-40B4-BE49-F238E27FC236}">
                <a16:creationId xmlns:a16="http://schemas.microsoft.com/office/drawing/2014/main" id="{F5A014CD-ED66-4AA9-932F-24A51585F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156447"/>
            <a:ext cx="6015318" cy="460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369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X-ray film&#10;&#10;Description generated with very high confidence">
            <a:extLst>
              <a:ext uri="{FF2B5EF4-FFF2-40B4-BE49-F238E27FC236}">
                <a16:creationId xmlns:a16="http://schemas.microsoft.com/office/drawing/2014/main" id="{3ECFDB23-1605-4A76-9BF7-707651DE5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9318" y="502979"/>
            <a:ext cx="6754659" cy="613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4160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X-ray film&#10;&#10;Description generated with very high confidence">
            <a:extLst>
              <a:ext uri="{FF2B5EF4-FFF2-40B4-BE49-F238E27FC236}">
                <a16:creationId xmlns:a16="http://schemas.microsoft.com/office/drawing/2014/main" id="{CB41D58C-7AC6-4EF3-95A1-A1E2B61B6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4142" y="0"/>
            <a:ext cx="68037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8778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EBC8A6-0697-3905-9631-A0BCF20D2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0" y="1260382"/>
            <a:ext cx="6845426" cy="50276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CACE6-6318-512D-1066-61C19BB64E8F}"/>
              </a:ext>
            </a:extLst>
          </p:cNvPr>
          <p:cNvSpPr txBox="1"/>
          <p:nvPr/>
        </p:nvSpPr>
        <p:spPr>
          <a:xfrm>
            <a:off x="1238250" y="342900"/>
            <a:ext cx="8216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PAT THOMPSON’S PRESENTATION DATA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F90EC7B-C87D-82A0-345A-15CE8401FB54}"/>
              </a:ext>
            </a:extLst>
          </p:cNvPr>
          <p:cNvCxnSpPr/>
          <p:nvPr/>
        </p:nvCxnSpPr>
        <p:spPr>
          <a:xfrm flipH="1">
            <a:off x="6858000" y="2781300"/>
            <a:ext cx="1943100" cy="279400"/>
          </a:xfrm>
          <a:prstGeom prst="straightConnector1">
            <a:avLst/>
          </a:prstGeom>
          <a:ln w="952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6AD5141-F497-34E6-6054-B16810584F0D}"/>
              </a:ext>
            </a:extLst>
          </p:cNvPr>
          <p:cNvSpPr txBox="1"/>
          <p:nvPr/>
        </p:nvSpPr>
        <p:spPr>
          <a:xfrm>
            <a:off x="9899650" y="1568450"/>
            <a:ext cx="120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5.3 CM</a:t>
            </a:r>
          </a:p>
        </p:txBody>
      </p:sp>
    </p:spTree>
    <p:extLst>
      <p:ext uri="{BB962C8B-B14F-4D97-AF65-F5344CB8AC3E}">
        <p14:creationId xmlns:p14="http://schemas.microsoft.com/office/powerpoint/2010/main" val="21736149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electronics, indoor, monitor&#10;&#10;Description automatically generated">
            <a:extLst>
              <a:ext uri="{FF2B5EF4-FFF2-40B4-BE49-F238E27FC236}">
                <a16:creationId xmlns:a16="http://schemas.microsoft.com/office/drawing/2014/main" id="{1996EE34-C346-59A4-D7AE-2706E3F4CB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 l="2357" t="6970" b="13417"/>
          <a:stretch/>
        </p:blipFill>
        <p:spPr>
          <a:xfrm>
            <a:off x="209550" y="400050"/>
            <a:ext cx="4122166" cy="3968750"/>
          </a:xfrm>
          <a:prstGeom prst="rect">
            <a:avLst/>
          </a:prstGeom>
        </p:spPr>
      </p:pic>
      <p:pic>
        <p:nvPicPr>
          <p:cNvPr id="7" name="Picture 6" descr="A picture containing person, person, white, shirt&#10;&#10;Description automatically generated">
            <a:extLst>
              <a:ext uri="{FF2B5EF4-FFF2-40B4-BE49-F238E27FC236}">
                <a16:creationId xmlns:a16="http://schemas.microsoft.com/office/drawing/2014/main" id="{CE18DE58-E09C-F297-AA96-58F74A7B9E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21" r="24085" b="33726"/>
          <a:stretch/>
        </p:blipFill>
        <p:spPr>
          <a:xfrm>
            <a:off x="4473559" y="446993"/>
            <a:ext cx="3863793" cy="39218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4B1FCB-3BD2-D946-7EF6-00ABF0B6DDAF}"/>
              </a:ext>
            </a:extLst>
          </p:cNvPr>
          <p:cNvSpPr txBox="1"/>
          <p:nvPr/>
        </p:nvSpPr>
        <p:spPr>
          <a:xfrm>
            <a:off x="152321" y="4575507"/>
            <a:ext cx="9865739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60000" endA="900" endPos="20000" dir="5400000" sy="-100000" algn="bl" rotWithShape="0"/>
                </a:effectLst>
              </a:rPr>
              <a:t>Shouldn’t we regard this as a stab wound to the chest?</a:t>
            </a:r>
          </a:p>
          <a:p>
            <a:pPr algn="ctr"/>
            <a:endParaRPr lang="en-US" sz="2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  <a:reflection blurRad="6350" stA="60000" endA="900" endPos="20000" dir="5400000" sy="-100000" algn="bl" rotWithShape="0"/>
              </a:effectLst>
            </a:endParaRPr>
          </a:p>
          <a:p>
            <a:pPr algn="ctr"/>
            <a:endParaRPr lang="en-US" sz="2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  <a:reflection blurRad="6350" stA="60000" endA="900" endPos="20000" dir="5400000" sy="-100000" algn="bl" rotWithShape="0"/>
              </a:effectLst>
            </a:endParaRPr>
          </a:p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60000" endA="900" endPos="20000" dir="5400000" sy="-100000" algn="bl" rotWithShape="0"/>
                </a:effectLst>
              </a:rPr>
              <a:t>Not so Friendly Fire?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B0D775-F9BD-4AF2-3226-008EB25307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4450" y="4311672"/>
            <a:ext cx="1835229" cy="24228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322137-0A18-9D47-8629-F53CF2C909E5}"/>
              </a:ext>
            </a:extLst>
          </p:cNvPr>
          <p:cNvSpPr txBox="1"/>
          <p:nvPr/>
        </p:nvSpPr>
        <p:spPr>
          <a:xfrm>
            <a:off x="8373017" y="867981"/>
            <a:ext cx="37528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If our criterion for placement are sensitive and not specific</a:t>
            </a:r>
          </a:p>
          <a:p>
            <a:endParaRPr lang="en-US" sz="2400" dirty="0"/>
          </a:p>
          <a:p>
            <a:r>
              <a:rPr lang="en-US" sz="2400" dirty="0"/>
              <a:t>Are we creating more PTX’s than we are fixing ?</a:t>
            </a:r>
          </a:p>
        </p:txBody>
      </p:sp>
    </p:spTree>
    <p:extLst>
      <p:ext uri="{BB962C8B-B14F-4D97-AF65-F5344CB8AC3E}">
        <p14:creationId xmlns:p14="http://schemas.microsoft.com/office/powerpoint/2010/main" val="48555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9A351-9B58-4507-A98E-60BB75634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945" y="180976"/>
            <a:ext cx="10353761" cy="754856"/>
          </a:xfrm>
        </p:spPr>
        <p:txBody>
          <a:bodyPr anchor="t"/>
          <a:lstStyle/>
          <a:p>
            <a:r>
              <a:rPr lang="en-US" dirty="0"/>
              <a:t>Disclosure(s)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6508BB-670F-4DB3-8E03-A031F9EE77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857249"/>
            <a:ext cx="10353762" cy="5286375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THOR - thank you</a:t>
            </a:r>
          </a:p>
          <a:p>
            <a:r>
              <a:rPr lang="en-US" sz="2800" dirty="0"/>
              <a:t>I trashed my entire slide deck on Monday and rewrote for Tuesday</a:t>
            </a:r>
          </a:p>
          <a:p>
            <a:r>
              <a:rPr lang="en-US" sz="2800" dirty="0"/>
              <a:t>I am now rewriting my slides for today this morning. A tribute to a constantly learning process packed into this meeting.</a:t>
            </a:r>
          </a:p>
          <a:p>
            <a:r>
              <a:rPr lang="en-US" sz="2800" dirty="0"/>
              <a:t>My comments and hyperbole are entirely my responsibility</a:t>
            </a:r>
          </a:p>
          <a:p>
            <a:r>
              <a:rPr lang="en-US" sz="2800" dirty="0"/>
              <a:t>I will depend on the members of the audience who attended to vector check my direction</a:t>
            </a:r>
          </a:p>
          <a:p>
            <a:r>
              <a:rPr lang="en-US" sz="2800" dirty="0"/>
              <a:t>This is meant to be a dialogue </a:t>
            </a:r>
          </a:p>
          <a:p>
            <a:r>
              <a:rPr lang="en-US" sz="2800" dirty="0"/>
              <a:t>I “used to be” a paramedic…. I am not a SF capable provider</a:t>
            </a:r>
          </a:p>
        </p:txBody>
      </p:sp>
    </p:spTree>
    <p:extLst>
      <p:ext uri="{BB962C8B-B14F-4D97-AF65-F5344CB8AC3E}">
        <p14:creationId xmlns:p14="http://schemas.microsoft.com/office/powerpoint/2010/main" val="41690059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20B5DEB-0013-B705-E065-15DB2DFE0BFA}"/>
              </a:ext>
            </a:extLst>
          </p:cNvPr>
          <p:cNvGrpSpPr/>
          <p:nvPr/>
        </p:nvGrpSpPr>
        <p:grpSpPr>
          <a:xfrm>
            <a:off x="8001000" y="169149"/>
            <a:ext cx="3939367" cy="6211479"/>
            <a:chOff x="7336618" y="169150"/>
            <a:chExt cx="4603750" cy="6076950"/>
          </a:xfrm>
        </p:grpSpPr>
        <p:pic>
          <p:nvPicPr>
            <p:cNvPr id="6" name="Picture 5" descr="A screenshot of a cell phone&#10;&#10;Description generated with high confidence">
              <a:extLst>
                <a:ext uri="{FF2B5EF4-FFF2-40B4-BE49-F238E27FC236}">
                  <a16:creationId xmlns:a16="http://schemas.microsoft.com/office/drawing/2014/main" id="{B1C72F8E-1F26-4A32-9A41-C39F9A764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36618" y="169150"/>
              <a:ext cx="4603750" cy="1403350"/>
            </a:xfrm>
            <a:prstGeom prst="rect">
              <a:avLst/>
            </a:prstGeom>
          </p:spPr>
        </p:pic>
        <p:pic>
          <p:nvPicPr>
            <p:cNvPr id="8" name="Picture 7" descr="A screenshot of a social media post&#10;&#10;Description generated with very high confidence">
              <a:extLst>
                <a:ext uri="{FF2B5EF4-FFF2-40B4-BE49-F238E27FC236}">
                  <a16:creationId xmlns:a16="http://schemas.microsoft.com/office/drawing/2014/main" id="{306C4E57-96F3-4A4B-AF15-783DD54D3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36618" y="1572500"/>
              <a:ext cx="4603750" cy="4673600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322E025-3703-5F32-EDAF-38238ECA8767}"/>
              </a:ext>
            </a:extLst>
          </p:cNvPr>
          <p:cNvSpPr/>
          <p:nvPr/>
        </p:nvSpPr>
        <p:spPr>
          <a:xfrm>
            <a:off x="0" y="893653"/>
            <a:ext cx="8109528" cy="45243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THE EVIL DOWNSIDE OF GUIDELINES</a:t>
            </a:r>
            <a:endParaRPr 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endParaRPr 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Absolve you of critical thinking ?</a:t>
            </a:r>
          </a:p>
          <a:p>
            <a:endParaRPr lang="en-US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Absolve you as responsible for </a:t>
            </a:r>
          </a:p>
          <a:p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	the decision to intervene?</a:t>
            </a:r>
          </a:p>
          <a:p>
            <a:endParaRPr 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Guidelines err on side of sensitivity </a:t>
            </a:r>
          </a:p>
          <a:p>
            <a:r>
              <a:rPr lang="en-U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At the expense of spe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cificity</a:t>
            </a:r>
            <a:endParaRPr 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8DF10C-55D4-A524-071B-ACC06671D04F}"/>
              </a:ext>
            </a:extLst>
          </p:cNvPr>
          <p:cNvSpPr/>
          <p:nvPr/>
        </p:nvSpPr>
        <p:spPr>
          <a:xfrm>
            <a:off x="8578850" y="831850"/>
            <a:ext cx="3361517" cy="996950"/>
          </a:xfrm>
          <a:prstGeom prst="rect">
            <a:avLst/>
          </a:prstGeom>
          <a:solidFill>
            <a:srgbClr val="FFC000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6783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entagon 12">
            <a:extLst>
              <a:ext uri="{FF2B5EF4-FFF2-40B4-BE49-F238E27FC236}">
                <a16:creationId xmlns:a16="http://schemas.microsoft.com/office/drawing/2014/main" id="{14017018-4A09-4E37-81FA-FCD9447E3EFD}"/>
              </a:ext>
            </a:extLst>
          </p:cNvPr>
          <p:cNvSpPr/>
          <p:nvPr/>
        </p:nvSpPr>
        <p:spPr>
          <a:xfrm>
            <a:off x="1582259" y="3327202"/>
            <a:ext cx="1181397" cy="1130498"/>
          </a:xfrm>
          <a:prstGeom prst="pentag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50" dirty="0"/>
              <a:t>Point of Injury</a:t>
            </a:r>
          </a:p>
          <a:p>
            <a:pPr algn="ctr"/>
            <a:endParaRPr lang="en-US" sz="1350" dirty="0"/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52B9E122-63EA-4909-A183-D44540CF79D6}"/>
              </a:ext>
            </a:extLst>
          </p:cNvPr>
          <p:cNvSpPr/>
          <p:nvPr/>
        </p:nvSpPr>
        <p:spPr>
          <a:xfrm>
            <a:off x="5783461" y="3577531"/>
            <a:ext cx="1840832" cy="1362529"/>
          </a:xfrm>
          <a:prstGeom prst="cube">
            <a:avLst/>
          </a:prstGeom>
          <a:solidFill>
            <a:srgbClr val="FF0000"/>
          </a:solidFill>
          <a:effectLst>
            <a:glow rad="228600">
              <a:schemeClr val="accent1">
                <a:lumMod val="50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/>
              <a:t>advanced medical/surgical care</a:t>
            </a:r>
          </a:p>
        </p:txBody>
      </p:sp>
      <p:sp>
        <p:nvSpPr>
          <p:cNvPr id="6" name="Rectangle: Beveled 5">
            <a:extLst>
              <a:ext uri="{FF2B5EF4-FFF2-40B4-BE49-F238E27FC236}">
                <a16:creationId xmlns:a16="http://schemas.microsoft.com/office/drawing/2014/main" id="{65F61AD1-ED16-4CDA-ADC3-3A22DF11DD7C}"/>
              </a:ext>
            </a:extLst>
          </p:cNvPr>
          <p:cNvSpPr/>
          <p:nvPr/>
        </p:nvSpPr>
        <p:spPr>
          <a:xfrm>
            <a:off x="5142979" y="3325120"/>
            <a:ext cx="926902" cy="734021"/>
          </a:xfrm>
          <a:prstGeom prst="bevel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50" dirty="0"/>
              <a:t>LSI</a:t>
            </a:r>
          </a:p>
          <a:p>
            <a:pPr algn="ctr"/>
            <a:r>
              <a:rPr lang="en-US" sz="1200" dirty="0"/>
              <a:t>surgery</a:t>
            </a:r>
          </a:p>
        </p:txBody>
      </p:sp>
      <p:sp>
        <p:nvSpPr>
          <p:cNvPr id="7" name="Rectangle: Beveled 6">
            <a:extLst>
              <a:ext uri="{FF2B5EF4-FFF2-40B4-BE49-F238E27FC236}">
                <a16:creationId xmlns:a16="http://schemas.microsoft.com/office/drawing/2014/main" id="{2C8880C3-BC8C-47F8-90C9-D7838BC94A00}"/>
              </a:ext>
            </a:extLst>
          </p:cNvPr>
          <p:cNvSpPr/>
          <p:nvPr/>
        </p:nvSpPr>
        <p:spPr>
          <a:xfrm>
            <a:off x="7731920" y="2843512"/>
            <a:ext cx="926902" cy="734021"/>
          </a:xfrm>
          <a:prstGeom prst="bevel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50" dirty="0"/>
              <a:t>LSI</a:t>
            </a:r>
          </a:p>
          <a:p>
            <a:pPr algn="ctr"/>
            <a:r>
              <a:rPr lang="en-US" sz="900" dirty="0"/>
              <a:t>tourniquets</a:t>
            </a:r>
          </a:p>
        </p:txBody>
      </p:sp>
      <p:sp>
        <p:nvSpPr>
          <p:cNvPr id="9" name="Rectangle: Beveled 8">
            <a:extLst>
              <a:ext uri="{FF2B5EF4-FFF2-40B4-BE49-F238E27FC236}">
                <a16:creationId xmlns:a16="http://schemas.microsoft.com/office/drawing/2014/main" id="{4CF9076D-BDD0-4BC6-B861-A038811F3168}"/>
              </a:ext>
            </a:extLst>
          </p:cNvPr>
          <p:cNvSpPr/>
          <p:nvPr/>
        </p:nvSpPr>
        <p:spPr>
          <a:xfrm>
            <a:off x="6207523" y="2049598"/>
            <a:ext cx="926902" cy="734021"/>
          </a:xfrm>
          <a:prstGeom prst="bevel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/>
              <a:t>LSI</a:t>
            </a:r>
          </a:p>
          <a:p>
            <a:pPr algn="ctr"/>
            <a:r>
              <a:rPr lang="en-US" sz="1350" dirty="0"/>
              <a:t>Airway</a:t>
            </a:r>
          </a:p>
        </p:txBody>
      </p:sp>
      <p:sp>
        <p:nvSpPr>
          <p:cNvPr id="10" name="Rectangle: Beveled 9">
            <a:extLst>
              <a:ext uri="{FF2B5EF4-FFF2-40B4-BE49-F238E27FC236}">
                <a16:creationId xmlns:a16="http://schemas.microsoft.com/office/drawing/2014/main" id="{990C23EF-0E68-4324-9003-703FE9AB1AD0}"/>
              </a:ext>
            </a:extLst>
          </p:cNvPr>
          <p:cNvSpPr/>
          <p:nvPr/>
        </p:nvSpPr>
        <p:spPr>
          <a:xfrm>
            <a:off x="7272042" y="3557589"/>
            <a:ext cx="1077860" cy="734021"/>
          </a:xfrm>
          <a:prstGeom prst="bevel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50" dirty="0"/>
              <a:t>LSI</a:t>
            </a:r>
          </a:p>
          <a:p>
            <a:pPr algn="ctr"/>
            <a:r>
              <a:rPr lang="en-US" sz="900" dirty="0"/>
              <a:t>Hemorrhage control</a:t>
            </a:r>
          </a:p>
        </p:txBody>
      </p:sp>
      <p:sp>
        <p:nvSpPr>
          <p:cNvPr id="11" name="Rectangle: Beveled 10">
            <a:extLst>
              <a:ext uri="{FF2B5EF4-FFF2-40B4-BE49-F238E27FC236}">
                <a16:creationId xmlns:a16="http://schemas.microsoft.com/office/drawing/2014/main" id="{2B82D491-9B4E-4E37-8173-C92865F0EDF7}"/>
              </a:ext>
            </a:extLst>
          </p:cNvPr>
          <p:cNvSpPr/>
          <p:nvPr/>
        </p:nvSpPr>
        <p:spPr>
          <a:xfrm>
            <a:off x="6329263" y="2913458"/>
            <a:ext cx="926902" cy="734021"/>
          </a:xfrm>
          <a:prstGeom prst="bevel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50" dirty="0"/>
              <a:t>LSI</a:t>
            </a:r>
          </a:p>
          <a:p>
            <a:pPr algn="ctr"/>
            <a:r>
              <a:rPr lang="en-US" sz="1200" dirty="0"/>
              <a:t>Tension PTX</a:t>
            </a:r>
          </a:p>
        </p:txBody>
      </p:sp>
      <p:sp>
        <p:nvSpPr>
          <p:cNvPr id="14" name="Rectangle: Beveled 13">
            <a:extLst>
              <a:ext uri="{FF2B5EF4-FFF2-40B4-BE49-F238E27FC236}">
                <a16:creationId xmlns:a16="http://schemas.microsoft.com/office/drawing/2014/main" id="{F9598F83-5C60-4A67-9331-267DAE0CD6D2}"/>
              </a:ext>
            </a:extLst>
          </p:cNvPr>
          <p:cNvSpPr/>
          <p:nvPr/>
        </p:nvSpPr>
        <p:spPr>
          <a:xfrm>
            <a:off x="7390460" y="2049598"/>
            <a:ext cx="1077861" cy="734021"/>
          </a:xfrm>
          <a:prstGeom prst="bevel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50" dirty="0"/>
              <a:t>LSI</a:t>
            </a:r>
          </a:p>
          <a:p>
            <a:pPr algn="ctr"/>
            <a:r>
              <a:rPr lang="en-US" sz="825" dirty="0"/>
              <a:t>Blood component(s)</a:t>
            </a:r>
          </a:p>
        </p:txBody>
      </p:sp>
      <p:sp>
        <p:nvSpPr>
          <p:cNvPr id="19" name="Rectangle: Beveled 18">
            <a:extLst>
              <a:ext uri="{FF2B5EF4-FFF2-40B4-BE49-F238E27FC236}">
                <a16:creationId xmlns:a16="http://schemas.microsoft.com/office/drawing/2014/main" id="{56F3FCF8-7410-44CD-88D3-E5889F73F440}"/>
              </a:ext>
            </a:extLst>
          </p:cNvPr>
          <p:cNvSpPr/>
          <p:nvPr/>
        </p:nvSpPr>
        <p:spPr>
          <a:xfrm>
            <a:off x="4932127" y="2269896"/>
            <a:ext cx="926902" cy="734021"/>
          </a:xfrm>
          <a:prstGeom prst="bevel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50" dirty="0"/>
              <a:t>LSI</a:t>
            </a:r>
          </a:p>
          <a:p>
            <a:pPr algn="ctr"/>
            <a:r>
              <a:rPr lang="en-US" sz="1200" dirty="0"/>
              <a:t>LTOWB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A1EF39A6-C53A-4DAE-9E1F-77C9CD7E3985}"/>
              </a:ext>
            </a:extLst>
          </p:cNvPr>
          <p:cNvSpPr/>
          <p:nvPr/>
        </p:nvSpPr>
        <p:spPr>
          <a:xfrm>
            <a:off x="2117036" y="4509881"/>
            <a:ext cx="3489394" cy="48236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En route Care/Transport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44FDE2FE-1D03-4C10-A861-78738A7DFE41}"/>
              </a:ext>
            </a:extLst>
          </p:cNvPr>
          <p:cNvSpPr/>
          <p:nvPr/>
        </p:nvSpPr>
        <p:spPr>
          <a:xfrm>
            <a:off x="8170594" y="4523328"/>
            <a:ext cx="3489394" cy="48236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En route Care/Transport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1FC47DF-E8CB-EF9D-FE1A-A7D98D41E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888355"/>
          </a:xfrm>
        </p:spPr>
        <p:txBody>
          <a:bodyPr/>
          <a:lstStyle/>
          <a:p>
            <a:r>
              <a:rPr lang="en-US" dirty="0"/>
              <a:t>SHIFTING RESPONSIBILITY</a:t>
            </a:r>
          </a:p>
        </p:txBody>
      </p:sp>
    </p:spTree>
    <p:extLst>
      <p:ext uri="{BB962C8B-B14F-4D97-AF65-F5344CB8AC3E}">
        <p14:creationId xmlns:p14="http://schemas.microsoft.com/office/powerpoint/2010/main" val="249477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19 -0.01227 L -0.04219 -0.01227 C -0.05807 -0.00301 -0.04206 -0.01204 -0.05508 -0.00555 C -0.05938 -0.00347 -0.06224 -0.00139 -0.06628 -7.40741E-7 C -0.06849 0.0007 -0.07175 0.00093 -0.07383 0.00116 L -0.078 0.00185 C -0.07917 0.00232 -0.08034 0.00255 -0.08151 0.00301 C -0.08229 0.00347 -0.08307 0.00417 -0.08399 0.0044 C -0.08555 0.00463 -0.08724 0.00463 -0.0888 0.00486 C -0.09024 0.00532 -0.09154 0.00579 -0.09297 0.00625 C -0.09401 0.00648 -0.09505 0.00695 -0.0961 0.00741 C -0.09727 0.00787 -0.09844 0.00833 -0.09961 0.00857 C -0.10156 0.00926 -0.10352 0.00972 -0.10547 0.01042 C -0.10677 0.01088 -0.10807 0.01157 -0.10925 0.01227 C -0.11042 0.01296 -0.11133 0.01435 -0.11237 0.01482 C -0.11445 0.01551 -0.11667 0.01551 -0.11862 0.01597 C -0.12578 0.01782 -0.12305 0.01759 -0.13008 0.02107 C -0.13125 0.02153 -0.13242 0.02176 -0.1336 0.02222 C -0.13503 0.02292 -0.13633 0.02407 -0.13776 0.02477 C -0.13932 0.02546 -0.14089 0.0257 -0.14232 0.02662 C -0.14427 0.02778 -0.14597 0.02963 -0.14792 0.03079 C -0.14909 0.03171 -0.15039 0.03241 -0.15169 0.03333 C -0.15404 0.03495 -0.15612 0.03796 -0.1586 0.03889 L -0.1625 0.04005 C -0.16354 0.04097 -0.16459 0.0419 -0.16563 0.04259 C -0.16654 0.04329 -0.16745 0.04375 -0.16836 0.04445 C -0.16953 0.04537 -0.1707 0.04653 -0.17188 0.04745 C -0.17266 0.04815 -0.17344 0.04861 -0.17422 0.04931 C -0.18386 0.05857 -0.17774 0.05301 -0.18503 0.06111 C -0.18607 0.06227 -0.18711 0.0632 -0.18815 0.06412 C -0.18945 0.06528 -0.19076 0.06597 -0.19193 0.06736 C -0.19284 0.06829 -0.19362 0.06991 -0.1944 0.07107 C -0.19531 0.07222 -0.19623 0.07361 -0.19714 0.07477 C -0.19844 0.07616 -0.19987 0.07685 -0.20104 0.07847 C -0.20404 0.08287 -0.20677 0.0882 -0.20964 0.09329 C -0.21081 0.09514 -0.21172 0.09722 -0.21276 0.09884 C -0.21445 0.10116 -0.21602 0.10347 -0.21771 0.10556 C -0.21849 0.10648 -0.21927 0.10718 -0.22005 0.1081 C -0.22084 0.1088 -0.22149 0.10972 -0.22214 0.11042 C -0.2224 0.11111 -0.22266 0.11181 -0.22292 0.11227 C -0.22318 0.11296 -0.2237 0.11343 -0.22396 0.11412 C -0.22409 0.11482 -0.22422 0.11551 -0.22422 0.1162 L -0.22422 0.1162 L -0.22422 0.1162 " pathEditMode="relative" ptsTypes="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79 -0.00856 L -0.04479 -0.00856 C -0.04987 -0.0081 -0.05117 -0.00741 -0.05625 -0.00856 C -0.0569 -0.0088 -0.07135 -0.01273 -0.07252 -0.01343 C -0.07461 -0.01458 -0.07396 -0.01435 -0.07734 -0.01528 C -0.07838 -0.01551 -0.07943 -0.01574 -0.08047 -0.01597 C -0.08229 -0.01643 -0.08424 -0.01713 -0.08607 -0.01713 C -0.09167 -0.01759 -0.09739 -0.01759 -0.10312 -0.01782 C -0.10456 -0.01805 -0.10612 -0.01829 -0.10755 -0.01852 C -0.11068 -0.01875 -0.1138 -0.01852 -0.11693 -0.01898 C -0.11862 -0.01921 -0.12018 -0.01991 -0.12187 -0.02014 L -0.20065 -0.01782 L -0.20937 -0.01667 C -0.21341 -0.01597 -0.21836 -0.01458 -0.22213 -0.01296 C -0.23086 -0.00903 -0.22239 -0.01111 -0.22943 -0.00972 C -0.23594 -0.00555 -0.23164 -0.0088 -0.23984 -0.00116 C -0.24101 -7.40741E-7 -0.24232 0.0007 -0.24336 0.00185 C -0.24544 0.00417 -0.24739 0.00671 -0.24961 0.0088 C -0.25052 0.00949 -0.25143 0.01065 -0.25234 0.01111 C -0.25403 0.01204 -0.2556 0.01204 -0.25729 0.0125 C -0.26146 0.01574 -0.25794 0.0132 -0.26354 0.01551 C -0.26523 0.0162 -0.2664 0.01713 -0.26797 0.01806 C -0.26914 0.01852 -0.27031 0.01921 -0.27148 0.01991 C -0.27239 0.02037 -0.27331 0.02083 -0.27422 0.02176 C -0.27526 0.02245 -0.27604 0.02338 -0.27708 0.02407 C -0.27773 0.02454 -0.27838 0.02454 -0.27917 0.02477 C -0.28034 0.02593 -0.28138 0.02732 -0.28255 0.02847 C -0.28411 0.02963 -0.28555 0.03102 -0.28711 0.03218 C -0.29023 0.03403 -0.28867 0.03241 -0.29127 0.03449 C -0.29219 0.03542 -0.2931 0.03634 -0.29401 0.03704 C -0.29466 0.0375 -0.29518 0.03727 -0.29583 0.03773 C -0.29674 0.0382 -0.29765 0.03889 -0.29857 0.03958 C -0.29948 0.04028 -0.30039 0.0412 -0.3013 0.0419 C -0.30586 0.04537 -0.30573 0.04421 -0.30859 0.04745 C -0.30911 0.04815 -0.30963 0.04861 -0.31002 0.04931 C -0.31042 0.05 -0.31068 0.05093 -0.31107 0.05116 C -0.31211 0.05208 -0.31419 0.05301 -0.31419 0.05301 C -0.31823 0.0588 -0.31627 0.05718 -0.31979 0.05926 C -0.32305 0.0632 -0.322 0.06134 -0.32318 0.06366 L -0.32318 0.06366 L -0.32318 0.06366 " pathEditMode="relative" ptsTypes="AAAAAAAAAAAAAAAAAAAAAAAAAAAAAAAAAAAAAAAAA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18 -0.00254 L -0.04518 -0.00254 C -0.04947 -0.00347 -0.05377 -0.00416 -0.05808 -0.00509 C -0.06342 -0.00648 -0.06874 -0.00833 -0.07408 -0.00949 C -0.0789 -0.01041 -0.08385 -0.01041 -0.08867 -0.01134 C -0.09218 -0.0118 -0.09583 -0.01296 -0.09935 -0.01366 C -0.10105 -0.01412 -0.10261 -0.01481 -0.1043 -0.01504 C -0.10912 -0.01551 -0.11394 -0.01574 -0.11889 -0.0162 C -0.14844 -0.02153 -0.11889 -0.01597 -0.1431 -0.02106 C -0.14636 -0.02176 -0.14961 -0.02222 -0.15287 -0.02291 C -0.15508 -0.02338 -0.1573 -0.02453 -0.15951 -0.02477 C -0.17579 -0.02754 -0.17735 -0.02731 -0.19245 -0.02801 L -0.1987 -0.02847 C -0.20118 -0.02893 -0.20378 -0.02963 -0.20639 -0.02963 L -0.32644 -0.02916 C -0.33204 -0.02847 -0.3375 -0.02824 -0.3431 -0.02731 C -0.34558 -0.02685 -0.34818 -0.02639 -0.35079 -0.02616 C -0.35391 -0.02569 -0.35717 -0.02569 -0.36042 -0.02546 C -0.36928 -0.02315 -0.36185 -0.02477 -0.37396 -0.02361 C -0.37527 -0.02338 -0.37657 -0.02315 -0.37787 -0.02291 C -0.38099 -0.02268 -0.38425 -0.02268 -0.3875 -0.02245 C -0.39532 -0.02176 -0.39115 -0.02176 -0.39336 -0.02176 L -0.39336 -0.02176 " pathEditMode="relative" ptsTypes="AAAAAAAAAAAAAAAAAAAAA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CF974-C35D-4BE4-9605-C6D3512DA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618" y="311009"/>
            <a:ext cx="11015935" cy="854869"/>
          </a:xfrm>
        </p:spPr>
        <p:txBody>
          <a:bodyPr>
            <a:normAutofit fontScale="90000"/>
          </a:bodyPr>
          <a:lstStyle/>
          <a:p>
            <a:r>
              <a:rPr lang="en-US" dirty="0"/>
              <a:t>Confessions of a catholic/surgeon/medic</a:t>
            </a:r>
          </a:p>
        </p:txBody>
      </p:sp>
      <p:pic>
        <p:nvPicPr>
          <p:cNvPr id="1026" name="Picture 2" descr="Image result for catholic confessional">
            <a:extLst>
              <a:ext uri="{FF2B5EF4-FFF2-40B4-BE49-F238E27FC236}">
                <a16:creationId xmlns:a16="http://schemas.microsoft.com/office/drawing/2014/main" id="{E6C9F642-48D9-4C6D-AF1A-DD67F8ED4F1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468" y="1405583"/>
            <a:ext cx="3693852" cy="494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992258-3CC8-4732-B4AD-E8C53DD104E0}"/>
              </a:ext>
            </a:extLst>
          </p:cNvPr>
          <p:cNvSpPr txBox="1"/>
          <p:nvPr/>
        </p:nvSpPr>
        <p:spPr>
          <a:xfrm>
            <a:off x="4508205" y="1290917"/>
            <a:ext cx="712129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Surgeons– certainly older ones; were submitted/subjected/participated in a unique confessional called Morbidity and Mortality conference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It is a unique way of forming a surgical conscience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 was taught of the “sacred privilege” of the knife</a:t>
            </a:r>
          </a:p>
        </p:txBody>
      </p:sp>
    </p:spTree>
    <p:extLst>
      <p:ext uri="{BB962C8B-B14F-4D97-AF65-F5344CB8AC3E}">
        <p14:creationId xmlns:p14="http://schemas.microsoft.com/office/powerpoint/2010/main" val="39678179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sign&#10;&#10;Description generated with high confidence">
            <a:extLst>
              <a:ext uri="{FF2B5EF4-FFF2-40B4-BE49-F238E27FC236}">
                <a16:creationId xmlns:a16="http://schemas.microsoft.com/office/drawing/2014/main" id="{E387A54C-5965-9D4C-0D65-53B678A105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235" y="353155"/>
            <a:ext cx="3872475" cy="6322408"/>
          </a:xfrm>
          <a:prstGeom prst="rect">
            <a:avLst/>
          </a:prstGeom>
        </p:spPr>
      </p:pic>
      <p:pic>
        <p:nvPicPr>
          <p:cNvPr id="5" name="Picture 4" descr="A group of people posing for a photo&#10;&#10;Description generated with very high confidence">
            <a:extLst>
              <a:ext uri="{FF2B5EF4-FFF2-40B4-BE49-F238E27FC236}">
                <a16:creationId xmlns:a16="http://schemas.microsoft.com/office/drawing/2014/main" id="{89415E40-604A-DF72-8FCA-2001CB677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767" y="244666"/>
            <a:ext cx="3056465" cy="229234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0C0AA5F-93CF-D493-DB5C-87EAB9D94720}"/>
              </a:ext>
            </a:extLst>
          </p:cNvPr>
          <p:cNvSpPr txBox="1">
            <a:spLocks/>
          </p:cNvSpPr>
          <p:nvPr/>
        </p:nvSpPr>
        <p:spPr>
          <a:xfrm>
            <a:off x="4447822" y="2602089"/>
            <a:ext cx="7143543" cy="3868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dirty="0"/>
              <a:t>Truth and Consequences</a:t>
            </a:r>
          </a:p>
          <a:p>
            <a:endParaRPr lang="en-US" sz="3700" dirty="0"/>
          </a:p>
          <a:p>
            <a:endParaRPr lang="en-US" sz="3700" dirty="0"/>
          </a:p>
          <a:p>
            <a:pPr algn="l"/>
            <a:r>
              <a:rPr lang="en-US" sz="3700" dirty="0"/>
              <a:t>We owe it to our patients…..</a:t>
            </a:r>
          </a:p>
          <a:p>
            <a:pPr algn="l"/>
            <a:r>
              <a:rPr lang="en-US" sz="3700" dirty="0"/>
              <a:t> 		</a:t>
            </a:r>
            <a:r>
              <a:rPr lang="en-US" sz="3200" dirty="0"/>
              <a:t>and to our medics</a:t>
            </a:r>
            <a:endParaRPr lang="en-US" sz="3700" dirty="0"/>
          </a:p>
        </p:txBody>
      </p:sp>
    </p:spTree>
    <p:extLst>
      <p:ext uri="{BB962C8B-B14F-4D97-AF65-F5344CB8AC3E}">
        <p14:creationId xmlns:p14="http://schemas.microsoft.com/office/powerpoint/2010/main" val="38053041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F6F23-0BA7-8087-9950-4CCE5342C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4546" y="356513"/>
            <a:ext cx="6609229" cy="1326321"/>
          </a:xfrm>
        </p:spPr>
        <p:txBody>
          <a:bodyPr>
            <a:normAutofit/>
          </a:bodyPr>
          <a:lstStyle/>
          <a:p>
            <a:r>
              <a:rPr lang="en-US" dirty="0"/>
              <a:t>The sword of Damocles</a:t>
            </a:r>
          </a:p>
        </p:txBody>
      </p:sp>
      <p:pic>
        <p:nvPicPr>
          <p:cNvPr id="4" name="Picture 3" descr="A painting of a person sitting in a chair with a group of people around him&#10;&#10;Description automatically generated with low confidence">
            <a:extLst>
              <a:ext uri="{FF2B5EF4-FFF2-40B4-BE49-F238E27FC236}">
                <a16:creationId xmlns:a16="http://schemas.microsoft.com/office/drawing/2014/main" id="{5D85B077-A6DA-9245-C85C-94FD291E3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070" y="255193"/>
            <a:ext cx="4424251" cy="58577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89AAC3-976D-1098-BA17-5AE5E9B0DFF9}"/>
              </a:ext>
            </a:extLst>
          </p:cNvPr>
          <p:cNvSpPr txBox="1"/>
          <p:nvPr/>
        </p:nvSpPr>
        <p:spPr>
          <a:xfrm>
            <a:off x="4865130" y="2640272"/>
            <a:ext cx="6813084" cy="15881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b="1" cap="all" dirty="0"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rPr>
              <a:t>With great power comes great responsibility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b="1" cap="all" dirty="0"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rPr>
              <a:t>Voltaire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</a:pPr>
            <a:endParaRPr lang="en-US" b="1" cap="all" dirty="0">
              <a:effectLst>
                <a:outerShdw blurRad="50800" dist="63500" dir="2700000" algn="tl" rotWithShape="0">
                  <a:srgbClr val="000000">
                    <a:alpha val="48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</a:pPr>
            <a:endParaRPr lang="en-US" b="1" cap="all" dirty="0">
              <a:effectLst>
                <a:outerShdw blurRad="50800" dist="63500" dir="2700000" algn="tl" rotWithShape="0">
                  <a:srgbClr val="000000">
                    <a:alpha val="48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b="1" cap="all" dirty="0"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rPr>
              <a:t>The price of greatness is responsibility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b="1" cap="all" dirty="0"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rPr>
              <a:t>Winston Churchill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0BA829-5BF4-D1B7-8A50-49B2414706CF}"/>
              </a:ext>
            </a:extLst>
          </p:cNvPr>
          <p:cNvSpPr txBox="1"/>
          <p:nvPr/>
        </p:nvSpPr>
        <p:spPr>
          <a:xfrm>
            <a:off x="5244353" y="4447173"/>
            <a:ext cx="49417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Would we allow this procedure to be done in the hospital without….</a:t>
            </a:r>
          </a:p>
          <a:p>
            <a:r>
              <a:rPr lang="en-US" dirty="0"/>
              <a:t>	documentation </a:t>
            </a:r>
          </a:p>
          <a:p>
            <a:r>
              <a:rPr lang="en-US" dirty="0"/>
              <a:t>	follow up </a:t>
            </a:r>
          </a:p>
          <a:p>
            <a:r>
              <a:rPr lang="en-US" dirty="0"/>
              <a:t>	improvement plan</a:t>
            </a:r>
          </a:p>
        </p:txBody>
      </p:sp>
    </p:spTree>
    <p:extLst>
      <p:ext uri="{BB962C8B-B14F-4D97-AF65-F5344CB8AC3E}">
        <p14:creationId xmlns:p14="http://schemas.microsoft.com/office/powerpoint/2010/main" val="22386135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294A7-6C64-4A12-87BB-61D880A23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guy is a genius---</a:t>
            </a:r>
            <a:br>
              <a:rPr lang="en-US" dirty="0"/>
            </a:br>
            <a:r>
              <a:rPr lang="en-US" dirty="0"/>
              <a:t>I wish I had written this </a:t>
            </a:r>
          </a:p>
        </p:txBody>
      </p:sp>
      <p:pic>
        <p:nvPicPr>
          <p:cNvPr id="5" name="Content Placeholder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CE2E186-0773-47E3-B88C-2A83C8ED86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6865" y="2095500"/>
            <a:ext cx="6648744" cy="3695700"/>
          </a:xfrm>
        </p:spPr>
      </p:pic>
    </p:spTree>
    <p:extLst>
      <p:ext uri="{BB962C8B-B14F-4D97-AF65-F5344CB8AC3E}">
        <p14:creationId xmlns:p14="http://schemas.microsoft.com/office/powerpoint/2010/main" val="24100031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210D1-DB78-453F-B259-43BF2F1C7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9302" y="202406"/>
            <a:ext cx="10229334" cy="1931194"/>
          </a:xfrm>
        </p:spPr>
        <p:txBody>
          <a:bodyPr>
            <a:normAutofit/>
          </a:bodyPr>
          <a:lstStyle/>
          <a:p>
            <a:r>
              <a:rPr lang="en-US" dirty="0"/>
              <a:t>Sometimes,</a:t>
            </a:r>
            <a:br>
              <a:rPr lang="en-US" dirty="0"/>
            </a:br>
            <a:r>
              <a:rPr lang="en-US" sz="2800" dirty="0"/>
              <a:t>the hardest thing in the world</a:t>
            </a:r>
            <a:br>
              <a:rPr lang="en-US" sz="2800" dirty="0"/>
            </a:br>
            <a:r>
              <a:rPr lang="en-US" sz="2800" dirty="0"/>
              <a:t>is to sit on your hands </a:t>
            </a:r>
            <a:r>
              <a:rPr lang="en-US" sz="2800"/>
              <a:t>and watch,</a:t>
            </a:r>
            <a:br>
              <a:rPr lang="en-US" sz="2800" dirty="0"/>
            </a:br>
            <a:r>
              <a:rPr lang="en-US" sz="2800" dirty="0"/>
              <a:t>and do nothing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C0DCB-1416-4FB4-9E4F-A5F600CA3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277035"/>
            <a:ext cx="4733970" cy="4378559"/>
          </a:xfrm>
        </p:spPr>
        <p:txBody>
          <a:bodyPr/>
          <a:lstStyle/>
          <a:p>
            <a:r>
              <a:rPr lang="en-US" dirty="0"/>
              <a:t>“Junior--- I want you to sit in a chair next to that patient’s bed; and sit on your hands and do nothing for the next five minutes”</a:t>
            </a:r>
          </a:p>
          <a:p>
            <a:pPr lvl="3"/>
            <a:r>
              <a:rPr lang="en-US" dirty="0"/>
              <a:t>James Hurst MD  to Jay Johannigman  -- many years ago</a:t>
            </a:r>
          </a:p>
        </p:txBody>
      </p:sp>
      <p:pic>
        <p:nvPicPr>
          <p:cNvPr id="5" name="Picture 4" descr="A picture containing person, indoor&#10;&#10;Description generated with very high confidence">
            <a:extLst>
              <a:ext uri="{FF2B5EF4-FFF2-40B4-BE49-F238E27FC236}">
                <a16:creationId xmlns:a16="http://schemas.microsoft.com/office/drawing/2014/main" id="{FBABB30B-0E9C-4592-91D4-5493ED241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0675" y="3290504"/>
            <a:ext cx="4541466" cy="308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7472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ACC36D3-99D4-45F8-9BED-DDF58FD18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894" y="728245"/>
            <a:ext cx="10094259" cy="585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1966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E25A73-561B-261D-5C65-71BAFD008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5200" y="1656921"/>
            <a:ext cx="7346379" cy="48956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8A55C7-9731-DDC3-2FD3-163017E81185}"/>
              </a:ext>
            </a:extLst>
          </p:cNvPr>
          <p:cNvSpPr txBox="1"/>
          <p:nvPr/>
        </p:nvSpPr>
        <p:spPr>
          <a:xfrm>
            <a:off x="295633" y="1656921"/>
            <a:ext cx="44400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highly skilled group who readily </a:t>
            </a:r>
          </a:p>
          <a:p>
            <a:r>
              <a:rPr lang="en-US" dirty="0"/>
              <a:t>achieve a fund of knowledge and</a:t>
            </a:r>
          </a:p>
          <a:p>
            <a:r>
              <a:rPr lang="en-US" dirty="0"/>
              <a:t>combine this with extraordinary </a:t>
            </a:r>
          </a:p>
          <a:p>
            <a:r>
              <a:rPr lang="en-US" dirty="0"/>
              <a:t>motor skills.</a:t>
            </a:r>
          </a:p>
          <a:p>
            <a:endParaRPr lang="en-US" dirty="0"/>
          </a:p>
          <a:p>
            <a:r>
              <a:rPr lang="en-US" dirty="0"/>
              <a:t>If they are told to put lead on target</a:t>
            </a:r>
          </a:p>
          <a:p>
            <a:r>
              <a:rPr lang="en-US" dirty="0"/>
              <a:t>There will be lead on target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If you tell them they should do </a:t>
            </a:r>
          </a:p>
          <a:p>
            <a:r>
              <a:rPr lang="en-US" dirty="0"/>
              <a:t>Something when they spot equivocal</a:t>
            </a:r>
          </a:p>
          <a:p>
            <a:r>
              <a:rPr lang="en-US" dirty="0"/>
              <a:t>findings– they will do something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60DCA11-5FDC-2696-5ED4-44FE747CE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203964"/>
            <a:ext cx="10353761" cy="1326321"/>
          </a:xfrm>
        </p:spPr>
        <p:txBody>
          <a:bodyPr>
            <a:normAutofit/>
          </a:bodyPr>
          <a:lstStyle/>
          <a:p>
            <a:r>
              <a:rPr lang="en-US" sz="5400" dirty="0"/>
              <a:t>The “doer”</a:t>
            </a:r>
          </a:p>
        </p:txBody>
      </p:sp>
    </p:spTree>
    <p:extLst>
      <p:ext uri="{BB962C8B-B14F-4D97-AF65-F5344CB8AC3E}">
        <p14:creationId xmlns:p14="http://schemas.microsoft.com/office/powerpoint/2010/main" val="10760908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65580-AFC1-FBF0-2CD1-87D103CD2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4" y="4819137"/>
            <a:ext cx="10353761" cy="183258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2400" dirty="0"/>
              <a:t>Religion is usually defined as a social-cultural system of designated behaviors and practices, morals, beliefs, worldviews, texts, sanctified places, prophecies, ethics, or organizations, that generally relates humanity to supernatural, transcendental, and spiritual elements</a:t>
            </a:r>
          </a:p>
        </p:txBody>
      </p:sp>
      <p:pic>
        <p:nvPicPr>
          <p:cNvPr id="4" name="Picture 3" descr="A picture containing person, indoor, laying&#10;&#10;Description automatically generated">
            <a:extLst>
              <a:ext uri="{FF2B5EF4-FFF2-40B4-BE49-F238E27FC236}">
                <a16:creationId xmlns:a16="http://schemas.microsoft.com/office/drawing/2014/main" id="{EFF3D605-AFCC-22F6-C30D-73C660F1A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573" y="206279"/>
            <a:ext cx="7235855" cy="461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727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94488-8BE4-87F9-6B62-2C3DF4BEC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383" y="307041"/>
            <a:ext cx="10353761" cy="1326321"/>
          </a:xfrm>
        </p:spPr>
        <p:txBody>
          <a:bodyPr/>
          <a:lstStyle/>
          <a:p>
            <a:r>
              <a:rPr lang="en-US" dirty="0"/>
              <a:t>curmudgeon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D726EE-80F4-5AE2-49E3-4EB5649539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13" y="920044"/>
            <a:ext cx="8021030" cy="5576711"/>
          </a:xfrm>
        </p:spPr>
        <p:txBody>
          <a:bodyPr>
            <a:normAutofit fontScale="92500" lnSpcReduction="20000"/>
          </a:bodyPr>
          <a:lstStyle/>
          <a:p>
            <a:r>
              <a:rPr lang="en-US" sz="2400" b="0" i="0" dirty="0">
                <a:effectLst/>
                <a:latin typeface="Open Sans" panose="020B0606030504020204" pitchFamily="34" charset="0"/>
              </a:rPr>
              <a:t>Old, cranky, and more than a little stubborn, a </a:t>
            </a:r>
            <a:r>
              <a:rPr lang="en-US" sz="2400" b="0" i="1" dirty="0">
                <a:effectLst/>
                <a:latin typeface="Open Sans" panose="020B0606030504020204" pitchFamily="34" charset="0"/>
              </a:rPr>
              <a:t>curmudgeon</a:t>
            </a:r>
            <a:r>
              <a:rPr lang="en-US" sz="2400" b="0" i="0" dirty="0">
                <a:effectLst/>
                <a:latin typeface="Open Sans" panose="020B0606030504020204" pitchFamily="34" charset="0"/>
              </a:rPr>
              <a:t> is the gruff, grey-haired neighbor who refuses to hand out candy at Halloween and shoos away holiday carolers with a "bah humbug!“</a:t>
            </a:r>
          </a:p>
          <a:p>
            <a:r>
              <a:rPr lang="en-US" sz="2400" dirty="0"/>
              <a:t> Don't worry though, you’ll know a curmudgeon when you see one: He’ll be ill-tempered and miserly, eager to shake his fist and </a:t>
            </a:r>
            <a:r>
              <a:rPr lang="en-US" sz="2400" b="1" i="1" u="sng" dirty="0"/>
              <a:t>spout disagreeable opinions</a:t>
            </a:r>
            <a:r>
              <a:rPr lang="en-US" sz="2400" dirty="0"/>
              <a:t>.</a:t>
            </a:r>
          </a:p>
          <a:p>
            <a:r>
              <a:rPr lang="en-US" sz="2400" b="0" i="0" dirty="0">
                <a:effectLst/>
                <a:latin typeface="Open Sans" panose="020B0604020202020204" pitchFamily="34" charset="0"/>
              </a:rPr>
              <a:t>a crusty irascible cantankerous old person full of stubborn ideas</a:t>
            </a:r>
          </a:p>
          <a:p>
            <a:r>
              <a:rPr lang="en-US" sz="2400" b="0" i="0" dirty="0">
                <a:effectLst/>
                <a:latin typeface="Open Sans" panose="020B0604020202020204" pitchFamily="34" charset="0"/>
              </a:rPr>
              <a:t>Someone who when driving a car is constantly pumping the brakes</a:t>
            </a:r>
          </a:p>
          <a:p>
            <a:endParaRPr lang="en-US" sz="2400" dirty="0">
              <a:effectLst/>
              <a:latin typeface="Open Sans" panose="020B0604020202020204" pitchFamily="34" charset="0"/>
            </a:endParaRPr>
          </a:p>
          <a:p>
            <a:r>
              <a:rPr lang="en-US" sz="2400" dirty="0">
                <a:effectLst/>
                <a:latin typeface="Open Sans" panose="020B0604020202020204" pitchFamily="34" charset="0"/>
              </a:rPr>
              <a:t>Perhaps I can convince you that there is a reason for concern for some of these stubborn ideas</a:t>
            </a:r>
            <a:endParaRPr lang="en-US" sz="2400" dirty="0"/>
          </a:p>
        </p:txBody>
      </p:sp>
      <p:pic>
        <p:nvPicPr>
          <p:cNvPr id="5" name="Picture 4" descr="A picture containing person, toy&#10;&#10;Description automatically generated">
            <a:extLst>
              <a:ext uri="{FF2B5EF4-FFF2-40B4-BE49-F238E27FC236}">
                <a16:creationId xmlns:a16="http://schemas.microsoft.com/office/drawing/2014/main" id="{04EDE470-6056-455C-72C1-ECB2C96FD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7485" y="2279420"/>
            <a:ext cx="3235550" cy="427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512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46D37-6ED7-4F45-A984-1004659E1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374BD-C905-4261-AB42-1B04073510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/>
              <a:t>Why do we assume that doing something is better than doing nothing</a:t>
            </a:r>
          </a:p>
          <a:p>
            <a:r>
              <a:rPr lang="en-US" sz="3200" dirty="0"/>
              <a:t>We somehow think that technology trumps common sense</a:t>
            </a:r>
          </a:p>
          <a:p>
            <a:r>
              <a:rPr lang="en-US" sz="3200" dirty="0"/>
              <a:t>Sometimes the hardest thing in the world is to sit on your hands and watch</a:t>
            </a:r>
          </a:p>
        </p:txBody>
      </p:sp>
    </p:spTree>
    <p:extLst>
      <p:ext uri="{BB962C8B-B14F-4D97-AF65-F5344CB8AC3E}">
        <p14:creationId xmlns:p14="http://schemas.microsoft.com/office/powerpoint/2010/main" val="6835384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ECDF30C-F86D-3014-D635-63C2D5053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741" y="1369029"/>
            <a:ext cx="3338731" cy="32910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16621E-E421-D113-E643-7A4DE3FE3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405" y="1357802"/>
            <a:ext cx="3291068" cy="32910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D322F1-45AB-39A4-24C1-2A2B28E944BF}"/>
              </a:ext>
            </a:extLst>
          </p:cNvPr>
          <p:cNvSpPr txBox="1"/>
          <p:nvPr/>
        </p:nvSpPr>
        <p:spPr>
          <a:xfrm>
            <a:off x="4225841" y="970489"/>
            <a:ext cx="758141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800" dirty="0"/>
              <a:t>STOP- NEEDLE DECOMPRESSION IN SPONTANEOUSLY BREATHING PATIENTS</a:t>
            </a:r>
          </a:p>
          <a:p>
            <a:pPr marL="342900" indent="-342900">
              <a:buFont typeface="+mj-lt"/>
              <a:buAutoNum type="arabicPeriod"/>
            </a:pPr>
            <a:endParaRPr lang="en-US" sz="2800" dirty="0"/>
          </a:p>
          <a:p>
            <a:pPr marL="342900" indent="-342900">
              <a:buFont typeface="+mj-lt"/>
              <a:buAutoNum type="arabicPeriod"/>
            </a:pPr>
            <a:r>
              <a:rPr lang="en-US" sz="2800" dirty="0"/>
              <a:t>STOP -  LEFT SIDED 5</a:t>
            </a:r>
            <a:r>
              <a:rPr lang="en-US" sz="2800" baseline="30000" dirty="0"/>
              <a:t>TH</a:t>
            </a:r>
            <a:r>
              <a:rPr lang="en-US" sz="2800" dirty="0"/>
              <a:t> ACL APPROACH</a:t>
            </a:r>
          </a:p>
          <a:p>
            <a:pPr marL="342900" indent="-342900">
              <a:buFont typeface="+mj-lt"/>
              <a:buAutoNum type="arabicPeriod"/>
            </a:pPr>
            <a:endParaRPr lang="en-US" sz="2800" dirty="0"/>
          </a:p>
          <a:p>
            <a:pPr marL="342900" indent="-342900">
              <a:buFont typeface="+mj-lt"/>
              <a:buAutoNum type="arabicPeriod"/>
            </a:pPr>
            <a:r>
              <a:rPr lang="en-US" sz="2800" dirty="0"/>
              <a:t>START -  Leave all prehospital needles in place until after CT scan</a:t>
            </a:r>
          </a:p>
          <a:p>
            <a:pPr marL="342900" indent="-342900">
              <a:buFont typeface="+mj-lt"/>
              <a:buAutoNum type="arabicPeriod"/>
            </a:pPr>
            <a:endParaRPr lang="en-US" sz="2800" dirty="0"/>
          </a:p>
          <a:p>
            <a:pPr marL="342900" indent="-342900">
              <a:buFont typeface="+mj-lt"/>
              <a:buAutoNum type="arabicPeriod"/>
            </a:pPr>
            <a:r>
              <a:rPr lang="en-US" sz="2800" dirty="0"/>
              <a:t>START -  Collect data on all needles placed</a:t>
            </a:r>
          </a:p>
          <a:p>
            <a:pPr marL="342900" indent="-342900">
              <a:buFont typeface="+mj-lt"/>
              <a:buAutoNum type="arabicPeriod"/>
            </a:pPr>
            <a:endParaRPr lang="en-US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BAB8DF-8298-8195-DC74-A1FF10B25002}"/>
              </a:ext>
            </a:extLst>
          </p:cNvPr>
          <p:cNvSpPr txBox="1"/>
          <p:nvPr/>
        </p:nvSpPr>
        <p:spPr>
          <a:xfrm>
            <a:off x="384741" y="5722479"/>
            <a:ext cx="1102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TODAY’S SUMMATION AND WAY AHEAD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0BFA6D9-DF53-D481-72CC-86E1CF955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645" y="265761"/>
            <a:ext cx="10353761" cy="1326321"/>
          </a:xfrm>
        </p:spPr>
        <p:txBody>
          <a:bodyPr>
            <a:normAutofit/>
          </a:bodyPr>
          <a:lstStyle/>
          <a:p>
            <a:r>
              <a:rPr lang="en-US" sz="4400" dirty="0"/>
              <a:t>CURMUDGEON HYPERBOLE</a:t>
            </a:r>
          </a:p>
        </p:txBody>
      </p:sp>
    </p:spTree>
    <p:extLst>
      <p:ext uri="{BB962C8B-B14F-4D97-AF65-F5344CB8AC3E}">
        <p14:creationId xmlns:p14="http://schemas.microsoft.com/office/powerpoint/2010/main" val="115283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A9031-4593-4E06-91C2-46B6B2681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>
            <a:normAutofit/>
          </a:bodyPr>
          <a:lstStyle/>
          <a:p>
            <a:r>
              <a:rPr lang="en-US" dirty="0"/>
              <a:t>HOUSTON – WE HAVE A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97B814-8BF9-4035-B3D7-A3A2F5F65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158" y="1781618"/>
            <a:ext cx="8407641" cy="3695136"/>
          </a:xfrm>
        </p:spPr>
        <p:txBody>
          <a:bodyPr>
            <a:normAutofit lnSpcReduction="10000"/>
          </a:bodyPr>
          <a:lstStyle/>
          <a:p>
            <a:pPr marL="971550" lvl="1" indent="-514350">
              <a:buFont typeface="+mj-lt"/>
              <a:buAutoNum type="arabicPeriod"/>
            </a:pPr>
            <a:r>
              <a:rPr lang="en-US" sz="3200" dirty="0"/>
              <a:t>Diagnostic Criterion need to be more precise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200" dirty="0"/>
              <a:t>Technical solutions/devices must be resolved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200" dirty="0"/>
              <a:t>Data Dilemma must be addressed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200" dirty="0"/>
              <a:t>Educational issues must be examined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CF107B-1D46-BCAE-4FDC-9FE449A394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" b="3268"/>
          <a:stretch/>
        </p:blipFill>
        <p:spPr>
          <a:xfrm>
            <a:off x="8617230" y="2096064"/>
            <a:ext cx="3082570" cy="3066245"/>
          </a:xfrm>
          <a:prstGeom prst="rect">
            <a:avLst/>
          </a:prstGeom>
          <a:ln w="190500" cap="sq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486563-E537-E60F-3FA1-06131740058F}"/>
              </a:ext>
            </a:extLst>
          </p:cNvPr>
          <p:cNvSpPr txBox="1"/>
          <p:nvPr/>
        </p:nvSpPr>
        <p:spPr>
          <a:xfrm>
            <a:off x="3163324" y="528556"/>
            <a:ext cx="6761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THOR – WE HAVE A PROBLEM </a:t>
            </a:r>
          </a:p>
        </p:txBody>
      </p:sp>
    </p:spTree>
    <p:extLst>
      <p:ext uri="{BB962C8B-B14F-4D97-AF65-F5344CB8AC3E}">
        <p14:creationId xmlns:p14="http://schemas.microsoft.com/office/powerpoint/2010/main" val="399924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1F5FF-F4C8-44AA-AD22-D86B77869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2800" y="427831"/>
            <a:ext cx="7459546" cy="5795169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en-US" sz="3600" dirty="0"/>
              <a:t>Diagnostic criterion</a:t>
            </a:r>
          </a:p>
          <a:p>
            <a:pPr lvl="1">
              <a:lnSpc>
                <a:spcPct val="110000"/>
              </a:lnSpc>
            </a:pPr>
            <a:r>
              <a:rPr lang="en-US" sz="3400" dirty="0"/>
              <a:t>“HARDER SIGNS”</a:t>
            </a:r>
          </a:p>
          <a:p>
            <a:pPr lvl="1">
              <a:lnSpc>
                <a:spcPct val="110000"/>
              </a:lnSpc>
            </a:pPr>
            <a:r>
              <a:rPr lang="en-US" sz="3400" dirty="0"/>
              <a:t>? CONTINUE TO ENDORSE NDC IN SPONTANEOUSLY BREATHING PATIENTS??</a:t>
            </a:r>
          </a:p>
          <a:p>
            <a:pPr lvl="1">
              <a:lnSpc>
                <a:spcPct val="110000"/>
              </a:lnSpc>
            </a:pPr>
            <a:r>
              <a:rPr lang="en-US" sz="3400" dirty="0"/>
              <a:t>SUBCUTANEOUS CREPITANCE AS HARD SIGN??</a:t>
            </a:r>
          </a:p>
          <a:p>
            <a:pPr lvl="1">
              <a:lnSpc>
                <a:spcPct val="110000"/>
              </a:lnSpc>
            </a:pPr>
            <a:r>
              <a:rPr lang="en-US" sz="3400" dirty="0"/>
              <a:t>ONLY IF UNRESPONSIVE TO HEMORRHAGIC SHOCK RESUSCITATION(THE 88% RULE)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F43E6C-4B67-86B0-BA25-F15CBD9E2DB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2000"/>
          </a:blip>
          <a:stretch>
            <a:fillRect/>
          </a:stretch>
        </p:blipFill>
        <p:spPr>
          <a:xfrm>
            <a:off x="197392" y="207940"/>
            <a:ext cx="4505262" cy="462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3771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89AE6-0F97-69FF-0E9D-D6107DC19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F8973F-6FC1-A2D1-12A7-F908A6BA8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476" y="1272760"/>
            <a:ext cx="10784957" cy="4432300"/>
          </a:xfrm>
        </p:spPr>
        <p:txBody>
          <a:bodyPr>
            <a:normAutofit/>
          </a:bodyPr>
          <a:lstStyle/>
          <a:p>
            <a:r>
              <a:rPr lang="en-US" dirty="0"/>
              <a:t>CAN WE MORE RELIABLY INDENTIFY THE TENSION PTX IN THE FIELD</a:t>
            </a:r>
          </a:p>
          <a:p>
            <a:pPr lvl="1"/>
            <a:r>
              <a:rPr lang="en-US" dirty="0"/>
              <a:t>ULTRASOUND</a:t>
            </a:r>
          </a:p>
          <a:p>
            <a:pPr lvl="2"/>
            <a:r>
              <a:rPr lang="en-US" dirty="0"/>
              <a:t>EFAST</a:t>
            </a:r>
          </a:p>
          <a:p>
            <a:pPr lvl="2"/>
            <a:r>
              <a:rPr lang="en-US" dirty="0"/>
              <a:t>CAVAL DISTENSION</a:t>
            </a:r>
          </a:p>
          <a:p>
            <a:pPr lvl="2"/>
            <a:r>
              <a:rPr lang="en-US" dirty="0"/>
              <a:t>NEEDLE PLACEMENT UNDER GUIDANCE?</a:t>
            </a:r>
          </a:p>
          <a:p>
            <a:r>
              <a:rPr lang="en-US" dirty="0"/>
              <a:t>TECHNICAL SOLUTIONS FOR DECOMPRESSION</a:t>
            </a:r>
          </a:p>
          <a:p>
            <a:pPr lvl="1"/>
            <a:r>
              <a:rPr lang="en-US" dirty="0"/>
              <a:t>SIGNIFICANT DATA NOW EXISTS THAT WE ARE AS LIKELY TO WOUND AS TO RELIEVE</a:t>
            </a:r>
          </a:p>
          <a:p>
            <a:pPr lvl="1"/>
            <a:r>
              <a:rPr lang="en-US" dirty="0"/>
              <a:t>???? STOP THE USE OF THE LEFT 5</a:t>
            </a:r>
            <a:r>
              <a:rPr lang="en-US" baseline="30000" dirty="0"/>
              <a:t>TH</a:t>
            </a:r>
            <a:r>
              <a:rPr lang="en-US" dirty="0"/>
              <a:t> ICS APPROACH WITH EXISTING NEEDLE</a:t>
            </a:r>
          </a:p>
          <a:p>
            <a:pPr lvl="1"/>
            <a:r>
              <a:rPr lang="en-US" dirty="0"/>
              <a:t>VERES NEEDLE TECHNOLOGY</a:t>
            </a:r>
          </a:p>
          <a:p>
            <a:pPr lvl="1"/>
            <a:r>
              <a:rPr lang="en-US" dirty="0"/>
              <a:t>NOVEL AI/TECHNOLOGY SOLUTIONS</a:t>
            </a:r>
          </a:p>
          <a:p>
            <a:pPr lvl="1"/>
            <a:r>
              <a:rPr lang="en-US" dirty="0"/>
              <a:t>TROCAR OR THORACIC PORT SOLUTIONS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FCCBB7-72AA-BE58-0EB3-620CFFB64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4438" y="4885531"/>
            <a:ext cx="3443370" cy="18113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4B5FF1-4006-4DB6-0133-A10ED0884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2440" y="1354177"/>
            <a:ext cx="2846312" cy="213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2301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13067-D709-A068-18EC-963D72300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DILEMMA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733D4-CED7-23A1-0EDC-CC1FFEAC44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DR. SHACKELFORD-</a:t>
            </a:r>
          </a:p>
          <a:p>
            <a:pPr lvl="1"/>
            <a:r>
              <a:rPr lang="en-US" dirty="0"/>
              <a:t>ONE TC3 CARD SUBMITTED OVER THE LAST YEAR</a:t>
            </a:r>
          </a:p>
          <a:p>
            <a:pPr lvl="1"/>
            <a:r>
              <a:rPr lang="en-US" dirty="0"/>
              <a:t>LESS THAN 10% OF PRE-HOSPITAL LSI’S ARE CAPTURED</a:t>
            </a:r>
          </a:p>
          <a:p>
            <a:pPr lvl="1"/>
            <a:r>
              <a:rPr lang="en-US" dirty="0"/>
              <a:t>PROBABLY EVEN FEWER OF ATTEMPTED NDC ARE CAPTURED</a:t>
            </a:r>
          </a:p>
          <a:p>
            <a:pPr lvl="1"/>
            <a:r>
              <a:rPr lang="en-US" dirty="0"/>
              <a:t>LITLLE TO NIL ROLE II ONWARD DATA/IMAGING CAPTURED</a:t>
            </a:r>
          </a:p>
          <a:p>
            <a:r>
              <a:rPr lang="en-US" dirty="0"/>
              <a:t>PLACEMENT OF A NDC IN THE FIELD USUALLY RESULTS IN INJURY CODING AS PTX WHEN NONE MAY HAVE BEEN PRESENT</a:t>
            </a:r>
          </a:p>
          <a:p>
            <a:pPr lvl="1"/>
            <a:r>
              <a:rPr lang="en-US" dirty="0"/>
              <a:t>THE “CHICKEN OR THE EGG”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3150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1D6F7-BC56-7E90-EEB1-03E0AED20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EDUCATIONAL DILEMMA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6FE880-9865-9362-9040-18FD234870DD}"/>
              </a:ext>
            </a:extLst>
          </p:cNvPr>
          <p:cNvSpPr/>
          <p:nvPr/>
        </p:nvSpPr>
        <p:spPr>
          <a:xfrm>
            <a:off x="273050" y="1935921"/>
            <a:ext cx="11753849" cy="310521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50000">
                <a:srgbClr val="FFFF00"/>
              </a:gs>
              <a:gs pos="100000">
                <a:srgbClr val="C00000">
                  <a:alpha val="85000"/>
                  <a:lumMod val="93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7142EE-9997-F1D1-786A-5524AC4FB17A}"/>
              </a:ext>
            </a:extLst>
          </p:cNvPr>
          <p:cNvSpPr txBox="1"/>
          <p:nvPr/>
        </p:nvSpPr>
        <p:spPr>
          <a:xfrm>
            <a:off x="273050" y="1459630"/>
            <a:ext cx="12255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SIMPLE PTX					PTX / RESPIRATORY DISTRESS 	 	PTX /VASCULARCOMPROMISE	</a:t>
            </a:r>
            <a:r>
              <a:rPr lang="en-US" dirty="0"/>
              <a:t>	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4D20E3-2D4C-7B0D-5823-DAAC77ED83C3}"/>
              </a:ext>
            </a:extLst>
          </p:cNvPr>
          <p:cNvSpPr txBox="1"/>
          <p:nvPr/>
        </p:nvSpPr>
        <p:spPr>
          <a:xfrm>
            <a:off x="213750" y="5190339"/>
            <a:ext cx="117538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TACHYPNEA</a:t>
            </a:r>
          </a:p>
          <a:p>
            <a:r>
              <a:rPr lang="en-US" dirty="0"/>
              <a:t>TACHYCARDIA</a:t>
            </a:r>
          </a:p>
          <a:p>
            <a:r>
              <a:rPr lang="en-US" dirty="0"/>
              <a:t>HYPOTENSION</a:t>
            </a:r>
          </a:p>
          <a:p>
            <a:r>
              <a:rPr lang="en-US" dirty="0"/>
              <a:t>JVD</a:t>
            </a:r>
          </a:p>
          <a:p>
            <a:r>
              <a:rPr lang="en-US" dirty="0"/>
              <a:t>SUBCUTANEOUS EMPYSEMA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61B479F-66F2-DD6E-7311-120A84E51E54}"/>
              </a:ext>
            </a:extLst>
          </p:cNvPr>
          <p:cNvCxnSpPr>
            <a:cxnSpLocks/>
          </p:cNvCxnSpPr>
          <p:nvPr/>
        </p:nvCxnSpPr>
        <p:spPr>
          <a:xfrm flipV="1">
            <a:off x="2884294" y="5262867"/>
            <a:ext cx="8870950" cy="57150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09FDDB5-7347-3940-4F64-F67B5E7F68BE}"/>
              </a:ext>
            </a:extLst>
          </p:cNvPr>
          <p:cNvCxnSpPr>
            <a:cxnSpLocks/>
          </p:cNvCxnSpPr>
          <p:nvPr/>
        </p:nvCxnSpPr>
        <p:spPr>
          <a:xfrm>
            <a:off x="8294494" y="5529766"/>
            <a:ext cx="3460750" cy="0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A2ADE69-86F9-B081-4FAD-3BFD809A51F7}"/>
              </a:ext>
            </a:extLst>
          </p:cNvPr>
          <p:cNvCxnSpPr>
            <a:cxnSpLocks/>
          </p:cNvCxnSpPr>
          <p:nvPr/>
        </p:nvCxnSpPr>
        <p:spPr>
          <a:xfrm>
            <a:off x="9072912" y="5866781"/>
            <a:ext cx="2660649" cy="0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277271B-FFD1-32AE-4481-17FC8D9139A1}"/>
              </a:ext>
            </a:extLst>
          </p:cNvPr>
          <p:cNvCxnSpPr>
            <a:cxnSpLocks/>
          </p:cNvCxnSpPr>
          <p:nvPr/>
        </p:nvCxnSpPr>
        <p:spPr>
          <a:xfrm>
            <a:off x="10050811" y="6143018"/>
            <a:ext cx="1682750" cy="0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9530BBF-D8A8-BA6C-C5B2-5C8DA4079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3829" y="6419255"/>
            <a:ext cx="1452966" cy="12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3644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7E0A8-0D31-9058-1423-38C45F560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EDUCATIONAL DILEMMA</a:t>
            </a:r>
            <a:br>
              <a:rPr lang="en-US" dirty="0"/>
            </a:br>
            <a:r>
              <a:rPr lang="en-US" dirty="0"/>
              <a:t>A 1% INJURY TESTED 100%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D593F8-E71F-D45C-11A8-5A223F6DB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85950"/>
            <a:ext cx="7073265" cy="4514850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839D3F20-8839-0DB9-DDE6-031F727800D7}"/>
              </a:ext>
            </a:extLst>
          </p:cNvPr>
          <p:cNvSpPr/>
          <p:nvPr/>
        </p:nvSpPr>
        <p:spPr>
          <a:xfrm>
            <a:off x="4845050" y="1657350"/>
            <a:ext cx="3619500" cy="882650"/>
          </a:xfrm>
          <a:prstGeom prst="wedgeEllipseCallout">
            <a:avLst>
              <a:gd name="adj1" fmla="val -55745"/>
              <a:gd name="adj2" fmla="val 35994"/>
            </a:avLst>
          </a:prstGeom>
          <a:solidFill>
            <a:srgbClr val="FF00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DFEE50-9EAB-2BF6-729B-A15ED5326F8A}"/>
              </a:ext>
            </a:extLst>
          </p:cNvPr>
          <p:cNvSpPr txBox="1"/>
          <p:nvPr/>
        </p:nvSpPr>
        <p:spPr>
          <a:xfrm>
            <a:off x="5511800" y="1775509"/>
            <a:ext cx="2089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Where’s your NDC?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B1FB50-158E-E2F5-6B69-7978C9A9E6A0}"/>
              </a:ext>
            </a:extLst>
          </p:cNvPr>
          <p:cNvSpPr txBox="1"/>
          <p:nvPr/>
        </p:nvSpPr>
        <p:spPr>
          <a:xfrm>
            <a:off x="7753350" y="2927350"/>
            <a:ext cx="43370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EMPHASIZE COGNITIVE RATHER THAN MOTOR SKILLS</a:t>
            </a:r>
          </a:p>
          <a:p>
            <a:endParaRPr lang="en-US" dirty="0"/>
          </a:p>
          <a:p>
            <a:r>
              <a:rPr lang="en-US" dirty="0"/>
              <a:t>DON’T JUST DO SOMETHING</a:t>
            </a:r>
          </a:p>
          <a:p>
            <a:r>
              <a:rPr lang="en-US" dirty="0"/>
              <a:t>	THNK BEFORE WE DO</a:t>
            </a:r>
          </a:p>
          <a:p>
            <a:endParaRPr lang="en-US" dirty="0"/>
          </a:p>
          <a:p>
            <a:r>
              <a:rPr lang="en-US" dirty="0"/>
              <a:t>THE “DO’ER” CULTURE</a:t>
            </a:r>
          </a:p>
        </p:txBody>
      </p:sp>
    </p:spTree>
    <p:extLst>
      <p:ext uri="{BB962C8B-B14F-4D97-AF65-F5344CB8AC3E}">
        <p14:creationId xmlns:p14="http://schemas.microsoft.com/office/powerpoint/2010/main" val="20379038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40131-2C8F-4764-AA9E-E7AC23A37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5377" y="199354"/>
            <a:ext cx="6132853" cy="1326321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We must remember the sanctity of what we 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1F5FF-F4C8-44AA-AD22-D86B77869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8115" y="1621631"/>
            <a:ext cx="4229092" cy="462676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800" dirty="0"/>
              <a:t>No higher calling than to serve those who put themselves in harms way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The privilege of the knife</a:t>
            </a:r>
          </a:p>
          <a:p>
            <a:pPr>
              <a:lnSpc>
                <a:spcPct val="110000"/>
              </a:lnSpc>
            </a:pPr>
            <a:endParaRPr lang="en-US" sz="1800" dirty="0"/>
          </a:p>
          <a:p>
            <a:pPr>
              <a:lnSpc>
                <a:spcPct val="110000"/>
              </a:lnSpc>
            </a:pPr>
            <a:r>
              <a:rPr lang="en-US" sz="1800" dirty="0"/>
              <a:t>Phil, </a:t>
            </a:r>
            <a:r>
              <a:rPr lang="en-US" sz="1800" dirty="0" err="1"/>
              <a:t>Geir</a:t>
            </a:r>
            <a:r>
              <a:rPr lang="en-US" sz="1800" dirty="0"/>
              <a:t>, Elon (</a:t>
            </a:r>
            <a:r>
              <a:rPr lang="he-IL" sz="1800" dirty="0"/>
              <a:t>אח צעיר</a:t>
            </a:r>
            <a:r>
              <a:rPr lang="en-US" sz="1800" dirty="0"/>
              <a:t>), Kevin</a:t>
            </a:r>
          </a:p>
          <a:p>
            <a:pPr>
              <a:lnSpc>
                <a:spcPct val="110000"/>
              </a:lnSpc>
            </a:pPr>
            <a:endParaRPr lang="en-US" sz="1800" dirty="0"/>
          </a:p>
          <a:p>
            <a:pPr>
              <a:lnSpc>
                <a:spcPct val="110000"/>
              </a:lnSpc>
            </a:pPr>
            <a:r>
              <a:rPr lang="en-US" sz="3200" dirty="0"/>
              <a:t>Primum non </a:t>
            </a:r>
            <a:r>
              <a:rPr lang="en-US" sz="3200" dirty="0" err="1"/>
              <a:t>Nocere</a:t>
            </a:r>
            <a:endParaRPr lang="en-US" sz="3200" dirty="0"/>
          </a:p>
          <a:p>
            <a:pPr>
              <a:lnSpc>
                <a:spcPct val="110000"/>
              </a:lnSpc>
            </a:pPr>
            <a:endParaRPr lang="en-US" sz="1800" dirty="0"/>
          </a:p>
          <a:p>
            <a:pPr>
              <a:lnSpc>
                <a:spcPct val="110000"/>
              </a:lnSpc>
            </a:pPr>
            <a:r>
              <a:rPr lang="en-US" sz="1800" dirty="0"/>
              <a:t>I thank you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F43E6C-4B67-86B0-BA25-F15CBD9E2DB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2000"/>
          </a:blip>
          <a:stretch>
            <a:fillRect/>
          </a:stretch>
        </p:blipFill>
        <p:spPr>
          <a:xfrm>
            <a:off x="346969" y="389467"/>
            <a:ext cx="5193895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510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6A199-03A7-436C-825B-5F25D1D3E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345" y="283369"/>
            <a:ext cx="10353761" cy="783431"/>
          </a:xfrm>
        </p:spPr>
        <p:txBody>
          <a:bodyPr>
            <a:noAutofit/>
          </a:bodyPr>
          <a:lstStyle/>
          <a:p>
            <a:r>
              <a:rPr lang="en-US" sz="4000" dirty="0"/>
              <a:t>OK</a:t>
            </a:r>
            <a:br>
              <a:rPr lang="en-US" sz="4000" dirty="0"/>
            </a:br>
            <a:r>
              <a:rPr lang="en-US" sz="4000" dirty="0"/>
              <a:t>So the other title for this little discourse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DBC81F-CA3E-4FD3-B420-3509328E8B8A}"/>
              </a:ext>
            </a:extLst>
          </p:cNvPr>
          <p:cNvSpPr/>
          <p:nvPr/>
        </p:nvSpPr>
        <p:spPr>
          <a:xfrm>
            <a:off x="222579" y="3429000"/>
            <a:ext cx="11598944" cy="830997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bliqueTopLeft"/>
            <a:lightRig rig="threePt" dir="t"/>
          </a:scene3d>
          <a:sp3d>
            <a:bevelT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Don’t just do something----stand there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69691F-9E75-9CF2-E44D-FB67830C9C72}"/>
              </a:ext>
            </a:extLst>
          </p:cNvPr>
          <p:cNvSpPr txBox="1"/>
          <p:nvPr/>
        </p:nvSpPr>
        <p:spPr>
          <a:xfrm>
            <a:off x="283091" y="4430788"/>
            <a:ext cx="79304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55000" endA="300" endPos="27000" dir="5400000" sy="-100000" algn="bl" rotWithShape="0"/>
                </a:effectLst>
              </a:rPr>
              <a:t>Primum</a:t>
            </a:r>
            <a:r>
              <a:rPr lang="en-US" sz="2400" dirty="0">
                <a:effectLst>
                  <a:reflection blurRad="6350" stA="55000" endA="300" endPos="27000" dir="5400000" sy="-100000" algn="bl" rotWithShape="0"/>
                </a:effectLst>
              </a:rPr>
              <a:t>  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55000" endA="300" endPos="27000" dir="5400000" sy="-100000" algn="bl" rotWithShape="0"/>
                </a:effectLst>
              </a:rPr>
              <a:t>non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55000" endA="300" endPos="27000" dir="5400000" sy="-100000" algn="bl" rotWithShape="0"/>
                </a:effectLst>
              </a:rPr>
              <a:t>nocere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  <a:reflection blurRad="6350" stA="55000" endA="300" endPos="27000" dir="5400000" sy="-100000" algn="bl" rotWithShape="0"/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3639A6-74BE-F277-AEF9-91A730C5DD68}"/>
              </a:ext>
            </a:extLst>
          </p:cNvPr>
          <p:cNvSpPr/>
          <p:nvPr/>
        </p:nvSpPr>
        <p:spPr>
          <a:xfrm>
            <a:off x="222579" y="2427212"/>
            <a:ext cx="10015819" cy="830997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bliqueTopLeft"/>
            <a:lightRig rig="threePt" dir="t"/>
          </a:scene3d>
          <a:sp3d>
            <a:bevelT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50800" dist="50800" dir="5400000" algn="ctr" rotWithShape="0">
                    <a:schemeClr val="tx2">
                      <a:lumMod val="25000"/>
                    </a:schemeClr>
                  </a:outerShdw>
                </a:effectLst>
              </a:rPr>
              <a:t>You stabbed who? With what????</a:t>
            </a:r>
          </a:p>
        </p:txBody>
      </p:sp>
    </p:spTree>
    <p:extLst>
      <p:ext uri="{BB962C8B-B14F-4D97-AF65-F5344CB8AC3E}">
        <p14:creationId xmlns:p14="http://schemas.microsoft.com/office/powerpoint/2010/main" val="489609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4D72488-760E-BFCB-0F13-C4753EBBC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Physiology of tension </a:t>
            </a:r>
            <a:r>
              <a:rPr lang="en-US" dirty="0" err="1"/>
              <a:t>ptx</a:t>
            </a:r>
            <a:br>
              <a:rPr lang="en-US" dirty="0"/>
            </a:br>
            <a:r>
              <a:rPr lang="en-US" dirty="0"/>
              <a:t>Christopher </a:t>
            </a:r>
            <a:r>
              <a:rPr lang="en-US" dirty="0" err="1"/>
              <a:t>bjerkvig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6A76F4-BBBB-AEAE-FCEF-65EBAA231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7795" y="1720851"/>
            <a:ext cx="4430712" cy="47880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82F6E0-05F2-0945-9BC7-22B5CD3CC189}"/>
              </a:ext>
            </a:extLst>
          </p:cNvPr>
          <p:cNvSpPr txBox="1"/>
          <p:nvPr/>
        </p:nvSpPr>
        <p:spPr>
          <a:xfrm>
            <a:off x="172844" y="1676864"/>
            <a:ext cx="7086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Debate regarding the physiology of tension PTX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Can a tension PTX evolve in the patient who is spontaneously breathing 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Data appears to be a Castle made of Sand</a:t>
            </a:r>
          </a:p>
          <a:p>
            <a:endParaRPr lang="en-US" sz="2800" dirty="0"/>
          </a:p>
          <a:p>
            <a:r>
              <a:rPr lang="en-US" sz="2800" dirty="0"/>
              <a:t>What are the HARD SIGNS of tension PTX</a:t>
            </a:r>
          </a:p>
        </p:txBody>
      </p:sp>
    </p:spTree>
    <p:extLst>
      <p:ext uri="{BB962C8B-B14F-4D97-AF65-F5344CB8AC3E}">
        <p14:creationId xmlns:p14="http://schemas.microsoft.com/office/powerpoint/2010/main" val="1231766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5FD93-3792-EE8E-C73D-FB7015628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 gurney </a:t>
            </a:r>
            <a:br>
              <a:rPr lang="en-US" dirty="0"/>
            </a:br>
            <a:r>
              <a:rPr lang="en-US" dirty="0" err="1"/>
              <a:t>jts</a:t>
            </a:r>
            <a:r>
              <a:rPr lang="en-US" dirty="0"/>
              <a:t>/</a:t>
            </a:r>
            <a:r>
              <a:rPr lang="en-US" dirty="0" err="1"/>
              <a:t>dodtr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281E8-16B2-E5FD-89B3-767DBDB6E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850" y="1638300"/>
            <a:ext cx="11070707" cy="4775200"/>
          </a:xfrm>
        </p:spPr>
        <p:txBody>
          <a:bodyPr>
            <a:normAutofit/>
          </a:bodyPr>
          <a:lstStyle/>
          <a:p>
            <a:r>
              <a:rPr lang="en-US" dirty="0"/>
              <a:t>Presented a very compelling case of penetrating projectile injury to left chest</a:t>
            </a:r>
          </a:p>
          <a:p>
            <a:r>
              <a:rPr lang="en-US" dirty="0"/>
              <a:t>Symptomatic relief following placement of NDC in an awake medic</a:t>
            </a:r>
          </a:p>
          <a:p>
            <a:r>
              <a:rPr lang="en-US" dirty="0"/>
              <a:t>Soldier subsequently had 19 (!!!!!) NDC completed in field</a:t>
            </a:r>
          </a:p>
          <a:p>
            <a:endParaRPr lang="en-US" dirty="0"/>
          </a:p>
          <a:p>
            <a:r>
              <a:rPr lang="en-US" dirty="0"/>
              <a:t>Subsequent CT demonstrated (unequivocally) that patient had no true thoracic domain injury, a fragment in the diaphragm and a small iatrogenic PTX</a:t>
            </a:r>
          </a:p>
          <a:p>
            <a:r>
              <a:rPr lang="en-US" dirty="0"/>
              <a:t>DATA AVAILABLE FROM JTS DODTR IS VERY INCOMPLETE</a:t>
            </a:r>
          </a:p>
          <a:p>
            <a:r>
              <a:rPr lang="en-US" dirty="0"/>
              <a:t>SUGGESTS----…..</a:t>
            </a:r>
          </a:p>
          <a:p>
            <a:pPr lvl="1"/>
            <a:r>
              <a:rPr lang="en-US" dirty="0"/>
              <a:t>PERHAPS TEN TO TWENTY NDC COMPLETED FOR EVERY ONE POTENTIAL PTX</a:t>
            </a:r>
          </a:p>
          <a:p>
            <a:pPr lvl="1"/>
            <a:r>
              <a:rPr lang="en-US" dirty="0"/>
              <a:t>EVEN GREATER RATIO OF NDC TO TRUE DOCUMENTED LETHAL TENSION PTX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23988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42814-1AFD-46C1-8409-AD2961904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815" y="277897"/>
            <a:ext cx="10353761" cy="835959"/>
          </a:xfrm>
        </p:spPr>
        <p:txBody>
          <a:bodyPr/>
          <a:lstStyle/>
          <a:p>
            <a:pPr algn="l"/>
            <a:r>
              <a:rPr lang="en-US" dirty="0" err="1"/>
              <a:t>Shoulda</a:t>
            </a:r>
            <a:r>
              <a:rPr lang="en-US" dirty="0"/>
              <a:t> done it long ago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5B2BBB7-9072-4664-88EC-61D54EA2AA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15" y="3804434"/>
            <a:ext cx="3913540" cy="2935155"/>
          </a:xfrm>
        </p:spPr>
      </p:pic>
      <p:pic>
        <p:nvPicPr>
          <p:cNvPr id="4" name="Picture 3" descr="A group of people in a room&#10;&#10;Description generated with very high confidence">
            <a:extLst>
              <a:ext uri="{FF2B5EF4-FFF2-40B4-BE49-F238E27FC236}">
                <a16:creationId xmlns:a16="http://schemas.microsoft.com/office/drawing/2014/main" id="{16373227-6D1B-657E-1B0E-63BA9C514E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8504" y="193521"/>
            <a:ext cx="3800652" cy="42757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6535A3-1EF4-09E9-1DA4-2732D8DD2E4F}"/>
              </a:ext>
            </a:extLst>
          </p:cNvPr>
          <p:cNvSpPr txBox="1"/>
          <p:nvPr/>
        </p:nvSpPr>
        <p:spPr>
          <a:xfrm>
            <a:off x="462844" y="1113856"/>
            <a:ext cx="67620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Reflected on the 10 to 15 critically ill combat injured soldiers our team cared for during the rotation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10/10 had invasive airways placed </a:t>
            </a:r>
          </a:p>
          <a:p>
            <a:r>
              <a:rPr lang="en-US" dirty="0"/>
              <a:t>	only one had a GCS </a:t>
            </a:r>
            <a:r>
              <a:rPr lang="en-US" u="sng" dirty="0"/>
              <a:t>&lt;</a:t>
            </a:r>
            <a:r>
              <a:rPr lang="en-US" dirty="0"/>
              <a:t> 8</a:t>
            </a:r>
          </a:p>
          <a:p>
            <a:r>
              <a:rPr lang="en-US" dirty="0"/>
              <a:t>	6/10 had patent airways and reasonable mechanics (sic)</a:t>
            </a:r>
          </a:p>
          <a:p>
            <a:r>
              <a:rPr lang="en-US" dirty="0"/>
              <a:t>	1/10  airways not in the airway</a:t>
            </a:r>
          </a:p>
          <a:p>
            <a:r>
              <a:rPr lang="en-US" dirty="0"/>
              <a:t>	1/10 airway initially properly placed but lost enroute</a:t>
            </a:r>
          </a:p>
          <a:p>
            <a:r>
              <a:rPr lang="en-US" dirty="0"/>
              <a:t>	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FBF256-4BA8-FB2F-68BF-C315B6484202}"/>
              </a:ext>
            </a:extLst>
          </p:cNvPr>
          <p:cNvSpPr txBox="1"/>
          <p:nvPr/>
        </p:nvSpPr>
        <p:spPr>
          <a:xfrm>
            <a:off x="4025370" y="4628112"/>
            <a:ext cx="816662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8/10 patients had at least one needle decompressive thoracostomy placed</a:t>
            </a:r>
          </a:p>
          <a:p>
            <a:pPr algn="ctr"/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834306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EF93D-CE59-4BC1-BFE6-C7FF85490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252414"/>
            <a:ext cx="10353761" cy="719138"/>
          </a:xfrm>
        </p:spPr>
        <p:txBody>
          <a:bodyPr/>
          <a:lstStyle/>
          <a:p>
            <a:r>
              <a:rPr lang="en-US" dirty="0"/>
              <a:t>What? Huh? </a:t>
            </a:r>
            <a:r>
              <a:rPr lang="en-US" dirty="0" err="1"/>
              <a:t>Wth</a:t>
            </a:r>
            <a:r>
              <a:rPr lang="en-US" dirty="0"/>
              <a:t>?</a:t>
            </a:r>
          </a:p>
        </p:txBody>
      </p:sp>
      <p:pic>
        <p:nvPicPr>
          <p:cNvPr id="4" name="Picture 3" descr="A close up of a womans face&#10;&#10;Description generated with high confidence">
            <a:extLst>
              <a:ext uri="{FF2B5EF4-FFF2-40B4-BE49-F238E27FC236}">
                <a16:creationId xmlns:a16="http://schemas.microsoft.com/office/drawing/2014/main" id="{2B1D33DE-5BFD-44F2-B9AB-0EF440E957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40" t="1" r="5355" b="839"/>
          <a:stretch/>
        </p:blipFill>
        <p:spPr>
          <a:xfrm rot="5400000">
            <a:off x="5709887" y="1098266"/>
            <a:ext cx="5689704" cy="5436282"/>
          </a:xfrm>
          <a:prstGeom prst="rect">
            <a:avLst/>
          </a:prstGeom>
        </p:spPr>
      </p:pic>
      <p:pic>
        <p:nvPicPr>
          <p:cNvPr id="6" name="Picture 5" descr="A picture containing indoor, banana&#10;&#10;Description generated with high confidence">
            <a:extLst>
              <a:ext uri="{FF2B5EF4-FFF2-40B4-BE49-F238E27FC236}">
                <a16:creationId xmlns:a16="http://schemas.microsoft.com/office/drawing/2014/main" id="{24BC5BB3-1454-4173-9C39-4109FA85035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7848" y="971552"/>
            <a:ext cx="5560552" cy="570541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862CD31-2E32-7D1F-0395-512A768D8EBF}"/>
              </a:ext>
            </a:extLst>
          </p:cNvPr>
          <p:cNvGrpSpPr/>
          <p:nvPr/>
        </p:nvGrpSpPr>
        <p:grpSpPr>
          <a:xfrm>
            <a:off x="349275" y="971553"/>
            <a:ext cx="2558817" cy="2701038"/>
            <a:chOff x="712033" y="1328085"/>
            <a:chExt cx="2196059" cy="234450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F06196F-4D21-53EE-7519-9851CF056B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1545" t="10338" r="9163" b="11058"/>
            <a:stretch/>
          </p:blipFill>
          <p:spPr>
            <a:xfrm>
              <a:off x="712033" y="1328085"/>
              <a:ext cx="2196059" cy="2344505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752BE76-64A2-8B34-5381-8269EE579B35}"/>
                </a:ext>
              </a:extLst>
            </p:cNvPr>
            <p:cNvSpPr/>
            <p:nvPr/>
          </p:nvSpPr>
          <p:spPr>
            <a:xfrm>
              <a:off x="1525804" y="2838653"/>
              <a:ext cx="80682" cy="1075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94B7405-D4AD-8248-BEDE-C2B6BBF65FE8}"/>
              </a:ext>
            </a:extLst>
          </p:cNvPr>
          <p:cNvGrpSpPr/>
          <p:nvPr/>
        </p:nvGrpSpPr>
        <p:grpSpPr>
          <a:xfrm>
            <a:off x="1709069" y="3808550"/>
            <a:ext cx="2570623" cy="2501940"/>
            <a:chOff x="2162620" y="4187052"/>
            <a:chExt cx="2143125" cy="214312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7DBD3E1-132F-2F72-22E2-391E7B47B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62620" y="4187052"/>
              <a:ext cx="2143125" cy="2143125"/>
            </a:xfrm>
            <a:prstGeom prst="rect">
              <a:avLst/>
            </a:prstGeom>
          </p:spPr>
        </p:pic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E831C61-77EA-9BBF-8135-E098D893DCB4}"/>
                </a:ext>
              </a:extLst>
            </p:cNvPr>
            <p:cNvSpPr/>
            <p:nvPr/>
          </p:nvSpPr>
          <p:spPr>
            <a:xfrm>
              <a:off x="3403294" y="5040442"/>
              <a:ext cx="336226" cy="218172"/>
            </a:xfrm>
            <a:custGeom>
              <a:avLst/>
              <a:gdLst>
                <a:gd name="connsiteX0" fmla="*/ 193819 w 336226"/>
                <a:gd name="connsiteY0" fmla="*/ 48718 h 218172"/>
                <a:gd name="connsiteX1" fmla="*/ 193819 w 336226"/>
                <a:gd name="connsiteY1" fmla="*/ 48718 h 218172"/>
                <a:gd name="connsiteX2" fmla="*/ 160091 w 336226"/>
                <a:gd name="connsiteY2" fmla="*/ 71203 h 218172"/>
                <a:gd name="connsiteX3" fmla="*/ 152596 w 336226"/>
                <a:gd name="connsiteY3" fmla="*/ 82446 h 218172"/>
                <a:gd name="connsiteX4" fmla="*/ 107626 w 336226"/>
                <a:gd name="connsiteY4" fmla="*/ 123668 h 218172"/>
                <a:gd name="connsiteX5" fmla="*/ 55160 w 336226"/>
                <a:gd name="connsiteY5" fmla="*/ 131164 h 218172"/>
                <a:gd name="connsiteX6" fmla="*/ 43917 w 336226"/>
                <a:gd name="connsiteY6" fmla="*/ 153649 h 218172"/>
                <a:gd name="connsiteX7" fmla="*/ 13937 w 336226"/>
                <a:gd name="connsiteY7" fmla="*/ 168639 h 218172"/>
                <a:gd name="connsiteX8" fmla="*/ 13937 w 336226"/>
                <a:gd name="connsiteY8" fmla="*/ 213609 h 218172"/>
                <a:gd name="connsiteX9" fmla="*/ 107626 w 336226"/>
                <a:gd name="connsiteY9" fmla="*/ 202367 h 218172"/>
                <a:gd name="connsiteX10" fmla="*/ 171334 w 336226"/>
                <a:gd name="connsiteY10" fmla="*/ 198619 h 218172"/>
                <a:gd name="connsiteX11" fmla="*/ 283760 w 336226"/>
                <a:gd name="connsiteY11" fmla="*/ 187377 h 218172"/>
                <a:gd name="connsiteX12" fmla="*/ 287507 w 336226"/>
                <a:gd name="connsiteY12" fmla="*/ 176134 h 218172"/>
                <a:gd name="connsiteX13" fmla="*/ 295003 w 336226"/>
                <a:gd name="connsiteY13" fmla="*/ 164891 h 218172"/>
                <a:gd name="connsiteX14" fmla="*/ 298750 w 336226"/>
                <a:gd name="connsiteY14" fmla="*/ 149901 h 218172"/>
                <a:gd name="connsiteX15" fmla="*/ 309993 w 336226"/>
                <a:gd name="connsiteY15" fmla="*/ 119921 h 218172"/>
                <a:gd name="connsiteX16" fmla="*/ 313740 w 336226"/>
                <a:gd name="connsiteY16" fmla="*/ 67455 h 218172"/>
                <a:gd name="connsiteX17" fmla="*/ 328730 w 336226"/>
                <a:gd name="connsiteY17" fmla="*/ 63708 h 218172"/>
                <a:gd name="connsiteX18" fmla="*/ 336226 w 336226"/>
                <a:gd name="connsiteY18" fmla="*/ 48718 h 218172"/>
                <a:gd name="connsiteX19" fmla="*/ 317488 w 336226"/>
                <a:gd name="connsiteY19" fmla="*/ 3747 h 218172"/>
                <a:gd name="connsiteX20" fmla="*/ 291255 w 336226"/>
                <a:gd name="connsiteY20" fmla="*/ 0 h 218172"/>
                <a:gd name="connsiteX21" fmla="*/ 227547 w 336226"/>
                <a:gd name="connsiteY21" fmla="*/ 3747 h 218172"/>
                <a:gd name="connsiteX22" fmla="*/ 223799 w 336226"/>
                <a:gd name="connsiteY22" fmla="*/ 14990 h 218172"/>
                <a:gd name="connsiteX23" fmla="*/ 193819 w 336226"/>
                <a:gd name="connsiteY23" fmla="*/ 48718 h 21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36226" h="218172">
                  <a:moveTo>
                    <a:pt x="193819" y="48718"/>
                  </a:moveTo>
                  <a:lnTo>
                    <a:pt x="193819" y="48718"/>
                  </a:lnTo>
                  <a:cubicBezTo>
                    <a:pt x="182576" y="56213"/>
                    <a:pt x="170549" y="62647"/>
                    <a:pt x="160091" y="71203"/>
                  </a:cubicBezTo>
                  <a:cubicBezTo>
                    <a:pt x="156605" y="74055"/>
                    <a:pt x="155214" y="78781"/>
                    <a:pt x="152596" y="82446"/>
                  </a:cubicBezTo>
                  <a:cubicBezTo>
                    <a:pt x="142600" y="96440"/>
                    <a:pt x="123953" y="121854"/>
                    <a:pt x="107626" y="123668"/>
                  </a:cubicBezTo>
                  <a:cubicBezTo>
                    <a:pt x="67567" y="128120"/>
                    <a:pt x="84990" y="125197"/>
                    <a:pt x="55160" y="131164"/>
                  </a:cubicBezTo>
                  <a:cubicBezTo>
                    <a:pt x="52537" y="139032"/>
                    <a:pt x="50696" y="147838"/>
                    <a:pt x="43917" y="153649"/>
                  </a:cubicBezTo>
                  <a:cubicBezTo>
                    <a:pt x="32655" y="163302"/>
                    <a:pt x="26198" y="164552"/>
                    <a:pt x="13937" y="168639"/>
                  </a:cubicBezTo>
                  <a:cubicBezTo>
                    <a:pt x="7674" y="178033"/>
                    <a:pt x="-14020" y="204714"/>
                    <a:pt x="13937" y="213609"/>
                  </a:cubicBezTo>
                  <a:cubicBezTo>
                    <a:pt x="57696" y="227532"/>
                    <a:pt x="73788" y="205443"/>
                    <a:pt x="107626" y="202367"/>
                  </a:cubicBezTo>
                  <a:cubicBezTo>
                    <a:pt x="128811" y="200441"/>
                    <a:pt x="150098" y="199868"/>
                    <a:pt x="171334" y="198619"/>
                  </a:cubicBezTo>
                  <a:cubicBezTo>
                    <a:pt x="222286" y="181635"/>
                    <a:pt x="185925" y="191453"/>
                    <a:pt x="283760" y="187377"/>
                  </a:cubicBezTo>
                  <a:cubicBezTo>
                    <a:pt x="285009" y="183629"/>
                    <a:pt x="285740" y="179667"/>
                    <a:pt x="287507" y="176134"/>
                  </a:cubicBezTo>
                  <a:cubicBezTo>
                    <a:pt x="289521" y="172105"/>
                    <a:pt x="293229" y="169031"/>
                    <a:pt x="295003" y="164891"/>
                  </a:cubicBezTo>
                  <a:cubicBezTo>
                    <a:pt x="297032" y="160157"/>
                    <a:pt x="296942" y="154724"/>
                    <a:pt x="298750" y="149901"/>
                  </a:cubicBezTo>
                  <a:cubicBezTo>
                    <a:pt x="313451" y="110697"/>
                    <a:pt x="300370" y="158408"/>
                    <a:pt x="309993" y="119921"/>
                  </a:cubicBezTo>
                  <a:cubicBezTo>
                    <a:pt x="311242" y="102432"/>
                    <a:pt x="308196" y="84089"/>
                    <a:pt x="313740" y="67455"/>
                  </a:cubicBezTo>
                  <a:cubicBezTo>
                    <a:pt x="315369" y="62569"/>
                    <a:pt x="324773" y="67005"/>
                    <a:pt x="328730" y="63708"/>
                  </a:cubicBezTo>
                  <a:cubicBezTo>
                    <a:pt x="333022" y="60132"/>
                    <a:pt x="333727" y="53715"/>
                    <a:pt x="336226" y="48718"/>
                  </a:cubicBezTo>
                  <a:cubicBezTo>
                    <a:pt x="333747" y="37563"/>
                    <a:pt x="334036" y="10366"/>
                    <a:pt x="317488" y="3747"/>
                  </a:cubicBezTo>
                  <a:cubicBezTo>
                    <a:pt x="309287" y="466"/>
                    <a:pt x="299999" y="1249"/>
                    <a:pt x="291255" y="0"/>
                  </a:cubicBezTo>
                  <a:cubicBezTo>
                    <a:pt x="270019" y="1249"/>
                    <a:pt x="248313" y="-868"/>
                    <a:pt x="227547" y="3747"/>
                  </a:cubicBezTo>
                  <a:cubicBezTo>
                    <a:pt x="223691" y="4604"/>
                    <a:pt x="224757" y="11158"/>
                    <a:pt x="223799" y="14990"/>
                  </a:cubicBezTo>
                  <a:cubicBezTo>
                    <a:pt x="218340" y="36825"/>
                    <a:pt x="198816" y="43097"/>
                    <a:pt x="193819" y="48718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61F535F-3BFE-6743-2B96-EFACD4CA8C05}"/>
                </a:ext>
              </a:extLst>
            </p:cNvPr>
            <p:cNvSpPr/>
            <p:nvPr/>
          </p:nvSpPr>
          <p:spPr>
            <a:xfrm>
              <a:off x="3571407" y="5340246"/>
              <a:ext cx="158289" cy="93989"/>
            </a:xfrm>
            <a:custGeom>
              <a:avLst/>
              <a:gdLst>
                <a:gd name="connsiteX0" fmla="*/ 0 w 158289"/>
                <a:gd name="connsiteY0" fmla="*/ 33728 h 93989"/>
                <a:gd name="connsiteX1" fmla="*/ 0 w 158289"/>
                <a:gd name="connsiteY1" fmla="*/ 33728 h 93989"/>
                <a:gd name="connsiteX2" fmla="*/ 74950 w 158289"/>
                <a:gd name="connsiteY2" fmla="*/ 37475 h 93989"/>
                <a:gd name="connsiteX3" fmla="*/ 86193 w 158289"/>
                <a:gd name="connsiteY3" fmla="*/ 26233 h 93989"/>
                <a:gd name="connsiteX4" fmla="*/ 101183 w 158289"/>
                <a:gd name="connsiteY4" fmla="*/ 14990 h 93989"/>
                <a:gd name="connsiteX5" fmla="*/ 123668 w 158289"/>
                <a:gd name="connsiteY5" fmla="*/ 0 h 93989"/>
                <a:gd name="connsiteX6" fmla="*/ 134911 w 158289"/>
                <a:gd name="connsiteY6" fmla="*/ 7495 h 93989"/>
                <a:gd name="connsiteX7" fmla="*/ 157396 w 158289"/>
                <a:gd name="connsiteY7" fmla="*/ 11243 h 93989"/>
                <a:gd name="connsiteX8" fmla="*/ 149901 w 158289"/>
                <a:gd name="connsiteY8" fmla="*/ 26233 h 93989"/>
                <a:gd name="connsiteX9" fmla="*/ 134911 w 158289"/>
                <a:gd name="connsiteY9" fmla="*/ 41223 h 93989"/>
                <a:gd name="connsiteX10" fmla="*/ 123668 w 158289"/>
                <a:gd name="connsiteY10" fmla="*/ 71203 h 93989"/>
                <a:gd name="connsiteX11" fmla="*/ 112426 w 158289"/>
                <a:gd name="connsiteY11" fmla="*/ 74951 h 93989"/>
                <a:gd name="connsiteX12" fmla="*/ 71203 w 158289"/>
                <a:gd name="connsiteY12" fmla="*/ 78698 h 93989"/>
                <a:gd name="connsiteX13" fmla="*/ 56213 w 158289"/>
                <a:gd name="connsiteY13" fmla="*/ 93688 h 93989"/>
                <a:gd name="connsiteX14" fmla="*/ 26232 w 158289"/>
                <a:gd name="connsiteY14" fmla="*/ 71203 h 93989"/>
                <a:gd name="connsiteX15" fmla="*/ 0 w 158289"/>
                <a:gd name="connsiteY15" fmla="*/ 33728 h 93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8289" h="93989">
                  <a:moveTo>
                    <a:pt x="0" y="33728"/>
                  </a:moveTo>
                  <a:lnTo>
                    <a:pt x="0" y="33728"/>
                  </a:lnTo>
                  <a:cubicBezTo>
                    <a:pt x="28968" y="39522"/>
                    <a:pt x="45314" y="46594"/>
                    <a:pt x="74950" y="37475"/>
                  </a:cubicBezTo>
                  <a:cubicBezTo>
                    <a:pt x="80015" y="35916"/>
                    <a:pt x="82169" y="29682"/>
                    <a:pt x="86193" y="26233"/>
                  </a:cubicBezTo>
                  <a:cubicBezTo>
                    <a:pt x="90935" y="22168"/>
                    <a:pt x="96441" y="19055"/>
                    <a:pt x="101183" y="14990"/>
                  </a:cubicBezTo>
                  <a:cubicBezTo>
                    <a:pt x="119046" y="-322"/>
                    <a:pt x="104546" y="6374"/>
                    <a:pt x="123668" y="0"/>
                  </a:cubicBezTo>
                  <a:cubicBezTo>
                    <a:pt x="127416" y="2498"/>
                    <a:pt x="130638" y="6071"/>
                    <a:pt x="134911" y="7495"/>
                  </a:cubicBezTo>
                  <a:cubicBezTo>
                    <a:pt x="142119" y="9898"/>
                    <a:pt x="152649" y="5310"/>
                    <a:pt x="157396" y="11243"/>
                  </a:cubicBezTo>
                  <a:cubicBezTo>
                    <a:pt x="160886" y="15605"/>
                    <a:pt x="153253" y="21764"/>
                    <a:pt x="149901" y="26233"/>
                  </a:cubicBezTo>
                  <a:cubicBezTo>
                    <a:pt x="145661" y="31886"/>
                    <a:pt x="139908" y="36226"/>
                    <a:pt x="134911" y="41223"/>
                  </a:cubicBezTo>
                  <a:cubicBezTo>
                    <a:pt x="131163" y="51216"/>
                    <a:pt x="129588" y="62323"/>
                    <a:pt x="123668" y="71203"/>
                  </a:cubicBezTo>
                  <a:cubicBezTo>
                    <a:pt x="121477" y="74490"/>
                    <a:pt x="116336" y="74392"/>
                    <a:pt x="112426" y="74951"/>
                  </a:cubicBezTo>
                  <a:cubicBezTo>
                    <a:pt x="98767" y="76902"/>
                    <a:pt x="84944" y="77449"/>
                    <a:pt x="71203" y="78698"/>
                  </a:cubicBezTo>
                  <a:cubicBezTo>
                    <a:pt x="66206" y="83695"/>
                    <a:pt x="63250" y="93048"/>
                    <a:pt x="56213" y="93688"/>
                  </a:cubicBezTo>
                  <a:cubicBezTo>
                    <a:pt x="31368" y="95947"/>
                    <a:pt x="30904" y="85219"/>
                    <a:pt x="26232" y="71203"/>
                  </a:cubicBezTo>
                  <a:cubicBezTo>
                    <a:pt x="22074" y="46254"/>
                    <a:pt x="4372" y="39974"/>
                    <a:pt x="0" y="33728"/>
                  </a:cubicBez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2928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2469E-37B6-4F80-AF94-E2A650A61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513" y="206188"/>
            <a:ext cx="10353761" cy="1326321"/>
          </a:xfrm>
        </p:spPr>
        <p:txBody>
          <a:bodyPr/>
          <a:lstStyle/>
          <a:p>
            <a:r>
              <a:rPr lang="en-US" dirty="0"/>
              <a:t>Needle thoracostomy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326BD-F651-4C03-97EF-A6B150351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906" y="1164416"/>
            <a:ext cx="10353762" cy="5258962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Here come’s the curmudgeon part</a:t>
            </a:r>
          </a:p>
          <a:p>
            <a:r>
              <a:rPr lang="en-US" sz="3200" dirty="0"/>
              <a:t>If I think it is used too frequently in the deployed setting--- double that down in spades in my civilian practice</a:t>
            </a:r>
          </a:p>
          <a:p>
            <a:r>
              <a:rPr lang="en-US" sz="3200" dirty="0"/>
              <a:t>Dr. Gurney presented our JTS data</a:t>
            </a:r>
          </a:p>
          <a:p>
            <a:pPr lvl="1"/>
            <a:r>
              <a:rPr lang="en-US" sz="2400" dirty="0"/>
              <a:t>Previously reported incidence – 3-5%</a:t>
            </a:r>
          </a:p>
          <a:p>
            <a:pPr lvl="1"/>
            <a:r>
              <a:rPr lang="en-US" sz="2400" dirty="0"/>
              <a:t>Data from OIF/OEF – 0.3 – 0.5%</a:t>
            </a:r>
          </a:p>
          <a:p>
            <a:r>
              <a:rPr lang="en-US" sz="2800" dirty="0"/>
              <a:t>A setting that emphasizes sensitivity at the cost of specificity</a:t>
            </a:r>
          </a:p>
          <a:p>
            <a:r>
              <a:rPr lang="en-US" sz="2800" dirty="0"/>
              <a:t>Risks of proceeding to NDC in setting of false positive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3113571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439</TotalTime>
  <Words>1319</Words>
  <Application>Microsoft Office PowerPoint</Application>
  <PresentationFormat>Widescreen</PresentationFormat>
  <Paragraphs>205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Bookman Old Style</vt:lpstr>
      <vt:lpstr>Open Sans</vt:lpstr>
      <vt:lpstr>Rockwell</vt:lpstr>
      <vt:lpstr>Damask</vt:lpstr>
      <vt:lpstr>Reflections of a curmudgeon</vt:lpstr>
      <vt:lpstr>Disclosure(s)</vt:lpstr>
      <vt:lpstr>curmudgeon</vt:lpstr>
      <vt:lpstr>OK So the other title for this little discourse </vt:lpstr>
      <vt:lpstr>Physiology of tension ptx Christopher bjerkvig</vt:lpstr>
      <vt:lpstr>Dr gurney  jts/dodtr</vt:lpstr>
      <vt:lpstr>Shoulda done it long ago</vt:lpstr>
      <vt:lpstr>What? Huh? Wth?</vt:lpstr>
      <vt:lpstr>Needle thoracostomy</vt:lpstr>
      <vt:lpstr>Shock and awe</vt:lpstr>
      <vt:lpstr>What about the other needle?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SHIFTING RESPONSIBILITY</vt:lpstr>
      <vt:lpstr>Confessions of a catholic/surgeon/medic</vt:lpstr>
      <vt:lpstr>PowerPoint Presentation</vt:lpstr>
      <vt:lpstr>The sword of Damocles</vt:lpstr>
      <vt:lpstr>This guy is a genius--- I wish I had written this </vt:lpstr>
      <vt:lpstr>Sometimes, the hardest thing in the world is to sit on your hands and watch, and do nothing</vt:lpstr>
      <vt:lpstr>PowerPoint Presentation</vt:lpstr>
      <vt:lpstr>The “doer”</vt:lpstr>
      <vt:lpstr>Religion is usually defined as a social-cultural system of designated behaviors and practices, morals, beliefs, worldviews, texts, sanctified places, prophecies, ethics, or organizations, that generally relates humanity to supernatural, transcendental, and spiritual elements</vt:lpstr>
      <vt:lpstr>Why</vt:lpstr>
      <vt:lpstr>CURMUDGEON HYPERBOLE</vt:lpstr>
      <vt:lpstr>HOUSTON – WE HAVE A PROBLEM</vt:lpstr>
      <vt:lpstr>PowerPoint Presentation</vt:lpstr>
      <vt:lpstr>Technical solutions</vt:lpstr>
      <vt:lpstr>DATA DILEMMA</vt:lpstr>
      <vt:lpstr>EDUCATIONAL DILEMMA</vt:lpstr>
      <vt:lpstr>EDUCATIONAL DILEMMA A 1% INJURY TESTED 100% </vt:lpstr>
      <vt:lpstr>We must remember the sanctity of what we do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Reflections of a curmudgeon</dc:title>
  <dc:creator>Jay Johannigman</dc:creator>
  <cp:lastModifiedBy>Jay Johannigman</cp:lastModifiedBy>
  <cp:revision>11</cp:revision>
  <dcterms:created xsi:type="dcterms:W3CDTF">2018-09-06T13:03:50Z</dcterms:created>
  <dcterms:modified xsi:type="dcterms:W3CDTF">2022-06-29T08:58:32Z</dcterms:modified>
</cp:coreProperties>
</file>