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5"/>
  </p:normalViewPr>
  <p:slideViewPr>
    <p:cSldViewPr snapToGrid="0" snapToObjects="1">
      <p:cViewPr varScale="1">
        <p:scale>
          <a:sx n="105" d="100"/>
          <a:sy n="105" d="100"/>
        </p:scale>
        <p:origin x="1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2" y="5181600"/>
            <a:ext cx="6619876" cy="1273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5349875"/>
            <a:ext cx="914400" cy="935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199" y="5349876"/>
            <a:ext cx="892796" cy="88265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685800" y="1828800"/>
            <a:ext cx="7772400" cy="3140075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28600"/>
            <a:ext cx="53340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1075267" y="0"/>
            <a:ext cx="7935384" cy="9400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5410200" cy="774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371600" y="-152400"/>
            <a:ext cx="5638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8229600" cy="4457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0238" y="6589713"/>
            <a:ext cx="290622" cy="29464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5410200" cy="774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400"/>
            </a:lvl1pPr>
            <a:lvl2pPr marL="742950" indent="-285750">
              <a:spcBef>
                <a:spcPts val="500"/>
              </a:spcBef>
              <a:defRPr sz="2400"/>
            </a:lvl2pPr>
            <a:lvl3pPr marL="1188719" indent="-274319">
              <a:spcBef>
                <a:spcPts val="500"/>
              </a:spcBef>
              <a:defRPr sz="2400"/>
            </a:lvl3pPr>
            <a:lvl4pPr marL="1676400" indent="-304800">
              <a:spcBef>
                <a:spcPts val="500"/>
              </a:spcBef>
              <a:defRPr sz="2400"/>
            </a:lvl4pPr>
            <a:lvl5pPr marL="2133600" indent="-304800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5410200" cy="774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5410200" cy="774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5410200" cy="774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5410200" cy="774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5410200" cy="774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655" y="673018"/>
            <a:ext cx="9148764" cy="220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3" descr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763" y="6478587"/>
            <a:ext cx="9193214" cy="109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10" descr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701" y="19878"/>
            <a:ext cx="669899" cy="662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0" descr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3559" y="19878"/>
            <a:ext cx="647649" cy="662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1" descr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" y="19878"/>
            <a:ext cx="663193" cy="66226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1"/>
          <p:cNvSpPr txBox="1"/>
          <p:nvPr/>
        </p:nvSpPr>
        <p:spPr>
          <a:xfrm>
            <a:off x="3822817" y="6623945"/>
            <a:ext cx="1443074" cy="275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For Official Use Only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24838" y="6608763"/>
            <a:ext cx="343903" cy="358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Euphemia UCAS"/>
        <a:buChar char="∎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90575" marR="0" indent="-33337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Euphemia UCAS"/>
        <a:buChar char="❑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05345" marR="0" indent="-29094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Euphemia UCAS"/>
        <a:buChar char="▪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691639" marR="0" indent="-32003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Euphemia UCAS"/>
        <a:buChar char="▻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48839" marR="0" indent="-32003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Euphemia UCAS"/>
        <a:buChar char="▹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06039" marR="0" indent="-32003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Euphemia UCAS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63239" marR="0" indent="-32003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Euphemia UCAS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20440" marR="0" indent="-32004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Euphemia UCAS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977640" marR="0" indent="-32004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Euphemia UCAS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ccc.amedd.army.mil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tif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object 2"/>
          <p:cNvSpPr/>
          <p:nvPr/>
        </p:nvSpPr>
        <p:spPr>
          <a:xfrm>
            <a:off x="762000" y="5181600"/>
            <a:ext cx="6619875" cy="12731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5" name="object 3"/>
          <p:cNvSpPr/>
          <p:nvPr/>
        </p:nvSpPr>
        <p:spPr>
          <a:xfrm>
            <a:off x="7381875" y="5334000"/>
            <a:ext cx="914400" cy="9350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6" name="object 8"/>
          <p:cNvSpPr txBox="1"/>
          <p:nvPr/>
        </p:nvSpPr>
        <p:spPr>
          <a:xfrm>
            <a:off x="-27647" y="2778558"/>
            <a:ext cx="9144001" cy="2231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2800" b="1"/>
            </a:pPr>
            <a:r>
              <a:t>Ever Adapting for the Warfighter: </a:t>
            </a:r>
          </a:p>
          <a:p>
            <a:pPr algn="ctr">
              <a:defRPr sz="2800" b="1"/>
            </a:pPr>
            <a:r>
              <a:t>Future Battlespace Preparedness </a:t>
            </a:r>
          </a:p>
          <a:p>
            <a:pPr algn="ctr">
              <a:defRPr sz="2400" b="1"/>
            </a:pPr>
            <a:endParaRPr/>
          </a:p>
          <a:p>
            <a:pPr algn="ctr">
              <a:defRPr sz="2400" spc="-100"/>
            </a:pPr>
            <a:r>
              <a:t>Col Michael Davis, MD, FACS</a:t>
            </a:r>
            <a:endParaRPr>
              <a:solidFill>
                <a:srgbClr val="FF0000"/>
              </a:solidFill>
            </a:endParaRPr>
          </a:p>
          <a:p>
            <a:pPr algn="ctr">
              <a:lnSpc>
                <a:spcPts val="2800"/>
              </a:lnSpc>
              <a:defRPr sz="2400" spc="-100"/>
            </a:pPr>
            <a:r>
              <a:rPr>
                <a:solidFill>
                  <a:srgbClr val="010000"/>
                </a:solidFill>
              </a:rPr>
              <a:t>Director, </a:t>
            </a:r>
            <a:r>
              <a:t>US Combat Casualty Care Research Program</a:t>
            </a:r>
          </a:p>
          <a:p>
            <a:pPr algn="ctr">
              <a:lnSpc>
                <a:spcPts val="2800"/>
              </a:lnSpc>
              <a:defRPr sz="2400" i="1" spc="-100"/>
            </a:pPr>
            <a:r>
              <a:t>THOR-RDCR  June 24, 2019</a:t>
            </a:r>
          </a:p>
        </p:txBody>
      </p:sp>
      <p:sp>
        <p:nvSpPr>
          <p:cNvPr id="117" name="object 4"/>
          <p:cNvSpPr txBox="1"/>
          <p:nvPr/>
        </p:nvSpPr>
        <p:spPr>
          <a:xfrm>
            <a:off x="466407" y="6225487"/>
            <a:ext cx="8363586" cy="21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ctr">
              <a:tabLst>
                <a:tab pos="584200" algn="l"/>
              </a:tabLst>
              <a:defRPr sz="1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https://ccc.amedd.army.mil</a:t>
            </a:r>
            <a:r>
              <a:t>  </a:t>
            </a:r>
          </a:p>
        </p:txBody>
      </p:sp>
      <p:pic>
        <p:nvPicPr>
          <p:cNvPr id="118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241300"/>
            <a:ext cx="5825762" cy="2449468"/>
          </a:xfrm>
          <a:prstGeom prst="rect">
            <a:avLst/>
          </a:prstGeom>
          <a:ln w="12700">
            <a:miter lim="400000"/>
          </a:ln>
          <a:effectLst>
            <a:outerShdw blurRad="50800" dist="1397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19" name="Rectangle 11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0" name="Picture 6" descr="Picture 6"/>
          <p:cNvPicPr>
            <a:picLocks noChangeAspect="1"/>
          </p:cNvPicPr>
          <p:nvPr/>
        </p:nvPicPr>
        <p:blipFill>
          <a:blip r:embed="rId6">
            <a:alphaModFix amt="16000"/>
          </a:blip>
          <a:srcRect t="3616" b="3616"/>
          <a:stretch>
            <a:fillRect/>
          </a:stretch>
        </p:blipFill>
        <p:spPr>
          <a:xfrm>
            <a:off x="0" y="761999"/>
            <a:ext cx="9144000" cy="5772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6" descr="Picture 6"/>
          <p:cNvPicPr>
            <a:picLocks noChangeAspect="1"/>
          </p:cNvPicPr>
          <p:nvPr/>
        </p:nvPicPr>
        <p:blipFill>
          <a:blip r:embed="rId2"/>
          <a:srcRect t="1723"/>
          <a:stretch>
            <a:fillRect/>
          </a:stretch>
        </p:blipFill>
        <p:spPr>
          <a:xfrm>
            <a:off x="766717" y="1295399"/>
            <a:ext cx="7481483" cy="434594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rapezoid 7"/>
          <p:cNvSpPr/>
          <p:nvPr/>
        </p:nvSpPr>
        <p:spPr>
          <a:xfrm>
            <a:off x="275540" y="5641340"/>
            <a:ext cx="8451293" cy="670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28" y="0"/>
                </a:lnTo>
                <a:lnTo>
                  <a:pt x="21172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70000">
                <a:srgbClr val="000000"/>
              </a:gs>
              <a:gs pos="100000">
                <a:schemeClr val="accent1">
                  <a:hueOff val="357503"/>
                  <a:satOff val="54545"/>
                  <a:lumOff val="2927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TextBox 8"/>
          <p:cNvSpPr txBox="1"/>
          <p:nvPr/>
        </p:nvSpPr>
        <p:spPr>
          <a:xfrm>
            <a:off x="3131456" y="5707400"/>
            <a:ext cx="322580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t>Medical Support</a:t>
            </a:r>
          </a:p>
        </p:txBody>
      </p:sp>
      <p:sp>
        <p:nvSpPr>
          <p:cNvPr id="199" name="Rectangle 9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Oval 4"/>
          <p:cNvSpPr/>
          <p:nvPr/>
        </p:nvSpPr>
        <p:spPr>
          <a:xfrm>
            <a:off x="705830" y="1245844"/>
            <a:ext cx="7680492" cy="3516427"/>
          </a:xfrm>
          <a:prstGeom prst="ellipse">
            <a:avLst/>
          </a:prstGeom>
          <a:solidFill>
            <a:srgbClr val="404040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02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80" y="1442376"/>
            <a:ext cx="6740335" cy="19630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3" name="TextBox 6"/>
          <p:cNvSpPr txBox="1"/>
          <p:nvPr/>
        </p:nvSpPr>
        <p:spPr>
          <a:xfrm>
            <a:off x="1123978" y="1196809"/>
            <a:ext cx="3893477" cy="326508"/>
          </a:xfrm>
          <a:prstGeom prst="rect">
            <a:avLst/>
          </a:prstGeom>
          <a:solidFill>
            <a:srgbClr val="404040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MULTI-DOMAIN OPERATIONS</a:t>
            </a:r>
          </a:p>
        </p:txBody>
      </p:sp>
      <p:pic>
        <p:nvPicPr>
          <p:cNvPr id="20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79" y="3142719"/>
            <a:ext cx="3110122" cy="2065354"/>
          </a:xfrm>
          <a:prstGeom prst="rect">
            <a:avLst/>
          </a:prstGeom>
          <a:ln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20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303" y="2716123"/>
            <a:ext cx="2448492" cy="162824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06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34" y="1677687"/>
            <a:ext cx="1691266" cy="106265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07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566" y="2988546"/>
            <a:ext cx="1955925" cy="109531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208" name="Rectangle 11"/>
          <p:cNvSpPr/>
          <p:nvPr/>
        </p:nvSpPr>
        <p:spPr>
          <a:xfrm>
            <a:off x="665711" y="4306270"/>
            <a:ext cx="3893477" cy="1688317"/>
          </a:xfrm>
          <a:prstGeom prst="rect">
            <a:avLst/>
          </a:prstGeom>
          <a:solidFill>
            <a:srgbClr val="FF0000">
              <a:alpha val="54000"/>
            </a:srgbClr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89297" indent="-89297">
              <a:spcBef>
                <a:spcPts val="400"/>
              </a:spcBef>
              <a:buSzPct val="100000"/>
              <a:buFont typeface="Arial"/>
              <a:buChar char="•"/>
              <a:defRPr sz="800" b="1">
                <a:latin typeface="Arial"/>
                <a:ea typeface="Arial"/>
                <a:cs typeface="Arial"/>
                <a:sym typeface="Arial"/>
              </a:defRPr>
            </a:pPr>
            <a:r>
              <a:t>LACK OF AIR SUPERIORITY/ ON DEMAND EVACUATION </a:t>
            </a:r>
            <a:r>
              <a:rPr sz="1200" i="1" u="sng"/>
              <a:t>X 72H</a:t>
            </a:r>
          </a:p>
          <a:p>
            <a:pPr marL="89297" indent="-89297">
              <a:spcBef>
                <a:spcPts val="400"/>
              </a:spcBef>
              <a:buSzPct val="100000"/>
              <a:buFont typeface="Arial"/>
              <a:buChar char="•"/>
              <a:defRPr sz="800" b="1">
                <a:latin typeface="Arial"/>
                <a:ea typeface="Arial"/>
                <a:cs typeface="Arial"/>
                <a:sym typeface="Arial"/>
              </a:defRPr>
            </a:pPr>
            <a:r>
              <a:t>CONTESTED COMMUNICATIONS</a:t>
            </a:r>
          </a:p>
          <a:p>
            <a:pPr marL="89297" indent="-89297">
              <a:spcBef>
                <a:spcPts val="400"/>
              </a:spcBef>
              <a:buSzPct val="100000"/>
              <a:buFont typeface="Arial"/>
              <a:buChar char="•"/>
              <a:defRPr sz="800" b="1">
                <a:latin typeface="Arial"/>
                <a:ea typeface="Arial"/>
                <a:cs typeface="Arial"/>
                <a:sym typeface="Arial"/>
              </a:defRPr>
            </a:pPr>
            <a:r>
              <a:t>HIGHLY MOBILE BATTLEFIELD</a:t>
            </a:r>
          </a:p>
          <a:p>
            <a:pPr marL="89297" indent="-89297">
              <a:spcBef>
                <a:spcPts val="400"/>
              </a:spcBef>
              <a:buSzPct val="100000"/>
              <a:buFont typeface="Arial"/>
              <a:buChar char="•"/>
              <a:defRPr sz="800" b="1">
                <a:latin typeface="Arial"/>
                <a:ea typeface="Arial"/>
                <a:cs typeface="Arial"/>
                <a:sym typeface="Arial"/>
              </a:defRPr>
            </a:pPr>
            <a:r>
              <a:t>LARGE CASUALTY VOLUMES  (&gt;10,000/ 60 DAYS)</a:t>
            </a:r>
          </a:p>
          <a:p>
            <a:pPr marL="89297" indent="-89297">
              <a:spcBef>
                <a:spcPts val="400"/>
              </a:spcBef>
              <a:buSzPct val="100000"/>
              <a:buFont typeface="Arial"/>
              <a:buChar char="•"/>
              <a:defRPr sz="800" b="1">
                <a:latin typeface="Arial"/>
                <a:ea typeface="Arial"/>
                <a:cs typeface="Arial"/>
                <a:sym typeface="Arial"/>
              </a:defRPr>
            </a:pPr>
            <a:r>
              <a:t>MORE LETHAL BATTLEFIELD</a:t>
            </a:r>
          </a:p>
          <a:p>
            <a:pPr marL="89297" indent="-89297">
              <a:spcBef>
                <a:spcPts val="400"/>
              </a:spcBef>
              <a:buSzPct val="100000"/>
              <a:buFont typeface="Arial"/>
              <a:buChar char="•"/>
              <a:defRPr sz="800" b="1">
                <a:latin typeface="Arial"/>
                <a:ea typeface="Arial"/>
                <a:cs typeface="Arial"/>
                <a:sym typeface="Arial"/>
              </a:defRPr>
            </a:pPr>
            <a:r>
              <a:t>HIGHLY CHALLENGING LOGISTICS</a:t>
            </a:r>
          </a:p>
          <a:p>
            <a:pPr marL="89297" indent="-89297">
              <a:spcBef>
                <a:spcPts val="400"/>
              </a:spcBef>
              <a:buSzPct val="100000"/>
              <a:buFont typeface="Arial"/>
              <a:buChar char="•"/>
              <a:defRPr sz="1200" b="1" i="1" u="sng">
                <a:latin typeface="Arial"/>
                <a:ea typeface="Arial"/>
                <a:cs typeface="Arial"/>
                <a:sym typeface="Arial"/>
              </a:defRPr>
            </a:pPr>
            <a:r>
              <a:t>DOCTRINE OF “GOLDEN HOUR” NOT ATTAINABLE</a:t>
            </a:r>
          </a:p>
        </p:txBody>
      </p:sp>
      <p:sp>
        <p:nvSpPr>
          <p:cNvPr id="209" name="Rectangle 12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Content Placeholder 4" descr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20" y="1143000"/>
            <a:ext cx="3154680" cy="4800600"/>
          </a:xfrm>
          <a:prstGeom prst="rect">
            <a:avLst/>
          </a:prstGeom>
          <a:ln w="12700">
            <a:miter lim="400000"/>
          </a:ln>
          <a:effectLst>
            <a:outerShdw blurRad="50800" dist="153946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212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66900"/>
            <a:ext cx="4540669" cy="3467100"/>
          </a:xfrm>
          <a:prstGeom prst="rect">
            <a:avLst/>
          </a:prstGeom>
          <a:ln w="12700">
            <a:miter lim="400000"/>
          </a:ln>
          <a:effectLst>
            <a:outerShdw blurRad="50800" dist="196165" dir="4260000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86C849B6-3339-9549-8498-2B37C0BD3DED}"/>
              </a:ext>
            </a:extLst>
          </p:cNvPr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94" y="1446793"/>
            <a:ext cx="3460307" cy="4478684"/>
          </a:xfrm>
          <a:prstGeom prst="rect">
            <a:avLst/>
          </a:prstGeom>
          <a:ln w="12700">
            <a:miter lim="400000"/>
          </a:ln>
          <a:effectLst>
            <a:outerShdw blurRad="50800" dist="141475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15" name="Rectangle 5"/>
          <p:cNvSpPr/>
          <p:nvPr/>
        </p:nvSpPr>
        <p:spPr>
          <a:xfrm>
            <a:off x="3797808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476" y="3928171"/>
            <a:ext cx="2639424" cy="1759038"/>
          </a:xfrm>
          <a:prstGeom prst="rect">
            <a:avLst/>
          </a:prstGeom>
          <a:ln w="12700">
            <a:miter lim="400000"/>
          </a:ln>
          <a:effectLst>
            <a:outerShdw blurRad="50800" dist="141475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254" y="1014993"/>
            <a:ext cx="2791868" cy="2791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19" y="3079842"/>
            <a:ext cx="1978581" cy="2590801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50800" dist="1524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2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885" y="936132"/>
            <a:ext cx="1909059" cy="2134619"/>
          </a:xfrm>
          <a:prstGeom prst="rect">
            <a:avLst/>
          </a:prstGeom>
          <a:ln w="19050">
            <a:solidFill>
              <a:srgbClr val="FFFFFF"/>
            </a:solidFill>
            <a:miter/>
          </a:ln>
          <a:effectLst>
            <a:outerShdw blurRad="50800" dist="1524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2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5421">
            <a:off x="5961715" y="1126588"/>
            <a:ext cx="1841500" cy="2392753"/>
          </a:xfrm>
          <a:prstGeom prst="rect">
            <a:avLst/>
          </a:prstGeom>
          <a:ln w="19050">
            <a:solidFill>
              <a:srgbClr val="000066"/>
            </a:solidFill>
            <a:miter/>
          </a:ln>
          <a:effectLst>
            <a:outerShdw blurRad="50800" dist="1524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22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1" y="4375241"/>
            <a:ext cx="2679285" cy="1712151"/>
          </a:xfrm>
          <a:prstGeom prst="rect">
            <a:avLst/>
          </a:prstGeom>
          <a:ln w="19050" cap="sq">
            <a:solidFill>
              <a:srgbClr val="FFFFFF"/>
            </a:solidFill>
            <a:miter/>
          </a:ln>
          <a:effectLst>
            <a:outerShdw blurRad="50800" dist="1524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23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56343">
            <a:off x="416495" y="1118220"/>
            <a:ext cx="3470276" cy="1528460"/>
          </a:xfrm>
          <a:prstGeom prst="rect">
            <a:avLst/>
          </a:prstGeom>
          <a:ln w="19050" cap="sq">
            <a:solidFill>
              <a:srgbClr val="FFFFFF"/>
            </a:solidFill>
            <a:miter/>
          </a:ln>
          <a:effectLst>
            <a:outerShdw blurRad="50800" dist="1524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24" name="Picture 7" descr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12274">
            <a:off x="7278796" y="2083166"/>
            <a:ext cx="1481934" cy="2194229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50800" dist="1524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25" name="Picture 4" descr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7043" y="2183640"/>
            <a:ext cx="2009147" cy="2366330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50800" dist="1524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26" name="Picture 2" descr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33544">
            <a:off x="3052776" y="4164234"/>
            <a:ext cx="1544907" cy="2068157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50800" dist="1524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27" name="Picture 13" descr="Picture 13"/>
          <p:cNvPicPr>
            <a:picLocks noChangeAspect="1"/>
          </p:cNvPicPr>
          <p:nvPr/>
        </p:nvPicPr>
        <p:blipFill>
          <a:blip r:embed="rId10"/>
          <a:srcRect l="12005" t="10000" r="8257" b="13920"/>
          <a:stretch>
            <a:fillRect/>
          </a:stretch>
        </p:blipFill>
        <p:spPr>
          <a:xfrm rot="21090262">
            <a:off x="347827" y="2585817"/>
            <a:ext cx="1906335" cy="2425107"/>
          </a:xfrm>
          <a:prstGeom prst="rect">
            <a:avLst/>
          </a:prstGeom>
          <a:ln w="12700">
            <a:solidFill>
              <a:srgbClr val="000066"/>
            </a:solidFill>
          </a:ln>
          <a:effectLst>
            <a:outerShdw blurRad="50800" dist="1524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28" name="Picture 2" descr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62595">
            <a:off x="4259033" y="2988421"/>
            <a:ext cx="2015294" cy="2510934"/>
          </a:xfrm>
          <a:prstGeom prst="rect">
            <a:avLst/>
          </a:prstGeom>
          <a:ln w="19050">
            <a:solidFill>
              <a:srgbClr val="000066"/>
            </a:solidFill>
            <a:miter/>
          </a:ln>
          <a:effectLst>
            <a:outerShdw blurRad="50800" dist="1524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29" name="Picture 4" descr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58299">
            <a:off x="6063665" y="4242551"/>
            <a:ext cx="2564657" cy="1577972"/>
          </a:xfrm>
          <a:prstGeom prst="rect">
            <a:avLst/>
          </a:prstGeom>
          <a:ln w="19050">
            <a:solidFill>
              <a:srgbClr val="000000"/>
            </a:solidFill>
            <a:miter/>
          </a:ln>
          <a:effectLst>
            <a:outerShdw blurRad="50800" dist="1524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30" name="Rectangle 14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78" y="1439228"/>
            <a:ext cx="2547504" cy="3200401"/>
          </a:xfrm>
          <a:prstGeom prst="rect">
            <a:avLst/>
          </a:prstGeom>
          <a:ln w="12700">
            <a:miter lim="400000"/>
          </a:ln>
          <a:effectLst>
            <a:outerShdw blurRad="50800" dist="161422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3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752" y="1439228"/>
            <a:ext cx="2547504" cy="3200401"/>
          </a:xfrm>
          <a:prstGeom prst="rect">
            <a:avLst/>
          </a:prstGeom>
          <a:ln w="12700">
            <a:miter lim="400000"/>
          </a:ln>
          <a:effectLst>
            <a:outerShdw blurRad="50800" dist="161422" dir="8100000" rotWithShape="0">
              <a:srgbClr val="000000">
                <a:alpha val="40000"/>
              </a:srgbClr>
            </a:outerShdw>
          </a:effectLst>
        </p:spPr>
      </p:pic>
      <p:pic>
        <p:nvPicPr>
          <p:cNvPr id="23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862" y="1713547"/>
            <a:ext cx="2020394" cy="265176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161422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35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049" y="3516998"/>
            <a:ext cx="1943602" cy="2560321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161422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36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71" y="3516998"/>
            <a:ext cx="1973233" cy="2560321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161422" dir="8100000" rotWithShape="0">
              <a:srgbClr val="000000">
                <a:alpha val="40000"/>
              </a:srgbClr>
            </a:outerShdw>
          </a:effectLst>
        </p:spPr>
      </p:pic>
      <p:pic>
        <p:nvPicPr>
          <p:cNvPr id="237" name="Picture 9" descr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236" y="1646556"/>
            <a:ext cx="2049089" cy="265176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161422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38" name="Picture 10" descr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7657" y="3294015"/>
            <a:ext cx="2112871" cy="2743201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outerShdw blurRad="50800" dist="161422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39" name="Picture 5" descr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5288" y="2985554"/>
            <a:ext cx="2112266" cy="2743201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outerShdw blurRad="50800" dist="161422" dir="8100000" rotWithShape="0">
              <a:srgbClr val="000000">
                <a:alpha val="40000"/>
              </a:srgbClr>
            </a:outerShdw>
          </a:effectLst>
        </p:spPr>
      </p:pic>
      <p:sp>
        <p:nvSpPr>
          <p:cNvPr id="240" name="Rectangle 11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hallenges Posed By MDO"/>
          <p:cNvSpPr txBox="1">
            <a:spLocks noGrp="1"/>
          </p:cNvSpPr>
          <p:nvPr>
            <p:ph type="title"/>
          </p:nvPr>
        </p:nvSpPr>
        <p:spPr>
          <a:xfrm>
            <a:off x="2093179" y="-220490"/>
            <a:ext cx="5638801" cy="1143001"/>
          </a:xfrm>
          <a:prstGeom prst="rect">
            <a:avLst/>
          </a:prstGeom>
        </p:spPr>
        <p:txBody>
          <a:bodyPr/>
          <a:lstStyle/>
          <a:p>
            <a:r>
              <a:t>Challenges Posed By MDO</a:t>
            </a:r>
          </a:p>
        </p:txBody>
      </p:sp>
      <p:sp>
        <p:nvSpPr>
          <p:cNvPr id="243" name="TCCC…"/>
          <p:cNvSpPr txBox="1">
            <a:spLocks noGrp="1"/>
          </p:cNvSpPr>
          <p:nvPr>
            <p:ph type="body" idx="1"/>
          </p:nvPr>
        </p:nvSpPr>
        <p:spPr>
          <a:xfrm>
            <a:off x="457200" y="1351514"/>
            <a:ext cx="8229600" cy="44577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t>TCCC</a:t>
            </a:r>
          </a:p>
          <a:p>
            <a:pPr marL="800100" lvl="1" indent="-342900">
              <a:buChar char="∎"/>
            </a:pPr>
            <a:r>
              <a:t>Casualty volume- triage</a:t>
            </a:r>
          </a:p>
          <a:p>
            <a:pPr marL="800100" lvl="1" indent="-342900">
              <a:buChar char="∎"/>
            </a:pPr>
            <a:r>
              <a:t>Lethality of the battlefield</a:t>
            </a:r>
          </a:p>
          <a:p>
            <a:pPr marL="800100" lvl="1" indent="-342900">
              <a:buChar char="∎"/>
            </a:pPr>
            <a:r>
              <a:t>Combined injury</a:t>
            </a:r>
          </a:p>
          <a:p>
            <a:pPr marL="800100" lvl="1" indent="-342900">
              <a:buChar char="∎"/>
            </a:pPr>
            <a:endParaRPr/>
          </a:p>
          <a:p>
            <a:r>
              <a:t>Prolonged Care</a:t>
            </a:r>
          </a:p>
          <a:p>
            <a:pPr marL="800100" lvl="1" indent="-342900">
              <a:buChar char="∎"/>
            </a:pPr>
            <a:r>
              <a:t>Casualty Volume </a:t>
            </a:r>
          </a:p>
          <a:p>
            <a:pPr marL="800100" lvl="1" indent="-342900">
              <a:buChar char="∎"/>
            </a:pPr>
            <a:r>
              <a:t>Delay to damage control surgery</a:t>
            </a:r>
          </a:p>
          <a:p>
            <a:pPr marL="800100" lvl="1" indent="-342900">
              <a:buChar char="∎"/>
            </a:pPr>
            <a:r>
              <a:t>Secondary sequela of injury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220" y="2501096"/>
            <a:ext cx="2846329" cy="1855807"/>
          </a:xfrm>
          <a:prstGeom prst="rect">
            <a:avLst/>
          </a:prstGeom>
          <a:ln w="12700">
            <a:miter lim="400000"/>
          </a:ln>
          <a:effectLst>
            <a:outerShdw blurRad="292100" dist="13946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D0B0C2-6104-5E41-AC05-BE7AFE411E17}"/>
              </a:ext>
            </a:extLst>
          </p:cNvPr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1559408"/>
            <a:ext cx="2438400" cy="4041914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48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513" y="4657953"/>
            <a:ext cx="2778987" cy="1607126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49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13" y="1612900"/>
            <a:ext cx="4947316" cy="2538414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50" name="Title 5"/>
          <p:cNvSpPr txBox="1">
            <a:spLocks noGrp="1"/>
          </p:cNvSpPr>
          <p:nvPr>
            <p:ph type="title"/>
          </p:nvPr>
        </p:nvSpPr>
        <p:spPr>
          <a:xfrm>
            <a:off x="5943600" y="762000"/>
            <a:ext cx="3962400" cy="1143000"/>
          </a:xfrm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sp>
        <p:nvSpPr>
          <p:cNvPr id="251" name="Rectangle 7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4476750" cy="243840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5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752" y="3810000"/>
            <a:ext cx="4676048" cy="243840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55" name="Title 5"/>
          <p:cNvSpPr txBox="1">
            <a:spLocks noGrp="1"/>
          </p:cNvSpPr>
          <p:nvPr>
            <p:ph type="title"/>
          </p:nvPr>
        </p:nvSpPr>
        <p:spPr>
          <a:xfrm>
            <a:off x="6013450" y="1866900"/>
            <a:ext cx="2393901" cy="1143000"/>
          </a:xfrm>
          <a:prstGeom prst="rect">
            <a:avLst/>
          </a:prstGeom>
        </p:spPr>
        <p:txBody>
          <a:bodyPr/>
          <a:lstStyle/>
          <a:p>
            <a:r>
              <a:t>Advanced Biosensors</a:t>
            </a:r>
          </a:p>
        </p:txBody>
      </p:sp>
      <p:sp>
        <p:nvSpPr>
          <p:cNvPr id="256" name="Rectangle 7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23" y="1830845"/>
            <a:ext cx="3276601" cy="197915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59" name="Picture 4" descr="Picture 4"/>
          <p:cNvPicPr>
            <a:picLocks noChangeAspect="1"/>
          </p:cNvPicPr>
          <p:nvPr/>
        </p:nvPicPr>
        <p:blipFill>
          <a:blip r:embed="rId3"/>
          <a:srcRect b="3884"/>
          <a:stretch>
            <a:fillRect/>
          </a:stretch>
        </p:blipFill>
        <p:spPr>
          <a:xfrm>
            <a:off x="1261123" y="3886200"/>
            <a:ext cx="6484649" cy="2604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066800"/>
            <a:ext cx="3120214" cy="2948701"/>
          </a:xfrm>
          <a:prstGeom prst="rect">
            <a:avLst/>
          </a:prstGeom>
          <a:ln w="12700">
            <a:miter lim="400000"/>
          </a:ln>
          <a:effectLst>
            <a:outerShdw blurRad="292100" dist="13946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61" name="Title 1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5257800" cy="114300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        REBOA (Next Generation) </a:t>
            </a:r>
          </a:p>
        </p:txBody>
      </p:sp>
      <p:sp>
        <p:nvSpPr>
          <p:cNvPr id="262" name="Rectangle 6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40" descr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346" y="976380"/>
            <a:ext cx="3505201" cy="262890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2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946" y="3164839"/>
            <a:ext cx="2490909" cy="279790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24" name="Picture 42" descr="Picture 42"/>
          <p:cNvPicPr>
            <a:picLocks noChangeAspect="1"/>
          </p:cNvPicPr>
          <p:nvPr/>
        </p:nvPicPr>
        <p:blipFill>
          <a:blip r:embed="rId4"/>
          <a:srcRect b="28449"/>
          <a:stretch>
            <a:fillRect/>
          </a:stretch>
        </p:blipFill>
        <p:spPr>
          <a:xfrm>
            <a:off x="491906" y="1124018"/>
            <a:ext cx="2667001" cy="4500564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25" name="Picture 43" descr="Picture 43"/>
          <p:cNvPicPr>
            <a:picLocks noChangeAspect="1"/>
          </p:cNvPicPr>
          <p:nvPr/>
        </p:nvPicPr>
        <p:blipFill>
          <a:blip r:embed="rId4"/>
          <a:srcRect t="70225" r="3124"/>
          <a:stretch>
            <a:fillRect/>
          </a:stretch>
        </p:blipFill>
        <p:spPr>
          <a:xfrm>
            <a:off x="2539145" y="3871979"/>
            <a:ext cx="3258686" cy="236220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26" name="Rectangle 6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1"/>
          <p:cNvSpPr txBox="1">
            <a:spLocks noGrp="1"/>
          </p:cNvSpPr>
          <p:nvPr>
            <p:ph type="title"/>
          </p:nvPr>
        </p:nvSpPr>
        <p:spPr>
          <a:xfrm>
            <a:off x="2029649" y="685800"/>
            <a:ext cx="6504751" cy="75339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Extracorporeal Life Support (ECLS)</a:t>
            </a:r>
          </a:p>
        </p:txBody>
      </p:sp>
      <p:pic>
        <p:nvPicPr>
          <p:cNvPr id="265" name="Picture 2" descr="Picture 2"/>
          <p:cNvPicPr>
            <a:picLocks noChangeAspect="1"/>
          </p:cNvPicPr>
          <p:nvPr/>
        </p:nvPicPr>
        <p:blipFill>
          <a:blip r:embed="rId2"/>
          <a:srcRect t="2023"/>
          <a:stretch>
            <a:fillRect/>
          </a:stretch>
        </p:blipFill>
        <p:spPr>
          <a:xfrm>
            <a:off x="533400" y="1729680"/>
            <a:ext cx="3733800" cy="436632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66" name="Picture 2" descr="Picture 2"/>
          <p:cNvPicPr>
            <a:picLocks noChangeAspect="1"/>
          </p:cNvPicPr>
          <p:nvPr/>
        </p:nvPicPr>
        <p:blipFill>
          <a:blip r:embed="rId3"/>
          <a:srcRect l="14060" t="627" r="18440" b="1875"/>
          <a:stretch>
            <a:fillRect/>
          </a:stretch>
        </p:blipFill>
        <p:spPr>
          <a:xfrm rot="5400000">
            <a:off x="4810124" y="1743075"/>
            <a:ext cx="3886201" cy="4210051"/>
          </a:xfrm>
          <a:prstGeom prst="rect">
            <a:avLst/>
          </a:prstGeom>
          <a:ln w="12700">
            <a:miter lim="400000"/>
          </a:ln>
          <a:effectLst>
            <a:outerShdw blurRad="292100" dist="1905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67" name="Rectangle 6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81" y="975605"/>
            <a:ext cx="3456072" cy="251460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7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62" y="3744360"/>
            <a:ext cx="3549910" cy="2480074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71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191" y="959928"/>
            <a:ext cx="3519409" cy="2545956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72" name="Rectangle 7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632" y="3760038"/>
            <a:ext cx="3694628" cy="2464396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ontent Placeholder 1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8769350" cy="4650438"/>
          </a:xfrm>
          <a:prstGeom prst="rect">
            <a:avLst/>
          </a:prstGeom>
        </p:spPr>
        <p:txBody>
          <a:bodyPr numCol="2" spcCol="38099"/>
          <a:lstStyle/>
          <a:p>
            <a:pPr marL="0" indent="0">
              <a:buSzTx/>
              <a:buNone/>
              <a:defRPr sz="1000"/>
            </a:pPr>
            <a:endParaRPr/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Robotic support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MEDEVAC re-configuration for MDO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Field device to determine anatomic location of hemorrhage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Device to non-invasively measure cerebral perfusion/ detect EDH, SDH, ICH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Automated cranial decompression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Non-neuro</a:t>
            </a:r>
            <a:r>
              <a:rPr>
                <a:solidFill>
                  <a:srgbClr val="FF0000"/>
                </a:solidFill>
              </a:rPr>
              <a:t>-</a:t>
            </a:r>
            <a:r>
              <a:t>invasive neuro</a:t>
            </a:r>
            <a:r>
              <a:rPr>
                <a:solidFill>
                  <a:srgbClr val="FF0000"/>
                </a:solidFill>
              </a:rPr>
              <a:t>-</a:t>
            </a:r>
            <a:r>
              <a:t>assessment devices to determine RTD decisions in the battlefield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Non-opioid analgesia solutions with limited side effects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Optimal analgesia solutions for TBI patients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Rapid pain management solutions that do not compromise cognition or affect hemodynamics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Automated anesthetic capabilities that can be implemented at Role 1/PFC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Tool to enable regional nerve blocks at Role 1 with limited training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New long-lasting (&gt;2 hr.) analgesics for prolonged care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High fidelity cricothyrotomy/airway model</a:t>
            </a:r>
          </a:p>
        </p:txBody>
      </p:sp>
      <p:sp>
        <p:nvSpPr>
          <p:cNvPr id="276" name="Rectangle 6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535614"/>
            <a:ext cx="1834242" cy="2257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114800"/>
            <a:ext cx="2638425" cy="1651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ontent Placeholder 1"/>
          <p:cNvSpPr txBox="1">
            <a:spLocks noGrp="1"/>
          </p:cNvSpPr>
          <p:nvPr>
            <p:ph type="body" idx="1"/>
          </p:nvPr>
        </p:nvSpPr>
        <p:spPr>
          <a:xfrm>
            <a:off x="914400" y="1981693"/>
            <a:ext cx="8655050" cy="4121770"/>
          </a:xfrm>
          <a:prstGeom prst="rect">
            <a:avLst/>
          </a:prstGeom>
        </p:spPr>
        <p:txBody>
          <a:bodyPr numCol="2" spcCol="38100"/>
          <a:lstStyle/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Tactical cricothyrotomy kit with functional field suction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Tactical medical light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High fidelity hearing protection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Improved hemostatic pressure bandages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Hemorrhage control drugs 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Ligation/surgical repair capabilities at POI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AI/Decision support tools for effective tourniquet conversion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Advanced external skeletal fixation/ exoskeleton 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Diagnostics and therapeutics for compartment syndrome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Field amputation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Autonomous critical care support systems for unmanned evacuation platforms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Gas mask with airway access for trauma care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MOPP-4 with fluid resuscitation capability</a:t>
            </a:r>
          </a:p>
        </p:txBody>
      </p:sp>
      <p:sp>
        <p:nvSpPr>
          <p:cNvPr id="281" name="Rectangle 7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271887"/>
            <a:ext cx="2675467" cy="1504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630" y="3124256"/>
            <a:ext cx="1884604" cy="2828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ontent Placeholder 1"/>
          <p:cNvSpPr txBox="1">
            <a:spLocks noGrp="1"/>
          </p:cNvSpPr>
          <p:nvPr>
            <p:ph type="body" idx="1"/>
          </p:nvPr>
        </p:nvSpPr>
        <p:spPr>
          <a:xfrm>
            <a:off x="1066800" y="1333500"/>
            <a:ext cx="6019800" cy="4724400"/>
          </a:xfrm>
          <a:prstGeom prst="rect">
            <a:avLst/>
          </a:prstGeom>
        </p:spPr>
        <p:txBody>
          <a:bodyPr numCol="2"/>
          <a:lstStyle/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Miniaturized medical mini-tools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Sustained O2/ventilation</a:t>
            </a:r>
            <a:endParaRPr sz="1300" b="1">
              <a:solidFill>
                <a:srgbClr val="C00000"/>
              </a:solidFill>
            </a:endParaRP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Drugs to control airway secretions/inflammation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Large animal platforms for in-vivo training for PFC conditions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Organ preservation drugs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Automated tourniquet/smart tourniquets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Walking blood banks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Drugs to support hemostasis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Improved junctional bleeding control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Field expedient vascular clamps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Ability to visualize hemorrhage source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Non-compressible torso hemorrhage control 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Manufacturing/production of medical materials on-site</a:t>
            </a:r>
          </a:p>
          <a:p>
            <a:pPr marL="90488" indent="-90488">
              <a:spcBef>
                <a:spcPts val="200"/>
              </a:spcBef>
              <a:buFont typeface="Arial"/>
              <a:buChar char="•"/>
              <a:defRPr sz="1000"/>
            </a:pPr>
            <a:r>
              <a:t>Unmanned extraction</a:t>
            </a:r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300" b="1">
                <a:solidFill>
                  <a:srgbClr val="C00000"/>
                </a:solidFill>
              </a:defRPr>
            </a:pPr>
            <a:r>
              <a:t>Algorithms and decision support for triage </a:t>
            </a:r>
            <a:endParaRPr sz="1000"/>
          </a:p>
          <a:p>
            <a:pPr marL="90488" indent="-90488">
              <a:spcBef>
                <a:spcPts val="300"/>
              </a:spcBef>
              <a:buFont typeface="Arial"/>
              <a:buChar char="•"/>
              <a:defRPr sz="1400" b="1">
                <a:solidFill>
                  <a:srgbClr val="C00000"/>
                </a:solidFill>
              </a:defRPr>
            </a:pPr>
            <a:r>
              <a:t>Field expedient pelvic fixation</a:t>
            </a:r>
          </a:p>
        </p:txBody>
      </p:sp>
      <p:pic>
        <p:nvPicPr>
          <p:cNvPr id="28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208" y="2286000"/>
            <a:ext cx="4174242" cy="28194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Rectangle 3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Rectangle 4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0" name="Rectangle 5"/>
          <p:cNvSpPr/>
          <p:nvPr/>
        </p:nvSpPr>
        <p:spPr>
          <a:xfrm>
            <a:off x="3962400" y="6657702"/>
            <a:ext cx="1524000" cy="22860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1" name="Content Placeholder 3" descr="Content Placeholder 3"/>
          <p:cNvPicPr>
            <a:picLocks noChangeAspect="1"/>
          </p:cNvPicPr>
          <p:nvPr/>
        </p:nvPicPr>
        <p:blipFill>
          <a:blip r:embed="rId2"/>
          <a:srcRect t="11765" r="13184"/>
          <a:stretch>
            <a:fillRect/>
          </a:stretch>
        </p:blipFill>
        <p:spPr>
          <a:xfrm>
            <a:off x="228600" y="990599"/>
            <a:ext cx="8001001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5730875"/>
            <a:ext cx="1265181" cy="730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409"/>
            <a:ext cx="9067800" cy="3751105"/>
          </a:xfrm>
          <a:prstGeom prst="rect">
            <a:avLst/>
          </a:prstGeom>
          <a:ln w="12700">
            <a:miter lim="400000"/>
          </a:ln>
          <a:effectLst>
            <a:outerShdw blurRad="50800" dist="1905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295" name="Rectangle 3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37"/>
          <p:cNvGrpSpPr/>
          <p:nvPr/>
        </p:nvGrpSpPr>
        <p:grpSpPr>
          <a:xfrm>
            <a:off x="6951381" y="1814071"/>
            <a:ext cx="2011680" cy="3534620"/>
            <a:chOff x="0" y="0"/>
            <a:chExt cx="2011678" cy="3534618"/>
          </a:xfrm>
        </p:grpSpPr>
        <p:grpSp>
          <p:nvGrpSpPr>
            <p:cNvPr id="130" name="Rectangle 32"/>
            <p:cNvGrpSpPr/>
            <p:nvPr/>
          </p:nvGrpSpPr>
          <p:grpSpPr>
            <a:xfrm>
              <a:off x="5140" y="1481739"/>
              <a:ext cx="2002535" cy="2052879"/>
              <a:chOff x="0" y="0"/>
              <a:chExt cx="2002534" cy="2052877"/>
            </a:xfrm>
          </p:grpSpPr>
          <p:sp>
            <p:nvSpPr>
              <p:cNvPr id="128" name="Rectangle"/>
              <p:cNvSpPr/>
              <p:nvPr/>
            </p:nvSpPr>
            <p:spPr>
              <a:xfrm>
                <a:off x="0" y="0"/>
                <a:ext cx="2002535" cy="2052878"/>
              </a:xfrm>
              <a:prstGeom prst="rect">
                <a:avLst/>
              </a:prstGeom>
              <a:solidFill>
                <a:srgbClr val="EBF1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" name="Portfolio Manager…"/>
              <p:cNvSpPr txBox="1"/>
              <p:nvPr/>
            </p:nvSpPr>
            <p:spPr>
              <a:xfrm>
                <a:off x="0" y="0"/>
                <a:ext cx="2002535" cy="853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sz="1100" b="1"/>
                </a:pPr>
                <a:r>
                  <a:t>Portfolio Manager</a:t>
                </a:r>
              </a:p>
              <a:p>
                <a:pPr algn="ctr">
                  <a:defRPr sz="1100" b="1"/>
                </a:pPr>
                <a:r>
                  <a:t>-Dr. Anne Ritter</a:t>
                </a: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1100" b="1"/>
                </a:pP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1100" b="1"/>
                </a:pPr>
                <a:r>
                  <a:t>Asst. Portfolio Manager </a:t>
                </a: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1100" b="1"/>
                </a:pPr>
                <a:r>
                  <a:t>-Dr. Robin Walker</a:t>
                </a:r>
              </a:p>
            </p:txBody>
          </p:sp>
        </p:grpSp>
        <p:grpSp>
          <p:nvGrpSpPr>
            <p:cNvPr id="133" name="Rectangle 20"/>
            <p:cNvGrpSpPr/>
            <p:nvPr/>
          </p:nvGrpSpPr>
          <p:grpSpPr>
            <a:xfrm>
              <a:off x="0" y="665093"/>
              <a:ext cx="2011679" cy="601580"/>
              <a:chOff x="0" y="0"/>
              <a:chExt cx="2011678" cy="601579"/>
            </a:xfrm>
          </p:grpSpPr>
          <p:sp>
            <p:nvSpPr>
              <p:cNvPr id="131" name="Rectangle"/>
              <p:cNvSpPr/>
              <p:nvPr/>
            </p:nvSpPr>
            <p:spPr>
              <a:xfrm>
                <a:off x="0" y="-1"/>
                <a:ext cx="2011679" cy="601581"/>
              </a:xfrm>
              <a:prstGeom prst="rect">
                <a:avLst/>
              </a:prstGeom>
              <a:solidFill>
                <a:srgbClr val="EBF1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2" name="Prolonged Field Care"/>
              <p:cNvSpPr txBox="1"/>
              <p:nvPr/>
            </p:nvSpPr>
            <p:spPr>
              <a:xfrm>
                <a:off x="0" y="166169"/>
                <a:ext cx="2011679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 b="1"/>
                </a:lvl1pPr>
              </a:lstStyle>
              <a:p>
                <a:r>
                  <a:t>Prolonged Field Care</a:t>
                </a:r>
              </a:p>
            </p:txBody>
          </p:sp>
        </p:grpSp>
        <p:sp>
          <p:nvSpPr>
            <p:cNvPr id="134" name="Rectangle 21"/>
            <p:cNvSpPr/>
            <p:nvPr/>
          </p:nvSpPr>
          <p:spPr>
            <a:xfrm>
              <a:off x="0" y="1266672"/>
              <a:ext cx="2011679" cy="228601"/>
            </a:xfrm>
            <a:prstGeom prst="rect">
              <a:avLst/>
            </a:prstGeom>
            <a:solidFill>
              <a:srgbClr val="C3D6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C4BD97"/>
                  </a:solidFill>
                </a:defRPr>
              </a:pPr>
              <a:endParaRPr/>
            </a:p>
          </p:txBody>
        </p:sp>
        <p:sp>
          <p:nvSpPr>
            <p:cNvPr id="135" name="Rectangle 22"/>
            <p:cNvSpPr/>
            <p:nvPr/>
          </p:nvSpPr>
          <p:spPr>
            <a:xfrm rot="10800000" flipH="1">
              <a:off x="6079" y="1457577"/>
              <a:ext cx="2002535" cy="45720"/>
            </a:xfrm>
            <a:prstGeom prst="rect">
              <a:avLst/>
            </a:prstGeom>
            <a:solidFill>
              <a:srgbClr val="4F622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C4BD97"/>
                  </a:solidFill>
                </a:defRPr>
              </a:pPr>
              <a:endParaRPr/>
            </a:p>
          </p:txBody>
        </p:sp>
        <p:pic>
          <p:nvPicPr>
            <p:cNvPr id="136" name="Picture 26" descr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391" y="-1"/>
              <a:ext cx="555817" cy="555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7" name="Group 36"/>
          <p:cNvGrpSpPr/>
          <p:nvPr/>
        </p:nvGrpSpPr>
        <p:grpSpPr>
          <a:xfrm>
            <a:off x="4672363" y="1814071"/>
            <a:ext cx="2005984" cy="3534619"/>
            <a:chOff x="0" y="0"/>
            <a:chExt cx="2005982" cy="3534618"/>
          </a:xfrm>
        </p:grpSpPr>
        <p:grpSp>
          <p:nvGrpSpPr>
            <p:cNvPr id="140" name="Rectangle 16"/>
            <p:cNvGrpSpPr/>
            <p:nvPr/>
          </p:nvGrpSpPr>
          <p:grpSpPr>
            <a:xfrm>
              <a:off x="3445" y="665093"/>
              <a:ext cx="2002538" cy="601580"/>
              <a:chOff x="0" y="0"/>
              <a:chExt cx="2002536" cy="601579"/>
            </a:xfrm>
          </p:grpSpPr>
          <p:sp>
            <p:nvSpPr>
              <p:cNvPr id="138" name="Rectangle"/>
              <p:cNvSpPr/>
              <p:nvPr/>
            </p:nvSpPr>
            <p:spPr>
              <a:xfrm>
                <a:off x="-1" y="-1"/>
                <a:ext cx="2002538" cy="601581"/>
              </a:xfrm>
              <a:prstGeom prst="rect">
                <a:avLst/>
              </a:prstGeom>
              <a:solidFill>
                <a:srgbClr val="DBEE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9" name="En Route Care"/>
              <p:cNvSpPr txBox="1"/>
              <p:nvPr/>
            </p:nvSpPr>
            <p:spPr>
              <a:xfrm>
                <a:off x="-1" y="166169"/>
                <a:ext cx="2002538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 b="1"/>
                </a:lvl1pPr>
              </a:lstStyle>
              <a:p>
                <a:r>
                  <a:t>En Route Care</a:t>
                </a:r>
              </a:p>
            </p:txBody>
          </p:sp>
        </p:grpSp>
        <p:sp>
          <p:nvSpPr>
            <p:cNvPr id="141" name="Rectangle 17"/>
            <p:cNvSpPr/>
            <p:nvPr/>
          </p:nvSpPr>
          <p:spPr>
            <a:xfrm>
              <a:off x="3445" y="1266672"/>
              <a:ext cx="2002538" cy="228601"/>
            </a:xfrm>
            <a:prstGeom prst="rect">
              <a:avLst/>
            </a:prstGeom>
            <a:solidFill>
              <a:srgbClr val="B7DE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C4BD97"/>
                  </a:solidFill>
                </a:defRPr>
              </a:pPr>
              <a:endParaRPr/>
            </a:p>
          </p:txBody>
        </p:sp>
        <p:sp>
          <p:nvSpPr>
            <p:cNvPr id="142" name="Rectangle 18"/>
            <p:cNvSpPr/>
            <p:nvPr/>
          </p:nvSpPr>
          <p:spPr>
            <a:xfrm rot="10800000" flipH="1">
              <a:off x="-1" y="1457577"/>
              <a:ext cx="2002538" cy="45720"/>
            </a:xfrm>
            <a:prstGeom prst="rect">
              <a:avLst/>
            </a:prstGeom>
            <a:solidFill>
              <a:srgbClr val="31859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C4BD97"/>
                  </a:solidFill>
                </a:defRPr>
              </a:pPr>
              <a:endParaRPr/>
            </a:p>
          </p:txBody>
        </p:sp>
        <p:pic>
          <p:nvPicPr>
            <p:cNvPr id="143" name="Picture 25" descr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679" y="-1"/>
              <a:ext cx="559617" cy="55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6" name="Rectangle 31"/>
            <p:cNvGrpSpPr/>
            <p:nvPr/>
          </p:nvGrpSpPr>
          <p:grpSpPr>
            <a:xfrm>
              <a:off x="3445" y="1491264"/>
              <a:ext cx="2002538" cy="2043354"/>
              <a:chOff x="0" y="0"/>
              <a:chExt cx="2002536" cy="2043352"/>
            </a:xfrm>
          </p:grpSpPr>
          <p:sp>
            <p:nvSpPr>
              <p:cNvPr id="144" name="Rectangle"/>
              <p:cNvSpPr/>
              <p:nvPr/>
            </p:nvSpPr>
            <p:spPr>
              <a:xfrm>
                <a:off x="-1" y="0"/>
                <a:ext cx="2002538" cy="2043353"/>
              </a:xfrm>
              <a:prstGeom prst="rect">
                <a:avLst/>
              </a:prstGeom>
              <a:solidFill>
                <a:srgbClr val="DCE6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5" name="Portfolio Manager…"/>
              <p:cNvSpPr txBox="1"/>
              <p:nvPr/>
            </p:nvSpPr>
            <p:spPr>
              <a:xfrm>
                <a:off x="-1" y="0"/>
                <a:ext cx="2002538" cy="396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sz="1100" b="1"/>
                </a:pPr>
                <a:r>
                  <a:t>Portfolio Manager </a:t>
                </a: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1100" b="1"/>
                </a:pPr>
                <a:r>
                  <a:t>-Maj Cubby Gardner</a:t>
                </a:r>
              </a:p>
            </p:txBody>
          </p:sp>
        </p:grpSp>
      </p:grpSp>
      <p:grpSp>
        <p:nvGrpSpPr>
          <p:cNvPr id="157" name="Group 35"/>
          <p:cNvGrpSpPr/>
          <p:nvPr/>
        </p:nvGrpSpPr>
        <p:grpSpPr>
          <a:xfrm>
            <a:off x="2401122" y="1667036"/>
            <a:ext cx="2011680" cy="3693687"/>
            <a:chOff x="0" y="0"/>
            <a:chExt cx="2011678" cy="3693686"/>
          </a:xfrm>
        </p:grpSpPr>
        <p:grpSp>
          <p:nvGrpSpPr>
            <p:cNvPr id="150" name="Rectangle 30"/>
            <p:cNvGrpSpPr/>
            <p:nvPr/>
          </p:nvGrpSpPr>
          <p:grpSpPr>
            <a:xfrm>
              <a:off x="6079" y="1638301"/>
              <a:ext cx="2002535" cy="2055386"/>
              <a:chOff x="0" y="0"/>
              <a:chExt cx="2002534" cy="2055385"/>
            </a:xfrm>
          </p:grpSpPr>
          <p:sp>
            <p:nvSpPr>
              <p:cNvPr id="148" name="Rectangle"/>
              <p:cNvSpPr/>
              <p:nvPr/>
            </p:nvSpPr>
            <p:spPr>
              <a:xfrm>
                <a:off x="0" y="-1"/>
                <a:ext cx="2002535" cy="2055387"/>
              </a:xfrm>
              <a:prstGeom prst="rect">
                <a:avLst/>
              </a:prstGeom>
              <a:solidFill>
                <a:srgbClr val="F2DC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9" name="Portfolio Manager…"/>
              <p:cNvSpPr txBox="1"/>
              <p:nvPr/>
            </p:nvSpPr>
            <p:spPr>
              <a:xfrm>
                <a:off x="0" y="-1"/>
                <a:ext cx="2002535" cy="853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sz="1100" b="1"/>
                </a:pPr>
                <a:r>
                  <a:t>Portfolio Manager</a:t>
                </a: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1100" b="1"/>
                </a:pPr>
                <a:r>
                  <a:t>-Dr. Crystal Hill- Pryor</a:t>
                </a: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1100" b="1"/>
                </a:pPr>
                <a:br>
                  <a:rPr>
                    <a:solidFill>
                      <a:srgbClr val="FFFFFF"/>
                    </a:solidFill>
                  </a:rPr>
                </a:br>
                <a:r>
                  <a:t>Asst. Portfolio Manager </a:t>
                </a: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1100" b="1"/>
                </a:pPr>
                <a:r>
                  <a:t>-Dr. Todd Getz CTR</a:t>
                </a:r>
              </a:p>
            </p:txBody>
          </p:sp>
        </p:grpSp>
        <p:sp>
          <p:nvSpPr>
            <p:cNvPr id="151" name="Rectangle 13"/>
            <p:cNvSpPr/>
            <p:nvPr/>
          </p:nvSpPr>
          <p:spPr>
            <a:xfrm>
              <a:off x="0" y="1403684"/>
              <a:ext cx="2011679" cy="228601"/>
            </a:xfrm>
            <a:prstGeom prst="rect">
              <a:avLst/>
            </a:prstGeom>
            <a:solidFill>
              <a:srgbClr val="E6B9B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C4BD97"/>
                  </a:solidFill>
                </a:defRPr>
              </a:pPr>
              <a:endParaRPr/>
            </a:p>
          </p:txBody>
        </p:sp>
        <p:grpSp>
          <p:nvGrpSpPr>
            <p:cNvPr id="154" name="Rectangle 12"/>
            <p:cNvGrpSpPr/>
            <p:nvPr/>
          </p:nvGrpSpPr>
          <p:grpSpPr>
            <a:xfrm>
              <a:off x="6079" y="812130"/>
              <a:ext cx="2002535" cy="601580"/>
              <a:chOff x="0" y="0"/>
              <a:chExt cx="2002534" cy="601579"/>
            </a:xfrm>
          </p:grpSpPr>
          <p:sp>
            <p:nvSpPr>
              <p:cNvPr id="152" name="Rectangle"/>
              <p:cNvSpPr/>
              <p:nvPr/>
            </p:nvSpPr>
            <p:spPr>
              <a:xfrm>
                <a:off x="0" y="-1"/>
                <a:ext cx="2002535" cy="601581"/>
              </a:xfrm>
              <a:prstGeom prst="rect">
                <a:avLst/>
              </a:prstGeom>
              <a:solidFill>
                <a:srgbClr val="F2DC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3" name="BRISCC"/>
              <p:cNvSpPr txBox="1"/>
              <p:nvPr/>
            </p:nvSpPr>
            <p:spPr>
              <a:xfrm>
                <a:off x="0" y="166169"/>
                <a:ext cx="2002535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 b="1"/>
                </a:lvl1pPr>
              </a:lstStyle>
              <a:p>
                <a:r>
                  <a:t>BRISCC</a:t>
                </a:r>
              </a:p>
            </p:txBody>
          </p:sp>
        </p:grpSp>
        <p:pic>
          <p:nvPicPr>
            <p:cNvPr id="155" name="Picture 24" descr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750" y="0"/>
              <a:ext cx="725209" cy="725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Rectangle 14"/>
            <p:cNvSpPr/>
            <p:nvPr/>
          </p:nvSpPr>
          <p:spPr>
            <a:xfrm rot="10800000" flipH="1">
              <a:off x="6079" y="1594589"/>
              <a:ext cx="2002535" cy="45720"/>
            </a:xfrm>
            <a:prstGeom prst="rect">
              <a:avLst/>
            </a:prstGeom>
            <a:solidFill>
              <a:srgbClr val="9537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C4BD97"/>
                  </a:solidFill>
                </a:defRPr>
              </a:pPr>
              <a:endParaRPr/>
            </a:p>
          </p:txBody>
        </p:sp>
      </p:grpSp>
      <p:grpSp>
        <p:nvGrpSpPr>
          <p:cNvPr id="167" name="Group 42"/>
          <p:cNvGrpSpPr/>
          <p:nvPr/>
        </p:nvGrpSpPr>
        <p:grpSpPr>
          <a:xfrm>
            <a:off x="144379" y="1794609"/>
            <a:ext cx="2005978" cy="3554082"/>
            <a:chOff x="0" y="0"/>
            <a:chExt cx="2005977" cy="3554080"/>
          </a:xfrm>
        </p:grpSpPr>
        <p:grpSp>
          <p:nvGrpSpPr>
            <p:cNvPr id="160" name="Rectangle 28"/>
            <p:cNvGrpSpPr/>
            <p:nvPr/>
          </p:nvGrpSpPr>
          <p:grpSpPr>
            <a:xfrm>
              <a:off x="0" y="1459367"/>
              <a:ext cx="2002535" cy="2094714"/>
              <a:chOff x="0" y="0"/>
              <a:chExt cx="2002534" cy="2094712"/>
            </a:xfrm>
          </p:grpSpPr>
          <p:sp>
            <p:nvSpPr>
              <p:cNvPr id="158" name="Rectangle"/>
              <p:cNvSpPr/>
              <p:nvPr/>
            </p:nvSpPr>
            <p:spPr>
              <a:xfrm>
                <a:off x="0" y="-1"/>
                <a:ext cx="2002535" cy="2094714"/>
              </a:xfrm>
              <a:prstGeom prst="rect">
                <a:avLst/>
              </a:prstGeom>
              <a:solidFill>
                <a:srgbClr val="DDD9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9" name="Portfolio Manager -Dr. JB Phillips  Asst. Portfolio Manager  -Dr. Nsini Umoh CTR  Asst. Portfolio Manager…"/>
              <p:cNvSpPr txBox="1"/>
              <p:nvPr/>
            </p:nvSpPr>
            <p:spPr>
              <a:xfrm>
                <a:off x="0" y="-1"/>
                <a:ext cx="2002535" cy="1767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sz="1100" b="1"/>
                </a:pPr>
                <a:r>
                  <a:t>Portfolio Manager</a:t>
                </a:r>
                <a:br/>
                <a:r>
                  <a:t>-Dr. JB Phillips</a:t>
                </a:r>
                <a:br/>
                <a:br/>
                <a:r>
                  <a:t>Asst. Portfolio Manager </a:t>
                </a:r>
                <a:br/>
                <a:r>
                  <a:t>-Dr. Nsini Umoh CTR</a:t>
                </a:r>
                <a:br/>
                <a:br/>
                <a:r>
                  <a:t>Asst. Portfolio Manager </a:t>
                </a: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1100" b="1"/>
                </a:pPr>
                <a:r>
                  <a:t>-Dr. Casey Moritz CTR</a:t>
                </a:r>
                <a:br/>
                <a:br/>
                <a:r>
                  <a:t>Portfolio  Asst. </a:t>
                </a: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1100" b="1"/>
                </a:pPr>
                <a:r>
                  <a:t>-Dr. Lucas Glover CTR</a:t>
                </a:r>
              </a:p>
            </p:txBody>
          </p:sp>
        </p:grpSp>
        <p:grpSp>
          <p:nvGrpSpPr>
            <p:cNvPr id="163" name="Rectangle 8"/>
            <p:cNvGrpSpPr/>
            <p:nvPr/>
          </p:nvGrpSpPr>
          <p:grpSpPr>
            <a:xfrm>
              <a:off x="3443" y="654205"/>
              <a:ext cx="2000318" cy="583453"/>
              <a:chOff x="0" y="0"/>
              <a:chExt cx="2000317" cy="583451"/>
            </a:xfrm>
          </p:grpSpPr>
          <p:sp>
            <p:nvSpPr>
              <p:cNvPr id="161" name="Rectangle"/>
              <p:cNvSpPr/>
              <p:nvPr/>
            </p:nvSpPr>
            <p:spPr>
              <a:xfrm>
                <a:off x="-1" y="0"/>
                <a:ext cx="2000319" cy="583452"/>
              </a:xfrm>
              <a:prstGeom prst="rect">
                <a:avLst/>
              </a:prstGeom>
              <a:solidFill>
                <a:srgbClr val="DDD9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2" name="Neurotrauma (TBI)"/>
              <p:cNvSpPr txBox="1"/>
              <p:nvPr/>
            </p:nvSpPr>
            <p:spPr>
              <a:xfrm>
                <a:off x="-1" y="157105"/>
                <a:ext cx="2000319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 b="1"/>
                </a:lvl1pPr>
              </a:lstStyle>
              <a:p>
                <a:r>
                  <a:t>Neurotrauma (TBI) </a:t>
                </a:r>
              </a:p>
            </p:txBody>
          </p:sp>
        </p:grpSp>
        <p:sp>
          <p:nvSpPr>
            <p:cNvPr id="164" name="Rectangle 9"/>
            <p:cNvSpPr/>
            <p:nvPr/>
          </p:nvSpPr>
          <p:spPr>
            <a:xfrm>
              <a:off x="3443" y="1237657"/>
              <a:ext cx="2002535" cy="221713"/>
            </a:xfrm>
            <a:prstGeom prst="rect">
              <a:avLst/>
            </a:prstGeom>
            <a:solidFill>
              <a:srgbClr val="C4BD9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C4BD97"/>
                  </a:solidFill>
                </a:defRPr>
              </a:pPr>
              <a:endParaRPr/>
            </a:p>
          </p:txBody>
        </p:sp>
        <p:pic>
          <p:nvPicPr>
            <p:cNvPr id="165" name="Picture 33" descr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241" y="-1"/>
              <a:ext cx="555817" cy="539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" name="Rectangle 10"/>
            <p:cNvSpPr/>
            <p:nvPr/>
          </p:nvSpPr>
          <p:spPr>
            <a:xfrm rot="10800000" flipH="1">
              <a:off x="0" y="1422809"/>
              <a:ext cx="2002535" cy="44342"/>
            </a:xfrm>
            <a:prstGeom prst="rect">
              <a:avLst/>
            </a:prstGeom>
            <a:solidFill>
              <a:srgbClr val="4A45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C4BD97"/>
                  </a:solidFill>
                </a:defRPr>
              </a:pPr>
              <a:endParaRPr/>
            </a:p>
          </p:txBody>
        </p:sp>
      </p:grpSp>
      <p:sp>
        <p:nvSpPr>
          <p:cNvPr id="168" name="TextBox 39"/>
          <p:cNvSpPr txBox="1"/>
          <p:nvPr/>
        </p:nvSpPr>
        <p:spPr>
          <a:xfrm>
            <a:off x="6944124" y="927888"/>
            <a:ext cx="1823007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BF1E2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CCCRP PORTFOLIOS</a:t>
            </a:r>
          </a:p>
        </p:txBody>
      </p:sp>
      <p:sp>
        <p:nvSpPr>
          <p:cNvPr id="169" name="Rectangle 34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0" name="Picture 29" descr="Picture 29"/>
          <p:cNvPicPr>
            <a:picLocks noChangeAspect="1"/>
          </p:cNvPicPr>
          <p:nvPr/>
        </p:nvPicPr>
        <p:blipFill>
          <a:blip r:embed="rId6">
            <a:alphaModFix amt="7992"/>
          </a:blip>
          <a:stretch>
            <a:fillRect/>
          </a:stretch>
        </p:blipFill>
        <p:spPr>
          <a:xfrm>
            <a:off x="-152400" y="1447800"/>
            <a:ext cx="9400304" cy="4414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3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918"/>
            <a:ext cx="9144000" cy="4568681"/>
          </a:xfrm>
          <a:prstGeom prst="rect">
            <a:avLst/>
          </a:prstGeom>
          <a:ln w="12700">
            <a:miter lim="400000"/>
          </a:ln>
          <a:effectLst>
            <a:reflection stA="52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77" y="1905000"/>
            <a:ext cx="8229601" cy="3404836"/>
          </a:xfrm>
          <a:prstGeom prst="rect">
            <a:avLst/>
          </a:prstGeom>
          <a:ln w="12700">
            <a:miter lim="400000"/>
          </a:ln>
          <a:effectLst>
            <a:outerShdw blurRad="50800" dist="3429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77" name="Rectangle 5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3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0" name="Picture 7" descr="Picture 7"/>
          <p:cNvPicPr>
            <a:picLocks noChangeAspect="1"/>
          </p:cNvPicPr>
          <p:nvPr/>
        </p:nvPicPr>
        <p:blipFill>
          <a:blip r:embed="rId3"/>
          <a:srcRect l="42000"/>
          <a:stretch>
            <a:fillRect/>
          </a:stretch>
        </p:blipFill>
        <p:spPr>
          <a:xfrm>
            <a:off x="1371600" y="914400"/>
            <a:ext cx="6629400" cy="543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58"/>
                  <a:pt x="0" y="10850"/>
                </a:cubicBezTo>
                <a:cubicBezTo>
                  <a:pt x="0" y="16347"/>
                  <a:pt x="4068" y="20885"/>
                  <a:pt x="9344" y="21600"/>
                </a:cubicBezTo>
                <a:lnTo>
                  <a:pt x="12256" y="21600"/>
                </a:lnTo>
                <a:cubicBezTo>
                  <a:pt x="17532" y="20885"/>
                  <a:pt x="21600" y="16347"/>
                  <a:pt x="21600" y="10850"/>
                </a:cubicBezTo>
                <a:cubicBezTo>
                  <a:pt x="21600" y="4858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92100" dist="2286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3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5" name="Picture 9" descr="Picture 9"/>
          <p:cNvPicPr>
            <a:picLocks noChangeAspect="1"/>
          </p:cNvPicPr>
          <p:nvPr/>
        </p:nvPicPr>
        <p:blipFill>
          <a:blip r:embed="rId2"/>
          <a:srcRect l="1123" t="863" r="1122" b="1540"/>
          <a:stretch>
            <a:fillRect/>
          </a:stretch>
        </p:blipFill>
        <p:spPr>
          <a:xfrm>
            <a:off x="3568700" y="333375"/>
            <a:ext cx="4708801" cy="6116754"/>
          </a:xfrm>
          <a:prstGeom prst="rect">
            <a:avLst/>
          </a:prstGeom>
          <a:ln w="12700">
            <a:miter lim="400000"/>
          </a:ln>
          <a:effectLst>
            <a:outerShdw blurRad="139700" dist="292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828800"/>
            <a:ext cx="3348063" cy="3348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5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9" name="Picture 10" descr="Picture 10"/>
          <p:cNvPicPr>
            <a:picLocks noChangeAspect="1"/>
          </p:cNvPicPr>
          <p:nvPr/>
        </p:nvPicPr>
        <p:blipFill>
          <a:blip r:embed="rId2"/>
          <a:srcRect t="1150" r="855" b="28136"/>
          <a:stretch>
            <a:fillRect/>
          </a:stretch>
        </p:blipFill>
        <p:spPr>
          <a:xfrm>
            <a:off x="2813304" y="798512"/>
            <a:ext cx="4724400" cy="4687888"/>
          </a:xfrm>
          <a:prstGeom prst="rect">
            <a:avLst/>
          </a:prstGeom>
          <a:ln w="12700">
            <a:miter lim="400000"/>
          </a:ln>
          <a:effectLst>
            <a:outerShdw blurRad="127000" dist="292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90" name="Picture 4" descr="Picture 4"/>
          <p:cNvPicPr>
            <a:picLocks noChangeAspect="1"/>
          </p:cNvPicPr>
          <p:nvPr/>
        </p:nvPicPr>
        <p:blipFill>
          <a:blip r:embed="rId2"/>
          <a:srcRect l="41936" t="84620" r="22580"/>
          <a:stretch>
            <a:fillRect/>
          </a:stretch>
        </p:blipFill>
        <p:spPr>
          <a:xfrm>
            <a:off x="5151120" y="5486400"/>
            <a:ext cx="1676400" cy="990537"/>
          </a:xfrm>
          <a:prstGeom prst="rect">
            <a:avLst/>
          </a:prstGeom>
          <a:ln w="12700">
            <a:miter lim="400000"/>
          </a:ln>
          <a:effectLst>
            <a:outerShdw blurRad="127000" dist="292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59" y="2420919"/>
            <a:ext cx="1663369" cy="1663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4" descr="Picture 4"/>
          <p:cNvPicPr>
            <a:picLocks noChangeAspect="1"/>
          </p:cNvPicPr>
          <p:nvPr/>
        </p:nvPicPr>
        <p:blipFill>
          <a:blip r:embed="rId2"/>
          <a:srcRect t="1723"/>
          <a:stretch>
            <a:fillRect/>
          </a:stretch>
        </p:blipFill>
        <p:spPr>
          <a:xfrm>
            <a:off x="766717" y="1295399"/>
            <a:ext cx="7481483" cy="434594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tangle 5"/>
          <p:cNvSpPr/>
          <p:nvPr/>
        </p:nvSpPr>
        <p:spPr>
          <a:xfrm>
            <a:off x="3810000" y="6629400"/>
            <a:ext cx="15240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ogram Review Template">
  <a:themeElements>
    <a:clrScheme name="Program Review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rogram Review Temp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rogram Review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ogram Review Template">
  <a:themeElements>
    <a:clrScheme name="Program Review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rogram Review Temp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rogram Review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419</Words>
  <Application>Microsoft Macintosh PowerPoint</Application>
  <PresentationFormat>On-screen Show (4:3)</PresentationFormat>
  <Paragraphs>92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Narrow</vt:lpstr>
      <vt:lpstr>Calibri</vt:lpstr>
      <vt:lpstr>Euphemia UCAS</vt:lpstr>
      <vt:lpstr>Times New Roman</vt:lpstr>
      <vt:lpstr>Program Review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Posed By MDO</vt:lpstr>
      <vt:lpstr> </vt:lpstr>
      <vt:lpstr>Advanced Biosensors</vt:lpstr>
      <vt:lpstr>        REBOA (Next Generation) </vt:lpstr>
      <vt:lpstr>Extracorporeal Life Support (ECLS)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Davis</cp:lastModifiedBy>
  <cp:revision>2</cp:revision>
  <dcterms:modified xsi:type="dcterms:W3CDTF">2019-06-23T21:37:41Z</dcterms:modified>
</cp:coreProperties>
</file>