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7" r:id="rId4"/>
  </p:sldMasterIdLst>
  <p:notesMasterIdLst>
    <p:notesMasterId r:id="rId28"/>
  </p:notesMasterIdLst>
  <p:handoutMasterIdLst>
    <p:handoutMasterId r:id="rId29"/>
  </p:handoutMasterIdLst>
  <p:sldIdLst>
    <p:sldId id="256" r:id="rId5"/>
    <p:sldId id="558" r:id="rId6"/>
    <p:sldId id="560" r:id="rId7"/>
    <p:sldId id="781" r:id="rId8"/>
    <p:sldId id="783" r:id="rId9"/>
    <p:sldId id="784" r:id="rId10"/>
    <p:sldId id="625" r:id="rId11"/>
    <p:sldId id="771" r:id="rId12"/>
    <p:sldId id="561" r:id="rId13"/>
    <p:sldId id="566" r:id="rId14"/>
    <p:sldId id="392" r:id="rId15"/>
    <p:sldId id="589" r:id="rId16"/>
    <p:sldId id="609" r:id="rId17"/>
    <p:sldId id="626" r:id="rId18"/>
    <p:sldId id="792" r:id="rId19"/>
    <p:sldId id="748" r:id="rId20"/>
    <p:sldId id="549" r:id="rId21"/>
    <p:sldId id="391" r:id="rId22"/>
    <p:sldId id="557" r:id="rId23"/>
    <p:sldId id="660" r:id="rId24"/>
    <p:sldId id="791" r:id="rId25"/>
    <p:sldId id="794" r:id="rId26"/>
    <p:sldId id="793" r:id="rId27"/>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userDrawn="1">
          <p15:clr>
            <a:srgbClr val="A4A3A4"/>
          </p15:clr>
        </p15:guide>
        <p15:guide id="3" pos="4080" userDrawn="1">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EF515BC-130B-0B2D-BAC0-22D95E527563}" name="Taegen Sullivan" initials="TES" userId="Taegen Sullivan" providerId="None"/>
  <p188:author id="{629781CB-04FE-0170-8FAF-E5F9BB98047E}" name="Stacy Nelson" initials="SN" userId="Stacy Nelson" providerId="None"/>
  <p188:author id="{AACB17CC-5B12-682D-CEBC-9A1BE6B5B328}" name="Tina Bockelmann" initials="TB" userId="Tina Bockelmann" providerId="None"/>
  <p188:author id="{95A8A2EF-A31E-F925-D444-885DADF78112}" name="Taegen Sullivan" initials="TS" userId="S::taegen@tessapharmaceutics.com::ec3e4fd2-80af-4782-9843-b732ced2523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ulie Pierce" initials="JP" lastIdx="14" clrIdx="0"/>
  <p:cmAuthor id="2" name="Taegen Sullivan" initials="TS" lastIdx="17" clrIdx="1"/>
  <p:cmAuthor id="3" name="Alex J. Coímbre" initials="AC" lastIdx="68" clrIdx="2"/>
  <p:cmAuthor id="4" name="Taegen Sullivan" initials="TS [2]" lastIdx="10" clrIdx="3"/>
  <p:cmAuthor id="5" name="Stacy Nelson" initials="SN" lastIdx="74" clrIdx="4"/>
  <p:cmAuthor id="6" name="Alex J. Coímbre" initials="AJC" lastIdx="2" clrIdx="5"/>
  <p:cmAuthor id="7" name="Taegen Sullivan" initials="TS [3]" lastIdx="13" clrIdx="6"/>
  <p:cmAuthor id="8" name="Microsoft Office User" initials="MOU" lastIdx="9" clrIdx="7"/>
  <p:cmAuthor id="9" name="Meghan Leigh" initials="ML" lastIdx="6" clrIdx="8"/>
  <p:cmAuthor id="10" name="Taegen Sullivan" initials="TES" lastIdx="43" clrIdx="9"/>
  <p:cmAuthor id="11" name="Amila Tutundzic" initials="" lastIdx="0" clrIdx="10"/>
  <p:cmAuthor id="12" name="Spinella, Philip" initials="SP" lastIdx="35" clrIdx="11">
    <p:extLst>
      <p:ext uri="{19B8F6BF-5375-455C-9EA6-DF929625EA0E}">
        <p15:presenceInfo xmlns:p15="http://schemas.microsoft.com/office/powerpoint/2012/main" userId="S::pspinella@wustl.edu::926d3dbd-654d-4098-8f01-77a7696d85c0" providerId="AD"/>
      </p:ext>
    </p:extLst>
  </p:cmAuthor>
  <p:cmAuthor id="13" name="zombie dude" initials="zd" lastIdx="5" clrIdx="12">
    <p:extLst>
      <p:ext uri="{19B8F6BF-5375-455C-9EA6-DF929625EA0E}">
        <p15:presenceInfo xmlns:p15="http://schemas.microsoft.com/office/powerpoint/2012/main" userId="f66912dcdd71c509" providerId="Windows Live"/>
      </p:ext>
    </p:extLst>
  </p:cmAuthor>
  <p:cmAuthor id="14" name="Tina Bockelmann" initials="TB" lastIdx="64" clrIdx="13">
    <p:extLst>
      <p:ext uri="{19B8F6BF-5375-455C-9EA6-DF929625EA0E}">
        <p15:presenceInfo xmlns:p15="http://schemas.microsoft.com/office/powerpoint/2012/main" userId="Tina Bockelmann" providerId="None"/>
      </p:ext>
    </p:extLst>
  </p:cmAuthor>
  <p:cmAuthor id="15" name="Huff, Meghan" initials="HM" lastIdx="2" clrIdx="14">
    <p:extLst>
      <p:ext uri="{19B8F6BF-5375-455C-9EA6-DF929625EA0E}">
        <p15:presenceInfo xmlns:p15="http://schemas.microsoft.com/office/powerpoint/2012/main" userId="S::meghanhuff@wustl.edu::d1e6061a-8036-4d73-9c2e-e8bb0688d3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A7D0"/>
    <a:srgbClr val="7A81FF"/>
    <a:srgbClr val="FFFFFF"/>
    <a:srgbClr val="85A2D4"/>
    <a:srgbClr val="7F5F52"/>
    <a:srgbClr val="024B99"/>
    <a:srgbClr val="262626"/>
    <a:srgbClr val="A5300F"/>
    <a:srgbClr val="66C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48"/>
    <p:restoredTop sz="94699"/>
  </p:normalViewPr>
  <p:slideViewPr>
    <p:cSldViewPr snapToGrid="0">
      <p:cViewPr varScale="1">
        <p:scale>
          <a:sx n="137" d="100"/>
          <a:sy n="137" d="100"/>
        </p:scale>
        <p:origin x="200" y="208"/>
      </p:cViewPr>
      <p:guideLst>
        <p:guide orient="horz" pos="1536"/>
        <p:guide pos="3840"/>
        <p:guide pos="4080"/>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p:scale>
          <a:sx n="1" d="2"/>
          <a:sy n="1" d="2"/>
        </p:scale>
        <p:origin x="0" y="0"/>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8/10/relationships/authors" Target="author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8F33A52-BCAD-4D53-A32D-6A23AD2A3AB7}"/>
              </a:ext>
            </a:extLst>
          </p:cNvPr>
          <p:cNvSpPr>
            <a:spLocks noGrp="1"/>
          </p:cNvSpPr>
          <p:nvPr>
            <p:ph type="hdr" sz="quarter"/>
          </p:nvPr>
        </p:nvSpPr>
        <p:spPr>
          <a:xfrm>
            <a:off x="0" y="3"/>
            <a:ext cx="3078058" cy="471175"/>
          </a:xfrm>
          <a:prstGeom prst="rect">
            <a:avLst/>
          </a:prstGeom>
        </p:spPr>
        <p:txBody>
          <a:bodyPr vert="horz" lIns="91677" tIns="45838" rIns="91677" bIns="45838" rtlCol="0"/>
          <a:lstStyle>
            <a:lvl1pPr algn="l">
              <a:defRPr sz="1200"/>
            </a:lvl1pPr>
          </a:lstStyle>
          <a:p>
            <a:endParaRPr lang="en-US"/>
          </a:p>
        </p:txBody>
      </p:sp>
      <p:sp>
        <p:nvSpPr>
          <p:cNvPr id="3" name="Date Placeholder 2">
            <a:extLst>
              <a:ext uri="{FF2B5EF4-FFF2-40B4-BE49-F238E27FC236}">
                <a16:creationId xmlns:a16="http://schemas.microsoft.com/office/drawing/2014/main" id="{556D94EE-F5A4-4879-BA04-72C7486DF0AB}"/>
              </a:ext>
            </a:extLst>
          </p:cNvPr>
          <p:cNvSpPr>
            <a:spLocks noGrp="1"/>
          </p:cNvSpPr>
          <p:nvPr>
            <p:ph type="dt" sz="quarter" idx="1"/>
          </p:nvPr>
        </p:nvSpPr>
        <p:spPr>
          <a:xfrm>
            <a:off x="4022824" y="3"/>
            <a:ext cx="3078058" cy="471175"/>
          </a:xfrm>
          <a:prstGeom prst="rect">
            <a:avLst/>
          </a:prstGeom>
        </p:spPr>
        <p:txBody>
          <a:bodyPr vert="horz" lIns="91677" tIns="45838" rIns="91677" bIns="45838" rtlCol="0"/>
          <a:lstStyle>
            <a:lvl1pPr algn="r">
              <a:defRPr sz="1200"/>
            </a:lvl1pPr>
          </a:lstStyle>
          <a:p>
            <a:fld id="{BE6C7D1E-7DCB-4BCB-8291-BAD463D0525B}" type="datetimeFigureOut">
              <a:rPr lang="en-US" smtClean="0"/>
              <a:t>6/18/23</a:t>
            </a:fld>
            <a:endParaRPr lang="en-US"/>
          </a:p>
        </p:txBody>
      </p:sp>
      <p:sp>
        <p:nvSpPr>
          <p:cNvPr id="4" name="Footer Placeholder 3">
            <a:extLst>
              <a:ext uri="{FF2B5EF4-FFF2-40B4-BE49-F238E27FC236}">
                <a16:creationId xmlns:a16="http://schemas.microsoft.com/office/drawing/2014/main" id="{31036B7D-A44E-4B60-9658-78210F8E758E}"/>
              </a:ext>
            </a:extLst>
          </p:cNvPr>
          <p:cNvSpPr>
            <a:spLocks noGrp="1"/>
          </p:cNvSpPr>
          <p:nvPr>
            <p:ph type="ftr" sz="quarter" idx="2"/>
          </p:nvPr>
        </p:nvSpPr>
        <p:spPr>
          <a:xfrm>
            <a:off x="0" y="8917302"/>
            <a:ext cx="3078058" cy="471175"/>
          </a:xfrm>
          <a:prstGeom prst="rect">
            <a:avLst/>
          </a:prstGeom>
        </p:spPr>
        <p:txBody>
          <a:bodyPr vert="horz" lIns="91677" tIns="45838" rIns="91677" bIns="45838"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02029DD-90F8-4091-9494-6C14368CDA8B}"/>
              </a:ext>
            </a:extLst>
          </p:cNvPr>
          <p:cNvSpPr>
            <a:spLocks noGrp="1"/>
          </p:cNvSpPr>
          <p:nvPr>
            <p:ph type="sldNum" sz="quarter" idx="3"/>
          </p:nvPr>
        </p:nvSpPr>
        <p:spPr>
          <a:xfrm>
            <a:off x="4022824" y="8917302"/>
            <a:ext cx="3078058" cy="471175"/>
          </a:xfrm>
          <a:prstGeom prst="rect">
            <a:avLst/>
          </a:prstGeom>
        </p:spPr>
        <p:txBody>
          <a:bodyPr vert="horz" lIns="91677" tIns="45838" rIns="91677" bIns="45838" rtlCol="0" anchor="b"/>
          <a:lstStyle>
            <a:lvl1pPr algn="r">
              <a:defRPr sz="1200"/>
            </a:lvl1pPr>
          </a:lstStyle>
          <a:p>
            <a:fld id="{7CEA065E-CD41-403D-920F-3995EA9B0FF3}" type="slidenum">
              <a:rPr lang="en-US" smtClean="0"/>
              <a:t>‹#›</a:t>
            </a:fld>
            <a:endParaRPr lang="en-US"/>
          </a:p>
        </p:txBody>
      </p:sp>
    </p:spTree>
    <p:extLst>
      <p:ext uri="{BB962C8B-B14F-4D97-AF65-F5344CB8AC3E}">
        <p14:creationId xmlns:p14="http://schemas.microsoft.com/office/powerpoint/2010/main" val="2418596787"/>
      </p:ext>
    </p:extLst>
  </p:cSld>
  <p:clrMap bg1="lt1" tx1="dk1" bg2="lt2" tx2="dk2" accent1="accent1" accent2="accent2" accent3="accent3" accent4="accent4" accent5="accent5" accent6="accent6" hlink="hlink" folHlink="folHlink"/>
  <p:hf hdr="0" dt="0"/>
  <p:extLst>
    <p:ext uri="{56416CCD-93CA-4268-BC5B-53C4BB910035}">
      <p15:sldGuideLst xmlns:p15="http://schemas.microsoft.com/office/powerpoint/2012/main">
        <p15:guide id="1" orient="horz" pos="2957" userDrawn="1">
          <p15:clr>
            <a:srgbClr val="F26B43"/>
          </p15:clr>
        </p15:guide>
        <p15:guide id="2" pos="2237"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77739" cy="471054"/>
          </a:xfrm>
          <a:prstGeom prst="rect">
            <a:avLst/>
          </a:prstGeom>
        </p:spPr>
        <p:txBody>
          <a:bodyPr vert="horz" lIns="94181" tIns="47090" rIns="94181" bIns="47090"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181" tIns="47090" rIns="94181" bIns="47090" rtlCol="0"/>
          <a:lstStyle>
            <a:lvl1pPr algn="r">
              <a:defRPr sz="1200"/>
            </a:lvl1pPr>
          </a:lstStyle>
          <a:p>
            <a:fld id="{8F2E8938-C491-ED45-BA33-0837F715ADA1}" type="datetimeFigureOut">
              <a:rPr lang="en-US" smtClean="0"/>
              <a:t>6/18/23</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181" tIns="47090" rIns="94181" bIns="47090"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181" tIns="47090" rIns="94181" bIns="4709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917424"/>
            <a:ext cx="3077739" cy="471053"/>
          </a:xfrm>
          <a:prstGeom prst="rect">
            <a:avLst/>
          </a:prstGeom>
        </p:spPr>
        <p:txBody>
          <a:bodyPr vert="horz" lIns="94181" tIns="47090" rIns="94181" bIns="47090"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4"/>
            <a:ext cx="3077739" cy="471053"/>
          </a:xfrm>
          <a:prstGeom prst="rect">
            <a:avLst/>
          </a:prstGeom>
        </p:spPr>
        <p:txBody>
          <a:bodyPr vert="horz" lIns="94181" tIns="47090" rIns="94181" bIns="47090" rtlCol="0" anchor="b"/>
          <a:lstStyle>
            <a:lvl1pPr algn="r">
              <a:defRPr sz="1200"/>
            </a:lvl1pPr>
          </a:lstStyle>
          <a:p>
            <a:fld id="{DB94A7FA-84C1-0C45-A1E9-6AE4E371CC91}" type="slidenum">
              <a:rPr lang="en-US" smtClean="0"/>
              <a:t>‹#›</a:t>
            </a:fld>
            <a:endParaRPr lang="en-US"/>
          </a:p>
        </p:txBody>
      </p:sp>
    </p:spTree>
    <p:extLst>
      <p:ext uri="{BB962C8B-B14F-4D97-AF65-F5344CB8AC3E}">
        <p14:creationId xmlns:p14="http://schemas.microsoft.com/office/powerpoint/2010/main" val="388507608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957" userDrawn="1">
          <p15:clr>
            <a:srgbClr val="F26B43"/>
          </p15:clr>
        </p15:guide>
        <p15:guide id="2" pos="2237"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94A7FA-84C1-0C45-A1E9-6AE4E371CC91}" type="slidenum">
              <a:rPr lang="en-US" smtClean="0"/>
              <a:t>1</a:t>
            </a:fld>
            <a:endParaRPr lang="en-US"/>
          </a:p>
        </p:txBody>
      </p:sp>
      <p:sp>
        <p:nvSpPr>
          <p:cNvPr id="5" name="Footer Placeholder 4">
            <a:extLst>
              <a:ext uri="{FF2B5EF4-FFF2-40B4-BE49-F238E27FC236}">
                <a16:creationId xmlns:a16="http://schemas.microsoft.com/office/drawing/2014/main" id="{3610497E-F5D1-45E3-B1E2-592EA8F2E9BB}"/>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6490315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DB94A7FA-84C1-0C45-A1E9-6AE4E371CC91}" type="slidenum">
              <a:rPr lang="en-US" smtClean="0"/>
              <a:t>18</a:t>
            </a:fld>
            <a:endParaRPr lang="en-US"/>
          </a:p>
        </p:txBody>
      </p:sp>
    </p:spTree>
    <p:extLst>
      <p:ext uri="{BB962C8B-B14F-4D97-AF65-F5344CB8AC3E}">
        <p14:creationId xmlns:p14="http://schemas.microsoft.com/office/powerpoint/2010/main" val="1457666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Full_PM</a:t>
            </a:r>
          </a:p>
        </p:txBody>
      </p:sp>
      <p:sp>
        <p:nvSpPr>
          <p:cNvPr id="5" name="Slide Number Placeholder 4"/>
          <p:cNvSpPr>
            <a:spLocks noGrp="1"/>
          </p:cNvSpPr>
          <p:nvPr>
            <p:ph type="sldNum" sz="quarter" idx="5"/>
          </p:nvPr>
        </p:nvSpPr>
        <p:spPr/>
        <p:txBody>
          <a:bodyPr/>
          <a:lstStyle/>
          <a:p>
            <a:fld id="{DB94A7FA-84C1-0C45-A1E9-6AE4E371CC91}" type="slidenum">
              <a:rPr lang="en-US" smtClean="0"/>
              <a:t>21</a:t>
            </a:fld>
            <a:endParaRPr lang="en-US"/>
          </a:p>
        </p:txBody>
      </p:sp>
    </p:spTree>
    <p:extLst>
      <p:ext uri="{BB962C8B-B14F-4D97-AF65-F5344CB8AC3E}">
        <p14:creationId xmlns:p14="http://schemas.microsoft.com/office/powerpoint/2010/main" val="1758248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have known for 50 years that a cold stored platelet does improve hemostatic function. Aggregometry results indicate cold platelets have increased aggregation compared to RT platelets and in an RCT examining adults on aspirin or who were thrombocytopenic cold platelets significantly reduced bleeding time compared to RT platelets. </a:t>
            </a:r>
          </a:p>
          <a:p>
            <a:endParaRPr lang="en-US"/>
          </a:p>
        </p:txBody>
      </p:sp>
      <p:sp>
        <p:nvSpPr>
          <p:cNvPr id="4" name="Slide Number Placeholder 3"/>
          <p:cNvSpPr>
            <a:spLocks noGrp="1"/>
          </p:cNvSpPr>
          <p:nvPr>
            <p:ph type="sldNum" sz="quarter" idx="5"/>
          </p:nvPr>
        </p:nvSpPr>
        <p:spPr/>
        <p:txBody>
          <a:bodyPr/>
          <a:lstStyle/>
          <a:p>
            <a:fld id="{DB94A7FA-84C1-0C45-A1E9-6AE4E371CC91}" type="slidenum">
              <a:rPr lang="en-US" smtClean="0"/>
              <a:t>3</a:t>
            </a:fld>
            <a:endParaRPr lang="en-US"/>
          </a:p>
        </p:txBody>
      </p:sp>
      <p:sp>
        <p:nvSpPr>
          <p:cNvPr id="5" name="Footer Placeholder 4">
            <a:extLst>
              <a:ext uri="{FF2B5EF4-FFF2-40B4-BE49-F238E27FC236}">
                <a16:creationId xmlns:a16="http://schemas.microsoft.com/office/drawing/2014/main" id="{D39FAFB4-311A-4280-ABBC-795061CF5BDF}"/>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337990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Potential Explanation</a:t>
            </a:r>
            <a:r>
              <a:rPr lang="en-US" baseline="0" dirty="0"/>
              <a:t> for findings include</a:t>
            </a:r>
          </a:p>
          <a:p>
            <a:r>
              <a:rPr lang="en-US" baseline="0" dirty="0"/>
              <a:t>Platelets at 22C don</a:t>
            </a:r>
            <a:r>
              <a:rPr lang="fr-FR" baseline="0" dirty="0"/>
              <a:t>’</a:t>
            </a:r>
            <a:r>
              <a:rPr lang="en-US" baseline="0" dirty="0"/>
              <a:t>t work very well and wont reverse platelet inhibition </a:t>
            </a:r>
          </a:p>
          <a:p>
            <a:r>
              <a:rPr lang="en-US" baseline="0" dirty="0"/>
              <a:t>Small sample size and may not be generalizable</a:t>
            </a:r>
          </a:p>
          <a:p>
            <a:r>
              <a:rPr lang="en-US" baseline="0" dirty="0"/>
              <a:t>Imbalances between study groups, while not statistically significant appear clinically relevant.</a:t>
            </a:r>
          </a:p>
          <a:p>
            <a:r>
              <a:rPr lang="en-US" baseline="0" dirty="0"/>
              <a:t>Platelet transfusion could worsen ischemic areas</a:t>
            </a:r>
          </a:p>
          <a:p>
            <a:r>
              <a:rPr lang="en-US" baseline="0" dirty="0"/>
              <a:t>Potential larger risk with a warm platelet than with standard therapy.</a:t>
            </a:r>
          </a:p>
          <a:p>
            <a:endParaRPr lang="en-US" baseline="0" dirty="0"/>
          </a:p>
          <a:p>
            <a:r>
              <a:rPr lang="en-US" baseline="0" dirty="0"/>
              <a:t>Severe bleeding outside of the brain is different than intracranial hemorrhage with platelet inhibition</a:t>
            </a:r>
            <a:endParaRPr lang="en-US" dirty="0"/>
          </a:p>
        </p:txBody>
      </p:sp>
      <p:sp>
        <p:nvSpPr>
          <p:cNvPr id="4" name="Slide Number Placeholder 3"/>
          <p:cNvSpPr>
            <a:spLocks noGrp="1"/>
          </p:cNvSpPr>
          <p:nvPr>
            <p:ph type="sldNum" sz="quarter" idx="10"/>
          </p:nvPr>
        </p:nvSpPr>
        <p:spPr/>
        <p:txBody>
          <a:bodyPr/>
          <a:lstStyle/>
          <a:p>
            <a:fld id="{E9102A1E-D82A-484B-A923-FD1603D34B71}" type="slidenum">
              <a:rPr lang="en-US" smtClean="0"/>
              <a:t>6</a:t>
            </a:fld>
            <a:endParaRPr lang="en-US"/>
          </a:p>
        </p:txBody>
      </p:sp>
    </p:spTree>
    <p:extLst>
      <p:ext uri="{BB962C8B-B14F-4D97-AF65-F5344CB8AC3E}">
        <p14:creationId xmlns:p14="http://schemas.microsoft.com/office/powerpoint/2010/main" val="2551848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DB94A7FA-84C1-0C45-A1E9-6AE4E371CC91}" type="slidenum">
              <a:rPr lang="en-US" smtClean="0"/>
              <a:t>7</a:t>
            </a:fld>
            <a:endParaRPr lang="en-US"/>
          </a:p>
        </p:txBody>
      </p:sp>
      <p:sp>
        <p:nvSpPr>
          <p:cNvPr id="4" name="Footer Placeholder 3">
            <a:extLst>
              <a:ext uri="{FF2B5EF4-FFF2-40B4-BE49-F238E27FC236}">
                <a16:creationId xmlns:a16="http://schemas.microsoft.com/office/drawing/2014/main" id="{CF469210-600C-49A4-982B-5408BCE82A23}"/>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691446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Recently a pilot RCT indicated that it was feasible to perform a large trial examining cold vs RT platelets in CT surgery patients and suggested safety concerns were low due to no differences in adverse events or transfusion reactions in this small single center study. </a:t>
            </a:r>
          </a:p>
        </p:txBody>
      </p:sp>
      <p:sp>
        <p:nvSpPr>
          <p:cNvPr id="4" name="Slide Number Placeholder 3"/>
          <p:cNvSpPr>
            <a:spLocks noGrp="1"/>
          </p:cNvSpPr>
          <p:nvPr>
            <p:ph type="sldNum" sz="quarter" idx="5"/>
          </p:nvPr>
        </p:nvSpPr>
        <p:spPr/>
        <p:txBody>
          <a:bodyPr/>
          <a:lstStyle/>
          <a:p>
            <a:fld id="{DB94A7FA-84C1-0C45-A1E9-6AE4E371CC91}" type="slidenum">
              <a:rPr lang="en-US" smtClean="0"/>
              <a:t>9</a:t>
            </a:fld>
            <a:endParaRPr lang="en-US"/>
          </a:p>
        </p:txBody>
      </p:sp>
      <p:sp>
        <p:nvSpPr>
          <p:cNvPr id="5" name="Footer Placeholder 4">
            <a:extLst>
              <a:ext uri="{FF2B5EF4-FFF2-40B4-BE49-F238E27FC236}">
                <a16:creationId xmlns:a16="http://schemas.microsoft.com/office/drawing/2014/main" id="{4CEF6818-EA3D-4D96-8323-E133C7840B53}"/>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631562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94A7FA-84C1-0C45-A1E9-6AE4E371CC91}" type="slidenum">
              <a:rPr lang="en-US" smtClean="0"/>
              <a:t>10</a:t>
            </a:fld>
            <a:endParaRPr lang="en-US"/>
          </a:p>
        </p:txBody>
      </p:sp>
      <p:sp>
        <p:nvSpPr>
          <p:cNvPr id="5" name="Footer Placeholder 4">
            <a:extLst>
              <a:ext uri="{FF2B5EF4-FFF2-40B4-BE49-F238E27FC236}">
                <a16:creationId xmlns:a16="http://schemas.microsoft.com/office/drawing/2014/main" id="{3688AD4E-AB09-4775-B27E-DA6C58D4819E}"/>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916241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DB94A7FA-84C1-0C45-A1E9-6AE4E371CC91}" type="slidenum">
              <a:rPr lang="en-US" smtClean="0"/>
              <a:t>11</a:t>
            </a:fld>
            <a:endParaRPr lang="en-US"/>
          </a:p>
        </p:txBody>
      </p:sp>
    </p:spTree>
    <p:extLst>
      <p:ext uri="{BB962C8B-B14F-4D97-AF65-F5344CB8AC3E}">
        <p14:creationId xmlns:p14="http://schemas.microsoft.com/office/powerpoint/2010/main" val="934182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DB94A7FA-84C1-0C45-A1E9-6AE4E371CC91}" type="slidenum">
              <a:rPr lang="en-US" smtClean="0"/>
              <a:t>12</a:t>
            </a:fld>
            <a:endParaRPr lang="en-US"/>
          </a:p>
        </p:txBody>
      </p:sp>
    </p:spTree>
    <p:extLst>
      <p:ext uri="{BB962C8B-B14F-4D97-AF65-F5344CB8AC3E}">
        <p14:creationId xmlns:p14="http://schemas.microsoft.com/office/powerpoint/2010/main" val="3072866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94A7FA-84C1-0C45-A1E9-6AE4E371CC91}" type="slidenum">
              <a:rPr lang="en-US" smtClean="0"/>
              <a:t>13</a:t>
            </a:fld>
            <a:endParaRPr lang="en-US"/>
          </a:p>
        </p:txBody>
      </p:sp>
      <p:sp>
        <p:nvSpPr>
          <p:cNvPr id="5" name="Footer Placeholder 4">
            <a:extLst>
              <a:ext uri="{FF2B5EF4-FFF2-40B4-BE49-F238E27FC236}">
                <a16:creationId xmlns:a16="http://schemas.microsoft.com/office/drawing/2014/main" id="{7DB91E17-E51C-4A78-A8AF-27C039E4D454}"/>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971738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a:xfrm>
            <a:off x="1157376" y="6356350"/>
            <a:ext cx="6399363"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r>
              <a:rPr lang="en-US"/>
              <a:t>CHIPS | Proprietary &amp; Confidential  Initiation Slides v13  (29 January 2023) Protocol Version 4</a:t>
            </a:r>
          </a:p>
        </p:txBody>
      </p:sp>
      <p:sp>
        <p:nvSpPr>
          <p:cNvPr id="6" name="Slide Number Placeholder 5"/>
          <p:cNvSpPr>
            <a:spLocks noGrp="1"/>
          </p:cNvSpPr>
          <p:nvPr>
            <p:ph type="sldNum" sz="quarter" idx="12"/>
          </p:nvPr>
        </p:nvSpPr>
        <p:spPr>
          <a:xfrm>
            <a:off x="508959" y="6363658"/>
            <a:ext cx="3810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fld id="{EFD8D75B-DEA6-5A45-A1F6-C52B85F947CD}" type="slidenum">
              <a:rPr lang="en-US" smtClean="0"/>
              <a:pPr/>
              <a:t>‹#›</a:t>
            </a:fld>
            <a:endParaRPr lang="en-US"/>
          </a:p>
        </p:txBody>
      </p:sp>
    </p:spTree>
    <p:extLst>
      <p:ext uri="{BB962C8B-B14F-4D97-AF65-F5344CB8AC3E}">
        <p14:creationId xmlns:p14="http://schemas.microsoft.com/office/powerpoint/2010/main" val="3302140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US"/>
              <a:t>CHIPS | Proprietary &amp; Confidential  Initiation Slides v13  (29 January 2023) Protocol Version 4</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FD8D75B-DEA6-5A45-A1F6-C52B85F947CD}" type="slidenum">
              <a:rPr lang="en-US" smtClean="0"/>
              <a:pPr/>
              <a:t>‹#›</a:t>
            </a:fld>
            <a:endParaRPr lang="en-US"/>
          </a:p>
        </p:txBody>
      </p:sp>
    </p:spTree>
    <p:extLst>
      <p:ext uri="{BB962C8B-B14F-4D97-AF65-F5344CB8AC3E}">
        <p14:creationId xmlns:p14="http://schemas.microsoft.com/office/powerpoint/2010/main" val="3321625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US"/>
              <a:t>CHIPS | Proprietary &amp; Confidential  Initiation Slides v13  (29 January 2023) Protocol Version 4</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FD8D75B-DEA6-5A45-A1F6-C52B85F947CD}" type="slidenum">
              <a:rPr lang="en-US" smtClean="0"/>
              <a:pPr/>
              <a:t>‹#›</a:t>
            </a:fld>
            <a:endParaRPr lang="en-US"/>
          </a:p>
        </p:txBody>
      </p:sp>
    </p:spTree>
    <p:extLst>
      <p:ext uri="{BB962C8B-B14F-4D97-AF65-F5344CB8AC3E}">
        <p14:creationId xmlns:p14="http://schemas.microsoft.com/office/powerpoint/2010/main" val="1144930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B6C321-B1C3-E84A-A2E1-C99D57FF3ABD}"/>
              </a:ext>
            </a:extLst>
          </p:cNvPr>
          <p:cNvSpPr/>
          <p:nvPr userDrawn="1"/>
        </p:nvSpPr>
        <p:spPr>
          <a:xfrm>
            <a:off x="0" y="6492874"/>
            <a:ext cx="12192000" cy="425780"/>
          </a:xfrm>
          <a:prstGeom prst="rect">
            <a:avLst/>
          </a:prstGeom>
          <a:gradFill flip="none" rotWithShape="1">
            <a:gsLst>
              <a:gs pos="1000">
                <a:schemeClr val="accent5">
                  <a:lumMod val="50000"/>
                </a:schemeClr>
              </a:gs>
              <a:gs pos="37000">
                <a:schemeClr val="accent5">
                  <a:lumMod val="75000"/>
                </a:schemeClr>
              </a:gs>
              <a:gs pos="70000">
                <a:schemeClr val="accent5"/>
              </a:gs>
              <a:gs pos="100000">
                <a:srgbClr val="0070C0"/>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89641B75-D7B7-3543-9B1E-17EAB9D1356A}"/>
              </a:ext>
            </a:extLst>
          </p:cNvPr>
          <p:cNvSpPr>
            <a:spLocks noGrp="1"/>
          </p:cNvSpPr>
          <p:nvPr>
            <p:ph type="ftr" sz="quarter" idx="11"/>
          </p:nvPr>
        </p:nvSpPr>
        <p:spPr>
          <a:xfrm>
            <a:off x="1034857" y="6518429"/>
            <a:ext cx="6096000" cy="365125"/>
          </a:xfrm>
          <a:prstGeom prst="rect">
            <a:avLst/>
          </a:prstGeom>
        </p:spPr>
        <p:txBody>
          <a:bodyPr lIns="0"/>
          <a:lstStyle>
            <a:lvl1pPr algn="l">
              <a:defRPr sz="1000">
                <a:solidFill>
                  <a:schemeClr val="bg1"/>
                </a:solidFill>
                <a:latin typeface="Times New Roman" panose="02020603050405020304" pitchFamily="18" charset="0"/>
                <a:cs typeface="Times New Roman" panose="02020603050405020304" pitchFamily="18" charset="0"/>
              </a:defRPr>
            </a:lvl1pPr>
          </a:lstStyle>
          <a:p>
            <a:r>
              <a:rPr lang="en-US"/>
              <a:t>CHIPS | Proprietary &amp; Confidential  Initiation Slides v13  (29 January 2023) Protocol Version 4</a:t>
            </a:r>
          </a:p>
        </p:txBody>
      </p:sp>
      <p:sp>
        <p:nvSpPr>
          <p:cNvPr id="6" name="Slide Number Placeholder 5">
            <a:extLst>
              <a:ext uri="{FF2B5EF4-FFF2-40B4-BE49-F238E27FC236}">
                <a16:creationId xmlns:a16="http://schemas.microsoft.com/office/drawing/2014/main" id="{97251039-B3CE-7D48-AB44-2DA1C3BBFC66}"/>
              </a:ext>
            </a:extLst>
          </p:cNvPr>
          <p:cNvSpPr>
            <a:spLocks noGrp="1"/>
          </p:cNvSpPr>
          <p:nvPr>
            <p:ph type="sldNum" sz="quarter" idx="12"/>
          </p:nvPr>
        </p:nvSpPr>
        <p:spPr>
          <a:xfrm>
            <a:off x="214745" y="6518429"/>
            <a:ext cx="623455" cy="365125"/>
          </a:xfrm>
          <a:prstGeom prst="rect">
            <a:avLst/>
          </a:prstGeom>
        </p:spPr>
        <p:txBody>
          <a:bodyPr rIns="0"/>
          <a:lstStyle>
            <a:lvl1pPr>
              <a:defRPr sz="1000" b="0" i="0">
                <a:solidFill>
                  <a:schemeClr val="bg1"/>
                </a:solidFill>
                <a:latin typeface="Times New Roman" panose="02020603050405020304" pitchFamily="18" charset="0"/>
                <a:cs typeface="Times New Roman" panose="02020603050405020304" pitchFamily="18" charset="0"/>
              </a:defRPr>
            </a:lvl1pPr>
          </a:lstStyle>
          <a:p>
            <a:fld id="{EFD8D75B-DEA6-5A45-A1F6-C52B85F947CD}" type="slidenum">
              <a:rPr lang="en-US" smtClean="0"/>
              <a:pPr/>
              <a:t>‹#›</a:t>
            </a:fld>
            <a:endParaRPr lang="en-US"/>
          </a:p>
        </p:txBody>
      </p:sp>
      <p:sp>
        <p:nvSpPr>
          <p:cNvPr id="10" name="Oval 9">
            <a:extLst>
              <a:ext uri="{FF2B5EF4-FFF2-40B4-BE49-F238E27FC236}">
                <a16:creationId xmlns:a16="http://schemas.microsoft.com/office/drawing/2014/main" id="{9EB3DAB4-A5C0-464E-8F67-667F420CC1A8}"/>
              </a:ext>
            </a:extLst>
          </p:cNvPr>
          <p:cNvSpPr>
            <a:spLocks noChangeAspect="1"/>
          </p:cNvSpPr>
          <p:nvPr userDrawn="1"/>
        </p:nvSpPr>
        <p:spPr>
          <a:xfrm>
            <a:off x="915965" y="6687476"/>
            <a:ext cx="36576" cy="365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8897905"/>
      </p:ext>
    </p:extLst>
  </p:cSld>
  <p:clrMapOvr>
    <a:masterClrMapping/>
  </p:clrMapOvr>
  <p:extLst>
    <p:ext uri="{DCECCB84-F9BA-43D5-87BE-67443E8EF086}">
      <p15:sldGuideLst xmlns:p15="http://schemas.microsoft.com/office/powerpoint/2012/main">
        <p15:guide id="1" orient="horz" pos="720">
          <p15:clr>
            <a:srgbClr val="FBAE40"/>
          </p15:clr>
        </p15:guide>
        <p15:guide id="2" pos="504">
          <p15:clr>
            <a:srgbClr val="FBAE40"/>
          </p15:clr>
        </p15:guide>
        <p15:guide id="3" orient="horz" pos="115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EE9CD72-783B-6142-AEC5-7229E09CA491}"/>
              </a:ext>
            </a:extLst>
          </p:cNvPr>
          <p:cNvSpPr/>
          <p:nvPr userDrawn="1"/>
        </p:nvSpPr>
        <p:spPr>
          <a:xfrm>
            <a:off x="-1" y="6335988"/>
            <a:ext cx="12192000" cy="425780"/>
          </a:xfrm>
          <a:prstGeom prst="rect">
            <a:avLst/>
          </a:prstGeom>
          <a:gradFill flip="none" rotWithShape="1">
            <a:gsLst>
              <a:gs pos="1000">
                <a:schemeClr val="accent5">
                  <a:lumMod val="50000"/>
                </a:schemeClr>
              </a:gs>
              <a:gs pos="37000">
                <a:schemeClr val="accent5">
                  <a:lumMod val="75000"/>
                </a:schemeClr>
              </a:gs>
              <a:gs pos="70000">
                <a:schemeClr val="accent5"/>
              </a:gs>
              <a:gs pos="100000">
                <a:srgbClr val="0070C0"/>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normAutofit/>
          </a:bodyPr>
          <a:lstStyle>
            <a:lvl1pPr>
              <a:defRPr sz="3200" b="1">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chipslogo.png">
            <a:extLst>
              <a:ext uri="{FF2B5EF4-FFF2-40B4-BE49-F238E27FC236}">
                <a16:creationId xmlns:a16="http://schemas.microsoft.com/office/drawing/2014/main" id="{12702AEA-FBC3-A541-BE67-A2B4C64023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22546" y="96232"/>
            <a:ext cx="3769453" cy="1222221"/>
          </a:xfrm>
          <a:prstGeom prst="rect">
            <a:avLst/>
          </a:prstGeom>
        </p:spPr>
      </p:pic>
      <p:sp>
        <p:nvSpPr>
          <p:cNvPr id="10" name="Footer Placeholder 4">
            <a:extLst>
              <a:ext uri="{FF2B5EF4-FFF2-40B4-BE49-F238E27FC236}">
                <a16:creationId xmlns:a16="http://schemas.microsoft.com/office/drawing/2014/main" id="{92DE7A52-4E44-434D-A2E0-D2B9E5AE0C07}"/>
              </a:ext>
            </a:extLst>
          </p:cNvPr>
          <p:cNvSpPr>
            <a:spLocks noGrp="1"/>
          </p:cNvSpPr>
          <p:nvPr>
            <p:ph type="ftr" sz="quarter" idx="11"/>
          </p:nvPr>
        </p:nvSpPr>
        <p:spPr>
          <a:xfrm>
            <a:off x="1157376" y="6356350"/>
            <a:ext cx="6399363" cy="365125"/>
          </a:xfrm>
          <a:prstGeom prst="rect">
            <a:avLst/>
          </a:prstGeom>
        </p:spPr>
        <p:txBody>
          <a:bodyPr/>
          <a:lstStyle>
            <a:lvl1pPr>
              <a:defRPr>
                <a:solidFill>
                  <a:schemeClr val="bg1"/>
                </a:solidFill>
                <a:latin typeface="Times New Roman" panose="02020603050405020304" pitchFamily="18" charset="0"/>
                <a:cs typeface="Times New Roman" panose="02020603050405020304" pitchFamily="18" charset="0"/>
              </a:defRPr>
            </a:lvl1pPr>
          </a:lstStyle>
          <a:p>
            <a:r>
              <a:rPr lang="en-US"/>
              <a:t>CHIPS | Proprietary &amp; Confidential  Initiation Slides v13  (29 January 2023) Protocol Version 4</a:t>
            </a:r>
          </a:p>
        </p:txBody>
      </p:sp>
      <p:sp>
        <p:nvSpPr>
          <p:cNvPr id="11" name="Slide Number Placeholder 5">
            <a:extLst>
              <a:ext uri="{FF2B5EF4-FFF2-40B4-BE49-F238E27FC236}">
                <a16:creationId xmlns:a16="http://schemas.microsoft.com/office/drawing/2014/main" id="{D2D488FF-4FD5-4FC3-92FA-B628E75D1D35}"/>
              </a:ext>
            </a:extLst>
          </p:cNvPr>
          <p:cNvSpPr>
            <a:spLocks noGrp="1"/>
          </p:cNvSpPr>
          <p:nvPr>
            <p:ph type="sldNum" sz="quarter" idx="12"/>
          </p:nvPr>
        </p:nvSpPr>
        <p:spPr>
          <a:xfrm>
            <a:off x="508959" y="6363658"/>
            <a:ext cx="381000" cy="365125"/>
          </a:xfrm>
          <a:prstGeom prst="rect">
            <a:avLst/>
          </a:prstGeom>
        </p:spPr>
        <p:txBody>
          <a:bodyPr/>
          <a:lstStyle>
            <a:lvl1pPr>
              <a:defRPr>
                <a:solidFill>
                  <a:schemeClr val="bg1"/>
                </a:solidFill>
                <a:latin typeface="Times New Roman" panose="02020603050405020304" pitchFamily="18" charset="0"/>
                <a:cs typeface="Times New Roman" panose="02020603050405020304" pitchFamily="18" charset="0"/>
              </a:defRPr>
            </a:lvl1pPr>
          </a:lstStyle>
          <a:p>
            <a:fld id="{EFD8D75B-DEA6-5A45-A1F6-C52B85F947CD}" type="slidenum">
              <a:rPr lang="en-US" smtClean="0"/>
              <a:pPr/>
              <a:t>‹#›</a:t>
            </a:fld>
            <a:endParaRPr lang="en-US"/>
          </a:p>
        </p:txBody>
      </p:sp>
    </p:spTree>
    <p:extLst>
      <p:ext uri="{BB962C8B-B14F-4D97-AF65-F5344CB8AC3E}">
        <p14:creationId xmlns:p14="http://schemas.microsoft.com/office/powerpoint/2010/main" val="2992196247"/>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Times New Roman" panose="02020603050405020304" pitchFamily="18" charset="0"/>
                <a:cs typeface="Times New Roman" panose="02020603050405020304"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9E6339EE-6B20-4435-B393-CE71B33B9038}"/>
              </a:ext>
            </a:extLst>
          </p:cNvPr>
          <p:cNvSpPr>
            <a:spLocks noGrp="1"/>
          </p:cNvSpPr>
          <p:nvPr>
            <p:ph type="ftr" sz="quarter" idx="11"/>
          </p:nvPr>
        </p:nvSpPr>
        <p:spPr>
          <a:xfrm>
            <a:off x="1157376" y="6356350"/>
            <a:ext cx="6399363"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r>
              <a:rPr lang="en-US"/>
              <a:t>CHIPS | Proprietary &amp; Confidential  Initiation Slides v13  (29 January 2023) Protocol Version 4</a:t>
            </a:r>
          </a:p>
        </p:txBody>
      </p:sp>
      <p:sp>
        <p:nvSpPr>
          <p:cNvPr id="8" name="Slide Number Placeholder 5">
            <a:extLst>
              <a:ext uri="{FF2B5EF4-FFF2-40B4-BE49-F238E27FC236}">
                <a16:creationId xmlns:a16="http://schemas.microsoft.com/office/drawing/2014/main" id="{7D0439AA-BC41-4DA3-BC8C-F71B49B052BF}"/>
              </a:ext>
            </a:extLst>
          </p:cNvPr>
          <p:cNvSpPr>
            <a:spLocks noGrp="1"/>
          </p:cNvSpPr>
          <p:nvPr>
            <p:ph type="sldNum" sz="quarter" idx="12"/>
          </p:nvPr>
        </p:nvSpPr>
        <p:spPr>
          <a:xfrm>
            <a:off x="508959" y="6363658"/>
            <a:ext cx="3810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fld id="{EFD8D75B-DEA6-5A45-A1F6-C52B85F947CD}" type="slidenum">
              <a:rPr lang="en-US" smtClean="0"/>
              <a:pPr/>
              <a:t>‹#›</a:t>
            </a:fld>
            <a:endParaRPr lang="en-US"/>
          </a:p>
        </p:txBody>
      </p:sp>
    </p:spTree>
    <p:extLst>
      <p:ext uri="{BB962C8B-B14F-4D97-AF65-F5344CB8AC3E}">
        <p14:creationId xmlns:p14="http://schemas.microsoft.com/office/powerpoint/2010/main" val="3941733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ECA5C87F-2934-49D6-9802-FE829EA69CB5}"/>
              </a:ext>
            </a:extLst>
          </p:cNvPr>
          <p:cNvSpPr>
            <a:spLocks noGrp="1"/>
          </p:cNvSpPr>
          <p:nvPr>
            <p:ph type="ftr" sz="quarter" idx="11"/>
          </p:nvPr>
        </p:nvSpPr>
        <p:spPr>
          <a:xfrm>
            <a:off x="1157376" y="6356350"/>
            <a:ext cx="6399363"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r>
              <a:rPr lang="en-US"/>
              <a:t>CHIPS | Proprietary &amp; Confidential  Initiation Slides v13  (29 January 2023) Protocol Version 4</a:t>
            </a:r>
          </a:p>
        </p:txBody>
      </p:sp>
      <p:sp>
        <p:nvSpPr>
          <p:cNvPr id="9" name="Slide Number Placeholder 5">
            <a:extLst>
              <a:ext uri="{FF2B5EF4-FFF2-40B4-BE49-F238E27FC236}">
                <a16:creationId xmlns:a16="http://schemas.microsoft.com/office/drawing/2014/main" id="{156607C2-65CF-4B6D-AD0F-9F466F68863E}"/>
              </a:ext>
            </a:extLst>
          </p:cNvPr>
          <p:cNvSpPr>
            <a:spLocks noGrp="1"/>
          </p:cNvSpPr>
          <p:nvPr>
            <p:ph type="sldNum" sz="quarter" idx="12"/>
          </p:nvPr>
        </p:nvSpPr>
        <p:spPr>
          <a:xfrm>
            <a:off x="508959" y="6363658"/>
            <a:ext cx="3810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fld id="{EFD8D75B-DEA6-5A45-A1F6-C52B85F947CD}" type="slidenum">
              <a:rPr lang="en-US" smtClean="0"/>
              <a:pPr/>
              <a:t>‹#›</a:t>
            </a:fld>
            <a:endParaRPr lang="en-US"/>
          </a:p>
        </p:txBody>
      </p:sp>
      <p:pic>
        <p:nvPicPr>
          <p:cNvPr id="10" name="Picture 9" descr="chipslogo.png">
            <a:extLst>
              <a:ext uri="{FF2B5EF4-FFF2-40B4-BE49-F238E27FC236}">
                <a16:creationId xmlns:a16="http://schemas.microsoft.com/office/drawing/2014/main" id="{D069DAAA-908E-47E3-9895-36D219F4A3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22546" y="96232"/>
            <a:ext cx="3769453" cy="1222221"/>
          </a:xfrm>
          <a:prstGeom prst="rect">
            <a:avLst/>
          </a:prstGeom>
        </p:spPr>
      </p:pic>
    </p:spTree>
    <p:extLst>
      <p:ext uri="{BB962C8B-B14F-4D97-AF65-F5344CB8AC3E}">
        <p14:creationId xmlns:p14="http://schemas.microsoft.com/office/powerpoint/2010/main" val="890755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normAutofit/>
          </a:bodyPr>
          <a:lstStyle>
            <a:lvl1pPr>
              <a:defRPr sz="3200" b="1"/>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chipslogo.png">
            <a:extLst>
              <a:ext uri="{FF2B5EF4-FFF2-40B4-BE49-F238E27FC236}">
                <a16:creationId xmlns:a16="http://schemas.microsoft.com/office/drawing/2014/main" id="{EA953E97-6C0E-45EC-8123-3DF597E162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22546" y="96232"/>
            <a:ext cx="3769453" cy="1222221"/>
          </a:xfrm>
          <a:prstGeom prst="rect">
            <a:avLst/>
          </a:prstGeom>
        </p:spPr>
      </p:pic>
      <p:sp>
        <p:nvSpPr>
          <p:cNvPr id="11" name="Footer Placeholder 4">
            <a:extLst>
              <a:ext uri="{FF2B5EF4-FFF2-40B4-BE49-F238E27FC236}">
                <a16:creationId xmlns:a16="http://schemas.microsoft.com/office/drawing/2014/main" id="{90799249-77F8-4C5C-855D-AFAD9A68F92C}"/>
              </a:ext>
            </a:extLst>
          </p:cNvPr>
          <p:cNvSpPr>
            <a:spLocks noGrp="1"/>
          </p:cNvSpPr>
          <p:nvPr>
            <p:ph type="ftr" sz="quarter" idx="11"/>
          </p:nvPr>
        </p:nvSpPr>
        <p:spPr>
          <a:xfrm>
            <a:off x="1157376" y="6356350"/>
            <a:ext cx="6399363"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r>
              <a:rPr lang="en-US"/>
              <a:t>CHIPS | Proprietary &amp; Confidential  Initiation Slides v13  (29 January 2023) Protocol Version 4</a:t>
            </a:r>
          </a:p>
        </p:txBody>
      </p:sp>
      <p:sp>
        <p:nvSpPr>
          <p:cNvPr id="12" name="Slide Number Placeholder 5">
            <a:extLst>
              <a:ext uri="{FF2B5EF4-FFF2-40B4-BE49-F238E27FC236}">
                <a16:creationId xmlns:a16="http://schemas.microsoft.com/office/drawing/2014/main" id="{8B6776E9-0E04-48EF-8BB2-9EA177E35C62}"/>
              </a:ext>
            </a:extLst>
          </p:cNvPr>
          <p:cNvSpPr>
            <a:spLocks noGrp="1"/>
          </p:cNvSpPr>
          <p:nvPr>
            <p:ph type="sldNum" sz="quarter" idx="12"/>
          </p:nvPr>
        </p:nvSpPr>
        <p:spPr>
          <a:xfrm>
            <a:off x="508959" y="6363658"/>
            <a:ext cx="3810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fld id="{EFD8D75B-DEA6-5A45-A1F6-C52B85F947CD}" type="slidenum">
              <a:rPr lang="en-US" smtClean="0"/>
              <a:pPr/>
              <a:t>‹#›</a:t>
            </a:fld>
            <a:endParaRPr lang="en-US"/>
          </a:p>
        </p:txBody>
      </p:sp>
    </p:spTree>
    <p:extLst>
      <p:ext uri="{BB962C8B-B14F-4D97-AF65-F5344CB8AC3E}">
        <p14:creationId xmlns:p14="http://schemas.microsoft.com/office/powerpoint/2010/main" val="2267870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a:lvl1pPr>
          </a:lstStyle>
          <a:p>
            <a:r>
              <a:rPr lang="en-US"/>
              <a:t>Click to edit Master title style</a:t>
            </a:r>
          </a:p>
        </p:txBody>
      </p:sp>
      <p:sp>
        <p:nvSpPr>
          <p:cNvPr id="6" name="Footer Placeholder 4">
            <a:extLst>
              <a:ext uri="{FF2B5EF4-FFF2-40B4-BE49-F238E27FC236}">
                <a16:creationId xmlns:a16="http://schemas.microsoft.com/office/drawing/2014/main" id="{3195C0AA-2270-4783-B858-9A219AF8A860}"/>
              </a:ext>
            </a:extLst>
          </p:cNvPr>
          <p:cNvSpPr>
            <a:spLocks noGrp="1"/>
          </p:cNvSpPr>
          <p:nvPr>
            <p:ph type="ftr" sz="quarter" idx="11"/>
          </p:nvPr>
        </p:nvSpPr>
        <p:spPr>
          <a:xfrm>
            <a:off x="1157376" y="6356350"/>
            <a:ext cx="6399363"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r>
              <a:rPr lang="en-US"/>
              <a:t>CHIPS | Proprietary &amp; Confidential  Initiation Slides v13  (29 January 2023) Protocol Version 4</a:t>
            </a:r>
          </a:p>
        </p:txBody>
      </p:sp>
      <p:sp>
        <p:nvSpPr>
          <p:cNvPr id="7" name="Slide Number Placeholder 5">
            <a:extLst>
              <a:ext uri="{FF2B5EF4-FFF2-40B4-BE49-F238E27FC236}">
                <a16:creationId xmlns:a16="http://schemas.microsoft.com/office/drawing/2014/main" id="{D0B443C8-6637-4E78-888D-F861DBF28245}"/>
              </a:ext>
            </a:extLst>
          </p:cNvPr>
          <p:cNvSpPr>
            <a:spLocks noGrp="1"/>
          </p:cNvSpPr>
          <p:nvPr>
            <p:ph type="sldNum" sz="quarter" idx="12"/>
          </p:nvPr>
        </p:nvSpPr>
        <p:spPr>
          <a:xfrm>
            <a:off x="508959" y="6363658"/>
            <a:ext cx="3810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fld id="{EFD8D75B-DEA6-5A45-A1F6-C52B85F947CD}" type="slidenum">
              <a:rPr lang="en-US" smtClean="0"/>
              <a:pPr/>
              <a:t>‹#›</a:t>
            </a:fld>
            <a:endParaRPr lang="en-US"/>
          </a:p>
        </p:txBody>
      </p:sp>
      <p:pic>
        <p:nvPicPr>
          <p:cNvPr id="8" name="Picture 7" descr="chipslogo.png">
            <a:extLst>
              <a:ext uri="{FF2B5EF4-FFF2-40B4-BE49-F238E27FC236}">
                <a16:creationId xmlns:a16="http://schemas.microsoft.com/office/drawing/2014/main" id="{0ED749F3-CF88-4DEA-8A52-B16E313D04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22546" y="96232"/>
            <a:ext cx="3769453" cy="1222221"/>
          </a:xfrm>
          <a:prstGeom prst="rect">
            <a:avLst/>
          </a:prstGeom>
        </p:spPr>
      </p:pic>
    </p:spTree>
    <p:extLst>
      <p:ext uri="{BB962C8B-B14F-4D97-AF65-F5344CB8AC3E}">
        <p14:creationId xmlns:p14="http://schemas.microsoft.com/office/powerpoint/2010/main" val="2142920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700587F6-AC79-4211-92D0-01C45F091BCD}"/>
              </a:ext>
            </a:extLst>
          </p:cNvPr>
          <p:cNvSpPr>
            <a:spLocks noGrp="1"/>
          </p:cNvSpPr>
          <p:nvPr>
            <p:ph type="ftr" sz="quarter" idx="11"/>
          </p:nvPr>
        </p:nvSpPr>
        <p:spPr>
          <a:xfrm>
            <a:off x="1157376" y="6356350"/>
            <a:ext cx="6399363"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r>
              <a:rPr lang="en-US"/>
              <a:t>CHIPS | Proprietary &amp; Confidential  Initiation Slides v13  (29 January 2023) Protocol Version 4</a:t>
            </a:r>
          </a:p>
        </p:txBody>
      </p:sp>
      <p:sp>
        <p:nvSpPr>
          <p:cNvPr id="6" name="Slide Number Placeholder 5">
            <a:extLst>
              <a:ext uri="{FF2B5EF4-FFF2-40B4-BE49-F238E27FC236}">
                <a16:creationId xmlns:a16="http://schemas.microsoft.com/office/drawing/2014/main" id="{16764A65-1CB9-472B-82BA-7FF1D0F79DB0}"/>
              </a:ext>
            </a:extLst>
          </p:cNvPr>
          <p:cNvSpPr>
            <a:spLocks noGrp="1"/>
          </p:cNvSpPr>
          <p:nvPr>
            <p:ph type="sldNum" sz="quarter" idx="12"/>
          </p:nvPr>
        </p:nvSpPr>
        <p:spPr>
          <a:xfrm>
            <a:off x="508959" y="6363658"/>
            <a:ext cx="3810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fld id="{EFD8D75B-DEA6-5A45-A1F6-C52B85F947CD}" type="slidenum">
              <a:rPr lang="en-US" smtClean="0"/>
              <a:pPr/>
              <a:t>‹#›</a:t>
            </a:fld>
            <a:endParaRPr lang="en-US"/>
          </a:p>
        </p:txBody>
      </p:sp>
    </p:spTree>
    <p:extLst>
      <p:ext uri="{BB962C8B-B14F-4D97-AF65-F5344CB8AC3E}">
        <p14:creationId xmlns:p14="http://schemas.microsoft.com/office/powerpoint/2010/main" val="737606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US"/>
              <a:t>CHIPS | Proprietary &amp; Confidential  Initiation Slides v13  (29 January 2023) Protocol Version 4</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FD8D75B-DEA6-5A45-A1F6-C52B85F947CD}" type="slidenum">
              <a:rPr lang="en-US" smtClean="0"/>
              <a:pPr/>
              <a:t>‹#›</a:t>
            </a:fld>
            <a:endParaRPr lang="en-US"/>
          </a:p>
        </p:txBody>
      </p:sp>
    </p:spTree>
    <p:extLst>
      <p:ext uri="{BB962C8B-B14F-4D97-AF65-F5344CB8AC3E}">
        <p14:creationId xmlns:p14="http://schemas.microsoft.com/office/powerpoint/2010/main" val="581775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US"/>
              <a:t>CHIPS | Proprietary &amp; Confidential  Initiation Slides v13  (29 January 2023) Protocol Version 4</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FD8D75B-DEA6-5A45-A1F6-C52B85F947CD}" type="slidenum">
              <a:rPr lang="en-US" smtClean="0"/>
              <a:pPr/>
              <a:t>‹#›</a:t>
            </a:fld>
            <a:endParaRPr lang="en-US"/>
          </a:p>
        </p:txBody>
      </p:sp>
    </p:spTree>
    <p:extLst>
      <p:ext uri="{BB962C8B-B14F-4D97-AF65-F5344CB8AC3E}">
        <p14:creationId xmlns:p14="http://schemas.microsoft.com/office/powerpoint/2010/main" val="3098895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4">
            <a:extLst>
              <a:ext uri="{FF2B5EF4-FFF2-40B4-BE49-F238E27FC236}">
                <a16:creationId xmlns:a16="http://schemas.microsoft.com/office/drawing/2014/main" id="{19841ED4-C7EC-4D0D-AE4C-5C07075E7CD9}"/>
              </a:ext>
            </a:extLst>
          </p:cNvPr>
          <p:cNvSpPr>
            <a:spLocks noGrp="1"/>
          </p:cNvSpPr>
          <p:nvPr>
            <p:ph type="ftr" sz="quarter" idx="3"/>
          </p:nvPr>
        </p:nvSpPr>
        <p:spPr>
          <a:xfrm>
            <a:off x="1157376" y="6356350"/>
            <a:ext cx="6399363" cy="365125"/>
          </a:xfrm>
          <a:prstGeom prst="rect">
            <a:avLst/>
          </a:prstGeom>
        </p:spPr>
        <p:txBody>
          <a:bodyPr/>
          <a:lstStyle>
            <a:lvl1pPr>
              <a:defRPr sz="1200">
                <a:latin typeface="Times New Roman" panose="02020603050405020304" pitchFamily="18" charset="0"/>
                <a:cs typeface="Times New Roman" panose="02020603050405020304" pitchFamily="18" charset="0"/>
              </a:defRPr>
            </a:lvl1pPr>
          </a:lstStyle>
          <a:p>
            <a:r>
              <a:rPr lang="en-US"/>
              <a:t>CHIPS | Proprietary &amp; Confidential  Initiation Slides v13  (29 January 2023) Protocol Version 4</a:t>
            </a:r>
          </a:p>
        </p:txBody>
      </p:sp>
      <p:sp>
        <p:nvSpPr>
          <p:cNvPr id="12" name="Slide Number Placeholder 5">
            <a:extLst>
              <a:ext uri="{FF2B5EF4-FFF2-40B4-BE49-F238E27FC236}">
                <a16:creationId xmlns:a16="http://schemas.microsoft.com/office/drawing/2014/main" id="{4C3D69C4-508C-45A3-AF07-1EF70C6B9D4D}"/>
              </a:ext>
            </a:extLst>
          </p:cNvPr>
          <p:cNvSpPr>
            <a:spLocks noGrp="1"/>
          </p:cNvSpPr>
          <p:nvPr>
            <p:ph type="sldNum" sz="quarter" idx="4"/>
          </p:nvPr>
        </p:nvSpPr>
        <p:spPr>
          <a:xfrm>
            <a:off x="508959" y="6363658"/>
            <a:ext cx="381000" cy="365125"/>
          </a:xfrm>
          <a:prstGeom prst="rect">
            <a:avLst/>
          </a:prstGeom>
        </p:spPr>
        <p:txBody>
          <a:bodyPr/>
          <a:lstStyle>
            <a:lvl1pPr>
              <a:defRPr sz="1200">
                <a:latin typeface="Times New Roman" panose="02020603050405020304" pitchFamily="18" charset="0"/>
                <a:cs typeface="Times New Roman" panose="02020603050405020304" pitchFamily="18" charset="0"/>
              </a:defRPr>
            </a:lvl1pPr>
          </a:lstStyle>
          <a:p>
            <a:fld id="{EFD8D75B-DEA6-5A45-A1F6-C52B85F947CD}" type="slidenum">
              <a:rPr lang="en-US" smtClean="0"/>
              <a:pPr/>
              <a:t>‹#›</a:t>
            </a:fld>
            <a:endParaRPr lang="en-US"/>
          </a:p>
        </p:txBody>
      </p:sp>
    </p:spTree>
    <p:extLst>
      <p:ext uri="{BB962C8B-B14F-4D97-AF65-F5344CB8AC3E}">
        <p14:creationId xmlns:p14="http://schemas.microsoft.com/office/powerpoint/2010/main" val="64551489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52"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7C3A2EC-45C6-EA48-9E44-9DBC9D9399BE}"/>
              </a:ext>
            </a:extLst>
          </p:cNvPr>
          <p:cNvSpPr txBox="1">
            <a:spLocks/>
          </p:cNvSpPr>
          <p:nvPr/>
        </p:nvSpPr>
        <p:spPr>
          <a:xfrm>
            <a:off x="452307" y="2127245"/>
            <a:ext cx="6228729" cy="20534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3500">
              <a:solidFill>
                <a:schemeClr val="bg1"/>
              </a:solidFill>
              <a:latin typeface="Helvetica Light" panose="020B0403020202020204" pitchFamily="34" charset="0"/>
            </a:endParaRPr>
          </a:p>
        </p:txBody>
      </p:sp>
      <p:sp>
        <p:nvSpPr>
          <p:cNvPr id="11" name="Title 10">
            <a:extLst>
              <a:ext uri="{FF2B5EF4-FFF2-40B4-BE49-F238E27FC236}">
                <a16:creationId xmlns:a16="http://schemas.microsoft.com/office/drawing/2014/main" id="{9EC0A161-F53E-4467-9206-2AE4ACA53C09}"/>
              </a:ext>
            </a:extLst>
          </p:cNvPr>
          <p:cNvSpPr>
            <a:spLocks noGrp="1"/>
          </p:cNvSpPr>
          <p:nvPr>
            <p:ph type="ctrTitle"/>
          </p:nvPr>
        </p:nvSpPr>
        <p:spPr/>
        <p:txBody>
          <a:bodyPr/>
          <a:lstStyle/>
          <a:p>
            <a:endParaRPr lang="en-US"/>
          </a:p>
        </p:txBody>
      </p:sp>
      <p:sp>
        <p:nvSpPr>
          <p:cNvPr id="7" name="Subtitle 2">
            <a:extLst>
              <a:ext uri="{FF2B5EF4-FFF2-40B4-BE49-F238E27FC236}">
                <a16:creationId xmlns:a16="http://schemas.microsoft.com/office/drawing/2014/main" id="{AB7A26FC-CA51-AB42-A489-07BE08646699}"/>
              </a:ext>
            </a:extLst>
          </p:cNvPr>
          <p:cNvSpPr>
            <a:spLocks noGrp="1"/>
          </p:cNvSpPr>
          <p:nvPr>
            <p:ph type="subTitle" idx="1"/>
          </p:nvPr>
        </p:nvSpPr>
        <p:spPr>
          <a:xfrm>
            <a:off x="1524000" y="3602038"/>
            <a:ext cx="9144000" cy="1655762"/>
          </a:xfrm>
        </p:spPr>
        <p:txBody>
          <a:bodyPr anchor="t">
            <a:normAutofit/>
          </a:bodyPr>
          <a:lstStyle/>
          <a:p>
            <a:r>
              <a:rPr lang="en-US" err="1"/>
              <a:t>CHIlled</a:t>
            </a:r>
            <a:r>
              <a:rPr lang="en-US"/>
              <a:t> Platelet Study </a:t>
            </a:r>
          </a:p>
          <a:p>
            <a:endParaRPr lang="en-US"/>
          </a:p>
        </p:txBody>
      </p:sp>
      <p:sp>
        <p:nvSpPr>
          <p:cNvPr id="12" name="Title 1">
            <a:extLst>
              <a:ext uri="{FF2B5EF4-FFF2-40B4-BE49-F238E27FC236}">
                <a16:creationId xmlns:a16="http://schemas.microsoft.com/office/drawing/2014/main" id="{E431E268-9F26-9143-8757-8BEC69E5CB0E}"/>
              </a:ext>
            </a:extLst>
          </p:cNvPr>
          <p:cNvSpPr txBox="1">
            <a:spLocks/>
          </p:cNvSpPr>
          <p:nvPr/>
        </p:nvSpPr>
        <p:spPr>
          <a:xfrm>
            <a:off x="935141" y="4565261"/>
            <a:ext cx="10485621" cy="99013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dirty="0">
              <a:latin typeface="Times New Roman"/>
              <a:cs typeface="Times New Roman"/>
            </a:endParaRPr>
          </a:p>
        </p:txBody>
      </p:sp>
      <p:pic>
        <p:nvPicPr>
          <p:cNvPr id="4" name="Picture 3" descr="chips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326290"/>
            <a:ext cx="9144000" cy="2340864"/>
          </a:xfrm>
          <a:prstGeom prst="rect">
            <a:avLst/>
          </a:prstGeom>
        </p:spPr>
      </p:pic>
      <p:sp>
        <p:nvSpPr>
          <p:cNvPr id="2" name="Subtitle 4">
            <a:extLst>
              <a:ext uri="{FF2B5EF4-FFF2-40B4-BE49-F238E27FC236}">
                <a16:creationId xmlns:a16="http://schemas.microsoft.com/office/drawing/2014/main" id="{CA5F99A2-A7FA-AEA2-D38D-B6B7EFCC7D8C}"/>
              </a:ext>
            </a:extLst>
          </p:cNvPr>
          <p:cNvSpPr txBox="1">
            <a:spLocks/>
          </p:cNvSpPr>
          <p:nvPr/>
        </p:nvSpPr>
        <p:spPr>
          <a:xfrm>
            <a:off x="2598928" y="4981641"/>
            <a:ext cx="6650503" cy="1402841"/>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900" dirty="0"/>
              <a:t>Philip C. </a:t>
            </a:r>
            <a:r>
              <a:rPr lang="en-US" sz="1900" dirty="0" err="1"/>
              <a:t>Spinella</a:t>
            </a:r>
            <a:r>
              <a:rPr lang="en-US" sz="1900" dirty="0"/>
              <a:t>, MD, FCCM</a:t>
            </a:r>
          </a:p>
          <a:p>
            <a:r>
              <a:rPr lang="en-US" sz="1900" dirty="0"/>
              <a:t>Professor, Dept of Surgery and Dept of Critical Care Medicine</a:t>
            </a:r>
          </a:p>
          <a:p>
            <a:r>
              <a:rPr lang="en-US" sz="1900" dirty="0"/>
              <a:t>Co-Director, Trauma and Transfusion Medicine Research Program</a:t>
            </a:r>
          </a:p>
          <a:p>
            <a:r>
              <a:rPr lang="en-US" sz="1900" dirty="0"/>
              <a:t>University of Pittsburgh </a:t>
            </a:r>
          </a:p>
          <a:p>
            <a:r>
              <a:rPr lang="en-US" sz="1900"/>
              <a:t>June </a:t>
            </a:r>
            <a:r>
              <a:rPr lang="en-US" sz="1900" dirty="0"/>
              <a:t>2023</a:t>
            </a:r>
          </a:p>
          <a:p>
            <a:endParaRPr lang="en-US" sz="2500" dirty="0"/>
          </a:p>
          <a:p>
            <a:endParaRPr lang="en-US" dirty="0"/>
          </a:p>
        </p:txBody>
      </p:sp>
    </p:spTree>
    <p:extLst>
      <p:ext uri="{BB962C8B-B14F-4D97-AF65-F5344CB8AC3E}">
        <p14:creationId xmlns:p14="http://schemas.microsoft.com/office/powerpoint/2010/main" val="597984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7C3A2EC-45C6-EA48-9E44-9DBC9D9399BE}"/>
              </a:ext>
            </a:extLst>
          </p:cNvPr>
          <p:cNvSpPr txBox="1">
            <a:spLocks/>
          </p:cNvSpPr>
          <p:nvPr/>
        </p:nvSpPr>
        <p:spPr>
          <a:xfrm>
            <a:off x="452307" y="2127245"/>
            <a:ext cx="6228729" cy="20534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3500">
              <a:solidFill>
                <a:schemeClr val="bg1"/>
              </a:solidFill>
              <a:latin typeface="Helvetica Light" panose="020B0403020202020204" pitchFamily="34" charset="0"/>
            </a:endParaRPr>
          </a:p>
        </p:txBody>
      </p:sp>
      <p:sp>
        <p:nvSpPr>
          <p:cNvPr id="12" name="Title 1">
            <a:extLst>
              <a:ext uri="{FF2B5EF4-FFF2-40B4-BE49-F238E27FC236}">
                <a16:creationId xmlns:a16="http://schemas.microsoft.com/office/drawing/2014/main" id="{E431E268-9F26-9143-8757-8BEC69E5CB0E}"/>
              </a:ext>
            </a:extLst>
          </p:cNvPr>
          <p:cNvSpPr txBox="1">
            <a:spLocks/>
          </p:cNvSpPr>
          <p:nvPr/>
        </p:nvSpPr>
        <p:spPr>
          <a:xfrm>
            <a:off x="452307" y="3429000"/>
            <a:ext cx="11287386" cy="2207172"/>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600" b="1" dirty="0"/>
              <a:t>Phase 3, multi-center, international, randomized, partially blinded, adaptive, non-inferiority study</a:t>
            </a:r>
          </a:p>
          <a:p>
            <a:pPr algn="l"/>
            <a:endParaRPr lang="en-US" dirty="0">
              <a:latin typeface="Times New Roman"/>
              <a:cs typeface="Times New Roman"/>
            </a:endParaRPr>
          </a:p>
        </p:txBody>
      </p:sp>
      <p:pic>
        <p:nvPicPr>
          <p:cNvPr id="4" name="Picture 3" descr="chips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8748" y="383692"/>
            <a:ext cx="6354503" cy="1626753"/>
          </a:xfrm>
          <a:prstGeom prst="rect">
            <a:avLst/>
          </a:prstGeom>
        </p:spPr>
      </p:pic>
    </p:spTree>
    <p:extLst>
      <p:ext uri="{BB962C8B-B14F-4D97-AF65-F5344CB8AC3E}">
        <p14:creationId xmlns:p14="http://schemas.microsoft.com/office/powerpoint/2010/main" val="1600339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Autofit/>
          </a:bodyPr>
          <a:lstStyle/>
          <a:p>
            <a:r>
              <a:rPr lang="en-US"/>
              <a:t>Study Design</a:t>
            </a:r>
          </a:p>
        </p:txBody>
      </p:sp>
      <p:sp>
        <p:nvSpPr>
          <p:cNvPr id="3" name="Content Placeholder 2"/>
          <p:cNvSpPr>
            <a:spLocks noGrp="1"/>
          </p:cNvSpPr>
          <p:nvPr>
            <p:ph idx="1"/>
          </p:nvPr>
        </p:nvSpPr>
        <p:spPr>
          <a:xfrm>
            <a:off x="838200" y="1825625"/>
            <a:ext cx="10515600" cy="4351338"/>
          </a:xfrm>
        </p:spPr>
        <p:txBody>
          <a:bodyPr>
            <a:normAutofit/>
          </a:bodyPr>
          <a:lstStyle/>
          <a:p>
            <a:r>
              <a:rPr lang="en-US" dirty="0"/>
              <a:t>1000 subjects (competitive enrollment)</a:t>
            </a:r>
          </a:p>
          <a:p>
            <a:pPr lvl="1"/>
            <a:r>
              <a:rPr lang="en-US" dirty="0"/>
              <a:t>Pediatric &amp; adults subjects </a:t>
            </a:r>
          </a:p>
          <a:p>
            <a:r>
              <a:rPr lang="en-US" dirty="0"/>
              <a:t>Randomization is 2:1 cold stored to room temperature platelets</a:t>
            </a:r>
          </a:p>
          <a:p>
            <a:r>
              <a:rPr lang="en-US" dirty="0"/>
              <a:t>Inclusion criteria  </a:t>
            </a:r>
          </a:p>
          <a:p>
            <a:pPr lvl="1"/>
            <a:r>
              <a:rPr lang="en-US" dirty="0"/>
              <a:t>29 days to 85 years</a:t>
            </a:r>
          </a:p>
          <a:p>
            <a:pPr lvl="1"/>
            <a:r>
              <a:rPr lang="en-US" dirty="0"/>
              <a:t>Platelets transfused for active bleeding </a:t>
            </a:r>
          </a:p>
          <a:p>
            <a:pPr lvl="1"/>
            <a:r>
              <a:rPr lang="en-US" dirty="0"/>
              <a:t>Complex cardiac surgery requiring cardiopulmonary bypass</a:t>
            </a:r>
          </a:p>
          <a:p>
            <a:pPr lvl="1"/>
            <a:endParaRPr lang="en-US" dirty="0"/>
          </a:p>
          <a:p>
            <a:endParaRPr lang="en-US" dirty="0"/>
          </a:p>
          <a:p>
            <a:pPr lvl="1"/>
            <a:endParaRPr lang="en-US" dirty="0"/>
          </a:p>
          <a:p>
            <a:endParaRPr lang="en-US" dirty="0"/>
          </a:p>
        </p:txBody>
      </p:sp>
    </p:spTree>
    <p:extLst>
      <p:ext uri="{BB962C8B-B14F-4D97-AF65-F5344CB8AC3E}">
        <p14:creationId xmlns:p14="http://schemas.microsoft.com/office/powerpoint/2010/main" val="653417530"/>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78AF2-BB4F-F249-A96F-E577C96C04CB}"/>
              </a:ext>
            </a:extLst>
          </p:cNvPr>
          <p:cNvSpPr>
            <a:spLocks noGrp="1"/>
          </p:cNvSpPr>
          <p:nvPr>
            <p:ph type="title"/>
          </p:nvPr>
        </p:nvSpPr>
        <p:spPr>
          <a:xfrm>
            <a:off x="838200" y="365125"/>
            <a:ext cx="10515600" cy="1325563"/>
          </a:xfrm>
        </p:spPr>
        <p:txBody>
          <a:bodyPr>
            <a:normAutofit/>
          </a:bodyPr>
          <a:lstStyle/>
          <a:p>
            <a:r>
              <a:rPr lang="en-US"/>
              <a:t>Study Exclusion Criteria	</a:t>
            </a:r>
          </a:p>
        </p:txBody>
      </p:sp>
      <p:sp>
        <p:nvSpPr>
          <p:cNvPr id="3" name="Content Placeholder 2">
            <a:extLst>
              <a:ext uri="{FF2B5EF4-FFF2-40B4-BE49-F238E27FC236}">
                <a16:creationId xmlns:a16="http://schemas.microsoft.com/office/drawing/2014/main" id="{3EB694F0-70AF-1D44-85B9-50EB5D609DED}"/>
              </a:ext>
            </a:extLst>
          </p:cNvPr>
          <p:cNvSpPr>
            <a:spLocks noGrp="1"/>
          </p:cNvSpPr>
          <p:nvPr>
            <p:ph idx="1"/>
          </p:nvPr>
        </p:nvSpPr>
        <p:spPr>
          <a:xfrm>
            <a:off x="838200" y="1491796"/>
            <a:ext cx="10515600" cy="4351338"/>
          </a:xfrm>
        </p:spPr>
        <p:txBody>
          <a:bodyPr>
            <a:normAutofit fontScale="70000" lnSpcReduction="20000"/>
          </a:bodyPr>
          <a:lstStyle/>
          <a:p>
            <a:r>
              <a:rPr lang="en-US"/>
              <a:t>Expected order for washed or volume reduced platelets;</a:t>
            </a:r>
          </a:p>
          <a:p>
            <a:r>
              <a:rPr lang="en-US"/>
              <a:t>Patient with known anti-platelet antibodies (e.g., anti-HPA-1a, ITP);</a:t>
            </a:r>
          </a:p>
          <a:p>
            <a:r>
              <a:rPr lang="en-US"/>
              <a:t>Platelet transfusion refractoriness due to anti-HLA antibodies;</a:t>
            </a:r>
          </a:p>
          <a:p>
            <a:r>
              <a:rPr lang="en-US"/>
              <a:t>Known or suspected pregnancy;</a:t>
            </a:r>
          </a:p>
          <a:p>
            <a:r>
              <a:rPr lang="en-US"/>
              <a:t>Previously randomized in this study;</a:t>
            </a:r>
          </a:p>
          <a:p>
            <a:r>
              <a:rPr lang="en-US"/>
              <a:t>Conscious objection or unwillingness to receive blood products;</a:t>
            </a:r>
          </a:p>
          <a:p>
            <a:r>
              <a:rPr lang="en-US" sz="2900"/>
              <a:t>Known IgA deficiency;</a:t>
            </a:r>
          </a:p>
          <a:p>
            <a:r>
              <a:rPr lang="en-US" sz="2900"/>
              <a:t>Known congenital platelet disorder;</a:t>
            </a:r>
          </a:p>
          <a:p>
            <a:r>
              <a:rPr lang="en-US" sz="2900"/>
              <a:t>Known congenital bleeding disorder (e.g., Hemophilia A, von Willebrand disease, Ehlers-Danlos syndrome);</a:t>
            </a:r>
          </a:p>
          <a:p>
            <a:r>
              <a:rPr lang="en-US" sz="2900"/>
              <a:t>Planned post-operative extracorporeal membrane oxygenation (ECMO), ventricular assist device (VAD), and/or continuous renal replacement therapy (CRRT)/hemodialysis;</a:t>
            </a:r>
          </a:p>
          <a:p>
            <a:r>
              <a:rPr lang="en-US" sz="2900"/>
              <a:t>Patients intended to receive whole blood either intra-operative or post-operative for bleeding.</a:t>
            </a:r>
          </a:p>
          <a:p>
            <a:endParaRPr lang="en-US"/>
          </a:p>
        </p:txBody>
      </p:sp>
    </p:spTree>
    <p:extLst>
      <p:ext uri="{BB962C8B-B14F-4D97-AF65-F5344CB8AC3E}">
        <p14:creationId xmlns:p14="http://schemas.microsoft.com/office/powerpoint/2010/main" val="4054299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Autofit/>
          </a:bodyPr>
          <a:lstStyle/>
          <a:p>
            <a:r>
              <a:rPr lang="en-US" dirty="0"/>
              <a:t>Study Design</a:t>
            </a:r>
            <a:r>
              <a:rPr lang="en-US" i="1" dirty="0"/>
              <a:t> </a:t>
            </a:r>
          </a:p>
        </p:txBody>
      </p:sp>
      <p:sp>
        <p:nvSpPr>
          <p:cNvPr id="3" name="Content Placeholder 2"/>
          <p:cNvSpPr>
            <a:spLocks noGrp="1"/>
          </p:cNvSpPr>
          <p:nvPr>
            <p:ph idx="1"/>
          </p:nvPr>
        </p:nvSpPr>
        <p:spPr>
          <a:xfrm>
            <a:off x="838200" y="1825625"/>
            <a:ext cx="10515600" cy="4351338"/>
          </a:xfrm>
        </p:spPr>
        <p:txBody>
          <a:bodyPr>
            <a:normAutofit/>
          </a:bodyPr>
          <a:lstStyle/>
          <a:p>
            <a:r>
              <a:rPr lang="en-US" dirty="0"/>
              <a:t>Partially blinded study</a:t>
            </a:r>
          </a:p>
          <a:p>
            <a:r>
              <a:rPr lang="en-US" dirty="0"/>
              <a:t>Eligibility period</a:t>
            </a:r>
          </a:p>
          <a:p>
            <a:pPr lvl="1"/>
            <a:r>
              <a:rPr lang="en-US" dirty="0"/>
              <a:t>During surgery or within the first 24 hours following ICU admission</a:t>
            </a:r>
          </a:p>
          <a:p>
            <a:r>
              <a:rPr lang="en-US" dirty="0"/>
              <a:t>Intervention period</a:t>
            </a:r>
          </a:p>
          <a:p>
            <a:pPr lvl="1"/>
            <a:r>
              <a:rPr lang="en-US" dirty="0"/>
              <a:t>24 hours from the start time of the first platelet transfusion</a:t>
            </a:r>
          </a:p>
          <a:p>
            <a:r>
              <a:rPr lang="en-US" dirty="0"/>
              <a:t>Maximum of 6 units (or 6 doses)</a:t>
            </a:r>
          </a:p>
          <a:p>
            <a:pPr lvl="2"/>
            <a:r>
              <a:rPr lang="en-US" dirty="0"/>
              <a:t>One pediatric dose = 10-15 mL/kg, </a:t>
            </a:r>
          </a:p>
          <a:p>
            <a:pPr lvl="2"/>
            <a:r>
              <a:rPr lang="en-US" dirty="0"/>
              <a:t>Max pediatric dose = 6 x15 mL/kg= 90ml/kg</a:t>
            </a:r>
          </a:p>
          <a:p>
            <a:pPr lvl="2"/>
            <a:endParaRPr lang="en-US" dirty="0"/>
          </a:p>
          <a:p>
            <a:pPr lvl="1"/>
            <a:endParaRPr lang="en-US" dirty="0"/>
          </a:p>
          <a:p>
            <a:endParaRPr lang="en-US" dirty="0"/>
          </a:p>
        </p:txBody>
      </p:sp>
    </p:spTree>
    <p:extLst>
      <p:ext uri="{BB962C8B-B14F-4D97-AF65-F5344CB8AC3E}">
        <p14:creationId xmlns:p14="http://schemas.microsoft.com/office/powerpoint/2010/main" val="3058843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5624E-D1F7-3047-8E71-25D9826B7E9D}"/>
              </a:ext>
            </a:extLst>
          </p:cNvPr>
          <p:cNvSpPr>
            <a:spLocks noGrp="1"/>
          </p:cNvSpPr>
          <p:nvPr>
            <p:ph type="title"/>
          </p:nvPr>
        </p:nvSpPr>
        <p:spPr>
          <a:xfrm>
            <a:off x="838200" y="365125"/>
            <a:ext cx="10515600" cy="1325563"/>
          </a:xfrm>
        </p:spPr>
        <p:txBody>
          <a:bodyPr/>
          <a:lstStyle/>
          <a:p>
            <a:r>
              <a:rPr lang="en-US" dirty="0"/>
              <a:t>Study Design </a:t>
            </a:r>
          </a:p>
        </p:txBody>
      </p:sp>
      <p:sp>
        <p:nvSpPr>
          <p:cNvPr id="3" name="Content Placeholder 2">
            <a:extLst>
              <a:ext uri="{FF2B5EF4-FFF2-40B4-BE49-F238E27FC236}">
                <a16:creationId xmlns:a16="http://schemas.microsoft.com/office/drawing/2014/main" id="{13289747-3C3D-E64B-B19F-1761DFD60BF6}"/>
              </a:ext>
            </a:extLst>
          </p:cNvPr>
          <p:cNvSpPr>
            <a:spLocks noGrp="1"/>
          </p:cNvSpPr>
          <p:nvPr>
            <p:ph idx="1"/>
          </p:nvPr>
        </p:nvSpPr>
        <p:spPr>
          <a:xfrm>
            <a:off x="838200" y="1825625"/>
            <a:ext cx="10515600" cy="4351338"/>
          </a:xfrm>
        </p:spPr>
        <p:txBody>
          <a:bodyPr/>
          <a:lstStyle/>
          <a:p>
            <a:r>
              <a:rPr lang="en-US"/>
              <a:t>Maximum storage duration of cold-stored platelets (CSP)</a:t>
            </a:r>
          </a:p>
          <a:p>
            <a:pPr lvl="1"/>
            <a:r>
              <a:rPr lang="en-US"/>
              <a:t>Study start, maximum storage duration is 7 days</a:t>
            </a:r>
          </a:p>
          <a:p>
            <a:pPr lvl="1"/>
            <a:r>
              <a:rPr lang="en-US"/>
              <a:t>After each successive cohort of 200 patients, an interim analysis will be conducted that allows the maximum storage duration of cold-stored platelets to change depending on the accumulating trials results</a:t>
            </a:r>
          </a:p>
          <a:p>
            <a:pPr lvl="1"/>
            <a:r>
              <a:rPr lang="en-US"/>
              <a:t>Duration may be extended during the study up to a maximum of 21 days</a:t>
            </a:r>
          </a:p>
          <a:p>
            <a:endParaRPr lang="en-US"/>
          </a:p>
        </p:txBody>
      </p:sp>
    </p:spTree>
    <p:extLst>
      <p:ext uri="{BB962C8B-B14F-4D97-AF65-F5344CB8AC3E}">
        <p14:creationId xmlns:p14="http://schemas.microsoft.com/office/powerpoint/2010/main" val="2749490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9CEA5-A3B8-6F21-EAE0-1B4729025BF9}"/>
              </a:ext>
            </a:extLst>
          </p:cNvPr>
          <p:cNvSpPr>
            <a:spLocks noGrp="1"/>
          </p:cNvSpPr>
          <p:nvPr>
            <p:ph type="title"/>
          </p:nvPr>
        </p:nvSpPr>
        <p:spPr/>
        <p:txBody>
          <a:bodyPr/>
          <a:lstStyle/>
          <a:p>
            <a:r>
              <a:rPr lang="en-US" dirty="0"/>
              <a:t>Intervention </a:t>
            </a:r>
          </a:p>
        </p:txBody>
      </p:sp>
      <p:sp>
        <p:nvSpPr>
          <p:cNvPr id="3" name="Content Placeholder 2">
            <a:extLst>
              <a:ext uri="{FF2B5EF4-FFF2-40B4-BE49-F238E27FC236}">
                <a16:creationId xmlns:a16="http://schemas.microsoft.com/office/drawing/2014/main" id="{BEAEE2A2-730D-E0B4-7074-8587482C6C3E}"/>
              </a:ext>
            </a:extLst>
          </p:cNvPr>
          <p:cNvSpPr>
            <a:spLocks noGrp="1"/>
          </p:cNvSpPr>
          <p:nvPr>
            <p:ph idx="1"/>
          </p:nvPr>
        </p:nvSpPr>
        <p:spPr/>
        <p:txBody>
          <a:bodyPr/>
          <a:lstStyle/>
          <a:p>
            <a:r>
              <a:rPr lang="en-US" dirty="0"/>
              <a:t>Apheresis collected platelets only </a:t>
            </a:r>
          </a:p>
          <a:p>
            <a:pPr lvl="1"/>
            <a:r>
              <a:rPr lang="en-US" dirty="0"/>
              <a:t>All apheresis collection platforms studied </a:t>
            </a:r>
          </a:p>
          <a:p>
            <a:r>
              <a:rPr lang="en-US" dirty="0"/>
              <a:t>CSP stored at 4ºC </a:t>
            </a:r>
          </a:p>
          <a:p>
            <a:pPr lvl="1"/>
            <a:r>
              <a:rPr lang="en-US" dirty="0"/>
              <a:t>8 </a:t>
            </a:r>
            <a:r>
              <a:rPr lang="en-US" dirty="0" err="1"/>
              <a:t>hrs</a:t>
            </a:r>
            <a:r>
              <a:rPr lang="en-US" dirty="0"/>
              <a:t> for time to placement at 4ºC non-PRT</a:t>
            </a:r>
          </a:p>
          <a:p>
            <a:pPr lvl="1"/>
            <a:r>
              <a:rPr lang="en-US" dirty="0"/>
              <a:t>24 </a:t>
            </a:r>
            <a:r>
              <a:rPr lang="en-US" dirty="0" err="1"/>
              <a:t>hrs</a:t>
            </a:r>
            <a:r>
              <a:rPr lang="en-US" dirty="0"/>
              <a:t> for time to placement at 4ºC PRT </a:t>
            </a:r>
          </a:p>
        </p:txBody>
      </p:sp>
    </p:spTree>
    <p:extLst>
      <p:ext uri="{BB962C8B-B14F-4D97-AF65-F5344CB8AC3E}">
        <p14:creationId xmlns:p14="http://schemas.microsoft.com/office/powerpoint/2010/main" val="2233675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DD8A2-EDCE-7543-83C8-959256395750}"/>
              </a:ext>
            </a:extLst>
          </p:cNvPr>
          <p:cNvSpPr>
            <a:spLocks noGrp="1"/>
          </p:cNvSpPr>
          <p:nvPr>
            <p:ph type="title"/>
          </p:nvPr>
        </p:nvSpPr>
        <p:spPr/>
        <p:txBody>
          <a:bodyPr/>
          <a:lstStyle/>
          <a:p>
            <a:r>
              <a:rPr lang="en-US" b="1" dirty="0"/>
              <a:t>Primary Outcome</a:t>
            </a:r>
          </a:p>
        </p:txBody>
      </p:sp>
      <p:pic>
        <p:nvPicPr>
          <p:cNvPr id="5" name="Picture 4">
            <a:extLst>
              <a:ext uri="{FF2B5EF4-FFF2-40B4-BE49-F238E27FC236}">
                <a16:creationId xmlns:a16="http://schemas.microsoft.com/office/drawing/2014/main" id="{5CD4CD94-E5E5-3E4E-A14D-74CC96FBD139}"/>
              </a:ext>
            </a:extLst>
          </p:cNvPr>
          <p:cNvPicPr>
            <a:picLocks noChangeAspect="1"/>
          </p:cNvPicPr>
          <p:nvPr/>
        </p:nvPicPr>
        <p:blipFill>
          <a:blip r:embed="rId2"/>
          <a:stretch>
            <a:fillRect/>
          </a:stretch>
        </p:blipFill>
        <p:spPr>
          <a:xfrm>
            <a:off x="838200" y="1690688"/>
            <a:ext cx="10572559" cy="3080625"/>
          </a:xfrm>
          <a:prstGeom prst="rect">
            <a:avLst/>
          </a:prstGeom>
        </p:spPr>
      </p:pic>
      <p:sp>
        <p:nvSpPr>
          <p:cNvPr id="6" name="Rectangle 5">
            <a:extLst>
              <a:ext uri="{FF2B5EF4-FFF2-40B4-BE49-F238E27FC236}">
                <a16:creationId xmlns:a16="http://schemas.microsoft.com/office/drawing/2014/main" id="{B6C9F2F2-35C5-F94D-B48A-49FE2D1751AA}"/>
              </a:ext>
            </a:extLst>
          </p:cNvPr>
          <p:cNvSpPr/>
          <p:nvPr/>
        </p:nvSpPr>
        <p:spPr>
          <a:xfrm>
            <a:off x="838200" y="5834117"/>
            <a:ext cx="10197662" cy="307777"/>
          </a:xfrm>
          <a:prstGeom prst="rect">
            <a:avLst/>
          </a:prstGeom>
        </p:spPr>
        <p:txBody>
          <a:bodyPr wrap="square">
            <a:spAutoFit/>
          </a:bodyPr>
          <a:lstStyle/>
          <a:p>
            <a:r>
              <a:rPr lang="en-US" sz="1400" dirty="0">
                <a:latin typeface="Arial" panose="020B0604020202020204" pitchFamily="34" charset="0"/>
              </a:rPr>
              <a:t>Dyke C, et al. Universal definition of peri-operative bleeding in adult cardiac surgery. JTCVS 2013.</a:t>
            </a:r>
            <a:endParaRPr lang="en-US" sz="1400" dirty="0">
              <a:effectLst/>
            </a:endParaRPr>
          </a:p>
        </p:txBody>
      </p:sp>
      <p:sp>
        <p:nvSpPr>
          <p:cNvPr id="3" name="Rectangle 2">
            <a:extLst>
              <a:ext uri="{FF2B5EF4-FFF2-40B4-BE49-F238E27FC236}">
                <a16:creationId xmlns:a16="http://schemas.microsoft.com/office/drawing/2014/main" id="{804E7996-DD58-DA46-9533-B051ACFB71A6}"/>
              </a:ext>
            </a:extLst>
          </p:cNvPr>
          <p:cNvSpPr/>
          <p:nvPr/>
        </p:nvSpPr>
        <p:spPr>
          <a:xfrm>
            <a:off x="943303" y="4748717"/>
            <a:ext cx="10684933" cy="369332"/>
          </a:xfrm>
          <a:prstGeom prst="rect">
            <a:avLst/>
          </a:prstGeom>
        </p:spPr>
        <p:txBody>
          <a:bodyPr wrap="square">
            <a:spAutoFit/>
          </a:bodyPr>
          <a:lstStyle/>
          <a:p>
            <a:r>
              <a:rPr lang="en-US" b="1" dirty="0"/>
              <a:t>Score calculated after the first platelet transfusion</a:t>
            </a:r>
            <a:endParaRPr lang="en-US" dirty="0"/>
          </a:p>
        </p:txBody>
      </p:sp>
    </p:spTree>
    <p:extLst>
      <p:ext uri="{BB962C8B-B14F-4D97-AF65-F5344CB8AC3E}">
        <p14:creationId xmlns:p14="http://schemas.microsoft.com/office/powerpoint/2010/main" val="259375860"/>
      </p:ext>
    </p:extLst>
  </p:cSld>
  <p:clrMapOvr>
    <a:masterClrMapping/>
  </p:clrMapOvr>
  <mc:AlternateContent xmlns:mc="http://schemas.openxmlformats.org/markup-compatibility/2006" xmlns:p14="http://schemas.microsoft.com/office/powerpoint/2010/main">
    <mc:Choice Requires="p14">
      <p:transition spd="slow" p14:dur="2000" advTm="35152"/>
    </mc:Choice>
    <mc:Fallback xmlns="">
      <p:transition spd="slow" advTm="35152"/>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a:t>Efficacy Assessments (continued) </a:t>
            </a:r>
          </a:p>
        </p:txBody>
      </p:sp>
      <p:sp>
        <p:nvSpPr>
          <p:cNvPr id="3" name="Content Placeholder 2"/>
          <p:cNvSpPr>
            <a:spLocks noGrp="1"/>
          </p:cNvSpPr>
          <p:nvPr>
            <p:ph idx="1"/>
          </p:nvPr>
        </p:nvSpPr>
        <p:spPr>
          <a:xfrm>
            <a:off x="838200" y="1825625"/>
            <a:ext cx="10515600" cy="4351338"/>
          </a:xfrm>
        </p:spPr>
        <p:txBody>
          <a:bodyPr>
            <a:normAutofit/>
          </a:bodyPr>
          <a:lstStyle/>
          <a:p>
            <a:r>
              <a:rPr lang="en-US" sz="2800" b="1" dirty="0"/>
              <a:t>Secondary Outcomes</a:t>
            </a:r>
            <a:endParaRPr lang="en-US" b="1" dirty="0"/>
          </a:p>
          <a:p>
            <a:pPr lvl="1"/>
            <a:r>
              <a:rPr lang="en-US" dirty="0"/>
              <a:t>Chest tube output for 24 hours</a:t>
            </a:r>
          </a:p>
          <a:p>
            <a:r>
              <a:rPr lang="en-US" b="1" dirty="0"/>
              <a:t>Exploratory Outcomes:</a:t>
            </a:r>
          </a:p>
          <a:p>
            <a:pPr lvl="1"/>
            <a:r>
              <a:rPr lang="en-US" dirty="0"/>
              <a:t>Total blood product administration at 72 hours</a:t>
            </a:r>
          </a:p>
          <a:p>
            <a:pPr lvl="1"/>
            <a:r>
              <a:rPr lang="en-US" dirty="0"/>
              <a:t>Total dose of individual hemostatic adjuncts at 72 hours</a:t>
            </a:r>
          </a:p>
          <a:p>
            <a:pPr lvl="1"/>
            <a:r>
              <a:rPr lang="en-US" dirty="0"/>
              <a:t>Relative change in hemostatic parameters at 6 and 24 hours</a:t>
            </a:r>
          </a:p>
          <a:p>
            <a:pPr lvl="2"/>
            <a:r>
              <a:rPr lang="en-US" dirty="0"/>
              <a:t>CBC, PT/INR, PTT, fibrinogen &amp; TEG with platelet mapping</a:t>
            </a:r>
          </a:p>
        </p:txBody>
      </p:sp>
    </p:spTree>
    <p:extLst>
      <p:ext uri="{BB962C8B-B14F-4D97-AF65-F5344CB8AC3E}">
        <p14:creationId xmlns:p14="http://schemas.microsoft.com/office/powerpoint/2010/main" val="1065324360"/>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a:t>Safety Assessments</a:t>
            </a:r>
          </a:p>
        </p:txBody>
      </p:sp>
      <p:sp>
        <p:nvSpPr>
          <p:cNvPr id="3" name="Content Placeholder 2"/>
          <p:cNvSpPr>
            <a:spLocks noGrp="1"/>
          </p:cNvSpPr>
          <p:nvPr>
            <p:ph idx="1"/>
          </p:nvPr>
        </p:nvSpPr>
        <p:spPr>
          <a:xfrm>
            <a:off x="838200" y="1687513"/>
            <a:ext cx="10515600" cy="4351338"/>
          </a:xfrm>
        </p:spPr>
        <p:txBody>
          <a:bodyPr>
            <a:normAutofit/>
          </a:bodyPr>
          <a:lstStyle/>
          <a:p>
            <a:r>
              <a:rPr lang="en-US" dirty="0"/>
              <a:t>Morbidities within 7 days of 1st study platelet transfusion:</a:t>
            </a:r>
          </a:p>
          <a:p>
            <a:pPr lvl="1"/>
            <a:r>
              <a:rPr lang="en-US" dirty="0"/>
              <a:t>Acute respiratory distress syndrome (ARDS)</a:t>
            </a:r>
          </a:p>
          <a:p>
            <a:pPr lvl="1"/>
            <a:r>
              <a:rPr lang="en-US" dirty="0"/>
              <a:t>Need for and duration of renal support</a:t>
            </a:r>
          </a:p>
          <a:p>
            <a:pPr lvl="1"/>
            <a:r>
              <a:rPr lang="en-US" dirty="0"/>
              <a:t>Renal failure</a:t>
            </a:r>
          </a:p>
          <a:p>
            <a:pPr lvl="1"/>
            <a:r>
              <a:rPr lang="en-US" dirty="0"/>
              <a:t>Septic shock</a:t>
            </a:r>
          </a:p>
          <a:p>
            <a:r>
              <a:rPr lang="en-US" dirty="0"/>
              <a:t>Transfusion associated AEs within 7 days of 1st study platelet transfusion</a:t>
            </a:r>
          </a:p>
        </p:txBody>
      </p:sp>
    </p:spTree>
    <p:extLst>
      <p:ext uri="{BB962C8B-B14F-4D97-AF65-F5344CB8AC3E}">
        <p14:creationId xmlns:p14="http://schemas.microsoft.com/office/powerpoint/2010/main" val="864779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715BC-48AF-6D46-AE74-1ED2F3FBDE32}"/>
              </a:ext>
            </a:extLst>
          </p:cNvPr>
          <p:cNvSpPr>
            <a:spLocks noGrp="1"/>
          </p:cNvSpPr>
          <p:nvPr>
            <p:ph type="title"/>
          </p:nvPr>
        </p:nvSpPr>
        <p:spPr>
          <a:xfrm>
            <a:off x="838200" y="365125"/>
            <a:ext cx="10515600" cy="1325563"/>
          </a:xfrm>
        </p:spPr>
        <p:txBody>
          <a:bodyPr/>
          <a:lstStyle/>
          <a:p>
            <a:r>
              <a:rPr lang="en-US"/>
              <a:t>Safety Assessments </a:t>
            </a:r>
            <a:r>
              <a:rPr lang="en-US" i="1"/>
              <a:t>(continued)</a:t>
            </a:r>
          </a:p>
        </p:txBody>
      </p:sp>
      <p:sp>
        <p:nvSpPr>
          <p:cNvPr id="3" name="Content Placeholder 2">
            <a:extLst>
              <a:ext uri="{FF2B5EF4-FFF2-40B4-BE49-F238E27FC236}">
                <a16:creationId xmlns:a16="http://schemas.microsoft.com/office/drawing/2014/main" id="{165C805C-2605-6841-AD92-AD704F038D79}"/>
              </a:ext>
            </a:extLst>
          </p:cNvPr>
          <p:cNvSpPr>
            <a:spLocks noGrp="1"/>
          </p:cNvSpPr>
          <p:nvPr>
            <p:ph idx="1"/>
          </p:nvPr>
        </p:nvSpPr>
        <p:spPr>
          <a:xfrm>
            <a:off x="838200" y="1825625"/>
            <a:ext cx="10515600" cy="4351338"/>
          </a:xfrm>
        </p:spPr>
        <p:txBody>
          <a:bodyPr>
            <a:normAutofit/>
          </a:bodyPr>
          <a:lstStyle/>
          <a:p>
            <a:r>
              <a:rPr lang="en-US" dirty="0"/>
              <a:t>Arterial thrombotic events (stroke, MI) within 7 days of 1st study platelet transfusion</a:t>
            </a:r>
          </a:p>
          <a:p>
            <a:r>
              <a:rPr lang="en-US" dirty="0"/>
              <a:t>Venous thrombotic events within 7 days of 1st study platelet transfusion</a:t>
            </a:r>
          </a:p>
          <a:p>
            <a:r>
              <a:rPr lang="en-US" dirty="0"/>
              <a:t>28-day all-cause mortality</a:t>
            </a:r>
          </a:p>
          <a:p>
            <a:pPr marL="0" indent="0">
              <a:buNone/>
            </a:pPr>
            <a:endParaRPr lang="en-US" dirty="0"/>
          </a:p>
        </p:txBody>
      </p:sp>
    </p:spTree>
    <p:extLst>
      <p:ext uri="{BB962C8B-B14F-4D97-AF65-F5344CB8AC3E}">
        <p14:creationId xmlns:p14="http://schemas.microsoft.com/office/powerpoint/2010/main" val="1335470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8B3ED-ED23-0A40-B414-77C8715303D1}"/>
              </a:ext>
            </a:extLst>
          </p:cNvPr>
          <p:cNvSpPr>
            <a:spLocks noGrp="1"/>
          </p:cNvSpPr>
          <p:nvPr>
            <p:ph type="title"/>
          </p:nvPr>
        </p:nvSpPr>
        <p:spPr>
          <a:xfrm>
            <a:off x="838200" y="365125"/>
            <a:ext cx="10515600" cy="1325563"/>
          </a:xfrm>
        </p:spPr>
        <p:txBody>
          <a:bodyPr>
            <a:normAutofit/>
          </a:bodyPr>
          <a:lstStyle/>
          <a:p>
            <a:r>
              <a:rPr lang="en-US" dirty="0"/>
              <a:t>How Do You Define Function? </a:t>
            </a:r>
          </a:p>
        </p:txBody>
      </p:sp>
      <p:pic>
        <p:nvPicPr>
          <p:cNvPr id="6" name="Content Placeholder 5">
            <a:extLst>
              <a:ext uri="{FF2B5EF4-FFF2-40B4-BE49-F238E27FC236}">
                <a16:creationId xmlns:a16="http://schemas.microsoft.com/office/drawing/2014/main" id="{3E475FF2-2DFE-874B-87C8-511676B1E3D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1" y="1529362"/>
            <a:ext cx="6136757" cy="1640775"/>
          </a:xfrm>
          <a:ln>
            <a:noFill/>
          </a:ln>
          <a:effectLst>
            <a:outerShdw blurRad="190500" algn="tl" rotWithShape="0">
              <a:srgbClr val="000000">
                <a:alpha val="70000"/>
              </a:srgbClr>
            </a:outerShdw>
          </a:effectLst>
        </p:spPr>
      </p:pic>
      <p:sp>
        <p:nvSpPr>
          <p:cNvPr id="7" name="TextBox 6">
            <a:extLst>
              <a:ext uri="{FF2B5EF4-FFF2-40B4-BE49-F238E27FC236}">
                <a16:creationId xmlns:a16="http://schemas.microsoft.com/office/drawing/2014/main" id="{F59DE034-3130-A842-98A9-9404EDF111C0}"/>
              </a:ext>
            </a:extLst>
          </p:cNvPr>
          <p:cNvSpPr txBox="1"/>
          <p:nvPr/>
        </p:nvSpPr>
        <p:spPr>
          <a:xfrm>
            <a:off x="4600304" y="3965042"/>
            <a:ext cx="7333488" cy="369332"/>
          </a:xfrm>
          <a:prstGeom prst="rect">
            <a:avLst/>
          </a:prstGeom>
          <a:noFill/>
        </p:spPr>
        <p:txBody>
          <a:bodyPr wrap="square" rtlCol="0">
            <a:spAutoFit/>
          </a:bodyPr>
          <a:lstStyle/>
          <a:p>
            <a:r>
              <a:rPr lang="en-US" b="1" dirty="0"/>
              <a:t>“The use of cold platelets should be abandoned…for transfusion purposes” </a:t>
            </a:r>
          </a:p>
        </p:txBody>
      </p:sp>
      <p:pic>
        <p:nvPicPr>
          <p:cNvPr id="9" name="Picture 8">
            <a:extLst>
              <a:ext uri="{FF2B5EF4-FFF2-40B4-BE49-F238E27FC236}">
                <a16:creationId xmlns:a16="http://schemas.microsoft.com/office/drawing/2014/main" id="{6E959BE3-6AF1-4E45-B583-0E3D13442B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3278263"/>
            <a:ext cx="3565563" cy="278559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919764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17ED1-40DB-1751-36D9-4506AD4C13EF}"/>
              </a:ext>
            </a:extLst>
          </p:cNvPr>
          <p:cNvSpPr>
            <a:spLocks noGrp="1"/>
          </p:cNvSpPr>
          <p:nvPr>
            <p:ph type="title"/>
          </p:nvPr>
        </p:nvSpPr>
        <p:spPr/>
        <p:txBody>
          <a:bodyPr/>
          <a:lstStyle/>
          <a:p>
            <a:r>
              <a:rPr lang="en-US" dirty="0">
                <a:latin typeface="Times New Roman"/>
                <a:cs typeface="Times New Roman"/>
              </a:rPr>
              <a:t>Current Enrollment Status</a:t>
            </a:r>
            <a:br>
              <a:rPr lang="en-US" dirty="0"/>
            </a:br>
            <a:r>
              <a:rPr lang="en-US" dirty="0">
                <a:latin typeface="Times New Roman"/>
                <a:cs typeface="Times New Roman"/>
              </a:rPr>
              <a:t> (as of 24 May 2023)</a:t>
            </a:r>
          </a:p>
        </p:txBody>
      </p:sp>
      <p:graphicFrame>
        <p:nvGraphicFramePr>
          <p:cNvPr id="6" name="Content Placeholder 5">
            <a:extLst>
              <a:ext uri="{FF2B5EF4-FFF2-40B4-BE49-F238E27FC236}">
                <a16:creationId xmlns:a16="http://schemas.microsoft.com/office/drawing/2014/main" id="{A41FA442-1488-84B9-2B8D-A9F301DA405F}"/>
              </a:ext>
            </a:extLst>
          </p:cNvPr>
          <p:cNvGraphicFramePr>
            <a:graphicFrameLocks noGrp="1"/>
          </p:cNvGraphicFramePr>
          <p:nvPr>
            <p:ph idx="1"/>
            <p:extLst>
              <p:ext uri="{D42A27DB-BD31-4B8C-83A1-F6EECF244321}">
                <p14:modId xmlns:p14="http://schemas.microsoft.com/office/powerpoint/2010/main" val="1424388895"/>
              </p:ext>
            </p:extLst>
          </p:nvPr>
        </p:nvGraphicFramePr>
        <p:xfrm>
          <a:off x="838200" y="2130245"/>
          <a:ext cx="7612117" cy="1478280"/>
        </p:xfrm>
        <a:graphic>
          <a:graphicData uri="http://schemas.openxmlformats.org/drawingml/2006/table">
            <a:tbl>
              <a:tblPr firstRow="1" bandRow="1">
                <a:tableStyleId>{5C22544A-7EE6-4342-B048-85BDC9FD1C3A}</a:tableStyleId>
              </a:tblPr>
              <a:tblGrid>
                <a:gridCol w="3355428">
                  <a:extLst>
                    <a:ext uri="{9D8B030D-6E8A-4147-A177-3AD203B41FA5}">
                      <a16:colId xmlns:a16="http://schemas.microsoft.com/office/drawing/2014/main" val="1858188546"/>
                    </a:ext>
                  </a:extLst>
                </a:gridCol>
                <a:gridCol w="4256689">
                  <a:extLst>
                    <a:ext uri="{9D8B030D-6E8A-4147-A177-3AD203B41FA5}">
                      <a16:colId xmlns:a16="http://schemas.microsoft.com/office/drawing/2014/main" val="4114337136"/>
                    </a:ext>
                  </a:extLst>
                </a:gridCol>
              </a:tblGrid>
              <a:tr h="185801">
                <a:tc>
                  <a:txBody>
                    <a:bodyPr/>
                    <a:lstStyle/>
                    <a:p>
                      <a:pPr marL="0" algn="ctr" rtl="0" eaLnBrk="1" latinLnBrk="0" hangingPunct="1">
                        <a:spcBef>
                          <a:spcPts val="0"/>
                        </a:spcBef>
                        <a:spcAft>
                          <a:spcPts val="0"/>
                        </a:spcAft>
                      </a:pPr>
                      <a:r>
                        <a:rPr lang="en-US" sz="2400" kern="1200" dirty="0">
                          <a:effectLst/>
                        </a:rPr>
                        <a:t>Metric</a:t>
                      </a:r>
                      <a:endParaRPr lang="en-US" dirty="0">
                        <a:effectLst/>
                      </a:endParaRPr>
                    </a:p>
                  </a:txBody>
                  <a:tcPr marL="0" marR="0" marT="0" marB="0" anchor="ctr"/>
                </a:tc>
                <a:tc>
                  <a:txBody>
                    <a:bodyPr/>
                    <a:lstStyle/>
                    <a:p>
                      <a:pPr marL="0" algn="ctr" rtl="0" eaLnBrk="1" latinLnBrk="0" hangingPunct="1">
                        <a:spcBef>
                          <a:spcPts val="0"/>
                        </a:spcBef>
                        <a:spcAft>
                          <a:spcPts val="0"/>
                        </a:spcAft>
                      </a:pPr>
                      <a:r>
                        <a:rPr lang="en-US" sz="2400" kern="1200">
                          <a:effectLst/>
                        </a:rPr>
                        <a:t>Total</a:t>
                      </a:r>
                      <a:endParaRPr lang="en-US">
                        <a:effectLst/>
                      </a:endParaRPr>
                    </a:p>
                  </a:txBody>
                  <a:tcPr marL="0" marR="0" marT="0" marB="0" anchor="ctr"/>
                </a:tc>
                <a:extLst>
                  <a:ext uri="{0D108BD9-81ED-4DB2-BD59-A6C34878D82A}">
                    <a16:rowId xmlns:a16="http://schemas.microsoft.com/office/drawing/2014/main" val="1594626395"/>
                  </a:ext>
                </a:extLst>
              </a:tr>
              <a:tr h="370840">
                <a:tc>
                  <a:txBody>
                    <a:bodyPr/>
                    <a:lstStyle/>
                    <a:p>
                      <a:pPr marL="0" algn="l" rtl="0" eaLnBrk="1" latinLnBrk="0" hangingPunct="1">
                        <a:spcBef>
                          <a:spcPts val="0"/>
                        </a:spcBef>
                        <a:spcAft>
                          <a:spcPts val="0"/>
                        </a:spcAft>
                      </a:pPr>
                      <a:r>
                        <a:rPr lang="en-US" sz="2400" kern="1200">
                          <a:effectLst/>
                        </a:rPr>
                        <a:t>Active Sites</a:t>
                      </a:r>
                      <a:endParaRPr lang="en-US">
                        <a:effectLst/>
                      </a:endParaRPr>
                    </a:p>
                  </a:txBody>
                  <a:tcPr marL="0" marR="0" marT="0" marB="0" anchor="ctr"/>
                </a:tc>
                <a:tc>
                  <a:txBody>
                    <a:bodyPr/>
                    <a:lstStyle/>
                    <a:p>
                      <a:pPr marL="0" algn="ctr" rtl="0" eaLnBrk="1" latinLnBrk="0" hangingPunct="1">
                        <a:spcBef>
                          <a:spcPts val="0"/>
                        </a:spcBef>
                        <a:spcAft>
                          <a:spcPts val="0"/>
                        </a:spcAft>
                      </a:pPr>
                      <a:r>
                        <a:rPr lang="en-US" sz="2400" kern="1200">
                          <a:effectLst/>
                        </a:rPr>
                        <a:t>20</a:t>
                      </a:r>
                      <a:endParaRPr lang="en-US">
                        <a:effectLst/>
                      </a:endParaRPr>
                    </a:p>
                  </a:txBody>
                  <a:tcPr marL="0" marR="0" marT="0" marB="0" anchor="ctr"/>
                </a:tc>
                <a:extLst>
                  <a:ext uri="{0D108BD9-81ED-4DB2-BD59-A6C34878D82A}">
                    <a16:rowId xmlns:a16="http://schemas.microsoft.com/office/drawing/2014/main" val="1827579450"/>
                  </a:ext>
                </a:extLst>
              </a:tr>
              <a:tr h="370840">
                <a:tc>
                  <a:txBody>
                    <a:bodyPr/>
                    <a:lstStyle/>
                    <a:p>
                      <a:pPr marL="0" algn="l" rtl="0" eaLnBrk="1" latinLnBrk="0" hangingPunct="1">
                        <a:spcBef>
                          <a:spcPts val="0"/>
                        </a:spcBef>
                        <a:spcAft>
                          <a:spcPts val="0"/>
                        </a:spcAft>
                      </a:pPr>
                      <a:r>
                        <a:rPr lang="en-US" sz="2400" kern="1200">
                          <a:effectLst/>
                        </a:rPr>
                        <a:t>Randomized Patients</a:t>
                      </a:r>
                      <a:endParaRPr lang="en-US">
                        <a:effectLst/>
                      </a:endParaRPr>
                    </a:p>
                  </a:txBody>
                  <a:tcPr marL="0" marR="0" marT="0" marB="0" anchor="ctr"/>
                </a:tc>
                <a:tc>
                  <a:txBody>
                    <a:bodyPr/>
                    <a:lstStyle/>
                    <a:p>
                      <a:pPr marL="0" algn="ctr" rtl="0" eaLnBrk="1" latinLnBrk="0" hangingPunct="1">
                        <a:spcBef>
                          <a:spcPts val="0"/>
                        </a:spcBef>
                        <a:spcAft>
                          <a:spcPts val="0"/>
                        </a:spcAft>
                      </a:pPr>
                      <a:r>
                        <a:rPr lang="en-US" sz="2400" kern="1200" dirty="0">
                          <a:effectLst/>
                        </a:rPr>
                        <a:t>549</a:t>
                      </a:r>
                      <a:endParaRPr lang="en-US" dirty="0">
                        <a:effectLst/>
                      </a:endParaRPr>
                    </a:p>
                  </a:txBody>
                  <a:tcPr marL="0" marR="0" marT="0" marB="0" anchor="ctr"/>
                </a:tc>
                <a:extLst>
                  <a:ext uri="{0D108BD9-81ED-4DB2-BD59-A6C34878D82A}">
                    <a16:rowId xmlns:a16="http://schemas.microsoft.com/office/drawing/2014/main" val="769580230"/>
                  </a:ext>
                </a:extLst>
              </a:tr>
              <a:tr h="370840">
                <a:tc>
                  <a:txBody>
                    <a:bodyPr/>
                    <a:lstStyle/>
                    <a:p>
                      <a:pPr marL="0" algn="l" rtl="0" eaLnBrk="1" latinLnBrk="0" hangingPunct="1">
                        <a:spcBef>
                          <a:spcPts val="0"/>
                        </a:spcBef>
                        <a:spcAft>
                          <a:spcPts val="0"/>
                        </a:spcAft>
                      </a:pPr>
                      <a:r>
                        <a:rPr lang="en-US" sz="2400" kern="1200">
                          <a:effectLst/>
                        </a:rPr>
                        <a:t>Enrolled (dosed) Patients</a:t>
                      </a:r>
                      <a:endParaRPr lang="en-US">
                        <a:effectLst/>
                      </a:endParaRPr>
                    </a:p>
                  </a:txBody>
                  <a:tcPr marL="0" marR="0" marT="0" marB="0" anchor="ctr"/>
                </a:tc>
                <a:tc>
                  <a:txBody>
                    <a:bodyPr/>
                    <a:lstStyle/>
                    <a:p>
                      <a:pPr marL="0" algn="ctr" rtl="0" eaLnBrk="1" latinLnBrk="0" hangingPunct="1">
                        <a:spcBef>
                          <a:spcPts val="0"/>
                        </a:spcBef>
                        <a:spcAft>
                          <a:spcPts val="0"/>
                        </a:spcAft>
                      </a:pPr>
                      <a:r>
                        <a:rPr lang="en-US" sz="2400" kern="1200" dirty="0">
                          <a:effectLst/>
                        </a:rPr>
                        <a:t>242 (161 CSP/81 RT)</a:t>
                      </a:r>
                      <a:endParaRPr lang="en-US" dirty="0">
                        <a:effectLst/>
                      </a:endParaRPr>
                    </a:p>
                  </a:txBody>
                  <a:tcPr marL="0" marR="0" marT="0" marB="0" anchor="ctr"/>
                </a:tc>
                <a:extLst>
                  <a:ext uri="{0D108BD9-81ED-4DB2-BD59-A6C34878D82A}">
                    <a16:rowId xmlns:a16="http://schemas.microsoft.com/office/drawing/2014/main" val="4195853151"/>
                  </a:ext>
                </a:extLst>
              </a:tr>
            </a:tbl>
          </a:graphicData>
        </a:graphic>
      </p:graphicFrame>
      <p:sp>
        <p:nvSpPr>
          <p:cNvPr id="3" name="TextBox 2">
            <a:extLst>
              <a:ext uri="{FF2B5EF4-FFF2-40B4-BE49-F238E27FC236}">
                <a16:creationId xmlns:a16="http://schemas.microsoft.com/office/drawing/2014/main" id="{96191CFE-C63E-4F7A-D55B-5C87BA68219E}"/>
              </a:ext>
            </a:extLst>
          </p:cNvPr>
          <p:cNvSpPr txBox="1"/>
          <p:nvPr/>
        </p:nvSpPr>
        <p:spPr>
          <a:xfrm>
            <a:off x="838199" y="4048082"/>
            <a:ext cx="7260771" cy="1938992"/>
          </a:xfrm>
          <a:prstGeom prst="rect">
            <a:avLst/>
          </a:prstGeom>
          <a:noFill/>
        </p:spPr>
        <p:txBody>
          <a:bodyPr wrap="square" rtlCol="0">
            <a:spAutoFit/>
          </a:bodyPr>
          <a:lstStyle/>
          <a:p>
            <a:pPr marL="342900" indent="-342900">
              <a:buFont typeface="Arial" panose="020B0604020202020204" pitchFamily="34" charset="0"/>
              <a:buChar char="•"/>
            </a:pPr>
            <a:r>
              <a:rPr lang="en-US" sz="2400" b="1" dirty="0"/>
              <a:t>Consent rate 65%</a:t>
            </a:r>
          </a:p>
          <a:p>
            <a:pPr marL="342900" indent="-342900">
              <a:buFont typeface="Arial" panose="020B0604020202020204" pitchFamily="34" charset="0"/>
              <a:buChar char="•"/>
            </a:pPr>
            <a:r>
              <a:rPr lang="en-US" sz="2400" b="1" dirty="0"/>
              <a:t>10 of 1368 CSP units wasted for aggregates </a:t>
            </a:r>
          </a:p>
          <a:p>
            <a:pPr marL="800100" lvl="1" indent="-342900">
              <a:buFont typeface="Arial" panose="020B0604020202020204" pitchFamily="34" charset="0"/>
              <a:buChar char="•"/>
            </a:pPr>
            <a:r>
              <a:rPr lang="en-US" sz="2400" b="1" dirty="0"/>
              <a:t>9 group A and 1 AB donor</a:t>
            </a:r>
          </a:p>
          <a:p>
            <a:pPr marL="342900" indent="-342900">
              <a:buFont typeface="Arial" panose="020B0604020202020204" pitchFamily="34" charset="0"/>
              <a:buChar char="•"/>
            </a:pPr>
            <a:r>
              <a:rPr lang="en-US" sz="2400" b="1" dirty="0"/>
              <a:t>No Unexpected and Related Serious Adverse Events </a:t>
            </a:r>
          </a:p>
          <a:p>
            <a:pPr marL="342900" indent="-342900">
              <a:buFont typeface="Arial" panose="020B0604020202020204" pitchFamily="34" charset="0"/>
              <a:buChar char="•"/>
            </a:pPr>
            <a:r>
              <a:rPr lang="en-US" sz="2400" b="1" dirty="0"/>
              <a:t>Expected trial completion Jan 2025</a:t>
            </a:r>
          </a:p>
        </p:txBody>
      </p:sp>
    </p:spTree>
    <p:extLst>
      <p:ext uri="{BB962C8B-B14F-4D97-AF65-F5344CB8AC3E}">
        <p14:creationId xmlns:p14="http://schemas.microsoft.com/office/powerpoint/2010/main" val="37883842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C71B4-C45D-F47A-A068-FE11FB799099}"/>
              </a:ext>
            </a:extLst>
          </p:cNvPr>
          <p:cNvSpPr>
            <a:spLocks noGrp="1"/>
          </p:cNvSpPr>
          <p:nvPr>
            <p:ph type="title"/>
          </p:nvPr>
        </p:nvSpPr>
        <p:spPr>
          <a:xfrm>
            <a:off x="1157376" y="365125"/>
            <a:ext cx="10515600" cy="1044040"/>
          </a:xfrm>
        </p:spPr>
        <p:txBody>
          <a:bodyPr/>
          <a:lstStyle/>
          <a:p>
            <a:r>
              <a:rPr lang="en-US" dirty="0"/>
              <a:t>All Platelets Transfused by Type</a:t>
            </a:r>
          </a:p>
        </p:txBody>
      </p:sp>
      <p:graphicFrame>
        <p:nvGraphicFramePr>
          <p:cNvPr id="6" name="Table 6">
            <a:extLst>
              <a:ext uri="{FF2B5EF4-FFF2-40B4-BE49-F238E27FC236}">
                <a16:creationId xmlns:a16="http://schemas.microsoft.com/office/drawing/2014/main" id="{57D8A1D9-2415-B4B3-9201-A7C7B918B722}"/>
              </a:ext>
            </a:extLst>
          </p:cNvPr>
          <p:cNvGraphicFramePr>
            <a:graphicFrameLocks noGrp="1"/>
          </p:cNvGraphicFramePr>
          <p:nvPr>
            <p:ph idx="1"/>
            <p:extLst>
              <p:ext uri="{D42A27DB-BD31-4B8C-83A1-F6EECF244321}">
                <p14:modId xmlns:p14="http://schemas.microsoft.com/office/powerpoint/2010/main" val="719667276"/>
              </p:ext>
            </p:extLst>
          </p:nvPr>
        </p:nvGraphicFramePr>
        <p:xfrm>
          <a:off x="1157376" y="1465572"/>
          <a:ext cx="7350520" cy="3323187"/>
        </p:xfrm>
        <a:graphic>
          <a:graphicData uri="http://schemas.openxmlformats.org/drawingml/2006/table">
            <a:tbl>
              <a:tblPr firstRow="1" bandRow="1">
                <a:tableStyleId>{5C22544A-7EE6-4342-B048-85BDC9FD1C3A}</a:tableStyleId>
              </a:tblPr>
              <a:tblGrid>
                <a:gridCol w="4337141">
                  <a:extLst>
                    <a:ext uri="{9D8B030D-6E8A-4147-A177-3AD203B41FA5}">
                      <a16:colId xmlns:a16="http://schemas.microsoft.com/office/drawing/2014/main" val="1937324090"/>
                    </a:ext>
                  </a:extLst>
                </a:gridCol>
                <a:gridCol w="3013379">
                  <a:extLst>
                    <a:ext uri="{9D8B030D-6E8A-4147-A177-3AD203B41FA5}">
                      <a16:colId xmlns:a16="http://schemas.microsoft.com/office/drawing/2014/main" val="2806483894"/>
                    </a:ext>
                  </a:extLst>
                </a:gridCol>
              </a:tblGrid>
              <a:tr h="474741">
                <a:tc>
                  <a:txBody>
                    <a:bodyPr/>
                    <a:lstStyle/>
                    <a:p>
                      <a:r>
                        <a:rPr lang="en-US" sz="2400" dirty="0"/>
                        <a:t>Platelet Type</a:t>
                      </a:r>
                    </a:p>
                  </a:txBody>
                  <a:tcPr/>
                </a:tc>
                <a:tc>
                  <a:txBody>
                    <a:bodyPr/>
                    <a:lstStyle/>
                    <a:p>
                      <a:pPr algn="ctr"/>
                      <a:r>
                        <a:rPr lang="en-US" sz="2400" dirty="0"/>
                        <a:t>Overall</a:t>
                      </a:r>
                    </a:p>
                  </a:txBody>
                  <a:tcPr/>
                </a:tc>
                <a:extLst>
                  <a:ext uri="{0D108BD9-81ED-4DB2-BD59-A6C34878D82A}">
                    <a16:rowId xmlns:a16="http://schemas.microsoft.com/office/drawing/2014/main" val="903994091"/>
                  </a:ext>
                </a:extLst>
              </a:tr>
              <a:tr h="474741">
                <a:tc>
                  <a:txBody>
                    <a:bodyPr/>
                    <a:lstStyle/>
                    <a:p>
                      <a:r>
                        <a:rPr lang="en-US" sz="2400" dirty="0"/>
                        <a:t>PRT-AMICUS-PAS</a:t>
                      </a:r>
                    </a:p>
                  </a:txBody>
                  <a:tcPr/>
                </a:tc>
                <a:tc>
                  <a:txBody>
                    <a:bodyPr/>
                    <a:lstStyle/>
                    <a:p>
                      <a:pPr algn="ctr"/>
                      <a:r>
                        <a:rPr lang="en-US" sz="2400" dirty="0"/>
                        <a:t>58%</a:t>
                      </a:r>
                    </a:p>
                  </a:txBody>
                  <a:tcPr/>
                </a:tc>
                <a:extLst>
                  <a:ext uri="{0D108BD9-81ED-4DB2-BD59-A6C34878D82A}">
                    <a16:rowId xmlns:a16="http://schemas.microsoft.com/office/drawing/2014/main" val="2407766152"/>
                  </a:ext>
                </a:extLst>
              </a:tr>
              <a:tr h="474741">
                <a:tc>
                  <a:txBody>
                    <a:bodyPr/>
                    <a:lstStyle/>
                    <a:p>
                      <a:r>
                        <a:rPr lang="en-US" sz="2400" dirty="0"/>
                        <a:t>PRT-TRIMA-Plasma</a:t>
                      </a:r>
                    </a:p>
                  </a:txBody>
                  <a:tcPr/>
                </a:tc>
                <a:tc>
                  <a:txBody>
                    <a:bodyPr/>
                    <a:lstStyle/>
                    <a:p>
                      <a:pPr algn="ctr"/>
                      <a:r>
                        <a:rPr lang="en-US" sz="2400" dirty="0"/>
                        <a:t>21%</a:t>
                      </a:r>
                    </a:p>
                  </a:txBody>
                  <a:tcPr/>
                </a:tc>
                <a:extLst>
                  <a:ext uri="{0D108BD9-81ED-4DB2-BD59-A6C34878D82A}">
                    <a16:rowId xmlns:a16="http://schemas.microsoft.com/office/drawing/2014/main" val="451431257"/>
                  </a:ext>
                </a:extLst>
              </a:tr>
              <a:tr h="474741">
                <a:tc>
                  <a:txBody>
                    <a:bodyPr/>
                    <a:lstStyle/>
                    <a:p>
                      <a:r>
                        <a:rPr lang="en-US" sz="2400" dirty="0" err="1"/>
                        <a:t>Trima</a:t>
                      </a:r>
                      <a:r>
                        <a:rPr lang="en-US" sz="2400" dirty="0"/>
                        <a:t>-Plasma</a:t>
                      </a:r>
                    </a:p>
                  </a:txBody>
                  <a:tcPr/>
                </a:tc>
                <a:tc>
                  <a:txBody>
                    <a:bodyPr/>
                    <a:lstStyle/>
                    <a:p>
                      <a:pPr algn="ctr"/>
                      <a:r>
                        <a:rPr lang="en-US" sz="2400" dirty="0"/>
                        <a:t>17%</a:t>
                      </a:r>
                    </a:p>
                  </a:txBody>
                  <a:tcPr/>
                </a:tc>
                <a:extLst>
                  <a:ext uri="{0D108BD9-81ED-4DB2-BD59-A6C34878D82A}">
                    <a16:rowId xmlns:a16="http://schemas.microsoft.com/office/drawing/2014/main" val="1701863524"/>
                  </a:ext>
                </a:extLst>
              </a:tr>
              <a:tr h="474741">
                <a:tc>
                  <a:txBody>
                    <a:bodyPr/>
                    <a:lstStyle/>
                    <a:p>
                      <a:r>
                        <a:rPr lang="en-US" sz="2400" dirty="0"/>
                        <a:t>AMICUS-PAS</a:t>
                      </a:r>
                    </a:p>
                  </a:txBody>
                  <a:tcPr/>
                </a:tc>
                <a:tc>
                  <a:txBody>
                    <a:bodyPr/>
                    <a:lstStyle/>
                    <a:p>
                      <a:pPr algn="ctr"/>
                      <a:r>
                        <a:rPr lang="en-US" sz="2400" dirty="0"/>
                        <a:t>2%</a:t>
                      </a:r>
                    </a:p>
                  </a:txBody>
                  <a:tcPr/>
                </a:tc>
                <a:extLst>
                  <a:ext uri="{0D108BD9-81ED-4DB2-BD59-A6C34878D82A}">
                    <a16:rowId xmlns:a16="http://schemas.microsoft.com/office/drawing/2014/main" val="2557676031"/>
                  </a:ext>
                </a:extLst>
              </a:tr>
              <a:tr h="474741">
                <a:tc>
                  <a:txBody>
                    <a:bodyPr/>
                    <a:lstStyle/>
                    <a:p>
                      <a:r>
                        <a:rPr lang="en-US" sz="2400" dirty="0"/>
                        <a:t>AMICUS-Plasma</a:t>
                      </a:r>
                    </a:p>
                  </a:txBody>
                  <a:tcPr/>
                </a:tc>
                <a:tc>
                  <a:txBody>
                    <a:bodyPr/>
                    <a:lstStyle/>
                    <a:p>
                      <a:pPr algn="ctr"/>
                      <a:r>
                        <a:rPr lang="en-US" sz="2400" dirty="0"/>
                        <a:t>2%</a:t>
                      </a:r>
                    </a:p>
                  </a:txBody>
                  <a:tcPr/>
                </a:tc>
                <a:extLst>
                  <a:ext uri="{0D108BD9-81ED-4DB2-BD59-A6C34878D82A}">
                    <a16:rowId xmlns:a16="http://schemas.microsoft.com/office/drawing/2014/main" val="1670112180"/>
                  </a:ext>
                </a:extLst>
              </a:tr>
              <a:tr h="474741">
                <a:tc>
                  <a:txBody>
                    <a:bodyPr/>
                    <a:lstStyle/>
                    <a:p>
                      <a:r>
                        <a:rPr lang="en-US" sz="2400" dirty="0" err="1"/>
                        <a:t>Trima</a:t>
                      </a:r>
                      <a:r>
                        <a:rPr lang="en-US" sz="2400" dirty="0"/>
                        <a:t>-PAS</a:t>
                      </a:r>
                    </a:p>
                  </a:txBody>
                  <a:tcPr/>
                </a:tc>
                <a:tc>
                  <a:txBody>
                    <a:bodyPr/>
                    <a:lstStyle/>
                    <a:p>
                      <a:pPr algn="ctr"/>
                      <a:r>
                        <a:rPr lang="en-US" sz="2400" dirty="0"/>
                        <a:t>0%</a:t>
                      </a:r>
                    </a:p>
                  </a:txBody>
                  <a:tcPr/>
                </a:tc>
                <a:extLst>
                  <a:ext uri="{0D108BD9-81ED-4DB2-BD59-A6C34878D82A}">
                    <a16:rowId xmlns:a16="http://schemas.microsoft.com/office/drawing/2014/main" val="2598691365"/>
                  </a:ext>
                </a:extLst>
              </a:tr>
            </a:tbl>
          </a:graphicData>
        </a:graphic>
      </p:graphicFrame>
      <p:sp>
        <p:nvSpPr>
          <p:cNvPr id="4" name="TextBox 3">
            <a:extLst>
              <a:ext uri="{FF2B5EF4-FFF2-40B4-BE49-F238E27FC236}">
                <a16:creationId xmlns:a16="http://schemas.microsoft.com/office/drawing/2014/main" id="{29A58E2E-57EE-35AA-287E-46A5833EC018}"/>
              </a:ext>
            </a:extLst>
          </p:cNvPr>
          <p:cNvSpPr txBox="1"/>
          <p:nvPr/>
        </p:nvSpPr>
        <p:spPr>
          <a:xfrm>
            <a:off x="1157376" y="5069262"/>
            <a:ext cx="5818190" cy="646331"/>
          </a:xfrm>
          <a:prstGeom prst="rect">
            <a:avLst/>
          </a:prstGeom>
          <a:noFill/>
        </p:spPr>
        <p:txBody>
          <a:bodyPr wrap="square" rtlCol="0">
            <a:spAutoFit/>
          </a:bodyPr>
          <a:lstStyle/>
          <a:p>
            <a:r>
              <a:rPr lang="en-US" dirty="0"/>
              <a:t>Suppliers: ARC, NYBC, Mayo Clinic, </a:t>
            </a:r>
            <a:r>
              <a:rPr lang="en-US" dirty="0" err="1"/>
              <a:t>Vitalant</a:t>
            </a:r>
            <a:r>
              <a:rPr lang="en-US" dirty="0"/>
              <a:t>, OBI, One Blood </a:t>
            </a:r>
          </a:p>
          <a:p>
            <a:r>
              <a:rPr lang="en-US" dirty="0"/>
              <a:t>Pending contracting: Carter and </a:t>
            </a:r>
            <a:r>
              <a:rPr lang="en-US" dirty="0" err="1"/>
              <a:t>Versiti</a:t>
            </a:r>
            <a:r>
              <a:rPr lang="en-US" dirty="0"/>
              <a:t>  </a:t>
            </a:r>
          </a:p>
        </p:txBody>
      </p:sp>
    </p:spTree>
    <p:extLst>
      <p:ext uri="{BB962C8B-B14F-4D97-AF65-F5344CB8AC3E}">
        <p14:creationId xmlns:p14="http://schemas.microsoft.com/office/powerpoint/2010/main" val="6929735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49E43-6693-FD80-6DCE-248BF061BD6F}"/>
              </a:ext>
            </a:extLst>
          </p:cNvPr>
          <p:cNvSpPr>
            <a:spLocks noGrp="1"/>
          </p:cNvSpPr>
          <p:nvPr>
            <p:ph type="title"/>
          </p:nvPr>
        </p:nvSpPr>
        <p:spPr/>
        <p:txBody>
          <a:bodyPr/>
          <a:lstStyle/>
          <a:p>
            <a:r>
              <a:rPr lang="en-US" dirty="0"/>
              <a:t>In Vitro PLT Function Study </a:t>
            </a:r>
          </a:p>
        </p:txBody>
      </p:sp>
      <p:sp>
        <p:nvSpPr>
          <p:cNvPr id="3" name="Content Placeholder 2">
            <a:extLst>
              <a:ext uri="{FF2B5EF4-FFF2-40B4-BE49-F238E27FC236}">
                <a16:creationId xmlns:a16="http://schemas.microsoft.com/office/drawing/2014/main" id="{4C3444BC-CC97-E160-F2E9-F86A61AC7C3A}"/>
              </a:ext>
            </a:extLst>
          </p:cNvPr>
          <p:cNvSpPr>
            <a:spLocks noGrp="1"/>
          </p:cNvSpPr>
          <p:nvPr>
            <p:ph idx="1"/>
          </p:nvPr>
        </p:nvSpPr>
        <p:spPr/>
        <p:txBody>
          <a:bodyPr/>
          <a:lstStyle/>
          <a:p>
            <a:r>
              <a:rPr lang="en-US" dirty="0"/>
              <a:t>Compliment trial data</a:t>
            </a:r>
          </a:p>
          <a:p>
            <a:r>
              <a:rPr lang="en-US" dirty="0"/>
              <a:t>Platelet Function/Thrombin Generation Assays</a:t>
            </a:r>
          </a:p>
          <a:p>
            <a:r>
              <a:rPr lang="en-US" dirty="0"/>
              <a:t>Compare RTP to CSP </a:t>
            </a:r>
          </a:p>
          <a:p>
            <a:r>
              <a:rPr lang="en-US" dirty="0"/>
              <a:t>All 7 Platforms </a:t>
            </a:r>
          </a:p>
          <a:p>
            <a:pPr lvl="1"/>
            <a:r>
              <a:rPr lang="en-US" dirty="0" err="1"/>
              <a:t>Trima</a:t>
            </a:r>
            <a:endParaRPr lang="en-US" dirty="0"/>
          </a:p>
          <a:p>
            <a:pPr lvl="2"/>
            <a:r>
              <a:rPr lang="en-US" dirty="0"/>
              <a:t>PRT, Plasma, PAS</a:t>
            </a:r>
          </a:p>
          <a:p>
            <a:pPr lvl="1"/>
            <a:r>
              <a:rPr lang="en-US" dirty="0"/>
              <a:t>Amicus</a:t>
            </a:r>
          </a:p>
          <a:p>
            <a:pPr lvl="2"/>
            <a:r>
              <a:rPr lang="en-US" dirty="0"/>
              <a:t>PRT, Plasma, PAS</a:t>
            </a:r>
          </a:p>
          <a:p>
            <a:pPr lvl="1"/>
            <a:r>
              <a:rPr lang="en-US" dirty="0" err="1"/>
              <a:t>Haemonetics</a:t>
            </a:r>
            <a:r>
              <a:rPr lang="en-US" dirty="0"/>
              <a:t> </a:t>
            </a:r>
          </a:p>
        </p:txBody>
      </p:sp>
    </p:spTree>
    <p:extLst>
      <p:ext uri="{BB962C8B-B14F-4D97-AF65-F5344CB8AC3E}">
        <p14:creationId xmlns:p14="http://schemas.microsoft.com/office/powerpoint/2010/main" val="31388063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0DEE0-7EA0-8B8F-3717-5CCE1A13918E}"/>
              </a:ext>
            </a:extLst>
          </p:cNvPr>
          <p:cNvSpPr>
            <a:spLocks noGrp="1"/>
          </p:cNvSpPr>
          <p:nvPr>
            <p:ph type="title"/>
          </p:nvPr>
        </p:nvSpPr>
        <p:spPr/>
        <p:txBody>
          <a:bodyPr/>
          <a:lstStyle/>
          <a:p>
            <a:r>
              <a:rPr lang="en-US" dirty="0"/>
              <a:t>Questions? </a:t>
            </a:r>
          </a:p>
        </p:txBody>
      </p:sp>
      <p:sp>
        <p:nvSpPr>
          <p:cNvPr id="3" name="Content Placeholder 2">
            <a:extLst>
              <a:ext uri="{FF2B5EF4-FFF2-40B4-BE49-F238E27FC236}">
                <a16:creationId xmlns:a16="http://schemas.microsoft.com/office/drawing/2014/main" id="{42805F45-8F34-6B45-9E27-C29F8D3D861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735783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AC850BE4-9085-D643-8F7C-49BC957BDFA7}"/>
              </a:ext>
            </a:extLst>
          </p:cNvPr>
          <p:cNvSpPr>
            <a:spLocks noGrp="1"/>
          </p:cNvSpPr>
          <p:nvPr>
            <p:ph type="title"/>
          </p:nvPr>
        </p:nvSpPr>
        <p:spPr>
          <a:xfrm>
            <a:off x="387914" y="362506"/>
            <a:ext cx="10515600" cy="1325563"/>
          </a:xfrm>
        </p:spPr>
        <p:txBody>
          <a:bodyPr>
            <a:normAutofit/>
          </a:bodyPr>
          <a:lstStyle/>
          <a:p>
            <a:r>
              <a:rPr lang="en-US" dirty="0"/>
              <a:t>Traded Circulation Time for </a:t>
            </a:r>
            <a:br>
              <a:rPr lang="en-US" dirty="0"/>
            </a:br>
            <a:r>
              <a:rPr lang="en-US" dirty="0"/>
              <a:t>Reduced Hemostatic Efficacy</a:t>
            </a:r>
          </a:p>
        </p:txBody>
      </p:sp>
      <p:pic>
        <p:nvPicPr>
          <p:cNvPr id="7" name="Picture 2">
            <a:extLst>
              <a:ext uri="{FF2B5EF4-FFF2-40B4-BE49-F238E27FC236}">
                <a16:creationId xmlns:a16="http://schemas.microsoft.com/office/drawing/2014/main" id="{625BA94E-911B-5D40-A252-043A82A20BF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246865" y="2539794"/>
            <a:ext cx="3036261" cy="243662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TextBox 7">
            <a:extLst>
              <a:ext uri="{FF2B5EF4-FFF2-40B4-BE49-F238E27FC236}">
                <a16:creationId xmlns:a16="http://schemas.microsoft.com/office/drawing/2014/main" id="{893AEE0E-9198-BF4E-B98E-CEE77E5149E7}"/>
              </a:ext>
            </a:extLst>
          </p:cNvPr>
          <p:cNvSpPr txBox="1"/>
          <p:nvPr/>
        </p:nvSpPr>
        <p:spPr>
          <a:xfrm>
            <a:off x="5246865" y="2201240"/>
            <a:ext cx="3008388" cy="338554"/>
          </a:xfrm>
          <a:prstGeom prst="rect">
            <a:avLst/>
          </a:prstGeom>
          <a:noFill/>
        </p:spPr>
        <p:txBody>
          <a:bodyPr wrap="none" rtlCol="0">
            <a:spAutoFit/>
          </a:bodyPr>
          <a:lstStyle/>
          <a:p>
            <a:pPr algn="ctr"/>
            <a:r>
              <a:rPr lang="en-US" sz="1600" b="1" dirty="0"/>
              <a:t>Light Transmission Aggregometry</a:t>
            </a:r>
          </a:p>
        </p:txBody>
      </p:sp>
      <p:pic>
        <p:nvPicPr>
          <p:cNvPr id="9" name="Picture 4">
            <a:extLst>
              <a:ext uri="{FF2B5EF4-FFF2-40B4-BE49-F238E27FC236}">
                <a16:creationId xmlns:a16="http://schemas.microsoft.com/office/drawing/2014/main" id="{52508F8F-6F96-C144-96E4-842CFBBF6D1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45406" y="1630814"/>
            <a:ext cx="3138529" cy="425458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a:extLst>
              <a:ext uri="{FF2B5EF4-FFF2-40B4-BE49-F238E27FC236}">
                <a16:creationId xmlns:a16="http://schemas.microsoft.com/office/drawing/2014/main" id="{D37EC680-7C0E-704E-8711-6020265885A7}"/>
              </a:ext>
            </a:extLst>
          </p:cNvPr>
          <p:cNvPicPr>
            <a:picLocks noChangeAspect="1"/>
          </p:cNvPicPr>
          <p:nvPr/>
        </p:nvPicPr>
        <p:blipFill>
          <a:blip r:embed="rId5"/>
          <a:stretch>
            <a:fillRect/>
          </a:stretch>
        </p:blipFill>
        <p:spPr>
          <a:xfrm>
            <a:off x="408065" y="2602375"/>
            <a:ext cx="4476887" cy="205052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425961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EB52A-4C25-F84B-89B7-804198CF60B1}"/>
              </a:ext>
            </a:extLst>
          </p:cNvPr>
          <p:cNvSpPr>
            <a:spLocks noGrp="1"/>
          </p:cNvSpPr>
          <p:nvPr>
            <p:ph type="title"/>
          </p:nvPr>
        </p:nvSpPr>
        <p:spPr>
          <a:xfrm>
            <a:off x="175647" y="175788"/>
            <a:ext cx="11840705" cy="1325563"/>
          </a:xfrm>
        </p:spPr>
        <p:txBody>
          <a:bodyPr>
            <a:normAutofit/>
          </a:bodyPr>
          <a:lstStyle/>
          <a:p>
            <a:r>
              <a:rPr lang="en-US" sz="3600" b="1" dirty="0"/>
              <a:t>Traded Circulation Time for Availability </a:t>
            </a:r>
          </a:p>
        </p:txBody>
      </p:sp>
      <p:sp>
        <p:nvSpPr>
          <p:cNvPr id="3" name="Content Placeholder 2">
            <a:extLst>
              <a:ext uri="{FF2B5EF4-FFF2-40B4-BE49-F238E27FC236}">
                <a16:creationId xmlns:a16="http://schemas.microsoft.com/office/drawing/2014/main" id="{3EAF97AE-C2CA-2B47-A601-F0E29B23DCCB}"/>
              </a:ext>
            </a:extLst>
          </p:cNvPr>
          <p:cNvSpPr>
            <a:spLocks noGrp="1"/>
          </p:cNvSpPr>
          <p:nvPr>
            <p:ph idx="1"/>
          </p:nvPr>
        </p:nvSpPr>
        <p:spPr>
          <a:xfrm>
            <a:off x="619117" y="4457984"/>
            <a:ext cx="10515600" cy="2224228"/>
          </a:xfrm>
        </p:spPr>
        <p:txBody>
          <a:bodyPr/>
          <a:lstStyle/>
          <a:p>
            <a:r>
              <a:rPr lang="en-US" sz="2400" b="1" dirty="0"/>
              <a:t>Lack of Platelet Availability at Non-Tertiary Care Medical Centers</a:t>
            </a:r>
          </a:p>
          <a:p>
            <a:pPr lvl="1"/>
            <a:r>
              <a:rPr lang="en-US" sz="2000" b="1" dirty="0"/>
              <a:t>5 day shelf life</a:t>
            </a:r>
          </a:p>
          <a:p>
            <a:r>
              <a:rPr lang="en-US" sz="2400" dirty="0"/>
              <a:t>249 hospitals American Red Cross supplied do not have platelets</a:t>
            </a:r>
          </a:p>
          <a:p>
            <a:r>
              <a:rPr lang="en-US" sz="2400" dirty="0"/>
              <a:t>Contributing to preventable deaths from hemorrhage?</a:t>
            </a:r>
          </a:p>
          <a:p>
            <a:endParaRPr lang="en-US" dirty="0"/>
          </a:p>
        </p:txBody>
      </p:sp>
      <p:pic>
        <p:nvPicPr>
          <p:cNvPr id="4" name="Picture 3" descr="A picture containing text, map&#10;&#10;Description automatically generated">
            <a:extLst>
              <a:ext uri="{FF2B5EF4-FFF2-40B4-BE49-F238E27FC236}">
                <a16:creationId xmlns:a16="http://schemas.microsoft.com/office/drawing/2014/main" id="{87B637F2-6702-C549-A3DC-5CE526CAD734}"/>
              </a:ext>
            </a:extLst>
          </p:cNvPr>
          <p:cNvPicPr>
            <a:picLocks noChangeAspect="1"/>
          </p:cNvPicPr>
          <p:nvPr/>
        </p:nvPicPr>
        <p:blipFill>
          <a:blip r:embed="rId2"/>
          <a:stretch>
            <a:fillRect/>
          </a:stretch>
        </p:blipFill>
        <p:spPr>
          <a:xfrm>
            <a:off x="7554061" y="1680757"/>
            <a:ext cx="4018822" cy="2634891"/>
          </a:xfrm>
          <a:prstGeom prst="rect">
            <a:avLst/>
          </a:prstGeom>
          <a:ln>
            <a:noFill/>
          </a:ln>
          <a:effectLst>
            <a:outerShdw blurRad="190500" algn="tl" rotWithShape="0">
              <a:srgbClr val="000000">
                <a:alpha val="70000"/>
              </a:srgbClr>
            </a:outerShdw>
          </a:effectLst>
        </p:spPr>
      </p:pic>
      <p:sp>
        <p:nvSpPr>
          <p:cNvPr id="6" name="Slide Number Placeholder 4">
            <a:extLst>
              <a:ext uri="{FF2B5EF4-FFF2-40B4-BE49-F238E27FC236}">
                <a16:creationId xmlns:a16="http://schemas.microsoft.com/office/drawing/2014/main" id="{593B419A-0750-E243-AD54-A8789E85BCCC}"/>
              </a:ext>
            </a:extLst>
          </p:cNvPr>
          <p:cNvSpPr txBox="1">
            <a:spLocks/>
          </p:cNvSpPr>
          <p:nvPr/>
        </p:nvSpPr>
        <p:spPr>
          <a:xfrm>
            <a:off x="11134717" y="7093719"/>
            <a:ext cx="1462822" cy="2383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Georgia" charset="0"/>
                <a:ea typeface="Geneva" charset="0"/>
                <a:cs typeface="Geneva" charset="0"/>
              </a:defRPr>
            </a:lvl1pPr>
            <a:lvl2pPr marL="457200" algn="l" defTabSz="457200" rtl="0" fontAlgn="base">
              <a:spcBef>
                <a:spcPct val="0"/>
              </a:spcBef>
              <a:spcAft>
                <a:spcPct val="0"/>
              </a:spcAft>
              <a:defRPr kern="1200">
                <a:solidFill>
                  <a:schemeClr val="tx1"/>
                </a:solidFill>
                <a:latin typeface="Georgia" charset="0"/>
                <a:ea typeface="Geneva" charset="0"/>
                <a:cs typeface="Geneva" charset="0"/>
              </a:defRPr>
            </a:lvl2pPr>
            <a:lvl3pPr marL="914400" algn="l" defTabSz="457200" rtl="0" fontAlgn="base">
              <a:spcBef>
                <a:spcPct val="0"/>
              </a:spcBef>
              <a:spcAft>
                <a:spcPct val="0"/>
              </a:spcAft>
              <a:defRPr kern="1200">
                <a:solidFill>
                  <a:schemeClr val="tx1"/>
                </a:solidFill>
                <a:latin typeface="Georgia" charset="0"/>
                <a:ea typeface="Geneva" charset="0"/>
                <a:cs typeface="Geneva" charset="0"/>
              </a:defRPr>
            </a:lvl3pPr>
            <a:lvl4pPr marL="1371600" algn="l" defTabSz="457200" rtl="0" fontAlgn="base">
              <a:spcBef>
                <a:spcPct val="0"/>
              </a:spcBef>
              <a:spcAft>
                <a:spcPct val="0"/>
              </a:spcAft>
              <a:defRPr kern="1200">
                <a:solidFill>
                  <a:schemeClr val="tx1"/>
                </a:solidFill>
                <a:latin typeface="Georgia" charset="0"/>
                <a:ea typeface="Geneva" charset="0"/>
                <a:cs typeface="Geneva" charset="0"/>
              </a:defRPr>
            </a:lvl4pPr>
            <a:lvl5pPr marL="1828800" algn="l" defTabSz="457200" rtl="0" fontAlgn="base">
              <a:spcBef>
                <a:spcPct val="0"/>
              </a:spcBef>
              <a:spcAft>
                <a:spcPct val="0"/>
              </a:spcAft>
              <a:defRPr kern="1200">
                <a:solidFill>
                  <a:schemeClr val="tx1"/>
                </a:solidFill>
                <a:latin typeface="Georgia" charset="0"/>
                <a:ea typeface="Geneva" charset="0"/>
                <a:cs typeface="Geneva" charset="0"/>
              </a:defRPr>
            </a:lvl5pPr>
            <a:lvl6pPr marL="2286000" algn="l" defTabSz="457200" rtl="0" eaLnBrk="1" latinLnBrk="0" hangingPunct="1">
              <a:defRPr kern="1200">
                <a:solidFill>
                  <a:schemeClr val="tx1"/>
                </a:solidFill>
                <a:latin typeface="Georgia" charset="0"/>
                <a:ea typeface="Geneva" charset="0"/>
                <a:cs typeface="Geneva" charset="0"/>
              </a:defRPr>
            </a:lvl6pPr>
            <a:lvl7pPr marL="2743200" algn="l" defTabSz="457200" rtl="0" eaLnBrk="1" latinLnBrk="0" hangingPunct="1">
              <a:defRPr kern="1200">
                <a:solidFill>
                  <a:schemeClr val="tx1"/>
                </a:solidFill>
                <a:latin typeface="Georgia" charset="0"/>
                <a:ea typeface="Geneva" charset="0"/>
                <a:cs typeface="Geneva" charset="0"/>
              </a:defRPr>
            </a:lvl7pPr>
            <a:lvl8pPr marL="3200400" algn="l" defTabSz="457200" rtl="0" eaLnBrk="1" latinLnBrk="0" hangingPunct="1">
              <a:defRPr kern="1200">
                <a:solidFill>
                  <a:schemeClr val="tx1"/>
                </a:solidFill>
                <a:latin typeface="Georgia" charset="0"/>
                <a:ea typeface="Geneva" charset="0"/>
                <a:cs typeface="Geneva" charset="0"/>
              </a:defRPr>
            </a:lvl8pPr>
            <a:lvl9pPr marL="3657600" algn="l" defTabSz="457200" rtl="0" eaLnBrk="1" latinLnBrk="0" hangingPunct="1">
              <a:defRPr kern="1200">
                <a:solidFill>
                  <a:schemeClr val="tx1"/>
                </a:solidFill>
                <a:latin typeface="Georgia" charset="0"/>
                <a:ea typeface="Geneva" charset="0"/>
                <a:cs typeface="Geneva" charset="0"/>
              </a:defRPr>
            </a:lvl9pPr>
          </a:lstStyle>
          <a:p>
            <a:pPr algn="r">
              <a:defRPr/>
            </a:pPr>
            <a:fld id="{392955F4-CD96-244F-8DFC-1ABD3F90024C}" type="slidenum">
              <a:rPr lang="en-US" sz="1000">
                <a:latin typeface="Arial" panose="020B0604020202020204" pitchFamily="34" charset="0"/>
                <a:cs typeface="Arial" panose="020B0604020202020204" pitchFamily="34" charset="0"/>
              </a:rPr>
              <a:pPr algn="r">
                <a:defRPr/>
              </a:pPr>
              <a:t>4</a:t>
            </a:fld>
            <a:endParaRPr lang="en-US" sz="1000" dirty="0">
              <a:latin typeface="Arial" panose="020B0604020202020204" pitchFamily="34" charset="0"/>
              <a:cs typeface="Arial" panose="020B0604020202020204" pitchFamily="34" charset="0"/>
            </a:endParaRPr>
          </a:p>
        </p:txBody>
      </p:sp>
      <p:pic>
        <p:nvPicPr>
          <p:cNvPr id="8" name="Picture 7" descr="A picture containing text, screenshot, font&#10;&#10;Description automatically generated">
            <a:extLst>
              <a:ext uri="{FF2B5EF4-FFF2-40B4-BE49-F238E27FC236}">
                <a16:creationId xmlns:a16="http://schemas.microsoft.com/office/drawing/2014/main" id="{C7E50F90-56AA-83CA-D98C-661AE16054A2}"/>
              </a:ext>
            </a:extLst>
          </p:cNvPr>
          <p:cNvPicPr>
            <a:picLocks noChangeAspect="1"/>
          </p:cNvPicPr>
          <p:nvPr/>
        </p:nvPicPr>
        <p:blipFill>
          <a:blip r:embed="rId3"/>
          <a:stretch>
            <a:fillRect/>
          </a:stretch>
        </p:blipFill>
        <p:spPr>
          <a:xfrm>
            <a:off x="619117" y="1662222"/>
            <a:ext cx="6701171" cy="263489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90777347"/>
      </p:ext>
    </p:extLst>
  </p:cSld>
  <p:clrMapOvr>
    <a:masterClrMapping/>
  </p:clrMapOvr>
  <mc:AlternateContent xmlns:mc="http://schemas.openxmlformats.org/markup-compatibility/2006" xmlns:p14="http://schemas.microsoft.com/office/powerpoint/2010/main">
    <mc:Choice Requires="p14">
      <p:transition spd="slow" p14:dur="2000" advTm="63473"/>
    </mc:Choice>
    <mc:Fallback xmlns="">
      <p:transition spd="slow" advTm="6347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1D815D-F048-0D4B-BCB2-D356733A6A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9301" y="1958080"/>
            <a:ext cx="8479737" cy="3257819"/>
          </a:xfrm>
          <a:prstGeom prst="rect">
            <a:avLst/>
          </a:prstGeom>
          <a:ln>
            <a:noFill/>
          </a:ln>
          <a:effectLst>
            <a:outerShdw blurRad="190500" algn="tl" rotWithShape="0">
              <a:srgbClr val="000000">
                <a:alpha val="70000"/>
              </a:srgbClr>
            </a:outerShdw>
          </a:effectLst>
        </p:spPr>
      </p:pic>
      <p:sp>
        <p:nvSpPr>
          <p:cNvPr id="3" name="TextBox 2">
            <a:extLst>
              <a:ext uri="{FF2B5EF4-FFF2-40B4-BE49-F238E27FC236}">
                <a16:creationId xmlns:a16="http://schemas.microsoft.com/office/drawing/2014/main" id="{CE5EB9D5-70F5-4B41-B258-A764670C88E4}"/>
              </a:ext>
            </a:extLst>
          </p:cNvPr>
          <p:cNvSpPr txBox="1"/>
          <p:nvPr/>
        </p:nvSpPr>
        <p:spPr>
          <a:xfrm>
            <a:off x="435427" y="612082"/>
            <a:ext cx="10907486"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Traded Circulation Time for Reduced Safety </a:t>
            </a:r>
          </a:p>
        </p:txBody>
      </p:sp>
    </p:spTree>
    <p:extLst>
      <p:ext uri="{BB962C8B-B14F-4D97-AF65-F5344CB8AC3E}">
        <p14:creationId xmlns:p14="http://schemas.microsoft.com/office/powerpoint/2010/main" val="3132326762"/>
      </p:ext>
    </p:extLst>
  </p:cSld>
  <p:clrMapOvr>
    <a:masterClrMapping/>
  </p:clrMapOvr>
  <mc:AlternateContent xmlns:mc="http://schemas.openxmlformats.org/markup-compatibility/2006" xmlns:p14="http://schemas.microsoft.com/office/powerpoint/2010/main">
    <mc:Choice Requires="p14">
      <p:transition spd="slow" p14:dur="2000" advTm="25940"/>
    </mc:Choice>
    <mc:Fallback xmlns="">
      <p:transition spd="slow" advTm="2594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682" y="299169"/>
            <a:ext cx="7356171" cy="2262643"/>
          </a:xfrm>
          <a:prstGeom prst="rect">
            <a:avLst/>
          </a:prstGeom>
          <a:ln>
            <a:noFill/>
          </a:ln>
          <a:effectLst>
            <a:outerShdw blurRad="190500" algn="tl" rotWithShape="0">
              <a:srgbClr val="000000">
                <a:alpha val="70000"/>
              </a:srgbClr>
            </a:outerShdw>
          </a:effectLst>
        </p:spPr>
      </p:pic>
      <p:pic>
        <p:nvPicPr>
          <p:cNvPr id="7" name="Picture 6">
            <a:extLst>
              <a:ext uri="{FF2B5EF4-FFF2-40B4-BE49-F238E27FC236}">
                <a16:creationId xmlns:a16="http://schemas.microsoft.com/office/drawing/2014/main" id="{2B91EC02-D87B-A946-922D-2CFCE5DC66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682" y="2828162"/>
            <a:ext cx="5436909" cy="3610400"/>
          </a:xfrm>
          <a:prstGeom prst="rect">
            <a:avLst/>
          </a:prstGeom>
          <a:ln>
            <a:noFill/>
          </a:ln>
          <a:effectLst>
            <a:outerShdw blurRad="190500" algn="tl" rotWithShape="0">
              <a:srgbClr val="000000">
                <a:alpha val="70000"/>
              </a:srgbClr>
            </a:outerShdw>
          </a:effectLst>
        </p:spPr>
      </p:pic>
      <p:sp>
        <p:nvSpPr>
          <p:cNvPr id="3" name="TextBox 2">
            <a:extLst>
              <a:ext uri="{FF2B5EF4-FFF2-40B4-BE49-F238E27FC236}">
                <a16:creationId xmlns:a16="http://schemas.microsoft.com/office/drawing/2014/main" id="{FADFA943-31E1-2243-AE70-5BE8E9DF0762}"/>
              </a:ext>
            </a:extLst>
          </p:cNvPr>
          <p:cNvSpPr txBox="1"/>
          <p:nvPr/>
        </p:nvSpPr>
        <p:spPr>
          <a:xfrm>
            <a:off x="6323309" y="3525864"/>
            <a:ext cx="5763588" cy="1200329"/>
          </a:xfrm>
          <a:prstGeom prst="rect">
            <a:avLst/>
          </a:prstGeom>
          <a:solidFill>
            <a:schemeClr val="bg1"/>
          </a:solidFill>
        </p:spPr>
        <p:txBody>
          <a:bodyPr wrap="square" rtlCol="0">
            <a:spAutoFit/>
          </a:bodyPr>
          <a:lstStyle/>
          <a:p>
            <a:r>
              <a:rPr lang="en-US" sz="2400" b="1" dirty="0"/>
              <a:t>Increased morbidity and mortality with increased room temp platelet use in both RCTs of patients with intracranial bleeding!</a:t>
            </a:r>
          </a:p>
        </p:txBody>
      </p:sp>
    </p:spTree>
    <p:extLst>
      <p:ext uri="{BB962C8B-B14F-4D97-AF65-F5344CB8AC3E}">
        <p14:creationId xmlns:p14="http://schemas.microsoft.com/office/powerpoint/2010/main" val="2553313791"/>
      </p:ext>
    </p:extLst>
  </p:cSld>
  <p:clrMapOvr>
    <a:masterClrMapping/>
  </p:clrMapOvr>
  <mc:AlternateContent xmlns:mc="http://schemas.openxmlformats.org/markup-compatibility/2006" xmlns:p14="http://schemas.microsoft.com/office/powerpoint/2010/main">
    <mc:Choice Requires="p14">
      <p:transition spd="slow" p14:dur="2000" advTm="71474"/>
    </mc:Choice>
    <mc:Fallback xmlns="">
      <p:transition spd="slow" advTm="7147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ACCCE-0EAC-654B-97C4-8B1DAB0351A6}"/>
              </a:ext>
            </a:extLst>
          </p:cNvPr>
          <p:cNvSpPr>
            <a:spLocks noGrp="1"/>
          </p:cNvSpPr>
          <p:nvPr>
            <p:ph type="title"/>
          </p:nvPr>
        </p:nvSpPr>
        <p:spPr>
          <a:xfrm>
            <a:off x="838200" y="365125"/>
            <a:ext cx="10515600" cy="1325563"/>
          </a:xfrm>
        </p:spPr>
        <p:txBody>
          <a:bodyPr>
            <a:normAutofit/>
          </a:bodyPr>
          <a:lstStyle/>
          <a:p>
            <a:endParaRPr lang="en-US" dirty="0"/>
          </a:p>
        </p:txBody>
      </p:sp>
      <p:pic>
        <p:nvPicPr>
          <p:cNvPr id="12" name="Picture 11">
            <a:extLst>
              <a:ext uri="{FF2B5EF4-FFF2-40B4-BE49-F238E27FC236}">
                <a16:creationId xmlns:a16="http://schemas.microsoft.com/office/drawing/2014/main" id="{2E6D1279-6D2E-FF4A-A405-B5C45CEFE27B}"/>
              </a:ext>
            </a:extLst>
          </p:cNvPr>
          <p:cNvPicPr>
            <a:picLocks noChangeAspect="1"/>
          </p:cNvPicPr>
          <p:nvPr/>
        </p:nvPicPr>
        <p:blipFill>
          <a:blip r:embed="rId3"/>
          <a:stretch>
            <a:fillRect/>
          </a:stretch>
        </p:blipFill>
        <p:spPr>
          <a:xfrm>
            <a:off x="804339" y="692850"/>
            <a:ext cx="7105435" cy="2782962"/>
          </a:xfrm>
          <a:prstGeom prst="rect">
            <a:avLst/>
          </a:prstGeom>
          <a:ln>
            <a:noFill/>
          </a:ln>
          <a:effectLst>
            <a:outerShdw blurRad="190500" algn="tl" rotWithShape="0">
              <a:srgbClr val="000000">
                <a:alpha val="70000"/>
              </a:srgbClr>
            </a:outerShdw>
          </a:effectLst>
        </p:spPr>
      </p:pic>
      <p:sp>
        <p:nvSpPr>
          <p:cNvPr id="13" name="Rectangle 12">
            <a:extLst>
              <a:ext uri="{FF2B5EF4-FFF2-40B4-BE49-F238E27FC236}">
                <a16:creationId xmlns:a16="http://schemas.microsoft.com/office/drawing/2014/main" id="{DC7E69AE-68BB-1649-8BAA-D48DFAE8CCC6}"/>
              </a:ext>
            </a:extLst>
          </p:cNvPr>
          <p:cNvSpPr/>
          <p:nvPr/>
        </p:nvSpPr>
        <p:spPr>
          <a:xfrm>
            <a:off x="804339" y="3803537"/>
            <a:ext cx="10845800" cy="1938992"/>
          </a:xfrm>
          <a:prstGeom prst="rect">
            <a:avLst/>
          </a:prstGeom>
        </p:spPr>
        <p:txBody>
          <a:bodyPr wrap="square">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 the past decade there has been renewed interest in the use of cold platelets for bleeding patients </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There are countless </a:t>
            </a:r>
            <a:r>
              <a:rPr lang="en-US" sz="2400" i="1" dirty="0">
                <a:latin typeface="Times New Roman" panose="02020603050405020304" pitchFamily="18" charset="0"/>
                <a:cs typeface="Times New Roman" panose="02020603050405020304" pitchFamily="18" charset="0"/>
              </a:rPr>
              <a:t>in vitro </a:t>
            </a:r>
            <a:r>
              <a:rPr lang="en-US" sz="2400" dirty="0">
                <a:latin typeface="Times New Roman" panose="02020603050405020304" pitchFamily="18" charset="0"/>
                <a:cs typeface="Times New Roman" panose="02020603050405020304" pitchFamily="18" charset="0"/>
              </a:rPr>
              <a:t>and a few animal studies that support hypothesis that a cold-stored platelet can reduce bleeding without increasing adverse thrombotic events compared to RT-stored platelets. </a:t>
            </a:r>
          </a:p>
        </p:txBody>
      </p:sp>
    </p:spTree>
    <p:extLst>
      <p:ext uri="{BB962C8B-B14F-4D97-AF65-F5344CB8AC3E}">
        <p14:creationId xmlns:p14="http://schemas.microsoft.com/office/powerpoint/2010/main" val="1496277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2EC0DF-6AAF-DC45-927A-CF624F4C1503}"/>
              </a:ext>
            </a:extLst>
          </p:cNvPr>
          <p:cNvPicPr>
            <a:picLocks noChangeAspect="1"/>
          </p:cNvPicPr>
          <p:nvPr/>
        </p:nvPicPr>
        <p:blipFill>
          <a:blip r:embed="rId2"/>
          <a:stretch>
            <a:fillRect/>
          </a:stretch>
        </p:blipFill>
        <p:spPr>
          <a:xfrm>
            <a:off x="1508333" y="2071904"/>
            <a:ext cx="7635667" cy="3918993"/>
          </a:xfrm>
          <a:prstGeom prst="rect">
            <a:avLst/>
          </a:prstGeom>
          <a:ln w="19050">
            <a:solidFill>
              <a:schemeClr val="tx1"/>
            </a:solidFill>
          </a:ln>
        </p:spPr>
      </p:pic>
      <p:sp>
        <p:nvSpPr>
          <p:cNvPr id="6" name="Title 2">
            <a:extLst>
              <a:ext uri="{FF2B5EF4-FFF2-40B4-BE49-F238E27FC236}">
                <a16:creationId xmlns:a16="http://schemas.microsoft.com/office/drawing/2014/main" id="{7D71CA8B-3BF6-2A4B-B98D-BFB81696907C}"/>
              </a:ext>
            </a:extLst>
          </p:cNvPr>
          <p:cNvSpPr txBox="1">
            <a:spLocks/>
          </p:cNvSpPr>
          <p:nvPr/>
        </p:nvSpPr>
        <p:spPr>
          <a:xfrm>
            <a:off x="1418258" y="644290"/>
            <a:ext cx="10177112" cy="1143000"/>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mn-lt"/>
              </a:rPr>
              <a:t>Cold vs Warm Platelets in </a:t>
            </a:r>
          </a:p>
          <a:p>
            <a:r>
              <a:rPr lang="en-US" b="1" dirty="0">
                <a:latin typeface="+mn-lt"/>
              </a:rPr>
              <a:t>Microfluidic Chamber</a:t>
            </a:r>
          </a:p>
        </p:txBody>
      </p:sp>
      <p:sp>
        <p:nvSpPr>
          <p:cNvPr id="2" name="TextBox 1">
            <a:extLst>
              <a:ext uri="{FF2B5EF4-FFF2-40B4-BE49-F238E27FC236}">
                <a16:creationId xmlns:a16="http://schemas.microsoft.com/office/drawing/2014/main" id="{2D2A416D-41C1-B3A7-4914-2E55CC539A10}"/>
              </a:ext>
            </a:extLst>
          </p:cNvPr>
          <p:cNvSpPr txBox="1"/>
          <p:nvPr/>
        </p:nvSpPr>
        <p:spPr>
          <a:xfrm>
            <a:off x="1418258" y="6275511"/>
            <a:ext cx="4960883" cy="307777"/>
          </a:xfrm>
          <a:prstGeom prst="rect">
            <a:avLst/>
          </a:prstGeom>
          <a:noFill/>
        </p:spPr>
        <p:txBody>
          <a:bodyPr wrap="square" rtlCol="0">
            <a:spAutoFit/>
          </a:bodyPr>
          <a:lstStyle/>
          <a:p>
            <a:r>
              <a:rPr lang="en-US" sz="1400" dirty="0"/>
              <a:t>Thomas KA, </a:t>
            </a:r>
            <a:r>
              <a:rPr lang="en-US" sz="1400" dirty="0" err="1"/>
              <a:t>Spinella</a:t>
            </a:r>
            <a:r>
              <a:rPr lang="en-US" sz="1400" dirty="0"/>
              <a:t> PC, Shea S. Unpublished</a:t>
            </a:r>
          </a:p>
        </p:txBody>
      </p:sp>
    </p:spTree>
    <p:extLst>
      <p:ext uri="{BB962C8B-B14F-4D97-AF65-F5344CB8AC3E}">
        <p14:creationId xmlns:p14="http://schemas.microsoft.com/office/powerpoint/2010/main" val="2911776222"/>
      </p:ext>
    </p:extLst>
  </p:cSld>
  <p:clrMapOvr>
    <a:masterClrMapping/>
  </p:clrMapOvr>
  <mc:AlternateContent xmlns:mc="http://schemas.openxmlformats.org/markup-compatibility/2006" xmlns:p14="http://schemas.microsoft.com/office/powerpoint/2010/main">
    <mc:Choice Requires="p14">
      <p:transition spd="slow" p14:dur="2000" advTm="84619"/>
    </mc:Choice>
    <mc:Fallback xmlns="">
      <p:transition spd="slow" advTm="84619"/>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B75692CD-108F-43B4-845C-92F5802D2914}"/>
              </a:ext>
            </a:extLst>
          </p:cNvPr>
          <p:cNvSpPr>
            <a:spLocks noGrp="1"/>
          </p:cNvSpPr>
          <p:nvPr>
            <p:ph type="title"/>
          </p:nvPr>
        </p:nvSpPr>
        <p:spPr>
          <a:xfrm>
            <a:off x="838200" y="365125"/>
            <a:ext cx="10515600" cy="1325563"/>
          </a:xfrm>
        </p:spPr>
        <p:txBody>
          <a:bodyPr>
            <a:normAutofit/>
          </a:bodyPr>
          <a:lstStyle/>
          <a:p>
            <a:r>
              <a:rPr lang="en-US"/>
              <a:t>Pilot Study of CSP vs Room Temperature </a:t>
            </a:r>
            <a:br>
              <a:rPr lang="en-US"/>
            </a:br>
            <a:r>
              <a:rPr lang="en-US"/>
              <a:t>in Complex Cardiothoracic Surgery</a:t>
            </a:r>
          </a:p>
        </p:txBody>
      </p:sp>
      <p:pic>
        <p:nvPicPr>
          <p:cNvPr id="3" name="Content Placeholder 2">
            <a:extLst>
              <a:ext uri="{FF2B5EF4-FFF2-40B4-BE49-F238E27FC236}">
                <a16:creationId xmlns:a16="http://schemas.microsoft.com/office/drawing/2014/main" id="{A9C04F51-A5BE-4830-8253-A741193905B8}"/>
              </a:ext>
            </a:extLst>
          </p:cNvPr>
          <p:cNvPicPr>
            <a:picLocks noGrp="1" noChangeAspect="1"/>
          </p:cNvPicPr>
          <p:nvPr>
            <p:ph idx="1"/>
          </p:nvPr>
        </p:nvPicPr>
        <p:blipFill>
          <a:blip r:embed="rId3"/>
          <a:stretch>
            <a:fillRect/>
          </a:stretch>
        </p:blipFill>
        <p:spPr>
          <a:xfrm>
            <a:off x="359239" y="1847850"/>
            <a:ext cx="3545061" cy="4351338"/>
          </a:xfrm>
        </p:spPr>
      </p:pic>
      <p:pic>
        <p:nvPicPr>
          <p:cNvPr id="15" name="Picture 14">
            <a:extLst>
              <a:ext uri="{FF2B5EF4-FFF2-40B4-BE49-F238E27FC236}">
                <a16:creationId xmlns:a16="http://schemas.microsoft.com/office/drawing/2014/main" id="{C8233885-63C8-B34D-B15F-28BD372DBF07}"/>
              </a:ext>
            </a:extLst>
          </p:cNvPr>
          <p:cNvPicPr>
            <a:picLocks noChangeAspect="1"/>
          </p:cNvPicPr>
          <p:nvPr/>
        </p:nvPicPr>
        <p:blipFill>
          <a:blip r:embed="rId4"/>
          <a:stretch>
            <a:fillRect/>
          </a:stretch>
        </p:blipFill>
        <p:spPr>
          <a:xfrm>
            <a:off x="4317041" y="2606176"/>
            <a:ext cx="7515720" cy="3733481"/>
          </a:xfrm>
          <a:prstGeom prst="rect">
            <a:avLst/>
          </a:prstGeom>
        </p:spPr>
      </p:pic>
    </p:spTree>
    <p:extLst>
      <p:ext uri="{BB962C8B-B14F-4D97-AF65-F5344CB8AC3E}">
        <p14:creationId xmlns:p14="http://schemas.microsoft.com/office/powerpoint/2010/main" val="92744923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210B3FF2BCC7C43BC9ADDC740BF974E" ma:contentTypeVersion="13" ma:contentTypeDescription="Create a new document." ma:contentTypeScope="" ma:versionID="48c405b7ea6b9d20e1055dc101fa043f">
  <xsd:schema xmlns:xsd="http://www.w3.org/2001/XMLSchema" xmlns:xs="http://www.w3.org/2001/XMLSchema" xmlns:p="http://schemas.microsoft.com/office/2006/metadata/properties" xmlns:ns3="ed3f2449-94d7-4486-83e3-d94b79ee92fd" xmlns:ns4="fd6c6260-b1dc-4882-8f51-800544d32c85" targetNamespace="http://schemas.microsoft.com/office/2006/metadata/properties" ma:root="true" ma:fieldsID="616d682cf69cf855637835faf53abc41" ns3:_="" ns4:_="">
    <xsd:import namespace="ed3f2449-94d7-4486-83e3-d94b79ee92fd"/>
    <xsd:import namespace="fd6c6260-b1dc-4882-8f51-800544d32c85"/>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LengthInSecond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3f2449-94d7-4486-83e3-d94b79ee92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d6c6260-b1dc-4882-8f51-800544d32c8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022063-3DE5-4871-ADB6-38D4B154825D}">
  <ds:schemaRefs>
    <ds:schemaRef ds:uri="http://schemas.microsoft.com/sharepoint/v3/contenttype/forms"/>
  </ds:schemaRefs>
</ds:datastoreItem>
</file>

<file path=customXml/itemProps2.xml><?xml version="1.0" encoding="utf-8"?>
<ds:datastoreItem xmlns:ds="http://schemas.openxmlformats.org/officeDocument/2006/customXml" ds:itemID="{81144193-08E8-4EFB-8F1A-AC7DFCD706F9}">
  <ds:schemaRefs>
    <ds:schemaRef ds:uri="http://schemas.microsoft.com/office/2006/metadata/properties"/>
    <ds:schemaRef ds:uri="http://schemas.microsoft.com/office/infopath/2007/PartnerControls"/>
    <ds:schemaRef ds:uri="http://purl.org/dc/elements/1.1/"/>
    <ds:schemaRef ds:uri="http://purl.org/dc/terms/"/>
    <ds:schemaRef ds:uri="http://purl.org/dc/dcmitype/"/>
    <ds:schemaRef ds:uri="http://schemas.microsoft.com/office/2006/documentManagement/types"/>
    <ds:schemaRef ds:uri="ed3f2449-94d7-4486-83e3-d94b79ee92fd"/>
    <ds:schemaRef ds:uri="http://www.w3.org/XML/1998/namespace"/>
    <ds:schemaRef ds:uri="http://schemas.openxmlformats.org/package/2006/metadata/core-properties"/>
    <ds:schemaRef ds:uri="fd6c6260-b1dc-4882-8f51-800544d32c85"/>
  </ds:schemaRefs>
</ds:datastoreItem>
</file>

<file path=customXml/itemProps3.xml><?xml version="1.0" encoding="utf-8"?>
<ds:datastoreItem xmlns:ds="http://schemas.openxmlformats.org/officeDocument/2006/customXml" ds:itemID="{0F1210A8-34E9-4505-BBDC-54D8056DE5EA}">
  <ds:schemaRefs>
    <ds:schemaRef ds:uri="ed3f2449-94d7-4486-83e3-d94b79ee92fd"/>
    <ds:schemaRef ds:uri="fd6c6260-b1dc-4882-8f51-800544d32c8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2772</TotalTime>
  <Words>1030</Words>
  <Application>Microsoft Macintosh PowerPoint</Application>
  <PresentationFormat>Widescreen</PresentationFormat>
  <Paragraphs>154</Paragraphs>
  <Slides>23</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Helvetica Light</vt:lpstr>
      <vt:lpstr>Times New Roman</vt:lpstr>
      <vt:lpstr>Office Theme</vt:lpstr>
      <vt:lpstr>PowerPoint Presentation</vt:lpstr>
      <vt:lpstr>How Do You Define Function? </vt:lpstr>
      <vt:lpstr>Traded Circulation Time for  Reduced Hemostatic Efficacy</vt:lpstr>
      <vt:lpstr>Traded Circulation Time for Availability </vt:lpstr>
      <vt:lpstr>PowerPoint Presentation</vt:lpstr>
      <vt:lpstr>PowerPoint Presentation</vt:lpstr>
      <vt:lpstr>PowerPoint Presentation</vt:lpstr>
      <vt:lpstr>PowerPoint Presentation</vt:lpstr>
      <vt:lpstr>Pilot Study of CSP vs Room Temperature  in Complex Cardiothoracic Surgery</vt:lpstr>
      <vt:lpstr>PowerPoint Presentation</vt:lpstr>
      <vt:lpstr>Study Design</vt:lpstr>
      <vt:lpstr>Study Exclusion Criteria </vt:lpstr>
      <vt:lpstr>Study Design </vt:lpstr>
      <vt:lpstr>Study Design </vt:lpstr>
      <vt:lpstr>Intervention </vt:lpstr>
      <vt:lpstr>Primary Outcome</vt:lpstr>
      <vt:lpstr>Efficacy Assessments (continued) </vt:lpstr>
      <vt:lpstr>Safety Assessments</vt:lpstr>
      <vt:lpstr>Safety Assessments (continued)</vt:lpstr>
      <vt:lpstr>Current Enrollment Status  (as of 24 May 2023)</vt:lpstr>
      <vt:lpstr>All Platelets Transfused by Type</vt:lpstr>
      <vt:lpstr>In Vitro PLT Function Study </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Ernie Varitimos</dc:creator>
  <cp:lastModifiedBy>Spinella, Philip Charles</cp:lastModifiedBy>
  <cp:revision>10</cp:revision>
  <cp:lastPrinted>2022-02-09T16:01:22Z</cp:lastPrinted>
  <dcterms:created xsi:type="dcterms:W3CDTF">2020-03-24T00:39:41Z</dcterms:created>
  <dcterms:modified xsi:type="dcterms:W3CDTF">2023-06-20T08:03:53Z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0x0101002210B3FF2BCC7C43BC9ADDC740BF974E</vt:lpwstr>
  </property>
  <property fmtid="{D5CDD505-2E9C-101B-9397-08002B2CF9AE}" pid="3" name="MSIP_Label_5e4b1be8-281e-475d-98b0-21c3457e5a46_Enabled">
    <vt:lpwstr>true</vt:lpwstr>
  </property>
  <property fmtid="{D5CDD505-2E9C-101B-9397-08002B2CF9AE}" pid="4" name="MSIP_Label_5e4b1be8-281e-475d-98b0-21c3457e5a46_SetDate">
    <vt:lpwstr>2023-05-24T18:01:05Z</vt:lpwstr>
  </property>
  <property fmtid="{D5CDD505-2E9C-101B-9397-08002B2CF9AE}" pid="5" name="MSIP_Label_5e4b1be8-281e-475d-98b0-21c3457e5a46_Method">
    <vt:lpwstr>Standard</vt:lpwstr>
  </property>
  <property fmtid="{D5CDD505-2E9C-101B-9397-08002B2CF9AE}" pid="6" name="MSIP_Label_5e4b1be8-281e-475d-98b0-21c3457e5a46_Name">
    <vt:lpwstr>Public</vt:lpwstr>
  </property>
  <property fmtid="{D5CDD505-2E9C-101B-9397-08002B2CF9AE}" pid="7" name="MSIP_Label_5e4b1be8-281e-475d-98b0-21c3457e5a46_SiteId">
    <vt:lpwstr>8b3dd73e-4e72-4679-b191-56da1588712b</vt:lpwstr>
  </property>
  <property fmtid="{D5CDD505-2E9C-101B-9397-08002B2CF9AE}" pid="8" name="MSIP_Label_5e4b1be8-281e-475d-98b0-21c3457e5a46_ActionId">
    <vt:lpwstr>af373ddd-a82b-4038-948b-2a96a1368712</vt:lpwstr>
  </property>
  <property fmtid="{D5CDD505-2E9C-101B-9397-08002B2CF9AE}" pid="9" name="MSIP_Label_5e4b1be8-281e-475d-98b0-21c3457e5a46_ContentBits">
    <vt:lpwstr>0</vt:lpwstr>
  </property>
</Properties>
</file>