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8" r:id="rId6"/>
    <p:sldMasterId id="2147483692" r:id="rId7"/>
    <p:sldMasterId id="2147483706" r:id="rId8"/>
    <p:sldMasterId id="2147483720" r:id="rId9"/>
    <p:sldMasterId id="2147483735" r:id="rId10"/>
    <p:sldMasterId id="2147483759" r:id="rId11"/>
    <p:sldMasterId id="2147483777" r:id="rId12"/>
    <p:sldMasterId id="2147483791" r:id="rId13"/>
  </p:sldMasterIdLst>
  <p:notesMasterIdLst>
    <p:notesMasterId r:id="rId50"/>
  </p:notesMasterIdLst>
  <p:sldIdLst>
    <p:sldId id="682" r:id="rId14"/>
    <p:sldId id="1438" r:id="rId15"/>
    <p:sldId id="677" r:id="rId16"/>
    <p:sldId id="1376" r:id="rId17"/>
    <p:sldId id="257" r:id="rId18"/>
    <p:sldId id="1222" r:id="rId19"/>
    <p:sldId id="1369" r:id="rId20"/>
    <p:sldId id="256" r:id="rId21"/>
    <p:sldId id="356" r:id="rId22"/>
    <p:sldId id="1433" r:id="rId23"/>
    <p:sldId id="1323" r:id="rId24"/>
    <p:sldId id="681" r:id="rId25"/>
    <p:sldId id="627" r:id="rId26"/>
    <p:sldId id="1326" r:id="rId27"/>
    <p:sldId id="262" r:id="rId28"/>
    <p:sldId id="1341" r:id="rId29"/>
    <p:sldId id="1436" r:id="rId30"/>
    <p:sldId id="603" r:id="rId31"/>
    <p:sldId id="1160" r:id="rId32"/>
    <p:sldId id="1187" r:id="rId33"/>
    <p:sldId id="1175" r:id="rId34"/>
    <p:sldId id="1130" r:id="rId35"/>
    <p:sldId id="287" r:id="rId36"/>
    <p:sldId id="284" r:id="rId37"/>
    <p:sldId id="1437" r:id="rId38"/>
    <p:sldId id="1432" r:id="rId39"/>
    <p:sldId id="1360" r:id="rId40"/>
    <p:sldId id="1416" r:id="rId41"/>
    <p:sldId id="1370" r:id="rId42"/>
    <p:sldId id="1325" r:id="rId43"/>
    <p:sldId id="1381" r:id="rId44"/>
    <p:sldId id="1426" r:id="rId45"/>
    <p:sldId id="1340" r:id="rId46"/>
    <p:sldId id="359" r:id="rId47"/>
    <p:sldId id="354" r:id="rId48"/>
    <p:sldId id="34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B9E1"/>
    <a:srgbClr val="CAD7EE"/>
    <a:srgbClr val="FFF90D"/>
    <a:srgbClr val="C5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941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1224" y="-126"/>
      </p:cViewPr>
      <p:guideLst/>
    </p:cSldViewPr>
  </p:slideViewPr>
  <p:outlineViewPr>
    <p:cViewPr>
      <p:scale>
        <a:sx n="33" d="100"/>
        <a:sy n="33" d="100"/>
      </p:scale>
      <p:origin x="0" y="-1123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06:29:5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06:29:5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06:29:54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06:30:30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73DF1-1B31-4A3F-B7CA-186EAD6691CF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5BD19-6EF7-4B04-BA3C-719FB4564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3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Assigned to Michael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Big Picture</a:t>
            </a:r>
            <a:r>
              <a:rPr lang="en-US" baseline="0" dirty="0"/>
              <a:t>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7A3E7-1B39-482A-BED5-0A25AA053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2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Assigned to Michael, David, &amp; Kate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Include Pictures of LBNP machine with/without person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Summary of StatMedevac data to date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results</a:t>
            </a:r>
            <a:r>
              <a:rPr lang="en-US" baseline="0" dirty="0"/>
              <a:t> </a:t>
            </a:r>
            <a:r>
              <a:rPr lang="en-US" dirty="0"/>
              <a:t>have you accomplished</a:t>
            </a:r>
            <a:r>
              <a:rPr lang="en-US" baseline="0" dirty="0"/>
              <a:t> up to this date? </a:t>
            </a:r>
          </a:p>
          <a:p>
            <a:r>
              <a:rPr lang="en-US" baseline="0" dirty="0"/>
              <a:t>The tasks necessary to reach your objectives.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7A3E7-1B39-482A-BED5-0A25AA053C6F}" type="slidenum"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2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MedEvac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widely recognized as one of the premier air medical and critical care transportation services in the country.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currently operates 17 helicopter bases in four states. Expanding to 18 and 19. and one more state.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organization transports almost 13,000 critical patients a year and has flown over 120,000 missions since it began operations in 1984.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Military style in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civilan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world.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Accountability for quality care. Efficiency and speed.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Protocols evolve, communications center– 3 MODCs 24/7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44% cases with MD consult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 Charts detailed care;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monitors constant waveform collection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laryngoscopy archived  video files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Acute care interhospital/scene care</a:t>
            </a:r>
          </a:p>
          <a:p>
            <a:r>
              <a:rPr lang="en-US" dirty="0"/>
              <a:t>Prolonged care:</a:t>
            </a:r>
          </a:p>
          <a:p>
            <a:r>
              <a:rPr lang="en-US" dirty="0"/>
              <a:t>Often in hospital for 1 day- several days siting there.</a:t>
            </a:r>
          </a:p>
          <a:p>
            <a:r>
              <a:rPr lang="en-US" dirty="0"/>
              <a:t>Our average flight is 36 minutes; often up to an hour, and many times missions can be several hours by 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523F-30DF-4888-9D88-595544EA8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9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991B62-5AC2-41DD-8467-CE9BB439530E}" type="slidenum"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17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Assigned to Michael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Big Picture</a:t>
            </a:r>
            <a:r>
              <a:rPr lang="en-US" baseline="0" dirty="0"/>
              <a:t>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7A3E7-1B39-482A-BED5-0A25AA053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89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D1608-4E8F-46BE-8C26-7888894AA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8.xml"/><Relationship Id="rId6" Type="http://schemas.openxmlformats.org/officeDocument/2006/relationships/customXml" Target="../ink/ink3.xml"/><Relationship Id="rId5" Type="http://schemas.openxmlformats.org/officeDocument/2006/relationships/image" Target="../media/image22.png"/><Relationship Id="rId4" Type="http://schemas.openxmlformats.org/officeDocument/2006/relationships/customXml" Target="../ink/ink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F6514-BB33-4A70-AF4B-87126999A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5DFD7-F8E8-45D8-9569-9DE064276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BAE03-712B-4BB7-B59F-AEDD1F38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CFF78-394B-45F8-9097-E295D090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90F20-F9E3-40CD-905C-37762BF1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9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5417-476E-4E1C-8B67-844D66EB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720B7-01B9-4374-A6BF-F18E4BC1C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68815-48C3-4B40-9308-FD906CC0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77C75-702A-411E-9BA0-16FE5EF9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26BE6-C9D8-4EEE-A5D5-A103BEEF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617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511BC-34E5-4E25-9255-C5BCBC4E3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13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42986-2DF1-487F-A485-E73462686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52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505E-51AD-4024-AB60-3811F1C196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892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2E65B-772A-4E65-830F-3562E59CFE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88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05D79C2-FA6A-43B6-9FC8-B72E646CD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877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BC0643-0B20-45C1-A846-B5BE08ADD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99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236F-86AD-472E-AC51-5A2D74B12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60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5400"/>
            <a:ext cx="1038013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PFCare.org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91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24C-63E4-4D20-9C77-5615CC97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CF9D6-3CB6-4E64-BDAE-D4842DC26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011" y="1066802"/>
            <a:ext cx="11647919" cy="5110163"/>
          </a:xfrm>
        </p:spPr>
        <p:txBody>
          <a:bodyPr/>
          <a:lstStyle>
            <a:lvl1pPr marL="228594" indent="-228594">
              <a:buFont typeface="Courier New" panose="02070309020205020404" pitchFamily="49" charset="0"/>
              <a:buChar char="o"/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 marL="1142971" indent="-228594">
              <a:buFont typeface="Wingdings" panose="05000000000000000000" pitchFamily="2" charset="2"/>
              <a:buChar char="Ø"/>
              <a:defRPr sz="2800">
                <a:solidFill>
                  <a:schemeClr val="bg1"/>
                </a:solidFill>
              </a:defRPr>
            </a:lvl3pPr>
            <a:lvl4pPr marL="1600160" indent="-228594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85861"/>
            <a:ext cx="6355080" cy="3721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37960" y="6485861"/>
            <a:ext cx="1828800" cy="3721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485861"/>
            <a:ext cx="2286000" cy="372140"/>
          </a:xfrm>
        </p:spPr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564" y="6232655"/>
            <a:ext cx="902537" cy="5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25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170407"/>
            <a:ext cx="9753600" cy="3521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31" b="0">
                <a:solidFill>
                  <a:schemeClr val="tx1"/>
                </a:solidFill>
              </a:defRPr>
            </a:lvl1pPr>
            <a:lvl2pPr marL="0" marR="0" indent="0" algn="l" defTabSz="609036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="0">
                <a:solidFill>
                  <a:schemeClr val="tx1"/>
                </a:solidFill>
              </a:defRPr>
            </a:lvl2pPr>
            <a:lvl3pPr marL="139147" indent="0">
              <a:buFontTx/>
              <a:buNone/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6572513"/>
            <a:ext cx="8156223" cy="1487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rmAutofit/>
          </a:bodyPr>
          <a:lstStyle>
            <a:lvl1pPr>
              <a:defRPr lang="en-US" sz="932" b="0" spc="-13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Source/Footnote: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362" y="0"/>
            <a:ext cx="9743839" cy="1096265"/>
          </a:xfrm>
        </p:spPr>
        <p:txBody>
          <a:bodyPr>
            <a:normAutofit/>
          </a:bodyPr>
          <a:lstStyle>
            <a:lvl1pPr algn="l">
              <a:defRPr sz="319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-12316" y="5449749"/>
            <a:ext cx="7265512" cy="1444959"/>
            <a:chOff x="-9237" y="4091096"/>
            <a:chExt cx="5449134" cy="1084723"/>
          </a:xfrm>
        </p:grpSpPr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499273" y="4248294"/>
              <a:ext cx="4940624" cy="9210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7485" h="337">
                  <a:moveTo>
                    <a:pt x="0" y="2"/>
                  </a:moveTo>
                  <a:lnTo>
                    <a:pt x="7485" y="337"/>
                  </a:lnTo>
                  <a:lnTo>
                    <a:pt x="5558" y="337"/>
                  </a:lnTo>
                  <a:lnTo>
                    <a:pt x="1" y="0"/>
                  </a:lnTo>
                </a:path>
              </a:pathLst>
            </a:custGeom>
            <a:solidFill>
              <a:srgbClr val="2DA2BF">
                <a:tint val="65000"/>
                <a:satMod val="115000"/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defTabSz="12180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485717" y="4242369"/>
              <a:ext cx="3690451" cy="93345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591" h="588">
                  <a:moveTo>
                    <a:pt x="0" y="0"/>
                  </a:moveTo>
                  <a:lnTo>
                    <a:pt x="5591" y="585"/>
                  </a:lnTo>
                  <a:lnTo>
                    <a:pt x="4415" y="588"/>
                  </a:lnTo>
                  <a:lnTo>
                    <a:pt x="12" y="4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defTabSz="12180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ight Triangle 38"/>
            <p:cNvSpPr>
              <a:spLocks/>
            </p:cNvSpPr>
            <p:nvPr userDrawn="1"/>
          </p:nvSpPr>
          <p:spPr bwMode="auto">
            <a:xfrm>
              <a:off x="-6042" y="4094611"/>
              <a:ext cx="3402314" cy="1080868"/>
            </a:xfrm>
            <a:prstGeom prst="rtTriangle">
              <a:avLst/>
            </a:pr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rgbClr val="2DA2BF">
                        <a:shade val="20000"/>
                        <a:satMod val="176000"/>
                        <a:alpha val="100000"/>
                      </a:srgbClr>
                    </a:gs>
                    <a:gs pos="18000">
                      <a:srgbClr val="2DA2BF">
                        <a:shade val="48000"/>
                        <a:satMod val="153000"/>
                        <a:alpha val="100000"/>
                      </a:srgbClr>
                    </a:gs>
                    <a:gs pos="43000">
                      <a:srgbClr val="2DA2BF">
                        <a:tint val="86000"/>
                        <a:satMod val="149000"/>
                        <a:alpha val="100000"/>
                      </a:srgbClr>
                    </a:gs>
                    <a:gs pos="45000">
                      <a:srgbClr val="2DA2BF">
                        <a:tint val="85000"/>
                        <a:satMod val="150000"/>
                        <a:alpha val="100000"/>
                      </a:srgbClr>
                    </a:gs>
                    <a:gs pos="50000">
                      <a:srgbClr val="2DA2BF">
                        <a:tint val="86000"/>
                        <a:satMod val="149000"/>
                        <a:alpha val="100000"/>
                      </a:srgbClr>
                    </a:gs>
                    <a:gs pos="79000">
                      <a:srgbClr val="2DA2BF">
                        <a:shade val="53000"/>
                        <a:satMod val="150000"/>
                        <a:alpha val="100000"/>
                      </a:srgbClr>
                    </a:gs>
                    <a:gs pos="100000">
                      <a:srgbClr val="2DA2BF">
                        <a:shade val="25000"/>
                        <a:satMod val="170000"/>
                        <a:alpha val="100000"/>
                      </a:srgbClr>
                    </a:gs>
                  </a:gsLst>
                  <a:lin ang="450000" scaled="1"/>
                  <a:tileRect/>
                </a:gradFill>
              </a:fillOverlay>
            </a:effectLst>
          </p:spPr>
          <p:txBody>
            <a:bodyPr vert="horz" wrap="square" lIns="91440" tIns="45720" rIns="91440" bIns="45720" anchor="ctr" compatLnSpc="1"/>
            <a:lstStyle/>
            <a:p>
              <a:pPr marL="0" marR="0" lvl="0" indent="0" algn="ctr" defTabSz="12180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>
              <a:off x="-9237" y="4091096"/>
              <a:ext cx="3405509" cy="108438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rgbClr val="2DA2BF">
                      <a:tint val="70000"/>
                      <a:satMod val="110000"/>
                    </a:srgbClr>
                  </a:gs>
                  <a:gs pos="15000">
                    <a:srgbClr val="2DA2BF">
                      <a:shade val="40000"/>
                      <a:satMod val="11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8790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7A0EB-C0A4-4494-9C04-7422514BA1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C6E50-8DC6-46EF-B643-55D85E4C2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2604C-A2F2-40B1-BB88-6AFCCC66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5E7B5-88CA-4C18-BFAA-AFFF3932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92167-5AC3-4E61-BA68-89C534B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146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3DECD-C6A3-4D3A-B62B-EAED5864B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890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C66C6-B558-4DF3-A5D1-C08981DB57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764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9349A-9C62-490B-8AA3-78D0A682A3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666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0A68E-061D-4A21-A922-60CACCA40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23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50464-B70F-4979-9140-28DE5BC92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639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B9134-810C-483C-AF6F-1BDA56419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766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14D05-F344-4C76-8A34-33E725130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356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511BC-34E5-4E25-9255-C5BCBC4E3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329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42986-2DF1-487F-A485-E73462686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94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505E-51AD-4024-AB60-3811F1C196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2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3DECD-C6A3-4D3A-B62B-EAED5864B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55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2E65B-772A-4E65-830F-3562E59CFE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15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05D79C2-FA6A-43B6-9FC8-B72E646CD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22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BC0643-0B20-45C1-A846-B5BE08ADD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66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286301"/>
            <a:ext cx="11491384" cy="5032612"/>
          </a:xfrm>
          <a:prstGeom prst="rect">
            <a:avLst/>
          </a:prstGeom>
        </p:spPr>
        <p:txBody>
          <a:bodyPr/>
          <a:lstStyle>
            <a:lvl1pPr>
              <a:buClrTx/>
              <a:defRPr/>
            </a:lvl1pPr>
            <a:lvl2pPr>
              <a:buClr>
                <a:schemeClr val="bg1">
                  <a:lumMod val="50000"/>
                </a:schemeClr>
              </a:buClr>
              <a:defRPr/>
            </a:lvl2pPr>
            <a:lvl3pPr>
              <a:buClr>
                <a:schemeClr val="bg1">
                  <a:lumMod val="65000"/>
                </a:schemeClr>
              </a:buClr>
              <a:defRPr/>
            </a:lvl3pPr>
            <a:lvl4pPr>
              <a:buClr>
                <a:schemeClr val="bg1">
                  <a:lumMod val="75000"/>
                </a:schemeClr>
              </a:buClr>
              <a:defRPr/>
            </a:lvl4pPr>
            <a:lvl5pPr>
              <a:buClr>
                <a:schemeClr val="bg1">
                  <a:lumMod val="8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31E460D-7216-B24C-90A8-1997739D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6DEC59-0334-B341-8B80-6DF55889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A7C1-C23D-4CFB-9E62-53EE0352D1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FCC7A489-735F-4E6C-8370-9FAA176B3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95" y="6620706"/>
            <a:ext cx="1854556" cy="212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/>
              <a:t>August 05, 2021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6FE64D7-7BA4-4504-8880-3CD6E2AEA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6548" y="6611938"/>
            <a:ext cx="7798904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© 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3581693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A4856C-F961-B540-8A0E-4B784CB0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A7C1-C23D-4CFB-9E62-53EE0352D1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1DFEF08-35DB-CC44-B1F5-FD0FB3E67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0FD6B2C-B016-4380-9A33-E16C0CE1B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95" y="6620706"/>
            <a:ext cx="1854556" cy="212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/>
              <a:t>August 05, 2021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35A55EA-AEA5-41B6-9331-176D9104A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6548" y="6611938"/>
            <a:ext cx="7798904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© 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38041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C66C6-B558-4DF3-A5D1-C08981DB57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6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9349A-9C62-490B-8AA3-78D0A682A3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21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0A68E-061D-4A21-A922-60CACCA40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7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50464-B70F-4979-9140-28DE5BC92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6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B9134-810C-483C-AF6F-1BDA56419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14D05-F344-4C76-8A34-33E725130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64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511BC-34E5-4E25-9255-C5BCBC4E3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4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12B6-6ABB-4BB0-8873-804B2E46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975"/>
            <a:ext cx="10515600" cy="839207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252F7-AC60-462B-9D92-06EEF9857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495"/>
            <a:ext cx="10515600" cy="4330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50D22-1A4A-4673-87CD-93C4987A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5794" y="6356350"/>
            <a:ext cx="7378574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University of Pittsburgh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11BCC-D718-4B37-AF0F-EF5E5A32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5928" y="6356350"/>
            <a:ext cx="69787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A70063DB-AA08-4DE2-90EC-E98FEC41F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C122A-DB89-4427-83E1-53BC8D79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9086" y="267006"/>
            <a:ext cx="3499563" cy="5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88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42986-2DF1-487F-A485-E73462686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7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505E-51AD-4024-AB60-3811F1C196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53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2E65B-772A-4E65-830F-3562E59CFE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7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05D79C2-FA6A-43B6-9FC8-B72E646CD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48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BC0643-0B20-45C1-A846-B5BE08ADD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77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236F-86AD-472E-AC51-5A2D74B12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3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5400"/>
            <a:ext cx="1038013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PFCare.org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28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24C-63E4-4D20-9C77-5615CC97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CF9D6-3CB6-4E64-BDAE-D4842DC26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011" y="1066802"/>
            <a:ext cx="11647919" cy="5110163"/>
          </a:xfrm>
        </p:spPr>
        <p:txBody>
          <a:bodyPr/>
          <a:lstStyle>
            <a:lvl1pPr marL="228594" indent="-228594">
              <a:buFont typeface="Courier New" panose="02070309020205020404" pitchFamily="49" charset="0"/>
              <a:buChar char="o"/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 marL="1142971" indent="-228594">
              <a:buFont typeface="Wingdings" panose="05000000000000000000" pitchFamily="2" charset="2"/>
              <a:buChar char="Ø"/>
              <a:defRPr sz="2800">
                <a:solidFill>
                  <a:schemeClr val="bg1"/>
                </a:solidFill>
              </a:defRPr>
            </a:lvl3pPr>
            <a:lvl4pPr marL="1600160" indent="-228594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85861"/>
            <a:ext cx="6355080" cy="372140"/>
          </a:xfrm>
        </p:spPr>
        <p:txBody>
          <a:bodyPr/>
          <a:lstStyle/>
          <a:p>
            <a:r>
              <a:rPr lang="en-US"/>
              <a:t>Jeanette R Little, MS, VH CAM, jeanette.r.little.civ@mail.mil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37960" y="6485861"/>
            <a:ext cx="1828800" cy="372140"/>
          </a:xfrm>
        </p:spPr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485861"/>
            <a:ext cx="2286000" cy="372140"/>
          </a:xfrm>
        </p:spPr>
        <p:txBody>
          <a:bodyPr/>
          <a:lstStyle/>
          <a:p>
            <a:fld id="{22009E32-0316-A64C-BBE6-76331A90034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564" y="6232655"/>
            <a:ext cx="902537" cy="5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170407"/>
            <a:ext cx="9753600" cy="3521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31" b="0">
                <a:solidFill>
                  <a:schemeClr val="tx1"/>
                </a:solidFill>
              </a:defRPr>
            </a:lvl1pPr>
            <a:lvl2pPr marL="0" marR="0" indent="0" algn="l" defTabSz="609036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="0">
                <a:solidFill>
                  <a:schemeClr val="tx1"/>
                </a:solidFill>
              </a:defRPr>
            </a:lvl2pPr>
            <a:lvl3pPr marL="139147" indent="0">
              <a:buFontTx/>
              <a:buNone/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6572513"/>
            <a:ext cx="8156223" cy="1487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rmAutofit/>
          </a:bodyPr>
          <a:lstStyle>
            <a:lvl1pPr>
              <a:defRPr lang="en-US" sz="932" b="0" spc="-13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Source/Footnote: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362" y="0"/>
            <a:ext cx="9743839" cy="1096265"/>
          </a:xfrm>
        </p:spPr>
        <p:txBody>
          <a:bodyPr>
            <a:normAutofit/>
          </a:bodyPr>
          <a:lstStyle>
            <a:lvl1pPr algn="l">
              <a:defRPr sz="319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-12316" y="5449749"/>
            <a:ext cx="7265512" cy="1444959"/>
            <a:chOff x="-9237" y="4091096"/>
            <a:chExt cx="5449134" cy="1084723"/>
          </a:xfrm>
        </p:grpSpPr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499273" y="4248294"/>
              <a:ext cx="4940624" cy="9210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7485" h="337">
                  <a:moveTo>
                    <a:pt x="0" y="2"/>
                  </a:moveTo>
                  <a:lnTo>
                    <a:pt x="7485" y="337"/>
                  </a:lnTo>
                  <a:lnTo>
                    <a:pt x="5558" y="337"/>
                  </a:lnTo>
                  <a:lnTo>
                    <a:pt x="1" y="0"/>
                  </a:lnTo>
                </a:path>
              </a:pathLst>
            </a:custGeom>
            <a:solidFill>
              <a:srgbClr val="2DA2BF">
                <a:tint val="65000"/>
                <a:satMod val="115000"/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defTabSz="12180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485717" y="4242369"/>
              <a:ext cx="3690451" cy="93345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591" h="588">
                  <a:moveTo>
                    <a:pt x="0" y="0"/>
                  </a:moveTo>
                  <a:lnTo>
                    <a:pt x="5591" y="585"/>
                  </a:lnTo>
                  <a:lnTo>
                    <a:pt x="4415" y="588"/>
                  </a:lnTo>
                  <a:lnTo>
                    <a:pt x="12" y="4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defTabSz="12180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ight Triangle 38"/>
            <p:cNvSpPr>
              <a:spLocks/>
            </p:cNvSpPr>
            <p:nvPr userDrawn="1"/>
          </p:nvSpPr>
          <p:spPr bwMode="auto">
            <a:xfrm>
              <a:off x="-6042" y="4094611"/>
              <a:ext cx="3402314" cy="1080868"/>
            </a:xfrm>
            <a:prstGeom prst="rtTriangle">
              <a:avLst/>
            </a:pr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rgbClr val="2DA2BF">
                        <a:shade val="20000"/>
                        <a:satMod val="176000"/>
                        <a:alpha val="100000"/>
                      </a:srgbClr>
                    </a:gs>
                    <a:gs pos="18000">
                      <a:srgbClr val="2DA2BF">
                        <a:shade val="48000"/>
                        <a:satMod val="153000"/>
                        <a:alpha val="100000"/>
                      </a:srgbClr>
                    </a:gs>
                    <a:gs pos="43000">
                      <a:srgbClr val="2DA2BF">
                        <a:tint val="86000"/>
                        <a:satMod val="149000"/>
                        <a:alpha val="100000"/>
                      </a:srgbClr>
                    </a:gs>
                    <a:gs pos="45000">
                      <a:srgbClr val="2DA2BF">
                        <a:tint val="85000"/>
                        <a:satMod val="150000"/>
                        <a:alpha val="100000"/>
                      </a:srgbClr>
                    </a:gs>
                    <a:gs pos="50000">
                      <a:srgbClr val="2DA2BF">
                        <a:tint val="86000"/>
                        <a:satMod val="149000"/>
                        <a:alpha val="100000"/>
                      </a:srgbClr>
                    </a:gs>
                    <a:gs pos="79000">
                      <a:srgbClr val="2DA2BF">
                        <a:shade val="53000"/>
                        <a:satMod val="150000"/>
                        <a:alpha val="100000"/>
                      </a:srgbClr>
                    </a:gs>
                    <a:gs pos="100000">
                      <a:srgbClr val="2DA2BF">
                        <a:shade val="25000"/>
                        <a:satMod val="170000"/>
                        <a:alpha val="100000"/>
                      </a:srgbClr>
                    </a:gs>
                  </a:gsLst>
                  <a:lin ang="450000" scaled="1"/>
                  <a:tileRect/>
                </a:gradFill>
              </a:fillOverlay>
            </a:effectLst>
          </p:spPr>
          <p:txBody>
            <a:bodyPr vert="horz" wrap="square" lIns="91440" tIns="45720" rIns="91440" bIns="45720" anchor="ctr" compatLnSpc="1"/>
            <a:lstStyle/>
            <a:p>
              <a:pPr marL="0" marR="0" lvl="0" indent="0" algn="ctr" defTabSz="12180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 userDrawn="1"/>
          </p:nvCxnSpPr>
          <p:spPr>
            <a:xfrm>
              <a:off x="-9237" y="4091096"/>
              <a:ext cx="3405509" cy="108438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rgbClr val="2DA2BF">
                      <a:tint val="70000"/>
                      <a:satMod val="110000"/>
                    </a:srgbClr>
                  </a:gs>
                  <a:gs pos="15000">
                    <a:srgbClr val="2DA2BF">
                      <a:shade val="40000"/>
                      <a:satMod val="11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53529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FFE515-4DC7-4CF7-9C70-36AB69E8AA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E0F049-052E-4F69-8BC0-67FC7E454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68B72D-7F73-4EED-9CB9-A1D5CD8912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5050D-9748-4072-8CFF-4DF6F77373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79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94B78-5BAD-4C34-B82D-26F65451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30844-5AC7-4F0A-8A31-3419A6510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36B74-B652-4560-8E9C-91889CC1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5CCDB-B908-46BB-8581-C35ED094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94BC3-715E-4A27-A749-CC26DF62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44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3DF377-FFBD-4C56-BD09-D99B722FF1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D03912-83C9-47EC-A5E5-7A23BCB0C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09F994-EAC7-4A15-9972-E958742274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82DE-19E2-4E8A-AAE2-7FF8667FC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192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A0AA4A-A33D-45E0-BEEE-FF211765F3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C3F778-AA4D-486F-AE3B-AE2FB4D3A9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289B44-CEF1-4EFA-8CEA-C90342502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D42C-6C98-4366-A0C8-36FAADB23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676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47B6C-9D42-44B7-B5E5-97ADA9537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7B0AC2-6AB1-48AB-8886-E6770D2B7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DCC70-ECBA-4D3C-8BA0-59B2EF867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3AEF7-9AD0-432D-B2AC-C5FFEB566A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630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BB3DDF-FD04-4280-8BC0-35242E9978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4C9AC0-9BAA-4884-A424-10C66C3D50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1A3205-740F-4394-BFAE-208C88603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647F7-6E2C-462C-B511-03A7D0075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870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F1B13B-BC07-4C96-9E5F-FE40E5445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B901D0-0CC6-4221-9467-DB70636EF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7AB557-DCE5-4BDD-B245-7BE29B0758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8D262-3288-48EE-87D8-1B53524183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161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2F34D1-E227-4442-9FCA-D98C0DEFE0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1BA8B1-72B2-4975-ABBD-451043293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A5B1A2-5DEB-4CA2-A206-C8E82F802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A6B50-D3CC-4A99-93D5-9D9E2FA3B6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372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2AE2B-BBD9-4A55-99FA-CEB3D3D2D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893A36-B747-4A59-83E5-52F2F384B8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CA5DA7-C8B3-47E7-B1B8-2788F756D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7EDF7-9F2F-43D2-AE33-9BC0EB1176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479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6F6300-1576-410B-A9CC-876BB16D2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E3AB8A-0A04-460C-ABDE-57A65479B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11779-1594-404E-BD9B-A1E1C50549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841FE-4A85-4D30-A4E9-1591F6BC5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74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80C5A5-D6EB-4A7E-9F8F-04D6B0F2C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2453B2-4C50-4B6D-A543-040D29E6A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49738D-499C-46F9-B913-EA1089ED62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B1FC9-A7DA-4F78-9A67-CF345A7FBD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092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830184-6C0F-4D1B-AA91-6EC1AF1993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AFFF7C-E889-44E9-A8A3-B2857B510F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59BA10-A733-4C83-89E7-C3C876CC9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A4182-B3E2-4477-8746-6658F622B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31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58C0-31DF-4194-84FC-29DA20C9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7310-179A-4AFB-86B3-31D2192AC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C1E37-4BE4-4A5C-B2E2-801454E39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452E1-C5A6-49C2-A784-8B09C794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6F9D7-432F-4002-B157-E755E25A0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79564-F697-4BDC-BB74-769BB40D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6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B4F945-D0B5-441F-AEF8-8561E8073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164FE2-71BD-4D18-B18D-1124B90FFB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0B979F-7C5E-45E5-A8EF-4D77F5886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0C094-81B6-4B47-A508-BE1578DE6E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869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648CF9-8CD4-404C-8DFD-308E7B455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2DA9C7-259F-4226-B518-C50F4D8C0C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6B4E55-239A-4242-BF1C-099DD9FFD2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08421-0501-4719-B2BB-8A10CB787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214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16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740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93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133" y="1981200"/>
            <a:ext cx="45042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5042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478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770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95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173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4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FDAF-0DC1-4777-A7B3-C5308128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E2A18-2D00-43D8-8918-3FCCD9DA9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5477-6C82-4A07-A7D2-D6D544888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A503C-D821-41D6-8523-87511C998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9C9EA-047F-4CFF-8B5D-FDF193021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4DF72-93AD-482C-B22F-CD67012D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2C6CA-E921-4BA4-8C0E-A81F9DC7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9A752-D4D7-4FB8-8BED-2E992772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83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11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917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8934" y="609600"/>
            <a:ext cx="230293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133" y="609600"/>
            <a:ext cx="6705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94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90134" y="1981200"/>
            <a:ext cx="9211733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40685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90133" y="1981200"/>
            <a:ext cx="45042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5042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6382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3DECD-C6A3-4D3A-B62B-EAED5864B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9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C66C6-B558-4DF3-A5D1-C08981DB57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75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9349A-9C62-490B-8AA3-78D0A682A3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46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0A68E-061D-4A21-A922-60CACCA40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63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50464-B70F-4979-9140-28DE5BC92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5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9EA84-A547-498A-B293-10973D60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ED973-5DB3-4F00-9420-EBF12ACFC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C563D-DD61-4FD5-9EBD-CBA43690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69EFB-642D-415B-83D9-3F77C4A7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95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B9134-810C-483C-AF6F-1BDA56419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96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14D05-F344-4C76-8A34-33E725130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7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511BC-34E5-4E25-9255-C5BCBC4E3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26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42986-2DF1-487F-A485-E73462686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1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505E-51AD-4024-AB60-3811F1C196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69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2E65B-772A-4E65-830F-3562E59CFE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05D79C2-FA6A-43B6-9FC8-B72E646CD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10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BC0643-0B20-45C1-A846-B5BE08ADD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3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B0705-1BC1-434D-A133-E8D82E2CA2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265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46F3-890F-4D28-9EA1-BFF960F70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1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5AFED0-B6FD-49AC-A6CE-753E67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FA13-361C-47B3-BC0E-C977D993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C73C2-F900-449B-B3F8-8BA4B27B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6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902EC-EB96-4B85-97D8-74E74B4CF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18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1088A-BA88-45BA-B6C7-AD3C40FF1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520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5B70F-A44B-4413-A2F4-C2132DDC53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83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5958-769A-434F-9C82-1034201624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17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668E3-88A3-45D4-AA23-5EC1D08C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201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7232F-A905-4E94-8011-EEA44205C8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41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10D37-3BE9-4A79-8A20-A591623CC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490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BD3A6-4348-4775-B3A5-1AEDA93163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996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C9A2E-C621-4590-BA5B-2C63B2E524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143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AC413-A243-40CF-9682-4A9072D036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3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AF76-2A1F-41C2-9525-BF4B7CA3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BB0E-6F05-45FF-B0A2-B8813EA2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97141-5A36-408C-B783-F6E22852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381ED-A8F9-482C-A131-0FB7C65FCD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98B68-3409-400B-8E85-33DDC8F4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6A3BA-6DF9-44A1-AAFF-B224BF2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121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18AB5-E64D-417E-8B85-8F2E544AF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98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9744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B5AC-370C-6B29-8721-BFCB693F4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F290D-CBBA-1F83-F622-ACEA84BCC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2A188-A378-0951-28B6-0E7E5FAD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D9B5-0A7B-A757-3B42-B8968C95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934C0-7CA2-3E4F-225A-AFE3E2F97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311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2861-F0E9-9D76-E899-5BF2D9C3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E0121-2F8F-FAC2-3AE6-B90A6C522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9D5DA-B12A-7284-8AB2-F1E6C2F88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6CAB-7C42-307B-881E-D5607D80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5D87E-8295-F10C-269C-6D985649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63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67F8-17F5-A42A-CC5B-C9575ACBE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3972-A40B-C2EE-98ED-C70A8A4B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2799-E6DC-CC76-4CFF-C33074EE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A5AC9-F537-EE7A-126D-F4560FF6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5EB0A-9938-E865-4CA8-7E01D24E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44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01DD-DA12-E6F4-6A64-11EC2F94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E9688-6C9B-3003-E934-FB3D49872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5AD5D-1490-B7C4-AB31-AFFC40529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A8FFA-EBD9-3CE2-B60A-64FCB765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7E7B3-B3E5-8660-E0CC-0104F94E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BDD19-5545-E192-1CCB-81884D98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39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B670-99CC-CAEF-4E28-7E32F67C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BAAC6-0412-B891-1374-A510A1017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0CCDB-D110-FF37-76C9-4D53B453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AB8FA1-A155-6FA7-37C6-6B1167A25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C13E1-90CE-9755-9FE9-C142DE323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74607-DDFE-B474-7245-15013A45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E1173-608F-A39F-E566-92ED2B19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140396-D33C-8711-4168-92155475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881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6C46-F704-A1A1-5AC6-E277DCCF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722F2-C5C3-6957-4CC5-13BF735C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8D1B2-36A9-6762-71E1-40484573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B8874-A5F6-B5B3-B1C5-6F517655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245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7CD26-A9E2-AEF6-65DD-66EF722C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F4BA0-3285-670B-5DFE-29271002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C7FC2-9123-2D92-6754-B10FD58A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896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2524-AE15-5267-914B-5731AADA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1FFBE-A1A5-14EF-1C2E-230186C2E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5F572-2CAC-9B0F-EB3F-C2D88EE6E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70ECD-B6BA-144D-B988-5C0E16287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02A09-ED72-8606-359B-DA75343D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48841-1CB7-EAAF-F45F-7CC4DA99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2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B19F0-A0CB-4F93-B751-E2FD0D51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72186C-BB6D-4F8F-A5E1-35D0570A1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3E34E-5439-4B05-BFA8-06E04A49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34D15-A64F-4017-8891-2AF4E7A6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36966A-F527-4039-BBA9-693AE30E8B89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C538F-C337-4AB4-BEB1-982F8D7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A512F-F89A-43BA-B926-C1D5609F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0063DB-AA08-4DE2-90EC-E98FEC41F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70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F7B1-3C0F-B423-DE9B-323C2E3C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BAC2E-2B5D-5154-8458-20C21BE2D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C330D-364E-C2C6-9D60-6E36D93D0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7FB84-4E39-51F8-8752-F80EA830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9BBC-FC99-3394-6F75-D3B8C882B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3E5DB-30F5-E6C5-041D-A37006B9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92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5F73-E495-7506-D998-499AE2AB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F5A2A-C541-9D58-186B-3F703C86B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B4163-01AE-07E5-D060-A6102299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73A82-CEBB-D7A9-46D5-A2D553E1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BFD7A-9BA3-F876-081F-783003EC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273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F1FF1-3004-E422-FF6D-C7D9852D6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E593A-1F50-05E2-BE79-B8A2528BB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DD9B3-BFAB-DD68-71C3-24B82F1D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116AF-DEF3-F03C-7D0E-4CABA9EE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A860-93AD-1934-5D61-AE39F433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785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3DECD-C6A3-4D3A-B62B-EAED5864B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66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C66C6-B558-4DF3-A5D1-C08981DB5707}" type="slidenum">
              <a:rPr lang="en-US"/>
              <a:pPr/>
              <a:t>‹#›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237153E-0C4C-4835-AE24-70037DAAA1C7}"/>
                  </a:ext>
                </a:extLst>
              </p14:cNvPr>
              <p14:cNvContentPartPr/>
              <p14:nvPr userDrawn="1"/>
            </p14:nvContentPartPr>
            <p14:xfrm>
              <a:off x="6538440" y="418292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237153E-0C4C-4835-AE24-70037DAAA1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9440" y="417392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B5B9798-2ADE-4386-8B82-E0D69527F7A4}"/>
                  </a:ext>
                </a:extLst>
              </p14:cNvPr>
              <p14:cNvContentPartPr/>
              <p14:nvPr userDrawn="1"/>
            </p14:nvContentPartPr>
            <p14:xfrm>
              <a:off x="9420600" y="6399807"/>
              <a:ext cx="111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B5B9798-2ADE-4386-8B82-E0D69527F7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11600" y="6391167"/>
                <a:ext cx="28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66E4AE8-63D1-4B34-B7B8-8CC5A2C6C74E}"/>
                  </a:ext>
                </a:extLst>
              </p14:cNvPr>
              <p14:cNvContentPartPr/>
              <p14:nvPr userDrawn="1"/>
            </p14:nvContentPartPr>
            <p14:xfrm>
              <a:off x="11471160" y="6455607"/>
              <a:ext cx="111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66E4AE8-63D1-4B34-B7B8-8CC5A2C6C7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62160" y="6446607"/>
                <a:ext cx="28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9A48C3D-B465-4D1D-A16D-2D4927D61098}"/>
                  </a:ext>
                </a:extLst>
              </p14:cNvPr>
              <p14:cNvContentPartPr/>
              <p14:nvPr userDrawn="1"/>
            </p14:nvContentPartPr>
            <p14:xfrm>
              <a:off x="10014206" y="-1198063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9A48C3D-B465-4D1D-A16D-2D4927D610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5566" y="-120670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14749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9349A-9C62-490B-8AA3-78D0A682A3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47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0A68E-061D-4A21-A922-60CACCA40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166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50464-B70F-4979-9140-28DE5BC92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3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B9134-810C-483C-AF6F-1BDA56419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432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14D05-F344-4C76-8A34-33E725130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F9308F50-28B3-44A1-9AD0-9BBD9A9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11095" r="3593" b="9356"/>
          <a:stretch/>
        </p:blipFill>
        <p:spPr>
          <a:xfrm>
            <a:off x="9221638" y="0"/>
            <a:ext cx="2970362" cy="102720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ED8C13-1DAC-4371-B3C4-65B94A43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6630"/>
            <a:ext cx="10515600" cy="663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1B7B-1852-4200-87AB-90F9288F0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2" descr="Home | Living Our Brand | University of Pittsburgh">
            <a:extLst>
              <a:ext uri="{FF2B5EF4-FFF2-40B4-BE49-F238E27FC236}">
                <a16:creationId xmlns:a16="http://schemas.microsoft.com/office/drawing/2014/main" id="{D2E0FCC0-280C-4961-AAA8-5824F9C275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870"/>
            <a:ext cx="2092281" cy="9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DDEA4-00AA-4C1F-A855-242183FFDE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96959" y="295498"/>
            <a:ext cx="3499563" cy="5410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9423F0-FCEE-477C-9ECF-BAD9300E04EE}"/>
              </a:ext>
            </a:extLst>
          </p:cNvPr>
          <p:cNvSpPr/>
          <p:nvPr userDrawn="1"/>
        </p:nvSpPr>
        <p:spPr>
          <a:xfrm>
            <a:off x="2633433" y="6611779"/>
            <a:ext cx="7024540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schemeClr val="bg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The information contained here in is</a:t>
            </a:r>
            <a:r>
              <a:rPr lang="en-US" sz="1000" b="1" i="1" dirty="0">
                <a:solidFill>
                  <a:schemeClr val="bg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US" sz="900" b="1" i="1" dirty="0">
                <a:solidFill>
                  <a:schemeClr val="bg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proprietary to the University of Pittsburgh. </a:t>
            </a:r>
          </a:p>
        </p:txBody>
      </p:sp>
    </p:spTree>
    <p:extLst>
      <p:ext uri="{BB962C8B-B14F-4D97-AF65-F5344CB8AC3E}">
        <p14:creationId xmlns:p14="http://schemas.microsoft.com/office/powerpoint/2010/main" val="63390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9"/>
          <p:cNvGrpSpPr>
            <a:grpSpLocks/>
          </p:cNvGrpSpPr>
          <p:nvPr/>
        </p:nvGrpSpPr>
        <p:grpSpPr bwMode="auto">
          <a:xfrm>
            <a:off x="42333" y="965200"/>
            <a:ext cx="12149667" cy="76200"/>
            <a:chOff x="32490" y="1049857"/>
            <a:chExt cx="8992580" cy="57148"/>
          </a:xfrm>
        </p:grpSpPr>
        <p:sp>
          <p:nvSpPr>
            <p:cNvPr id="22531" name="Rectangle 3"/>
            <p:cNvSpPr>
              <a:spLocks noChangeArrowheads="1"/>
            </p:cNvSpPr>
            <p:nvPr/>
          </p:nvSpPr>
          <p:spPr bwMode="auto">
            <a:xfrm>
              <a:off x="32490" y="1049857"/>
              <a:ext cx="8991014" cy="38099"/>
            </a:xfrm>
            <a:prstGeom prst="rect">
              <a:avLst/>
            </a:prstGeom>
            <a:gradFill rotWithShape="0">
              <a:gsLst>
                <a:gs pos="0">
                  <a:srgbClr val="EBEBEB">
                    <a:gamma/>
                    <a:shade val="89804"/>
                    <a:invGamma/>
                  </a:srgbClr>
                </a:gs>
                <a:gs pos="50000">
                  <a:srgbClr val="EBEBEB"/>
                </a:gs>
                <a:gs pos="100000">
                  <a:srgbClr val="EBEBEB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34057" y="1087956"/>
              <a:ext cx="8991013" cy="19049"/>
            </a:xfrm>
            <a:prstGeom prst="rect">
              <a:avLst/>
            </a:prstGeom>
            <a:gradFill rotWithShape="0">
              <a:gsLst>
                <a:gs pos="0">
                  <a:srgbClr val="CECECE">
                    <a:gamma/>
                    <a:shade val="60000"/>
                    <a:invGamma/>
                  </a:srgbClr>
                </a:gs>
                <a:gs pos="50000">
                  <a:srgbClr val="CECECE"/>
                </a:gs>
                <a:gs pos="100000">
                  <a:srgbClr val="CECECE">
                    <a:gamma/>
                    <a:shade val="6000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1027" name="Group 21"/>
          <p:cNvGrpSpPr>
            <a:grpSpLocks/>
          </p:cNvGrpSpPr>
          <p:nvPr/>
        </p:nvGrpSpPr>
        <p:grpSpPr bwMode="auto">
          <a:xfrm>
            <a:off x="19051" y="6563967"/>
            <a:ext cx="12149667" cy="77788"/>
            <a:chOff x="32490" y="1049857"/>
            <a:chExt cx="8992580" cy="57148"/>
          </a:xfrm>
        </p:grpSpPr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32490" y="1049857"/>
              <a:ext cx="8991013" cy="38488"/>
            </a:xfrm>
            <a:prstGeom prst="rect">
              <a:avLst/>
            </a:prstGeom>
            <a:gradFill rotWithShape="0">
              <a:gsLst>
                <a:gs pos="0">
                  <a:srgbClr val="EBEBEB">
                    <a:gamma/>
                    <a:shade val="89804"/>
                    <a:invGamma/>
                  </a:srgbClr>
                </a:gs>
                <a:gs pos="50000">
                  <a:srgbClr val="EBEBEB"/>
                </a:gs>
                <a:gs pos="100000">
                  <a:srgbClr val="EBEBEB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34056" y="1088345"/>
              <a:ext cx="8991014" cy="18660"/>
            </a:xfrm>
            <a:prstGeom prst="rect">
              <a:avLst/>
            </a:prstGeom>
            <a:gradFill rotWithShape="0">
              <a:gsLst>
                <a:gs pos="0">
                  <a:srgbClr val="CECECE">
                    <a:gamma/>
                    <a:shade val="60000"/>
                    <a:invGamma/>
                  </a:srgbClr>
                </a:gs>
                <a:gs pos="50000">
                  <a:srgbClr val="CECECE"/>
                </a:gs>
                <a:gs pos="100000">
                  <a:srgbClr val="CECECE">
                    <a:gamma/>
                    <a:shade val="60000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5401" y="14288"/>
            <a:ext cx="12122151" cy="6824662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6895" y="6620706"/>
            <a:ext cx="1854556" cy="212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/>
              <a:t>August 05,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241837" y="6646105"/>
            <a:ext cx="1854556" cy="184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AA7C1-C23D-4CFB-9E62-53EE0352D1D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437" y="30252"/>
            <a:ext cx="852192" cy="923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7" y="87759"/>
            <a:ext cx="854235" cy="83262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F27F6-E384-8E4D-A757-065FAC908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6548" y="6611938"/>
            <a:ext cx="7798904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© Carnegie Mellon University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974A38B6-C113-9E46-B776-70AD3ECB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81"/>
            <a:ext cx="10515600" cy="929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83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p:transition spd="med"/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Monotype Sorts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»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62000"/>
        <a:buFont typeface="Monotype Sorts"/>
        <a:buChar char="l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EF71BC-91A0-4953-A42D-BA290CCB4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6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64E2F1-6471-4D2D-8E92-698861A3B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42E5DF-9F55-4975-82BB-92050567B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13E5D1-1C39-4CF2-AB61-AAE6498751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EDD89-1795-4F49-82F4-1F3174F848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E232E6C-22DA-4DAC-A104-2F1EE11CFE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70F471-2ED3-4AA2-9C49-F704E0A15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90134" y="609600"/>
            <a:ext cx="9211733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90134" y="1981200"/>
            <a:ext cx="9211733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49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>
                <a:gamma/>
                <a:shade val="26275"/>
                <a:invGamma/>
              </a:srgbClr>
            </a:gs>
            <a:gs pos="50000">
              <a:srgbClr val="000066"/>
            </a:gs>
            <a:gs pos="100000">
              <a:srgbClr val="000066">
                <a:gamma/>
                <a:shade val="2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EF71BC-91A0-4953-A42D-BA290CCB4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2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B"/>
            </a:gs>
            <a:gs pos="50000">
              <a:srgbClr val="000066"/>
            </a:gs>
            <a:gs pos="100000">
              <a:srgbClr val="00001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algn="ctr">
              <a:defRPr/>
            </a:pPr>
            <a:endParaRPr lang="en-US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>
              <a:defRPr/>
            </a:pPr>
            <a:fld id="{C15833AF-873F-4C16-9B11-3DBFAC9D5326}" type="slidenum">
              <a:rPr lang="en-US" b="0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 b="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6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280D2-90A4-5026-6F60-D85DD1E8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B7516-6BB7-84D7-C633-7B481DED8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87F59-1288-75BA-72B9-4EB6DBF09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CFCDD-05A0-E842-94C3-712C395CE3D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BDFBB-D913-BC96-F0FC-AAA7E8843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6D95-84DD-F0BB-8F0D-1C95E036C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813E8-553D-3D44-B727-86614A2D8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1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EF71BC-91A0-4953-A42D-BA290CCB4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>
                <a:gamma/>
                <a:shade val="26275"/>
                <a:invGamma/>
              </a:srgbClr>
            </a:gs>
            <a:gs pos="50000">
              <a:srgbClr val="000066"/>
            </a:gs>
            <a:gs pos="100000">
              <a:srgbClr val="000066">
                <a:gamma/>
                <a:shade val="2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EF71BC-91A0-4953-A42D-BA290CCB4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6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658388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fensenews.com/land/2018/10/30/us-army-pilots-take-sikorsky-optionally-manned-helicopter-for-spin-for-the-first-tim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 bwMode="auto">
          <a:xfrm>
            <a:off x="685800" y="1296987"/>
            <a:ext cx="10896600" cy="91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altLang="en-US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“Overview of </a:t>
            </a:r>
            <a:r>
              <a:rPr lang="en-US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TRACIR: </a:t>
            </a:r>
            <a:r>
              <a:rPr lang="en-US" b="1" u="sng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a </a:t>
            </a:r>
            <a:r>
              <a:rPr lang="en-US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ucksack”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closed loop autonomous and robotic controlled cardio-pulmonary resuscitation platform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altLang="en-US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13" y="104870"/>
            <a:ext cx="2634174" cy="86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497282"/>
            <a:ext cx="8229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Ronald Poropatich, MD, MS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Colonel/Retired/US Army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 of Medicine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Pulmonary, Allergy, and Critical Care Medicine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Director, Center for Military Medicine Research, Health Sciences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Pittsburgh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June 2022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E4CF2-F10D-452D-A47A-BD2D3F081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52399"/>
            <a:ext cx="2440858" cy="7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6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4D48-9FE1-9383-6E97-A190F28F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Tra</a:t>
            </a:r>
            <a:r>
              <a:rPr lang="en-US" dirty="0"/>
              <a:t>uma </a:t>
            </a:r>
            <a:r>
              <a:rPr lang="en-US" sz="4000" dirty="0"/>
              <a:t>C</a:t>
            </a:r>
            <a:r>
              <a:rPr lang="en-US" dirty="0"/>
              <a:t>are </a:t>
            </a:r>
            <a:r>
              <a:rPr lang="en-US" sz="4000" dirty="0"/>
              <a:t>i</a:t>
            </a:r>
            <a:r>
              <a:rPr lang="en-US" dirty="0"/>
              <a:t>n a </a:t>
            </a:r>
            <a:r>
              <a:rPr lang="en-US" sz="4000" dirty="0"/>
              <a:t>R</a:t>
            </a:r>
            <a:r>
              <a:rPr lang="en-US" dirty="0"/>
              <a:t>ucksack (TRACIR) Concept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B39903B-4B61-E47D-F77B-D5C652ABF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534" y="1953326"/>
            <a:ext cx="6056196" cy="86852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dirty="0"/>
              <a:t>Software as a Medical Device </a:t>
            </a:r>
            <a:r>
              <a:rPr lang="en-US" sz="2000" dirty="0"/>
              <a:t>application resides either on a portable ruggedized tablet computer or on a centralized server with thin client access to manage a small ward.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BF6996-BF9E-11A7-5DB6-BED0A5037D38}"/>
              </a:ext>
            </a:extLst>
          </p:cNvPr>
          <p:cNvGrpSpPr/>
          <p:nvPr/>
        </p:nvGrpSpPr>
        <p:grpSpPr>
          <a:xfrm>
            <a:off x="3740469" y="1844781"/>
            <a:ext cx="2159065" cy="1332673"/>
            <a:chOff x="4687648" y="2083564"/>
            <a:chExt cx="2159065" cy="13326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0C8331-340D-8D0A-47DF-A290FD6B8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5" t="14533" r="1717" b="18453"/>
            <a:stretch/>
          </p:blipFill>
          <p:spPr>
            <a:xfrm>
              <a:off x="5214495" y="2083564"/>
              <a:ext cx="1240178" cy="8601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F190AD-8444-AC83-60A1-A99EAB4ABA8A}"/>
                </a:ext>
              </a:extLst>
            </p:cNvPr>
            <p:cNvSpPr txBox="1"/>
            <p:nvPr/>
          </p:nvSpPr>
          <p:spPr>
            <a:xfrm>
              <a:off x="4687648" y="2954572"/>
              <a:ext cx="2159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TRACIR “Rapid Assess &amp; Treat”  Closed-loop Control Software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591C1A2-47C7-0FBE-0DDB-E92F90F2089D}"/>
              </a:ext>
            </a:extLst>
          </p:cNvPr>
          <p:cNvSpPr txBox="1"/>
          <p:nvPr/>
        </p:nvSpPr>
        <p:spPr>
          <a:xfrm>
            <a:off x="116570" y="4427720"/>
            <a:ext cx="152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FDA Cleared Equipment Bundle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0ECA99-7DD7-D016-E4EC-24ABD6ED7594}"/>
              </a:ext>
            </a:extLst>
          </p:cNvPr>
          <p:cNvGrpSpPr/>
          <p:nvPr/>
        </p:nvGrpSpPr>
        <p:grpSpPr>
          <a:xfrm>
            <a:off x="1765347" y="3359303"/>
            <a:ext cx="6341969" cy="3174020"/>
            <a:chOff x="1765348" y="2727004"/>
            <a:chExt cx="6099930" cy="29678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E565B3C-3F0C-1C10-EE60-765B9EAA6E07}"/>
                </a:ext>
              </a:extLst>
            </p:cNvPr>
            <p:cNvGrpSpPr/>
            <p:nvPr/>
          </p:nvGrpSpPr>
          <p:grpSpPr>
            <a:xfrm>
              <a:off x="4555768" y="4149020"/>
              <a:ext cx="1978435" cy="1545814"/>
              <a:chOff x="6306750" y="4149020"/>
              <a:chExt cx="1978435" cy="154581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751E22E-03B1-7B13-E01A-50DA886C4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93728" y="4149020"/>
                <a:ext cx="1004479" cy="126881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DE461D-0363-2D13-CE6B-4697BB4AA916}"/>
                  </a:ext>
                </a:extLst>
              </p:cNvPr>
              <p:cNvSpPr txBox="1"/>
              <p:nvPr/>
            </p:nvSpPr>
            <p:spPr>
              <a:xfrm>
                <a:off x="6306750" y="5417835"/>
                <a:ext cx="19784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NeuroWave Infusion Pumps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839147-9423-1BDA-7C85-D7948A0D47CE}"/>
                </a:ext>
              </a:extLst>
            </p:cNvPr>
            <p:cNvSpPr txBox="1"/>
            <p:nvPr/>
          </p:nvSpPr>
          <p:spPr>
            <a:xfrm>
              <a:off x="1765348" y="4952064"/>
              <a:ext cx="1651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 </a:t>
              </a:r>
              <a:r>
                <a:rPr lang="en-US" sz="1200" b="1" dirty="0" err="1"/>
                <a:t>Zoll</a:t>
              </a:r>
              <a:r>
                <a:rPr lang="en-US" sz="1200" b="1" dirty="0"/>
                <a:t> Impact Ventilator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97FF60A-12DA-C325-9852-034399398BDF}"/>
                </a:ext>
              </a:extLst>
            </p:cNvPr>
            <p:cNvGrpSpPr/>
            <p:nvPr/>
          </p:nvGrpSpPr>
          <p:grpSpPr>
            <a:xfrm>
              <a:off x="3091392" y="2740367"/>
              <a:ext cx="2356584" cy="1974214"/>
              <a:chOff x="4622918" y="2740367"/>
              <a:chExt cx="2356584" cy="197421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7BC0EB-E1E6-CACF-DEB0-5F9BD411522F}"/>
                  </a:ext>
                </a:extLst>
              </p:cNvPr>
              <p:cNvSpPr txBox="1"/>
              <p:nvPr/>
            </p:nvSpPr>
            <p:spPr>
              <a:xfrm>
                <a:off x="4622918" y="2740367"/>
                <a:ext cx="23565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Zoll Patient Monitor integrated with key physiological sensors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0BCCC90-7073-9372-7E12-13C88C141E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01" t="6524" r="38687" b="36587"/>
              <a:stretch/>
            </p:blipFill>
            <p:spPr>
              <a:xfrm flipH="1">
                <a:off x="4975248" y="3184376"/>
                <a:ext cx="1651924" cy="1530205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310456B-DCED-C05F-5EFC-C66CE8E5B3E0}"/>
                </a:ext>
              </a:extLst>
            </p:cNvPr>
            <p:cNvSpPr/>
            <p:nvPr/>
          </p:nvSpPr>
          <p:spPr>
            <a:xfrm>
              <a:off x="1809082" y="2727004"/>
              <a:ext cx="6056196" cy="296665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F158F87-D34D-33AD-0107-C03E2892D9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6820" y="3036208"/>
              <a:ext cx="8805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5129F8-FEB2-BBEF-5B87-AB76B4363B71}"/>
                </a:ext>
              </a:extLst>
            </p:cNvPr>
            <p:cNvGrpSpPr/>
            <p:nvPr/>
          </p:nvGrpSpPr>
          <p:grpSpPr>
            <a:xfrm>
              <a:off x="5849873" y="2734874"/>
              <a:ext cx="2015404" cy="1958076"/>
              <a:chOff x="-277838" y="2891041"/>
              <a:chExt cx="2015404" cy="195807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E9A2C53-2C95-6A9B-34DC-CE5A385C1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828" y="2891041"/>
                <a:ext cx="1158955" cy="80150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A09C73-E45C-20DC-01B2-84CAEDC9F695}"/>
                  </a:ext>
                </a:extLst>
              </p:cNvPr>
              <p:cNvSpPr txBox="1"/>
              <p:nvPr/>
            </p:nvSpPr>
            <p:spPr>
              <a:xfrm>
                <a:off x="-277838" y="3648788"/>
                <a:ext cx="20154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(future sensors) Combined Impedance Cardiography &amp; Tomography: </a:t>
                </a:r>
                <a:r>
                  <a:rPr lang="en-US" sz="1200" dirty="0"/>
                  <a:t>Catheter Accuracy for Hemodynamic &amp; Ventilatory Monitoring (</a:t>
                </a:r>
                <a:r>
                  <a:rPr lang="en-US" sz="1200" dirty="0" err="1"/>
                  <a:t>Bilab</a:t>
                </a:r>
                <a:r>
                  <a:rPr lang="en-US" sz="1200" dirty="0"/>
                  <a:t> Healthcare) </a:t>
                </a:r>
              </a:p>
            </p:txBody>
          </p:sp>
        </p:grpSp>
      </p:grpSp>
      <p:pic>
        <p:nvPicPr>
          <p:cNvPr id="35" name="A4C50337-D660-4A34-ADCB-D5BC2EBBF6CB">
            <a:extLst>
              <a:ext uri="{FF2B5EF4-FFF2-40B4-BE49-F238E27FC236}">
                <a16:creationId xmlns:a16="http://schemas.microsoft.com/office/drawing/2014/main" id="{AD9AEDDC-EF9A-7E0B-8243-B5D999AEC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4634" r="6698"/>
          <a:stretch/>
        </p:blipFill>
        <p:spPr bwMode="auto">
          <a:xfrm>
            <a:off x="9927746" y="3414055"/>
            <a:ext cx="2219712" cy="31740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5D93EC-4919-8C46-8B89-96EFDE603033}"/>
              </a:ext>
            </a:extLst>
          </p:cNvPr>
          <p:cNvGrpSpPr/>
          <p:nvPr/>
        </p:nvGrpSpPr>
        <p:grpSpPr>
          <a:xfrm>
            <a:off x="8221220" y="3633157"/>
            <a:ext cx="1824505" cy="2420123"/>
            <a:chOff x="7911512" y="2938928"/>
            <a:chExt cx="1824505" cy="2420123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DE83B64A-018E-09E8-6466-6FDDF80BBF54}"/>
                </a:ext>
              </a:extLst>
            </p:cNvPr>
            <p:cNvSpPr/>
            <p:nvPr/>
          </p:nvSpPr>
          <p:spPr>
            <a:xfrm>
              <a:off x="7982860" y="2938928"/>
              <a:ext cx="1753157" cy="2420123"/>
            </a:xfrm>
            <a:prstGeom prst="rightArrow">
              <a:avLst/>
            </a:prstGeom>
            <a:solidFill>
              <a:srgbClr val="0070C0">
                <a:alpha val="2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9B1EAA-7D45-76A7-72C5-66A7E20CC8B0}"/>
                </a:ext>
              </a:extLst>
            </p:cNvPr>
            <p:cNvSpPr txBox="1"/>
            <p:nvPr/>
          </p:nvSpPr>
          <p:spPr>
            <a:xfrm>
              <a:off x="7911512" y="3474450"/>
              <a:ext cx="1710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Future integrated equipment bundle with shared power &amp; communications to address portability needs 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4669A7C-CCCB-B1E7-A3E5-AE2376A4DD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56" r="22750"/>
          <a:stretch/>
        </p:blipFill>
        <p:spPr>
          <a:xfrm>
            <a:off x="1815847" y="4084597"/>
            <a:ext cx="1555723" cy="15172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80F1B80-C3E2-2C7A-F76D-36E7918124F4}"/>
              </a:ext>
            </a:extLst>
          </p:cNvPr>
          <p:cNvSpPr txBox="1"/>
          <p:nvPr/>
        </p:nvSpPr>
        <p:spPr>
          <a:xfrm>
            <a:off x="2354223" y="1839747"/>
            <a:ext cx="1529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Physiological Closed-Loop Control (PCLC) Device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242AE-FF6F-1F1F-7CA6-338B741D692E}"/>
              </a:ext>
            </a:extLst>
          </p:cNvPr>
          <p:cNvSpPr/>
          <p:nvPr/>
        </p:nvSpPr>
        <p:spPr>
          <a:xfrm>
            <a:off x="4005400" y="101323"/>
            <a:ext cx="401308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1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7B0BE9-9B05-43EA-9E67-65BBB59563AE}"/>
              </a:ext>
            </a:extLst>
          </p:cNvPr>
          <p:cNvCxnSpPr>
            <a:cxnSpLocks/>
          </p:cNvCxnSpPr>
          <p:nvPr/>
        </p:nvCxnSpPr>
        <p:spPr bwMode="auto">
          <a:xfrm flipV="1">
            <a:off x="9296400" y="1065418"/>
            <a:ext cx="0" cy="488635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D1EAC74-60FA-420C-A985-CABF88EA6D18}"/>
              </a:ext>
            </a:extLst>
          </p:cNvPr>
          <p:cNvSpPr txBox="1"/>
          <p:nvPr/>
        </p:nvSpPr>
        <p:spPr>
          <a:xfrm>
            <a:off x="7938394" y="3871534"/>
            <a:ext cx="25010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Pinsky/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Guyette+EM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/Dubrawski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F29DD-1B11-4F7E-AB91-D3D5F99F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46954" cy="98201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Use of Machine Learning to Diagnose and Treat Critical Illness</a:t>
            </a:r>
            <a:br>
              <a:rPr lang="en-US" sz="3200" dirty="0">
                <a:solidFill>
                  <a:schemeClr val="tx1"/>
                </a:solidFill>
                <a:effectLst/>
              </a:rPr>
            </a:br>
            <a:r>
              <a:rPr lang="en-US" sz="3200" dirty="0">
                <a:solidFill>
                  <a:schemeClr val="tx1"/>
                </a:solidFill>
                <a:effectLst/>
              </a:rPr>
              <a:t>NIH (R01) and DoD Funding Timeline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9FE5BC-8816-4345-9568-5F691291011A}"/>
              </a:ext>
            </a:extLst>
          </p:cNvPr>
          <p:cNvCxnSpPr/>
          <p:nvPr/>
        </p:nvCxnSpPr>
        <p:spPr bwMode="auto">
          <a:xfrm>
            <a:off x="1120229" y="1893620"/>
            <a:ext cx="0" cy="4038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03345-FE33-4B1D-9C7E-0B95BC7D8CC6}"/>
              </a:ext>
            </a:extLst>
          </p:cNvPr>
          <p:cNvCxnSpPr>
            <a:cxnSpLocks/>
          </p:cNvCxnSpPr>
          <p:nvPr/>
        </p:nvCxnSpPr>
        <p:spPr bwMode="auto">
          <a:xfrm>
            <a:off x="1120229" y="5932220"/>
            <a:ext cx="1077442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0F6EFA-DCC1-487F-9C35-287D13060EFB}"/>
              </a:ext>
            </a:extLst>
          </p:cNvPr>
          <p:cNvCxnSpPr>
            <a:cxnSpLocks/>
          </p:cNvCxnSpPr>
          <p:nvPr/>
        </p:nvCxnSpPr>
        <p:spPr bwMode="auto">
          <a:xfrm>
            <a:off x="1880740" y="2203326"/>
            <a:ext cx="304037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E5D2868-AC53-4D26-AAF9-9D8934E31F80}"/>
              </a:ext>
            </a:extLst>
          </p:cNvPr>
          <p:cNvCxnSpPr>
            <a:cxnSpLocks/>
          </p:cNvCxnSpPr>
          <p:nvPr/>
        </p:nvCxnSpPr>
        <p:spPr bwMode="auto">
          <a:xfrm>
            <a:off x="4978178" y="2205259"/>
            <a:ext cx="378367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00D026-7334-4CA8-BFCF-FD0E664D2250}"/>
              </a:ext>
            </a:extLst>
          </p:cNvPr>
          <p:cNvCxnSpPr>
            <a:cxnSpLocks/>
          </p:cNvCxnSpPr>
          <p:nvPr/>
        </p:nvCxnSpPr>
        <p:spPr bwMode="auto">
          <a:xfrm>
            <a:off x="4675831" y="2788459"/>
            <a:ext cx="381148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3593C31-2C17-4708-8E34-7EAE428B3EC3}"/>
              </a:ext>
            </a:extLst>
          </p:cNvPr>
          <p:cNvSpPr txBox="1"/>
          <p:nvPr/>
        </p:nvSpPr>
        <p:spPr>
          <a:xfrm rot="16200000">
            <a:off x="-1342369" y="3671601"/>
            <a:ext cx="4139275" cy="505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Federally-Funded Research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0468A7-37FE-4922-A1E7-5856803D0693}"/>
              </a:ext>
            </a:extLst>
          </p:cNvPr>
          <p:cNvSpPr txBox="1"/>
          <p:nvPr/>
        </p:nvSpPr>
        <p:spPr>
          <a:xfrm>
            <a:off x="8156559" y="4111872"/>
            <a:ext cx="158408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TRACIR 6.2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2ED8EF0-2D9D-48F0-851B-DEC1B376FE11}"/>
              </a:ext>
            </a:extLst>
          </p:cNvPr>
          <p:cNvSpPr txBox="1"/>
          <p:nvPr/>
        </p:nvSpPr>
        <p:spPr>
          <a:xfrm>
            <a:off x="8304144" y="3527161"/>
            <a:ext cx="106952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ADMIT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BCD44E-A1B8-4B23-8769-1A957FCD2305}"/>
              </a:ext>
            </a:extLst>
          </p:cNvPr>
          <p:cNvSpPr txBox="1"/>
          <p:nvPr/>
        </p:nvSpPr>
        <p:spPr>
          <a:xfrm>
            <a:off x="6046810" y="2349361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MLADI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5C1C05-6CC8-40E8-95BD-DE57AF8ACF82}"/>
              </a:ext>
            </a:extLst>
          </p:cNvPr>
          <p:cNvSpPr txBox="1"/>
          <p:nvPr/>
        </p:nvSpPr>
        <p:spPr>
          <a:xfrm>
            <a:off x="5732796" y="1822775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PPINNC-2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610217-99F0-4D0A-935A-3FE455EA3AF8}"/>
              </a:ext>
            </a:extLst>
          </p:cNvPr>
          <p:cNvSpPr txBox="1"/>
          <p:nvPr/>
        </p:nvSpPr>
        <p:spPr>
          <a:xfrm>
            <a:off x="2752170" y="1842622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PPINNC-1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A94A48-A07D-4540-A961-5AE67042B98C}"/>
              </a:ext>
            </a:extLst>
          </p:cNvPr>
          <p:cNvSpPr txBox="1"/>
          <p:nvPr/>
        </p:nvSpPr>
        <p:spPr>
          <a:xfrm>
            <a:off x="8250809" y="2889374"/>
            <a:ext cx="116891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MLORD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D2BB050-652C-4054-AF94-DF8AA7E5A49E}"/>
              </a:ext>
            </a:extLst>
          </p:cNvPr>
          <p:cNvCxnSpPr>
            <a:cxnSpLocks/>
          </p:cNvCxnSpPr>
          <p:nvPr/>
        </p:nvCxnSpPr>
        <p:spPr bwMode="auto">
          <a:xfrm>
            <a:off x="7218085" y="3249087"/>
            <a:ext cx="345939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7EE37FD-93B8-45DD-999D-28FF83C10042}"/>
              </a:ext>
            </a:extLst>
          </p:cNvPr>
          <p:cNvSpPr txBox="1"/>
          <p:nvPr/>
        </p:nvSpPr>
        <p:spPr>
          <a:xfrm>
            <a:off x="1115574" y="1994367"/>
            <a:ext cx="523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A9D166-9F2F-4743-B2F1-4FD33DBA7D88}"/>
              </a:ext>
            </a:extLst>
          </p:cNvPr>
          <p:cNvSpPr txBox="1"/>
          <p:nvPr/>
        </p:nvSpPr>
        <p:spPr>
          <a:xfrm>
            <a:off x="6983556" y="4464771"/>
            <a:ext cx="332815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Poropatich/Pinsky/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Guyette+EM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/Dubrawski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D63C546-0CC2-4133-B813-C86CF8A2A902}"/>
              </a:ext>
            </a:extLst>
          </p:cNvPr>
          <p:cNvSpPr txBox="1"/>
          <p:nvPr/>
        </p:nvSpPr>
        <p:spPr>
          <a:xfrm>
            <a:off x="1115574" y="2543785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GM/HL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DA2AC0-B46C-4A81-90A4-E0CFD095B24B}"/>
              </a:ext>
            </a:extLst>
          </p:cNvPr>
          <p:cNvSpPr txBox="1"/>
          <p:nvPr/>
        </p:nvSpPr>
        <p:spPr>
          <a:xfrm>
            <a:off x="1115574" y="3009292"/>
            <a:ext cx="50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415941-DA6B-49DC-9AFE-C257345A9F87}"/>
              </a:ext>
            </a:extLst>
          </p:cNvPr>
          <p:cNvSpPr txBox="1"/>
          <p:nvPr/>
        </p:nvSpPr>
        <p:spPr>
          <a:xfrm>
            <a:off x="1115574" y="3673763"/>
            <a:ext cx="50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C23E077-6036-4473-AEF8-2D6A7D1103B1}"/>
              </a:ext>
            </a:extLst>
          </p:cNvPr>
          <p:cNvSpPr txBox="1"/>
          <p:nvPr/>
        </p:nvSpPr>
        <p:spPr>
          <a:xfrm>
            <a:off x="1115574" y="4305135"/>
            <a:ext cx="116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US Army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BC7C68C-0D34-4F71-B9A2-1A71496A3F05}"/>
              </a:ext>
            </a:extLst>
          </p:cNvPr>
          <p:cNvSpPr txBox="1"/>
          <p:nvPr/>
        </p:nvSpPr>
        <p:spPr>
          <a:xfrm>
            <a:off x="2373075" y="2166630"/>
            <a:ext cx="21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Hravnak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/Pinsky/Dubrawski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05C89D-B057-4723-88B3-542395E47505}"/>
              </a:ext>
            </a:extLst>
          </p:cNvPr>
          <p:cNvSpPr txBox="1"/>
          <p:nvPr/>
        </p:nvSpPr>
        <p:spPr>
          <a:xfrm>
            <a:off x="5513703" y="2777575"/>
            <a:ext cx="2239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Pinsky/Clermont/Dubrawski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E727E2-78FF-40A6-A612-02C420E4583F}"/>
              </a:ext>
            </a:extLst>
          </p:cNvPr>
          <p:cNvSpPr txBox="1"/>
          <p:nvPr/>
        </p:nvSpPr>
        <p:spPr>
          <a:xfrm>
            <a:off x="8022443" y="3279832"/>
            <a:ext cx="234230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Cannesson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/Pinsky/Dubrawski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E3E358-AF44-4F08-A71A-1D14C1D5315A}"/>
              </a:ext>
            </a:extLst>
          </p:cNvPr>
          <p:cNvSpPr txBox="1"/>
          <p:nvPr/>
        </p:nvSpPr>
        <p:spPr>
          <a:xfrm>
            <a:off x="11263923" y="2848410"/>
            <a:ext cx="542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011381-13EC-4C74-9EE7-4674BD744F96}"/>
              </a:ext>
            </a:extLst>
          </p:cNvPr>
          <p:cNvSpPr txBox="1"/>
          <p:nvPr/>
        </p:nvSpPr>
        <p:spPr>
          <a:xfrm>
            <a:off x="10951337" y="3478924"/>
            <a:ext cx="1167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MedEvac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00B34D-F766-470B-9C4B-F703AE2681B2}"/>
              </a:ext>
            </a:extLst>
          </p:cNvPr>
          <p:cNvSpPr txBox="1"/>
          <p:nvPr/>
        </p:nvSpPr>
        <p:spPr>
          <a:xfrm>
            <a:off x="939523" y="867520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Agency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3A2673-70CB-4C25-BA47-7138D38F10F1}"/>
              </a:ext>
            </a:extLst>
          </p:cNvPr>
          <p:cNvSpPr txBox="1"/>
          <p:nvPr/>
        </p:nvSpPr>
        <p:spPr>
          <a:xfrm>
            <a:off x="10190969" y="838200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Study Population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ECEBA6-E9B1-40D0-92E5-4FC659473D3E}"/>
              </a:ext>
            </a:extLst>
          </p:cNvPr>
          <p:cNvSpPr txBox="1"/>
          <p:nvPr/>
        </p:nvSpPr>
        <p:spPr>
          <a:xfrm>
            <a:off x="10949884" y="4151247"/>
            <a:ext cx="1167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MedEvac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4F0421-13FA-4257-92EA-C9DDF5B9E82C}"/>
              </a:ext>
            </a:extLst>
          </p:cNvPr>
          <p:cNvSpPr txBox="1"/>
          <p:nvPr/>
        </p:nvSpPr>
        <p:spPr>
          <a:xfrm>
            <a:off x="11221443" y="1220740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ICU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2D4B148-435C-4517-8D66-4C23A3D4405A}"/>
              </a:ext>
            </a:extLst>
          </p:cNvPr>
          <p:cNvCxnSpPr>
            <a:cxnSpLocks/>
          </p:cNvCxnSpPr>
          <p:nvPr/>
        </p:nvCxnSpPr>
        <p:spPr bwMode="auto">
          <a:xfrm>
            <a:off x="8839000" y="2208885"/>
            <a:ext cx="276347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F0F6EFA-DCC1-487F-9C35-287D13060EFB}"/>
              </a:ext>
            </a:extLst>
          </p:cNvPr>
          <p:cNvCxnSpPr>
            <a:cxnSpLocks/>
          </p:cNvCxnSpPr>
          <p:nvPr/>
        </p:nvCxnSpPr>
        <p:spPr bwMode="auto">
          <a:xfrm>
            <a:off x="559070" y="1676002"/>
            <a:ext cx="242019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E5D2868-AC53-4D26-AAF9-9D8934E31F80}"/>
              </a:ext>
            </a:extLst>
          </p:cNvPr>
          <p:cNvCxnSpPr>
            <a:cxnSpLocks/>
          </p:cNvCxnSpPr>
          <p:nvPr/>
        </p:nvCxnSpPr>
        <p:spPr bwMode="auto">
          <a:xfrm>
            <a:off x="3029094" y="1683628"/>
            <a:ext cx="164673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7E9229C-54FF-4A9E-B65D-EAE7ABD29403}"/>
              </a:ext>
            </a:extLst>
          </p:cNvPr>
          <p:cNvSpPr txBox="1"/>
          <p:nvPr/>
        </p:nvSpPr>
        <p:spPr>
          <a:xfrm>
            <a:off x="11185375" y="1776788"/>
            <a:ext cx="69923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SDU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5C1C05-6CC8-40E8-95BD-DE57AF8ACF82}"/>
              </a:ext>
            </a:extLst>
          </p:cNvPr>
          <p:cNvSpPr txBox="1"/>
          <p:nvPr/>
        </p:nvSpPr>
        <p:spPr>
          <a:xfrm>
            <a:off x="3377486" y="1264856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DCAM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EE37FD-93B8-45DD-999D-28FF83C10042}"/>
              </a:ext>
            </a:extLst>
          </p:cNvPr>
          <p:cNvSpPr txBox="1"/>
          <p:nvPr/>
        </p:nvSpPr>
        <p:spPr>
          <a:xfrm>
            <a:off x="1115574" y="1514281"/>
            <a:ext cx="65595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NSF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90CD174-4D87-4CCC-9425-9AC7E503A83C}"/>
              </a:ext>
            </a:extLst>
          </p:cNvPr>
          <p:cNvCxnSpPr>
            <a:cxnSpLocks/>
          </p:cNvCxnSpPr>
          <p:nvPr/>
        </p:nvCxnSpPr>
        <p:spPr bwMode="auto">
          <a:xfrm>
            <a:off x="9373668" y="2777012"/>
            <a:ext cx="220001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30ACCB84-D2DF-4C46-B06C-2A18ACE81BCF}"/>
              </a:ext>
            </a:extLst>
          </p:cNvPr>
          <p:cNvSpPr txBox="1"/>
          <p:nvPr/>
        </p:nvSpPr>
        <p:spPr>
          <a:xfrm flipH="1">
            <a:off x="-67281" y="1524288"/>
            <a:ext cx="73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2009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4F0421-13FA-4257-92EA-C9DDF5B9E82C}"/>
              </a:ext>
            </a:extLst>
          </p:cNvPr>
          <p:cNvSpPr txBox="1"/>
          <p:nvPr/>
        </p:nvSpPr>
        <p:spPr>
          <a:xfrm>
            <a:off x="10951338" y="2328593"/>
            <a:ext cx="1167307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MedEvac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35C1C05-6CC8-40E8-95BD-DE57AF8ACF82}"/>
              </a:ext>
            </a:extLst>
          </p:cNvPr>
          <p:cNvSpPr txBox="1"/>
          <p:nvPr/>
        </p:nvSpPr>
        <p:spPr>
          <a:xfrm>
            <a:off x="2079662" y="1292778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DCAP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BC7C68C-0D34-4F71-B9A2-1A71496A3F05}"/>
              </a:ext>
            </a:extLst>
          </p:cNvPr>
          <p:cNvSpPr txBox="1"/>
          <p:nvPr/>
        </p:nvSpPr>
        <p:spPr>
          <a:xfrm>
            <a:off x="2590800" y="1667573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Dubrawski/Clermont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14D1304-B430-4A12-BE17-EF40AC755A5A}"/>
              </a:ext>
            </a:extLst>
          </p:cNvPr>
          <p:cNvSpPr txBox="1"/>
          <p:nvPr/>
        </p:nvSpPr>
        <p:spPr>
          <a:xfrm>
            <a:off x="8595630" y="2165188"/>
            <a:ext cx="2363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Clermont/Al-Zaiti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B6C18AE-305C-4928-90EE-23E4EA1B6462}"/>
              </a:ext>
            </a:extLst>
          </p:cNvPr>
          <p:cNvSpPr txBox="1"/>
          <p:nvPr/>
        </p:nvSpPr>
        <p:spPr>
          <a:xfrm>
            <a:off x="9289398" y="1778059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PPINNC-3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244ECE-F0D5-4A67-B0E1-ECB465B0BF24}"/>
              </a:ext>
            </a:extLst>
          </p:cNvPr>
          <p:cNvGrpSpPr/>
          <p:nvPr/>
        </p:nvGrpSpPr>
        <p:grpSpPr>
          <a:xfrm>
            <a:off x="1120230" y="5996951"/>
            <a:ext cx="10327701" cy="355698"/>
            <a:chOff x="1120230" y="5996951"/>
            <a:chExt cx="11851206" cy="3556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ACCB84-D2DF-4C46-B06C-2A18ACE81BCF}"/>
                </a:ext>
              </a:extLst>
            </p:cNvPr>
            <p:cNvSpPr txBox="1"/>
            <p:nvPr/>
          </p:nvSpPr>
          <p:spPr>
            <a:xfrm flipH="1">
              <a:off x="1120230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E179DF-E42B-4DE5-8206-3DF7AB7ABEDA}"/>
                </a:ext>
              </a:extLst>
            </p:cNvPr>
            <p:cNvSpPr txBox="1"/>
            <p:nvPr/>
          </p:nvSpPr>
          <p:spPr>
            <a:xfrm flipH="1">
              <a:off x="2009130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FBE184-BF70-4C27-A9DD-5834C5557F1B}"/>
                </a:ext>
              </a:extLst>
            </p:cNvPr>
            <p:cNvSpPr txBox="1"/>
            <p:nvPr/>
          </p:nvSpPr>
          <p:spPr>
            <a:xfrm flipH="1">
              <a:off x="2898031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624373-7A69-4E8F-992D-751640F891B8}"/>
                </a:ext>
              </a:extLst>
            </p:cNvPr>
            <p:cNvSpPr txBox="1"/>
            <p:nvPr/>
          </p:nvSpPr>
          <p:spPr>
            <a:xfrm flipH="1">
              <a:off x="3786931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7DAA52-3EF1-4429-8B49-2D0DB1EE3453}"/>
                </a:ext>
              </a:extLst>
            </p:cNvPr>
            <p:cNvSpPr txBox="1"/>
            <p:nvPr/>
          </p:nvSpPr>
          <p:spPr>
            <a:xfrm flipH="1">
              <a:off x="4675831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A7D564-0185-4F51-AD86-F38656709C93}"/>
                </a:ext>
              </a:extLst>
            </p:cNvPr>
            <p:cNvSpPr txBox="1"/>
            <p:nvPr/>
          </p:nvSpPr>
          <p:spPr>
            <a:xfrm flipH="1">
              <a:off x="5564732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2017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B228FB-59AD-4368-A590-DED51EC57D13}"/>
                </a:ext>
              </a:extLst>
            </p:cNvPr>
            <p:cNvSpPr txBox="1"/>
            <p:nvPr/>
          </p:nvSpPr>
          <p:spPr>
            <a:xfrm flipH="1">
              <a:off x="6453632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1417AA-86A2-4997-AF95-B69C1A771F53}"/>
                </a:ext>
              </a:extLst>
            </p:cNvPr>
            <p:cNvSpPr txBox="1"/>
            <p:nvPr/>
          </p:nvSpPr>
          <p:spPr>
            <a:xfrm flipH="1">
              <a:off x="7342533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3CD15F-94FD-4FE5-97CD-47509FCF4A5C}"/>
                </a:ext>
              </a:extLst>
            </p:cNvPr>
            <p:cNvSpPr txBox="1"/>
            <p:nvPr/>
          </p:nvSpPr>
          <p:spPr>
            <a:xfrm flipH="1">
              <a:off x="8094352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BE4D65-71F5-4B6F-A2A3-D99700085A25}"/>
                </a:ext>
              </a:extLst>
            </p:cNvPr>
            <p:cNvSpPr txBox="1"/>
            <p:nvPr/>
          </p:nvSpPr>
          <p:spPr>
            <a:xfrm flipH="1">
              <a:off x="8944536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324DFB-630A-405C-9687-863FBA6DDCEA}"/>
                </a:ext>
              </a:extLst>
            </p:cNvPr>
            <p:cNvSpPr txBox="1"/>
            <p:nvPr/>
          </p:nvSpPr>
          <p:spPr>
            <a:xfrm flipH="1">
              <a:off x="9693949" y="6007718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D34E4D-DC69-4C0B-9ACF-E15DC101CF22}"/>
                </a:ext>
              </a:extLst>
            </p:cNvPr>
            <p:cNvSpPr txBox="1"/>
            <p:nvPr/>
          </p:nvSpPr>
          <p:spPr>
            <a:xfrm flipH="1">
              <a:off x="10487569" y="6014095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CF7E32F-4939-43E0-BA40-A899334E303A}"/>
                </a:ext>
              </a:extLst>
            </p:cNvPr>
            <p:cNvSpPr txBox="1"/>
            <p:nvPr/>
          </p:nvSpPr>
          <p:spPr>
            <a:xfrm flipH="1">
              <a:off x="11414928" y="6005523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67CF90C-35FC-4E61-9922-73D5B0E7A08B}"/>
                </a:ext>
              </a:extLst>
            </p:cNvPr>
            <p:cNvSpPr txBox="1"/>
            <p:nvPr/>
          </p:nvSpPr>
          <p:spPr>
            <a:xfrm flipH="1">
              <a:off x="12239402" y="5996951"/>
              <a:ext cx="732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02DB1E23-6CA0-4277-A632-6D7730485B2E}"/>
              </a:ext>
            </a:extLst>
          </p:cNvPr>
          <p:cNvSpPr txBox="1"/>
          <p:nvPr/>
        </p:nvSpPr>
        <p:spPr>
          <a:xfrm>
            <a:off x="9025465" y="4733928"/>
            <a:ext cx="1275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AID-ART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DA49C1F-4AF1-4D64-A013-1FDE46F242CC}"/>
              </a:ext>
            </a:extLst>
          </p:cNvPr>
          <p:cNvSpPr txBox="1"/>
          <p:nvPr/>
        </p:nvSpPr>
        <p:spPr>
          <a:xfrm>
            <a:off x="1183995" y="4861868"/>
            <a:ext cx="50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6E63934-64D1-46BB-960D-051B912A9EB1}"/>
              </a:ext>
            </a:extLst>
          </p:cNvPr>
          <p:cNvSpPr txBox="1"/>
          <p:nvPr/>
        </p:nvSpPr>
        <p:spPr>
          <a:xfrm>
            <a:off x="8919932" y="5042389"/>
            <a:ext cx="1571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Murugan/Clermont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E72661F-DF11-4DB4-9CA1-650021B4955C}"/>
              </a:ext>
            </a:extLst>
          </p:cNvPr>
          <p:cNvCxnSpPr>
            <a:cxnSpLocks/>
          </p:cNvCxnSpPr>
          <p:nvPr/>
        </p:nvCxnSpPr>
        <p:spPr bwMode="auto">
          <a:xfrm>
            <a:off x="8640350" y="5600043"/>
            <a:ext cx="345939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D0BC126C-8B93-40A3-8D4D-6D03C9EB0053}"/>
              </a:ext>
            </a:extLst>
          </p:cNvPr>
          <p:cNvSpPr txBox="1"/>
          <p:nvPr/>
        </p:nvSpPr>
        <p:spPr>
          <a:xfrm>
            <a:off x="9149985" y="5240888"/>
            <a:ext cx="1592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SPARK-ICU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D699499-355B-4829-B0FD-2C0D85F06E9D}"/>
              </a:ext>
            </a:extLst>
          </p:cNvPr>
          <p:cNvSpPr txBox="1"/>
          <p:nvPr/>
        </p:nvSpPr>
        <p:spPr>
          <a:xfrm>
            <a:off x="1205761" y="5378159"/>
            <a:ext cx="50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HL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54F978-3C27-4C5D-9875-90AA2506AF55}"/>
              </a:ext>
            </a:extLst>
          </p:cNvPr>
          <p:cNvSpPr txBox="1"/>
          <p:nvPr/>
        </p:nvSpPr>
        <p:spPr>
          <a:xfrm>
            <a:off x="8991207" y="5595756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Kamaleswaran/Clermont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3809AB6-5C9C-4BE5-AF3D-E8D39C74FA7F}"/>
              </a:ext>
            </a:extLst>
          </p:cNvPr>
          <p:cNvSpPr txBox="1"/>
          <p:nvPr/>
        </p:nvSpPr>
        <p:spPr>
          <a:xfrm>
            <a:off x="11221443" y="4733928"/>
            <a:ext cx="62709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ICU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6DB361C-5C0E-428D-B989-3A989DD1B37A}"/>
              </a:ext>
            </a:extLst>
          </p:cNvPr>
          <p:cNvSpPr txBox="1"/>
          <p:nvPr/>
        </p:nvSpPr>
        <p:spPr>
          <a:xfrm>
            <a:off x="11221443" y="5179819"/>
            <a:ext cx="62709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ICU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FB7ADF4-2EDE-421A-BAEF-61CF9DAB676B}"/>
              </a:ext>
            </a:extLst>
          </p:cNvPr>
          <p:cNvSpPr/>
          <p:nvPr/>
        </p:nvSpPr>
        <p:spPr bwMode="auto">
          <a:xfrm>
            <a:off x="1175687" y="4194895"/>
            <a:ext cx="10915748" cy="621759"/>
          </a:xfrm>
          <a:prstGeom prst="roundRect">
            <a:avLst/>
          </a:prstGeom>
          <a:solidFill>
            <a:schemeClr val="accent2">
              <a:lumMod val="50000"/>
              <a:alpha val="22000"/>
            </a:schemeClr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DC937D-6481-4204-AD90-A3FAA28D9EF7}"/>
              </a:ext>
            </a:extLst>
          </p:cNvPr>
          <p:cNvSpPr txBox="1"/>
          <p:nvPr/>
        </p:nvSpPr>
        <p:spPr>
          <a:xfrm>
            <a:off x="2239547" y="6530921"/>
            <a:ext cx="78630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79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May 10, 2022	Copyright © 2022 University of Pittsburgh. Proprietary and confidential. 		For official use only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081A73-C6E5-4870-A733-B82B2E23A3BB}"/>
              </a:ext>
            </a:extLst>
          </p:cNvPr>
          <p:cNvCxnSpPr>
            <a:cxnSpLocks/>
          </p:cNvCxnSpPr>
          <p:nvPr/>
        </p:nvCxnSpPr>
        <p:spPr bwMode="auto">
          <a:xfrm>
            <a:off x="7523789" y="3895647"/>
            <a:ext cx="345939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D7B09E-39CE-4FFE-A33D-F93870D6F661}"/>
              </a:ext>
            </a:extLst>
          </p:cNvPr>
          <p:cNvCxnSpPr>
            <a:cxnSpLocks/>
          </p:cNvCxnSpPr>
          <p:nvPr/>
        </p:nvCxnSpPr>
        <p:spPr bwMode="auto">
          <a:xfrm>
            <a:off x="7102082" y="4471027"/>
            <a:ext cx="300051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A3A6B407-9664-4450-86FE-996F325BDBB9}"/>
              </a:ext>
            </a:extLst>
          </p:cNvPr>
          <p:cNvCxnSpPr>
            <a:cxnSpLocks/>
          </p:cNvCxnSpPr>
          <p:nvPr/>
        </p:nvCxnSpPr>
        <p:spPr bwMode="auto">
          <a:xfrm>
            <a:off x="8553275" y="5083752"/>
            <a:ext cx="345939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EF73731-BFD1-48E0-9BA8-3D1274F986C1}"/>
              </a:ext>
            </a:extLst>
          </p:cNvPr>
          <p:cNvSpPr txBox="1"/>
          <p:nvPr/>
        </p:nvSpPr>
        <p:spPr>
          <a:xfrm>
            <a:off x="5352653" y="2169734"/>
            <a:ext cx="21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Hravnak/Pinsky/Dubrawski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BE6313D-1426-4B8C-AF24-6F95835D9412}"/>
              </a:ext>
            </a:extLst>
          </p:cNvPr>
          <p:cNvSpPr txBox="1"/>
          <p:nvPr/>
        </p:nvSpPr>
        <p:spPr>
          <a:xfrm>
            <a:off x="9447345" y="2357074"/>
            <a:ext cx="1265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RAPTOR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7CDA75C-ECB2-3F56-991E-B4915B79F3DE}"/>
              </a:ext>
            </a:extLst>
          </p:cNvPr>
          <p:cNvSpPr txBox="1"/>
          <p:nvPr/>
        </p:nvSpPr>
        <p:spPr>
          <a:xfrm>
            <a:off x="8311966" y="2330349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ICU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109573-9B08-D29C-B415-C4AD9EC6FE0B}"/>
              </a:ext>
            </a:extLst>
          </p:cNvPr>
          <p:cNvSpPr/>
          <p:nvPr/>
        </p:nvSpPr>
        <p:spPr bwMode="auto">
          <a:xfrm>
            <a:off x="9296400" y="2438400"/>
            <a:ext cx="2940124" cy="478318"/>
          </a:xfrm>
          <a:prstGeom prst="roundRect">
            <a:avLst/>
          </a:prstGeom>
          <a:solidFill>
            <a:schemeClr val="accent2">
              <a:lumMod val="50000"/>
              <a:alpha val="22000"/>
            </a:schemeClr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C31C-2A44-47D5-B041-A922AE03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19551"/>
            <a:ext cx="7886700" cy="4851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  <a:effectLst/>
              </a:rPr>
              <a:t>TRACIR Personnel – Team Science</a:t>
            </a:r>
            <a:br>
              <a:rPr lang="en-US" b="0" dirty="0">
                <a:solidFill>
                  <a:schemeClr val="tx1"/>
                </a:solidFill>
                <a:effectLst/>
              </a:rPr>
            </a:br>
            <a:r>
              <a:rPr lang="en-US" sz="2325" b="0" dirty="0">
                <a:solidFill>
                  <a:schemeClr val="tx1"/>
                </a:solidFill>
                <a:effectLst/>
              </a:rPr>
              <a:t>Pitt-led project</a:t>
            </a:r>
            <a:endParaRPr lang="en-US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60733B-7317-4944-B2B6-FB43959D057E}"/>
              </a:ext>
            </a:extLst>
          </p:cNvPr>
          <p:cNvSpPr/>
          <p:nvPr/>
        </p:nvSpPr>
        <p:spPr>
          <a:xfrm>
            <a:off x="1400855" y="1219200"/>
            <a:ext cx="3015509" cy="5105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0CC44-C2FF-4982-B8B8-49DC831CCBDA}"/>
              </a:ext>
            </a:extLst>
          </p:cNvPr>
          <p:cNvSpPr txBox="1"/>
          <p:nvPr/>
        </p:nvSpPr>
        <p:spPr>
          <a:xfrm>
            <a:off x="1406134" y="1310152"/>
            <a:ext cx="3136414" cy="525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University of Pittsburgh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Pulmonary/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Crit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Care Medicine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Ron Poropatich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Critical Care Medicine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Michael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Pinsky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(Scientific PI)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Gilles Clermont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Emergency Medicine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Frank Guyette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Lenny Weiss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David Salcido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Surgery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Greg Watson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Animal Research Lab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Lisa Gordon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Project Manager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</a:rPr>
              <a:t>Howard Stein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Commercialization Manager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Jan Berkow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Fiscal Management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Brian Smith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33440-592B-481E-AE6F-7A8E23FBB276}"/>
              </a:ext>
            </a:extLst>
          </p:cNvPr>
          <p:cNvSpPr/>
          <p:nvPr/>
        </p:nvSpPr>
        <p:spPr>
          <a:xfrm>
            <a:off x="4526058" y="1219200"/>
            <a:ext cx="2947628" cy="51054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8AD33-7312-4CA4-A8BE-8E858F6D26F5}"/>
              </a:ext>
            </a:extLst>
          </p:cNvPr>
          <p:cNvSpPr txBox="1"/>
          <p:nvPr/>
        </p:nvSpPr>
        <p:spPr>
          <a:xfrm>
            <a:off x="4444372" y="1324900"/>
            <a:ext cx="315792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Carnegie Mellon University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Robotics Institute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Artur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Dubrawski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Howie Choset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John Galeotti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Luke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Scuilli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National Robotics Engineering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Herman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Herman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Robert Toth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DF301-2540-41C1-8867-509D930401C9}"/>
              </a:ext>
            </a:extLst>
          </p:cNvPr>
          <p:cNvSpPr/>
          <p:nvPr/>
        </p:nvSpPr>
        <p:spPr>
          <a:xfrm>
            <a:off x="7683986" y="1219199"/>
            <a:ext cx="3136414" cy="51054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1822D-5F18-4598-B637-D06F0F5BCDB6}"/>
              </a:ext>
            </a:extLst>
          </p:cNvPr>
          <p:cNvSpPr txBox="1"/>
          <p:nvPr/>
        </p:nvSpPr>
        <p:spPr>
          <a:xfrm>
            <a:off x="7740002" y="1339644"/>
            <a:ext cx="28517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University of Arizona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Engineering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Wolfgang Fink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97C102-0032-45BA-9271-53850236C5A0}"/>
              </a:ext>
            </a:extLst>
          </p:cNvPr>
          <p:cNvSpPr txBox="1"/>
          <p:nvPr/>
        </p:nvSpPr>
        <p:spPr>
          <a:xfrm>
            <a:off x="8708" y="6477000"/>
            <a:ext cx="265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Denotes prior military</a:t>
            </a:r>
          </a:p>
        </p:txBody>
      </p:sp>
    </p:spTree>
    <p:extLst>
      <p:ext uri="{BB962C8B-B14F-4D97-AF65-F5344CB8AC3E}">
        <p14:creationId xmlns:p14="http://schemas.microsoft.com/office/powerpoint/2010/main" val="1754086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752601" y="85725"/>
            <a:ext cx="88519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TRACIR Construct</a:t>
            </a:r>
            <a:br>
              <a:rPr lang="en-US" altLang="en-US" sz="3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altLang="en-US" sz="31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DoD, Industry &amp; Academia Collaborations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3925888" y="4694239"/>
            <a:ext cx="4076700" cy="947737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3925888" y="4625975"/>
            <a:ext cx="4076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Autonomous/Semi-autonomous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Machine 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StatMedEvac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 Database</a:t>
            </a:r>
          </a:p>
        </p:txBody>
      </p:sp>
      <p:sp>
        <p:nvSpPr>
          <p:cNvPr id="11269" name="Rectangle 1"/>
          <p:cNvSpPr>
            <a:spLocks noChangeArrowheads="1"/>
          </p:cNvSpPr>
          <p:nvPr/>
        </p:nvSpPr>
        <p:spPr bwMode="auto">
          <a:xfrm>
            <a:off x="1524000" y="6637339"/>
            <a:ext cx="9144000" cy="173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70" name="Oval 3"/>
          <p:cNvSpPr>
            <a:spLocks noChangeArrowheads="1"/>
          </p:cNvSpPr>
          <p:nvPr/>
        </p:nvSpPr>
        <p:spPr bwMode="auto">
          <a:xfrm>
            <a:off x="2028826" y="5092700"/>
            <a:ext cx="1749425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6200775" y="5734050"/>
            <a:ext cx="1739900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3941763" y="5727700"/>
            <a:ext cx="1744662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4945063" y="1828800"/>
            <a:ext cx="1719262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74" name="TextBox 4"/>
          <p:cNvSpPr txBox="1">
            <a:spLocks noChangeArrowheads="1"/>
          </p:cNvSpPr>
          <p:nvPr/>
        </p:nvSpPr>
        <p:spPr bwMode="auto">
          <a:xfrm>
            <a:off x="2047873" y="4114801"/>
            <a:ext cx="17732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EHR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integration</a:t>
            </a:r>
          </a:p>
        </p:txBody>
      </p:sp>
      <p:sp>
        <p:nvSpPr>
          <p:cNvPr id="11275" name="TextBox 6"/>
          <p:cNvSpPr txBox="1">
            <a:spLocks noChangeArrowheads="1"/>
          </p:cNvSpPr>
          <p:nvPr/>
        </p:nvSpPr>
        <p:spPr bwMode="auto">
          <a:xfrm>
            <a:off x="2045326" y="5280026"/>
            <a:ext cx="1683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Telehealth</a:t>
            </a:r>
          </a:p>
        </p:txBody>
      </p:sp>
      <p:sp>
        <p:nvSpPr>
          <p:cNvPr id="11276" name="TextBox 10"/>
          <p:cNvSpPr txBox="1">
            <a:spLocks noChangeArrowheads="1"/>
          </p:cNvSpPr>
          <p:nvPr/>
        </p:nvSpPr>
        <p:spPr bwMode="auto">
          <a:xfrm>
            <a:off x="3954829" y="5907089"/>
            <a:ext cx="1861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Biosensors</a:t>
            </a:r>
          </a:p>
        </p:txBody>
      </p:sp>
      <p:sp>
        <p:nvSpPr>
          <p:cNvPr id="11277" name="TextBox 11"/>
          <p:cNvSpPr txBox="1">
            <a:spLocks noChangeArrowheads="1"/>
          </p:cNvSpPr>
          <p:nvPr/>
        </p:nvSpPr>
        <p:spPr bwMode="auto">
          <a:xfrm>
            <a:off x="6425630" y="5780089"/>
            <a:ext cx="1398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Medical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Devices</a:t>
            </a:r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2070101" y="4110038"/>
            <a:ext cx="1719263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79" name="TextBox 12"/>
          <p:cNvSpPr txBox="1">
            <a:spLocks noChangeArrowheads="1"/>
          </p:cNvSpPr>
          <p:nvPr/>
        </p:nvSpPr>
        <p:spPr bwMode="auto">
          <a:xfrm>
            <a:off x="5028134" y="3957639"/>
            <a:ext cx="1500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Robotics</a:t>
            </a:r>
          </a:p>
        </p:txBody>
      </p:sp>
      <p:cxnSp>
        <p:nvCxnSpPr>
          <p:cNvPr id="11280" name="Straight Connector 15"/>
          <p:cNvCxnSpPr>
            <a:cxnSpLocks noChangeShapeType="1"/>
          </p:cNvCxnSpPr>
          <p:nvPr/>
        </p:nvCxnSpPr>
        <p:spPr bwMode="auto">
          <a:xfrm>
            <a:off x="7775576" y="5907088"/>
            <a:ext cx="574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1" name="Straight Connector 19"/>
          <p:cNvCxnSpPr>
            <a:cxnSpLocks noChangeShapeType="1"/>
          </p:cNvCxnSpPr>
          <p:nvPr/>
        </p:nvCxnSpPr>
        <p:spPr bwMode="auto">
          <a:xfrm>
            <a:off x="7896226" y="6359525"/>
            <a:ext cx="574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2" name="TextBox 17"/>
          <p:cNvSpPr txBox="1">
            <a:spLocks noChangeArrowheads="1"/>
          </p:cNvSpPr>
          <p:nvPr/>
        </p:nvSpPr>
        <p:spPr bwMode="auto">
          <a:xfrm>
            <a:off x="8408989" y="5686426"/>
            <a:ext cx="1106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ECMO</a:t>
            </a:r>
          </a:p>
        </p:txBody>
      </p:sp>
      <p:sp>
        <p:nvSpPr>
          <p:cNvPr id="11283" name="TextBox 18"/>
          <p:cNvSpPr txBox="1">
            <a:spLocks noChangeArrowheads="1"/>
          </p:cNvSpPr>
          <p:nvPr/>
        </p:nvSpPr>
        <p:spPr bwMode="auto">
          <a:xfrm>
            <a:off x="8354613" y="6137276"/>
            <a:ext cx="16914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 Catheters</a:t>
            </a:r>
          </a:p>
        </p:txBody>
      </p:sp>
      <p:sp>
        <p:nvSpPr>
          <p:cNvPr id="11284" name="Oval 22"/>
          <p:cNvSpPr>
            <a:spLocks noChangeArrowheads="1"/>
          </p:cNvSpPr>
          <p:nvPr/>
        </p:nvSpPr>
        <p:spPr bwMode="auto">
          <a:xfrm>
            <a:off x="4940301" y="3746500"/>
            <a:ext cx="1717675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85" name="TextBox 20"/>
          <p:cNvSpPr txBox="1">
            <a:spLocks noChangeArrowheads="1"/>
          </p:cNvSpPr>
          <p:nvPr/>
        </p:nvSpPr>
        <p:spPr bwMode="auto">
          <a:xfrm>
            <a:off x="5102226" y="3027364"/>
            <a:ext cx="1566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UAV/UGV</a:t>
            </a:r>
          </a:p>
        </p:txBody>
      </p:sp>
      <p:sp>
        <p:nvSpPr>
          <p:cNvPr id="11286" name="Oval 24"/>
          <p:cNvSpPr>
            <a:spLocks noChangeArrowheads="1"/>
          </p:cNvSpPr>
          <p:nvPr/>
        </p:nvSpPr>
        <p:spPr bwMode="auto">
          <a:xfrm>
            <a:off x="4972051" y="2800350"/>
            <a:ext cx="1717675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287" name="TextBox 21"/>
          <p:cNvSpPr txBox="1">
            <a:spLocks noChangeArrowheads="1"/>
          </p:cNvSpPr>
          <p:nvPr/>
        </p:nvSpPr>
        <p:spPr bwMode="auto">
          <a:xfrm>
            <a:off x="4848062" y="1828801"/>
            <a:ext cx="18069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Cloud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Computing</a:t>
            </a:r>
          </a:p>
        </p:txBody>
      </p:sp>
      <p:cxnSp>
        <p:nvCxnSpPr>
          <p:cNvPr id="11288" name="Straight Connector 26"/>
          <p:cNvCxnSpPr>
            <a:cxnSpLocks noChangeShapeType="1"/>
          </p:cNvCxnSpPr>
          <p:nvPr/>
        </p:nvCxnSpPr>
        <p:spPr bwMode="auto">
          <a:xfrm>
            <a:off x="6461126" y="1976438"/>
            <a:ext cx="881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9" name="Straight Connector 27"/>
          <p:cNvCxnSpPr>
            <a:cxnSpLocks noChangeShapeType="1"/>
          </p:cNvCxnSpPr>
          <p:nvPr/>
        </p:nvCxnSpPr>
        <p:spPr bwMode="auto">
          <a:xfrm>
            <a:off x="6677026" y="2301875"/>
            <a:ext cx="665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0" name="Straight Connector 28"/>
          <p:cNvCxnSpPr>
            <a:cxnSpLocks noChangeShapeType="1"/>
          </p:cNvCxnSpPr>
          <p:nvPr/>
        </p:nvCxnSpPr>
        <p:spPr bwMode="auto">
          <a:xfrm>
            <a:off x="6470650" y="2579688"/>
            <a:ext cx="871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91" name="TextBox 12287"/>
          <p:cNvSpPr txBox="1">
            <a:spLocks noChangeArrowheads="1"/>
          </p:cNvSpPr>
          <p:nvPr/>
        </p:nvSpPr>
        <p:spPr bwMode="auto">
          <a:xfrm>
            <a:off x="7215917" y="1708151"/>
            <a:ext cx="3756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Bandwidth/compression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Cyber-Security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HIPAA</a:t>
            </a:r>
          </a:p>
        </p:txBody>
      </p:sp>
    </p:spTree>
    <p:extLst>
      <p:ext uri="{BB962C8B-B14F-4D97-AF65-F5344CB8AC3E}">
        <p14:creationId xmlns:p14="http://schemas.microsoft.com/office/powerpoint/2010/main" val="411351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796" y="107700"/>
            <a:ext cx="6895071" cy="682969"/>
          </a:xfrm>
        </p:spPr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0AA7C1-C23D-4CFB-9E62-53EE0352D1D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1B6AD4-EEEA-42E0-AE91-968C72B97C6D}"/>
              </a:ext>
            </a:extLst>
          </p:cNvPr>
          <p:cNvSpPr txBox="1">
            <a:spLocks/>
          </p:cNvSpPr>
          <p:nvPr/>
        </p:nvSpPr>
        <p:spPr bwMode="auto">
          <a:xfrm>
            <a:off x="280219" y="914400"/>
            <a:ext cx="11530781" cy="54537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85763" marR="0" lvl="0" indent="-3857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To demonstrate feasibility of a semi-autonomous cardiovascular-respiratory data-driven knowledge system to recognize and treat polytrauma</a:t>
            </a:r>
          </a:p>
          <a:p>
            <a:pPr marL="300038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Personalized Resuscitation </a:t>
            </a:r>
          </a:p>
          <a:p>
            <a:pPr marL="385763" marR="0" lvl="0" indent="-3857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To incorporate this knowledge system as part of a device platform design to demonstrate the feasibility of an autonomous cardiopulmonary trauma resuscitation tool for prolonged field care</a:t>
            </a:r>
          </a:p>
          <a:p>
            <a:pPr marL="300038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Self-learning of subject specific response to treatments: Personalized Medicine </a:t>
            </a:r>
          </a:p>
          <a:p>
            <a:pPr marL="0" indent="-100012">
              <a:buNone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3.  Research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</a:rPr>
              <a:t>Components of TRACIR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Large animal lab closed-loop control (Cardiopulmonary Research Lab): </a:t>
            </a: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validate effectiveness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STAT MedEvac database: clinical correlates and signatures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Lower Body Negative Pressure lab (</a:t>
            </a:r>
            <a:r>
              <a:rPr lang="en-US" sz="2200" kern="0" dirty="0">
                <a:effectLst/>
                <a:latin typeface="Times New Roman"/>
              </a:rPr>
              <a:t>Human</a:t>
            </a: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Applied  Physiology Lab): </a:t>
            </a: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calibrate measures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Clinical testing: ER and Paramedic/nurse dyads simulation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testing interface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B5BA3-A70F-4B62-A5C6-F04A384C1BD7}"/>
              </a:ext>
            </a:extLst>
          </p:cNvPr>
          <p:cNvSpPr txBox="1"/>
          <p:nvPr/>
        </p:nvSpPr>
        <p:spPr>
          <a:xfrm>
            <a:off x="2209800" y="6574795"/>
            <a:ext cx="878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May 10, 2022	Copyright © 2022 University of Pittsburgh. Proprietary and confidential. 		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652351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C433F-AF91-D14A-9647-7465C9CB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Project Triad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398013-3D56-1741-8D7E-793B2715F394}"/>
              </a:ext>
            </a:extLst>
          </p:cNvPr>
          <p:cNvGrpSpPr/>
          <p:nvPr/>
        </p:nvGrpSpPr>
        <p:grpSpPr>
          <a:xfrm>
            <a:off x="429964" y="2248084"/>
            <a:ext cx="10715621" cy="3280020"/>
            <a:chOff x="429964" y="2248084"/>
            <a:chExt cx="10715621" cy="3280020"/>
          </a:xfrm>
        </p:grpSpPr>
        <p:pic>
          <p:nvPicPr>
            <p:cNvPr id="34" name="Picture 3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55A0D04-F61D-5240-8678-009A58A8E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849" b="30577"/>
            <a:stretch/>
          </p:blipFill>
          <p:spPr>
            <a:xfrm>
              <a:off x="429964" y="2248084"/>
              <a:ext cx="10715621" cy="281835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84C131-379A-744C-BA3E-B07483CA64F9}"/>
                </a:ext>
              </a:extLst>
            </p:cNvPr>
            <p:cNvSpPr txBox="1"/>
            <p:nvPr/>
          </p:nvSpPr>
          <p:spPr>
            <a:xfrm>
              <a:off x="1204281" y="5066439"/>
              <a:ext cx="1852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Swine Model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BD1118-3F73-2E49-A360-E2914D09E5A0}"/>
                </a:ext>
              </a:extLst>
            </p:cNvPr>
            <p:cNvSpPr txBox="1"/>
            <p:nvPr/>
          </p:nvSpPr>
          <p:spPr>
            <a:xfrm>
              <a:off x="5242881" y="5066439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LBNP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F59A19-1333-B845-B384-E47E5DB9B159}"/>
                </a:ext>
              </a:extLst>
            </p:cNvPr>
            <p:cNvSpPr txBox="1"/>
            <p:nvPr/>
          </p:nvSpPr>
          <p:spPr>
            <a:xfrm>
              <a:off x="8572910" y="5066439"/>
              <a:ext cx="1857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StatMedevac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431B9B-6FE6-F04C-BEB9-FD14FB9F1180}"/>
              </a:ext>
            </a:extLst>
          </p:cNvPr>
          <p:cNvGrpSpPr/>
          <p:nvPr/>
        </p:nvGrpSpPr>
        <p:grpSpPr>
          <a:xfrm>
            <a:off x="838200" y="1582220"/>
            <a:ext cx="6477000" cy="4745381"/>
            <a:chOff x="838200" y="1582220"/>
            <a:chExt cx="6477000" cy="474538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C713B34-CD10-BD4F-B8BA-505D7227F2E4}"/>
                </a:ext>
              </a:extLst>
            </p:cNvPr>
            <p:cNvSpPr/>
            <p:nvPr/>
          </p:nvSpPr>
          <p:spPr>
            <a:xfrm>
              <a:off x="838200" y="1582220"/>
              <a:ext cx="6477000" cy="4202131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80C6D9-4426-B549-A14E-C585EE47BD1F}"/>
                </a:ext>
              </a:extLst>
            </p:cNvPr>
            <p:cNvSpPr txBox="1"/>
            <p:nvPr/>
          </p:nvSpPr>
          <p:spPr>
            <a:xfrm>
              <a:off x="2663011" y="5958269"/>
              <a:ext cx="2827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Experimental Manipulations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A2548DD-FBFE-2D47-9DD9-60CD5D33BDBB}"/>
              </a:ext>
            </a:extLst>
          </p:cNvPr>
          <p:cNvGrpSpPr/>
          <p:nvPr/>
        </p:nvGrpSpPr>
        <p:grpSpPr>
          <a:xfrm>
            <a:off x="3130032" y="3395102"/>
            <a:ext cx="4963274" cy="524320"/>
            <a:chOff x="3130032" y="3395102"/>
            <a:chExt cx="4963274" cy="524320"/>
          </a:xfrm>
        </p:grpSpPr>
        <p:sp>
          <p:nvSpPr>
            <p:cNvPr id="42" name="Left-Right Arrow 41">
              <a:extLst>
                <a:ext uri="{FF2B5EF4-FFF2-40B4-BE49-F238E27FC236}">
                  <a16:creationId xmlns:a16="http://schemas.microsoft.com/office/drawing/2014/main" id="{332DFEA4-4097-3F4F-9F05-B96446D4C834}"/>
                </a:ext>
              </a:extLst>
            </p:cNvPr>
            <p:cNvSpPr/>
            <p:nvPr/>
          </p:nvSpPr>
          <p:spPr>
            <a:xfrm>
              <a:off x="7168632" y="3395102"/>
              <a:ext cx="924674" cy="524320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Left-Right Arrow 46">
              <a:extLst>
                <a:ext uri="{FF2B5EF4-FFF2-40B4-BE49-F238E27FC236}">
                  <a16:creationId xmlns:a16="http://schemas.microsoft.com/office/drawing/2014/main" id="{FCAC2718-33C6-8743-8E24-34238BA8684C}"/>
                </a:ext>
              </a:extLst>
            </p:cNvPr>
            <p:cNvSpPr/>
            <p:nvPr/>
          </p:nvSpPr>
          <p:spPr>
            <a:xfrm>
              <a:off x="3130032" y="3395102"/>
              <a:ext cx="924674" cy="524320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35E08EA-B1FF-A548-8DD1-6F64A30B777E}"/>
              </a:ext>
            </a:extLst>
          </p:cNvPr>
          <p:cNvSpPr txBox="1"/>
          <p:nvPr/>
        </p:nvSpPr>
        <p:spPr>
          <a:xfrm>
            <a:off x="3654401" y="6310153"/>
            <a:ext cx="443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Greater than the sum of its parts.</a:t>
            </a:r>
          </a:p>
        </p:txBody>
      </p:sp>
    </p:spTree>
    <p:extLst>
      <p:ext uri="{BB962C8B-B14F-4D97-AF65-F5344CB8AC3E}">
        <p14:creationId xmlns:p14="http://schemas.microsoft.com/office/powerpoint/2010/main" val="35946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456A-7E04-429D-B274-6A756FD5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8801"/>
            <a:ext cx="10363200" cy="1143000"/>
          </a:xfrm>
        </p:spPr>
        <p:txBody>
          <a:bodyPr/>
          <a:lstStyle/>
          <a:p>
            <a:r>
              <a:rPr lang="en-US" dirty="0"/>
              <a:t>Porcine Lab </a:t>
            </a:r>
            <a:r>
              <a:rPr lang="en-US" dirty="0" err="1"/>
              <a:t>Biosignals</a:t>
            </a:r>
            <a:br>
              <a:rPr lang="en-US" dirty="0"/>
            </a:br>
            <a:r>
              <a:rPr lang="en-US" sz="3200" dirty="0"/>
              <a:t>Summary of Devices Being Evaluated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C4EB39-01F0-4536-B73F-53D65FAD6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952" y="1981200"/>
            <a:ext cx="5348448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Define Instability/Stability</a:t>
            </a:r>
          </a:p>
          <a:p>
            <a:r>
              <a:rPr lang="en-US" dirty="0"/>
              <a:t>Heart rate variability</a:t>
            </a:r>
          </a:p>
          <a:p>
            <a:r>
              <a:rPr lang="en-US" dirty="0" err="1"/>
              <a:t>CVInsight</a:t>
            </a:r>
            <a:r>
              <a:rPr lang="en-US" dirty="0"/>
              <a:t>™ Stress Index</a:t>
            </a:r>
          </a:p>
          <a:p>
            <a:r>
              <a:rPr lang="en-US" dirty="0"/>
              <a:t>Compensatory Reserve Monitor</a:t>
            </a:r>
          </a:p>
          <a:p>
            <a:r>
              <a:rPr lang="en-US" i="1" dirty="0"/>
              <a:t>ML-based fused parameters using inputs from all devices including pulse oximeter </a:t>
            </a:r>
            <a:r>
              <a:rPr lang="en-US" i="1" dirty="0" err="1"/>
              <a:t>pleth</a:t>
            </a:r>
            <a:r>
              <a:rPr lang="en-US" i="1" dirty="0"/>
              <a:t> signal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5D01F-4EE0-4839-ABF2-4CE8991D3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4008" y="1981200"/>
            <a:ext cx="6107184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Guide Resuscitation</a:t>
            </a:r>
          </a:p>
          <a:p>
            <a:r>
              <a:rPr lang="en-US" dirty="0"/>
              <a:t>Pulse oximeter plethysmograph PVI</a:t>
            </a:r>
          </a:p>
          <a:p>
            <a:pPr lvl="1"/>
            <a:r>
              <a:rPr lang="en-US" dirty="0"/>
              <a:t>Masimo™, </a:t>
            </a:r>
            <a:r>
              <a:rPr lang="en-US" dirty="0" err="1"/>
              <a:t>Nonin</a:t>
            </a:r>
            <a:r>
              <a:rPr lang="en-US" dirty="0"/>
              <a:t>™</a:t>
            </a:r>
          </a:p>
          <a:p>
            <a:r>
              <a:rPr lang="en-US" dirty="0"/>
              <a:t>Non-invasive arterial pressure (PPV)</a:t>
            </a:r>
          </a:p>
          <a:p>
            <a:pPr lvl="1"/>
            <a:r>
              <a:rPr lang="en-US" dirty="0"/>
              <a:t>CNAP™</a:t>
            </a:r>
          </a:p>
          <a:p>
            <a:r>
              <a:rPr lang="en-US" dirty="0"/>
              <a:t>Cardiac Output (incl. SVV and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CO)</a:t>
            </a:r>
          </a:p>
          <a:p>
            <a:pPr lvl="1"/>
            <a:r>
              <a:rPr lang="en-US" dirty="0" err="1"/>
              <a:t>LiCO</a:t>
            </a:r>
            <a:r>
              <a:rPr lang="en-US" i="1" dirty="0" err="1"/>
              <a:t>rapid</a:t>
            </a:r>
            <a:r>
              <a:rPr lang="en-US" dirty="0"/>
              <a:t>™, NICOM™, Hemovista™</a:t>
            </a:r>
          </a:p>
          <a:p>
            <a:r>
              <a:rPr lang="en-US" dirty="0"/>
              <a:t>Ventilation</a:t>
            </a:r>
          </a:p>
          <a:p>
            <a:pPr lvl="1"/>
            <a:r>
              <a:rPr lang="en-US" dirty="0"/>
              <a:t>ET CO</a:t>
            </a:r>
            <a:r>
              <a:rPr lang="en-US" baseline="-25000" dirty="0"/>
              <a:t>2</a:t>
            </a:r>
            <a:r>
              <a:rPr lang="en-US" dirty="0"/>
              <a:t>, SpO</a:t>
            </a:r>
            <a:r>
              <a:rPr lang="en-US" baseline="-25000" dirty="0"/>
              <a:t>2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27A8F-DF09-4BBD-A6FE-BD2D2801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C66C6-B558-4DF3-A5D1-C08981DB570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981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456A-7E04-429D-B274-6A756FD5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6" y="391487"/>
            <a:ext cx="11656968" cy="1143000"/>
          </a:xfrm>
        </p:spPr>
        <p:txBody>
          <a:bodyPr/>
          <a:lstStyle/>
          <a:p>
            <a:r>
              <a:rPr lang="en-US" dirty="0"/>
              <a:t>Summary of Devices Dropped from Evaluation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C4EB39-01F0-4536-B73F-53D65FAD6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952" y="1981200"/>
            <a:ext cx="5348448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Define Instability/Stability</a:t>
            </a:r>
          </a:p>
          <a:p>
            <a:r>
              <a:rPr lang="en-US" dirty="0"/>
              <a:t>Microtrend™ PtCO</a:t>
            </a:r>
            <a:r>
              <a:rPr lang="en-US" baseline="-25000" dirty="0"/>
              <a:t>2</a:t>
            </a:r>
          </a:p>
          <a:p>
            <a:r>
              <a:rPr lang="en-US" dirty="0" err="1"/>
              <a:t>Inspectra</a:t>
            </a:r>
            <a:r>
              <a:rPr lang="en-US" dirty="0"/>
              <a:t>™ StO</a:t>
            </a:r>
            <a:r>
              <a:rPr lang="en-US" baseline="-25000" dirty="0"/>
              <a:t>2</a:t>
            </a:r>
            <a:r>
              <a:rPr lang="en-US" dirty="0"/>
              <a:t> VOT</a:t>
            </a:r>
          </a:p>
          <a:p>
            <a:r>
              <a:rPr lang="en-US" dirty="0" err="1"/>
              <a:t>Daxor</a:t>
            </a:r>
            <a:r>
              <a:rPr lang="en-US" dirty="0"/>
              <a:t> ™ Volume measures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5D01F-4EE0-4839-ABF2-4CE8991D3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7343" y="1981200"/>
            <a:ext cx="6593747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Guide Resuscitation</a:t>
            </a:r>
          </a:p>
          <a:p>
            <a:r>
              <a:rPr lang="en-US" dirty="0"/>
              <a:t>Non-invasive arterial pressure (PPV)</a:t>
            </a:r>
          </a:p>
          <a:p>
            <a:pPr lvl="1"/>
            <a:r>
              <a:rPr lang="en-US" dirty="0" err="1"/>
              <a:t>Clearsight</a:t>
            </a:r>
            <a:r>
              <a:rPr lang="en-US" dirty="0"/>
              <a:t>™</a:t>
            </a:r>
          </a:p>
          <a:p>
            <a:r>
              <a:rPr lang="en-US" dirty="0"/>
              <a:t>Cardiac Output (incl. SVV and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CO)</a:t>
            </a:r>
          </a:p>
          <a:p>
            <a:pPr lvl="1"/>
            <a:r>
              <a:rPr lang="en-US" dirty="0" err="1"/>
              <a:t>Clearsight</a:t>
            </a:r>
            <a:r>
              <a:rPr lang="en-US" dirty="0"/>
              <a:t>™</a:t>
            </a:r>
          </a:p>
          <a:p>
            <a:r>
              <a:rPr lang="en-US" dirty="0"/>
              <a:t>Urine output and Intraabdominal Pressure</a:t>
            </a:r>
          </a:p>
          <a:p>
            <a:pPr lvl="1"/>
            <a:r>
              <a:rPr lang="en-US" dirty="0" err="1"/>
              <a:t>Traumacath</a:t>
            </a:r>
            <a:r>
              <a:rPr lang="en-US" dirty="0"/>
              <a:t>™</a:t>
            </a:r>
          </a:p>
          <a:p>
            <a:r>
              <a:rPr lang="en-US" dirty="0"/>
              <a:t>Ventilation</a:t>
            </a:r>
          </a:p>
          <a:p>
            <a:pPr lvl="1"/>
            <a:r>
              <a:rPr lang="en-US" dirty="0"/>
              <a:t>Microtrend™ PtCO</a:t>
            </a:r>
            <a:r>
              <a:rPr lang="en-US" baseline="-25000" dirty="0"/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27A8F-DF09-4BBD-A6FE-BD2D2801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C66C6-B558-4DF3-A5D1-C08981DB570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824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>
          <a:xfrm>
            <a:off x="914400" y="552450"/>
            <a:ext cx="10363200" cy="2286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  <a:effectLst/>
                <a:cs typeface="Arial" charset="0"/>
              </a:rPr>
              <a:t>Lower Body Negative Pressure Chamber (LBNP)</a:t>
            </a:r>
            <a:br>
              <a:rPr lang="en-US" altLang="en-US" sz="3200" b="1" dirty="0">
                <a:solidFill>
                  <a:schemeClr val="tx1"/>
                </a:solidFill>
                <a:effectLst/>
                <a:cs typeface="Arial" charset="0"/>
              </a:rPr>
            </a:br>
            <a:endParaRPr lang="en-US" altLang="en-US" sz="3000" dirty="0"/>
          </a:p>
        </p:txBody>
      </p:sp>
      <p:sp>
        <p:nvSpPr>
          <p:cNvPr id="8195" name="Content Placeholder 9"/>
          <p:cNvSpPr>
            <a:spLocks noGrp="1"/>
          </p:cNvSpPr>
          <p:nvPr>
            <p:ph idx="1"/>
          </p:nvPr>
        </p:nvSpPr>
        <p:spPr>
          <a:xfrm>
            <a:off x="152400" y="838199"/>
            <a:ext cx="11353800" cy="2007631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Validated model to assess hemorrhage in human volunteers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Assembled and tested a new LBNP chamber </a:t>
            </a:r>
            <a:r>
              <a:rPr lang="en-US" altLang="en-US" sz="2400" dirty="0">
                <a:solidFill>
                  <a:schemeClr val="tx1"/>
                </a:solidFill>
                <a:effectLst/>
                <a:cs typeface="Arial" charset="0"/>
              </a:rPr>
              <a:t>at P</a:t>
            </a:r>
            <a:r>
              <a:rPr lang="en-US" altLang="en-US" sz="2400" b="0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itt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effectLst/>
                <a:cs typeface="Arial" charset="0"/>
              </a:rPr>
              <a:t>IRB proposal completed - Human subject enrollment commenced in April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tx1"/>
                </a:solidFill>
                <a:effectLst/>
                <a:latin typeface="+mn-lt"/>
                <a:cs typeface="Arial" charset="0"/>
              </a:rPr>
              <a:t>CRADA with USAISR (Vic Convertino) and data sharing in place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524001" y="5791200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0AA7C1-C23D-4CFB-9E62-53EE0352D1D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indoor, person, clothes&#10;&#10;Description automatically generated">
            <a:extLst>
              <a:ext uri="{FF2B5EF4-FFF2-40B4-BE49-F238E27FC236}">
                <a16:creationId xmlns:a16="http://schemas.microsoft.com/office/drawing/2014/main" id="{4DFFC237-D211-4013-A776-51A75982B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3802" y="3536559"/>
            <a:ext cx="4822874" cy="3617156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3DC199D-6A78-4CA9-ADBC-55927D685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9075" y="3457574"/>
            <a:ext cx="4191000" cy="3143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75971A-4106-4FF0-922F-DCAA6A2E3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3457574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63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00E669-18C0-4E53-8F98-ED55A605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69" y="392209"/>
            <a:ext cx="4339421" cy="670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2324E-106D-496B-BCB4-34BC8FD8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635" y="3429000"/>
            <a:ext cx="5127334" cy="332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D7170-BDD1-4426-9407-63AC12FA2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31" y="3429000"/>
            <a:ext cx="6211350" cy="328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6C6356-42F4-0D15-704E-F6788C47E61B}"/>
              </a:ext>
            </a:extLst>
          </p:cNvPr>
          <p:cNvSpPr txBox="1"/>
          <p:nvPr/>
        </p:nvSpPr>
        <p:spPr>
          <a:xfrm>
            <a:off x="724069" y="1106134"/>
            <a:ext cx="97767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- 23 helicopters in the inventory covering 4 states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effectLst/>
            </a:endParaRPr>
          </a:p>
          <a:p>
            <a:r>
              <a:rPr lang="en-US" sz="2400" dirty="0">
                <a:solidFill>
                  <a:schemeClr val="tx1"/>
                </a:solidFill>
                <a:effectLst/>
              </a:rPr>
              <a:t>- 13,000 Missions/year – over 20 years experience</a:t>
            </a:r>
          </a:p>
          <a:p>
            <a:endParaRPr lang="en-US" sz="2400" dirty="0">
              <a:solidFill>
                <a:schemeClr val="tx1"/>
              </a:solidFill>
              <a:effectLst/>
            </a:endParaRPr>
          </a:p>
          <a:p>
            <a:r>
              <a:rPr lang="en-US" sz="2400" dirty="0">
                <a:solidFill>
                  <a:schemeClr val="tx1"/>
                </a:solidFill>
                <a:effectLst/>
              </a:rPr>
              <a:t>- Communications center– Medical Officers on-call 24/7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/>
              </a:rPr>
              <a:t>44% cases with MD consult</a:t>
            </a:r>
          </a:p>
          <a:p>
            <a:endParaRPr lang="en-US" sz="18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5E64-BC60-035A-41CA-771FFC30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8378"/>
            <a:ext cx="10363200" cy="114300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  <a:effectLst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4695A-7EE0-B10E-9336-781E484E1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00988"/>
            <a:ext cx="10363200" cy="41148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Critical Care Medicine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Michael Pinsky (Scientific PI)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Emergency Medicine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Frank Guyette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Lenny Weiss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David Salcido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Commercialization Manager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Jan Berkow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200" dirty="0">
                <a:solidFill>
                  <a:srgbClr val="000000"/>
                </a:solidFill>
                <a:effectLst/>
                <a:latin typeface="Times New Roman" pitchFamily="18" charset="0"/>
              </a:rPr>
              <a:t>CMU </a:t>
            </a:r>
            <a:r>
              <a:rPr lang="en-US" b="1" kern="1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Auton</a:t>
            </a:r>
            <a:r>
              <a:rPr lang="en-US" b="1" kern="1200" dirty="0">
                <a:solidFill>
                  <a:srgbClr val="000000"/>
                </a:solidFill>
                <a:effectLst/>
                <a:latin typeface="Times New Roman" pitchFamily="18" charset="0"/>
              </a:rPr>
              <a:t> Lab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Artur Dubrawski</a:t>
            </a: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5696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E66E-208E-45E5-88B0-18F034B4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400" y="533400"/>
            <a:ext cx="103632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In flight Data Archiving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E45F2-28BB-4B10-8544-9BD83A18C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769463" cy="40233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EMS Charts = timestamped, detailed care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effectLst/>
            </a:endParaRPr>
          </a:p>
          <a:p>
            <a:r>
              <a:rPr lang="en-US" sz="2400" dirty="0" err="1">
                <a:solidFill>
                  <a:schemeClr val="tx1"/>
                </a:solidFill>
                <a:effectLst/>
              </a:rPr>
              <a:t>Zoll</a:t>
            </a:r>
            <a:r>
              <a:rPr lang="en-US" sz="2400" dirty="0">
                <a:solidFill>
                  <a:schemeClr val="tx1"/>
                </a:solidFill>
                <a:effectLst/>
              </a:rPr>
              <a:t> monitors with continuous waveform collection @ 250 Hz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/>
              </a:rPr>
              <a:t>Q5 min Vitals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effectLst/>
              </a:rPr>
              <a:t>SpO2, EKG, EtCO2, thoracic impedance, arterial waveforms (if </a:t>
            </a:r>
            <a:r>
              <a:rPr lang="en-US" sz="2400" dirty="0" err="1">
                <a:solidFill>
                  <a:schemeClr val="tx1"/>
                </a:solidFill>
                <a:effectLst/>
              </a:rPr>
              <a:t>a-line</a:t>
            </a:r>
            <a:r>
              <a:rPr lang="en-US" sz="2400" dirty="0">
                <a:solidFill>
                  <a:schemeClr val="tx1"/>
                </a:solidFill>
                <a:effectLst/>
              </a:rPr>
              <a:t>)</a:t>
            </a:r>
          </a:p>
          <a:p>
            <a:pPr lvl="1"/>
            <a:endParaRPr lang="en-US" sz="2400" dirty="0">
              <a:solidFill>
                <a:schemeClr val="tx1"/>
              </a:solidFill>
              <a:effectLst/>
            </a:endParaRPr>
          </a:p>
          <a:p>
            <a:pPr lvl="1"/>
            <a:endParaRPr lang="en-US" sz="2400" dirty="0">
              <a:solidFill>
                <a:schemeClr val="tx1"/>
              </a:solidFill>
              <a:effectLst/>
            </a:endParaRPr>
          </a:p>
          <a:p>
            <a:r>
              <a:rPr lang="en-US" sz="2400" dirty="0">
                <a:solidFill>
                  <a:schemeClr val="tx1"/>
                </a:solidFill>
                <a:effectLst/>
              </a:rPr>
              <a:t>Video laryngoscopy archived video files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400C0-FE6F-4280-89D4-6E5234130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259" y="246781"/>
            <a:ext cx="4339421" cy="6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29D98-4C4E-43DB-ACFF-EF6355A92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2" t="29381" b="5398"/>
          <a:stretch/>
        </p:blipFill>
        <p:spPr>
          <a:xfrm>
            <a:off x="7866743" y="1600200"/>
            <a:ext cx="2638198" cy="670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0BF68-D6B6-462D-9B28-445E6884F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05" t="14695" r="16781" b="14480"/>
          <a:stretch/>
        </p:blipFill>
        <p:spPr>
          <a:xfrm>
            <a:off x="8991601" y="2545583"/>
            <a:ext cx="1928948" cy="2104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5D28B1-D4EC-40FC-9B29-AAAD03B2DA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0" t="13487" r="2969" b="5841"/>
          <a:stretch/>
        </p:blipFill>
        <p:spPr>
          <a:xfrm>
            <a:off x="7039202" y="4721094"/>
            <a:ext cx="2638198" cy="2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6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A046DF-375C-1446-808B-5CEEFBA93A01}"/>
              </a:ext>
            </a:extLst>
          </p:cNvPr>
          <p:cNvSpPr txBox="1"/>
          <p:nvPr/>
        </p:nvSpPr>
        <p:spPr>
          <a:xfrm>
            <a:off x="657225" y="457199"/>
            <a:ext cx="1130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Cohort: ages 18-50 with trauma (POI to Level 1 Trauma hospital)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3EF6EF-4439-9543-BCA1-504313AFFAC8}"/>
              </a:ext>
            </a:extLst>
          </p:cNvPr>
          <p:cNvSpPr/>
          <p:nvPr/>
        </p:nvSpPr>
        <p:spPr>
          <a:xfrm>
            <a:off x="657225" y="1285871"/>
            <a:ext cx="2314575" cy="13287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STATMedevac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Transports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96F53-984A-4341-88FD-F7B4243EA8D8}"/>
              </a:ext>
            </a:extLst>
          </p:cNvPr>
          <p:cNvSpPr/>
          <p:nvPr/>
        </p:nvSpPr>
        <p:spPr>
          <a:xfrm>
            <a:off x="657225" y="3407565"/>
            <a:ext cx="2314575" cy="13287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Qualifying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Conditions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7D8140-BF27-9944-8C30-B0A715DA38CD}"/>
              </a:ext>
            </a:extLst>
          </p:cNvPr>
          <p:cNvSpPr/>
          <p:nvPr/>
        </p:nvSpPr>
        <p:spPr>
          <a:xfrm>
            <a:off x="3821906" y="3407565"/>
            <a:ext cx="2314575" cy="13287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Transported to UPMC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Presby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(Level 1 Trauma)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39D8FB-9E3D-4143-BC5E-327CC1E923F8}"/>
              </a:ext>
            </a:extLst>
          </p:cNvPr>
          <p:cNvSpPr/>
          <p:nvPr/>
        </p:nvSpPr>
        <p:spPr>
          <a:xfrm>
            <a:off x="6986587" y="3407565"/>
            <a:ext cx="2314575" cy="13287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Have Signals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8C93E6-D5C1-AE42-B1E7-4380470AC42E}"/>
              </a:ext>
            </a:extLst>
          </p:cNvPr>
          <p:cNvSpPr/>
          <p:nvPr/>
        </p:nvSpPr>
        <p:spPr>
          <a:xfrm>
            <a:off x="9650833" y="1486758"/>
            <a:ext cx="2314575" cy="13287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Life Saving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Interventions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(LSI) (+)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0F028-88DE-B74C-8355-2946DA25FA04}"/>
              </a:ext>
            </a:extLst>
          </p:cNvPr>
          <p:cNvSpPr/>
          <p:nvPr/>
        </p:nvSpPr>
        <p:spPr>
          <a:xfrm>
            <a:off x="9649661" y="5371242"/>
            <a:ext cx="2314575" cy="132873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Life Saving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Interventions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(LSI) (-)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0E41A8-B8EA-4C4D-A863-19DA5D4B5D83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1814513" y="2614610"/>
            <a:ext cx="0" cy="7929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DAC2E2-2819-C940-B0C6-450BB3B21FA3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2971800" y="4071935"/>
            <a:ext cx="85010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83D389B-85EE-3E4D-A791-3C637B3D059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6136481" y="4071935"/>
            <a:ext cx="85010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314A75C-9806-E244-9391-BD3713CA79D0}"/>
              </a:ext>
            </a:extLst>
          </p:cNvPr>
          <p:cNvCxnSpPr>
            <a:cxnSpLocks/>
            <a:stCxn id="9" idx="0"/>
            <a:endCxn id="23" idx="1"/>
          </p:cNvCxnSpPr>
          <p:nvPr/>
        </p:nvCxnSpPr>
        <p:spPr>
          <a:xfrm flipV="1">
            <a:off x="8143875" y="2151128"/>
            <a:ext cx="1506958" cy="12564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AB004E0-14AE-DC40-B1A0-2F6A4A6BE967}"/>
              </a:ext>
            </a:extLst>
          </p:cNvPr>
          <p:cNvCxnSpPr>
            <a:cxnSpLocks/>
            <a:stCxn id="9" idx="2"/>
            <a:endCxn id="24" idx="1"/>
          </p:cNvCxnSpPr>
          <p:nvPr/>
        </p:nvCxnSpPr>
        <p:spPr>
          <a:xfrm>
            <a:off x="8143875" y="4736304"/>
            <a:ext cx="1505786" cy="12993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08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818BBC-7825-41A0-AFBE-535F03D2ED43}"/>
              </a:ext>
            </a:extLst>
          </p:cNvPr>
          <p:cNvSpPr/>
          <p:nvPr/>
        </p:nvSpPr>
        <p:spPr>
          <a:xfrm>
            <a:off x="347283" y="107434"/>
            <a:ext cx="241938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Life-Saving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Categorization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BA4DA-243E-4D58-9B2B-E14F8A85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052" y="107434"/>
            <a:ext cx="7751404" cy="6598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033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0B26E0-14EB-4064-9F8C-8CEFF7AE1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612606"/>
            <a:ext cx="12192000" cy="5632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0FE099-460E-4F0E-BB55-B0C77FE24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74" y="3603794"/>
            <a:ext cx="2144436" cy="2641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9C619C-DA1B-1848-9651-1C0F97ED15BD}"/>
              </a:ext>
            </a:extLst>
          </p:cNvPr>
          <p:cNvSpPr/>
          <p:nvPr/>
        </p:nvSpPr>
        <p:spPr>
          <a:xfrm>
            <a:off x="1378410" y="3978322"/>
            <a:ext cx="2961564" cy="287967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9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59F96-1365-3E07-83FA-E52085BFFE50}"/>
              </a:ext>
            </a:extLst>
          </p:cNvPr>
          <p:cNvGrpSpPr/>
          <p:nvPr/>
        </p:nvGrpSpPr>
        <p:grpSpPr>
          <a:xfrm>
            <a:off x="463201" y="638513"/>
            <a:ext cx="9203312" cy="4892591"/>
            <a:chOff x="2727431" y="216031"/>
            <a:chExt cx="8918030" cy="49108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9BB209-DB9A-0142-961D-2A9D19066D4A}"/>
                </a:ext>
              </a:extLst>
            </p:cNvPr>
            <p:cNvSpPr txBox="1"/>
            <p:nvPr/>
          </p:nvSpPr>
          <p:spPr>
            <a:xfrm>
              <a:off x="4757563" y="216031"/>
              <a:ext cx="208829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All STAT Medevac Dispatches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 107,359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929548-22B3-C1D3-C812-2AE52E777561}"/>
                </a:ext>
              </a:extLst>
            </p:cNvPr>
            <p:cNvSpPr txBox="1"/>
            <p:nvPr/>
          </p:nvSpPr>
          <p:spPr>
            <a:xfrm>
              <a:off x="4757563" y="1637537"/>
              <a:ext cx="208829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Eligible Patient Encounters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=93,876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02631-2022-7707-0603-ED3B10BCE58A}"/>
                </a:ext>
              </a:extLst>
            </p:cNvPr>
            <p:cNvSpPr txBox="1"/>
            <p:nvPr/>
          </p:nvSpPr>
          <p:spPr>
            <a:xfrm>
              <a:off x="7873880" y="1360538"/>
              <a:ext cx="3771581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Excluded, n = 13,483 (Total Unique)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Age &lt; 18 years, n = 12,763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Not Transported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 = 701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Missing Destination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 = 691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EE03A0-1132-9047-034D-DAA076C7157F}"/>
                </a:ext>
              </a:extLst>
            </p:cNvPr>
            <p:cNvSpPr txBox="1"/>
            <p:nvPr/>
          </p:nvSpPr>
          <p:spPr>
            <a:xfrm>
              <a:off x="4761183" y="3059044"/>
              <a:ext cx="208829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Linked to Hospital Records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=62,753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7DF328-46E5-1EB6-E3AB-ECD8B34EA2CC}"/>
                </a:ext>
              </a:extLst>
            </p:cNvPr>
            <p:cNvSpPr txBox="1"/>
            <p:nvPr/>
          </p:nvSpPr>
          <p:spPr>
            <a:xfrm>
              <a:off x="2727431" y="4757549"/>
              <a:ext cx="266437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Trauma,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 20,313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DF4950-4DC9-CA0A-B7FF-C1C57D857B92}"/>
                </a:ext>
              </a:extLst>
            </p:cNvPr>
            <p:cNvSpPr txBox="1"/>
            <p:nvPr/>
          </p:nvSpPr>
          <p:spPr>
            <a:xfrm>
              <a:off x="7873880" y="3197543"/>
              <a:ext cx="208829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Not Linked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=31,123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F53DC4-98E1-412B-5655-BCF1024526F6}"/>
                </a:ext>
              </a:extLst>
            </p:cNvPr>
            <p:cNvSpPr txBox="1"/>
            <p:nvPr/>
          </p:nvSpPr>
          <p:spPr>
            <a:xfrm>
              <a:off x="6505906" y="4757549"/>
              <a:ext cx="229651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Medical,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 42,440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782233-5F30-2A24-4652-878ABCA814F5}"/>
                </a:ext>
              </a:extLst>
            </p:cNvPr>
            <p:cNvCxnSpPr>
              <a:stCxn id="4" idx="2"/>
              <a:endCxn id="7" idx="0"/>
            </p:cNvCxnSpPr>
            <p:nvPr/>
          </p:nvCxnSpPr>
          <p:spPr>
            <a:xfrm>
              <a:off x="5801709" y="1139361"/>
              <a:ext cx="0" cy="4981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E01B3DD-842E-119C-D099-E3F5E7E5839D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6845854" y="2099202"/>
              <a:ext cx="102802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853062-A4AA-8262-06A3-DCD17A50FD79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>
              <a:off x="5801709" y="2560867"/>
              <a:ext cx="3620" cy="4981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126720A-F259-11EA-E1FA-FC5109D80997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>
              <a:off x="6849474" y="3520709"/>
              <a:ext cx="10244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C7DF408-5268-F379-D7B8-C9210B76D914}"/>
                </a:ext>
              </a:extLst>
            </p:cNvPr>
            <p:cNvCxnSpPr>
              <a:stCxn id="9" idx="2"/>
              <a:endCxn id="10" idx="0"/>
            </p:cNvCxnSpPr>
            <p:nvPr/>
          </p:nvCxnSpPr>
          <p:spPr>
            <a:xfrm rot="5400000">
              <a:off x="4544887" y="3497106"/>
              <a:ext cx="775175" cy="1745710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7EB2E61-21EE-FCCD-6B5E-4B629907AD51}"/>
                </a:ext>
              </a:extLst>
            </p:cNvPr>
            <p:cNvCxnSpPr>
              <a:cxnSpLocks/>
              <a:stCxn id="9" idx="2"/>
              <a:endCxn id="15" idx="0"/>
            </p:cNvCxnSpPr>
            <p:nvPr/>
          </p:nvCxnSpPr>
          <p:spPr>
            <a:xfrm rot="16200000" flipH="1">
              <a:off x="6342159" y="3445544"/>
              <a:ext cx="775175" cy="184883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39476E9-CC28-6AE5-5E9B-E615A1054839}"/>
              </a:ext>
            </a:extLst>
          </p:cNvPr>
          <p:cNvSpPr txBox="1"/>
          <p:nvPr/>
        </p:nvSpPr>
        <p:spPr>
          <a:xfrm>
            <a:off x="7455512" y="4776998"/>
            <a:ext cx="389223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UPMC Trauma Center: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Presbyterian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Mercy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Hamot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Altoona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FBBCD-A27F-07C7-729E-8F4B84AB05F5}"/>
              </a:ext>
            </a:extLst>
          </p:cNvPr>
          <p:cNvSpPr txBox="1"/>
          <p:nvPr/>
        </p:nvSpPr>
        <p:spPr>
          <a:xfrm>
            <a:off x="0" y="-57152"/>
            <a:ext cx="314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 Medevac Consort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E59AA-6226-0953-0CA9-A2830CC84BCE}"/>
              </a:ext>
            </a:extLst>
          </p:cNvPr>
          <p:cNvSpPr txBox="1"/>
          <p:nvPr/>
        </p:nvSpPr>
        <p:spPr>
          <a:xfrm>
            <a:off x="855406" y="6209071"/>
            <a:ext cx="385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Current Dataset as of 22 June 2022 </a:t>
            </a:r>
          </a:p>
        </p:txBody>
      </p:sp>
    </p:spTree>
    <p:extLst>
      <p:ext uri="{BB962C8B-B14F-4D97-AF65-F5344CB8AC3E}">
        <p14:creationId xmlns:p14="http://schemas.microsoft.com/office/powerpoint/2010/main" val="2854308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59F96-1365-3E07-83FA-E52085BFFE50}"/>
              </a:ext>
            </a:extLst>
          </p:cNvPr>
          <p:cNvGrpSpPr/>
          <p:nvPr/>
        </p:nvGrpSpPr>
        <p:grpSpPr>
          <a:xfrm>
            <a:off x="463201" y="638513"/>
            <a:ext cx="9203312" cy="4892591"/>
            <a:chOff x="2727431" y="216031"/>
            <a:chExt cx="8918030" cy="49108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9BB209-DB9A-0142-961D-2A9D19066D4A}"/>
                </a:ext>
              </a:extLst>
            </p:cNvPr>
            <p:cNvSpPr txBox="1"/>
            <p:nvPr/>
          </p:nvSpPr>
          <p:spPr>
            <a:xfrm>
              <a:off x="4757563" y="216031"/>
              <a:ext cx="208829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All STAT Medevac Dispatches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 107,359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929548-22B3-C1D3-C812-2AE52E777561}"/>
                </a:ext>
              </a:extLst>
            </p:cNvPr>
            <p:cNvSpPr txBox="1"/>
            <p:nvPr/>
          </p:nvSpPr>
          <p:spPr>
            <a:xfrm>
              <a:off x="4757563" y="1637537"/>
              <a:ext cx="208829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Eligible Patient Encounters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=93,876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02631-2022-7707-0603-ED3B10BCE58A}"/>
                </a:ext>
              </a:extLst>
            </p:cNvPr>
            <p:cNvSpPr txBox="1"/>
            <p:nvPr/>
          </p:nvSpPr>
          <p:spPr>
            <a:xfrm>
              <a:off x="7873880" y="1360538"/>
              <a:ext cx="3771581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Excluded, n = 13,483 (Total Unique)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Age &lt; 18 years, n = 12,763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Not Transported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 = 701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Missing Destination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n = 691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EE03A0-1132-9047-034D-DAA076C7157F}"/>
                </a:ext>
              </a:extLst>
            </p:cNvPr>
            <p:cNvSpPr txBox="1"/>
            <p:nvPr/>
          </p:nvSpPr>
          <p:spPr>
            <a:xfrm>
              <a:off x="4761183" y="3059044"/>
              <a:ext cx="208829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Linked to Hospital Records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=62,753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7DF328-46E5-1EB6-E3AB-ECD8B34EA2CC}"/>
                </a:ext>
              </a:extLst>
            </p:cNvPr>
            <p:cNvSpPr txBox="1"/>
            <p:nvPr/>
          </p:nvSpPr>
          <p:spPr>
            <a:xfrm>
              <a:off x="2727431" y="4757549"/>
              <a:ext cx="266437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Trauma,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 20,313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DF4950-4DC9-CA0A-B7FF-C1C57D857B92}"/>
                </a:ext>
              </a:extLst>
            </p:cNvPr>
            <p:cNvSpPr txBox="1"/>
            <p:nvPr/>
          </p:nvSpPr>
          <p:spPr>
            <a:xfrm>
              <a:off x="7873880" y="3197543"/>
              <a:ext cx="208829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Not Linked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=31,123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F53DC4-98E1-412B-5655-BCF1024526F6}"/>
                </a:ext>
              </a:extLst>
            </p:cNvPr>
            <p:cNvSpPr txBox="1"/>
            <p:nvPr/>
          </p:nvSpPr>
          <p:spPr>
            <a:xfrm>
              <a:off x="6505906" y="4757549"/>
              <a:ext cx="229651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Medical,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 = 42,440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782233-5F30-2A24-4652-878ABCA814F5}"/>
                </a:ext>
              </a:extLst>
            </p:cNvPr>
            <p:cNvCxnSpPr>
              <a:stCxn id="4" idx="2"/>
              <a:endCxn id="7" idx="0"/>
            </p:cNvCxnSpPr>
            <p:nvPr/>
          </p:nvCxnSpPr>
          <p:spPr>
            <a:xfrm>
              <a:off x="5801709" y="1139361"/>
              <a:ext cx="0" cy="4981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E01B3DD-842E-119C-D099-E3F5E7E5839D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6845854" y="2099202"/>
              <a:ext cx="102802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853062-A4AA-8262-06A3-DCD17A50FD79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>
              <a:off x="5801709" y="2560867"/>
              <a:ext cx="3620" cy="4981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126720A-F259-11EA-E1FA-FC5109D80997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>
              <a:off x="6849474" y="3520709"/>
              <a:ext cx="10244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C7DF408-5268-F379-D7B8-C9210B76D914}"/>
                </a:ext>
              </a:extLst>
            </p:cNvPr>
            <p:cNvCxnSpPr>
              <a:stCxn id="9" idx="2"/>
              <a:endCxn id="10" idx="0"/>
            </p:cNvCxnSpPr>
            <p:nvPr/>
          </p:nvCxnSpPr>
          <p:spPr>
            <a:xfrm rot="5400000">
              <a:off x="4544887" y="3497106"/>
              <a:ext cx="775175" cy="1745710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7EB2E61-21EE-FCCD-6B5E-4B629907AD51}"/>
                </a:ext>
              </a:extLst>
            </p:cNvPr>
            <p:cNvCxnSpPr>
              <a:cxnSpLocks/>
              <a:stCxn id="9" idx="2"/>
              <a:endCxn id="15" idx="0"/>
            </p:cNvCxnSpPr>
            <p:nvPr/>
          </p:nvCxnSpPr>
          <p:spPr>
            <a:xfrm rot="16200000" flipH="1">
              <a:off x="6342159" y="3445544"/>
              <a:ext cx="775175" cy="184883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39476E9-CC28-6AE5-5E9B-E615A1054839}"/>
              </a:ext>
            </a:extLst>
          </p:cNvPr>
          <p:cNvSpPr txBox="1"/>
          <p:nvPr/>
        </p:nvSpPr>
        <p:spPr>
          <a:xfrm>
            <a:off x="7455512" y="4776998"/>
            <a:ext cx="389223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UPMC Trauma Center: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Presbyterian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Mercy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Hamot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Altoona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FBBCD-A27F-07C7-729E-8F4B84AB05F5}"/>
              </a:ext>
            </a:extLst>
          </p:cNvPr>
          <p:cNvSpPr txBox="1"/>
          <p:nvPr/>
        </p:nvSpPr>
        <p:spPr>
          <a:xfrm>
            <a:off x="0" y="-57152"/>
            <a:ext cx="314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 Medevac Consort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E59AA-6226-0953-0CA9-A2830CC84BCE}"/>
              </a:ext>
            </a:extLst>
          </p:cNvPr>
          <p:cNvSpPr txBox="1"/>
          <p:nvPr/>
        </p:nvSpPr>
        <p:spPr>
          <a:xfrm>
            <a:off x="855406" y="6209071"/>
            <a:ext cx="385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Current Dataset as of 22 June 2022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34506B-E5E1-B45A-E5FF-60E00AD6A92A}"/>
              </a:ext>
            </a:extLst>
          </p:cNvPr>
          <p:cNvSpPr/>
          <p:nvPr/>
        </p:nvSpPr>
        <p:spPr>
          <a:xfrm>
            <a:off x="346139" y="3316793"/>
            <a:ext cx="6745192" cy="32025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60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1216-65CC-4296-A158-E17C0F93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Precision Resuscitation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D5A52-604F-4FEF-B88D-A56727AD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when a patient has inadequate blood/oxygen flow to the tissues to meet their metabolic demand</a:t>
            </a:r>
          </a:p>
          <a:p>
            <a:r>
              <a:rPr lang="en-US" dirty="0"/>
              <a:t>Define if cardiac output will increase with fluid resuscitation, and if so by how much</a:t>
            </a:r>
          </a:p>
          <a:p>
            <a:r>
              <a:rPr lang="en-US" dirty="0"/>
              <a:t>Define if vasomotor tone is decreased or normal</a:t>
            </a:r>
          </a:p>
          <a:p>
            <a:r>
              <a:rPr lang="en-US" dirty="0"/>
              <a:t>Define if ventricular function can handle the demands without going into failure</a:t>
            </a:r>
          </a:p>
        </p:txBody>
      </p:sp>
    </p:spTree>
    <p:extLst>
      <p:ext uri="{BB962C8B-B14F-4D97-AF65-F5344CB8AC3E}">
        <p14:creationId xmlns:p14="http://schemas.microsoft.com/office/powerpoint/2010/main" val="26841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391B-C708-410D-B580-5AFE6136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801"/>
            <a:ext cx="10515600" cy="839207"/>
          </a:xfrm>
        </p:spPr>
        <p:txBody>
          <a:bodyPr/>
          <a:lstStyle/>
          <a:p>
            <a:r>
              <a:rPr lang="en-US" dirty="0"/>
              <a:t>Bio-signature &amp; Interventional Protocol Development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D96F2B-6AB5-43FE-836F-5ED7DBA6A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356852"/>
            <a:ext cx="10881852" cy="1816993"/>
          </a:xfrm>
        </p:spPr>
        <p:txBody>
          <a:bodyPr>
            <a:normAutofit/>
          </a:bodyPr>
          <a:lstStyle/>
          <a:p>
            <a:r>
              <a:rPr lang="en-US" sz="2000" dirty="0"/>
              <a:t>Pre-hospital trauma data (Ground truth, &gt;20,000 patients) is collected, cleansed of artifact, combined with in-patient data and organized into a controlled de-identified patient registry</a:t>
            </a:r>
          </a:p>
          <a:p>
            <a:r>
              <a:rPr lang="en-US" sz="2000" dirty="0"/>
              <a:t>Supervised machine learning is applied to identify common bio-signatures</a:t>
            </a:r>
          </a:p>
          <a:p>
            <a:r>
              <a:rPr lang="en-US" sz="2000" dirty="0"/>
              <a:t>Bio-signatures are translated into rule-based algorithms to enable their use for event recognition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31AB6-5981-46FA-A2E1-2FBED2CB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48" y="3008672"/>
            <a:ext cx="10724297" cy="3701844"/>
          </a:xfrm>
          <a:prstGeom prst="rect">
            <a:avLst/>
          </a:prstGeom>
        </p:spPr>
      </p:pic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8E0AD261-5014-47FB-A71A-E36926804894}"/>
              </a:ext>
            </a:extLst>
          </p:cNvPr>
          <p:cNvSpPr txBox="1">
            <a:spLocks/>
          </p:cNvSpPr>
          <p:nvPr/>
        </p:nvSpPr>
        <p:spPr>
          <a:xfrm>
            <a:off x="10814743" y="6510004"/>
            <a:ext cx="1078113" cy="317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Page 6</a:t>
            </a:r>
          </a:p>
        </p:txBody>
      </p:sp>
    </p:spTree>
    <p:extLst>
      <p:ext uri="{BB962C8B-B14F-4D97-AF65-F5344CB8AC3E}">
        <p14:creationId xmlns:p14="http://schemas.microsoft.com/office/powerpoint/2010/main" val="1277295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37FBC-E56C-4840-A56F-FBE7CF76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3740114"/>
            <a:ext cx="1950924" cy="1317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BDF35-9244-4972-864E-769574B5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87" y="971395"/>
            <a:ext cx="11656539" cy="839207"/>
          </a:xfrm>
        </p:spPr>
        <p:txBody>
          <a:bodyPr>
            <a:noAutofit/>
          </a:bodyPr>
          <a:lstStyle/>
          <a:p>
            <a:r>
              <a:rPr lang="en-US" sz="3200" dirty="0"/>
              <a:t>TRACIR Provides a Novel Precision Medicine Approach to Casualty 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2DB2A-5849-4850-850B-50885E748FC4}"/>
              </a:ext>
            </a:extLst>
          </p:cNvPr>
          <p:cNvSpPr txBox="1"/>
          <p:nvPr/>
        </p:nvSpPr>
        <p:spPr>
          <a:xfrm>
            <a:off x="196170" y="5122154"/>
            <a:ext cx="155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Injury due to Hemorrhage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892512-D1BD-A439-483B-B70E5A8142C0}"/>
              </a:ext>
            </a:extLst>
          </p:cNvPr>
          <p:cNvGrpSpPr/>
          <p:nvPr/>
        </p:nvGrpSpPr>
        <p:grpSpPr>
          <a:xfrm>
            <a:off x="3372581" y="3886916"/>
            <a:ext cx="3983562" cy="2205175"/>
            <a:chOff x="6607908" y="3041734"/>
            <a:chExt cx="3551743" cy="1857194"/>
          </a:xfrm>
        </p:grpSpPr>
        <p:pic>
          <p:nvPicPr>
            <p:cNvPr id="26" name="Picture 2" descr="Target And Arrow Icon Bullseye Symbol Modern Flat Design Graphic  Illustration Vector Target And Arrow Icon Stock Illustration - Download  Image Now - iStock">
              <a:extLst>
                <a:ext uri="{FF2B5EF4-FFF2-40B4-BE49-F238E27FC236}">
                  <a16:creationId xmlns:a16="http://schemas.microsoft.com/office/drawing/2014/main" id="{9D008FDE-C7D7-4CCF-B40C-739F1763C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5383" y="3497104"/>
              <a:ext cx="799308" cy="777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51ABF4-A761-4352-8BE0-1F41A1043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7908" y="3041734"/>
              <a:ext cx="3551743" cy="185719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B3C330-2DC3-4939-ADCB-CB4365932A3C}"/>
              </a:ext>
            </a:extLst>
          </p:cNvPr>
          <p:cNvSpPr txBox="1"/>
          <p:nvPr/>
        </p:nvSpPr>
        <p:spPr>
          <a:xfrm>
            <a:off x="578734" y="1729681"/>
            <a:ext cx="108793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Non-invasive sensors enable ongoing recognition of an evidence-based bio-signature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Bio-signature algorithms characterize the degree of compensatory mechanism activation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Bio-signatures are then matched to an optimal treatment protocol based upon ground truth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Key value:  </a:t>
            </a:r>
            <a:r>
              <a:rPr lang="en-US" sz="2000" b="1" u="sng" dirty="0"/>
              <a:t>patient-specific continuously optimized autonomous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0469AC-FA01-48B7-BC2B-33A29215F82D}"/>
              </a:ext>
            </a:extLst>
          </p:cNvPr>
          <p:cNvSpPr txBox="1"/>
          <p:nvPr/>
        </p:nvSpPr>
        <p:spPr>
          <a:xfrm>
            <a:off x="4269577" y="3866640"/>
            <a:ext cx="2267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Tissue Metabolic Adequacy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7B8B8E-9965-423D-AF08-5E2DACAEBBEE}"/>
              </a:ext>
            </a:extLst>
          </p:cNvPr>
          <p:cNvSpPr txBox="1"/>
          <p:nvPr/>
        </p:nvSpPr>
        <p:spPr>
          <a:xfrm>
            <a:off x="2020499" y="4493592"/>
            <a:ext cx="1623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Small Artery 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Constriction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5BF261-0D63-45B8-B7D0-2C77B590AFC0}"/>
              </a:ext>
            </a:extLst>
          </p:cNvPr>
          <p:cNvSpPr txBox="1"/>
          <p:nvPr/>
        </p:nvSpPr>
        <p:spPr>
          <a:xfrm>
            <a:off x="3874694" y="6092634"/>
            <a:ext cx="317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Effective Cardiac Ejection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0B2595-6BF2-4571-8466-9D0437E098F9}"/>
              </a:ext>
            </a:extLst>
          </p:cNvPr>
          <p:cNvSpPr txBox="1"/>
          <p:nvPr/>
        </p:nvSpPr>
        <p:spPr>
          <a:xfrm>
            <a:off x="7170412" y="4329823"/>
            <a:ext cx="1440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Effective Circulatory Volume </a:t>
            </a:r>
          </a:p>
        </p:txBody>
      </p:sp>
      <p:sp>
        <p:nvSpPr>
          <p:cNvPr id="20" name="Slide Number Placeholder 16">
            <a:extLst>
              <a:ext uri="{FF2B5EF4-FFF2-40B4-BE49-F238E27FC236}">
                <a16:creationId xmlns:a16="http://schemas.microsoft.com/office/drawing/2014/main" id="{EEBB960D-2F05-5F28-690A-9AC796FEF5CC}"/>
              </a:ext>
            </a:extLst>
          </p:cNvPr>
          <p:cNvSpPr txBox="1">
            <a:spLocks/>
          </p:cNvSpPr>
          <p:nvPr/>
        </p:nvSpPr>
        <p:spPr>
          <a:xfrm>
            <a:off x="10953560" y="6436960"/>
            <a:ext cx="1078113" cy="317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Page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76017-F99B-03C5-DC1D-77724CD6711A}"/>
              </a:ext>
            </a:extLst>
          </p:cNvPr>
          <p:cNvSpPr txBox="1"/>
          <p:nvPr/>
        </p:nvSpPr>
        <p:spPr>
          <a:xfrm>
            <a:off x="2989000" y="3302542"/>
            <a:ext cx="4899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Cardiovascular Compensatory Bio-signature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BEE4A183-E0DC-0984-D69F-F0F9A35B908C}"/>
              </a:ext>
            </a:extLst>
          </p:cNvPr>
          <p:cNvSpPr/>
          <p:nvPr/>
        </p:nvSpPr>
        <p:spPr>
          <a:xfrm>
            <a:off x="9445758" y="3740114"/>
            <a:ext cx="2507094" cy="2205175"/>
          </a:xfrm>
          <a:prstGeom prst="can">
            <a:avLst/>
          </a:prstGeom>
          <a:solidFill>
            <a:srgbClr val="BCCCEA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3BBD0-E1D4-02FA-FB64-DB89471F61DA}"/>
              </a:ext>
            </a:extLst>
          </p:cNvPr>
          <p:cNvSpPr txBox="1"/>
          <p:nvPr/>
        </p:nvSpPr>
        <p:spPr>
          <a:xfrm>
            <a:off x="9490669" y="4258276"/>
            <a:ext cx="2471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Taxonomy of 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Bio-signatures &amp; Matching Evidence-based Treatment Protocols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B9EB3B61-5BEB-8EEC-A514-298DAE01CF87}"/>
              </a:ext>
            </a:extLst>
          </p:cNvPr>
          <p:cNvSpPr/>
          <p:nvPr/>
        </p:nvSpPr>
        <p:spPr>
          <a:xfrm>
            <a:off x="8571745" y="4276078"/>
            <a:ext cx="615223" cy="3916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D6137C7-DDC6-1BE5-99E7-D432C7B32BF3}"/>
              </a:ext>
            </a:extLst>
          </p:cNvPr>
          <p:cNvSpPr/>
          <p:nvPr/>
        </p:nvSpPr>
        <p:spPr>
          <a:xfrm>
            <a:off x="8653633" y="4804013"/>
            <a:ext cx="615223" cy="410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24B1F6C-F0D5-C032-609D-62914DAFD33D}"/>
              </a:ext>
            </a:extLst>
          </p:cNvPr>
          <p:cNvSpPr/>
          <p:nvPr/>
        </p:nvSpPr>
        <p:spPr>
          <a:xfrm>
            <a:off x="1420686" y="4738552"/>
            <a:ext cx="681205" cy="406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50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B5F14-F8C3-46A5-ABC7-1F50CCEC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4" y="2604303"/>
            <a:ext cx="4221034" cy="3595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DDC45-8E22-4F84-A513-E9632377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492" y="1957034"/>
            <a:ext cx="7291902" cy="451863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D56DF98-46B9-45D2-9A83-08F6E2FD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96"/>
            <a:ext cx="10515600" cy="839207"/>
          </a:xfrm>
        </p:spPr>
        <p:txBody>
          <a:bodyPr>
            <a:normAutofit/>
          </a:bodyPr>
          <a:lstStyle/>
          <a:p>
            <a:r>
              <a:rPr lang="en-US" dirty="0"/>
              <a:t>“Software as a Medical Device” Product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64BD9A-3BAA-4503-93C2-E818E65F7140}"/>
              </a:ext>
            </a:extLst>
          </p:cNvPr>
          <p:cNvSpPr txBox="1"/>
          <p:nvPr/>
        </p:nvSpPr>
        <p:spPr>
          <a:xfrm>
            <a:off x="176598" y="1195036"/>
            <a:ext cx="261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Triage (RAPTER*)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D80E8B-4704-43E7-B50D-FAD143078BE3}"/>
              </a:ext>
            </a:extLst>
          </p:cNvPr>
          <p:cNvSpPr txBox="1"/>
          <p:nvPr/>
        </p:nvSpPr>
        <p:spPr>
          <a:xfrm>
            <a:off x="5132305" y="1106154"/>
            <a:ext cx="4292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Resuscitation (Assess &amp; Treat High Acuity Patients)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FED618-CB0C-45D9-9439-4654FEB2FDEE}"/>
              </a:ext>
            </a:extLst>
          </p:cNvPr>
          <p:cNvSpPr txBox="1"/>
          <p:nvPr/>
        </p:nvSpPr>
        <p:spPr>
          <a:xfrm>
            <a:off x="1270000" y="1703698"/>
            <a:ext cx="2796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Integrated with FDA cleared non-invasive medical devices for Triage (</a:t>
            </a:r>
            <a:r>
              <a:rPr lang="en-US" sz="1600" b="1" dirty="0" err="1"/>
              <a:t>Lifeware</a:t>
            </a:r>
            <a:r>
              <a:rPr lang="en-US" sz="1600" b="1" dirty="0"/>
              <a:t> Labs)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EC5E9-E5B8-472C-82A9-AE4D129A4F5D}"/>
              </a:ext>
            </a:extLst>
          </p:cNvPr>
          <p:cNvSpPr txBox="1"/>
          <p:nvPr/>
        </p:nvSpPr>
        <p:spPr>
          <a:xfrm>
            <a:off x="9503677" y="588952"/>
            <a:ext cx="2616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Integrated with FDA cleared non-invasive medical devices, ventilator, and infusion pump(s) for patient management</a:t>
            </a:r>
          </a:p>
        </p:txBody>
      </p:sp>
      <p:sp>
        <p:nvSpPr>
          <p:cNvPr id="9" name="Slide Number Placeholder 16">
            <a:extLst>
              <a:ext uri="{FF2B5EF4-FFF2-40B4-BE49-F238E27FC236}">
                <a16:creationId xmlns:a16="http://schemas.microsoft.com/office/drawing/2014/main" id="{63C4DEE6-F9AC-40FA-8265-F4A9DE14FB7D}"/>
              </a:ext>
            </a:extLst>
          </p:cNvPr>
          <p:cNvSpPr txBox="1">
            <a:spLocks/>
          </p:cNvSpPr>
          <p:nvPr/>
        </p:nvSpPr>
        <p:spPr>
          <a:xfrm>
            <a:off x="10814743" y="6510004"/>
            <a:ext cx="1078113" cy="317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Page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11F9F-FB20-B226-ABB6-195CBE1921D8}"/>
              </a:ext>
            </a:extLst>
          </p:cNvPr>
          <p:cNvSpPr txBox="1"/>
          <p:nvPr/>
        </p:nvSpPr>
        <p:spPr>
          <a:xfrm>
            <a:off x="0" y="6397761"/>
            <a:ext cx="85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*R</a:t>
            </a:r>
            <a:r>
              <a:rPr lang="en-US" dirty="0"/>
              <a:t>apid </a:t>
            </a:r>
            <a:r>
              <a:rPr lang="en-US" sz="2000" u="sng" dirty="0"/>
              <a:t>A</a:t>
            </a:r>
            <a:r>
              <a:rPr lang="en-US" dirty="0"/>
              <a:t>ssessment for </a:t>
            </a:r>
            <a:r>
              <a:rPr lang="en-US" sz="2000" u="sng" dirty="0"/>
              <a:t>P</a:t>
            </a:r>
            <a:r>
              <a:rPr lang="en-US" dirty="0"/>
              <a:t>rehospital </a:t>
            </a:r>
            <a:r>
              <a:rPr lang="en-US" sz="2000" u="sng" dirty="0"/>
              <a:t>T</a:t>
            </a:r>
            <a:r>
              <a:rPr lang="en-US" dirty="0"/>
              <a:t>riage of </a:t>
            </a:r>
            <a:r>
              <a:rPr lang="en-US" sz="2000" u="sng" dirty="0"/>
              <a:t>E</a:t>
            </a:r>
            <a:r>
              <a:rPr lang="en-US" dirty="0"/>
              <a:t>vacuation &amp; Medical </a:t>
            </a:r>
            <a:r>
              <a:rPr lang="en-US" sz="2000" u="sng" dirty="0"/>
              <a:t>R</a:t>
            </a:r>
            <a:r>
              <a:rPr lang="en-US" dirty="0"/>
              <a:t>esources (RAPTER) </a:t>
            </a:r>
          </a:p>
        </p:txBody>
      </p:sp>
    </p:spTree>
    <p:extLst>
      <p:ext uri="{BB962C8B-B14F-4D97-AF65-F5344CB8AC3E}">
        <p14:creationId xmlns:p14="http://schemas.microsoft.com/office/powerpoint/2010/main" val="203013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Problem to Solve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can we initially treat &amp; stabilize a casualty at point of injury using autonomous &amp; robotic systems &amp; clear the battlespace via unmanned evacuation?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 example for a 4 year U.S. Army funded research program with civilian application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(DOD Funding: W81XWH19C0101)</a:t>
            </a:r>
          </a:p>
          <a:p>
            <a:pPr marL="0" indent="0" algn="ctr">
              <a:buNone/>
            </a:pPr>
            <a:endParaRPr lang="en-US" sz="1500" dirty="0"/>
          </a:p>
        </p:txBody>
      </p:sp>
      <p:pic>
        <p:nvPicPr>
          <p:cNvPr id="6" name="Picture 2" descr="Image result for army futures command patch">
            <a:extLst>
              <a:ext uri="{FF2B5EF4-FFF2-40B4-BE49-F238E27FC236}">
                <a16:creationId xmlns:a16="http://schemas.microsoft.com/office/drawing/2014/main" id="{FF9DC27A-B779-41F0-8CCE-AEDD72F5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55254"/>
            <a:ext cx="1143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22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317" y="83502"/>
            <a:ext cx="6895071" cy="914400"/>
          </a:xfrm>
        </p:spPr>
        <p:txBody>
          <a:bodyPr/>
          <a:lstStyle/>
          <a:p>
            <a:r>
              <a:rPr lang="en-US" dirty="0"/>
              <a:t>Programmatic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00718-E393-4937-993B-E4A0A114C5C2}"/>
              </a:ext>
            </a:extLst>
          </p:cNvPr>
          <p:cNvSpPr txBox="1"/>
          <p:nvPr/>
        </p:nvSpPr>
        <p:spPr>
          <a:xfrm>
            <a:off x="597808" y="990600"/>
            <a:ext cx="5340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Identify signatures of health and disease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(track response to therapy, stopping rules)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CDE7E-281E-4FAF-8F2C-65E1FCD0DC2C}"/>
              </a:ext>
            </a:extLst>
          </p:cNvPr>
          <p:cNvSpPr txBox="1"/>
          <p:nvPr/>
        </p:nvSpPr>
        <p:spPr>
          <a:xfrm>
            <a:off x="229063" y="1957953"/>
            <a:ext cx="56925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STAT MedEvac Database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&gt;62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,000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UPMC only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(ground truth, defining response trajectories)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CBCF7-0D21-42D0-8D88-99A0D1246992}"/>
              </a:ext>
            </a:extLst>
          </p:cNvPr>
          <p:cNvSpPr txBox="1"/>
          <p:nvPr/>
        </p:nvSpPr>
        <p:spPr>
          <a:xfrm>
            <a:off x="0" y="4481640"/>
            <a:ext cx="68066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Lower Body Negative Pressure Studies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(n=20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UPMC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+200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ISR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(calibrate non-invasive monitor signature trajectories)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FC39F5-DD27-467C-8827-FB63600EEEFC}"/>
              </a:ext>
            </a:extLst>
          </p:cNvPr>
          <p:cNvSpPr txBox="1"/>
          <p:nvPr/>
        </p:nvSpPr>
        <p:spPr>
          <a:xfrm>
            <a:off x="268135" y="3219796"/>
            <a:ext cx="56925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MLADI-PPINNC ICU/SDU Database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(n=18,000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UPMC only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(ground truth, defining response trajectories)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52124-2356-4C14-AB24-1B8D4A0A54BC}"/>
              </a:ext>
            </a:extLst>
          </p:cNvPr>
          <p:cNvSpPr txBox="1"/>
          <p:nvPr/>
        </p:nvSpPr>
        <p:spPr>
          <a:xfrm>
            <a:off x="5960721" y="990600"/>
            <a:ext cx="6078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Closed Loop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suscitation from Shock Using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unctional Hemodynamic Mon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oring (ReFit)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Iterative design: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Invasive to non-invasive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Cardiovascular to Cardiorespiratory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C2DA0-E6A2-4DCD-99F2-AA44F68EAC31}"/>
              </a:ext>
            </a:extLst>
          </p:cNvPr>
          <p:cNvSpPr txBox="1"/>
          <p:nvPr/>
        </p:nvSpPr>
        <p:spPr>
          <a:xfrm>
            <a:off x="5987944" y="3748942"/>
            <a:ext cx="6051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ReFit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(n=20)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delivered to DoD 4/22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(Non-Invasive monitoring guided resuscitation)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AFD21-14D4-47BC-A23B-4B3A91C09845}"/>
              </a:ext>
            </a:extLst>
          </p:cNvPr>
          <p:cNvSpPr txBox="1"/>
          <p:nvPr/>
        </p:nvSpPr>
        <p:spPr>
          <a:xfrm>
            <a:off x="6290925" y="2609590"/>
            <a:ext cx="5418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ReFit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(n=20)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delivered to DoD 2/20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(Invasive monitoring guided resuscitation)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DDAC-FEC5-48EF-B8C9-4D9D7FF3A3DB}"/>
              </a:ext>
            </a:extLst>
          </p:cNvPr>
          <p:cNvSpPr txBox="1"/>
          <p:nvPr/>
        </p:nvSpPr>
        <p:spPr>
          <a:xfrm>
            <a:off x="5490384" y="4968735"/>
            <a:ext cx="7019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ReFit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(n=20) planned delivery to DoD 11/22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(Non-invasive monitoring guided cardiorespiratory resuscitation, uncontrolled bleeding)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A1E9E-FD91-4A5A-A068-B8357628C616}"/>
              </a:ext>
            </a:extLst>
          </p:cNvPr>
          <p:cNvSpPr txBox="1"/>
          <p:nvPr/>
        </p:nvSpPr>
        <p:spPr>
          <a:xfrm>
            <a:off x="1825142" y="6576839"/>
            <a:ext cx="779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May 10, 2022 	Copyright © 2022 University of Pittsburgh. Proprietary and confidential. 		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0537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2071AC-436A-7282-89A7-C3F039FA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999"/>
            <a:ext cx="10515600" cy="839207"/>
          </a:xfrm>
        </p:spPr>
        <p:txBody>
          <a:bodyPr>
            <a:normAutofit/>
          </a:bodyPr>
          <a:lstStyle/>
          <a:p>
            <a:r>
              <a:rPr lang="en-US" sz="4000" u="sng" dirty="0" err="1"/>
              <a:t>TRa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sz="4000" u="sng" dirty="0"/>
              <a:t>C</a:t>
            </a:r>
            <a:r>
              <a:rPr lang="en-US" dirty="0"/>
              <a:t>are </a:t>
            </a:r>
            <a:r>
              <a:rPr lang="en-US" sz="4000" u="sng" dirty="0"/>
              <a:t>I</a:t>
            </a:r>
            <a:r>
              <a:rPr lang="en-US" dirty="0"/>
              <a:t>n a </a:t>
            </a:r>
            <a:r>
              <a:rPr lang="en-US" sz="4000" u="sng" dirty="0"/>
              <a:t>R</a:t>
            </a:r>
            <a:r>
              <a:rPr lang="en-US" dirty="0"/>
              <a:t>ucksack (TRACIR) Program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41F2A-AB15-BE32-F22B-03F7B11D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07" y="1419966"/>
            <a:ext cx="11809335" cy="360581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Starting </a:t>
            </a:r>
            <a:r>
              <a:rPr lang="en-US" sz="2000" dirty="0" err="1"/>
              <a:t>Yr</a:t>
            </a:r>
            <a:r>
              <a:rPr lang="en-US" sz="2000" dirty="0"/>
              <a:t> 4 of 4-year USAMRDC contract (</a:t>
            </a:r>
            <a:r>
              <a:rPr lang="en-US" sz="2000" dirty="0">
                <a:effectLst/>
                <a:ea typeface="Calibri" panose="020F0502020204030204" pitchFamily="34" charset="0"/>
              </a:rPr>
              <a:t>W81XWH19C01013); 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Jose Salinas, PhD/USAISR  is the COR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Deliverables: 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To develop a closed-loop high acuity patient management solution prototype for a Role 2/Forward Surgical Team 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</a:rPr>
              <a:t>Diagnose trauma injuries </a:t>
            </a:r>
            <a:r>
              <a:rPr lang="en-US" sz="1800" dirty="0">
                <a:ea typeface="Calibri" panose="020F0502020204030204" pitchFamily="34" charset="0"/>
              </a:rPr>
              <a:t>&amp;</a:t>
            </a:r>
            <a:r>
              <a:rPr lang="en-US" sz="1800" dirty="0">
                <a:effectLst/>
                <a:ea typeface="Calibri" panose="020F0502020204030204" pitchFamily="34" charset="0"/>
              </a:rPr>
              <a:t> drive automated personalized titrated interventions; uses both animal and human hypovolemia models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000" dirty="0"/>
              <a:t>Consists of:</a:t>
            </a:r>
          </a:p>
          <a:p>
            <a:pPr lvl="1">
              <a:spcBef>
                <a:spcPts val="0"/>
              </a:spcBef>
            </a:pPr>
            <a:r>
              <a:rPr lang="en-US" sz="1800" b="1" dirty="0"/>
              <a:t>Software as a Medical Device </a:t>
            </a:r>
            <a:r>
              <a:rPr lang="en-US" sz="1800" dirty="0"/>
              <a:t>application loaded on a ruggedized tablet or monitor</a:t>
            </a:r>
          </a:p>
          <a:p>
            <a:pPr lvl="1">
              <a:spcBef>
                <a:spcPts val="0"/>
              </a:spcBef>
              <a:tabLst>
                <a:tab pos="9885363" algn="l"/>
              </a:tabLst>
            </a:pPr>
            <a:r>
              <a:rPr lang="en-US" sz="1800" b="1" dirty="0"/>
              <a:t>Equipment enclosure </a:t>
            </a:r>
            <a:r>
              <a:rPr lang="en-US" sz="1800" dirty="0"/>
              <a:t>that includes FDA cleared non-invasive sensors, fluid infusion pumps for pharma &amp; blood products, and a ventilator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ea typeface="Calibri" panose="020F0502020204030204" pitchFamily="34" charset="0"/>
              </a:rPr>
              <a:t>Year 4 goals: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To run TRACIR software in </a:t>
            </a:r>
            <a:r>
              <a:rPr lang="en-US" sz="1800" dirty="0">
                <a:effectLst/>
                <a:ea typeface="Calibri" panose="020F0502020204030204" pitchFamily="34" charset="0"/>
              </a:rPr>
              <a:t>Emergency Department alongside usual care for trauma patients (TRL4)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To </a:t>
            </a:r>
            <a:r>
              <a:rPr lang="en-US" sz="1800" dirty="0">
                <a:effectLst/>
                <a:ea typeface="Calibri" panose="020F0502020204030204" pitchFamily="34" charset="0"/>
              </a:rPr>
              <a:t>incrementally refine the “bio-signature” algorithms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To</a:t>
            </a:r>
            <a:r>
              <a:rPr lang="en-US" sz="1800" dirty="0">
                <a:effectLst/>
                <a:ea typeface="Calibri" panose="020F0502020204030204" pitchFamily="34" charset="0"/>
              </a:rPr>
              <a:t> “blindly” </a:t>
            </a:r>
            <a:r>
              <a:rPr lang="en-US" sz="1800" dirty="0">
                <a:ea typeface="Calibri" panose="020F0502020204030204" pitchFamily="34" charset="0"/>
              </a:rPr>
              <a:t>run TRACIR software in</a:t>
            </a:r>
            <a:r>
              <a:rPr lang="en-US" sz="1800" dirty="0">
                <a:effectLst/>
                <a:ea typeface="Calibri" panose="020F0502020204030204" pitchFamily="34" charset="0"/>
              </a:rPr>
              <a:t> a rotary wing medevac helicopter during trauma/casualty care transport (TRL5)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E727C5-9A1D-C8D6-834A-BD9FA81C5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9" b="14919"/>
          <a:stretch/>
        </p:blipFill>
        <p:spPr>
          <a:xfrm>
            <a:off x="3035207" y="4836052"/>
            <a:ext cx="3830815" cy="1694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06E646-E6C8-728D-2DB7-059A73AA238B}"/>
              </a:ext>
            </a:extLst>
          </p:cNvPr>
          <p:cNvSpPr txBox="1"/>
          <p:nvPr/>
        </p:nvSpPr>
        <p:spPr>
          <a:xfrm>
            <a:off x="0" y="5421569"/>
            <a:ext cx="324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Hardware Enclosure: FDA cleared devices include non-invasive sensors, ventilator (Thornhill Medical), infusion pumps (NeuroWave)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9D9B1-38AC-F1E2-7186-9E19A4DEB8D4}"/>
              </a:ext>
            </a:extLst>
          </p:cNvPr>
          <p:cNvSpPr txBox="1"/>
          <p:nvPr/>
        </p:nvSpPr>
        <p:spPr>
          <a:xfrm>
            <a:off x="6961266" y="5395109"/>
            <a:ext cx="35745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Ruggedized Tablet Software Applications: “Rapid Assess &amp; Treat”™ semi-autonomous control software plus manual screens for FDA cleared devices [</a:t>
            </a:r>
            <a:r>
              <a:rPr lang="en-US" sz="1400" b="1" i="1" dirty="0"/>
              <a:t>future: to be placed on Zoll Monitor</a:t>
            </a:r>
            <a:r>
              <a:rPr lang="en-US" sz="1400" b="1" dirty="0"/>
              <a:t>] </a:t>
            </a:r>
          </a:p>
        </p:txBody>
      </p:sp>
      <p:pic>
        <p:nvPicPr>
          <p:cNvPr id="13" name="A4C50337-D660-4A34-ADCB-D5BC2EBBF6CB">
            <a:extLst>
              <a:ext uri="{FF2B5EF4-FFF2-40B4-BE49-F238E27FC236}">
                <a16:creationId xmlns:a16="http://schemas.microsoft.com/office/drawing/2014/main" id="{B5AD6ACA-D075-D5F8-F1EF-56D93074C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4634" r="6698"/>
          <a:stretch/>
        </p:blipFill>
        <p:spPr bwMode="auto">
          <a:xfrm>
            <a:off x="10641953" y="4816107"/>
            <a:ext cx="1426689" cy="23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BC291AA-9E9A-1CD9-A8FF-404A8E78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4652" y="6414617"/>
            <a:ext cx="1035170" cy="365125"/>
          </a:xfrm>
        </p:spPr>
        <p:txBody>
          <a:bodyPr/>
          <a:lstStyle/>
          <a:p>
            <a:r>
              <a:rPr lang="en-US" sz="1600" dirty="0"/>
              <a:t>Page </a:t>
            </a:r>
            <a:fld id="{A70063DB-AA08-4DE2-90EC-E98FEC41F3A6}" type="slidenum">
              <a:rPr lang="en-US" sz="1600" smtClean="0"/>
              <a:t>31</a:t>
            </a:fld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E19D13-2235-53E5-033A-69262F7060FE}"/>
              </a:ext>
            </a:extLst>
          </p:cNvPr>
          <p:cNvSpPr/>
          <p:nvPr/>
        </p:nvSpPr>
        <p:spPr>
          <a:xfrm>
            <a:off x="3793067" y="-67733"/>
            <a:ext cx="460586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25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AD6C-6324-D89D-A3D8-4391037F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69" y="525822"/>
            <a:ext cx="4317460" cy="839207"/>
          </a:xfrm>
        </p:spPr>
        <p:txBody>
          <a:bodyPr/>
          <a:lstStyle/>
          <a:p>
            <a:r>
              <a:rPr lang="en-US" dirty="0"/>
              <a:t>TRACIR Use Cases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63C138-D89D-A9D9-41AE-EE98ABC8B09F}"/>
              </a:ext>
            </a:extLst>
          </p:cNvPr>
          <p:cNvGrpSpPr/>
          <p:nvPr/>
        </p:nvGrpSpPr>
        <p:grpSpPr>
          <a:xfrm>
            <a:off x="4552146" y="5081144"/>
            <a:ext cx="3308964" cy="1813078"/>
            <a:chOff x="3978913" y="4698948"/>
            <a:chExt cx="3087708" cy="16230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DACF03-E76B-175E-ED58-7B8E22F56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5" t="24242" r="5455" b="16363"/>
            <a:stretch/>
          </p:blipFill>
          <p:spPr>
            <a:xfrm>
              <a:off x="3978913" y="4698948"/>
              <a:ext cx="3087708" cy="11766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B29364-E2B6-3229-83C9-7D8A03CE71E7}"/>
                </a:ext>
              </a:extLst>
            </p:cNvPr>
            <p:cNvSpPr txBox="1"/>
            <p:nvPr/>
          </p:nvSpPr>
          <p:spPr>
            <a:xfrm>
              <a:off x="4237529" y="5908709"/>
              <a:ext cx="2570476" cy="41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Military or Civilian Air Casualty Transport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6719D3-B766-0D24-04BD-CAAA9921D308}"/>
              </a:ext>
            </a:extLst>
          </p:cNvPr>
          <p:cNvGrpSpPr/>
          <p:nvPr/>
        </p:nvGrpSpPr>
        <p:grpSpPr>
          <a:xfrm>
            <a:off x="9422676" y="4431550"/>
            <a:ext cx="2699440" cy="1826247"/>
            <a:chOff x="7188409" y="4732058"/>
            <a:chExt cx="2356584" cy="14924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54A728-6FA5-0FEA-23B4-8ED950AC0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1" t="11343" r="7313" b="14829"/>
            <a:stretch/>
          </p:blipFill>
          <p:spPr>
            <a:xfrm>
              <a:off x="7295249" y="4732058"/>
              <a:ext cx="2142904" cy="10150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F589BE-44E3-8E4F-B462-EEEEEC7DD862}"/>
                </a:ext>
              </a:extLst>
            </p:cNvPr>
            <p:cNvSpPr txBox="1"/>
            <p:nvPr/>
          </p:nvSpPr>
          <p:spPr>
            <a:xfrm>
              <a:off x="7188409" y="5762795"/>
              <a:ext cx="23565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Military or Civilian Ground Vehicle Casualty Transport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36EF94-CFED-AFFE-B338-EDD0A2E72141}"/>
              </a:ext>
            </a:extLst>
          </p:cNvPr>
          <p:cNvGrpSpPr/>
          <p:nvPr/>
        </p:nvGrpSpPr>
        <p:grpSpPr>
          <a:xfrm>
            <a:off x="9580728" y="1924334"/>
            <a:ext cx="2611272" cy="1883391"/>
            <a:chOff x="9723249" y="4724425"/>
            <a:chExt cx="2142904" cy="13153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C0D8BE-EC46-6F87-0DDE-6ED193833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5189" y="4724425"/>
              <a:ext cx="1699025" cy="10150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FD1B25-1235-5AED-2023-4B27D42A4EA5}"/>
                </a:ext>
              </a:extLst>
            </p:cNvPr>
            <p:cNvSpPr txBox="1"/>
            <p:nvPr/>
          </p:nvSpPr>
          <p:spPr>
            <a:xfrm>
              <a:off x="9723249" y="5762795"/>
              <a:ext cx="21429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Civilian Tele-ED Applications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3FEF4C-9A64-F34B-DE54-7B6DCA3B8C6F}"/>
              </a:ext>
            </a:extLst>
          </p:cNvPr>
          <p:cNvGrpSpPr/>
          <p:nvPr/>
        </p:nvGrpSpPr>
        <p:grpSpPr>
          <a:xfrm>
            <a:off x="156168" y="4080171"/>
            <a:ext cx="3308963" cy="2661822"/>
            <a:chOff x="2010097" y="4444451"/>
            <a:chExt cx="2356584" cy="1756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B201A0-1651-1CC7-5BD6-E885B188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8728" y="4444451"/>
              <a:ext cx="1899323" cy="15188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989F9-BF1D-9BCC-413C-4C0CC39968B5}"/>
                </a:ext>
              </a:extLst>
            </p:cNvPr>
            <p:cNvSpPr txBox="1"/>
            <p:nvPr/>
          </p:nvSpPr>
          <p:spPr>
            <a:xfrm>
              <a:off x="2010097" y="5739427"/>
              <a:ext cx="23565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Military Field Tent or Mass Casualty Response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FA74B8-46B4-9E7A-4602-53202DAD1E6C}"/>
              </a:ext>
            </a:extLst>
          </p:cNvPr>
          <p:cNvGrpSpPr/>
          <p:nvPr/>
        </p:nvGrpSpPr>
        <p:grpSpPr>
          <a:xfrm>
            <a:off x="1" y="1924334"/>
            <a:ext cx="2465926" cy="2036661"/>
            <a:chOff x="12283" y="4644268"/>
            <a:chExt cx="2028397" cy="15487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65034-B6B5-BEE6-597F-D6A8716EB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898" y="4644268"/>
              <a:ext cx="1735167" cy="10314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73F1F4-97B8-0BC1-72FC-35CBACD1AACE}"/>
                </a:ext>
              </a:extLst>
            </p:cNvPr>
            <p:cNvSpPr txBox="1"/>
            <p:nvPr/>
          </p:nvSpPr>
          <p:spPr>
            <a:xfrm>
              <a:off x="12283" y="5731308"/>
              <a:ext cx="20283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Military Fixed Wing Long Duration Casualty Transport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F981959-4C2B-5216-FE62-7ED9E9D04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999" y="878073"/>
            <a:ext cx="6070491" cy="3708916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79578777-F7C2-68C0-62E0-7F2DC475A99B}"/>
              </a:ext>
            </a:extLst>
          </p:cNvPr>
          <p:cNvSpPr/>
          <p:nvPr/>
        </p:nvSpPr>
        <p:spPr>
          <a:xfrm rot="5400000">
            <a:off x="5813919" y="4473875"/>
            <a:ext cx="799323" cy="6550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164FC2C-967A-FB43-6DA3-286EE0863FC4}"/>
              </a:ext>
            </a:extLst>
          </p:cNvPr>
          <p:cNvSpPr/>
          <p:nvPr/>
        </p:nvSpPr>
        <p:spPr>
          <a:xfrm flipH="1">
            <a:off x="2594959" y="2136223"/>
            <a:ext cx="799323" cy="6550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9F44C6D-3BE2-72D7-CCF6-79D5BDE0CD8F}"/>
              </a:ext>
            </a:extLst>
          </p:cNvPr>
          <p:cNvSpPr/>
          <p:nvPr/>
        </p:nvSpPr>
        <p:spPr>
          <a:xfrm rot="19938434" flipH="1">
            <a:off x="3007512" y="4189685"/>
            <a:ext cx="799323" cy="6550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B5A7BEF-CE18-FB36-3AC1-B94AC62FBDAC}"/>
              </a:ext>
            </a:extLst>
          </p:cNvPr>
          <p:cNvSpPr/>
          <p:nvPr/>
        </p:nvSpPr>
        <p:spPr>
          <a:xfrm rot="1661566">
            <a:off x="8728543" y="4109214"/>
            <a:ext cx="799323" cy="6550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CF5077D-2FC6-D08F-0BA9-AD19CB5ED065}"/>
              </a:ext>
            </a:extLst>
          </p:cNvPr>
          <p:cNvSpPr/>
          <p:nvPr/>
        </p:nvSpPr>
        <p:spPr>
          <a:xfrm>
            <a:off x="8926750" y="2561580"/>
            <a:ext cx="799323" cy="6550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C593BE-2B17-9A58-D25B-ACD837C90405}"/>
              </a:ext>
            </a:extLst>
          </p:cNvPr>
          <p:cNvSpPr/>
          <p:nvPr/>
        </p:nvSpPr>
        <p:spPr>
          <a:xfrm>
            <a:off x="2929998" y="-84672"/>
            <a:ext cx="599675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19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8E8B-00F2-4050-BE16-37895628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32C38-7791-4DE3-8082-253B626B2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1201400" cy="41148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Functional Hemodynamic Monitoring-guided resuscitation allows for clear decision rules easily populating a closed loop control system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Standardizes resuscitation approach while allowing personalized fluid and vasopressor resuscitation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Human studies underway using Lower Body Negative Pressure chamber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Human studies in UPMC ER and </a:t>
            </a:r>
            <a:r>
              <a:rPr lang="en-US" sz="2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route helicopter transport planned in year 4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Deliverables will be modified by CMU robotic progress (AI driven access for airway, vascular access, and needle thoracostomy)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Industry/USAF proposals are under review to advance TRL and </a:t>
            </a:r>
            <a:r>
              <a:rPr lang="en-US" sz="2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route care/PFC capability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43C51-A44D-4D21-95BD-B4DB0741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C66C6-B558-4DF3-A5D1-C08981DB570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76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3"/>
          <p:cNvSpPr>
            <a:spLocks noChangeAspect="1" noChangeArrowheads="1" noTextEdit="1"/>
          </p:cNvSpPr>
          <p:nvPr/>
        </p:nvSpPr>
        <p:spPr bwMode="auto">
          <a:xfrm>
            <a:off x="4191961" y="1164941"/>
            <a:ext cx="63531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512" tIns="30256" rIns="60512" bIns="3025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pitchFamily="1" charset="-128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57" y="1948907"/>
            <a:ext cx="4953142" cy="293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839166-777F-454D-A3F0-A3C81B46C956}"/>
              </a:ext>
            </a:extLst>
          </p:cNvPr>
          <p:cNvGrpSpPr/>
          <p:nvPr/>
        </p:nvGrpSpPr>
        <p:grpSpPr>
          <a:xfrm>
            <a:off x="3970193" y="4070967"/>
            <a:ext cx="6574943" cy="2106107"/>
            <a:chOff x="2669151" y="3975898"/>
            <a:chExt cx="6353175" cy="2087167"/>
          </a:xfrm>
        </p:grpSpPr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2669151" y="3975898"/>
              <a:ext cx="1327547" cy="766763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512" tIns="30256" rIns="60512" bIns="30256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1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817980" y="4052099"/>
              <a:ext cx="310983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>
                  <a:solidFill>
                    <a:srgbClr val="FFFFFF"/>
                  </a:solidFill>
                  <a:ea typeface="ＭＳ Ｐゴシック" pitchFamily="1" charset="-128"/>
                </a:rPr>
                <a:t>Non</a:t>
              </a:r>
              <a:endParaRPr lang="en-US" altLang="en-US" sz="1191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140638" y="4052099"/>
              <a:ext cx="56106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>
                  <a:solidFill>
                    <a:srgbClr val="FFFFFF"/>
                  </a:solidFill>
                  <a:ea typeface="ＭＳ Ｐゴシック" pitchFamily="1" charset="-128"/>
                </a:rPr>
                <a:t>-</a:t>
              </a:r>
              <a:endParaRPr lang="en-US" altLang="en-US" sz="1191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96598" y="4052099"/>
              <a:ext cx="623569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Invasive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010860" y="4256886"/>
              <a:ext cx="615553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>
                  <a:solidFill>
                    <a:srgbClr val="FFFFFF"/>
                  </a:solidFill>
                  <a:ea typeface="ＭＳ Ｐゴシック" pitchFamily="1" charset="-128"/>
                </a:rPr>
                <a:t>Sensing</a:t>
              </a:r>
              <a:endParaRPr lang="en-US" altLang="en-US" sz="1191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926327" y="4462865"/>
              <a:ext cx="766235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>
                  <a:solidFill>
                    <a:srgbClr val="FFFFFF"/>
                  </a:solidFill>
                  <a:ea typeface="ＭＳ Ｐゴシック" pitchFamily="1" charset="-128"/>
                </a:rPr>
                <a:t>Modalities</a:t>
              </a:r>
              <a:endParaRPr lang="en-US" altLang="en-US" sz="1191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2669151" y="4837910"/>
              <a:ext cx="1327547" cy="76795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512" tIns="30256" rIns="60512" bIns="30256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1" charset="-128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770355" y="5005790"/>
              <a:ext cx="1085233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Hemodynamic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904896" y="5210577"/>
              <a:ext cx="793487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>
                  <a:solidFill>
                    <a:srgbClr val="FFFFFF"/>
                  </a:solidFill>
                  <a:ea typeface="ＭＳ Ｐゴシック" pitchFamily="1" charset="-128"/>
                </a:rPr>
                <a:t>Monitoring</a:t>
              </a:r>
              <a:endParaRPr lang="en-US" altLang="en-US" sz="1191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6399" name="Rectangle 16"/>
            <p:cNvSpPr>
              <a:spLocks noChangeArrowheads="1"/>
            </p:cNvSpPr>
            <p:nvPr/>
          </p:nvSpPr>
          <p:spPr bwMode="auto">
            <a:xfrm>
              <a:off x="4344360" y="4837910"/>
              <a:ext cx="1328738" cy="76795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512" tIns="30256" rIns="60512" bIns="30256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1" charset="-128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930148" y="4993883"/>
              <a:ext cx="160300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AI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608680" y="5199861"/>
              <a:ext cx="803105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Algorithms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6402" name="Rectangle 19"/>
            <p:cNvSpPr>
              <a:spLocks noChangeArrowheads="1"/>
            </p:cNvSpPr>
            <p:nvPr/>
          </p:nvSpPr>
          <p:spPr bwMode="auto">
            <a:xfrm>
              <a:off x="2669151" y="5716593"/>
              <a:ext cx="6353175" cy="34647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512" tIns="30256" rIns="60512" bIns="30256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1" charset="-128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818233" y="5782076"/>
              <a:ext cx="6058583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Self-configurable Robotic Platform for Vascular and Airway Access, Thoracostomy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6404" name="Freeform 21"/>
            <p:cNvSpPr>
              <a:spLocks noEditPoints="1"/>
            </p:cNvSpPr>
            <p:nvPr/>
          </p:nvSpPr>
          <p:spPr bwMode="auto">
            <a:xfrm>
              <a:off x="7349499" y="5159380"/>
              <a:ext cx="346472" cy="130969"/>
            </a:xfrm>
            <a:custGeom>
              <a:avLst/>
              <a:gdLst>
                <a:gd name="T0" fmla="*/ 0 w 330"/>
                <a:gd name="T1" fmla="*/ 2147483646 h 124"/>
                <a:gd name="T2" fmla="*/ 2147483646 w 330"/>
                <a:gd name="T3" fmla="*/ 2147483646 h 124"/>
                <a:gd name="T4" fmla="*/ 2147483646 w 330"/>
                <a:gd name="T5" fmla="*/ 2147483646 h 124"/>
                <a:gd name="T6" fmla="*/ 0 w 330"/>
                <a:gd name="T7" fmla="*/ 2147483646 h 124"/>
                <a:gd name="T8" fmla="*/ 0 w 330"/>
                <a:gd name="T9" fmla="*/ 2147483646 h 124"/>
                <a:gd name="T10" fmla="*/ 2147483646 w 330"/>
                <a:gd name="T11" fmla="*/ 0 h 124"/>
                <a:gd name="T12" fmla="*/ 2147483646 w 330"/>
                <a:gd name="T13" fmla="*/ 2147483646 h 124"/>
                <a:gd name="T14" fmla="*/ 2147483646 w 330"/>
                <a:gd name="T15" fmla="*/ 2147483646 h 124"/>
                <a:gd name="T16" fmla="*/ 2147483646 w 330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124">
                  <a:moveTo>
                    <a:pt x="0" y="41"/>
                  </a:moveTo>
                  <a:lnTo>
                    <a:pt x="229" y="41"/>
                  </a:lnTo>
                  <a:lnTo>
                    <a:pt x="229" y="82"/>
                  </a:lnTo>
                  <a:lnTo>
                    <a:pt x="0" y="82"/>
                  </a:lnTo>
                  <a:lnTo>
                    <a:pt x="0" y="41"/>
                  </a:lnTo>
                  <a:close/>
                  <a:moveTo>
                    <a:pt x="209" y="0"/>
                  </a:moveTo>
                  <a:lnTo>
                    <a:pt x="330" y="62"/>
                  </a:lnTo>
                  <a:lnTo>
                    <a:pt x="209" y="124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05" name="Freeform 22"/>
            <p:cNvSpPr>
              <a:spLocks noEditPoints="1"/>
            </p:cNvSpPr>
            <p:nvPr/>
          </p:nvSpPr>
          <p:spPr bwMode="auto">
            <a:xfrm>
              <a:off x="5674288" y="5159380"/>
              <a:ext cx="347663" cy="130969"/>
            </a:xfrm>
            <a:custGeom>
              <a:avLst/>
              <a:gdLst>
                <a:gd name="T0" fmla="*/ 0 w 332"/>
                <a:gd name="T1" fmla="*/ 2147483646 h 124"/>
                <a:gd name="T2" fmla="*/ 2147483646 w 332"/>
                <a:gd name="T3" fmla="*/ 2147483646 h 124"/>
                <a:gd name="T4" fmla="*/ 2147483646 w 332"/>
                <a:gd name="T5" fmla="*/ 2147483646 h 124"/>
                <a:gd name="T6" fmla="*/ 0 w 332"/>
                <a:gd name="T7" fmla="*/ 2147483646 h 124"/>
                <a:gd name="T8" fmla="*/ 0 w 332"/>
                <a:gd name="T9" fmla="*/ 2147483646 h 124"/>
                <a:gd name="T10" fmla="*/ 2147483646 w 332"/>
                <a:gd name="T11" fmla="*/ 0 h 124"/>
                <a:gd name="T12" fmla="*/ 2147483646 w 332"/>
                <a:gd name="T13" fmla="*/ 2147483646 h 124"/>
                <a:gd name="T14" fmla="*/ 2147483646 w 332"/>
                <a:gd name="T15" fmla="*/ 2147483646 h 124"/>
                <a:gd name="T16" fmla="*/ 2147483646 w 332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2" h="124">
                  <a:moveTo>
                    <a:pt x="0" y="41"/>
                  </a:moveTo>
                  <a:lnTo>
                    <a:pt x="232" y="41"/>
                  </a:lnTo>
                  <a:lnTo>
                    <a:pt x="232" y="82"/>
                  </a:lnTo>
                  <a:lnTo>
                    <a:pt x="0" y="82"/>
                  </a:lnTo>
                  <a:lnTo>
                    <a:pt x="0" y="41"/>
                  </a:lnTo>
                  <a:close/>
                  <a:moveTo>
                    <a:pt x="212" y="0"/>
                  </a:moveTo>
                  <a:lnTo>
                    <a:pt x="332" y="62"/>
                  </a:lnTo>
                  <a:lnTo>
                    <a:pt x="212" y="12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06" name="Freeform 23"/>
            <p:cNvSpPr>
              <a:spLocks noEditPoints="1"/>
            </p:cNvSpPr>
            <p:nvPr/>
          </p:nvSpPr>
          <p:spPr bwMode="auto">
            <a:xfrm>
              <a:off x="3997888" y="5159380"/>
              <a:ext cx="346472" cy="130969"/>
            </a:xfrm>
            <a:custGeom>
              <a:avLst/>
              <a:gdLst>
                <a:gd name="T0" fmla="*/ 0 w 330"/>
                <a:gd name="T1" fmla="*/ 2147483646 h 124"/>
                <a:gd name="T2" fmla="*/ 2147483646 w 330"/>
                <a:gd name="T3" fmla="*/ 2147483646 h 124"/>
                <a:gd name="T4" fmla="*/ 2147483646 w 330"/>
                <a:gd name="T5" fmla="*/ 2147483646 h 124"/>
                <a:gd name="T6" fmla="*/ 0 w 330"/>
                <a:gd name="T7" fmla="*/ 2147483646 h 124"/>
                <a:gd name="T8" fmla="*/ 0 w 330"/>
                <a:gd name="T9" fmla="*/ 2147483646 h 124"/>
                <a:gd name="T10" fmla="*/ 2147483646 w 330"/>
                <a:gd name="T11" fmla="*/ 0 h 124"/>
                <a:gd name="T12" fmla="*/ 2147483646 w 330"/>
                <a:gd name="T13" fmla="*/ 2147483646 h 124"/>
                <a:gd name="T14" fmla="*/ 2147483646 w 330"/>
                <a:gd name="T15" fmla="*/ 2147483646 h 124"/>
                <a:gd name="T16" fmla="*/ 2147483646 w 330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124">
                  <a:moveTo>
                    <a:pt x="0" y="41"/>
                  </a:moveTo>
                  <a:lnTo>
                    <a:pt x="229" y="41"/>
                  </a:lnTo>
                  <a:lnTo>
                    <a:pt x="229" y="82"/>
                  </a:lnTo>
                  <a:lnTo>
                    <a:pt x="0" y="82"/>
                  </a:lnTo>
                  <a:lnTo>
                    <a:pt x="0" y="41"/>
                  </a:lnTo>
                  <a:close/>
                  <a:moveTo>
                    <a:pt x="209" y="0"/>
                  </a:moveTo>
                  <a:lnTo>
                    <a:pt x="330" y="62"/>
                  </a:lnTo>
                  <a:lnTo>
                    <a:pt x="209" y="124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07" name="Freeform 24"/>
            <p:cNvSpPr>
              <a:spLocks/>
            </p:cNvSpPr>
            <p:nvPr/>
          </p:nvSpPr>
          <p:spPr bwMode="auto">
            <a:xfrm>
              <a:off x="3271609" y="4709323"/>
              <a:ext cx="125015" cy="128588"/>
            </a:xfrm>
            <a:custGeom>
              <a:avLst/>
              <a:gdLst>
                <a:gd name="T0" fmla="*/ 0 w 120"/>
                <a:gd name="T1" fmla="*/ 0 h 123"/>
                <a:gd name="T2" fmla="*/ 2147483646 w 120"/>
                <a:gd name="T3" fmla="*/ 2147483646 h 123"/>
                <a:gd name="T4" fmla="*/ 2147483646 w 120"/>
                <a:gd name="T5" fmla="*/ 0 h 123"/>
                <a:gd name="T6" fmla="*/ 0 w 120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3">
                  <a:moveTo>
                    <a:pt x="0" y="0"/>
                  </a:moveTo>
                  <a:lnTo>
                    <a:pt x="60" y="123"/>
                  </a:lnTo>
                  <a:lnTo>
                    <a:pt x="1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08" name="Rectangle 25"/>
            <p:cNvSpPr>
              <a:spLocks noChangeArrowheads="1"/>
            </p:cNvSpPr>
            <p:nvPr/>
          </p:nvSpPr>
          <p:spPr bwMode="auto">
            <a:xfrm>
              <a:off x="7693588" y="4837910"/>
              <a:ext cx="1328738" cy="76795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512" tIns="30256" rIns="60512" bIns="30256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1" charset="-128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7843607" y="4922446"/>
              <a:ext cx="984244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Personalized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8061493" y="5127233"/>
              <a:ext cx="567463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Precise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7840035" y="5332020"/>
              <a:ext cx="992388" cy="20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05150">
                <a:defRPr/>
              </a:pPr>
              <a:r>
                <a:rPr lang="en-US" altLang="en-US" sz="1324" dirty="0">
                  <a:solidFill>
                    <a:srgbClr val="FFFFFF"/>
                  </a:solidFill>
                  <a:ea typeface="ＭＳ Ｐゴシック" pitchFamily="1" charset="-128"/>
                </a:rPr>
                <a:t>Trauma Care</a:t>
              </a:r>
              <a:endParaRPr lang="en-US" altLang="en-US" sz="119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6412" name="Freeform 29"/>
            <p:cNvSpPr>
              <a:spLocks/>
            </p:cNvSpPr>
            <p:nvPr/>
          </p:nvSpPr>
          <p:spPr bwMode="auto">
            <a:xfrm>
              <a:off x="8113880" y="5588005"/>
              <a:ext cx="126206" cy="130969"/>
            </a:xfrm>
            <a:custGeom>
              <a:avLst/>
              <a:gdLst>
                <a:gd name="T0" fmla="*/ 0 w 120"/>
                <a:gd name="T1" fmla="*/ 0 h 124"/>
                <a:gd name="T2" fmla="*/ 2147483646 w 120"/>
                <a:gd name="T3" fmla="*/ 2147483646 h 124"/>
                <a:gd name="T4" fmla="*/ 2147483646 w 120"/>
                <a:gd name="T5" fmla="*/ 0 h 124"/>
                <a:gd name="T6" fmla="*/ 0 w 120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4">
                  <a:moveTo>
                    <a:pt x="0" y="0"/>
                  </a:moveTo>
                  <a:lnTo>
                    <a:pt x="60" y="124"/>
                  </a:lnTo>
                  <a:lnTo>
                    <a:pt x="1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13" name="Freeform 30"/>
            <p:cNvSpPr>
              <a:spLocks/>
            </p:cNvSpPr>
            <p:nvPr/>
          </p:nvSpPr>
          <p:spPr bwMode="auto">
            <a:xfrm>
              <a:off x="8522265" y="5610626"/>
              <a:ext cx="125015" cy="128588"/>
            </a:xfrm>
            <a:custGeom>
              <a:avLst/>
              <a:gdLst>
                <a:gd name="T0" fmla="*/ 0 w 120"/>
                <a:gd name="T1" fmla="*/ 2147483646 h 123"/>
                <a:gd name="T2" fmla="*/ 2147483646 w 120"/>
                <a:gd name="T3" fmla="*/ 0 h 123"/>
                <a:gd name="T4" fmla="*/ 2147483646 w 120"/>
                <a:gd name="T5" fmla="*/ 2147483646 h 123"/>
                <a:gd name="T6" fmla="*/ 0 w 120"/>
                <a:gd name="T7" fmla="*/ 2147483646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3">
                  <a:moveTo>
                    <a:pt x="0" y="123"/>
                  </a:moveTo>
                  <a:lnTo>
                    <a:pt x="60" y="0"/>
                  </a:lnTo>
                  <a:lnTo>
                    <a:pt x="12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14" name="Freeform 31"/>
            <p:cNvSpPr>
              <a:spLocks noEditPoints="1"/>
            </p:cNvSpPr>
            <p:nvPr/>
          </p:nvSpPr>
          <p:spPr bwMode="auto">
            <a:xfrm>
              <a:off x="3997888" y="4294987"/>
              <a:ext cx="2022872" cy="130969"/>
            </a:xfrm>
            <a:custGeom>
              <a:avLst/>
              <a:gdLst>
                <a:gd name="T0" fmla="*/ 2147483646 w 1925"/>
                <a:gd name="T1" fmla="*/ 2147483646 h 124"/>
                <a:gd name="T2" fmla="*/ 2147483646 w 1925"/>
                <a:gd name="T3" fmla="*/ 2147483646 h 124"/>
                <a:gd name="T4" fmla="*/ 2147483646 w 1925"/>
                <a:gd name="T5" fmla="*/ 2147483646 h 124"/>
                <a:gd name="T6" fmla="*/ 2147483646 w 1925"/>
                <a:gd name="T7" fmla="*/ 2147483646 h 124"/>
                <a:gd name="T8" fmla="*/ 2147483646 w 1925"/>
                <a:gd name="T9" fmla="*/ 2147483646 h 124"/>
                <a:gd name="T10" fmla="*/ 2147483646 w 1925"/>
                <a:gd name="T11" fmla="*/ 0 h 124"/>
                <a:gd name="T12" fmla="*/ 0 w 1925"/>
                <a:gd name="T13" fmla="*/ 2147483646 h 124"/>
                <a:gd name="T14" fmla="*/ 2147483646 w 1925"/>
                <a:gd name="T15" fmla="*/ 2147483646 h 124"/>
                <a:gd name="T16" fmla="*/ 2147483646 w 1925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25" h="124">
                  <a:moveTo>
                    <a:pt x="1925" y="42"/>
                  </a:moveTo>
                  <a:lnTo>
                    <a:pt x="100" y="42"/>
                  </a:lnTo>
                  <a:lnTo>
                    <a:pt x="100" y="83"/>
                  </a:lnTo>
                  <a:lnTo>
                    <a:pt x="1925" y="83"/>
                  </a:lnTo>
                  <a:lnTo>
                    <a:pt x="1925" y="42"/>
                  </a:lnTo>
                  <a:close/>
                  <a:moveTo>
                    <a:pt x="120" y="0"/>
                  </a:moveTo>
                  <a:lnTo>
                    <a:pt x="0" y="62"/>
                  </a:lnTo>
                  <a:lnTo>
                    <a:pt x="120" y="1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15" name="Freeform 32"/>
            <p:cNvSpPr>
              <a:spLocks noEditPoints="1"/>
            </p:cNvSpPr>
            <p:nvPr/>
          </p:nvSpPr>
          <p:spPr bwMode="auto">
            <a:xfrm>
              <a:off x="6988739" y="4285460"/>
              <a:ext cx="1389459" cy="129779"/>
            </a:xfrm>
            <a:custGeom>
              <a:avLst/>
              <a:gdLst>
                <a:gd name="T0" fmla="*/ 2147483646 w 1322"/>
                <a:gd name="T1" fmla="*/ 2147483646 h 123"/>
                <a:gd name="T2" fmla="*/ 2147483646 w 1322"/>
                <a:gd name="T3" fmla="*/ 2147483646 h 123"/>
                <a:gd name="T4" fmla="*/ 2147483646 w 1322"/>
                <a:gd name="T5" fmla="*/ 2147483646 h 123"/>
                <a:gd name="T6" fmla="*/ 2147483646 w 1322"/>
                <a:gd name="T7" fmla="*/ 2147483646 h 123"/>
                <a:gd name="T8" fmla="*/ 2147483646 w 1322"/>
                <a:gd name="T9" fmla="*/ 2147483646 h 123"/>
                <a:gd name="T10" fmla="*/ 2147483646 w 1322"/>
                <a:gd name="T11" fmla="*/ 0 h 123"/>
                <a:gd name="T12" fmla="*/ 0 w 1322"/>
                <a:gd name="T13" fmla="*/ 2147483646 h 123"/>
                <a:gd name="T14" fmla="*/ 2147483646 w 1322"/>
                <a:gd name="T15" fmla="*/ 2147483646 h 123"/>
                <a:gd name="T16" fmla="*/ 2147483646 w 1322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2" h="123">
                  <a:moveTo>
                    <a:pt x="1321" y="20"/>
                  </a:moveTo>
                  <a:lnTo>
                    <a:pt x="100" y="41"/>
                  </a:lnTo>
                  <a:lnTo>
                    <a:pt x="101" y="82"/>
                  </a:lnTo>
                  <a:lnTo>
                    <a:pt x="1322" y="61"/>
                  </a:lnTo>
                  <a:lnTo>
                    <a:pt x="1321" y="20"/>
                  </a:lnTo>
                  <a:close/>
                  <a:moveTo>
                    <a:pt x="119" y="0"/>
                  </a:moveTo>
                  <a:lnTo>
                    <a:pt x="0" y="64"/>
                  </a:lnTo>
                  <a:lnTo>
                    <a:pt x="121" y="12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16" name="Line 33"/>
            <p:cNvSpPr>
              <a:spLocks noChangeShapeType="1"/>
            </p:cNvSpPr>
            <p:nvPr/>
          </p:nvSpPr>
          <p:spPr bwMode="auto">
            <a:xfrm>
              <a:off x="8359148" y="4354517"/>
              <a:ext cx="0" cy="485775"/>
            </a:xfrm>
            <a:prstGeom prst="line">
              <a:avLst/>
            </a:prstGeom>
            <a:noFill/>
            <a:ln w="6350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17" name="Rectangle 34"/>
            <p:cNvSpPr>
              <a:spLocks noChangeArrowheads="1"/>
            </p:cNvSpPr>
            <p:nvPr/>
          </p:nvSpPr>
          <p:spPr bwMode="auto">
            <a:xfrm>
              <a:off x="6020761" y="4837910"/>
              <a:ext cx="1327547" cy="76795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512" tIns="30256" rIns="60512" bIns="30256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400" dirty="0">
                  <a:solidFill>
                    <a:srgbClr val="FFFFFF"/>
                  </a:solidFill>
                  <a:ea typeface="ＭＳ Ｐゴシック" pitchFamily="1" charset="-128"/>
                </a:rPr>
                <a:t>Compliant Robotics Platforms</a:t>
              </a:r>
              <a:endParaRPr lang="en-US" altLang="en-US" sz="1400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16421" name="Freeform 38"/>
            <p:cNvSpPr>
              <a:spLocks/>
            </p:cNvSpPr>
            <p:nvPr/>
          </p:nvSpPr>
          <p:spPr bwMode="auto">
            <a:xfrm>
              <a:off x="6414859" y="5588005"/>
              <a:ext cx="125015" cy="130969"/>
            </a:xfrm>
            <a:custGeom>
              <a:avLst/>
              <a:gdLst>
                <a:gd name="T0" fmla="*/ 0 w 120"/>
                <a:gd name="T1" fmla="*/ 0 h 124"/>
                <a:gd name="T2" fmla="*/ 2147483646 w 120"/>
                <a:gd name="T3" fmla="*/ 2147483646 h 124"/>
                <a:gd name="T4" fmla="*/ 2147483646 w 120"/>
                <a:gd name="T5" fmla="*/ 0 h 124"/>
                <a:gd name="T6" fmla="*/ 0 w 120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4">
                  <a:moveTo>
                    <a:pt x="0" y="0"/>
                  </a:moveTo>
                  <a:lnTo>
                    <a:pt x="60" y="124"/>
                  </a:lnTo>
                  <a:lnTo>
                    <a:pt x="1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22" name="Freeform 39"/>
            <p:cNvSpPr>
              <a:spLocks/>
            </p:cNvSpPr>
            <p:nvPr/>
          </p:nvSpPr>
          <p:spPr bwMode="auto">
            <a:xfrm>
              <a:off x="6824434" y="5610626"/>
              <a:ext cx="126206" cy="128588"/>
            </a:xfrm>
            <a:custGeom>
              <a:avLst/>
              <a:gdLst>
                <a:gd name="T0" fmla="*/ 0 w 120"/>
                <a:gd name="T1" fmla="*/ 2147483646 h 123"/>
                <a:gd name="T2" fmla="*/ 2147483646 w 120"/>
                <a:gd name="T3" fmla="*/ 0 h 123"/>
                <a:gd name="T4" fmla="*/ 2147483646 w 120"/>
                <a:gd name="T5" fmla="*/ 2147483646 h 123"/>
                <a:gd name="T6" fmla="*/ 0 w 120"/>
                <a:gd name="T7" fmla="*/ 2147483646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3">
                  <a:moveTo>
                    <a:pt x="0" y="123"/>
                  </a:moveTo>
                  <a:lnTo>
                    <a:pt x="60" y="0"/>
                  </a:lnTo>
                  <a:lnTo>
                    <a:pt x="12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23" name="Freeform 40"/>
            <p:cNvSpPr>
              <a:spLocks/>
            </p:cNvSpPr>
            <p:nvPr/>
          </p:nvSpPr>
          <p:spPr bwMode="auto">
            <a:xfrm>
              <a:off x="4761080" y="5588005"/>
              <a:ext cx="126206" cy="130969"/>
            </a:xfrm>
            <a:custGeom>
              <a:avLst/>
              <a:gdLst>
                <a:gd name="T0" fmla="*/ 0 w 120"/>
                <a:gd name="T1" fmla="*/ 0 h 124"/>
                <a:gd name="T2" fmla="*/ 2147483646 w 120"/>
                <a:gd name="T3" fmla="*/ 2147483646 h 124"/>
                <a:gd name="T4" fmla="*/ 2147483646 w 120"/>
                <a:gd name="T5" fmla="*/ 0 h 124"/>
                <a:gd name="T6" fmla="*/ 0 w 120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4">
                  <a:moveTo>
                    <a:pt x="0" y="0"/>
                  </a:moveTo>
                  <a:lnTo>
                    <a:pt x="60" y="124"/>
                  </a:lnTo>
                  <a:lnTo>
                    <a:pt x="1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24" name="Freeform 41"/>
            <p:cNvSpPr>
              <a:spLocks/>
            </p:cNvSpPr>
            <p:nvPr/>
          </p:nvSpPr>
          <p:spPr bwMode="auto">
            <a:xfrm>
              <a:off x="5168274" y="5610626"/>
              <a:ext cx="126206" cy="128588"/>
            </a:xfrm>
            <a:custGeom>
              <a:avLst/>
              <a:gdLst>
                <a:gd name="T0" fmla="*/ 0 w 120"/>
                <a:gd name="T1" fmla="*/ 2147483646 h 123"/>
                <a:gd name="T2" fmla="*/ 2147483646 w 120"/>
                <a:gd name="T3" fmla="*/ 0 h 123"/>
                <a:gd name="T4" fmla="*/ 2147483646 w 120"/>
                <a:gd name="T5" fmla="*/ 2147483646 h 123"/>
                <a:gd name="T6" fmla="*/ 0 w 120"/>
                <a:gd name="T7" fmla="*/ 2147483646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3">
                  <a:moveTo>
                    <a:pt x="0" y="123"/>
                  </a:moveTo>
                  <a:lnTo>
                    <a:pt x="60" y="0"/>
                  </a:lnTo>
                  <a:lnTo>
                    <a:pt x="12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25" name="Freeform 42"/>
            <p:cNvSpPr>
              <a:spLocks/>
            </p:cNvSpPr>
            <p:nvPr/>
          </p:nvSpPr>
          <p:spPr bwMode="auto">
            <a:xfrm>
              <a:off x="3078727" y="5588005"/>
              <a:ext cx="126206" cy="130969"/>
            </a:xfrm>
            <a:custGeom>
              <a:avLst/>
              <a:gdLst>
                <a:gd name="T0" fmla="*/ 0 w 120"/>
                <a:gd name="T1" fmla="*/ 0 h 124"/>
                <a:gd name="T2" fmla="*/ 2147483646 w 120"/>
                <a:gd name="T3" fmla="*/ 2147483646 h 124"/>
                <a:gd name="T4" fmla="*/ 2147483646 w 120"/>
                <a:gd name="T5" fmla="*/ 0 h 124"/>
                <a:gd name="T6" fmla="*/ 0 w 120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4">
                  <a:moveTo>
                    <a:pt x="0" y="0"/>
                  </a:moveTo>
                  <a:lnTo>
                    <a:pt x="60" y="124"/>
                  </a:lnTo>
                  <a:lnTo>
                    <a:pt x="1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  <p:sp>
          <p:nvSpPr>
            <p:cNvPr id="16426" name="Freeform 43"/>
            <p:cNvSpPr>
              <a:spLocks/>
            </p:cNvSpPr>
            <p:nvPr/>
          </p:nvSpPr>
          <p:spPr bwMode="auto">
            <a:xfrm>
              <a:off x="3485921" y="5610626"/>
              <a:ext cx="126206" cy="128588"/>
            </a:xfrm>
            <a:custGeom>
              <a:avLst/>
              <a:gdLst>
                <a:gd name="T0" fmla="*/ 0 w 120"/>
                <a:gd name="T1" fmla="*/ 2147483646 h 123"/>
                <a:gd name="T2" fmla="*/ 2147483646 w 120"/>
                <a:gd name="T3" fmla="*/ 0 h 123"/>
                <a:gd name="T4" fmla="*/ 2147483646 w 120"/>
                <a:gd name="T5" fmla="*/ 2147483646 h 123"/>
                <a:gd name="T6" fmla="*/ 0 w 120"/>
                <a:gd name="T7" fmla="*/ 2147483646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123">
                  <a:moveTo>
                    <a:pt x="0" y="123"/>
                  </a:moveTo>
                  <a:lnTo>
                    <a:pt x="60" y="0"/>
                  </a:lnTo>
                  <a:lnTo>
                    <a:pt x="12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4F81BD"/>
            </a:solidFill>
            <a:ln w="0" cap="flat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lIns="60512" tIns="30256" rIns="60512" bIns="30256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5966B7E4-7B6A-8944-91F0-B201571C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638"/>
            <a:ext cx="9144000" cy="927350"/>
          </a:xfrm>
        </p:spPr>
        <p:txBody>
          <a:bodyPr/>
          <a:lstStyle/>
          <a:p>
            <a:pPr algn="ctr"/>
            <a:r>
              <a:rPr lang="en-US" dirty="0"/>
              <a:t>TRACIR &amp; </a:t>
            </a:r>
            <a:r>
              <a:rPr lang="en-US" dirty="0" err="1"/>
              <a:t>RoboTRAC</a:t>
            </a:r>
            <a:r>
              <a:rPr lang="en-US" dirty="0"/>
              <a:t> Overview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9B5DF59F-DF36-4BC1-A6C2-DDF765B1EDBA}"/>
              </a:ext>
            </a:extLst>
          </p:cNvPr>
          <p:cNvSpPr txBox="1">
            <a:spLocks/>
          </p:cNvSpPr>
          <p:nvPr/>
        </p:nvSpPr>
        <p:spPr>
          <a:xfrm>
            <a:off x="1646866" y="2149681"/>
            <a:ext cx="3759797" cy="6992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Monotype Sorts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Pct val="62000"/>
              <a:buFont typeface="Monotype Sorts"/>
              <a:buChar char="l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"/>
                <a:cs typeface="Arial"/>
              </a:rPr>
              <a:t>We are developing modular autonomous trauma care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"/>
                <a:cs typeface="Arial"/>
              </a:rPr>
              <a:t>capabilities for prolonged field and </a:t>
            </a:r>
            <a:r>
              <a:rPr lang="en-US" sz="2000" b="1" kern="0" dirty="0" err="1">
                <a:solidFill>
                  <a:srgbClr val="C00000"/>
                </a:solidFill>
                <a:latin typeface="Arial"/>
                <a:cs typeface="Arial"/>
              </a:rPr>
              <a:t>en</a:t>
            </a:r>
            <a:r>
              <a:rPr lang="en-US" sz="2000" b="1" kern="0" dirty="0">
                <a:solidFill>
                  <a:srgbClr val="C00000"/>
                </a:solidFill>
                <a:latin typeface="Arial"/>
                <a:cs typeface="Arial"/>
              </a:rPr>
              <a:t>-route care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634FBC-0EFD-44C1-A566-0F9FED7385A0}"/>
              </a:ext>
            </a:extLst>
          </p:cNvPr>
          <p:cNvSpPr/>
          <p:nvPr/>
        </p:nvSpPr>
        <p:spPr>
          <a:xfrm>
            <a:off x="1581671" y="1174999"/>
            <a:ext cx="89634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Aft>
                <a:spcPct val="0"/>
              </a:spcAft>
              <a:buSzPct val="75000"/>
              <a:defRPr/>
            </a:pPr>
            <a:r>
              <a:rPr lang="en-US" sz="2800" b="1" kern="0" dirty="0">
                <a:solidFill>
                  <a:srgbClr val="002060"/>
                </a:solidFill>
                <a:latin typeface="Arial"/>
                <a:ea typeface="ＭＳ Ｐゴシック" pitchFamily="1" charset="-128"/>
                <a:cs typeface="Arial"/>
              </a:rPr>
              <a:t>Primary Goal: Support Our Warfighter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25B0C-A0A3-4F59-87A7-F8CCEA5F58D1}"/>
              </a:ext>
            </a:extLst>
          </p:cNvPr>
          <p:cNvSpPr/>
          <p:nvPr/>
        </p:nvSpPr>
        <p:spPr>
          <a:xfrm>
            <a:off x="1857947" y="4210495"/>
            <a:ext cx="168507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/>
                <a:ea typeface="ＭＳ Ｐゴシック" pitchFamily="1" charset="-128"/>
                <a:cs typeface="Arial"/>
              </a:rPr>
              <a:t>Approach: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/>
                <a:ea typeface="ＭＳ Ｐゴシック" pitchFamily="1" charset="-128"/>
                <a:cs typeface="Arial"/>
              </a:rPr>
              <a:t>Stabilize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/>
                <a:ea typeface="ＭＳ Ｐゴシック" pitchFamily="1" charset="-128"/>
                <a:cs typeface="Arial"/>
              </a:rPr>
              <a:t>Sense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/>
                <a:ea typeface="ＭＳ Ｐゴシック" pitchFamily="1" charset="-128"/>
                <a:cs typeface="Arial"/>
              </a:rPr>
              <a:t>Plan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/>
                <a:ea typeface="ＭＳ Ｐゴシック" pitchFamily="1" charset="-128"/>
                <a:cs typeface="Arial"/>
              </a:rPr>
              <a:t>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EB562-E6EC-1245-9268-B52B6A85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378" y="6626227"/>
            <a:ext cx="1390917" cy="1848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0AA7C1-C23D-4CFB-9E62-53EE0352D1DC}" type="slidenum">
              <a:rPr lang="en-US">
                <a:solidFill>
                  <a:srgbClr val="000000">
                    <a:tint val="75000"/>
                  </a:srgbClr>
                </a:solidFill>
                <a:latin typeface="Arial" pitchFamily="34" charset="0"/>
                <a:ea typeface="ＭＳ Ｐゴシック" pitchFamily="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47" name="Date Placeholder 1">
            <a:extLst>
              <a:ext uri="{FF2B5EF4-FFF2-40B4-BE49-F238E27FC236}">
                <a16:creationId xmlns:a16="http://schemas.microsoft.com/office/drawing/2014/main" id="{DA1AC907-83C6-45B3-AB6F-0A03DAD9D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1672" y="6620706"/>
            <a:ext cx="1390917" cy="212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 pitchFamily="34" charset="0"/>
                <a:ea typeface="ＭＳ Ｐゴシック" pitchFamily="1" charset="-128"/>
              </a:rPr>
              <a:t>August 05, 2021</a:t>
            </a:r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16D6742E-9D8F-417E-9ED3-95AFA0087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411" y="6611938"/>
            <a:ext cx="584917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 pitchFamily="34" charset="0"/>
                <a:ea typeface="ＭＳ Ｐゴシック" pitchFamily="1" charset="-128"/>
              </a:rPr>
              <a:t>Copyright © 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2936597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D15A1F9B-63BE-4B76-899B-E1BB12480594}"/>
              </a:ext>
            </a:extLst>
          </p:cNvPr>
          <p:cNvSpPr txBox="1"/>
          <p:nvPr/>
        </p:nvSpPr>
        <p:spPr>
          <a:xfrm>
            <a:off x="1847594" y="2468881"/>
            <a:ext cx="239125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CMU</a:t>
            </a:r>
            <a:endParaRPr lang="en-US" b="1" dirty="0">
              <a:solidFill>
                <a:srgbClr val="C00000"/>
              </a:solidFill>
              <a:latin typeface="Arial" pitchFamily="34" charset="0"/>
              <a:ea typeface="ＭＳ Ｐゴシック" pitchFamily="1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FHM closed loop control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AI of STAT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MedEvac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 data to define health and disease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571C96-CFDB-492B-ACDA-A7FE13099E68}"/>
              </a:ext>
            </a:extLst>
          </p:cNvPr>
          <p:cNvSpPr txBox="1"/>
          <p:nvPr/>
        </p:nvSpPr>
        <p:spPr>
          <a:xfrm>
            <a:off x="1547263" y="4884197"/>
            <a:ext cx="2991909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CC"/>
                </a:solidFill>
                <a:latin typeface="Arial" pitchFamily="34" charset="0"/>
                <a:ea typeface="ＭＳ Ｐゴシック" pitchFamily="1" charset="-128"/>
              </a:rPr>
              <a:t>U Pitt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 pitchFamily="1" charset="-128"/>
              </a:rPr>
              <a:t>FHM porcine lab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 pitchFamily="1" charset="-128"/>
              </a:rPr>
              <a:t>STAT MedEvac database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 pitchFamily="1" charset="-128"/>
              </a:rPr>
              <a:t>Validation in LBNP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CC"/>
              </a:solidFill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F933B3-2AAD-42F6-901C-98BFFA0AD7AA}"/>
              </a:ext>
            </a:extLst>
          </p:cNvPr>
          <p:cNvSpPr txBox="1"/>
          <p:nvPr/>
        </p:nvSpPr>
        <p:spPr>
          <a:xfrm>
            <a:off x="7522268" y="5249131"/>
            <a:ext cx="31457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CC"/>
                </a:solidFill>
                <a:latin typeface="Arial" pitchFamily="34" charset="0"/>
                <a:ea typeface="ＭＳ Ｐゴシック" pitchFamily="1" charset="-128"/>
              </a:rPr>
              <a:t>U Pitt</a:t>
            </a:r>
            <a:endParaRPr lang="en-US" b="1" dirty="0">
              <a:solidFill>
                <a:srgbClr val="0000CC"/>
              </a:solidFill>
              <a:latin typeface="Arial" pitchFamily="34" charset="0"/>
              <a:ea typeface="ＭＳ Ｐゴシック" pitchFamily="1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 pitchFamily="1" charset="-128"/>
              </a:rPr>
              <a:t>Clinical context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 pitchFamily="1" charset="-128"/>
              </a:rPr>
              <a:t>Porcine live animal testing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34ADD7-A1B0-44BC-B549-B970E44A168D}"/>
              </a:ext>
            </a:extLst>
          </p:cNvPr>
          <p:cNvSpPr txBox="1"/>
          <p:nvPr/>
        </p:nvSpPr>
        <p:spPr>
          <a:xfrm>
            <a:off x="7712556" y="2560645"/>
            <a:ext cx="2955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CMU</a:t>
            </a:r>
            <a:endParaRPr lang="en-US" dirty="0">
              <a:solidFill>
                <a:srgbClr val="C00000"/>
              </a:solidFill>
              <a:latin typeface="Arial" pitchFamily="34" charset="0"/>
              <a:ea typeface="ＭＳ Ｐゴシック" pitchFamily="1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Autonomous vascular access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Needle thoracostomy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 pitchFamily="1" charset="-128"/>
              </a:rPr>
              <a:t>Airway access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DB9F94-BAE5-4584-B362-983F299409B2}"/>
              </a:ext>
            </a:extLst>
          </p:cNvPr>
          <p:cNvSpPr txBox="1"/>
          <p:nvPr/>
        </p:nvSpPr>
        <p:spPr>
          <a:xfrm>
            <a:off x="1686644" y="1359318"/>
            <a:ext cx="271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rPr>
              <a:t>TRACIR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rPr>
              <a:t>Trauma Care in a Rucksack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752EF6-BB3F-4E2F-9CFF-52E78AED9F15}"/>
              </a:ext>
            </a:extLst>
          </p:cNvPr>
          <p:cNvSpPr txBox="1"/>
          <p:nvPr/>
        </p:nvSpPr>
        <p:spPr>
          <a:xfrm>
            <a:off x="7519963" y="1359318"/>
            <a:ext cx="3134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rPr>
              <a:t>RoboTRAC</a:t>
            </a:r>
            <a:endParaRPr lang="en-US" b="1" dirty="0">
              <a:solidFill>
                <a:srgbClr val="000000"/>
              </a:solidFill>
              <a:latin typeface="Arial" pitchFamily="34" charset="0"/>
              <a:ea typeface="ＭＳ Ｐゴシック" pitchFamily="1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rPr>
              <a:t>Autonomous Trauma Care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</a:rPr>
              <a:t>in the Field</a:t>
            </a:r>
          </a:p>
        </p:txBody>
      </p:sp>
      <p:pic>
        <p:nvPicPr>
          <p:cNvPr id="3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45" y="2808005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1445" y="4176250"/>
            <a:ext cx="3429000" cy="685800"/>
          </a:xfrm>
          <a:prstGeom prst="rect">
            <a:avLst/>
          </a:prstGeom>
          <a:pattFill prst="horzBrick">
            <a:fgClr>
              <a:srgbClr val="0000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11445" y="2808005"/>
            <a:ext cx="3429000" cy="685800"/>
          </a:xfrm>
          <a:prstGeom prst="rect">
            <a:avLst/>
          </a:prstGeom>
          <a:pattFill prst="horzBri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211445" y="3490259"/>
            <a:ext cx="1714500" cy="685800"/>
          </a:xfrm>
          <a:prstGeom prst="rect">
            <a:avLst/>
          </a:prstGeom>
          <a:pattFill prst="horzBri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25945" y="3490259"/>
            <a:ext cx="1714500" cy="685800"/>
          </a:xfrm>
          <a:prstGeom prst="rect">
            <a:avLst/>
          </a:prstGeom>
          <a:pattFill prst="horzBrick">
            <a:fgClr>
              <a:srgbClr val="0000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EA5433-3634-0442-B1EF-F1945A1B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6876"/>
            <a:ext cx="9144000" cy="976706"/>
          </a:xfrm>
        </p:spPr>
        <p:txBody>
          <a:bodyPr>
            <a:normAutofit/>
          </a:bodyPr>
          <a:lstStyle/>
          <a:p>
            <a:r>
              <a:rPr lang="en-US" sz="2800" dirty="0"/>
              <a:t>Close Collaboration </a:t>
            </a:r>
            <a:br>
              <a:rPr lang="en-US" sz="2800" dirty="0"/>
            </a:br>
            <a:r>
              <a:rPr lang="en-US" sz="2800" dirty="0"/>
              <a:t>Among Roboticists, AI Experts &amp; Clinicians</a:t>
            </a: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47" y="1571935"/>
            <a:ext cx="73110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29" y="1571935"/>
            <a:ext cx="4474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7607D-B507-4C6D-8901-B6FA6606B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98" y="1571935"/>
            <a:ext cx="317157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7739D2-AE28-442D-A453-336E66A28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19" y="1571935"/>
            <a:ext cx="352984" cy="457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D62AF-C307-254B-A45A-1493A10F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378" y="6626227"/>
            <a:ext cx="1390917" cy="1848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0AA7C1-C23D-4CFB-9E62-53EE0352D1DC}" type="slidenum">
              <a:rPr lang="en-US">
                <a:solidFill>
                  <a:srgbClr val="000000">
                    <a:tint val="75000"/>
                  </a:srgbClr>
                </a:solidFill>
                <a:latin typeface="Arial" pitchFamily="34" charset="0"/>
                <a:ea typeface="ＭＳ Ｐゴシック" pitchFamily="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21" name="Date Placeholder 1">
            <a:extLst>
              <a:ext uri="{FF2B5EF4-FFF2-40B4-BE49-F238E27FC236}">
                <a16:creationId xmlns:a16="http://schemas.microsoft.com/office/drawing/2014/main" id="{443A44B8-F67D-435F-9BA1-7496D65E0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1672" y="6620706"/>
            <a:ext cx="1390917" cy="212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1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 pitchFamily="34" charset="0"/>
                <a:ea typeface="ＭＳ Ｐゴシック" pitchFamily="1" charset="-128"/>
              </a:rPr>
              <a:t>August 05, 2021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5CE3AAC-ABFF-4792-BD0C-D0E84B32E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411" y="6611938"/>
            <a:ext cx="584917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 pitchFamily="34" charset="0"/>
                <a:ea typeface="ＭＳ Ｐゴシック" pitchFamily="1" charset="-128"/>
              </a:rPr>
              <a:t>Copyright © 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73226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2" grpId="0"/>
      <p:bldP spid="33" grpId="0"/>
      <p:bldP spid="35" grpId="0"/>
      <p:bldP spid="3" grpId="0" animBg="1"/>
      <p:bldP spid="38" grpId="0" animBg="1"/>
      <p:bldP spid="39" grpId="0" animBg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2055624" y="3048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sz="40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 bwMode="auto">
          <a:xfrm>
            <a:off x="1981200" y="4953000"/>
            <a:ext cx="82296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altLang="en-US" dirty="0"/>
              <a:t>Ron Poropatich, MD</a:t>
            </a:r>
          </a:p>
          <a:p>
            <a:pPr marL="0" indent="0" algn="ctr">
              <a:buNone/>
            </a:pPr>
            <a:r>
              <a:rPr lang="en-US" altLang="en-US" dirty="0"/>
              <a:t>301-789-4400</a:t>
            </a:r>
          </a:p>
          <a:p>
            <a:pPr marL="0" indent="0" algn="ctr">
              <a:buNone/>
            </a:pPr>
            <a:r>
              <a:rPr lang="en-US" altLang="en-US" dirty="0"/>
              <a:t>rkp19@pitt.edu</a:t>
            </a:r>
          </a:p>
        </p:txBody>
      </p:sp>
      <p:pic>
        <p:nvPicPr>
          <p:cNvPr id="13314" name="Picture 2" descr="Image result for drones in medic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38699"/>
            <a:ext cx="6958444" cy="380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D9C27-19F5-4254-B403-19D94B5E05B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B48F-12E0-4721-95CD-66055F8F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71178"/>
            <a:ext cx="10515600" cy="1002930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Military Market Needs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Resource Constrained High Acuity Care </a:t>
            </a:r>
            <a:endParaRPr lang="en-US" sz="2700" dirty="0"/>
          </a:p>
        </p:txBody>
      </p:sp>
      <p:sp>
        <p:nvSpPr>
          <p:cNvPr id="27" name="Slide Number Placeholder 16">
            <a:extLst>
              <a:ext uri="{FF2B5EF4-FFF2-40B4-BE49-F238E27FC236}">
                <a16:creationId xmlns:a16="http://schemas.microsoft.com/office/drawing/2014/main" id="{2D9D268F-B165-4D8E-B7D1-1D01E9085E84}"/>
              </a:ext>
            </a:extLst>
          </p:cNvPr>
          <p:cNvSpPr txBox="1">
            <a:spLocks/>
          </p:cNvSpPr>
          <p:nvPr/>
        </p:nvSpPr>
        <p:spPr>
          <a:xfrm>
            <a:off x="10814743" y="6510004"/>
            <a:ext cx="1078113" cy="317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Page 3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C31DB90-DC31-42C5-B990-838632FC5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97" y="1966472"/>
            <a:ext cx="10954602" cy="2353036"/>
          </a:xfrm>
        </p:spPr>
        <p:txBody>
          <a:bodyPr>
            <a:noAutofit/>
          </a:bodyPr>
          <a:lstStyle/>
          <a:p>
            <a:r>
              <a:rPr lang="en-US" sz="2400" dirty="0"/>
              <a:t>25% of battlefield deaths preventable; 88% of these are from hemorrhage </a:t>
            </a:r>
          </a:p>
          <a:p>
            <a:r>
              <a:rPr lang="en-US" sz="2400" dirty="0"/>
              <a:t>*Non-battlefield injuries responsible for 34% of casualties  and  ~12% of mortalities</a:t>
            </a:r>
          </a:p>
          <a:p>
            <a:r>
              <a:rPr lang="en-US" sz="2400" dirty="0"/>
              <a:t>Increased survivability requires providing critical care near the time of injury</a:t>
            </a:r>
          </a:p>
          <a:p>
            <a:r>
              <a:rPr lang="en-US" sz="2400" dirty="0"/>
              <a:t>Highest critical need in austere field setting is for high acuity decision making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67EB8-FFFC-4D1C-BB9B-B0F9314D8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34" y="4028887"/>
            <a:ext cx="5021792" cy="2832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2B520C-0FCA-441C-321C-F41DD597C8E4}"/>
              </a:ext>
            </a:extLst>
          </p:cNvPr>
          <p:cNvSpPr txBox="1"/>
          <p:nvPr/>
        </p:nvSpPr>
        <p:spPr>
          <a:xfrm>
            <a:off x="8191319" y="5340453"/>
            <a:ext cx="40006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*A 12-Year Analysis of Nonbattle Injury Among US Service Members Deployed to Iraq and Afghanistan</a:t>
            </a:r>
            <a:r>
              <a:rPr lang="en-US" sz="1400" dirty="0"/>
              <a:t>; Tuan D. Le, MD, DrPH et al; </a:t>
            </a:r>
            <a:r>
              <a:rPr lang="pt-BR" sz="1400" dirty="0">
                <a:hlinkClick r:id="rId3"/>
              </a:rPr>
              <a:t>JAMA Surg.</a:t>
            </a:r>
            <a:r>
              <a:rPr lang="pt-BR" sz="1400" dirty="0"/>
              <a:t> 2018 Sep; 153(9): 800–807.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F76AE0-9A22-A06A-A9A6-F829C69AD4E7}"/>
              </a:ext>
            </a:extLst>
          </p:cNvPr>
          <p:cNvSpPr/>
          <p:nvPr/>
        </p:nvSpPr>
        <p:spPr>
          <a:xfrm>
            <a:off x="3860800" y="2"/>
            <a:ext cx="433051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6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0C3A3-2165-42F4-9B42-04F41E521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4386"/>
            <a:ext cx="10515600" cy="60180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Initial Capabilities Document (ICD) </a:t>
            </a:r>
          </a:p>
          <a:p>
            <a:pPr marL="0" indent="0" algn="ctr">
              <a:buNone/>
            </a:pPr>
            <a:r>
              <a:rPr lang="en-US" dirty="0"/>
              <a:t>For</a:t>
            </a:r>
          </a:p>
          <a:p>
            <a:pPr marL="0" indent="0" algn="ctr">
              <a:buNone/>
            </a:pPr>
            <a:r>
              <a:rPr lang="en-US" b="1" dirty="0"/>
              <a:t>Autonomous Care &amp; Evacuation (ACE) Support of</a:t>
            </a:r>
          </a:p>
          <a:p>
            <a:pPr marL="0" indent="0" algn="ctr">
              <a:buNone/>
            </a:pPr>
            <a:r>
              <a:rPr lang="en-US" b="1" dirty="0"/>
              <a:t>Combat Casualty Care</a:t>
            </a:r>
          </a:p>
          <a:p>
            <a:pPr marL="0" indent="0" algn="ctr">
              <a:buNone/>
            </a:pPr>
            <a:r>
              <a:rPr lang="en-US" sz="2000" dirty="0"/>
              <a:t>5 January 2021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Validation Authority:    Joint Capabilities Board (JCB)</a:t>
            </a:r>
          </a:p>
          <a:p>
            <a:pPr marL="0" indent="0">
              <a:buNone/>
            </a:pPr>
            <a:r>
              <a:rPr lang="en-US" sz="2000" dirty="0"/>
              <a:t>Proposed Milestone Decision Authority:    Defense Health Agency</a:t>
            </a:r>
          </a:p>
          <a:p>
            <a:pPr marL="0" indent="0">
              <a:buNone/>
            </a:pPr>
            <a:r>
              <a:rPr lang="en-US" sz="2000" dirty="0"/>
              <a:t>Sponsor Organization:    Office of the Assistant Secretary of Defense for Health Affairs (OASD/HA)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Point of Contact:</a:t>
            </a:r>
          </a:p>
          <a:p>
            <a:pPr marL="0" indent="0">
              <a:buNone/>
            </a:pPr>
            <a:r>
              <a:rPr lang="en-US" sz="2000" dirty="0"/>
              <a:t>CAPT Travis Polk, MD  - JPC6/Combat Casualty Care Research Program</a:t>
            </a:r>
          </a:p>
          <a:p>
            <a:pPr marL="0" indent="0">
              <a:buNone/>
            </a:pPr>
            <a:r>
              <a:rPr lang="en-US" sz="2000" dirty="0"/>
              <a:t>Dr. Terry Rausch – Research &amp; Development Policy &amp; Oversight, OASD/HA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4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6A69-30EC-4BB8-BE07-E41FB751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16A1C-C297-4370-9611-86846CF4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2950176-807A-438D-9702-8980CD4A9149}"/>
              </a:ext>
            </a:extLst>
          </p:cNvPr>
          <p:cNvSpPr/>
          <p:nvPr/>
        </p:nvSpPr>
        <p:spPr>
          <a:xfrm>
            <a:off x="838200" y="2286000"/>
            <a:ext cx="9753600" cy="274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48687-419B-420C-8247-F7AB9C6A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E551-51AE-41F1-A1B1-37AFA2D8EC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2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6D33-3990-4646-A952-1B11B2EC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063"/>
            <a:ext cx="10515600" cy="839207"/>
          </a:xfrm>
        </p:spPr>
        <p:txBody>
          <a:bodyPr/>
          <a:lstStyle/>
          <a:p>
            <a:r>
              <a:rPr lang="en-US" dirty="0"/>
              <a:t>Areas of focus to support Autonomous Care &amp; Evacuation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70A37-F45F-4946-9C67-6688D2A9A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1" y="1165124"/>
            <a:ext cx="11326760" cy="5353664"/>
          </a:xfrm>
        </p:spPr>
        <p:txBody>
          <a:bodyPr>
            <a:normAutofit fontScale="70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High-level recommendations include conducting R&amp;D to: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Develop semi-autonomous, autonomous, robotic, and/or telemedicine solution sets that</a:t>
            </a: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lang="en-US" sz="3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 pre-hospital capability and capacity in future operating environments</a:t>
            </a: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including Prolonged Care or austere environments.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Develop lightweight, energy-efficient autonomous or robotic devices to provide damage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procedures (e.g., control bleeding) and </a:t>
            </a:r>
            <a:r>
              <a:rPr lang="en-US" sz="3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resuscitative care throughout the continuum of care.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Develop </a:t>
            </a:r>
            <a:r>
              <a:rPr lang="en-US" sz="3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autonomous solutions that cognitively offload Combat Casualty Care providers </a:t>
            </a: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order to enable</a:t>
            </a: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capabilities and capacity.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Develop telemedicine capabilities to support mental health resilience of forward deployed</a:t>
            </a: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warfighters and facilitate reach back to stress management teams.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617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C187-47CE-46FE-99B7-E5DAD338AD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1CBB0-EC09-47A9-ADBC-E10A6BFFF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536" y="425247"/>
            <a:ext cx="9552264" cy="576743"/>
          </a:xfrm>
        </p:spPr>
        <p:txBody>
          <a:bodyPr>
            <a:normAutofit fontScale="85000" lnSpcReduction="20000"/>
          </a:bodyPr>
          <a:lstStyle/>
          <a:p>
            <a:r>
              <a:rPr lang="en-US" b="0" i="0" dirty="0">
                <a:effectLst/>
              </a:rPr>
              <a:t>Sikorsky UH-60A Blackhawk Optionally Piloted Vehicle takes its first unmanned flight on Saturday, Feb. 5, 2022. (Lockheed Martin)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9C81B9-93E4-4503-87A6-D5A88CCB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34" y="1122362"/>
            <a:ext cx="5577989" cy="37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C2E9DC-3F8D-4AEC-B00E-74C9DB66A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" y="1122363"/>
            <a:ext cx="5580713" cy="37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F9C16-D6F3-4A1D-BE3E-578849BBBF71}"/>
              </a:ext>
            </a:extLst>
          </p:cNvPr>
          <p:cNvSpPr txBox="1"/>
          <p:nvPr/>
        </p:nvSpPr>
        <p:spPr>
          <a:xfrm>
            <a:off x="444617" y="5159229"/>
            <a:ext cx="11316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A UH-60 Alpha-model Black Hawk helicopter flew for the first time entirely unmanned as part of the Defense Advanced Research Projects Agency’s </a:t>
            </a:r>
            <a:r>
              <a:rPr lang="en-US" b="0" i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Aircrew Labor In-Cockpit Automation System (ALIAS)</a:t>
            </a:r>
            <a:r>
              <a:rPr lang="en-US" b="0" i="0" dirty="0">
                <a:effectLst/>
              </a:rPr>
              <a:t> 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The aircraft performed pre-flight checks, took off and ran through a simulated Light Detection and Ranging (LiDAR) system depicting the congested and complex New York City skyline. The 14,000-lb aircraft responded autonomously to the simulated skyscrapers, weaving through Manhattan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9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3970" y="465138"/>
            <a:ext cx="2895600" cy="952500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  <a:effectLst/>
              </a:rPr>
              <a:t>MEDEVAC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5334001"/>
            <a:ext cx="2590800" cy="79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effectLst/>
              </a:rPr>
              <a:t>CASEVAC</a:t>
            </a:r>
          </a:p>
        </p:txBody>
      </p:sp>
      <p:pic>
        <p:nvPicPr>
          <p:cNvPr id="7172" name="Picture 4" descr="Image result for historic military medevac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89" y="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elated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Related imag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Related image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18" y="2973659"/>
            <a:ext cx="5954183" cy="44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F73F5-7324-46CA-9A5B-B64C8570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C66C6-B558-4DF3-A5D1-C08981DB570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33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IDRP overview v03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MIDRP overview v03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IDRP overview v03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RP overview v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DRP overview v03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RP overview v03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RP overview v03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RP overview v03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RP overview v03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Heart-lu">
  <a:themeElements>
    <a:clrScheme name="">
      <a:dk1>
        <a:srgbClr val="000000"/>
      </a:dk1>
      <a:lt1>
        <a:srgbClr val="00279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CCD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Heart-lu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Heart-l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rt-lu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art-lu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rt-lu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rt-l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rt-l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rt-l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6E4E824166843841771B4C957FEC3" ma:contentTypeVersion="10" ma:contentTypeDescription="Create a new document." ma:contentTypeScope="" ma:versionID="29ec493dc776908ea502e2686c8c2352">
  <xsd:schema xmlns:xsd="http://www.w3.org/2001/XMLSchema" xmlns:xs="http://www.w3.org/2001/XMLSchema" xmlns:p="http://schemas.microsoft.com/office/2006/metadata/properties" xmlns:ns3="627f43e8-fe3a-4e31-8f7c-0b5886b127e3" xmlns:ns4="d4183fe4-8d7d-4055-8983-89e4145a7eb3" targetNamespace="http://schemas.microsoft.com/office/2006/metadata/properties" ma:root="true" ma:fieldsID="c23b0c8289d00031b21b76ffc533c9d8" ns3:_="" ns4:_="">
    <xsd:import namespace="627f43e8-fe3a-4e31-8f7c-0b5886b127e3"/>
    <xsd:import namespace="d4183fe4-8d7d-4055-8983-89e4145a7e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f43e8-fe3a-4e31-8f7c-0b5886b12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183fe4-8d7d-4055-8983-89e4145a7e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8CE41A-7E75-4D07-AEEF-668BBC27B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7f43e8-fe3a-4e31-8f7c-0b5886b127e3"/>
    <ds:schemaRef ds:uri="d4183fe4-8d7d-4055-8983-89e4145a7e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FE2B7F-F79A-4432-86B8-C488DED997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6FC522-A13F-4A21-B90C-5FBA4A5C218E}">
  <ds:schemaRefs>
    <ds:schemaRef ds:uri="http://purl.org/dc/elements/1.1/"/>
    <ds:schemaRef ds:uri="http://schemas.microsoft.com/office/2006/metadata/properties"/>
    <ds:schemaRef ds:uri="627f43e8-fe3a-4e31-8f7c-0b5886b127e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d4183fe4-8d7d-4055-8983-89e4145a7eb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32665</TotalTime>
  <Words>2703</Words>
  <Application>Microsoft Office PowerPoint</Application>
  <PresentationFormat>Widescreen</PresentationFormat>
  <Paragraphs>502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Gisha</vt:lpstr>
      <vt:lpstr>Helvetica</vt:lpstr>
      <vt:lpstr>Lucida Sans Unicode</vt:lpstr>
      <vt:lpstr>Monotype Sorts</vt:lpstr>
      <vt:lpstr>Symbol</vt:lpstr>
      <vt:lpstr>Times New Roman</vt:lpstr>
      <vt:lpstr>Wingdings</vt:lpstr>
      <vt:lpstr>Office Theme</vt:lpstr>
      <vt:lpstr>Default Design</vt:lpstr>
      <vt:lpstr>4_Default Design</vt:lpstr>
      <vt:lpstr>Heart-lu</vt:lpstr>
      <vt:lpstr>2_Default Design</vt:lpstr>
      <vt:lpstr>3_Default Design</vt:lpstr>
      <vt:lpstr>1_Office Theme</vt:lpstr>
      <vt:lpstr>1_Default Design</vt:lpstr>
      <vt:lpstr>5_Default Design</vt:lpstr>
      <vt:lpstr>MIDRP overview v03</vt:lpstr>
      <vt:lpstr>PowerPoint Presentation</vt:lpstr>
      <vt:lpstr>Acknowledgements</vt:lpstr>
      <vt:lpstr>Problem to Solve</vt:lpstr>
      <vt:lpstr>Military Market Needs Resource Constrained High Acuity Care </vt:lpstr>
      <vt:lpstr>PowerPoint Presentation</vt:lpstr>
      <vt:lpstr>PowerPoint Presentation</vt:lpstr>
      <vt:lpstr>Areas of focus to support Autonomous Care &amp; Evacuation </vt:lpstr>
      <vt:lpstr>PowerPoint Presentation</vt:lpstr>
      <vt:lpstr>MEDEVAC</vt:lpstr>
      <vt:lpstr>Trauma Care in a Rucksack (TRACIR) Concept</vt:lpstr>
      <vt:lpstr>Use of Machine Learning to Diagnose and Treat Critical Illness NIH (R01) and DoD Funding Timeline </vt:lpstr>
      <vt:lpstr>TRACIR Personnel – Team Science Pitt-led project</vt:lpstr>
      <vt:lpstr>TRACIR Construct DoD, Industry &amp; Academia Collaborations</vt:lpstr>
      <vt:lpstr>Scientific Overview</vt:lpstr>
      <vt:lpstr>Project Triad</vt:lpstr>
      <vt:lpstr>Porcine Lab Biosignals Summary of Devices Being Evaluated</vt:lpstr>
      <vt:lpstr>Summary of Devices Dropped from Evaluation</vt:lpstr>
      <vt:lpstr>Lower Body Negative Pressure Chamber (LBNP) </vt:lpstr>
      <vt:lpstr>PowerPoint Presentation</vt:lpstr>
      <vt:lpstr>In flight Data Archiving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Resuscitation</vt:lpstr>
      <vt:lpstr>Bio-signature &amp; Interventional Protocol Development</vt:lpstr>
      <vt:lpstr>TRACIR Provides a Novel Precision Medicine Approach to Casualty Care</vt:lpstr>
      <vt:lpstr>“Software as a Medical Device” Product</vt:lpstr>
      <vt:lpstr>Programmatic Overview</vt:lpstr>
      <vt:lpstr>TRauma Care In a Rucksack (TRACIR) Program </vt:lpstr>
      <vt:lpstr>TRACIR Use Cases</vt:lpstr>
      <vt:lpstr>Conclusions</vt:lpstr>
      <vt:lpstr>TRACIR &amp; RoboTRAC Overview</vt:lpstr>
      <vt:lpstr>Close Collaboration  Among Roboticists, AI Experts &amp; Clinicians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for MTEC MPAI Proposal</dc:title>
  <dc:creator>Jan Berkow</dc:creator>
  <cp:lastModifiedBy>Poropatich,Ronald</cp:lastModifiedBy>
  <cp:revision>277</cp:revision>
  <dcterms:created xsi:type="dcterms:W3CDTF">2022-01-16T23:44:34Z</dcterms:created>
  <dcterms:modified xsi:type="dcterms:W3CDTF">2022-06-27T05:47:01Z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0x0101001D86E4E824166843841771B4C957FEC3</vt:lpwstr>
  </property>
</Properties>
</file>