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56" r:id="rId19"/>
    <p:sldId id="257" r:id="rId20"/>
    <p:sldId id="261" r:id="rId21"/>
    <p:sldId id="263" r:id="rId22"/>
    <p:sldId id="259" r:id="rId23"/>
    <p:sldId id="258" r:id="rId24"/>
    <p:sldId id="268" r:id="rId25"/>
    <p:sldId id="260" r:id="rId26"/>
    <p:sldId id="262" r:id="rId27"/>
    <p:sldId id="264" r:id="rId28"/>
    <p:sldId id="265" r:id="rId29"/>
    <p:sldId id="266" r:id="rId30"/>
    <p:sldId id="269" r:id="rId31"/>
    <p:sldId id="270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3143"/>
  </p:normalViewPr>
  <p:slideViewPr>
    <p:cSldViewPr snapToGrid="0" snapToObjects="1">
      <p:cViewPr varScale="1">
        <p:scale>
          <a:sx n="74" d="100"/>
          <a:sy n="74" d="100"/>
        </p:scale>
        <p:origin x="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BBA13-8B18-E347-BD0F-DD3B9A790B55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D57B0-F464-994D-83F3-00FD2C77D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7CB6-AC9A-4E80-964C-8E95C53A93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Uncontrolled copy when printed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07E43-ED66-BF48-B4DD-97D12AF9158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85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25/06/2019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Crown copyright 2013 Dstl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18975-AAB7-4DFE-8538-DE23AB64B2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85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4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7CB6-AC9A-4E80-964C-8E95C53A93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7CB6-AC9A-4E80-964C-8E95C53A93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1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7CB6-AC9A-4E80-964C-8E95C53A93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7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C7CB6-AC9A-4E80-964C-8E95C53A93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7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5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1278085"/>
            <a:ext cx="10566400" cy="914400"/>
          </a:xfrm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220200" y="6248401"/>
            <a:ext cx="2844800" cy="261937"/>
          </a:xfrm>
        </p:spPr>
        <p:txBody>
          <a:bodyPr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3F7220-DAF3-42BA-902D-AB08BE221C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Rectangle 2"/>
          <p:cNvSpPr>
            <a:spLocks noChangeArrowheads="1"/>
          </p:cNvSpPr>
          <p:nvPr userDrawn="1"/>
        </p:nvSpPr>
        <p:spPr bwMode="auto">
          <a:xfrm>
            <a:off x="1828801" y="381001"/>
            <a:ext cx="1025736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endParaRPr lang="en-US" sz="3200" b="1" i="1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1625600" cy="12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9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089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28802"/>
            <a:ext cx="10970896" cy="4105251"/>
          </a:xfrm>
        </p:spPr>
        <p:txBody>
          <a:bodyPr/>
          <a:lstStyle>
            <a:lvl1pPr>
              <a:lnSpc>
                <a:spcPct val="120000"/>
              </a:lnSpc>
              <a:spcBef>
                <a:spcPts val="317"/>
              </a:spcBef>
              <a:defRPr/>
            </a:lvl1pPr>
            <a:lvl2pPr>
              <a:lnSpc>
                <a:spcPct val="120000"/>
              </a:lnSpc>
              <a:spcBef>
                <a:spcPts val="317"/>
              </a:spcBef>
              <a:defRPr/>
            </a:lvl2pPr>
            <a:lvl3pPr>
              <a:lnSpc>
                <a:spcPct val="120000"/>
              </a:lnSpc>
              <a:spcBef>
                <a:spcPts val="317"/>
              </a:spcBef>
              <a:defRPr/>
            </a:lvl3pPr>
            <a:lvl4pPr>
              <a:lnSpc>
                <a:spcPct val="120000"/>
              </a:lnSpc>
              <a:spcBef>
                <a:spcPts val="317"/>
              </a:spcBef>
              <a:defRPr/>
            </a:lvl4pPr>
            <a:lvl5pPr>
              <a:lnSpc>
                <a:spcPct val="120000"/>
              </a:lnSpc>
              <a:spcBef>
                <a:spcPts val="317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19404" y="5944048"/>
            <a:ext cx="3350952" cy="913952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540"/>
              </a:lnSpc>
              <a:spcAft>
                <a:spcPts val="0"/>
              </a:spcAft>
              <a:buNone/>
              <a:defRPr sz="169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UK OFFICIAL SENSITIVE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</a:t>
            </a:r>
            <a:r>
              <a:rPr lang="en-GB"/>
              <a:t>copyright 2019 </a:t>
            </a:r>
            <a:r>
              <a:rPr lang="en-GB" dirty="0" err="1"/>
              <a:t>Dstl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38AF-14D4-4D05-B3D0-B91A9B9D28E6}" type="datetime4">
              <a:rPr lang="en-GB"/>
              <a:pPr>
                <a:defRPr/>
              </a:pPr>
              <a:t>25 June 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1278085"/>
            <a:ext cx="10566400" cy="914400"/>
          </a:xfrm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220200" y="6248401"/>
            <a:ext cx="2844800" cy="261937"/>
          </a:xfrm>
        </p:spPr>
        <p:txBody>
          <a:bodyPr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3F7220-DAF3-42BA-902D-AB08BE221C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Rectangle 2"/>
          <p:cNvSpPr>
            <a:spLocks noChangeArrowheads="1"/>
          </p:cNvSpPr>
          <p:nvPr userDrawn="1"/>
        </p:nvSpPr>
        <p:spPr bwMode="auto">
          <a:xfrm>
            <a:off x="1828801" y="381001"/>
            <a:ext cx="1025736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endParaRPr lang="en-US" sz="3200" b="1" i="1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1625600" cy="12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5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7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4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5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2C156-D3EB-5B46-BE29-9964C0082917}" type="datetimeFigureOut">
              <a:rPr lang="en-US" smtClean="0"/>
              <a:t>6/25/19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532FE-CF17-324E-9634-EFBD3630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495800"/>
            <a:ext cx="7924800" cy="914400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Col Tom Woolley</a:t>
            </a:r>
          </a:p>
          <a:p>
            <a:r>
              <a:rPr lang="en-GB" sz="3200" dirty="0"/>
              <a:t>Defence</a:t>
            </a:r>
            <a:r>
              <a:rPr lang="en-US" sz="3200" dirty="0"/>
              <a:t> Professor of </a:t>
            </a:r>
            <a:r>
              <a:rPr lang="en-US" sz="3200" dirty="0" err="1"/>
              <a:t>Anaesthetics</a:t>
            </a:r>
            <a:r>
              <a:rPr lang="en-US" sz="3200" dirty="0"/>
              <a:t> and Critical care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09800" y="3657600"/>
            <a:ext cx="7772400" cy="685800"/>
          </a:xfrm>
        </p:spPr>
        <p:txBody>
          <a:bodyPr/>
          <a:lstStyle/>
          <a:p>
            <a:pPr algn="ctr"/>
            <a:r>
              <a:rPr lang="en-US" sz="4000" dirty="0"/>
              <a:t>An Oxymoron?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AAC3CC-9B8D-C849-9F04-5A024E87B092}"/>
              </a:ext>
            </a:extLst>
          </p:cNvPr>
          <p:cNvSpPr/>
          <p:nvPr/>
        </p:nvSpPr>
        <p:spPr>
          <a:xfrm>
            <a:off x="464432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0953B4-047E-324F-8AC8-4D090AAF696D}"/>
              </a:ext>
            </a:extLst>
          </p:cNvPr>
          <p:cNvSpPr txBox="1">
            <a:spLocks/>
          </p:cNvSpPr>
          <p:nvPr/>
        </p:nvSpPr>
        <p:spPr bwMode="auto">
          <a:xfrm>
            <a:off x="2209800" y="2536567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0008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8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000" dirty="0"/>
              <a:t>Hypotensive Resuscitation</a:t>
            </a:r>
          </a:p>
        </p:txBody>
      </p:sp>
    </p:spTree>
    <p:extLst>
      <p:ext uri="{BB962C8B-B14F-4D97-AF65-F5344CB8AC3E}">
        <p14:creationId xmlns:p14="http://schemas.microsoft.com/office/powerpoint/2010/main" val="3061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0F7FB-C3A6-9041-BAC9-6AAB80CE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55354B-6E11-184F-AFD6-6C86EC815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we didn’t have “permissive hypotension” would the current evidence pass “The Burden of Proof?”</a:t>
            </a:r>
          </a:p>
          <a:p>
            <a:endParaRPr lang="en-GB" dirty="0"/>
          </a:p>
          <a:p>
            <a:r>
              <a:rPr lang="en-GB" dirty="0"/>
              <a:t>No</a:t>
            </a:r>
          </a:p>
          <a:p>
            <a:endParaRPr lang="en-GB" dirty="0"/>
          </a:p>
          <a:p>
            <a:r>
              <a:rPr lang="en-GB" dirty="0"/>
              <a:t>Lets start again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99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65BD270F-1297-A44D-BAAC-325D1CA86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3200400"/>
            <a:ext cx="7924800" cy="914400"/>
          </a:xfrm>
        </p:spPr>
        <p:txBody>
          <a:bodyPr/>
          <a:lstStyle/>
          <a:p>
            <a:r>
              <a:rPr lang="en-GB" dirty="0"/>
              <a:t>Lets think about the patient!</a:t>
            </a:r>
          </a:p>
        </p:txBody>
      </p:sp>
    </p:spTree>
    <p:extLst>
      <p:ext uri="{BB962C8B-B14F-4D97-AF65-F5344CB8AC3E}">
        <p14:creationId xmlns:p14="http://schemas.microsoft.com/office/powerpoint/2010/main" val="7094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402AE-FC50-1D42-86C8-556A507B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 bleeding trauma patient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84C01D-8592-FF44-A509-C0537C894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Vasoconstricted</a:t>
            </a:r>
          </a:p>
          <a:p>
            <a:r>
              <a:rPr lang="en-GB" dirty="0"/>
              <a:t>Poor tissue oxygen delivery</a:t>
            </a:r>
          </a:p>
          <a:p>
            <a:r>
              <a:rPr lang="en-GB" dirty="0"/>
              <a:t>Increasing oxygen debt</a:t>
            </a:r>
          </a:p>
          <a:p>
            <a:pPr lvl="1"/>
            <a:r>
              <a:rPr lang="en-GB" dirty="0"/>
              <a:t>Can only be paid of by volume resuscitation and surgery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04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14CD4-5597-4C4F-90C3-5C64C093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Does it really matter?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99AD7D4-8938-C14E-AA47-03058B112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1" y="4191000"/>
            <a:ext cx="6646985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B72ADB-8C38-0440-BA8E-4BC05312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351" y="1367807"/>
            <a:ext cx="7197080" cy="1599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7AEDD6-B4FA-A84C-8975-A486B0B9767A}"/>
              </a:ext>
            </a:extLst>
          </p:cNvPr>
          <p:cNvSpPr txBox="1"/>
          <p:nvPr/>
        </p:nvSpPr>
        <p:spPr>
          <a:xfrm>
            <a:off x="3077533" y="3251994"/>
            <a:ext cx="561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mortality 5% greater for every 10mmHg below 110 mmHg</a:t>
            </a:r>
          </a:p>
        </p:txBody>
      </p:sp>
    </p:spTree>
    <p:extLst>
      <p:ext uri="{BB962C8B-B14F-4D97-AF65-F5344CB8AC3E}">
        <p14:creationId xmlns:p14="http://schemas.microsoft.com/office/powerpoint/2010/main" val="5135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14CD4-5597-4C4F-90C3-5C64C093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1E085E-A837-C64F-B80B-26225CDA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74" y="1752600"/>
            <a:ext cx="7973053" cy="2230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5E3B91-FBF5-C148-AA3D-B43BF1AB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43400"/>
            <a:ext cx="9144000" cy="1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9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14CD4-5597-4C4F-90C3-5C64C093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198913-0C4C-9346-AB97-678BBA8B6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357432"/>
            <a:ext cx="6384430" cy="2199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E06FD9-E27C-3B48-8C04-C46C5E2D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092" y="1912016"/>
            <a:ext cx="8052617" cy="21336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451E3190-B1ED-9B4B-AE56-D074F1230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151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402AE-FC50-1D42-86C8-556A507B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 bleeding trauma patient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84C01D-8592-FF44-A509-C0537C894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Vasoconstricted</a:t>
            </a:r>
          </a:p>
          <a:p>
            <a:r>
              <a:rPr lang="en-GB" dirty="0"/>
              <a:t>Poor tissue oxygen delivery</a:t>
            </a:r>
          </a:p>
          <a:p>
            <a:r>
              <a:rPr lang="en-GB" dirty="0"/>
              <a:t>Increasing oxygen debt</a:t>
            </a:r>
          </a:p>
          <a:p>
            <a:pPr lvl="1"/>
            <a:r>
              <a:rPr lang="en-GB" dirty="0"/>
              <a:t>Can only be paid of by volume resuscitation and surgery</a:t>
            </a:r>
          </a:p>
          <a:p>
            <a:r>
              <a:rPr lang="en-GB" dirty="0"/>
              <a:t>“Minutes matter”</a:t>
            </a:r>
          </a:p>
          <a:p>
            <a:r>
              <a:rPr lang="en-GB" dirty="0"/>
              <a:t>First do no harm</a:t>
            </a:r>
          </a:p>
          <a:p>
            <a:pPr lvl="1"/>
            <a:r>
              <a:rPr lang="en-GB" dirty="0"/>
              <a:t>Waiting is harmful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76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AAFFE-E31F-B145-A7C9-657F8ECF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4A0D60-8C55-2545-9B30-48C8F731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dirty="0"/>
              <a:t>I don’t understand: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A patient needs resuscitating to save their life and you are choosing NOT to do so.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Why would you do that?</a:t>
            </a:r>
          </a:p>
        </p:txBody>
      </p:sp>
    </p:spTree>
    <p:extLst>
      <p:ext uri="{BB962C8B-B14F-4D97-AF65-F5344CB8AC3E}">
        <p14:creationId xmlns:p14="http://schemas.microsoft.com/office/powerpoint/2010/main" val="25887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E9F9A-5AA8-8E41-A7D3-0B1A00A3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3DC72A-F024-5740-9744-8426A0BD4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You can’t be hypotensive and be resuscitated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Lets change the name to “permissive hypotension”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B59E5F-983A-904D-ADE1-E11588AF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22" y="2438400"/>
            <a:ext cx="3036957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Hypotension in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100" indent="0" algn="ctr">
              <a:buNone/>
            </a:pPr>
            <a:endParaRPr lang="en-US" b="0" dirty="0">
              <a:solidFill>
                <a:schemeClr val="bg2"/>
              </a:solidFill>
            </a:endParaRPr>
          </a:p>
          <a:p>
            <a:pPr marL="38100" indent="0" algn="ctr">
              <a:buNone/>
            </a:pPr>
            <a:endParaRPr lang="en-US" b="0" dirty="0">
              <a:solidFill>
                <a:schemeClr val="bg2"/>
              </a:solidFill>
            </a:endParaRPr>
          </a:p>
          <a:p>
            <a:pPr marL="38100" indent="0" algn="ctr">
              <a:buNone/>
            </a:pPr>
            <a:r>
              <a:rPr lang="en-US" b="0" dirty="0"/>
              <a:t>Hypotensive resuscitation is based on the assumption that in patients with noncompressible hemorrhage, raising blood pressure above a critical value may result in increasing hemorrhage including “popping” of naturally formed clots at the site of injury.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398" y="914400"/>
            <a:ext cx="308300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xmlns:p14="http://schemas.microsoft.com/office/powerpoint/2010/main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Medline Search: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Damage Control resuscitation</a:t>
            </a:r>
          </a:p>
          <a:p>
            <a:pPr lvl="1"/>
            <a:r>
              <a:rPr lang="en-US" dirty="0"/>
              <a:t>1758 results</a:t>
            </a:r>
          </a:p>
          <a:p>
            <a:r>
              <a:rPr lang="en-US" dirty="0"/>
              <a:t>Hypotensive resuscitation</a:t>
            </a:r>
          </a:p>
          <a:p>
            <a:pPr lvl="1"/>
            <a:r>
              <a:rPr lang="en-US" dirty="0"/>
              <a:t>696 results</a:t>
            </a:r>
          </a:p>
          <a:p>
            <a:r>
              <a:rPr lang="en-US" dirty="0"/>
              <a:t>Permissive Hypotension</a:t>
            </a:r>
          </a:p>
          <a:p>
            <a:pPr lvl="1"/>
            <a:r>
              <a:rPr lang="en-US" dirty="0"/>
              <a:t>174 Results</a:t>
            </a:r>
          </a:p>
          <a:p>
            <a:r>
              <a:rPr lang="en-US" dirty="0"/>
              <a:t>Permissive OR </a:t>
            </a:r>
            <a:r>
              <a:rPr lang="en-US" dirty="0" err="1"/>
              <a:t>HypoT</a:t>
            </a:r>
            <a:endParaRPr lang="en-US" dirty="0"/>
          </a:p>
          <a:p>
            <a:pPr lvl="1"/>
            <a:r>
              <a:rPr lang="en-US" dirty="0"/>
              <a:t>844 results</a:t>
            </a:r>
          </a:p>
          <a:p>
            <a:r>
              <a:rPr lang="en-US" dirty="0"/>
              <a:t>DCR AND </a:t>
            </a:r>
            <a:r>
              <a:rPr lang="en-US" dirty="0" err="1"/>
              <a:t>Hypot</a:t>
            </a:r>
            <a:r>
              <a:rPr lang="en-US" dirty="0"/>
              <a:t> OR Permissive</a:t>
            </a:r>
          </a:p>
          <a:p>
            <a:pPr lvl="1"/>
            <a:r>
              <a:rPr lang="en-US" dirty="0"/>
              <a:t>749 results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2EC9E4-7AAC-0B4B-AB71-85513F8C4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61" y="1031967"/>
            <a:ext cx="214143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1E1D15B-0801-B445-8066-D0C4B627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737" y="274639"/>
            <a:ext cx="6871063" cy="1214357"/>
          </a:xfrm>
        </p:spPr>
        <p:txBody>
          <a:bodyPr>
            <a:normAutofit fontScale="90000"/>
          </a:bodyPr>
          <a:lstStyle/>
          <a:p>
            <a:r>
              <a:rPr lang="en-US" dirty="0"/>
              <a:t>Permissive OR </a:t>
            </a:r>
            <a:r>
              <a:rPr lang="en-US" dirty="0" err="1"/>
              <a:t>HypoT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844 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686A95B-7515-6F49-8E2F-3C5C582A422F}"/>
              </a:ext>
            </a:extLst>
          </p:cNvPr>
          <p:cNvSpPr/>
          <p:nvPr/>
        </p:nvSpPr>
        <p:spPr bwMode="auto">
          <a:xfrm>
            <a:off x="5410200" y="1828800"/>
            <a:ext cx="1066800" cy="40011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Tahoma" pitchFamily="34" charset="0"/>
              </a:rPr>
              <a:t>844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B821658-2DD7-B94E-BD9B-220EEAF2940A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 bwMode="auto">
          <a:xfrm>
            <a:off x="5943600" y="2228910"/>
            <a:ext cx="1143000" cy="77640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6C6870-8738-8148-9B65-36757BE6B1B8}"/>
              </a:ext>
            </a:extLst>
          </p:cNvPr>
          <p:cNvSpPr/>
          <p:nvPr/>
        </p:nvSpPr>
        <p:spPr bwMode="auto">
          <a:xfrm>
            <a:off x="6515100" y="3005318"/>
            <a:ext cx="1143000" cy="707886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Tahoma" pitchFamily="34" charset="0"/>
              </a:rPr>
              <a:t>Clinical 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E29751A-2070-754E-992C-144EAEF0ADE1}"/>
              </a:ext>
            </a:extLst>
          </p:cNvPr>
          <p:cNvCxnSpPr>
            <a:stCxn id="8" idx="2"/>
          </p:cNvCxnSpPr>
          <p:nvPr/>
        </p:nvCxnSpPr>
        <p:spPr bwMode="auto">
          <a:xfrm>
            <a:off x="7086600" y="3713204"/>
            <a:ext cx="0" cy="73991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D24D9B9-4279-F845-97B7-F945E8ED1923}"/>
              </a:ext>
            </a:extLst>
          </p:cNvPr>
          <p:cNvSpPr/>
          <p:nvPr/>
        </p:nvSpPr>
        <p:spPr bwMode="auto">
          <a:xfrm>
            <a:off x="6591300" y="4453118"/>
            <a:ext cx="1066800" cy="40011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Tahoma" pitchFamily="34" charset="0"/>
              </a:rPr>
              <a:t>54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9AEBBA5-AE3D-5F4C-ABDD-56905E57800E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 bwMode="auto">
          <a:xfrm flipH="1">
            <a:off x="4838700" y="2228910"/>
            <a:ext cx="1104900" cy="10912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6F408C6-82D4-774D-83E5-490D3958F14F}"/>
              </a:ext>
            </a:extLst>
          </p:cNvPr>
          <p:cNvSpPr/>
          <p:nvPr/>
        </p:nvSpPr>
        <p:spPr bwMode="auto">
          <a:xfrm>
            <a:off x="4267200" y="3320164"/>
            <a:ext cx="1143000" cy="40011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Tahoma" pitchFamily="34" charset="0"/>
              </a:rPr>
              <a:t>Review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6D4C1D1-495F-4D41-985D-8E3CEE9E6F78}"/>
              </a:ext>
            </a:extLst>
          </p:cNvPr>
          <p:cNvCxnSpPr>
            <a:stCxn id="13" idx="2"/>
          </p:cNvCxnSpPr>
          <p:nvPr/>
        </p:nvCxnSpPr>
        <p:spPr bwMode="auto">
          <a:xfrm>
            <a:off x="4838700" y="3720274"/>
            <a:ext cx="0" cy="104769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77F1CE-4B14-2E43-8B64-094DCC586DEA}"/>
              </a:ext>
            </a:extLst>
          </p:cNvPr>
          <p:cNvSpPr/>
          <p:nvPr/>
        </p:nvSpPr>
        <p:spPr bwMode="auto">
          <a:xfrm>
            <a:off x="4343400" y="4767964"/>
            <a:ext cx="1066800" cy="40011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Tahoma" pitchFamily="34" charset="0"/>
              </a:rPr>
              <a:t>186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EBEFC09-FAFB-8549-A631-A31CACE10913}"/>
              </a:ext>
            </a:extLst>
          </p:cNvPr>
          <p:cNvCxnSpPr/>
          <p:nvPr/>
        </p:nvCxnSpPr>
        <p:spPr bwMode="auto">
          <a:xfrm>
            <a:off x="7086600" y="4853228"/>
            <a:ext cx="0" cy="73991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E9029CC-F9C1-3943-8DBE-B114AAB8F9E9}"/>
              </a:ext>
            </a:extLst>
          </p:cNvPr>
          <p:cNvSpPr/>
          <p:nvPr/>
        </p:nvSpPr>
        <p:spPr bwMode="auto">
          <a:xfrm>
            <a:off x="6591300" y="5593142"/>
            <a:ext cx="1066800" cy="40011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Tahoma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126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9D879-689E-E34A-A864-6F69F347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0BC5CF46-6DB7-CF46-9E15-63B6D04025CF}"/>
              </a:ext>
            </a:extLst>
          </p:cNvPr>
          <p:cNvSpPr/>
          <p:nvPr/>
        </p:nvSpPr>
        <p:spPr bwMode="auto">
          <a:xfrm>
            <a:off x="3048000" y="1524001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E0159AF-591E-2045-A0BE-59B4A376644B}"/>
              </a:ext>
            </a:extLst>
          </p:cNvPr>
          <p:cNvSpPr/>
          <p:nvPr/>
        </p:nvSpPr>
        <p:spPr bwMode="auto">
          <a:xfrm>
            <a:off x="6833074" y="1524001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6B50D63-AF41-B442-A60F-FD904E4057FF}"/>
              </a:ext>
            </a:extLst>
          </p:cNvPr>
          <p:cNvSpPr/>
          <p:nvPr/>
        </p:nvSpPr>
        <p:spPr bwMode="auto">
          <a:xfrm>
            <a:off x="2362200" y="2819400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04D08E4-1971-154D-833D-F65376659CE3}"/>
              </a:ext>
            </a:extLst>
          </p:cNvPr>
          <p:cNvSpPr/>
          <p:nvPr/>
        </p:nvSpPr>
        <p:spPr bwMode="auto">
          <a:xfrm>
            <a:off x="7696200" y="2895600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F4043E8-1EA7-9942-94D5-5F0CC65BB8AB}"/>
              </a:ext>
            </a:extLst>
          </p:cNvPr>
          <p:cNvSpPr/>
          <p:nvPr/>
        </p:nvSpPr>
        <p:spPr bwMode="auto">
          <a:xfrm>
            <a:off x="4267200" y="3209259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211D1C2-DF18-1F42-9DA2-C2AEC5327239}"/>
              </a:ext>
            </a:extLst>
          </p:cNvPr>
          <p:cNvSpPr/>
          <p:nvPr/>
        </p:nvSpPr>
        <p:spPr bwMode="auto">
          <a:xfrm>
            <a:off x="6775267" y="3783212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FA56902-7127-6A43-B188-CD379F10181E}"/>
              </a:ext>
            </a:extLst>
          </p:cNvPr>
          <p:cNvSpPr/>
          <p:nvPr/>
        </p:nvSpPr>
        <p:spPr bwMode="auto">
          <a:xfrm>
            <a:off x="3189890" y="4157653"/>
            <a:ext cx="1066800" cy="562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Evidence cluster 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3495C9C-8C7A-D44F-8E33-36C8B9A7AC04}"/>
              </a:ext>
            </a:extLst>
          </p:cNvPr>
          <p:cNvSpPr/>
          <p:nvPr/>
        </p:nvSpPr>
        <p:spPr bwMode="auto">
          <a:xfrm>
            <a:off x="5181600" y="5257800"/>
            <a:ext cx="1066800" cy="562630"/>
          </a:xfrm>
          <a:prstGeom prst="ellipse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Tahoma" pitchFamily="34" charset="0"/>
              </a:rPr>
              <a:t>Current theory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FCEF544-5D08-C84E-8E1F-3FA7256CB9DF}"/>
              </a:ext>
            </a:extLst>
          </p:cNvPr>
          <p:cNvCxnSpPr>
            <a:stCxn id="11" idx="0"/>
          </p:cNvCxnSpPr>
          <p:nvPr/>
        </p:nvCxnSpPr>
        <p:spPr bwMode="auto">
          <a:xfrm flipH="1" flipV="1">
            <a:off x="3723290" y="4720284"/>
            <a:ext cx="1991710" cy="537517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3A004D3-1889-B54A-9D56-21C787D61045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 bwMode="auto">
          <a:xfrm flipH="1">
            <a:off x="5715001" y="4345842"/>
            <a:ext cx="1593667" cy="91195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8792707-C15B-E24B-B435-B04A4ED8EC21}"/>
              </a:ext>
            </a:extLst>
          </p:cNvPr>
          <p:cNvCxnSpPr>
            <a:cxnSpLocks/>
            <a:stCxn id="9" idx="2"/>
            <a:endCxn id="10" idx="6"/>
          </p:cNvCxnSpPr>
          <p:nvPr/>
        </p:nvCxnSpPr>
        <p:spPr bwMode="auto">
          <a:xfrm flipH="1">
            <a:off x="4256691" y="4064528"/>
            <a:ext cx="2518577" cy="374441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4DB4193-85EA-D946-A398-F1FF71F8F06A}"/>
              </a:ext>
            </a:extLst>
          </p:cNvPr>
          <p:cNvCxnSpPr>
            <a:cxnSpLocks/>
            <a:stCxn id="6" idx="0"/>
            <a:endCxn id="4" idx="4"/>
          </p:cNvCxnSpPr>
          <p:nvPr/>
        </p:nvCxnSpPr>
        <p:spPr bwMode="auto">
          <a:xfrm flipV="1">
            <a:off x="2895600" y="2086632"/>
            <a:ext cx="685800" cy="732769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7C631C6-45CB-C846-BA06-EA8A9F2AE7E1}"/>
              </a:ext>
            </a:extLst>
          </p:cNvPr>
          <p:cNvCxnSpPr>
            <a:cxnSpLocks/>
            <a:stCxn id="8" idx="3"/>
            <a:endCxn id="10" idx="0"/>
          </p:cNvCxnSpPr>
          <p:nvPr/>
        </p:nvCxnSpPr>
        <p:spPr bwMode="auto">
          <a:xfrm flipH="1">
            <a:off x="3723291" y="3689495"/>
            <a:ext cx="700139" cy="468159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F2C1401-151A-8041-B175-4513D33069B3}"/>
              </a:ext>
            </a:extLst>
          </p:cNvPr>
          <p:cNvCxnSpPr>
            <a:cxnSpLocks/>
            <a:stCxn id="10" idx="0"/>
            <a:endCxn id="6" idx="4"/>
          </p:cNvCxnSpPr>
          <p:nvPr/>
        </p:nvCxnSpPr>
        <p:spPr bwMode="auto">
          <a:xfrm flipH="1" flipV="1">
            <a:off x="2895600" y="3382031"/>
            <a:ext cx="827690" cy="775623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5DBFCC3-A77D-BF4D-AE55-2D0F9D21A69E}"/>
              </a:ext>
            </a:extLst>
          </p:cNvPr>
          <p:cNvCxnSpPr>
            <a:cxnSpLocks/>
            <a:stCxn id="8" idx="0"/>
            <a:endCxn id="4" idx="4"/>
          </p:cNvCxnSpPr>
          <p:nvPr/>
        </p:nvCxnSpPr>
        <p:spPr bwMode="auto">
          <a:xfrm flipH="1" flipV="1">
            <a:off x="3581400" y="2086631"/>
            <a:ext cx="1219200" cy="112262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999D5B2-25EB-FD4E-9177-A3C8021B6C76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H="1" flipV="1">
            <a:off x="3581400" y="2138831"/>
            <a:ext cx="141890" cy="2018822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461E659-AC21-0C41-83D4-588278070CE4}"/>
              </a:ext>
            </a:extLst>
          </p:cNvPr>
          <p:cNvCxnSpPr>
            <a:cxnSpLocks/>
            <a:stCxn id="9" idx="7"/>
            <a:endCxn id="7" idx="4"/>
          </p:cNvCxnSpPr>
          <p:nvPr/>
        </p:nvCxnSpPr>
        <p:spPr bwMode="auto">
          <a:xfrm flipV="1">
            <a:off x="7685838" y="3458231"/>
            <a:ext cx="543762" cy="407377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EFB21EF-0498-414B-9D25-338882833071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 bwMode="auto">
          <a:xfrm flipH="1" flipV="1">
            <a:off x="7366474" y="2086632"/>
            <a:ext cx="863126" cy="808969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B040DF30-30B9-1541-93C9-D3AB650CDF7D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 bwMode="auto">
          <a:xfrm flipV="1">
            <a:off x="7308668" y="2086632"/>
            <a:ext cx="57807" cy="1696581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611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Pemissive</a:t>
            </a:r>
            <a:r>
              <a:rPr lang="en-GB" dirty="0"/>
              <a:t> Hypotension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 defTabSz="902981">
              <a:defRPr/>
            </a:pPr>
            <a:r>
              <a:rPr lang="en-GB" sz="847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Crown </a:t>
            </a:r>
            <a:r>
              <a:rPr lang="en-GB" sz="847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copyright 2019 </a:t>
            </a:r>
            <a:r>
              <a:rPr lang="en-GB" sz="847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Dstl</a:t>
            </a:r>
            <a:endParaRPr lang="en-GB" sz="847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02981">
              <a:defRPr/>
            </a:pPr>
            <a:fld id="{5C1938AF-14D4-4D05-B3D0-B91A9B9D28E6}" type="datetime4">
              <a:rPr lang="en-GB" sz="847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defTabSz="902981">
                <a:defRPr/>
              </a:pPr>
              <a:t>25 June 2019</a:t>
            </a:fld>
            <a:endParaRPr lang="en-GB" sz="847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43962"/>
            <a:ext cx="8470227" cy="439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EBA7C-8B99-9147-960E-658EC292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843" y="274639"/>
            <a:ext cx="6871063" cy="757328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60A3D98-EC5B-784C-A6FA-F9EC9CD46F2B}"/>
              </a:ext>
            </a:extLst>
          </p:cNvPr>
          <p:cNvGrpSpPr/>
          <p:nvPr/>
        </p:nvGrpSpPr>
        <p:grpSpPr>
          <a:xfrm>
            <a:off x="2255485" y="381000"/>
            <a:ext cx="8404125" cy="5410200"/>
            <a:chOff x="1531504" y="1315531"/>
            <a:chExt cx="6929569" cy="433141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CE5C44F-67A9-AE49-B987-16FB4F5223C4}"/>
                </a:ext>
              </a:extLst>
            </p:cNvPr>
            <p:cNvGrpSpPr/>
            <p:nvPr/>
          </p:nvGrpSpPr>
          <p:grpSpPr>
            <a:xfrm>
              <a:off x="1531504" y="4697144"/>
              <a:ext cx="6929569" cy="949806"/>
              <a:chOff x="1531504" y="4697144"/>
              <a:chExt cx="6929569" cy="949806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3B214BEC-8418-8A44-A973-21BB273F5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504" y="4697144"/>
                <a:ext cx="6929569" cy="949806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E4028B11-A2F9-2A44-A1E1-0CC5AA2A0A91}"/>
                  </a:ext>
                </a:extLst>
              </p:cNvPr>
              <p:cNvSpPr/>
              <p:nvPr/>
            </p:nvSpPr>
            <p:spPr bwMode="auto">
              <a:xfrm>
                <a:off x="1619495" y="4918812"/>
                <a:ext cx="6385024" cy="221766"/>
              </a:xfrm>
              <a:prstGeom prst="rect">
                <a:avLst/>
              </a:prstGeom>
              <a:solidFill>
                <a:srgbClr val="FFFF00">
                  <a:alpha val="48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lang="en-GB" sz="1200" b="1">
                  <a:latin typeface="Tahoma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EDD32668-8305-1641-8A43-BC318DA00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1761" y="1315531"/>
              <a:ext cx="4949225" cy="270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9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6B795-3647-0F4C-BBAD-36CB5F66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this all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A3A582-3601-2640-9116-4F32F046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Human data is all over the place</a:t>
            </a:r>
          </a:p>
          <a:p>
            <a:r>
              <a:rPr lang="en-GB" dirty="0"/>
              <a:t>The “myth” is a self licking lollipop</a:t>
            </a:r>
          </a:p>
          <a:p>
            <a:r>
              <a:rPr lang="en-GB" dirty="0"/>
              <a:t>The animal evidence is better</a:t>
            </a:r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THERE IS NO DECENT EVIDENCE TO SUPPORT PERMISSIVE HYPOTENSION</a:t>
            </a:r>
          </a:p>
        </p:txBody>
      </p:sp>
    </p:spTree>
    <p:extLst>
      <p:ext uri="{BB962C8B-B14F-4D97-AF65-F5344CB8AC3E}">
        <p14:creationId xmlns:p14="http://schemas.microsoft.com/office/powerpoint/2010/main" val="11708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335</Words>
  <Application>Microsoft Macintosh PowerPoint</Application>
  <PresentationFormat>Widescreen</PresentationFormat>
  <Paragraphs>90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Calibri Light</vt:lpstr>
      <vt:lpstr>Tahoma</vt:lpstr>
      <vt:lpstr>Arial</vt:lpstr>
      <vt:lpstr>Office Theme</vt:lpstr>
      <vt:lpstr>An Oxymoron?</vt:lpstr>
      <vt:lpstr>PowerPoint Presentation</vt:lpstr>
      <vt:lpstr>Hypotension in trauma</vt:lpstr>
      <vt:lpstr>Medline Search:</vt:lpstr>
      <vt:lpstr>Permissive OR HypoT 844 results</vt:lpstr>
      <vt:lpstr>Citation Network</vt:lpstr>
      <vt:lpstr>Pemissive Hypotension</vt:lpstr>
      <vt:lpstr>PowerPoint Presentation</vt:lpstr>
      <vt:lpstr>What does this all mean?</vt:lpstr>
      <vt:lpstr>Question?</vt:lpstr>
      <vt:lpstr>PowerPoint Presentation</vt:lpstr>
      <vt:lpstr>What does a bleeding trauma patient look like?</vt:lpstr>
      <vt:lpstr>Does it really matter?</vt:lpstr>
      <vt:lpstr>PowerPoint Presentation</vt:lpstr>
      <vt:lpstr>PowerPoint Presentation</vt:lpstr>
      <vt:lpstr>What does a bleeding trauma patient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Weaver</dc:creator>
  <cp:lastModifiedBy>Anne Weaver</cp:lastModifiedBy>
  <cp:revision>15</cp:revision>
  <dcterms:created xsi:type="dcterms:W3CDTF">2019-06-24T21:29:35Z</dcterms:created>
  <dcterms:modified xsi:type="dcterms:W3CDTF">2019-06-25T08:32:57Z</dcterms:modified>
</cp:coreProperties>
</file>