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93" autoAdjust="0"/>
  </p:normalViewPr>
  <p:slideViewPr>
    <p:cSldViewPr snapToGrid="0">
      <p:cViewPr varScale="1">
        <p:scale>
          <a:sx n="52" d="100"/>
          <a:sy n="52" d="100"/>
        </p:scale>
        <p:origin x="170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1143000" y="685800"/>
            <a:ext cx="4572000" cy="3429000"/>
          </a:xfrm>
          <a:prstGeom prst="rect">
            <a:avLst/>
          </a:prstGeom>
        </p:spPr>
        <p:txBody>
          <a:bodyPr/>
          <a:lstStyle/>
          <a:p>
            <a:endParaRPr/>
          </a:p>
        </p:txBody>
      </p:sp>
      <p:sp>
        <p:nvSpPr>
          <p:cNvPr id="32" name="Shape 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prstGeom prst="rect">
            <a:avLst/>
          </a:prstGeom>
        </p:spPr>
        <p:txBody>
          <a:bodyPr/>
          <a:lstStyle/>
          <a:p>
            <a:endParaRPr/>
          </a:p>
        </p:txBody>
      </p:sp>
      <p:sp>
        <p:nvSpPr>
          <p:cNvPr id="40" name="Shape 40"/>
          <p:cNvSpPr>
            <a:spLocks noGrp="1"/>
          </p:cNvSpPr>
          <p:nvPr>
            <p:ph type="body" sz="quarter" idx="1"/>
          </p:nvPr>
        </p:nvSpPr>
        <p:spPr>
          <a:prstGeom prst="rect">
            <a:avLst/>
          </a:prstGeom>
        </p:spPr>
        <p:txBody>
          <a:bodyPr/>
          <a:lstStyle>
            <a:lvl1pPr>
              <a:defRPr sz="2500"/>
            </a:lvl1pPr>
          </a:lstStyle>
          <a:p>
            <a:r>
              <a:t>Thank you very much for this opportunity to speak about experimental research and passage to Humans in transfusion. I would like to discuss how to choose the right animal model and why it is so important to learn from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lgn="just">
              <a:defRPr sz="2200"/>
            </a:pPr>
            <a:r>
              <a:t>So, now we know that the work with animal models is complex and frustrating, </a:t>
            </a:r>
          </a:p>
          <a:p>
            <a:pPr algn="just">
              <a:defRPr sz="2200"/>
            </a:pPr>
            <a:r>
              <a:t>Let us to see how we can choose a good model anyway.</a:t>
            </a:r>
          </a:p>
          <a:p>
            <a:pPr algn="just">
              <a:defRPr sz="2200"/>
            </a:pPr>
            <a:r>
              <a:t>In fact, to choose the good model, we only need to answer some questions.</a:t>
            </a:r>
          </a:p>
          <a:p>
            <a:pPr algn="just">
              <a:defRPr sz="2200"/>
            </a:pPr>
            <a:r>
              <a:t>First, what we want to study?</a:t>
            </a:r>
          </a:p>
          <a:p>
            <a:pPr algn="just">
              <a:defRPr sz="2200"/>
            </a:pPr>
            <a:r>
              <a:t>To mimic war injuries, the better is a model with trauma more hemorrhage more shock </a:t>
            </a:r>
          </a:p>
          <a:p>
            <a:pPr algn="just">
              <a:defRPr sz="2200"/>
            </a:pPr>
            <a:r>
              <a:t>So we can choose almost 40% of blood volume spoliation and better 60%, or a blood pressure objective, as you want</a:t>
            </a:r>
          </a:p>
          <a:p>
            <a:pPr algn="just">
              <a:defRPr sz="2200"/>
            </a:pPr>
            <a:r>
              <a:t>And we need to select the kind of injury, and if we want to study brain trauma or not because it is not the same pathophysiology.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algn="just">
              <a:defRPr sz="2600"/>
            </a:pPr>
            <a:r>
              <a:t>We can also study several levels of pathophysiology and complications. Depending on the objectives, we need to choose adapted species and experimental assays.</a:t>
            </a:r>
            <a:br/>
            <a:r>
              <a:t>For exemple, rabbits are good models for coagulopathy, whereas pigs are very good for cardiovascular studies.</a:t>
            </a:r>
          </a:p>
          <a:p>
            <a:pPr algn="just">
              <a:defRPr sz="2600"/>
            </a:pPr>
            <a:r>
              <a:t>And if we want to study tissue suffering, we need specific reagents for immunoassays or enzyme reactions.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lvl1pPr>
              <a:defRPr sz="2200"/>
            </a:lvl1pPr>
          </a:lstStyle>
          <a:p>
            <a:r>
              <a:t>We also need to know the time we want to focus. Because mechanisms involved and measurable are not the same at the beginning of the golden hour or after several days and late complications.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algn="just">
              <a:defRPr sz="2200"/>
            </a:pPr>
            <a:r>
              <a:t>And the same for treatments </a:t>
            </a:r>
          </a:p>
          <a:p>
            <a:pPr algn="just">
              <a:defRPr sz="2200"/>
            </a:pPr>
            <a:r>
              <a:t>Timing should simulate life reality because prevention si not care and the available capacities are not the same according to pre-hospital or hospital situation we want to reproduce.</a:t>
            </a:r>
          </a:p>
          <a:p>
            <a:pPr algn="just">
              <a:defRPr sz="2200"/>
            </a:pPr>
            <a:endParaRPr/>
          </a:p>
          <a:p>
            <a:pPr algn="just">
              <a:defRPr sz="2200"/>
            </a:pPr>
            <a:r>
              <a:t>And if we want to study transfusion of different kinds of blood products it is possible to do specific animal aphaeresis, but it is easier with pigs than with mice.</a:t>
            </a:r>
          </a:p>
          <a:p>
            <a:pPr algn="just">
              <a:defRPr sz="2200"/>
            </a:pPr>
            <a:r>
              <a:t>Answers of all these questions do not achieve to one model but to several modelS. Keeping it in mind is important because some times extrapolation to all patients from one specific model is not a so good idea.</a:t>
            </a:r>
          </a:p>
          <a:p>
            <a:pPr algn="just">
              <a:defRPr sz="2200"/>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a:defRPr sz="2000"/>
            </a:pPr>
            <a:r>
              <a:t>Imagine we have a good model, with good pathophysiology, good times, and so on and so forth,</a:t>
            </a:r>
          </a:p>
          <a:p>
            <a:pPr>
              <a:defRPr sz="2000"/>
            </a:pPr>
            <a:r>
              <a:t>What about outcomes?</a:t>
            </a:r>
          </a:p>
          <a:p>
            <a:pPr>
              <a:defRPr sz="2000"/>
            </a:pPr>
            <a:r>
              <a:t>When outcomes are exactly as expected, nobody see their publication as a problem.</a:t>
            </a:r>
          </a:p>
          <a:p>
            <a:pPr>
              <a:defRPr sz="2000"/>
            </a:pPr>
            <a:r>
              <a:t>But what about incoherent outcomes? </a:t>
            </a:r>
          </a:p>
          <a:p>
            <a:pPr>
              <a:defRPr sz="2000"/>
            </a:pPr>
            <a:r>
              <a:t>I think, they are as important as the good ones. Because, the model is not perfect, and we are not guilty, just witnesses of nature complexity…</a:t>
            </a:r>
          </a:p>
          <a:p>
            <a:pPr>
              <a:defRPr sz="2000"/>
            </a:pPr>
            <a:r>
              <a:t>For exemple, if somebody knows why the platelet aggregation of our pigs increases during shock instead of decreasing, you’re welcome!!</a:t>
            </a:r>
          </a:p>
          <a:p>
            <a:pPr>
              <a:defRPr sz="2000"/>
            </a:pPr>
            <a:r>
              <a:t>Moreover, submission to international scientific community is an opportunity for somebody to improve the model.</a:t>
            </a:r>
          </a:p>
          <a:p>
            <a:pPr>
              <a:defRPr sz="2000"/>
            </a:pPr>
            <a:endParaRPr/>
          </a:p>
          <a:p>
            <a:pPr>
              <a:defRPr sz="2000"/>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pPr>
              <a:spcBef>
                <a:spcPts val="0"/>
              </a:spcBef>
              <a:defRPr sz="2400"/>
            </a:pPr>
            <a:r>
              <a:t>And worse than incoherent results, what about « negative » results?</a:t>
            </a:r>
          </a:p>
          <a:p>
            <a:pPr>
              <a:spcBef>
                <a:spcPts val="0"/>
              </a:spcBef>
              <a:defRPr sz="2400"/>
            </a:pPr>
            <a:r>
              <a:t>They are even more important because of the passage to Humans.</a:t>
            </a:r>
          </a:p>
          <a:p>
            <a:pPr>
              <a:spcBef>
                <a:spcPts val="0"/>
              </a:spcBef>
              <a:defRPr sz="2400"/>
            </a:pPr>
            <a:r>
              <a:t>Indeed, for clinical trials, all result related information has to be published within at least 1 year of the end of the trial. And in the USA, this includes submission for trials of unapproved products.</a:t>
            </a:r>
          </a:p>
          <a:p>
            <a:pPr>
              <a:spcBef>
                <a:spcPts val="0"/>
              </a:spcBef>
              <a:defRPr sz="2400"/>
            </a:pPr>
            <a:r>
              <a:t>But surprisingly, for research on animal models, there is no rule!</a:t>
            </a:r>
          </a:p>
          <a:p>
            <a:pPr>
              <a:spcBef>
                <a:spcPts val="0"/>
              </a:spcBef>
              <a:defRPr sz="2400"/>
            </a:pPr>
            <a:r>
              <a:t>Eventhough we know that toxicity on an animal model will probably be the same on Humans.</a:t>
            </a:r>
          </a:p>
          <a:p>
            <a:pPr>
              <a:spcBef>
                <a:spcPts val="0"/>
              </a:spcBef>
              <a:defRPr sz="2400"/>
            </a:pPr>
            <a:r>
              <a:t>Have a look on 2 examples.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lgn="just">
              <a:spcBef>
                <a:spcPts val="0"/>
              </a:spcBef>
              <a:defRPr sz="2400"/>
            </a:pPr>
            <a:r>
              <a:t>First, perfluorocarbons,</a:t>
            </a:r>
          </a:p>
          <a:p>
            <a:pPr algn="just">
              <a:spcBef>
                <a:spcPts val="0"/>
              </a:spcBef>
              <a:defRPr sz="2400"/>
            </a:pPr>
            <a:r>
              <a:t>They are composed of carbon and fluor atoms which give them the ability to carry oxygen and carbon dioxide. And their size is perfect for microcirculation.</a:t>
            </a:r>
          </a:p>
          <a:p>
            <a:pPr algn="just">
              <a:spcBef>
                <a:spcPts val="0"/>
              </a:spcBef>
              <a:defRPr sz="2400"/>
            </a:pPr>
            <a:r>
              <a:t>But, they also provoke side effects with severe pulmonary and blood troubles.</a:t>
            </a:r>
          </a:p>
          <a:p>
            <a:pPr algn="just">
              <a:spcBef>
                <a:spcPts val="0"/>
              </a:spcBef>
              <a:defRPr sz="2400"/>
            </a:pPr>
            <a:r>
              <a:t>These effects were known for a long time, and despite this fact, several products were developed and clinical trials were started. And adverse effects on animal models were reproduced on patients…</a:t>
            </a:r>
          </a:p>
          <a:p>
            <a:pPr algn="just">
              <a:spcBef>
                <a:spcPts val="0"/>
              </a:spcBef>
              <a:defRPr sz="2400"/>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pPr algn="just">
              <a:spcBef>
                <a:spcPts val="0"/>
              </a:spcBef>
              <a:defRPr sz="2400"/>
            </a:pPr>
            <a:r>
              <a:t>Another more recent exemple is about Hemoglobin-based oxygen carriers.</a:t>
            </a:r>
          </a:p>
          <a:p>
            <a:pPr algn="just">
              <a:spcBef>
                <a:spcPts val="0"/>
              </a:spcBef>
              <a:defRPr sz="2400"/>
            </a:pPr>
            <a:r>
              <a:t>A study was conducted with an HBOC as a blood substitute in a porcin hemorrhage model.</a:t>
            </a:r>
          </a:p>
          <a:p>
            <a:pPr algn="just">
              <a:spcBef>
                <a:spcPts val="0"/>
              </a:spcBef>
              <a:defRPr sz="2400"/>
            </a:pPr>
            <a:r>
              <a:t>In this study, whereas hypertonic saline, the worst treatment possible, achieved to 86% of survival, in the HBOC group the survival was 0% with all the signs of acute pulmonary arterial hyperpression as the likely cause of death. These results contradicted the ones obtained in rat model. This contradiction between the two animal models was likely another story of depakote. Depakote is an anti-epileptic molecule that provoked foetal impairments when it was administered to pregnant women; despite no one in toxicity studies on rodent model. When they investigated on these impairments, they discovered that the right model was not rats but rabbits, in which there were the same foetal impairments than in Humans. That is why, despite positive results on a rat study with this HBOC, negative results and toxicity on pig model should be suffisant to delay any passage to Humans, but not! and thanks to the vigilance of the French health authorities a clinical trial for severe COVID-19 patients was prohibited just before it started. In this situation, the pandemic emergency failed to remember the Hypocrate sentence, primum non nocere « first do not harm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pPr>
              <a:defRPr sz="2200"/>
            </a:pPr>
            <a:r>
              <a:t>In conclusion,</a:t>
            </a:r>
          </a:p>
          <a:p>
            <a:pPr>
              <a:defRPr sz="2200"/>
            </a:pPr>
            <a:r>
              <a:t>Learning from animal studies is critical for patients.</a:t>
            </a:r>
          </a:p>
          <a:p>
            <a:pPr>
              <a:defRPr sz="2200"/>
            </a:pPr>
            <a:r>
              <a:t>The rule for every new drug is to use animal models before any test on Humans.</a:t>
            </a:r>
          </a:p>
          <a:p>
            <a:pPr>
              <a:defRPr sz="2200"/>
            </a:pPr>
            <a:r>
              <a:t>Specially for transfusion, animal models are acceptable substitutes to study complex injuries and treatment of medical emergencies. </a:t>
            </a:r>
          </a:p>
          <a:p>
            <a:pPr>
              <a:defRPr sz="2200"/>
            </a:pPr>
            <a:r>
              <a:t>It is hard to choose a suitable model and to manage its strengths and weaknesses but it is so important</a:t>
            </a:r>
          </a:p>
          <a:p>
            <a:pPr>
              <a:defRPr sz="2200"/>
            </a:pPr>
            <a:r>
              <a:t>And more than any other thing, all preclinical results should be published, this would help to make good progress and protect patients, from toxicity of new drugs before any clinical trial.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lvl1pPr>
              <a:spcBef>
                <a:spcPts val="0"/>
              </a:spcBef>
              <a:defRPr sz="1800"/>
            </a:lvl1pPr>
          </a:lstStyle>
          <a:p>
            <a:r>
              <a:t>Thank you for your attention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prstGeom prst="rect">
            <a:avLst/>
          </a:prstGeom>
        </p:spPr>
        <p:txBody>
          <a:bodyPr/>
          <a:lstStyle/>
          <a:p>
            <a:endParaRPr/>
          </a:p>
        </p:txBody>
      </p:sp>
      <p:sp>
        <p:nvSpPr>
          <p:cNvPr id="47" name="Shape 47"/>
          <p:cNvSpPr>
            <a:spLocks noGrp="1"/>
          </p:cNvSpPr>
          <p:nvPr>
            <p:ph type="body" sz="quarter" idx="1"/>
          </p:nvPr>
        </p:nvSpPr>
        <p:spPr>
          <a:prstGeom prst="rect">
            <a:avLst/>
          </a:prstGeom>
        </p:spPr>
        <p:txBody>
          <a:bodyPr/>
          <a:lstStyle>
            <a:lvl1pPr>
              <a:defRPr sz="2500"/>
            </a:lvl1pPr>
          </a:lstStyle>
          <a:p>
            <a:r>
              <a:t>First, let us remember that this presentation is an opportunity to discuss possible different points of view.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endParaRPr/>
          </a:p>
        </p:txBody>
      </p:sp>
      <p:sp>
        <p:nvSpPr>
          <p:cNvPr id="61" name="Shape 61"/>
          <p:cNvSpPr>
            <a:spLocks noGrp="1"/>
          </p:cNvSpPr>
          <p:nvPr>
            <p:ph type="body" sz="quarter" idx="1"/>
          </p:nvPr>
        </p:nvSpPr>
        <p:spPr>
          <a:prstGeom prst="rect">
            <a:avLst/>
          </a:prstGeom>
        </p:spPr>
        <p:txBody>
          <a:bodyPr/>
          <a:lstStyle/>
          <a:p>
            <a:pPr algn="just">
              <a:defRPr sz="2400"/>
            </a:pPr>
            <a:r>
              <a:t>The first writings known about animal testing were written in the 4th century before J.C.. At that time, animals were used for physiology, to understand throughout them our own mechanisms.</a:t>
            </a:r>
          </a:p>
          <a:p>
            <a:pPr algn="just">
              <a:defRPr sz="2400"/>
            </a:pPr>
            <a:endParaRPr/>
          </a:p>
          <a:p>
            <a:pPr algn="just">
              <a:defRPr sz="2400"/>
            </a:pPr>
            <a:r>
              <a:t>Then, during the 19th century, Auguste Chauveau and Jules Etienne Marey used horses to develop modern cardiac physiology, with the first electrocardiogram and catheterization.</a:t>
            </a:r>
          </a:p>
          <a:p>
            <a:pPr algn="just">
              <a:defRPr sz="2400"/>
            </a:pPr>
            <a:endParaRPr/>
          </a:p>
          <a:p>
            <a:pPr algn="just">
              <a:defRPr sz="2400"/>
            </a:pPr>
            <a:r>
              <a:t>And now, animal experiments are still necessary for pathophysiology but also required for every new drug to test pharmacodynamics, pharmacocinetics, and toxicity before any test on Humans.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prstGeom prst="rect">
            <a:avLst/>
          </a:prstGeom>
        </p:spPr>
        <p:txBody>
          <a:bodyPr/>
          <a:lstStyle/>
          <a:p>
            <a:endParaRPr/>
          </a:p>
        </p:txBody>
      </p:sp>
      <p:sp>
        <p:nvSpPr>
          <p:cNvPr id="82" name="Shape 82"/>
          <p:cNvSpPr>
            <a:spLocks noGrp="1"/>
          </p:cNvSpPr>
          <p:nvPr>
            <p:ph type="body" sz="quarter" idx="1"/>
          </p:nvPr>
        </p:nvSpPr>
        <p:spPr>
          <a:prstGeom prst="rect">
            <a:avLst/>
          </a:prstGeom>
        </p:spPr>
        <p:txBody>
          <a:bodyPr/>
          <a:lstStyle/>
          <a:p>
            <a:pPr algn="just">
              <a:defRPr sz="2100"/>
            </a:pPr>
            <a:r>
              <a:t>In the context of transfusion, we need animal models because transfusion of trauma patients is an immediate and vital emergency treatment, very often used in austere environment, for patients with complex injuries in an heterogenous population. So clinical trials are very hard to implement, not to say almost impossible.</a:t>
            </a:r>
          </a:p>
          <a:p>
            <a:pPr algn="just">
              <a:defRPr sz="2100"/>
            </a:pPr>
            <a:r>
              <a:t>Animal models are acceptable substitutes with which it is possible to control the severity and kind of injuries, the environment and the characteristics of the population.</a:t>
            </a:r>
          </a:p>
          <a:p>
            <a:pPr algn="just">
              <a:defRPr sz="2100"/>
            </a:pPr>
            <a:endParaRPr/>
          </a:p>
          <a:p>
            <a:pPr algn="just">
              <a:defRPr sz="2100"/>
            </a:pPr>
            <a:r>
              <a:t>So with animal models, we can respect scientific process.</a:t>
            </a:r>
          </a:p>
          <a:p>
            <a:pPr algn="just">
              <a:defRPr sz="2100"/>
            </a:pPr>
            <a:endParaRPr/>
          </a:p>
          <a:p>
            <a:pPr algn="just">
              <a:defRPr sz="2100"/>
            </a:pPr>
            <a:r>
              <a:t>Yes, but…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prstGeom prst="rect">
            <a:avLst/>
          </a:prstGeom>
        </p:spPr>
        <p:txBody>
          <a:bodyPr/>
          <a:lstStyle/>
          <a:p>
            <a:endParaRPr/>
          </a:p>
        </p:txBody>
      </p:sp>
      <p:sp>
        <p:nvSpPr>
          <p:cNvPr id="93" name="Shape 93"/>
          <p:cNvSpPr>
            <a:spLocks noGrp="1"/>
          </p:cNvSpPr>
          <p:nvPr>
            <p:ph type="body" sz="quarter" idx="1"/>
          </p:nvPr>
        </p:nvSpPr>
        <p:spPr>
          <a:prstGeom prst="rect">
            <a:avLst/>
          </a:prstGeom>
        </p:spPr>
        <p:txBody>
          <a:bodyPr/>
          <a:lstStyle>
            <a:lvl1pPr>
              <a:defRPr sz="2900"/>
            </a:lvl1pPr>
          </a:lstStyle>
          <a:p>
            <a:r>
              <a:t>Differences from Humans are not only aesthetic…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algn="just">
              <a:defRPr sz="2200"/>
            </a:pPr>
            <a:r>
              <a:t>For trauma hemorrhage models, there are some key differences :</a:t>
            </a:r>
          </a:p>
          <a:p>
            <a:pPr algn="just">
              <a:defRPr sz="2200"/>
            </a:pPr>
            <a:endParaRPr/>
          </a:p>
          <a:p>
            <a:pPr algn="just">
              <a:defRPr sz="2200"/>
            </a:pPr>
            <a:r>
              <a:t>First, physiology. For exemple, thermoregulation in young pigs during our trauma hemorrhage model is clearly not representative of hypothermia in human patients…</a:t>
            </a:r>
          </a:p>
          <a:p>
            <a:pPr algn="just">
              <a:defRPr sz="2200"/>
            </a:pPr>
            <a:endParaRPr/>
          </a:p>
          <a:p>
            <a:pPr algn="just">
              <a:defRPr sz="2200"/>
            </a:pPr>
            <a:r>
              <a:t>Second, anesthesia is, according to international directives, necessary for animal confort but also rigorous experiment. The problem is that any drug has consequences on animal physiology, and these consequences are species dependent and not the same from one drug to another.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pPr>
              <a:defRPr sz="2600"/>
            </a:pPr>
            <a:r>
              <a:t>Another key point is hemostasis. Either coagulation times or blood volumes, there is no perfect animal model except perhaps primates but there is a question of ethics and availability.</a:t>
            </a:r>
          </a:p>
          <a:p>
            <a:pPr>
              <a:defRPr sz="2600"/>
            </a:pPr>
            <a:endParaRPr/>
          </a:p>
          <a:p>
            <a:pPr>
              <a:defRPr sz="2600"/>
            </a:pPr>
            <a:r>
              <a:t>And about platelet agregation, it is not better.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algn="just">
              <a:defRPr sz="2500"/>
            </a:pPr>
            <a:r>
              <a:t>More than physiology, the response to treatments can also be different from Humans. Indeed, here we see the platelet aggregation and ROTEM results on Humans and pigs after administration of ibuprofen, a non-steroid anti-inflammatory molecule. These functional results indicate different responses from the same treatment.</a:t>
            </a:r>
          </a:p>
          <a:p>
            <a:pPr algn="just">
              <a:defRPr sz="2500"/>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pPr algn="just">
              <a:defRPr sz="2600"/>
            </a:pPr>
            <a:r>
              <a:t>Another important problem is the availability of reagents for biological assays.</a:t>
            </a:r>
            <a:br/>
            <a:r>
              <a:t>Here, there is an exemple of multiplexes available for Human, mouse and porcine samples. You can see there is not the same offer depending on the species.</a:t>
            </a:r>
          </a:p>
          <a:p>
            <a:pPr algn="just">
              <a:defRPr sz="2600"/>
            </a:pPr>
            <a:r>
              <a:t>And if, as a last resort, you think about using human biological tests for your animal model, don’t forget that for functional assays, why not, but for immunoassays you can have little opportunity to succeed…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iapositive de titre">
    <p:spTree>
      <p:nvGrpSpPr>
        <p:cNvPr id="1" name=""/>
        <p:cNvGrpSpPr/>
        <p:nvPr/>
      </p:nvGrpSpPr>
      <p:grpSpPr>
        <a:xfrm>
          <a:off x="0" y="0"/>
          <a:ext cx="0" cy="0"/>
          <a:chOff x="0" y="0"/>
          <a:chExt cx="0" cy="0"/>
        </a:xfrm>
      </p:grpSpPr>
      <p:sp>
        <p:nvSpPr>
          <p:cNvPr id="23" name="Texte du titre"/>
          <p:cNvSpPr txBox="1">
            <a:spLocks noGrp="1"/>
          </p:cNvSpPr>
          <p:nvPr>
            <p:ph type="title"/>
          </p:nvPr>
        </p:nvSpPr>
        <p:spPr>
          <a:xfrm>
            <a:off x="1142999" y="1699022"/>
            <a:ext cx="6858004" cy="1790703"/>
          </a:xfrm>
          <a:prstGeom prst="rect">
            <a:avLst/>
          </a:prstGeom>
        </p:spPr>
        <p:txBody>
          <a:bodyPr lIns="34287" tIns="34287" rIns="34287" bIns="34287" anchor="b">
            <a:normAutofit/>
          </a:bodyPr>
          <a:lstStyle>
            <a:lvl1pPr algn="ctr">
              <a:lnSpc>
                <a:spcPct val="90000"/>
              </a:lnSpc>
              <a:defRPr sz="5800" b="0">
                <a:solidFill>
                  <a:srgbClr val="000000"/>
                </a:solidFill>
                <a:latin typeface="Calibri Light"/>
                <a:ea typeface="Calibri Light"/>
                <a:cs typeface="Calibri Light"/>
                <a:sym typeface="Calibri Light"/>
              </a:defRPr>
            </a:lvl1pPr>
          </a:lstStyle>
          <a:p>
            <a:r>
              <a:t>Texte du titre</a:t>
            </a:r>
          </a:p>
        </p:txBody>
      </p:sp>
      <p:sp>
        <p:nvSpPr>
          <p:cNvPr id="24" name="Texte niveau 1…"/>
          <p:cNvSpPr txBox="1">
            <a:spLocks noGrp="1"/>
          </p:cNvSpPr>
          <p:nvPr>
            <p:ph type="body" sz="quarter" idx="1"/>
          </p:nvPr>
        </p:nvSpPr>
        <p:spPr>
          <a:xfrm>
            <a:off x="1142999" y="3558776"/>
            <a:ext cx="6858004" cy="1241825"/>
          </a:xfrm>
          <a:prstGeom prst="rect">
            <a:avLst/>
          </a:prstGeom>
        </p:spPr>
        <p:txBody>
          <a:bodyPr lIns="34287" tIns="34287" rIns="34287" bIns="34287">
            <a:normAutofit/>
          </a:bodyPr>
          <a:lstStyle>
            <a:lvl1pPr marL="0" indent="0" algn="ctr">
              <a:lnSpc>
                <a:spcPct val="90000"/>
              </a:lnSpc>
              <a:spcBef>
                <a:spcPts val="900"/>
              </a:spcBef>
              <a:buSzTx/>
              <a:buFontTx/>
              <a:buNone/>
              <a:defRPr sz="2200"/>
            </a:lvl1pPr>
            <a:lvl2pPr marL="0" indent="0" algn="ctr">
              <a:lnSpc>
                <a:spcPct val="90000"/>
              </a:lnSpc>
              <a:spcBef>
                <a:spcPts val="900"/>
              </a:spcBef>
              <a:buSzTx/>
              <a:buFontTx/>
              <a:buNone/>
              <a:defRPr sz="2200"/>
            </a:lvl2pPr>
            <a:lvl3pPr marL="0" indent="0" algn="ctr">
              <a:lnSpc>
                <a:spcPct val="90000"/>
              </a:lnSpc>
              <a:spcBef>
                <a:spcPts val="900"/>
              </a:spcBef>
              <a:buSzTx/>
              <a:buFontTx/>
              <a:buNone/>
              <a:defRPr sz="2200"/>
            </a:lvl3pPr>
            <a:lvl4pPr marL="0" indent="0" algn="ctr">
              <a:lnSpc>
                <a:spcPct val="90000"/>
              </a:lnSpc>
              <a:spcBef>
                <a:spcPts val="900"/>
              </a:spcBef>
              <a:buSzTx/>
              <a:buFontTx/>
              <a:buNone/>
              <a:defRPr sz="2200"/>
            </a:lvl4pPr>
            <a:lvl5pPr marL="0" indent="0" algn="ctr">
              <a:lnSpc>
                <a:spcPct val="90000"/>
              </a:lnSpc>
              <a:spcBef>
                <a:spcPts val="900"/>
              </a:spcBef>
              <a:buSzTx/>
              <a:buFontTx/>
              <a:buNone/>
              <a:defRPr sz="2200"/>
            </a:lvl5pPr>
          </a:lstStyle>
          <a:p>
            <a:r>
              <a:t>Texte niveau 1</a:t>
            </a:r>
          </a:p>
          <a:p>
            <a:pPr lvl="1"/>
            <a:r>
              <a:t>Texte niveau 2</a:t>
            </a:r>
          </a:p>
          <a:p>
            <a:pPr lvl="2"/>
            <a:r>
              <a:t>Texte niveau 3</a:t>
            </a:r>
          </a:p>
          <a:p>
            <a:pPr lvl="3"/>
            <a:r>
              <a:t>Texte niveau 4</a:t>
            </a:r>
          </a:p>
          <a:p>
            <a:pPr lvl="4"/>
            <a:r>
              <a:t>Texte niveau 5</a:t>
            </a:r>
          </a:p>
        </p:txBody>
      </p:sp>
      <p:sp>
        <p:nvSpPr>
          <p:cNvPr id="25" name="Numéro de diapositive"/>
          <p:cNvSpPr txBox="1">
            <a:spLocks noGrp="1"/>
          </p:cNvSpPr>
          <p:nvPr>
            <p:ph type="sldNum" sz="quarter" idx="2"/>
          </p:nvPr>
        </p:nvSpPr>
        <p:spPr>
          <a:xfrm>
            <a:off x="8292466" y="5660012"/>
            <a:ext cx="222887" cy="202845"/>
          </a:xfrm>
          <a:prstGeom prst="rect">
            <a:avLst/>
          </a:prstGeom>
        </p:spPr>
        <p:txBody>
          <a:bodyPr lIns="34287" tIns="34287" rIns="34287" bIns="34287"/>
          <a:lstStyle>
            <a:lvl1pPr>
              <a:defRPr sz="1100">
                <a:solidFill>
                  <a:srgbClr val="888888"/>
                </a:solidFill>
              </a:defRPr>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eg" descr="image.jpeg"/>
          <p:cNvPicPr>
            <a:picLocks noChangeAspect="1"/>
          </p:cNvPicPr>
          <p:nvPr/>
        </p:nvPicPr>
        <p:blipFill>
          <a:blip r:embed="rId4">
            <a:extLst/>
          </a:blip>
          <a:stretch>
            <a:fillRect/>
          </a:stretch>
        </p:blipFill>
        <p:spPr>
          <a:xfrm>
            <a:off x="0" y="0"/>
            <a:ext cx="9144000" cy="6858000"/>
          </a:xfrm>
          <a:prstGeom prst="rect">
            <a:avLst/>
          </a:prstGeom>
          <a:ln w="12700">
            <a:miter lim="400000"/>
          </a:ln>
        </p:spPr>
      </p:pic>
      <p:sp>
        <p:nvSpPr>
          <p:cNvPr id="3" name="Carré"/>
          <p:cNvSpPr/>
          <p:nvPr/>
        </p:nvSpPr>
        <p:spPr>
          <a:xfrm>
            <a:off x="-992188" y="1196975"/>
            <a:ext cx="360364" cy="352425"/>
          </a:xfrm>
          <a:prstGeom prst="rect">
            <a:avLst/>
          </a:prstGeom>
          <a:solidFill>
            <a:srgbClr val="4BB8A7"/>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 name="Carré"/>
          <p:cNvSpPr/>
          <p:nvPr/>
        </p:nvSpPr>
        <p:spPr>
          <a:xfrm>
            <a:off x="-992188" y="800100"/>
            <a:ext cx="360364" cy="352425"/>
          </a:xfrm>
          <a:prstGeom prst="rect">
            <a:avLst/>
          </a:prstGeom>
          <a:solidFill>
            <a:srgbClr val="16419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5" name="Carré"/>
          <p:cNvSpPr/>
          <p:nvPr/>
        </p:nvSpPr>
        <p:spPr>
          <a:xfrm>
            <a:off x="-992188" y="404811"/>
            <a:ext cx="360364" cy="352427"/>
          </a:xfrm>
          <a:prstGeom prst="rect">
            <a:avLst/>
          </a:prstGeom>
          <a:solidFill>
            <a:srgbClr val="90283B"/>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6" name="Carré"/>
          <p:cNvSpPr/>
          <p:nvPr/>
        </p:nvSpPr>
        <p:spPr>
          <a:xfrm>
            <a:off x="-992188" y="1628775"/>
            <a:ext cx="360364" cy="352425"/>
          </a:xfrm>
          <a:prstGeom prst="rect">
            <a:avLst/>
          </a:prstGeom>
          <a:solidFill>
            <a:srgbClr val="BFBFB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7" name="Texte du titre"/>
          <p:cNvSpPr txBox="1">
            <a:spLocks noGrp="1"/>
          </p:cNvSpPr>
          <p:nvPr>
            <p:ph type="title"/>
          </p:nvPr>
        </p:nvSpPr>
        <p:spPr>
          <a:xfrm>
            <a:off x="1370012" y="769937"/>
            <a:ext cx="73152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Texte du titre</a:t>
            </a:r>
          </a:p>
        </p:txBody>
      </p:sp>
      <p:sp>
        <p:nvSpPr>
          <p:cNvPr id="8" name="Texte niveau 1…"/>
          <p:cNvSpPr txBox="1">
            <a:spLocks noGrp="1"/>
          </p:cNvSpPr>
          <p:nvPr>
            <p:ph type="body" idx="1"/>
          </p:nvPr>
        </p:nvSpPr>
        <p:spPr>
          <a:xfrm>
            <a:off x="5103812" y="2438400"/>
            <a:ext cx="35814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Texte niveau 1</a:t>
            </a:r>
          </a:p>
          <a:p>
            <a:pPr lvl="1"/>
            <a:r>
              <a:t>Texte niveau 2</a:t>
            </a:r>
          </a:p>
          <a:p>
            <a:pPr lvl="2"/>
            <a:r>
              <a:t>Texte niveau 3</a:t>
            </a:r>
          </a:p>
          <a:p>
            <a:pPr lvl="3"/>
            <a:r>
              <a:t>Texte niveau 4</a:t>
            </a:r>
          </a:p>
          <a:p>
            <a:pPr lvl="4"/>
            <a:r>
              <a:t>Texte niveau 5</a:t>
            </a:r>
          </a:p>
        </p:txBody>
      </p:sp>
      <p:sp>
        <p:nvSpPr>
          <p:cNvPr id="9" name="Numéro de diapositive"/>
          <p:cNvSpPr txBox="1">
            <a:spLocks noGrp="1"/>
          </p:cNvSpPr>
          <p:nvPr>
            <p:ph type="sldNum" sz="quarter" idx="2"/>
          </p:nvPr>
        </p:nvSpPr>
        <p:spPr>
          <a:xfrm>
            <a:off x="6294578" y="6232198"/>
            <a:ext cx="258623" cy="248304"/>
          </a:xfrm>
          <a:prstGeom prst="rect">
            <a:avLst/>
          </a:prstGeom>
          <a:ln w="12700">
            <a:miter lim="400000"/>
          </a:ln>
        </p:spPr>
        <p:txBody>
          <a:bodyPr wrap="none" lIns="45718" tIns="45718" rIns="45718" bIns="45718" anchor="ctr">
            <a:spAutoFit/>
          </a:bodyPr>
          <a:lstStyle>
            <a:lvl1pPr algn="r">
              <a:defRPr sz="1200">
                <a:latin typeface="+mn-lt"/>
                <a:ea typeface="+mn-ea"/>
                <a:cs typeface="+mn-cs"/>
                <a:sym typeface="Calibri"/>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90283B"/>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2352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0" marR="0" indent="228600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mn-lt"/>
          <a:ea typeface="+mn-ea"/>
          <a:cs typeface="+mn-cs"/>
          <a:sym typeface="Calibri"/>
        </a:defRPr>
      </a:lvl6pPr>
      <a:lvl7pPr marL="0" marR="0" indent="274320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mn-lt"/>
          <a:ea typeface="+mn-ea"/>
          <a:cs typeface="+mn-cs"/>
          <a:sym typeface="Calibri"/>
        </a:defRPr>
      </a:lvl7pPr>
      <a:lvl8pPr marL="0" marR="0" indent="320040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mn-lt"/>
          <a:ea typeface="+mn-ea"/>
          <a:cs typeface="+mn-cs"/>
          <a:sym typeface="Calibri"/>
        </a:defRPr>
      </a:lvl8pPr>
      <a:lvl9pPr marL="0" marR="0" indent="365760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tif"/><Relationship Id="rId4" Type="http://schemas.openxmlformats.org/officeDocument/2006/relationships/image" Target="../media/image44.tif"/></Relationships>
</file>

<file path=ppt/slides/_rels/slide19.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Relationship Id="rId7" Type="http://schemas.openxmlformats.org/officeDocument/2006/relationships/image" Target="../media/image15.t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tif"/><Relationship Id="rId5" Type="http://schemas.openxmlformats.org/officeDocument/2006/relationships/image" Target="../media/image13.tif"/><Relationship Id="rId4" Type="http://schemas.openxmlformats.org/officeDocument/2006/relationships/image" Target="../media/image12.t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tif"/></Relationships>
</file>

<file path=ppt/slides/_rels/slide8.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tif"/></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jpeg" descr="image.jpeg"/>
          <p:cNvPicPr>
            <a:picLocks noChangeAspect="1"/>
          </p:cNvPicPr>
          <p:nvPr/>
        </p:nvPicPr>
        <p:blipFill>
          <a:blip r:embed="rId3">
            <a:extLst/>
          </a:blip>
          <a:stretch>
            <a:fillRect/>
          </a:stretch>
        </p:blipFill>
        <p:spPr>
          <a:xfrm>
            <a:off x="6949" y="0"/>
            <a:ext cx="9144005" cy="6858000"/>
          </a:xfrm>
          <a:prstGeom prst="rect">
            <a:avLst/>
          </a:prstGeom>
          <a:ln w="12700">
            <a:miter lim="400000"/>
          </a:ln>
        </p:spPr>
      </p:pic>
      <p:sp>
        <p:nvSpPr>
          <p:cNvPr id="35" name="Experimental research and transition to human transfusion :…"/>
          <p:cNvSpPr txBox="1"/>
          <p:nvPr/>
        </p:nvSpPr>
        <p:spPr>
          <a:xfrm>
            <a:off x="592830" y="2039985"/>
            <a:ext cx="7972242" cy="255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4000" b="1">
                <a:solidFill>
                  <a:srgbClr val="000001"/>
                </a:solidFill>
                <a:latin typeface="+mn-lt"/>
                <a:ea typeface="+mn-ea"/>
                <a:cs typeface="+mn-cs"/>
                <a:sym typeface="Calibri"/>
              </a:defRPr>
            </a:lvl1pPr>
          </a:lstStyle>
          <a:p>
            <a:r>
              <a:rPr lang="en-US" dirty="0"/>
              <a:t>Experimental research and passage to Humans in transfusion and developing new blood products without repeating past mistakes </a:t>
            </a:r>
          </a:p>
        </p:txBody>
      </p:sp>
      <p:sp>
        <p:nvSpPr>
          <p:cNvPr id="36" name="MC DUFOUR-GAUME Frédérique…"/>
          <p:cNvSpPr txBox="1"/>
          <p:nvPr/>
        </p:nvSpPr>
        <p:spPr>
          <a:xfrm>
            <a:off x="65965" y="5962230"/>
            <a:ext cx="3050341" cy="76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600">
                <a:latin typeface="Times New Roman"/>
                <a:ea typeface="Times New Roman"/>
                <a:cs typeface="Times New Roman"/>
                <a:sym typeface="Times New Roman"/>
              </a:defRPr>
            </a:pPr>
            <a:r>
              <a:t>MC DUFOUR-GAUME Frédérique</a:t>
            </a:r>
          </a:p>
          <a:p>
            <a:pPr>
              <a:defRPr sz="1600">
                <a:latin typeface="Times New Roman"/>
                <a:ea typeface="Times New Roman"/>
                <a:cs typeface="Times New Roman"/>
                <a:sym typeface="Times New Roman"/>
              </a:defRPr>
            </a:pPr>
            <a:r>
              <a:t>Vet CARDONA Vénétia</a:t>
            </a:r>
          </a:p>
          <a:p>
            <a:pPr>
              <a:defRPr sz="1600">
                <a:latin typeface="Times New Roman"/>
                <a:ea typeface="Times New Roman"/>
                <a:cs typeface="Times New Roman"/>
                <a:sym typeface="Times New Roman"/>
              </a:defRPr>
            </a:pPr>
            <a:r>
              <a:t>MC PRAT Nicolas</a:t>
            </a:r>
          </a:p>
        </p:txBody>
      </p:sp>
      <p:sp>
        <p:nvSpPr>
          <p:cNvPr id="37" name="French Armed Forces Institute of Biomedical Research (IRBA)"/>
          <p:cNvSpPr txBox="1"/>
          <p:nvPr/>
        </p:nvSpPr>
        <p:spPr>
          <a:xfrm>
            <a:off x="42653" y="5550933"/>
            <a:ext cx="6392399" cy="35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solidFill>
                  <a:srgbClr val="0077C8"/>
                </a:solidFill>
                <a:latin typeface="Arial"/>
                <a:ea typeface="Arial"/>
                <a:cs typeface="Arial"/>
                <a:sym typeface="Arial"/>
              </a:defRPr>
            </a:lvl1pPr>
          </a:lstStyle>
          <a:p>
            <a:r>
              <a:t>French Armed Forces Institute of Biomedical Research (IRBA)</a:t>
            </a:r>
          </a:p>
        </p:txBody>
      </p:sp>
      <p:pic>
        <p:nvPicPr>
          <p:cNvPr id="38" name="Image" descr="Image"/>
          <p:cNvPicPr>
            <a:picLocks noChangeAspect="1"/>
          </p:cNvPicPr>
          <p:nvPr/>
        </p:nvPicPr>
        <p:blipFill>
          <a:blip r:embed="rId4">
            <a:extLst/>
          </a:blip>
          <a:stretch>
            <a:fillRect/>
          </a:stretch>
        </p:blipFill>
        <p:spPr>
          <a:xfrm>
            <a:off x="70081" y="238189"/>
            <a:ext cx="876140" cy="88198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How to choose the good animal model?"/>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How to choose the good animal model?</a:t>
            </a:r>
          </a:p>
        </p:txBody>
      </p:sp>
      <p:sp>
        <p:nvSpPr>
          <p:cNvPr id="245" name="What do we want to study ?"/>
          <p:cNvSpPr txBox="1"/>
          <p:nvPr/>
        </p:nvSpPr>
        <p:spPr>
          <a:xfrm>
            <a:off x="1034308" y="752793"/>
            <a:ext cx="7075383" cy="447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lnSpc>
                <a:spcPct val="90000"/>
              </a:lnSpc>
              <a:defRPr sz="2400" b="1">
                <a:latin typeface="+mn-lt"/>
                <a:ea typeface="+mn-ea"/>
                <a:cs typeface="+mn-cs"/>
                <a:sym typeface="Calibri"/>
              </a:defRPr>
            </a:lvl1pPr>
          </a:lstStyle>
          <a:p>
            <a:r>
              <a:t>What do we want to study ?</a:t>
            </a:r>
          </a:p>
        </p:txBody>
      </p:sp>
      <p:sp>
        <p:nvSpPr>
          <p:cNvPr id="246" name="-Trauma of soft-tissues, bone, with or without trauma brain injury ?"/>
          <p:cNvSpPr txBox="1"/>
          <p:nvPr/>
        </p:nvSpPr>
        <p:spPr>
          <a:xfrm>
            <a:off x="495849" y="2405863"/>
            <a:ext cx="5761431" cy="33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r>
              <a:t>-Trauma of soft-tissues, bone, with or without brain trauma ?</a:t>
            </a:r>
          </a:p>
        </p:txBody>
      </p:sp>
      <p:sp>
        <p:nvSpPr>
          <p:cNvPr id="247" name="-40% or 60% of total blood volume, or blood pressure objective ?"/>
          <p:cNvSpPr txBox="1"/>
          <p:nvPr/>
        </p:nvSpPr>
        <p:spPr>
          <a:xfrm>
            <a:off x="488720" y="1878317"/>
            <a:ext cx="7290980" cy="333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r>
              <a:t>-40% or 60% of total blood volume, or blood pressure objective ?</a:t>
            </a:r>
          </a:p>
        </p:txBody>
      </p:sp>
      <p:grpSp>
        <p:nvGrpSpPr>
          <p:cNvPr id="268" name="Grouper"/>
          <p:cNvGrpSpPr/>
          <p:nvPr/>
        </p:nvGrpSpPr>
        <p:grpSpPr>
          <a:xfrm>
            <a:off x="100751" y="4181666"/>
            <a:ext cx="5567227" cy="2608066"/>
            <a:chOff x="-1" y="-1"/>
            <a:chExt cx="5567225" cy="2608064"/>
          </a:xfrm>
        </p:grpSpPr>
        <p:pic>
          <p:nvPicPr>
            <p:cNvPr id="248" name="Rectangle Rectangle" descr="Rectangle Rectangle"/>
            <p:cNvPicPr>
              <a:picLocks noChangeAspect="1"/>
            </p:cNvPicPr>
            <p:nvPr/>
          </p:nvPicPr>
          <p:blipFill>
            <a:blip r:embed="rId3">
              <a:extLst/>
            </a:blip>
            <a:stretch>
              <a:fillRect/>
            </a:stretch>
          </p:blipFill>
          <p:spPr>
            <a:xfrm>
              <a:off x="-2" y="-2"/>
              <a:ext cx="5567227" cy="2608065"/>
            </a:xfrm>
            <a:prstGeom prst="rect">
              <a:avLst/>
            </a:prstGeom>
            <a:ln w="12700" cap="flat">
              <a:noFill/>
              <a:miter lim="400000"/>
            </a:ln>
            <a:effectLst/>
          </p:spPr>
        </p:pic>
        <p:pic>
          <p:nvPicPr>
            <p:cNvPr id="249" name="Image" descr="Image"/>
            <p:cNvPicPr>
              <a:picLocks noChangeAspect="1"/>
            </p:cNvPicPr>
            <p:nvPr/>
          </p:nvPicPr>
          <p:blipFill>
            <a:blip r:embed="rId4">
              <a:extLst/>
            </a:blip>
            <a:srcRect l="839" t="21513" r="836" b="1764"/>
            <a:stretch>
              <a:fillRect/>
            </a:stretch>
          </p:blipFill>
          <p:spPr>
            <a:xfrm>
              <a:off x="524625" y="433567"/>
              <a:ext cx="4565651" cy="1966913"/>
            </a:xfrm>
            <a:custGeom>
              <a:avLst/>
              <a:gdLst/>
              <a:ahLst/>
              <a:cxnLst>
                <a:cxn ang="0">
                  <a:pos x="wd2" y="hd2"/>
                </a:cxn>
                <a:cxn ang="5400000">
                  <a:pos x="wd2" y="hd2"/>
                </a:cxn>
                <a:cxn ang="10800000">
                  <a:pos x="wd2" y="hd2"/>
                </a:cxn>
                <a:cxn ang="16200000">
                  <a:pos x="wd2" y="hd2"/>
                </a:cxn>
              </a:cxnLst>
              <a:rect l="0" t="0" r="r" b="b"/>
              <a:pathLst>
                <a:path w="21600" h="21600" extrusionOk="0">
                  <a:moveTo>
                    <a:pt x="11031" y="0"/>
                  </a:moveTo>
                  <a:lnTo>
                    <a:pt x="11023" y="1055"/>
                  </a:lnTo>
                  <a:lnTo>
                    <a:pt x="11014" y="2105"/>
                  </a:lnTo>
                  <a:lnTo>
                    <a:pt x="10881" y="2127"/>
                  </a:lnTo>
                  <a:cubicBezTo>
                    <a:pt x="10718" y="2154"/>
                    <a:pt x="10719" y="2155"/>
                    <a:pt x="10975" y="2955"/>
                  </a:cubicBezTo>
                  <a:cubicBezTo>
                    <a:pt x="11081" y="3288"/>
                    <a:pt x="11183" y="3561"/>
                    <a:pt x="11200" y="3561"/>
                  </a:cubicBezTo>
                  <a:cubicBezTo>
                    <a:pt x="11231" y="3561"/>
                    <a:pt x="11603" y="2435"/>
                    <a:pt x="11634" y="2249"/>
                  </a:cubicBezTo>
                  <a:cubicBezTo>
                    <a:pt x="11646" y="2174"/>
                    <a:pt x="11617" y="2143"/>
                    <a:pt x="11517" y="2127"/>
                  </a:cubicBezTo>
                  <a:lnTo>
                    <a:pt x="11384" y="2105"/>
                  </a:lnTo>
                  <a:lnTo>
                    <a:pt x="11375" y="1055"/>
                  </a:lnTo>
                  <a:lnTo>
                    <a:pt x="11367" y="0"/>
                  </a:lnTo>
                  <a:lnTo>
                    <a:pt x="11200" y="0"/>
                  </a:lnTo>
                  <a:lnTo>
                    <a:pt x="11031" y="0"/>
                  </a:lnTo>
                  <a:close/>
                  <a:moveTo>
                    <a:pt x="122" y="2567"/>
                  </a:moveTo>
                  <a:lnTo>
                    <a:pt x="122" y="3814"/>
                  </a:lnTo>
                  <a:lnTo>
                    <a:pt x="122" y="5060"/>
                  </a:lnTo>
                  <a:lnTo>
                    <a:pt x="2028" y="5060"/>
                  </a:lnTo>
                  <a:lnTo>
                    <a:pt x="3934" y="5060"/>
                  </a:lnTo>
                  <a:lnTo>
                    <a:pt x="3934" y="4533"/>
                  </a:lnTo>
                  <a:cubicBezTo>
                    <a:pt x="3934" y="4241"/>
                    <a:pt x="3947" y="3981"/>
                    <a:pt x="3964" y="3957"/>
                  </a:cubicBezTo>
                  <a:cubicBezTo>
                    <a:pt x="3980" y="3934"/>
                    <a:pt x="4045" y="3997"/>
                    <a:pt x="4108" y="4097"/>
                  </a:cubicBezTo>
                  <a:cubicBezTo>
                    <a:pt x="4246" y="4314"/>
                    <a:pt x="4260" y="4316"/>
                    <a:pt x="4279" y="4145"/>
                  </a:cubicBezTo>
                  <a:cubicBezTo>
                    <a:pt x="4293" y="4018"/>
                    <a:pt x="4312" y="4019"/>
                    <a:pt x="4857" y="4184"/>
                  </a:cubicBezTo>
                  <a:cubicBezTo>
                    <a:pt x="8167" y="5189"/>
                    <a:pt x="9466" y="5606"/>
                    <a:pt x="9469" y="5666"/>
                  </a:cubicBezTo>
                  <a:cubicBezTo>
                    <a:pt x="9477" y="5818"/>
                    <a:pt x="9225" y="6050"/>
                    <a:pt x="8066" y="6956"/>
                  </a:cubicBezTo>
                  <a:lnTo>
                    <a:pt x="6866" y="7897"/>
                  </a:lnTo>
                  <a:lnTo>
                    <a:pt x="6859" y="10077"/>
                  </a:lnTo>
                  <a:lnTo>
                    <a:pt x="6851" y="12256"/>
                  </a:lnTo>
                  <a:lnTo>
                    <a:pt x="7358" y="12277"/>
                  </a:lnTo>
                  <a:cubicBezTo>
                    <a:pt x="7638" y="12288"/>
                    <a:pt x="7866" y="12324"/>
                    <a:pt x="7867" y="12360"/>
                  </a:cubicBezTo>
                  <a:cubicBezTo>
                    <a:pt x="7868" y="12396"/>
                    <a:pt x="6899" y="13406"/>
                    <a:pt x="5712" y="14600"/>
                  </a:cubicBezTo>
                  <a:cubicBezTo>
                    <a:pt x="3808" y="16515"/>
                    <a:pt x="3548" y="16758"/>
                    <a:pt x="3517" y="16658"/>
                  </a:cubicBezTo>
                  <a:cubicBezTo>
                    <a:pt x="3485" y="16556"/>
                    <a:pt x="3472" y="16566"/>
                    <a:pt x="3395" y="16754"/>
                  </a:cubicBezTo>
                  <a:lnTo>
                    <a:pt x="3306" y="16967"/>
                  </a:lnTo>
                  <a:lnTo>
                    <a:pt x="1654" y="16967"/>
                  </a:lnTo>
                  <a:lnTo>
                    <a:pt x="0" y="16967"/>
                  </a:lnTo>
                  <a:lnTo>
                    <a:pt x="0" y="18070"/>
                  </a:lnTo>
                  <a:lnTo>
                    <a:pt x="0" y="19177"/>
                  </a:lnTo>
                  <a:lnTo>
                    <a:pt x="1658" y="19177"/>
                  </a:lnTo>
                  <a:lnTo>
                    <a:pt x="3316" y="19177"/>
                  </a:lnTo>
                  <a:lnTo>
                    <a:pt x="3325" y="18157"/>
                  </a:lnTo>
                  <a:lnTo>
                    <a:pt x="3333" y="17141"/>
                  </a:lnTo>
                  <a:lnTo>
                    <a:pt x="3466" y="17168"/>
                  </a:lnTo>
                  <a:cubicBezTo>
                    <a:pt x="3587" y="17190"/>
                    <a:pt x="3599" y="17180"/>
                    <a:pt x="3590" y="17041"/>
                  </a:cubicBezTo>
                  <a:cubicBezTo>
                    <a:pt x="3581" y="16903"/>
                    <a:pt x="3792" y="16674"/>
                    <a:pt x="5879" y="14574"/>
                  </a:cubicBezTo>
                  <a:lnTo>
                    <a:pt x="8177" y="12260"/>
                  </a:lnTo>
                  <a:lnTo>
                    <a:pt x="9673" y="12277"/>
                  </a:lnTo>
                  <a:lnTo>
                    <a:pt x="11168" y="12295"/>
                  </a:lnTo>
                  <a:lnTo>
                    <a:pt x="11176" y="15315"/>
                  </a:lnTo>
                  <a:cubicBezTo>
                    <a:pt x="11183" y="18286"/>
                    <a:pt x="11184" y="18334"/>
                    <a:pt x="11123" y="18370"/>
                  </a:cubicBezTo>
                  <a:cubicBezTo>
                    <a:pt x="11047" y="18416"/>
                    <a:pt x="11046" y="18406"/>
                    <a:pt x="11123" y="18754"/>
                  </a:cubicBezTo>
                  <a:cubicBezTo>
                    <a:pt x="11157" y="18911"/>
                    <a:pt x="11178" y="19069"/>
                    <a:pt x="11168" y="19107"/>
                  </a:cubicBezTo>
                  <a:cubicBezTo>
                    <a:pt x="11157" y="19150"/>
                    <a:pt x="10601" y="19177"/>
                    <a:pt x="9707" y="19177"/>
                  </a:cubicBezTo>
                  <a:lnTo>
                    <a:pt x="8265" y="19177"/>
                  </a:lnTo>
                  <a:lnTo>
                    <a:pt x="8265" y="20388"/>
                  </a:lnTo>
                  <a:lnTo>
                    <a:pt x="8265" y="21600"/>
                  </a:lnTo>
                  <a:lnTo>
                    <a:pt x="14135" y="21600"/>
                  </a:lnTo>
                  <a:lnTo>
                    <a:pt x="14127" y="20406"/>
                  </a:lnTo>
                  <a:lnTo>
                    <a:pt x="14118" y="19212"/>
                  </a:lnTo>
                  <a:lnTo>
                    <a:pt x="12691" y="19190"/>
                  </a:lnTo>
                  <a:cubicBezTo>
                    <a:pt x="11906" y="19180"/>
                    <a:pt x="11250" y="19146"/>
                    <a:pt x="11236" y="19111"/>
                  </a:cubicBezTo>
                  <a:cubicBezTo>
                    <a:pt x="11220" y="19076"/>
                    <a:pt x="11237" y="18923"/>
                    <a:pt x="11273" y="18758"/>
                  </a:cubicBezTo>
                  <a:cubicBezTo>
                    <a:pt x="11351" y="18404"/>
                    <a:pt x="11351" y="18416"/>
                    <a:pt x="11275" y="18370"/>
                  </a:cubicBezTo>
                  <a:cubicBezTo>
                    <a:pt x="11214" y="18334"/>
                    <a:pt x="11215" y="18286"/>
                    <a:pt x="11222" y="15315"/>
                  </a:cubicBezTo>
                  <a:lnTo>
                    <a:pt x="11230" y="12295"/>
                  </a:lnTo>
                  <a:lnTo>
                    <a:pt x="11838" y="12260"/>
                  </a:lnTo>
                  <a:cubicBezTo>
                    <a:pt x="12367" y="12229"/>
                    <a:pt x="12453" y="12209"/>
                    <a:pt x="12486" y="12103"/>
                  </a:cubicBezTo>
                  <a:cubicBezTo>
                    <a:pt x="12680" y="11488"/>
                    <a:pt x="12895" y="10910"/>
                    <a:pt x="12920" y="10935"/>
                  </a:cubicBezTo>
                  <a:cubicBezTo>
                    <a:pt x="13110" y="11123"/>
                    <a:pt x="17568" y="16002"/>
                    <a:pt x="17595" y="16052"/>
                  </a:cubicBezTo>
                  <a:cubicBezTo>
                    <a:pt x="17615" y="16089"/>
                    <a:pt x="17625" y="16166"/>
                    <a:pt x="17616" y="16222"/>
                  </a:cubicBezTo>
                  <a:cubicBezTo>
                    <a:pt x="17602" y="16303"/>
                    <a:pt x="17635" y="16322"/>
                    <a:pt x="17773" y="16322"/>
                  </a:cubicBezTo>
                  <a:lnTo>
                    <a:pt x="17948" y="16322"/>
                  </a:lnTo>
                  <a:lnTo>
                    <a:pt x="17832" y="15995"/>
                  </a:lnTo>
                  <a:cubicBezTo>
                    <a:pt x="17724" y="15690"/>
                    <a:pt x="17715" y="15679"/>
                    <a:pt x="17693" y="15821"/>
                  </a:cubicBezTo>
                  <a:cubicBezTo>
                    <a:pt x="17674" y="15939"/>
                    <a:pt x="17656" y="15960"/>
                    <a:pt x="17614" y="15908"/>
                  </a:cubicBezTo>
                  <a:cubicBezTo>
                    <a:pt x="17584" y="15871"/>
                    <a:pt x="16536" y="14727"/>
                    <a:pt x="15286" y="13367"/>
                  </a:cubicBezTo>
                  <a:cubicBezTo>
                    <a:pt x="14035" y="12007"/>
                    <a:pt x="12995" y="10861"/>
                    <a:pt x="12974" y="10822"/>
                  </a:cubicBezTo>
                  <a:cubicBezTo>
                    <a:pt x="12946" y="10768"/>
                    <a:pt x="12999" y="10573"/>
                    <a:pt x="13186" y="10042"/>
                  </a:cubicBezTo>
                  <a:cubicBezTo>
                    <a:pt x="14117" y="7401"/>
                    <a:pt x="14811" y="5807"/>
                    <a:pt x="15428" y="4894"/>
                  </a:cubicBezTo>
                  <a:cubicBezTo>
                    <a:pt x="15599" y="4642"/>
                    <a:pt x="15620" y="4633"/>
                    <a:pt x="16534" y="4315"/>
                  </a:cubicBezTo>
                  <a:cubicBezTo>
                    <a:pt x="17047" y="4136"/>
                    <a:pt x="17505" y="3971"/>
                    <a:pt x="17552" y="3949"/>
                  </a:cubicBezTo>
                  <a:cubicBezTo>
                    <a:pt x="17618" y="3917"/>
                    <a:pt x="17640" y="3941"/>
                    <a:pt x="17659" y="4058"/>
                  </a:cubicBezTo>
                  <a:cubicBezTo>
                    <a:pt x="17682" y="4205"/>
                    <a:pt x="17684" y="4205"/>
                    <a:pt x="17794" y="4031"/>
                  </a:cubicBezTo>
                  <a:cubicBezTo>
                    <a:pt x="17855" y="3935"/>
                    <a:pt x="17913" y="3876"/>
                    <a:pt x="17924" y="3901"/>
                  </a:cubicBezTo>
                  <a:cubicBezTo>
                    <a:pt x="17934" y="3925"/>
                    <a:pt x="17942" y="4180"/>
                    <a:pt x="17942" y="4467"/>
                  </a:cubicBezTo>
                  <a:lnTo>
                    <a:pt x="17942" y="4990"/>
                  </a:lnTo>
                  <a:lnTo>
                    <a:pt x="19771" y="4990"/>
                  </a:lnTo>
                  <a:lnTo>
                    <a:pt x="21600" y="4990"/>
                  </a:lnTo>
                  <a:lnTo>
                    <a:pt x="21600" y="3779"/>
                  </a:lnTo>
                  <a:lnTo>
                    <a:pt x="21600" y="2567"/>
                  </a:lnTo>
                  <a:lnTo>
                    <a:pt x="19773" y="2567"/>
                  </a:lnTo>
                  <a:lnTo>
                    <a:pt x="17946" y="2567"/>
                  </a:lnTo>
                  <a:lnTo>
                    <a:pt x="17937" y="3121"/>
                  </a:lnTo>
                  <a:cubicBezTo>
                    <a:pt x="17927" y="3722"/>
                    <a:pt x="17923" y="3730"/>
                    <a:pt x="17725" y="3604"/>
                  </a:cubicBezTo>
                  <a:cubicBezTo>
                    <a:pt x="17659" y="3563"/>
                    <a:pt x="17641" y="3584"/>
                    <a:pt x="17627" y="3705"/>
                  </a:cubicBezTo>
                  <a:cubicBezTo>
                    <a:pt x="17618" y="3786"/>
                    <a:pt x="17585" y="3851"/>
                    <a:pt x="17554" y="3853"/>
                  </a:cubicBezTo>
                  <a:cubicBezTo>
                    <a:pt x="17523" y="3854"/>
                    <a:pt x="17065" y="4010"/>
                    <a:pt x="16536" y="4197"/>
                  </a:cubicBezTo>
                  <a:cubicBezTo>
                    <a:pt x="16007" y="4384"/>
                    <a:pt x="15570" y="4521"/>
                    <a:pt x="15562" y="4502"/>
                  </a:cubicBezTo>
                  <a:cubicBezTo>
                    <a:pt x="15554" y="4484"/>
                    <a:pt x="15547" y="4217"/>
                    <a:pt x="15547" y="3909"/>
                  </a:cubicBezTo>
                  <a:lnTo>
                    <a:pt x="15547" y="3352"/>
                  </a:lnTo>
                  <a:lnTo>
                    <a:pt x="14193" y="3352"/>
                  </a:lnTo>
                  <a:cubicBezTo>
                    <a:pt x="12909" y="3352"/>
                    <a:pt x="12835" y="3357"/>
                    <a:pt x="12756" y="3487"/>
                  </a:cubicBezTo>
                  <a:cubicBezTo>
                    <a:pt x="12711" y="3562"/>
                    <a:pt x="12545" y="3710"/>
                    <a:pt x="12387" y="3814"/>
                  </a:cubicBezTo>
                  <a:cubicBezTo>
                    <a:pt x="12125" y="3984"/>
                    <a:pt x="12093" y="3988"/>
                    <a:pt x="12045" y="3888"/>
                  </a:cubicBezTo>
                  <a:cubicBezTo>
                    <a:pt x="11967" y="3723"/>
                    <a:pt x="11910" y="3753"/>
                    <a:pt x="11771" y="4023"/>
                  </a:cubicBezTo>
                  <a:cubicBezTo>
                    <a:pt x="11702" y="4157"/>
                    <a:pt x="11585" y="4314"/>
                    <a:pt x="11513" y="4376"/>
                  </a:cubicBezTo>
                  <a:cubicBezTo>
                    <a:pt x="11234" y="4615"/>
                    <a:pt x="9964" y="5496"/>
                    <a:pt x="9848" y="5531"/>
                  </a:cubicBezTo>
                  <a:cubicBezTo>
                    <a:pt x="9743" y="5562"/>
                    <a:pt x="4422" y="3984"/>
                    <a:pt x="4309" y="3888"/>
                  </a:cubicBezTo>
                  <a:cubicBezTo>
                    <a:pt x="4288" y="3870"/>
                    <a:pt x="4280" y="3808"/>
                    <a:pt x="4290" y="3748"/>
                  </a:cubicBezTo>
                  <a:cubicBezTo>
                    <a:pt x="4313" y="3611"/>
                    <a:pt x="4282" y="3610"/>
                    <a:pt x="4118" y="3744"/>
                  </a:cubicBezTo>
                  <a:cubicBezTo>
                    <a:pt x="4046" y="3802"/>
                    <a:pt x="3975" y="3831"/>
                    <a:pt x="3960" y="3809"/>
                  </a:cubicBezTo>
                  <a:cubicBezTo>
                    <a:pt x="3945" y="3788"/>
                    <a:pt x="3934" y="3499"/>
                    <a:pt x="3934" y="3169"/>
                  </a:cubicBezTo>
                  <a:lnTo>
                    <a:pt x="3934" y="2567"/>
                  </a:lnTo>
                  <a:lnTo>
                    <a:pt x="2028" y="2567"/>
                  </a:lnTo>
                  <a:lnTo>
                    <a:pt x="122" y="2567"/>
                  </a:lnTo>
                  <a:close/>
                  <a:moveTo>
                    <a:pt x="17989" y="16322"/>
                  </a:moveTo>
                  <a:lnTo>
                    <a:pt x="17999" y="17429"/>
                  </a:lnTo>
                  <a:lnTo>
                    <a:pt x="18008" y="18532"/>
                  </a:lnTo>
                  <a:lnTo>
                    <a:pt x="19711" y="18532"/>
                  </a:lnTo>
                  <a:lnTo>
                    <a:pt x="21414" y="18532"/>
                  </a:lnTo>
                  <a:lnTo>
                    <a:pt x="21414" y="17429"/>
                  </a:lnTo>
                  <a:lnTo>
                    <a:pt x="21414" y="16322"/>
                  </a:lnTo>
                  <a:lnTo>
                    <a:pt x="19702" y="16322"/>
                  </a:lnTo>
                  <a:lnTo>
                    <a:pt x="17989" y="16322"/>
                  </a:lnTo>
                  <a:close/>
                </a:path>
              </a:pathLst>
            </a:custGeom>
            <a:ln w="12700" cap="flat">
              <a:noFill/>
              <a:miter lim="400000"/>
            </a:ln>
            <a:effectLst/>
          </p:spPr>
        </p:pic>
        <p:grpSp>
          <p:nvGrpSpPr>
            <p:cNvPr id="252" name="Trauma + Hemorrhagic shock"/>
            <p:cNvGrpSpPr/>
            <p:nvPr/>
          </p:nvGrpSpPr>
          <p:grpSpPr>
            <a:xfrm>
              <a:off x="1624717" y="64080"/>
              <a:ext cx="2577741" cy="302384"/>
              <a:chOff x="0" y="0"/>
              <a:chExt cx="2577739" cy="302383"/>
            </a:xfrm>
          </p:grpSpPr>
          <p:sp>
            <p:nvSpPr>
              <p:cNvPr id="250" name="Rectangle"/>
              <p:cNvSpPr/>
              <p:nvPr/>
            </p:nvSpPr>
            <p:spPr>
              <a:xfrm>
                <a:off x="0" y="0"/>
                <a:ext cx="2577740" cy="302384"/>
              </a:xfrm>
              <a:prstGeom prst="rect">
                <a:avLst/>
              </a:prstGeom>
              <a:gradFill flip="none" rotWithShape="1">
                <a:gsLst>
                  <a:gs pos="0">
                    <a:srgbClr val="F22A27">
                      <a:alpha val="6389"/>
                    </a:srgbClr>
                  </a:gs>
                  <a:gs pos="100000">
                    <a:srgbClr val="C00000">
                      <a:alpha val="74236"/>
                    </a:srgbClr>
                  </a:gs>
                </a:gsLst>
                <a:lin ang="16200000" scaled="0"/>
              </a:gradFill>
              <a:ln w="12700" cap="flat">
                <a:noFill/>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51" name="Trauma + Hemorrhagic shock"/>
              <p:cNvSpPr txBox="1"/>
              <p:nvPr/>
            </p:nvSpPr>
            <p:spPr>
              <a:xfrm>
                <a:off x="0" y="0"/>
                <a:ext cx="2577740"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Trauma + Hemorrhagic shock</a:t>
                </a:r>
              </a:p>
            </p:txBody>
          </p:sp>
        </p:grpSp>
        <p:grpSp>
          <p:nvGrpSpPr>
            <p:cNvPr id="255" name="Inflammation"/>
            <p:cNvGrpSpPr/>
            <p:nvPr/>
          </p:nvGrpSpPr>
          <p:grpSpPr>
            <a:xfrm>
              <a:off x="110504" y="637693"/>
              <a:ext cx="1260649" cy="323830"/>
              <a:chOff x="0" y="0"/>
              <a:chExt cx="1260648" cy="323828"/>
            </a:xfrm>
          </p:grpSpPr>
          <p:sp>
            <p:nvSpPr>
              <p:cNvPr id="253" name="Rectangle"/>
              <p:cNvSpPr/>
              <p:nvPr/>
            </p:nvSpPr>
            <p:spPr>
              <a:xfrm>
                <a:off x="-1" y="0"/>
                <a:ext cx="1260650"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54" name="Inflammation"/>
              <p:cNvSpPr txBox="1"/>
              <p:nvPr/>
            </p:nvSpPr>
            <p:spPr>
              <a:xfrm>
                <a:off x="12699" y="12700"/>
                <a:ext cx="1235250"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Inflammation</a:t>
                </a:r>
              </a:p>
            </p:txBody>
          </p:sp>
        </p:grpSp>
        <p:grpSp>
          <p:nvGrpSpPr>
            <p:cNvPr id="258" name="Platelets"/>
            <p:cNvGrpSpPr/>
            <p:nvPr/>
          </p:nvGrpSpPr>
          <p:grpSpPr>
            <a:xfrm>
              <a:off x="368180" y="1980050"/>
              <a:ext cx="873970" cy="323830"/>
              <a:chOff x="0" y="0"/>
              <a:chExt cx="873969" cy="323828"/>
            </a:xfrm>
          </p:grpSpPr>
          <p:sp>
            <p:nvSpPr>
              <p:cNvPr id="256" name="Rectangle"/>
              <p:cNvSpPr/>
              <p:nvPr/>
            </p:nvSpPr>
            <p:spPr>
              <a:xfrm>
                <a:off x="-1" y="0"/>
                <a:ext cx="873971"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57" name="Platelets"/>
              <p:cNvSpPr txBox="1"/>
              <p:nvPr/>
            </p:nvSpPr>
            <p:spPr>
              <a:xfrm>
                <a:off x="12699" y="12700"/>
                <a:ext cx="848571"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Platelets</a:t>
                </a:r>
              </a:p>
            </p:txBody>
          </p:sp>
        </p:grpSp>
        <p:grpSp>
          <p:nvGrpSpPr>
            <p:cNvPr id="261" name="Tissue suffering"/>
            <p:cNvGrpSpPr/>
            <p:nvPr/>
          </p:nvGrpSpPr>
          <p:grpSpPr>
            <a:xfrm>
              <a:off x="2195548" y="2168189"/>
              <a:ext cx="1457524" cy="323830"/>
              <a:chOff x="0" y="0"/>
              <a:chExt cx="1457523" cy="323828"/>
            </a:xfrm>
          </p:grpSpPr>
          <p:sp>
            <p:nvSpPr>
              <p:cNvPr id="259" name="Rectangle"/>
              <p:cNvSpPr/>
              <p:nvPr/>
            </p:nvSpPr>
            <p:spPr>
              <a:xfrm>
                <a:off x="-1" y="0"/>
                <a:ext cx="1457525"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60" name="Tissue suffering"/>
              <p:cNvSpPr txBox="1"/>
              <p:nvPr/>
            </p:nvSpPr>
            <p:spPr>
              <a:xfrm>
                <a:off x="12699" y="12700"/>
                <a:ext cx="1432125"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Tissue suffering</a:t>
                </a:r>
              </a:p>
            </p:txBody>
          </p:sp>
        </p:grpSp>
        <p:grpSp>
          <p:nvGrpSpPr>
            <p:cNvPr id="264" name="Vasomotion"/>
            <p:cNvGrpSpPr/>
            <p:nvPr/>
          </p:nvGrpSpPr>
          <p:grpSpPr>
            <a:xfrm>
              <a:off x="4325581" y="1859297"/>
              <a:ext cx="1095064" cy="323830"/>
              <a:chOff x="0" y="0"/>
              <a:chExt cx="1095062" cy="323828"/>
            </a:xfrm>
          </p:grpSpPr>
          <p:sp>
            <p:nvSpPr>
              <p:cNvPr id="262" name="Rectangle"/>
              <p:cNvSpPr/>
              <p:nvPr/>
            </p:nvSpPr>
            <p:spPr>
              <a:xfrm>
                <a:off x="0" y="0"/>
                <a:ext cx="1095063"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63" name="Vasomotion"/>
              <p:cNvSpPr txBox="1"/>
              <p:nvPr/>
            </p:nvSpPr>
            <p:spPr>
              <a:xfrm>
                <a:off x="12700" y="12700"/>
                <a:ext cx="1069663"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Vasomotion</a:t>
                </a:r>
              </a:p>
            </p:txBody>
          </p:sp>
        </p:grpSp>
        <p:grpSp>
          <p:nvGrpSpPr>
            <p:cNvPr id="267" name="Coagulation"/>
            <p:cNvGrpSpPr/>
            <p:nvPr/>
          </p:nvGrpSpPr>
          <p:grpSpPr>
            <a:xfrm>
              <a:off x="4325581" y="637693"/>
              <a:ext cx="1131065" cy="323830"/>
              <a:chOff x="0" y="0"/>
              <a:chExt cx="1131063" cy="323828"/>
            </a:xfrm>
          </p:grpSpPr>
          <p:sp>
            <p:nvSpPr>
              <p:cNvPr id="265" name="Rectangle"/>
              <p:cNvSpPr/>
              <p:nvPr/>
            </p:nvSpPr>
            <p:spPr>
              <a:xfrm>
                <a:off x="0" y="0"/>
                <a:ext cx="1131064"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66" name="Coagulation"/>
              <p:cNvSpPr txBox="1"/>
              <p:nvPr/>
            </p:nvSpPr>
            <p:spPr>
              <a:xfrm>
                <a:off x="12700" y="12700"/>
                <a:ext cx="1105664"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Coagulation</a:t>
                </a:r>
              </a:p>
            </p:txBody>
          </p:sp>
        </p:grpSp>
      </p:grpSp>
      <p:sp>
        <p:nvSpPr>
          <p:cNvPr id="269" name="✗ Trauma + Hemorrhage + Shock"/>
          <p:cNvSpPr txBox="1"/>
          <p:nvPr/>
        </p:nvSpPr>
        <p:spPr>
          <a:xfrm>
            <a:off x="235357" y="1372900"/>
            <a:ext cx="3800868"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Trauma + Hemorrhage + Shock</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 Pathophysiology and complications"/>
          <p:cNvSpPr txBox="1"/>
          <p:nvPr/>
        </p:nvSpPr>
        <p:spPr>
          <a:xfrm>
            <a:off x="235357" y="1909880"/>
            <a:ext cx="4309873"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Pathophysiology and complications</a:t>
            </a:r>
          </a:p>
        </p:txBody>
      </p:sp>
      <p:sp>
        <p:nvSpPr>
          <p:cNvPr id="274" name="-Cardiovascular, microcirculation…"/>
          <p:cNvSpPr txBox="1"/>
          <p:nvPr/>
        </p:nvSpPr>
        <p:spPr>
          <a:xfrm>
            <a:off x="2843515" y="2545395"/>
            <a:ext cx="3753652" cy="1403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nSpc>
                <a:spcPct val="120000"/>
              </a:lnSpc>
              <a:defRPr sz="2000">
                <a:latin typeface="+mn-lt"/>
                <a:ea typeface="+mn-ea"/>
                <a:cs typeface="+mn-cs"/>
                <a:sym typeface="Calibri"/>
              </a:defRPr>
            </a:pPr>
            <a:r>
              <a:t>-Cardiovascular, microcirculation</a:t>
            </a:r>
          </a:p>
          <a:p>
            <a:pPr>
              <a:lnSpc>
                <a:spcPct val="120000"/>
              </a:lnSpc>
              <a:defRPr sz="2000">
                <a:latin typeface="+mn-lt"/>
                <a:ea typeface="+mn-ea"/>
                <a:cs typeface="+mn-cs"/>
                <a:sym typeface="Calibri"/>
              </a:defRPr>
            </a:pPr>
            <a:r>
              <a:t>-Coagulopathy, platelet dysfunction</a:t>
            </a:r>
          </a:p>
          <a:p>
            <a:pPr>
              <a:lnSpc>
                <a:spcPct val="120000"/>
              </a:lnSpc>
              <a:defRPr sz="2000">
                <a:latin typeface="+mn-lt"/>
                <a:ea typeface="+mn-ea"/>
                <a:cs typeface="+mn-cs"/>
                <a:sym typeface="Calibri"/>
              </a:defRPr>
            </a:pPr>
            <a:r>
              <a:t>-Endotheliopathy</a:t>
            </a:r>
          </a:p>
          <a:p>
            <a:pPr>
              <a:lnSpc>
                <a:spcPct val="120000"/>
              </a:lnSpc>
              <a:defRPr sz="2000">
                <a:latin typeface="+mn-lt"/>
                <a:ea typeface="+mn-ea"/>
                <a:cs typeface="+mn-cs"/>
                <a:sym typeface="Calibri"/>
              </a:defRPr>
            </a:pPr>
            <a:r>
              <a:t>-Organ failure…</a:t>
            </a:r>
          </a:p>
        </p:txBody>
      </p:sp>
      <p:sp>
        <p:nvSpPr>
          <p:cNvPr id="275" name="✗ Trauma + Hemorrhage + Shock"/>
          <p:cNvSpPr txBox="1"/>
          <p:nvPr/>
        </p:nvSpPr>
        <p:spPr>
          <a:xfrm>
            <a:off x="235357" y="1372900"/>
            <a:ext cx="3800868"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Trauma + Hemorrhage + Shock</a:t>
            </a:r>
          </a:p>
        </p:txBody>
      </p:sp>
      <p:grpSp>
        <p:nvGrpSpPr>
          <p:cNvPr id="296" name="Grouper"/>
          <p:cNvGrpSpPr/>
          <p:nvPr/>
        </p:nvGrpSpPr>
        <p:grpSpPr>
          <a:xfrm>
            <a:off x="100751" y="4181666"/>
            <a:ext cx="5567227" cy="2608066"/>
            <a:chOff x="-1" y="-1"/>
            <a:chExt cx="5567225" cy="2608064"/>
          </a:xfrm>
        </p:grpSpPr>
        <p:pic>
          <p:nvPicPr>
            <p:cNvPr id="276" name="Rectangle Rectangle" descr="Rectangle Rectangle"/>
            <p:cNvPicPr>
              <a:picLocks noChangeAspect="1"/>
            </p:cNvPicPr>
            <p:nvPr/>
          </p:nvPicPr>
          <p:blipFill>
            <a:blip r:embed="rId3">
              <a:extLst/>
            </a:blip>
            <a:stretch>
              <a:fillRect/>
            </a:stretch>
          </p:blipFill>
          <p:spPr>
            <a:xfrm>
              <a:off x="-2" y="-2"/>
              <a:ext cx="5567227" cy="2608065"/>
            </a:xfrm>
            <a:prstGeom prst="rect">
              <a:avLst/>
            </a:prstGeom>
            <a:ln w="12700" cap="flat">
              <a:noFill/>
              <a:miter lim="400000"/>
            </a:ln>
            <a:effectLst/>
          </p:spPr>
        </p:pic>
        <p:pic>
          <p:nvPicPr>
            <p:cNvPr id="277" name="Image" descr="Image"/>
            <p:cNvPicPr>
              <a:picLocks noChangeAspect="1"/>
            </p:cNvPicPr>
            <p:nvPr/>
          </p:nvPicPr>
          <p:blipFill>
            <a:blip r:embed="rId4">
              <a:extLst/>
            </a:blip>
            <a:srcRect l="839" t="21513" r="836" b="1764"/>
            <a:stretch>
              <a:fillRect/>
            </a:stretch>
          </p:blipFill>
          <p:spPr>
            <a:xfrm>
              <a:off x="524625" y="433567"/>
              <a:ext cx="4565651" cy="1966913"/>
            </a:xfrm>
            <a:custGeom>
              <a:avLst/>
              <a:gdLst/>
              <a:ahLst/>
              <a:cxnLst>
                <a:cxn ang="0">
                  <a:pos x="wd2" y="hd2"/>
                </a:cxn>
                <a:cxn ang="5400000">
                  <a:pos x="wd2" y="hd2"/>
                </a:cxn>
                <a:cxn ang="10800000">
                  <a:pos x="wd2" y="hd2"/>
                </a:cxn>
                <a:cxn ang="16200000">
                  <a:pos x="wd2" y="hd2"/>
                </a:cxn>
              </a:cxnLst>
              <a:rect l="0" t="0" r="r" b="b"/>
              <a:pathLst>
                <a:path w="21600" h="21600" extrusionOk="0">
                  <a:moveTo>
                    <a:pt x="11031" y="0"/>
                  </a:moveTo>
                  <a:lnTo>
                    <a:pt x="11023" y="1055"/>
                  </a:lnTo>
                  <a:lnTo>
                    <a:pt x="11014" y="2105"/>
                  </a:lnTo>
                  <a:lnTo>
                    <a:pt x="10881" y="2127"/>
                  </a:lnTo>
                  <a:cubicBezTo>
                    <a:pt x="10718" y="2154"/>
                    <a:pt x="10719" y="2155"/>
                    <a:pt x="10975" y="2955"/>
                  </a:cubicBezTo>
                  <a:cubicBezTo>
                    <a:pt x="11081" y="3288"/>
                    <a:pt x="11183" y="3561"/>
                    <a:pt x="11200" y="3561"/>
                  </a:cubicBezTo>
                  <a:cubicBezTo>
                    <a:pt x="11231" y="3561"/>
                    <a:pt x="11603" y="2435"/>
                    <a:pt x="11634" y="2249"/>
                  </a:cubicBezTo>
                  <a:cubicBezTo>
                    <a:pt x="11646" y="2174"/>
                    <a:pt x="11617" y="2143"/>
                    <a:pt x="11517" y="2127"/>
                  </a:cubicBezTo>
                  <a:lnTo>
                    <a:pt x="11384" y="2105"/>
                  </a:lnTo>
                  <a:lnTo>
                    <a:pt x="11375" y="1055"/>
                  </a:lnTo>
                  <a:lnTo>
                    <a:pt x="11367" y="0"/>
                  </a:lnTo>
                  <a:lnTo>
                    <a:pt x="11200" y="0"/>
                  </a:lnTo>
                  <a:lnTo>
                    <a:pt x="11031" y="0"/>
                  </a:lnTo>
                  <a:close/>
                  <a:moveTo>
                    <a:pt x="122" y="2567"/>
                  </a:moveTo>
                  <a:lnTo>
                    <a:pt x="122" y="3814"/>
                  </a:lnTo>
                  <a:lnTo>
                    <a:pt x="122" y="5060"/>
                  </a:lnTo>
                  <a:lnTo>
                    <a:pt x="2028" y="5060"/>
                  </a:lnTo>
                  <a:lnTo>
                    <a:pt x="3934" y="5060"/>
                  </a:lnTo>
                  <a:lnTo>
                    <a:pt x="3934" y="4533"/>
                  </a:lnTo>
                  <a:cubicBezTo>
                    <a:pt x="3934" y="4241"/>
                    <a:pt x="3947" y="3981"/>
                    <a:pt x="3964" y="3957"/>
                  </a:cubicBezTo>
                  <a:cubicBezTo>
                    <a:pt x="3980" y="3934"/>
                    <a:pt x="4045" y="3997"/>
                    <a:pt x="4108" y="4097"/>
                  </a:cubicBezTo>
                  <a:cubicBezTo>
                    <a:pt x="4246" y="4314"/>
                    <a:pt x="4260" y="4316"/>
                    <a:pt x="4279" y="4145"/>
                  </a:cubicBezTo>
                  <a:cubicBezTo>
                    <a:pt x="4293" y="4018"/>
                    <a:pt x="4312" y="4019"/>
                    <a:pt x="4857" y="4184"/>
                  </a:cubicBezTo>
                  <a:cubicBezTo>
                    <a:pt x="8167" y="5189"/>
                    <a:pt x="9466" y="5606"/>
                    <a:pt x="9469" y="5666"/>
                  </a:cubicBezTo>
                  <a:cubicBezTo>
                    <a:pt x="9477" y="5818"/>
                    <a:pt x="9225" y="6050"/>
                    <a:pt x="8066" y="6956"/>
                  </a:cubicBezTo>
                  <a:lnTo>
                    <a:pt x="6866" y="7897"/>
                  </a:lnTo>
                  <a:lnTo>
                    <a:pt x="6859" y="10077"/>
                  </a:lnTo>
                  <a:lnTo>
                    <a:pt x="6851" y="12256"/>
                  </a:lnTo>
                  <a:lnTo>
                    <a:pt x="7358" y="12277"/>
                  </a:lnTo>
                  <a:cubicBezTo>
                    <a:pt x="7638" y="12288"/>
                    <a:pt x="7866" y="12324"/>
                    <a:pt x="7867" y="12360"/>
                  </a:cubicBezTo>
                  <a:cubicBezTo>
                    <a:pt x="7868" y="12396"/>
                    <a:pt x="6899" y="13406"/>
                    <a:pt x="5712" y="14600"/>
                  </a:cubicBezTo>
                  <a:cubicBezTo>
                    <a:pt x="3808" y="16515"/>
                    <a:pt x="3548" y="16758"/>
                    <a:pt x="3517" y="16658"/>
                  </a:cubicBezTo>
                  <a:cubicBezTo>
                    <a:pt x="3485" y="16556"/>
                    <a:pt x="3472" y="16566"/>
                    <a:pt x="3395" y="16754"/>
                  </a:cubicBezTo>
                  <a:lnTo>
                    <a:pt x="3306" y="16967"/>
                  </a:lnTo>
                  <a:lnTo>
                    <a:pt x="1654" y="16967"/>
                  </a:lnTo>
                  <a:lnTo>
                    <a:pt x="0" y="16967"/>
                  </a:lnTo>
                  <a:lnTo>
                    <a:pt x="0" y="18070"/>
                  </a:lnTo>
                  <a:lnTo>
                    <a:pt x="0" y="19177"/>
                  </a:lnTo>
                  <a:lnTo>
                    <a:pt x="1658" y="19177"/>
                  </a:lnTo>
                  <a:lnTo>
                    <a:pt x="3316" y="19177"/>
                  </a:lnTo>
                  <a:lnTo>
                    <a:pt x="3325" y="18157"/>
                  </a:lnTo>
                  <a:lnTo>
                    <a:pt x="3333" y="17141"/>
                  </a:lnTo>
                  <a:lnTo>
                    <a:pt x="3466" y="17168"/>
                  </a:lnTo>
                  <a:cubicBezTo>
                    <a:pt x="3587" y="17190"/>
                    <a:pt x="3599" y="17180"/>
                    <a:pt x="3590" y="17041"/>
                  </a:cubicBezTo>
                  <a:cubicBezTo>
                    <a:pt x="3581" y="16903"/>
                    <a:pt x="3792" y="16674"/>
                    <a:pt x="5879" y="14574"/>
                  </a:cubicBezTo>
                  <a:lnTo>
                    <a:pt x="8177" y="12260"/>
                  </a:lnTo>
                  <a:lnTo>
                    <a:pt x="9673" y="12277"/>
                  </a:lnTo>
                  <a:lnTo>
                    <a:pt x="11168" y="12295"/>
                  </a:lnTo>
                  <a:lnTo>
                    <a:pt x="11176" y="15315"/>
                  </a:lnTo>
                  <a:cubicBezTo>
                    <a:pt x="11183" y="18286"/>
                    <a:pt x="11184" y="18334"/>
                    <a:pt x="11123" y="18370"/>
                  </a:cubicBezTo>
                  <a:cubicBezTo>
                    <a:pt x="11047" y="18416"/>
                    <a:pt x="11046" y="18406"/>
                    <a:pt x="11123" y="18754"/>
                  </a:cubicBezTo>
                  <a:cubicBezTo>
                    <a:pt x="11157" y="18911"/>
                    <a:pt x="11178" y="19069"/>
                    <a:pt x="11168" y="19107"/>
                  </a:cubicBezTo>
                  <a:cubicBezTo>
                    <a:pt x="11157" y="19150"/>
                    <a:pt x="10601" y="19177"/>
                    <a:pt x="9707" y="19177"/>
                  </a:cubicBezTo>
                  <a:lnTo>
                    <a:pt x="8265" y="19177"/>
                  </a:lnTo>
                  <a:lnTo>
                    <a:pt x="8265" y="20388"/>
                  </a:lnTo>
                  <a:lnTo>
                    <a:pt x="8265" y="21600"/>
                  </a:lnTo>
                  <a:lnTo>
                    <a:pt x="14135" y="21600"/>
                  </a:lnTo>
                  <a:lnTo>
                    <a:pt x="14127" y="20406"/>
                  </a:lnTo>
                  <a:lnTo>
                    <a:pt x="14118" y="19212"/>
                  </a:lnTo>
                  <a:lnTo>
                    <a:pt x="12691" y="19190"/>
                  </a:lnTo>
                  <a:cubicBezTo>
                    <a:pt x="11906" y="19180"/>
                    <a:pt x="11250" y="19146"/>
                    <a:pt x="11236" y="19111"/>
                  </a:cubicBezTo>
                  <a:cubicBezTo>
                    <a:pt x="11220" y="19076"/>
                    <a:pt x="11237" y="18923"/>
                    <a:pt x="11273" y="18758"/>
                  </a:cubicBezTo>
                  <a:cubicBezTo>
                    <a:pt x="11351" y="18404"/>
                    <a:pt x="11351" y="18416"/>
                    <a:pt x="11275" y="18370"/>
                  </a:cubicBezTo>
                  <a:cubicBezTo>
                    <a:pt x="11214" y="18334"/>
                    <a:pt x="11215" y="18286"/>
                    <a:pt x="11222" y="15315"/>
                  </a:cubicBezTo>
                  <a:lnTo>
                    <a:pt x="11230" y="12295"/>
                  </a:lnTo>
                  <a:lnTo>
                    <a:pt x="11838" y="12260"/>
                  </a:lnTo>
                  <a:cubicBezTo>
                    <a:pt x="12367" y="12229"/>
                    <a:pt x="12453" y="12209"/>
                    <a:pt x="12486" y="12103"/>
                  </a:cubicBezTo>
                  <a:cubicBezTo>
                    <a:pt x="12680" y="11488"/>
                    <a:pt x="12895" y="10910"/>
                    <a:pt x="12920" y="10935"/>
                  </a:cubicBezTo>
                  <a:cubicBezTo>
                    <a:pt x="13110" y="11123"/>
                    <a:pt x="17568" y="16002"/>
                    <a:pt x="17595" y="16052"/>
                  </a:cubicBezTo>
                  <a:cubicBezTo>
                    <a:pt x="17615" y="16089"/>
                    <a:pt x="17625" y="16166"/>
                    <a:pt x="17616" y="16222"/>
                  </a:cubicBezTo>
                  <a:cubicBezTo>
                    <a:pt x="17602" y="16303"/>
                    <a:pt x="17635" y="16322"/>
                    <a:pt x="17773" y="16322"/>
                  </a:cubicBezTo>
                  <a:lnTo>
                    <a:pt x="17948" y="16322"/>
                  </a:lnTo>
                  <a:lnTo>
                    <a:pt x="17832" y="15995"/>
                  </a:lnTo>
                  <a:cubicBezTo>
                    <a:pt x="17724" y="15690"/>
                    <a:pt x="17715" y="15679"/>
                    <a:pt x="17693" y="15821"/>
                  </a:cubicBezTo>
                  <a:cubicBezTo>
                    <a:pt x="17674" y="15939"/>
                    <a:pt x="17656" y="15960"/>
                    <a:pt x="17614" y="15908"/>
                  </a:cubicBezTo>
                  <a:cubicBezTo>
                    <a:pt x="17584" y="15871"/>
                    <a:pt x="16536" y="14727"/>
                    <a:pt x="15286" y="13367"/>
                  </a:cubicBezTo>
                  <a:cubicBezTo>
                    <a:pt x="14035" y="12007"/>
                    <a:pt x="12995" y="10861"/>
                    <a:pt x="12974" y="10822"/>
                  </a:cubicBezTo>
                  <a:cubicBezTo>
                    <a:pt x="12946" y="10768"/>
                    <a:pt x="12999" y="10573"/>
                    <a:pt x="13186" y="10042"/>
                  </a:cubicBezTo>
                  <a:cubicBezTo>
                    <a:pt x="14117" y="7401"/>
                    <a:pt x="14811" y="5807"/>
                    <a:pt x="15428" y="4894"/>
                  </a:cubicBezTo>
                  <a:cubicBezTo>
                    <a:pt x="15599" y="4642"/>
                    <a:pt x="15620" y="4633"/>
                    <a:pt x="16534" y="4315"/>
                  </a:cubicBezTo>
                  <a:cubicBezTo>
                    <a:pt x="17047" y="4136"/>
                    <a:pt x="17505" y="3971"/>
                    <a:pt x="17552" y="3949"/>
                  </a:cubicBezTo>
                  <a:cubicBezTo>
                    <a:pt x="17618" y="3917"/>
                    <a:pt x="17640" y="3941"/>
                    <a:pt x="17659" y="4058"/>
                  </a:cubicBezTo>
                  <a:cubicBezTo>
                    <a:pt x="17682" y="4205"/>
                    <a:pt x="17684" y="4205"/>
                    <a:pt x="17794" y="4031"/>
                  </a:cubicBezTo>
                  <a:cubicBezTo>
                    <a:pt x="17855" y="3935"/>
                    <a:pt x="17913" y="3876"/>
                    <a:pt x="17924" y="3901"/>
                  </a:cubicBezTo>
                  <a:cubicBezTo>
                    <a:pt x="17934" y="3925"/>
                    <a:pt x="17942" y="4180"/>
                    <a:pt x="17942" y="4467"/>
                  </a:cubicBezTo>
                  <a:lnTo>
                    <a:pt x="17942" y="4990"/>
                  </a:lnTo>
                  <a:lnTo>
                    <a:pt x="19771" y="4990"/>
                  </a:lnTo>
                  <a:lnTo>
                    <a:pt x="21600" y="4990"/>
                  </a:lnTo>
                  <a:lnTo>
                    <a:pt x="21600" y="3779"/>
                  </a:lnTo>
                  <a:lnTo>
                    <a:pt x="21600" y="2567"/>
                  </a:lnTo>
                  <a:lnTo>
                    <a:pt x="19773" y="2567"/>
                  </a:lnTo>
                  <a:lnTo>
                    <a:pt x="17946" y="2567"/>
                  </a:lnTo>
                  <a:lnTo>
                    <a:pt x="17937" y="3121"/>
                  </a:lnTo>
                  <a:cubicBezTo>
                    <a:pt x="17927" y="3722"/>
                    <a:pt x="17923" y="3730"/>
                    <a:pt x="17725" y="3604"/>
                  </a:cubicBezTo>
                  <a:cubicBezTo>
                    <a:pt x="17659" y="3563"/>
                    <a:pt x="17641" y="3584"/>
                    <a:pt x="17627" y="3705"/>
                  </a:cubicBezTo>
                  <a:cubicBezTo>
                    <a:pt x="17618" y="3786"/>
                    <a:pt x="17585" y="3851"/>
                    <a:pt x="17554" y="3853"/>
                  </a:cubicBezTo>
                  <a:cubicBezTo>
                    <a:pt x="17523" y="3854"/>
                    <a:pt x="17065" y="4010"/>
                    <a:pt x="16536" y="4197"/>
                  </a:cubicBezTo>
                  <a:cubicBezTo>
                    <a:pt x="16007" y="4384"/>
                    <a:pt x="15570" y="4521"/>
                    <a:pt x="15562" y="4502"/>
                  </a:cubicBezTo>
                  <a:cubicBezTo>
                    <a:pt x="15554" y="4484"/>
                    <a:pt x="15547" y="4217"/>
                    <a:pt x="15547" y="3909"/>
                  </a:cubicBezTo>
                  <a:lnTo>
                    <a:pt x="15547" y="3352"/>
                  </a:lnTo>
                  <a:lnTo>
                    <a:pt x="14193" y="3352"/>
                  </a:lnTo>
                  <a:cubicBezTo>
                    <a:pt x="12909" y="3352"/>
                    <a:pt x="12835" y="3357"/>
                    <a:pt x="12756" y="3487"/>
                  </a:cubicBezTo>
                  <a:cubicBezTo>
                    <a:pt x="12711" y="3562"/>
                    <a:pt x="12545" y="3710"/>
                    <a:pt x="12387" y="3814"/>
                  </a:cubicBezTo>
                  <a:cubicBezTo>
                    <a:pt x="12125" y="3984"/>
                    <a:pt x="12093" y="3988"/>
                    <a:pt x="12045" y="3888"/>
                  </a:cubicBezTo>
                  <a:cubicBezTo>
                    <a:pt x="11967" y="3723"/>
                    <a:pt x="11910" y="3753"/>
                    <a:pt x="11771" y="4023"/>
                  </a:cubicBezTo>
                  <a:cubicBezTo>
                    <a:pt x="11702" y="4157"/>
                    <a:pt x="11585" y="4314"/>
                    <a:pt x="11513" y="4376"/>
                  </a:cubicBezTo>
                  <a:cubicBezTo>
                    <a:pt x="11234" y="4615"/>
                    <a:pt x="9964" y="5496"/>
                    <a:pt x="9848" y="5531"/>
                  </a:cubicBezTo>
                  <a:cubicBezTo>
                    <a:pt x="9743" y="5562"/>
                    <a:pt x="4422" y="3984"/>
                    <a:pt x="4309" y="3888"/>
                  </a:cubicBezTo>
                  <a:cubicBezTo>
                    <a:pt x="4288" y="3870"/>
                    <a:pt x="4280" y="3808"/>
                    <a:pt x="4290" y="3748"/>
                  </a:cubicBezTo>
                  <a:cubicBezTo>
                    <a:pt x="4313" y="3611"/>
                    <a:pt x="4282" y="3610"/>
                    <a:pt x="4118" y="3744"/>
                  </a:cubicBezTo>
                  <a:cubicBezTo>
                    <a:pt x="4046" y="3802"/>
                    <a:pt x="3975" y="3831"/>
                    <a:pt x="3960" y="3809"/>
                  </a:cubicBezTo>
                  <a:cubicBezTo>
                    <a:pt x="3945" y="3788"/>
                    <a:pt x="3934" y="3499"/>
                    <a:pt x="3934" y="3169"/>
                  </a:cubicBezTo>
                  <a:lnTo>
                    <a:pt x="3934" y="2567"/>
                  </a:lnTo>
                  <a:lnTo>
                    <a:pt x="2028" y="2567"/>
                  </a:lnTo>
                  <a:lnTo>
                    <a:pt x="122" y="2567"/>
                  </a:lnTo>
                  <a:close/>
                  <a:moveTo>
                    <a:pt x="17989" y="16322"/>
                  </a:moveTo>
                  <a:lnTo>
                    <a:pt x="17999" y="17429"/>
                  </a:lnTo>
                  <a:lnTo>
                    <a:pt x="18008" y="18532"/>
                  </a:lnTo>
                  <a:lnTo>
                    <a:pt x="19711" y="18532"/>
                  </a:lnTo>
                  <a:lnTo>
                    <a:pt x="21414" y="18532"/>
                  </a:lnTo>
                  <a:lnTo>
                    <a:pt x="21414" y="17429"/>
                  </a:lnTo>
                  <a:lnTo>
                    <a:pt x="21414" y="16322"/>
                  </a:lnTo>
                  <a:lnTo>
                    <a:pt x="19702" y="16322"/>
                  </a:lnTo>
                  <a:lnTo>
                    <a:pt x="17989" y="16322"/>
                  </a:lnTo>
                  <a:close/>
                </a:path>
              </a:pathLst>
            </a:custGeom>
            <a:ln w="12700" cap="flat">
              <a:noFill/>
              <a:miter lim="400000"/>
            </a:ln>
            <a:effectLst/>
          </p:spPr>
        </p:pic>
        <p:grpSp>
          <p:nvGrpSpPr>
            <p:cNvPr id="280" name="Trauma + Hemorrhagic shock"/>
            <p:cNvGrpSpPr/>
            <p:nvPr/>
          </p:nvGrpSpPr>
          <p:grpSpPr>
            <a:xfrm>
              <a:off x="1624717" y="64080"/>
              <a:ext cx="2577741" cy="302384"/>
              <a:chOff x="0" y="0"/>
              <a:chExt cx="2577739" cy="302383"/>
            </a:xfrm>
          </p:grpSpPr>
          <p:sp>
            <p:nvSpPr>
              <p:cNvPr id="278" name="Rectangle"/>
              <p:cNvSpPr/>
              <p:nvPr/>
            </p:nvSpPr>
            <p:spPr>
              <a:xfrm>
                <a:off x="0" y="0"/>
                <a:ext cx="2577740" cy="302384"/>
              </a:xfrm>
              <a:prstGeom prst="rect">
                <a:avLst/>
              </a:prstGeom>
              <a:gradFill flip="none" rotWithShape="1">
                <a:gsLst>
                  <a:gs pos="0">
                    <a:srgbClr val="F22A27">
                      <a:alpha val="6389"/>
                    </a:srgbClr>
                  </a:gs>
                  <a:gs pos="100000">
                    <a:srgbClr val="C00000">
                      <a:alpha val="74236"/>
                    </a:srgbClr>
                  </a:gs>
                </a:gsLst>
                <a:lin ang="16200000" scaled="0"/>
              </a:gradFill>
              <a:ln w="12700" cap="flat">
                <a:noFill/>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79" name="Trauma + Hemorrhagic shock"/>
              <p:cNvSpPr txBox="1"/>
              <p:nvPr/>
            </p:nvSpPr>
            <p:spPr>
              <a:xfrm>
                <a:off x="0" y="0"/>
                <a:ext cx="2577740"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Trauma + Hemorrhagic shock</a:t>
                </a:r>
              </a:p>
            </p:txBody>
          </p:sp>
        </p:grpSp>
        <p:grpSp>
          <p:nvGrpSpPr>
            <p:cNvPr id="283" name="Inflammation"/>
            <p:cNvGrpSpPr/>
            <p:nvPr/>
          </p:nvGrpSpPr>
          <p:grpSpPr>
            <a:xfrm>
              <a:off x="110504" y="637693"/>
              <a:ext cx="1260649" cy="323830"/>
              <a:chOff x="0" y="0"/>
              <a:chExt cx="1260648" cy="323828"/>
            </a:xfrm>
          </p:grpSpPr>
          <p:sp>
            <p:nvSpPr>
              <p:cNvPr id="281" name="Rectangle"/>
              <p:cNvSpPr/>
              <p:nvPr/>
            </p:nvSpPr>
            <p:spPr>
              <a:xfrm>
                <a:off x="-1" y="0"/>
                <a:ext cx="1260650"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82" name="Inflammation"/>
              <p:cNvSpPr txBox="1"/>
              <p:nvPr/>
            </p:nvSpPr>
            <p:spPr>
              <a:xfrm>
                <a:off x="12699" y="12700"/>
                <a:ext cx="1235250"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Inflammation</a:t>
                </a:r>
              </a:p>
            </p:txBody>
          </p:sp>
        </p:grpSp>
        <p:grpSp>
          <p:nvGrpSpPr>
            <p:cNvPr id="286" name="Platelets"/>
            <p:cNvGrpSpPr/>
            <p:nvPr/>
          </p:nvGrpSpPr>
          <p:grpSpPr>
            <a:xfrm>
              <a:off x="368180" y="1980050"/>
              <a:ext cx="873970" cy="323830"/>
              <a:chOff x="0" y="0"/>
              <a:chExt cx="873969" cy="323828"/>
            </a:xfrm>
          </p:grpSpPr>
          <p:sp>
            <p:nvSpPr>
              <p:cNvPr id="284" name="Rectangle"/>
              <p:cNvSpPr/>
              <p:nvPr/>
            </p:nvSpPr>
            <p:spPr>
              <a:xfrm>
                <a:off x="-1" y="0"/>
                <a:ext cx="873971"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85" name="Platelets"/>
              <p:cNvSpPr txBox="1"/>
              <p:nvPr/>
            </p:nvSpPr>
            <p:spPr>
              <a:xfrm>
                <a:off x="12699" y="12700"/>
                <a:ext cx="848571"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Platelets</a:t>
                </a:r>
              </a:p>
            </p:txBody>
          </p:sp>
        </p:grpSp>
        <p:grpSp>
          <p:nvGrpSpPr>
            <p:cNvPr id="289" name="Tissue suffering"/>
            <p:cNvGrpSpPr/>
            <p:nvPr/>
          </p:nvGrpSpPr>
          <p:grpSpPr>
            <a:xfrm>
              <a:off x="2195548" y="2168189"/>
              <a:ext cx="1457524" cy="323830"/>
              <a:chOff x="0" y="0"/>
              <a:chExt cx="1457523" cy="323828"/>
            </a:xfrm>
          </p:grpSpPr>
          <p:sp>
            <p:nvSpPr>
              <p:cNvPr id="287" name="Rectangle"/>
              <p:cNvSpPr/>
              <p:nvPr/>
            </p:nvSpPr>
            <p:spPr>
              <a:xfrm>
                <a:off x="-1" y="0"/>
                <a:ext cx="1457525"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88" name="Tissue suffering"/>
              <p:cNvSpPr txBox="1"/>
              <p:nvPr/>
            </p:nvSpPr>
            <p:spPr>
              <a:xfrm>
                <a:off x="12699" y="12700"/>
                <a:ext cx="1432125"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Tissue suffering</a:t>
                </a:r>
              </a:p>
            </p:txBody>
          </p:sp>
        </p:grpSp>
        <p:grpSp>
          <p:nvGrpSpPr>
            <p:cNvPr id="292" name="Vasomotion"/>
            <p:cNvGrpSpPr/>
            <p:nvPr/>
          </p:nvGrpSpPr>
          <p:grpSpPr>
            <a:xfrm>
              <a:off x="4325581" y="1859297"/>
              <a:ext cx="1095064" cy="323830"/>
              <a:chOff x="0" y="0"/>
              <a:chExt cx="1095062" cy="323828"/>
            </a:xfrm>
          </p:grpSpPr>
          <p:sp>
            <p:nvSpPr>
              <p:cNvPr id="290" name="Rectangle"/>
              <p:cNvSpPr/>
              <p:nvPr/>
            </p:nvSpPr>
            <p:spPr>
              <a:xfrm>
                <a:off x="0" y="0"/>
                <a:ext cx="1095063"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91" name="Vasomotion"/>
              <p:cNvSpPr txBox="1"/>
              <p:nvPr/>
            </p:nvSpPr>
            <p:spPr>
              <a:xfrm>
                <a:off x="12700" y="12700"/>
                <a:ext cx="1069663"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Vasomotion</a:t>
                </a:r>
              </a:p>
            </p:txBody>
          </p:sp>
        </p:grpSp>
        <p:grpSp>
          <p:nvGrpSpPr>
            <p:cNvPr id="295" name="Coagulation"/>
            <p:cNvGrpSpPr/>
            <p:nvPr/>
          </p:nvGrpSpPr>
          <p:grpSpPr>
            <a:xfrm>
              <a:off x="4325581" y="637693"/>
              <a:ext cx="1131065" cy="323830"/>
              <a:chOff x="0" y="0"/>
              <a:chExt cx="1131063" cy="323828"/>
            </a:xfrm>
          </p:grpSpPr>
          <p:sp>
            <p:nvSpPr>
              <p:cNvPr id="293" name="Rectangle"/>
              <p:cNvSpPr/>
              <p:nvPr/>
            </p:nvSpPr>
            <p:spPr>
              <a:xfrm>
                <a:off x="0" y="0"/>
                <a:ext cx="1131064"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294" name="Coagulation"/>
              <p:cNvSpPr txBox="1"/>
              <p:nvPr/>
            </p:nvSpPr>
            <p:spPr>
              <a:xfrm>
                <a:off x="12700" y="12700"/>
                <a:ext cx="1105664"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Coagulation</a:t>
                </a:r>
              </a:p>
            </p:txBody>
          </p:sp>
        </p:grpSp>
      </p:grpSp>
      <p:sp>
        <p:nvSpPr>
          <p:cNvPr id="297" name="How to choose the good animal model?"/>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How to choose the good animal model?</a:t>
            </a:r>
          </a:p>
        </p:txBody>
      </p:sp>
      <p:sp>
        <p:nvSpPr>
          <p:cNvPr id="298" name="What do we want to study ?"/>
          <p:cNvSpPr txBox="1"/>
          <p:nvPr/>
        </p:nvSpPr>
        <p:spPr>
          <a:xfrm>
            <a:off x="1034308" y="752793"/>
            <a:ext cx="7075383" cy="447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lnSpc>
                <a:spcPct val="90000"/>
              </a:lnSpc>
              <a:defRPr sz="2400" b="1">
                <a:latin typeface="+mn-lt"/>
                <a:ea typeface="+mn-ea"/>
                <a:cs typeface="+mn-cs"/>
                <a:sym typeface="Calibri"/>
              </a:defRPr>
            </a:lvl1pPr>
          </a:lstStyle>
          <a:p>
            <a:r>
              <a:t>What do we want to study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Golden hour…"/>
          <p:cNvSpPr txBox="1"/>
          <p:nvPr/>
        </p:nvSpPr>
        <p:spPr>
          <a:xfrm>
            <a:off x="2793308" y="2548684"/>
            <a:ext cx="4301341" cy="104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nSpc>
                <a:spcPct val="120000"/>
              </a:lnSpc>
              <a:defRPr sz="2000">
                <a:latin typeface="+mn-lt"/>
                <a:ea typeface="+mn-ea"/>
                <a:cs typeface="+mn-cs"/>
                <a:sym typeface="Calibri"/>
              </a:defRPr>
            </a:pPr>
            <a:r>
              <a:t>-Golden hour</a:t>
            </a:r>
          </a:p>
          <a:p>
            <a:pPr>
              <a:lnSpc>
                <a:spcPct val="120000"/>
              </a:lnSpc>
              <a:defRPr sz="2000">
                <a:latin typeface="+mn-lt"/>
                <a:ea typeface="+mn-ea"/>
                <a:cs typeface="+mn-cs"/>
                <a:sym typeface="Calibri"/>
              </a:defRPr>
            </a:pPr>
            <a:r>
              <a:t>-Early complications (&lt;24H)</a:t>
            </a:r>
          </a:p>
          <a:p>
            <a:pPr>
              <a:lnSpc>
                <a:spcPct val="120000"/>
              </a:lnSpc>
              <a:defRPr sz="2000">
                <a:latin typeface="+mn-lt"/>
                <a:ea typeface="+mn-ea"/>
                <a:cs typeface="+mn-cs"/>
                <a:sym typeface="Calibri"/>
              </a:defRPr>
            </a:pPr>
            <a:r>
              <a:t>-Late complications (several days/weeks)</a:t>
            </a:r>
          </a:p>
        </p:txBody>
      </p:sp>
      <p:sp>
        <p:nvSpPr>
          <p:cNvPr id="303" name="✗ Time of focus"/>
          <p:cNvSpPr txBox="1"/>
          <p:nvPr/>
        </p:nvSpPr>
        <p:spPr>
          <a:xfrm>
            <a:off x="244242" y="2446859"/>
            <a:ext cx="1849162"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Time of focus</a:t>
            </a:r>
          </a:p>
        </p:txBody>
      </p:sp>
      <p:sp>
        <p:nvSpPr>
          <p:cNvPr id="304" name="✗ Pathophysiology and complications"/>
          <p:cNvSpPr txBox="1"/>
          <p:nvPr/>
        </p:nvSpPr>
        <p:spPr>
          <a:xfrm>
            <a:off x="235357" y="1909880"/>
            <a:ext cx="4309873"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Pathophysiology and complications</a:t>
            </a:r>
          </a:p>
        </p:txBody>
      </p:sp>
      <p:sp>
        <p:nvSpPr>
          <p:cNvPr id="305" name="✗ Trauma + Hemorrhage + Shock"/>
          <p:cNvSpPr txBox="1"/>
          <p:nvPr/>
        </p:nvSpPr>
        <p:spPr>
          <a:xfrm>
            <a:off x="235357" y="1372900"/>
            <a:ext cx="3800868"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Trauma + Hemorrhage + Shock</a:t>
            </a:r>
          </a:p>
        </p:txBody>
      </p:sp>
      <p:grpSp>
        <p:nvGrpSpPr>
          <p:cNvPr id="326" name="Grouper"/>
          <p:cNvGrpSpPr/>
          <p:nvPr/>
        </p:nvGrpSpPr>
        <p:grpSpPr>
          <a:xfrm>
            <a:off x="100751" y="4181666"/>
            <a:ext cx="5567227" cy="2608066"/>
            <a:chOff x="-1" y="-1"/>
            <a:chExt cx="5567225" cy="2608064"/>
          </a:xfrm>
        </p:grpSpPr>
        <p:pic>
          <p:nvPicPr>
            <p:cNvPr id="306" name="Rectangle Rectangle" descr="Rectangle Rectangle"/>
            <p:cNvPicPr>
              <a:picLocks noChangeAspect="1"/>
            </p:cNvPicPr>
            <p:nvPr/>
          </p:nvPicPr>
          <p:blipFill>
            <a:blip r:embed="rId3">
              <a:extLst/>
            </a:blip>
            <a:stretch>
              <a:fillRect/>
            </a:stretch>
          </p:blipFill>
          <p:spPr>
            <a:xfrm>
              <a:off x="-2" y="-2"/>
              <a:ext cx="5567227" cy="2608065"/>
            </a:xfrm>
            <a:prstGeom prst="rect">
              <a:avLst/>
            </a:prstGeom>
            <a:ln w="12700" cap="flat">
              <a:noFill/>
              <a:miter lim="400000"/>
            </a:ln>
            <a:effectLst/>
          </p:spPr>
        </p:pic>
        <p:pic>
          <p:nvPicPr>
            <p:cNvPr id="307" name="Image" descr="Image"/>
            <p:cNvPicPr>
              <a:picLocks noChangeAspect="1"/>
            </p:cNvPicPr>
            <p:nvPr/>
          </p:nvPicPr>
          <p:blipFill>
            <a:blip r:embed="rId4">
              <a:extLst/>
            </a:blip>
            <a:srcRect l="839" t="21513" r="836" b="1764"/>
            <a:stretch>
              <a:fillRect/>
            </a:stretch>
          </p:blipFill>
          <p:spPr>
            <a:xfrm>
              <a:off x="524625" y="433567"/>
              <a:ext cx="4565651" cy="1966913"/>
            </a:xfrm>
            <a:custGeom>
              <a:avLst/>
              <a:gdLst/>
              <a:ahLst/>
              <a:cxnLst>
                <a:cxn ang="0">
                  <a:pos x="wd2" y="hd2"/>
                </a:cxn>
                <a:cxn ang="5400000">
                  <a:pos x="wd2" y="hd2"/>
                </a:cxn>
                <a:cxn ang="10800000">
                  <a:pos x="wd2" y="hd2"/>
                </a:cxn>
                <a:cxn ang="16200000">
                  <a:pos x="wd2" y="hd2"/>
                </a:cxn>
              </a:cxnLst>
              <a:rect l="0" t="0" r="r" b="b"/>
              <a:pathLst>
                <a:path w="21600" h="21600" extrusionOk="0">
                  <a:moveTo>
                    <a:pt x="11031" y="0"/>
                  </a:moveTo>
                  <a:lnTo>
                    <a:pt x="11023" y="1055"/>
                  </a:lnTo>
                  <a:lnTo>
                    <a:pt x="11014" y="2105"/>
                  </a:lnTo>
                  <a:lnTo>
                    <a:pt x="10881" y="2127"/>
                  </a:lnTo>
                  <a:cubicBezTo>
                    <a:pt x="10718" y="2154"/>
                    <a:pt x="10719" y="2155"/>
                    <a:pt x="10975" y="2955"/>
                  </a:cubicBezTo>
                  <a:cubicBezTo>
                    <a:pt x="11081" y="3288"/>
                    <a:pt x="11183" y="3561"/>
                    <a:pt x="11200" y="3561"/>
                  </a:cubicBezTo>
                  <a:cubicBezTo>
                    <a:pt x="11231" y="3561"/>
                    <a:pt x="11603" y="2435"/>
                    <a:pt x="11634" y="2249"/>
                  </a:cubicBezTo>
                  <a:cubicBezTo>
                    <a:pt x="11646" y="2174"/>
                    <a:pt x="11617" y="2143"/>
                    <a:pt x="11517" y="2127"/>
                  </a:cubicBezTo>
                  <a:lnTo>
                    <a:pt x="11384" y="2105"/>
                  </a:lnTo>
                  <a:lnTo>
                    <a:pt x="11375" y="1055"/>
                  </a:lnTo>
                  <a:lnTo>
                    <a:pt x="11367" y="0"/>
                  </a:lnTo>
                  <a:lnTo>
                    <a:pt x="11200" y="0"/>
                  </a:lnTo>
                  <a:lnTo>
                    <a:pt x="11031" y="0"/>
                  </a:lnTo>
                  <a:close/>
                  <a:moveTo>
                    <a:pt x="122" y="2567"/>
                  </a:moveTo>
                  <a:lnTo>
                    <a:pt x="122" y="3814"/>
                  </a:lnTo>
                  <a:lnTo>
                    <a:pt x="122" y="5060"/>
                  </a:lnTo>
                  <a:lnTo>
                    <a:pt x="2028" y="5060"/>
                  </a:lnTo>
                  <a:lnTo>
                    <a:pt x="3934" y="5060"/>
                  </a:lnTo>
                  <a:lnTo>
                    <a:pt x="3934" y="4533"/>
                  </a:lnTo>
                  <a:cubicBezTo>
                    <a:pt x="3934" y="4241"/>
                    <a:pt x="3947" y="3981"/>
                    <a:pt x="3964" y="3957"/>
                  </a:cubicBezTo>
                  <a:cubicBezTo>
                    <a:pt x="3980" y="3934"/>
                    <a:pt x="4045" y="3997"/>
                    <a:pt x="4108" y="4097"/>
                  </a:cubicBezTo>
                  <a:cubicBezTo>
                    <a:pt x="4246" y="4314"/>
                    <a:pt x="4260" y="4316"/>
                    <a:pt x="4279" y="4145"/>
                  </a:cubicBezTo>
                  <a:cubicBezTo>
                    <a:pt x="4293" y="4018"/>
                    <a:pt x="4312" y="4019"/>
                    <a:pt x="4857" y="4184"/>
                  </a:cubicBezTo>
                  <a:cubicBezTo>
                    <a:pt x="8167" y="5189"/>
                    <a:pt x="9466" y="5606"/>
                    <a:pt x="9469" y="5666"/>
                  </a:cubicBezTo>
                  <a:cubicBezTo>
                    <a:pt x="9477" y="5818"/>
                    <a:pt x="9225" y="6050"/>
                    <a:pt x="8066" y="6956"/>
                  </a:cubicBezTo>
                  <a:lnTo>
                    <a:pt x="6866" y="7897"/>
                  </a:lnTo>
                  <a:lnTo>
                    <a:pt x="6859" y="10077"/>
                  </a:lnTo>
                  <a:lnTo>
                    <a:pt x="6851" y="12256"/>
                  </a:lnTo>
                  <a:lnTo>
                    <a:pt x="7358" y="12277"/>
                  </a:lnTo>
                  <a:cubicBezTo>
                    <a:pt x="7638" y="12288"/>
                    <a:pt x="7866" y="12324"/>
                    <a:pt x="7867" y="12360"/>
                  </a:cubicBezTo>
                  <a:cubicBezTo>
                    <a:pt x="7868" y="12396"/>
                    <a:pt x="6899" y="13406"/>
                    <a:pt x="5712" y="14600"/>
                  </a:cubicBezTo>
                  <a:cubicBezTo>
                    <a:pt x="3808" y="16515"/>
                    <a:pt x="3548" y="16758"/>
                    <a:pt x="3517" y="16658"/>
                  </a:cubicBezTo>
                  <a:cubicBezTo>
                    <a:pt x="3485" y="16556"/>
                    <a:pt x="3472" y="16566"/>
                    <a:pt x="3395" y="16754"/>
                  </a:cubicBezTo>
                  <a:lnTo>
                    <a:pt x="3306" y="16967"/>
                  </a:lnTo>
                  <a:lnTo>
                    <a:pt x="1654" y="16967"/>
                  </a:lnTo>
                  <a:lnTo>
                    <a:pt x="0" y="16967"/>
                  </a:lnTo>
                  <a:lnTo>
                    <a:pt x="0" y="18070"/>
                  </a:lnTo>
                  <a:lnTo>
                    <a:pt x="0" y="19177"/>
                  </a:lnTo>
                  <a:lnTo>
                    <a:pt x="1658" y="19177"/>
                  </a:lnTo>
                  <a:lnTo>
                    <a:pt x="3316" y="19177"/>
                  </a:lnTo>
                  <a:lnTo>
                    <a:pt x="3325" y="18157"/>
                  </a:lnTo>
                  <a:lnTo>
                    <a:pt x="3333" y="17141"/>
                  </a:lnTo>
                  <a:lnTo>
                    <a:pt x="3466" y="17168"/>
                  </a:lnTo>
                  <a:cubicBezTo>
                    <a:pt x="3587" y="17190"/>
                    <a:pt x="3599" y="17180"/>
                    <a:pt x="3590" y="17041"/>
                  </a:cubicBezTo>
                  <a:cubicBezTo>
                    <a:pt x="3581" y="16903"/>
                    <a:pt x="3792" y="16674"/>
                    <a:pt x="5879" y="14574"/>
                  </a:cubicBezTo>
                  <a:lnTo>
                    <a:pt x="8177" y="12260"/>
                  </a:lnTo>
                  <a:lnTo>
                    <a:pt x="9673" y="12277"/>
                  </a:lnTo>
                  <a:lnTo>
                    <a:pt x="11168" y="12295"/>
                  </a:lnTo>
                  <a:lnTo>
                    <a:pt x="11176" y="15315"/>
                  </a:lnTo>
                  <a:cubicBezTo>
                    <a:pt x="11183" y="18286"/>
                    <a:pt x="11184" y="18334"/>
                    <a:pt x="11123" y="18370"/>
                  </a:cubicBezTo>
                  <a:cubicBezTo>
                    <a:pt x="11047" y="18416"/>
                    <a:pt x="11046" y="18406"/>
                    <a:pt x="11123" y="18754"/>
                  </a:cubicBezTo>
                  <a:cubicBezTo>
                    <a:pt x="11157" y="18911"/>
                    <a:pt x="11178" y="19069"/>
                    <a:pt x="11168" y="19107"/>
                  </a:cubicBezTo>
                  <a:cubicBezTo>
                    <a:pt x="11157" y="19150"/>
                    <a:pt x="10601" y="19177"/>
                    <a:pt x="9707" y="19177"/>
                  </a:cubicBezTo>
                  <a:lnTo>
                    <a:pt x="8265" y="19177"/>
                  </a:lnTo>
                  <a:lnTo>
                    <a:pt x="8265" y="20388"/>
                  </a:lnTo>
                  <a:lnTo>
                    <a:pt x="8265" y="21600"/>
                  </a:lnTo>
                  <a:lnTo>
                    <a:pt x="14135" y="21600"/>
                  </a:lnTo>
                  <a:lnTo>
                    <a:pt x="14127" y="20406"/>
                  </a:lnTo>
                  <a:lnTo>
                    <a:pt x="14118" y="19212"/>
                  </a:lnTo>
                  <a:lnTo>
                    <a:pt x="12691" y="19190"/>
                  </a:lnTo>
                  <a:cubicBezTo>
                    <a:pt x="11906" y="19180"/>
                    <a:pt x="11250" y="19146"/>
                    <a:pt x="11236" y="19111"/>
                  </a:cubicBezTo>
                  <a:cubicBezTo>
                    <a:pt x="11220" y="19076"/>
                    <a:pt x="11237" y="18923"/>
                    <a:pt x="11273" y="18758"/>
                  </a:cubicBezTo>
                  <a:cubicBezTo>
                    <a:pt x="11351" y="18404"/>
                    <a:pt x="11351" y="18416"/>
                    <a:pt x="11275" y="18370"/>
                  </a:cubicBezTo>
                  <a:cubicBezTo>
                    <a:pt x="11214" y="18334"/>
                    <a:pt x="11215" y="18286"/>
                    <a:pt x="11222" y="15315"/>
                  </a:cubicBezTo>
                  <a:lnTo>
                    <a:pt x="11230" y="12295"/>
                  </a:lnTo>
                  <a:lnTo>
                    <a:pt x="11838" y="12260"/>
                  </a:lnTo>
                  <a:cubicBezTo>
                    <a:pt x="12367" y="12229"/>
                    <a:pt x="12453" y="12209"/>
                    <a:pt x="12486" y="12103"/>
                  </a:cubicBezTo>
                  <a:cubicBezTo>
                    <a:pt x="12680" y="11488"/>
                    <a:pt x="12895" y="10910"/>
                    <a:pt x="12920" y="10935"/>
                  </a:cubicBezTo>
                  <a:cubicBezTo>
                    <a:pt x="13110" y="11123"/>
                    <a:pt x="17568" y="16002"/>
                    <a:pt x="17595" y="16052"/>
                  </a:cubicBezTo>
                  <a:cubicBezTo>
                    <a:pt x="17615" y="16089"/>
                    <a:pt x="17625" y="16166"/>
                    <a:pt x="17616" y="16222"/>
                  </a:cubicBezTo>
                  <a:cubicBezTo>
                    <a:pt x="17602" y="16303"/>
                    <a:pt x="17635" y="16322"/>
                    <a:pt x="17773" y="16322"/>
                  </a:cubicBezTo>
                  <a:lnTo>
                    <a:pt x="17948" y="16322"/>
                  </a:lnTo>
                  <a:lnTo>
                    <a:pt x="17832" y="15995"/>
                  </a:lnTo>
                  <a:cubicBezTo>
                    <a:pt x="17724" y="15690"/>
                    <a:pt x="17715" y="15679"/>
                    <a:pt x="17693" y="15821"/>
                  </a:cubicBezTo>
                  <a:cubicBezTo>
                    <a:pt x="17674" y="15939"/>
                    <a:pt x="17656" y="15960"/>
                    <a:pt x="17614" y="15908"/>
                  </a:cubicBezTo>
                  <a:cubicBezTo>
                    <a:pt x="17584" y="15871"/>
                    <a:pt x="16536" y="14727"/>
                    <a:pt x="15286" y="13367"/>
                  </a:cubicBezTo>
                  <a:cubicBezTo>
                    <a:pt x="14035" y="12007"/>
                    <a:pt x="12995" y="10861"/>
                    <a:pt x="12974" y="10822"/>
                  </a:cubicBezTo>
                  <a:cubicBezTo>
                    <a:pt x="12946" y="10768"/>
                    <a:pt x="12999" y="10573"/>
                    <a:pt x="13186" y="10042"/>
                  </a:cubicBezTo>
                  <a:cubicBezTo>
                    <a:pt x="14117" y="7401"/>
                    <a:pt x="14811" y="5807"/>
                    <a:pt x="15428" y="4894"/>
                  </a:cubicBezTo>
                  <a:cubicBezTo>
                    <a:pt x="15599" y="4642"/>
                    <a:pt x="15620" y="4633"/>
                    <a:pt x="16534" y="4315"/>
                  </a:cubicBezTo>
                  <a:cubicBezTo>
                    <a:pt x="17047" y="4136"/>
                    <a:pt x="17505" y="3971"/>
                    <a:pt x="17552" y="3949"/>
                  </a:cubicBezTo>
                  <a:cubicBezTo>
                    <a:pt x="17618" y="3917"/>
                    <a:pt x="17640" y="3941"/>
                    <a:pt x="17659" y="4058"/>
                  </a:cubicBezTo>
                  <a:cubicBezTo>
                    <a:pt x="17682" y="4205"/>
                    <a:pt x="17684" y="4205"/>
                    <a:pt x="17794" y="4031"/>
                  </a:cubicBezTo>
                  <a:cubicBezTo>
                    <a:pt x="17855" y="3935"/>
                    <a:pt x="17913" y="3876"/>
                    <a:pt x="17924" y="3901"/>
                  </a:cubicBezTo>
                  <a:cubicBezTo>
                    <a:pt x="17934" y="3925"/>
                    <a:pt x="17942" y="4180"/>
                    <a:pt x="17942" y="4467"/>
                  </a:cubicBezTo>
                  <a:lnTo>
                    <a:pt x="17942" y="4990"/>
                  </a:lnTo>
                  <a:lnTo>
                    <a:pt x="19771" y="4990"/>
                  </a:lnTo>
                  <a:lnTo>
                    <a:pt x="21600" y="4990"/>
                  </a:lnTo>
                  <a:lnTo>
                    <a:pt x="21600" y="3779"/>
                  </a:lnTo>
                  <a:lnTo>
                    <a:pt x="21600" y="2567"/>
                  </a:lnTo>
                  <a:lnTo>
                    <a:pt x="19773" y="2567"/>
                  </a:lnTo>
                  <a:lnTo>
                    <a:pt x="17946" y="2567"/>
                  </a:lnTo>
                  <a:lnTo>
                    <a:pt x="17937" y="3121"/>
                  </a:lnTo>
                  <a:cubicBezTo>
                    <a:pt x="17927" y="3722"/>
                    <a:pt x="17923" y="3730"/>
                    <a:pt x="17725" y="3604"/>
                  </a:cubicBezTo>
                  <a:cubicBezTo>
                    <a:pt x="17659" y="3563"/>
                    <a:pt x="17641" y="3584"/>
                    <a:pt x="17627" y="3705"/>
                  </a:cubicBezTo>
                  <a:cubicBezTo>
                    <a:pt x="17618" y="3786"/>
                    <a:pt x="17585" y="3851"/>
                    <a:pt x="17554" y="3853"/>
                  </a:cubicBezTo>
                  <a:cubicBezTo>
                    <a:pt x="17523" y="3854"/>
                    <a:pt x="17065" y="4010"/>
                    <a:pt x="16536" y="4197"/>
                  </a:cubicBezTo>
                  <a:cubicBezTo>
                    <a:pt x="16007" y="4384"/>
                    <a:pt x="15570" y="4521"/>
                    <a:pt x="15562" y="4502"/>
                  </a:cubicBezTo>
                  <a:cubicBezTo>
                    <a:pt x="15554" y="4484"/>
                    <a:pt x="15547" y="4217"/>
                    <a:pt x="15547" y="3909"/>
                  </a:cubicBezTo>
                  <a:lnTo>
                    <a:pt x="15547" y="3352"/>
                  </a:lnTo>
                  <a:lnTo>
                    <a:pt x="14193" y="3352"/>
                  </a:lnTo>
                  <a:cubicBezTo>
                    <a:pt x="12909" y="3352"/>
                    <a:pt x="12835" y="3357"/>
                    <a:pt x="12756" y="3487"/>
                  </a:cubicBezTo>
                  <a:cubicBezTo>
                    <a:pt x="12711" y="3562"/>
                    <a:pt x="12545" y="3710"/>
                    <a:pt x="12387" y="3814"/>
                  </a:cubicBezTo>
                  <a:cubicBezTo>
                    <a:pt x="12125" y="3984"/>
                    <a:pt x="12093" y="3988"/>
                    <a:pt x="12045" y="3888"/>
                  </a:cubicBezTo>
                  <a:cubicBezTo>
                    <a:pt x="11967" y="3723"/>
                    <a:pt x="11910" y="3753"/>
                    <a:pt x="11771" y="4023"/>
                  </a:cubicBezTo>
                  <a:cubicBezTo>
                    <a:pt x="11702" y="4157"/>
                    <a:pt x="11585" y="4314"/>
                    <a:pt x="11513" y="4376"/>
                  </a:cubicBezTo>
                  <a:cubicBezTo>
                    <a:pt x="11234" y="4615"/>
                    <a:pt x="9964" y="5496"/>
                    <a:pt x="9848" y="5531"/>
                  </a:cubicBezTo>
                  <a:cubicBezTo>
                    <a:pt x="9743" y="5562"/>
                    <a:pt x="4422" y="3984"/>
                    <a:pt x="4309" y="3888"/>
                  </a:cubicBezTo>
                  <a:cubicBezTo>
                    <a:pt x="4288" y="3870"/>
                    <a:pt x="4280" y="3808"/>
                    <a:pt x="4290" y="3748"/>
                  </a:cubicBezTo>
                  <a:cubicBezTo>
                    <a:pt x="4313" y="3611"/>
                    <a:pt x="4282" y="3610"/>
                    <a:pt x="4118" y="3744"/>
                  </a:cubicBezTo>
                  <a:cubicBezTo>
                    <a:pt x="4046" y="3802"/>
                    <a:pt x="3975" y="3831"/>
                    <a:pt x="3960" y="3809"/>
                  </a:cubicBezTo>
                  <a:cubicBezTo>
                    <a:pt x="3945" y="3788"/>
                    <a:pt x="3934" y="3499"/>
                    <a:pt x="3934" y="3169"/>
                  </a:cubicBezTo>
                  <a:lnTo>
                    <a:pt x="3934" y="2567"/>
                  </a:lnTo>
                  <a:lnTo>
                    <a:pt x="2028" y="2567"/>
                  </a:lnTo>
                  <a:lnTo>
                    <a:pt x="122" y="2567"/>
                  </a:lnTo>
                  <a:close/>
                  <a:moveTo>
                    <a:pt x="17989" y="16322"/>
                  </a:moveTo>
                  <a:lnTo>
                    <a:pt x="17999" y="17429"/>
                  </a:lnTo>
                  <a:lnTo>
                    <a:pt x="18008" y="18532"/>
                  </a:lnTo>
                  <a:lnTo>
                    <a:pt x="19711" y="18532"/>
                  </a:lnTo>
                  <a:lnTo>
                    <a:pt x="21414" y="18532"/>
                  </a:lnTo>
                  <a:lnTo>
                    <a:pt x="21414" y="17429"/>
                  </a:lnTo>
                  <a:lnTo>
                    <a:pt x="21414" y="16322"/>
                  </a:lnTo>
                  <a:lnTo>
                    <a:pt x="19702" y="16322"/>
                  </a:lnTo>
                  <a:lnTo>
                    <a:pt x="17989" y="16322"/>
                  </a:lnTo>
                  <a:close/>
                </a:path>
              </a:pathLst>
            </a:custGeom>
            <a:ln w="12700" cap="flat">
              <a:noFill/>
              <a:miter lim="400000"/>
            </a:ln>
            <a:effectLst/>
          </p:spPr>
        </p:pic>
        <p:grpSp>
          <p:nvGrpSpPr>
            <p:cNvPr id="310" name="Trauma + Hemorrhagic shock"/>
            <p:cNvGrpSpPr/>
            <p:nvPr/>
          </p:nvGrpSpPr>
          <p:grpSpPr>
            <a:xfrm>
              <a:off x="1624717" y="64080"/>
              <a:ext cx="2577741" cy="302384"/>
              <a:chOff x="0" y="0"/>
              <a:chExt cx="2577739" cy="302383"/>
            </a:xfrm>
          </p:grpSpPr>
          <p:sp>
            <p:nvSpPr>
              <p:cNvPr id="308" name="Rectangle"/>
              <p:cNvSpPr/>
              <p:nvPr/>
            </p:nvSpPr>
            <p:spPr>
              <a:xfrm>
                <a:off x="0" y="0"/>
                <a:ext cx="2577740" cy="302384"/>
              </a:xfrm>
              <a:prstGeom prst="rect">
                <a:avLst/>
              </a:prstGeom>
              <a:gradFill flip="none" rotWithShape="1">
                <a:gsLst>
                  <a:gs pos="0">
                    <a:srgbClr val="F22A27">
                      <a:alpha val="6389"/>
                    </a:srgbClr>
                  </a:gs>
                  <a:gs pos="100000">
                    <a:srgbClr val="C00000">
                      <a:alpha val="74236"/>
                    </a:srgbClr>
                  </a:gs>
                </a:gsLst>
                <a:lin ang="16200000" scaled="0"/>
              </a:gradFill>
              <a:ln w="12700" cap="flat">
                <a:noFill/>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09" name="Trauma + Hemorrhagic shock"/>
              <p:cNvSpPr txBox="1"/>
              <p:nvPr/>
            </p:nvSpPr>
            <p:spPr>
              <a:xfrm>
                <a:off x="0" y="0"/>
                <a:ext cx="2577740"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Trauma + Hemorrhagic shock</a:t>
                </a:r>
              </a:p>
            </p:txBody>
          </p:sp>
        </p:grpSp>
        <p:grpSp>
          <p:nvGrpSpPr>
            <p:cNvPr id="313" name="Inflammation"/>
            <p:cNvGrpSpPr/>
            <p:nvPr/>
          </p:nvGrpSpPr>
          <p:grpSpPr>
            <a:xfrm>
              <a:off x="110504" y="637693"/>
              <a:ext cx="1260649" cy="323830"/>
              <a:chOff x="0" y="0"/>
              <a:chExt cx="1260648" cy="323828"/>
            </a:xfrm>
          </p:grpSpPr>
          <p:sp>
            <p:nvSpPr>
              <p:cNvPr id="311" name="Rectangle"/>
              <p:cNvSpPr/>
              <p:nvPr/>
            </p:nvSpPr>
            <p:spPr>
              <a:xfrm>
                <a:off x="-1" y="0"/>
                <a:ext cx="1260650"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12" name="Inflammation"/>
              <p:cNvSpPr txBox="1"/>
              <p:nvPr/>
            </p:nvSpPr>
            <p:spPr>
              <a:xfrm>
                <a:off x="12699" y="12700"/>
                <a:ext cx="1235250"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Inflammation</a:t>
                </a:r>
              </a:p>
            </p:txBody>
          </p:sp>
        </p:grpSp>
        <p:grpSp>
          <p:nvGrpSpPr>
            <p:cNvPr id="316" name="Platelets"/>
            <p:cNvGrpSpPr/>
            <p:nvPr/>
          </p:nvGrpSpPr>
          <p:grpSpPr>
            <a:xfrm>
              <a:off x="368180" y="1980050"/>
              <a:ext cx="873970" cy="323830"/>
              <a:chOff x="0" y="0"/>
              <a:chExt cx="873969" cy="323828"/>
            </a:xfrm>
          </p:grpSpPr>
          <p:sp>
            <p:nvSpPr>
              <p:cNvPr id="314" name="Rectangle"/>
              <p:cNvSpPr/>
              <p:nvPr/>
            </p:nvSpPr>
            <p:spPr>
              <a:xfrm>
                <a:off x="-1" y="0"/>
                <a:ext cx="873971"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15" name="Platelets"/>
              <p:cNvSpPr txBox="1"/>
              <p:nvPr/>
            </p:nvSpPr>
            <p:spPr>
              <a:xfrm>
                <a:off x="12699" y="12700"/>
                <a:ext cx="848571"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Platelets</a:t>
                </a:r>
              </a:p>
            </p:txBody>
          </p:sp>
        </p:grpSp>
        <p:grpSp>
          <p:nvGrpSpPr>
            <p:cNvPr id="319" name="Tissue suffering"/>
            <p:cNvGrpSpPr/>
            <p:nvPr/>
          </p:nvGrpSpPr>
          <p:grpSpPr>
            <a:xfrm>
              <a:off x="2195548" y="2168189"/>
              <a:ext cx="1457524" cy="323830"/>
              <a:chOff x="0" y="0"/>
              <a:chExt cx="1457523" cy="323828"/>
            </a:xfrm>
          </p:grpSpPr>
          <p:sp>
            <p:nvSpPr>
              <p:cNvPr id="317" name="Rectangle"/>
              <p:cNvSpPr/>
              <p:nvPr/>
            </p:nvSpPr>
            <p:spPr>
              <a:xfrm>
                <a:off x="-1" y="0"/>
                <a:ext cx="1457525"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18" name="Tissue suffering"/>
              <p:cNvSpPr txBox="1"/>
              <p:nvPr/>
            </p:nvSpPr>
            <p:spPr>
              <a:xfrm>
                <a:off x="12699" y="12700"/>
                <a:ext cx="1432125"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Tissue suffering</a:t>
                </a:r>
              </a:p>
            </p:txBody>
          </p:sp>
        </p:grpSp>
        <p:grpSp>
          <p:nvGrpSpPr>
            <p:cNvPr id="322" name="Vasomotion"/>
            <p:cNvGrpSpPr/>
            <p:nvPr/>
          </p:nvGrpSpPr>
          <p:grpSpPr>
            <a:xfrm>
              <a:off x="4325581" y="1859297"/>
              <a:ext cx="1095064" cy="323830"/>
              <a:chOff x="0" y="0"/>
              <a:chExt cx="1095062" cy="323828"/>
            </a:xfrm>
          </p:grpSpPr>
          <p:sp>
            <p:nvSpPr>
              <p:cNvPr id="320" name="Rectangle"/>
              <p:cNvSpPr/>
              <p:nvPr/>
            </p:nvSpPr>
            <p:spPr>
              <a:xfrm>
                <a:off x="0" y="0"/>
                <a:ext cx="1095063"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21" name="Vasomotion"/>
              <p:cNvSpPr txBox="1"/>
              <p:nvPr/>
            </p:nvSpPr>
            <p:spPr>
              <a:xfrm>
                <a:off x="12700" y="12700"/>
                <a:ext cx="1069663"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Vasomotion</a:t>
                </a:r>
              </a:p>
            </p:txBody>
          </p:sp>
        </p:grpSp>
        <p:grpSp>
          <p:nvGrpSpPr>
            <p:cNvPr id="325" name="Coagulation"/>
            <p:cNvGrpSpPr/>
            <p:nvPr/>
          </p:nvGrpSpPr>
          <p:grpSpPr>
            <a:xfrm>
              <a:off x="4325581" y="637693"/>
              <a:ext cx="1131065" cy="323830"/>
              <a:chOff x="0" y="0"/>
              <a:chExt cx="1131063" cy="323828"/>
            </a:xfrm>
          </p:grpSpPr>
          <p:sp>
            <p:nvSpPr>
              <p:cNvPr id="323" name="Rectangle"/>
              <p:cNvSpPr/>
              <p:nvPr/>
            </p:nvSpPr>
            <p:spPr>
              <a:xfrm>
                <a:off x="0" y="0"/>
                <a:ext cx="1131064"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24" name="Coagulation"/>
              <p:cNvSpPr txBox="1"/>
              <p:nvPr/>
            </p:nvSpPr>
            <p:spPr>
              <a:xfrm>
                <a:off x="12700" y="12700"/>
                <a:ext cx="1105664"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Coagulation</a:t>
                </a:r>
              </a:p>
            </p:txBody>
          </p:sp>
        </p:grpSp>
      </p:grpSp>
      <p:sp>
        <p:nvSpPr>
          <p:cNvPr id="327" name="How to choose the good animal model?"/>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How to choose the good animal model?</a:t>
            </a:r>
          </a:p>
        </p:txBody>
      </p:sp>
      <p:sp>
        <p:nvSpPr>
          <p:cNvPr id="328" name="What do we want to study ?"/>
          <p:cNvSpPr txBox="1"/>
          <p:nvPr/>
        </p:nvSpPr>
        <p:spPr>
          <a:xfrm>
            <a:off x="1034308" y="752793"/>
            <a:ext cx="7075383" cy="447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lnSpc>
                <a:spcPct val="90000"/>
              </a:lnSpc>
              <a:defRPr sz="2400" b="1">
                <a:latin typeface="+mn-lt"/>
                <a:ea typeface="+mn-ea"/>
                <a:cs typeface="+mn-cs"/>
                <a:sym typeface="Calibri"/>
              </a:defRPr>
            </a:lvl1pPr>
          </a:lstStyle>
          <a:p>
            <a:r>
              <a:t>What do we want to study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Available capacities…"/>
          <p:cNvSpPr txBox="1"/>
          <p:nvPr/>
        </p:nvSpPr>
        <p:spPr>
          <a:xfrm>
            <a:off x="2601211" y="3057955"/>
            <a:ext cx="2937951" cy="949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000">
                <a:latin typeface="+mn-lt"/>
                <a:ea typeface="+mn-ea"/>
                <a:cs typeface="+mn-cs"/>
                <a:sym typeface="Calibri"/>
              </a:defRPr>
            </a:pPr>
            <a:r>
              <a:t>-Available capacities</a:t>
            </a:r>
          </a:p>
          <a:p>
            <a:pPr>
              <a:defRPr sz="2000">
                <a:latin typeface="+mn-lt"/>
                <a:ea typeface="+mn-ea"/>
                <a:cs typeface="+mn-cs"/>
                <a:sym typeface="Calibri"/>
              </a:defRPr>
            </a:pPr>
            <a:r>
              <a:t>-Delay before treatment</a:t>
            </a:r>
          </a:p>
          <a:p>
            <a:pPr>
              <a:defRPr sz="2000">
                <a:latin typeface="+mn-lt"/>
                <a:ea typeface="+mn-ea"/>
                <a:cs typeface="+mn-cs"/>
                <a:sym typeface="Calibri"/>
              </a:defRPr>
            </a:pPr>
            <a:r>
              <a:t>-Species specific aphaeresis</a:t>
            </a:r>
          </a:p>
        </p:txBody>
      </p:sp>
      <p:sp>
        <p:nvSpPr>
          <p:cNvPr id="333" name="✗ Treatment"/>
          <p:cNvSpPr txBox="1"/>
          <p:nvPr/>
        </p:nvSpPr>
        <p:spPr>
          <a:xfrm>
            <a:off x="253128" y="2983839"/>
            <a:ext cx="1503186"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Treatment</a:t>
            </a:r>
          </a:p>
        </p:txBody>
      </p:sp>
      <p:sp>
        <p:nvSpPr>
          <p:cNvPr id="334" name="✗ Time of focus"/>
          <p:cNvSpPr txBox="1"/>
          <p:nvPr/>
        </p:nvSpPr>
        <p:spPr>
          <a:xfrm>
            <a:off x="244242" y="2446859"/>
            <a:ext cx="1849162"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Time of focus</a:t>
            </a:r>
          </a:p>
        </p:txBody>
      </p:sp>
      <p:sp>
        <p:nvSpPr>
          <p:cNvPr id="335" name="✗ Pathophysiology and complications"/>
          <p:cNvSpPr txBox="1"/>
          <p:nvPr/>
        </p:nvSpPr>
        <p:spPr>
          <a:xfrm>
            <a:off x="235357" y="1909880"/>
            <a:ext cx="4309873"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Pathophysiology and complications</a:t>
            </a:r>
          </a:p>
        </p:txBody>
      </p:sp>
      <p:sp>
        <p:nvSpPr>
          <p:cNvPr id="336" name="✗ Trauma + Hemorrhage + Shock"/>
          <p:cNvSpPr txBox="1"/>
          <p:nvPr/>
        </p:nvSpPr>
        <p:spPr>
          <a:xfrm>
            <a:off x="235357" y="1372900"/>
            <a:ext cx="3800868" cy="391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latin typeface="+mn-lt"/>
                <a:ea typeface="+mn-ea"/>
                <a:cs typeface="+mn-cs"/>
                <a:sym typeface="Calibri"/>
              </a:defRPr>
            </a:lvl1pPr>
          </a:lstStyle>
          <a:p>
            <a:r>
              <a:t>✗ Trauma + Hemorrhage + Shock</a:t>
            </a:r>
          </a:p>
        </p:txBody>
      </p:sp>
      <p:grpSp>
        <p:nvGrpSpPr>
          <p:cNvPr id="357" name="Grouper"/>
          <p:cNvGrpSpPr/>
          <p:nvPr/>
        </p:nvGrpSpPr>
        <p:grpSpPr>
          <a:xfrm>
            <a:off x="100751" y="4181666"/>
            <a:ext cx="5567227" cy="2608066"/>
            <a:chOff x="-1" y="-1"/>
            <a:chExt cx="5567225" cy="2608064"/>
          </a:xfrm>
        </p:grpSpPr>
        <p:pic>
          <p:nvPicPr>
            <p:cNvPr id="337" name="Rectangle Rectangle" descr="Rectangle Rectangle"/>
            <p:cNvPicPr>
              <a:picLocks noChangeAspect="1"/>
            </p:cNvPicPr>
            <p:nvPr/>
          </p:nvPicPr>
          <p:blipFill>
            <a:blip r:embed="rId3">
              <a:extLst/>
            </a:blip>
            <a:stretch>
              <a:fillRect/>
            </a:stretch>
          </p:blipFill>
          <p:spPr>
            <a:xfrm>
              <a:off x="-2" y="-2"/>
              <a:ext cx="5567227" cy="2608065"/>
            </a:xfrm>
            <a:prstGeom prst="rect">
              <a:avLst/>
            </a:prstGeom>
            <a:ln w="12700" cap="flat">
              <a:noFill/>
              <a:miter lim="400000"/>
            </a:ln>
            <a:effectLst/>
          </p:spPr>
        </p:pic>
        <p:pic>
          <p:nvPicPr>
            <p:cNvPr id="338" name="Image" descr="Image"/>
            <p:cNvPicPr>
              <a:picLocks noChangeAspect="1"/>
            </p:cNvPicPr>
            <p:nvPr/>
          </p:nvPicPr>
          <p:blipFill>
            <a:blip r:embed="rId4">
              <a:extLst/>
            </a:blip>
            <a:srcRect l="839" t="21513" r="836" b="1764"/>
            <a:stretch>
              <a:fillRect/>
            </a:stretch>
          </p:blipFill>
          <p:spPr>
            <a:xfrm>
              <a:off x="524625" y="433567"/>
              <a:ext cx="4565651" cy="1966913"/>
            </a:xfrm>
            <a:custGeom>
              <a:avLst/>
              <a:gdLst/>
              <a:ahLst/>
              <a:cxnLst>
                <a:cxn ang="0">
                  <a:pos x="wd2" y="hd2"/>
                </a:cxn>
                <a:cxn ang="5400000">
                  <a:pos x="wd2" y="hd2"/>
                </a:cxn>
                <a:cxn ang="10800000">
                  <a:pos x="wd2" y="hd2"/>
                </a:cxn>
                <a:cxn ang="16200000">
                  <a:pos x="wd2" y="hd2"/>
                </a:cxn>
              </a:cxnLst>
              <a:rect l="0" t="0" r="r" b="b"/>
              <a:pathLst>
                <a:path w="21600" h="21600" extrusionOk="0">
                  <a:moveTo>
                    <a:pt x="11031" y="0"/>
                  </a:moveTo>
                  <a:lnTo>
                    <a:pt x="11023" y="1055"/>
                  </a:lnTo>
                  <a:lnTo>
                    <a:pt x="11014" y="2105"/>
                  </a:lnTo>
                  <a:lnTo>
                    <a:pt x="10881" y="2127"/>
                  </a:lnTo>
                  <a:cubicBezTo>
                    <a:pt x="10718" y="2154"/>
                    <a:pt x="10719" y="2155"/>
                    <a:pt x="10975" y="2955"/>
                  </a:cubicBezTo>
                  <a:cubicBezTo>
                    <a:pt x="11081" y="3288"/>
                    <a:pt x="11183" y="3561"/>
                    <a:pt x="11200" y="3561"/>
                  </a:cubicBezTo>
                  <a:cubicBezTo>
                    <a:pt x="11231" y="3561"/>
                    <a:pt x="11603" y="2435"/>
                    <a:pt x="11634" y="2249"/>
                  </a:cubicBezTo>
                  <a:cubicBezTo>
                    <a:pt x="11646" y="2174"/>
                    <a:pt x="11617" y="2143"/>
                    <a:pt x="11517" y="2127"/>
                  </a:cubicBezTo>
                  <a:lnTo>
                    <a:pt x="11384" y="2105"/>
                  </a:lnTo>
                  <a:lnTo>
                    <a:pt x="11375" y="1055"/>
                  </a:lnTo>
                  <a:lnTo>
                    <a:pt x="11367" y="0"/>
                  </a:lnTo>
                  <a:lnTo>
                    <a:pt x="11200" y="0"/>
                  </a:lnTo>
                  <a:lnTo>
                    <a:pt x="11031" y="0"/>
                  </a:lnTo>
                  <a:close/>
                  <a:moveTo>
                    <a:pt x="122" y="2567"/>
                  </a:moveTo>
                  <a:lnTo>
                    <a:pt x="122" y="3814"/>
                  </a:lnTo>
                  <a:lnTo>
                    <a:pt x="122" y="5060"/>
                  </a:lnTo>
                  <a:lnTo>
                    <a:pt x="2028" y="5060"/>
                  </a:lnTo>
                  <a:lnTo>
                    <a:pt x="3934" y="5060"/>
                  </a:lnTo>
                  <a:lnTo>
                    <a:pt x="3934" y="4533"/>
                  </a:lnTo>
                  <a:cubicBezTo>
                    <a:pt x="3934" y="4241"/>
                    <a:pt x="3947" y="3981"/>
                    <a:pt x="3964" y="3957"/>
                  </a:cubicBezTo>
                  <a:cubicBezTo>
                    <a:pt x="3980" y="3934"/>
                    <a:pt x="4045" y="3997"/>
                    <a:pt x="4108" y="4097"/>
                  </a:cubicBezTo>
                  <a:cubicBezTo>
                    <a:pt x="4246" y="4314"/>
                    <a:pt x="4260" y="4316"/>
                    <a:pt x="4279" y="4145"/>
                  </a:cubicBezTo>
                  <a:cubicBezTo>
                    <a:pt x="4293" y="4018"/>
                    <a:pt x="4312" y="4019"/>
                    <a:pt x="4857" y="4184"/>
                  </a:cubicBezTo>
                  <a:cubicBezTo>
                    <a:pt x="8167" y="5189"/>
                    <a:pt x="9466" y="5606"/>
                    <a:pt x="9469" y="5666"/>
                  </a:cubicBezTo>
                  <a:cubicBezTo>
                    <a:pt x="9477" y="5818"/>
                    <a:pt x="9225" y="6050"/>
                    <a:pt x="8066" y="6956"/>
                  </a:cubicBezTo>
                  <a:lnTo>
                    <a:pt x="6866" y="7897"/>
                  </a:lnTo>
                  <a:lnTo>
                    <a:pt x="6859" y="10077"/>
                  </a:lnTo>
                  <a:lnTo>
                    <a:pt x="6851" y="12256"/>
                  </a:lnTo>
                  <a:lnTo>
                    <a:pt x="7358" y="12277"/>
                  </a:lnTo>
                  <a:cubicBezTo>
                    <a:pt x="7638" y="12288"/>
                    <a:pt x="7866" y="12324"/>
                    <a:pt x="7867" y="12360"/>
                  </a:cubicBezTo>
                  <a:cubicBezTo>
                    <a:pt x="7868" y="12396"/>
                    <a:pt x="6899" y="13406"/>
                    <a:pt x="5712" y="14600"/>
                  </a:cubicBezTo>
                  <a:cubicBezTo>
                    <a:pt x="3808" y="16515"/>
                    <a:pt x="3548" y="16758"/>
                    <a:pt x="3517" y="16658"/>
                  </a:cubicBezTo>
                  <a:cubicBezTo>
                    <a:pt x="3485" y="16556"/>
                    <a:pt x="3472" y="16566"/>
                    <a:pt x="3395" y="16754"/>
                  </a:cubicBezTo>
                  <a:lnTo>
                    <a:pt x="3306" y="16967"/>
                  </a:lnTo>
                  <a:lnTo>
                    <a:pt x="1654" y="16967"/>
                  </a:lnTo>
                  <a:lnTo>
                    <a:pt x="0" y="16967"/>
                  </a:lnTo>
                  <a:lnTo>
                    <a:pt x="0" y="18070"/>
                  </a:lnTo>
                  <a:lnTo>
                    <a:pt x="0" y="19177"/>
                  </a:lnTo>
                  <a:lnTo>
                    <a:pt x="1658" y="19177"/>
                  </a:lnTo>
                  <a:lnTo>
                    <a:pt x="3316" y="19177"/>
                  </a:lnTo>
                  <a:lnTo>
                    <a:pt x="3325" y="18157"/>
                  </a:lnTo>
                  <a:lnTo>
                    <a:pt x="3333" y="17141"/>
                  </a:lnTo>
                  <a:lnTo>
                    <a:pt x="3466" y="17168"/>
                  </a:lnTo>
                  <a:cubicBezTo>
                    <a:pt x="3587" y="17190"/>
                    <a:pt x="3599" y="17180"/>
                    <a:pt x="3590" y="17041"/>
                  </a:cubicBezTo>
                  <a:cubicBezTo>
                    <a:pt x="3581" y="16903"/>
                    <a:pt x="3792" y="16674"/>
                    <a:pt x="5879" y="14574"/>
                  </a:cubicBezTo>
                  <a:lnTo>
                    <a:pt x="8177" y="12260"/>
                  </a:lnTo>
                  <a:lnTo>
                    <a:pt x="9673" y="12277"/>
                  </a:lnTo>
                  <a:lnTo>
                    <a:pt x="11168" y="12295"/>
                  </a:lnTo>
                  <a:lnTo>
                    <a:pt x="11176" y="15315"/>
                  </a:lnTo>
                  <a:cubicBezTo>
                    <a:pt x="11183" y="18286"/>
                    <a:pt x="11184" y="18334"/>
                    <a:pt x="11123" y="18370"/>
                  </a:cubicBezTo>
                  <a:cubicBezTo>
                    <a:pt x="11047" y="18416"/>
                    <a:pt x="11046" y="18406"/>
                    <a:pt x="11123" y="18754"/>
                  </a:cubicBezTo>
                  <a:cubicBezTo>
                    <a:pt x="11157" y="18911"/>
                    <a:pt x="11178" y="19069"/>
                    <a:pt x="11168" y="19107"/>
                  </a:cubicBezTo>
                  <a:cubicBezTo>
                    <a:pt x="11157" y="19150"/>
                    <a:pt x="10601" y="19177"/>
                    <a:pt x="9707" y="19177"/>
                  </a:cubicBezTo>
                  <a:lnTo>
                    <a:pt x="8265" y="19177"/>
                  </a:lnTo>
                  <a:lnTo>
                    <a:pt x="8265" y="20388"/>
                  </a:lnTo>
                  <a:lnTo>
                    <a:pt x="8265" y="21600"/>
                  </a:lnTo>
                  <a:lnTo>
                    <a:pt x="14135" y="21600"/>
                  </a:lnTo>
                  <a:lnTo>
                    <a:pt x="14127" y="20406"/>
                  </a:lnTo>
                  <a:lnTo>
                    <a:pt x="14118" y="19212"/>
                  </a:lnTo>
                  <a:lnTo>
                    <a:pt x="12691" y="19190"/>
                  </a:lnTo>
                  <a:cubicBezTo>
                    <a:pt x="11906" y="19180"/>
                    <a:pt x="11250" y="19146"/>
                    <a:pt x="11236" y="19111"/>
                  </a:cubicBezTo>
                  <a:cubicBezTo>
                    <a:pt x="11220" y="19076"/>
                    <a:pt x="11237" y="18923"/>
                    <a:pt x="11273" y="18758"/>
                  </a:cubicBezTo>
                  <a:cubicBezTo>
                    <a:pt x="11351" y="18404"/>
                    <a:pt x="11351" y="18416"/>
                    <a:pt x="11275" y="18370"/>
                  </a:cubicBezTo>
                  <a:cubicBezTo>
                    <a:pt x="11214" y="18334"/>
                    <a:pt x="11215" y="18286"/>
                    <a:pt x="11222" y="15315"/>
                  </a:cubicBezTo>
                  <a:lnTo>
                    <a:pt x="11230" y="12295"/>
                  </a:lnTo>
                  <a:lnTo>
                    <a:pt x="11838" y="12260"/>
                  </a:lnTo>
                  <a:cubicBezTo>
                    <a:pt x="12367" y="12229"/>
                    <a:pt x="12453" y="12209"/>
                    <a:pt x="12486" y="12103"/>
                  </a:cubicBezTo>
                  <a:cubicBezTo>
                    <a:pt x="12680" y="11488"/>
                    <a:pt x="12895" y="10910"/>
                    <a:pt x="12920" y="10935"/>
                  </a:cubicBezTo>
                  <a:cubicBezTo>
                    <a:pt x="13110" y="11123"/>
                    <a:pt x="17568" y="16002"/>
                    <a:pt x="17595" y="16052"/>
                  </a:cubicBezTo>
                  <a:cubicBezTo>
                    <a:pt x="17615" y="16089"/>
                    <a:pt x="17625" y="16166"/>
                    <a:pt x="17616" y="16222"/>
                  </a:cubicBezTo>
                  <a:cubicBezTo>
                    <a:pt x="17602" y="16303"/>
                    <a:pt x="17635" y="16322"/>
                    <a:pt x="17773" y="16322"/>
                  </a:cubicBezTo>
                  <a:lnTo>
                    <a:pt x="17948" y="16322"/>
                  </a:lnTo>
                  <a:lnTo>
                    <a:pt x="17832" y="15995"/>
                  </a:lnTo>
                  <a:cubicBezTo>
                    <a:pt x="17724" y="15690"/>
                    <a:pt x="17715" y="15679"/>
                    <a:pt x="17693" y="15821"/>
                  </a:cubicBezTo>
                  <a:cubicBezTo>
                    <a:pt x="17674" y="15939"/>
                    <a:pt x="17656" y="15960"/>
                    <a:pt x="17614" y="15908"/>
                  </a:cubicBezTo>
                  <a:cubicBezTo>
                    <a:pt x="17584" y="15871"/>
                    <a:pt x="16536" y="14727"/>
                    <a:pt x="15286" y="13367"/>
                  </a:cubicBezTo>
                  <a:cubicBezTo>
                    <a:pt x="14035" y="12007"/>
                    <a:pt x="12995" y="10861"/>
                    <a:pt x="12974" y="10822"/>
                  </a:cubicBezTo>
                  <a:cubicBezTo>
                    <a:pt x="12946" y="10768"/>
                    <a:pt x="12999" y="10573"/>
                    <a:pt x="13186" y="10042"/>
                  </a:cubicBezTo>
                  <a:cubicBezTo>
                    <a:pt x="14117" y="7401"/>
                    <a:pt x="14811" y="5807"/>
                    <a:pt x="15428" y="4894"/>
                  </a:cubicBezTo>
                  <a:cubicBezTo>
                    <a:pt x="15599" y="4642"/>
                    <a:pt x="15620" y="4633"/>
                    <a:pt x="16534" y="4315"/>
                  </a:cubicBezTo>
                  <a:cubicBezTo>
                    <a:pt x="17047" y="4136"/>
                    <a:pt x="17505" y="3971"/>
                    <a:pt x="17552" y="3949"/>
                  </a:cubicBezTo>
                  <a:cubicBezTo>
                    <a:pt x="17618" y="3917"/>
                    <a:pt x="17640" y="3941"/>
                    <a:pt x="17659" y="4058"/>
                  </a:cubicBezTo>
                  <a:cubicBezTo>
                    <a:pt x="17682" y="4205"/>
                    <a:pt x="17684" y="4205"/>
                    <a:pt x="17794" y="4031"/>
                  </a:cubicBezTo>
                  <a:cubicBezTo>
                    <a:pt x="17855" y="3935"/>
                    <a:pt x="17913" y="3876"/>
                    <a:pt x="17924" y="3901"/>
                  </a:cubicBezTo>
                  <a:cubicBezTo>
                    <a:pt x="17934" y="3925"/>
                    <a:pt x="17942" y="4180"/>
                    <a:pt x="17942" y="4467"/>
                  </a:cubicBezTo>
                  <a:lnTo>
                    <a:pt x="17942" y="4990"/>
                  </a:lnTo>
                  <a:lnTo>
                    <a:pt x="19771" y="4990"/>
                  </a:lnTo>
                  <a:lnTo>
                    <a:pt x="21600" y="4990"/>
                  </a:lnTo>
                  <a:lnTo>
                    <a:pt x="21600" y="3779"/>
                  </a:lnTo>
                  <a:lnTo>
                    <a:pt x="21600" y="2567"/>
                  </a:lnTo>
                  <a:lnTo>
                    <a:pt x="19773" y="2567"/>
                  </a:lnTo>
                  <a:lnTo>
                    <a:pt x="17946" y="2567"/>
                  </a:lnTo>
                  <a:lnTo>
                    <a:pt x="17937" y="3121"/>
                  </a:lnTo>
                  <a:cubicBezTo>
                    <a:pt x="17927" y="3722"/>
                    <a:pt x="17923" y="3730"/>
                    <a:pt x="17725" y="3604"/>
                  </a:cubicBezTo>
                  <a:cubicBezTo>
                    <a:pt x="17659" y="3563"/>
                    <a:pt x="17641" y="3584"/>
                    <a:pt x="17627" y="3705"/>
                  </a:cubicBezTo>
                  <a:cubicBezTo>
                    <a:pt x="17618" y="3786"/>
                    <a:pt x="17585" y="3851"/>
                    <a:pt x="17554" y="3853"/>
                  </a:cubicBezTo>
                  <a:cubicBezTo>
                    <a:pt x="17523" y="3854"/>
                    <a:pt x="17065" y="4010"/>
                    <a:pt x="16536" y="4197"/>
                  </a:cubicBezTo>
                  <a:cubicBezTo>
                    <a:pt x="16007" y="4384"/>
                    <a:pt x="15570" y="4521"/>
                    <a:pt x="15562" y="4502"/>
                  </a:cubicBezTo>
                  <a:cubicBezTo>
                    <a:pt x="15554" y="4484"/>
                    <a:pt x="15547" y="4217"/>
                    <a:pt x="15547" y="3909"/>
                  </a:cubicBezTo>
                  <a:lnTo>
                    <a:pt x="15547" y="3352"/>
                  </a:lnTo>
                  <a:lnTo>
                    <a:pt x="14193" y="3352"/>
                  </a:lnTo>
                  <a:cubicBezTo>
                    <a:pt x="12909" y="3352"/>
                    <a:pt x="12835" y="3357"/>
                    <a:pt x="12756" y="3487"/>
                  </a:cubicBezTo>
                  <a:cubicBezTo>
                    <a:pt x="12711" y="3562"/>
                    <a:pt x="12545" y="3710"/>
                    <a:pt x="12387" y="3814"/>
                  </a:cubicBezTo>
                  <a:cubicBezTo>
                    <a:pt x="12125" y="3984"/>
                    <a:pt x="12093" y="3988"/>
                    <a:pt x="12045" y="3888"/>
                  </a:cubicBezTo>
                  <a:cubicBezTo>
                    <a:pt x="11967" y="3723"/>
                    <a:pt x="11910" y="3753"/>
                    <a:pt x="11771" y="4023"/>
                  </a:cubicBezTo>
                  <a:cubicBezTo>
                    <a:pt x="11702" y="4157"/>
                    <a:pt x="11585" y="4314"/>
                    <a:pt x="11513" y="4376"/>
                  </a:cubicBezTo>
                  <a:cubicBezTo>
                    <a:pt x="11234" y="4615"/>
                    <a:pt x="9964" y="5496"/>
                    <a:pt x="9848" y="5531"/>
                  </a:cubicBezTo>
                  <a:cubicBezTo>
                    <a:pt x="9743" y="5562"/>
                    <a:pt x="4422" y="3984"/>
                    <a:pt x="4309" y="3888"/>
                  </a:cubicBezTo>
                  <a:cubicBezTo>
                    <a:pt x="4288" y="3870"/>
                    <a:pt x="4280" y="3808"/>
                    <a:pt x="4290" y="3748"/>
                  </a:cubicBezTo>
                  <a:cubicBezTo>
                    <a:pt x="4313" y="3611"/>
                    <a:pt x="4282" y="3610"/>
                    <a:pt x="4118" y="3744"/>
                  </a:cubicBezTo>
                  <a:cubicBezTo>
                    <a:pt x="4046" y="3802"/>
                    <a:pt x="3975" y="3831"/>
                    <a:pt x="3960" y="3809"/>
                  </a:cubicBezTo>
                  <a:cubicBezTo>
                    <a:pt x="3945" y="3788"/>
                    <a:pt x="3934" y="3499"/>
                    <a:pt x="3934" y="3169"/>
                  </a:cubicBezTo>
                  <a:lnTo>
                    <a:pt x="3934" y="2567"/>
                  </a:lnTo>
                  <a:lnTo>
                    <a:pt x="2028" y="2567"/>
                  </a:lnTo>
                  <a:lnTo>
                    <a:pt x="122" y="2567"/>
                  </a:lnTo>
                  <a:close/>
                  <a:moveTo>
                    <a:pt x="17989" y="16322"/>
                  </a:moveTo>
                  <a:lnTo>
                    <a:pt x="17999" y="17429"/>
                  </a:lnTo>
                  <a:lnTo>
                    <a:pt x="18008" y="18532"/>
                  </a:lnTo>
                  <a:lnTo>
                    <a:pt x="19711" y="18532"/>
                  </a:lnTo>
                  <a:lnTo>
                    <a:pt x="21414" y="18532"/>
                  </a:lnTo>
                  <a:lnTo>
                    <a:pt x="21414" y="17429"/>
                  </a:lnTo>
                  <a:lnTo>
                    <a:pt x="21414" y="16322"/>
                  </a:lnTo>
                  <a:lnTo>
                    <a:pt x="19702" y="16322"/>
                  </a:lnTo>
                  <a:lnTo>
                    <a:pt x="17989" y="16322"/>
                  </a:lnTo>
                  <a:close/>
                </a:path>
              </a:pathLst>
            </a:custGeom>
            <a:ln w="12700" cap="flat">
              <a:noFill/>
              <a:miter lim="400000"/>
            </a:ln>
            <a:effectLst/>
          </p:spPr>
        </p:pic>
        <p:grpSp>
          <p:nvGrpSpPr>
            <p:cNvPr id="341" name="Trauma + Hemorrhagic shock"/>
            <p:cNvGrpSpPr/>
            <p:nvPr/>
          </p:nvGrpSpPr>
          <p:grpSpPr>
            <a:xfrm>
              <a:off x="1624717" y="64080"/>
              <a:ext cx="2577741" cy="302384"/>
              <a:chOff x="0" y="0"/>
              <a:chExt cx="2577739" cy="302383"/>
            </a:xfrm>
          </p:grpSpPr>
          <p:sp>
            <p:nvSpPr>
              <p:cNvPr id="339" name="Rectangle"/>
              <p:cNvSpPr/>
              <p:nvPr/>
            </p:nvSpPr>
            <p:spPr>
              <a:xfrm>
                <a:off x="0" y="0"/>
                <a:ext cx="2577740" cy="302384"/>
              </a:xfrm>
              <a:prstGeom prst="rect">
                <a:avLst/>
              </a:prstGeom>
              <a:gradFill flip="none" rotWithShape="1">
                <a:gsLst>
                  <a:gs pos="0">
                    <a:srgbClr val="F22A27">
                      <a:alpha val="6389"/>
                    </a:srgbClr>
                  </a:gs>
                  <a:gs pos="100000">
                    <a:srgbClr val="C00000">
                      <a:alpha val="74236"/>
                    </a:srgbClr>
                  </a:gs>
                </a:gsLst>
                <a:lin ang="16200000" scaled="0"/>
              </a:gradFill>
              <a:ln w="12700" cap="flat">
                <a:noFill/>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40" name="Trauma + Hemorrhagic shock"/>
              <p:cNvSpPr txBox="1"/>
              <p:nvPr/>
            </p:nvSpPr>
            <p:spPr>
              <a:xfrm>
                <a:off x="0" y="0"/>
                <a:ext cx="2577740"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Trauma + Hemorrhagic shock</a:t>
                </a:r>
              </a:p>
            </p:txBody>
          </p:sp>
        </p:grpSp>
        <p:grpSp>
          <p:nvGrpSpPr>
            <p:cNvPr id="344" name="Inflammation"/>
            <p:cNvGrpSpPr/>
            <p:nvPr/>
          </p:nvGrpSpPr>
          <p:grpSpPr>
            <a:xfrm>
              <a:off x="110504" y="637693"/>
              <a:ext cx="1260649" cy="323830"/>
              <a:chOff x="0" y="0"/>
              <a:chExt cx="1260648" cy="323828"/>
            </a:xfrm>
          </p:grpSpPr>
          <p:sp>
            <p:nvSpPr>
              <p:cNvPr id="342" name="Rectangle"/>
              <p:cNvSpPr/>
              <p:nvPr/>
            </p:nvSpPr>
            <p:spPr>
              <a:xfrm>
                <a:off x="-1" y="0"/>
                <a:ext cx="1260650"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43" name="Inflammation"/>
              <p:cNvSpPr txBox="1"/>
              <p:nvPr/>
            </p:nvSpPr>
            <p:spPr>
              <a:xfrm>
                <a:off x="12699" y="12700"/>
                <a:ext cx="1235250"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Inflammation</a:t>
                </a:r>
              </a:p>
            </p:txBody>
          </p:sp>
        </p:grpSp>
        <p:grpSp>
          <p:nvGrpSpPr>
            <p:cNvPr id="347" name="Platelets"/>
            <p:cNvGrpSpPr/>
            <p:nvPr/>
          </p:nvGrpSpPr>
          <p:grpSpPr>
            <a:xfrm>
              <a:off x="368180" y="1980050"/>
              <a:ext cx="873970" cy="323830"/>
              <a:chOff x="0" y="0"/>
              <a:chExt cx="873969" cy="323828"/>
            </a:xfrm>
          </p:grpSpPr>
          <p:sp>
            <p:nvSpPr>
              <p:cNvPr id="345" name="Rectangle"/>
              <p:cNvSpPr/>
              <p:nvPr/>
            </p:nvSpPr>
            <p:spPr>
              <a:xfrm>
                <a:off x="-1" y="0"/>
                <a:ext cx="873971"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46" name="Platelets"/>
              <p:cNvSpPr txBox="1"/>
              <p:nvPr/>
            </p:nvSpPr>
            <p:spPr>
              <a:xfrm>
                <a:off x="12699" y="12700"/>
                <a:ext cx="848571"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Platelets</a:t>
                </a:r>
              </a:p>
            </p:txBody>
          </p:sp>
        </p:grpSp>
        <p:grpSp>
          <p:nvGrpSpPr>
            <p:cNvPr id="350" name="Tissue suffering"/>
            <p:cNvGrpSpPr/>
            <p:nvPr/>
          </p:nvGrpSpPr>
          <p:grpSpPr>
            <a:xfrm>
              <a:off x="2195548" y="2168189"/>
              <a:ext cx="1457524" cy="323830"/>
              <a:chOff x="0" y="0"/>
              <a:chExt cx="1457523" cy="323828"/>
            </a:xfrm>
          </p:grpSpPr>
          <p:sp>
            <p:nvSpPr>
              <p:cNvPr id="348" name="Rectangle"/>
              <p:cNvSpPr/>
              <p:nvPr/>
            </p:nvSpPr>
            <p:spPr>
              <a:xfrm>
                <a:off x="-1" y="0"/>
                <a:ext cx="1457525"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49" name="Tissue suffering"/>
              <p:cNvSpPr txBox="1"/>
              <p:nvPr/>
            </p:nvSpPr>
            <p:spPr>
              <a:xfrm>
                <a:off x="12699" y="12700"/>
                <a:ext cx="1432125"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Tissue suffering</a:t>
                </a:r>
              </a:p>
            </p:txBody>
          </p:sp>
        </p:grpSp>
        <p:grpSp>
          <p:nvGrpSpPr>
            <p:cNvPr id="353" name="Vasomotion"/>
            <p:cNvGrpSpPr/>
            <p:nvPr/>
          </p:nvGrpSpPr>
          <p:grpSpPr>
            <a:xfrm>
              <a:off x="4325581" y="1859297"/>
              <a:ext cx="1095064" cy="323830"/>
              <a:chOff x="0" y="0"/>
              <a:chExt cx="1095062" cy="323828"/>
            </a:xfrm>
          </p:grpSpPr>
          <p:sp>
            <p:nvSpPr>
              <p:cNvPr id="351" name="Rectangle"/>
              <p:cNvSpPr/>
              <p:nvPr/>
            </p:nvSpPr>
            <p:spPr>
              <a:xfrm>
                <a:off x="0" y="0"/>
                <a:ext cx="1095063"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52" name="Vasomotion"/>
              <p:cNvSpPr txBox="1"/>
              <p:nvPr/>
            </p:nvSpPr>
            <p:spPr>
              <a:xfrm>
                <a:off x="12700" y="12700"/>
                <a:ext cx="1069663"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Vasomotion</a:t>
                </a:r>
              </a:p>
            </p:txBody>
          </p:sp>
        </p:grpSp>
        <p:grpSp>
          <p:nvGrpSpPr>
            <p:cNvPr id="356" name="Coagulation"/>
            <p:cNvGrpSpPr/>
            <p:nvPr/>
          </p:nvGrpSpPr>
          <p:grpSpPr>
            <a:xfrm>
              <a:off x="4325581" y="637693"/>
              <a:ext cx="1131065" cy="323830"/>
              <a:chOff x="0" y="0"/>
              <a:chExt cx="1131063" cy="323828"/>
            </a:xfrm>
          </p:grpSpPr>
          <p:sp>
            <p:nvSpPr>
              <p:cNvPr id="354" name="Rectangle"/>
              <p:cNvSpPr/>
              <p:nvPr/>
            </p:nvSpPr>
            <p:spPr>
              <a:xfrm>
                <a:off x="0" y="0"/>
                <a:ext cx="1131064" cy="323829"/>
              </a:xfrm>
              <a:prstGeom prst="rect">
                <a:avLst/>
              </a:prstGeom>
              <a:gradFill flip="none" rotWithShape="1">
                <a:gsLst>
                  <a:gs pos="0">
                    <a:schemeClr val="accent1">
                      <a:hueOff val="357503"/>
                      <a:satOff val="54545"/>
                      <a:lumOff val="29273"/>
                    </a:schemeClr>
                  </a:gs>
                  <a:gs pos="100000">
                    <a:schemeClr val="accent1">
                      <a:hueOff val="418253"/>
                      <a:satOff val="54545"/>
                      <a:lumOff val="42493"/>
                    </a:schemeClr>
                  </a:gs>
                </a:gsLst>
                <a:lin ang="16200000" scaled="0"/>
              </a:gradFill>
              <a:ln w="25400" cap="flat">
                <a:solidFill>
                  <a:srgbClr val="D5E6FF"/>
                </a:solidFill>
                <a:prstDash val="solid"/>
                <a:miter lim="400000"/>
              </a:ln>
              <a:effectLst/>
            </p:spPr>
            <p:txBody>
              <a:bodyPr wrap="square" lIns="45718" tIns="45718" rIns="45718" bIns="45718" numCol="1" anchor="t">
                <a:noAutofit/>
              </a:bodyPr>
              <a:lstStyle/>
              <a:p>
                <a:pPr>
                  <a:defRPr sz="1500">
                    <a:latin typeface="+mn-lt"/>
                    <a:ea typeface="+mn-ea"/>
                    <a:cs typeface="+mn-cs"/>
                    <a:sym typeface="Calibri"/>
                  </a:defRPr>
                </a:pPr>
                <a:endParaRPr/>
              </a:p>
            </p:txBody>
          </p:sp>
          <p:sp>
            <p:nvSpPr>
              <p:cNvPr id="355" name="Coagulation"/>
              <p:cNvSpPr txBox="1"/>
              <p:nvPr/>
            </p:nvSpPr>
            <p:spPr>
              <a:xfrm>
                <a:off x="12700" y="12700"/>
                <a:ext cx="1105664" cy="27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latin typeface="+mn-lt"/>
                    <a:ea typeface="+mn-ea"/>
                    <a:cs typeface="+mn-cs"/>
                    <a:sym typeface="Calibri"/>
                  </a:defRPr>
                </a:lvl1pPr>
              </a:lstStyle>
              <a:p>
                <a:r>
                  <a:t>Coagulation</a:t>
                </a:r>
              </a:p>
            </p:txBody>
          </p:sp>
        </p:grpSp>
      </p:grpSp>
      <p:sp>
        <p:nvSpPr>
          <p:cNvPr id="358" name="How to choose the good animal model?"/>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How to choose the good animal model?</a:t>
            </a:r>
          </a:p>
        </p:txBody>
      </p:sp>
      <p:sp>
        <p:nvSpPr>
          <p:cNvPr id="359" name="What do we want to study ?"/>
          <p:cNvSpPr txBox="1"/>
          <p:nvPr/>
        </p:nvSpPr>
        <p:spPr>
          <a:xfrm>
            <a:off x="1034308" y="752793"/>
            <a:ext cx="7075383" cy="447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lnSpc>
                <a:spcPct val="90000"/>
              </a:lnSpc>
              <a:defRPr sz="2400" b="1">
                <a:latin typeface="+mn-lt"/>
                <a:ea typeface="+mn-ea"/>
                <a:cs typeface="+mn-cs"/>
                <a:sym typeface="Calibri"/>
              </a:defRPr>
            </a:lvl1pPr>
          </a:lstStyle>
          <a:p>
            <a:r>
              <a:t>What do we want to study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What about « incoherent » outcomes?"/>
          <p:cNvSpPr txBox="1"/>
          <p:nvPr/>
        </p:nvSpPr>
        <p:spPr>
          <a:xfrm>
            <a:off x="214917" y="996103"/>
            <a:ext cx="4704788"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spcBef>
                <a:spcPts val="100"/>
              </a:spcBef>
              <a:defRPr sz="2000" b="1">
                <a:solidFill>
                  <a:srgbClr val="202122"/>
                </a:solidFill>
              </a:defRPr>
            </a:lvl1pPr>
          </a:lstStyle>
          <a:p>
            <a:r>
              <a:t>What about « incoherent » outcomes?</a:t>
            </a:r>
          </a:p>
        </p:txBody>
      </p:sp>
      <p:sp>
        <p:nvSpPr>
          <p:cNvPr id="364" name="The model is not « perfect » =&gt; tell the truth, all the truth…"/>
          <p:cNvSpPr txBox="1"/>
          <p:nvPr/>
        </p:nvSpPr>
        <p:spPr>
          <a:xfrm>
            <a:off x="365376" y="1601947"/>
            <a:ext cx="6487149" cy="2039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00525" indent="-200525">
              <a:lnSpc>
                <a:spcPct val="120000"/>
              </a:lnSpc>
              <a:buSzPct val="100000"/>
              <a:buFont typeface="Calibri"/>
              <a:buChar char="✗"/>
              <a:defRPr>
                <a:latin typeface="+mn-lt"/>
                <a:ea typeface="+mn-ea"/>
                <a:cs typeface="+mn-cs"/>
                <a:sym typeface="Calibri"/>
              </a:defRPr>
            </a:pPr>
            <a:r>
              <a:t>The model is not « perfect » =&gt; tell the truth, all the truth</a:t>
            </a:r>
          </a:p>
          <a:p>
            <a:pPr>
              <a:lnSpc>
                <a:spcPct val="120000"/>
              </a:lnSpc>
              <a:defRPr>
                <a:latin typeface="+mn-lt"/>
                <a:ea typeface="+mn-ea"/>
                <a:cs typeface="+mn-cs"/>
                <a:sym typeface="Calibri"/>
              </a:defRPr>
            </a:pPr>
            <a:r>
              <a:t>We are not guilty, just witnesses of nature complexity…</a:t>
            </a:r>
          </a:p>
          <a:p>
            <a:pPr>
              <a:lnSpc>
                <a:spcPct val="120000"/>
              </a:lnSpc>
              <a:defRPr>
                <a:latin typeface="+mn-lt"/>
                <a:ea typeface="+mn-ea"/>
                <a:cs typeface="+mn-cs"/>
                <a:sym typeface="Calibri"/>
              </a:defRPr>
            </a:pPr>
            <a:endParaRPr/>
          </a:p>
          <a:p>
            <a:pPr>
              <a:lnSpc>
                <a:spcPct val="120000"/>
              </a:lnSpc>
              <a:defRPr>
                <a:latin typeface="+mn-lt"/>
                <a:ea typeface="+mn-ea"/>
                <a:cs typeface="+mn-cs"/>
                <a:sym typeface="Calibri"/>
              </a:defRPr>
            </a:pPr>
            <a:r>
              <a:t>✗ Submission to international scientific community</a:t>
            </a:r>
          </a:p>
          <a:p>
            <a:pPr lvl="1" indent="228600">
              <a:lnSpc>
                <a:spcPct val="120000"/>
              </a:lnSpc>
              <a:defRPr>
                <a:latin typeface="+mn-lt"/>
                <a:ea typeface="+mn-ea"/>
                <a:cs typeface="+mn-cs"/>
                <a:sym typeface="Calibri"/>
              </a:defRPr>
            </a:pPr>
            <a:r>
              <a:t>=&gt; somebody can improve the model.</a:t>
            </a:r>
          </a:p>
          <a:p>
            <a:pPr lvl="1" indent="228600">
              <a:lnSpc>
                <a:spcPct val="120000"/>
              </a:lnSpc>
              <a:defRPr>
                <a:latin typeface="+mn-lt"/>
                <a:ea typeface="+mn-ea"/>
                <a:cs typeface="+mn-cs"/>
                <a:sym typeface="Calibri"/>
              </a:defRPr>
            </a:pPr>
            <a:r>
              <a:t>=&gt; another one will not wast time nor energy.</a:t>
            </a:r>
          </a:p>
        </p:txBody>
      </p:sp>
      <p:pic>
        <p:nvPicPr>
          <p:cNvPr id="365" name="Capture d’écran 2023-03-28 à 18.50.13.png" descr="Capture d’écran 2023-03-28 à 18.50.13.png"/>
          <p:cNvPicPr>
            <a:picLocks noChangeAspect="1"/>
          </p:cNvPicPr>
          <p:nvPr/>
        </p:nvPicPr>
        <p:blipFill>
          <a:blip r:embed="rId3">
            <a:extLst/>
          </a:blip>
          <a:stretch>
            <a:fillRect/>
          </a:stretch>
        </p:blipFill>
        <p:spPr>
          <a:xfrm>
            <a:off x="7692403" y="1411071"/>
            <a:ext cx="1344244" cy="903289"/>
          </a:xfrm>
          <a:prstGeom prst="rect">
            <a:avLst/>
          </a:prstGeom>
          <a:ln w="12700">
            <a:miter lim="400000"/>
          </a:ln>
        </p:spPr>
      </p:pic>
      <p:sp>
        <p:nvSpPr>
          <p:cNvPr id="366" name="What about the outcomes?"/>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What about the outcomes?</a:t>
            </a:r>
          </a:p>
        </p:txBody>
      </p:sp>
      <p:pic>
        <p:nvPicPr>
          <p:cNvPr id="367" name="617356.jpg" descr="617356.jpg"/>
          <p:cNvPicPr>
            <a:picLocks noChangeAspect="1"/>
          </p:cNvPicPr>
          <p:nvPr/>
        </p:nvPicPr>
        <p:blipFill>
          <a:blip r:embed="rId4">
            <a:extLst/>
          </a:blip>
          <a:srcRect l="802" t="14489" r="62753" b="16"/>
          <a:stretch>
            <a:fillRect/>
          </a:stretch>
        </p:blipFill>
        <p:spPr>
          <a:xfrm flipH="1">
            <a:off x="6163291" y="2467658"/>
            <a:ext cx="664030" cy="1203326"/>
          </a:xfrm>
          <a:custGeom>
            <a:avLst/>
            <a:gdLst/>
            <a:ahLst/>
            <a:cxnLst>
              <a:cxn ang="0">
                <a:pos x="wd2" y="hd2"/>
              </a:cxn>
              <a:cxn ang="5400000">
                <a:pos x="wd2" y="hd2"/>
              </a:cxn>
              <a:cxn ang="10800000">
                <a:pos x="wd2" y="hd2"/>
              </a:cxn>
              <a:cxn ang="16200000">
                <a:pos x="wd2" y="hd2"/>
              </a:cxn>
            </a:cxnLst>
            <a:rect l="0" t="0" r="r" b="b"/>
            <a:pathLst>
              <a:path w="21581" h="21600" extrusionOk="0">
                <a:moveTo>
                  <a:pt x="13841" y="0"/>
                </a:moveTo>
                <a:cubicBezTo>
                  <a:pt x="13807" y="0"/>
                  <a:pt x="13767" y="5"/>
                  <a:pt x="13725" y="7"/>
                </a:cubicBezTo>
                <a:cubicBezTo>
                  <a:pt x="13628" y="18"/>
                  <a:pt x="13504" y="35"/>
                  <a:pt x="13338" y="78"/>
                </a:cubicBezTo>
                <a:cubicBezTo>
                  <a:pt x="12803" y="214"/>
                  <a:pt x="12630" y="309"/>
                  <a:pt x="12732" y="399"/>
                </a:cubicBezTo>
                <a:cubicBezTo>
                  <a:pt x="12767" y="431"/>
                  <a:pt x="12713" y="476"/>
                  <a:pt x="12603" y="499"/>
                </a:cubicBezTo>
                <a:cubicBezTo>
                  <a:pt x="12492" y="522"/>
                  <a:pt x="12426" y="567"/>
                  <a:pt x="12461" y="598"/>
                </a:cubicBezTo>
                <a:cubicBezTo>
                  <a:pt x="12495" y="628"/>
                  <a:pt x="12446" y="687"/>
                  <a:pt x="12345" y="734"/>
                </a:cubicBezTo>
                <a:cubicBezTo>
                  <a:pt x="12310" y="750"/>
                  <a:pt x="12262" y="790"/>
                  <a:pt x="12216" y="834"/>
                </a:cubicBezTo>
                <a:cubicBezTo>
                  <a:pt x="12196" y="908"/>
                  <a:pt x="12139" y="973"/>
                  <a:pt x="12074" y="997"/>
                </a:cubicBezTo>
                <a:cubicBezTo>
                  <a:pt x="12031" y="1050"/>
                  <a:pt x="11979" y="1104"/>
                  <a:pt x="11945" y="1161"/>
                </a:cubicBezTo>
                <a:cubicBezTo>
                  <a:pt x="11832" y="1348"/>
                  <a:pt x="11574" y="1648"/>
                  <a:pt x="11364" y="1831"/>
                </a:cubicBezTo>
                <a:cubicBezTo>
                  <a:pt x="11268" y="1914"/>
                  <a:pt x="11187" y="1993"/>
                  <a:pt x="11119" y="2059"/>
                </a:cubicBezTo>
                <a:cubicBezTo>
                  <a:pt x="11109" y="2086"/>
                  <a:pt x="11065" y="2132"/>
                  <a:pt x="11003" y="2187"/>
                </a:cubicBezTo>
                <a:cubicBezTo>
                  <a:pt x="11000" y="2192"/>
                  <a:pt x="10977" y="2213"/>
                  <a:pt x="10977" y="2216"/>
                </a:cubicBezTo>
                <a:cubicBezTo>
                  <a:pt x="10975" y="2244"/>
                  <a:pt x="10804" y="2375"/>
                  <a:pt x="10603" y="2508"/>
                </a:cubicBezTo>
                <a:cubicBezTo>
                  <a:pt x="10592" y="2515"/>
                  <a:pt x="10588" y="2522"/>
                  <a:pt x="10578" y="2529"/>
                </a:cubicBezTo>
                <a:cubicBezTo>
                  <a:pt x="10544" y="2556"/>
                  <a:pt x="10499" y="2585"/>
                  <a:pt x="10474" y="2607"/>
                </a:cubicBezTo>
                <a:cubicBezTo>
                  <a:pt x="10381" y="2688"/>
                  <a:pt x="10340" y="2720"/>
                  <a:pt x="10307" y="2728"/>
                </a:cubicBezTo>
                <a:cubicBezTo>
                  <a:pt x="10299" y="2742"/>
                  <a:pt x="10284" y="2760"/>
                  <a:pt x="10255" y="2778"/>
                </a:cubicBezTo>
                <a:cubicBezTo>
                  <a:pt x="10207" y="2807"/>
                  <a:pt x="10165" y="2848"/>
                  <a:pt x="10165" y="2871"/>
                </a:cubicBezTo>
                <a:cubicBezTo>
                  <a:pt x="10165" y="2895"/>
                  <a:pt x="10126" y="2938"/>
                  <a:pt x="10075" y="2964"/>
                </a:cubicBezTo>
                <a:cubicBezTo>
                  <a:pt x="9963" y="3020"/>
                  <a:pt x="9947" y="3022"/>
                  <a:pt x="9868" y="2978"/>
                </a:cubicBezTo>
                <a:cubicBezTo>
                  <a:pt x="9788" y="2934"/>
                  <a:pt x="9800" y="2751"/>
                  <a:pt x="9881" y="2693"/>
                </a:cubicBezTo>
                <a:cubicBezTo>
                  <a:pt x="9886" y="2690"/>
                  <a:pt x="9888" y="2689"/>
                  <a:pt x="9894" y="2686"/>
                </a:cubicBezTo>
                <a:cubicBezTo>
                  <a:pt x="9841" y="2681"/>
                  <a:pt x="9816" y="2652"/>
                  <a:pt x="9817" y="2600"/>
                </a:cubicBezTo>
                <a:cubicBezTo>
                  <a:pt x="9817" y="2564"/>
                  <a:pt x="9765" y="2516"/>
                  <a:pt x="9701" y="2493"/>
                </a:cubicBezTo>
                <a:cubicBezTo>
                  <a:pt x="9609" y="2458"/>
                  <a:pt x="9597" y="2445"/>
                  <a:pt x="9649" y="2415"/>
                </a:cubicBezTo>
                <a:cubicBezTo>
                  <a:pt x="9685" y="2394"/>
                  <a:pt x="9697" y="2369"/>
                  <a:pt x="9701" y="2351"/>
                </a:cubicBezTo>
                <a:cubicBezTo>
                  <a:pt x="9694" y="2346"/>
                  <a:pt x="9696" y="2342"/>
                  <a:pt x="9688" y="2337"/>
                </a:cubicBezTo>
                <a:cubicBezTo>
                  <a:pt x="9681" y="2333"/>
                  <a:pt x="9668" y="2320"/>
                  <a:pt x="9662" y="2315"/>
                </a:cubicBezTo>
                <a:cubicBezTo>
                  <a:pt x="9653" y="2315"/>
                  <a:pt x="9648" y="2313"/>
                  <a:pt x="9636" y="2315"/>
                </a:cubicBezTo>
                <a:cubicBezTo>
                  <a:pt x="9631" y="2317"/>
                  <a:pt x="9628" y="2315"/>
                  <a:pt x="9623" y="2315"/>
                </a:cubicBezTo>
                <a:cubicBezTo>
                  <a:pt x="9638" y="2358"/>
                  <a:pt x="9646" y="2394"/>
                  <a:pt x="9636" y="2408"/>
                </a:cubicBezTo>
                <a:cubicBezTo>
                  <a:pt x="9607" y="2450"/>
                  <a:pt x="9592" y="2448"/>
                  <a:pt x="9507" y="2387"/>
                </a:cubicBezTo>
                <a:cubicBezTo>
                  <a:pt x="9453" y="2348"/>
                  <a:pt x="9404" y="2298"/>
                  <a:pt x="9404" y="2273"/>
                </a:cubicBezTo>
                <a:cubicBezTo>
                  <a:pt x="9403" y="2247"/>
                  <a:pt x="9356" y="2169"/>
                  <a:pt x="9301" y="2102"/>
                </a:cubicBezTo>
                <a:cubicBezTo>
                  <a:pt x="9262" y="2054"/>
                  <a:pt x="9240" y="1997"/>
                  <a:pt x="9223" y="1952"/>
                </a:cubicBezTo>
                <a:cubicBezTo>
                  <a:pt x="9180" y="1923"/>
                  <a:pt x="9121" y="1870"/>
                  <a:pt x="9069" y="1788"/>
                </a:cubicBezTo>
                <a:cubicBezTo>
                  <a:pt x="8920" y="1549"/>
                  <a:pt x="8867" y="1489"/>
                  <a:pt x="8823" y="1503"/>
                </a:cubicBezTo>
                <a:cubicBezTo>
                  <a:pt x="8778" y="1519"/>
                  <a:pt x="8756" y="1479"/>
                  <a:pt x="8720" y="1361"/>
                </a:cubicBezTo>
                <a:cubicBezTo>
                  <a:pt x="8707" y="1316"/>
                  <a:pt x="8650" y="1252"/>
                  <a:pt x="8604" y="1225"/>
                </a:cubicBezTo>
                <a:cubicBezTo>
                  <a:pt x="8549" y="1191"/>
                  <a:pt x="8536" y="1149"/>
                  <a:pt x="8553" y="1090"/>
                </a:cubicBezTo>
                <a:cubicBezTo>
                  <a:pt x="8573" y="1020"/>
                  <a:pt x="8560" y="999"/>
                  <a:pt x="8501" y="1012"/>
                </a:cubicBezTo>
                <a:cubicBezTo>
                  <a:pt x="8425" y="1028"/>
                  <a:pt x="8387" y="1005"/>
                  <a:pt x="8359" y="905"/>
                </a:cubicBezTo>
                <a:cubicBezTo>
                  <a:pt x="8350" y="874"/>
                  <a:pt x="8309" y="816"/>
                  <a:pt x="8269" y="777"/>
                </a:cubicBezTo>
                <a:cubicBezTo>
                  <a:pt x="8229" y="738"/>
                  <a:pt x="8212" y="694"/>
                  <a:pt x="8217" y="684"/>
                </a:cubicBezTo>
                <a:cubicBezTo>
                  <a:pt x="8222" y="674"/>
                  <a:pt x="8147" y="620"/>
                  <a:pt x="8050" y="563"/>
                </a:cubicBezTo>
                <a:cubicBezTo>
                  <a:pt x="7952" y="506"/>
                  <a:pt x="7869" y="450"/>
                  <a:pt x="7869" y="435"/>
                </a:cubicBezTo>
                <a:cubicBezTo>
                  <a:pt x="7869" y="419"/>
                  <a:pt x="7810" y="364"/>
                  <a:pt x="7740" y="313"/>
                </a:cubicBezTo>
                <a:cubicBezTo>
                  <a:pt x="7670" y="262"/>
                  <a:pt x="7611" y="209"/>
                  <a:pt x="7611" y="199"/>
                </a:cubicBezTo>
                <a:cubicBezTo>
                  <a:pt x="7611" y="192"/>
                  <a:pt x="7578" y="170"/>
                  <a:pt x="7547" y="150"/>
                </a:cubicBezTo>
                <a:cubicBezTo>
                  <a:pt x="7483" y="155"/>
                  <a:pt x="7404" y="151"/>
                  <a:pt x="7379" y="128"/>
                </a:cubicBezTo>
                <a:cubicBezTo>
                  <a:pt x="7348" y="101"/>
                  <a:pt x="7156" y="100"/>
                  <a:pt x="6940" y="114"/>
                </a:cubicBezTo>
                <a:cubicBezTo>
                  <a:pt x="6838" y="124"/>
                  <a:pt x="6732" y="136"/>
                  <a:pt x="6657" y="142"/>
                </a:cubicBezTo>
                <a:cubicBezTo>
                  <a:pt x="6406" y="171"/>
                  <a:pt x="6159" y="207"/>
                  <a:pt x="6076" y="249"/>
                </a:cubicBezTo>
                <a:cubicBezTo>
                  <a:pt x="6072" y="250"/>
                  <a:pt x="6067" y="254"/>
                  <a:pt x="6063" y="256"/>
                </a:cubicBezTo>
                <a:cubicBezTo>
                  <a:pt x="6070" y="265"/>
                  <a:pt x="6060" y="275"/>
                  <a:pt x="6012" y="285"/>
                </a:cubicBezTo>
                <a:cubicBezTo>
                  <a:pt x="5977" y="293"/>
                  <a:pt x="5903" y="294"/>
                  <a:pt x="5831" y="292"/>
                </a:cubicBezTo>
                <a:cubicBezTo>
                  <a:pt x="5501" y="338"/>
                  <a:pt x="4456" y="591"/>
                  <a:pt x="4283" y="677"/>
                </a:cubicBezTo>
                <a:cubicBezTo>
                  <a:pt x="4239" y="699"/>
                  <a:pt x="4171" y="720"/>
                  <a:pt x="4141" y="720"/>
                </a:cubicBezTo>
                <a:cubicBezTo>
                  <a:pt x="4112" y="720"/>
                  <a:pt x="4060" y="739"/>
                  <a:pt x="4025" y="762"/>
                </a:cubicBezTo>
                <a:cubicBezTo>
                  <a:pt x="3990" y="786"/>
                  <a:pt x="3919" y="805"/>
                  <a:pt x="3870" y="805"/>
                </a:cubicBezTo>
                <a:cubicBezTo>
                  <a:pt x="3820" y="805"/>
                  <a:pt x="3751" y="825"/>
                  <a:pt x="3716" y="848"/>
                </a:cubicBezTo>
                <a:cubicBezTo>
                  <a:pt x="3681" y="871"/>
                  <a:pt x="3611" y="891"/>
                  <a:pt x="3548" y="891"/>
                </a:cubicBezTo>
                <a:cubicBezTo>
                  <a:pt x="3485" y="891"/>
                  <a:pt x="3294" y="930"/>
                  <a:pt x="3135" y="976"/>
                </a:cubicBezTo>
                <a:cubicBezTo>
                  <a:pt x="2977" y="1023"/>
                  <a:pt x="2815" y="1061"/>
                  <a:pt x="2774" y="1061"/>
                </a:cubicBezTo>
                <a:cubicBezTo>
                  <a:pt x="2734" y="1061"/>
                  <a:pt x="2601" y="1104"/>
                  <a:pt x="2465" y="1161"/>
                </a:cubicBezTo>
                <a:lnTo>
                  <a:pt x="2207" y="1268"/>
                </a:lnTo>
                <a:lnTo>
                  <a:pt x="1613" y="1275"/>
                </a:lnTo>
                <a:cubicBezTo>
                  <a:pt x="1140" y="1280"/>
                  <a:pt x="989" y="1289"/>
                  <a:pt x="917" y="1325"/>
                </a:cubicBezTo>
                <a:cubicBezTo>
                  <a:pt x="867" y="1350"/>
                  <a:pt x="786" y="1368"/>
                  <a:pt x="749" y="1368"/>
                </a:cubicBezTo>
                <a:cubicBezTo>
                  <a:pt x="637" y="1368"/>
                  <a:pt x="336" y="1559"/>
                  <a:pt x="336" y="1631"/>
                </a:cubicBezTo>
                <a:cubicBezTo>
                  <a:pt x="336" y="1715"/>
                  <a:pt x="641" y="1909"/>
                  <a:pt x="775" y="1909"/>
                </a:cubicBezTo>
                <a:cubicBezTo>
                  <a:pt x="831" y="1910"/>
                  <a:pt x="952" y="1929"/>
                  <a:pt x="1033" y="1952"/>
                </a:cubicBezTo>
                <a:cubicBezTo>
                  <a:pt x="1195" y="1999"/>
                  <a:pt x="1784" y="2007"/>
                  <a:pt x="1923" y="1966"/>
                </a:cubicBezTo>
                <a:cubicBezTo>
                  <a:pt x="2029" y="1935"/>
                  <a:pt x="2281" y="1905"/>
                  <a:pt x="2645" y="1888"/>
                </a:cubicBezTo>
                <a:cubicBezTo>
                  <a:pt x="2798" y="1881"/>
                  <a:pt x="2968" y="1862"/>
                  <a:pt x="3032" y="1838"/>
                </a:cubicBezTo>
                <a:cubicBezTo>
                  <a:pt x="3097" y="1815"/>
                  <a:pt x="3270" y="1795"/>
                  <a:pt x="3406" y="1795"/>
                </a:cubicBezTo>
                <a:cubicBezTo>
                  <a:pt x="3562" y="1795"/>
                  <a:pt x="3737" y="1766"/>
                  <a:pt x="3896" y="1724"/>
                </a:cubicBezTo>
                <a:cubicBezTo>
                  <a:pt x="4036" y="1687"/>
                  <a:pt x="4259" y="1634"/>
                  <a:pt x="4386" y="1603"/>
                </a:cubicBezTo>
                <a:cubicBezTo>
                  <a:pt x="4921" y="1474"/>
                  <a:pt x="5056" y="1432"/>
                  <a:pt x="5122" y="1375"/>
                </a:cubicBezTo>
                <a:cubicBezTo>
                  <a:pt x="5144" y="1356"/>
                  <a:pt x="5199" y="1339"/>
                  <a:pt x="5251" y="1339"/>
                </a:cubicBezTo>
                <a:cubicBezTo>
                  <a:pt x="5302" y="1339"/>
                  <a:pt x="5370" y="1320"/>
                  <a:pt x="5405" y="1297"/>
                </a:cubicBezTo>
                <a:cubicBezTo>
                  <a:pt x="5441" y="1273"/>
                  <a:pt x="5512" y="1254"/>
                  <a:pt x="5560" y="1254"/>
                </a:cubicBezTo>
                <a:cubicBezTo>
                  <a:pt x="5609" y="1254"/>
                  <a:pt x="5690" y="1228"/>
                  <a:pt x="5741" y="1197"/>
                </a:cubicBezTo>
                <a:cubicBezTo>
                  <a:pt x="5792" y="1166"/>
                  <a:pt x="5857" y="1147"/>
                  <a:pt x="5883" y="1147"/>
                </a:cubicBezTo>
                <a:cubicBezTo>
                  <a:pt x="5908" y="1147"/>
                  <a:pt x="6007" y="1109"/>
                  <a:pt x="6102" y="1069"/>
                </a:cubicBezTo>
                <a:cubicBezTo>
                  <a:pt x="6361" y="960"/>
                  <a:pt x="6581" y="992"/>
                  <a:pt x="6786" y="1168"/>
                </a:cubicBezTo>
                <a:cubicBezTo>
                  <a:pt x="6871" y="1241"/>
                  <a:pt x="6940" y="1321"/>
                  <a:pt x="6940" y="1346"/>
                </a:cubicBezTo>
                <a:cubicBezTo>
                  <a:pt x="6940" y="1370"/>
                  <a:pt x="6978" y="1394"/>
                  <a:pt x="7018" y="1403"/>
                </a:cubicBezTo>
                <a:cubicBezTo>
                  <a:pt x="7057" y="1411"/>
                  <a:pt x="7126" y="1483"/>
                  <a:pt x="7172" y="1560"/>
                </a:cubicBezTo>
                <a:cubicBezTo>
                  <a:pt x="7219" y="1637"/>
                  <a:pt x="7298" y="1725"/>
                  <a:pt x="7353" y="1753"/>
                </a:cubicBezTo>
                <a:cubicBezTo>
                  <a:pt x="7408" y="1780"/>
                  <a:pt x="7456" y="1825"/>
                  <a:pt x="7456" y="1852"/>
                </a:cubicBezTo>
                <a:cubicBezTo>
                  <a:pt x="7456" y="1880"/>
                  <a:pt x="7483" y="1907"/>
                  <a:pt x="7508" y="1916"/>
                </a:cubicBezTo>
                <a:cubicBezTo>
                  <a:pt x="7510" y="1916"/>
                  <a:pt x="7505" y="1929"/>
                  <a:pt x="7508" y="1931"/>
                </a:cubicBezTo>
                <a:cubicBezTo>
                  <a:pt x="7533" y="1951"/>
                  <a:pt x="7561" y="1971"/>
                  <a:pt x="7572" y="1995"/>
                </a:cubicBezTo>
                <a:cubicBezTo>
                  <a:pt x="7577" y="2002"/>
                  <a:pt x="7582" y="2002"/>
                  <a:pt x="7585" y="2009"/>
                </a:cubicBezTo>
                <a:cubicBezTo>
                  <a:pt x="7604" y="2051"/>
                  <a:pt x="7660" y="2142"/>
                  <a:pt x="7714" y="2208"/>
                </a:cubicBezTo>
                <a:cubicBezTo>
                  <a:pt x="7768" y="2273"/>
                  <a:pt x="7817" y="2340"/>
                  <a:pt x="7817" y="2351"/>
                </a:cubicBezTo>
                <a:cubicBezTo>
                  <a:pt x="7817" y="2354"/>
                  <a:pt x="7827" y="2361"/>
                  <a:pt x="7830" y="2365"/>
                </a:cubicBezTo>
                <a:cubicBezTo>
                  <a:pt x="7893" y="2388"/>
                  <a:pt x="7949" y="2434"/>
                  <a:pt x="7946" y="2472"/>
                </a:cubicBezTo>
                <a:cubicBezTo>
                  <a:pt x="7965" y="2501"/>
                  <a:pt x="7978" y="2534"/>
                  <a:pt x="7985" y="2565"/>
                </a:cubicBezTo>
                <a:cubicBezTo>
                  <a:pt x="7999" y="2623"/>
                  <a:pt x="8035" y="2688"/>
                  <a:pt x="8062" y="2707"/>
                </a:cubicBezTo>
                <a:cubicBezTo>
                  <a:pt x="8071" y="2713"/>
                  <a:pt x="8067" y="2725"/>
                  <a:pt x="8075" y="2736"/>
                </a:cubicBezTo>
                <a:cubicBezTo>
                  <a:pt x="8125" y="2725"/>
                  <a:pt x="8179" y="2780"/>
                  <a:pt x="8179" y="2871"/>
                </a:cubicBezTo>
                <a:cubicBezTo>
                  <a:pt x="8179" y="2915"/>
                  <a:pt x="8194" y="2960"/>
                  <a:pt x="8217" y="2999"/>
                </a:cubicBezTo>
                <a:cubicBezTo>
                  <a:pt x="8237" y="3015"/>
                  <a:pt x="8252" y="3030"/>
                  <a:pt x="8269" y="3049"/>
                </a:cubicBezTo>
                <a:cubicBezTo>
                  <a:pt x="8280" y="3052"/>
                  <a:pt x="8288" y="3057"/>
                  <a:pt x="8295" y="3063"/>
                </a:cubicBezTo>
                <a:cubicBezTo>
                  <a:pt x="8304" y="3072"/>
                  <a:pt x="8301" y="3083"/>
                  <a:pt x="8295" y="3092"/>
                </a:cubicBezTo>
                <a:cubicBezTo>
                  <a:pt x="8307" y="3111"/>
                  <a:pt x="8314" y="3123"/>
                  <a:pt x="8320" y="3142"/>
                </a:cubicBezTo>
                <a:cubicBezTo>
                  <a:pt x="8397" y="3181"/>
                  <a:pt x="8475" y="3256"/>
                  <a:pt x="8475" y="3313"/>
                </a:cubicBezTo>
                <a:cubicBezTo>
                  <a:pt x="8475" y="3325"/>
                  <a:pt x="8482" y="3339"/>
                  <a:pt x="8488" y="3355"/>
                </a:cubicBezTo>
                <a:cubicBezTo>
                  <a:pt x="8557" y="3407"/>
                  <a:pt x="8615" y="3488"/>
                  <a:pt x="8578" y="3505"/>
                </a:cubicBezTo>
                <a:cubicBezTo>
                  <a:pt x="8619" y="3559"/>
                  <a:pt x="8667" y="3638"/>
                  <a:pt x="8707" y="3726"/>
                </a:cubicBezTo>
                <a:cubicBezTo>
                  <a:pt x="8769" y="3862"/>
                  <a:pt x="8784" y="3926"/>
                  <a:pt x="8746" y="3947"/>
                </a:cubicBezTo>
                <a:cubicBezTo>
                  <a:pt x="8708" y="3968"/>
                  <a:pt x="8670" y="3945"/>
                  <a:pt x="8617" y="3875"/>
                </a:cubicBezTo>
                <a:cubicBezTo>
                  <a:pt x="8577" y="3822"/>
                  <a:pt x="8520" y="3773"/>
                  <a:pt x="8488" y="3761"/>
                </a:cubicBezTo>
                <a:cubicBezTo>
                  <a:pt x="8497" y="3784"/>
                  <a:pt x="8507" y="3804"/>
                  <a:pt x="8527" y="3811"/>
                </a:cubicBezTo>
                <a:cubicBezTo>
                  <a:pt x="8555" y="3820"/>
                  <a:pt x="8574" y="3850"/>
                  <a:pt x="8553" y="3868"/>
                </a:cubicBezTo>
                <a:cubicBezTo>
                  <a:pt x="8531" y="3887"/>
                  <a:pt x="8501" y="3908"/>
                  <a:pt x="8501" y="3918"/>
                </a:cubicBezTo>
                <a:cubicBezTo>
                  <a:pt x="8501" y="3929"/>
                  <a:pt x="8479" y="3949"/>
                  <a:pt x="8437" y="3968"/>
                </a:cubicBezTo>
                <a:cubicBezTo>
                  <a:pt x="8434" y="3970"/>
                  <a:pt x="8427" y="3967"/>
                  <a:pt x="8424" y="3968"/>
                </a:cubicBezTo>
                <a:cubicBezTo>
                  <a:pt x="8331" y="4010"/>
                  <a:pt x="8173" y="4062"/>
                  <a:pt x="8011" y="4103"/>
                </a:cubicBezTo>
                <a:cubicBezTo>
                  <a:pt x="7957" y="4116"/>
                  <a:pt x="7905" y="4130"/>
                  <a:pt x="7856" y="4139"/>
                </a:cubicBezTo>
                <a:cubicBezTo>
                  <a:pt x="7841" y="4150"/>
                  <a:pt x="7813" y="4155"/>
                  <a:pt x="7753" y="4160"/>
                </a:cubicBezTo>
                <a:cubicBezTo>
                  <a:pt x="7688" y="4165"/>
                  <a:pt x="7569" y="4207"/>
                  <a:pt x="7495" y="4246"/>
                </a:cubicBezTo>
                <a:cubicBezTo>
                  <a:pt x="7455" y="4267"/>
                  <a:pt x="7433" y="4274"/>
                  <a:pt x="7405" y="4282"/>
                </a:cubicBezTo>
                <a:cubicBezTo>
                  <a:pt x="7403" y="4282"/>
                  <a:pt x="7394" y="4288"/>
                  <a:pt x="7392" y="4289"/>
                </a:cubicBezTo>
                <a:cubicBezTo>
                  <a:pt x="7370" y="4293"/>
                  <a:pt x="7357" y="4288"/>
                  <a:pt x="7340" y="4282"/>
                </a:cubicBezTo>
                <a:cubicBezTo>
                  <a:pt x="7339" y="4281"/>
                  <a:pt x="7328" y="4282"/>
                  <a:pt x="7327" y="4282"/>
                </a:cubicBezTo>
                <a:cubicBezTo>
                  <a:pt x="7308" y="4265"/>
                  <a:pt x="7266" y="4253"/>
                  <a:pt x="7224" y="4253"/>
                </a:cubicBezTo>
                <a:cubicBezTo>
                  <a:pt x="7182" y="4253"/>
                  <a:pt x="7158" y="4260"/>
                  <a:pt x="7172" y="4274"/>
                </a:cubicBezTo>
                <a:cubicBezTo>
                  <a:pt x="7175" y="4276"/>
                  <a:pt x="7173" y="4285"/>
                  <a:pt x="7172" y="4289"/>
                </a:cubicBezTo>
                <a:cubicBezTo>
                  <a:pt x="7367" y="4278"/>
                  <a:pt x="7471" y="4321"/>
                  <a:pt x="7314" y="4353"/>
                </a:cubicBezTo>
                <a:cubicBezTo>
                  <a:pt x="7263" y="4363"/>
                  <a:pt x="7165" y="4398"/>
                  <a:pt x="7095" y="4424"/>
                </a:cubicBezTo>
                <a:cubicBezTo>
                  <a:pt x="6785" y="4539"/>
                  <a:pt x="6664" y="4571"/>
                  <a:pt x="6592" y="4566"/>
                </a:cubicBezTo>
                <a:cubicBezTo>
                  <a:pt x="6541" y="4562"/>
                  <a:pt x="6409" y="4679"/>
                  <a:pt x="6205" y="4908"/>
                </a:cubicBezTo>
                <a:cubicBezTo>
                  <a:pt x="6037" y="5096"/>
                  <a:pt x="5855" y="5262"/>
                  <a:pt x="5805" y="5279"/>
                </a:cubicBezTo>
                <a:cubicBezTo>
                  <a:pt x="5753" y="5297"/>
                  <a:pt x="5715" y="5346"/>
                  <a:pt x="5715" y="5393"/>
                </a:cubicBezTo>
                <a:cubicBezTo>
                  <a:pt x="5715" y="5438"/>
                  <a:pt x="5666" y="5587"/>
                  <a:pt x="5612" y="5721"/>
                </a:cubicBezTo>
                <a:cubicBezTo>
                  <a:pt x="5520" y="5946"/>
                  <a:pt x="5431" y="6367"/>
                  <a:pt x="5418" y="6597"/>
                </a:cubicBezTo>
                <a:cubicBezTo>
                  <a:pt x="5416" y="6650"/>
                  <a:pt x="5453" y="6733"/>
                  <a:pt x="5509" y="6782"/>
                </a:cubicBezTo>
                <a:cubicBezTo>
                  <a:pt x="5564" y="6832"/>
                  <a:pt x="5635" y="6942"/>
                  <a:pt x="5663" y="7024"/>
                </a:cubicBezTo>
                <a:cubicBezTo>
                  <a:pt x="5691" y="7105"/>
                  <a:pt x="5697" y="7179"/>
                  <a:pt x="5676" y="7195"/>
                </a:cubicBezTo>
                <a:cubicBezTo>
                  <a:pt x="5681" y="7199"/>
                  <a:pt x="5685" y="7205"/>
                  <a:pt x="5689" y="7209"/>
                </a:cubicBezTo>
                <a:cubicBezTo>
                  <a:pt x="5826" y="7309"/>
                  <a:pt x="5777" y="7352"/>
                  <a:pt x="5431" y="7459"/>
                </a:cubicBezTo>
                <a:cubicBezTo>
                  <a:pt x="5404" y="7467"/>
                  <a:pt x="5391" y="7466"/>
                  <a:pt x="5367" y="7473"/>
                </a:cubicBezTo>
                <a:cubicBezTo>
                  <a:pt x="5360" y="7479"/>
                  <a:pt x="5354" y="7483"/>
                  <a:pt x="5341" y="7487"/>
                </a:cubicBezTo>
                <a:cubicBezTo>
                  <a:pt x="5323" y="7497"/>
                  <a:pt x="5313" y="7502"/>
                  <a:pt x="5276" y="7516"/>
                </a:cubicBezTo>
                <a:cubicBezTo>
                  <a:pt x="5196" y="7546"/>
                  <a:pt x="5088" y="7579"/>
                  <a:pt x="5031" y="7587"/>
                </a:cubicBezTo>
                <a:cubicBezTo>
                  <a:pt x="4936" y="7601"/>
                  <a:pt x="4870" y="7740"/>
                  <a:pt x="4838" y="7986"/>
                </a:cubicBezTo>
                <a:cubicBezTo>
                  <a:pt x="4830" y="8046"/>
                  <a:pt x="4905" y="8185"/>
                  <a:pt x="4967" y="8228"/>
                </a:cubicBezTo>
                <a:cubicBezTo>
                  <a:pt x="4971" y="8231"/>
                  <a:pt x="4964" y="8233"/>
                  <a:pt x="4967" y="8235"/>
                </a:cubicBezTo>
                <a:lnTo>
                  <a:pt x="5006" y="8264"/>
                </a:lnTo>
                <a:lnTo>
                  <a:pt x="4980" y="8271"/>
                </a:lnTo>
                <a:cubicBezTo>
                  <a:pt x="5058" y="8322"/>
                  <a:pt x="5104" y="8393"/>
                  <a:pt x="5109" y="8449"/>
                </a:cubicBezTo>
                <a:cubicBezTo>
                  <a:pt x="5133" y="8445"/>
                  <a:pt x="5159" y="8451"/>
                  <a:pt x="5173" y="8463"/>
                </a:cubicBezTo>
                <a:cubicBezTo>
                  <a:pt x="5186" y="8475"/>
                  <a:pt x="5188" y="8489"/>
                  <a:pt x="5173" y="8499"/>
                </a:cubicBezTo>
                <a:cubicBezTo>
                  <a:pt x="5239" y="8530"/>
                  <a:pt x="5266" y="8570"/>
                  <a:pt x="5264" y="8613"/>
                </a:cubicBezTo>
                <a:cubicBezTo>
                  <a:pt x="5294" y="8625"/>
                  <a:pt x="5326" y="8649"/>
                  <a:pt x="5367" y="8677"/>
                </a:cubicBezTo>
                <a:cubicBezTo>
                  <a:pt x="5483" y="8757"/>
                  <a:pt x="5481" y="8815"/>
                  <a:pt x="5380" y="8791"/>
                </a:cubicBezTo>
                <a:cubicBezTo>
                  <a:pt x="5349" y="8798"/>
                  <a:pt x="5345" y="8810"/>
                  <a:pt x="5341" y="8820"/>
                </a:cubicBezTo>
                <a:cubicBezTo>
                  <a:pt x="5360" y="8827"/>
                  <a:pt x="5377" y="8831"/>
                  <a:pt x="5405" y="8834"/>
                </a:cubicBezTo>
                <a:cubicBezTo>
                  <a:pt x="5576" y="8849"/>
                  <a:pt x="5546" y="8901"/>
                  <a:pt x="5354" y="8919"/>
                </a:cubicBezTo>
                <a:cubicBezTo>
                  <a:pt x="5140" y="8940"/>
                  <a:pt x="4729" y="9048"/>
                  <a:pt x="4644" y="9104"/>
                </a:cubicBezTo>
                <a:cubicBezTo>
                  <a:pt x="4560" y="9160"/>
                  <a:pt x="4479" y="9152"/>
                  <a:pt x="4348" y="9076"/>
                </a:cubicBezTo>
                <a:cubicBezTo>
                  <a:pt x="4321" y="9077"/>
                  <a:pt x="4287" y="9068"/>
                  <a:pt x="4245" y="9047"/>
                </a:cubicBezTo>
                <a:cubicBezTo>
                  <a:pt x="4156" y="9002"/>
                  <a:pt x="4141" y="9007"/>
                  <a:pt x="3987" y="9090"/>
                </a:cubicBezTo>
                <a:lnTo>
                  <a:pt x="3819" y="9176"/>
                </a:lnTo>
                <a:lnTo>
                  <a:pt x="3767" y="9090"/>
                </a:lnTo>
                <a:cubicBezTo>
                  <a:pt x="3707" y="8994"/>
                  <a:pt x="3577" y="8970"/>
                  <a:pt x="3471" y="9040"/>
                </a:cubicBezTo>
                <a:cubicBezTo>
                  <a:pt x="3436" y="9064"/>
                  <a:pt x="3343" y="9083"/>
                  <a:pt x="3277" y="9083"/>
                </a:cubicBezTo>
                <a:cubicBezTo>
                  <a:pt x="3097" y="9083"/>
                  <a:pt x="2920" y="9141"/>
                  <a:pt x="2890" y="9204"/>
                </a:cubicBezTo>
                <a:cubicBezTo>
                  <a:pt x="2868" y="9252"/>
                  <a:pt x="2835" y="9256"/>
                  <a:pt x="2684" y="9240"/>
                </a:cubicBezTo>
                <a:cubicBezTo>
                  <a:pt x="2474" y="9218"/>
                  <a:pt x="2423" y="9249"/>
                  <a:pt x="2503" y="9347"/>
                </a:cubicBezTo>
                <a:cubicBezTo>
                  <a:pt x="2536" y="9386"/>
                  <a:pt x="2536" y="9447"/>
                  <a:pt x="2516" y="9475"/>
                </a:cubicBezTo>
                <a:cubicBezTo>
                  <a:pt x="2482" y="9523"/>
                  <a:pt x="2487" y="9521"/>
                  <a:pt x="2426" y="9475"/>
                </a:cubicBezTo>
                <a:cubicBezTo>
                  <a:pt x="2335" y="9407"/>
                  <a:pt x="2222" y="9462"/>
                  <a:pt x="2142" y="9617"/>
                </a:cubicBezTo>
                <a:cubicBezTo>
                  <a:pt x="2108" y="9683"/>
                  <a:pt x="2029" y="9748"/>
                  <a:pt x="1974" y="9767"/>
                </a:cubicBezTo>
                <a:cubicBezTo>
                  <a:pt x="1919" y="9786"/>
                  <a:pt x="1884" y="9818"/>
                  <a:pt x="1884" y="9831"/>
                </a:cubicBezTo>
                <a:cubicBezTo>
                  <a:pt x="1884" y="9845"/>
                  <a:pt x="1834" y="9890"/>
                  <a:pt x="1781" y="9931"/>
                </a:cubicBezTo>
                <a:cubicBezTo>
                  <a:pt x="1588" y="10083"/>
                  <a:pt x="1563" y="10192"/>
                  <a:pt x="1652" y="10430"/>
                </a:cubicBezTo>
                <a:cubicBezTo>
                  <a:pt x="1697" y="10550"/>
                  <a:pt x="1751" y="10667"/>
                  <a:pt x="1781" y="10693"/>
                </a:cubicBezTo>
                <a:cubicBezTo>
                  <a:pt x="1822" y="10730"/>
                  <a:pt x="1806" y="10769"/>
                  <a:pt x="1716" y="10864"/>
                </a:cubicBezTo>
                <a:cubicBezTo>
                  <a:pt x="1651" y="10933"/>
                  <a:pt x="1593" y="11010"/>
                  <a:pt x="1587" y="11028"/>
                </a:cubicBezTo>
                <a:cubicBezTo>
                  <a:pt x="1581" y="11046"/>
                  <a:pt x="1508" y="11114"/>
                  <a:pt x="1420" y="11185"/>
                </a:cubicBezTo>
                <a:cubicBezTo>
                  <a:pt x="1322" y="11263"/>
                  <a:pt x="1245" y="11365"/>
                  <a:pt x="1226" y="11448"/>
                </a:cubicBezTo>
                <a:cubicBezTo>
                  <a:pt x="1208" y="11523"/>
                  <a:pt x="1183" y="11597"/>
                  <a:pt x="1162" y="11612"/>
                </a:cubicBezTo>
                <a:cubicBezTo>
                  <a:pt x="1141" y="11628"/>
                  <a:pt x="1067" y="11736"/>
                  <a:pt x="994" y="11854"/>
                </a:cubicBezTo>
                <a:cubicBezTo>
                  <a:pt x="887" y="12028"/>
                  <a:pt x="865" y="12092"/>
                  <a:pt x="904" y="12168"/>
                </a:cubicBezTo>
                <a:cubicBezTo>
                  <a:pt x="946" y="12249"/>
                  <a:pt x="935" y="12274"/>
                  <a:pt x="826" y="12353"/>
                </a:cubicBezTo>
                <a:cubicBezTo>
                  <a:pt x="803" y="12369"/>
                  <a:pt x="774" y="12381"/>
                  <a:pt x="749" y="12396"/>
                </a:cubicBezTo>
                <a:cubicBezTo>
                  <a:pt x="754" y="12401"/>
                  <a:pt x="766" y="12404"/>
                  <a:pt x="762" y="12410"/>
                </a:cubicBezTo>
                <a:cubicBezTo>
                  <a:pt x="761" y="12412"/>
                  <a:pt x="764" y="12415"/>
                  <a:pt x="762" y="12417"/>
                </a:cubicBezTo>
                <a:cubicBezTo>
                  <a:pt x="773" y="12435"/>
                  <a:pt x="760" y="12461"/>
                  <a:pt x="685" y="12488"/>
                </a:cubicBezTo>
                <a:cubicBezTo>
                  <a:pt x="611" y="12515"/>
                  <a:pt x="543" y="12551"/>
                  <a:pt x="543" y="12567"/>
                </a:cubicBezTo>
                <a:cubicBezTo>
                  <a:pt x="543" y="12583"/>
                  <a:pt x="469" y="12639"/>
                  <a:pt x="375" y="12688"/>
                </a:cubicBezTo>
                <a:cubicBezTo>
                  <a:pt x="180" y="12789"/>
                  <a:pt x="127" y="12869"/>
                  <a:pt x="104" y="13122"/>
                </a:cubicBezTo>
                <a:cubicBezTo>
                  <a:pt x="96" y="13220"/>
                  <a:pt x="68" y="13317"/>
                  <a:pt x="40" y="13336"/>
                </a:cubicBezTo>
                <a:cubicBezTo>
                  <a:pt x="12" y="13355"/>
                  <a:pt x="-4" y="13450"/>
                  <a:pt x="1" y="13550"/>
                </a:cubicBezTo>
                <a:cubicBezTo>
                  <a:pt x="10" y="13718"/>
                  <a:pt x="24" y="13734"/>
                  <a:pt x="143" y="13749"/>
                </a:cubicBezTo>
                <a:cubicBezTo>
                  <a:pt x="230" y="13761"/>
                  <a:pt x="249" y="13781"/>
                  <a:pt x="259" y="13835"/>
                </a:cubicBezTo>
                <a:cubicBezTo>
                  <a:pt x="319" y="13855"/>
                  <a:pt x="380" y="13905"/>
                  <a:pt x="375" y="13949"/>
                </a:cubicBezTo>
                <a:cubicBezTo>
                  <a:pt x="373" y="13972"/>
                  <a:pt x="397" y="14002"/>
                  <a:pt x="440" y="14020"/>
                </a:cubicBezTo>
                <a:cubicBezTo>
                  <a:pt x="493" y="14043"/>
                  <a:pt x="491" y="14051"/>
                  <a:pt x="452" y="14063"/>
                </a:cubicBezTo>
                <a:cubicBezTo>
                  <a:pt x="487" y="14091"/>
                  <a:pt x="488" y="14119"/>
                  <a:pt x="452" y="14177"/>
                </a:cubicBezTo>
                <a:cubicBezTo>
                  <a:pt x="440" y="14196"/>
                  <a:pt x="440" y="14244"/>
                  <a:pt x="427" y="14277"/>
                </a:cubicBezTo>
                <a:cubicBezTo>
                  <a:pt x="427" y="14291"/>
                  <a:pt x="430" y="14301"/>
                  <a:pt x="427" y="14319"/>
                </a:cubicBezTo>
                <a:cubicBezTo>
                  <a:pt x="411" y="14413"/>
                  <a:pt x="386" y="14481"/>
                  <a:pt x="362" y="14540"/>
                </a:cubicBezTo>
                <a:cubicBezTo>
                  <a:pt x="365" y="14544"/>
                  <a:pt x="372" y="14543"/>
                  <a:pt x="375" y="14547"/>
                </a:cubicBezTo>
                <a:cubicBezTo>
                  <a:pt x="396" y="14576"/>
                  <a:pt x="363" y="14648"/>
                  <a:pt x="311" y="14711"/>
                </a:cubicBezTo>
                <a:cubicBezTo>
                  <a:pt x="220" y="14822"/>
                  <a:pt x="230" y="14911"/>
                  <a:pt x="323" y="15317"/>
                </a:cubicBezTo>
                <a:cubicBezTo>
                  <a:pt x="350" y="15436"/>
                  <a:pt x="541" y="15559"/>
                  <a:pt x="710" y="15559"/>
                </a:cubicBezTo>
                <a:cubicBezTo>
                  <a:pt x="758" y="15559"/>
                  <a:pt x="853" y="15599"/>
                  <a:pt x="917" y="15651"/>
                </a:cubicBezTo>
                <a:cubicBezTo>
                  <a:pt x="996" y="15715"/>
                  <a:pt x="1067" y="15743"/>
                  <a:pt x="1136" y="15737"/>
                </a:cubicBezTo>
                <a:cubicBezTo>
                  <a:pt x="1193" y="15732"/>
                  <a:pt x="1275" y="15736"/>
                  <a:pt x="1317" y="15744"/>
                </a:cubicBezTo>
                <a:cubicBezTo>
                  <a:pt x="1381" y="15757"/>
                  <a:pt x="1372" y="15768"/>
                  <a:pt x="1291" y="15801"/>
                </a:cubicBezTo>
                <a:cubicBezTo>
                  <a:pt x="1217" y="15831"/>
                  <a:pt x="1209" y="15844"/>
                  <a:pt x="1252" y="15872"/>
                </a:cubicBezTo>
                <a:cubicBezTo>
                  <a:pt x="1283" y="15893"/>
                  <a:pt x="1294" y="15940"/>
                  <a:pt x="1278" y="15972"/>
                </a:cubicBezTo>
                <a:cubicBezTo>
                  <a:pt x="1263" y="16005"/>
                  <a:pt x="1286" y="16064"/>
                  <a:pt x="1330" y="16100"/>
                </a:cubicBezTo>
                <a:cubicBezTo>
                  <a:pt x="1382" y="16144"/>
                  <a:pt x="1399" y="16180"/>
                  <a:pt x="1368" y="16207"/>
                </a:cubicBezTo>
                <a:cubicBezTo>
                  <a:pt x="1340" y="16232"/>
                  <a:pt x="1336" y="16257"/>
                  <a:pt x="1368" y="16278"/>
                </a:cubicBezTo>
                <a:cubicBezTo>
                  <a:pt x="1414" y="16309"/>
                  <a:pt x="1408" y="16337"/>
                  <a:pt x="1368" y="16350"/>
                </a:cubicBezTo>
                <a:cubicBezTo>
                  <a:pt x="1380" y="16398"/>
                  <a:pt x="1367" y="16472"/>
                  <a:pt x="1330" y="16578"/>
                </a:cubicBezTo>
                <a:cubicBezTo>
                  <a:pt x="1353" y="16598"/>
                  <a:pt x="1357" y="16628"/>
                  <a:pt x="1317" y="16656"/>
                </a:cubicBezTo>
                <a:cubicBezTo>
                  <a:pt x="1278" y="16777"/>
                  <a:pt x="1261" y="16835"/>
                  <a:pt x="1278" y="16941"/>
                </a:cubicBezTo>
                <a:cubicBezTo>
                  <a:pt x="1285" y="16985"/>
                  <a:pt x="1265" y="17009"/>
                  <a:pt x="1226" y="17005"/>
                </a:cubicBezTo>
                <a:cubicBezTo>
                  <a:pt x="1145" y="16996"/>
                  <a:pt x="1147" y="17042"/>
                  <a:pt x="1226" y="17069"/>
                </a:cubicBezTo>
                <a:cubicBezTo>
                  <a:pt x="1284" y="17089"/>
                  <a:pt x="1258" y="17730"/>
                  <a:pt x="1188" y="18002"/>
                </a:cubicBezTo>
                <a:cubicBezTo>
                  <a:pt x="1165" y="18090"/>
                  <a:pt x="1161" y="18114"/>
                  <a:pt x="1213" y="18116"/>
                </a:cubicBezTo>
                <a:cubicBezTo>
                  <a:pt x="1215" y="18115"/>
                  <a:pt x="1223" y="18111"/>
                  <a:pt x="1226" y="18109"/>
                </a:cubicBezTo>
                <a:cubicBezTo>
                  <a:pt x="1286" y="18076"/>
                  <a:pt x="1312" y="18073"/>
                  <a:pt x="1381" y="18116"/>
                </a:cubicBezTo>
                <a:cubicBezTo>
                  <a:pt x="1464" y="18168"/>
                  <a:pt x="1508" y="18272"/>
                  <a:pt x="1562" y="18551"/>
                </a:cubicBezTo>
                <a:cubicBezTo>
                  <a:pt x="1578" y="18636"/>
                  <a:pt x="1617" y="18734"/>
                  <a:pt x="1652" y="18765"/>
                </a:cubicBezTo>
                <a:cubicBezTo>
                  <a:pt x="1687" y="18796"/>
                  <a:pt x="1723" y="18867"/>
                  <a:pt x="1742" y="18928"/>
                </a:cubicBezTo>
                <a:cubicBezTo>
                  <a:pt x="1762" y="18988"/>
                  <a:pt x="1816" y="19071"/>
                  <a:pt x="1858" y="19107"/>
                </a:cubicBezTo>
                <a:cubicBezTo>
                  <a:pt x="1907" y="19148"/>
                  <a:pt x="1933" y="19222"/>
                  <a:pt x="1923" y="19320"/>
                </a:cubicBezTo>
                <a:lnTo>
                  <a:pt x="1897" y="19470"/>
                </a:lnTo>
                <a:lnTo>
                  <a:pt x="1639" y="19484"/>
                </a:lnTo>
                <a:cubicBezTo>
                  <a:pt x="1495" y="19492"/>
                  <a:pt x="1343" y="19516"/>
                  <a:pt x="1304" y="19534"/>
                </a:cubicBezTo>
                <a:cubicBezTo>
                  <a:pt x="1221" y="19572"/>
                  <a:pt x="1126" y="19547"/>
                  <a:pt x="1084" y="19491"/>
                </a:cubicBezTo>
                <a:cubicBezTo>
                  <a:pt x="1067" y="19495"/>
                  <a:pt x="1053" y="19495"/>
                  <a:pt x="1033" y="19498"/>
                </a:cubicBezTo>
                <a:cubicBezTo>
                  <a:pt x="925" y="19519"/>
                  <a:pt x="823" y="19555"/>
                  <a:pt x="801" y="19577"/>
                </a:cubicBezTo>
                <a:cubicBezTo>
                  <a:pt x="779" y="19598"/>
                  <a:pt x="698" y="19615"/>
                  <a:pt x="633" y="19612"/>
                </a:cubicBezTo>
                <a:cubicBezTo>
                  <a:pt x="574" y="19610"/>
                  <a:pt x="555" y="19598"/>
                  <a:pt x="543" y="19577"/>
                </a:cubicBezTo>
                <a:cubicBezTo>
                  <a:pt x="533" y="19580"/>
                  <a:pt x="527" y="19576"/>
                  <a:pt x="517" y="19577"/>
                </a:cubicBezTo>
                <a:cubicBezTo>
                  <a:pt x="508" y="19615"/>
                  <a:pt x="520" y="19654"/>
                  <a:pt x="569" y="19684"/>
                </a:cubicBezTo>
                <a:cubicBezTo>
                  <a:pt x="662" y="19740"/>
                  <a:pt x="648" y="19749"/>
                  <a:pt x="440" y="19776"/>
                </a:cubicBezTo>
                <a:cubicBezTo>
                  <a:pt x="318" y="19792"/>
                  <a:pt x="290" y="19818"/>
                  <a:pt x="182" y="20054"/>
                </a:cubicBezTo>
                <a:cubicBezTo>
                  <a:pt x="88" y="20257"/>
                  <a:pt x="61" y="20390"/>
                  <a:pt x="65" y="20631"/>
                </a:cubicBezTo>
                <a:cubicBezTo>
                  <a:pt x="75" y="21193"/>
                  <a:pt x="84" y="21230"/>
                  <a:pt x="246" y="21422"/>
                </a:cubicBezTo>
                <a:lnTo>
                  <a:pt x="375" y="21564"/>
                </a:lnTo>
                <a:cubicBezTo>
                  <a:pt x="1272" y="21594"/>
                  <a:pt x="6340" y="21598"/>
                  <a:pt x="20690" y="21600"/>
                </a:cubicBezTo>
                <a:lnTo>
                  <a:pt x="20819" y="21486"/>
                </a:lnTo>
                <a:cubicBezTo>
                  <a:pt x="21020" y="21310"/>
                  <a:pt x="21308" y="20977"/>
                  <a:pt x="21348" y="20880"/>
                </a:cubicBezTo>
                <a:cubicBezTo>
                  <a:pt x="21368" y="20834"/>
                  <a:pt x="21433" y="20742"/>
                  <a:pt x="21490" y="20674"/>
                </a:cubicBezTo>
                <a:cubicBezTo>
                  <a:pt x="21584" y="20563"/>
                  <a:pt x="21596" y="20520"/>
                  <a:pt x="21567" y="20218"/>
                </a:cubicBezTo>
                <a:cubicBezTo>
                  <a:pt x="21539" y="19935"/>
                  <a:pt x="21509" y="19854"/>
                  <a:pt x="21399" y="19734"/>
                </a:cubicBezTo>
                <a:cubicBezTo>
                  <a:pt x="21271" y="19594"/>
                  <a:pt x="20798" y="19313"/>
                  <a:pt x="20690" y="19313"/>
                </a:cubicBezTo>
                <a:cubicBezTo>
                  <a:pt x="20659" y="19313"/>
                  <a:pt x="20556" y="19281"/>
                  <a:pt x="20458" y="19235"/>
                </a:cubicBezTo>
                <a:cubicBezTo>
                  <a:pt x="20345" y="19181"/>
                  <a:pt x="20214" y="19150"/>
                  <a:pt x="20109" y="19149"/>
                </a:cubicBezTo>
                <a:cubicBezTo>
                  <a:pt x="19925" y="19148"/>
                  <a:pt x="19860" y="19105"/>
                  <a:pt x="19942" y="19050"/>
                </a:cubicBezTo>
                <a:cubicBezTo>
                  <a:pt x="19984" y="19022"/>
                  <a:pt x="19970" y="19002"/>
                  <a:pt x="19877" y="18978"/>
                </a:cubicBezTo>
                <a:cubicBezTo>
                  <a:pt x="19761" y="18949"/>
                  <a:pt x="19733" y="18888"/>
                  <a:pt x="19813" y="18843"/>
                </a:cubicBezTo>
                <a:cubicBezTo>
                  <a:pt x="19833" y="18832"/>
                  <a:pt x="19839" y="18793"/>
                  <a:pt x="19839" y="18750"/>
                </a:cubicBezTo>
                <a:cubicBezTo>
                  <a:pt x="19839" y="18708"/>
                  <a:pt x="19874" y="18638"/>
                  <a:pt x="19916" y="18594"/>
                </a:cubicBezTo>
                <a:cubicBezTo>
                  <a:pt x="19958" y="18549"/>
                  <a:pt x="19993" y="18472"/>
                  <a:pt x="19993" y="18423"/>
                </a:cubicBezTo>
                <a:cubicBezTo>
                  <a:pt x="19993" y="18373"/>
                  <a:pt x="20033" y="18276"/>
                  <a:pt x="20084" y="18209"/>
                </a:cubicBezTo>
                <a:cubicBezTo>
                  <a:pt x="20136" y="18142"/>
                  <a:pt x="20215" y="17952"/>
                  <a:pt x="20251" y="17789"/>
                </a:cubicBezTo>
                <a:cubicBezTo>
                  <a:pt x="20287" y="17625"/>
                  <a:pt x="20327" y="17470"/>
                  <a:pt x="20342" y="17447"/>
                </a:cubicBezTo>
                <a:cubicBezTo>
                  <a:pt x="20379" y="17390"/>
                  <a:pt x="20432" y="16788"/>
                  <a:pt x="20458" y="16271"/>
                </a:cubicBezTo>
                <a:cubicBezTo>
                  <a:pt x="20454" y="16193"/>
                  <a:pt x="20449" y="16196"/>
                  <a:pt x="20445" y="16107"/>
                </a:cubicBezTo>
                <a:cubicBezTo>
                  <a:pt x="20430" y="15756"/>
                  <a:pt x="20364" y="15208"/>
                  <a:pt x="20303" y="14896"/>
                </a:cubicBezTo>
                <a:cubicBezTo>
                  <a:pt x="20241" y="14584"/>
                  <a:pt x="20210" y="14272"/>
                  <a:pt x="20226" y="14198"/>
                </a:cubicBezTo>
                <a:cubicBezTo>
                  <a:pt x="20242" y="14125"/>
                  <a:pt x="20196" y="14027"/>
                  <a:pt x="20135" y="13984"/>
                </a:cubicBezTo>
                <a:cubicBezTo>
                  <a:pt x="20002" y="13888"/>
                  <a:pt x="19588" y="13187"/>
                  <a:pt x="19619" y="13108"/>
                </a:cubicBezTo>
                <a:cubicBezTo>
                  <a:pt x="19631" y="13078"/>
                  <a:pt x="19608" y="13003"/>
                  <a:pt x="19568" y="12944"/>
                </a:cubicBezTo>
                <a:cubicBezTo>
                  <a:pt x="19528" y="12886"/>
                  <a:pt x="19377" y="12554"/>
                  <a:pt x="19232" y="12203"/>
                </a:cubicBezTo>
                <a:cubicBezTo>
                  <a:pt x="18949" y="11517"/>
                  <a:pt x="18542" y="10761"/>
                  <a:pt x="18330" y="10544"/>
                </a:cubicBezTo>
                <a:cubicBezTo>
                  <a:pt x="18249" y="10460"/>
                  <a:pt x="18239" y="10272"/>
                  <a:pt x="18304" y="10045"/>
                </a:cubicBezTo>
                <a:cubicBezTo>
                  <a:pt x="18290" y="9853"/>
                  <a:pt x="18228" y="9622"/>
                  <a:pt x="18149" y="9432"/>
                </a:cubicBezTo>
                <a:cubicBezTo>
                  <a:pt x="18121" y="9385"/>
                  <a:pt x="18097" y="9343"/>
                  <a:pt x="18072" y="9290"/>
                </a:cubicBezTo>
                <a:cubicBezTo>
                  <a:pt x="17990" y="9111"/>
                  <a:pt x="17780" y="8796"/>
                  <a:pt x="17607" y="8599"/>
                </a:cubicBezTo>
                <a:cubicBezTo>
                  <a:pt x="17434" y="8401"/>
                  <a:pt x="17316" y="8222"/>
                  <a:pt x="17349" y="8193"/>
                </a:cubicBezTo>
                <a:cubicBezTo>
                  <a:pt x="17423" y="8127"/>
                  <a:pt x="17768" y="8081"/>
                  <a:pt x="18136" y="8064"/>
                </a:cubicBezTo>
                <a:cubicBezTo>
                  <a:pt x="18172" y="8050"/>
                  <a:pt x="18216" y="8038"/>
                  <a:pt x="18252" y="8022"/>
                </a:cubicBezTo>
                <a:cubicBezTo>
                  <a:pt x="18907" y="7734"/>
                  <a:pt x="18417" y="7416"/>
                  <a:pt x="17156" y="7302"/>
                </a:cubicBezTo>
                <a:cubicBezTo>
                  <a:pt x="16299" y="7225"/>
                  <a:pt x="16124" y="7153"/>
                  <a:pt x="16124" y="6882"/>
                </a:cubicBezTo>
                <a:cubicBezTo>
                  <a:pt x="16124" y="6752"/>
                  <a:pt x="16020" y="6568"/>
                  <a:pt x="15879" y="6469"/>
                </a:cubicBezTo>
                <a:cubicBezTo>
                  <a:pt x="15665" y="6319"/>
                  <a:pt x="15621" y="6182"/>
                  <a:pt x="15621" y="5656"/>
                </a:cubicBezTo>
                <a:lnTo>
                  <a:pt x="15621" y="5022"/>
                </a:lnTo>
                <a:lnTo>
                  <a:pt x="14976" y="4524"/>
                </a:lnTo>
                <a:cubicBezTo>
                  <a:pt x="14453" y="4113"/>
                  <a:pt x="14217" y="3990"/>
                  <a:pt x="13596" y="3826"/>
                </a:cubicBezTo>
                <a:cubicBezTo>
                  <a:pt x="13431" y="3782"/>
                  <a:pt x="13251" y="3746"/>
                  <a:pt x="13080" y="3712"/>
                </a:cubicBezTo>
                <a:cubicBezTo>
                  <a:pt x="12986" y="3785"/>
                  <a:pt x="12836" y="3788"/>
                  <a:pt x="12267" y="3761"/>
                </a:cubicBezTo>
                <a:cubicBezTo>
                  <a:pt x="11084" y="3703"/>
                  <a:pt x="11009" y="3649"/>
                  <a:pt x="11635" y="3256"/>
                </a:cubicBezTo>
                <a:cubicBezTo>
                  <a:pt x="11857" y="3117"/>
                  <a:pt x="12356" y="2695"/>
                  <a:pt x="12732" y="2315"/>
                </a:cubicBezTo>
                <a:cubicBezTo>
                  <a:pt x="13547" y="1491"/>
                  <a:pt x="13795" y="1289"/>
                  <a:pt x="13944" y="1339"/>
                </a:cubicBezTo>
                <a:cubicBezTo>
                  <a:pt x="14005" y="1360"/>
                  <a:pt x="14085" y="1354"/>
                  <a:pt x="14125" y="1318"/>
                </a:cubicBezTo>
                <a:cubicBezTo>
                  <a:pt x="14136" y="1309"/>
                  <a:pt x="14154" y="1298"/>
                  <a:pt x="14189" y="1297"/>
                </a:cubicBezTo>
                <a:cubicBezTo>
                  <a:pt x="14293" y="1294"/>
                  <a:pt x="14500" y="1331"/>
                  <a:pt x="14718" y="1389"/>
                </a:cubicBezTo>
                <a:cubicBezTo>
                  <a:pt x="15003" y="1465"/>
                  <a:pt x="15206" y="1556"/>
                  <a:pt x="15169" y="1589"/>
                </a:cubicBezTo>
                <a:cubicBezTo>
                  <a:pt x="15133" y="1621"/>
                  <a:pt x="15287" y="1684"/>
                  <a:pt x="15505" y="1731"/>
                </a:cubicBezTo>
                <a:cubicBezTo>
                  <a:pt x="16305" y="1765"/>
                  <a:pt x="16939" y="1760"/>
                  <a:pt x="16988" y="1717"/>
                </a:cubicBezTo>
                <a:cubicBezTo>
                  <a:pt x="17022" y="1687"/>
                  <a:pt x="17109" y="1678"/>
                  <a:pt x="17182" y="1703"/>
                </a:cubicBezTo>
                <a:cubicBezTo>
                  <a:pt x="17202" y="1710"/>
                  <a:pt x="17238" y="1709"/>
                  <a:pt x="17272" y="1703"/>
                </a:cubicBezTo>
                <a:cubicBezTo>
                  <a:pt x="17418" y="1649"/>
                  <a:pt x="17544" y="1587"/>
                  <a:pt x="17659" y="1517"/>
                </a:cubicBezTo>
                <a:lnTo>
                  <a:pt x="17814" y="1411"/>
                </a:lnTo>
                <a:cubicBezTo>
                  <a:pt x="17848" y="1379"/>
                  <a:pt x="17871" y="1351"/>
                  <a:pt x="17878" y="1325"/>
                </a:cubicBezTo>
                <a:lnTo>
                  <a:pt x="17556" y="1161"/>
                </a:lnTo>
                <a:cubicBezTo>
                  <a:pt x="17358" y="1061"/>
                  <a:pt x="17108" y="976"/>
                  <a:pt x="17001" y="976"/>
                </a:cubicBezTo>
                <a:cubicBezTo>
                  <a:pt x="16737" y="976"/>
                  <a:pt x="15940" y="767"/>
                  <a:pt x="15763" y="648"/>
                </a:cubicBezTo>
                <a:cubicBezTo>
                  <a:pt x="15716" y="617"/>
                  <a:pt x="15716" y="585"/>
                  <a:pt x="15737" y="549"/>
                </a:cubicBezTo>
                <a:cubicBezTo>
                  <a:pt x="15733" y="548"/>
                  <a:pt x="15727" y="541"/>
                  <a:pt x="15724" y="541"/>
                </a:cubicBezTo>
                <a:cubicBezTo>
                  <a:pt x="15702" y="549"/>
                  <a:pt x="15684" y="561"/>
                  <a:pt x="15672" y="570"/>
                </a:cubicBezTo>
                <a:cubicBezTo>
                  <a:pt x="15624" y="607"/>
                  <a:pt x="15601" y="608"/>
                  <a:pt x="15543" y="570"/>
                </a:cubicBezTo>
                <a:cubicBezTo>
                  <a:pt x="15507" y="546"/>
                  <a:pt x="15503" y="513"/>
                  <a:pt x="15518" y="499"/>
                </a:cubicBezTo>
                <a:cubicBezTo>
                  <a:pt x="15523" y="495"/>
                  <a:pt x="15490" y="480"/>
                  <a:pt x="15479" y="470"/>
                </a:cubicBezTo>
                <a:cubicBezTo>
                  <a:pt x="15448" y="458"/>
                  <a:pt x="15417" y="448"/>
                  <a:pt x="15389" y="435"/>
                </a:cubicBezTo>
                <a:cubicBezTo>
                  <a:pt x="15255" y="367"/>
                  <a:pt x="15192" y="348"/>
                  <a:pt x="15131" y="370"/>
                </a:cubicBezTo>
                <a:cubicBezTo>
                  <a:pt x="15074" y="389"/>
                  <a:pt x="15008" y="370"/>
                  <a:pt x="14886" y="306"/>
                </a:cubicBezTo>
                <a:cubicBezTo>
                  <a:pt x="14882" y="305"/>
                  <a:pt x="14876" y="307"/>
                  <a:pt x="14873" y="306"/>
                </a:cubicBezTo>
                <a:cubicBezTo>
                  <a:pt x="14864" y="303"/>
                  <a:pt x="14862" y="297"/>
                  <a:pt x="14860" y="292"/>
                </a:cubicBezTo>
                <a:cubicBezTo>
                  <a:pt x="14751" y="232"/>
                  <a:pt x="14628" y="187"/>
                  <a:pt x="14576" y="185"/>
                </a:cubicBezTo>
                <a:cubicBezTo>
                  <a:pt x="14573" y="185"/>
                  <a:pt x="14566" y="185"/>
                  <a:pt x="14563" y="185"/>
                </a:cubicBezTo>
                <a:cubicBezTo>
                  <a:pt x="14540" y="185"/>
                  <a:pt x="14513" y="179"/>
                  <a:pt x="14486" y="171"/>
                </a:cubicBezTo>
                <a:cubicBezTo>
                  <a:pt x="14456" y="163"/>
                  <a:pt x="14427" y="147"/>
                  <a:pt x="14408" y="135"/>
                </a:cubicBezTo>
                <a:cubicBezTo>
                  <a:pt x="14387" y="120"/>
                  <a:pt x="14342" y="99"/>
                  <a:pt x="14279" y="78"/>
                </a:cubicBezTo>
                <a:cubicBezTo>
                  <a:pt x="14276" y="77"/>
                  <a:pt x="14268" y="77"/>
                  <a:pt x="14267" y="78"/>
                </a:cubicBezTo>
                <a:cubicBezTo>
                  <a:pt x="14218" y="94"/>
                  <a:pt x="14114" y="78"/>
                  <a:pt x="14021" y="36"/>
                </a:cubicBezTo>
                <a:cubicBezTo>
                  <a:pt x="13968" y="11"/>
                  <a:pt x="13909" y="3"/>
                  <a:pt x="13841" y="0"/>
                </a:cubicBezTo>
                <a:close/>
                <a:moveTo>
                  <a:pt x="1923" y="6169"/>
                </a:moveTo>
                <a:cubicBezTo>
                  <a:pt x="1904" y="6175"/>
                  <a:pt x="1889" y="6182"/>
                  <a:pt x="1871" y="6191"/>
                </a:cubicBezTo>
                <a:cubicBezTo>
                  <a:pt x="1857" y="6198"/>
                  <a:pt x="1854" y="6207"/>
                  <a:pt x="1845" y="6212"/>
                </a:cubicBezTo>
                <a:cubicBezTo>
                  <a:pt x="1848" y="6214"/>
                  <a:pt x="1854" y="6210"/>
                  <a:pt x="1858" y="6212"/>
                </a:cubicBezTo>
                <a:cubicBezTo>
                  <a:pt x="1866" y="6218"/>
                  <a:pt x="1865" y="6227"/>
                  <a:pt x="1871" y="6234"/>
                </a:cubicBezTo>
                <a:cubicBezTo>
                  <a:pt x="1893" y="6218"/>
                  <a:pt x="1909" y="6190"/>
                  <a:pt x="1923" y="6169"/>
                </a:cubicBezTo>
                <a:close/>
                <a:moveTo>
                  <a:pt x="852" y="19641"/>
                </a:moveTo>
                <a:cubicBezTo>
                  <a:pt x="865" y="19636"/>
                  <a:pt x="877" y="19639"/>
                  <a:pt x="891" y="19641"/>
                </a:cubicBezTo>
                <a:cubicBezTo>
                  <a:pt x="905" y="19643"/>
                  <a:pt x="922" y="19648"/>
                  <a:pt x="930" y="19655"/>
                </a:cubicBezTo>
                <a:cubicBezTo>
                  <a:pt x="946" y="19670"/>
                  <a:pt x="931" y="19689"/>
                  <a:pt x="904" y="19698"/>
                </a:cubicBezTo>
                <a:cubicBezTo>
                  <a:pt x="877" y="19707"/>
                  <a:pt x="842" y="19698"/>
                  <a:pt x="826" y="19684"/>
                </a:cubicBezTo>
                <a:cubicBezTo>
                  <a:pt x="809" y="19669"/>
                  <a:pt x="825" y="19650"/>
                  <a:pt x="852" y="19641"/>
                </a:cubicBezTo>
                <a:close/>
              </a:path>
            </a:pathLst>
          </a:custGeom>
          <a:ln w="12700">
            <a:miter lim="400000"/>
          </a:ln>
        </p:spPr>
      </p:pic>
      <p:grpSp>
        <p:nvGrpSpPr>
          <p:cNvPr id="384" name="Grouper"/>
          <p:cNvGrpSpPr/>
          <p:nvPr/>
        </p:nvGrpSpPr>
        <p:grpSpPr>
          <a:xfrm>
            <a:off x="2646677" y="4005263"/>
            <a:ext cx="3850647" cy="2666272"/>
            <a:chOff x="0" y="-1"/>
            <a:chExt cx="3850646" cy="2666271"/>
          </a:xfrm>
        </p:grpSpPr>
        <p:grpSp>
          <p:nvGrpSpPr>
            <p:cNvPr id="381" name="Grouper"/>
            <p:cNvGrpSpPr/>
            <p:nvPr/>
          </p:nvGrpSpPr>
          <p:grpSpPr>
            <a:xfrm>
              <a:off x="-1" y="-2"/>
              <a:ext cx="3850647" cy="2666273"/>
              <a:chOff x="0" y="0"/>
              <a:chExt cx="3850646" cy="2666271"/>
            </a:xfrm>
          </p:grpSpPr>
          <p:pic>
            <p:nvPicPr>
              <p:cNvPr id="368" name="Image 1" descr="Image 1"/>
              <p:cNvPicPr>
                <a:picLocks noChangeAspect="1"/>
              </p:cNvPicPr>
              <p:nvPr/>
            </p:nvPicPr>
            <p:blipFill>
              <a:blip r:embed="rId5">
                <a:extLst/>
              </a:blip>
              <a:srcRect l="10201"/>
              <a:stretch>
                <a:fillRect/>
              </a:stretch>
            </p:blipFill>
            <p:spPr>
              <a:xfrm>
                <a:off x="155881" y="141296"/>
                <a:ext cx="2937022" cy="2512646"/>
              </a:xfrm>
              <a:prstGeom prst="rect">
                <a:avLst/>
              </a:prstGeom>
              <a:ln w="12700" cap="flat">
                <a:noFill/>
                <a:miter lim="400000"/>
              </a:ln>
              <a:effectLst/>
            </p:spPr>
          </p:pic>
          <p:grpSp>
            <p:nvGrpSpPr>
              <p:cNvPr id="371" name="Transport artériel en oxygène"/>
              <p:cNvGrpSpPr/>
              <p:nvPr/>
            </p:nvGrpSpPr>
            <p:grpSpPr>
              <a:xfrm>
                <a:off x="7630" y="12477"/>
                <a:ext cx="3805182" cy="171168"/>
                <a:chOff x="0" y="0"/>
                <a:chExt cx="3805180" cy="171166"/>
              </a:xfrm>
            </p:grpSpPr>
            <p:sp>
              <p:nvSpPr>
                <p:cNvPr id="369" name="Rectangle"/>
                <p:cNvSpPr/>
                <p:nvPr/>
              </p:nvSpPr>
              <p:spPr>
                <a:xfrm>
                  <a:off x="-1" y="0"/>
                  <a:ext cx="3805182" cy="171167"/>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1200">
                      <a:latin typeface="+mn-lt"/>
                      <a:ea typeface="+mn-ea"/>
                      <a:cs typeface="+mn-cs"/>
                      <a:sym typeface="Calibri"/>
                    </a:defRPr>
                  </a:pPr>
                  <a:endParaRPr/>
                </a:p>
              </p:txBody>
            </p:sp>
            <p:sp>
              <p:nvSpPr>
                <p:cNvPr id="370" name="Platelet agregation (collagen)"/>
                <p:cNvSpPr txBox="1"/>
                <p:nvPr/>
              </p:nvSpPr>
              <p:spPr>
                <a:xfrm>
                  <a:off x="-1" y="7151"/>
                  <a:ext cx="3805182" cy="1568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1200">
                      <a:latin typeface="+mn-lt"/>
                      <a:ea typeface="+mn-ea"/>
                      <a:cs typeface="+mn-cs"/>
                      <a:sym typeface="Calibri"/>
                    </a:defRPr>
                  </a:lvl1pPr>
                </a:lstStyle>
                <a:p>
                  <a:r>
                    <a:t>Platelet agregation (collagen)</a:t>
                  </a:r>
                </a:p>
              </p:txBody>
            </p:sp>
          </p:grpSp>
          <p:grpSp>
            <p:nvGrpSpPr>
              <p:cNvPr id="374" name="Transport artériel en oxygène"/>
              <p:cNvGrpSpPr/>
              <p:nvPr/>
            </p:nvGrpSpPr>
            <p:grpSpPr>
              <a:xfrm>
                <a:off x="-1" y="18681"/>
                <a:ext cx="158091" cy="2647591"/>
                <a:chOff x="0" y="0"/>
                <a:chExt cx="158090" cy="2647589"/>
              </a:xfrm>
            </p:grpSpPr>
            <p:sp>
              <p:nvSpPr>
                <p:cNvPr id="372" name="Rectangle"/>
                <p:cNvSpPr/>
                <p:nvPr/>
              </p:nvSpPr>
              <p:spPr>
                <a:xfrm rot="16200000">
                  <a:off x="-1244750" y="1244749"/>
                  <a:ext cx="2647590" cy="158091"/>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1200">
                      <a:latin typeface="+mn-lt"/>
                      <a:ea typeface="+mn-ea"/>
                      <a:cs typeface="+mn-cs"/>
                      <a:sym typeface="Calibri"/>
                    </a:defRPr>
                  </a:pPr>
                  <a:endParaRPr/>
                </a:p>
              </p:txBody>
            </p:sp>
            <p:sp>
              <p:nvSpPr>
                <p:cNvPr id="373" name="Area under the curve (AU)"/>
                <p:cNvSpPr txBox="1"/>
                <p:nvPr/>
              </p:nvSpPr>
              <p:spPr>
                <a:xfrm rot="16200000">
                  <a:off x="-1244750" y="1245362"/>
                  <a:ext cx="2647590" cy="1568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1200">
                      <a:latin typeface="+mn-lt"/>
                      <a:ea typeface="+mn-ea"/>
                      <a:cs typeface="+mn-cs"/>
                      <a:sym typeface="Calibri"/>
                    </a:defRPr>
                  </a:lvl1pPr>
                </a:lstStyle>
                <a:p>
                  <a:r>
                    <a:t>Area under the curve (AU)</a:t>
                  </a:r>
                </a:p>
              </p:txBody>
            </p:sp>
          </p:grpSp>
          <p:grpSp>
            <p:nvGrpSpPr>
              <p:cNvPr id="377" name="Transport artériel en oxygène"/>
              <p:cNvGrpSpPr/>
              <p:nvPr/>
            </p:nvGrpSpPr>
            <p:grpSpPr>
              <a:xfrm>
                <a:off x="3060624" y="-1"/>
                <a:ext cx="790022" cy="2653919"/>
                <a:chOff x="0" y="0"/>
                <a:chExt cx="790021" cy="2653918"/>
              </a:xfrm>
            </p:grpSpPr>
            <p:sp>
              <p:nvSpPr>
                <p:cNvPr id="375" name="Rectangle"/>
                <p:cNvSpPr/>
                <p:nvPr/>
              </p:nvSpPr>
              <p:spPr>
                <a:xfrm>
                  <a:off x="-1" y="-1"/>
                  <a:ext cx="790023" cy="2653920"/>
                </a:xfrm>
                <a:prstGeom prst="rect">
                  <a:avLst/>
                </a:prstGeom>
                <a:solidFill>
                  <a:srgbClr val="F8F8F8"/>
                </a:solidFill>
                <a:ln w="12700" cap="flat">
                  <a:noFill/>
                  <a:miter lim="400000"/>
                </a:ln>
                <a:effectLst/>
              </p:spPr>
              <p:txBody>
                <a:bodyPr wrap="square" lIns="45718" tIns="45718" rIns="45718" bIns="45718" numCol="1" anchor="t">
                  <a:noAutofit/>
                </a:bodyPr>
                <a:lstStyle/>
                <a:p>
                  <a:pPr algn="ctr">
                    <a:defRPr sz="1200">
                      <a:latin typeface="+mn-lt"/>
                      <a:ea typeface="+mn-ea"/>
                      <a:cs typeface="+mn-cs"/>
                      <a:sym typeface="Calibri"/>
                    </a:defRPr>
                  </a:pPr>
                  <a:endParaRPr/>
                </a:p>
              </p:txBody>
            </p:sp>
            <p:sp>
              <p:nvSpPr>
                <p:cNvPr id="376" name="Choc…"/>
                <p:cNvSpPr txBox="1"/>
                <p:nvPr/>
              </p:nvSpPr>
              <p:spPr>
                <a:xfrm>
                  <a:off x="-1" y="-1"/>
                  <a:ext cx="790023" cy="2252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200">
                      <a:latin typeface="+mn-lt"/>
                      <a:ea typeface="+mn-ea"/>
                      <a:cs typeface="+mn-cs"/>
                      <a:sym typeface="Calibri"/>
                    </a:defRPr>
                  </a:pPr>
                  <a:r>
                    <a:t>     </a:t>
                  </a:r>
                </a:p>
                <a:p>
                  <a:pPr>
                    <a:defRPr sz="1200">
                      <a:latin typeface="+mn-lt"/>
                      <a:ea typeface="+mn-ea"/>
                      <a:cs typeface="+mn-cs"/>
                      <a:sym typeface="Calibri"/>
                    </a:defRPr>
                  </a:pPr>
                  <a:endParaRPr/>
                </a:p>
                <a:p>
                  <a:pPr lvl="4">
                    <a:defRPr sz="1200">
                      <a:latin typeface="+mn-lt"/>
                      <a:ea typeface="+mn-ea"/>
                      <a:cs typeface="+mn-cs"/>
                      <a:sym typeface="Calibri"/>
                    </a:defRPr>
                  </a:pPr>
                  <a:r>
                    <a:t>         Choc</a:t>
                  </a:r>
                </a:p>
                <a:p>
                  <a:pPr>
                    <a:defRPr sz="1200">
                      <a:latin typeface="+mn-lt"/>
                      <a:ea typeface="+mn-ea"/>
                      <a:cs typeface="+mn-cs"/>
                      <a:sym typeface="Calibri"/>
                    </a:defRPr>
                  </a:pPr>
                  <a:r>
                    <a:t>         Sham</a:t>
                  </a:r>
                </a:p>
                <a:p>
                  <a:pPr algn="ctr">
                    <a:defRPr sz="1200">
                      <a:latin typeface="+mn-lt"/>
                      <a:ea typeface="+mn-ea"/>
                      <a:cs typeface="+mn-cs"/>
                      <a:sym typeface="Calibri"/>
                    </a:defRPr>
                  </a:pPr>
                  <a:endParaRPr/>
                </a:p>
                <a:p>
                  <a:pPr algn="ctr">
                    <a:defRPr sz="1200">
                      <a:latin typeface="+mn-lt"/>
                      <a:ea typeface="+mn-ea"/>
                      <a:cs typeface="+mn-cs"/>
                      <a:sym typeface="Calibri"/>
                    </a:defRPr>
                  </a:pPr>
                  <a:endParaRPr/>
                </a:p>
                <a:p>
                  <a:pPr algn="ctr">
                    <a:defRPr sz="1200">
                      <a:latin typeface="+mn-lt"/>
                      <a:ea typeface="+mn-ea"/>
                      <a:cs typeface="+mn-cs"/>
                      <a:sym typeface="Calibri"/>
                    </a:defRPr>
                  </a:pPr>
                  <a:endParaRPr/>
                </a:p>
                <a:p>
                  <a:pPr algn="ctr">
                    <a:defRPr sz="1200">
                      <a:latin typeface="+mn-lt"/>
                      <a:ea typeface="+mn-ea"/>
                      <a:cs typeface="+mn-cs"/>
                      <a:sym typeface="Calibri"/>
                    </a:defRPr>
                  </a:pPr>
                  <a:endParaRPr/>
                </a:p>
                <a:p>
                  <a:pPr algn="ctr">
                    <a:defRPr sz="1200">
                      <a:latin typeface="+mn-lt"/>
                      <a:ea typeface="+mn-ea"/>
                      <a:cs typeface="+mn-cs"/>
                      <a:sym typeface="Calibri"/>
                    </a:defRPr>
                  </a:pPr>
                  <a:endParaRPr/>
                </a:p>
                <a:p>
                  <a:pPr algn="ctr">
                    <a:defRPr sz="1200">
                      <a:latin typeface="+mn-lt"/>
                      <a:ea typeface="+mn-ea"/>
                      <a:cs typeface="+mn-cs"/>
                      <a:sym typeface="Calibri"/>
                    </a:defRPr>
                  </a:pPr>
                  <a:endParaRPr/>
                </a:p>
                <a:p>
                  <a:pPr algn="ctr">
                    <a:defRPr sz="1200">
                      <a:latin typeface="+mn-lt"/>
                      <a:ea typeface="+mn-ea"/>
                      <a:cs typeface="+mn-cs"/>
                      <a:sym typeface="Calibri"/>
                    </a:defRPr>
                  </a:pPr>
                  <a:endParaRPr/>
                </a:p>
              </p:txBody>
            </p:sp>
          </p:grpSp>
          <p:grpSp>
            <p:nvGrpSpPr>
              <p:cNvPr id="380" name="Transport artériel en oxygène"/>
              <p:cNvGrpSpPr/>
              <p:nvPr/>
            </p:nvGrpSpPr>
            <p:grpSpPr>
              <a:xfrm>
                <a:off x="7630" y="2422437"/>
                <a:ext cx="3805182" cy="171168"/>
                <a:chOff x="0" y="0"/>
                <a:chExt cx="3805180" cy="171166"/>
              </a:xfrm>
            </p:grpSpPr>
            <p:sp>
              <p:nvSpPr>
                <p:cNvPr id="378" name="Rectangle"/>
                <p:cNvSpPr/>
                <p:nvPr/>
              </p:nvSpPr>
              <p:spPr>
                <a:xfrm>
                  <a:off x="-1" y="0"/>
                  <a:ext cx="3805182" cy="171167"/>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1200">
                      <a:latin typeface="+mn-lt"/>
                      <a:ea typeface="+mn-ea"/>
                      <a:cs typeface="+mn-cs"/>
                      <a:sym typeface="Calibri"/>
                    </a:defRPr>
                  </a:pPr>
                  <a:endParaRPr/>
                </a:p>
              </p:txBody>
            </p:sp>
            <p:sp>
              <p:nvSpPr>
                <p:cNvPr id="379" name="Time"/>
                <p:cNvSpPr txBox="1"/>
                <p:nvPr/>
              </p:nvSpPr>
              <p:spPr>
                <a:xfrm>
                  <a:off x="-1" y="7151"/>
                  <a:ext cx="3805182" cy="1568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1200">
                      <a:latin typeface="+mn-lt"/>
                      <a:ea typeface="+mn-ea"/>
                      <a:cs typeface="+mn-cs"/>
                      <a:sym typeface="Calibri"/>
                    </a:defRPr>
                  </a:lvl1pPr>
                </a:lstStyle>
                <a:p>
                  <a:r>
                    <a:t>Time</a:t>
                  </a:r>
                </a:p>
              </p:txBody>
            </p:sp>
          </p:grpSp>
        </p:grpSp>
        <p:sp>
          <p:nvSpPr>
            <p:cNvPr id="382" name="Ligne"/>
            <p:cNvSpPr/>
            <p:nvPr/>
          </p:nvSpPr>
          <p:spPr>
            <a:xfrm>
              <a:off x="3022900" y="446574"/>
              <a:ext cx="244129" cy="2"/>
            </a:xfrm>
            <a:prstGeom prst="line">
              <a:avLst/>
            </a:prstGeom>
            <a:noFill/>
            <a:ln w="63500" cap="flat">
              <a:solidFill>
                <a:srgbClr val="5AC495"/>
              </a:solidFill>
              <a:prstDash val="solid"/>
              <a:round/>
            </a:ln>
            <a:effectLst/>
          </p:spPr>
          <p:txBody>
            <a:bodyPr wrap="square" lIns="45718" tIns="45718" rIns="45718" bIns="45718" numCol="1" anchor="t">
              <a:noAutofit/>
            </a:bodyPr>
            <a:lstStyle/>
            <a:p>
              <a:endParaRPr/>
            </a:p>
          </p:txBody>
        </p:sp>
        <p:sp>
          <p:nvSpPr>
            <p:cNvPr id="383" name="Ligne"/>
            <p:cNvSpPr/>
            <p:nvPr/>
          </p:nvSpPr>
          <p:spPr>
            <a:xfrm>
              <a:off x="3022900" y="645639"/>
              <a:ext cx="244129" cy="2"/>
            </a:xfrm>
            <a:prstGeom prst="line">
              <a:avLst/>
            </a:prstGeom>
            <a:noFill/>
            <a:ln w="63500" cap="flat">
              <a:solidFill>
                <a:srgbClr val="000000"/>
              </a:solidFill>
              <a:prstDash val="solid"/>
              <a:round/>
            </a:ln>
            <a:effectLst/>
          </p:spPr>
          <p:txBody>
            <a:bodyPr wrap="square" lIns="45718" tIns="45718" rIns="45718" bIns="45718" numCol="1" anchor="t">
              <a:noAutofit/>
            </a:bodyPr>
            <a:lstStyle/>
            <a:p>
              <a:endParaRPr/>
            </a:p>
          </p:txBody>
        </p:sp>
      </p:grpSp>
      <p:sp>
        <p:nvSpPr>
          <p:cNvPr id="385" name="Platelet agregation in a porcin model of trauma hemorrhage"/>
          <p:cNvSpPr txBox="1"/>
          <p:nvPr/>
        </p:nvSpPr>
        <p:spPr>
          <a:xfrm>
            <a:off x="328848" y="4516571"/>
            <a:ext cx="2097422" cy="917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latin typeface="+mn-lt"/>
                <a:ea typeface="+mn-ea"/>
                <a:cs typeface="+mn-cs"/>
                <a:sym typeface="Calibri"/>
              </a:defRPr>
            </a:lvl1pPr>
          </a:lstStyle>
          <a:p>
            <a:r>
              <a:t>Platelet aggregation in a porcine model of trauma hemorrhage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 Clinical trials"/>
          <p:cNvSpPr txBox="1"/>
          <p:nvPr/>
        </p:nvSpPr>
        <p:spPr>
          <a:xfrm>
            <a:off x="191666" y="1575370"/>
            <a:ext cx="1772837" cy="40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100" b="1">
                <a:latin typeface="+mn-lt"/>
                <a:ea typeface="+mn-ea"/>
                <a:cs typeface="+mn-cs"/>
                <a:sym typeface="Calibri"/>
              </a:defRPr>
            </a:lvl1pPr>
          </a:lstStyle>
          <a:p>
            <a:r>
              <a:t>✓ Clinical trials</a:t>
            </a:r>
          </a:p>
        </p:txBody>
      </p:sp>
      <p:pic>
        <p:nvPicPr>
          <p:cNvPr id="390" name="Capture d’écran 2023-03-29 à 09.06.10.png" descr="Capture d’écran 2023-03-29 à 09.06.10.png"/>
          <p:cNvPicPr>
            <a:picLocks noChangeAspect="1"/>
          </p:cNvPicPr>
          <p:nvPr/>
        </p:nvPicPr>
        <p:blipFill>
          <a:blip r:embed="rId3">
            <a:extLst/>
          </a:blip>
          <a:stretch>
            <a:fillRect/>
          </a:stretch>
        </p:blipFill>
        <p:spPr>
          <a:xfrm>
            <a:off x="117216" y="3442499"/>
            <a:ext cx="4560438" cy="1226288"/>
          </a:xfrm>
          <a:prstGeom prst="rect">
            <a:avLst/>
          </a:prstGeom>
          <a:ln w="12700">
            <a:miter lim="400000"/>
          </a:ln>
          <a:effectLst>
            <a:outerShdw blurRad="190500" dist="8455" dir="5400000" rotWithShape="0">
              <a:srgbClr val="000000"/>
            </a:outerShdw>
          </a:effectLst>
        </p:spPr>
      </p:pic>
      <p:sp>
        <p:nvSpPr>
          <p:cNvPr id="391" name="Result-related information:…"/>
          <p:cNvSpPr txBox="1"/>
          <p:nvPr/>
        </p:nvSpPr>
        <p:spPr>
          <a:xfrm>
            <a:off x="146590" y="2126270"/>
            <a:ext cx="8753651" cy="1022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20000"/>
              </a:lnSpc>
              <a:defRPr>
                <a:latin typeface="+mn-lt"/>
                <a:ea typeface="+mn-ea"/>
                <a:cs typeface="+mn-cs"/>
                <a:sym typeface="Calibri"/>
              </a:defRPr>
            </a:pPr>
            <a:r>
              <a:t>Result-related information:</a:t>
            </a:r>
          </a:p>
          <a:p>
            <a:pPr>
              <a:lnSpc>
                <a:spcPct val="120000"/>
              </a:lnSpc>
              <a:defRPr>
                <a:latin typeface="+mn-lt"/>
                <a:ea typeface="+mn-ea"/>
                <a:cs typeface="+mn-cs"/>
                <a:sym typeface="Calibri"/>
              </a:defRPr>
            </a:pPr>
            <a:r>
              <a:t>✗ Posted within 6 months (pediatric), or within 1 year of the end of the trial (EU).</a:t>
            </a:r>
          </a:p>
          <a:p>
            <a:pPr>
              <a:lnSpc>
                <a:spcPct val="120000"/>
              </a:lnSpc>
              <a:defRPr>
                <a:latin typeface="+mn-lt"/>
                <a:ea typeface="+mn-ea"/>
                <a:cs typeface="+mn-cs"/>
                <a:sym typeface="Calibri"/>
              </a:defRPr>
            </a:pPr>
            <a:r>
              <a:t>✗ Submission for trials of unapproved products</a:t>
            </a:r>
            <a:r>
              <a:rPr b="1"/>
              <a:t> </a:t>
            </a:r>
            <a:r>
              <a:t>(USA). </a:t>
            </a:r>
          </a:p>
        </p:txBody>
      </p:sp>
      <p:pic>
        <p:nvPicPr>
          <p:cNvPr id="392" name="Capture d’écran 2023-03-29 à 13.22.48.png" descr="Capture d’écran 2023-03-29 à 13.22.48.png"/>
          <p:cNvPicPr>
            <a:picLocks noChangeAspect="1"/>
          </p:cNvPicPr>
          <p:nvPr/>
        </p:nvPicPr>
        <p:blipFill>
          <a:blip r:embed="rId4">
            <a:extLst/>
          </a:blip>
          <a:stretch>
            <a:fillRect/>
          </a:stretch>
        </p:blipFill>
        <p:spPr>
          <a:xfrm>
            <a:off x="4925619" y="3376419"/>
            <a:ext cx="4101166" cy="1358616"/>
          </a:xfrm>
          <a:prstGeom prst="rect">
            <a:avLst/>
          </a:prstGeom>
          <a:ln w="12700">
            <a:miter lim="400000"/>
          </a:ln>
          <a:effectLst>
            <a:outerShdw blurRad="190500" dist="8455" dir="5400000" rotWithShape="0">
              <a:srgbClr val="000000"/>
            </a:outerShdw>
          </a:effectLst>
        </p:spPr>
      </p:pic>
      <p:sp>
        <p:nvSpPr>
          <p:cNvPr id="393" name="✓ Research on animal models : no rule!"/>
          <p:cNvSpPr txBox="1"/>
          <p:nvPr/>
        </p:nvSpPr>
        <p:spPr>
          <a:xfrm>
            <a:off x="191665" y="5345273"/>
            <a:ext cx="4447260" cy="40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100" b="1">
                <a:latin typeface="+mn-lt"/>
                <a:ea typeface="+mn-ea"/>
                <a:cs typeface="+mn-cs"/>
                <a:sym typeface="Calibri"/>
              </a:defRPr>
            </a:pPr>
            <a:r>
              <a:t>✓ Research on animal models : </a:t>
            </a:r>
            <a:r>
              <a:rPr b="0">
                <a:solidFill>
                  <a:srgbClr val="C00000"/>
                </a:solidFill>
              </a:rPr>
              <a:t>no rule!</a:t>
            </a:r>
          </a:p>
        </p:txBody>
      </p:sp>
      <p:sp>
        <p:nvSpPr>
          <p:cNvPr id="394" name="What about « negative » outcomes of preclinical studies ?"/>
          <p:cNvSpPr txBox="1"/>
          <p:nvPr/>
        </p:nvSpPr>
        <p:spPr>
          <a:xfrm>
            <a:off x="251651" y="996103"/>
            <a:ext cx="7104641"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defTabSz="457200">
              <a:spcBef>
                <a:spcPts val="100"/>
              </a:spcBef>
              <a:defRPr sz="2000" b="1"/>
            </a:pPr>
            <a:r>
              <a:t>What about « negative » outcomes of preclinical studies </a:t>
            </a:r>
            <a:r>
              <a:rPr>
                <a:solidFill>
                  <a:srgbClr val="202122"/>
                </a:solidFill>
              </a:rPr>
              <a:t>?</a:t>
            </a:r>
          </a:p>
        </p:txBody>
      </p:sp>
      <p:sp>
        <p:nvSpPr>
          <p:cNvPr id="395" name="What about the outcomes?"/>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What about the outcomes?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erfluorocarbons (PFC)"/>
          <p:cNvSpPr txBox="1">
            <a:spLocks noGrp="1"/>
          </p:cNvSpPr>
          <p:nvPr>
            <p:ph type="title" idx="4294967295"/>
          </p:nvPr>
        </p:nvSpPr>
        <p:spPr>
          <a:xfrm>
            <a:off x="3039996" y="1573942"/>
            <a:ext cx="3064009" cy="462090"/>
          </a:xfrm>
          <a:prstGeom prst="rect">
            <a:avLst/>
          </a:prstGeom>
        </p:spPr>
        <p:txBody>
          <a:bodyPr>
            <a:normAutofit/>
          </a:bodyPr>
          <a:lstStyle>
            <a:lvl1pPr algn="ctr">
              <a:defRPr sz="2400">
                <a:solidFill>
                  <a:srgbClr val="C00000"/>
                </a:solidFill>
              </a:defRPr>
            </a:lvl1pPr>
          </a:lstStyle>
          <a:p>
            <a:r>
              <a:t>Perfluorocarbons (PFC)</a:t>
            </a:r>
          </a:p>
        </p:txBody>
      </p:sp>
      <p:sp>
        <p:nvSpPr>
          <p:cNvPr id="400" name="-Transport of O2 and CO2…"/>
          <p:cNvSpPr txBox="1">
            <a:spLocks noGrp="1"/>
          </p:cNvSpPr>
          <p:nvPr>
            <p:ph type="body" sz="quarter" idx="4294967295"/>
          </p:nvPr>
        </p:nvSpPr>
        <p:spPr>
          <a:xfrm>
            <a:off x="65676" y="2370140"/>
            <a:ext cx="4407893" cy="677528"/>
          </a:xfrm>
          <a:prstGeom prst="rect">
            <a:avLst/>
          </a:prstGeom>
        </p:spPr>
        <p:txBody>
          <a:bodyPr>
            <a:normAutofit/>
          </a:bodyPr>
          <a:lstStyle/>
          <a:p>
            <a:pPr marL="0" indent="0" defTabSz="822958">
              <a:spcBef>
                <a:spcPts val="0"/>
              </a:spcBef>
              <a:buSzTx/>
              <a:buNone/>
              <a:defRPr sz="1800"/>
            </a:pPr>
            <a:r>
              <a:t>-Transport of O</a:t>
            </a:r>
            <a:r>
              <a:rPr baseline="-5998"/>
              <a:t>2</a:t>
            </a:r>
            <a:r>
              <a:t> and CO</a:t>
            </a:r>
            <a:r>
              <a:rPr baseline="-5998"/>
              <a:t>2</a:t>
            </a:r>
          </a:p>
          <a:p>
            <a:pPr marL="0" indent="0" defTabSz="822958">
              <a:spcBef>
                <a:spcPts val="0"/>
              </a:spcBef>
              <a:buSzTx/>
              <a:buNone/>
              <a:defRPr sz="1800"/>
            </a:pPr>
            <a:r>
              <a:t>-Size &lt;&lt; red blood cells : microcirculation</a:t>
            </a:r>
          </a:p>
        </p:txBody>
      </p:sp>
      <p:sp>
        <p:nvSpPr>
          <p:cNvPr id="403" name="Despite the adverse effects, products for human use were developed:…"/>
          <p:cNvSpPr txBox="1"/>
          <p:nvPr/>
        </p:nvSpPr>
        <p:spPr>
          <a:xfrm>
            <a:off x="136409" y="3379890"/>
            <a:ext cx="8871182" cy="1403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sz="2000" b="1">
                <a:latin typeface="+mn-lt"/>
                <a:ea typeface="+mn-ea"/>
                <a:cs typeface="+mn-cs"/>
                <a:sym typeface="Calibri"/>
              </a:defRPr>
            </a:pPr>
            <a:r>
              <a:rPr dirty="0"/>
              <a:t>Despite the adverse effects, products for human use were developed:</a:t>
            </a:r>
          </a:p>
          <a:p>
            <a:pPr marL="220429" indent="-220429">
              <a:lnSpc>
                <a:spcPct val="120000"/>
              </a:lnSpc>
              <a:buSzPct val="100000"/>
              <a:buChar char="•"/>
              <a:defRPr sz="2000">
                <a:latin typeface="+mn-lt"/>
                <a:ea typeface="+mn-ea"/>
                <a:cs typeface="+mn-cs"/>
                <a:sym typeface="Calibri"/>
              </a:defRPr>
            </a:pPr>
            <a:r>
              <a:rPr dirty="0" err="1"/>
              <a:t>Fluosol</a:t>
            </a:r>
            <a:r>
              <a:rPr dirty="0"/>
              <a:t>-DA 20%</a:t>
            </a:r>
          </a:p>
          <a:p>
            <a:pPr marL="220429" indent="-220429">
              <a:lnSpc>
                <a:spcPct val="120000"/>
              </a:lnSpc>
              <a:buSzPct val="100000"/>
              <a:buChar char="•"/>
              <a:defRPr sz="2000">
                <a:latin typeface="+mn-lt"/>
                <a:ea typeface="+mn-ea"/>
                <a:cs typeface="+mn-cs"/>
                <a:sym typeface="Calibri"/>
              </a:defRPr>
            </a:pPr>
            <a:r>
              <a:rPr dirty="0" err="1"/>
              <a:t>Oxygent</a:t>
            </a:r>
            <a:r>
              <a:rPr baseline="28799" dirty="0" err="1"/>
              <a:t>TM</a:t>
            </a:r>
            <a:r>
              <a:rPr dirty="0"/>
              <a:t> (Alliance Pharmaceutical </a:t>
            </a:r>
            <a:r>
              <a:rPr dirty="0" err="1"/>
              <a:t>Corporation,San</a:t>
            </a:r>
            <a:r>
              <a:rPr dirty="0"/>
              <a:t> Diego, CA)</a:t>
            </a:r>
          </a:p>
          <a:p>
            <a:pPr marL="220429" indent="-220429">
              <a:lnSpc>
                <a:spcPct val="120000"/>
              </a:lnSpc>
              <a:buSzPct val="100000"/>
              <a:buChar char="•"/>
              <a:defRPr sz="2000">
                <a:latin typeface="+mn-lt"/>
                <a:ea typeface="+mn-ea"/>
                <a:cs typeface="+mn-cs"/>
                <a:sym typeface="Calibri"/>
              </a:defRPr>
            </a:pPr>
            <a:r>
              <a:rPr dirty="0" err="1"/>
              <a:t>Oxycyte</a:t>
            </a:r>
            <a:r>
              <a:rPr dirty="0"/>
              <a:t>® (Synthetic Blood International, Costa Mesa, CA)</a:t>
            </a:r>
          </a:p>
        </p:txBody>
      </p:sp>
      <p:sp>
        <p:nvSpPr>
          <p:cNvPr id="404" name="What about « negative » outcomes of experimental therapy studies ?"/>
          <p:cNvSpPr txBox="1"/>
          <p:nvPr/>
        </p:nvSpPr>
        <p:spPr>
          <a:xfrm>
            <a:off x="1" y="615104"/>
            <a:ext cx="9144001"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
              </a:spcBef>
              <a:defRPr sz="2000" b="1"/>
            </a:pPr>
            <a:r>
              <a:t>What about « negative » outcomes of experimental therapy studies </a:t>
            </a:r>
            <a:r>
              <a:rPr>
                <a:solidFill>
                  <a:srgbClr val="202122"/>
                </a:solidFill>
              </a:rPr>
              <a:t>?</a:t>
            </a:r>
          </a:p>
        </p:txBody>
      </p:sp>
      <p:sp>
        <p:nvSpPr>
          <p:cNvPr id="405" name="What about the outcomes?"/>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What about the outcomes?</a:t>
            </a:r>
          </a:p>
        </p:txBody>
      </p:sp>
      <p:grpSp>
        <p:nvGrpSpPr>
          <p:cNvPr id="410" name="Grouper"/>
          <p:cNvGrpSpPr/>
          <p:nvPr/>
        </p:nvGrpSpPr>
        <p:grpSpPr>
          <a:xfrm>
            <a:off x="136408" y="4893905"/>
            <a:ext cx="4715847" cy="1879331"/>
            <a:chOff x="0" y="0"/>
            <a:chExt cx="4715845" cy="1879330"/>
          </a:xfrm>
        </p:grpSpPr>
        <p:grpSp>
          <p:nvGrpSpPr>
            <p:cNvPr id="408" name="Grouper"/>
            <p:cNvGrpSpPr/>
            <p:nvPr/>
          </p:nvGrpSpPr>
          <p:grpSpPr>
            <a:xfrm>
              <a:off x="607426" y="330200"/>
              <a:ext cx="3500992" cy="1218928"/>
              <a:chOff x="0" y="0"/>
              <a:chExt cx="3500990" cy="1218927"/>
            </a:xfrm>
          </p:grpSpPr>
          <p:sp>
            <p:nvSpPr>
              <p:cNvPr id="406" name="Adverse effects…"/>
              <p:cNvSpPr txBox="1"/>
              <p:nvPr/>
            </p:nvSpPr>
            <p:spPr>
              <a:xfrm>
                <a:off x="0" y="0"/>
                <a:ext cx="3500992" cy="11813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p>
                <a:pPr algn="ctr">
                  <a:defRPr sz="2400" b="1">
                    <a:latin typeface="+mn-lt"/>
                    <a:ea typeface="+mn-ea"/>
                    <a:cs typeface="+mn-cs"/>
                    <a:sym typeface="Calibri"/>
                  </a:defRPr>
                </a:pPr>
                <a:r>
                  <a:t>Adverse effects</a:t>
                </a:r>
              </a:p>
              <a:p>
                <a:pPr algn="ctr">
                  <a:defRPr sz="2400">
                    <a:latin typeface="+mn-lt"/>
                    <a:ea typeface="+mn-ea"/>
                    <a:cs typeface="+mn-cs"/>
                    <a:sym typeface="Calibri"/>
                  </a:defRPr>
                </a:pPr>
                <a:endParaRPr/>
              </a:p>
              <a:p>
                <a:pPr algn="ctr">
                  <a:defRPr sz="2400">
                    <a:latin typeface="+mn-lt"/>
                    <a:ea typeface="+mn-ea"/>
                    <a:cs typeface="+mn-cs"/>
                    <a:sym typeface="Calibri"/>
                  </a:defRPr>
                </a:pPr>
                <a:r>
                  <a:t>Animal models </a:t>
                </a:r>
                <a:r>
                  <a:rPr sz="2800"/>
                  <a:t>      </a:t>
                </a:r>
                <a:r>
                  <a:t>patients</a:t>
                </a:r>
              </a:p>
            </p:txBody>
          </p:sp>
          <p:sp>
            <p:nvSpPr>
              <p:cNvPr id="407" name="➠"/>
              <p:cNvSpPr txBox="1"/>
              <p:nvPr/>
            </p:nvSpPr>
            <p:spPr>
              <a:xfrm>
                <a:off x="1987285" y="771889"/>
                <a:ext cx="414594" cy="4470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ctr">
                  <a:defRPr sz="2800">
                    <a:latin typeface="+mn-lt"/>
                    <a:ea typeface="+mn-ea"/>
                    <a:cs typeface="+mn-cs"/>
                    <a:sym typeface="Calibri"/>
                  </a:defRPr>
                </a:lvl1pPr>
              </a:lstStyle>
              <a:p>
                <a:r>
                  <a:t>➠</a:t>
                </a:r>
              </a:p>
            </p:txBody>
          </p:sp>
        </p:grpSp>
        <p:pic>
          <p:nvPicPr>
            <p:cNvPr id="409" name="Rectangle Rectangle" descr="Rectangle Rectangle"/>
            <p:cNvPicPr>
              <a:picLocks noChangeAspect="1"/>
            </p:cNvPicPr>
            <p:nvPr/>
          </p:nvPicPr>
          <p:blipFill>
            <a:blip r:embed="rId3">
              <a:extLst/>
            </a:blip>
            <a:stretch>
              <a:fillRect/>
            </a:stretch>
          </p:blipFill>
          <p:spPr>
            <a:xfrm>
              <a:off x="-1" y="0"/>
              <a:ext cx="4715847" cy="1879331"/>
            </a:xfrm>
            <a:prstGeom prst="rect">
              <a:avLst/>
            </a:prstGeom>
            <a:ln w="12700" cap="flat">
              <a:noFill/>
              <a:miter lim="400000"/>
            </a:ln>
            <a:effectLst/>
          </p:spPr>
        </p:pic>
      </p:grpSp>
      <p:sp>
        <p:nvSpPr>
          <p:cNvPr id="411" name="Pulmonary and blood troubles   with thrombopenia and neutropenia"/>
          <p:cNvSpPr txBox="1"/>
          <p:nvPr/>
        </p:nvSpPr>
        <p:spPr>
          <a:xfrm>
            <a:off x="5170997" y="2368253"/>
            <a:ext cx="3766323" cy="677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813816">
              <a:defRPr sz="1700">
                <a:latin typeface="+mn-lt"/>
                <a:ea typeface="+mn-ea"/>
                <a:cs typeface="+mn-cs"/>
                <a:sym typeface="Calibri"/>
              </a:defRPr>
            </a:lvl1pPr>
          </a:lstStyle>
          <a:p>
            <a:r>
              <a:t>Pulmonary and blood troubles with thrombopenia and neutropenia</a:t>
            </a:r>
          </a:p>
        </p:txBody>
      </p:sp>
      <p:sp>
        <p:nvSpPr>
          <p:cNvPr id="412" name="ZoneTexte 1"/>
          <p:cNvSpPr txBox="1"/>
          <p:nvPr/>
        </p:nvSpPr>
        <p:spPr>
          <a:xfrm>
            <a:off x="4933950" y="4951143"/>
            <a:ext cx="3473075" cy="1501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b="1" i="1">
                <a:solidFill>
                  <a:srgbClr val="C00000"/>
                </a:solidFill>
                <a:latin typeface="+mn-lt"/>
                <a:ea typeface="+mn-ea"/>
                <a:cs typeface="+mn-cs"/>
                <a:sym typeface="Calibri"/>
              </a:defRPr>
            </a:lvl1pPr>
          </a:lstStyle>
          <a:p>
            <a:r>
              <a:t>Despite the poor results in animals, clinical studies were started and then stopped due to excessive mortality. Poor animal results should have banned clinical studies</a:t>
            </a:r>
          </a:p>
        </p:txBody>
      </p:sp>
      <p:pic>
        <p:nvPicPr>
          <p:cNvPr id="3" name="Image 2"/>
          <p:cNvPicPr>
            <a:picLocks noChangeAspect="1"/>
          </p:cNvPicPr>
          <p:nvPr/>
        </p:nvPicPr>
        <p:blipFill>
          <a:blip r:embed="rId4"/>
          <a:stretch>
            <a:fillRect/>
          </a:stretch>
        </p:blipFill>
        <p:spPr>
          <a:xfrm>
            <a:off x="1114267" y="1912145"/>
            <a:ext cx="887540" cy="544626"/>
          </a:xfrm>
          <a:prstGeom prst="rect">
            <a:avLst/>
          </a:prstGeom>
        </p:spPr>
      </p:pic>
      <p:pic>
        <p:nvPicPr>
          <p:cNvPr id="4" name="Image 3"/>
          <p:cNvPicPr>
            <a:picLocks noChangeAspect="1"/>
          </p:cNvPicPr>
          <p:nvPr/>
        </p:nvPicPr>
        <p:blipFill>
          <a:blip r:embed="rId5"/>
          <a:stretch>
            <a:fillRect/>
          </a:stretch>
        </p:blipFill>
        <p:spPr>
          <a:xfrm>
            <a:off x="6496891" y="1901567"/>
            <a:ext cx="798645" cy="546442"/>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What about « negative » outcomes of experimental therapy studies ?"/>
          <p:cNvSpPr txBox="1"/>
          <p:nvPr/>
        </p:nvSpPr>
        <p:spPr>
          <a:xfrm>
            <a:off x="0" y="744516"/>
            <a:ext cx="9144000"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
              </a:spcBef>
              <a:defRPr sz="2000" b="1"/>
            </a:pPr>
            <a:r>
              <a:t>What about « negative » outcomes of experimental therapy studies </a:t>
            </a:r>
            <a:r>
              <a:rPr>
                <a:solidFill>
                  <a:srgbClr val="202122"/>
                </a:solidFill>
              </a:rPr>
              <a:t>?</a:t>
            </a:r>
          </a:p>
        </p:txBody>
      </p:sp>
      <p:sp>
        <p:nvSpPr>
          <p:cNvPr id="417" name="What about the outcomes?"/>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What about the outcomes?</a:t>
            </a:r>
          </a:p>
        </p:txBody>
      </p:sp>
      <p:sp>
        <p:nvSpPr>
          <p:cNvPr id="418" name="ZoneTexte 1"/>
          <p:cNvSpPr txBox="1"/>
          <p:nvPr/>
        </p:nvSpPr>
        <p:spPr>
          <a:xfrm>
            <a:off x="428625" y="5478146"/>
            <a:ext cx="8229600"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spcBef>
                <a:spcPts val="100"/>
              </a:spcBef>
              <a:defRPr sz="2000" b="1" i="1">
                <a:solidFill>
                  <a:srgbClr val="C00000"/>
                </a:solidFill>
              </a:defRPr>
            </a:lvl1pPr>
          </a:lstStyle>
          <a:p>
            <a:r>
              <a:t>Despite the absence of publication, the vigilance of the health authorities prohibited a clinical study</a:t>
            </a:r>
          </a:p>
        </p:txBody>
      </p:sp>
      <p:grpSp>
        <p:nvGrpSpPr>
          <p:cNvPr id="421" name="Grouper"/>
          <p:cNvGrpSpPr/>
          <p:nvPr/>
        </p:nvGrpSpPr>
        <p:grpSpPr>
          <a:xfrm>
            <a:off x="0" y="1170303"/>
            <a:ext cx="9144000" cy="4178445"/>
            <a:chOff x="0" y="0"/>
            <a:chExt cx="9612482" cy="4307840"/>
          </a:xfrm>
        </p:grpSpPr>
        <p:pic>
          <p:nvPicPr>
            <p:cNvPr id="419" name="Hemoglobin-based oxygen carrier (HBOC)… Hemoglobin-based oxygen carrier (HBOC) (NON PUBLISHED) study of the HBOC as a blood substitute in a porcin hemorrhagic shock model: Control group (shock without treatment): 0% of survivalGroup whole blood transfusi" descr="Hemoglobin-based oxygen carrier (HBOC)… Hemoglobin-based oxygen carrier (HBOC) (NON PUBLISHED) study of the HBOC as a blood substitute in a porcin hemorrhagic shock model: Control group (shock without treatment): 0% of survivalGroup whole blood transfusi"/>
            <p:cNvPicPr>
              <a:picLocks noChangeAspect="1"/>
            </p:cNvPicPr>
            <p:nvPr/>
          </p:nvPicPr>
          <p:blipFill>
            <a:blip r:embed="rId3">
              <a:extLst/>
            </a:blip>
            <a:srcRect/>
            <a:stretch>
              <a:fillRect/>
            </a:stretch>
          </p:blipFill>
          <p:spPr>
            <a:xfrm>
              <a:off x="0" y="0"/>
              <a:ext cx="9612483" cy="4307841"/>
            </a:xfrm>
            <a:prstGeom prst="rect">
              <a:avLst/>
            </a:prstGeom>
            <a:ln w="12700" cap="flat">
              <a:noFill/>
              <a:miter lim="400000"/>
            </a:ln>
            <a:effectLst/>
          </p:spPr>
        </p:pic>
        <p:sp>
          <p:nvSpPr>
            <p:cNvPr id="420" name="Study of the HBOC as a blood substitute in a porcin hemorrhagic shock model:"/>
            <p:cNvSpPr txBox="1"/>
            <p:nvPr/>
          </p:nvSpPr>
          <p:spPr>
            <a:xfrm>
              <a:off x="1417946" y="1228727"/>
              <a:ext cx="7230186" cy="726439"/>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defRPr sz="2100"/>
              </a:lvl1pPr>
            </a:lstStyle>
            <a:p>
              <a:r>
                <a:t>Study of the HBOC as a blood substitute in a porcin hemorrhagic shock model:</a:t>
              </a: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Conclusion"/>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Conclusion</a:t>
            </a:r>
          </a:p>
        </p:txBody>
      </p:sp>
      <p:sp>
        <p:nvSpPr>
          <p:cNvPr id="426" name="✗ The rule for every new drug : animal model before any test on Humans."/>
          <p:cNvSpPr txBox="1"/>
          <p:nvPr/>
        </p:nvSpPr>
        <p:spPr>
          <a:xfrm>
            <a:off x="49070" y="1473518"/>
            <a:ext cx="6954437" cy="336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nSpc>
                <a:spcPct val="150000"/>
              </a:lnSpc>
              <a:defRPr b="1">
                <a:latin typeface="+mn-lt"/>
                <a:ea typeface="+mn-ea"/>
                <a:cs typeface="+mn-cs"/>
                <a:sym typeface="Calibri"/>
              </a:defRPr>
            </a:pPr>
            <a:r>
              <a:t>✗ The rule for every new drug : </a:t>
            </a:r>
            <a:r>
              <a:rPr b="0"/>
              <a:t>animal model before any test on Humans.</a:t>
            </a:r>
          </a:p>
        </p:txBody>
      </p:sp>
      <p:sp>
        <p:nvSpPr>
          <p:cNvPr id="427" name="✗ Animal models and transfusion : acceptable substitutes to study complex injuries and treatment of medical emergencies."/>
          <p:cNvSpPr txBox="1"/>
          <p:nvPr/>
        </p:nvSpPr>
        <p:spPr>
          <a:xfrm>
            <a:off x="27515" y="2017539"/>
            <a:ext cx="9116485" cy="751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defRPr b="1">
                <a:latin typeface="+mn-lt"/>
                <a:ea typeface="+mn-ea"/>
                <a:cs typeface="+mn-cs"/>
                <a:sym typeface="Calibri"/>
              </a:defRPr>
            </a:pPr>
            <a:r>
              <a:t>✗ Animal models and transfusion : </a:t>
            </a:r>
            <a:r>
              <a:rPr b="0"/>
              <a:t>acceptable substitutes to study complex injuries and treatment of medical emergencies. </a:t>
            </a:r>
          </a:p>
        </p:txBody>
      </p:sp>
      <p:grpSp>
        <p:nvGrpSpPr>
          <p:cNvPr id="431" name="Grouper"/>
          <p:cNvGrpSpPr/>
          <p:nvPr/>
        </p:nvGrpSpPr>
        <p:grpSpPr>
          <a:xfrm>
            <a:off x="30579" y="2961608"/>
            <a:ext cx="6102359" cy="1154846"/>
            <a:chOff x="0" y="0"/>
            <a:chExt cx="6102358" cy="1154844"/>
          </a:xfrm>
        </p:grpSpPr>
        <p:sp>
          <p:nvSpPr>
            <p:cNvPr id="428" name="✗ Differences from Humans are not only aesthetic…"/>
            <p:cNvSpPr txBox="1"/>
            <p:nvPr/>
          </p:nvSpPr>
          <p:spPr>
            <a:xfrm>
              <a:off x="0" y="0"/>
              <a:ext cx="4977069" cy="3367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atin typeface="+mn-lt"/>
                  <a:ea typeface="+mn-ea"/>
                  <a:cs typeface="+mn-cs"/>
                  <a:sym typeface="Calibri"/>
                </a:defRPr>
              </a:lvl1pPr>
            </a:lstStyle>
            <a:p>
              <a:r>
                <a:t>✗ Differences from Humans are not only aesthetic…</a:t>
              </a:r>
            </a:p>
          </p:txBody>
        </p:sp>
        <p:sp>
          <p:nvSpPr>
            <p:cNvPr id="429" name="=&gt; Choose a suitable model"/>
            <p:cNvSpPr txBox="1"/>
            <p:nvPr/>
          </p:nvSpPr>
          <p:spPr>
            <a:xfrm>
              <a:off x="1541068" y="410878"/>
              <a:ext cx="2707031" cy="33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latin typeface="+mn-lt"/>
                  <a:ea typeface="+mn-ea"/>
                  <a:cs typeface="+mn-cs"/>
                  <a:sym typeface="Calibri"/>
                </a:defRPr>
              </a:lvl1pPr>
            </a:lstStyle>
            <a:p>
              <a:r>
                <a:t>=&gt; Choose a suitable model </a:t>
              </a:r>
            </a:p>
          </p:txBody>
        </p:sp>
        <p:sp>
          <p:nvSpPr>
            <p:cNvPr id="430" name="=&gt; Manage its strengths and weaknesses"/>
            <p:cNvSpPr txBox="1"/>
            <p:nvPr/>
          </p:nvSpPr>
          <p:spPr>
            <a:xfrm>
              <a:off x="1457711" y="821759"/>
              <a:ext cx="4644649" cy="333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mn-lt"/>
                  <a:ea typeface="+mn-ea"/>
                  <a:cs typeface="+mn-cs"/>
                  <a:sym typeface="Calibri"/>
                </a:defRPr>
              </a:lvl1pPr>
            </a:lstStyle>
            <a:p>
              <a:r>
                <a:t> =&gt; Manage its strengths and weaknesses</a:t>
              </a:r>
            </a:p>
          </p:txBody>
        </p:sp>
      </p:grpSp>
      <p:sp>
        <p:nvSpPr>
          <p:cNvPr id="432" name="✗ What about outcomes ?…"/>
          <p:cNvSpPr txBox="1"/>
          <p:nvPr/>
        </p:nvSpPr>
        <p:spPr>
          <a:xfrm>
            <a:off x="18039" y="4301988"/>
            <a:ext cx="8753651" cy="1018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20000"/>
              </a:lnSpc>
              <a:defRPr b="1">
                <a:latin typeface="+mn-lt"/>
                <a:ea typeface="+mn-ea"/>
                <a:cs typeface="+mn-cs"/>
                <a:sym typeface="Calibri"/>
              </a:defRPr>
            </a:pPr>
            <a:r>
              <a:t>✗ What about « negative » outcomes of experimental therapy studies ? </a:t>
            </a:r>
          </a:p>
          <a:p>
            <a:pPr>
              <a:lnSpc>
                <a:spcPct val="120000"/>
              </a:lnSpc>
              <a:defRPr b="1">
                <a:latin typeface="+mn-lt"/>
                <a:ea typeface="+mn-ea"/>
                <a:cs typeface="+mn-cs"/>
                <a:sym typeface="Calibri"/>
              </a:defRPr>
            </a:pPr>
            <a:r>
              <a:t>Using the same rules than for clinical trials would make good progress.</a:t>
            </a:r>
          </a:p>
          <a:p>
            <a:pPr>
              <a:lnSpc>
                <a:spcPct val="120000"/>
              </a:lnSpc>
              <a:defRPr>
                <a:solidFill>
                  <a:srgbClr val="C00000"/>
                </a:solidFill>
                <a:latin typeface="+mn-lt"/>
                <a:ea typeface="+mn-ea"/>
                <a:cs typeface="+mn-cs"/>
                <a:sym typeface="Calibri"/>
              </a:defRPr>
            </a:pPr>
            <a:r>
              <a:t>All preclinical results should be published.</a:t>
            </a:r>
          </a:p>
        </p:txBody>
      </p:sp>
      <p:grpSp>
        <p:nvGrpSpPr>
          <p:cNvPr id="439" name="Grouper"/>
          <p:cNvGrpSpPr/>
          <p:nvPr/>
        </p:nvGrpSpPr>
        <p:grpSpPr>
          <a:xfrm>
            <a:off x="894775" y="4970925"/>
            <a:ext cx="7130634" cy="2211874"/>
            <a:chOff x="168" y="0"/>
            <a:chExt cx="7130633" cy="2211873"/>
          </a:xfrm>
        </p:grpSpPr>
        <p:pic>
          <p:nvPicPr>
            <p:cNvPr id="433" name="Image" descr="Image"/>
            <p:cNvPicPr>
              <a:picLocks noChangeAspect="1"/>
            </p:cNvPicPr>
            <p:nvPr/>
          </p:nvPicPr>
          <p:blipFill>
            <a:blip r:embed="rId3">
              <a:extLst/>
            </a:blip>
            <a:srcRect l="5284" t="2995" r="4055" b="6194"/>
            <a:stretch>
              <a:fillRect/>
            </a:stretch>
          </p:blipFill>
          <p:spPr>
            <a:xfrm>
              <a:off x="215720" y="558348"/>
              <a:ext cx="1296195" cy="688502"/>
            </a:xfrm>
            <a:custGeom>
              <a:avLst/>
              <a:gdLst/>
              <a:ahLst/>
              <a:cxnLst>
                <a:cxn ang="0">
                  <a:pos x="wd2" y="hd2"/>
                </a:cxn>
                <a:cxn ang="5400000">
                  <a:pos x="wd2" y="hd2"/>
                </a:cxn>
                <a:cxn ang="10800000">
                  <a:pos x="wd2" y="hd2"/>
                </a:cxn>
                <a:cxn ang="16200000">
                  <a:pos x="wd2" y="hd2"/>
                </a:cxn>
              </a:cxnLst>
              <a:rect l="0" t="0" r="r" b="b"/>
              <a:pathLst>
                <a:path w="21464" h="21340" extrusionOk="0">
                  <a:moveTo>
                    <a:pt x="8373" y="0"/>
                  </a:moveTo>
                  <a:cubicBezTo>
                    <a:pt x="4924" y="-24"/>
                    <a:pt x="3142" y="840"/>
                    <a:pt x="2044" y="3051"/>
                  </a:cubicBezTo>
                  <a:cubicBezTo>
                    <a:pt x="1790" y="3561"/>
                    <a:pt x="1484" y="3866"/>
                    <a:pt x="1367" y="3727"/>
                  </a:cubicBezTo>
                  <a:cubicBezTo>
                    <a:pt x="1250" y="3589"/>
                    <a:pt x="896" y="3461"/>
                    <a:pt x="578" y="3457"/>
                  </a:cubicBezTo>
                  <a:cubicBezTo>
                    <a:pt x="83" y="3450"/>
                    <a:pt x="0" y="3584"/>
                    <a:pt x="0" y="4391"/>
                  </a:cubicBezTo>
                  <a:cubicBezTo>
                    <a:pt x="0" y="5199"/>
                    <a:pt x="83" y="5334"/>
                    <a:pt x="565" y="5302"/>
                  </a:cubicBezTo>
                  <a:lnTo>
                    <a:pt x="1124" y="5265"/>
                  </a:lnTo>
                  <a:lnTo>
                    <a:pt x="1078" y="7639"/>
                  </a:lnTo>
                  <a:cubicBezTo>
                    <a:pt x="1048" y="9196"/>
                    <a:pt x="1149" y="10533"/>
                    <a:pt x="1360" y="11526"/>
                  </a:cubicBezTo>
                  <a:cubicBezTo>
                    <a:pt x="1630" y="12790"/>
                    <a:pt x="1644" y="13225"/>
                    <a:pt x="1446" y="14122"/>
                  </a:cubicBezTo>
                  <a:cubicBezTo>
                    <a:pt x="1141" y="15503"/>
                    <a:pt x="1361" y="19830"/>
                    <a:pt x="1781" y="20715"/>
                  </a:cubicBezTo>
                  <a:cubicBezTo>
                    <a:pt x="2119" y="21426"/>
                    <a:pt x="2984" y="21576"/>
                    <a:pt x="2984" y="20924"/>
                  </a:cubicBezTo>
                  <a:cubicBezTo>
                    <a:pt x="2984" y="20691"/>
                    <a:pt x="2864" y="20242"/>
                    <a:pt x="2714" y="19928"/>
                  </a:cubicBezTo>
                  <a:cubicBezTo>
                    <a:pt x="2304" y="19068"/>
                    <a:pt x="2130" y="16865"/>
                    <a:pt x="2438" y="16397"/>
                  </a:cubicBezTo>
                  <a:cubicBezTo>
                    <a:pt x="2879" y="15729"/>
                    <a:pt x="3562" y="16485"/>
                    <a:pt x="3562" y="17640"/>
                  </a:cubicBezTo>
                  <a:cubicBezTo>
                    <a:pt x="3562" y="18837"/>
                    <a:pt x="4373" y="20629"/>
                    <a:pt x="4916" y="20629"/>
                  </a:cubicBezTo>
                  <a:cubicBezTo>
                    <a:pt x="5392" y="20629"/>
                    <a:pt x="5389" y="20450"/>
                    <a:pt x="4883" y="19116"/>
                  </a:cubicBezTo>
                  <a:cubicBezTo>
                    <a:pt x="4422" y="17899"/>
                    <a:pt x="4174" y="15073"/>
                    <a:pt x="4495" y="14700"/>
                  </a:cubicBezTo>
                  <a:cubicBezTo>
                    <a:pt x="4609" y="14568"/>
                    <a:pt x="5147" y="14734"/>
                    <a:pt x="5691" y="15069"/>
                  </a:cubicBezTo>
                  <a:cubicBezTo>
                    <a:pt x="6512" y="15573"/>
                    <a:pt x="7160" y="15638"/>
                    <a:pt x="9464" y="15462"/>
                  </a:cubicBezTo>
                  <a:lnTo>
                    <a:pt x="12244" y="15253"/>
                  </a:lnTo>
                  <a:lnTo>
                    <a:pt x="12428" y="16151"/>
                  </a:lnTo>
                  <a:cubicBezTo>
                    <a:pt x="12529" y="16649"/>
                    <a:pt x="12610" y="17657"/>
                    <a:pt x="12612" y="18390"/>
                  </a:cubicBezTo>
                  <a:cubicBezTo>
                    <a:pt x="12614" y="19123"/>
                    <a:pt x="12678" y="19910"/>
                    <a:pt x="12756" y="20137"/>
                  </a:cubicBezTo>
                  <a:cubicBezTo>
                    <a:pt x="12884" y="20513"/>
                    <a:pt x="15300" y="21190"/>
                    <a:pt x="15300" y="20850"/>
                  </a:cubicBezTo>
                  <a:cubicBezTo>
                    <a:pt x="15300" y="20770"/>
                    <a:pt x="15176" y="20239"/>
                    <a:pt x="15017" y="19669"/>
                  </a:cubicBezTo>
                  <a:cubicBezTo>
                    <a:pt x="14700" y="18525"/>
                    <a:pt x="14635" y="16380"/>
                    <a:pt x="14899" y="15598"/>
                  </a:cubicBezTo>
                  <a:cubicBezTo>
                    <a:pt x="15020" y="15238"/>
                    <a:pt x="15557" y="15081"/>
                    <a:pt x="16772" y="15032"/>
                  </a:cubicBezTo>
                  <a:cubicBezTo>
                    <a:pt x="19433" y="14924"/>
                    <a:pt x="21128" y="14546"/>
                    <a:pt x="21300" y="14035"/>
                  </a:cubicBezTo>
                  <a:cubicBezTo>
                    <a:pt x="21600" y="13148"/>
                    <a:pt x="21455" y="12487"/>
                    <a:pt x="20787" y="11674"/>
                  </a:cubicBezTo>
                  <a:cubicBezTo>
                    <a:pt x="19891" y="10584"/>
                    <a:pt x="19889" y="9401"/>
                    <a:pt x="20787" y="7811"/>
                  </a:cubicBezTo>
                  <a:cubicBezTo>
                    <a:pt x="21158" y="7153"/>
                    <a:pt x="21464" y="6268"/>
                    <a:pt x="21464" y="5831"/>
                  </a:cubicBezTo>
                  <a:cubicBezTo>
                    <a:pt x="21464" y="5395"/>
                    <a:pt x="21378" y="5126"/>
                    <a:pt x="21280" y="5240"/>
                  </a:cubicBezTo>
                  <a:cubicBezTo>
                    <a:pt x="21181" y="5355"/>
                    <a:pt x="21053" y="5303"/>
                    <a:pt x="20991" y="5117"/>
                  </a:cubicBezTo>
                  <a:cubicBezTo>
                    <a:pt x="20927" y="4921"/>
                    <a:pt x="20638" y="4999"/>
                    <a:pt x="20301" y="5314"/>
                  </a:cubicBezTo>
                  <a:cubicBezTo>
                    <a:pt x="19753" y="5828"/>
                    <a:pt x="19691" y="5814"/>
                    <a:pt x="19118" y="4908"/>
                  </a:cubicBezTo>
                  <a:cubicBezTo>
                    <a:pt x="17032" y="1612"/>
                    <a:pt x="13592" y="37"/>
                    <a:pt x="8373" y="0"/>
                  </a:cubicBezTo>
                  <a:close/>
                </a:path>
              </a:pathLst>
            </a:custGeom>
            <a:ln w="12700" cap="flat">
              <a:noFill/>
              <a:miter lim="400000"/>
            </a:ln>
            <a:effectLst/>
          </p:spPr>
        </p:pic>
        <p:pic>
          <p:nvPicPr>
            <p:cNvPr id="434" name="Image" descr="Image"/>
            <p:cNvPicPr>
              <a:picLocks noChangeAspect="1"/>
            </p:cNvPicPr>
            <p:nvPr/>
          </p:nvPicPr>
          <p:blipFill>
            <a:blip r:embed="rId4">
              <a:extLst/>
            </a:blip>
            <a:srcRect l="3935" t="6393" r="5082" b="8191"/>
            <a:stretch>
              <a:fillRect/>
            </a:stretch>
          </p:blipFill>
          <p:spPr>
            <a:xfrm>
              <a:off x="168" y="1209933"/>
              <a:ext cx="624117" cy="365854"/>
            </a:xfrm>
            <a:custGeom>
              <a:avLst/>
              <a:gdLst/>
              <a:ahLst/>
              <a:cxnLst>
                <a:cxn ang="0">
                  <a:pos x="wd2" y="hd2"/>
                </a:cxn>
                <a:cxn ang="5400000">
                  <a:pos x="wd2" y="hd2"/>
                </a:cxn>
                <a:cxn ang="10800000">
                  <a:pos x="wd2" y="hd2"/>
                </a:cxn>
                <a:cxn ang="16200000">
                  <a:pos x="wd2" y="hd2"/>
                </a:cxn>
              </a:cxnLst>
              <a:rect l="0" t="0" r="r" b="b"/>
              <a:pathLst>
                <a:path w="21179" h="21367" extrusionOk="0">
                  <a:moveTo>
                    <a:pt x="5866" y="112"/>
                  </a:moveTo>
                  <a:cubicBezTo>
                    <a:pt x="5503" y="362"/>
                    <a:pt x="5032" y="638"/>
                    <a:pt x="4815" y="715"/>
                  </a:cubicBezTo>
                  <a:cubicBezTo>
                    <a:pt x="3776" y="1086"/>
                    <a:pt x="812" y="3705"/>
                    <a:pt x="344" y="4678"/>
                  </a:cubicBezTo>
                  <a:cubicBezTo>
                    <a:pt x="-421" y="6266"/>
                    <a:pt x="25" y="6987"/>
                    <a:pt x="2324" y="7831"/>
                  </a:cubicBezTo>
                  <a:cubicBezTo>
                    <a:pt x="4869" y="8767"/>
                    <a:pt x="5608" y="9691"/>
                    <a:pt x="4937" y="11076"/>
                  </a:cubicBezTo>
                  <a:cubicBezTo>
                    <a:pt x="4552" y="11870"/>
                    <a:pt x="4586" y="12194"/>
                    <a:pt x="5112" y="12698"/>
                  </a:cubicBezTo>
                  <a:cubicBezTo>
                    <a:pt x="5472" y="13044"/>
                    <a:pt x="5665" y="13773"/>
                    <a:pt x="5543" y="14321"/>
                  </a:cubicBezTo>
                  <a:cubicBezTo>
                    <a:pt x="5242" y="15665"/>
                    <a:pt x="5927" y="15560"/>
                    <a:pt x="7361" y="14066"/>
                  </a:cubicBezTo>
                  <a:cubicBezTo>
                    <a:pt x="8686" y="12685"/>
                    <a:pt x="10623" y="12839"/>
                    <a:pt x="11374" y="14390"/>
                  </a:cubicBezTo>
                  <a:cubicBezTo>
                    <a:pt x="11757" y="15181"/>
                    <a:pt x="11690" y="15447"/>
                    <a:pt x="10997" y="15758"/>
                  </a:cubicBezTo>
                  <a:cubicBezTo>
                    <a:pt x="9406" y="16470"/>
                    <a:pt x="10069" y="17537"/>
                    <a:pt x="11819" y="17079"/>
                  </a:cubicBezTo>
                  <a:cubicBezTo>
                    <a:pt x="15845" y="16025"/>
                    <a:pt x="19090" y="15825"/>
                    <a:pt x="19926" y="16592"/>
                  </a:cubicBezTo>
                  <a:cubicBezTo>
                    <a:pt x="20960" y="17540"/>
                    <a:pt x="21056" y="19719"/>
                    <a:pt x="20102" y="20672"/>
                  </a:cubicBezTo>
                  <a:cubicBezTo>
                    <a:pt x="19722" y="21051"/>
                    <a:pt x="19591" y="21356"/>
                    <a:pt x="19819" y="21367"/>
                  </a:cubicBezTo>
                  <a:cubicBezTo>
                    <a:pt x="20504" y="21401"/>
                    <a:pt x="21179" y="19856"/>
                    <a:pt x="21179" y="18261"/>
                  </a:cubicBezTo>
                  <a:cubicBezTo>
                    <a:pt x="21179" y="17206"/>
                    <a:pt x="20752" y="16398"/>
                    <a:pt x="19724" y="15526"/>
                  </a:cubicBezTo>
                  <a:cubicBezTo>
                    <a:pt x="18446" y="14442"/>
                    <a:pt x="18201" y="13837"/>
                    <a:pt x="17799" y="10705"/>
                  </a:cubicBezTo>
                  <a:cubicBezTo>
                    <a:pt x="17546" y="8736"/>
                    <a:pt x="16929" y="6386"/>
                    <a:pt x="16425" y="5466"/>
                  </a:cubicBezTo>
                  <a:cubicBezTo>
                    <a:pt x="15160" y="3160"/>
                    <a:pt x="12258" y="1800"/>
                    <a:pt x="9610" y="2268"/>
                  </a:cubicBezTo>
                  <a:cubicBezTo>
                    <a:pt x="7681" y="2610"/>
                    <a:pt x="7416" y="2495"/>
                    <a:pt x="6997" y="1155"/>
                  </a:cubicBezTo>
                  <a:cubicBezTo>
                    <a:pt x="6680" y="138"/>
                    <a:pt x="6316" y="-199"/>
                    <a:pt x="5866" y="112"/>
                  </a:cubicBezTo>
                  <a:close/>
                </a:path>
              </a:pathLst>
            </a:custGeom>
            <a:ln w="12700" cap="flat">
              <a:noFill/>
              <a:miter lim="400000"/>
            </a:ln>
            <a:effectLst/>
          </p:spPr>
        </p:pic>
        <p:pic>
          <p:nvPicPr>
            <p:cNvPr id="435" name="Image" descr="Image"/>
            <p:cNvPicPr>
              <a:picLocks noChangeAspect="1"/>
            </p:cNvPicPr>
            <p:nvPr/>
          </p:nvPicPr>
          <p:blipFill>
            <a:blip r:embed="rId5">
              <a:extLst/>
            </a:blip>
            <a:srcRect l="14008" r="17211" b="2697"/>
            <a:stretch>
              <a:fillRect/>
            </a:stretch>
          </p:blipFill>
          <p:spPr>
            <a:xfrm>
              <a:off x="6385464" y="-1"/>
              <a:ext cx="745338" cy="1805200"/>
            </a:xfrm>
            <a:custGeom>
              <a:avLst/>
              <a:gdLst/>
              <a:ahLst/>
              <a:cxnLst>
                <a:cxn ang="0">
                  <a:pos x="wd2" y="hd2"/>
                </a:cxn>
                <a:cxn ang="5400000">
                  <a:pos x="wd2" y="hd2"/>
                </a:cxn>
                <a:cxn ang="10800000">
                  <a:pos x="wd2" y="hd2"/>
                </a:cxn>
                <a:cxn ang="16200000">
                  <a:pos x="wd2" y="hd2"/>
                </a:cxn>
              </a:cxnLst>
              <a:rect l="0" t="0" r="r" b="b"/>
              <a:pathLst>
                <a:path w="21591" h="21588" extrusionOk="0">
                  <a:moveTo>
                    <a:pt x="10796" y="0"/>
                  </a:moveTo>
                  <a:cubicBezTo>
                    <a:pt x="10463" y="0"/>
                    <a:pt x="9744" y="173"/>
                    <a:pt x="9197" y="384"/>
                  </a:cubicBezTo>
                  <a:cubicBezTo>
                    <a:pt x="8437" y="678"/>
                    <a:pt x="8139" y="943"/>
                    <a:pt x="7956" y="1514"/>
                  </a:cubicBezTo>
                  <a:cubicBezTo>
                    <a:pt x="7740" y="2186"/>
                    <a:pt x="7810" y="2304"/>
                    <a:pt x="8611" y="2738"/>
                  </a:cubicBezTo>
                  <a:cubicBezTo>
                    <a:pt x="9100" y="3004"/>
                    <a:pt x="9429" y="3307"/>
                    <a:pt x="9335" y="3408"/>
                  </a:cubicBezTo>
                  <a:cubicBezTo>
                    <a:pt x="9242" y="3509"/>
                    <a:pt x="7930" y="3829"/>
                    <a:pt x="6427" y="4120"/>
                  </a:cubicBezTo>
                  <a:cubicBezTo>
                    <a:pt x="4923" y="4412"/>
                    <a:pt x="3507" y="4741"/>
                    <a:pt x="3277" y="4855"/>
                  </a:cubicBezTo>
                  <a:cubicBezTo>
                    <a:pt x="3036" y="4975"/>
                    <a:pt x="2768" y="5719"/>
                    <a:pt x="2644" y="6616"/>
                  </a:cubicBezTo>
                  <a:cubicBezTo>
                    <a:pt x="2526" y="7468"/>
                    <a:pt x="2315" y="8714"/>
                    <a:pt x="2173" y="9388"/>
                  </a:cubicBezTo>
                  <a:cubicBezTo>
                    <a:pt x="1929" y="10543"/>
                    <a:pt x="1862" y="10629"/>
                    <a:pt x="943" y="10854"/>
                  </a:cubicBezTo>
                  <a:cubicBezTo>
                    <a:pt x="307" y="11009"/>
                    <a:pt x="-9" y="11242"/>
                    <a:pt x="0" y="11438"/>
                  </a:cubicBezTo>
                  <a:cubicBezTo>
                    <a:pt x="9" y="11634"/>
                    <a:pt x="335" y="11789"/>
                    <a:pt x="977" y="11789"/>
                  </a:cubicBezTo>
                  <a:cubicBezTo>
                    <a:pt x="1609" y="11789"/>
                    <a:pt x="1862" y="11888"/>
                    <a:pt x="2069" y="12216"/>
                  </a:cubicBezTo>
                  <a:cubicBezTo>
                    <a:pt x="2217" y="12450"/>
                    <a:pt x="2733" y="12797"/>
                    <a:pt x="3219" y="12985"/>
                  </a:cubicBezTo>
                  <a:cubicBezTo>
                    <a:pt x="4039" y="13301"/>
                    <a:pt x="4102" y="13306"/>
                    <a:pt x="4024" y="13047"/>
                  </a:cubicBezTo>
                  <a:cubicBezTo>
                    <a:pt x="3977" y="12893"/>
                    <a:pt x="4040" y="12659"/>
                    <a:pt x="4162" y="12525"/>
                  </a:cubicBezTo>
                  <a:cubicBezTo>
                    <a:pt x="4283" y="12390"/>
                    <a:pt x="4450" y="12180"/>
                    <a:pt x="4541" y="12060"/>
                  </a:cubicBezTo>
                  <a:cubicBezTo>
                    <a:pt x="4922" y="11561"/>
                    <a:pt x="5300" y="12075"/>
                    <a:pt x="5507" y="13379"/>
                  </a:cubicBezTo>
                  <a:cubicBezTo>
                    <a:pt x="5628" y="14143"/>
                    <a:pt x="5967" y="15161"/>
                    <a:pt x="6266" y="15643"/>
                  </a:cubicBezTo>
                  <a:cubicBezTo>
                    <a:pt x="6631" y="16231"/>
                    <a:pt x="6743" y="16775"/>
                    <a:pt x="6599" y="17299"/>
                  </a:cubicBezTo>
                  <a:cubicBezTo>
                    <a:pt x="6429" y="17919"/>
                    <a:pt x="6565" y="18305"/>
                    <a:pt x="7243" y="19188"/>
                  </a:cubicBezTo>
                  <a:cubicBezTo>
                    <a:pt x="8233" y="20478"/>
                    <a:pt x="8275" y="20694"/>
                    <a:pt x="7588" y="20930"/>
                  </a:cubicBezTo>
                  <a:cubicBezTo>
                    <a:pt x="6897" y="21167"/>
                    <a:pt x="6950" y="21281"/>
                    <a:pt x="7841" y="21462"/>
                  </a:cubicBezTo>
                  <a:cubicBezTo>
                    <a:pt x="8258" y="21547"/>
                    <a:pt x="8907" y="21600"/>
                    <a:pt x="9278" y="21585"/>
                  </a:cubicBezTo>
                  <a:cubicBezTo>
                    <a:pt x="10009" y="21554"/>
                    <a:pt x="10018" y="21434"/>
                    <a:pt x="10094" y="16307"/>
                  </a:cubicBezTo>
                  <a:cubicBezTo>
                    <a:pt x="10115" y="14933"/>
                    <a:pt x="10235" y="14504"/>
                    <a:pt x="10623" y="14371"/>
                  </a:cubicBezTo>
                  <a:cubicBezTo>
                    <a:pt x="11019" y="14235"/>
                    <a:pt x="11156" y="14238"/>
                    <a:pt x="11290" y="14390"/>
                  </a:cubicBezTo>
                  <a:cubicBezTo>
                    <a:pt x="11382" y="14494"/>
                    <a:pt x="11493" y="16149"/>
                    <a:pt x="11543" y="18068"/>
                  </a:cubicBezTo>
                  <a:cubicBezTo>
                    <a:pt x="11631" y="21445"/>
                    <a:pt x="11661" y="21558"/>
                    <a:pt x="12313" y="21566"/>
                  </a:cubicBezTo>
                  <a:cubicBezTo>
                    <a:pt x="13116" y="21574"/>
                    <a:pt x="14509" y="21346"/>
                    <a:pt x="14509" y="21205"/>
                  </a:cubicBezTo>
                  <a:cubicBezTo>
                    <a:pt x="14509" y="21150"/>
                    <a:pt x="14282" y="21025"/>
                    <a:pt x="14003" y="20930"/>
                  </a:cubicBezTo>
                  <a:cubicBezTo>
                    <a:pt x="13320" y="20695"/>
                    <a:pt x="13355" y="20488"/>
                    <a:pt x="14348" y="19202"/>
                  </a:cubicBezTo>
                  <a:cubicBezTo>
                    <a:pt x="15028" y="18322"/>
                    <a:pt x="15164" y="17942"/>
                    <a:pt x="14992" y="17314"/>
                  </a:cubicBezTo>
                  <a:cubicBezTo>
                    <a:pt x="14845" y="16778"/>
                    <a:pt x="14952" y="16233"/>
                    <a:pt x="15337" y="15600"/>
                  </a:cubicBezTo>
                  <a:cubicBezTo>
                    <a:pt x="15647" y="15089"/>
                    <a:pt x="16003" y="14039"/>
                    <a:pt x="16130" y="13265"/>
                  </a:cubicBezTo>
                  <a:cubicBezTo>
                    <a:pt x="16257" y="12489"/>
                    <a:pt x="16507" y="11853"/>
                    <a:pt x="16693" y="11851"/>
                  </a:cubicBezTo>
                  <a:cubicBezTo>
                    <a:pt x="16879" y="11848"/>
                    <a:pt x="17084" y="11960"/>
                    <a:pt x="17142" y="12098"/>
                  </a:cubicBezTo>
                  <a:cubicBezTo>
                    <a:pt x="17199" y="12237"/>
                    <a:pt x="17330" y="12443"/>
                    <a:pt x="17441" y="12558"/>
                  </a:cubicBezTo>
                  <a:cubicBezTo>
                    <a:pt x="17551" y="12673"/>
                    <a:pt x="17604" y="12893"/>
                    <a:pt x="17556" y="13047"/>
                  </a:cubicBezTo>
                  <a:lnTo>
                    <a:pt x="17475" y="13327"/>
                  </a:lnTo>
                  <a:lnTo>
                    <a:pt x="18234" y="13047"/>
                  </a:lnTo>
                  <a:cubicBezTo>
                    <a:pt x="18650" y="12893"/>
                    <a:pt x="19197" y="12565"/>
                    <a:pt x="19453" y="12316"/>
                  </a:cubicBezTo>
                  <a:cubicBezTo>
                    <a:pt x="19894" y="11885"/>
                    <a:pt x="20201" y="11799"/>
                    <a:pt x="21166" y="11851"/>
                  </a:cubicBezTo>
                  <a:cubicBezTo>
                    <a:pt x="21398" y="11863"/>
                    <a:pt x="21591" y="11807"/>
                    <a:pt x="21591" y="11727"/>
                  </a:cubicBezTo>
                  <a:cubicBezTo>
                    <a:pt x="21591" y="11593"/>
                    <a:pt x="21353" y="11563"/>
                    <a:pt x="19901" y="11523"/>
                  </a:cubicBezTo>
                  <a:cubicBezTo>
                    <a:pt x="19491" y="11512"/>
                    <a:pt x="19392" y="11259"/>
                    <a:pt x="19372" y="10185"/>
                  </a:cubicBezTo>
                  <a:cubicBezTo>
                    <a:pt x="19334" y="8154"/>
                    <a:pt x="18845" y="5265"/>
                    <a:pt x="18487" y="4979"/>
                  </a:cubicBezTo>
                  <a:cubicBezTo>
                    <a:pt x="18311" y="4839"/>
                    <a:pt x="16872" y="4462"/>
                    <a:pt x="15291" y="4148"/>
                  </a:cubicBezTo>
                  <a:cubicBezTo>
                    <a:pt x="13710" y="3834"/>
                    <a:pt x="12335" y="3501"/>
                    <a:pt x="12244" y="3403"/>
                  </a:cubicBezTo>
                  <a:cubicBezTo>
                    <a:pt x="12153" y="3305"/>
                    <a:pt x="12479" y="3004"/>
                    <a:pt x="12968" y="2738"/>
                  </a:cubicBezTo>
                  <a:cubicBezTo>
                    <a:pt x="13770" y="2304"/>
                    <a:pt x="13839" y="2186"/>
                    <a:pt x="13624" y="1514"/>
                  </a:cubicBezTo>
                  <a:cubicBezTo>
                    <a:pt x="13441" y="943"/>
                    <a:pt x="13155" y="678"/>
                    <a:pt x="12394" y="384"/>
                  </a:cubicBezTo>
                  <a:cubicBezTo>
                    <a:pt x="11848" y="173"/>
                    <a:pt x="11128" y="0"/>
                    <a:pt x="10796" y="0"/>
                  </a:cubicBezTo>
                  <a:close/>
                </a:path>
              </a:pathLst>
            </a:custGeom>
            <a:ln w="12700" cap="flat">
              <a:noFill/>
              <a:miter lim="400000"/>
            </a:ln>
            <a:effectLst/>
          </p:spPr>
        </p:pic>
        <p:grpSp>
          <p:nvGrpSpPr>
            <p:cNvPr id="438" name="Grouper"/>
            <p:cNvGrpSpPr/>
            <p:nvPr/>
          </p:nvGrpSpPr>
          <p:grpSpPr>
            <a:xfrm>
              <a:off x="1714930" y="795197"/>
              <a:ext cx="3449794" cy="1416677"/>
              <a:chOff x="0" y="0"/>
              <a:chExt cx="3449793" cy="1416675"/>
            </a:xfrm>
          </p:grpSpPr>
          <p:sp>
            <p:nvSpPr>
              <p:cNvPr id="436" name="Pharmacodynamics, pharmacokinetics, toxicity"/>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p>
                <a:pPr>
                  <a:lnSpc>
                    <a:spcPct val="150000"/>
                  </a:lnSpc>
                  <a:defRPr>
                    <a:latin typeface="+mn-lt"/>
                    <a:ea typeface="+mn-ea"/>
                    <a:cs typeface="+mn-cs"/>
                    <a:sym typeface="Calibri"/>
                  </a:defRPr>
                </a:pPr>
                <a:r>
                  <a:t>Pharmacodynamics, pharmacokinetics, </a:t>
                </a:r>
                <a:r>
                  <a:rPr b="1">
                    <a:solidFill>
                      <a:srgbClr val="C00000"/>
                    </a:solidFill>
                  </a:rPr>
                  <a:t>toxicity</a:t>
                </a:r>
              </a:p>
            </p:txBody>
          </p:sp>
          <p:sp>
            <p:nvSpPr>
              <p:cNvPr id="437" name="➠"/>
              <p:cNvSpPr/>
              <p:nvPr/>
            </p:nvSpPr>
            <p:spPr>
              <a:xfrm>
                <a:off x="2179793" y="14667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4500">
                    <a:solidFill>
                      <a:srgbClr val="C00000"/>
                    </a:solidFill>
                    <a:latin typeface="+mn-lt"/>
                    <a:ea typeface="+mn-ea"/>
                    <a:cs typeface="+mn-cs"/>
                    <a:sym typeface="Calibri"/>
                  </a:defRPr>
                </a:lvl1pPr>
              </a:lstStyle>
              <a:p>
                <a:r>
                  <a:t>➠</a:t>
                </a:r>
              </a:p>
            </p:txBody>
          </p:sp>
        </p:grpSp>
      </p:grpSp>
      <p:pic>
        <p:nvPicPr>
          <p:cNvPr id="440" name="Image 1" descr="Image 1"/>
          <p:cNvPicPr>
            <a:picLocks noChangeAspect="1"/>
          </p:cNvPicPr>
          <p:nvPr/>
        </p:nvPicPr>
        <p:blipFill>
          <a:blip r:embed="rId6">
            <a:extLst/>
          </a:blip>
          <a:stretch>
            <a:fillRect/>
          </a:stretch>
        </p:blipFill>
        <p:spPr>
          <a:xfrm>
            <a:off x="7229475" y="1"/>
            <a:ext cx="1833204" cy="1256196"/>
          </a:xfrm>
          <a:prstGeom prst="rect">
            <a:avLst/>
          </a:prstGeom>
          <a:ln w="12700">
            <a:miter lim="400000"/>
          </a:ln>
        </p:spPr>
      </p:pic>
      <p:sp>
        <p:nvSpPr>
          <p:cNvPr id="441" name="Learning from animal studies is critical for patients"/>
          <p:cNvSpPr txBox="1"/>
          <p:nvPr/>
        </p:nvSpPr>
        <p:spPr>
          <a:xfrm>
            <a:off x="1809034" y="656584"/>
            <a:ext cx="5301961" cy="340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000" i="1">
                <a:latin typeface="+mn-lt"/>
                <a:ea typeface="+mn-ea"/>
                <a:cs typeface="+mn-cs"/>
                <a:sym typeface="Calibri"/>
              </a:defRPr>
            </a:lvl1pPr>
          </a:lstStyle>
          <a:p>
            <a:r>
              <a:t>Learning from animal studies is critical for patients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Questions?"/>
          <p:cNvSpPr txBox="1">
            <a:spLocks noGrp="1"/>
          </p:cNvSpPr>
          <p:nvPr>
            <p:ph type="title" idx="4294967295"/>
          </p:nvPr>
        </p:nvSpPr>
        <p:spPr>
          <a:xfrm>
            <a:off x="1331640" y="365471"/>
            <a:ext cx="6480720" cy="903288"/>
          </a:xfrm>
          <a:prstGeom prst="rect">
            <a:avLst/>
          </a:prstGeom>
        </p:spPr>
        <p:txBody>
          <a:bodyPr>
            <a:normAutofit/>
          </a:bodyPr>
          <a:lstStyle>
            <a:lvl1pPr algn="ctr">
              <a:defRPr>
                <a:solidFill>
                  <a:srgbClr val="000000"/>
                </a:solidFill>
              </a:defRPr>
            </a:lvl1pPr>
          </a:lstStyle>
          <a:p>
            <a:r>
              <a:t>Questions?</a:t>
            </a:r>
          </a:p>
        </p:txBody>
      </p:sp>
      <p:sp>
        <p:nvSpPr>
          <p:cNvPr id="446" name="Rectangle 170"/>
          <p:cNvSpPr txBox="1"/>
          <p:nvPr/>
        </p:nvSpPr>
        <p:spPr>
          <a:xfrm>
            <a:off x="1773402" y="5689658"/>
            <a:ext cx="5597196" cy="375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lnSpc>
                <a:spcPct val="150000"/>
              </a:lnSpc>
              <a:defRPr sz="2000" b="1">
                <a:latin typeface="Arial"/>
                <a:ea typeface="Arial"/>
                <a:cs typeface="Arial"/>
                <a:sym typeface="Arial"/>
              </a:defRPr>
            </a:lvl1pPr>
          </a:lstStyle>
          <a:p>
            <a:r>
              <a:t>frederique.dufour-gaume@def.gouv.fr</a:t>
            </a:r>
          </a:p>
        </p:txBody>
      </p:sp>
      <p:pic>
        <p:nvPicPr>
          <p:cNvPr id="447" name="Image" descr="Image"/>
          <p:cNvPicPr>
            <a:picLocks noChangeAspect="1"/>
          </p:cNvPicPr>
          <p:nvPr/>
        </p:nvPicPr>
        <p:blipFill>
          <a:blip r:embed="rId3">
            <a:extLst/>
          </a:blip>
          <a:srcRect l="34988" r="30439" b="8592"/>
          <a:stretch>
            <a:fillRect/>
          </a:stretch>
        </p:blipFill>
        <p:spPr>
          <a:xfrm>
            <a:off x="3576239" y="1793875"/>
            <a:ext cx="1991529" cy="3270175"/>
          </a:xfrm>
          <a:prstGeom prst="rect">
            <a:avLst/>
          </a:prstGeom>
          <a:ln w="12700">
            <a:miter lim="400000"/>
          </a:ln>
        </p:spPr>
      </p:pic>
      <p:grpSp>
        <p:nvGrpSpPr>
          <p:cNvPr id="450" name="Grouper"/>
          <p:cNvGrpSpPr/>
          <p:nvPr/>
        </p:nvGrpSpPr>
        <p:grpSpPr>
          <a:xfrm>
            <a:off x="108031" y="81232"/>
            <a:ext cx="876139" cy="999587"/>
            <a:chOff x="0" y="0"/>
            <a:chExt cx="876138" cy="999585"/>
          </a:xfrm>
        </p:grpSpPr>
        <p:sp>
          <p:nvSpPr>
            <p:cNvPr id="448" name="Rectangle"/>
            <p:cNvSpPr/>
            <p:nvPr/>
          </p:nvSpPr>
          <p:spPr>
            <a:xfrm>
              <a:off x="6268" y="0"/>
              <a:ext cx="863602" cy="999587"/>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pic>
          <p:nvPicPr>
            <p:cNvPr id="449" name="Image" descr="Image"/>
            <p:cNvPicPr>
              <a:picLocks noChangeAspect="1"/>
            </p:cNvPicPr>
            <p:nvPr/>
          </p:nvPicPr>
          <p:blipFill>
            <a:blip r:embed="rId4">
              <a:extLst/>
            </a:blip>
            <a:stretch>
              <a:fillRect/>
            </a:stretch>
          </p:blipFill>
          <p:spPr>
            <a:xfrm>
              <a:off x="0" y="58803"/>
              <a:ext cx="876139" cy="881981"/>
            </a:xfrm>
            <a:prstGeom prst="rect">
              <a:avLst/>
            </a:prstGeom>
            <a:ln w="12700" cap="flat">
              <a:noFill/>
              <a:miter lim="400000"/>
            </a:ln>
            <a:effectLst/>
          </p:spPr>
        </p:pic>
      </p:grpSp>
      <p:pic>
        <p:nvPicPr>
          <p:cNvPr id="451" name="Capture d’écran 2023-03-29 à 17.00.10.png" descr="Capture d’écran 2023-03-29 à 17.00.10.png"/>
          <p:cNvPicPr>
            <a:picLocks noChangeAspect="1"/>
          </p:cNvPicPr>
          <p:nvPr/>
        </p:nvPicPr>
        <p:blipFill>
          <a:blip r:embed="rId5">
            <a:extLst/>
          </a:blip>
          <a:srcRect r="53572"/>
          <a:stretch>
            <a:fillRect/>
          </a:stretch>
        </p:blipFill>
        <p:spPr>
          <a:xfrm>
            <a:off x="7461902" y="149225"/>
            <a:ext cx="719351" cy="863600"/>
          </a:xfrm>
          <a:prstGeom prst="rect">
            <a:avLst/>
          </a:prstGeom>
          <a:ln w="12700">
            <a:miter lim="400000"/>
          </a:ln>
        </p:spPr>
      </p:pic>
      <p:pic>
        <p:nvPicPr>
          <p:cNvPr id="452" name="Capture d’écran 2023-03-29 à 17.00.10.png" descr="Capture d’écran 2023-03-29 à 17.00.10.png"/>
          <p:cNvPicPr>
            <a:picLocks noChangeAspect="1"/>
          </p:cNvPicPr>
          <p:nvPr/>
        </p:nvPicPr>
        <p:blipFill>
          <a:blip r:embed="rId5">
            <a:extLst/>
          </a:blip>
          <a:srcRect l="54623"/>
          <a:stretch>
            <a:fillRect/>
          </a:stretch>
        </p:blipFill>
        <p:spPr>
          <a:xfrm>
            <a:off x="8246271" y="149225"/>
            <a:ext cx="703056" cy="8636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 descr="Image"/>
          <p:cNvPicPr>
            <a:picLocks noChangeAspect="1"/>
          </p:cNvPicPr>
          <p:nvPr/>
        </p:nvPicPr>
        <p:blipFill>
          <a:blip r:embed="rId3">
            <a:extLst/>
          </a:blip>
          <a:srcRect l="12793" t="21171" r="12792" b="13521"/>
          <a:stretch>
            <a:fillRect/>
          </a:stretch>
        </p:blipFill>
        <p:spPr>
          <a:xfrm>
            <a:off x="760" y="1438870"/>
            <a:ext cx="9142481" cy="4508348"/>
          </a:xfrm>
          <a:prstGeom prst="rect">
            <a:avLst/>
          </a:prstGeom>
          <a:ln w="12700">
            <a:miter lim="400000"/>
          </a:ln>
        </p:spPr>
      </p:pic>
      <p:sp>
        <p:nvSpPr>
          <p:cNvPr id="43" name="The opinions expressed here are those of the authors."/>
          <p:cNvSpPr txBox="1">
            <a:spLocks noGrp="1"/>
          </p:cNvSpPr>
          <p:nvPr>
            <p:ph type="body" sz="quarter" idx="4294967295"/>
          </p:nvPr>
        </p:nvSpPr>
        <p:spPr>
          <a:xfrm>
            <a:off x="593421" y="2897252"/>
            <a:ext cx="7138221" cy="1063496"/>
          </a:xfrm>
          <a:prstGeom prst="rect">
            <a:avLst/>
          </a:prstGeom>
          <a:solidFill>
            <a:srgbClr val="F2D3CD"/>
          </a:solidFill>
        </p:spPr>
        <p:txBody>
          <a:bodyPr anchor="ctr">
            <a:normAutofit/>
          </a:bodyPr>
          <a:lstStyle>
            <a:lvl1pPr marL="0" indent="0" algn="ctr" defTabSz="859536">
              <a:lnSpc>
                <a:spcPct val="90000"/>
              </a:lnSpc>
              <a:spcBef>
                <a:spcPts val="500"/>
              </a:spcBef>
              <a:buSzTx/>
              <a:buNone/>
              <a:defRPr sz="3300"/>
            </a:lvl1pPr>
          </a:lstStyle>
          <a:p>
            <a:r>
              <a:t>The opinions expressed here are those of the authors.</a:t>
            </a:r>
          </a:p>
        </p:txBody>
      </p:sp>
      <p:sp>
        <p:nvSpPr>
          <p:cNvPr id="44" name="Links of interest"/>
          <p:cNvSpPr txBox="1">
            <a:spLocks noGrp="1"/>
          </p:cNvSpPr>
          <p:nvPr>
            <p:ph type="title" idx="4294967295"/>
          </p:nvPr>
        </p:nvSpPr>
        <p:spPr>
          <a:xfrm>
            <a:off x="1331640" y="129381"/>
            <a:ext cx="6480720" cy="903288"/>
          </a:xfrm>
          <a:prstGeom prst="rect">
            <a:avLst/>
          </a:prstGeom>
        </p:spPr>
        <p:txBody>
          <a:bodyPr>
            <a:normAutofit/>
          </a:bodyPr>
          <a:lstStyle>
            <a:lvl1pPr algn="ctr">
              <a:defRPr>
                <a:solidFill>
                  <a:srgbClr val="000000"/>
                </a:solidFill>
              </a:defRPr>
            </a:lvl1pPr>
          </a:lstStyle>
          <a:p>
            <a:r>
              <a:t>Links of interest</a:t>
            </a:r>
          </a:p>
        </p:txBody>
      </p:sp>
      <p:pic>
        <p:nvPicPr>
          <p:cNvPr id="45" name="Image" descr="Image"/>
          <p:cNvPicPr>
            <a:picLocks noChangeAspect="1"/>
          </p:cNvPicPr>
          <p:nvPr/>
        </p:nvPicPr>
        <p:blipFill>
          <a:blip r:embed="rId4">
            <a:extLst/>
          </a:blip>
          <a:srcRect l="74915" t="21787" r="1136" b="14722"/>
          <a:stretch>
            <a:fillRect/>
          </a:stretch>
        </p:blipFill>
        <p:spPr>
          <a:xfrm>
            <a:off x="8084764" y="2565376"/>
            <a:ext cx="866764" cy="1427172"/>
          </a:xfrm>
          <a:custGeom>
            <a:avLst/>
            <a:gdLst/>
            <a:ahLst/>
            <a:cxnLst>
              <a:cxn ang="0">
                <a:pos x="wd2" y="hd2"/>
              </a:cxn>
              <a:cxn ang="5400000">
                <a:pos x="wd2" y="hd2"/>
              </a:cxn>
              <a:cxn ang="10800000">
                <a:pos x="wd2" y="hd2"/>
              </a:cxn>
              <a:cxn ang="16200000">
                <a:pos x="wd2" y="hd2"/>
              </a:cxn>
            </a:cxnLst>
            <a:rect l="0" t="0" r="r" b="b"/>
            <a:pathLst>
              <a:path w="20966" h="21561" extrusionOk="0">
                <a:moveTo>
                  <a:pt x="19754" y="0"/>
                </a:moveTo>
                <a:lnTo>
                  <a:pt x="19303" y="528"/>
                </a:lnTo>
                <a:cubicBezTo>
                  <a:pt x="18940" y="960"/>
                  <a:pt x="18256" y="2406"/>
                  <a:pt x="17614" y="4101"/>
                </a:cubicBezTo>
                <a:cubicBezTo>
                  <a:pt x="17556" y="4255"/>
                  <a:pt x="17646" y="4388"/>
                  <a:pt x="17815" y="4395"/>
                </a:cubicBezTo>
                <a:cubicBezTo>
                  <a:pt x="18732" y="4430"/>
                  <a:pt x="18803" y="4732"/>
                  <a:pt x="18679" y="7992"/>
                </a:cubicBezTo>
                <a:cubicBezTo>
                  <a:pt x="18610" y="9815"/>
                  <a:pt x="18502" y="11406"/>
                  <a:pt x="18439" y="11524"/>
                </a:cubicBezTo>
                <a:cubicBezTo>
                  <a:pt x="18377" y="11642"/>
                  <a:pt x="17966" y="11782"/>
                  <a:pt x="17518" y="11836"/>
                </a:cubicBezTo>
                <a:cubicBezTo>
                  <a:pt x="16861" y="11914"/>
                  <a:pt x="16645" y="11838"/>
                  <a:pt x="16414" y="11458"/>
                </a:cubicBezTo>
                <a:cubicBezTo>
                  <a:pt x="16256" y="11198"/>
                  <a:pt x="16201" y="10912"/>
                  <a:pt x="16289" y="10822"/>
                </a:cubicBezTo>
                <a:cubicBezTo>
                  <a:pt x="16377" y="10733"/>
                  <a:pt x="16307" y="10607"/>
                  <a:pt x="16135" y="10541"/>
                </a:cubicBezTo>
                <a:cubicBezTo>
                  <a:pt x="15964" y="10474"/>
                  <a:pt x="15818" y="10266"/>
                  <a:pt x="15818" y="10073"/>
                </a:cubicBezTo>
                <a:cubicBezTo>
                  <a:pt x="15818" y="9880"/>
                  <a:pt x="15058" y="9244"/>
                  <a:pt x="14129" y="8664"/>
                </a:cubicBezTo>
                <a:cubicBezTo>
                  <a:pt x="12962" y="7935"/>
                  <a:pt x="12439" y="7456"/>
                  <a:pt x="12439" y="7117"/>
                </a:cubicBezTo>
                <a:cubicBezTo>
                  <a:pt x="12439" y="6786"/>
                  <a:pt x="12105" y="6470"/>
                  <a:pt x="11412" y="6140"/>
                </a:cubicBezTo>
                <a:cubicBezTo>
                  <a:pt x="10166" y="5546"/>
                  <a:pt x="9987" y="5539"/>
                  <a:pt x="8935" y="6056"/>
                </a:cubicBezTo>
                <a:lnTo>
                  <a:pt x="8109" y="6463"/>
                </a:lnTo>
                <a:lnTo>
                  <a:pt x="7409" y="6056"/>
                </a:lnTo>
                <a:cubicBezTo>
                  <a:pt x="6578" y="5568"/>
                  <a:pt x="5606" y="5532"/>
                  <a:pt x="4913" y="5966"/>
                </a:cubicBezTo>
                <a:cubicBezTo>
                  <a:pt x="4235" y="6389"/>
                  <a:pt x="3790" y="7159"/>
                  <a:pt x="3991" y="7555"/>
                </a:cubicBezTo>
                <a:cubicBezTo>
                  <a:pt x="4091" y="7751"/>
                  <a:pt x="3746" y="8151"/>
                  <a:pt x="3108" y="8586"/>
                </a:cubicBezTo>
                <a:cubicBezTo>
                  <a:pt x="2535" y="8976"/>
                  <a:pt x="2132" y="9294"/>
                  <a:pt x="2205" y="9294"/>
                </a:cubicBezTo>
                <a:cubicBezTo>
                  <a:pt x="2278" y="9294"/>
                  <a:pt x="1920" y="9665"/>
                  <a:pt x="1418" y="10121"/>
                </a:cubicBezTo>
                <a:cubicBezTo>
                  <a:pt x="516" y="10940"/>
                  <a:pt x="504" y="10981"/>
                  <a:pt x="554" y="13359"/>
                </a:cubicBezTo>
                <a:cubicBezTo>
                  <a:pt x="582" y="14720"/>
                  <a:pt x="469" y="15876"/>
                  <a:pt x="295" y="16027"/>
                </a:cubicBezTo>
                <a:cubicBezTo>
                  <a:pt x="-367" y="16599"/>
                  <a:pt x="111" y="17284"/>
                  <a:pt x="1476" y="17724"/>
                </a:cubicBezTo>
                <a:cubicBezTo>
                  <a:pt x="2130" y="17934"/>
                  <a:pt x="2472" y="17952"/>
                  <a:pt x="2887" y="17790"/>
                </a:cubicBezTo>
                <a:cubicBezTo>
                  <a:pt x="3328" y="17618"/>
                  <a:pt x="3711" y="17686"/>
                  <a:pt x="4836" y="18143"/>
                </a:cubicBezTo>
                <a:cubicBezTo>
                  <a:pt x="6198" y="18697"/>
                  <a:pt x="6221" y="18730"/>
                  <a:pt x="6132" y="19612"/>
                </a:cubicBezTo>
                <a:cubicBezTo>
                  <a:pt x="6046" y="20460"/>
                  <a:pt x="5990" y="20519"/>
                  <a:pt x="5172" y="20530"/>
                </a:cubicBezTo>
                <a:cubicBezTo>
                  <a:pt x="4692" y="20535"/>
                  <a:pt x="3952" y="20658"/>
                  <a:pt x="3530" y="20806"/>
                </a:cubicBezTo>
                <a:lnTo>
                  <a:pt x="2762" y="21075"/>
                </a:lnTo>
                <a:lnTo>
                  <a:pt x="3684" y="21207"/>
                </a:lnTo>
                <a:cubicBezTo>
                  <a:pt x="5165" y="21415"/>
                  <a:pt x="7779" y="21401"/>
                  <a:pt x="7994" y="21183"/>
                </a:cubicBezTo>
                <a:cubicBezTo>
                  <a:pt x="8103" y="21073"/>
                  <a:pt x="7963" y="20760"/>
                  <a:pt x="7677" y="20488"/>
                </a:cubicBezTo>
                <a:cubicBezTo>
                  <a:pt x="7026" y="19867"/>
                  <a:pt x="7428" y="19182"/>
                  <a:pt x="8474" y="19133"/>
                </a:cubicBezTo>
                <a:cubicBezTo>
                  <a:pt x="9830" y="19069"/>
                  <a:pt x="10511" y="19908"/>
                  <a:pt x="9521" y="20422"/>
                </a:cubicBezTo>
                <a:cubicBezTo>
                  <a:pt x="9267" y="20553"/>
                  <a:pt x="9060" y="20823"/>
                  <a:pt x="9060" y="21021"/>
                </a:cubicBezTo>
                <a:cubicBezTo>
                  <a:pt x="9060" y="21344"/>
                  <a:pt x="9318" y="21381"/>
                  <a:pt x="11518" y="21381"/>
                </a:cubicBezTo>
                <a:cubicBezTo>
                  <a:pt x="13812" y="21381"/>
                  <a:pt x="14487" y="21219"/>
                  <a:pt x="13601" y="20877"/>
                </a:cubicBezTo>
                <a:cubicBezTo>
                  <a:pt x="13395" y="20798"/>
                  <a:pt x="12760" y="20685"/>
                  <a:pt x="12180" y="20626"/>
                </a:cubicBezTo>
                <a:cubicBezTo>
                  <a:pt x="11601" y="20568"/>
                  <a:pt x="11147" y="20453"/>
                  <a:pt x="11172" y="20374"/>
                </a:cubicBezTo>
                <a:cubicBezTo>
                  <a:pt x="11197" y="20295"/>
                  <a:pt x="11210" y="19883"/>
                  <a:pt x="11210" y="19462"/>
                </a:cubicBezTo>
                <a:cubicBezTo>
                  <a:pt x="11210" y="18764"/>
                  <a:pt x="11310" y="18674"/>
                  <a:pt x="12334" y="18407"/>
                </a:cubicBezTo>
                <a:cubicBezTo>
                  <a:pt x="13651" y="18063"/>
                  <a:pt x="13869" y="17895"/>
                  <a:pt x="15396" y="16045"/>
                </a:cubicBezTo>
                <a:cubicBezTo>
                  <a:pt x="16527" y="14674"/>
                  <a:pt x="17359" y="14141"/>
                  <a:pt x="17988" y="14384"/>
                </a:cubicBezTo>
                <a:cubicBezTo>
                  <a:pt x="18320" y="14512"/>
                  <a:pt x="18169" y="19269"/>
                  <a:pt x="17786" y="20770"/>
                </a:cubicBezTo>
                <a:cubicBezTo>
                  <a:pt x="17574" y="21599"/>
                  <a:pt x="17582" y="21600"/>
                  <a:pt x="18468" y="21537"/>
                </a:cubicBezTo>
                <a:cubicBezTo>
                  <a:pt x="19300" y="21478"/>
                  <a:pt x="19352" y="21429"/>
                  <a:pt x="19274" y="20710"/>
                </a:cubicBezTo>
                <a:cubicBezTo>
                  <a:pt x="19228" y="20288"/>
                  <a:pt x="19177" y="18759"/>
                  <a:pt x="19169" y="17316"/>
                </a:cubicBezTo>
                <a:cubicBezTo>
                  <a:pt x="19158" y="15342"/>
                  <a:pt x="19266" y="14581"/>
                  <a:pt x="19601" y="14246"/>
                </a:cubicBezTo>
                <a:cubicBezTo>
                  <a:pt x="19846" y="14001"/>
                  <a:pt x="20119" y="13442"/>
                  <a:pt x="20206" y="12999"/>
                </a:cubicBezTo>
                <a:cubicBezTo>
                  <a:pt x="20332" y="12359"/>
                  <a:pt x="20264" y="12178"/>
                  <a:pt x="19870" y="12130"/>
                </a:cubicBezTo>
                <a:cubicBezTo>
                  <a:pt x="19436" y="12078"/>
                  <a:pt x="19383" y="11725"/>
                  <a:pt x="19447" y="9294"/>
                </a:cubicBezTo>
                <a:cubicBezTo>
                  <a:pt x="19531" y="6066"/>
                  <a:pt x="19780" y="4149"/>
                  <a:pt x="20138" y="4011"/>
                </a:cubicBezTo>
                <a:cubicBezTo>
                  <a:pt x="20276" y="3958"/>
                  <a:pt x="20540" y="4064"/>
                  <a:pt x="20724" y="4251"/>
                </a:cubicBezTo>
                <a:cubicBezTo>
                  <a:pt x="21233" y="4767"/>
                  <a:pt x="20876" y="2338"/>
                  <a:pt x="20254" y="1049"/>
                </a:cubicBezTo>
                <a:lnTo>
                  <a:pt x="19754" y="0"/>
                </a:lnTo>
                <a:close/>
              </a:path>
            </a:pathLst>
          </a:cu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Historical use of animal models for research"/>
          <p:cNvSpPr txBox="1">
            <a:spLocks noGrp="1"/>
          </p:cNvSpPr>
          <p:nvPr>
            <p:ph type="title" idx="4294967295"/>
          </p:nvPr>
        </p:nvSpPr>
        <p:spPr>
          <a:xfrm>
            <a:off x="1331640" y="129380"/>
            <a:ext cx="7075383" cy="428330"/>
          </a:xfrm>
          <a:prstGeom prst="rect">
            <a:avLst/>
          </a:prstGeom>
        </p:spPr>
        <p:txBody>
          <a:bodyPr>
            <a:normAutofit fontScale="90000"/>
          </a:bodyPr>
          <a:lstStyle>
            <a:lvl1pPr algn="ctr" defTabSz="685800">
              <a:defRPr sz="2400">
                <a:solidFill>
                  <a:srgbClr val="000000"/>
                </a:solidFill>
              </a:defRPr>
            </a:lvl1pPr>
          </a:lstStyle>
          <a:p>
            <a:r>
              <a:t>Historical use of animal models for research</a:t>
            </a:r>
          </a:p>
        </p:txBody>
      </p:sp>
      <p:sp>
        <p:nvSpPr>
          <p:cNvPr id="50" name="✗ 4th century B.C : First animal testing known…"/>
          <p:cNvSpPr txBox="1"/>
          <p:nvPr/>
        </p:nvSpPr>
        <p:spPr>
          <a:xfrm>
            <a:off x="112302" y="1156018"/>
            <a:ext cx="5167946" cy="986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200">
                <a:latin typeface="+mn-lt"/>
                <a:ea typeface="+mn-ea"/>
                <a:cs typeface="+mn-cs"/>
                <a:sym typeface="Calibri"/>
              </a:defRPr>
            </a:pPr>
            <a:r>
              <a:t>✗ 4</a:t>
            </a:r>
            <a:r>
              <a:rPr baseline="31999"/>
              <a:t>th</a:t>
            </a:r>
            <a:r>
              <a:t> century B.C : First animal testing known</a:t>
            </a:r>
          </a:p>
          <a:p>
            <a:pPr>
              <a:defRPr>
                <a:latin typeface="+mn-lt"/>
                <a:ea typeface="+mn-ea"/>
                <a:cs typeface="+mn-cs"/>
                <a:sym typeface="Calibri"/>
              </a:defRPr>
            </a:pPr>
            <a:endParaRPr/>
          </a:p>
          <a:p>
            <a:pPr>
              <a:defRPr>
                <a:latin typeface="+mn-lt"/>
                <a:ea typeface="+mn-ea"/>
                <a:cs typeface="+mn-cs"/>
                <a:sym typeface="Calibri"/>
              </a:defRPr>
            </a:pPr>
            <a:r>
              <a:t>Use of animals to understand human mechanisms</a:t>
            </a:r>
          </a:p>
        </p:txBody>
      </p:sp>
      <p:pic>
        <p:nvPicPr>
          <p:cNvPr id="51" name="Capture d’écran 2023-03-27 à 07.29.57.png" descr="Capture d’écran 2023-03-27 à 07.29.57.png"/>
          <p:cNvPicPr>
            <a:picLocks noChangeAspect="1"/>
          </p:cNvPicPr>
          <p:nvPr/>
        </p:nvPicPr>
        <p:blipFill>
          <a:blip r:embed="rId3">
            <a:extLst/>
          </a:blip>
          <a:stretch>
            <a:fillRect/>
          </a:stretch>
        </p:blipFill>
        <p:spPr>
          <a:xfrm>
            <a:off x="7741760" y="633582"/>
            <a:ext cx="1281700" cy="1640142"/>
          </a:xfrm>
          <a:prstGeom prst="rect">
            <a:avLst/>
          </a:prstGeom>
          <a:ln w="12700">
            <a:miter lim="400000"/>
          </a:ln>
        </p:spPr>
      </p:pic>
      <p:grpSp>
        <p:nvGrpSpPr>
          <p:cNvPr id="56" name="Grouper"/>
          <p:cNvGrpSpPr/>
          <p:nvPr/>
        </p:nvGrpSpPr>
        <p:grpSpPr>
          <a:xfrm>
            <a:off x="7306988" y="3053009"/>
            <a:ext cx="1718512" cy="1640143"/>
            <a:chOff x="0" y="0"/>
            <a:chExt cx="1718510" cy="1640141"/>
          </a:xfrm>
        </p:grpSpPr>
        <p:pic>
          <p:nvPicPr>
            <p:cNvPr id="52" name="Capture d’écran 2023-03-27 à 07.19.47.png" descr="Capture d’écran 2023-03-27 à 07.19.47.png"/>
            <p:cNvPicPr>
              <a:picLocks noChangeAspect="1"/>
            </p:cNvPicPr>
            <p:nvPr/>
          </p:nvPicPr>
          <p:blipFill>
            <a:blip r:embed="rId4">
              <a:extLst/>
            </a:blip>
            <a:stretch>
              <a:fillRect/>
            </a:stretch>
          </p:blipFill>
          <p:spPr>
            <a:xfrm>
              <a:off x="0" y="0"/>
              <a:ext cx="1718512" cy="1640142"/>
            </a:xfrm>
            <a:prstGeom prst="rect">
              <a:avLst/>
            </a:prstGeom>
            <a:ln w="12700" cap="flat">
              <a:noFill/>
              <a:miter lim="400000"/>
            </a:ln>
            <a:effectLst/>
          </p:spPr>
        </p:pic>
        <p:grpSp>
          <p:nvGrpSpPr>
            <p:cNvPr id="55" name="ECG tracing from horse, Marey and Chauveau, 1881"/>
            <p:cNvGrpSpPr/>
            <p:nvPr/>
          </p:nvGrpSpPr>
          <p:grpSpPr>
            <a:xfrm>
              <a:off x="40604" y="1082939"/>
              <a:ext cx="1637304" cy="555907"/>
              <a:chOff x="0" y="0"/>
              <a:chExt cx="1637302" cy="555905"/>
            </a:xfrm>
          </p:grpSpPr>
          <p:sp>
            <p:nvSpPr>
              <p:cNvPr id="53" name="Rectangle"/>
              <p:cNvSpPr/>
              <p:nvPr/>
            </p:nvSpPr>
            <p:spPr>
              <a:xfrm>
                <a:off x="0" y="0"/>
                <a:ext cx="1637303" cy="534883"/>
              </a:xfrm>
              <a:prstGeom prst="rect">
                <a:avLst/>
              </a:prstGeom>
              <a:solidFill>
                <a:srgbClr val="F1F1F1"/>
              </a:solidFill>
              <a:ln w="12700" cap="flat">
                <a:noFill/>
                <a:miter lim="400000"/>
              </a:ln>
              <a:effectLst/>
            </p:spPr>
            <p:txBody>
              <a:bodyPr wrap="square" lIns="45718" tIns="45718" rIns="45718" bIns="45718" numCol="1" anchor="t">
                <a:noAutofit/>
              </a:bodyPr>
              <a:lstStyle/>
              <a:p>
                <a:pPr algn="ctr">
                  <a:defRPr sz="1100">
                    <a:latin typeface="+mn-lt"/>
                    <a:ea typeface="+mn-ea"/>
                    <a:cs typeface="+mn-cs"/>
                    <a:sym typeface="Calibri"/>
                  </a:defRPr>
                </a:pPr>
                <a:endParaRPr/>
              </a:p>
            </p:txBody>
          </p:sp>
          <p:sp>
            <p:nvSpPr>
              <p:cNvPr id="54" name="ECG tracing from horse, Marey and Chauveau, 1881"/>
              <p:cNvSpPr txBox="1"/>
              <p:nvPr/>
            </p:nvSpPr>
            <p:spPr>
              <a:xfrm>
                <a:off x="0" y="0"/>
                <a:ext cx="1637303" cy="5559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defRPr sz="1100">
                    <a:latin typeface="+mn-lt"/>
                    <a:ea typeface="+mn-ea"/>
                    <a:cs typeface="+mn-cs"/>
                    <a:sym typeface="Calibri"/>
                  </a:defRPr>
                </a:lvl1pPr>
              </a:lstStyle>
              <a:p>
                <a:r>
                  <a:t>ECG tracing from horse, Marey and Chauveau, 1881</a:t>
                </a:r>
              </a:p>
            </p:txBody>
          </p:sp>
        </p:grpSp>
      </p:grpSp>
      <p:sp>
        <p:nvSpPr>
          <p:cNvPr id="57" name="✗ 19th century : Auguste Chauveau and Jules Etienne Marey…"/>
          <p:cNvSpPr txBox="1"/>
          <p:nvPr/>
        </p:nvSpPr>
        <p:spPr>
          <a:xfrm>
            <a:off x="112303" y="2521698"/>
            <a:ext cx="9144001" cy="1670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defRPr sz="2200">
                <a:latin typeface="+mn-lt"/>
                <a:ea typeface="+mn-ea"/>
                <a:cs typeface="+mn-cs"/>
                <a:sym typeface="Calibri"/>
              </a:defRPr>
            </a:pPr>
            <a:r>
              <a:t>✗ 19th century : Auguste Chauveau and Jules Etienne Marey</a:t>
            </a:r>
          </a:p>
          <a:p>
            <a:pPr>
              <a:lnSpc>
                <a:spcPct val="150000"/>
              </a:lnSpc>
              <a:defRPr>
                <a:latin typeface="+mn-lt"/>
                <a:ea typeface="+mn-ea"/>
                <a:cs typeface="+mn-cs"/>
                <a:sym typeface="Calibri"/>
              </a:defRPr>
            </a:pPr>
            <a:r>
              <a:t>Cardiac physiology on horse model </a:t>
            </a:r>
          </a:p>
          <a:p>
            <a:pPr>
              <a:lnSpc>
                <a:spcPct val="150000"/>
              </a:lnSpc>
              <a:defRPr>
                <a:latin typeface="+mn-lt"/>
                <a:ea typeface="+mn-ea"/>
                <a:cs typeface="+mn-cs"/>
                <a:sym typeface="Calibri"/>
              </a:defRPr>
            </a:pPr>
            <a:r>
              <a:t>First ECG</a:t>
            </a:r>
          </a:p>
          <a:p>
            <a:pPr>
              <a:lnSpc>
                <a:spcPct val="150000"/>
              </a:lnSpc>
              <a:defRPr>
                <a:latin typeface="+mn-lt"/>
                <a:ea typeface="+mn-ea"/>
                <a:cs typeface="+mn-cs"/>
                <a:sym typeface="Calibri"/>
              </a:defRPr>
            </a:pPr>
            <a:r>
              <a:t>Development of cardiac catheterization </a:t>
            </a:r>
          </a:p>
        </p:txBody>
      </p:sp>
      <p:pic>
        <p:nvPicPr>
          <p:cNvPr id="58" name="Capture d’écran 2023-03-27 à 07.43.18.png" descr="Capture d’écran 2023-03-27 à 07.43.18.png"/>
          <p:cNvPicPr>
            <a:picLocks noChangeAspect="1"/>
          </p:cNvPicPr>
          <p:nvPr/>
        </p:nvPicPr>
        <p:blipFill>
          <a:blip r:embed="rId5">
            <a:extLst/>
          </a:blip>
          <a:stretch>
            <a:fillRect/>
          </a:stretch>
        </p:blipFill>
        <p:spPr>
          <a:xfrm>
            <a:off x="4542104" y="3053009"/>
            <a:ext cx="2503373" cy="1640142"/>
          </a:xfrm>
          <a:prstGeom prst="rect">
            <a:avLst/>
          </a:prstGeom>
          <a:ln w="12700">
            <a:miter lim="400000"/>
          </a:ln>
        </p:spPr>
      </p:pic>
      <p:sp>
        <p:nvSpPr>
          <p:cNvPr id="59" name="✗ 20th century : preclinical studies for every new drug…"/>
          <p:cNvSpPr txBox="1"/>
          <p:nvPr/>
        </p:nvSpPr>
        <p:spPr>
          <a:xfrm>
            <a:off x="112302" y="4945184"/>
            <a:ext cx="8919396" cy="1670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defRPr sz="2200">
                <a:latin typeface="+mn-lt"/>
                <a:ea typeface="+mn-ea"/>
                <a:cs typeface="+mn-cs"/>
                <a:sym typeface="Calibri"/>
              </a:defRPr>
            </a:pPr>
            <a:r>
              <a:t>✗ 20th century : preclinical studies for every new drug</a:t>
            </a:r>
          </a:p>
          <a:p>
            <a:pPr>
              <a:lnSpc>
                <a:spcPct val="150000"/>
              </a:lnSpc>
              <a:defRPr>
                <a:latin typeface="+mn-lt"/>
                <a:ea typeface="+mn-ea"/>
                <a:cs typeface="+mn-cs"/>
                <a:sym typeface="Calibri"/>
              </a:defRPr>
            </a:pPr>
            <a:r>
              <a:t>Pharmacodynamics, pharmacokinetics, toxicity</a:t>
            </a:r>
          </a:p>
          <a:p>
            <a:pPr>
              <a:lnSpc>
                <a:spcPct val="150000"/>
              </a:lnSpc>
              <a:defRPr i="1">
                <a:latin typeface="+mn-lt"/>
                <a:ea typeface="+mn-ea"/>
                <a:cs typeface="+mn-cs"/>
                <a:sym typeface="Calibri"/>
              </a:defRPr>
            </a:pPr>
            <a:r>
              <a:t>In vitro</a:t>
            </a:r>
            <a:r>
              <a:rPr i="0"/>
              <a:t> AND </a:t>
            </a:r>
            <a:r>
              <a:t>in vivo</a:t>
            </a:r>
            <a:r>
              <a:rPr i="0"/>
              <a:t> studies</a:t>
            </a:r>
          </a:p>
          <a:p>
            <a:pPr algn="ctr">
              <a:lnSpc>
                <a:spcPct val="150000"/>
              </a:lnSpc>
              <a:defRPr b="1">
                <a:latin typeface="+mn-lt"/>
                <a:ea typeface="+mn-ea"/>
                <a:cs typeface="+mn-cs"/>
                <a:sym typeface="Calibri"/>
              </a:defRPr>
            </a:pPr>
            <a:r>
              <a:t>Animal model before any test of new drug on Humans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Why animal models to study transfusion ?"/>
          <p:cNvSpPr txBox="1">
            <a:spLocks noGrp="1"/>
          </p:cNvSpPr>
          <p:nvPr>
            <p:ph type="title" idx="4294967295"/>
          </p:nvPr>
        </p:nvSpPr>
        <p:spPr>
          <a:xfrm>
            <a:off x="1331640" y="129380"/>
            <a:ext cx="7075383" cy="428330"/>
          </a:xfrm>
          <a:prstGeom prst="rect">
            <a:avLst/>
          </a:prstGeom>
        </p:spPr>
        <p:txBody>
          <a:bodyPr>
            <a:normAutofit fontScale="90000"/>
          </a:bodyPr>
          <a:lstStyle>
            <a:lvl1pPr algn="ctr" defTabSz="685800">
              <a:defRPr sz="2400">
                <a:solidFill>
                  <a:srgbClr val="000000"/>
                </a:solidFill>
              </a:defRPr>
            </a:lvl1pPr>
          </a:lstStyle>
          <a:p>
            <a:r>
              <a:t>Why animal models to study transfusion ?</a:t>
            </a:r>
          </a:p>
        </p:txBody>
      </p:sp>
      <p:sp>
        <p:nvSpPr>
          <p:cNvPr id="64" name="✗ Immediate and vital emergency treatment"/>
          <p:cNvSpPr txBox="1"/>
          <p:nvPr/>
        </p:nvSpPr>
        <p:spPr>
          <a:xfrm>
            <a:off x="-17849" y="1791261"/>
            <a:ext cx="2494483" cy="615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latin typeface="Times New Roman"/>
                <a:ea typeface="Times New Roman"/>
                <a:cs typeface="Times New Roman"/>
                <a:sym typeface="Times New Roman"/>
              </a:defRPr>
            </a:lvl1pPr>
          </a:lstStyle>
          <a:p>
            <a:r>
              <a:t>✗ Immediate and vital emergency treatment</a:t>
            </a:r>
          </a:p>
        </p:txBody>
      </p:sp>
      <p:sp>
        <p:nvSpPr>
          <p:cNvPr id="65" name="Transfusion of trauma patients"/>
          <p:cNvSpPr txBox="1"/>
          <p:nvPr/>
        </p:nvSpPr>
        <p:spPr>
          <a:xfrm>
            <a:off x="127947" y="1137900"/>
            <a:ext cx="4137381" cy="421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b="1">
                <a:latin typeface="Times New Roman"/>
                <a:ea typeface="Times New Roman"/>
                <a:cs typeface="Times New Roman"/>
                <a:sym typeface="Times New Roman"/>
              </a:defRPr>
            </a:lvl1pPr>
          </a:lstStyle>
          <a:p>
            <a:r>
              <a:t>Transfusion of trauma patients</a:t>
            </a:r>
          </a:p>
        </p:txBody>
      </p:sp>
      <p:sp>
        <p:nvSpPr>
          <p:cNvPr id="66" name="✗ Complex injuries, heterogeneous population"/>
          <p:cNvSpPr txBox="1"/>
          <p:nvPr/>
        </p:nvSpPr>
        <p:spPr>
          <a:xfrm>
            <a:off x="4560637" y="1791261"/>
            <a:ext cx="2494480" cy="615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latin typeface="Times New Roman"/>
                <a:ea typeface="Times New Roman"/>
                <a:cs typeface="Times New Roman"/>
                <a:sym typeface="Times New Roman"/>
              </a:defRPr>
            </a:lvl1pPr>
          </a:lstStyle>
          <a:p>
            <a:r>
              <a:t>✗ Complex injuries, heterogeneous population</a:t>
            </a:r>
          </a:p>
        </p:txBody>
      </p:sp>
      <p:sp>
        <p:nvSpPr>
          <p:cNvPr id="67" name="hard-to-implement clinical trials"/>
          <p:cNvSpPr txBox="1"/>
          <p:nvPr/>
        </p:nvSpPr>
        <p:spPr>
          <a:xfrm>
            <a:off x="1987529" y="3292306"/>
            <a:ext cx="3062209" cy="348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latin typeface="Times New Roman"/>
                <a:ea typeface="Times New Roman"/>
                <a:cs typeface="Times New Roman"/>
                <a:sym typeface="Times New Roman"/>
              </a:defRPr>
            </a:lvl1pPr>
          </a:lstStyle>
          <a:p>
            <a:r>
              <a:t>hard-to-implement clinical trials</a:t>
            </a:r>
          </a:p>
        </p:txBody>
      </p:sp>
      <p:sp>
        <p:nvSpPr>
          <p:cNvPr id="68" name="Ligne"/>
          <p:cNvSpPr/>
          <p:nvPr/>
        </p:nvSpPr>
        <p:spPr>
          <a:xfrm>
            <a:off x="969083" y="2451042"/>
            <a:ext cx="1038616" cy="75719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69" name="Ligne"/>
          <p:cNvSpPr/>
          <p:nvPr/>
        </p:nvSpPr>
        <p:spPr>
          <a:xfrm flipH="1">
            <a:off x="4630625" y="2451042"/>
            <a:ext cx="1038616" cy="75719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70" name="Animal model = acceptable substitute"/>
          <p:cNvSpPr txBox="1"/>
          <p:nvPr/>
        </p:nvSpPr>
        <p:spPr>
          <a:xfrm>
            <a:off x="127947" y="4492260"/>
            <a:ext cx="4985106" cy="421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b="1">
                <a:latin typeface="Times New Roman"/>
                <a:ea typeface="Times New Roman"/>
                <a:cs typeface="Times New Roman"/>
                <a:sym typeface="Times New Roman"/>
              </a:defRPr>
            </a:lvl1pPr>
          </a:lstStyle>
          <a:p>
            <a:r>
              <a:t>Animal model = acceptable substitute</a:t>
            </a:r>
          </a:p>
        </p:txBody>
      </p:sp>
      <p:sp>
        <p:nvSpPr>
          <p:cNvPr id="71" name="Flèche"/>
          <p:cNvSpPr/>
          <p:nvPr/>
        </p:nvSpPr>
        <p:spPr>
          <a:xfrm rot="5400000">
            <a:off x="3110088" y="3903531"/>
            <a:ext cx="817094" cy="334965"/>
          </a:xfrm>
          <a:prstGeom prst="rightArrow">
            <a:avLst>
              <a:gd name="adj1" fmla="val 51332"/>
              <a:gd name="adj2" fmla="val 101464"/>
            </a:avLst>
          </a:prstGeom>
          <a:solidFill>
            <a:srgbClr val="FFFFFF"/>
          </a:solidFill>
          <a:ln w="25400">
            <a:solidFill>
              <a:schemeClr val="accent1"/>
            </a:solidFill>
          </a:ln>
        </p:spPr>
        <p:txBody>
          <a:bodyPr lIns="45718" tIns="45718" rIns="45718" bIns="45718"/>
          <a:lstStyle/>
          <a:p>
            <a:pPr>
              <a:defRPr>
                <a:latin typeface="+mn-lt"/>
                <a:ea typeface="+mn-ea"/>
                <a:cs typeface="+mn-cs"/>
                <a:sym typeface="Calibri"/>
              </a:defRPr>
            </a:pPr>
            <a:endParaRPr/>
          </a:p>
        </p:txBody>
      </p:sp>
      <p:sp>
        <p:nvSpPr>
          <p:cNvPr id="72" name="✗ Environment under control"/>
          <p:cNvSpPr txBox="1"/>
          <p:nvPr/>
        </p:nvSpPr>
        <p:spPr>
          <a:xfrm>
            <a:off x="2337280" y="5016559"/>
            <a:ext cx="1972237" cy="61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latin typeface="Times New Roman"/>
                <a:ea typeface="Times New Roman"/>
                <a:cs typeface="Times New Roman"/>
                <a:sym typeface="Times New Roman"/>
              </a:defRPr>
            </a:lvl1pPr>
          </a:lstStyle>
          <a:p>
            <a:r>
              <a:t>✗ Environment under control</a:t>
            </a:r>
          </a:p>
        </p:txBody>
      </p:sp>
      <p:sp>
        <p:nvSpPr>
          <p:cNvPr id="73" name="Homogeneous population"/>
          <p:cNvSpPr txBox="1"/>
          <p:nvPr/>
        </p:nvSpPr>
        <p:spPr>
          <a:xfrm>
            <a:off x="4564122" y="5016559"/>
            <a:ext cx="1697710" cy="61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200525" indent="-200525" algn="ctr">
              <a:buSzPct val="100000"/>
              <a:buFont typeface="Times New Roman"/>
              <a:buChar char="✗"/>
              <a:defRPr>
                <a:latin typeface="Times New Roman"/>
                <a:ea typeface="Times New Roman"/>
                <a:cs typeface="Times New Roman"/>
                <a:sym typeface="Times New Roman"/>
              </a:defRPr>
            </a:lvl1pPr>
          </a:lstStyle>
          <a:p>
            <a:r>
              <a:t>Homogeneous population</a:t>
            </a:r>
          </a:p>
        </p:txBody>
      </p:sp>
      <p:sp>
        <p:nvSpPr>
          <p:cNvPr id="74" name="✗ Severity of injuries under control"/>
          <p:cNvSpPr txBox="1"/>
          <p:nvPr/>
        </p:nvSpPr>
        <p:spPr>
          <a:xfrm>
            <a:off x="48039" y="5016559"/>
            <a:ext cx="2362707" cy="61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latin typeface="Times New Roman"/>
                <a:ea typeface="Times New Roman"/>
                <a:cs typeface="Times New Roman"/>
                <a:sym typeface="Times New Roman"/>
              </a:defRPr>
            </a:lvl1pPr>
          </a:lstStyle>
          <a:p>
            <a:r>
              <a:t>✗ Severity of injuries under control</a:t>
            </a:r>
          </a:p>
        </p:txBody>
      </p:sp>
      <p:sp>
        <p:nvSpPr>
          <p:cNvPr id="75" name="=&gt; Model under control, reproductivity, respect for the scientific process"/>
          <p:cNvSpPr txBox="1"/>
          <p:nvPr/>
        </p:nvSpPr>
        <p:spPr>
          <a:xfrm>
            <a:off x="229353" y="5999382"/>
            <a:ext cx="6879204" cy="348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latin typeface="Times New Roman"/>
                <a:ea typeface="Times New Roman"/>
                <a:cs typeface="Times New Roman"/>
                <a:sym typeface="Times New Roman"/>
              </a:defRPr>
            </a:lvl1pPr>
          </a:lstStyle>
          <a:p>
            <a:r>
              <a:t>=&gt; Model under control, reproductibility, respect for the scientific process</a:t>
            </a:r>
          </a:p>
        </p:txBody>
      </p:sp>
      <p:sp>
        <p:nvSpPr>
          <p:cNvPr id="76" name="✗ Hostile environment"/>
          <p:cNvSpPr txBox="1"/>
          <p:nvPr/>
        </p:nvSpPr>
        <p:spPr>
          <a:xfrm>
            <a:off x="2788437" y="1796174"/>
            <a:ext cx="1460397" cy="61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latin typeface="Times New Roman"/>
                <a:ea typeface="Times New Roman"/>
                <a:cs typeface="Times New Roman"/>
                <a:sym typeface="Times New Roman"/>
              </a:defRPr>
            </a:lvl1pPr>
          </a:lstStyle>
          <a:p>
            <a:r>
              <a:t>✗ Austere environment</a:t>
            </a:r>
          </a:p>
        </p:txBody>
      </p:sp>
      <p:sp>
        <p:nvSpPr>
          <p:cNvPr id="77" name="Ligne"/>
          <p:cNvSpPr/>
          <p:nvPr/>
        </p:nvSpPr>
        <p:spPr>
          <a:xfrm>
            <a:off x="3518634" y="2440781"/>
            <a:ext cx="2" cy="842493"/>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8" tIns="45718" rIns="45718" bIns="45718"/>
          <a:lstStyle/>
          <a:p>
            <a:endParaRPr/>
          </a:p>
        </p:txBody>
      </p:sp>
      <p:pic>
        <p:nvPicPr>
          <p:cNvPr id="78" name="Une image contenant personne, intérieur, préparation, encombréDescription générée automatiquement" descr="Une image contenant personne, intérieur, préparation, encombréDescription générée automatiquement"/>
          <p:cNvPicPr>
            <a:picLocks noChangeAspect="1"/>
          </p:cNvPicPr>
          <p:nvPr/>
        </p:nvPicPr>
        <p:blipFill>
          <a:blip r:embed="rId3">
            <a:extLst/>
          </a:blip>
          <a:stretch>
            <a:fillRect/>
          </a:stretch>
        </p:blipFill>
        <p:spPr>
          <a:xfrm>
            <a:off x="7194136" y="4459146"/>
            <a:ext cx="1797234" cy="1343413"/>
          </a:xfrm>
          <a:prstGeom prst="rect">
            <a:avLst/>
          </a:prstGeom>
          <a:ln w="12700">
            <a:miter lim="400000"/>
          </a:ln>
          <a:effectLst>
            <a:outerShdw blurRad="190500" dist="8455" dir="5400000" rotWithShape="0">
              <a:srgbClr val="000000"/>
            </a:outerShdw>
          </a:effectLst>
        </p:spPr>
      </p:pic>
      <p:sp>
        <p:nvSpPr>
          <p:cNvPr id="79" name="Flèche"/>
          <p:cNvSpPr/>
          <p:nvPr/>
        </p:nvSpPr>
        <p:spPr>
          <a:xfrm rot="5400000">
            <a:off x="7684206" y="3425752"/>
            <a:ext cx="817095" cy="334964"/>
          </a:xfrm>
          <a:prstGeom prst="rightArrow">
            <a:avLst>
              <a:gd name="adj1" fmla="val 51332"/>
              <a:gd name="adj2" fmla="val 101464"/>
            </a:avLst>
          </a:prstGeom>
          <a:solidFill>
            <a:srgbClr val="FFFFFF"/>
          </a:solidFill>
          <a:ln w="25400">
            <a:solidFill>
              <a:schemeClr val="accent1"/>
            </a:solidFill>
          </a:ln>
        </p:spPr>
        <p:txBody>
          <a:bodyPr lIns="45718" tIns="45718" rIns="45718" bIns="45718"/>
          <a:lstStyle/>
          <a:p>
            <a:pPr>
              <a:defRPr>
                <a:latin typeface="+mn-lt"/>
                <a:ea typeface="+mn-ea"/>
                <a:cs typeface="+mn-cs"/>
                <a:sym typeface="Calibri"/>
              </a:defRPr>
            </a:pPr>
            <a:endParaRPr/>
          </a:p>
        </p:txBody>
      </p:sp>
      <p:pic>
        <p:nvPicPr>
          <p:cNvPr id="80" name="Image" descr="Image"/>
          <p:cNvPicPr>
            <a:picLocks/>
          </p:cNvPicPr>
          <p:nvPr/>
        </p:nvPicPr>
        <p:blipFill>
          <a:blip r:embed="rId4">
            <a:extLst/>
          </a:blip>
          <a:stretch>
            <a:fillRect/>
          </a:stretch>
        </p:blipFill>
        <p:spPr>
          <a:xfrm>
            <a:off x="7158999" y="1395175"/>
            <a:ext cx="1867508" cy="1417126"/>
          </a:xfrm>
          <a:prstGeom prst="rect">
            <a:avLst/>
          </a:prstGeom>
          <a:effectLst>
            <a:outerShdw blurRad="63500" dist="46357" dir="5400000" rotWithShape="0">
              <a:srgbClr val="000000">
                <a:alpha val="80253"/>
              </a:srgbClr>
            </a:outerShdw>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Yes but…"/>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Yes but…</a:t>
            </a:r>
          </a:p>
        </p:txBody>
      </p:sp>
      <p:grpSp>
        <p:nvGrpSpPr>
          <p:cNvPr id="91" name="Grouper"/>
          <p:cNvGrpSpPr/>
          <p:nvPr/>
        </p:nvGrpSpPr>
        <p:grpSpPr>
          <a:xfrm>
            <a:off x="812450" y="838517"/>
            <a:ext cx="7539050" cy="5599047"/>
            <a:chOff x="0" y="0"/>
            <a:chExt cx="7539049" cy="5599046"/>
          </a:xfrm>
        </p:grpSpPr>
        <p:pic>
          <p:nvPicPr>
            <p:cNvPr id="85" name="Image" descr="Image"/>
            <p:cNvPicPr>
              <a:picLocks noChangeAspect="1"/>
            </p:cNvPicPr>
            <p:nvPr/>
          </p:nvPicPr>
          <p:blipFill>
            <a:blip r:embed="rId3">
              <a:extLst/>
            </a:blip>
            <a:stretch>
              <a:fillRect/>
            </a:stretch>
          </p:blipFill>
          <p:spPr>
            <a:xfrm flipH="1">
              <a:off x="6015047" y="1609364"/>
              <a:ext cx="1524003" cy="2362202"/>
            </a:xfrm>
            <a:prstGeom prst="rect">
              <a:avLst/>
            </a:prstGeom>
            <a:ln w="12700" cap="flat">
              <a:noFill/>
              <a:miter lim="400000"/>
            </a:ln>
            <a:effectLst/>
          </p:spPr>
        </p:pic>
        <p:pic>
          <p:nvPicPr>
            <p:cNvPr id="86" name="Image" descr="Image"/>
            <p:cNvPicPr>
              <a:picLocks noChangeAspect="1"/>
            </p:cNvPicPr>
            <p:nvPr/>
          </p:nvPicPr>
          <p:blipFill>
            <a:blip r:embed="rId4">
              <a:extLst/>
            </a:blip>
            <a:stretch>
              <a:fillRect/>
            </a:stretch>
          </p:blipFill>
          <p:spPr>
            <a:xfrm>
              <a:off x="-1" y="1596862"/>
              <a:ext cx="1125723" cy="2387133"/>
            </a:xfrm>
            <a:prstGeom prst="rect">
              <a:avLst/>
            </a:prstGeom>
            <a:ln w="12700" cap="flat">
              <a:noFill/>
              <a:miter lim="400000"/>
            </a:ln>
            <a:effectLst/>
          </p:spPr>
        </p:pic>
        <p:pic>
          <p:nvPicPr>
            <p:cNvPr id="87" name="Image" descr="Image"/>
            <p:cNvPicPr>
              <a:picLocks noChangeAspect="1"/>
            </p:cNvPicPr>
            <p:nvPr/>
          </p:nvPicPr>
          <p:blipFill>
            <a:blip r:embed="rId5">
              <a:extLst/>
            </a:blip>
            <a:stretch>
              <a:fillRect/>
            </a:stretch>
          </p:blipFill>
          <p:spPr>
            <a:xfrm>
              <a:off x="2923175" y="4322379"/>
              <a:ext cx="1294236" cy="1276668"/>
            </a:xfrm>
            <a:prstGeom prst="rect">
              <a:avLst/>
            </a:prstGeom>
            <a:ln w="12700" cap="flat">
              <a:noFill/>
              <a:miter lim="400000"/>
            </a:ln>
            <a:effectLst/>
          </p:spPr>
        </p:pic>
        <p:sp>
          <p:nvSpPr>
            <p:cNvPr id="88" name="Differences from Humans are not only aesthetic…"/>
            <p:cNvSpPr txBox="1"/>
            <p:nvPr/>
          </p:nvSpPr>
          <p:spPr>
            <a:xfrm>
              <a:off x="912673" y="-1"/>
              <a:ext cx="5202494" cy="340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2000">
                  <a:latin typeface="+mn-lt"/>
                  <a:ea typeface="+mn-ea"/>
                  <a:cs typeface="+mn-cs"/>
                  <a:sym typeface="Calibri"/>
                </a:defRPr>
              </a:lvl1pPr>
            </a:lstStyle>
            <a:p>
              <a:r>
                <a:t>Differences from Humans are not only aesthetic…</a:t>
              </a:r>
            </a:p>
          </p:txBody>
        </p:sp>
        <p:pic>
          <p:nvPicPr>
            <p:cNvPr id="89" name="Image" descr="Image"/>
            <p:cNvPicPr>
              <a:picLocks noChangeAspect="1"/>
            </p:cNvPicPr>
            <p:nvPr/>
          </p:nvPicPr>
          <p:blipFill>
            <a:blip r:embed="rId6">
              <a:extLst/>
            </a:blip>
            <a:stretch>
              <a:fillRect/>
            </a:stretch>
          </p:blipFill>
          <p:spPr>
            <a:xfrm>
              <a:off x="2430931" y="1668498"/>
              <a:ext cx="2278724" cy="2243934"/>
            </a:xfrm>
            <a:prstGeom prst="rect">
              <a:avLst/>
            </a:prstGeom>
            <a:ln w="12700" cap="flat">
              <a:noFill/>
              <a:miter lim="400000"/>
            </a:ln>
            <a:effectLst/>
          </p:spPr>
        </p:pic>
        <p:pic>
          <p:nvPicPr>
            <p:cNvPr id="90" name="Image" descr="Image"/>
            <p:cNvPicPr>
              <a:picLocks noChangeAspect="1"/>
            </p:cNvPicPr>
            <p:nvPr/>
          </p:nvPicPr>
          <p:blipFill>
            <a:blip r:embed="rId7">
              <a:extLst/>
            </a:blip>
            <a:stretch>
              <a:fillRect/>
            </a:stretch>
          </p:blipFill>
          <p:spPr>
            <a:xfrm>
              <a:off x="2788869" y="793488"/>
              <a:ext cx="1562847" cy="465064"/>
            </a:xfrm>
            <a:prstGeom prst="rect">
              <a:avLst/>
            </a:prstGeom>
            <a:ln w="12700" cap="flat">
              <a:noFill/>
              <a:miter lim="400000"/>
            </a:ln>
            <a:effectLst/>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 Not the same physiology"/>
          <p:cNvSpPr txBox="1"/>
          <p:nvPr/>
        </p:nvSpPr>
        <p:spPr>
          <a:xfrm>
            <a:off x="42426" y="1034097"/>
            <a:ext cx="6908235" cy="336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20000"/>
              </a:lnSpc>
              <a:defRPr b="1">
                <a:solidFill>
                  <a:srgbClr val="74291B"/>
                </a:solidFill>
                <a:latin typeface="+mn-lt"/>
                <a:ea typeface="+mn-ea"/>
                <a:cs typeface="+mn-cs"/>
                <a:sym typeface="Calibri"/>
              </a:defRPr>
            </a:lvl1pPr>
          </a:lstStyle>
          <a:p>
            <a:r>
              <a:t>✗ Not the same physiology</a:t>
            </a:r>
          </a:p>
        </p:txBody>
      </p:sp>
      <p:grpSp>
        <p:nvGrpSpPr>
          <p:cNvPr id="99" name="Grouper"/>
          <p:cNvGrpSpPr/>
          <p:nvPr/>
        </p:nvGrpSpPr>
        <p:grpSpPr>
          <a:xfrm>
            <a:off x="94151" y="3825758"/>
            <a:ext cx="7276740" cy="1562361"/>
            <a:chOff x="0" y="0"/>
            <a:chExt cx="7276738" cy="1562360"/>
          </a:xfrm>
        </p:grpSpPr>
        <p:sp>
          <p:nvSpPr>
            <p:cNvPr id="96" name="✗ Anesthesia is necessary for animal confort and rigorous experiment"/>
            <p:cNvSpPr/>
            <p:nvPr/>
          </p:nvSpPr>
          <p:spPr>
            <a:xfrm>
              <a:off x="0" y="0"/>
              <a:ext cx="727673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just">
                <a:defRPr sz="1900" b="1">
                  <a:solidFill>
                    <a:srgbClr val="74291B"/>
                  </a:solidFill>
                  <a:latin typeface="+mn-lt"/>
                  <a:ea typeface="+mn-ea"/>
                  <a:cs typeface="+mn-cs"/>
                  <a:sym typeface="Calibri"/>
                </a:defRPr>
              </a:lvl1pPr>
            </a:lstStyle>
            <a:p>
              <a:r>
                <a:t>✗ Anesthesia is necessary for animal confort and rigorous experiment</a:t>
              </a:r>
            </a:p>
          </p:txBody>
        </p:sp>
        <p:sp>
          <p:nvSpPr>
            <p:cNvPr id="97" name="↳ « Alterations in microvascular reactivity, nitric oxide pathways, and cytokine release are presumably the main mechanisms of anesthetic-induced tissue perfusion changes. »"/>
            <p:cNvSpPr/>
            <p:nvPr/>
          </p:nvSpPr>
          <p:spPr>
            <a:xfrm>
              <a:off x="43161" y="474401"/>
              <a:ext cx="600573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just" defTabSz="457200">
                <a:spcBef>
                  <a:spcPts val="1200"/>
                </a:spcBef>
                <a:defRPr b="1">
                  <a:latin typeface="+mn-lt"/>
                  <a:ea typeface="+mn-ea"/>
                  <a:cs typeface="+mn-cs"/>
                  <a:sym typeface="Calibri"/>
                </a:defRPr>
              </a:pPr>
              <a:r>
                <a:t>↳ « </a:t>
              </a:r>
              <a:r>
                <a:rPr b="0"/>
                <a:t>Alterations in microvascular reactivity, nitric oxide pathways, and cytokine release are presumably the main mechanisms of </a:t>
              </a:r>
              <a:r>
                <a:t>anesthetic-induced tissue perfusion changes</a:t>
              </a:r>
              <a:r>
                <a:rPr b="0"/>
                <a:t>. »</a:t>
              </a:r>
            </a:p>
          </p:txBody>
        </p:sp>
        <p:sp>
          <p:nvSpPr>
            <p:cNvPr id="98" name="✓ Species differences…"/>
            <p:cNvSpPr/>
            <p:nvPr/>
          </p:nvSpPr>
          <p:spPr>
            <a:xfrm>
              <a:off x="43161" y="1562360"/>
              <a:ext cx="66780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defTabSz="457200">
                <a:spcBef>
                  <a:spcPts val="1200"/>
                </a:spcBef>
                <a:defRPr>
                  <a:latin typeface="Arial Unicode MS"/>
                  <a:ea typeface="Arial Unicode MS"/>
                  <a:cs typeface="Arial Unicode MS"/>
                  <a:sym typeface="Arial Unicode MS"/>
                </a:defRPr>
              </a:pPr>
              <a:r>
                <a:t>✓</a:t>
              </a:r>
              <a:r>
                <a:rPr b="1">
                  <a:latin typeface="+mn-lt"/>
                  <a:ea typeface="+mn-ea"/>
                  <a:cs typeface="+mn-cs"/>
                  <a:sym typeface="Calibri"/>
                </a:rPr>
                <a:t> Species differences</a:t>
              </a:r>
              <a:endParaRPr>
                <a:latin typeface="+mn-lt"/>
                <a:ea typeface="+mn-ea"/>
                <a:cs typeface="+mn-cs"/>
                <a:sym typeface="Calibri"/>
              </a:endParaRPr>
            </a:p>
            <a:p>
              <a:pPr defTabSz="457200">
                <a:spcBef>
                  <a:spcPts val="1200"/>
                </a:spcBef>
                <a:defRPr>
                  <a:latin typeface="Arial Unicode MS"/>
                  <a:ea typeface="Arial Unicode MS"/>
                  <a:cs typeface="Arial Unicode MS"/>
                  <a:sym typeface="Arial Unicode MS"/>
                </a:defRPr>
              </a:pPr>
              <a:r>
                <a:t>✓</a:t>
              </a:r>
              <a:r>
                <a:rPr b="1">
                  <a:latin typeface="+mn-lt"/>
                  <a:ea typeface="+mn-ea"/>
                  <a:cs typeface="+mn-cs"/>
                  <a:sym typeface="Calibri"/>
                </a:rPr>
                <a:t> Different anesthetic agents = different physiological consequences</a:t>
              </a:r>
            </a:p>
          </p:txBody>
        </p:sp>
      </p:grpSp>
      <p:pic>
        <p:nvPicPr>
          <p:cNvPr id="100" name="Image" descr="Image"/>
          <p:cNvPicPr>
            <a:picLocks noChangeAspect="1"/>
          </p:cNvPicPr>
          <p:nvPr/>
        </p:nvPicPr>
        <p:blipFill>
          <a:blip r:embed="rId3">
            <a:extLst/>
          </a:blip>
          <a:stretch>
            <a:fillRect/>
          </a:stretch>
        </p:blipFill>
        <p:spPr>
          <a:xfrm>
            <a:off x="6506023" y="4147554"/>
            <a:ext cx="2545819" cy="1172515"/>
          </a:xfrm>
          <a:prstGeom prst="rect">
            <a:avLst/>
          </a:prstGeom>
          <a:ln w="12700">
            <a:miter lim="400000"/>
          </a:ln>
          <a:effectLst>
            <a:outerShdw blurRad="190500" dist="8455" dir="5400000" rotWithShape="0">
              <a:srgbClr val="000000"/>
            </a:outerShdw>
          </a:effectLst>
        </p:spPr>
      </p:pic>
      <p:sp>
        <p:nvSpPr>
          <p:cNvPr id="101" name="Key differences for trauma hemorrhage models"/>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Key differences for trauma hemorrhage models</a:t>
            </a:r>
          </a:p>
        </p:txBody>
      </p:sp>
      <p:sp>
        <p:nvSpPr>
          <p:cNvPr id="102" name="Thermoregulation in pigs during a model of trauma hemorrhage."/>
          <p:cNvSpPr txBox="1"/>
          <p:nvPr/>
        </p:nvSpPr>
        <p:spPr>
          <a:xfrm>
            <a:off x="1042706" y="2114394"/>
            <a:ext cx="3862846" cy="673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20000"/>
              </a:lnSpc>
              <a:defRPr b="1">
                <a:latin typeface="+mn-lt"/>
                <a:ea typeface="+mn-ea"/>
                <a:cs typeface="+mn-cs"/>
                <a:sym typeface="Calibri"/>
              </a:defRPr>
            </a:pPr>
            <a:r>
              <a:t>Thermoregulation</a:t>
            </a:r>
            <a:r>
              <a:rPr b="0"/>
              <a:t> in young </a:t>
            </a:r>
            <a:r>
              <a:t>pigs</a:t>
            </a:r>
            <a:r>
              <a:rPr b="0"/>
              <a:t> during a model of trauma hemorrhage.</a:t>
            </a:r>
          </a:p>
        </p:txBody>
      </p:sp>
      <p:grpSp>
        <p:nvGrpSpPr>
          <p:cNvPr id="109" name="Grouper"/>
          <p:cNvGrpSpPr/>
          <p:nvPr/>
        </p:nvGrpSpPr>
        <p:grpSpPr>
          <a:xfrm>
            <a:off x="5164827" y="1132839"/>
            <a:ext cx="2636339" cy="2326236"/>
            <a:chOff x="0" y="0"/>
            <a:chExt cx="2636337" cy="2326234"/>
          </a:xfrm>
        </p:grpSpPr>
        <p:grpSp>
          <p:nvGrpSpPr>
            <p:cNvPr id="107" name="Grouper"/>
            <p:cNvGrpSpPr/>
            <p:nvPr/>
          </p:nvGrpSpPr>
          <p:grpSpPr>
            <a:xfrm>
              <a:off x="0" y="0"/>
              <a:ext cx="2636338" cy="2326235"/>
              <a:chOff x="0" y="-1"/>
              <a:chExt cx="2636337" cy="2326234"/>
            </a:xfrm>
          </p:grpSpPr>
          <p:grpSp>
            <p:nvGrpSpPr>
              <p:cNvPr id="105" name="Image 1"/>
              <p:cNvGrpSpPr/>
              <p:nvPr/>
            </p:nvGrpSpPr>
            <p:grpSpPr>
              <a:xfrm>
                <a:off x="-1" y="-2"/>
                <a:ext cx="2636338" cy="2326236"/>
                <a:chOff x="0" y="0"/>
                <a:chExt cx="2636337" cy="2326234"/>
              </a:xfrm>
            </p:grpSpPr>
            <p:pic>
              <p:nvPicPr>
                <p:cNvPr id="103" name="Image 1" descr="Image 1"/>
                <p:cNvPicPr>
                  <a:picLocks noChangeAspect="1"/>
                </p:cNvPicPr>
                <p:nvPr/>
              </p:nvPicPr>
              <p:blipFill>
                <a:blip r:embed="rId4">
                  <a:extLst/>
                </a:blip>
                <a:srcRect r="15644"/>
                <a:stretch>
                  <a:fillRect/>
                </a:stretch>
              </p:blipFill>
              <p:spPr>
                <a:xfrm>
                  <a:off x="139700" y="139700"/>
                  <a:ext cx="2356938" cy="2046834"/>
                </a:xfrm>
                <a:prstGeom prst="rect">
                  <a:avLst/>
                </a:prstGeom>
                <a:ln w="12700" cap="flat">
                  <a:noFill/>
                  <a:miter lim="400000"/>
                </a:ln>
                <a:effectLst/>
              </p:spPr>
            </p:pic>
            <p:pic>
              <p:nvPicPr>
                <p:cNvPr id="104" name="Image 1" descr="Image 1"/>
                <p:cNvPicPr>
                  <a:picLocks noChangeAspect="1"/>
                </p:cNvPicPr>
                <p:nvPr/>
              </p:nvPicPr>
              <p:blipFill>
                <a:blip r:embed="rId5">
                  <a:extLst/>
                </a:blip>
                <a:stretch>
                  <a:fillRect/>
                </a:stretch>
              </p:blipFill>
              <p:spPr>
                <a:xfrm>
                  <a:off x="0" y="-1"/>
                  <a:ext cx="2636338" cy="2326235"/>
                </a:xfrm>
                <a:prstGeom prst="rect">
                  <a:avLst/>
                </a:prstGeom>
                <a:ln w="12700" cap="flat">
                  <a:noFill/>
                  <a:miter lim="400000"/>
                </a:ln>
                <a:effectLst/>
              </p:spPr>
            </p:pic>
          </p:grpSp>
          <p:sp>
            <p:nvSpPr>
              <p:cNvPr id="106" name="Rectangle"/>
              <p:cNvSpPr/>
              <p:nvPr/>
            </p:nvSpPr>
            <p:spPr>
              <a:xfrm>
                <a:off x="171895" y="1232857"/>
                <a:ext cx="26808" cy="12701"/>
              </a:xfrm>
              <a:prstGeom prst="rect">
                <a:avLst/>
              </a:prstGeom>
              <a:solidFill>
                <a:srgbClr val="F8F8F8"/>
              </a:solidFill>
              <a:ln w="25400" cap="flat">
                <a:solidFill>
                  <a:srgbClr val="F8F8F8"/>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108" name="(min)"/>
            <p:cNvSpPr txBox="1"/>
            <p:nvPr/>
          </p:nvSpPr>
          <p:spPr>
            <a:xfrm>
              <a:off x="1401109" y="2063612"/>
              <a:ext cx="190906" cy="142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300"/>
              </a:lvl1pPr>
            </a:lstStyle>
            <a:p>
              <a:r>
                <a:t>(min)</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 Not the same coagulation times, nor blood volumes"/>
          <p:cNvSpPr txBox="1"/>
          <p:nvPr/>
        </p:nvSpPr>
        <p:spPr>
          <a:xfrm>
            <a:off x="90640" y="1625918"/>
            <a:ext cx="5192722" cy="336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74291B"/>
                </a:solidFill>
                <a:latin typeface="+mn-lt"/>
                <a:ea typeface="+mn-ea"/>
                <a:cs typeface="+mn-cs"/>
                <a:sym typeface="Calibri"/>
              </a:defRPr>
            </a:lvl1pPr>
          </a:lstStyle>
          <a:p>
            <a:r>
              <a:t>✗ Not the same coagulation times, nor blood volumes</a:t>
            </a:r>
          </a:p>
        </p:txBody>
      </p:sp>
      <p:sp>
        <p:nvSpPr>
          <p:cNvPr id="114" name="✗ Different responses to platelet aggregation agonists"/>
          <p:cNvSpPr txBox="1"/>
          <p:nvPr/>
        </p:nvSpPr>
        <p:spPr>
          <a:xfrm>
            <a:off x="90640" y="4000244"/>
            <a:ext cx="8962720" cy="336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b="1">
                <a:solidFill>
                  <a:srgbClr val="74291B"/>
                </a:solidFill>
                <a:latin typeface="+mn-lt"/>
                <a:ea typeface="+mn-ea"/>
                <a:cs typeface="+mn-cs"/>
                <a:sym typeface="Calibri"/>
              </a:defRPr>
            </a:lvl1pPr>
          </a:lstStyle>
          <a:p>
            <a:r>
              <a:t>✗ Different responses to platelet aggregation agonists</a:t>
            </a:r>
          </a:p>
        </p:txBody>
      </p:sp>
      <p:grpSp>
        <p:nvGrpSpPr>
          <p:cNvPr id="185" name="Grouper"/>
          <p:cNvGrpSpPr/>
          <p:nvPr/>
        </p:nvGrpSpPr>
        <p:grpSpPr>
          <a:xfrm>
            <a:off x="390723" y="4534870"/>
            <a:ext cx="7352623" cy="1867942"/>
            <a:chOff x="0" y="0"/>
            <a:chExt cx="7352621" cy="1867940"/>
          </a:xfrm>
        </p:grpSpPr>
        <p:grpSp>
          <p:nvGrpSpPr>
            <p:cNvPr id="181" name="Grouper"/>
            <p:cNvGrpSpPr/>
            <p:nvPr/>
          </p:nvGrpSpPr>
          <p:grpSpPr>
            <a:xfrm>
              <a:off x="0" y="0"/>
              <a:ext cx="7352621" cy="1867940"/>
              <a:chOff x="0" y="0"/>
              <a:chExt cx="7352620" cy="1867939"/>
            </a:xfrm>
          </p:grpSpPr>
          <p:sp>
            <p:nvSpPr>
              <p:cNvPr id="115" name="Soloviev, 1998"/>
              <p:cNvSpPr txBox="1"/>
              <p:nvPr/>
            </p:nvSpPr>
            <p:spPr>
              <a:xfrm>
                <a:off x="5977536" y="1575555"/>
                <a:ext cx="1375084" cy="292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defTabSz="457200">
                  <a:spcBef>
                    <a:spcPts val="1200"/>
                  </a:spcBef>
                  <a:defRPr sz="1300">
                    <a:latin typeface="Times Roman"/>
                    <a:ea typeface="Times Roman"/>
                    <a:cs typeface="Times Roman"/>
                    <a:sym typeface="Times Roman"/>
                  </a:defRPr>
                </a:lvl1pPr>
              </a:lstStyle>
              <a:p>
                <a:r>
                  <a:rPr dirty="0" err="1"/>
                  <a:t>Soloviev</a:t>
                </a:r>
                <a:r>
                  <a:rPr dirty="0"/>
                  <a:t>, 1998 </a:t>
                </a:r>
              </a:p>
            </p:txBody>
          </p:sp>
          <p:grpSp>
            <p:nvGrpSpPr>
              <p:cNvPr id="118" name="Collagen"/>
              <p:cNvGrpSpPr/>
              <p:nvPr/>
            </p:nvGrpSpPr>
            <p:grpSpPr>
              <a:xfrm>
                <a:off x="896557" y="385091"/>
                <a:ext cx="604553" cy="165101"/>
                <a:chOff x="0" y="0"/>
                <a:chExt cx="604551" cy="165100"/>
              </a:xfrm>
            </p:grpSpPr>
            <p:sp>
              <p:nvSpPr>
                <p:cNvPr id="116" name="Rectangle"/>
                <p:cNvSpPr/>
                <p:nvPr/>
              </p:nvSpPr>
              <p:spPr>
                <a:xfrm>
                  <a:off x="0" y="0"/>
                  <a:ext cx="604552"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000">
                      <a:solidFill>
                        <a:srgbClr val="2A4CFF"/>
                      </a:solidFill>
                      <a:latin typeface="Times Roman"/>
                      <a:ea typeface="Times Roman"/>
                      <a:cs typeface="Times Roman"/>
                      <a:sym typeface="Times Roman"/>
                    </a:defRPr>
                  </a:pPr>
                  <a:endParaRPr/>
                </a:p>
              </p:txBody>
            </p:sp>
            <p:sp>
              <p:nvSpPr>
                <p:cNvPr id="117" name="Collagen"/>
                <p:cNvSpPr txBox="1"/>
                <p:nvPr/>
              </p:nvSpPr>
              <p:spPr>
                <a:xfrm>
                  <a:off x="0" y="0"/>
                  <a:ext cx="604552" cy="165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000">
                      <a:solidFill>
                        <a:srgbClr val="2A4CFF"/>
                      </a:solidFill>
                      <a:latin typeface="Times Roman"/>
                      <a:ea typeface="Times Roman"/>
                      <a:cs typeface="Times Roman"/>
                      <a:sym typeface="Times Roman"/>
                    </a:defRPr>
                  </a:lvl1pPr>
                </a:lstStyle>
                <a:p>
                  <a:r>
                    <a:t>Collagen</a:t>
                  </a:r>
                </a:p>
              </p:txBody>
            </p:sp>
          </p:grpSp>
          <p:grpSp>
            <p:nvGrpSpPr>
              <p:cNvPr id="121" name="ADP"/>
              <p:cNvGrpSpPr/>
              <p:nvPr/>
            </p:nvGrpSpPr>
            <p:grpSpPr>
              <a:xfrm>
                <a:off x="2506263" y="257292"/>
                <a:ext cx="355297" cy="165101"/>
                <a:chOff x="0" y="0"/>
                <a:chExt cx="355295" cy="165100"/>
              </a:xfrm>
            </p:grpSpPr>
            <p:sp>
              <p:nvSpPr>
                <p:cNvPr id="119" name="Rectangle"/>
                <p:cNvSpPr/>
                <p:nvPr/>
              </p:nvSpPr>
              <p:spPr>
                <a:xfrm>
                  <a:off x="0" y="0"/>
                  <a:ext cx="355296"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000">
                      <a:solidFill>
                        <a:srgbClr val="2A4CFF"/>
                      </a:solidFill>
                      <a:latin typeface="Times Roman"/>
                      <a:ea typeface="Times Roman"/>
                      <a:cs typeface="Times Roman"/>
                      <a:sym typeface="Times Roman"/>
                    </a:defRPr>
                  </a:pPr>
                  <a:endParaRPr/>
                </a:p>
              </p:txBody>
            </p:sp>
            <p:sp>
              <p:nvSpPr>
                <p:cNvPr id="120" name="ADP"/>
                <p:cNvSpPr txBox="1"/>
                <p:nvPr/>
              </p:nvSpPr>
              <p:spPr>
                <a:xfrm>
                  <a:off x="0" y="0"/>
                  <a:ext cx="355296" cy="165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000">
                      <a:solidFill>
                        <a:srgbClr val="2A4CFF"/>
                      </a:solidFill>
                      <a:latin typeface="Times Roman"/>
                      <a:ea typeface="Times Roman"/>
                      <a:cs typeface="Times Roman"/>
                      <a:sym typeface="Times Roman"/>
                    </a:defRPr>
                  </a:lvl1pPr>
                </a:lstStyle>
                <a:p>
                  <a:r>
                    <a:t>ADP</a:t>
                  </a:r>
                </a:p>
              </p:txBody>
            </p:sp>
          </p:grpSp>
          <p:grpSp>
            <p:nvGrpSpPr>
              <p:cNvPr id="124" name="Ristocetin"/>
              <p:cNvGrpSpPr/>
              <p:nvPr/>
            </p:nvGrpSpPr>
            <p:grpSpPr>
              <a:xfrm>
                <a:off x="3896257" y="380096"/>
                <a:ext cx="635848" cy="165101"/>
                <a:chOff x="0" y="0"/>
                <a:chExt cx="635846" cy="165100"/>
              </a:xfrm>
            </p:grpSpPr>
            <p:sp>
              <p:nvSpPr>
                <p:cNvPr id="122" name="Rectangle"/>
                <p:cNvSpPr/>
                <p:nvPr/>
              </p:nvSpPr>
              <p:spPr>
                <a:xfrm>
                  <a:off x="0" y="0"/>
                  <a:ext cx="635847"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000">
                      <a:solidFill>
                        <a:srgbClr val="2A4CFF"/>
                      </a:solidFill>
                      <a:latin typeface="Times Roman"/>
                      <a:ea typeface="Times Roman"/>
                      <a:cs typeface="Times Roman"/>
                      <a:sym typeface="Times Roman"/>
                    </a:defRPr>
                  </a:pPr>
                  <a:endParaRPr/>
                </a:p>
              </p:txBody>
            </p:sp>
            <p:sp>
              <p:nvSpPr>
                <p:cNvPr id="123" name="Ristocetin"/>
                <p:cNvSpPr txBox="1"/>
                <p:nvPr/>
              </p:nvSpPr>
              <p:spPr>
                <a:xfrm>
                  <a:off x="0" y="0"/>
                  <a:ext cx="635847" cy="165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000">
                      <a:solidFill>
                        <a:srgbClr val="2A4CFF"/>
                      </a:solidFill>
                      <a:latin typeface="Times Roman"/>
                      <a:ea typeface="Times Roman"/>
                      <a:cs typeface="Times Roman"/>
                      <a:sym typeface="Times Roman"/>
                    </a:defRPr>
                  </a:lvl1pPr>
                </a:lstStyle>
                <a:p>
                  <a:r>
                    <a:t>Ristocetin</a:t>
                  </a:r>
                </a:p>
              </p:txBody>
            </p:sp>
          </p:grpSp>
          <p:grpSp>
            <p:nvGrpSpPr>
              <p:cNvPr id="127" name="Epinephrine"/>
              <p:cNvGrpSpPr/>
              <p:nvPr/>
            </p:nvGrpSpPr>
            <p:grpSpPr>
              <a:xfrm>
                <a:off x="5261950" y="257292"/>
                <a:ext cx="693793" cy="165101"/>
                <a:chOff x="0" y="0"/>
                <a:chExt cx="693792" cy="165100"/>
              </a:xfrm>
            </p:grpSpPr>
            <p:sp>
              <p:nvSpPr>
                <p:cNvPr id="125" name="Rectangle"/>
                <p:cNvSpPr/>
                <p:nvPr/>
              </p:nvSpPr>
              <p:spPr>
                <a:xfrm>
                  <a:off x="0" y="0"/>
                  <a:ext cx="693793"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100">
                      <a:solidFill>
                        <a:srgbClr val="2A4CFF"/>
                      </a:solidFill>
                      <a:latin typeface="Times Roman"/>
                      <a:ea typeface="Times Roman"/>
                      <a:cs typeface="Times Roman"/>
                      <a:sym typeface="Times Roman"/>
                    </a:defRPr>
                  </a:pPr>
                  <a:endParaRPr/>
                </a:p>
              </p:txBody>
            </p:sp>
            <p:sp>
              <p:nvSpPr>
                <p:cNvPr id="126" name="Epinephrine"/>
                <p:cNvSpPr txBox="1"/>
                <p:nvPr/>
              </p:nvSpPr>
              <p:spPr>
                <a:xfrm>
                  <a:off x="0" y="0"/>
                  <a:ext cx="693793" cy="165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100">
                      <a:solidFill>
                        <a:srgbClr val="2A4CFF"/>
                      </a:solidFill>
                      <a:latin typeface="Times Roman"/>
                      <a:ea typeface="Times Roman"/>
                      <a:cs typeface="Times Roman"/>
                      <a:sym typeface="Times Roman"/>
                    </a:defRPr>
                  </a:lvl1pPr>
                </a:lstStyle>
                <a:p>
                  <a:r>
                    <a:t>Epinephrine</a:t>
                  </a:r>
                </a:p>
              </p:txBody>
            </p:sp>
          </p:grpSp>
          <p:grpSp>
            <p:nvGrpSpPr>
              <p:cNvPr id="171" name="Grouper"/>
              <p:cNvGrpSpPr/>
              <p:nvPr/>
            </p:nvGrpSpPr>
            <p:grpSpPr>
              <a:xfrm>
                <a:off x="0" y="0"/>
                <a:ext cx="7083515" cy="1655246"/>
                <a:chOff x="0" y="0"/>
                <a:chExt cx="7083514" cy="1655245"/>
              </a:xfrm>
            </p:grpSpPr>
            <p:pic>
              <p:nvPicPr>
                <p:cNvPr id="128" name="Image" descr="Image"/>
                <p:cNvPicPr>
                  <a:picLocks noChangeAspect="1"/>
                </p:cNvPicPr>
                <p:nvPr/>
              </p:nvPicPr>
              <p:blipFill>
                <a:blip r:embed="rId3">
                  <a:extLst/>
                </a:blip>
                <a:stretch>
                  <a:fillRect/>
                </a:stretch>
              </p:blipFill>
              <p:spPr>
                <a:xfrm>
                  <a:off x="0" y="-1"/>
                  <a:ext cx="7083516" cy="1655247"/>
                </a:xfrm>
                <a:prstGeom prst="rect">
                  <a:avLst/>
                </a:prstGeom>
                <a:ln w="12700" cap="flat">
                  <a:noFill/>
                  <a:miter lim="400000"/>
                </a:ln>
                <a:effectLst/>
              </p:spPr>
            </p:pic>
            <p:grpSp>
              <p:nvGrpSpPr>
                <p:cNvPr id="131" name="27.68"/>
                <p:cNvGrpSpPr/>
                <p:nvPr/>
              </p:nvGrpSpPr>
              <p:grpSpPr>
                <a:xfrm>
                  <a:off x="926087" y="1049818"/>
                  <a:ext cx="269364" cy="151038"/>
                  <a:chOff x="0" y="0"/>
                  <a:chExt cx="269363" cy="151037"/>
                </a:xfrm>
              </p:grpSpPr>
              <p:sp>
                <p:nvSpPr>
                  <p:cNvPr id="129" name="Rectangle"/>
                  <p:cNvSpPr/>
                  <p:nvPr/>
                </p:nvSpPr>
                <p:spPr>
                  <a:xfrm>
                    <a:off x="-1" y="-1"/>
                    <a:ext cx="269365" cy="15103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900">
                        <a:solidFill>
                          <a:srgbClr val="2A4CFF"/>
                        </a:solidFill>
                        <a:latin typeface="Times Roman"/>
                        <a:ea typeface="Times Roman"/>
                        <a:cs typeface="Times Roman"/>
                        <a:sym typeface="Times Roman"/>
                      </a:defRPr>
                    </a:pPr>
                    <a:endParaRPr/>
                  </a:p>
                </p:txBody>
              </p:sp>
              <p:sp>
                <p:nvSpPr>
                  <p:cNvPr id="130" name="27.68"/>
                  <p:cNvSpPr txBox="1"/>
                  <p:nvPr/>
                </p:nvSpPr>
                <p:spPr>
                  <a:xfrm>
                    <a:off x="-1" y="-1"/>
                    <a:ext cx="269365"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900">
                        <a:solidFill>
                          <a:srgbClr val="2A4CFF"/>
                        </a:solidFill>
                        <a:latin typeface="Times Roman"/>
                        <a:ea typeface="Times Roman"/>
                        <a:cs typeface="Times Roman"/>
                        <a:sym typeface="Times Roman"/>
                      </a:defRPr>
                    </a:lvl1pPr>
                  </a:lstStyle>
                  <a:p>
                    <a:r>
                      <a:t>27.68</a:t>
                    </a:r>
                  </a:p>
                </p:txBody>
              </p:sp>
            </p:grpSp>
            <p:grpSp>
              <p:nvGrpSpPr>
                <p:cNvPr id="134" name="13.76"/>
                <p:cNvGrpSpPr/>
                <p:nvPr/>
              </p:nvGrpSpPr>
              <p:grpSpPr>
                <a:xfrm>
                  <a:off x="926087" y="1307632"/>
                  <a:ext cx="269364" cy="151037"/>
                  <a:chOff x="0" y="0"/>
                  <a:chExt cx="269363" cy="151035"/>
                </a:xfrm>
              </p:grpSpPr>
              <p:sp>
                <p:nvSpPr>
                  <p:cNvPr id="132" name="Rectangle"/>
                  <p:cNvSpPr/>
                  <p:nvPr/>
                </p:nvSpPr>
                <p:spPr>
                  <a:xfrm>
                    <a:off x="-1" y="0"/>
                    <a:ext cx="269365"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900">
                        <a:solidFill>
                          <a:srgbClr val="2A4CFF"/>
                        </a:solidFill>
                        <a:latin typeface="Times Roman"/>
                        <a:ea typeface="Times Roman"/>
                        <a:cs typeface="Times Roman"/>
                        <a:sym typeface="Times Roman"/>
                      </a:defRPr>
                    </a:pPr>
                    <a:endParaRPr/>
                  </a:p>
                </p:txBody>
              </p:sp>
              <p:sp>
                <p:nvSpPr>
                  <p:cNvPr id="133" name="13.76"/>
                  <p:cNvSpPr txBox="1"/>
                  <p:nvPr/>
                </p:nvSpPr>
                <p:spPr>
                  <a:xfrm>
                    <a:off x="-1" y="0"/>
                    <a:ext cx="269365"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900">
                        <a:solidFill>
                          <a:srgbClr val="2A4CFF"/>
                        </a:solidFill>
                        <a:latin typeface="Times Roman"/>
                        <a:ea typeface="Times Roman"/>
                        <a:cs typeface="Times Roman"/>
                        <a:sym typeface="Times Roman"/>
                      </a:defRPr>
                    </a:lvl1pPr>
                  </a:lstStyle>
                  <a:p>
                    <a:r>
                      <a:t>13.76</a:t>
                    </a:r>
                  </a:p>
                </p:txBody>
              </p:sp>
            </p:grpSp>
            <p:grpSp>
              <p:nvGrpSpPr>
                <p:cNvPr id="137" name="27.37"/>
                <p:cNvGrpSpPr/>
                <p:nvPr/>
              </p:nvGrpSpPr>
              <p:grpSpPr>
                <a:xfrm>
                  <a:off x="1679950" y="1049818"/>
                  <a:ext cx="269364" cy="151038"/>
                  <a:chOff x="0" y="0"/>
                  <a:chExt cx="269363" cy="151037"/>
                </a:xfrm>
              </p:grpSpPr>
              <p:sp>
                <p:nvSpPr>
                  <p:cNvPr id="135" name="Rectangle"/>
                  <p:cNvSpPr/>
                  <p:nvPr/>
                </p:nvSpPr>
                <p:spPr>
                  <a:xfrm>
                    <a:off x="-1" y="-1"/>
                    <a:ext cx="269365" cy="15103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900">
                        <a:solidFill>
                          <a:srgbClr val="2A4CFF"/>
                        </a:solidFill>
                        <a:latin typeface="Times Roman"/>
                        <a:ea typeface="Times Roman"/>
                        <a:cs typeface="Times Roman"/>
                        <a:sym typeface="Times Roman"/>
                      </a:defRPr>
                    </a:pPr>
                    <a:endParaRPr/>
                  </a:p>
                </p:txBody>
              </p:sp>
              <p:sp>
                <p:nvSpPr>
                  <p:cNvPr id="136" name="27.37"/>
                  <p:cNvSpPr txBox="1"/>
                  <p:nvPr/>
                </p:nvSpPr>
                <p:spPr>
                  <a:xfrm>
                    <a:off x="-1" y="-1"/>
                    <a:ext cx="269365"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900">
                        <a:solidFill>
                          <a:srgbClr val="2A4CFF"/>
                        </a:solidFill>
                        <a:latin typeface="Times Roman"/>
                        <a:ea typeface="Times Roman"/>
                        <a:cs typeface="Times Roman"/>
                        <a:sym typeface="Times Roman"/>
                      </a:defRPr>
                    </a:lvl1pPr>
                  </a:lstStyle>
                  <a:p>
                    <a:r>
                      <a:t>27.37</a:t>
                    </a:r>
                  </a:p>
                </p:txBody>
              </p:sp>
            </p:grpSp>
            <p:grpSp>
              <p:nvGrpSpPr>
                <p:cNvPr id="140" name="8.03"/>
                <p:cNvGrpSpPr/>
                <p:nvPr/>
              </p:nvGrpSpPr>
              <p:grpSpPr>
                <a:xfrm>
                  <a:off x="1745413" y="1307632"/>
                  <a:ext cx="214639" cy="151037"/>
                  <a:chOff x="0" y="0"/>
                  <a:chExt cx="214638" cy="151035"/>
                </a:xfrm>
              </p:grpSpPr>
              <p:sp>
                <p:nvSpPr>
                  <p:cNvPr id="138" name="Rectangle"/>
                  <p:cNvSpPr/>
                  <p:nvPr/>
                </p:nvSpPr>
                <p:spPr>
                  <a:xfrm>
                    <a:off x="-1" y="0"/>
                    <a:ext cx="214640"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900">
                        <a:solidFill>
                          <a:srgbClr val="2A4CFF"/>
                        </a:solidFill>
                        <a:latin typeface="Times Roman"/>
                        <a:ea typeface="Times Roman"/>
                        <a:cs typeface="Times Roman"/>
                        <a:sym typeface="Times Roman"/>
                      </a:defRPr>
                    </a:pPr>
                    <a:endParaRPr/>
                  </a:p>
                </p:txBody>
              </p:sp>
              <p:sp>
                <p:nvSpPr>
                  <p:cNvPr id="139" name="8.03"/>
                  <p:cNvSpPr txBox="1"/>
                  <p:nvPr/>
                </p:nvSpPr>
                <p:spPr>
                  <a:xfrm>
                    <a:off x="-1" y="0"/>
                    <a:ext cx="214640"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900">
                        <a:solidFill>
                          <a:srgbClr val="2A4CFF"/>
                        </a:solidFill>
                        <a:latin typeface="Times Roman"/>
                        <a:ea typeface="Times Roman"/>
                        <a:cs typeface="Times Roman"/>
                        <a:sym typeface="Times Roman"/>
                      </a:defRPr>
                    </a:lvl1pPr>
                  </a:lstStyle>
                  <a:p>
                    <a:r>
                      <a:t>8.03</a:t>
                    </a:r>
                  </a:p>
                </p:txBody>
              </p:sp>
            </p:grpSp>
            <p:grpSp>
              <p:nvGrpSpPr>
                <p:cNvPr id="143" name="29.95"/>
                <p:cNvGrpSpPr/>
                <p:nvPr/>
              </p:nvGrpSpPr>
              <p:grpSpPr>
                <a:xfrm>
                  <a:off x="2433813" y="1049818"/>
                  <a:ext cx="264393" cy="151038"/>
                  <a:chOff x="0" y="0"/>
                  <a:chExt cx="264392" cy="151037"/>
                </a:xfrm>
              </p:grpSpPr>
              <p:sp>
                <p:nvSpPr>
                  <p:cNvPr id="141" name="Rectangle"/>
                  <p:cNvSpPr/>
                  <p:nvPr/>
                </p:nvSpPr>
                <p:spPr>
                  <a:xfrm>
                    <a:off x="-1" y="-1"/>
                    <a:ext cx="264394" cy="15103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900">
                        <a:solidFill>
                          <a:srgbClr val="2A4CFF"/>
                        </a:solidFill>
                        <a:latin typeface="Times Roman"/>
                        <a:ea typeface="Times Roman"/>
                        <a:cs typeface="Times Roman"/>
                        <a:sym typeface="Times Roman"/>
                      </a:defRPr>
                    </a:pPr>
                    <a:endParaRPr/>
                  </a:p>
                </p:txBody>
              </p:sp>
              <p:sp>
                <p:nvSpPr>
                  <p:cNvPr id="142" name="29.95"/>
                  <p:cNvSpPr txBox="1"/>
                  <p:nvPr/>
                </p:nvSpPr>
                <p:spPr>
                  <a:xfrm>
                    <a:off x="-1" y="-1"/>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900">
                        <a:solidFill>
                          <a:srgbClr val="2A4CFF"/>
                        </a:solidFill>
                        <a:latin typeface="Times Roman"/>
                        <a:ea typeface="Times Roman"/>
                        <a:cs typeface="Times Roman"/>
                        <a:sym typeface="Times Roman"/>
                      </a:defRPr>
                    </a:lvl1pPr>
                  </a:lstStyle>
                  <a:p>
                    <a:r>
                      <a:t>29.95</a:t>
                    </a:r>
                  </a:p>
                </p:txBody>
              </p:sp>
            </p:grpSp>
            <p:grpSp>
              <p:nvGrpSpPr>
                <p:cNvPr id="146" name="12.94"/>
                <p:cNvGrpSpPr/>
                <p:nvPr/>
              </p:nvGrpSpPr>
              <p:grpSpPr>
                <a:xfrm>
                  <a:off x="2433813" y="1307632"/>
                  <a:ext cx="264393" cy="151037"/>
                  <a:chOff x="0" y="0"/>
                  <a:chExt cx="264392" cy="151035"/>
                </a:xfrm>
              </p:grpSpPr>
              <p:sp>
                <p:nvSpPr>
                  <p:cNvPr id="144" name="Rectangle"/>
                  <p:cNvSpPr/>
                  <p:nvPr/>
                </p:nvSpPr>
                <p:spPr>
                  <a:xfrm>
                    <a:off x="-1" y="0"/>
                    <a:ext cx="264394"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900">
                        <a:solidFill>
                          <a:srgbClr val="2A4CFF"/>
                        </a:solidFill>
                        <a:latin typeface="Times Roman"/>
                        <a:ea typeface="Times Roman"/>
                        <a:cs typeface="Times Roman"/>
                        <a:sym typeface="Times Roman"/>
                      </a:defRPr>
                    </a:pPr>
                    <a:endParaRPr/>
                  </a:p>
                </p:txBody>
              </p:sp>
              <p:sp>
                <p:nvSpPr>
                  <p:cNvPr id="145" name="12.94"/>
                  <p:cNvSpPr txBox="1"/>
                  <p:nvPr/>
                </p:nvSpPr>
                <p:spPr>
                  <a:xfrm>
                    <a:off x="-1" y="0"/>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900">
                        <a:solidFill>
                          <a:srgbClr val="2A4CFF"/>
                        </a:solidFill>
                        <a:latin typeface="Times Roman"/>
                        <a:ea typeface="Times Roman"/>
                        <a:cs typeface="Times Roman"/>
                        <a:sym typeface="Times Roman"/>
                      </a:defRPr>
                    </a:lvl1pPr>
                  </a:lstStyle>
                  <a:p>
                    <a:r>
                      <a:t>12.94</a:t>
                    </a:r>
                  </a:p>
                </p:txBody>
              </p:sp>
            </p:grpSp>
            <p:grpSp>
              <p:nvGrpSpPr>
                <p:cNvPr id="149" name="29.30"/>
                <p:cNvGrpSpPr/>
                <p:nvPr/>
              </p:nvGrpSpPr>
              <p:grpSpPr>
                <a:xfrm>
                  <a:off x="3170005" y="1049818"/>
                  <a:ext cx="264393" cy="151038"/>
                  <a:chOff x="0" y="0"/>
                  <a:chExt cx="264392" cy="151037"/>
                </a:xfrm>
              </p:grpSpPr>
              <p:sp>
                <p:nvSpPr>
                  <p:cNvPr id="147" name="Rectangle"/>
                  <p:cNvSpPr/>
                  <p:nvPr/>
                </p:nvSpPr>
                <p:spPr>
                  <a:xfrm>
                    <a:off x="-1" y="-1"/>
                    <a:ext cx="264394" cy="15103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900">
                        <a:solidFill>
                          <a:srgbClr val="2A4CFF"/>
                        </a:solidFill>
                        <a:latin typeface="Times Roman"/>
                        <a:ea typeface="Times Roman"/>
                        <a:cs typeface="Times Roman"/>
                        <a:sym typeface="Times Roman"/>
                      </a:defRPr>
                    </a:pPr>
                    <a:endParaRPr/>
                  </a:p>
                </p:txBody>
              </p:sp>
              <p:sp>
                <p:nvSpPr>
                  <p:cNvPr id="148" name="29.30"/>
                  <p:cNvSpPr txBox="1"/>
                  <p:nvPr/>
                </p:nvSpPr>
                <p:spPr>
                  <a:xfrm>
                    <a:off x="-1" y="-1"/>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900">
                        <a:solidFill>
                          <a:srgbClr val="2A4CFF"/>
                        </a:solidFill>
                        <a:latin typeface="Times Roman"/>
                        <a:ea typeface="Times Roman"/>
                        <a:cs typeface="Times Roman"/>
                        <a:sym typeface="Times Roman"/>
                      </a:defRPr>
                    </a:lvl1pPr>
                  </a:lstStyle>
                  <a:p>
                    <a:r>
                      <a:t>29.30</a:t>
                    </a:r>
                  </a:p>
                </p:txBody>
              </p:sp>
            </p:grpSp>
            <p:grpSp>
              <p:nvGrpSpPr>
                <p:cNvPr id="152" name="19.37"/>
                <p:cNvGrpSpPr/>
                <p:nvPr/>
              </p:nvGrpSpPr>
              <p:grpSpPr>
                <a:xfrm>
                  <a:off x="3170005" y="1307632"/>
                  <a:ext cx="264393" cy="151037"/>
                  <a:chOff x="0" y="0"/>
                  <a:chExt cx="264392" cy="151035"/>
                </a:xfrm>
              </p:grpSpPr>
              <p:sp>
                <p:nvSpPr>
                  <p:cNvPr id="150" name="Rectangle"/>
                  <p:cNvSpPr/>
                  <p:nvPr/>
                </p:nvSpPr>
                <p:spPr>
                  <a:xfrm>
                    <a:off x="-1" y="0"/>
                    <a:ext cx="264394"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900">
                        <a:solidFill>
                          <a:srgbClr val="2A4CFF"/>
                        </a:solidFill>
                        <a:latin typeface="Times Roman"/>
                        <a:ea typeface="Times Roman"/>
                        <a:cs typeface="Times Roman"/>
                        <a:sym typeface="Times Roman"/>
                      </a:defRPr>
                    </a:pPr>
                    <a:endParaRPr/>
                  </a:p>
                </p:txBody>
              </p:sp>
              <p:sp>
                <p:nvSpPr>
                  <p:cNvPr id="151" name="19.37"/>
                  <p:cNvSpPr txBox="1"/>
                  <p:nvPr/>
                </p:nvSpPr>
                <p:spPr>
                  <a:xfrm>
                    <a:off x="-1" y="0"/>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900">
                        <a:solidFill>
                          <a:srgbClr val="2A4CFF"/>
                        </a:solidFill>
                        <a:latin typeface="Times Roman"/>
                        <a:ea typeface="Times Roman"/>
                        <a:cs typeface="Times Roman"/>
                        <a:sym typeface="Times Roman"/>
                      </a:defRPr>
                    </a:lvl1pPr>
                  </a:lstStyle>
                  <a:p>
                    <a:r>
                      <a:t>19.37</a:t>
                    </a:r>
                  </a:p>
                </p:txBody>
              </p:sp>
            </p:grpSp>
            <p:grpSp>
              <p:nvGrpSpPr>
                <p:cNvPr id="155" name="NR"/>
                <p:cNvGrpSpPr/>
                <p:nvPr/>
              </p:nvGrpSpPr>
              <p:grpSpPr>
                <a:xfrm>
                  <a:off x="4769830" y="799762"/>
                  <a:ext cx="264393" cy="151037"/>
                  <a:chOff x="0" y="0"/>
                  <a:chExt cx="264392" cy="151035"/>
                </a:xfrm>
              </p:grpSpPr>
              <p:sp>
                <p:nvSpPr>
                  <p:cNvPr id="153" name="Rectangle"/>
                  <p:cNvSpPr/>
                  <p:nvPr/>
                </p:nvSpPr>
                <p:spPr>
                  <a:xfrm>
                    <a:off x="-1" y="0"/>
                    <a:ext cx="264394" cy="151036"/>
                  </a:xfrm>
                  <a:prstGeom prst="rect">
                    <a:avLst/>
                  </a:prstGeom>
                  <a:solidFill>
                    <a:srgbClr val="FFFFFF"/>
                  </a:solidFill>
                  <a:ln w="12700" cap="flat">
                    <a:noFill/>
                    <a:miter lim="400000"/>
                  </a:ln>
                  <a:effectLst/>
                </p:spPr>
                <p:txBody>
                  <a:bodyPr wrap="square" lIns="45718" tIns="45718" rIns="45718" bIns="45718" numCol="1" anchor="t">
                    <a:noAutofit/>
                  </a:bodyPr>
                  <a:lstStyle/>
                  <a:p>
                    <a:pPr algn="ctr">
                      <a:defRPr sz="900">
                        <a:solidFill>
                          <a:srgbClr val="2A4CFF"/>
                        </a:solidFill>
                        <a:latin typeface="Times Roman"/>
                        <a:ea typeface="Times Roman"/>
                        <a:cs typeface="Times Roman"/>
                        <a:sym typeface="Times Roman"/>
                      </a:defRPr>
                    </a:pPr>
                    <a:endParaRPr/>
                  </a:p>
                </p:txBody>
              </p:sp>
              <p:sp>
                <p:nvSpPr>
                  <p:cNvPr id="154" name="NR"/>
                  <p:cNvSpPr txBox="1"/>
                  <p:nvPr/>
                </p:nvSpPr>
                <p:spPr>
                  <a:xfrm>
                    <a:off x="-1" y="0"/>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a:solidFill>
                          <a:srgbClr val="2A4CFF"/>
                        </a:solidFill>
                        <a:latin typeface="Times Roman"/>
                        <a:ea typeface="Times Roman"/>
                        <a:cs typeface="Times Roman"/>
                        <a:sym typeface="Times Roman"/>
                      </a:defRPr>
                    </a:lvl1pPr>
                  </a:lstStyle>
                  <a:p>
                    <a:r>
                      <a:t>NR</a:t>
                    </a:r>
                  </a:p>
                </p:txBody>
              </p:sp>
            </p:grpSp>
            <p:grpSp>
              <p:nvGrpSpPr>
                <p:cNvPr id="158" name="NR"/>
                <p:cNvGrpSpPr/>
                <p:nvPr/>
              </p:nvGrpSpPr>
              <p:grpSpPr>
                <a:xfrm>
                  <a:off x="4769830" y="1307632"/>
                  <a:ext cx="264393" cy="151037"/>
                  <a:chOff x="0" y="0"/>
                  <a:chExt cx="264392" cy="151035"/>
                </a:xfrm>
              </p:grpSpPr>
              <p:sp>
                <p:nvSpPr>
                  <p:cNvPr id="156" name="Rectangle"/>
                  <p:cNvSpPr/>
                  <p:nvPr/>
                </p:nvSpPr>
                <p:spPr>
                  <a:xfrm>
                    <a:off x="-1" y="0"/>
                    <a:ext cx="264394" cy="151036"/>
                  </a:xfrm>
                  <a:prstGeom prst="rect">
                    <a:avLst/>
                  </a:prstGeom>
                  <a:solidFill>
                    <a:srgbClr val="FFFFFF"/>
                  </a:solidFill>
                  <a:ln w="12700" cap="flat">
                    <a:noFill/>
                    <a:miter lim="400000"/>
                  </a:ln>
                  <a:effectLst/>
                </p:spPr>
                <p:txBody>
                  <a:bodyPr wrap="square" lIns="45718" tIns="45718" rIns="45718" bIns="45718" numCol="1" anchor="t">
                    <a:noAutofit/>
                  </a:bodyPr>
                  <a:lstStyle/>
                  <a:p>
                    <a:pPr algn="ctr">
                      <a:defRPr sz="900">
                        <a:solidFill>
                          <a:srgbClr val="2A4CFF"/>
                        </a:solidFill>
                        <a:latin typeface="Times Roman"/>
                        <a:ea typeface="Times Roman"/>
                        <a:cs typeface="Times Roman"/>
                        <a:sym typeface="Times Roman"/>
                      </a:defRPr>
                    </a:pPr>
                    <a:endParaRPr/>
                  </a:p>
                </p:txBody>
              </p:sp>
              <p:sp>
                <p:nvSpPr>
                  <p:cNvPr id="157" name="NR"/>
                  <p:cNvSpPr txBox="1"/>
                  <p:nvPr/>
                </p:nvSpPr>
                <p:spPr>
                  <a:xfrm>
                    <a:off x="-1" y="0"/>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a:solidFill>
                          <a:srgbClr val="2A4CFF"/>
                        </a:solidFill>
                        <a:latin typeface="Times Roman"/>
                        <a:ea typeface="Times Roman"/>
                        <a:cs typeface="Times Roman"/>
                        <a:sym typeface="Times Roman"/>
                      </a:defRPr>
                    </a:lvl1pPr>
                  </a:lstStyle>
                  <a:p>
                    <a:r>
                      <a:t>NR</a:t>
                    </a:r>
                  </a:p>
                </p:txBody>
              </p:sp>
            </p:grpSp>
            <p:grpSp>
              <p:nvGrpSpPr>
                <p:cNvPr id="161" name="NR"/>
                <p:cNvGrpSpPr/>
                <p:nvPr/>
              </p:nvGrpSpPr>
              <p:grpSpPr>
                <a:xfrm>
                  <a:off x="5408953" y="1307632"/>
                  <a:ext cx="264393" cy="151037"/>
                  <a:chOff x="0" y="0"/>
                  <a:chExt cx="264392" cy="151035"/>
                </a:xfrm>
              </p:grpSpPr>
              <p:sp>
                <p:nvSpPr>
                  <p:cNvPr id="159" name="Rectangle"/>
                  <p:cNvSpPr/>
                  <p:nvPr/>
                </p:nvSpPr>
                <p:spPr>
                  <a:xfrm>
                    <a:off x="-1" y="0"/>
                    <a:ext cx="264394" cy="151036"/>
                  </a:xfrm>
                  <a:prstGeom prst="rect">
                    <a:avLst/>
                  </a:prstGeom>
                  <a:solidFill>
                    <a:srgbClr val="FFFFFF"/>
                  </a:solidFill>
                  <a:ln w="12700" cap="flat">
                    <a:noFill/>
                    <a:miter lim="400000"/>
                  </a:ln>
                  <a:effectLst/>
                </p:spPr>
                <p:txBody>
                  <a:bodyPr wrap="square" lIns="45718" tIns="45718" rIns="45718" bIns="45718" numCol="1" anchor="t">
                    <a:noAutofit/>
                  </a:bodyPr>
                  <a:lstStyle/>
                  <a:p>
                    <a:pPr algn="ctr">
                      <a:defRPr sz="900">
                        <a:solidFill>
                          <a:srgbClr val="2A4CFF"/>
                        </a:solidFill>
                        <a:latin typeface="Times Roman"/>
                        <a:ea typeface="Times Roman"/>
                        <a:cs typeface="Times Roman"/>
                        <a:sym typeface="Times Roman"/>
                      </a:defRPr>
                    </a:pPr>
                    <a:endParaRPr/>
                  </a:p>
                </p:txBody>
              </p:sp>
              <p:sp>
                <p:nvSpPr>
                  <p:cNvPr id="160" name="NR"/>
                  <p:cNvSpPr txBox="1"/>
                  <p:nvPr/>
                </p:nvSpPr>
                <p:spPr>
                  <a:xfrm>
                    <a:off x="-1" y="0"/>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a:solidFill>
                          <a:srgbClr val="2A4CFF"/>
                        </a:solidFill>
                        <a:latin typeface="Times Roman"/>
                        <a:ea typeface="Times Roman"/>
                        <a:cs typeface="Times Roman"/>
                        <a:sym typeface="Times Roman"/>
                      </a:defRPr>
                    </a:lvl1pPr>
                  </a:lstStyle>
                  <a:p>
                    <a:r>
                      <a:t>NR</a:t>
                    </a:r>
                  </a:p>
                </p:txBody>
              </p:sp>
            </p:grpSp>
            <p:grpSp>
              <p:nvGrpSpPr>
                <p:cNvPr id="164" name="NR"/>
                <p:cNvGrpSpPr/>
                <p:nvPr/>
              </p:nvGrpSpPr>
              <p:grpSpPr>
                <a:xfrm>
                  <a:off x="6092419" y="1307632"/>
                  <a:ext cx="264393" cy="151037"/>
                  <a:chOff x="0" y="0"/>
                  <a:chExt cx="264392" cy="151035"/>
                </a:xfrm>
              </p:grpSpPr>
              <p:sp>
                <p:nvSpPr>
                  <p:cNvPr id="162" name="Rectangle"/>
                  <p:cNvSpPr/>
                  <p:nvPr/>
                </p:nvSpPr>
                <p:spPr>
                  <a:xfrm>
                    <a:off x="-1" y="0"/>
                    <a:ext cx="264394" cy="151036"/>
                  </a:xfrm>
                  <a:prstGeom prst="rect">
                    <a:avLst/>
                  </a:prstGeom>
                  <a:solidFill>
                    <a:srgbClr val="FFFFFF"/>
                  </a:solidFill>
                  <a:ln w="12700" cap="flat">
                    <a:noFill/>
                    <a:miter lim="400000"/>
                  </a:ln>
                  <a:effectLst/>
                </p:spPr>
                <p:txBody>
                  <a:bodyPr wrap="square" lIns="45718" tIns="45718" rIns="45718" bIns="45718" numCol="1" anchor="t">
                    <a:noAutofit/>
                  </a:bodyPr>
                  <a:lstStyle/>
                  <a:p>
                    <a:pPr algn="ctr">
                      <a:defRPr sz="900">
                        <a:solidFill>
                          <a:srgbClr val="2A4CFF"/>
                        </a:solidFill>
                        <a:latin typeface="Times Roman"/>
                        <a:ea typeface="Times Roman"/>
                        <a:cs typeface="Times Roman"/>
                        <a:sym typeface="Times Roman"/>
                      </a:defRPr>
                    </a:pPr>
                    <a:endParaRPr/>
                  </a:p>
                </p:txBody>
              </p:sp>
              <p:sp>
                <p:nvSpPr>
                  <p:cNvPr id="163" name="NR"/>
                  <p:cNvSpPr txBox="1"/>
                  <p:nvPr/>
                </p:nvSpPr>
                <p:spPr>
                  <a:xfrm>
                    <a:off x="-1" y="0"/>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a:solidFill>
                          <a:srgbClr val="2A4CFF"/>
                        </a:solidFill>
                        <a:latin typeface="Times Roman"/>
                        <a:ea typeface="Times Roman"/>
                        <a:cs typeface="Times Roman"/>
                        <a:sym typeface="Times Roman"/>
                      </a:defRPr>
                    </a:lvl1pPr>
                  </a:lstStyle>
                  <a:p>
                    <a:r>
                      <a:t>NR</a:t>
                    </a:r>
                  </a:p>
                </p:txBody>
              </p:sp>
            </p:grpSp>
            <p:grpSp>
              <p:nvGrpSpPr>
                <p:cNvPr id="167" name="NR"/>
                <p:cNvGrpSpPr/>
                <p:nvPr/>
              </p:nvGrpSpPr>
              <p:grpSpPr>
                <a:xfrm>
                  <a:off x="6792637" y="1307632"/>
                  <a:ext cx="264393" cy="151037"/>
                  <a:chOff x="0" y="0"/>
                  <a:chExt cx="264392" cy="151035"/>
                </a:xfrm>
              </p:grpSpPr>
              <p:sp>
                <p:nvSpPr>
                  <p:cNvPr id="165" name="Rectangle"/>
                  <p:cNvSpPr/>
                  <p:nvPr/>
                </p:nvSpPr>
                <p:spPr>
                  <a:xfrm>
                    <a:off x="-1" y="0"/>
                    <a:ext cx="264394" cy="151036"/>
                  </a:xfrm>
                  <a:prstGeom prst="rect">
                    <a:avLst/>
                  </a:prstGeom>
                  <a:solidFill>
                    <a:srgbClr val="FFFFFF"/>
                  </a:solidFill>
                  <a:ln w="12700" cap="flat">
                    <a:noFill/>
                    <a:miter lim="400000"/>
                  </a:ln>
                  <a:effectLst/>
                </p:spPr>
                <p:txBody>
                  <a:bodyPr wrap="square" lIns="45718" tIns="45718" rIns="45718" bIns="45718" numCol="1" anchor="t">
                    <a:noAutofit/>
                  </a:bodyPr>
                  <a:lstStyle/>
                  <a:p>
                    <a:pPr algn="ctr">
                      <a:defRPr sz="900">
                        <a:solidFill>
                          <a:srgbClr val="2A4CFF"/>
                        </a:solidFill>
                        <a:latin typeface="Times Roman"/>
                        <a:ea typeface="Times Roman"/>
                        <a:cs typeface="Times Roman"/>
                        <a:sym typeface="Times Roman"/>
                      </a:defRPr>
                    </a:pPr>
                    <a:endParaRPr/>
                  </a:p>
                </p:txBody>
              </p:sp>
              <p:sp>
                <p:nvSpPr>
                  <p:cNvPr id="166" name="NR"/>
                  <p:cNvSpPr txBox="1"/>
                  <p:nvPr/>
                </p:nvSpPr>
                <p:spPr>
                  <a:xfrm>
                    <a:off x="-1" y="0"/>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a:solidFill>
                          <a:srgbClr val="2A4CFF"/>
                        </a:solidFill>
                        <a:latin typeface="Times Roman"/>
                        <a:ea typeface="Times Roman"/>
                        <a:cs typeface="Times Roman"/>
                        <a:sym typeface="Times Roman"/>
                      </a:defRPr>
                    </a:lvl1pPr>
                  </a:lstStyle>
                  <a:p>
                    <a:r>
                      <a:t>NR</a:t>
                    </a:r>
                  </a:p>
                </p:txBody>
              </p:sp>
            </p:grpSp>
            <p:grpSp>
              <p:nvGrpSpPr>
                <p:cNvPr id="170" name="NR"/>
                <p:cNvGrpSpPr/>
                <p:nvPr/>
              </p:nvGrpSpPr>
              <p:grpSpPr>
                <a:xfrm>
                  <a:off x="6092419" y="799762"/>
                  <a:ext cx="264393" cy="151037"/>
                  <a:chOff x="0" y="0"/>
                  <a:chExt cx="264392" cy="151035"/>
                </a:xfrm>
              </p:grpSpPr>
              <p:sp>
                <p:nvSpPr>
                  <p:cNvPr id="168" name="Rectangle"/>
                  <p:cNvSpPr/>
                  <p:nvPr/>
                </p:nvSpPr>
                <p:spPr>
                  <a:xfrm>
                    <a:off x="-1" y="0"/>
                    <a:ext cx="264394" cy="151036"/>
                  </a:xfrm>
                  <a:prstGeom prst="rect">
                    <a:avLst/>
                  </a:prstGeom>
                  <a:solidFill>
                    <a:srgbClr val="FFFFFF"/>
                  </a:solidFill>
                  <a:ln w="12700" cap="flat">
                    <a:noFill/>
                    <a:miter lim="400000"/>
                  </a:ln>
                  <a:effectLst/>
                </p:spPr>
                <p:txBody>
                  <a:bodyPr wrap="square" lIns="45718" tIns="45718" rIns="45718" bIns="45718" numCol="1" anchor="t">
                    <a:noAutofit/>
                  </a:bodyPr>
                  <a:lstStyle/>
                  <a:p>
                    <a:pPr algn="ctr">
                      <a:defRPr sz="900">
                        <a:solidFill>
                          <a:srgbClr val="2A4CFF"/>
                        </a:solidFill>
                        <a:latin typeface="Times Roman"/>
                        <a:ea typeface="Times Roman"/>
                        <a:cs typeface="Times Roman"/>
                        <a:sym typeface="Times Roman"/>
                      </a:defRPr>
                    </a:pPr>
                    <a:endParaRPr/>
                  </a:p>
                </p:txBody>
              </p:sp>
              <p:sp>
                <p:nvSpPr>
                  <p:cNvPr id="169" name="NR"/>
                  <p:cNvSpPr txBox="1"/>
                  <p:nvPr/>
                </p:nvSpPr>
                <p:spPr>
                  <a:xfrm>
                    <a:off x="-1" y="0"/>
                    <a:ext cx="264394"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a:solidFill>
                          <a:srgbClr val="2A4CFF"/>
                        </a:solidFill>
                        <a:latin typeface="Times Roman"/>
                        <a:ea typeface="Times Roman"/>
                        <a:cs typeface="Times Roman"/>
                        <a:sym typeface="Times Roman"/>
                      </a:defRPr>
                    </a:lvl1pPr>
                  </a:lstStyle>
                  <a:p>
                    <a:r>
                      <a:t>NR</a:t>
                    </a:r>
                  </a:p>
                </p:txBody>
              </p:sp>
            </p:grpSp>
          </p:grpSp>
          <p:grpSp>
            <p:nvGrpSpPr>
              <p:cNvPr id="174" name="Dogs"/>
              <p:cNvGrpSpPr/>
              <p:nvPr/>
            </p:nvGrpSpPr>
            <p:grpSpPr>
              <a:xfrm>
                <a:off x="24575" y="1049818"/>
                <a:ext cx="330379" cy="169513"/>
                <a:chOff x="0" y="0"/>
                <a:chExt cx="330377" cy="169512"/>
              </a:xfrm>
            </p:grpSpPr>
            <p:sp>
              <p:nvSpPr>
                <p:cNvPr id="172" name="Rectangle"/>
                <p:cNvSpPr/>
                <p:nvPr/>
              </p:nvSpPr>
              <p:spPr>
                <a:xfrm>
                  <a:off x="0" y="-1"/>
                  <a:ext cx="330378" cy="169514"/>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100" b="1">
                      <a:solidFill>
                        <a:srgbClr val="7B3AB5"/>
                      </a:solidFill>
                      <a:latin typeface="Times Roman"/>
                      <a:ea typeface="Times Roman"/>
                      <a:cs typeface="Times Roman"/>
                      <a:sym typeface="Times Roman"/>
                    </a:defRPr>
                  </a:pPr>
                  <a:endParaRPr/>
                </a:p>
              </p:txBody>
            </p:sp>
            <p:sp>
              <p:nvSpPr>
                <p:cNvPr id="173" name="Dogs"/>
                <p:cNvSpPr txBox="1"/>
                <p:nvPr/>
              </p:nvSpPr>
              <p:spPr>
                <a:xfrm>
                  <a:off x="0" y="-1"/>
                  <a:ext cx="330378"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100" b="1">
                      <a:solidFill>
                        <a:srgbClr val="7B3AB5"/>
                      </a:solidFill>
                      <a:latin typeface="Times Roman"/>
                      <a:ea typeface="Times Roman"/>
                      <a:cs typeface="Times Roman"/>
                      <a:sym typeface="Times Roman"/>
                    </a:defRPr>
                  </a:lvl1pPr>
                </a:lstStyle>
                <a:p>
                  <a:r>
                    <a:t>Dogs</a:t>
                  </a:r>
                </a:p>
              </p:txBody>
            </p:sp>
          </p:grpSp>
          <p:grpSp>
            <p:nvGrpSpPr>
              <p:cNvPr id="177" name="Calves"/>
              <p:cNvGrpSpPr/>
              <p:nvPr/>
            </p:nvGrpSpPr>
            <p:grpSpPr>
              <a:xfrm>
                <a:off x="8810" y="1307630"/>
                <a:ext cx="503174" cy="165101"/>
                <a:chOff x="0" y="0"/>
                <a:chExt cx="503173" cy="165100"/>
              </a:xfrm>
            </p:grpSpPr>
            <p:sp>
              <p:nvSpPr>
                <p:cNvPr id="175" name="Rectangle"/>
                <p:cNvSpPr/>
                <p:nvPr/>
              </p:nvSpPr>
              <p:spPr>
                <a:xfrm>
                  <a:off x="0" y="0"/>
                  <a:ext cx="503174" cy="151038"/>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100" b="1">
                      <a:solidFill>
                        <a:srgbClr val="B55307"/>
                      </a:solidFill>
                      <a:latin typeface="Times Roman"/>
                      <a:ea typeface="Times Roman"/>
                      <a:cs typeface="Times Roman"/>
                      <a:sym typeface="Times Roman"/>
                    </a:defRPr>
                  </a:pPr>
                  <a:endParaRPr/>
                </a:p>
              </p:txBody>
            </p:sp>
            <p:sp>
              <p:nvSpPr>
                <p:cNvPr id="176" name="Calves"/>
                <p:cNvSpPr txBox="1"/>
                <p:nvPr/>
              </p:nvSpPr>
              <p:spPr>
                <a:xfrm>
                  <a:off x="0" y="0"/>
                  <a:ext cx="503174" cy="165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100" b="1">
                      <a:solidFill>
                        <a:srgbClr val="2A4CFF"/>
                      </a:solidFill>
                      <a:latin typeface="Times Roman"/>
                      <a:ea typeface="Times Roman"/>
                      <a:cs typeface="Times Roman"/>
                      <a:sym typeface="Times Roman"/>
                    </a:defRPr>
                  </a:lvl1pPr>
                </a:lstStyle>
                <a:p>
                  <a:r>
                    <a:t>Calves</a:t>
                  </a:r>
                </a:p>
              </p:txBody>
            </p:sp>
          </p:grpSp>
          <p:grpSp>
            <p:nvGrpSpPr>
              <p:cNvPr id="180" name="AA"/>
              <p:cNvGrpSpPr/>
              <p:nvPr/>
            </p:nvGrpSpPr>
            <p:grpSpPr>
              <a:xfrm>
                <a:off x="6792387" y="380096"/>
                <a:ext cx="264889" cy="165101"/>
                <a:chOff x="0" y="0"/>
                <a:chExt cx="264887" cy="165100"/>
              </a:xfrm>
            </p:grpSpPr>
            <p:sp>
              <p:nvSpPr>
                <p:cNvPr id="178" name="Rectangle"/>
                <p:cNvSpPr/>
                <p:nvPr/>
              </p:nvSpPr>
              <p:spPr>
                <a:xfrm>
                  <a:off x="0" y="0"/>
                  <a:ext cx="264888"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000">
                      <a:solidFill>
                        <a:srgbClr val="2A4CFF"/>
                      </a:solidFill>
                      <a:latin typeface="Times Roman"/>
                      <a:ea typeface="Times Roman"/>
                      <a:cs typeface="Times Roman"/>
                      <a:sym typeface="Times Roman"/>
                    </a:defRPr>
                  </a:pPr>
                  <a:endParaRPr/>
                </a:p>
              </p:txBody>
            </p:sp>
            <p:sp>
              <p:nvSpPr>
                <p:cNvPr id="179" name="AA"/>
                <p:cNvSpPr txBox="1"/>
                <p:nvPr/>
              </p:nvSpPr>
              <p:spPr>
                <a:xfrm>
                  <a:off x="0" y="0"/>
                  <a:ext cx="264888" cy="165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000">
                      <a:solidFill>
                        <a:srgbClr val="2A4CFF"/>
                      </a:solidFill>
                      <a:latin typeface="Times Roman"/>
                      <a:ea typeface="Times Roman"/>
                      <a:cs typeface="Times Roman"/>
                      <a:sym typeface="Times Roman"/>
                    </a:defRPr>
                  </a:lvl1pPr>
                </a:lstStyle>
                <a:p>
                  <a:r>
                    <a:t>AA</a:t>
                  </a:r>
                </a:p>
              </p:txBody>
            </p:sp>
          </p:grpSp>
        </p:grpSp>
        <p:grpSp>
          <p:nvGrpSpPr>
            <p:cNvPr id="184" name="Humans"/>
            <p:cNvGrpSpPr/>
            <p:nvPr/>
          </p:nvGrpSpPr>
          <p:grpSpPr>
            <a:xfrm>
              <a:off x="18930" y="770941"/>
              <a:ext cx="585971" cy="165101"/>
              <a:chOff x="0" y="0"/>
              <a:chExt cx="585969" cy="165100"/>
            </a:xfrm>
          </p:grpSpPr>
          <p:sp>
            <p:nvSpPr>
              <p:cNvPr id="182" name="Rectangle"/>
              <p:cNvSpPr/>
              <p:nvPr/>
            </p:nvSpPr>
            <p:spPr>
              <a:xfrm>
                <a:off x="0" y="0"/>
                <a:ext cx="585970" cy="15103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100" b="1">
                    <a:latin typeface="Times Roman"/>
                    <a:ea typeface="Times Roman"/>
                    <a:cs typeface="Times Roman"/>
                    <a:sym typeface="Times Roman"/>
                  </a:defRPr>
                </a:pPr>
                <a:endParaRPr/>
              </a:p>
            </p:txBody>
          </p:sp>
          <p:sp>
            <p:nvSpPr>
              <p:cNvPr id="183" name="Humans"/>
              <p:cNvSpPr txBox="1"/>
              <p:nvPr/>
            </p:nvSpPr>
            <p:spPr>
              <a:xfrm>
                <a:off x="0" y="0"/>
                <a:ext cx="585970" cy="165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100" b="1">
                    <a:latin typeface="Times Roman"/>
                    <a:ea typeface="Times Roman"/>
                    <a:cs typeface="Times Roman"/>
                    <a:sym typeface="Times Roman"/>
                  </a:defRPr>
                </a:lvl1pPr>
              </a:lstStyle>
              <a:p>
                <a:r>
                  <a:t>Humans</a:t>
                </a:r>
              </a:p>
            </p:txBody>
          </p:sp>
        </p:grpSp>
      </p:grpSp>
      <p:grpSp>
        <p:nvGrpSpPr>
          <p:cNvPr id="209" name="Grouper"/>
          <p:cNvGrpSpPr/>
          <p:nvPr/>
        </p:nvGrpSpPr>
        <p:grpSpPr>
          <a:xfrm>
            <a:off x="314523" y="1834101"/>
            <a:ext cx="8163009" cy="1655970"/>
            <a:chOff x="0" y="0"/>
            <a:chExt cx="8163007" cy="1655969"/>
          </a:xfrm>
        </p:grpSpPr>
        <p:grpSp>
          <p:nvGrpSpPr>
            <p:cNvPr id="207" name="Grouper"/>
            <p:cNvGrpSpPr/>
            <p:nvPr/>
          </p:nvGrpSpPr>
          <p:grpSpPr>
            <a:xfrm>
              <a:off x="0" y="-1"/>
              <a:ext cx="8163008" cy="1420284"/>
              <a:chOff x="0" y="0"/>
              <a:chExt cx="8163007" cy="1420282"/>
            </a:xfrm>
          </p:grpSpPr>
          <p:pic>
            <p:nvPicPr>
              <p:cNvPr id="186" name="Image" descr="Image"/>
              <p:cNvPicPr>
                <a:picLocks noChangeAspect="1"/>
              </p:cNvPicPr>
              <p:nvPr/>
            </p:nvPicPr>
            <p:blipFill>
              <a:blip r:embed="rId4">
                <a:extLst/>
              </a:blip>
              <a:stretch>
                <a:fillRect/>
              </a:stretch>
            </p:blipFill>
            <p:spPr>
              <a:xfrm>
                <a:off x="116521" y="252024"/>
                <a:ext cx="7312301" cy="240269"/>
              </a:xfrm>
              <a:prstGeom prst="rect">
                <a:avLst/>
              </a:prstGeom>
              <a:ln w="12700" cap="flat">
                <a:noFill/>
                <a:miter lim="400000"/>
              </a:ln>
              <a:effectLst/>
            </p:spPr>
          </p:pic>
          <p:grpSp>
            <p:nvGrpSpPr>
              <p:cNvPr id="205" name="Grouper"/>
              <p:cNvGrpSpPr/>
              <p:nvPr/>
            </p:nvGrpSpPr>
            <p:grpSpPr>
              <a:xfrm>
                <a:off x="0" y="507455"/>
                <a:ext cx="8163009" cy="912827"/>
                <a:chOff x="0" y="0"/>
                <a:chExt cx="8163007" cy="912826"/>
              </a:xfrm>
            </p:grpSpPr>
            <p:grpSp>
              <p:nvGrpSpPr>
                <p:cNvPr id="189" name="Grouper"/>
                <p:cNvGrpSpPr/>
                <p:nvPr/>
              </p:nvGrpSpPr>
              <p:grpSpPr>
                <a:xfrm>
                  <a:off x="0" y="-1"/>
                  <a:ext cx="8163009" cy="912827"/>
                  <a:chOff x="0" y="0"/>
                  <a:chExt cx="8163007" cy="912826"/>
                </a:xfrm>
              </p:grpSpPr>
              <p:pic>
                <p:nvPicPr>
                  <p:cNvPr id="187" name="Image" descr="Image"/>
                  <p:cNvPicPr>
                    <a:picLocks noChangeAspect="1"/>
                  </p:cNvPicPr>
                  <p:nvPr/>
                </p:nvPicPr>
                <p:blipFill>
                  <a:blip r:embed="rId5">
                    <a:extLst/>
                  </a:blip>
                  <a:srcRect t="27598" b="40257"/>
                  <a:stretch>
                    <a:fillRect/>
                  </a:stretch>
                </p:blipFill>
                <p:spPr>
                  <a:xfrm>
                    <a:off x="0" y="0"/>
                    <a:ext cx="8163009" cy="735587"/>
                  </a:xfrm>
                  <a:prstGeom prst="rect">
                    <a:avLst/>
                  </a:prstGeom>
                  <a:ln w="12700" cap="flat">
                    <a:noFill/>
                    <a:miter lim="400000"/>
                  </a:ln>
                  <a:effectLst/>
                </p:spPr>
              </p:pic>
              <p:pic>
                <p:nvPicPr>
                  <p:cNvPr id="188" name="Image" descr="Image"/>
                  <p:cNvPicPr>
                    <a:picLocks noChangeAspect="1"/>
                  </p:cNvPicPr>
                  <p:nvPr/>
                </p:nvPicPr>
                <p:blipFill>
                  <a:blip r:embed="rId6">
                    <a:extLst/>
                  </a:blip>
                  <a:stretch>
                    <a:fillRect/>
                  </a:stretch>
                </p:blipFill>
                <p:spPr>
                  <a:xfrm>
                    <a:off x="120201" y="715041"/>
                    <a:ext cx="7992049" cy="197786"/>
                  </a:xfrm>
                  <a:prstGeom prst="rect">
                    <a:avLst/>
                  </a:prstGeom>
                  <a:ln w="12700" cap="flat">
                    <a:noFill/>
                    <a:miter lim="400000"/>
                  </a:ln>
                  <a:effectLst/>
                </p:spPr>
              </p:pic>
            </p:grpSp>
            <p:sp>
              <p:nvSpPr>
                <p:cNvPr id="190" name="Rectangle"/>
                <p:cNvSpPr/>
                <p:nvPr/>
              </p:nvSpPr>
              <p:spPr>
                <a:xfrm>
                  <a:off x="2064865" y="200555"/>
                  <a:ext cx="865375" cy="183582"/>
                </a:xfrm>
                <a:prstGeom prst="rect">
                  <a:avLst/>
                </a:prstGeom>
                <a:solidFill>
                  <a:srgbClr val="1D832A">
                    <a:alpha val="17976"/>
                  </a:srgbClr>
                </a:solidFill>
                <a:ln w="25400" cap="flat">
                  <a:solidFill>
                    <a:srgbClr val="1D832A"/>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1" name="Rectangle"/>
                <p:cNvSpPr/>
                <p:nvPr/>
              </p:nvSpPr>
              <p:spPr>
                <a:xfrm>
                  <a:off x="3778348" y="549589"/>
                  <a:ext cx="865375" cy="344820"/>
                </a:xfrm>
                <a:prstGeom prst="rect">
                  <a:avLst/>
                </a:prstGeom>
                <a:solidFill>
                  <a:srgbClr val="1D832A">
                    <a:alpha val="17976"/>
                  </a:srgbClr>
                </a:solidFill>
                <a:ln w="25400" cap="flat">
                  <a:solidFill>
                    <a:srgbClr val="1D832A"/>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2" name="Rectangle"/>
                <p:cNvSpPr/>
                <p:nvPr/>
              </p:nvSpPr>
              <p:spPr>
                <a:xfrm>
                  <a:off x="5513307" y="200555"/>
                  <a:ext cx="865375" cy="183582"/>
                </a:xfrm>
                <a:prstGeom prst="rect">
                  <a:avLst/>
                </a:prstGeom>
                <a:solidFill>
                  <a:srgbClr val="1D832A">
                    <a:alpha val="17976"/>
                  </a:srgbClr>
                </a:solidFill>
                <a:ln w="25400" cap="flat">
                  <a:solidFill>
                    <a:srgbClr val="1D832A"/>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3" name="Rectangle"/>
                <p:cNvSpPr/>
                <p:nvPr/>
              </p:nvSpPr>
              <p:spPr>
                <a:xfrm>
                  <a:off x="6367671" y="200555"/>
                  <a:ext cx="865375" cy="697354"/>
                </a:xfrm>
                <a:prstGeom prst="rect">
                  <a:avLst/>
                </a:prstGeom>
                <a:solidFill>
                  <a:srgbClr val="1D832A">
                    <a:alpha val="17976"/>
                  </a:srgbClr>
                </a:solidFill>
                <a:ln w="25400" cap="flat">
                  <a:solidFill>
                    <a:srgbClr val="1D832A"/>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4" name="Rectangle"/>
                <p:cNvSpPr/>
                <p:nvPr/>
              </p:nvSpPr>
              <p:spPr>
                <a:xfrm>
                  <a:off x="2064865" y="387296"/>
                  <a:ext cx="865375" cy="323872"/>
                </a:xfrm>
                <a:prstGeom prst="rect">
                  <a:avLst/>
                </a:prstGeom>
                <a:solidFill>
                  <a:srgbClr val="DF1A10">
                    <a:alpha val="38420"/>
                  </a:srgbClr>
                </a:solidFill>
                <a:ln w="25400" cap="flat">
                  <a:solidFill>
                    <a:srgbClr val="DF1A10"/>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5" name="Rectangle"/>
                <p:cNvSpPr/>
                <p:nvPr/>
              </p:nvSpPr>
              <p:spPr>
                <a:xfrm>
                  <a:off x="2919229" y="213664"/>
                  <a:ext cx="865376" cy="329841"/>
                </a:xfrm>
                <a:prstGeom prst="rect">
                  <a:avLst/>
                </a:prstGeom>
                <a:solidFill>
                  <a:srgbClr val="DF1A10">
                    <a:alpha val="38420"/>
                  </a:srgbClr>
                </a:solidFill>
                <a:ln w="25400" cap="flat">
                  <a:solidFill>
                    <a:srgbClr val="DF1A10"/>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6" name="Rectangle"/>
                <p:cNvSpPr/>
                <p:nvPr/>
              </p:nvSpPr>
              <p:spPr>
                <a:xfrm>
                  <a:off x="3789086" y="391246"/>
                  <a:ext cx="865375" cy="153736"/>
                </a:xfrm>
                <a:prstGeom prst="rect">
                  <a:avLst/>
                </a:prstGeom>
                <a:solidFill>
                  <a:srgbClr val="DF1A10">
                    <a:alpha val="38420"/>
                  </a:srgbClr>
                </a:solidFill>
                <a:ln w="25400" cap="flat">
                  <a:solidFill>
                    <a:srgbClr val="DF1A10"/>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7" name="Rectangle"/>
                <p:cNvSpPr/>
                <p:nvPr/>
              </p:nvSpPr>
              <p:spPr>
                <a:xfrm>
                  <a:off x="5513307" y="387296"/>
                  <a:ext cx="865375" cy="323872"/>
                </a:xfrm>
                <a:prstGeom prst="rect">
                  <a:avLst/>
                </a:prstGeom>
                <a:solidFill>
                  <a:srgbClr val="DF1A10">
                    <a:alpha val="38420"/>
                  </a:srgbClr>
                </a:solidFill>
                <a:ln w="25400" cap="flat">
                  <a:solidFill>
                    <a:srgbClr val="DF1A10"/>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8" name="Rectangle"/>
                <p:cNvSpPr/>
                <p:nvPr/>
              </p:nvSpPr>
              <p:spPr>
                <a:xfrm>
                  <a:off x="4645827" y="221110"/>
                  <a:ext cx="865376" cy="323872"/>
                </a:xfrm>
                <a:prstGeom prst="rect">
                  <a:avLst/>
                </a:prstGeom>
                <a:solidFill>
                  <a:srgbClr val="DF1A10">
                    <a:alpha val="38420"/>
                  </a:srgbClr>
                </a:solidFill>
                <a:ln w="25400" cap="flat">
                  <a:solidFill>
                    <a:srgbClr val="DF1A10"/>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9" name="Rectangle"/>
                <p:cNvSpPr/>
                <p:nvPr/>
              </p:nvSpPr>
              <p:spPr>
                <a:xfrm>
                  <a:off x="4643450" y="549589"/>
                  <a:ext cx="865376" cy="355178"/>
                </a:xfrm>
                <a:prstGeom prst="rect">
                  <a:avLst/>
                </a:prstGeom>
                <a:solidFill>
                  <a:srgbClr val="1D832A">
                    <a:alpha val="17976"/>
                  </a:srgbClr>
                </a:solidFill>
                <a:ln w="25400" cap="flat">
                  <a:solidFill>
                    <a:srgbClr val="1D832A"/>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200" name="Rectangle"/>
                <p:cNvSpPr/>
                <p:nvPr/>
              </p:nvSpPr>
              <p:spPr>
                <a:xfrm>
                  <a:off x="6367671" y="37999"/>
                  <a:ext cx="865375" cy="168683"/>
                </a:xfrm>
                <a:prstGeom prst="rect">
                  <a:avLst/>
                </a:prstGeom>
                <a:solidFill>
                  <a:srgbClr val="DF1A10">
                    <a:alpha val="38420"/>
                  </a:srgbClr>
                </a:solidFill>
                <a:ln w="25400" cap="flat">
                  <a:solidFill>
                    <a:srgbClr val="DF1A10"/>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201" name="Carré"/>
                <p:cNvSpPr/>
                <p:nvPr/>
              </p:nvSpPr>
              <p:spPr>
                <a:xfrm>
                  <a:off x="7226789" y="34370"/>
                  <a:ext cx="865375" cy="863250"/>
                </a:xfrm>
                <a:prstGeom prst="rect">
                  <a:avLst/>
                </a:prstGeom>
                <a:solidFill>
                  <a:srgbClr val="5EC2FF">
                    <a:alpha val="27929"/>
                  </a:srgbClr>
                </a:solidFill>
                <a:ln w="25400" cap="flat">
                  <a:solidFill>
                    <a:srgbClr val="34439B"/>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202" name="Rectangle"/>
                <p:cNvSpPr/>
                <p:nvPr/>
              </p:nvSpPr>
              <p:spPr>
                <a:xfrm>
                  <a:off x="2088330" y="723799"/>
                  <a:ext cx="1701028" cy="165510"/>
                </a:xfrm>
                <a:prstGeom prst="rect">
                  <a:avLst/>
                </a:prstGeom>
                <a:solidFill>
                  <a:srgbClr val="DF1A10">
                    <a:alpha val="38420"/>
                  </a:srgbClr>
                </a:solidFill>
                <a:ln w="25400" cap="flat">
                  <a:solidFill>
                    <a:srgbClr val="DF1A10"/>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203" name="Rectangle"/>
                <p:cNvSpPr/>
                <p:nvPr/>
              </p:nvSpPr>
              <p:spPr>
                <a:xfrm>
                  <a:off x="5513307" y="714763"/>
                  <a:ext cx="865375" cy="183582"/>
                </a:xfrm>
                <a:prstGeom prst="rect">
                  <a:avLst/>
                </a:prstGeom>
                <a:solidFill>
                  <a:srgbClr val="1D832A">
                    <a:alpha val="17976"/>
                  </a:srgbClr>
                </a:solidFill>
                <a:ln w="25400" cap="flat">
                  <a:solidFill>
                    <a:srgbClr val="1D832A"/>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204" name="Rectangle"/>
                <p:cNvSpPr/>
                <p:nvPr/>
              </p:nvSpPr>
              <p:spPr>
                <a:xfrm>
                  <a:off x="3787125" y="200555"/>
                  <a:ext cx="865375" cy="183582"/>
                </a:xfrm>
                <a:prstGeom prst="rect">
                  <a:avLst/>
                </a:prstGeom>
                <a:solidFill>
                  <a:srgbClr val="1D832A">
                    <a:alpha val="17976"/>
                  </a:srgbClr>
                </a:solidFill>
                <a:ln w="25400" cap="flat">
                  <a:solidFill>
                    <a:srgbClr val="1D832A"/>
                  </a:solidFill>
                  <a:prstDash val="solid"/>
                  <a:round/>
                </a:ln>
                <a:effectLst/>
              </p:spPr>
              <p:txBody>
                <a:bodyPr wrap="square" lIns="45718" tIns="45718" rIns="45718" bIns="45718" numCol="1" anchor="t">
                  <a:noAutofit/>
                </a:bodyPr>
                <a:lstStyle/>
                <a:p>
                  <a:pPr>
                    <a:defRPr>
                      <a:latin typeface="+mn-lt"/>
                      <a:ea typeface="+mn-ea"/>
                      <a:cs typeface="+mn-cs"/>
                      <a:sym typeface="Calibri"/>
                    </a:defRPr>
                  </a:pPr>
                  <a:endParaRPr/>
                </a:p>
              </p:txBody>
            </p:sp>
          </p:grpSp>
          <p:pic>
            <p:nvPicPr>
              <p:cNvPr id="206" name="Flèche Flèche" descr="Flèche Flèche"/>
              <p:cNvPicPr>
                <a:picLocks noChangeAspect="1"/>
              </p:cNvPicPr>
              <p:nvPr/>
            </p:nvPicPr>
            <p:blipFill>
              <a:blip r:embed="rId7">
                <a:extLst/>
              </a:blip>
              <a:stretch>
                <a:fillRect/>
              </a:stretch>
            </p:blipFill>
            <p:spPr>
              <a:xfrm rot="5400000">
                <a:off x="7383281" y="102803"/>
                <a:ext cx="503363" cy="297755"/>
              </a:xfrm>
              <a:prstGeom prst="rect">
                <a:avLst/>
              </a:prstGeom>
              <a:ln w="12700" cap="flat">
                <a:noFill/>
                <a:miter lim="400000"/>
              </a:ln>
              <a:effectLst/>
            </p:spPr>
          </p:pic>
        </p:grpSp>
        <p:sp>
          <p:nvSpPr>
            <p:cNvPr id="208" name="Olsen, 1999"/>
            <p:cNvSpPr txBox="1"/>
            <p:nvPr/>
          </p:nvSpPr>
          <p:spPr>
            <a:xfrm>
              <a:off x="7155052" y="1397769"/>
              <a:ext cx="986601" cy="25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300">
                  <a:latin typeface="+mn-lt"/>
                  <a:ea typeface="+mn-ea"/>
                  <a:cs typeface="+mn-cs"/>
                  <a:sym typeface="Calibri"/>
                </a:defRPr>
              </a:lvl1pPr>
            </a:lstStyle>
            <a:p>
              <a:r>
                <a:t>Olsen, 1999</a:t>
              </a:r>
            </a:p>
          </p:txBody>
        </p:sp>
      </p:grpSp>
      <p:sp>
        <p:nvSpPr>
          <p:cNvPr id="210" name="Key differences for trauma hemorrhage models"/>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Key differences for trauma hemorrhage models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 Not the same response to treatments : exemple of Ibuprofen"/>
          <p:cNvSpPr txBox="1"/>
          <p:nvPr/>
        </p:nvSpPr>
        <p:spPr>
          <a:xfrm>
            <a:off x="75094" y="1194118"/>
            <a:ext cx="7777635" cy="336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b="1">
                <a:solidFill>
                  <a:srgbClr val="74291B"/>
                </a:solidFill>
                <a:latin typeface="+mn-lt"/>
                <a:ea typeface="+mn-ea"/>
                <a:cs typeface="+mn-cs"/>
                <a:sym typeface="Calibri"/>
              </a:defRPr>
            </a:lvl1pPr>
          </a:lstStyle>
          <a:p>
            <a:r>
              <a:t>✗ Not the same response to treatments : exemple of Ibuprofen</a:t>
            </a:r>
          </a:p>
        </p:txBody>
      </p:sp>
      <p:sp>
        <p:nvSpPr>
          <p:cNvPr id="215" name="Key differences for trauma hemorrhage models"/>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Key differences for trauma hemorrhage models</a:t>
            </a:r>
          </a:p>
        </p:txBody>
      </p:sp>
      <p:grpSp>
        <p:nvGrpSpPr>
          <p:cNvPr id="225" name="Grouper"/>
          <p:cNvGrpSpPr/>
          <p:nvPr/>
        </p:nvGrpSpPr>
        <p:grpSpPr>
          <a:xfrm>
            <a:off x="894442" y="1932493"/>
            <a:ext cx="6355029" cy="3781642"/>
            <a:chOff x="0" y="0"/>
            <a:chExt cx="6355028" cy="3781639"/>
          </a:xfrm>
        </p:grpSpPr>
        <p:grpSp>
          <p:nvGrpSpPr>
            <p:cNvPr id="223" name="Grouper"/>
            <p:cNvGrpSpPr/>
            <p:nvPr/>
          </p:nvGrpSpPr>
          <p:grpSpPr>
            <a:xfrm>
              <a:off x="0" y="-1"/>
              <a:ext cx="6348663" cy="3572769"/>
              <a:chOff x="0" y="0"/>
              <a:chExt cx="6348662" cy="3572767"/>
            </a:xfrm>
          </p:grpSpPr>
          <p:pic>
            <p:nvPicPr>
              <p:cNvPr id="216" name="Image" descr="Image"/>
              <p:cNvPicPr>
                <a:picLocks noChangeAspect="1"/>
              </p:cNvPicPr>
              <p:nvPr/>
            </p:nvPicPr>
            <p:blipFill>
              <a:blip r:embed="rId3">
                <a:extLst/>
              </a:blip>
              <a:stretch>
                <a:fillRect/>
              </a:stretch>
            </p:blipFill>
            <p:spPr>
              <a:xfrm>
                <a:off x="499325" y="0"/>
                <a:ext cx="2743288" cy="1683452"/>
              </a:xfrm>
              <a:prstGeom prst="rect">
                <a:avLst/>
              </a:prstGeom>
              <a:ln w="12700" cap="flat">
                <a:noFill/>
                <a:miter lim="400000"/>
              </a:ln>
              <a:effectLst/>
            </p:spPr>
          </p:pic>
          <p:pic>
            <p:nvPicPr>
              <p:cNvPr id="217" name="Image" descr="Image"/>
              <p:cNvPicPr>
                <a:picLocks noChangeAspect="1"/>
              </p:cNvPicPr>
              <p:nvPr/>
            </p:nvPicPr>
            <p:blipFill>
              <a:blip r:embed="rId4">
                <a:extLst/>
              </a:blip>
              <a:stretch>
                <a:fillRect/>
              </a:stretch>
            </p:blipFill>
            <p:spPr>
              <a:xfrm>
                <a:off x="3378330" y="27827"/>
                <a:ext cx="2743287" cy="1725224"/>
              </a:xfrm>
              <a:prstGeom prst="rect">
                <a:avLst/>
              </a:prstGeom>
              <a:ln w="12700" cap="flat">
                <a:noFill/>
                <a:miter lim="400000"/>
              </a:ln>
              <a:effectLst/>
            </p:spPr>
          </p:pic>
          <p:grpSp>
            <p:nvGrpSpPr>
              <p:cNvPr id="220" name="Grouper"/>
              <p:cNvGrpSpPr/>
              <p:nvPr/>
            </p:nvGrpSpPr>
            <p:grpSpPr>
              <a:xfrm>
                <a:off x="393821" y="1746590"/>
                <a:ext cx="5954842" cy="1826178"/>
                <a:chOff x="0" y="0"/>
                <a:chExt cx="5954841" cy="1826176"/>
              </a:xfrm>
            </p:grpSpPr>
            <p:pic>
              <p:nvPicPr>
                <p:cNvPr id="218" name="Image" descr="Image"/>
                <p:cNvPicPr>
                  <a:picLocks noChangeAspect="1"/>
                </p:cNvPicPr>
                <p:nvPr/>
              </p:nvPicPr>
              <p:blipFill>
                <a:blip r:embed="rId5">
                  <a:extLst/>
                </a:blip>
                <a:srcRect b="23375"/>
                <a:stretch>
                  <a:fillRect/>
                </a:stretch>
              </p:blipFill>
              <p:spPr>
                <a:xfrm>
                  <a:off x="-1" y="0"/>
                  <a:ext cx="3012408" cy="1826177"/>
                </a:xfrm>
                <a:prstGeom prst="rect">
                  <a:avLst/>
                </a:prstGeom>
                <a:ln w="12700" cap="flat">
                  <a:noFill/>
                  <a:miter lim="400000"/>
                </a:ln>
                <a:effectLst/>
              </p:spPr>
            </p:pic>
            <p:pic>
              <p:nvPicPr>
                <p:cNvPr id="219" name="Image" descr="Image"/>
                <p:cNvPicPr>
                  <a:picLocks noChangeAspect="1"/>
                </p:cNvPicPr>
                <p:nvPr/>
              </p:nvPicPr>
              <p:blipFill>
                <a:blip r:embed="rId6">
                  <a:extLst/>
                </a:blip>
                <a:srcRect b="26246"/>
                <a:stretch>
                  <a:fillRect/>
                </a:stretch>
              </p:blipFill>
              <p:spPr>
                <a:xfrm>
                  <a:off x="2974121" y="24264"/>
                  <a:ext cx="2980720" cy="1777441"/>
                </a:xfrm>
                <a:prstGeom prst="rect">
                  <a:avLst/>
                </a:prstGeom>
                <a:ln w="12700" cap="flat">
                  <a:noFill/>
                  <a:miter lim="400000"/>
                </a:ln>
                <a:effectLst/>
              </p:spPr>
            </p:pic>
          </p:grpSp>
          <p:sp>
            <p:nvSpPr>
              <p:cNvPr id="221" name="ROTEM"/>
              <p:cNvSpPr txBox="1"/>
              <p:nvPr/>
            </p:nvSpPr>
            <p:spPr>
              <a:xfrm rot="16200000">
                <a:off x="-178284" y="2526618"/>
                <a:ext cx="637365" cy="280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400">
                    <a:latin typeface="+mn-lt"/>
                    <a:ea typeface="+mn-ea"/>
                    <a:cs typeface="+mn-cs"/>
                    <a:sym typeface="Calibri"/>
                  </a:defRPr>
                </a:lvl1pPr>
              </a:lstStyle>
              <a:p>
                <a:r>
                  <a:t>ROTEM</a:t>
                </a:r>
              </a:p>
            </p:txBody>
          </p:sp>
          <p:sp>
            <p:nvSpPr>
              <p:cNvPr id="222" name="Platelet aggregation"/>
              <p:cNvSpPr txBox="1"/>
              <p:nvPr/>
            </p:nvSpPr>
            <p:spPr>
              <a:xfrm rot="16200000">
                <a:off x="-633723" y="789447"/>
                <a:ext cx="1548243" cy="280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400">
                    <a:latin typeface="+mn-lt"/>
                    <a:ea typeface="+mn-ea"/>
                    <a:cs typeface="+mn-cs"/>
                    <a:sym typeface="Calibri"/>
                  </a:defRPr>
                </a:lvl1pPr>
              </a:lstStyle>
              <a:p>
                <a:r>
                  <a:t>Platelet aggregation</a:t>
                </a:r>
              </a:p>
            </p:txBody>
          </p:sp>
        </p:grpSp>
        <p:sp>
          <p:nvSpPr>
            <p:cNvPr id="224" name="Wenjun, 2016"/>
            <p:cNvSpPr txBox="1"/>
            <p:nvPr/>
          </p:nvSpPr>
          <p:spPr>
            <a:xfrm>
              <a:off x="5509726" y="3525101"/>
              <a:ext cx="845303" cy="25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defTabSz="457200">
                <a:spcBef>
                  <a:spcPts val="1200"/>
                </a:spcBef>
                <a:defRPr sz="1000">
                  <a:latin typeface="Times Roman"/>
                  <a:ea typeface="Times Roman"/>
                  <a:cs typeface="Times Roman"/>
                  <a:sym typeface="Times Roman"/>
                </a:defRPr>
              </a:lvl1pPr>
            </a:lstStyle>
            <a:p>
              <a:r>
                <a:t>Wenjun, 2016 </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 Availability of reagents : biochemistry, ELISA, W.B, flow cytometry…"/>
          <p:cNvSpPr txBox="1"/>
          <p:nvPr/>
        </p:nvSpPr>
        <p:spPr>
          <a:xfrm>
            <a:off x="179956" y="797243"/>
            <a:ext cx="7777635" cy="359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solidFill>
                  <a:srgbClr val="74291B"/>
                </a:solidFill>
                <a:latin typeface="+mn-lt"/>
                <a:ea typeface="+mn-ea"/>
                <a:cs typeface="+mn-cs"/>
                <a:sym typeface="Calibri"/>
              </a:defRPr>
            </a:pPr>
            <a:r>
              <a:t>✗ Availability of reagents :</a:t>
            </a:r>
            <a:r>
              <a:rPr b="0">
                <a:latin typeface="Arial"/>
                <a:ea typeface="Arial"/>
                <a:cs typeface="Arial"/>
                <a:sym typeface="Arial"/>
              </a:rPr>
              <a:t> biochemistry, </a:t>
            </a:r>
            <a:r>
              <a:rPr sz="1600" b="0">
                <a:latin typeface="Arial"/>
                <a:ea typeface="Arial"/>
                <a:cs typeface="Arial"/>
                <a:sym typeface="Arial"/>
              </a:rPr>
              <a:t>ELISA, W.B, flow cytometry…</a:t>
            </a:r>
          </a:p>
        </p:txBody>
      </p:sp>
      <p:grpSp>
        <p:nvGrpSpPr>
          <p:cNvPr id="232" name="Grouper"/>
          <p:cNvGrpSpPr/>
          <p:nvPr/>
        </p:nvGrpSpPr>
        <p:grpSpPr>
          <a:xfrm>
            <a:off x="21274" y="4073920"/>
            <a:ext cx="9414826" cy="563741"/>
            <a:chOff x="0" y="1"/>
            <a:chExt cx="10144615" cy="563739"/>
          </a:xfrm>
        </p:grpSpPr>
        <p:sp>
          <p:nvSpPr>
            <p:cNvPr id="230" name="Bloch Münster, 2002"/>
            <p:cNvSpPr txBox="1"/>
            <p:nvPr/>
          </p:nvSpPr>
          <p:spPr>
            <a:xfrm>
              <a:off x="7563402" y="286746"/>
              <a:ext cx="1838121" cy="276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defTabSz="457200">
                <a:spcBef>
                  <a:spcPts val="1200"/>
                </a:spcBef>
                <a:defRPr sz="1200">
                  <a:solidFill>
                    <a:srgbClr val="231F20"/>
                  </a:solidFill>
                  <a:latin typeface="Times Roman"/>
                  <a:ea typeface="Times Roman"/>
                  <a:cs typeface="Times Roman"/>
                  <a:sym typeface="Times Roman"/>
                </a:defRPr>
              </a:lvl1pPr>
            </a:lstStyle>
            <a:p>
              <a:r>
                <a:rPr dirty="0"/>
                <a:t>Bloch </a:t>
              </a:r>
              <a:r>
                <a:rPr dirty="0" err="1"/>
                <a:t>Münster</a:t>
              </a:r>
              <a:r>
                <a:rPr dirty="0"/>
                <a:t>, 2002 </a:t>
              </a:r>
            </a:p>
          </p:txBody>
        </p:sp>
        <p:sp>
          <p:nvSpPr>
            <p:cNvPr id="231" name="« We found that 11 of 12 functional assays, but only 3 of 10 immunoassays, were applicable to porcine plasma »"/>
            <p:cNvSpPr txBox="1"/>
            <p:nvPr/>
          </p:nvSpPr>
          <p:spPr>
            <a:xfrm>
              <a:off x="0" y="1"/>
              <a:ext cx="10144615" cy="3231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defTabSz="457200">
                <a:spcBef>
                  <a:spcPts val="1200"/>
                </a:spcBef>
                <a:defRPr sz="1500" b="1">
                  <a:solidFill>
                    <a:srgbClr val="231F20"/>
                  </a:solidFill>
                  <a:latin typeface="Times Roman"/>
                  <a:ea typeface="Times Roman"/>
                  <a:cs typeface="Times Roman"/>
                  <a:sym typeface="Times Roman"/>
                </a:defRPr>
              </a:lvl1pPr>
            </a:lstStyle>
            <a:p>
              <a:r>
                <a:rPr dirty="0">
                  <a:latin typeface="Times New Roman" panose="02020603050405020304" pitchFamily="18" charset="0"/>
                  <a:cs typeface="Times New Roman" panose="02020603050405020304" pitchFamily="18" charset="0"/>
                </a:rPr>
                <a:t>« We found that 11 of 12 functional assays, but only 3 of 10 immunoassays, were applicable to porcine plasma »</a:t>
              </a:r>
            </a:p>
          </p:txBody>
        </p:sp>
      </p:grpSp>
      <p:pic>
        <p:nvPicPr>
          <p:cNvPr id="233" name="Image" descr="Image"/>
          <p:cNvPicPr>
            <a:picLocks noChangeAspect="1"/>
          </p:cNvPicPr>
          <p:nvPr/>
        </p:nvPicPr>
        <p:blipFill>
          <a:blip r:embed="rId3">
            <a:extLst/>
          </a:blip>
          <a:srcRect t="6113"/>
          <a:stretch>
            <a:fillRect/>
          </a:stretch>
        </p:blipFill>
        <p:spPr>
          <a:xfrm>
            <a:off x="177481" y="4428944"/>
            <a:ext cx="5831870" cy="2293862"/>
          </a:xfrm>
          <a:prstGeom prst="rect">
            <a:avLst/>
          </a:prstGeom>
          <a:ln w="12700">
            <a:miter lim="400000"/>
          </a:ln>
        </p:spPr>
      </p:pic>
      <p:sp>
        <p:nvSpPr>
          <p:cNvPr id="234" name="Applicability of commercial human coagulation and fibrinolysis assays for use with porcine plasma."/>
          <p:cNvSpPr txBox="1"/>
          <p:nvPr/>
        </p:nvSpPr>
        <p:spPr>
          <a:xfrm>
            <a:off x="6151903" y="5263493"/>
            <a:ext cx="2358189" cy="64632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just" defTabSz="457200">
              <a:spcBef>
                <a:spcPts val="1200"/>
              </a:spcBef>
              <a:defRPr sz="1200">
                <a:solidFill>
                  <a:srgbClr val="231F20"/>
                </a:solidFill>
                <a:latin typeface="Times Roman"/>
                <a:ea typeface="Times Roman"/>
                <a:cs typeface="Times Roman"/>
                <a:sym typeface="Times Roman"/>
              </a:defRPr>
            </a:lvl1pPr>
          </a:lstStyle>
          <a:p>
            <a:r>
              <a:rPr dirty="0">
                <a:latin typeface="Times New Roman" panose="02020603050405020304" pitchFamily="18" charset="0"/>
                <a:cs typeface="Times New Roman" panose="02020603050405020304" pitchFamily="18" charset="0"/>
              </a:rPr>
              <a:t>Applicability of commercial human coagulation and fibrinolysis assays for use with porcine plasma. </a:t>
            </a:r>
          </a:p>
        </p:txBody>
      </p:sp>
      <p:grpSp>
        <p:nvGrpSpPr>
          <p:cNvPr id="238" name="Grouper"/>
          <p:cNvGrpSpPr/>
          <p:nvPr/>
        </p:nvGrpSpPr>
        <p:grpSpPr>
          <a:xfrm>
            <a:off x="94288" y="1211290"/>
            <a:ext cx="8373689" cy="2603606"/>
            <a:chOff x="0" y="0"/>
            <a:chExt cx="8373688" cy="2603604"/>
          </a:xfrm>
        </p:grpSpPr>
        <p:pic>
          <p:nvPicPr>
            <p:cNvPr id="235" name="Capture d’écran 2023-03-27 à 11.24.13.png" descr="Capture d’écran 2023-03-27 à 11.24.13.png"/>
            <p:cNvPicPr>
              <a:picLocks noChangeAspect="1"/>
            </p:cNvPicPr>
            <p:nvPr/>
          </p:nvPicPr>
          <p:blipFill>
            <a:blip r:embed="rId4">
              <a:extLst/>
            </a:blip>
            <a:stretch>
              <a:fillRect/>
            </a:stretch>
          </p:blipFill>
          <p:spPr>
            <a:xfrm>
              <a:off x="6293988" y="-1"/>
              <a:ext cx="2079701" cy="537341"/>
            </a:xfrm>
            <a:prstGeom prst="rect">
              <a:avLst/>
            </a:prstGeom>
            <a:ln w="12700" cap="flat">
              <a:noFill/>
              <a:miter lim="400000"/>
            </a:ln>
            <a:effectLst/>
          </p:spPr>
        </p:pic>
        <p:pic>
          <p:nvPicPr>
            <p:cNvPr id="236" name="Capture d’écran 2023-03-27 à 11.23.55.png" descr="Capture d’écran 2023-03-27 à 11.23.55.png"/>
            <p:cNvPicPr>
              <a:picLocks noChangeAspect="1"/>
            </p:cNvPicPr>
            <p:nvPr/>
          </p:nvPicPr>
          <p:blipFill>
            <a:blip r:embed="rId5">
              <a:extLst/>
            </a:blip>
            <a:stretch>
              <a:fillRect/>
            </a:stretch>
          </p:blipFill>
          <p:spPr>
            <a:xfrm>
              <a:off x="3947369" y="-1"/>
              <a:ext cx="1978183" cy="1996291"/>
            </a:xfrm>
            <a:prstGeom prst="rect">
              <a:avLst/>
            </a:prstGeom>
            <a:ln w="12700" cap="flat">
              <a:noFill/>
              <a:miter lim="400000"/>
            </a:ln>
            <a:effectLst/>
          </p:spPr>
        </p:pic>
        <p:pic>
          <p:nvPicPr>
            <p:cNvPr id="237" name="Capture d’écran 2023-03-27 à 11.21.02.png" descr="Capture d’écran 2023-03-27 à 11.21.02.png"/>
            <p:cNvPicPr>
              <a:picLocks noChangeAspect="1"/>
            </p:cNvPicPr>
            <p:nvPr/>
          </p:nvPicPr>
          <p:blipFill>
            <a:blip r:embed="rId6">
              <a:extLst/>
            </a:blip>
            <a:stretch>
              <a:fillRect/>
            </a:stretch>
          </p:blipFill>
          <p:spPr>
            <a:xfrm>
              <a:off x="-1" y="-1"/>
              <a:ext cx="3578935" cy="2603606"/>
            </a:xfrm>
            <a:prstGeom prst="rect">
              <a:avLst/>
            </a:prstGeom>
            <a:ln w="12700" cap="flat">
              <a:noFill/>
              <a:miter lim="400000"/>
            </a:ln>
            <a:effectLst/>
          </p:spPr>
        </p:pic>
      </p:grpSp>
      <p:sp>
        <p:nvSpPr>
          <p:cNvPr id="239" name="Key differences for trauma hemorrhage models"/>
          <p:cNvSpPr txBox="1"/>
          <p:nvPr/>
        </p:nvSpPr>
        <p:spPr>
          <a:xfrm>
            <a:off x="1331640" y="129381"/>
            <a:ext cx="7075383" cy="42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85800">
              <a:lnSpc>
                <a:spcPct val="80000"/>
              </a:lnSpc>
              <a:defRPr sz="2400" b="1">
                <a:latin typeface="+mn-lt"/>
                <a:ea typeface="+mn-ea"/>
                <a:cs typeface="+mn-cs"/>
                <a:sym typeface="Calibri"/>
              </a:defRPr>
            </a:lvl1pPr>
          </a:lstStyle>
          <a:p>
            <a:r>
              <a:t>Key differences for trauma hemorrhage models</a:t>
            </a:r>
          </a:p>
        </p:txBody>
      </p:sp>
      <p:sp>
        <p:nvSpPr>
          <p:cNvPr id="240" name="Exemple of multiplexes available for human, mouse and porcine samples."/>
          <p:cNvSpPr txBox="1"/>
          <p:nvPr/>
        </p:nvSpPr>
        <p:spPr>
          <a:xfrm>
            <a:off x="6388274" y="2302230"/>
            <a:ext cx="2552525" cy="46166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just" defTabSz="457200">
              <a:spcBef>
                <a:spcPts val="1200"/>
              </a:spcBef>
              <a:defRPr sz="1200">
                <a:solidFill>
                  <a:srgbClr val="231F20"/>
                </a:solidFill>
                <a:latin typeface="Times Roman"/>
                <a:ea typeface="Times Roman"/>
                <a:cs typeface="Times Roman"/>
                <a:sym typeface="Times Roman"/>
              </a:defRPr>
            </a:lvl1pPr>
          </a:lstStyle>
          <a:p>
            <a:r>
              <a:rPr dirty="0" err="1">
                <a:latin typeface="Times New Roman" panose="02020603050405020304" pitchFamily="18" charset="0"/>
                <a:cs typeface="Times New Roman" panose="02020603050405020304" pitchFamily="18" charset="0"/>
              </a:rPr>
              <a:t>Exemple</a:t>
            </a:r>
            <a:r>
              <a:rPr dirty="0">
                <a:latin typeface="Times New Roman" panose="02020603050405020304" pitchFamily="18" charset="0"/>
                <a:cs typeface="Times New Roman" panose="02020603050405020304" pitchFamily="18" charset="0"/>
              </a:rPr>
              <a:t> of multiplexes available for human, mouse and porcine samples.</a:t>
            </a:r>
          </a:p>
        </p:txBody>
      </p:sp>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2548</Words>
  <Application>Microsoft Office PowerPoint</Application>
  <PresentationFormat>Affichage à l'écran (4:3)</PresentationFormat>
  <Paragraphs>261</Paragraphs>
  <Slides>19</Slides>
  <Notes>19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19</vt:i4>
      </vt:variant>
    </vt:vector>
  </HeadingPairs>
  <TitlesOfParts>
    <vt:vector size="27" baseType="lpstr">
      <vt:lpstr>Arial</vt:lpstr>
      <vt:lpstr>Arial Unicode MS</vt:lpstr>
      <vt:lpstr>Calibri</vt:lpstr>
      <vt:lpstr>Calibri Light</vt:lpstr>
      <vt:lpstr>Helvetica</vt:lpstr>
      <vt:lpstr>Times New Roman</vt:lpstr>
      <vt:lpstr>Times Roman</vt:lpstr>
      <vt:lpstr>Thème Office</vt:lpstr>
      <vt:lpstr>Présentation PowerPoint</vt:lpstr>
      <vt:lpstr>Links of interest</vt:lpstr>
      <vt:lpstr>Historical use of animal models for research</vt:lpstr>
      <vt:lpstr>Why animal models to study transfusion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Perfluorocarbons (PFC)</vt:lpstr>
      <vt:lpstr>Présentation PowerPoint</vt:lpstr>
      <vt:lpstr>Présentation PowerPoint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DUFOUR-GAUME Frederique MC</cp:lastModifiedBy>
  <cp:revision>2</cp:revision>
  <dcterms:modified xsi:type="dcterms:W3CDTF">2023-06-21T06:42:11Z</dcterms:modified>
</cp:coreProperties>
</file>